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presentation.xml" ContentType="application/vnd.openxmlformats-officedocument.presentationml.presentation.main+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25.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146.xml" ContentType="application/vnd.openxmlformats-officedocument.presentationml.slideLayout+xml"/>
  <Override PartName="/ppt/slideLayouts/slideLayout145.xml" ContentType="application/vnd.openxmlformats-officedocument.presentationml.slideLayou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slideLayouts/slideLayout144.xml" ContentType="application/vnd.openxmlformats-officedocument.presentationml.slideLayout+xml"/>
  <Override PartName="/ppt/slideLayouts/slideLayout143.xml" ContentType="application/vnd.openxmlformats-officedocument.presentationml.slideLayout+xml"/>
  <Override PartName="/ppt/slideLayouts/slideLayout142.xml" ContentType="application/vnd.openxmlformats-officedocument.presentationml.slideLayout+xml"/>
  <Override PartName="/ppt/slideLayouts/slideLayout141.xml" ContentType="application/vnd.openxmlformats-officedocument.presentationml.slideLayout+xml"/>
  <Override PartName="/ppt/slideLayouts/slideLayout140.xml" ContentType="application/vnd.openxmlformats-officedocument.presentationml.slideLayout+xml"/>
  <Override PartName="/ppt/slideLayouts/slideLayout139.xml" ContentType="application/vnd.openxmlformats-officedocument.presentationml.slideLayout+xml"/>
  <Override PartName="/ppt/slideLayouts/slideLayout138.xml" ContentType="application/vnd.openxmlformats-officedocument.presentationml.slideLayout+xml"/>
  <Override PartName="/ppt/slideLayouts/slideLayout137.xml" ContentType="application/vnd.openxmlformats-officedocument.presentationml.slideLayout+xml"/>
  <Override PartName="/ppt/slideLayouts/slideLayout136.xml" ContentType="application/vnd.openxmlformats-officedocument.presentationml.slideLayout+xml"/>
  <Override PartName="/ppt/slideLayouts/slideLayout135.xml" ContentType="application/vnd.openxmlformats-officedocument.presentationml.slideLayout+xml"/>
  <Override PartName="/ppt/slideLayouts/slideLayout134.xml" ContentType="application/vnd.openxmlformats-officedocument.presentationml.slideLayout+xml"/>
  <Override PartName="/ppt/slideLayouts/slideLayout133.xml" ContentType="application/vnd.openxmlformats-officedocument.presentationml.slideLayout+xml"/>
  <Override PartName="/ppt/slideLayouts/slideLayout132.xml" ContentType="application/vnd.openxmlformats-officedocument.presentationml.slideLayout+xml"/>
  <Override PartName="/ppt/slideLayouts/slideLayout131.xml" ContentType="application/vnd.openxmlformats-officedocument.presentationml.slideLayout+xml"/>
  <Override PartName="/ppt/slideLayouts/slideLayout130.xml" ContentType="application/vnd.openxmlformats-officedocument.presentationml.slideLayout+xml"/>
  <Override PartName="/ppt/slideLayouts/slideLayout129.xml" ContentType="application/vnd.openxmlformats-officedocument.presentationml.slideLayout+xml"/>
  <Override PartName="/ppt/slideLayouts/slideLayout128.xml" ContentType="application/vnd.openxmlformats-officedocument.presentationml.slideLayout+xml"/>
  <Override PartName="/ppt/slideLayouts/slideLayout127.xml" ContentType="application/vnd.openxmlformats-officedocument.presentationml.slideLayout+xml"/>
  <Override PartName="/ppt/slideLayouts/slideLayout126.xml" ContentType="application/vnd.openxmlformats-officedocument.presentationml.slideLayout+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6.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5.xml" ContentType="application/vnd.openxmlformats-officedocument.presentationml.tags+xml"/>
  <Override PartName="/ppt/tags/tag12.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16.xml" ContentType="application/vnd.openxmlformats-officedocument.presentationml.tags+xml"/>
  <Override PartName="/ppt/tags/tag9.xml" ContentType="application/vnd.openxmlformats-officedocument.presentationml.tags+xml"/>
  <Override PartName="/ppt/tags/tag17.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18.xml" ContentType="application/vnd.openxmlformats-officedocument.presentationml.tags+xml"/>
  <Override PartName="/ppt/tags/tag1.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635" r:id="rId4"/>
    <p:sldMasterId id="2147484661" r:id="rId5"/>
    <p:sldMasterId id="2147484687" r:id="rId6"/>
    <p:sldMasterId id="2147484722" r:id="rId7"/>
    <p:sldMasterId id="2147484741" r:id="rId8"/>
    <p:sldMasterId id="2147484753" r:id="rId9"/>
    <p:sldMasterId id="2147484771" r:id="rId10"/>
    <p:sldMasterId id="2147484786" r:id="rId11"/>
    <p:sldMasterId id="2147484804" r:id="rId12"/>
    <p:sldMasterId id="2147484820" r:id="rId13"/>
    <p:sldMasterId id="2147484837" r:id="rId14"/>
    <p:sldMasterId id="2147484852" r:id="rId15"/>
    <p:sldMasterId id="2147484870" r:id="rId16"/>
    <p:sldMasterId id="2147484882" r:id="rId17"/>
    <p:sldMasterId id="2147484897" r:id="rId18"/>
    <p:sldMasterId id="2147484900" r:id="rId19"/>
    <p:sldMasterId id="2147484905" r:id="rId20"/>
  </p:sldMasterIdLst>
  <p:notesMasterIdLst>
    <p:notesMasterId r:id="rId210"/>
  </p:notesMasterIdLst>
  <p:handoutMasterIdLst>
    <p:handoutMasterId r:id="rId211"/>
  </p:handoutMasterIdLst>
  <p:sldIdLst>
    <p:sldId id="2147480954" r:id="rId21"/>
    <p:sldId id="2146846852" r:id="rId22"/>
    <p:sldId id="2147480318" r:id="rId23"/>
    <p:sldId id="2147480949" r:id="rId24"/>
    <p:sldId id="2147480950" r:id="rId25"/>
    <p:sldId id="2147480951" r:id="rId26"/>
    <p:sldId id="2147480952" r:id="rId27"/>
    <p:sldId id="2147483422" r:id="rId28"/>
    <p:sldId id="2147483416" r:id="rId29"/>
    <p:sldId id="2147481032" r:id="rId30"/>
    <p:sldId id="2147481033" r:id="rId31"/>
    <p:sldId id="2146846868" r:id="rId32"/>
    <p:sldId id="2147480946" r:id="rId33"/>
    <p:sldId id="2147480166" r:id="rId34"/>
    <p:sldId id="2147480957" r:id="rId35"/>
    <p:sldId id="2147480187" r:id="rId36"/>
    <p:sldId id="2147480958" r:id="rId37"/>
    <p:sldId id="2147480186" r:id="rId38"/>
    <p:sldId id="2135715300" r:id="rId39"/>
    <p:sldId id="2135715301" r:id="rId40"/>
    <p:sldId id="2135715302" r:id="rId41"/>
    <p:sldId id="2135715303" r:id="rId42"/>
    <p:sldId id="2135715304" r:id="rId43"/>
    <p:sldId id="2135715305" r:id="rId44"/>
    <p:sldId id="280" r:id="rId45"/>
    <p:sldId id="282" r:id="rId46"/>
    <p:sldId id="283" r:id="rId47"/>
    <p:sldId id="302" r:id="rId48"/>
    <p:sldId id="303" r:id="rId49"/>
    <p:sldId id="285" r:id="rId50"/>
    <p:sldId id="284" r:id="rId51"/>
    <p:sldId id="286" r:id="rId52"/>
    <p:sldId id="287" r:id="rId53"/>
    <p:sldId id="289" r:id="rId54"/>
    <p:sldId id="288" r:id="rId55"/>
    <p:sldId id="290" r:id="rId56"/>
    <p:sldId id="291" r:id="rId57"/>
    <p:sldId id="292" r:id="rId58"/>
    <p:sldId id="2147472850" r:id="rId59"/>
    <p:sldId id="300" r:id="rId60"/>
    <p:sldId id="301" r:id="rId61"/>
    <p:sldId id="2147472851" r:id="rId62"/>
    <p:sldId id="293" r:id="rId63"/>
    <p:sldId id="294" r:id="rId64"/>
    <p:sldId id="295" r:id="rId65"/>
    <p:sldId id="296" r:id="rId66"/>
    <p:sldId id="297" r:id="rId67"/>
    <p:sldId id="299" r:id="rId68"/>
    <p:sldId id="278" r:id="rId69"/>
    <p:sldId id="2147480168" r:id="rId70"/>
    <p:sldId id="2147480959" r:id="rId71"/>
    <p:sldId id="2147480947" r:id="rId72"/>
    <p:sldId id="2147483417" r:id="rId73"/>
    <p:sldId id="2147480948" r:id="rId74"/>
    <p:sldId id="2135715309" r:id="rId75"/>
    <p:sldId id="2135715310" r:id="rId76"/>
    <p:sldId id="2135715311" r:id="rId77"/>
    <p:sldId id="2135715312" r:id="rId78"/>
    <p:sldId id="2147483423" r:id="rId79"/>
    <p:sldId id="2135715314" r:id="rId80"/>
    <p:sldId id="256" r:id="rId81"/>
    <p:sldId id="477" r:id="rId82"/>
    <p:sldId id="478" r:id="rId83"/>
    <p:sldId id="483" r:id="rId84"/>
    <p:sldId id="482" r:id="rId85"/>
    <p:sldId id="488" r:id="rId86"/>
    <p:sldId id="479" r:id="rId87"/>
    <p:sldId id="486" r:id="rId88"/>
    <p:sldId id="499" r:id="rId89"/>
    <p:sldId id="493" r:id="rId90"/>
    <p:sldId id="495" r:id="rId91"/>
    <p:sldId id="496" r:id="rId92"/>
    <p:sldId id="487" r:id="rId93"/>
    <p:sldId id="491" r:id="rId94"/>
    <p:sldId id="494" r:id="rId95"/>
    <p:sldId id="498" r:id="rId96"/>
    <p:sldId id="481" r:id="rId97"/>
    <p:sldId id="485" r:id="rId98"/>
    <p:sldId id="489" r:id="rId99"/>
    <p:sldId id="490" r:id="rId100"/>
    <p:sldId id="497" r:id="rId101"/>
    <p:sldId id="480" r:id="rId102"/>
    <p:sldId id="484" r:id="rId103"/>
    <p:sldId id="416" r:id="rId104"/>
    <p:sldId id="2147480169" r:id="rId105"/>
    <p:sldId id="2147480961" r:id="rId106"/>
    <p:sldId id="2147483418" r:id="rId107"/>
    <p:sldId id="2147480962" r:id="rId108"/>
    <p:sldId id="2147483419" r:id="rId109"/>
    <p:sldId id="2135715316" r:id="rId110"/>
    <p:sldId id="2147483424" r:id="rId111"/>
    <p:sldId id="2135715319" r:id="rId112"/>
    <p:sldId id="2135715320" r:id="rId113"/>
    <p:sldId id="2135715321" r:id="rId114"/>
    <p:sldId id="264" r:id="rId115"/>
    <p:sldId id="2147473997" r:id="rId116"/>
    <p:sldId id="2146848224" r:id="rId117"/>
    <p:sldId id="2147474004" r:id="rId118"/>
    <p:sldId id="2147473673" r:id="rId119"/>
    <p:sldId id="2141411326" r:id="rId120"/>
    <p:sldId id="552" r:id="rId121"/>
    <p:sldId id="2147473989" r:id="rId122"/>
    <p:sldId id="2147474003" r:id="rId123"/>
    <p:sldId id="561" r:id="rId124"/>
    <p:sldId id="265" r:id="rId125"/>
    <p:sldId id="2145706219" r:id="rId126"/>
    <p:sldId id="566" r:id="rId127"/>
    <p:sldId id="2147473991" r:id="rId128"/>
    <p:sldId id="2147473984" r:id="rId129"/>
    <p:sldId id="2147473688" r:id="rId130"/>
    <p:sldId id="2141411317" r:id="rId131"/>
    <p:sldId id="2145706226" r:id="rId132"/>
    <p:sldId id="2141411319" r:id="rId133"/>
    <p:sldId id="2147483425" r:id="rId134"/>
    <p:sldId id="2147473996" r:id="rId135"/>
    <p:sldId id="2147474005" r:id="rId136"/>
    <p:sldId id="2147471833" r:id="rId137"/>
    <p:sldId id="2147473708" r:id="rId138"/>
    <p:sldId id="2147480172" r:id="rId139"/>
    <p:sldId id="2147480963" r:id="rId140"/>
    <p:sldId id="2147483420" r:id="rId141"/>
    <p:sldId id="2147480964" r:id="rId142"/>
    <p:sldId id="2147480956" r:id="rId143"/>
    <p:sldId id="2147480965" r:id="rId144"/>
    <p:sldId id="2147480953" r:id="rId145"/>
    <p:sldId id="2135715323" r:id="rId146"/>
    <p:sldId id="2135715326" r:id="rId147"/>
    <p:sldId id="2135715328" r:id="rId148"/>
    <p:sldId id="2135715329" r:id="rId149"/>
    <p:sldId id="2135715330" r:id="rId150"/>
    <p:sldId id="2135715331" r:id="rId151"/>
    <p:sldId id="1993219354" r:id="rId152"/>
    <p:sldId id="2316" r:id="rId153"/>
    <p:sldId id="2240" r:id="rId154"/>
    <p:sldId id="2245" r:id="rId155"/>
    <p:sldId id="2147472619" r:id="rId156"/>
    <p:sldId id="2147472618" r:id="rId157"/>
    <p:sldId id="324" r:id="rId158"/>
    <p:sldId id="329" r:id="rId159"/>
    <p:sldId id="345" r:id="rId160"/>
    <p:sldId id="2147471842" r:id="rId161"/>
    <p:sldId id="2147472639" r:id="rId162"/>
    <p:sldId id="2147472640" r:id="rId163"/>
    <p:sldId id="2147472641" r:id="rId164"/>
    <p:sldId id="2147472647" r:id="rId165"/>
    <p:sldId id="2147472636" r:id="rId166"/>
    <p:sldId id="2147472638" r:id="rId167"/>
    <p:sldId id="2255" r:id="rId168"/>
    <p:sldId id="2147472634" r:id="rId169"/>
    <p:sldId id="2147472617" r:id="rId170"/>
    <p:sldId id="2147198184" r:id="rId171"/>
    <p:sldId id="2231" r:id="rId172"/>
    <p:sldId id="2147483426" r:id="rId173"/>
    <p:sldId id="2147472627" r:id="rId174"/>
    <p:sldId id="2147472630" r:id="rId175"/>
    <p:sldId id="2147472628" r:id="rId176"/>
    <p:sldId id="2147198155" r:id="rId177"/>
    <p:sldId id="2223" r:id="rId178"/>
    <p:sldId id="2147480173" r:id="rId179"/>
    <p:sldId id="2147480966" r:id="rId180"/>
    <p:sldId id="2147483421" r:id="rId181"/>
    <p:sldId id="2147480967" r:id="rId182"/>
    <p:sldId id="2147480955" r:id="rId183"/>
    <p:sldId id="2135715332" r:id="rId184"/>
    <p:sldId id="2135715334" r:id="rId185"/>
    <p:sldId id="2135715335" r:id="rId186"/>
    <p:sldId id="2135715336" r:id="rId187"/>
    <p:sldId id="2135715338" r:id="rId188"/>
    <p:sldId id="1096" r:id="rId189"/>
    <p:sldId id="3381" r:id="rId190"/>
    <p:sldId id="3383" r:id="rId191"/>
    <p:sldId id="2147471848" r:id="rId192"/>
    <p:sldId id="2124818193" r:id="rId193"/>
    <p:sldId id="2124818211" r:id="rId194"/>
    <p:sldId id="346" r:id="rId195"/>
    <p:sldId id="3384" r:id="rId196"/>
    <p:sldId id="3386" r:id="rId197"/>
    <p:sldId id="3387" r:id="rId198"/>
    <p:sldId id="3389" r:id="rId199"/>
    <p:sldId id="3390" r:id="rId200"/>
    <p:sldId id="3392" r:id="rId201"/>
    <p:sldId id="3393" r:id="rId202"/>
    <p:sldId id="3394" r:id="rId203"/>
    <p:sldId id="3395" r:id="rId204"/>
    <p:sldId id="3396" r:id="rId205"/>
    <p:sldId id="3397" r:id="rId206"/>
    <p:sldId id="3398" r:id="rId207"/>
    <p:sldId id="3399" r:id="rId208"/>
    <p:sldId id="3378" r:id="rId209"/>
  </p:sldIdLst>
  <p:sldSz cx="12192000" cy="6858000"/>
  <p:notesSz cx="7772400" cy="10058400"/>
  <p:custDataLst>
    <p:tags r:id="rId21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2B4E"/>
    <a:srgbClr val="0432FF"/>
    <a:srgbClr val="002B50"/>
    <a:srgbClr val="E2ECF1"/>
    <a:srgbClr val="E0E9F2"/>
    <a:srgbClr val="ECF4F9"/>
    <a:srgbClr val="0022E9"/>
    <a:srgbClr val="002AFA"/>
    <a:srgbClr val="9DD7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0" autoAdjust="0"/>
    <p:restoredTop sz="94966" autoAdjust="0"/>
  </p:normalViewPr>
  <p:slideViewPr>
    <p:cSldViewPr>
      <p:cViewPr varScale="1">
        <p:scale>
          <a:sx n="117" d="100"/>
          <a:sy n="117" d="100"/>
        </p:scale>
        <p:origin x="928" y="176"/>
      </p:cViewPr>
      <p:guideLst>
        <p:guide orient="horz" pos="4201"/>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170" Type="http://schemas.openxmlformats.org/officeDocument/2006/relationships/slide" Target="slides/slide150.xml"/><Relationship Id="rId191" Type="http://schemas.openxmlformats.org/officeDocument/2006/relationships/slide" Target="slides/slide171.xml"/><Relationship Id="rId205" Type="http://schemas.openxmlformats.org/officeDocument/2006/relationships/slide" Target="slides/slide185.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181" Type="http://schemas.openxmlformats.org/officeDocument/2006/relationships/slide" Target="slides/slide161.xml"/><Relationship Id="rId216" Type="http://schemas.openxmlformats.org/officeDocument/2006/relationships/theme" Target="theme/theme1.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85" Type="http://schemas.openxmlformats.org/officeDocument/2006/relationships/slide" Target="slides/slide65.xml"/><Relationship Id="rId150" Type="http://schemas.openxmlformats.org/officeDocument/2006/relationships/slide" Target="slides/slide130.xml"/><Relationship Id="rId171" Type="http://schemas.openxmlformats.org/officeDocument/2006/relationships/slide" Target="slides/slide151.xml"/><Relationship Id="rId192" Type="http://schemas.openxmlformats.org/officeDocument/2006/relationships/slide" Target="slides/slide172.xml"/><Relationship Id="rId206" Type="http://schemas.openxmlformats.org/officeDocument/2006/relationships/slide" Target="slides/slide186.xml"/><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slide" Target="slides/slide109.xml"/><Relationship Id="rId54" Type="http://schemas.openxmlformats.org/officeDocument/2006/relationships/slide" Target="slides/slide34.xml"/><Relationship Id="rId75" Type="http://schemas.openxmlformats.org/officeDocument/2006/relationships/slide" Target="slides/slide55.xml"/><Relationship Id="rId96" Type="http://schemas.openxmlformats.org/officeDocument/2006/relationships/slide" Target="slides/slide76.xml"/><Relationship Id="rId140" Type="http://schemas.openxmlformats.org/officeDocument/2006/relationships/slide" Target="slides/slide120.xml"/><Relationship Id="rId161" Type="http://schemas.openxmlformats.org/officeDocument/2006/relationships/slide" Target="slides/slide141.xml"/><Relationship Id="rId182" Type="http://schemas.openxmlformats.org/officeDocument/2006/relationships/slide" Target="slides/slide162.xml"/><Relationship Id="rId217"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 Target="slides/slide3.xml"/><Relationship Id="rId119" Type="http://schemas.openxmlformats.org/officeDocument/2006/relationships/slide" Target="slides/slide99.xml"/><Relationship Id="rId44" Type="http://schemas.openxmlformats.org/officeDocument/2006/relationships/slide" Target="slides/slide24.xml"/><Relationship Id="rId65" Type="http://schemas.openxmlformats.org/officeDocument/2006/relationships/slide" Target="slides/slide45.xml"/><Relationship Id="rId86" Type="http://schemas.openxmlformats.org/officeDocument/2006/relationships/slide" Target="slides/slide66.xml"/><Relationship Id="rId130" Type="http://schemas.openxmlformats.org/officeDocument/2006/relationships/slide" Target="slides/slide110.xml"/><Relationship Id="rId151" Type="http://schemas.openxmlformats.org/officeDocument/2006/relationships/slide" Target="slides/slide131.xml"/><Relationship Id="rId172" Type="http://schemas.openxmlformats.org/officeDocument/2006/relationships/slide" Target="slides/slide152.xml"/><Relationship Id="rId193" Type="http://schemas.openxmlformats.org/officeDocument/2006/relationships/slide" Target="slides/slide173.xml"/><Relationship Id="rId207"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89.xml"/><Relationship Id="rId34" Type="http://schemas.openxmlformats.org/officeDocument/2006/relationships/slide" Target="slides/slide14.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20" Type="http://schemas.openxmlformats.org/officeDocument/2006/relationships/slide" Target="slides/slide100.xml"/><Relationship Id="rId141" Type="http://schemas.openxmlformats.org/officeDocument/2006/relationships/slide" Target="slides/slide121.xml"/><Relationship Id="rId7" Type="http://schemas.openxmlformats.org/officeDocument/2006/relationships/slideMaster" Target="slideMasters/slideMaster7.xml"/><Relationship Id="rId162" Type="http://schemas.openxmlformats.org/officeDocument/2006/relationships/slide" Target="slides/slide142.xml"/><Relationship Id="rId183" Type="http://schemas.openxmlformats.org/officeDocument/2006/relationships/slide" Target="slides/slide163.xml"/><Relationship Id="rId218" Type="http://schemas.openxmlformats.org/officeDocument/2006/relationships/customXml" Target="../customXml/item1.xml"/><Relationship Id="rId24" Type="http://schemas.openxmlformats.org/officeDocument/2006/relationships/slide" Target="slides/slide4.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31" Type="http://schemas.openxmlformats.org/officeDocument/2006/relationships/slide" Target="slides/slide111.xml"/><Relationship Id="rId152" Type="http://schemas.openxmlformats.org/officeDocument/2006/relationships/slide" Target="slides/slide132.xml"/><Relationship Id="rId173" Type="http://schemas.openxmlformats.org/officeDocument/2006/relationships/slide" Target="slides/slide153.xml"/><Relationship Id="rId194" Type="http://schemas.openxmlformats.org/officeDocument/2006/relationships/slide" Target="slides/slide174.xml"/><Relationship Id="rId208" Type="http://schemas.openxmlformats.org/officeDocument/2006/relationships/slide" Target="slides/slide188.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189" Type="http://schemas.openxmlformats.org/officeDocument/2006/relationships/slide" Target="slides/slide169.xml"/><Relationship Id="rId219" Type="http://schemas.openxmlformats.org/officeDocument/2006/relationships/customXml" Target="../customXml/item2.xml"/><Relationship Id="rId3" Type="http://schemas.openxmlformats.org/officeDocument/2006/relationships/slideMaster" Target="slideMasters/slideMaster3.xml"/><Relationship Id="rId214" Type="http://schemas.openxmlformats.org/officeDocument/2006/relationships/presProps" Target="presProps.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79" Type="http://schemas.openxmlformats.org/officeDocument/2006/relationships/slide" Target="slides/slide159.xml"/><Relationship Id="rId195" Type="http://schemas.openxmlformats.org/officeDocument/2006/relationships/slide" Target="slides/slide175.xml"/><Relationship Id="rId209" Type="http://schemas.openxmlformats.org/officeDocument/2006/relationships/slide" Target="slides/slide189.xml"/><Relationship Id="rId190" Type="http://schemas.openxmlformats.org/officeDocument/2006/relationships/slide" Target="slides/slide170.xml"/><Relationship Id="rId204" Type="http://schemas.openxmlformats.org/officeDocument/2006/relationships/slide" Target="slides/slide184.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slide" Target="slides/slide149.xml"/><Relationship Id="rId185"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0.xml"/><Relationship Id="rId210" Type="http://schemas.openxmlformats.org/officeDocument/2006/relationships/notesMaster" Target="notesMasters/notesMaster1.xml"/><Relationship Id="rId215" Type="http://schemas.openxmlformats.org/officeDocument/2006/relationships/viewProps" Target="viewProps.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196" Type="http://schemas.openxmlformats.org/officeDocument/2006/relationships/slide" Target="slides/slide176.xml"/><Relationship Id="rId200" Type="http://schemas.openxmlformats.org/officeDocument/2006/relationships/slide" Target="slides/slide180.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165" Type="http://schemas.openxmlformats.org/officeDocument/2006/relationships/slide" Target="slides/slide145.xml"/><Relationship Id="rId186" Type="http://schemas.openxmlformats.org/officeDocument/2006/relationships/slide" Target="slides/slide166.xml"/><Relationship Id="rId211" Type="http://schemas.openxmlformats.org/officeDocument/2006/relationships/handoutMaster" Target="handoutMasters/handoutMaster1.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80" Type="http://schemas.openxmlformats.org/officeDocument/2006/relationships/slide" Target="slides/slide60.xml"/><Relationship Id="rId155" Type="http://schemas.openxmlformats.org/officeDocument/2006/relationships/slide" Target="slides/slide135.xml"/><Relationship Id="rId176" Type="http://schemas.openxmlformats.org/officeDocument/2006/relationships/slide" Target="slides/slide156.xml"/><Relationship Id="rId197" Type="http://schemas.openxmlformats.org/officeDocument/2006/relationships/slide" Target="slides/slide177.xml"/><Relationship Id="rId201" Type="http://schemas.openxmlformats.org/officeDocument/2006/relationships/slide" Target="slides/slide181.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slide" Target="slides/slide125.xml"/><Relationship Id="rId166" Type="http://schemas.openxmlformats.org/officeDocument/2006/relationships/slide" Target="slides/slide146.xml"/><Relationship Id="rId187" Type="http://schemas.openxmlformats.org/officeDocument/2006/relationships/slide" Target="slides/slide167.xml"/><Relationship Id="rId1" Type="http://schemas.openxmlformats.org/officeDocument/2006/relationships/slideMaster" Target="slideMasters/slideMaster1.xml"/><Relationship Id="rId212" Type="http://schemas.openxmlformats.org/officeDocument/2006/relationships/tags" Target="tags/tag1.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60" Type="http://schemas.openxmlformats.org/officeDocument/2006/relationships/slide" Target="slides/slide40.xml"/><Relationship Id="rId81" Type="http://schemas.openxmlformats.org/officeDocument/2006/relationships/slide" Target="slides/slide61.xml"/><Relationship Id="rId135" Type="http://schemas.openxmlformats.org/officeDocument/2006/relationships/slide" Target="slides/slide115.xml"/><Relationship Id="rId156" Type="http://schemas.openxmlformats.org/officeDocument/2006/relationships/slide" Target="slides/slide136.xml"/><Relationship Id="rId177" Type="http://schemas.openxmlformats.org/officeDocument/2006/relationships/slide" Target="slides/slide157.xml"/><Relationship Id="rId198" Type="http://schemas.openxmlformats.org/officeDocument/2006/relationships/slide" Target="slides/slide178.xml"/><Relationship Id="rId202"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 Target="slides/slide19.xml"/><Relationship Id="rId50" Type="http://schemas.openxmlformats.org/officeDocument/2006/relationships/slide" Target="slides/slide30.xml"/><Relationship Id="rId104" Type="http://schemas.openxmlformats.org/officeDocument/2006/relationships/slide" Target="slides/slide84.xml"/><Relationship Id="rId125" Type="http://schemas.openxmlformats.org/officeDocument/2006/relationships/slide" Target="slides/slide105.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71" Type="http://schemas.openxmlformats.org/officeDocument/2006/relationships/slide" Target="slides/slide51.xml"/><Relationship Id="rId92" Type="http://schemas.openxmlformats.org/officeDocument/2006/relationships/slide" Target="slides/slide72.xml"/><Relationship Id="rId213"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9.xml"/><Relationship Id="rId40" Type="http://schemas.openxmlformats.org/officeDocument/2006/relationships/slide" Target="slides/slide20.xml"/><Relationship Id="rId115" Type="http://schemas.openxmlformats.org/officeDocument/2006/relationships/slide" Target="slides/slide95.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61" Type="http://schemas.openxmlformats.org/officeDocument/2006/relationships/slide" Target="slides/slide41.xml"/><Relationship Id="rId82" Type="http://schemas.openxmlformats.org/officeDocument/2006/relationships/slide" Target="slides/slide62.xml"/><Relationship Id="rId199" Type="http://schemas.openxmlformats.org/officeDocument/2006/relationships/slide" Target="slides/slide179.xml"/><Relationship Id="rId203" Type="http://schemas.openxmlformats.org/officeDocument/2006/relationships/slide" Target="slides/slide183.xml"/><Relationship Id="rId19" Type="http://schemas.openxmlformats.org/officeDocument/2006/relationships/slideMaster" Target="slideMasters/slideMaster1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9327E4-7672-4795-AD3E-8239163EC101}"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9794F16-8484-4C3C-88C6-2543857A4CB3}">
      <dgm:prSet/>
      <dgm:spPr/>
      <dgm:t>
        <a:bodyPr/>
        <a:lstStyle/>
        <a:p>
          <a:r>
            <a:rPr lang="en-US" b="0" dirty="0"/>
            <a:t>2 cases of MDS/AML in abiraterone + </a:t>
          </a:r>
          <a:r>
            <a:rPr lang="en-US" b="0" dirty="0" err="1"/>
            <a:t>olaparib</a:t>
          </a:r>
          <a:r>
            <a:rPr lang="en-US" b="0" dirty="0"/>
            <a:t> arm</a:t>
          </a:r>
          <a:endParaRPr lang="en-US" dirty="0"/>
        </a:p>
      </dgm:t>
    </dgm:pt>
    <dgm:pt modelId="{810AA552-8DBD-46B4-9B7C-7E70F284B404}" type="parTrans" cxnId="{6160483F-41B3-402C-9208-1C103BBB9F1C}">
      <dgm:prSet/>
      <dgm:spPr/>
      <dgm:t>
        <a:bodyPr/>
        <a:lstStyle/>
        <a:p>
          <a:endParaRPr lang="en-US"/>
        </a:p>
      </dgm:t>
    </dgm:pt>
    <dgm:pt modelId="{AA40843F-CBDA-4BBF-8D64-1F13F5708C9D}" type="sibTrans" cxnId="{6160483F-41B3-402C-9208-1C103BBB9F1C}">
      <dgm:prSet/>
      <dgm:spPr/>
      <dgm:t>
        <a:bodyPr/>
        <a:lstStyle/>
        <a:p>
          <a:endParaRPr lang="en-US"/>
        </a:p>
      </dgm:t>
    </dgm:pt>
    <dgm:pt modelId="{2B43DC63-7CB5-46D7-9EFC-25281C9F5B72}">
      <dgm:prSet/>
      <dgm:spPr/>
      <dgm:t>
        <a:bodyPr/>
        <a:lstStyle/>
        <a:p>
          <a:r>
            <a:rPr lang="en-US" b="0"/>
            <a:t>Incidence of new primary malignancies, pneumonitis balanced between treatment arms</a:t>
          </a:r>
          <a:endParaRPr lang="en-US"/>
        </a:p>
      </dgm:t>
    </dgm:pt>
    <dgm:pt modelId="{5A22FB3E-CC3E-4BAC-A5E5-F2D57B41A3DC}" type="parTrans" cxnId="{52EDEDDB-ED26-421A-A8DB-73E82653499E}">
      <dgm:prSet/>
      <dgm:spPr/>
      <dgm:t>
        <a:bodyPr/>
        <a:lstStyle/>
        <a:p>
          <a:endParaRPr lang="en-US"/>
        </a:p>
      </dgm:t>
    </dgm:pt>
    <dgm:pt modelId="{106A854C-BD10-444A-A811-42A00E0CDF34}" type="sibTrans" cxnId="{52EDEDDB-ED26-421A-A8DB-73E82653499E}">
      <dgm:prSet/>
      <dgm:spPr/>
      <dgm:t>
        <a:bodyPr/>
        <a:lstStyle/>
        <a:p>
          <a:endParaRPr lang="en-US"/>
        </a:p>
      </dgm:t>
    </dgm:pt>
    <dgm:pt modelId="{85212025-E567-4F49-B9A6-CCF33DF06C64}">
      <dgm:prSet/>
      <dgm:spPr/>
      <dgm:t>
        <a:bodyPr/>
        <a:lstStyle/>
        <a:p>
          <a:r>
            <a:rPr lang="en-US" b="0"/>
            <a:t>HRQoL assessed by FACT-P was similar between treatment arms</a:t>
          </a:r>
          <a:endParaRPr lang="en-US"/>
        </a:p>
      </dgm:t>
    </dgm:pt>
    <dgm:pt modelId="{A4A2E828-6CA4-41F9-9CFC-D8605857CCF4}" type="parTrans" cxnId="{E3D5B882-C11D-49C4-91E0-ECE29BF701DB}">
      <dgm:prSet/>
      <dgm:spPr/>
      <dgm:t>
        <a:bodyPr/>
        <a:lstStyle/>
        <a:p>
          <a:endParaRPr lang="en-US"/>
        </a:p>
      </dgm:t>
    </dgm:pt>
    <dgm:pt modelId="{E50BCF69-F199-4787-BD0F-DBE18F8C199F}" type="sibTrans" cxnId="{E3D5B882-C11D-49C4-91E0-ECE29BF701DB}">
      <dgm:prSet/>
      <dgm:spPr/>
      <dgm:t>
        <a:bodyPr/>
        <a:lstStyle/>
        <a:p>
          <a:endParaRPr lang="en-US"/>
        </a:p>
      </dgm:t>
    </dgm:pt>
    <dgm:pt modelId="{C1FE6C54-85A6-4BF5-8CF6-FDCCAA75D1E0}" type="pres">
      <dgm:prSet presAssocID="{E19327E4-7672-4795-AD3E-8239163EC101}" presName="hierChild1" presStyleCnt="0">
        <dgm:presLayoutVars>
          <dgm:chPref val="1"/>
          <dgm:dir/>
          <dgm:animOne val="branch"/>
          <dgm:animLvl val="lvl"/>
          <dgm:resizeHandles/>
        </dgm:presLayoutVars>
      </dgm:prSet>
      <dgm:spPr/>
    </dgm:pt>
    <dgm:pt modelId="{CA1114EF-A03A-45D0-9F77-1159473C642C}" type="pres">
      <dgm:prSet presAssocID="{39794F16-8484-4C3C-88C6-2543857A4CB3}" presName="hierRoot1" presStyleCnt="0"/>
      <dgm:spPr/>
    </dgm:pt>
    <dgm:pt modelId="{2BD44D60-5171-4EF1-85D3-E5D91F1FA4CC}" type="pres">
      <dgm:prSet presAssocID="{39794F16-8484-4C3C-88C6-2543857A4CB3}" presName="composite" presStyleCnt="0"/>
      <dgm:spPr/>
    </dgm:pt>
    <dgm:pt modelId="{5DA002BD-CF7A-495A-801F-94AD2A240B4D}" type="pres">
      <dgm:prSet presAssocID="{39794F16-8484-4C3C-88C6-2543857A4CB3}" presName="background" presStyleLbl="node0" presStyleIdx="0" presStyleCnt="3"/>
      <dgm:spPr/>
    </dgm:pt>
    <dgm:pt modelId="{623C43F8-9369-4DD9-9283-B4650CC63400}" type="pres">
      <dgm:prSet presAssocID="{39794F16-8484-4C3C-88C6-2543857A4CB3}" presName="text" presStyleLbl="fgAcc0" presStyleIdx="0" presStyleCnt="3">
        <dgm:presLayoutVars>
          <dgm:chPref val="3"/>
        </dgm:presLayoutVars>
      </dgm:prSet>
      <dgm:spPr/>
    </dgm:pt>
    <dgm:pt modelId="{689A07CC-AF8E-4023-A5BB-28E33CBA3806}" type="pres">
      <dgm:prSet presAssocID="{39794F16-8484-4C3C-88C6-2543857A4CB3}" presName="hierChild2" presStyleCnt="0"/>
      <dgm:spPr/>
    </dgm:pt>
    <dgm:pt modelId="{39AFCBC5-0B71-449E-B960-FDABB6943DB4}" type="pres">
      <dgm:prSet presAssocID="{2B43DC63-7CB5-46D7-9EFC-25281C9F5B72}" presName="hierRoot1" presStyleCnt="0"/>
      <dgm:spPr/>
    </dgm:pt>
    <dgm:pt modelId="{037529CC-EFE8-4DF6-BDB6-9551E5470CE2}" type="pres">
      <dgm:prSet presAssocID="{2B43DC63-7CB5-46D7-9EFC-25281C9F5B72}" presName="composite" presStyleCnt="0"/>
      <dgm:spPr/>
    </dgm:pt>
    <dgm:pt modelId="{6F44EC25-E110-42C6-9764-B3FA34751393}" type="pres">
      <dgm:prSet presAssocID="{2B43DC63-7CB5-46D7-9EFC-25281C9F5B72}" presName="background" presStyleLbl="node0" presStyleIdx="1" presStyleCnt="3"/>
      <dgm:spPr/>
    </dgm:pt>
    <dgm:pt modelId="{CFC47679-E33C-4044-9CC4-8A260CDE015E}" type="pres">
      <dgm:prSet presAssocID="{2B43DC63-7CB5-46D7-9EFC-25281C9F5B72}" presName="text" presStyleLbl="fgAcc0" presStyleIdx="1" presStyleCnt="3">
        <dgm:presLayoutVars>
          <dgm:chPref val="3"/>
        </dgm:presLayoutVars>
      </dgm:prSet>
      <dgm:spPr/>
    </dgm:pt>
    <dgm:pt modelId="{3EF9C5D2-AC1F-49BC-838A-4A2F8D705831}" type="pres">
      <dgm:prSet presAssocID="{2B43DC63-7CB5-46D7-9EFC-25281C9F5B72}" presName="hierChild2" presStyleCnt="0"/>
      <dgm:spPr/>
    </dgm:pt>
    <dgm:pt modelId="{DBDA30C5-ED7F-47FB-AAC9-360203A3BEE3}" type="pres">
      <dgm:prSet presAssocID="{85212025-E567-4F49-B9A6-CCF33DF06C64}" presName="hierRoot1" presStyleCnt="0"/>
      <dgm:spPr/>
    </dgm:pt>
    <dgm:pt modelId="{6847C085-B1A7-49E7-81DC-92AEE3433DA7}" type="pres">
      <dgm:prSet presAssocID="{85212025-E567-4F49-B9A6-CCF33DF06C64}" presName="composite" presStyleCnt="0"/>
      <dgm:spPr/>
    </dgm:pt>
    <dgm:pt modelId="{848467AF-EF71-4911-BE0E-FC3C8E48AE9E}" type="pres">
      <dgm:prSet presAssocID="{85212025-E567-4F49-B9A6-CCF33DF06C64}" presName="background" presStyleLbl="node0" presStyleIdx="2" presStyleCnt="3"/>
      <dgm:spPr/>
    </dgm:pt>
    <dgm:pt modelId="{9B316F4F-7DEB-493E-98D2-A2C4CA58DA07}" type="pres">
      <dgm:prSet presAssocID="{85212025-E567-4F49-B9A6-CCF33DF06C64}" presName="text" presStyleLbl="fgAcc0" presStyleIdx="2" presStyleCnt="3">
        <dgm:presLayoutVars>
          <dgm:chPref val="3"/>
        </dgm:presLayoutVars>
      </dgm:prSet>
      <dgm:spPr/>
    </dgm:pt>
    <dgm:pt modelId="{398EC27C-D626-405A-B51F-0A2E33F70E9A}" type="pres">
      <dgm:prSet presAssocID="{85212025-E567-4F49-B9A6-CCF33DF06C64}" presName="hierChild2" presStyleCnt="0"/>
      <dgm:spPr/>
    </dgm:pt>
  </dgm:ptLst>
  <dgm:cxnLst>
    <dgm:cxn modelId="{8C28101A-3B1D-42E4-B821-620ADA36FEBF}" type="presOf" srcId="{39794F16-8484-4C3C-88C6-2543857A4CB3}" destId="{623C43F8-9369-4DD9-9283-B4650CC63400}" srcOrd="0" destOrd="0" presId="urn:microsoft.com/office/officeart/2005/8/layout/hierarchy1"/>
    <dgm:cxn modelId="{D6F7323A-006A-4C18-802A-8050BA769A1C}" type="presOf" srcId="{E19327E4-7672-4795-AD3E-8239163EC101}" destId="{C1FE6C54-85A6-4BF5-8CF6-FDCCAA75D1E0}" srcOrd="0" destOrd="0" presId="urn:microsoft.com/office/officeart/2005/8/layout/hierarchy1"/>
    <dgm:cxn modelId="{6160483F-41B3-402C-9208-1C103BBB9F1C}" srcId="{E19327E4-7672-4795-AD3E-8239163EC101}" destId="{39794F16-8484-4C3C-88C6-2543857A4CB3}" srcOrd="0" destOrd="0" parTransId="{810AA552-8DBD-46B4-9B7C-7E70F284B404}" sibTransId="{AA40843F-CBDA-4BBF-8D64-1F13F5708C9D}"/>
    <dgm:cxn modelId="{8A45CE4D-8650-4B27-88A6-6E5D34BF79BC}" type="presOf" srcId="{2B43DC63-7CB5-46D7-9EFC-25281C9F5B72}" destId="{CFC47679-E33C-4044-9CC4-8A260CDE015E}" srcOrd="0" destOrd="0" presId="urn:microsoft.com/office/officeart/2005/8/layout/hierarchy1"/>
    <dgm:cxn modelId="{E3D5B882-C11D-49C4-91E0-ECE29BF701DB}" srcId="{E19327E4-7672-4795-AD3E-8239163EC101}" destId="{85212025-E567-4F49-B9A6-CCF33DF06C64}" srcOrd="2" destOrd="0" parTransId="{A4A2E828-6CA4-41F9-9CFC-D8605857CCF4}" sibTransId="{E50BCF69-F199-4787-BD0F-DBE18F8C199F}"/>
    <dgm:cxn modelId="{614724CC-9BE3-40FC-8C59-99FD0F3E401B}" type="presOf" srcId="{85212025-E567-4F49-B9A6-CCF33DF06C64}" destId="{9B316F4F-7DEB-493E-98D2-A2C4CA58DA07}" srcOrd="0" destOrd="0" presId="urn:microsoft.com/office/officeart/2005/8/layout/hierarchy1"/>
    <dgm:cxn modelId="{52EDEDDB-ED26-421A-A8DB-73E82653499E}" srcId="{E19327E4-7672-4795-AD3E-8239163EC101}" destId="{2B43DC63-7CB5-46D7-9EFC-25281C9F5B72}" srcOrd="1" destOrd="0" parTransId="{5A22FB3E-CC3E-4BAC-A5E5-F2D57B41A3DC}" sibTransId="{106A854C-BD10-444A-A811-42A00E0CDF34}"/>
    <dgm:cxn modelId="{FA13C04B-0081-4E57-BD0E-E09BAC9EA215}" type="presParOf" srcId="{C1FE6C54-85A6-4BF5-8CF6-FDCCAA75D1E0}" destId="{CA1114EF-A03A-45D0-9F77-1159473C642C}" srcOrd="0" destOrd="0" presId="urn:microsoft.com/office/officeart/2005/8/layout/hierarchy1"/>
    <dgm:cxn modelId="{7B247BEE-E8EA-40EE-AC94-48700E2CAC52}" type="presParOf" srcId="{CA1114EF-A03A-45D0-9F77-1159473C642C}" destId="{2BD44D60-5171-4EF1-85D3-E5D91F1FA4CC}" srcOrd="0" destOrd="0" presId="urn:microsoft.com/office/officeart/2005/8/layout/hierarchy1"/>
    <dgm:cxn modelId="{043D014B-4EE0-4B8F-9418-EC5D4753DCE1}" type="presParOf" srcId="{2BD44D60-5171-4EF1-85D3-E5D91F1FA4CC}" destId="{5DA002BD-CF7A-495A-801F-94AD2A240B4D}" srcOrd="0" destOrd="0" presId="urn:microsoft.com/office/officeart/2005/8/layout/hierarchy1"/>
    <dgm:cxn modelId="{994904A5-D23B-4A7C-89E1-F3469EFCBA88}" type="presParOf" srcId="{2BD44D60-5171-4EF1-85D3-E5D91F1FA4CC}" destId="{623C43F8-9369-4DD9-9283-B4650CC63400}" srcOrd="1" destOrd="0" presId="urn:microsoft.com/office/officeart/2005/8/layout/hierarchy1"/>
    <dgm:cxn modelId="{BE35739B-65CC-4490-AB36-50FB2C79C190}" type="presParOf" srcId="{CA1114EF-A03A-45D0-9F77-1159473C642C}" destId="{689A07CC-AF8E-4023-A5BB-28E33CBA3806}" srcOrd="1" destOrd="0" presId="urn:microsoft.com/office/officeart/2005/8/layout/hierarchy1"/>
    <dgm:cxn modelId="{7DCFF417-30B3-4907-B3E0-816EE9E4F148}" type="presParOf" srcId="{C1FE6C54-85A6-4BF5-8CF6-FDCCAA75D1E0}" destId="{39AFCBC5-0B71-449E-B960-FDABB6943DB4}" srcOrd="1" destOrd="0" presId="urn:microsoft.com/office/officeart/2005/8/layout/hierarchy1"/>
    <dgm:cxn modelId="{5CAAE2F1-9811-4060-B385-1FBE9A43DCE2}" type="presParOf" srcId="{39AFCBC5-0B71-449E-B960-FDABB6943DB4}" destId="{037529CC-EFE8-4DF6-BDB6-9551E5470CE2}" srcOrd="0" destOrd="0" presId="urn:microsoft.com/office/officeart/2005/8/layout/hierarchy1"/>
    <dgm:cxn modelId="{4287DC0B-865E-430D-BD84-1A3E6D1AEBF7}" type="presParOf" srcId="{037529CC-EFE8-4DF6-BDB6-9551E5470CE2}" destId="{6F44EC25-E110-42C6-9764-B3FA34751393}" srcOrd="0" destOrd="0" presId="urn:microsoft.com/office/officeart/2005/8/layout/hierarchy1"/>
    <dgm:cxn modelId="{43AAB0CF-4349-4790-BB21-06EE8415144C}" type="presParOf" srcId="{037529CC-EFE8-4DF6-BDB6-9551E5470CE2}" destId="{CFC47679-E33C-4044-9CC4-8A260CDE015E}" srcOrd="1" destOrd="0" presId="urn:microsoft.com/office/officeart/2005/8/layout/hierarchy1"/>
    <dgm:cxn modelId="{9BEB37DA-5977-425C-B65E-C45D94BD6557}" type="presParOf" srcId="{39AFCBC5-0B71-449E-B960-FDABB6943DB4}" destId="{3EF9C5D2-AC1F-49BC-838A-4A2F8D705831}" srcOrd="1" destOrd="0" presId="urn:microsoft.com/office/officeart/2005/8/layout/hierarchy1"/>
    <dgm:cxn modelId="{FF13E3CE-DAE0-495A-A8CE-68058D761B26}" type="presParOf" srcId="{C1FE6C54-85A6-4BF5-8CF6-FDCCAA75D1E0}" destId="{DBDA30C5-ED7F-47FB-AAC9-360203A3BEE3}" srcOrd="2" destOrd="0" presId="urn:microsoft.com/office/officeart/2005/8/layout/hierarchy1"/>
    <dgm:cxn modelId="{DBDCD557-ADF7-4FE4-A12C-E436107ACEAB}" type="presParOf" srcId="{DBDA30C5-ED7F-47FB-AAC9-360203A3BEE3}" destId="{6847C085-B1A7-49E7-81DC-92AEE3433DA7}" srcOrd="0" destOrd="0" presId="urn:microsoft.com/office/officeart/2005/8/layout/hierarchy1"/>
    <dgm:cxn modelId="{6FFA5708-00C7-446C-BC08-01FEEFAB9F22}" type="presParOf" srcId="{6847C085-B1A7-49E7-81DC-92AEE3433DA7}" destId="{848467AF-EF71-4911-BE0E-FC3C8E48AE9E}" srcOrd="0" destOrd="0" presId="urn:microsoft.com/office/officeart/2005/8/layout/hierarchy1"/>
    <dgm:cxn modelId="{96541D13-9DD6-4D5B-B983-C62003A1F677}" type="presParOf" srcId="{6847C085-B1A7-49E7-81DC-92AEE3433DA7}" destId="{9B316F4F-7DEB-493E-98D2-A2C4CA58DA07}" srcOrd="1" destOrd="0" presId="urn:microsoft.com/office/officeart/2005/8/layout/hierarchy1"/>
    <dgm:cxn modelId="{C95C836E-9ECE-4857-9DCE-9C4ADEBDB4E7}" type="presParOf" srcId="{DBDA30C5-ED7F-47FB-AAC9-360203A3BEE3}" destId="{398EC27C-D626-405A-B51F-0A2E33F70E9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F1BF10-041C-FB46-9143-33BE50D84911}" type="doc">
      <dgm:prSet loTypeId="urn:microsoft.com/office/officeart/2005/8/layout/hList1" loCatId="list" qsTypeId="urn:microsoft.com/office/officeart/2005/8/quickstyle/simple5" qsCatId="simple" csTypeId="urn:microsoft.com/office/officeart/2005/8/colors/accent0_2" csCatId="mainScheme" phldr="1"/>
      <dgm:spPr/>
      <dgm:t>
        <a:bodyPr/>
        <a:lstStyle/>
        <a:p>
          <a:endParaRPr lang="en-US"/>
        </a:p>
      </dgm:t>
    </dgm:pt>
    <dgm:pt modelId="{7E9E9015-F5CA-9D44-B2D5-6474E75E52E2}">
      <dgm:prSet custT="1"/>
      <dgm:spPr>
        <a:solidFill>
          <a:srgbClr val="F47D00"/>
        </a:solidFill>
        <a:ln>
          <a:solidFill>
            <a:srgbClr val="FF9300"/>
          </a:solidFill>
        </a:ln>
        <a:effectLst>
          <a:outerShdw blurRad="50800" dist="38100" dir="2700000" algn="tl" rotWithShape="0">
            <a:prstClr val="black">
              <a:alpha val="40000"/>
            </a:prstClr>
          </a:outerShdw>
        </a:effectLst>
      </dgm:spPr>
      <dgm:t>
        <a:bodyPr/>
        <a:lstStyle/>
        <a:p>
          <a:r>
            <a:rPr lang="en-US" sz="1800" b="1" dirty="0">
              <a:solidFill>
                <a:schemeClr val="bg1"/>
              </a:solidFill>
              <a:latin typeface="Calibri" panose="020F0502020204030204" pitchFamily="34" charset="0"/>
              <a:cs typeface="Calibri" panose="020F0502020204030204" pitchFamily="34" charset="0"/>
            </a:rPr>
            <a:t>Key exclusion criteria</a:t>
          </a:r>
        </a:p>
      </dgm:t>
    </dgm:pt>
    <dgm:pt modelId="{0947C0E2-0DF6-9B4D-97C3-69304B0D2F1B}" type="parTrans" cxnId="{454E6A14-395A-0C4B-973C-4C56F0E47814}">
      <dgm:prSet/>
      <dgm:spPr/>
      <dgm:t>
        <a:bodyPr/>
        <a:lstStyle/>
        <a:p>
          <a:endParaRPr lang="en-US"/>
        </a:p>
      </dgm:t>
    </dgm:pt>
    <dgm:pt modelId="{56681484-6A30-B040-8DF3-ACC6B9AE2D8A}" type="sibTrans" cxnId="{454E6A14-395A-0C4B-973C-4C56F0E47814}">
      <dgm:prSet/>
      <dgm:spPr/>
      <dgm:t>
        <a:bodyPr/>
        <a:lstStyle/>
        <a:p>
          <a:endParaRPr lang="en-US"/>
        </a:p>
      </dgm:t>
    </dgm:pt>
    <dgm:pt modelId="{9A8D941C-56EF-1943-8E7D-142688779188}">
      <dgm:prSet custT="1"/>
      <dgm:spPr>
        <a:solidFill>
          <a:srgbClr val="FFDFB1">
            <a:alpha val="89804"/>
          </a:srgbClr>
        </a:solidFill>
        <a:ln>
          <a:noFill/>
        </a:ln>
        <a:effectLst>
          <a:outerShdw blurRad="50800" dist="38100" dir="2700000" algn="tl" rotWithShape="0">
            <a:prstClr val="black">
              <a:alpha val="40000"/>
            </a:prstClr>
          </a:outerShdw>
        </a:effectLst>
      </dgm:spPr>
      <dgm:t>
        <a:bodyPr/>
        <a:lstStyle/>
        <a:p>
          <a:r>
            <a:rPr lang="en-US" sz="1600" dirty="0">
              <a:latin typeface="Calibri" panose="020F0502020204030204" pitchFamily="34" charset="0"/>
              <a:cs typeface="Calibri" panose="020F0502020204030204" pitchFamily="34" charset="0"/>
            </a:rPr>
            <a:t>Any prior prostate cancer pharmacotherapy or surgery</a:t>
          </a:r>
        </a:p>
      </dgm:t>
    </dgm:pt>
    <dgm:pt modelId="{D3336DAA-3BCB-454C-AB43-ED94E04F161D}" type="sibTrans" cxnId="{EE5BE0F7-2F54-C348-82E4-3939E802852F}">
      <dgm:prSet/>
      <dgm:spPr/>
      <dgm:t>
        <a:bodyPr/>
        <a:lstStyle/>
        <a:p>
          <a:endParaRPr lang="en-US"/>
        </a:p>
      </dgm:t>
    </dgm:pt>
    <dgm:pt modelId="{4E69AB84-A767-2B4B-9BDE-2CD7544CBEE2}" type="parTrans" cxnId="{EE5BE0F7-2F54-C348-82E4-3939E802852F}">
      <dgm:prSet/>
      <dgm:spPr/>
      <dgm:t>
        <a:bodyPr/>
        <a:lstStyle/>
        <a:p>
          <a:endParaRPr lang="en-US"/>
        </a:p>
      </dgm:t>
    </dgm:pt>
    <dgm:pt modelId="{EF31C480-4EC1-D94D-A066-48B075ADF021}">
      <dgm:prSet custT="1"/>
      <dgm:spPr>
        <a:solidFill>
          <a:srgbClr val="FFDFB1">
            <a:alpha val="89804"/>
          </a:srgbClr>
        </a:solidFill>
      </dgm:spPr>
      <dgm:t>
        <a:bodyPr/>
        <a:lstStyle/>
        <a:p>
          <a:r>
            <a:rPr lang="en-US" sz="1600" dirty="0">
              <a:latin typeface="Calibri" panose="020F0502020204030204" pitchFamily="34" charset="0"/>
              <a:cs typeface="Calibri" panose="020F0502020204030204" pitchFamily="34" charset="0"/>
            </a:rPr>
            <a:t>History of arrythmia and cardiovascular disease</a:t>
          </a:r>
        </a:p>
      </dgm:t>
    </dgm:pt>
    <dgm:pt modelId="{8FC0E9DD-6E55-264F-B6A3-98C50232D525}" type="sibTrans" cxnId="{899E1B25-8C22-A241-95A7-A4CAD4527B25}">
      <dgm:prSet/>
      <dgm:spPr/>
      <dgm:t>
        <a:bodyPr/>
        <a:lstStyle/>
        <a:p>
          <a:endParaRPr lang="en-US"/>
        </a:p>
      </dgm:t>
    </dgm:pt>
    <dgm:pt modelId="{EF5AAE90-3F69-074F-AF4F-E331359A8137}" type="parTrans" cxnId="{899E1B25-8C22-A241-95A7-A4CAD4527B25}">
      <dgm:prSet/>
      <dgm:spPr/>
      <dgm:t>
        <a:bodyPr/>
        <a:lstStyle/>
        <a:p>
          <a:endParaRPr lang="en-US"/>
        </a:p>
      </dgm:t>
    </dgm:pt>
    <dgm:pt modelId="{65FF472C-008B-C84F-B0E2-FC3EDBF067A6}">
      <dgm:prSet custT="1"/>
      <dgm:spPr>
        <a:solidFill>
          <a:srgbClr val="FFDFB1">
            <a:alpha val="89804"/>
          </a:srgbClr>
        </a:solidFill>
      </dgm:spPr>
      <dgm:t>
        <a:bodyPr/>
        <a:lstStyle/>
        <a:p>
          <a:r>
            <a:rPr lang="en-US" sz="1600" dirty="0">
              <a:latin typeface="Calibri" panose="020F0502020204030204" pitchFamily="34" charset="0"/>
              <a:cs typeface="Calibri" panose="020F0502020204030204" pitchFamily="34" charset="0"/>
            </a:rPr>
            <a:t>History of MDS/AML</a:t>
          </a:r>
        </a:p>
      </dgm:t>
    </dgm:pt>
    <dgm:pt modelId="{8BD28781-3FAD-F64E-8C61-903B26A6EF92}" type="sibTrans" cxnId="{9341D172-F28D-7549-B55D-9B898619A435}">
      <dgm:prSet/>
      <dgm:spPr/>
      <dgm:t>
        <a:bodyPr/>
        <a:lstStyle/>
        <a:p>
          <a:endParaRPr lang="en-US"/>
        </a:p>
      </dgm:t>
    </dgm:pt>
    <dgm:pt modelId="{A17710E6-DCCC-5B40-851F-035F14C35135}" type="parTrans" cxnId="{9341D172-F28D-7549-B55D-9B898619A435}">
      <dgm:prSet/>
      <dgm:spPr/>
      <dgm:t>
        <a:bodyPr/>
        <a:lstStyle/>
        <a:p>
          <a:endParaRPr lang="en-US"/>
        </a:p>
      </dgm:t>
    </dgm:pt>
    <dgm:pt modelId="{6F572AA2-9B0A-B245-99E5-C3C7092260B2}">
      <dgm:prSet custT="1"/>
      <dgm:spPr>
        <a:solidFill>
          <a:srgbClr val="FFDFB1">
            <a:alpha val="89804"/>
          </a:srgbClr>
        </a:solidFill>
      </dgm:spPr>
      <dgm:t>
        <a:bodyPr/>
        <a:lstStyle/>
        <a:p>
          <a:r>
            <a:rPr lang="en-US" sz="1600" dirty="0">
              <a:latin typeface="Calibri" panose="020F0502020204030204" pitchFamily="34" charset="0"/>
              <a:cs typeface="Calibri" panose="020F0502020204030204" pitchFamily="34" charset="0"/>
            </a:rPr>
            <a:t>Any predisposition to bleeding</a:t>
          </a:r>
        </a:p>
      </dgm:t>
    </dgm:pt>
    <dgm:pt modelId="{AC502FC0-BF23-B34F-9F6D-7395525E74DD}" type="sibTrans" cxnId="{19539121-B7D8-B542-B70F-11799BDB63AB}">
      <dgm:prSet/>
      <dgm:spPr/>
      <dgm:t>
        <a:bodyPr/>
        <a:lstStyle/>
        <a:p>
          <a:endParaRPr lang="en-US"/>
        </a:p>
      </dgm:t>
    </dgm:pt>
    <dgm:pt modelId="{ECA3B3D9-92BE-C347-AC7A-F09809DCF522}" type="parTrans" cxnId="{19539121-B7D8-B542-B70F-11799BDB63AB}">
      <dgm:prSet/>
      <dgm:spPr/>
      <dgm:t>
        <a:bodyPr/>
        <a:lstStyle/>
        <a:p>
          <a:endParaRPr lang="en-US"/>
        </a:p>
      </dgm:t>
    </dgm:pt>
    <dgm:pt modelId="{4BE3EFBC-2339-2F48-B921-747A19E7950A}" type="pres">
      <dgm:prSet presAssocID="{39F1BF10-041C-FB46-9143-33BE50D84911}" presName="Name0" presStyleCnt="0">
        <dgm:presLayoutVars>
          <dgm:dir/>
          <dgm:animLvl val="lvl"/>
          <dgm:resizeHandles val="exact"/>
        </dgm:presLayoutVars>
      </dgm:prSet>
      <dgm:spPr/>
    </dgm:pt>
    <dgm:pt modelId="{D4B64A6D-82F2-A348-AC17-B672C9DFB6F6}" type="pres">
      <dgm:prSet presAssocID="{7E9E9015-F5CA-9D44-B2D5-6474E75E52E2}" presName="composite" presStyleCnt="0"/>
      <dgm:spPr/>
    </dgm:pt>
    <dgm:pt modelId="{D5518747-1B26-7B44-A70F-F4988CDC65A9}" type="pres">
      <dgm:prSet presAssocID="{7E9E9015-F5CA-9D44-B2D5-6474E75E52E2}" presName="parTx" presStyleLbl="alignNode1" presStyleIdx="0" presStyleCnt="1" custLinFactNeighborX="-8416" custLinFactNeighborY="-1667">
        <dgm:presLayoutVars>
          <dgm:chMax val="0"/>
          <dgm:chPref val="0"/>
          <dgm:bulletEnabled val="1"/>
        </dgm:presLayoutVars>
      </dgm:prSet>
      <dgm:spPr/>
    </dgm:pt>
    <dgm:pt modelId="{C665661A-F4C7-BA4D-AE18-3BEAB8633776}" type="pres">
      <dgm:prSet presAssocID="{7E9E9015-F5CA-9D44-B2D5-6474E75E52E2}" presName="desTx" presStyleLbl="alignAccFollowNode1" presStyleIdx="0" presStyleCnt="1" custLinFactNeighborX="8456" custLinFactNeighborY="-35">
        <dgm:presLayoutVars>
          <dgm:bulletEnabled val="1"/>
        </dgm:presLayoutVars>
      </dgm:prSet>
      <dgm:spPr/>
    </dgm:pt>
  </dgm:ptLst>
  <dgm:cxnLst>
    <dgm:cxn modelId="{454E6A14-395A-0C4B-973C-4C56F0E47814}" srcId="{39F1BF10-041C-FB46-9143-33BE50D84911}" destId="{7E9E9015-F5CA-9D44-B2D5-6474E75E52E2}" srcOrd="0" destOrd="0" parTransId="{0947C0E2-0DF6-9B4D-97C3-69304B0D2F1B}" sibTransId="{56681484-6A30-B040-8DF3-ACC6B9AE2D8A}"/>
    <dgm:cxn modelId="{BB60DA14-E834-6E43-BB18-B11BD5939ECD}" type="presOf" srcId="{9A8D941C-56EF-1943-8E7D-142688779188}" destId="{C665661A-F4C7-BA4D-AE18-3BEAB8633776}" srcOrd="0" destOrd="0" presId="urn:microsoft.com/office/officeart/2005/8/layout/hList1"/>
    <dgm:cxn modelId="{19539121-B7D8-B542-B70F-11799BDB63AB}" srcId="{7E9E9015-F5CA-9D44-B2D5-6474E75E52E2}" destId="{6F572AA2-9B0A-B245-99E5-C3C7092260B2}" srcOrd="3" destOrd="0" parTransId="{ECA3B3D9-92BE-C347-AC7A-F09809DCF522}" sibTransId="{AC502FC0-BF23-B34F-9F6D-7395525E74DD}"/>
    <dgm:cxn modelId="{899E1B25-8C22-A241-95A7-A4CAD4527B25}" srcId="{7E9E9015-F5CA-9D44-B2D5-6474E75E52E2}" destId="{EF31C480-4EC1-D94D-A066-48B075ADF021}" srcOrd="1" destOrd="0" parTransId="{EF5AAE90-3F69-074F-AF4F-E331359A8137}" sibTransId="{8FC0E9DD-6E55-264F-B6A3-98C50232D525}"/>
    <dgm:cxn modelId="{5B5DF329-EDB5-784B-9EBC-8A3B6236B284}" type="presOf" srcId="{65FF472C-008B-C84F-B0E2-FC3EDBF067A6}" destId="{C665661A-F4C7-BA4D-AE18-3BEAB8633776}" srcOrd="0" destOrd="2" presId="urn:microsoft.com/office/officeart/2005/8/layout/hList1"/>
    <dgm:cxn modelId="{FE283551-7A08-1240-96C6-2351ECC7A06E}" type="presOf" srcId="{EF31C480-4EC1-D94D-A066-48B075ADF021}" destId="{C665661A-F4C7-BA4D-AE18-3BEAB8633776}" srcOrd="0" destOrd="1" presId="urn:microsoft.com/office/officeart/2005/8/layout/hList1"/>
    <dgm:cxn modelId="{9341D172-F28D-7549-B55D-9B898619A435}" srcId="{7E9E9015-F5CA-9D44-B2D5-6474E75E52E2}" destId="{65FF472C-008B-C84F-B0E2-FC3EDBF067A6}" srcOrd="2" destOrd="0" parTransId="{A17710E6-DCCC-5B40-851F-035F14C35135}" sibTransId="{8BD28781-3FAD-F64E-8C61-903B26A6EF92}"/>
    <dgm:cxn modelId="{BC9E69A5-6888-BE40-951C-760E64400993}" type="presOf" srcId="{6F572AA2-9B0A-B245-99E5-C3C7092260B2}" destId="{C665661A-F4C7-BA4D-AE18-3BEAB8633776}" srcOrd="0" destOrd="3" presId="urn:microsoft.com/office/officeart/2005/8/layout/hList1"/>
    <dgm:cxn modelId="{16CCC9A5-3FEC-7046-B804-755E749E9B68}" type="presOf" srcId="{7E9E9015-F5CA-9D44-B2D5-6474E75E52E2}" destId="{D5518747-1B26-7B44-A70F-F4988CDC65A9}" srcOrd="0" destOrd="0" presId="urn:microsoft.com/office/officeart/2005/8/layout/hList1"/>
    <dgm:cxn modelId="{7C2FB8C4-85C8-E149-87F0-4014D79A72A4}" type="presOf" srcId="{39F1BF10-041C-FB46-9143-33BE50D84911}" destId="{4BE3EFBC-2339-2F48-B921-747A19E7950A}" srcOrd="0" destOrd="0" presId="urn:microsoft.com/office/officeart/2005/8/layout/hList1"/>
    <dgm:cxn modelId="{EE5BE0F7-2F54-C348-82E4-3939E802852F}" srcId="{7E9E9015-F5CA-9D44-B2D5-6474E75E52E2}" destId="{9A8D941C-56EF-1943-8E7D-142688779188}" srcOrd="0" destOrd="0" parTransId="{4E69AB84-A767-2B4B-9BDE-2CD7544CBEE2}" sibTransId="{D3336DAA-3BCB-454C-AB43-ED94E04F161D}"/>
    <dgm:cxn modelId="{A7069CF9-68EC-C24D-9E0D-C5BFB757B443}" type="presParOf" srcId="{4BE3EFBC-2339-2F48-B921-747A19E7950A}" destId="{D4B64A6D-82F2-A348-AC17-B672C9DFB6F6}" srcOrd="0" destOrd="0" presId="urn:microsoft.com/office/officeart/2005/8/layout/hList1"/>
    <dgm:cxn modelId="{3CBF4F3F-DB84-274E-A86E-2017C1864E15}" type="presParOf" srcId="{D4B64A6D-82F2-A348-AC17-B672C9DFB6F6}" destId="{D5518747-1B26-7B44-A70F-F4988CDC65A9}" srcOrd="0" destOrd="0" presId="urn:microsoft.com/office/officeart/2005/8/layout/hList1"/>
    <dgm:cxn modelId="{DB715E3D-E710-F045-8C5C-886CE817D351}" type="presParOf" srcId="{D4B64A6D-82F2-A348-AC17-B672C9DFB6F6}" destId="{C665661A-F4C7-BA4D-AE18-3BEAB863377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F1BF10-041C-FB46-9143-33BE50D84911}"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7E9E9015-F5CA-9D44-B2D5-6474E75E52E2}">
      <dgm:prSet custT="1"/>
      <dgm:spPr>
        <a:solidFill>
          <a:srgbClr val="8CC84D"/>
        </a:solidFill>
        <a:effectLst>
          <a:outerShdw blurRad="50800" dist="38100" dir="2700000" algn="tl" rotWithShape="0">
            <a:prstClr val="black">
              <a:alpha val="40000"/>
            </a:prstClr>
          </a:outerShdw>
        </a:effectLst>
      </dgm:spPr>
      <dgm:t>
        <a:bodyPr/>
        <a:lstStyle/>
        <a:p>
          <a:r>
            <a:rPr lang="en-US" sz="1800" b="1" dirty="0">
              <a:latin typeface="Calibri" panose="020F0502020204030204" pitchFamily="34" charset="0"/>
              <a:cs typeface="Calibri" panose="020F0502020204030204" pitchFamily="34" charset="0"/>
            </a:rPr>
            <a:t>Key inclusion criteria</a:t>
          </a:r>
        </a:p>
      </dgm:t>
    </dgm:pt>
    <dgm:pt modelId="{0947C0E2-0DF6-9B4D-97C3-69304B0D2F1B}" type="parTrans" cxnId="{454E6A14-395A-0C4B-973C-4C56F0E47814}">
      <dgm:prSet/>
      <dgm:spPr/>
      <dgm:t>
        <a:bodyPr/>
        <a:lstStyle/>
        <a:p>
          <a:endParaRPr lang="en-US"/>
        </a:p>
      </dgm:t>
    </dgm:pt>
    <dgm:pt modelId="{56681484-6A30-B040-8DF3-ACC6B9AE2D8A}" type="sibTrans" cxnId="{454E6A14-395A-0C4B-973C-4C56F0E47814}">
      <dgm:prSet/>
      <dgm:spPr/>
      <dgm:t>
        <a:bodyPr/>
        <a:lstStyle/>
        <a:p>
          <a:endParaRPr lang="en-US"/>
        </a:p>
      </dgm:t>
    </dgm:pt>
    <dgm:pt modelId="{9A8D941C-56EF-1943-8E7D-142688779188}">
      <dgm:prSet custT="1"/>
      <dgm:spPr>
        <a:solidFill>
          <a:srgbClr val="CEF0CE">
            <a:alpha val="89804"/>
          </a:srgbClr>
        </a:solidFill>
        <a:effectLst>
          <a:outerShdw blurRad="50800" dist="38100" dir="2700000" algn="tl" rotWithShape="0">
            <a:prstClr val="black">
              <a:alpha val="40000"/>
            </a:prstClr>
          </a:outerShdw>
        </a:effectLst>
      </dgm:spPr>
      <dgm:t>
        <a:bodyPr/>
        <a:lstStyle/>
        <a:p>
          <a:r>
            <a:rPr lang="en-US" sz="1600" dirty="0" err="1">
              <a:latin typeface="Calibri" panose="020F0502020204030204" pitchFamily="34" charset="0"/>
              <a:cs typeface="Calibri" panose="020F0502020204030204" pitchFamily="34" charset="0"/>
            </a:rPr>
            <a:t>mHSPC</a:t>
          </a:r>
          <a:r>
            <a:rPr lang="en-US" sz="1600" dirty="0">
              <a:latin typeface="Calibri" panose="020F0502020204030204" pitchFamily="34" charset="0"/>
              <a:cs typeface="Calibri" panose="020F0502020204030204" pitchFamily="34" charset="0"/>
            </a:rPr>
            <a:t> (≥1 bone lesion and/or ≥1 soft tissue lesion)</a:t>
          </a:r>
        </a:p>
      </dgm:t>
    </dgm:pt>
    <dgm:pt modelId="{4E69AB84-A767-2B4B-9BDE-2CD7544CBEE2}" type="parTrans" cxnId="{EE5BE0F7-2F54-C348-82E4-3939E802852F}">
      <dgm:prSet/>
      <dgm:spPr/>
      <dgm:t>
        <a:bodyPr/>
        <a:lstStyle/>
        <a:p>
          <a:endParaRPr lang="en-US"/>
        </a:p>
      </dgm:t>
    </dgm:pt>
    <dgm:pt modelId="{D3336DAA-3BCB-454C-AB43-ED94E04F161D}" type="sibTrans" cxnId="{EE5BE0F7-2F54-C348-82E4-3939E802852F}">
      <dgm:prSet/>
      <dgm:spPr/>
      <dgm:t>
        <a:bodyPr/>
        <a:lstStyle/>
        <a:p>
          <a:endParaRPr lang="en-US"/>
        </a:p>
      </dgm:t>
    </dgm:pt>
    <dgm:pt modelId="{2764C341-EDC6-DE44-85FA-5AC7F320AA4A}">
      <dgm:prSet custT="1"/>
      <dgm:spPr>
        <a:solidFill>
          <a:srgbClr val="CEF0CE">
            <a:alpha val="89804"/>
          </a:srgbClr>
        </a:solidFill>
        <a:effectLst>
          <a:outerShdw blurRad="50800" dist="38100" dir="2700000" algn="tl" rotWithShape="0">
            <a:prstClr val="black">
              <a:alpha val="40000"/>
            </a:prstClr>
          </a:outerShdw>
        </a:effectLst>
      </dgm:spPr>
      <dgm:t>
        <a:bodyPr/>
        <a:lstStyle/>
        <a:p>
          <a:r>
            <a:rPr lang="en-US" sz="1600" dirty="0">
              <a:latin typeface="Calibri" panose="020F0502020204030204" pitchFamily="34" charset="0"/>
              <a:cs typeface="Calibri" panose="020F0502020204030204" pitchFamily="34" charset="0"/>
            </a:rPr>
            <a:t>ECOG PS 0-1</a:t>
          </a:r>
        </a:p>
      </dgm:t>
    </dgm:pt>
    <dgm:pt modelId="{E31C363B-4A29-E64B-BBA8-8373521F335D}" type="parTrans" cxnId="{AE8C1042-50FF-3046-834D-F83942BC1436}">
      <dgm:prSet/>
      <dgm:spPr/>
      <dgm:t>
        <a:bodyPr/>
        <a:lstStyle/>
        <a:p>
          <a:endParaRPr lang="en-US"/>
        </a:p>
      </dgm:t>
    </dgm:pt>
    <dgm:pt modelId="{9339A1C3-EDA2-3C4A-97B1-98F1C4636C9A}" type="sibTrans" cxnId="{AE8C1042-50FF-3046-834D-F83942BC1436}">
      <dgm:prSet/>
      <dgm:spPr/>
      <dgm:t>
        <a:bodyPr/>
        <a:lstStyle/>
        <a:p>
          <a:endParaRPr lang="en-US"/>
        </a:p>
      </dgm:t>
    </dgm:pt>
    <dgm:pt modelId="{3EB682EB-553A-5842-81B7-C0CBA72E1955}">
      <dgm:prSet custT="1"/>
      <dgm:spPr>
        <a:solidFill>
          <a:srgbClr val="CEF0CE">
            <a:alpha val="89804"/>
          </a:srgbClr>
        </a:solidFill>
        <a:effectLst>
          <a:outerShdw blurRad="50800" dist="38100" dir="2700000" algn="tl" rotWithShape="0">
            <a:prstClr val="black">
              <a:alpha val="40000"/>
            </a:prstClr>
          </a:outerShdw>
        </a:effectLst>
      </dgm:spPr>
      <dgm:t>
        <a:bodyPr/>
        <a:lstStyle/>
        <a:p>
          <a:r>
            <a:rPr lang="en-US" sz="1600" dirty="0">
              <a:latin typeface="Calibri" panose="020F0502020204030204" pitchFamily="34" charset="0"/>
              <a:cs typeface="Calibri" panose="020F0502020204030204" pitchFamily="34" charset="0"/>
            </a:rPr>
            <a:t>Receiving ADT with GnRH analogue or bilateral orchiectomy</a:t>
          </a:r>
        </a:p>
      </dgm:t>
    </dgm:pt>
    <dgm:pt modelId="{BF2CB0B8-C1B2-564B-9BDB-8A07A171EC08}" type="parTrans" cxnId="{BDB6644A-8297-134C-8199-19C19C5F8C98}">
      <dgm:prSet/>
      <dgm:spPr/>
      <dgm:t>
        <a:bodyPr/>
        <a:lstStyle/>
        <a:p>
          <a:endParaRPr lang="en-US"/>
        </a:p>
      </dgm:t>
    </dgm:pt>
    <dgm:pt modelId="{CE4D9661-FE76-D346-92DB-01DD86A41E0D}" type="sibTrans" cxnId="{BDB6644A-8297-134C-8199-19C19C5F8C98}">
      <dgm:prSet/>
      <dgm:spPr/>
      <dgm:t>
        <a:bodyPr/>
        <a:lstStyle/>
        <a:p>
          <a:endParaRPr lang="en-US"/>
        </a:p>
      </dgm:t>
    </dgm:pt>
    <dgm:pt modelId="{4BE3EFBC-2339-2F48-B921-747A19E7950A}" type="pres">
      <dgm:prSet presAssocID="{39F1BF10-041C-FB46-9143-33BE50D84911}" presName="Name0" presStyleCnt="0">
        <dgm:presLayoutVars>
          <dgm:dir/>
          <dgm:animLvl val="lvl"/>
          <dgm:resizeHandles val="exact"/>
        </dgm:presLayoutVars>
      </dgm:prSet>
      <dgm:spPr/>
    </dgm:pt>
    <dgm:pt modelId="{D4B64A6D-82F2-A348-AC17-B672C9DFB6F6}" type="pres">
      <dgm:prSet presAssocID="{7E9E9015-F5CA-9D44-B2D5-6474E75E52E2}" presName="composite" presStyleCnt="0"/>
      <dgm:spPr/>
    </dgm:pt>
    <dgm:pt modelId="{D5518747-1B26-7B44-A70F-F4988CDC65A9}" type="pres">
      <dgm:prSet presAssocID="{7E9E9015-F5CA-9D44-B2D5-6474E75E52E2}" presName="parTx" presStyleLbl="alignNode1" presStyleIdx="0" presStyleCnt="1" custLinFactY="-100000" custLinFactNeighborX="1471" custLinFactNeighborY="-137873">
        <dgm:presLayoutVars>
          <dgm:chMax val="0"/>
          <dgm:chPref val="0"/>
          <dgm:bulletEnabled val="1"/>
        </dgm:presLayoutVars>
      </dgm:prSet>
      <dgm:spPr/>
    </dgm:pt>
    <dgm:pt modelId="{C665661A-F4C7-BA4D-AE18-3BEAB8633776}" type="pres">
      <dgm:prSet presAssocID="{7E9E9015-F5CA-9D44-B2D5-6474E75E52E2}" presName="desTx" presStyleLbl="alignAccFollowNode1" presStyleIdx="0" presStyleCnt="1" custScaleX="100098" custScaleY="100000" custLinFactNeighborX="-49" custLinFactNeighborY="18994">
        <dgm:presLayoutVars>
          <dgm:bulletEnabled val="1"/>
        </dgm:presLayoutVars>
      </dgm:prSet>
      <dgm:spPr/>
    </dgm:pt>
  </dgm:ptLst>
  <dgm:cxnLst>
    <dgm:cxn modelId="{454E6A14-395A-0C4B-973C-4C56F0E47814}" srcId="{39F1BF10-041C-FB46-9143-33BE50D84911}" destId="{7E9E9015-F5CA-9D44-B2D5-6474E75E52E2}" srcOrd="0" destOrd="0" parTransId="{0947C0E2-0DF6-9B4D-97C3-69304B0D2F1B}" sibTransId="{56681484-6A30-B040-8DF3-ACC6B9AE2D8A}"/>
    <dgm:cxn modelId="{BB60DA14-E834-6E43-BB18-B11BD5939ECD}" type="presOf" srcId="{9A8D941C-56EF-1943-8E7D-142688779188}" destId="{C665661A-F4C7-BA4D-AE18-3BEAB8633776}" srcOrd="0" destOrd="0" presId="urn:microsoft.com/office/officeart/2005/8/layout/hList1"/>
    <dgm:cxn modelId="{2C2D9227-B0E8-A246-869C-E1C27615D119}" type="presOf" srcId="{3EB682EB-553A-5842-81B7-C0CBA72E1955}" destId="{C665661A-F4C7-BA4D-AE18-3BEAB8633776}" srcOrd="0" destOrd="1" presId="urn:microsoft.com/office/officeart/2005/8/layout/hList1"/>
    <dgm:cxn modelId="{AE8C1042-50FF-3046-834D-F83942BC1436}" srcId="{7E9E9015-F5CA-9D44-B2D5-6474E75E52E2}" destId="{2764C341-EDC6-DE44-85FA-5AC7F320AA4A}" srcOrd="2" destOrd="0" parTransId="{E31C363B-4A29-E64B-BBA8-8373521F335D}" sibTransId="{9339A1C3-EDA2-3C4A-97B1-98F1C4636C9A}"/>
    <dgm:cxn modelId="{BDB6644A-8297-134C-8199-19C19C5F8C98}" srcId="{7E9E9015-F5CA-9D44-B2D5-6474E75E52E2}" destId="{3EB682EB-553A-5842-81B7-C0CBA72E1955}" srcOrd="1" destOrd="0" parTransId="{BF2CB0B8-C1B2-564B-9BDB-8A07A171EC08}" sibTransId="{CE4D9661-FE76-D346-92DB-01DD86A41E0D}"/>
    <dgm:cxn modelId="{16CCC9A5-3FEC-7046-B804-755E749E9B68}" type="presOf" srcId="{7E9E9015-F5CA-9D44-B2D5-6474E75E52E2}" destId="{D5518747-1B26-7B44-A70F-F4988CDC65A9}" srcOrd="0" destOrd="0" presId="urn:microsoft.com/office/officeart/2005/8/layout/hList1"/>
    <dgm:cxn modelId="{7C2FB8C4-85C8-E149-87F0-4014D79A72A4}" type="presOf" srcId="{39F1BF10-041C-FB46-9143-33BE50D84911}" destId="{4BE3EFBC-2339-2F48-B921-747A19E7950A}" srcOrd="0" destOrd="0" presId="urn:microsoft.com/office/officeart/2005/8/layout/hList1"/>
    <dgm:cxn modelId="{AE2E87CA-AC15-F048-BAC6-075FB741CB2C}" type="presOf" srcId="{2764C341-EDC6-DE44-85FA-5AC7F320AA4A}" destId="{C665661A-F4C7-BA4D-AE18-3BEAB8633776}" srcOrd="0" destOrd="2" presId="urn:microsoft.com/office/officeart/2005/8/layout/hList1"/>
    <dgm:cxn modelId="{EE5BE0F7-2F54-C348-82E4-3939E802852F}" srcId="{7E9E9015-F5CA-9D44-B2D5-6474E75E52E2}" destId="{9A8D941C-56EF-1943-8E7D-142688779188}" srcOrd="0" destOrd="0" parTransId="{4E69AB84-A767-2B4B-9BDE-2CD7544CBEE2}" sibTransId="{D3336DAA-3BCB-454C-AB43-ED94E04F161D}"/>
    <dgm:cxn modelId="{A7069CF9-68EC-C24D-9E0D-C5BFB757B443}" type="presParOf" srcId="{4BE3EFBC-2339-2F48-B921-747A19E7950A}" destId="{D4B64A6D-82F2-A348-AC17-B672C9DFB6F6}" srcOrd="0" destOrd="0" presId="urn:microsoft.com/office/officeart/2005/8/layout/hList1"/>
    <dgm:cxn modelId="{3CBF4F3F-DB84-274E-A86E-2017C1864E15}" type="presParOf" srcId="{D4B64A6D-82F2-A348-AC17-B672C9DFB6F6}" destId="{D5518747-1B26-7B44-A70F-F4988CDC65A9}" srcOrd="0" destOrd="0" presId="urn:microsoft.com/office/officeart/2005/8/layout/hList1"/>
    <dgm:cxn modelId="{DB715E3D-E710-F045-8C5C-886CE817D351}" type="presParOf" srcId="{D4B64A6D-82F2-A348-AC17-B672C9DFB6F6}" destId="{C665661A-F4C7-BA4D-AE18-3BEAB8633776}"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002BD-CF7A-495A-801F-94AD2A240B4D}">
      <dsp:nvSpPr>
        <dsp:cNvPr id="0" name=""/>
        <dsp:cNvSpPr/>
      </dsp:nvSpPr>
      <dsp:spPr>
        <a:xfrm>
          <a:off x="1243133" y="816"/>
          <a:ext cx="2365998" cy="1502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C43F8-9369-4DD9-9283-B4650CC63400}">
      <dsp:nvSpPr>
        <dsp:cNvPr id="0" name=""/>
        <dsp:cNvSpPr/>
      </dsp:nvSpPr>
      <dsp:spPr>
        <a:xfrm>
          <a:off x="1506022" y="250561"/>
          <a:ext cx="2365998" cy="15024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2 cases of MDS/AML in abiraterone + </a:t>
          </a:r>
          <a:r>
            <a:rPr lang="en-US" sz="1800" b="0" kern="1200" dirty="0" err="1"/>
            <a:t>olaparib</a:t>
          </a:r>
          <a:r>
            <a:rPr lang="en-US" sz="1800" b="0" kern="1200" dirty="0"/>
            <a:t> arm</a:t>
          </a:r>
          <a:endParaRPr lang="en-US" sz="1800" kern="1200" dirty="0"/>
        </a:p>
      </dsp:txBody>
      <dsp:txXfrm>
        <a:off x="1550026" y="294565"/>
        <a:ext cx="2277990" cy="1414400"/>
      </dsp:txXfrm>
    </dsp:sp>
    <dsp:sp modelId="{6F44EC25-E110-42C6-9764-B3FA34751393}">
      <dsp:nvSpPr>
        <dsp:cNvPr id="0" name=""/>
        <dsp:cNvSpPr/>
      </dsp:nvSpPr>
      <dsp:spPr>
        <a:xfrm>
          <a:off x="4134909" y="816"/>
          <a:ext cx="2365998" cy="1502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C47679-E33C-4044-9CC4-8A260CDE015E}">
      <dsp:nvSpPr>
        <dsp:cNvPr id="0" name=""/>
        <dsp:cNvSpPr/>
      </dsp:nvSpPr>
      <dsp:spPr>
        <a:xfrm>
          <a:off x="4397798" y="250561"/>
          <a:ext cx="2365998" cy="15024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Incidence of new primary malignancies, pneumonitis balanced between treatment arms</a:t>
          </a:r>
          <a:endParaRPr lang="en-US" sz="1800" kern="1200"/>
        </a:p>
      </dsp:txBody>
      <dsp:txXfrm>
        <a:off x="4441802" y="294565"/>
        <a:ext cx="2277990" cy="1414400"/>
      </dsp:txXfrm>
    </dsp:sp>
    <dsp:sp modelId="{848467AF-EF71-4911-BE0E-FC3C8E48AE9E}">
      <dsp:nvSpPr>
        <dsp:cNvPr id="0" name=""/>
        <dsp:cNvSpPr/>
      </dsp:nvSpPr>
      <dsp:spPr>
        <a:xfrm>
          <a:off x="7026685" y="816"/>
          <a:ext cx="2365998" cy="1502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316F4F-7DEB-493E-98D2-A2C4CA58DA07}">
      <dsp:nvSpPr>
        <dsp:cNvPr id="0" name=""/>
        <dsp:cNvSpPr/>
      </dsp:nvSpPr>
      <dsp:spPr>
        <a:xfrm>
          <a:off x="7289573" y="250561"/>
          <a:ext cx="2365998" cy="15024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HRQoL assessed by FACT-P was similar between treatment arms</a:t>
          </a:r>
          <a:endParaRPr lang="en-US" sz="1800" kern="1200"/>
        </a:p>
      </dsp:txBody>
      <dsp:txXfrm>
        <a:off x="7333577" y="294565"/>
        <a:ext cx="2277990" cy="1414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18747-1B26-7B44-A70F-F4988CDC65A9}">
      <dsp:nvSpPr>
        <dsp:cNvPr id="0" name=""/>
        <dsp:cNvSpPr/>
      </dsp:nvSpPr>
      <dsp:spPr>
        <a:xfrm>
          <a:off x="0" y="0"/>
          <a:ext cx="3119266" cy="547200"/>
        </a:xfrm>
        <a:prstGeom prst="rect">
          <a:avLst/>
        </a:prstGeom>
        <a:solidFill>
          <a:srgbClr val="F47D00"/>
        </a:solidFill>
        <a:ln w="9525" cap="flat" cmpd="sng" algn="ctr">
          <a:solidFill>
            <a:srgbClr val="FF9300"/>
          </a:solidFill>
          <a:prstDash val="soli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Calibri" panose="020F0502020204030204" pitchFamily="34" charset="0"/>
              <a:cs typeface="Calibri" panose="020F0502020204030204" pitchFamily="34" charset="0"/>
            </a:rPr>
            <a:t>Key exclusion criteria</a:t>
          </a:r>
        </a:p>
      </dsp:txBody>
      <dsp:txXfrm>
        <a:off x="0" y="0"/>
        <a:ext cx="3119266" cy="547200"/>
      </dsp:txXfrm>
    </dsp:sp>
    <dsp:sp modelId="{C665661A-F4C7-BA4D-AE18-3BEAB8633776}">
      <dsp:nvSpPr>
        <dsp:cNvPr id="0" name=""/>
        <dsp:cNvSpPr/>
      </dsp:nvSpPr>
      <dsp:spPr>
        <a:xfrm>
          <a:off x="0" y="555657"/>
          <a:ext cx="3119266" cy="1668960"/>
        </a:xfrm>
        <a:prstGeom prst="rect">
          <a:avLst/>
        </a:prstGeom>
        <a:solidFill>
          <a:srgbClr val="FFDFB1">
            <a:alpha val="89804"/>
          </a:srgbClr>
        </a:solidFill>
        <a:ln w="9525" cap="flat" cmpd="sng" algn="ctr">
          <a:noFill/>
          <a:prstDash val="solid"/>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Any prior prostate cancer pharmacotherapy or surgery</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History of arrythmia and cardiovascular disease</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History of MDS/AML</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Any predisposition to bleeding</a:t>
          </a:r>
        </a:p>
      </dsp:txBody>
      <dsp:txXfrm>
        <a:off x="0" y="555657"/>
        <a:ext cx="3119266" cy="1668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18747-1B26-7B44-A70F-F4988CDC65A9}">
      <dsp:nvSpPr>
        <dsp:cNvPr id="0" name=""/>
        <dsp:cNvSpPr/>
      </dsp:nvSpPr>
      <dsp:spPr>
        <a:xfrm>
          <a:off x="9132" y="-183249"/>
          <a:ext cx="3110133" cy="419317"/>
        </a:xfrm>
        <a:prstGeom prst="rect">
          <a:avLst/>
        </a:prstGeom>
        <a:solidFill>
          <a:srgbClr val="8CC84D"/>
        </a:solidFill>
        <a:ln w="9525" cap="flat" cmpd="sng" algn="ctr">
          <a:solidFill>
            <a:schemeClr val="accent1">
              <a:hueOff val="0"/>
              <a:satOff val="0"/>
              <a:lumOff val="0"/>
              <a:alphaOff val="0"/>
            </a:schemeClr>
          </a:solidFill>
          <a:prstDash val="soli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Key inclusion criteria</a:t>
          </a:r>
        </a:p>
      </dsp:txBody>
      <dsp:txXfrm>
        <a:off x="9132" y="-183249"/>
        <a:ext cx="3110133" cy="419317"/>
      </dsp:txXfrm>
    </dsp:sp>
    <dsp:sp modelId="{C665661A-F4C7-BA4D-AE18-3BEAB8633776}">
      <dsp:nvSpPr>
        <dsp:cNvPr id="0" name=""/>
        <dsp:cNvSpPr/>
      </dsp:nvSpPr>
      <dsp:spPr>
        <a:xfrm>
          <a:off x="1518" y="236067"/>
          <a:ext cx="3113181" cy="1646999"/>
        </a:xfrm>
        <a:prstGeom prst="rect">
          <a:avLst/>
        </a:prstGeom>
        <a:solidFill>
          <a:srgbClr val="CEF0CE">
            <a:alpha val="89804"/>
          </a:srgbClr>
        </a:solidFill>
        <a:ln w="9525" cap="flat" cmpd="sng" algn="ctr">
          <a:solidFill>
            <a:schemeClr val="accent1">
              <a:alpha val="90000"/>
              <a:tint val="40000"/>
              <a:hueOff val="0"/>
              <a:satOff val="0"/>
              <a:lumOff val="0"/>
              <a:alphaOff val="0"/>
            </a:schemeClr>
          </a:solidFill>
          <a:prstDash val="solid"/>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latin typeface="Calibri" panose="020F0502020204030204" pitchFamily="34" charset="0"/>
              <a:cs typeface="Calibri" panose="020F0502020204030204" pitchFamily="34" charset="0"/>
            </a:rPr>
            <a:t>mHSPC</a:t>
          </a:r>
          <a:r>
            <a:rPr lang="en-US" sz="1600" kern="1200" dirty="0">
              <a:latin typeface="Calibri" panose="020F0502020204030204" pitchFamily="34" charset="0"/>
              <a:cs typeface="Calibri" panose="020F0502020204030204" pitchFamily="34" charset="0"/>
            </a:rPr>
            <a:t> (≥1 bone lesion and/or ≥1 soft tissue lesion)</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Receiving ADT with GnRH analogue or bilateral orchiectomy</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ECOG PS 0-1</a:t>
          </a:r>
        </a:p>
      </dsp:txBody>
      <dsp:txXfrm>
        <a:off x="1518" y="236067"/>
        <a:ext cx="3113181" cy="16469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1/26/24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574752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53398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071556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9382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1753F-C497-624C-90D4-B2E59B0ED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249890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417870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88139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88139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26259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88139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88139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07124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6680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5169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549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88139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88139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66521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6242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3250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549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pPr marL="0" marR="0" lvl="0" indent="0" algn="r" defTabSz="88139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88139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73087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DD61CA-2BF9-405B-9390-23F4AACF6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Tree>
    <p:extLst>
      <p:ext uri="{BB962C8B-B14F-4D97-AF65-F5344CB8AC3E}">
        <p14:creationId xmlns:p14="http://schemas.microsoft.com/office/powerpoint/2010/main" val="2498155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40599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DD61CA-2BF9-405B-9390-23F4AACF6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Tree>
    <p:extLst>
      <p:ext uri="{BB962C8B-B14F-4D97-AF65-F5344CB8AC3E}">
        <p14:creationId xmlns:p14="http://schemas.microsoft.com/office/powerpoint/2010/main" val="2491795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344ED3-E55B-1244-ACCB-E3413FF1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6937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1753F-C497-624C-90D4-B2E59B0ED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6887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48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1753F-C497-624C-90D4-B2E59B0ED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939939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1753F-C497-624C-90D4-B2E59B0ED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691824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60451140-6135-34D0-2E09-FC6B14848A8D}"/>
              </a:ext>
            </a:extLst>
          </p:cNvPr>
          <p:cNvSpPr>
            <a:spLocks noGrp="1" noRot="1" noChangeAspect="1" noChangeArrowheads="1" noTextEdit="1"/>
          </p:cNvSpPr>
          <p:nvPr>
            <p:ph type="sldImg"/>
          </p:nvPr>
        </p:nvSpPr>
        <p:spPr>
          <a:xfrm>
            <a:off x="330200" y="696913"/>
            <a:ext cx="6197600" cy="3486150"/>
          </a:xfrm>
          <a:ln/>
        </p:spPr>
      </p:sp>
      <p:sp>
        <p:nvSpPr>
          <p:cNvPr id="92163" name="Notes Placeholder 2">
            <a:extLst>
              <a:ext uri="{FF2B5EF4-FFF2-40B4-BE49-F238E27FC236}">
                <a16:creationId xmlns:a16="http://schemas.microsoft.com/office/drawing/2014/main" id="{189EA911-1074-486F-CD7A-6C13B87677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92164" name="Slide Number Placeholder 3">
            <a:extLst>
              <a:ext uri="{FF2B5EF4-FFF2-40B4-BE49-F238E27FC236}">
                <a16:creationId xmlns:a16="http://schemas.microsoft.com/office/drawing/2014/main" id="{D3FAEC61-9C54-CF8A-B42E-6877C352CB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DA7E2D-58A9-6547-B123-12C0235AFA7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4626EF0-542E-48FA-6009-515CC7421932}"/>
              </a:ext>
            </a:extLst>
          </p:cNvPr>
          <p:cNvSpPr>
            <a:spLocks noGrp="1" noRot="1" noChangeAspect="1" noChangeArrowheads="1" noTextEdit="1"/>
          </p:cNvSpPr>
          <p:nvPr>
            <p:ph type="sldImg"/>
          </p:nvPr>
        </p:nvSpPr>
        <p:spPr>
          <a:xfrm>
            <a:off x="330200" y="696913"/>
            <a:ext cx="6197600" cy="3486150"/>
          </a:xfrm>
          <a:ln/>
        </p:spPr>
      </p:sp>
      <p:sp>
        <p:nvSpPr>
          <p:cNvPr id="104451" name="Notes Placeholder 2">
            <a:extLst>
              <a:ext uri="{FF2B5EF4-FFF2-40B4-BE49-F238E27FC236}">
                <a16:creationId xmlns:a16="http://schemas.microsoft.com/office/drawing/2014/main" id="{FB0527E3-4939-F18F-5334-E8BE57D952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Times New Roman" panose="02020603050405020304" pitchFamily="18" charset="0"/>
            </a:endParaRPr>
          </a:p>
        </p:txBody>
      </p:sp>
      <p:sp>
        <p:nvSpPr>
          <p:cNvPr id="104452" name="Slide Number Placeholder 3">
            <a:extLst>
              <a:ext uri="{FF2B5EF4-FFF2-40B4-BE49-F238E27FC236}">
                <a16:creationId xmlns:a16="http://schemas.microsoft.com/office/drawing/2014/main" id="{6E5AC70A-B4B1-C023-2CAF-F729B8CD62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1F59A3-400E-8040-ADA5-85E72670A5DE}" type="slidenum">
              <a:rPr kumimoji="0" lang="en-AU"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AU"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4AABCFB-7F49-AF12-2EFB-4D74F3ED7EBD}"/>
              </a:ext>
            </a:extLst>
          </p:cNvPr>
          <p:cNvSpPr>
            <a:spLocks noGrp="1" noRot="1" noChangeAspect="1" noChangeArrowheads="1" noTextEdit="1"/>
          </p:cNvSpPr>
          <p:nvPr>
            <p:ph type="sldImg"/>
          </p:nvPr>
        </p:nvSpPr>
        <p:spPr>
          <a:xfrm>
            <a:off x="330200" y="696913"/>
            <a:ext cx="6197600" cy="3486150"/>
          </a:xfrm>
          <a:ln/>
        </p:spPr>
      </p:sp>
      <p:sp>
        <p:nvSpPr>
          <p:cNvPr id="3" name="Notes Placeholder 2">
            <a:extLst>
              <a:ext uri="{FF2B5EF4-FFF2-40B4-BE49-F238E27FC236}">
                <a16:creationId xmlns:a16="http://schemas.microsoft.com/office/drawing/2014/main" id="{243DED3A-857E-D0E3-BE1C-D5E2CE4BBF4A}"/>
              </a:ext>
            </a:extLst>
          </p:cNvPr>
          <p:cNvSpPr>
            <a:spLocks noGrp="1"/>
          </p:cNvSpPr>
          <p:nvPr>
            <p:ph type="body" idx="1"/>
          </p:nvPr>
        </p:nvSpPr>
        <p:spPr/>
        <p:txBody>
          <a:bodyPr/>
          <a:lstStyle/>
          <a:p>
            <a:pPr>
              <a:lnSpc>
                <a:spcPct val="115000"/>
              </a:lnSpc>
              <a:spcBef>
                <a:spcPts val="0"/>
              </a:spcBef>
              <a:spcAft>
                <a:spcPts val="800"/>
              </a:spcAft>
              <a:buFont typeface="Arial" panose="020B0604020202020204" pitchFamily="34" charset="0"/>
              <a:buNone/>
              <a:tabLst>
                <a:tab pos="571500" algn="l"/>
              </a:tabLst>
              <a:defRPr/>
            </a:pPr>
            <a:endParaRPr lang="en-US" dirty="0"/>
          </a:p>
        </p:txBody>
      </p:sp>
      <p:sp>
        <p:nvSpPr>
          <p:cNvPr id="106500" name="Slide Number Placeholder 3">
            <a:extLst>
              <a:ext uri="{FF2B5EF4-FFF2-40B4-BE49-F238E27FC236}">
                <a16:creationId xmlns:a16="http://schemas.microsoft.com/office/drawing/2014/main" id="{2CF5CD5B-9B70-F40D-EBEC-DE5E7AD7B1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9F6C27-F838-F842-87BE-BE0897390CF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AB832F0B-5883-3137-9C9A-B6B442657F92}"/>
              </a:ext>
            </a:extLst>
          </p:cNvPr>
          <p:cNvSpPr>
            <a:spLocks noGrp="1" noRot="1" noChangeAspect="1" noChangeArrowheads="1" noTextEdit="1"/>
          </p:cNvSpPr>
          <p:nvPr>
            <p:ph type="sldImg"/>
          </p:nvPr>
        </p:nvSpPr>
        <p:spPr>
          <a:xfrm>
            <a:off x="-6350" y="412750"/>
            <a:ext cx="5207000" cy="2928938"/>
          </a:xfrm>
          <a:ln/>
        </p:spPr>
      </p:sp>
      <p:sp>
        <p:nvSpPr>
          <p:cNvPr id="2" name="Rectangle 3">
            <a:extLst>
              <a:ext uri="{FF2B5EF4-FFF2-40B4-BE49-F238E27FC236}">
                <a16:creationId xmlns:a16="http://schemas.microsoft.com/office/drawing/2014/main" id="{2DEBF704-1E32-8D1A-45F7-156C34CF5E2E}"/>
              </a:ext>
            </a:extLst>
          </p:cNvPr>
          <p:cNvSpPr>
            <a:spLocks noGrp="1" noChangeArrowheads="1"/>
          </p:cNvSpPr>
          <p:nvPr>
            <p:ph type="body" idx="1"/>
          </p:nvPr>
        </p:nvSpPr>
        <p:spPr/>
        <p:txBody>
          <a:bodyPr/>
          <a:lstStyle/>
          <a:p>
            <a:pPr>
              <a:spcBef>
                <a:spcPts val="600"/>
              </a:spcBef>
              <a:buFont typeface="Wingdings" panose="05000000000000000000" pitchFamily="2" charset="2"/>
              <a:buNone/>
              <a:defRPr/>
            </a:pPr>
            <a:endParaRPr lang="en-US" kern="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D39B9FFD-A535-0E4F-CA29-18DD9A88BA7A}"/>
              </a:ext>
            </a:extLst>
          </p:cNvPr>
          <p:cNvSpPr>
            <a:spLocks noGrp="1" noRot="1" noChangeAspect="1" noChangeArrowheads="1" noTextEdit="1"/>
          </p:cNvSpPr>
          <p:nvPr>
            <p:ph type="sldImg"/>
          </p:nvPr>
        </p:nvSpPr>
        <p:spPr>
          <a:xfrm>
            <a:off x="330200" y="696913"/>
            <a:ext cx="6197600" cy="3486150"/>
          </a:xfrm>
          <a:ln/>
        </p:spPr>
      </p:sp>
      <p:sp>
        <p:nvSpPr>
          <p:cNvPr id="112643" name="Notes Placeholder 2">
            <a:extLst>
              <a:ext uri="{FF2B5EF4-FFF2-40B4-BE49-F238E27FC236}">
                <a16:creationId xmlns:a16="http://schemas.microsoft.com/office/drawing/2014/main" id="{166F5F1B-3EB4-4B2D-7B0C-964EA67909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2644" name="Slide Number Placeholder 3">
            <a:extLst>
              <a:ext uri="{FF2B5EF4-FFF2-40B4-BE49-F238E27FC236}">
                <a16:creationId xmlns:a16="http://schemas.microsoft.com/office/drawing/2014/main" id="{7E9CEAD8-8D4B-F718-7146-804004C2C5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Times New Roman" panose="02020603050405020304" pitchFamily="18" charset="0"/>
              </a:defRPr>
            </a:lvl1pPr>
            <a:lvl2pPr marL="742950" indent="-285750" defTabSz="923925">
              <a:spcBef>
                <a:spcPct val="30000"/>
              </a:spcBef>
              <a:defRPr sz="1200">
                <a:solidFill>
                  <a:schemeClr val="tx1"/>
                </a:solidFill>
                <a:latin typeface="Times New Roman" panose="02020603050405020304" pitchFamily="18" charset="0"/>
              </a:defRPr>
            </a:lvl2pPr>
            <a:lvl3pPr marL="1143000" indent="-228600" defTabSz="923925">
              <a:spcBef>
                <a:spcPct val="30000"/>
              </a:spcBef>
              <a:defRPr sz="1200">
                <a:solidFill>
                  <a:schemeClr val="tx1"/>
                </a:solidFill>
                <a:latin typeface="Times New Roman" panose="02020603050405020304" pitchFamily="18" charset="0"/>
              </a:defRPr>
            </a:lvl3pPr>
            <a:lvl4pPr marL="1600200" indent="-228600" defTabSz="923925">
              <a:spcBef>
                <a:spcPct val="30000"/>
              </a:spcBef>
              <a:defRPr sz="1200">
                <a:solidFill>
                  <a:schemeClr val="tx1"/>
                </a:solidFill>
                <a:latin typeface="Times New Roman" panose="02020603050405020304" pitchFamily="18" charset="0"/>
              </a:defRPr>
            </a:lvl4pPr>
            <a:lvl5pPr marL="2057400" indent="-228600" defTabSz="923925">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fld id="{4C56FA0E-BE0C-7449-ABCA-67B804698BE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3925" rtl="0" eaLnBrk="0" fontAlgn="base" latinLnBrk="0" hangingPunct="0">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A0CFE54E-AF26-D985-ECD8-760D0E71152E}"/>
              </a:ext>
            </a:extLst>
          </p:cNvPr>
          <p:cNvSpPr>
            <a:spLocks noGrp="1" noRot="1" noChangeAspect="1" noChangeArrowheads="1" noTextEdit="1"/>
          </p:cNvSpPr>
          <p:nvPr>
            <p:ph type="sldImg"/>
          </p:nvPr>
        </p:nvSpPr>
        <p:spPr>
          <a:xfrm>
            <a:off x="330200" y="696913"/>
            <a:ext cx="6197600" cy="3486150"/>
          </a:xfrm>
          <a:ln/>
        </p:spPr>
      </p:sp>
      <p:sp>
        <p:nvSpPr>
          <p:cNvPr id="117763" name="Notes Placeholder 2">
            <a:extLst>
              <a:ext uri="{FF2B5EF4-FFF2-40B4-BE49-F238E27FC236}">
                <a16:creationId xmlns:a16="http://schemas.microsoft.com/office/drawing/2014/main" id="{C4241EB9-785B-A699-840D-54A1F6DEC7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7764" name="Slide Number Placeholder 3">
            <a:extLst>
              <a:ext uri="{FF2B5EF4-FFF2-40B4-BE49-F238E27FC236}">
                <a16:creationId xmlns:a16="http://schemas.microsoft.com/office/drawing/2014/main" id="{65F60A7A-E1CB-0283-6CFD-8ACD5EC91B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Times New Roman" panose="02020603050405020304" pitchFamily="18" charset="0"/>
              </a:defRPr>
            </a:lvl1pPr>
            <a:lvl2pPr marL="742950" indent="-285750" defTabSz="923925">
              <a:spcBef>
                <a:spcPct val="30000"/>
              </a:spcBef>
              <a:defRPr sz="1200">
                <a:solidFill>
                  <a:schemeClr val="tx1"/>
                </a:solidFill>
                <a:latin typeface="Times New Roman" panose="02020603050405020304" pitchFamily="18" charset="0"/>
              </a:defRPr>
            </a:lvl2pPr>
            <a:lvl3pPr marL="1143000" indent="-228600" defTabSz="923925">
              <a:spcBef>
                <a:spcPct val="30000"/>
              </a:spcBef>
              <a:defRPr sz="1200">
                <a:solidFill>
                  <a:schemeClr val="tx1"/>
                </a:solidFill>
                <a:latin typeface="Times New Roman" panose="02020603050405020304" pitchFamily="18" charset="0"/>
              </a:defRPr>
            </a:lvl3pPr>
            <a:lvl4pPr marL="1600200" indent="-228600" defTabSz="923925">
              <a:spcBef>
                <a:spcPct val="30000"/>
              </a:spcBef>
              <a:defRPr sz="1200">
                <a:solidFill>
                  <a:schemeClr val="tx1"/>
                </a:solidFill>
                <a:latin typeface="Times New Roman" panose="02020603050405020304" pitchFamily="18" charset="0"/>
              </a:defRPr>
            </a:lvl4pPr>
            <a:lvl5pPr marL="2057400" indent="-228600" defTabSz="923925">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fld id="{4A06742D-CACB-5F4B-A302-B115C80D23C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3925" rtl="0" eaLnBrk="0" fontAlgn="base" latinLnBrk="0" hangingPunct="0">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83D4130-D0AD-91DF-D338-8750DC2D2837}"/>
              </a:ext>
            </a:extLst>
          </p:cNvPr>
          <p:cNvSpPr>
            <a:spLocks noGrp="1" noRot="1" noChangeAspect="1" noChangeArrowheads="1" noTextEdit="1"/>
          </p:cNvSpPr>
          <p:nvPr>
            <p:ph type="sldImg"/>
          </p:nvPr>
        </p:nvSpPr>
        <p:spPr>
          <a:xfrm>
            <a:off x="330200" y="696913"/>
            <a:ext cx="6197600" cy="3486150"/>
          </a:xfrm>
          <a:ln/>
        </p:spPr>
      </p:sp>
      <p:sp>
        <p:nvSpPr>
          <p:cNvPr id="120835" name="Notes Placeholder 2">
            <a:extLst>
              <a:ext uri="{FF2B5EF4-FFF2-40B4-BE49-F238E27FC236}">
                <a16:creationId xmlns:a16="http://schemas.microsoft.com/office/drawing/2014/main" id="{082CBC08-CB89-1319-FB2E-96140D5616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20836" name="Slide Number Placeholder 3">
            <a:extLst>
              <a:ext uri="{FF2B5EF4-FFF2-40B4-BE49-F238E27FC236}">
                <a16:creationId xmlns:a16="http://schemas.microsoft.com/office/drawing/2014/main" id="{A2B53785-7C22-7207-6D38-9E27C15C0C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BCDCAC-35D6-8941-8A97-325307CF4D25}"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05C9B33-6CC0-CB75-C59A-A6FFBE574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Times New Roman" panose="02020603050405020304" pitchFamily="18" charset="0"/>
              </a:defRPr>
            </a:lvl1pPr>
            <a:lvl2pPr marL="742950" indent="-285750" defTabSz="923925">
              <a:spcBef>
                <a:spcPct val="30000"/>
              </a:spcBef>
              <a:defRPr sz="1200">
                <a:solidFill>
                  <a:schemeClr val="tx1"/>
                </a:solidFill>
                <a:latin typeface="Times New Roman" panose="02020603050405020304" pitchFamily="18" charset="0"/>
              </a:defRPr>
            </a:lvl2pPr>
            <a:lvl3pPr marL="1143000" indent="-228600" defTabSz="923925">
              <a:spcBef>
                <a:spcPct val="30000"/>
              </a:spcBef>
              <a:defRPr sz="1200">
                <a:solidFill>
                  <a:schemeClr val="tx1"/>
                </a:solidFill>
                <a:latin typeface="Times New Roman" panose="02020603050405020304" pitchFamily="18" charset="0"/>
              </a:defRPr>
            </a:lvl3pPr>
            <a:lvl4pPr marL="1600200" indent="-228600" defTabSz="923925">
              <a:spcBef>
                <a:spcPct val="30000"/>
              </a:spcBef>
              <a:defRPr sz="1200">
                <a:solidFill>
                  <a:schemeClr val="tx1"/>
                </a:solidFill>
                <a:latin typeface="Times New Roman" panose="02020603050405020304" pitchFamily="18" charset="0"/>
              </a:defRPr>
            </a:lvl4pPr>
            <a:lvl5pPr marL="2057400" indent="-228600" defTabSz="923925">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fld id="{8EDE2EBC-1ADC-144C-8645-B5E89872491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3925" rtl="0" eaLnBrk="0" fontAlgn="base" latinLnBrk="0" hangingPunct="0">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5955" name="Rectangle 2">
            <a:extLst>
              <a:ext uri="{FF2B5EF4-FFF2-40B4-BE49-F238E27FC236}">
                <a16:creationId xmlns:a16="http://schemas.microsoft.com/office/drawing/2014/main" id="{87E17097-82A5-6205-606C-BC0D4DF74747}"/>
              </a:ext>
            </a:extLst>
          </p:cNvPr>
          <p:cNvSpPr>
            <a:spLocks noGrp="1" noRot="1" noChangeAspect="1" noChangeArrowheads="1" noTextEdit="1"/>
          </p:cNvSpPr>
          <p:nvPr>
            <p:ph type="sldImg"/>
          </p:nvPr>
        </p:nvSpPr>
        <p:spPr>
          <a:xfrm>
            <a:off x="0" y="307975"/>
            <a:ext cx="1588" cy="1588"/>
          </a:xfrm>
          <a:solidFill>
            <a:srgbClr val="FFFFFF"/>
          </a:solidFill>
          <a:ln/>
        </p:spPr>
      </p:sp>
      <p:sp>
        <p:nvSpPr>
          <p:cNvPr id="125956" name="Rectangle 3">
            <a:extLst>
              <a:ext uri="{FF2B5EF4-FFF2-40B4-BE49-F238E27FC236}">
                <a16:creationId xmlns:a16="http://schemas.microsoft.com/office/drawing/2014/main" id="{B538A468-5098-1698-E635-FEFCD125524B}"/>
              </a:ext>
            </a:extLst>
          </p:cNvPr>
          <p:cNvSpPr>
            <a:spLocks noGrp="1" noChangeArrowheads="1"/>
          </p:cNvSpPr>
          <p:nvPr>
            <p:ph type="body" idx="1"/>
          </p:nvPr>
        </p:nvSpPr>
        <p:spPr>
          <a:xfrm>
            <a:off x="503238" y="4387850"/>
            <a:ext cx="5856287" cy="4129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311856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317804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845533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25F59-AACA-49E5-8EC1-842CEC7D42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9283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FEE6B-096C-4A82-9767-D4143F4E5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606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FEE6B-096C-4A82-9767-D4143F4E5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7764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FEE6B-096C-4A82-9767-D4143F4E5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602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25F59-AACA-49E5-8EC1-842CEC7D42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303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25F59-AACA-49E5-8EC1-842CEC7D42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055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85723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25F59-AACA-49E5-8EC1-842CEC7D42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183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1753F-C497-624C-90D4-B2E59B0ED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4568416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25F59-AACA-49E5-8EC1-842CEC7D42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656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153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933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678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04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35.jpeg"/><Relationship Id="rId5" Type="http://schemas.openxmlformats.org/officeDocument/2006/relationships/image" Target="../media/image12.png"/><Relationship Id="rId4" Type="http://schemas.openxmlformats.org/officeDocument/2006/relationships/image" Target="../media/image3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2.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Master" Target="../slideMasters/slideMaster6.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12.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emf"/><Relationship Id="rId1" Type="http://schemas.openxmlformats.org/officeDocument/2006/relationships/slideMaster" Target="../slideMasters/slideMaster6.xml"/><Relationship Id="rId5" Type="http://schemas.openxmlformats.org/officeDocument/2006/relationships/image" Target="../media/image47.jpeg"/><Relationship Id="rId4" Type="http://schemas.openxmlformats.org/officeDocument/2006/relationships/image" Target="../media/image46.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1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emf"/><Relationship Id="rId1" Type="http://schemas.openxmlformats.org/officeDocument/2006/relationships/slideMaster" Target="../slideMasters/slideMaster6.xml"/><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Master" Target="../slideMasters/slideMaster6.xml"/><Relationship Id="rId5" Type="http://schemas.openxmlformats.org/officeDocument/2006/relationships/image" Target="../media/image53.jpeg"/><Relationship Id="rId4" Type="http://schemas.openxmlformats.org/officeDocument/2006/relationships/image" Target="../media/image52.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1963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438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221334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190805991"/>
      </p:ext>
    </p:extLst>
  </p:cSld>
  <p:clrMapOvr>
    <a:masterClrMapping/>
  </p:clrMapOvr>
  <p:transition spd="slow" advClick="0"/>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14565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1648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19593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28498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13888"/>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4675420"/>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194169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373216"/>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259234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lnSpc>
                <a:spcPts val="2480"/>
              </a:lnSpc>
              <a:defRPr sz="2400"/>
            </a:lvl1pPr>
          </a:lstStyle>
          <a:p>
            <a:r>
              <a:rPr lang="en-US" noProof="0" dirty="0"/>
              <a:t>Click to edit Master title style</a:t>
            </a:r>
          </a:p>
        </p:txBody>
      </p:sp>
      <p:sp>
        <p:nvSpPr>
          <p:cNvPr id="3" name="Content Placeholder 2">
            <a:extLst>
              <a:ext uri="{FF2B5EF4-FFF2-40B4-BE49-F238E27FC236}">
                <a16:creationId xmlns:a16="http://schemas.microsoft.com/office/drawing/2014/main" id="{E0DF201C-625F-B4A1-687E-0634CE6B7AAA}"/>
              </a:ext>
            </a:extLst>
          </p:cNvPr>
          <p:cNvSpPr>
            <a:spLocks noGrp="1"/>
          </p:cNvSpPr>
          <p:nvPr>
            <p:ph idx="52" hasCustomPrompt="1"/>
          </p:nvPr>
        </p:nvSpPr>
        <p:spPr>
          <a:xfrm>
            <a:off x="2971800" y="397762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955514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9045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322"/>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7661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7256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80526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8462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399045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70322"/>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517661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277256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580526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299176" y="338462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36C4C65B-7703-712C-7E0D-574D5BC444A5}"/>
              </a:ext>
            </a:extLst>
          </p:cNvPr>
          <p:cNvSpPr>
            <a:spLocks noGrp="1"/>
          </p:cNvSpPr>
          <p:nvPr>
            <p:ph idx="80" hasCustomPrompt="1"/>
          </p:nvPr>
        </p:nvSpPr>
        <p:spPr>
          <a:xfrm>
            <a:off x="2971800" y="458272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7AAD9E4-A19F-8486-3A41-014D0AF70A3B}"/>
              </a:ext>
            </a:extLst>
          </p:cNvPr>
          <p:cNvSpPr>
            <a:spLocks noGrp="1"/>
          </p:cNvSpPr>
          <p:nvPr>
            <p:ph idx="81" hasCustomPrompt="1"/>
          </p:nvPr>
        </p:nvSpPr>
        <p:spPr>
          <a:xfrm>
            <a:off x="7299176" y="458272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001070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7790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76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0415"/>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627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397790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776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5180415"/>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278627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576986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932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336932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397790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776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5180415"/>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278627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576986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336932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54D55A-0DA9-31F9-DC09-DD8C8E11391B}"/>
              </a:ext>
            </a:extLst>
          </p:cNvPr>
          <p:cNvSpPr>
            <a:spLocks noGrp="1"/>
          </p:cNvSpPr>
          <p:nvPr>
            <p:ph idx="80" hasCustomPrompt="1"/>
          </p:nvPr>
        </p:nvSpPr>
        <p:spPr>
          <a:xfrm>
            <a:off x="2971800" y="4567357"/>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D62AF8EB-13E7-086C-F7E8-FE570DDCA5C9}"/>
              </a:ext>
            </a:extLst>
          </p:cNvPr>
          <p:cNvSpPr>
            <a:spLocks noGrp="1"/>
          </p:cNvSpPr>
          <p:nvPr>
            <p:ph idx="81" hasCustomPrompt="1"/>
          </p:nvPr>
        </p:nvSpPr>
        <p:spPr>
          <a:xfrm>
            <a:off x="5873080" y="4567357"/>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025D6194-95CB-C04E-0C23-964286908D52}"/>
              </a:ext>
            </a:extLst>
          </p:cNvPr>
          <p:cNvSpPr>
            <a:spLocks noGrp="1"/>
          </p:cNvSpPr>
          <p:nvPr>
            <p:ph idx="82" hasCustomPrompt="1"/>
          </p:nvPr>
        </p:nvSpPr>
        <p:spPr>
          <a:xfrm>
            <a:off x="8760296" y="4567357"/>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771622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9090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85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76616"/>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79991"/>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52680"/>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399090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685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5176616"/>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2779991"/>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5752680"/>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772816"/>
            <a:ext cx="2743200" cy="35149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91383"/>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3391383"/>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399090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685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5176616"/>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2779991"/>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5752680"/>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772816"/>
            <a:ext cx="2743200" cy="35149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3391383"/>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0A9910AB-FF1F-A880-7F3C-364CDFD2C959}"/>
              </a:ext>
            </a:extLst>
          </p:cNvPr>
          <p:cNvSpPr>
            <a:spLocks noGrp="1"/>
          </p:cNvSpPr>
          <p:nvPr>
            <p:ph idx="80" hasCustomPrompt="1"/>
          </p:nvPr>
        </p:nvSpPr>
        <p:spPr>
          <a:xfrm>
            <a:off x="5873080" y="1390044"/>
            <a:ext cx="5630416" cy="35149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09A59FB8-B93A-88EC-0B2D-936E125E0247}"/>
              </a:ext>
            </a:extLst>
          </p:cNvPr>
          <p:cNvSpPr>
            <a:spLocks noGrp="1"/>
          </p:cNvSpPr>
          <p:nvPr>
            <p:ph idx="81" hasCustomPrompt="1"/>
          </p:nvPr>
        </p:nvSpPr>
        <p:spPr>
          <a:xfrm>
            <a:off x="2971800" y="459436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578135C0-B81F-D2FC-6E21-EB1075B0B1F7}"/>
              </a:ext>
            </a:extLst>
          </p:cNvPr>
          <p:cNvSpPr>
            <a:spLocks noGrp="1"/>
          </p:cNvSpPr>
          <p:nvPr>
            <p:ph idx="82" hasCustomPrompt="1"/>
          </p:nvPr>
        </p:nvSpPr>
        <p:spPr>
          <a:xfrm>
            <a:off x="5873080" y="459436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41EC2D-BB84-FD8A-09EA-6EFEC10CAE63}"/>
              </a:ext>
            </a:extLst>
          </p:cNvPr>
          <p:cNvSpPr>
            <a:spLocks noGrp="1"/>
          </p:cNvSpPr>
          <p:nvPr>
            <p:ph idx="83" hasCustomPrompt="1"/>
          </p:nvPr>
        </p:nvSpPr>
        <p:spPr>
          <a:xfrm>
            <a:off x="8760296" y="459436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768242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15" name="Content Placeholder 2">
            <a:extLst>
              <a:ext uri="{FF2B5EF4-FFF2-40B4-BE49-F238E27FC236}">
                <a16:creationId xmlns:a16="http://schemas.microsoft.com/office/drawing/2014/main" id="{D3F5B45D-A507-F467-3EAA-AC69563FABB3}"/>
              </a:ext>
            </a:extLst>
          </p:cNvPr>
          <p:cNvSpPr>
            <a:spLocks noGrp="1"/>
          </p:cNvSpPr>
          <p:nvPr>
            <p:ph idx="72" hasCustomPrompt="1"/>
          </p:nvPr>
        </p:nvSpPr>
        <p:spPr>
          <a:xfrm>
            <a:off x="5130113"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56EE55A-F7DF-3F01-6437-562D7023EE61}"/>
              </a:ext>
            </a:extLst>
          </p:cNvPr>
          <p:cNvSpPr>
            <a:spLocks noGrp="1"/>
          </p:cNvSpPr>
          <p:nvPr>
            <p:ph idx="73" hasCustomPrompt="1"/>
          </p:nvPr>
        </p:nvSpPr>
        <p:spPr>
          <a:xfrm>
            <a:off x="5130113"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9CFE179-A49B-F04E-1726-C616ED17FB61}"/>
              </a:ext>
            </a:extLst>
          </p:cNvPr>
          <p:cNvSpPr>
            <a:spLocks noGrp="1"/>
          </p:cNvSpPr>
          <p:nvPr>
            <p:ph idx="74" hasCustomPrompt="1"/>
          </p:nvPr>
        </p:nvSpPr>
        <p:spPr>
          <a:xfrm>
            <a:off x="5130113"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5D2FEF85-CBB3-79A7-C772-0D10621B2C77}"/>
              </a:ext>
            </a:extLst>
          </p:cNvPr>
          <p:cNvSpPr>
            <a:spLocks noGrp="1"/>
          </p:cNvSpPr>
          <p:nvPr>
            <p:ph idx="75" hasCustomPrompt="1"/>
          </p:nvPr>
        </p:nvSpPr>
        <p:spPr>
          <a:xfrm>
            <a:off x="5130113"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445A44B3-E707-06A4-9F66-85A28C822025}"/>
              </a:ext>
            </a:extLst>
          </p:cNvPr>
          <p:cNvSpPr>
            <a:spLocks noGrp="1"/>
          </p:cNvSpPr>
          <p:nvPr>
            <p:ph idx="76" hasCustomPrompt="1"/>
          </p:nvPr>
        </p:nvSpPr>
        <p:spPr>
          <a:xfrm>
            <a:off x="5130113"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825C5E6-750F-D40F-93C1-04358A9F5282}"/>
              </a:ext>
            </a:extLst>
          </p:cNvPr>
          <p:cNvSpPr>
            <a:spLocks noGrp="1"/>
          </p:cNvSpPr>
          <p:nvPr>
            <p:ph idx="77" hasCustomPrompt="1"/>
          </p:nvPr>
        </p:nvSpPr>
        <p:spPr>
          <a:xfrm>
            <a:off x="5130113"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7C3D04AE-B041-564F-A17C-71DB8949461F}"/>
              </a:ext>
            </a:extLst>
          </p:cNvPr>
          <p:cNvSpPr>
            <a:spLocks noGrp="1"/>
          </p:cNvSpPr>
          <p:nvPr>
            <p:ph idx="78" hasCustomPrompt="1"/>
          </p:nvPr>
        </p:nvSpPr>
        <p:spPr>
          <a:xfrm>
            <a:off x="5130113"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4596BDEB-F4C9-D0EF-C50E-6C4AB8BE82C3}"/>
              </a:ext>
            </a:extLst>
          </p:cNvPr>
          <p:cNvSpPr>
            <a:spLocks noGrp="1"/>
          </p:cNvSpPr>
          <p:nvPr>
            <p:ph idx="79" hasCustomPrompt="1"/>
          </p:nvPr>
        </p:nvSpPr>
        <p:spPr>
          <a:xfrm>
            <a:off x="731314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004237F0-3FB9-1003-A631-E2C75F1EF3E1}"/>
              </a:ext>
            </a:extLst>
          </p:cNvPr>
          <p:cNvSpPr>
            <a:spLocks noGrp="1"/>
          </p:cNvSpPr>
          <p:nvPr>
            <p:ph idx="80" hasCustomPrompt="1"/>
          </p:nvPr>
        </p:nvSpPr>
        <p:spPr>
          <a:xfrm>
            <a:off x="731314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A779A5A5-0FAB-4B46-4AD9-5C56A9BB4752}"/>
              </a:ext>
            </a:extLst>
          </p:cNvPr>
          <p:cNvSpPr>
            <a:spLocks noGrp="1"/>
          </p:cNvSpPr>
          <p:nvPr>
            <p:ph idx="81" hasCustomPrompt="1"/>
          </p:nvPr>
        </p:nvSpPr>
        <p:spPr>
          <a:xfrm>
            <a:off x="731314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53352C1F-E2A7-1473-A0A1-6A9EE21D790D}"/>
              </a:ext>
            </a:extLst>
          </p:cNvPr>
          <p:cNvSpPr>
            <a:spLocks noGrp="1"/>
          </p:cNvSpPr>
          <p:nvPr>
            <p:ph idx="82" hasCustomPrompt="1"/>
          </p:nvPr>
        </p:nvSpPr>
        <p:spPr>
          <a:xfrm>
            <a:off x="731314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6F3252FE-042D-A6A3-BFB8-F03DFCED0862}"/>
              </a:ext>
            </a:extLst>
          </p:cNvPr>
          <p:cNvSpPr>
            <a:spLocks noGrp="1"/>
          </p:cNvSpPr>
          <p:nvPr>
            <p:ph idx="83" hasCustomPrompt="1"/>
          </p:nvPr>
        </p:nvSpPr>
        <p:spPr>
          <a:xfrm>
            <a:off x="7313140"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5EF7C3CF-8621-B6CE-55D7-C94C086FC15A}"/>
              </a:ext>
            </a:extLst>
          </p:cNvPr>
          <p:cNvSpPr>
            <a:spLocks noGrp="1"/>
          </p:cNvSpPr>
          <p:nvPr>
            <p:ph idx="84" hasCustomPrompt="1"/>
          </p:nvPr>
        </p:nvSpPr>
        <p:spPr>
          <a:xfrm>
            <a:off x="7313140"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4C3D93F4-9FDE-DF3F-BA68-4FC840FB0856}"/>
              </a:ext>
            </a:extLst>
          </p:cNvPr>
          <p:cNvSpPr>
            <a:spLocks noGrp="1"/>
          </p:cNvSpPr>
          <p:nvPr>
            <p:ph idx="85" hasCustomPrompt="1"/>
          </p:nvPr>
        </p:nvSpPr>
        <p:spPr>
          <a:xfrm>
            <a:off x="731314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8CF3A518-F92B-0EFA-E55B-B097535B6D78}"/>
              </a:ext>
            </a:extLst>
          </p:cNvPr>
          <p:cNvSpPr>
            <a:spLocks noGrp="1"/>
          </p:cNvSpPr>
          <p:nvPr>
            <p:ph idx="86" hasCustomPrompt="1"/>
          </p:nvPr>
        </p:nvSpPr>
        <p:spPr>
          <a:xfrm>
            <a:off x="9479692"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B227467-5441-20ED-648B-45A38261BABE}"/>
              </a:ext>
            </a:extLst>
          </p:cNvPr>
          <p:cNvSpPr>
            <a:spLocks noGrp="1"/>
          </p:cNvSpPr>
          <p:nvPr>
            <p:ph idx="87" hasCustomPrompt="1"/>
          </p:nvPr>
        </p:nvSpPr>
        <p:spPr>
          <a:xfrm>
            <a:off x="9479692"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4F4A17E-0301-E50E-4072-59D2B521BE09}"/>
              </a:ext>
            </a:extLst>
          </p:cNvPr>
          <p:cNvSpPr>
            <a:spLocks noGrp="1"/>
          </p:cNvSpPr>
          <p:nvPr>
            <p:ph idx="88" hasCustomPrompt="1"/>
          </p:nvPr>
        </p:nvSpPr>
        <p:spPr>
          <a:xfrm>
            <a:off x="9479692"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B4E0CBF4-782B-E830-9133-B9FAD51657FE}"/>
              </a:ext>
            </a:extLst>
          </p:cNvPr>
          <p:cNvSpPr>
            <a:spLocks noGrp="1"/>
          </p:cNvSpPr>
          <p:nvPr>
            <p:ph idx="89" hasCustomPrompt="1"/>
          </p:nvPr>
        </p:nvSpPr>
        <p:spPr>
          <a:xfrm>
            <a:off x="9479692"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1FE25628-64A0-CB69-BAAC-267A30E133AA}"/>
              </a:ext>
            </a:extLst>
          </p:cNvPr>
          <p:cNvSpPr>
            <a:spLocks noGrp="1"/>
          </p:cNvSpPr>
          <p:nvPr>
            <p:ph idx="90" hasCustomPrompt="1"/>
          </p:nvPr>
        </p:nvSpPr>
        <p:spPr>
          <a:xfrm>
            <a:off x="9479692"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EC2E4C8E-00EB-85B3-507C-874FBE0D30EA}"/>
              </a:ext>
            </a:extLst>
          </p:cNvPr>
          <p:cNvSpPr>
            <a:spLocks noGrp="1"/>
          </p:cNvSpPr>
          <p:nvPr>
            <p:ph idx="91" hasCustomPrompt="1"/>
          </p:nvPr>
        </p:nvSpPr>
        <p:spPr>
          <a:xfrm>
            <a:off x="9479692"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F8864D19-E0C6-CA45-A414-6D5402B4BA75}"/>
              </a:ext>
            </a:extLst>
          </p:cNvPr>
          <p:cNvSpPr>
            <a:spLocks noGrp="1"/>
          </p:cNvSpPr>
          <p:nvPr>
            <p:ph idx="92" hasCustomPrompt="1"/>
          </p:nvPr>
        </p:nvSpPr>
        <p:spPr>
          <a:xfrm>
            <a:off x="9479692"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030A9543-FC10-7444-647A-27CCC2F6E6B6}"/>
              </a:ext>
            </a:extLst>
          </p:cNvPr>
          <p:cNvSpPr>
            <a:spLocks noGrp="1"/>
          </p:cNvSpPr>
          <p:nvPr>
            <p:ph idx="93" hasCustomPrompt="1"/>
          </p:nvPr>
        </p:nvSpPr>
        <p:spPr>
          <a:xfrm>
            <a:off x="297180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73AFAA96-5581-24B0-C424-64B78B5D9676}"/>
              </a:ext>
            </a:extLst>
          </p:cNvPr>
          <p:cNvSpPr>
            <a:spLocks noGrp="1"/>
          </p:cNvSpPr>
          <p:nvPr>
            <p:ph idx="94" hasCustomPrompt="1"/>
          </p:nvPr>
        </p:nvSpPr>
        <p:spPr>
          <a:xfrm>
            <a:off x="5130113"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D267A49D-BB74-8097-677E-DC9528217B9F}"/>
              </a:ext>
            </a:extLst>
          </p:cNvPr>
          <p:cNvSpPr>
            <a:spLocks noGrp="1"/>
          </p:cNvSpPr>
          <p:nvPr>
            <p:ph idx="95" hasCustomPrompt="1"/>
          </p:nvPr>
        </p:nvSpPr>
        <p:spPr>
          <a:xfrm>
            <a:off x="731314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B028F1C-838E-D98A-75DE-7BD5230A66AB}"/>
              </a:ext>
            </a:extLst>
          </p:cNvPr>
          <p:cNvSpPr>
            <a:spLocks noGrp="1"/>
          </p:cNvSpPr>
          <p:nvPr>
            <p:ph idx="96" hasCustomPrompt="1"/>
          </p:nvPr>
        </p:nvSpPr>
        <p:spPr>
          <a:xfrm>
            <a:off x="9479692"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472992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91732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ver - Ashworth_Bakar Building">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409DD8-8911-914B-8117-34C2EC8F5B7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2" name="Rectangle 1"/>
          <p:cNvSpPr/>
          <p:nvPr userDrawn="1"/>
        </p:nvSpPr>
        <p:spPr bwMode="auto">
          <a:xfrm>
            <a:off x="1" y="1"/>
            <a:ext cx="11869460" cy="6224337"/>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BEC72E54-E699-0047-8235-B387B4AF1B3C}" type="datetime1">
              <a:rPr lang="en-US" smtClean="0"/>
              <a:t>1/26/24</a:t>
            </a:fld>
            <a:endParaRPr lang="en-US" dirty="0"/>
          </a:p>
        </p:txBody>
      </p:sp>
      <p:sp>
        <p:nvSpPr>
          <p:cNvPr id="12" name="Text Placeholder 2"/>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8801200-BF9E-DF40-B13E-E2E2B940D5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grpSp>
        <p:nvGrpSpPr>
          <p:cNvPr id="21" name="Group 20">
            <a:extLst>
              <a:ext uri="{FF2B5EF4-FFF2-40B4-BE49-F238E27FC236}">
                <a16:creationId xmlns:a16="http://schemas.microsoft.com/office/drawing/2014/main" id="{B1C1ACE4-A296-CD4B-85C9-7B3B50968CDC}"/>
              </a:ext>
            </a:extLst>
          </p:cNvPr>
          <p:cNvGrpSpPr/>
          <p:nvPr userDrawn="1"/>
        </p:nvGrpSpPr>
        <p:grpSpPr>
          <a:xfrm>
            <a:off x="7919347" y="383734"/>
            <a:ext cx="4272655" cy="5412815"/>
            <a:chOff x="5201923" y="477076"/>
            <a:chExt cx="3942077" cy="4994023"/>
          </a:xfrm>
        </p:grpSpPr>
        <p:pic>
          <p:nvPicPr>
            <p:cNvPr id="22" name="Picture 21">
              <a:extLst>
                <a:ext uri="{FF2B5EF4-FFF2-40B4-BE49-F238E27FC236}">
                  <a16:creationId xmlns:a16="http://schemas.microsoft.com/office/drawing/2014/main" id="{0770882A-DB51-CB4F-AE0B-2854DCD5FD6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01923" y="1826198"/>
              <a:ext cx="3942077" cy="3644901"/>
            </a:xfrm>
            <a:prstGeom prst="rect">
              <a:avLst/>
            </a:prstGeom>
          </p:spPr>
        </p:pic>
        <p:pic>
          <p:nvPicPr>
            <p:cNvPr id="23" name="Picture 22">
              <a:extLst>
                <a:ext uri="{FF2B5EF4-FFF2-40B4-BE49-F238E27FC236}">
                  <a16:creationId xmlns:a16="http://schemas.microsoft.com/office/drawing/2014/main" id="{84374CB9-4E23-C54A-9281-8D10C1C5CD9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01923" y="477076"/>
              <a:ext cx="3942077" cy="2088324"/>
            </a:xfrm>
            <a:prstGeom prst="rect">
              <a:avLst/>
            </a:prstGeom>
          </p:spPr>
        </p:pic>
      </p:grpSp>
    </p:spTree>
    <p:extLst>
      <p:ext uri="{BB962C8B-B14F-4D97-AF65-F5344CB8AC3E}">
        <p14:creationId xmlns:p14="http://schemas.microsoft.com/office/powerpoint/2010/main" val="39433276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6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 - Scienc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14AAF271-9BFC-F145-94E2-4FEADA90FA7C}" type="datetime1">
              <a:rPr lang="en-US" smtClean="0"/>
              <a:t>1/26/24</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7" name="Picture 16">
            <a:extLst>
              <a:ext uri="{FF2B5EF4-FFF2-40B4-BE49-F238E27FC236}">
                <a16:creationId xmlns:a16="http://schemas.microsoft.com/office/drawing/2014/main" id="{6D9B3F4A-C21B-FE4B-B660-A68AEE719CC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19347" y="383734"/>
            <a:ext cx="4272653" cy="5412815"/>
          </a:xfrm>
          <a:prstGeom prst="rect">
            <a:avLst/>
          </a:prstGeom>
        </p:spPr>
      </p:pic>
    </p:spTree>
    <p:extLst>
      <p:ext uri="{BB962C8B-B14F-4D97-AF65-F5344CB8AC3E}">
        <p14:creationId xmlns:p14="http://schemas.microsoft.com/office/powerpoint/2010/main" val="3488744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 - Art">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993D2804-5FE0-784B-8568-5425868883FD}" type="datetime1">
              <a:rPr lang="en-US" smtClean="0"/>
              <a:t>1/26/24</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3" name="Picture 12">
            <a:extLst>
              <a:ext uri="{FF2B5EF4-FFF2-40B4-BE49-F238E27FC236}">
                <a16:creationId xmlns:a16="http://schemas.microsoft.com/office/drawing/2014/main" id="{3DF924D1-DFEB-3D48-BF35-CF178AD1EC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19347" y="383734"/>
            <a:ext cx="4272653" cy="5412815"/>
          </a:xfrm>
          <a:prstGeom prst="rect">
            <a:avLst/>
          </a:prstGeom>
        </p:spPr>
      </p:pic>
    </p:spTree>
    <p:extLst>
      <p:ext uri="{BB962C8B-B14F-4D97-AF65-F5344CB8AC3E}">
        <p14:creationId xmlns:p14="http://schemas.microsoft.com/office/powerpoint/2010/main" val="648948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ver – Bakar Precis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1DFF639E-01A8-AC45-96E0-69FCD73D0D19}" type="datetime1">
              <a:rPr lang="en-US" smtClean="0"/>
              <a:t>1/26/24</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7" name="Picture 16">
            <a:extLst>
              <a:ext uri="{FF2B5EF4-FFF2-40B4-BE49-F238E27FC236}">
                <a16:creationId xmlns:a16="http://schemas.microsoft.com/office/drawing/2014/main" id="{45088D21-DB0D-6A46-85DB-36C881F181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19347" y="383734"/>
            <a:ext cx="4272653" cy="5412815"/>
          </a:xfrm>
          <a:prstGeom prst="rect">
            <a:avLst/>
          </a:prstGeom>
        </p:spPr>
      </p:pic>
    </p:spTree>
    <p:extLst>
      <p:ext uri="{BB962C8B-B14F-4D97-AF65-F5344CB8AC3E}">
        <p14:creationId xmlns:p14="http://schemas.microsoft.com/office/powerpoint/2010/main" val="1998533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ver – Patient_Physicia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83174DF2-8076-B64F-B9AC-986ED8C75250}" type="datetime1">
              <a:rPr lang="en-US" smtClean="0"/>
              <a:t>1/26/24</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3" name="Picture 12">
            <a:extLst>
              <a:ext uri="{FF2B5EF4-FFF2-40B4-BE49-F238E27FC236}">
                <a16:creationId xmlns:a16="http://schemas.microsoft.com/office/drawing/2014/main" id="{B7502FD3-5A7F-E74E-836B-B8F60C904A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7914361" y="385244"/>
            <a:ext cx="4281463" cy="5411305"/>
          </a:xfrm>
          <a:prstGeom prst="rect">
            <a:avLst/>
          </a:prstGeom>
        </p:spPr>
      </p:pic>
    </p:spTree>
    <p:extLst>
      <p:ext uri="{BB962C8B-B14F-4D97-AF65-F5344CB8AC3E}">
        <p14:creationId xmlns:p14="http://schemas.microsoft.com/office/powerpoint/2010/main" val="3946451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ver – Garde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B52F98D8-5F40-234B-83AE-5D53286CB6F3}" type="datetime1">
              <a:rPr lang="en-US" smtClean="0"/>
              <a:t>1/26/24</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7" name="Picture 16">
            <a:extLst>
              <a:ext uri="{FF2B5EF4-FFF2-40B4-BE49-F238E27FC236}">
                <a16:creationId xmlns:a16="http://schemas.microsoft.com/office/drawing/2014/main" id="{6582F4E1-968D-6B4D-B62D-D11F137EDB4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20538" y="366869"/>
            <a:ext cx="4271463" cy="5411305"/>
          </a:xfrm>
          <a:prstGeom prst="rect">
            <a:avLst/>
          </a:prstGeom>
        </p:spPr>
      </p:pic>
    </p:spTree>
    <p:extLst>
      <p:ext uri="{BB962C8B-B14F-4D97-AF65-F5344CB8AC3E}">
        <p14:creationId xmlns:p14="http://schemas.microsoft.com/office/powerpoint/2010/main" val="407749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fld id="{5B23ED24-0E2F-3146-A18F-7582A269AED9}" type="datetime1">
              <a:rPr lang="en-US" smtClean="0"/>
              <a:t>1/26/24</a:t>
            </a:fld>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a:extLst>
              <a:ext uri="{FF2B5EF4-FFF2-40B4-BE49-F238E27FC236}">
                <a16:creationId xmlns:a16="http://schemas.microsoft.com/office/drawing/2014/main" id="{790213D2-37C0-2143-82BA-661FBF00EB2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9951" y="366868"/>
            <a:ext cx="2436480" cy="751512"/>
          </a:xfrm>
          <a:prstGeom prst="rect">
            <a:avLst/>
          </a:prstGeom>
        </p:spPr>
      </p:pic>
    </p:spTree>
    <p:extLst>
      <p:ext uri="{BB962C8B-B14F-4D97-AF65-F5344CB8AC3E}">
        <p14:creationId xmlns:p14="http://schemas.microsoft.com/office/powerpoint/2010/main" val="2625976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fld id="{29957EB9-A6A6-F54A-A191-D6D9A794349C}" type="datetime1">
              <a:rPr lang="en-US" smtClean="0"/>
              <a:t>1/26/24</a:t>
            </a:fld>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9" name="Picture 8">
            <a:extLst>
              <a:ext uri="{FF2B5EF4-FFF2-40B4-BE49-F238E27FC236}">
                <a16:creationId xmlns:a16="http://schemas.microsoft.com/office/drawing/2014/main" id="{38C621FE-0DC6-DE42-8528-E683E0B3F52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9951" y="366868"/>
            <a:ext cx="2436480" cy="751512"/>
          </a:xfrm>
          <a:prstGeom prst="rect">
            <a:avLst/>
          </a:prstGeom>
        </p:spPr>
      </p:pic>
    </p:spTree>
    <p:extLst>
      <p:ext uri="{BB962C8B-B14F-4D97-AF65-F5344CB8AC3E}">
        <p14:creationId xmlns:p14="http://schemas.microsoft.com/office/powerpoint/2010/main" val="3839335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5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fld id="{C9EC323D-B235-1540-9D0D-FD44E5D6ECA0}" type="datetime1">
              <a:rPr lang="en-US" smtClean="0"/>
              <a:t>1/26/24</a:t>
            </a:fld>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9" name="Picture 8">
            <a:extLst>
              <a:ext uri="{FF2B5EF4-FFF2-40B4-BE49-F238E27FC236}">
                <a16:creationId xmlns:a16="http://schemas.microsoft.com/office/drawing/2014/main" id="{7EF68C5B-F3D1-B34D-A29D-90B9BD76E5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951" y="366868"/>
            <a:ext cx="2436480" cy="751512"/>
          </a:xfrm>
          <a:prstGeom prst="rect">
            <a:avLst/>
          </a:prstGeom>
        </p:spPr>
      </p:pic>
    </p:spTree>
    <p:extLst>
      <p:ext uri="{BB962C8B-B14F-4D97-AF65-F5344CB8AC3E}">
        <p14:creationId xmlns:p14="http://schemas.microsoft.com/office/powerpoint/2010/main" val="3630966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5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fld id="{1FA08C36-7ED8-7D42-B497-52E4D0BB15AE}" type="datetime1">
              <a:rPr lang="en-US" smtClean="0"/>
              <a:t>1/26/24</a:t>
            </a:fld>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504723CD-1F5B-804C-A079-FE3D1017AF2B}"/>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r="32084"/>
          <a:stretch/>
        </p:blipFill>
        <p:spPr>
          <a:xfrm>
            <a:off x="2992717" y="244782"/>
            <a:ext cx="9199283" cy="2249132"/>
          </a:xfrm>
          <a:prstGeom prst="rect">
            <a:avLst/>
          </a:prstGeom>
        </p:spPr>
      </p:pic>
      <p:pic>
        <p:nvPicPr>
          <p:cNvPr id="9" name="Picture 8">
            <a:extLst>
              <a:ext uri="{FF2B5EF4-FFF2-40B4-BE49-F238E27FC236}">
                <a16:creationId xmlns:a16="http://schemas.microsoft.com/office/drawing/2014/main" id="{9821D2AD-E212-C540-AC20-BEC8080EBF37}"/>
              </a:ext>
            </a:extLst>
          </p:cNvPr>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9575" y="367693"/>
            <a:ext cx="2436485" cy="751513"/>
          </a:xfrm>
          <a:prstGeom prst="rect">
            <a:avLst/>
          </a:prstGeom>
        </p:spPr>
      </p:pic>
    </p:spTree>
    <p:extLst>
      <p:ext uri="{BB962C8B-B14F-4D97-AF65-F5344CB8AC3E}">
        <p14:creationId xmlns:p14="http://schemas.microsoft.com/office/powerpoint/2010/main" val="3622220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52">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C2D32C48-3C65-9440-981A-7108D30D05B1}"/>
              </a:ext>
            </a:extLst>
          </p:cNvPr>
          <p:cNvSpPr/>
          <p:nvPr userDrawn="1"/>
        </p:nvSpPr>
        <p:spPr bwMode="auto">
          <a:xfrm>
            <a:off x="9944101" y="6309205"/>
            <a:ext cx="2247900" cy="477079"/>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9" name="Picture 8">
            <a:extLst>
              <a:ext uri="{FF2B5EF4-FFF2-40B4-BE49-F238E27FC236}">
                <a16:creationId xmlns:a16="http://schemas.microsoft.com/office/drawing/2014/main" id="{210A4201-6740-3E43-9199-23E6F7F4E5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3200" y="6309204"/>
            <a:ext cx="1465987" cy="452171"/>
          </a:xfrm>
          <a:prstGeom prst="rect">
            <a:avLst/>
          </a:prstGeom>
        </p:spPr>
      </p:pic>
    </p:spTree>
    <p:extLst>
      <p:ext uri="{BB962C8B-B14F-4D97-AF65-F5344CB8AC3E}">
        <p14:creationId xmlns:p14="http://schemas.microsoft.com/office/powerpoint/2010/main" val="3163987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4" name="Rectangle 3">
            <a:extLst>
              <a:ext uri="{FF2B5EF4-FFF2-40B4-BE49-F238E27FC236}">
                <a16:creationId xmlns:a16="http://schemas.microsoft.com/office/drawing/2014/main" id="{D815FDC5-95DF-D744-8112-0240BEFE8787}"/>
              </a:ext>
            </a:extLst>
          </p:cNvPr>
          <p:cNvSpPr/>
          <p:nvPr userDrawn="1"/>
        </p:nvSpPr>
        <p:spPr bwMode="auto">
          <a:xfrm>
            <a:off x="9944101" y="6309205"/>
            <a:ext cx="2247900" cy="477079"/>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5" name="Picture 4">
            <a:extLst>
              <a:ext uri="{FF2B5EF4-FFF2-40B4-BE49-F238E27FC236}">
                <a16:creationId xmlns:a16="http://schemas.microsoft.com/office/drawing/2014/main" id="{DF12D88F-895B-314C-8420-127E7D02F5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3200" y="6309204"/>
            <a:ext cx="1465987" cy="452171"/>
          </a:xfrm>
          <a:prstGeom prst="rect">
            <a:avLst/>
          </a:prstGeom>
        </p:spPr>
      </p:pic>
    </p:spTree>
    <p:extLst>
      <p:ext uri="{BB962C8B-B14F-4D97-AF65-F5344CB8AC3E}">
        <p14:creationId xmlns:p14="http://schemas.microsoft.com/office/powerpoint/2010/main" val="4984268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
        <p:nvSpPr>
          <p:cNvPr id="6" name="Rectangle 5">
            <a:extLst>
              <a:ext uri="{FF2B5EF4-FFF2-40B4-BE49-F238E27FC236}">
                <a16:creationId xmlns:a16="http://schemas.microsoft.com/office/drawing/2014/main" id="{D910BAE0-5385-BA4D-934A-D69A0CFC3F12}"/>
              </a:ext>
            </a:extLst>
          </p:cNvPr>
          <p:cNvSpPr/>
          <p:nvPr userDrawn="1"/>
        </p:nvSpPr>
        <p:spPr bwMode="auto">
          <a:xfrm>
            <a:off x="9944101" y="6309205"/>
            <a:ext cx="2247900" cy="477079"/>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7" name="Picture 6">
            <a:extLst>
              <a:ext uri="{FF2B5EF4-FFF2-40B4-BE49-F238E27FC236}">
                <a16:creationId xmlns:a16="http://schemas.microsoft.com/office/drawing/2014/main" id="{B9C4455B-4060-A04D-82B0-1054D86B52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3200" y="6309204"/>
            <a:ext cx="1465987" cy="452171"/>
          </a:xfrm>
          <a:prstGeom prst="rect">
            <a:avLst/>
          </a:prstGeom>
        </p:spPr>
      </p:pic>
    </p:spTree>
    <p:extLst>
      <p:ext uri="{BB962C8B-B14F-4D97-AF65-F5344CB8AC3E}">
        <p14:creationId xmlns:p14="http://schemas.microsoft.com/office/powerpoint/2010/main" val="16004294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4"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A89F9EBE-1152-D04D-914A-F6E83F301526}"/>
              </a:ext>
            </a:extLst>
          </p:cNvPr>
          <p:cNvSpPr/>
          <p:nvPr userDrawn="1"/>
        </p:nvSpPr>
        <p:spPr bwMode="auto">
          <a:xfrm>
            <a:off x="9944101" y="6309205"/>
            <a:ext cx="2247900" cy="477079"/>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5" name="Picture 14">
            <a:extLst>
              <a:ext uri="{FF2B5EF4-FFF2-40B4-BE49-F238E27FC236}">
                <a16:creationId xmlns:a16="http://schemas.microsoft.com/office/drawing/2014/main" id="{F873B671-91DE-9940-A203-35E2CDD49D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3200" y="6309204"/>
            <a:ext cx="1465987" cy="452171"/>
          </a:xfrm>
          <a:prstGeom prst="rect">
            <a:avLst/>
          </a:prstGeom>
        </p:spPr>
      </p:pic>
    </p:spTree>
    <p:extLst>
      <p:ext uri="{BB962C8B-B14F-4D97-AF65-F5344CB8AC3E}">
        <p14:creationId xmlns:p14="http://schemas.microsoft.com/office/powerpoint/2010/main" val="870449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488453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16611966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4"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460132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9"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322808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9"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4118478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9"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663952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4"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35587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4"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1182675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4"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30352343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836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C84E4-7748-9941-B584-83832481A5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67200" y="2864923"/>
            <a:ext cx="3657600" cy="1128155"/>
          </a:xfrm>
          <a:prstGeom prst="rect">
            <a:avLst/>
          </a:prstGeom>
        </p:spPr>
      </p:pic>
    </p:spTree>
    <p:extLst>
      <p:ext uri="{BB962C8B-B14F-4D97-AF65-F5344CB8AC3E}">
        <p14:creationId xmlns:p14="http://schemas.microsoft.com/office/powerpoint/2010/main" val="792893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FF6CCA-EEBA-0049-A9F3-4A902F0A0F5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67203" y="2864923"/>
            <a:ext cx="3657596" cy="1128155"/>
          </a:xfrm>
          <a:prstGeom prst="rect">
            <a:avLst/>
          </a:prstGeom>
        </p:spPr>
      </p:pic>
    </p:spTree>
    <p:extLst>
      <p:ext uri="{BB962C8B-B14F-4D97-AF65-F5344CB8AC3E}">
        <p14:creationId xmlns:p14="http://schemas.microsoft.com/office/powerpoint/2010/main" val="25573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Closing - 1">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5DAA82E-C2EE-E647-A8FA-3EFA35902478}"/>
              </a:ext>
            </a:extLst>
          </p:cNvPr>
          <p:cNvSpPr/>
          <p:nvPr userDrawn="1"/>
        </p:nvSpPr>
        <p:spPr bwMode="auto">
          <a:xfrm>
            <a:off x="8246741" y="299805"/>
            <a:ext cx="3945259" cy="6261127"/>
          </a:xfrm>
          <a:prstGeom prst="rect">
            <a:avLst/>
          </a:prstGeom>
          <a:solidFill>
            <a:srgbClr val="052049"/>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8" name="Graphic 7">
            <a:extLst>
              <a:ext uri="{FF2B5EF4-FFF2-40B4-BE49-F238E27FC236}">
                <a16:creationId xmlns:a16="http://schemas.microsoft.com/office/drawing/2014/main" id="{904DEAF1-E1B2-2042-9095-618E04BAE903}"/>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59901"/>
          <a:stretch/>
        </p:blipFill>
        <p:spPr>
          <a:xfrm>
            <a:off x="-1347536" y="0"/>
            <a:ext cx="9594267" cy="2267795"/>
          </a:xfrm>
          <a:prstGeom prst="rect">
            <a:avLst/>
          </a:prstGeom>
        </p:spPr>
      </p:pic>
      <p:pic>
        <p:nvPicPr>
          <p:cNvPr id="7" name="Picture 6">
            <a:extLst>
              <a:ext uri="{FF2B5EF4-FFF2-40B4-BE49-F238E27FC236}">
                <a16:creationId xmlns:a16="http://schemas.microsoft.com/office/drawing/2014/main" id="{6894C61C-8F7C-A341-9270-C559EF66A2F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2"/>
          <a:stretch/>
        </p:blipFill>
        <p:spPr>
          <a:xfrm>
            <a:off x="8989852" y="0"/>
            <a:ext cx="3191829" cy="3023725"/>
          </a:xfrm>
          <a:prstGeom prst="rect">
            <a:avLst/>
          </a:prstGeom>
        </p:spPr>
      </p:pic>
      <p:pic>
        <p:nvPicPr>
          <p:cNvPr id="9" name="Picture 8">
            <a:extLst>
              <a:ext uri="{FF2B5EF4-FFF2-40B4-BE49-F238E27FC236}">
                <a16:creationId xmlns:a16="http://schemas.microsoft.com/office/drawing/2014/main" id="{E250A2AD-3628-3143-9E82-D4DA69CC5D1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989852" y="3478718"/>
            <a:ext cx="2563589" cy="790716"/>
          </a:xfrm>
          <a:prstGeom prst="rect">
            <a:avLst/>
          </a:prstGeom>
        </p:spPr>
      </p:pic>
      <p:pic>
        <p:nvPicPr>
          <p:cNvPr id="12" name="Picture 11">
            <a:extLst>
              <a:ext uri="{FF2B5EF4-FFF2-40B4-BE49-F238E27FC236}">
                <a16:creationId xmlns:a16="http://schemas.microsoft.com/office/drawing/2014/main" id="{B76819A9-52C9-3849-9335-02BB7B6CF62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2" b="23273"/>
          <a:stretch/>
        </p:blipFill>
        <p:spPr>
          <a:xfrm>
            <a:off x="-10317" y="2162038"/>
            <a:ext cx="8246740" cy="4695961"/>
          </a:xfrm>
          <a:prstGeom prst="rect">
            <a:avLst/>
          </a:prstGeom>
        </p:spPr>
      </p:pic>
    </p:spTree>
    <p:extLst>
      <p:ext uri="{BB962C8B-B14F-4D97-AF65-F5344CB8AC3E}">
        <p14:creationId xmlns:p14="http://schemas.microsoft.com/office/powerpoint/2010/main" val="342581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Closing - 2">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0E5A5B0-A993-1F49-AABE-8D7BCC2A88E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0793" t="16027" r="-1099" b="42031"/>
          <a:stretch/>
        </p:blipFill>
        <p:spPr>
          <a:xfrm>
            <a:off x="-1" y="0"/>
            <a:ext cx="8246725" cy="3023723"/>
          </a:xfrm>
          <a:prstGeom prst="rect">
            <a:avLst/>
          </a:prstGeom>
        </p:spPr>
      </p:pic>
      <p:sp>
        <p:nvSpPr>
          <p:cNvPr id="11" name="Rectangle 10">
            <a:extLst>
              <a:ext uri="{FF2B5EF4-FFF2-40B4-BE49-F238E27FC236}">
                <a16:creationId xmlns:a16="http://schemas.microsoft.com/office/drawing/2014/main" id="{95DAA82E-C2EE-E647-A8FA-3EFA35902478}"/>
              </a:ext>
            </a:extLst>
          </p:cNvPr>
          <p:cNvSpPr/>
          <p:nvPr userDrawn="1"/>
        </p:nvSpPr>
        <p:spPr bwMode="auto">
          <a:xfrm>
            <a:off x="8246725" y="299805"/>
            <a:ext cx="3945276" cy="626112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E250A2AD-3628-3143-9E82-D4DA69CC5D1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989852" y="3478718"/>
            <a:ext cx="2563589" cy="790716"/>
          </a:xfrm>
          <a:prstGeom prst="rect">
            <a:avLst/>
          </a:prstGeom>
        </p:spPr>
      </p:pic>
      <p:pic>
        <p:nvPicPr>
          <p:cNvPr id="13" name="Picture 12">
            <a:extLst>
              <a:ext uri="{FF2B5EF4-FFF2-40B4-BE49-F238E27FC236}">
                <a16:creationId xmlns:a16="http://schemas.microsoft.com/office/drawing/2014/main" id="{61539653-980B-6647-B0DD-E8B767F240A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3594"/>
          <a:stretch/>
        </p:blipFill>
        <p:spPr>
          <a:xfrm>
            <a:off x="1" y="2181725"/>
            <a:ext cx="8246743" cy="4676275"/>
          </a:xfrm>
          <a:prstGeom prst="rect">
            <a:avLst/>
          </a:prstGeom>
        </p:spPr>
      </p:pic>
      <p:pic>
        <p:nvPicPr>
          <p:cNvPr id="14" name="Picture 13">
            <a:extLst>
              <a:ext uri="{FF2B5EF4-FFF2-40B4-BE49-F238E27FC236}">
                <a16:creationId xmlns:a16="http://schemas.microsoft.com/office/drawing/2014/main" id="{246A890C-116F-A443-8B4F-4669CABE64E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1"/>
          <a:stretch/>
        </p:blipFill>
        <p:spPr>
          <a:xfrm flipH="1">
            <a:off x="9000160" y="0"/>
            <a:ext cx="3191840" cy="3023725"/>
          </a:xfrm>
          <a:prstGeom prst="rect">
            <a:avLst/>
          </a:prstGeom>
        </p:spPr>
      </p:pic>
    </p:spTree>
    <p:extLst>
      <p:ext uri="{BB962C8B-B14F-4D97-AF65-F5344CB8AC3E}">
        <p14:creationId xmlns:p14="http://schemas.microsoft.com/office/powerpoint/2010/main" val="1746441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Closing -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118A640-5E61-7C41-AE3D-7DF852296170}"/>
              </a:ext>
            </a:extLst>
          </p:cNvPr>
          <p:cNvPicPr>
            <a:picLocks noChangeAspect="1"/>
          </p:cNvPicPr>
          <p:nvPr userDrawn="1"/>
        </p:nvPicPr>
        <p:blipFill rotWithShape="1">
          <a:blip r:embed="rId2"/>
          <a:srcRect b="33339"/>
          <a:stretch/>
        </p:blipFill>
        <p:spPr>
          <a:xfrm>
            <a:off x="0" y="2"/>
            <a:ext cx="8246736" cy="3023725"/>
          </a:xfrm>
          <a:prstGeom prst="rect">
            <a:avLst/>
          </a:prstGeom>
        </p:spPr>
      </p:pic>
      <p:sp>
        <p:nvSpPr>
          <p:cNvPr id="11" name="Rectangle 10">
            <a:extLst>
              <a:ext uri="{FF2B5EF4-FFF2-40B4-BE49-F238E27FC236}">
                <a16:creationId xmlns:a16="http://schemas.microsoft.com/office/drawing/2014/main" id="{95DAA82E-C2EE-E647-A8FA-3EFA35902478}"/>
              </a:ext>
            </a:extLst>
          </p:cNvPr>
          <p:cNvSpPr/>
          <p:nvPr userDrawn="1"/>
        </p:nvSpPr>
        <p:spPr bwMode="auto">
          <a:xfrm>
            <a:off x="8246741" y="299805"/>
            <a:ext cx="3945259" cy="6261127"/>
          </a:xfrm>
          <a:prstGeom prst="rect">
            <a:avLst/>
          </a:prstGeom>
          <a:solidFill>
            <a:srgbClr val="052049"/>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E250A2AD-3628-3143-9E82-D4DA69CC5D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989852" y="3478718"/>
            <a:ext cx="2563589" cy="790716"/>
          </a:xfrm>
          <a:prstGeom prst="rect">
            <a:avLst/>
          </a:prstGeom>
        </p:spPr>
      </p:pic>
      <p:pic>
        <p:nvPicPr>
          <p:cNvPr id="10" name="Picture 9">
            <a:extLst>
              <a:ext uri="{FF2B5EF4-FFF2-40B4-BE49-F238E27FC236}">
                <a16:creationId xmlns:a16="http://schemas.microsoft.com/office/drawing/2014/main" id="{67CAD272-BADD-0649-98E9-FF8915C302E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25000"/>
          <a:stretch/>
        </p:blipFill>
        <p:spPr>
          <a:xfrm>
            <a:off x="1" y="2267795"/>
            <a:ext cx="8246740" cy="4590205"/>
          </a:xfrm>
          <a:prstGeom prst="rect">
            <a:avLst/>
          </a:prstGeom>
        </p:spPr>
      </p:pic>
      <p:pic>
        <p:nvPicPr>
          <p:cNvPr id="13" name="Picture 12">
            <a:extLst>
              <a:ext uri="{FF2B5EF4-FFF2-40B4-BE49-F238E27FC236}">
                <a16:creationId xmlns:a16="http://schemas.microsoft.com/office/drawing/2014/main" id="{A52E059B-8E6C-9B44-8FE3-C447E926B09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flipH="1">
            <a:off x="9000167" y="0"/>
            <a:ext cx="3191828" cy="3023725"/>
          </a:xfrm>
          <a:prstGeom prst="rect">
            <a:avLst/>
          </a:prstGeom>
        </p:spPr>
      </p:pic>
    </p:spTree>
    <p:extLst>
      <p:ext uri="{BB962C8B-B14F-4D97-AF65-F5344CB8AC3E}">
        <p14:creationId xmlns:p14="http://schemas.microsoft.com/office/powerpoint/2010/main" val="3554018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1_Closing - 3">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27713C2-C63F-7640-B4BC-4EB8545128DD}"/>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59901"/>
          <a:stretch/>
        </p:blipFill>
        <p:spPr>
          <a:xfrm>
            <a:off x="-1347536" y="0"/>
            <a:ext cx="9594267" cy="2267795"/>
          </a:xfrm>
          <a:prstGeom prst="rect">
            <a:avLst/>
          </a:prstGeom>
        </p:spPr>
      </p:pic>
      <p:sp>
        <p:nvSpPr>
          <p:cNvPr id="11" name="Rectangle 10">
            <a:extLst>
              <a:ext uri="{FF2B5EF4-FFF2-40B4-BE49-F238E27FC236}">
                <a16:creationId xmlns:a16="http://schemas.microsoft.com/office/drawing/2014/main" id="{95DAA82E-C2EE-E647-A8FA-3EFA35902478}"/>
              </a:ext>
            </a:extLst>
          </p:cNvPr>
          <p:cNvSpPr/>
          <p:nvPr userDrawn="1"/>
        </p:nvSpPr>
        <p:spPr bwMode="auto">
          <a:xfrm>
            <a:off x="8246741" y="299805"/>
            <a:ext cx="3945259" cy="6261127"/>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E250A2AD-3628-3143-9E82-D4DA69CC5D1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989852" y="3478718"/>
            <a:ext cx="2563589" cy="790716"/>
          </a:xfrm>
          <a:prstGeom prst="rect">
            <a:avLst/>
          </a:prstGeom>
        </p:spPr>
      </p:pic>
      <p:pic>
        <p:nvPicPr>
          <p:cNvPr id="7" name="Picture 6">
            <a:extLst>
              <a:ext uri="{FF2B5EF4-FFF2-40B4-BE49-F238E27FC236}">
                <a16:creationId xmlns:a16="http://schemas.microsoft.com/office/drawing/2014/main" id="{4F8DB98D-0547-644C-B120-8E9E17CB773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flipH="1">
            <a:off x="9000163" y="1"/>
            <a:ext cx="3191828" cy="3023724"/>
          </a:xfrm>
          <a:prstGeom prst="rect">
            <a:avLst/>
          </a:prstGeom>
        </p:spPr>
      </p:pic>
      <p:pic>
        <p:nvPicPr>
          <p:cNvPr id="8" name="Picture 7">
            <a:extLst>
              <a:ext uri="{FF2B5EF4-FFF2-40B4-BE49-F238E27FC236}">
                <a16:creationId xmlns:a16="http://schemas.microsoft.com/office/drawing/2014/main" id="{0DD2F4C7-5F70-3643-95AE-821002BD335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3169" b="16700"/>
          <a:stretch/>
        </p:blipFill>
        <p:spPr>
          <a:xfrm>
            <a:off x="0" y="2203116"/>
            <a:ext cx="8246741" cy="4654885"/>
          </a:xfrm>
          <a:prstGeom prst="rect">
            <a:avLst/>
          </a:prstGeom>
        </p:spPr>
      </p:pic>
    </p:spTree>
    <p:extLst>
      <p:ext uri="{BB962C8B-B14F-4D97-AF65-F5344CB8AC3E}">
        <p14:creationId xmlns:p14="http://schemas.microsoft.com/office/powerpoint/2010/main" val="595200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Closing - 6">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C95B156-36E8-7E4D-91EC-780246590D07}"/>
              </a:ext>
            </a:extLst>
          </p:cNvPr>
          <p:cNvSpPr/>
          <p:nvPr userDrawn="1"/>
        </p:nvSpPr>
        <p:spPr bwMode="auto">
          <a:xfrm>
            <a:off x="0" y="299805"/>
            <a:ext cx="3945259" cy="626112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8" name="Picture 7">
            <a:extLst>
              <a:ext uri="{FF2B5EF4-FFF2-40B4-BE49-F238E27FC236}">
                <a16:creationId xmlns:a16="http://schemas.microsoft.com/office/drawing/2014/main" id="{AF366A06-3C00-AC42-B143-C242982873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559" t="5935" r="17167" b="11182"/>
          <a:stretch/>
        </p:blipFill>
        <p:spPr>
          <a:xfrm>
            <a:off x="3945256" y="365629"/>
            <a:ext cx="8246744" cy="1630424"/>
          </a:xfrm>
          <a:prstGeom prst="rect">
            <a:avLst/>
          </a:prstGeom>
        </p:spPr>
      </p:pic>
      <p:pic>
        <p:nvPicPr>
          <p:cNvPr id="9" name="Picture 8">
            <a:extLst>
              <a:ext uri="{FF2B5EF4-FFF2-40B4-BE49-F238E27FC236}">
                <a16:creationId xmlns:a16="http://schemas.microsoft.com/office/drawing/2014/main" id="{9456FAC1-26A0-6B4D-B1AE-0307177837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432" y="3415773"/>
            <a:ext cx="2563589" cy="790716"/>
          </a:xfrm>
          <a:prstGeom prst="rect">
            <a:avLst/>
          </a:prstGeom>
        </p:spPr>
      </p:pic>
      <p:pic>
        <p:nvPicPr>
          <p:cNvPr id="10" name="Picture 9">
            <a:extLst>
              <a:ext uri="{FF2B5EF4-FFF2-40B4-BE49-F238E27FC236}">
                <a16:creationId xmlns:a16="http://schemas.microsoft.com/office/drawing/2014/main" id="{CB00EE8A-BDCE-464A-B08F-B00C2A8BB38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3124719" cy="3023725"/>
          </a:xfrm>
          <a:prstGeom prst="rect">
            <a:avLst/>
          </a:prstGeom>
        </p:spPr>
      </p:pic>
      <p:pic>
        <p:nvPicPr>
          <p:cNvPr id="12" name="Picture 11">
            <a:extLst>
              <a:ext uri="{FF2B5EF4-FFF2-40B4-BE49-F238E27FC236}">
                <a16:creationId xmlns:a16="http://schemas.microsoft.com/office/drawing/2014/main" id="{46545874-F1C2-EC4F-A0FC-8DF1D30F37B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1635"/>
          <a:stretch/>
        </p:blipFill>
        <p:spPr>
          <a:xfrm>
            <a:off x="3945256" y="2061880"/>
            <a:ext cx="8246744" cy="4796121"/>
          </a:xfrm>
          <a:prstGeom prst="rect">
            <a:avLst/>
          </a:prstGeom>
        </p:spPr>
      </p:pic>
    </p:spTree>
    <p:extLst>
      <p:ext uri="{BB962C8B-B14F-4D97-AF65-F5344CB8AC3E}">
        <p14:creationId xmlns:p14="http://schemas.microsoft.com/office/powerpoint/2010/main" val="1569788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Closing - 7">
    <p:bg>
      <p:bgRef idx="1001">
        <a:schemeClr val="bg1"/>
      </p:bgRef>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0693AA9-AB00-C445-88E4-1DAC1FC807A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0793" t="18752" r="-1099" b="39306"/>
          <a:stretch/>
        </p:blipFill>
        <p:spPr>
          <a:xfrm>
            <a:off x="3945256" y="0"/>
            <a:ext cx="8246725" cy="3023725"/>
          </a:xfrm>
          <a:prstGeom prst="rect">
            <a:avLst/>
          </a:prstGeom>
        </p:spPr>
      </p:pic>
      <p:sp>
        <p:nvSpPr>
          <p:cNvPr id="14" name="Rectangle 13">
            <a:extLst>
              <a:ext uri="{FF2B5EF4-FFF2-40B4-BE49-F238E27FC236}">
                <a16:creationId xmlns:a16="http://schemas.microsoft.com/office/drawing/2014/main" id="{5C95B156-36E8-7E4D-91EC-780246590D07}"/>
              </a:ext>
            </a:extLst>
          </p:cNvPr>
          <p:cNvSpPr/>
          <p:nvPr userDrawn="1"/>
        </p:nvSpPr>
        <p:spPr bwMode="auto">
          <a:xfrm>
            <a:off x="0" y="299805"/>
            <a:ext cx="3945259" cy="626112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9456FAC1-26A0-6B4D-B1AE-03071778378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53432" y="3415773"/>
            <a:ext cx="2563589" cy="790716"/>
          </a:xfrm>
          <a:prstGeom prst="rect">
            <a:avLst/>
          </a:prstGeom>
        </p:spPr>
      </p:pic>
      <p:pic>
        <p:nvPicPr>
          <p:cNvPr id="7" name="Picture 6">
            <a:extLst>
              <a:ext uri="{FF2B5EF4-FFF2-40B4-BE49-F238E27FC236}">
                <a16:creationId xmlns:a16="http://schemas.microsoft.com/office/drawing/2014/main" id="{B8EE71A2-6AD6-2746-AD08-2CFB6EF7952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0343" b="216"/>
          <a:stretch/>
        </p:blipFill>
        <p:spPr>
          <a:xfrm>
            <a:off x="3945258" y="1996053"/>
            <a:ext cx="8246743" cy="4861947"/>
          </a:xfrm>
          <a:prstGeom prst="rect">
            <a:avLst/>
          </a:prstGeom>
        </p:spPr>
      </p:pic>
      <p:pic>
        <p:nvPicPr>
          <p:cNvPr id="11" name="Picture 10">
            <a:extLst>
              <a:ext uri="{FF2B5EF4-FFF2-40B4-BE49-F238E27FC236}">
                <a16:creationId xmlns:a16="http://schemas.microsoft.com/office/drawing/2014/main" id="{3EA92002-C70F-9E4F-B90D-49CA591E64F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3211811" cy="3023725"/>
          </a:xfrm>
          <a:prstGeom prst="rect">
            <a:avLst/>
          </a:prstGeom>
        </p:spPr>
      </p:pic>
    </p:spTree>
    <p:extLst>
      <p:ext uri="{BB962C8B-B14F-4D97-AF65-F5344CB8AC3E}">
        <p14:creationId xmlns:p14="http://schemas.microsoft.com/office/powerpoint/2010/main" val="3611999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Closing - 8">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4C6E0EE-3E9A-194D-B5CA-4C270F42EF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559" t="5935" r="17167" b="11182"/>
          <a:stretch/>
        </p:blipFill>
        <p:spPr>
          <a:xfrm>
            <a:off x="3945256" y="365629"/>
            <a:ext cx="8246744" cy="1630424"/>
          </a:xfrm>
          <a:prstGeom prst="rect">
            <a:avLst/>
          </a:prstGeom>
        </p:spPr>
      </p:pic>
      <p:sp>
        <p:nvSpPr>
          <p:cNvPr id="14" name="Rectangle 13">
            <a:extLst>
              <a:ext uri="{FF2B5EF4-FFF2-40B4-BE49-F238E27FC236}">
                <a16:creationId xmlns:a16="http://schemas.microsoft.com/office/drawing/2014/main" id="{5C95B156-36E8-7E4D-91EC-780246590D07}"/>
              </a:ext>
            </a:extLst>
          </p:cNvPr>
          <p:cNvSpPr/>
          <p:nvPr userDrawn="1"/>
        </p:nvSpPr>
        <p:spPr bwMode="auto">
          <a:xfrm>
            <a:off x="0" y="299805"/>
            <a:ext cx="3945259" cy="6261127"/>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9456FAC1-26A0-6B4D-B1AE-0307177837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432" y="3415773"/>
            <a:ext cx="2563589" cy="790716"/>
          </a:xfrm>
          <a:prstGeom prst="rect">
            <a:avLst/>
          </a:prstGeom>
        </p:spPr>
      </p:pic>
      <p:pic>
        <p:nvPicPr>
          <p:cNvPr id="10" name="Picture 9">
            <a:extLst>
              <a:ext uri="{FF2B5EF4-FFF2-40B4-BE49-F238E27FC236}">
                <a16:creationId xmlns:a16="http://schemas.microsoft.com/office/drawing/2014/main" id="{E2DEA1F5-F5E2-E543-9D25-8FD334D1B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2" b="17387"/>
          <a:stretch/>
        </p:blipFill>
        <p:spPr>
          <a:xfrm>
            <a:off x="3945258" y="1801812"/>
            <a:ext cx="8246743" cy="5056189"/>
          </a:xfrm>
          <a:prstGeom prst="rect">
            <a:avLst/>
          </a:prstGeom>
        </p:spPr>
      </p:pic>
      <p:pic>
        <p:nvPicPr>
          <p:cNvPr id="12" name="Picture 11">
            <a:extLst>
              <a:ext uri="{FF2B5EF4-FFF2-40B4-BE49-F238E27FC236}">
                <a16:creationId xmlns:a16="http://schemas.microsoft.com/office/drawing/2014/main" id="{696570E7-B523-A34A-9CBB-292A4BF1B7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
            <a:ext cx="3211811" cy="3023725"/>
          </a:xfrm>
          <a:prstGeom prst="rect">
            <a:avLst/>
          </a:prstGeom>
        </p:spPr>
      </p:pic>
    </p:spTree>
    <p:extLst>
      <p:ext uri="{BB962C8B-B14F-4D97-AF65-F5344CB8AC3E}">
        <p14:creationId xmlns:p14="http://schemas.microsoft.com/office/powerpoint/2010/main" val="2701665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1_Closing - 8">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DA2952-C383-6E4D-8C1D-0146B6775978}"/>
              </a:ext>
            </a:extLst>
          </p:cNvPr>
          <p:cNvPicPr>
            <a:picLocks noChangeAspect="1"/>
          </p:cNvPicPr>
          <p:nvPr userDrawn="1"/>
        </p:nvPicPr>
        <p:blipFill rotWithShape="1">
          <a:blip r:embed="rId2"/>
          <a:srcRect b="33339"/>
          <a:stretch/>
        </p:blipFill>
        <p:spPr>
          <a:xfrm>
            <a:off x="3945256" y="2"/>
            <a:ext cx="8246736" cy="3023725"/>
          </a:xfrm>
          <a:prstGeom prst="rect">
            <a:avLst/>
          </a:prstGeom>
        </p:spPr>
      </p:pic>
      <p:sp>
        <p:nvSpPr>
          <p:cNvPr id="14" name="Rectangle 13">
            <a:extLst>
              <a:ext uri="{FF2B5EF4-FFF2-40B4-BE49-F238E27FC236}">
                <a16:creationId xmlns:a16="http://schemas.microsoft.com/office/drawing/2014/main" id="{5C95B156-36E8-7E4D-91EC-780246590D07}"/>
              </a:ext>
            </a:extLst>
          </p:cNvPr>
          <p:cNvSpPr/>
          <p:nvPr userDrawn="1"/>
        </p:nvSpPr>
        <p:spPr bwMode="auto">
          <a:xfrm>
            <a:off x="0" y="299805"/>
            <a:ext cx="3945259" cy="6261127"/>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9456FAC1-26A0-6B4D-B1AE-0307177837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432" y="3415773"/>
            <a:ext cx="2563589" cy="790716"/>
          </a:xfrm>
          <a:prstGeom prst="rect">
            <a:avLst/>
          </a:prstGeom>
        </p:spPr>
      </p:pic>
      <p:pic>
        <p:nvPicPr>
          <p:cNvPr id="7" name="Picture 6">
            <a:extLst>
              <a:ext uri="{FF2B5EF4-FFF2-40B4-BE49-F238E27FC236}">
                <a16:creationId xmlns:a16="http://schemas.microsoft.com/office/drawing/2014/main" id="{F19FB973-635B-C54F-916C-6F844BED42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3150" r="2249" b="22162"/>
          <a:stretch/>
        </p:blipFill>
        <p:spPr>
          <a:xfrm>
            <a:off x="3945257" y="2181727"/>
            <a:ext cx="8246744" cy="4676275"/>
          </a:xfrm>
          <a:prstGeom prst="rect">
            <a:avLst/>
          </a:prstGeom>
        </p:spPr>
      </p:pic>
      <p:pic>
        <p:nvPicPr>
          <p:cNvPr id="8" name="Picture 7">
            <a:extLst>
              <a:ext uri="{FF2B5EF4-FFF2-40B4-BE49-F238E27FC236}">
                <a16:creationId xmlns:a16="http://schemas.microsoft.com/office/drawing/2014/main" id="{6DA6FA02-4D77-104A-ACD5-065BEA12EB4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
            <a:ext cx="3211811" cy="2853176"/>
          </a:xfrm>
          <a:prstGeom prst="rect">
            <a:avLst/>
          </a:prstGeom>
        </p:spPr>
      </p:pic>
    </p:spTree>
    <p:extLst>
      <p:ext uri="{BB962C8B-B14F-4D97-AF65-F5344CB8AC3E}">
        <p14:creationId xmlns:p14="http://schemas.microsoft.com/office/powerpoint/2010/main" val="3046208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7"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9"/>
            <a:ext cx="9408584" cy="1931987"/>
          </a:xfrm>
        </p:spPr>
        <p:txBody>
          <a:bodyPr/>
          <a:lstStyle>
            <a:lvl1pPr marL="0" indent="0" algn="ctr">
              <a:buNone/>
              <a:defRPr/>
            </a:lvl1pPr>
            <a:lvl2pPr marL="457047" indent="0" algn="ctr">
              <a:buNone/>
              <a:defRPr/>
            </a:lvl2pPr>
            <a:lvl3pPr marL="914092" indent="0" algn="ctr">
              <a:buNone/>
              <a:defRPr/>
            </a:lvl3pPr>
            <a:lvl4pPr marL="1371139" indent="0" algn="ctr">
              <a:buNone/>
              <a:defRPr/>
            </a:lvl4pPr>
            <a:lvl5pPr marL="1828185" indent="0" algn="ctr">
              <a:buNone/>
              <a:defRPr/>
            </a:lvl5pPr>
            <a:lvl6pPr marL="2285232" indent="0" algn="ctr">
              <a:buNone/>
              <a:defRPr/>
            </a:lvl6pPr>
            <a:lvl7pPr marL="2742278" indent="0" algn="ctr">
              <a:buNone/>
              <a:defRPr/>
            </a:lvl7pPr>
            <a:lvl8pPr marL="3199325" indent="0" algn="ctr">
              <a:buNone/>
              <a:defRPr/>
            </a:lvl8pPr>
            <a:lvl9pPr marL="3656371" indent="0" algn="ctr">
              <a:buNone/>
              <a:defRPr/>
            </a:lvl9pPr>
          </a:lstStyle>
          <a:p>
            <a:r>
              <a:rPr lang="en-US"/>
              <a:t>Click to edit Master subtitle style</a:t>
            </a:r>
          </a:p>
        </p:txBody>
      </p:sp>
    </p:spTree>
    <p:extLst>
      <p:ext uri="{BB962C8B-B14F-4D97-AF65-F5344CB8AC3E}">
        <p14:creationId xmlns:p14="http://schemas.microsoft.com/office/powerpoint/2010/main" val="4226833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6784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7"/>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8"/>
            <a:ext cx="11423651" cy="1654175"/>
          </a:xfrm>
        </p:spPr>
        <p:txBody>
          <a:bodyPr anchor="b"/>
          <a:lstStyle>
            <a:lvl1pPr marL="0" indent="0">
              <a:buNone/>
              <a:defRPr sz="2000"/>
            </a:lvl1pPr>
            <a:lvl2pPr marL="457047" indent="0">
              <a:buNone/>
              <a:defRPr sz="1800"/>
            </a:lvl2pPr>
            <a:lvl3pPr marL="914092" indent="0">
              <a:buNone/>
              <a:defRPr sz="1700"/>
            </a:lvl3pPr>
            <a:lvl4pPr marL="1371139" indent="0">
              <a:buNone/>
              <a:defRPr sz="1400"/>
            </a:lvl4pPr>
            <a:lvl5pPr marL="1828185" indent="0">
              <a:buNone/>
              <a:defRPr sz="1400"/>
            </a:lvl5pPr>
            <a:lvl6pPr marL="2285232" indent="0">
              <a:buNone/>
              <a:defRPr sz="1400"/>
            </a:lvl6pPr>
            <a:lvl7pPr marL="2742278" indent="0">
              <a:buNone/>
              <a:defRPr sz="1400"/>
            </a:lvl7pPr>
            <a:lvl8pPr marL="3199325" indent="0">
              <a:buNone/>
              <a:defRPr sz="1400"/>
            </a:lvl8pPr>
            <a:lvl9pPr marL="3656371" indent="0">
              <a:buNone/>
              <a:defRPr sz="1400"/>
            </a:lvl9pPr>
          </a:lstStyle>
          <a:p>
            <a:pPr lvl="0"/>
            <a:r>
              <a:rPr lang="en-US"/>
              <a:t>Click to edit Master text styles</a:t>
            </a:r>
          </a:p>
        </p:txBody>
      </p:sp>
    </p:spTree>
    <p:extLst>
      <p:ext uri="{BB962C8B-B14F-4D97-AF65-F5344CB8AC3E}">
        <p14:creationId xmlns:p14="http://schemas.microsoft.com/office/powerpoint/2010/main" val="2776891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70" y="2101856"/>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9" y="2101856"/>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0671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21"/>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1"/>
          </a:xfrm>
        </p:spPr>
        <p:txBody>
          <a:bodyPr anchor="b"/>
          <a:lstStyle>
            <a:lvl1pPr marL="0" indent="0">
              <a:buNone/>
              <a:defRPr sz="2400" b="1"/>
            </a:lvl1pPr>
            <a:lvl2pPr marL="457047" indent="0">
              <a:buNone/>
              <a:defRPr sz="2000" b="1"/>
            </a:lvl2pPr>
            <a:lvl3pPr marL="914092" indent="0">
              <a:buNone/>
              <a:defRPr sz="1800" b="1"/>
            </a:lvl3pPr>
            <a:lvl4pPr marL="1371139" indent="0">
              <a:buNone/>
              <a:defRPr sz="1700" b="1"/>
            </a:lvl4pPr>
            <a:lvl5pPr marL="1828185" indent="0">
              <a:buNone/>
              <a:defRPr sz="1700" b="1"/>
            </a:lvl5pPr>
            <a:lvl6pPr marL="2285232" indent="0">
              <a:buNone/>
              <a:defRPr sz="1700" b="1"/>
            </a:lvl6pPr>
            <a:lvl7pPr marL="2742278" indent="0">
              <a:buNone/>
              <a:defRPr sz="1700" b="1"/>
            </a:lvl7pPr>
            <a:lvl8pPr marL="3199325" indent="0">
              <a:buNone/>
              <a:defRPr sz="1700" b="1"/>
            </a:lvl8pPr>
            <a:lvl9pPr marL="3656371"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6"/>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1"/>
          </a:xfrm>
        </p:spPr>
        <p:txBody>
          <a:bodyPr anchor="b"/>
          <a:lstStyle>
            <a:lvl1pPr marL="0" indent="0">
              <a:buNone/>
              <a:defRPr sz="2400" b="1"/>
            </a:lvl1pPr>
            <a:lvl2pPr marL="457047" indent="0">
              <a:buNone/>
              <a:defRPr sz="2000" b="1"/>
            </a:lvl2pPr>
            <a:lvl3pPr marL="914092" indent="0">
              <a:buNone/>
              <a:defRPr sz="1800" b="1"/>
            </a:lvl3pPr>
            <a:lvl4pPr marL="1371139" indent="0">
              <a:buNone/>
              <a:defRPr sz="1700" b="1"/>
            </a:lvl4pPr>
            <a:lvl5pPr marL="1828185" indent="0">
              <a:buNone/>
              <a:defRPr sz="1700" b="1"/>
            </a:lvl5pPr>
            <a:lvl6pPr marL="2285232" indent="0">
              <a:buNone/>
              <a:defRPr sz="1700" b="1"/>
            </a:lvl6pPr>
            <a:lvl7pPr marL="2742278" indent="0">
              <a:buNone/>
              <a:defRPr sz="1700" b="1"/>
            </a:lvl7pPr>
            <a:lvl8pPr marL="3199325" indent="0">
              <a:buNone/>
              <a:defRPr sz="1700" b="1"/>
            </a:lvl8pPr>
            <a:lvl9pPr marL="3656371"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6"/>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670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1147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034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1"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7"/>
            <a:ext cx="4421717" cy="5172075"/>
          </a:xfrm>
        </p:spPr>
        <p:txBody>
          <a:bodyPr/>
          <a:lstStyle>
            <a:lvl1pPr marL="0" indent="0">
              <a:buNone/>
              <a:defRPr sz="1400"/>
            </a:lvl1pPr>
            <a:lvl2pPr marL="457047" indent="0">
              <a:buNone/>
              <a:defRPr sz="1200"/>
            </a:lvl2pPr>
            <a:lvl3pPr marL="914092" indent="0">
              <a:buNone/>
              <a:defRPr sz="1000"/>
            </a:lvl3pPr>
            <a:lvl4pPr marL="1371139" indent="0">
              <a:buNone/>
              <a:defRPr sz="900"/>
            </a:lvl4pPr>
            <a:lvl5pPr marL="1828185" indent="0">
              <a:buNone/>
              <a:defRPr sz="900"/>
            </a:lvl5pPr>
            <a:lvl6pPr marL="2285232" indent="0">
              <a:buNone/>
              <a:defRPr sz="900"/>
            </a:lvl6pPr>
            <a:lvl7pPr marL="2742278" indent="0">
              <a:buNone/>
              <a:defRPr sz="900"/>
            </a:lvl7pPr>
            <a:lvl8pPr marL="3199325" indent="0">
              <a:buNone/>
              <a:defRPr sz="900"/>
            </a:lvl8pPr>
            <a:lvl9pPr marL="3656371" indent="0">
              <a:buNone/>
              <a:defRPr sz="900"/>
            </a:lvl9pPr>
          </a:lstStyle>
          <a:p>
            <a:pPr lvl="0"/>
            <a:r>
              <a:rPr lang="en-US"/>
              <a:t>Click to edit Master text styles</a:t>
            </a:r>
          </a:p>
        </p:txBody>
      </p:sp>
    </p:spTree>
    <p:extLst>
      <p:ext uri="{BB962C8B-B14F-4D97-AF65-F5344CB8AC3E}">
        <p14:creationId xmlns:p14="http://schemas.microsoft.com/office/powerpoint/2010/main" val="1076956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4"/>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2"/>
            <a:ext cx="8064500" cy="4537075"/>
          </a:xfrm>
        </p:spPr>
        <p:txBody>
          <a:bodyPr/>
          <a:lstStyle>
            <a:lvl1pPr marL="0" indent="0">
              <a:buNone/>
              <a:defRPr sz="3200"/>
            </a:lvl1pPr>
            <a:lvl2pPr marL="457047" indent="0">
              <a:buNone/>
              <a:defRPr sz="2800"/>
            </a:lvl2pPr>
            <a:lvl3pPr marL="914092" indent="0">
              <a:buNone/>
              <a:defRPr sz="2400"/>
            </a:lvl3pPr>
            <a:lvl4pPr marL="1371139" indent="0">
              <a:buNone/>
              <a:defRPr sz="2000"/>
            </a:lvl4pPr>
            <a:lvl5pPr marL="1828185" indent="0">
              <a:buNone/>
              <a:defRPr sz="2000"/>
            </a:lvl5pPr>
            <a:lvl6pPr marL="2285232" indent="0">
              <a:buNone/>
              <a:defRPr sz="2000"/>
            </a:lvl6pPr>
            <a:lvl7pPr marL="2742278" indent="0">
              <a:buNone/>
              <a:defRPr sz="2000"/>
            </a:lvl7pPr>
            <a:lvl8pPr marL="3199325" indent="0">
              <a:buNone/>
              <a:defRPr sz="2000"/>
            </a:lvl8pPr>
            <a:lvl9pPr marL="3656371" indent="0">
              <a:buNone/>
              <a:defRPr sz="2000"/>
            </a:lvl9pPr>
          </a:lstStyle>
          <a:p>
            <a:pPr lvl="0"/>
            <a:endParaRPr lang="en-US" noProof="0"/>
          </a:p>
        </p:txBody>
      </p:sp>
      <p:sp>
        <p:nvSpPr>
          <p:cNvPr id="4" name="Text Placeholder 3"/>
          <p:cNvSpPr>
            <a:spLocks noGrp="1"/>
          </p:cNvSpPr>
          <p:nvPr>
            <p:ph type="body" sz="half" idx="2"/>
          </p:nvPr>
        </p:nvSpPr>
        <p:spPr>
          <a:xfrm>
            <a:off x="2635255" y="5916614"/>
            <a:ext cx="8064500" cy="887412"/>
          </a:xfrm>
        </p:spPr>
        <p:txBody>
          <a:bodyPr/>
          <a:lstStyle>
            <a:lvl1pPr marL="0" indent="0">
              <a:buNone/>
              <a:defRPr sz="1400"/>
            </a:lvl1pPr>
            <a:lvl2pPr marL="457047" indent="0">
              <a:buNone/>
              <a:defRPr sz="1200"/>
            </a:lvl2pPr>
            <a:lvl3pPr marL="914092" indent="0">
              <a:buNone/>
              <a:defRPr sz="1000"/>
            </a:lvl3pPr>
            <a:lvl4pPr marL="1371139" indent="0">
              <a:buNone/>
              <a:defRPr sz="900"/>
            </a:lvl4pPr>
            <a:lvl5pPr marL="1828185" indent="0">
              <a:buNone/>
              <a:defRPr sz="900"/>
            </a:lvl5pPr>
            <a:lvl6pPr marL="2285232" indent="0">
              <a:buNone/>
              <a:defRPr sz="900"/>
            </a:lvl6pPr>
            <a:lvl7pPr marL="2742278" indent="0">
              <a:buNone/>
              <a:defRPr sz="900"/>
            </a:lvl7pPr>
            <a:lvl8pPr marL="3199325" indent="0">
              <a:buNone/>
              <a:defRPr sz="900"/>
            </a:lvl8pPr>
            <a:lvl9pPr marL="3656371" indent="0">
              <a:buNone/>
              <a:defRPr sz="900"/>
            </a:lvl9pPr>
          </a:lstStyle>
          <a:p>
            <a:pPr lvl="0"/>
            <a:r>
              <a:rPr lang="en-US"/>
              <a:t>Click to edit Master text styles</a:t>
            </a:r>
          </a:p>
        </p:txBody>
      </p:sp>
    </p:spTree>
    <p:extLst>
      <p:ext uri="{BB962C8B-B14F-4D97-AF65-F5344CB8AC3E}">
        <p14:creationId xmlns:p14="http://schemas.microsoft.com/office/powerpoint/2010/main" val="2458652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941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9"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70"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731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9" y="627069"/>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70" y="2101856"/>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9" y="2101856"/>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6926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7"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7" y="1416054"/>
            <a:ext cx="10358967" cy="4799013"/>
          </a:xfrm>
        </p:spPr>
        <p:txBody>
          <a:bodyPr/>
          <a:lstStyle/>
          <a:p>
            <a:pPr lvl="0"/>
            <a:endParaRPr lang="en-US" noProof="0"/>
          </a:p>
        </p:txBody>
      </p:sp>
    </p:spTree>
    <p:extLst>
      <p:ext uri="{BB962C8B-B14F-4D97-AF65-F5344CB8AC3E}">
        <p14:creationId xmlns:p14="http://schemas.microsoft.com/office/powerpoint/2010/main" val="4236507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38852115"/>
      </p:ext>
    </p:extLst>
  </p:cSld>
  <p:clrMapOvr>
    <a:masterClrMapping/>
  </p:clrMapOvr>
  <p:transition spd="slow" advClick="0"/>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40" rtl="0" eaLnBrk="0" fontAlgn="base" hangingPunct="0">
              <a:spcBef>
                <a:spcPct val="30000"/>
              </a:spcBef>
              <a:buClr>
                <a:srgbClr val="000000"/>
              </a:buClr>
              <a:buFontTx/>
              <a:buNone/>
              <a:defRPr/>
            </a:lvl1pPr>
            <a:lvl2pPr marL="522275" indent="0" algn="l" defTabSz="412740" rtl="0" eaLnBrk="0" fontAlgn="base" hangingPunct="0">
              <a:spcBef>
                <a:spcPct val="30000"/>
              </a:spcBef>
              <a:buClr>
                <a:srgbClr val="000000"/>
              </a:buClr>
              <a:buFontTx/>
              <a:buNone/>
              <a:defRPr/>
            </a:lvl2pPr>
            <a:lvl3pPr marL="979464" indent="0" algn="l" defTabSz="412740" rtl="0" eaLnBrk="0" fontAlgn="base" hangingPunct="0">
              <a:spcBef>
                <a:spcPct val="30000"/>
              </a:spcBef>
              <a:buClr>
                <a:srgbClr val="000000"/>
              </a:buClr>
              <a:buFontTx/>
              <a:buNone/>
              <a:defRPr/>
            </a:lvl3pPr>
            <a:lvl4pPr marL="1371566" indent="0" algn="l" defTabSz="412740" rtl="0" eaLnBrk="0" fontAlgn="base" hangingPunct="0">
              <a:spcBef>
                <a:spcPct val="30000"/>
              </a:spcBef>
              <a:buClr>
                <a:srgbClr val="000000"/>
              </a:buClr>
              <a:buFontTx/>
              <a:buNone/>
              <a:defRPr/>
            </a:lvl4pPr>
            <a:lvl5pPr marL="1762081" indent="0" algn="l" defTabSz="41274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59" indent="-514338" algn="l" defTabSz="412740" rtl="0" eaLnBrk="0" fontAlgn="base" hangingPunct="0">
              <a:spcBef>
                <a:spcPct val="30000"/>
              </a:spcBef>
              <a:buClr>
                <a:srgbClr val="000000"/>
              </a:buClr>
              <a:buAutoNum type="arabicPeriod"/>
              <a:defRPr/>
            </a:lvl1pPr>
            <a:lvl2pPr marL="1036613" indent="-514338" algn="l" defTabSz="412740" rtl="0" eaLnBrk="0" fontAlgn="base" hangingPunct="0">
              <a:spcBef>
                <a:spcPct val="30000"/>
              </a:spcBef>
              <a:buClr>
                <a:srgbClr val="000000"/>
              </a:buClr>
              <a:buAutoNum type="arabicPeriod"/>
              <a:defRPr/>
            </a:lvl2pPr>
            <a:lvl3pPr marL="1436652" indent="-457189" algn="l" defTabSz="412740" rtl="0" eaLnBrk="0" fontAlgn="base" hangingPunct="0">
              <a:spcBef>
                <a:spcPct val="30000"/>
              </a:spcBef>
              <a:buClr>
                <a:srgbClr val="000000"/>
              </a:buClr>
              <a:buAutoNum type="arabicPeriod"/>
              <a:defRPr/>
            </a:lvl3pPr>
            <a:lvl4pPr marL="1828754" indent="-457189" algn="l" defTabSz="412740" rtl="0" eaLnBrk="0" fontAlgn="base" hangingPunct="0">
              <a:spcBef>
                <a:spcPct val="30000"/>
              </a:spcBef>
              <a:buClr>
                <a:srgbClr val="000000"/>
              </a:buClr>
              <a:buAutoNum type="arabicPeriod"/>
              <a:defRPr/>
            </a:lvl4pPr>
            <a:lvl5pPr marL="2219270" indent="-457189" algn="l" defTabSz="41274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991482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5"/>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189"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08917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189" indent="0">
              <a:buNone/>
              <a:defRPr sz="1051"/>
            </a:lvl2pPr>
            <a:lvl3pPr marL="914377" indent="0">
              <a:buNone/>
              <a:defRPr sz="1000"/>
            </a:lvl3pPr>
            <a:lvl4pPr marL="1371566" indent="0">
              <a:buNone/>
              <a:defRPr sz="900"/>
            </a:lvl4pPr>
            <a:lvl5pPr marL="1828754"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189" indent="0">
              <a:buNone/>
              <a:defRPr sz="1051"/>
            </a:lvl2pPr>
            <a:lvl3pPr marL="914377" indent="0">
              <a:buNone/>
              <a:defRPr sz="1000"/>
            </a:lvl3pPr>
            <a:lvl4pPr marL="1371566" indent="0">
              <a:buNone/>
              <a:defRPr sz="900"/>
            </a:lvl4pPr>
            <a:lvl5pPr marL="1828754" indent="0">
              <a:buNone/>
              <a:defRPr sz="900"/>
            </a:lvl5pPr>
          </a:lstStyle>
          <a:p>
            <a:pPr lvl="0"/>
            <a:r>
              <a:rPr lang="en-US" dirty="0"/>
              <a:t>Click to edit Master text style</a:t>
            </a:r>
          </a:p>
        </p:txBody>
      </p:sp>
    </p:spTree>
    <p:extLst>
      <p:ext uri="{BB962C8B-B14F-4D97-AF65-F5344CB8AC3E}">
        <p14:creationId xmlns:p14="http://schemas.microsoft.com/office/powerpoint/2010/main" val="4161072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1/26/24</a:t>
            </a:fld>
            <a:endParaRPr lang="en-US"/>
          </a:p>
        </p:txBody>
      </p:sp>
      <p:sp>
        <p:nvSpPr>
          <p:cNvPr id="5" name="Footer Placeholder 4"/>
          <p:cNvSpPr>
            <a:spLocks noGrp="1"/>
          </p:cNvSpPr>
          <p:nvPr>
            <p:ph type="ftr" sz="quarter" idx="11"/>
          </p:nvPr>
        </p:nvSpPr>
        <p:spPr>
          <a:xfrm>
            <a:off x="3074204"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9" y="5791204"/>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7" y="5801364"/>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127587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6A5748-67D1-4FB5-8347-7DE8BA59D6A9}"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62479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381393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6A5748-67D1-4FB5-8347-7DE8BA59D6A9}"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498303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6A5748-67D1-4FB5-8347-7DE8BA59D6A9}" type="datetimeFigureOut">
              <a:rPr lang="en-US" smtClean="0"/>
              <a:t>1/26/24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704024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6A5748-67D1-4FB5-8347-7DE8BA59D6A9}" type="datetimeFigureOut">
              <a:rPr lang="en-US" smtClean="0"/>
              <a:t>1/26/24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4191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6A5748-67D1-4FB5-8347-7DE8BA59D6A9}" type="datetimeFigureOut">
              <a:rPr lang="en-US" smtClean="0"/>
              <a:t>1/26/24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117485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A5748-67D1-4FB5-8347-7DE8BA59D6A9}" type="datetimeFigureOut">
              <a:rPr lang="en-US" smtClean="0"/>
              <a:t>1/26/24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078580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6A5748-67D1-4FB5-8347-7DE8BA59D6A9}" type="datetimeFigureOut">
              <a:rPr lang="en-US" smtClean="0"/>
              <a:t>1/26/24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947530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6A5748-67D1-4FB5-8347-7DE8BA59D6A9}" type="datetimeFigureOut">
              <a:rPr lang="en-US" smtClean="0"/>
              <a:t>1/26/24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243025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936408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238879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2_Photo 1 - Build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22AD9-19AD-6542-86A2-5651426A5FE4}"/>
              </a:ext>
            </a:extLst>
          </p:cNvPr>
          <p:cNvPicPr>
            <a:picLocks noChangeAspect="1"/>
          </p:cNvPicPr>
          <p:nvPr userDrawn="1"/>
        </p:nvPicPr>
        <p:blipFill rotWithShape="1">
          <a:blip r:embed="rId2"/>
          <a:srcRect l="-1" t="-292" r="469" b="9679"/>
          <a:stretch/>
        </p:blipFill>
        <p:spPr>
          <a:xfrm>
            <a:off x="2752727" y="2024201"/>
            <a:ext cx="9439272" cy="4833799"/>
          </a:xfrm>
          <a:prstGeom prst="rect">
            <a:avLst/>
          </a:prstGeom>
        </p:spPr>
      </p:pic>
      <p:pic>
        <p:nvPicPr>
          <p:cNvPr id="8" name="Picture 7">
            <a:extLst>
              <a:ext uri="{FF2B5EF4-FFF2-40B4-BE49-F238E27FC236}">
                <a16:creationId xmlns:a16="http://schemas.microsoft.com/office/drawing/2014/main" id="{22B0C664-5FC1-7946-9755-F58C88138FDA}"/>
              </a:ext>
            </a:extLst>
          </p:cNvPr>
          <p:cNvPicPr>
            <a:picLocks noChangeAspect="1"/>
          </p:cNvPicPr>
          <p:nvPr userDrawn="1"/>
        </p:nvPicPr>
        <p:blipFill>
          <a:blip r:embed="rId3"/>
          <a:stretch>
            <a:fillRect/>
          </a:stretch>
        </p:blipFill>
        <p:spPr>
          <a:xfrm>
            <a:off x="390750" y="383702"/>
            <a:ext cx="2077007" cy="1140705"/>
          </a:xfrm>
          <a:prstGeom prst="rect">
            <a:avLst/>
          </a:prstGeom>
        </p:spPr>
      </p:pic>
      <p:sp>
        <p:nvSpPr>
          <p:cNvPr id="9" name="Text Placeholder 3">
            <a:extLst>
              <a:ext uri="{FF2B5EF4-FFF2-40B4-BE49-F238E27FC236}">
                <a16:creationId xmlns:a16="http://schemas.microsoft.com/office/drawing/2014/main" id="{7D225625-ED74-8247-A823-B005DD20B3C3}"/>
              </a:ext>
            </a:extLst>
          </p:cNvPr>
          <p:cNvSpPr>
            <a:spLocks noGrp="1"/>
          </p:cNvSpPr>
          <p:nvPr>
            <p:ph type="body" sz="quarter" idx="27" hasCustomPrompt="1"/>
          </p:nvPr>
        </p:nvSpPr>
        <p:spPr>
          <a:xfrm>
            <a:off x="585788" y="5399399"/>
            <a:ext cx="4486955" cy="285751"/>
          </a:xfrm>
          <a:prstGeom prst="rect">
            <a:avLst/>
          </a:prstGeom>
        </p:spPr>
        <p:txBody>
          <a:bodyPr>
            <a:noAutofit/>
          </a:bodyPr>
          <a:lstStyle>
            <a:lvl1pPr marL="0" indent="0">
              <a:buNone/>
              <a:defRPr sz="1600">
                <a:solidFill>
                  <a:srgbClr val="7F7F7F"/>
                </a:solidFill>
                <a:latin typeface="Calibri" panose="020F0502020204030204" pitchFamily="34" charset="0"/>
                <a:cs typeface="Calibri" panose="020F0502020204030204" pitchFamily="34" charset="0"/>
              </a:defRPr>
            </a:lvl1pPr>
          </a:lstStyle>
          <a:p>
            <a:pPr lvl="0"/>
            <a:r>
              <a:rPr lang="en-US" dirty="0"/>
              <a:t>Optional Presenter’s Name</a:t>
            </a:r>
          </a:p>
        </p:txBody>
      </p:sp>
      <p:sp>
        <p:nvSpPr>
          <p:cNvPr id="10" name="Text Placeholder 5">
            <a:extLst>
              <a:ext uri="{FF2B5EF4-FFF2-40B4-BE49-F238E27FC236}">
                <a16:creationId xmlns:a16="http://schemas.microsoft.com/office/drawing/2014/main" id="{2206E9FD-88CC-3143-B605-0ACAC962FE92}"/>
              </a:ext>
            </a:extLst>
          </p:cNvPr>
          <p:cNvSpPr>
            <a:spLocks noGrp="1"/>
          </p:cNvSpPr>
          <p:nvPr>
            <p:ph type="body" sz="quarter" idx="28" hasCustomPrompt="1"/>
          </p:nvPr>
        </p:nvSpPr>
        <p:spPr>
          <a:xfrm>
            <a:off x="585788" y="5737981"/>
            <a:ext cx="4486955" cy="285751"/>
          </a:xfrm>
          <a:prstGeom prst="rect">
            <a:avLst/>
          </a:prstGeom>
        </p:spPr>
        <p:txBody>
          <a:bodyPr>
            <a:noAutofit/>
          </a:bodyPr>
          <a:lstStyle>
            <a:lvl1pPr marL="0" indent="0">
              <a:buNone/>
              <a:defRPr sz="1000">
                <a:solidFill>
                  <a:srgbClr val="7F7F7F"/>
                </a:solidFill>
                <a:latin typeface="Calibri" panose="020F0502020204030204" pitchFamily="34" charset="0"/>
                <a:cs typeface="Calibri" panose="020F0502020204030204" pitchFamily="34" charset="0"/>
              </a:defRPr>
            </a:lvl1pPr>
          </a:lstStyle>
          <a:p>
            <a:r>
              <a:rPr lang="en-US" dirty="0"/>
              <a:t>Title(s) and/or department name</a:t>
            </a:r>
          </a:p>
        </p:txBody>
      </p:sp>
      <p:sp>
        <p:nvSpPr>
          <p:cNvPr id="11" name="Text Placeholder 2">
            <a:extLst>
              <a:ext uri="{FF2B5EF4-FFF2-40B4-BE49-F238E27FC236}">
                <a16:creationId xmlns:a16="http://schemas.microsoft.com/office/drawing/2014/main" id="{5B3DB7DB-6D77-3048-9973-07114C7F9499}"/>
              </a:ext>
            </a:extLst>
          </p:cNvPr>
          <p:cNvSpPr>
            <a:spLocks noGrp="1"/>
          </p:cNvSpPr>
          <p:nvPr>
            <p:ph type="body" sz="quarter" idx="25" hasCustomPrompt="1"/>
          </p:nvPr>
        </p:nvSpPr>
        <p:spPr>
          <a:xfrm>
            <a:off x="534990" y="2730122"/>
            <a:ext cx="5160132" cy="1519239"/>
          </a:xfrm>
          <a:prstGeom prst="rect">
            <a:avLst/>
          </a:prstGeom>
        </p:spPr>
        <p:txBody>
          <a:bodyPr>
            <a:noAutofit/>
          </a:bodyPr>
          <a:lstStyle>
            <a:lvl1pPr marL="0" indent="0">
              <a:buNone/>
              <a:defRPr sz="4267" b="0" i="0">
                <a:solidFill>
                  <a:srgbClr val="7F7F7F"/>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Presentation title to be written here</a:t>
            </a:r>
          </a:p>
        </p:txBody>
      </p:sp>
      <p:sp>
        <p:nvSpPr>
          <p:cNvPr id="16" name="Text Placeholder 13">
            <a:extLst>
              <a:ext uri="{FF2B5EF4-FFF2-40B4-BE49-F238E27FC236}">
                <a16:creationId xmlns:a16="http://schemas.microsoft.com/office/drawing/2014/main" id="{22B34EA2-AA76-0143-B6C2-2561421C3AAB}"/>
              </a:ext>
            </a:extLst>
          </p:cNvPr>
          <p:cNvSpPr>
            <a:spLocks noGrp="1"/>
          </p:cNvSpPr>
          <p:nvPr>
            <p:ph type="body" sz="quarter" idx="26" hasCustomPrompt="1"/>
          </p:nvPr>
        </p:nvSpPr>
        <p:spPr>
          <a:xfrm>
            <a:off x="534989" y="2318960"/>
            <a:ext cx="4537753" cy="304800"/>
          </a:xfrm>
          <a:prstGeom prst="rect">
            <a:avLst/>
          </a:prstGeom>
        </p:spPr>
        <p:txBody>
          <a:bodyPr>
            <a:noAutofit/>
          </a:bodyPr>
          <a:lstStyle>
            <a:lvl1pPr marL="0" indent="0">
              <a:buNone/>
              <a:defRPr sz="1800" b="1" i="0">
                <a:solidFill>
                  <a:srgbClr val="7F7F7F"/>
                </a:solidFill>
                <a:latin typeface="Calibri" panose="020F0502020204030204" pitchFamily="34" charset="0"/>
                <a:cs typeface="Calibri" panose="020F0502020204030204" pitchFamily="34" charset="0"/>
              </a:defRPr>
            </a:lvl1pPr>
          </a:lstStyle>
          <a:p>
            <a:r>
              <a:rPr lang="en-US" dirty="0"/>
              <a:t>OPTIONAL SUBTITLE HERE</a:t>
            </a:r>
          </a:p>
        </p:txBody>
      </p:sp>
      <p:sp>
        <p:nvSpPr>
          <p:cNvPr id="12" name="Rectangle 11">
            <a:extLst>
              <a:ext uri="{FF2B5EF4-FFF2-40B4-BE49-F238E27FC236}">
                <a16:creationId xmlns:a16="http://schemas.microsoft.com/office/drawing/2014/main" id="{A2F91185-DA46-0A48-97B6-6FF7D560CB3B}"/>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5828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_Photo 1 - Build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3EFBA1-1D3F-6A48-A84C-5B2ED3D9187E}"/>
              </a:ext>
            </a:extLst>
          </p:cNvPr>
          <p:cNvPicPr>
            <a:picLocks noChangeAspect="1"/>
          </p:cNvPicPr>
          <p:nvPr userDrawn="1"/>
        </p:nvPicPr>
        <p:blipFill>
          <a:blip r:embed="rId2"/>
          <a:srcRect t="7537" b="7537"/>
          <a:stretch/>
        </p:blipFill>
        <p:spPr>
          <a:xfrm>
            <a:off x="31804" y="1033824"/>
            <a:ext cx="12192000" cy="5824176"/>
          </a:xfrm>
          <a:prstGeom prst="rect">
            <a:avLst/>
          </a:prstGeom>
        </p:spPr>
      </p:pic>
      <p:pic>
        <p:nvPicPr>
          <p:cNvPr id="10" name="Picture 9">
            <a:extLst>
              <a:ext uri="{FF2B5EF4-FFF2-40B4-BE49-F238E27FC236}">
                <a16:creationId xmlns:a16="http://schemas.microsoft.com/office/drawing/2014/main" id="{22B9F3C9-ABB7-AD43-AE2A-6C99E3122D56}"/>
              </a:ext>
            </a:extLst>
          </p:cNvPr>
          <p:cNvPicPr>
            <a:picLocks noChangeAspect="1"/>
          </p:cNvPicPr>
          <p:nvPr userDrawn="1"/>
        </p:nvPicPr>
        <p:blipFill>
          <a:blip r:embed="rId3"/>
          <a:stretch>
            <a:fillRect/>
          </a:stretch>
        </p:blipFill>
        <p:spPr>
          <a:xfrm>
            <a:off x="390750" y="383702"/>
            <a:ext cx="2077007" cy="1140705"/>
          </a:xfrm>
          <a:prstGeom prst="rect">
            <a:avLst/>
          </a:prstGeom>
        </p:spPr>
      </p:pic>
      <p:sp>
        <p:nvSpPr>
          <p:cNvPr id="11" name="Text Placeholder 3">
            <a:extLst>
              <a:ext uri="{FF2B5EF4-FFF2-40B4-BE49-F238E27FC236}">
                <a16:creationId xmlns:a16="http://schemas.microsoft.com/office/drawing/2014/main" id="{9AC62C62-D07A-0C47-943E-CC2EFC7F0176}"/>
              </a:ext>
            </a:extLst>
          </p:cNvPr>
          <p:cNvSpPr>
            <a:spLocks noGrp="1"/>
          </p:cNvSpPr>
          <p:nvPr>
            <p:ph type="body" sz="quarter" idx="27" hasCustomPrompt="1"/>
          </p:nvPr>
        </p:nvSpPr>
        <p:spPr>
          <a:xfrm>
            <a:off x="585788" y="5399399"/>
            <a:ext cx="4486955" cy="285751"/>
          </a:xfrm>
          <a:prstGeom prst="rect">
            <a:avLst/>
          </a:prstGeom>
        </p:spPr>
        <p:txBody>
          <a:bodyPr>
            <a:noAutofit/>
          </a:bodyPr>
          <a:lstStyle>
            <a:lvl1pPr marL="0" indent="0">
              <a:buNone/>
              <a:defRPr sz="1600">
                <a:solidFill>
                  <a:srgbClr val="7F7F7F"/>
                </a:solidFill>
                <a:latin typeface="Calibri" panose="020F0502020204030204" pitchFamily="34" charset="0"/>
                <a:cs typeface="Calibri" panose="020F0502020204030204" pitchFamily="34" charset="0"/>
              </a:defRPr>
            </a:lvl1pPr>
          </a:lstStyle>
          <a:p>
            <a:pPr lvl="0"/>
            <a:r>
              <a:rPr lang="en-US" dirty="0"/>
              <a:t>Optional Presenter’s Name</a:t>
            </a:r>
          </a:p>
        </p:txBody>
      </p:sp>
      <p:sp>
        <p:nvSpPr>
          <p:cNvPr id="12" name="Text Placeholder 5">
            <a:extLst>
              <a:ext uri="{FF2B5EF4-FFF2-40B4-BE49-F238E27FC236}">
                <a16:creationId xmlns:a16="http://schemas.microsoft.com/office/drawing/2014/main" id="{5D8AD303-B885-4E49-9FF1-ADCFFEF50D4A}"/>
              </a:ext>
            </a:extLst>
          </p:cNvPr>
          <p:cNvSpPr>
            <a:spLocks noGrp="1"/>
          </p:cNvSpPr>
          <p:nvPr>
            <p:ph type="body" sz="quarter" idx="28" hasCustomPrompt="1"/>
          </p:nvPr>
        </p:nvSpPr>
        <p:spPr>
          <a:xfrm>
            <a:off x="585788" y="5737981"/>
            <a:ext cx="4486955" cy="285751"/>
          </a:xfrm>
          <a:prstGeom prst="rect">
            <a:avLst/>
          </a:prstGeom>
        </p:spPr>
        <p:txBody>
          <a:bodyPr>
            <a:noAutofit/>
          </a:bodyPr>
          <a:lstStyle>
            <a:lvl1pPr marL="0" indent="0">
              <a:buNone/>
              <a:defRPr sz="1000">
                <a:solidFill>
                  <a:srgbClr val="7F7F7F"/>
                </a:solidFill>
                <a:latin typeface="Calibri" panose="020F0502020204030204" pitchFamily="34" charset="0"/>
                <a:cs typeface="Calibri" panose="020F0502020204030204" pitchFamily="34" charset="0"/>
              </a:defRPr>
            </a:lvl1pPr>
          </a:lstStyle>
          <a:p>
            <a:r>
              <a:rPr lang="en-US" dirty="0"/>
              <a:t>Title(s) and/or department name</a:t>
            </a:r>
          </a:p>
        </p:txBody>
      </p:sp>
      <p:sp>
        <p:nvSpPr>
          <p:cNvPr id="13" name="Text Placeholder 2">
            <a:extLst>
              <a:ext uri="{FF2B5EF4-FFF2-40B4-BE49-F238E27FC236}">
                <a16:creationId xmlns:a16="http://schemas.microsoft.com/office/drawing/2014/main" id="{6C9ADFC0-C2C6-5C42-B3AC-51F3FA7F326E}"/>
              </a:ext>
            </a:extLst>
          </p:cNvPr>
          <p:cNvSpPr>
            <a:spLocks noGrp="1"/>
          </p:cNvSpPr>
          <p:nvPr>
            <p:ph type="body" sz="quarter" idx="25" hasCustomPrompt="1"/>
          </p:nvPr>
        </p:nvSpPr>
        <p:spPr>
          <a:xfrm>
            <a:off x="534990" y="2730122"/>
            <a:ext cx="5001106" cy="1519239"/>
          </a:xfrm>
          <a:prstGeom prst="rect">
            <a:avLst/>
          </a:prstGeom>
        </p:spPr>
        <p:txBody>
          <a:bodyPr>
            <a:noAutofit/>
          </a:bodyPr>
          <a:lstStyle>
            <a:lvl1pPr marL="0" indent="0">
              <a:buNone/>
              <a:defRPr sz="4267" b="0" i="0">
                <a:solidFill>
                  <a:srgbClr val="7F7F7F"/>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Presentation title to be written here</a:t>
            </a:r>
          </a:p>
        </p:txBody>
      </p:sp>
      <p:sp>
        <p:nvSpPr>
          <p:cNvPr id="18" name="Text Placeholder 13">
            <a:extLst>
              <a:ext uri="{FF2B5EF4-FFF2-40B4-BE49-F238E27FC236}">
                <a16:creationId xmlns:a16="http://schemas.microsoft.com/office/drawing/2014/main" id="{E4791E47-DF71-2947-B1BC-A9B876DDD53B}"/>
              </a:ext>
            </a:extLst>
          </p:cNvPr>
          <p:cNvSpPr>
            <a:spLocks noGrp="1"/>
          </p:cNvSpPr>
          <p:nvPr>
            <p:ph type="body" sz="quarter" idx="26" hasCustomPrompt="1"/>
          </p:nvPr>
        </p:nvSpPr>
        <p:spPr>
          <a:xfrm>
            <a:off x="534989" y="2318960"/>
            <a:ext cx="4537753" cy="304800"/>
          </a:xfrm>
          <a:prstGeom prst="rect">
            <a:avLst/>
          </a:prstGeom>
        </p:spPr>
        <p:txBody>
          <a:bodyPr>
            <a:noAutofit/>
          </a:bodyPr>
          <a:lstStyle>
            <a:lvl1pPr marL="0" indent="0">
              <a:buNone/>
              <a:defRPr sz="1800" b="1" i="0">
                <a:solidFill>
                  <a:srgbClr val="7F7F7F"/>
                </a:solidFill>
                <a:latin typeface="Calibri" panose="020F0502020204030204" pitchFamily="34" charset="0"/>
                <a:cs typeface="Calibri" panose="020F0502020204030204" pitchFamily="34" charset="0"/>
              </a:defRPr>
            </a:lvl1pPr>
          </a:lstStyle>
          <a:p>
            <a:r>
              <a:rPr lang="en-US" dirty="0"/>
              <a:t>OPTIONAL SUBTITLE HERE</a:t>
            </a:r>
          </a:p>
        </p:txBody>
      </p:sp>
      <p:sp>
        <p:nvSpPr>
          <p:cNvPr id="14" name="Rectangle 13">
            <a:extLst>
              <a:ext uri="{FF2B5EF4-FFF2-40B4-BE49-F238E27FC236}">
                <a16:creationId xmlns:a16="http://schemas.microsoft.com/office/drawing/2014/main" id="{C2DBAF1E-6183-DB4C-8E64-434EB053C33D}"/>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5836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a:extLst>
              <a:ext uri="{FF2B5EF4-FFF2-40B4-BE49-F238E27FC236}">
                <a16:creationId xmlns:a16="http://schemas.microsoft.com/office/drawing/2014/main" id="{0C3A8ABE-4DE8-3748-BB03-C2A29B045539}"/>
              </a:ext>
            </a:extLst>
          </p:cNvPr>
          <p:cNvSpPr txBox="1">
            <a:spLocks noGrp="1"/>
          </p:cNvSpPr>
          <p:nvPr>
            <p:ph type="sldNum" sz="quarter" idx="4"/>
          </p:nvPr>
        </p:nvSpPr>
        <p:spPr>
          <a:xfrm>
            <a:off x="11460095" y="6472652"/>
            <a:ext cx="517076" cy="231141"/>
          </a:xfrm>
          <a:prstGeom prst="rect">
            <a:avLst/>
          </a:prstGeom>
        </p:spPr>
        <p:txBody>
          <a:bodyPr/>
          <a:lstStyle>
            <a:lvl1pPr>
              <a:defRPr sz="1000" b="0" i="0">
                <a:solidFill>
                  <a:schemeClr val="bg1"/>
                </a:solidFill>
                <a:latin typeface="Whitney Light" pitchFamily="2" charset="77"/>
              </a:defRPr>
            </a:lvl1pPr>
          </a:lstStyle>
          <a:p>
            <a:fld id="{86CB4B4D-7CA3-9044-876B-883B54F8677D}" type="slidenum">
              <a:rPr lang="en-US" smtClean="0"/>
              <a:pPr/>
              <a:t>‹#›</a:t>
            </a:fld>
            <a:endParaRPr lang="en-US" dirty="0"/>
          </a:p>
        </p:txBody>
      </p:sp>
      <p:pic>
        <p:nvPicPr>
          <p:cNvPr id="10" name="Picture 9" descr="Logo&#10;&#10;Description automatically generated">
            <a:extLst>
              <a:ext uri="{FF2B5EF4-FFF2-40B4-BE49-F238E27FC236}">
                <a16:creationId xmlns:a16="http://schemas.microsoft.com/office/drawing/2014/main" id="{6F6DEBDC-747A-C646-93EE-4BCCCBEAD1DE}"/>
              </a:ext>
            </a:extLst>
          </p:cNvPr>
          <p:cNvPicPr>
            <a:picLocks noChangeAspect="1"/>
          </p:cNvPicPr>
          <p:nvPr userDrawn="1"/>
        </p:nvPicPr>
        <p:blipFill>
          <a:blip r:embed="rId3"/>
          <a:stretch>
            <a:fillRect/>
          </a:stretch>
        </p:blipFill>
        <p:spPr>
          <a:xfrm>
            <a:off x="389106" y="381028"/>
            <a:ext cx="2077007" cy="1140707"/>
          </a:xfrm>
          <a:prstGeom prst="rect">
            <a:avLst/>
          </a:prstGeom>
        </p:spPr>
      </p:pic>
      <p:sp>
        <p:nvSpPr>
          <p:cNvPr id="8" name="Text Placeholder 3">
            <a:extLst>
              <a:ext uri="{FF2B5EF4-FFF2-40B4-BE49-F238E27FC236}">
                <a16:creationId xmlns:a16="http://schemas.microsoft.com/office/drawing/2014/main" id="{BDB36F5A-6563-C543-9CB1-AC2DB5E11228}"/>
              </a:ext>
            </a:extLst>
          </p:cNvPr>
          <p:cNvSpPr>
            <a:spLocks noGrp="1"/>
          </p:cNvSpPr>
          <p:nvPr>
            <p:ph type="body" sz="quarter" idx="27" hasCustomPrompt="1"/>
          </p:nvPr>
        </p:nvSpPr>
        <p:spPr>
          <a:xfrm>
            <a:off x="585788" y="5399399"/>
            <a:ext cx="4486955" cy="285751"/>
          </a:xfrm>
          <a:prstGeom prst="rect">
            <a:avLst/>
          </a:prstGeom>
        </p:spPr>
        <p:txBody>
          <a:bodyPr>
            <a:noAutofit/>
          </a:bodyPr>
          <a:lstStyle>
            <a:lvl1pPr marL="0" indent="0">
              <a:buNone/>
              <a:defRPr sz="1600">
                <a:solidFill>
                  <a:schemeClr val="bg1"/>
                </a:solidFill>
                <a:latin typeface="Calibri" panose="020F0502020204030204" pitchFamily="34" charset="0"/>
                <a:cs typeface="Calibri" panose="020F0502020204030204" pitchFamily="34" charset="0"/>
              </a:defRPr>
            </a:lvl1pPr>
          </a:lstStyle>
          <a:p>
            <a:pPr lvl="0"/>
            <a:r>
              <a:rPr lang="en-US" dirty="0"/>
              <a:t>Optional Presenter’s Name</a:t>
            </a:r>
          </a:p>
        </p:txBody>
      </p:sp>
      <p:sp>
        <p:nvSpPr>
          <p:cNvPr id="9" name="Text Placeholder 5">
            <a:extLst>
              <a:ext uri="{FF2B5EF4-FFF2-40B4-BE49-F238E27FC236}">
                <a16:creationId xmlns:a16="http://schemas.microsoft.com/office/drawing/2014/main" id="{CF5EF00B-750B-8749-A3B5-6FF44DED7A80}"/>
              </a:ext>
            </a:extLst>
          </p:cNvPr>
          <p:cNvSpPr>
            <a:spLocks noGrp="1"/>
          </p:cNvSpPr>
          <p:nvPr>
            <p:ph type="body" sz="quarter" idx="28" hasCustomPrompt="1"/>
          </p:nvPr>
        </p:nvSpPr>
        <p:spPr>
          <a:xfrm>
            <a:off x="585788" y="5737981"/>
            <a:ext cx="4486955" cy="285751"/>
          </a:xfrm>
          <a:prstGeom prst="rect">
            <a:avLst/>
          </a:prstGeom>
        </p:spPr>
        <p:txBody>
          <a:bodyPr>
            <a:noAutofit/>
          </a:bodyPr>
          <a:lstStyle>
            <a:lvl1pPr marL="0" indent="0">
              <a:buNone/>
              <a:defRPr sz="1000">
                <a:solidFill>
                  <a:schemeClr val="bg1"/>
                </a:solidFill>
                <a:latin typeface="Calibri" panose="020F0502020204030204" pitchFamily="34" charset="0"/>
                <a:cs typeface="Calibri" panose="020F0502020204030204" pitchFamily="34" charset="0"/>
              </a:defRPr>
            </a:lvl1pPr>
          </a:lstStyle>
          <a:p>
            <a:r>
              <a:rPr lang="en-US" dirty="0"/>
              <a:t>Title(s) and/or department name</a:t>
            </a:r>
          </a:p>
        </p:txBody>
      </p:sp>
      <p:sp>
        <p:nvSpPr>
          <p:cNvPr id="13" name="Text Placeholder 2">
            <a:extLst>
              <a:ext uri="{FF2B5EF4-FFF2-40B4-BE49-F238E27FC236}">
                <a16:creationId xmlns:a16="http://schemas.microsoft.com/office/drawing/2014/main" id="{0EA434ED-96B3-134D-8D7B-F27EA7EEAAA1}"/>
              </a:ext>
            </a:extLst>
          </p:cNvPr>
          <p:cNvSpPr>
            <a:spLocks noGrp="1"/>
          </p:cNvSpPr>
          <p:nvPr>
            <p:ph type="body" sz="quarter" idx="25" hasCustomPrompt="1"/>
          </p:nvPr>
        </p:nvSpPr>
        <p:spPr>
          <a:xfrm>
            <a:off x="534990" y="2730122"/>
            <a:ext cx="5209827" cy="1519239"/>
          </a:xfrm>
          <a:prstGeom prst="rect">
            <a:avLst/>
          </a:prstGeom>
        </p:spPr>
        <p:txBody>
          <a:bodyPr>
            <a:noAutofit/>
          </a:bodyPr>
          <a:lstStyle>
            <a:lvl1pPr marL="0" indent="0">
              <a:buNone/>
              <a:defRPr sz="4267" b="0" i="0">
                <a:solidFill>
                  <a:schemeClr val="bg1"/>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Presentation title to be written here</a:t>
            </a:r>
          </a:p>
        </p:txBody>
      </p:sp>
      <p:sp>
        <p:nvSpPr>
          <p:cNvPr id="14" name="Text Placeholder 13">
            <a:extLst>
              <a:ext uri="{FF2B5EF4-FFF2-40B4-BE49-F238E27FC236}">
                <a16:creationId xmlns:a16="http://schemas.microsoft.com/office/drawing/2014/main" id="{198DF94E-6298-4F4E-9A0B-5CF12D691947}"/>
              </a:ext>
            </a:extLst>
          </p:cNvPr>
          <p:cNvSpPr>
            <a:spLocks noGrp="1"/>
          </p:cNvSpPr>
          <p:nvPr>
            <p:ph type="body" sz="quarter" idx="26" hasCustomPrompt="1"/>
          </p:nvPr>
        </p:nvSpPr>
        <p:spPr>
          <a:xfrm>
            <a:off x="534989" y="2318960"/>
            <a:ext cx="4537753" cy="304800"/>
          </a:xfrm>
          <a:prstGeom prst="rect">
            <a:avLst/>
          </a:prstGeom>
        </p:spPr>
        <p:txBody>
          <a:bodyPr>
            <a:noAutofit/>
          </a:bodyPr>
          <a:lstStyle>
            <a:lvl1pPr marL="0" indent="0">
              <a:buNone/>
              <a:defRPr sz="1800" b="1" i="0">
                <a:solidFill>
                  <a:schemeClr val="bg1"/>
                </a:solidFill>
                <a:latin typeface="Calibri" panose="020F0502020204030204" pitchFamily="34" charset="0"/>
                <a:cs typeface="Calibri" panose="020F0502020204030204" pitchFamily="34" charset="0"/>
              </a:defRPr>
            </a:lvl1pPr>
          </a:lstStyle>
          <a:p>
            <a:r>
              <a:rPr lang="en-US" dirty="0"/>
              <a:t>OPTIONAL SUBTITLE HERE</a:t>
            </a:r>
          </a:p>
        </p:txBody>
      </p:sp>
    </p:spTree>
    <p:extLst>
      <p:ext uri="{BB962C8B-B14F-4D97-AF65-F5344CB8AC3E}">
        <p14:creationId xmlns:p14="http://schemas.microsoft.com/office/powerpoint/2010/main" val="4003780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Section Divider w/ R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traight Connector 32">
            <a:extLst>
              <a:ext uri="{FF2B5EF4-FFF2-40B4-BE49-F238E27FC236}">
                <a16:creationId xmlns:a16="http://schemas.microsoft.com/office/drawing/2014/main" id="{013BA613-4F1B-FB4E-A3AC-756940FB9306}"/>
              </a:ext>
            </a:extLst>
          </p:cNvPr>
          <p:cNvSpPr/>
          <p:nvPr userDrawn="1"/>
        </p:nvSpPr>
        <p:spPr>
          <a:xfrm>
            <a:off x="-1649" y="6334820"/>
            <a:ext cx="12192004" cy="1"/>
          </a:xfrm>
          <a:prstGeom prst="line">
            <a:avLst/>
          </a:prstGeom>
          <a:ln w="6350">
            <a:solidFill>
              <a:schemeClr val="bg1">
                <a:alpha val="47000"/>
              </a:schemeClr>
            </a:solidFill>
            <a:miter/>
          </a:ln>
        </p:spPr>
        <p:txBody>
          <a:bodyPr lIns="45719" rIns="45719"/>
          <a:lstStyle/>
          <a:p>
            <a:endParaRPr sz="1351"/>
          </a:p>
        </p:txBody>
      </p:sp>
      <p:sp>
        <p:nvSpPr>
          <p:cNvPr id="9" name="Rectangle 34">
            <a:extLst>
              <a:ext uri="{FF2B5EF4-FFF2-40B4-BE49-F238E27FC236}">
                <a16:creationId xmlns:a16="http://schemas.microsoft.com/office/drawing/2014/main" id="{E4FF6044-471D-E345-87EC-B697085FCDC0}"/>
              </a:ext>
            </a:extLst>
          </p:cNvPr>
          <p:cNvSpPr txBox="1"/>
          <p:nvPr userDrawn="1"/>
        </p:nvSpPr>
        <p:spPr>
          <a:xfrm>
            <a:off x="572635" y="6472653"/>
            <a:ext cx="81368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chemeClr val="bg1"/>
                </a:solidFill>
                <a:latin typeface="Calibri" panose="020F0502020204030204" pitchFamily="34" charset="0"/>
                <a:cs typeface="Calibri" panose="020F0502020204030204" pitchFamily="34" charset="0"/>
              </a:rPr>
              <a:t>CITY OF HOPE</a:t>
            </a:r>
          </a:p>
        </p:txBody>
      </p:sp>
      <p:sp>
        <p:nvSpPr>
          <p:cNvPr id="11" name="Slide Number">
            <a:extLst>
              <a:ext uri="{FF2B5EF4-FFF2-40B4-BE49-F238E27FC236}">
                <a16:creationId xmlns:a16="http://schemas.microsoft.com/office/drawing/2014/main" id="{0C3A8ABE-4DE8-3748-BB03-C2A29B045539}"/>
              </a:ext>
            </a:extLst>
          </p:cNvPr>
          <p:cNvSpPr txBox="1">
            <a:spLocks noGrp="1"/>
          </p:cNvSpPr>
          <p:nvPr>
            <p:ph type="sldNum" sz="quarter" idx="4"/>
          </p:nvPr>
        </p:nvSpPr>
        <p:spPr>
          <a:xfrm>
            <a:off x="11460095" y="6472652"/>
            <a:ext cx="517076" cy="231141"/>
          </a:xfrm>
          <a:prstGeom prst="rect">
            <a:avLst/>
          </a:prstGeom>
        </p:spPr>
        <p:txBody>
          <a:bodyPr/>
          <a:lstStyle>
            <a:lvl1pPr>
              <a:defRPr sz="1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3" name="Text Placeholder 9">
            <a:extLst>
              <a:ext uri="{FF2B5EF4-FFF2-40B4-BE49-F238E27FC236}">
                <a16:creationId xmlns:a16="http://schemas.microsoft.com/office/drawing/2014/main" id="{E962572A-07C4-0F46-9D8D-8E61CBE5803E}"/>
              </a:ext>
            </a:extLst>
          </p:cNvPr>
          <p:cNvSpPr>
            <a:spLocks noGrp="1"/>
          </p:cNvSpPr>
          <p:nvPr>
            <p:ph type="body" sz="quarter" idx="30" hasCustomPrompt="1"/>
          </p:nvPr>
        </p:nvSpPr>
        <p:spPr>
          <a:xfrm>
            <a:off x="1666808" y="6486456"/>
            <a:ext cx="9637296" cy="200025"/>
          </a:xfrm>
        </p:spPr>
        <p:txBody>
          <a:bodyPr>
            <a:noAutofit/>
          </a:bodyPr>
          <a:lstStyle>
            <a:lvl1pPr marL="0" indent="0">
              <a:buNone/>
              <a:defRPr sz="1000" b="1" i="0">
                <a:solidFill>
                  <a:schemeClr val="bg1"/>
                </a:solidFill>
                <a:latin typeface="Calibri" panose="020F0502020204030204" pitchFamily="34" charset="0"/>
                <a:cs typeface="Calibri" panose="020F0502020204030204" pitchFamily="34" charset="0"/>
              </a:defRPr>
            </a:lvl1pPr>
          </a:lstStyle>
          <a:p>
            <a:pPr lvl="0"/>
            <a:r>
              <a:rPr lang="en-US" dirty="0"/>
              <a:t>PRESENTATION TITLE</a:t>
            </a:r>
          </a:p>
        </p:txBody>
      </p:sp>
      <p:sp>
        <p:nvSpPr>
          <p:cNvPr id="14" name="Text Placeholder 2">
            <a:extLst>
              <a:ext uri="{FF2B5EF4-FFF2-40B4-BE49-F238E27FC236}">
                <a16:creationId xmlns:a16="http://schemas.microsoft.com/office/drawing/2014/main" id="{6ECB0E4D-57B6-8840-9195-7A65508C750C}"/>
              </a:ext>
            </a:extLst>
          </p:cNvPr>
          <p:cNvSpPr>
            <a:spLocks noGrp="1"/>
          </p:cNvSpPr>
          <p:nvPr>
            <p:ph type="body" sz="quarter" idx="25" hasCustomPrompt="1"/>
          </p:nvPr>
        </p:nvSpPr>
        <p:spPr>
          <a:xfrm>
            <a:off x="529526" y="2711369"/>
            <a:ext cx="8346117" cy="1159011"/>
          </a:xfrm>
        </p:spPr>
        <p:txBody>
          <a:bodyPr anchor="b">
            <a:normAutofit/>
          </a:bodyPr>
          <a:lstStyle>
            <a:lvl1pPr marL="0" indent="0">
              <a:buNone/>
              <a:defRPr sz="4267" b="0" i="0">
                <a:solidFill>
                  <a:schemeClr val="bg1"/>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Insert divider slide title here</a:t>
            </a:r>
          </a:p>
        </p:txBody>
      </p:sp>
      <p:sp>
        <p:nvSpPr>
          <p:cNvPr id="15" name="Text Placeholder 13">
            <a:extLst>
              <a:ext uri="{FF2B5EF4-FFF2-40B4-BE49-F238E27FC236}">
                <a16:creationId xmlns:a16="http://schemas.microsoft.com/office/drawing/2014/main" id="{E69E46C7-42DD-2044-9A7D-BCB0DA048A10}"/>
              </a:ext>
            </a:extLst>
          </p:cNvPr>
          <p:cNvSpPr>
            <a:spLocks noGrp="1"/>
          </p:cNvSpPr>
          <p:nvPr>
            <p:ph type="body" sz="quarter" idx="26" hasCustomPrompt="1"/>
          </p:nvPr>
        </p:nvSpPr>
        <p:spPr>
          <a:xfrm>
            <a:off x="529526" y="3850267"/>
            <a:ext cx="5697199" cy="304800"/>
          </a:xfrm>
        </p:spPr>
        <p:txBody>
          <a:bodyPr>
            <a:noAutofit/>
          </a:bodyPr>
          <a:lstStyle>
            <a:lvl1pPr marL="0" indent="0">
              <a:buNone/>
              <a:defRPr sz="2400" b="0" i="0">
                <a:solidFill>
                  <a:schemeClr val="bg1"/>
                </a:solidFill>
                <a:latin typeface="Tisa Offc Serif Pro Thin" panose="020F0302020204030204" pitchFamily="34" charset="0"/>
                <a:cs typeface="Tisa Offc Serif Pro Thin" panose="020F0302020204030204" pitchFamily="34" charset="0"/>
              </a:defRPr>
            </a:lvl1pPr>
          </a:lstStyle>
          <a:p>
            <a:r>
              <a:rPr lang="en-US" dirty="0"/>
              <a:t>Insert Optional Subhead here</a:t>
            </a:r>
          </a:p>
        </p:txBody>
      </p:sp>
    </p:spTree>
    <p:extLst>
      <p:ext uri="{BB962C8B-B14F-4D97-AF65-F5344CB8AC3E}">
        <p14:creationId xmlns:p14="http://schemas.microsoft.com/office/powerpoint/2010/main" val="2516083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2_Section Divider w/ R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484B3335-1154-8545-BE8C-CAAD9D6E8D30}"/>
              </a:ext>
            </a:extLst>
          </p:cNvPr>
          <p:cNvSpPr>
            <a:spLocks noGrp="1"/>
          </p:cNvSpPr>
          <p:nvPr>
            <p:ph type="body" sz="quarter" idx="25" hasCustomPrompt="1"/>
          </p:nvPr>
        </p:nvSpPr>
        <p:spPr>
          <a:xfrm>
            <a:off x="529535" y="2226198"/>
            <a:ext cx="7017279" cy="1545348"/>
          </a:xfrm>
        </p:spPr>
        <p:txBody>
          <a:bodyPr anchor="b">
            <a:normAutofit/>
          </a:bodyPr>
          <a:lstStyle>
            <a:lvl1pPr marL="0" indent="0">
              <a:buNone/>
              <a:defRPr sz="4267" b="0" i="0">
                <a:solidFill>
                  <a:schemeClr val="bg1"/>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Thank you</a:t>
            </a:r>
          </a:p>
        </p:txBody>
      </p:sp>
      <p:pic>
        <p:nvPicPr>
          <p:cNvPr id="17" name="Picture 16" descr="Logo&#10;&#10;Description automatically generated">
            <a:extLst>
              <a:ext uri="{FF2B5EF4-FFF2-40B4-BE49-F238E27FC236}">
                <a16:creationId xmlns:a16="http://schemas.microsoft.com/office/drawing/2014/main" id="{5C5DEA35-0573-604F-B75C-C2BD59BF0AB9}"/>
              </a:ext>
            </a:extLst>
          </p:cNvPr>
          <p:cNvPicPr>
            <a:picLocks noChangeAspect="1"/>
          </p:cNvPicPr>
          <p:nvPr userDrawn="1"/>
        </p:nvPicPr>
        <p:blipFill>
          <a:blip r:embed="rId3"/>
          <a:stretch>
            <a:fillRect/>
          </a:stretch>
        </p:blipFill>
        <p:spPr>
          <a:xfrm>
            <a:off x="410442" y="3771547"/>
            <a:ext cx="1791661" cy="989680"/>
          </a:xfrm>
          <a:prstGeom prst="rect">
            <a:avLst/>
          </a:prstGeom>
        </p:spPr>
      </p:pic>
    </p:spTree>
    <p:extLst>
      <p:ext uri="{BB962C8B-B14F-4D97-AF65-F5344CB8AC3E}">
        <p14:creationId xmlns:p14="http://schemas.microsoft.com/office/powerpoint/2010/main" val="2984019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Body + Copy">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5" name="Text Placeholder 2">
            <a:extLst>
              <a:ext uri="{FF2B5EF4-FFF2-40B4-BE49-F238E27FC236}">
                <a16:creationId xmlns:a16="http://schemas.microsoft.com/office/drawing/2014/main" id="{09C86262-AA91-134C-ABAA-F4D94414932D}"/>
              </a:ext>
            </a:extLst>
          </p:cNvPr>
          <p:cNvSpPr>
            <a:spLocks noGrp="1"/>
          </p:cNvSpPr>
          <p:nvPr>
            <p:ph type="body" sz="quarter" idx="25" hasCustomPrompt="1"/>
          </p:nvPr>
        </p:nvSpPr>
        <p:spPr>
          <a:xfrm>
            <a:off x="534998" y="642633"/>
            <a:ext cx="11054039" cy="933571"/>
          </a:xfrm>
        </p:spPr>
        <p:txBody>
          <a:bodyPr>
            <a:normAutofit/>
          </a:bodyPr>
          <a:lstStyle>
            <a:lvl1pPr marL="0" indent="0">
              <a:buNone/>
              <a:defRPr sz="4267" b="0" i="0">
                <a:solidFill>
                  <a:srgbClr val="7F7F7F"/>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Title + body Copy</a:t>
            </a:r>
          </a:p>
        </p:txBody>
      </p:sp>
      <p:sp>
        <p:nvSpPr>
          <p:cNvPr id="18" name="Rectangle 34">
            <a:extLst>
              <a:ext uri="{FF2B5EF4-FFF2-40B4-BE49-F238E27FC236}">
                <a16:creationId xmlns:a16="http://schemas.microsoft.com/office/drawing/2014/main" id="{9AE1ABB7-7949-B042-9871-9739E07855B4}"/>
              </a:ext>
            </a:extLst>
          </p:cNvPr>
          <p:cNvSpPr txBox="1"/>
          <p:nvPr userDrawn="1"/>
        </p:nvSpPr>
        <p:spPr>
          <a:xfrm>
            <a:off x="572637" y="6459606"/>
            <a:ext cx="81368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9" name="Text Placeholder 9">
            <a:extLst>
              <a:ext uri="{FF2B5EF4-FFF2-40B4-BE49-F238E27FC236}">
                <a16:creationId xmlns:a16="http://schemas.microsoft.com/office/drawing/2014/main" id="{4719B338-878E-F04E-A5AD-92ACD5E86BD6}"/>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0" name="Text Placeholder 8">
            <a:extLst>
              <a:ext uri="{FF2B5EF4-FFF2-40B4-BE49-F238E27FC236}">
                <a16:creationId xmlns:a16="http://schemas.microsoft.com/office/drawing/2014/main" id="{AEDCE554-0178-4348-B28E-867F087C905C}"/>
              </a:ext>
            </a:extLst>
          </p:cNvPr>
          <p:cNvSpPr>
            <a:spLocks noGrp="1"/>
          </p:cNvSpPr>
          <p:nvPr>
            <p:ph type="body" sz="quarter" idx="14" hasCustomPrompt="1"/>
          </p:nvPr>
        </p:nvSpPr>
        <p:spPr>
          <a:xfrm>
            <a:off x="534998" y="1891909"/>
            <a:ext cx="11054039" cy="3017555"/>
          </a:xfrm>
          <a:prstGeom prst="rect">
            <a:avLst/>
          </a:prstGeom>
        </p:spPr>
        <p:txBody>
          <a:bodyPr>
            <a:normAutofit/>
          </a:bodyPr>
          <a:lstStyle>
            <a:lvl1pPr marL="228594" marR="0" indent="-228594" algn="l" defTabSz="914377" rtl="0" eaLnBrk="1" fontAlgn="auto" latinLnBrk="0" hangingPunct="1">
              <a:lnSpc>
                <a:spcPct val="100000"/>
              </a:lnSpc>
              <a:spcBef>
                <a:spcPts val="1200"/>
              </a:spcBef>
              <a:spcAft>
                <a:spcPts val="1200"/>
              </a:spcAft>
              <a:buClrTx/>
              <a:buSzTx/>
              <a:buFont typeface="Wingdings" charset="2"/>
              <a:buChar char="§"/>
              <a:tabLst/>
              <a:defRPr sz="1867" b="0" i="0" baseline="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914377" indent="-228594">
              <a:lnSpc>
                <a:spcPct val="100000"/>
              </a:lnSpc>
              <a:spcBef>
                <a:spcPts val="0"/>
              </a:spcBef>
              <a:spcAft>
                <a:spcPts val="1200"/>
              </a:spcAft>
              <a:buSzPct val="100000"/>
              <a:buFont typeface="Courier New" panose="02070309020205020404" pitchFamily="49" charset="0"/>
              <a:buChar char="o"/>
              <a:defRPr sz="1867">
                <a:solidFill>
                  <a:srgbClr val="595959"/>
                </a:solidFill>
                <a:latin typeface="Calibri" panose="020F0502020204030204" pitchFamily="34" charset="0"/>
                <a:cs typeface="Calibri" panose="020F0502020204030204" pitchFamily="34" charset="0"/>
              </a:defRPr>
            </a:lvl2pPr>
            <a:lvl3pPr marL="1490435" indent="-173732">
              <a:lnSpc>
                <a:spcPct val="100000"/>
              </a:lnSpc>
              <a:spcBef>
                <a:spcPts val="0"/>
              </a:spcBef>
              <a:spcAft>
                <a:spcPts val="600"/>
              </a:spcAft>
              <a:buFont typeface="Arial" panose="020B0604020202020204" pitchFamily="34" charset="0"/>
              <a:buChar char="•"/>
              <a:defRPr sz="1467" baseline="0">
                <a:solidFill>
                  <a:srgbClr val="595959"/>
                </a:solidFill>
                <a:latin typeface="Calibri" panose="020F0502020204030204" pitchFamily="34" charset="0"/>
                <a:cs typeface="Calibri" panose="020F0502020204030204" pitchFamily="34" charset="0"/>
              </a:defRPr>
            </a:lvl3pPr>
          </a:lstStyle>
          <a:p>
            <a:pPr lvl="0"/>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lvl="1"/>
            <a:r>
              <a:rPr lang="en-US" dirty="0"/>
              <a:t>Body copy or paragraph</a:t>
            </a:r>
          </a:p>
          <a:p>
            <a:pPr lvl="2"/>
            <a:r>
              <a:rPr lang="en-US" dirty="0"/>
              <a:t>Notations</a:t>
            </a:r>
          </a:p>
        </p:txBody>
      </p:sp>
      <p:sp>
        <p:nvSpPr>
          <p:cNvPr id="8" name="Rectangle 7">
            <a:extLst>
              <a:ext uri="{FF2B5EF4-FFF2-40B4-BE49-F238E27FC236}">
                <a16:creationId xmlns:a16="http://schemas.microsoft.com/office/drawing/2014/main" id="{10E158EE-D3E4-2D44-8AE5-68139F02C93E}"/>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a:extLst>
              <a:ext uri="{FF2B5EF4-FFF2-40B4-BE49-F238E27FC236}">
                <a16:creationId xmlns:a16="http://schemas.microsoft.com/office/drawing/2014/main" id="{47B72E65-6FD6-2240-92CD-D9BBF93B9D60}"/>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50397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 2 Column Body Copy">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9" name="Rectangle 34">
            <a:extLst>
              <a:ext uri="{FF2B5EF4-FFF2-40B4-BE49-F238E27FC236}">
                <a16:creationId xmlns:a16="http://schemas.microsoft.com/office/drawing/2014/main" id="{82FF19BA-3683-D04B-8496-396619826ED5}"/>
              </a:ext>
            </a:extLst>
          </p:cNvPr>
          <p:cNvSpPr txBox="1"/>
          <p:nvPr userDrawn="1"/>
        </p:nvSpPr>
        <p:spPr>
          <a:xfrm>
            <a:off x="572637" y="6459606"/>
            <a:ext cx="81368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5" name="Text Placeholder 9">
            <a:extLst>
              <a:ext uri="{FF2B5EF4-FFF2-40B4-BE49-F238E27FC236}">
                <a16:creationId xmlns:a16="http://schemas.microsoft.com/office/drawing/2014/main" id="{08CC2EC3-75F5-4C47-976A-F88DD11DEE53}"/>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17" name="Text Placeholder 2">
            <a:extLst>
              <a:ext uri="{FF2B5EF4-FFF2-40B4-BE49-F238E27FC236}">
                <a16:creationId xmlns:a16="http://schemas.microsoft.com/office/drawing/2014/main" id="{171655B4-E7AB-3248-AB7C-E6F6D6A01519}"/>
              </a:ext>
            </a:extLst>
          </p:cNvPr>
          <p:cNvSpPr>
            <a:spLocks noGrp="1"/>
          </p:cNvSpPr>
          <p:nvPr>
            <p:ph type="body" sz="quarter" idx="25" hasCustomPrompt="1"/>
          </p:nvPr>
        </p:nvSpPr>
        <p:spPr>
          <a:xfrm>
            <a:off x="534998" y="642633"/>
            <a:ext cx="11054039" cy="933571"/>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+ 2 column body copy</a:t>
            </a:r>
          </a:p>
        </p:txBody>
      </p:sp>
      <p:sp>
        <p:nvSpPr>
          <p:cNvPr id="8" name="Text Placeholder 8">
            <a:extLst>
              <a:ext uri="{FF2B5EF4-FFF2-40B4-BE49-F238E27FC236}">
                <a16:creationId xmlns:a16="http://schemas.microsoft.com/office/drawing/2014/main" id="{FE2EB846-4417-2449-AED8-D2AD27E969E6}"/>
              </a:ext>
            </a:extLst>
          </p:cNvPr>
          <p:cNvSpPr>
            <a:spLocks noGrp="1"/>
          </p:cNvSpPr>
          <p:nvPr>
            <p:ph type="body" sz="quarter" idx="14" hasCustomPrompt="1"/>
          </p:nvPr>
        </p:nvSpPr>
        <p:spPr>
          <a:xfrm>
            <a:off x="534998" y="1891909"/>
            <a:ext cx="11054039" cy="3017555"/>
          </a:xfrm>
          <a:prstGeom prst="rect">
            <a:avLst/>
          </a:prstGeom>
        </p:spPr>
        <p:txBody>
          <a:bodyPr numCol="2">
            <a:normAutofit/>
          </a:bodyPr>
          <a:lstStyle>
            <a:lvl1pPr marL="228594" marR="0" indent="-228594" algn="l" defTabSz="914377" rtl="0" eaLnBrk="1" fontAlgn="auto" latinLnBrk="0" hangingPunct="1">
              <a:lnSpc>
                <a:spcPct val="100000"/>
              </a:lnSpc>
              <a:spcBef>
                <a:spcPts val="1200"/>
              </a:spcBef>
              <a:spcAft>
                <a:spcPts val="1200"/>
              </a:spcAft>
              <a:buClrTx/>
              <a:buSzTx/>
              <a:buFont typeface="Wingdings" charset="2"/>
              <a:buChar char="§"/>
              <a:tabLst/>
              <a:defRPr sz="1867" b="0" i="0" baseline="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914377" indent="-228594">
              <a:lnSpc>
                <a:spcPct val="100000"/>
              </a:lnSpc>
              <a:spcBef>
                <a:spcPts val="0"/>
              </a:spcBef>
              <a:spcAft>
                <a:spcPts val="1200"/>
              </a:spcAft>
              <a:buSzPct val="100000"/>
              <a:buFont typeface="Courier New" panose="02070309020205020404" pitchFamily="49" charset="0"/>
              <a:buChar char="o"/>
              <a:defRPr sz="1867">
                <a:solidFill>
                  <a:srgbClr val="595959"/>
                </a:solidFill>
                <a:latin typeface="Calibri" panose="020F0502020204030204" pitchFamily="34" charset="0"/>
                <a:cs typeface="Calibri" panose="020F0502020204030204" pitchFamily="34" charset="0"/>
              </a:defRPr>
            </a:lvl2pPr>
            <a:lvl3pPr marL="1490435" indent="-173732">
              <a:lnSpc>
                <a:spcPct val="100000"/>
              </a:lnSpc>
              <a:spcBef>
                <a:spcPts val="0"/>
              </a:spcBef>
              <a:spcAft>
                <a:spcPts val="600"/>
              </a:spcAft>
              <a:buFont typeface="Arial" panose="020B0604020202020204" pitchFamily="34" charset="0"/>
              <a:buChar char="•"/>
              <a:defRPr sz="1467" baseline="0">
                <a:solidFill>
                  <a:srgbClr val="595959"/>
                </a:solidFill>
                <a:latin typeface="Calibri" panose="020F0502020204030204" pitchFamily="34" charset="0"/>
                <a:cs typeface="Calibri" panose="020F0502020204030204" pitchFamily="34" charset="0"/>
              </a:defRPr>
            </a:lvl3pPr>
          </a:lstStyle>
          <a:p>
            <a:pPr lvl="0"/>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lvl="1"/>
            <a:r>
              <a:rPr lang="en-US" dirty="0"/>
              <a:t>Body copy or paragraph</a:t>
            </a:r>
          </a:p>
          <a:p>
            <a:pPr lvl="2"/>
            <a:r>
              <a:rPr lang="en-US" dirty="0"/>
              <a:t>Notations</a:t>
            </a:r>
          </a:p>
          <a:p>
            <a:pPr lvl="0"/>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lvl="1"/>
            <a:r>
              <a:rPr lang="en-US" dirty="0"/>
              <a:t>Body copy or paragraph</a:t>
            </a:r>
          </a:p>
          <a:p>
            <a:pPr lvl="2"/>
            <a:r>
              <a:rPr lang="en-US" dirty="0"/>
              <a:t>Notations</a:t>
            </a:r>
          </a:p>
        </p:txBody>
      </p:sp>
      <p:sp>
        <p:nvSpPr>
          <p:cNvPr id="10" name="Rectangle 9">
            <a:extLst>
              <a:ext uri="{FF2B5EF4-FFF2-40B4-BE49-F238E27FC236}">
                <a16:creationId xmlns:a16="http://schemas.microsoft.com/office/drawing/2014/main" id="{959C3E4E-25BE-B545-BC8F-070FBB2614C5}"/>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1338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 Body copy and Image">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8" name="Rectangle 34">
            <a:extLst>
              <a:ext uri="{FF2B5EF4-FFF2-40B4-BE49-F238E27FC236}">
                <a16:creationId xmlns:a16="http://schemas.microsoft.com/office/drawing/2014/main" id="{D46326A1-E9EA-704F-8B8E-FC10AA293C7D}"/>
              </a:ext>
            </a:extLst>
          </p:cNvPr>
          <p:cNvSpPr txBox="1"/>
          <p:nvPr userDrawn="1"/>
        </p:nvSpPr>
        <p:spPr>
          <a:xfrm>
            <a:off x="572637" y="6459606"/>
            <a:ext cx="81368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9" name="Text Placeholder 9">
            <a:extLst>
              <a:ext uri="{FF2B5EF4-FFF2-40B4-BE49-F238E27FC236}">
                <a16:creationId xmlns:a16="http://schemas.microsoft.com/office/drawing/2014/main" id="{CB6EA1C1-A472-BF49-A8AB-DCAC6A3E322C}"/>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0" name="Text Placeholder 2">
            <a:extLst>
              <a:ext uri="{FF2B5EF4-FFF2-40B4-BE49-F238E27FC236}">
                <a16:creationId xmlns:a16="http://schemas.microsoft.com/office/drawing/2014/main" id="{CC44EAD0-F834-A34D-A1C2-B67629DE7B59}"/>
              </a:ext>
            </a:extLst>
          </p:cNvPr>
          <p:cNvSpPr>
            <a:spLocks noGrp="1"/>
          </p:cNvSpPr>
          <p:nvPr>
            <p:ph type="body" sz="quarter" idx="25" hasCustomPrompt="1"/>
          </p:nvPr>
        </p:nvSpPr>
        <p:spPr>
          <a:xfrm>
            <a:off x="534998" y="642634"/>
            <a:ext cx="11054039" cy="933569"/>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body copy and image</a:t>
            </a:r>
          </a:p>
        </p:txBody>
      </p:sp>
      <p:sp>
        <p:nvSpPr>
          <p:cNvPr id="21" name="Content Placeholder 2">
            <a:extLst>
              <a:ext uri="{FF2B5EF4-FFF2-40B4-BE49-F238E27FC236}">
                <a16:creationId xmlns:a16="http://schemas.microsoft.com/office/drawing/2014/main" id="{13AA1473-3D2C-8641-BA4C-9ABA9FC56672}"/>
              </a:ext>
            </a:extLst>
          </p:cNvPr>
          <p:cNvSpPr>
            <a:spLocks noGrp="1"/>
          </p:cNvSpPr>
          <p:nvPr>
            <p:ph sz="half" idx="13" hasCustomPrompt="1"/>
          </p:nvPr>
        </p:nvSpPr>
        <p:spPr>
          <a:xfrm>
            <a:off x="6247580" y="1841207"/>
            <a:ext cx="5341457" cy="3710505"/>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0" i="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 image or other accompanying visual here</a:t>
            </a:r>
          </a:p>
        </p:txBody>
      </p:sp>
      <p:sp>
        <p:nvSpPr>
          <p:cNvPr id="22" name="Text Placeholder 9">
            <a:extLst>
              <a:ext uri="{FF2B5EF4-FFF2-40B4-BE49-F238E27FC236}">
                <a16:creationId xmlns:a16="http://schemas.microsoft.com/office/drawing/2014/main" id="{816F38A5-6C3F-6040-B932-B63379BC2704}"/>
              </a:ext>
            </a:extLst>
          </p:cNvPr>
          <p:cNvSpPr>
            <a:spLocks noGrp="1"/>
          </p:cNvSpPr>
          <p:nvPr>
            <p:ph type="body" sz="quarter" idx="14" hasCustomPrompt="1"/>
          </p:nvPr>
        </p:nvSpPr>
        <p:spPr>
          <a:xfrm>
            <a:off x="6247578" y="5667341"/>
            <a:ext cx="5341457" cy="519339"/>
          </a:xfrm>
          <a:prstGeom prst="rect">
            <a:avLst/>
          </a:prstGeom>
        </p:spPr>
        <p:txBody>
          <a:bodyPr>
            <a:normAutofit/>
          </a:bodyPr>
          <a:lstStyle>
            <a:lvl1pPr marL="0" indent="0">
              <a:buFontTx/>
              <a:buNone/>
              <a:defRPr sz="1333" b="0" i="0" baseline="0">
                <a:solidFill>
                  <a:srgbClr val="7F7F7F"/>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3" name="Text Placeholder 8">
            <a:extLst>
              <a:ext uri="{FF2B5EF4-FFF2-40B4-BE49-F238E27FC236}">
                <a16:creationId xmlns:a16="http://schemas.microsoft.com/office/drawing/2014/main" id="{C73C6EBF-1DA6-524A-95CC-A2E32AD3D50A}"/>
              </a:ext>
            </a:extLst>
          </p:cNvPr>
          <p:cNvSpPr>
            <a:spLocks noGrp="1"/>
          </p:cNvSpPr>
          <p:nvPr>
            <p:ph type="body" sz="quarter" idx="15" hasCustomPrompt="1"/>
          </p:nvPr>
        </p:nvSpPr>
        <p:spPr>
          <a:xfrm>
            <a:off x="534997" y="1841210"/>
            <a:ext cx="5409424" cy="3710495"/>
          </a:xfrm>
          <a:prstGeom prst="rect">
            <a:avLst/>
          </a:prstGeom>
        </p:spPr>
        <p:txBody>
          <a:bodyPr vert="horz" lIns="91440" tIns="45720" rIns="91440" bIns="45720" rtlCol="0">
            <a:normAutofit/>
          </a:bodyPr>
          <a:lstStyle>
            <a:lvl1pPr marL="228589" indent="-228589">
              <a:buFont typeface="Wingdings" pitchFamily="2" charset="2"/>
              <a:buChar char="§"/>
              <a:defRPr lang="en-US" sz="1867" baseline="0" dirty="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1066773" indent="-380990">
              <a:buFont typeface="Wingdings" pitchFamily="2" charset="2"/>
              <a:buChar char="§"/>
              <a:defRPr lang="en-US" sz="1867" dirty="0">
                <a:solidFill>
                  <a:srgbClr val="595959"/>
                </a:solidFill>
                <a:latin typeface="Calibri" panose="020F0502020204030204" pitchFamily="34" charset="0"/>
                <a:cs typeface="Calibri" panose="020F0502020204030204" pitchFamily="34" charset="0"/>
              </a:defRPr>
            </a:lvl2pPr>
            <a:lvl3pPr marL="1545297" indent="-228594">
              <a:buFont typeface="Wingdings" pitchFamily="2" charset="2"/>
              <a:buChar char="§"/>
              <a:defRPr lang="en-US" sz="1467" baseline="0" dirty="0">
                <a:solidFill>
                  <a:srgbClr val="595959"/>
                </a:solidFill>
                <a:latin typeface="Calibri" panose="020F0502020204030204" pitchFamily="34" charset="0"/>
                <a:cs typeface="Calibri" panose="020F0502020204030204" pitchFamily="34" charset="0"/>
              </a:defRPr>
            </a:lvl3pPr>
          </a:lstStyle>
          <a:p>
            <a:pPr marL="228594" marR="0" lvl="0" indent="-228594" defTabSz="914377" fontAlgn="auto">
              <a:lnSpc>
                <a:spcPct val="100000"/>
              </a:lnSpc>
              <a:spcBef>
                <a:spcPts val="1200"/>
              </a:spcBef>
              <a:spcAft>
                <a:spcPts val="1200"/>
              </a:spcAft>
              <a:buClrTx/>
              <a:buSzTx/>
              <a:buFont typeface="Wingdings" charset="2"/>
              <a:buChar char="§"/>
              <a:tabLst/>
            </a:pPr>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marL="914377" lvl="1" indent="-228594">
              <a:lnSpc>
                <a:spcPct val="100000"/>
              </a:lnSpc>
              <a:spcBef>
                <a:spcPts val="0"/>
              </a:spcBef>
              <a:spcAft>
                <a:spcPts val="1200"/>
              </a:spcAft>
              <a:buSzPct val="100000"/>
              <a:buFont typeface="Courier New" panose="02070309020205020404" pitchFamily="49" charset="0"/>
              <a:buChar char="o"/>
            </a:pPr>
            <a:r>
              <a:rPr lang="en-US" dirty="0"/>
              <a:t>Body copy or paragraph</a:t>
            </a:r>
          </a:p>
          <a:p>
            <a:pPr marL="1490435" lvl="2" indent="-173732">
              <a:lnSpc>
                <a:spcPct val="100000"/>
              </a:lnSpc>
              <a:spcBef>
                <a:spcPts val="0"/>
              </a:spcBef>
              <a:spcAft>
                <a:spcPts val="600"/>
              </a:spcAft>
            </a:pPr>
            <a:r>
              <a:rPr lang="en-US" dirty="0"/>
              <a:t>Notations</a:t>
            </a:r>
          </a:p>
        </p:txBody>
      </p:sp>
      <p:sp>
        <p:nvSpPr>
          <p:cNvPr id="10" name="Rectangle 9">
            <a:extLst>
              <a:ext uri="{FF2B5EF4-FFF2-40B4-BE49-F238E27FC236}">
                <a16:creationId xmlns:a16="http://schemas.microsoft.com/office/drawing/2014/main" id="{15021E92-0FB4-F24E-B99B-1BFF7AF067B9}"/>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8423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 Large Image">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5" name="Rectangle 34">
            <a:extLst>
              <a:ext uri="{FF2B5EF4-FFF2-40B4-BE49-F238E27FC236}">
                <a16:creationId xmlns:a16="http://schemas.microsoft.com/office/drawing/2014/main" id="{3C8CE8DD-5543-544B-AC11-8E790C507981}"/>
              </a:ext>
            </a:extLst>
          </p:cNvPr>
          <p:cNvSpPr txBox="1"/>
          <p:nvPr userDrawn="1"/>
        </p:nvSpPr>
        <p:spPr>
          <a:xfrm>
            <a:off x="572637" y="6459606"/>
            <a:ext cx="81368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7" name="Text Placeholder 9">
            <a:extLst>
              <a:ext uri="{FF2B5EF4-FFF2-40B4-BE49-F238E27FC236}">
                <a16:creationId xmlns:a16="http://schemas.microsoft.com/office/drawing/2014/main" id="{B9423E86-54EE-A54B-96CD-55EA8B72F980}"/>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0" name="Text Placeholder 2">
            <a:extLst>
              <a:ext uri="{FF2B5EF4-FFF2-40B4-BE49-F238E27FC236}">
                <a16:creationId xmlns:a16="http://schemas.microsoft.com/office/drawing/2014/main" id="{D30D427F-AB98-DE49-A5EF-47531901E3E8}"/>
              </a:ext>
            </a:extLst>
          </p:cNvPr>
          <p:cNvSpPr>
            <a:spLocks noGrp="1"/>
          </p:cNvSpPr>
          <p:nvPr>
            <p:ph type="body" sz="quarter" idx="25" hasCustomPrompt="1"/>
          </p:nvPr>
        </p:nvSpPr>
        <p:spPr>
          <a:xfrm>
            <a:off x="534998" y="642634"/>
            <a:ext cx="11054039" cy="933569"/>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body copy and image</a:t>
            </a:r>
          </a:p>
        </p:txBody>
      </p:sp>
      <p:sp>
        <p:nvSpPr>
          <p:cNvPr id="21" name="Content Placeholder 2">
            <a:extLst>
              <a:ext uri="{FF2B5EF4-FFF2-40B4-BE49-F238E27FC236}">
                <a16:creationId xmlns:a16="http://schemas.microsoft.com/office/drawing/2014/main" id="{2A1CCF1A-3418-9743-A9A3-97A586BDE358}"/>
              </a:ext>
            </a:extLst>
          </p:cNvPr>
          <p:cNvSpPr>
            <a:spLocks noGrp="1"/>
          </p:cNvSpPr>
          <p:nvPr>
            <p:ph sz="half" idx="13" hasCustomPrompt="1"/>
          </p:nvPr>
        </p:nvSpPr>
        <p:spPr>
          <a:xfrm>
            <a:off x="528238" y="1841207"/>
            <a:ext cx="5341457" cy="3710505"/>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0" i="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 image or other accompanying visual here</a:t>
            </a:r>
          </a:p>
        </p:txBody>
      </p:sp>
      <p:sp>
        <p:nvSpPr>
          <p:cNvPr id="22" name="Text Placeholder 9">
            <a:extLst>
              <a:ext uri="{FF2B5EF4-FFF2-40B4-BE49-F238E27FC236}">
                <a16:creationId xmlns:a16="http://schemas.microsoft.com/office/drawing/2014/main" id="{B7FA48C0-AA89-A24B-98CA-30BE8B99E085}"/>
              </a:ext>
            </a:extLst>
          </p:cNvPr>
          <p:cNvSpPr>
            <a:spLocks noGrp="1"/>
          </p:cNvSpPr>
          <p:nvPr>
            <p:ph type="body" sz="quarter" idx="14" hasCustomPrompt="1"/>
          </p:nvPr>
        </p:nvSpPr>
        <p:spPr>
          <a:xfrm>
            <a:off x="528237" y="5674513"/>
            <a:ext cx="5341457" cy="519339"/>
          </a:xfrm>
          <a:prstGeom prst="rect">
            <a:avLst/>
          </a:prstGeom>
        </p:spPr>
        <p:txBody>
          <a:bodyPr>
            <a:normAutofit/>
          </a:bodyPr>
          <a:lstStyle>
            <a:lvl1pPr marL="0" indent="0">
              <a:buFontTx/>
              <a:buNone/>
              <a:defRPr sz="1333" b="0" i="0" baseline="0">
                <a:solidFill>
                  <a:srgbClr val="7F7F7F"/>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3" name="Text Placeholder 8">
            <a:extLst>
              <a:ext uri="{FF2B5EF4-FFF2-40B4-BE49-F238E27FC236}">
                <a16:creationId xmlns:a16="http://schemas.microsoft.com/office/drawing/2014/main" id="{E707CA71-DFEE-2A48-AFC6-48E19946E9B1}"/>
              </a:ext>
            </a:extLst>
          </p:cNvPr>
          <p:cNvSpPr>
            <a:spLocks noGrp="1"/>
          </p:cNvSpPr>
          <p:nvPr>
            <p:ph type="body" sz="quarter" idx="15" hasCustomPrompt="1"/>
          </p:nvPr>
        </p:nvSpPr>
        <p:spPr>
          <a:xfrm>
            <a:off x="6172852" y="1841210"/>
            <a:ext cx="5416185" cy="3710495"/>
          </a:xfrm>
          <a:prstGeom prst="rect">
            <a:avLst/>
          </a:prstGeom>
        </p:spPr>
        <p:txBody>
          <a:bodyPr vert="horz" lIns="91440" tIns="45720" rIns="91440" bIns="45720" rtlCol="0">
            <a:normAutofit/>
          </a:bodyPr>
          <a:lstStyle>
            <a:lvl1pPr marL="228589" indent="-228589">
              <a:buFont typeface="Wingdings" pitchFamily="2" charset="2"/>
              <a:buChar char="§"/>
              <a:defRPr lang="en-US" sz="1867" baseline="0" dirty="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1066773" indent="-380990">
              <a:buFont typeface="Wingdings" pitchFamily="2" charset="2"/>
              <a:buChar char="§"/>
              <a:defRPr lang="en-US" sz="1867" dirty="0">
                <a:solidFill>
                  <a:srgbClr val="595959"/>
                </a:solidFill>
                <a:latin typeface="Calibri" panose="020F0502020204030204" pitchFamily="34" charset="0"/>
                <a:cs typeface="Calibri" panose="020F0502020204030204" pitchFamily="34" charset="0"/>
              </a:defRPr>
            </a:lvl2pPr>
            <a:lvl3pPr marL="1545297" indent="-228594">
              <a:buFont typeface="Wingdings" pitchFamily="2" charset="2"/>
              <a:buChar char="§"/>
              <a:defRPr lang="en-US" sz="1467" baseline="0" dirty="0">
                <a:solidFill>
                  <a:srgbClr val="595959"/>
                </a:solidFill>
                <a:latin typeface="Calibri" panose="020F0502020204030204" pitchFamily="34" charset="0"/>
                <a:cs typeface="Calibri" panose="020F0502020204030204" pitchFamily="34" charset="0"/>
              </a:defRPr>
            </a:lvl3pPr>
          </a:lstStyle>
          <a:p>
            <a:pPr marL="228594" marR="0" lvl="0" indent="-228594" defTabSz="914377" fontAlgn="auto">
              <a:lnSpc>
                <a:spcPct val="100000"/>
              </a:lnSpc>
              <a:spcBef>
                <a:spcPts val="1200"/>
              </a:spcBef>
              <a:spcAft>
                <a:spcPts val="1200"/>
              </a:spcAft>
              <a:buClrTx/>
              <a:buSzTx/>
              <a:buFont typeface="Wingdings" charset="2"/>
              <a:buChar char="§"/>
              <a:tabLst/>
            </a:pPr>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marL="914377" lvl="1" indent="-228594">
              <a:lnSpc>
                <a:spcPct val="100000"/>
              </a:lnSpc>
              <a:spcBef>
                <a:spcPts val="0"/>
              </a:spcBef>
              <a:spcAft>
                <a:spcPts val="1200"/>
              </a:spcAft>
              <a:buSzPct val="100000"/>
              <a:buFont typeface="Courier New" panose="02070309020205020404" pitchFamily="49" charset="0"/>
              <a:buChar char="o"/>
            </a:pPr>
            <a:r>
              <a:rPr lang="en-US" dirty="0"/>
              <a:t>Body copy or paragraph</a:t>
            </a:r>
          </a:p>
          <a:p>
            <a:pPr marL="1490435" lvl="2" indent="-173732">
              <a:lnSpc>
                <a:spcPct val="100000"/>
              </a:lnSpc>
              <a:spcBef>
                <a:spcPts val="0"/>
              </a:spcBef>
              <a:spcAft>
                <a:spcPts val="600"/>
              </a:spcAft>
            </a:pPr>
            <a:r>
              <a:rPr lang="en-US" dirty="0"/>
              <a:t>Notations</a:t>
            </a:r>
          </a:p>
        </p:txBody>
      </p:sp>
      <p:sp>
        <p:nvSpPr>
          <p:cNvPr id="10" name="Rectangle 9">
            <a:extLst>
              <a:ext uri="{FF2B5EF4-FFF2-40B4-BE49-F238E27FC236}">
                <a16:creationId xmlns:a16="http://schemas.microsoft.com/office/drawing/2014/main" id="{7ECF9C51-F0E0-5943-9394-B9E4F7B0FF1B}"/>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90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 2 Column Bullets">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9" name="Rectangle 34">
            <a:extLst>
              <a:ext uri="{FF2B5EF4-FFF2-40B4-BE49-F238E27FC236}">
                <a16:creationId xmlns:a16="http://schemas.microsoft.com/office/drawing/2014/main" id="{1C04CFA2-6A8C-5E49-8D22-BE5ED7838DCA}"/>
              </a:ext>
            </a:extLst>
          </p:cNvPr>
          <p:cNvSpPr txBox="1"/>
          <p:nvPr userDrawn="1"/>
        </p:nvSpPr>
        <p:spPr>
          <a:xfrm>
            <a:off x="572637" y="6459606"/>
            <a:ext cx="81368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5" name="Text Placeholder 9">
            <a:extLst>
              <a:ext uri="{FF2B5EF4-FFF2-40B4-BE49-F238E27FC236}">
                <a16:creationId xmlns:a16="http://schemas.microsoft.com/office/drawing/2014/main" id="{70D77053-12C2-B248-803A-8CF72865B0CD}"/>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17" name="Text Placeholder 2">
            <a:extLst>
              <a:ext uri="{FF2B5EF4-FFF2-40B4-BE49-F238E27FC236}">
                <a16:creationId xmlns:a16="http://schemas.microsoft.com/office/drawing/2014/main" id="{D56FDAA2-0936-0B41-80B4-4E46C9BD6362}"/>
              </a:ext>
            </a:extLst>
          </p:cNvPr>
          <p:cNvSpPr>
            <a:spLocks noGrp="1"/>
          </p:cNvSpPr>
          <p:nvPr>
            <p:ph type="body" sz="quarter" idx="25" hasCustomPrompt="1"/>
          </p:nvPr>
        </p:nvSpPr>
        <p:spPr>
          <a:xfrm>
            <a:off x="534998" y="642633"/>
            <a:ext cx="11054039" cy="933571"/>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large image</a:t>
            </a:r>
          </a:p>
        </p:txBody>
      </p:sp>
      <p:sp>
        <p:nvSpPr>
          <p:cNvPr id="18" name="Content Placeholder 2">
            <a:extLst>
              <a:ext uri="{FF2B5EF4-FFF2-40B4-BE49-F238E27FC236}">
                <a16:creationId xmlns:a16="http://schemas.microsoft.com/office/drawing/2014/main" id="{D6C780E4-56CC-1245-A4A3-837510AE224C}"/>
              </a:ext>
            </a:extLst>
          </p:cNvPr>
          <p:cNvSpPr>
            <a:spLocks noGrp="1"/>
          </p:cNvSpPr>
          <p:nvPr>
            <p:ph sz="half" idx="21" hasCustomPrompt="1"/>
          </p:nvPr>
        </p:nvSpPr>
        <p:spPr>
          <a:xfrm>
            <a:off x="534989" y="1841209"/>
            <a:ext cx="11054039" cy="3710504"/>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image</a:t>
            </a:r>
          </a:p>
        </p:txBody>
      </p:sp>
      <p:sp>
        <p:nvSpPr>
          <p:cNvPr id="19" name="Text Placeholder 9">
            <a:extLst>
              <a:ext uri="{FF2B5EF4-FFF2-40B4-BE49-F238E27FC236}">
                <a16:creationId xmlns:a16="http://schemas.microsoft.com/office/drawing/2014/main" id="{A8D4244F-CCE3-5646-BAEB-02BADC689C51}"/>
              </a:ext>
            </a:extLst>
          </p:cNvPr>
          <p:cNvSpPr>
            <a:spLocks noGrp="1"/>
          </p:cNvSpPr>
          <p:nvPr>
            <p:ph type="body" sz="quarter" idx="22" hasCustomPrompt="1"/>
          </p:nvPr>
        </p:nvSpPr>
        <p:spPr>
          <a:xfrm>
            <a:off x="534989" y="5668640"/>
            <a:ext cx="5257799" cy="445888"/>
          </a:xfrm>
          <a:prstGeom prst="rect">
            <a:avLst/>
          </a:prstGeom>
        </p:spPr>
        <p:txBody>
          <a:bodyPr/>
          <a:lstStyle>
            <a:lvl1pPr marL="0" indent="0">
              <a:buFontTx/>
              <a:buNone/>
              <a:defRPr sz="1333" b="0" i="0" baseline="0">
                <a:solidFill>
                  <a:srgbClr val="7F7F7F"/>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10" name="Rectangle 9">
            <a:extLst>
              <a:ext uri="{FF2B5EF4-FFF2-40B4-BE49-F238E27FC236}">
                <a16:creationId xmlns:a16="http://schemas.microsoft.com/office/drawing/2014/main" id="{3F4129E9-6E9A-6A4A-BB05-4F186D27A349}"/>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3706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7" name="Rectangle 34">
            <a:extLst>
              <a:ext uri="{FF2B5EF4-FFF2-40B4-BE49-F238E27FC236}">
                <a16:creationId xmlns:a16="http://schemas.microsoft.com/office/drawing/2014/main" id="{68C4CABA-CE3C-294F-A96B-AF31D152F4FA}"/>
              </a:ext>
            </a:extLst>
          </p:cNvPr>
          <p:cNvSpPr txBox="1"/>
          <p:nvPr userDrawn="1"/>
        </p:nvSpPr>
        <p:spPr>
          <a:xfrm>
            <a:off x="572637" y="6459606"/>
            <a:ext cx="81368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8" name="Text Placeholder 9">
            <a:extLst>
              <a:ext uri="{FF2B5EF4-FFF2-40B4-BE49-F238E27FC236}">
                <a16:creationId xmlns:a16="http://schemas.microsoft.com/office/drawing/2014/main" id="{97840A46-A314-FC4E-BAF9-9C722B16D7DA}"/>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2" name="Text Placeholder 2">
            <a:extLst>
              <a:ext uri="{FF2B5EF4-FFF2-40B4-BE49-F238E27FC236}">
                <a16:creationId xmlns:a16="http://schemas.microsoft.com/office/drawing/2014/main" id="{D3707081-2B57-CC40-997E-0E495184DA24}"/>
              </a:ext>
            </a:extLst>
          </p:cNvPr>
          <p:cNvSpPr>
            <a:spLocks noGrp="1"/>
          </p:cNvSpPr>
          <p:nvPr>
            <p:ph type="body" sz="quarter" idx="25" hasCustomPrompt="1"/>
          </p:nvPr>
        </p:nvSpPr>
        <p:spPr>
          <a:xfrm>
            <a:off x="534998" y="642634"/>
            <a:ext cx="11054039" cy="933569"/>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+ 2 images</a:t>
            </a:r>
          </a:p>
        </p:txBody>
      </p:sp>
      <p:sp>
        <p:nvSpPr>
          <p:cNvPr id="23" name="Content Placeholder 2">
            <a:extLst>
              <a:ext uri="{FF2B5EF4-FFF2-40B4-BE49-F238E27FC236}">
                <a16:creationId xmlns:a16="http://schemas.microsoft.com/office/drawing/2014/main" id="{DE64AB8C-D873-E44D-93F2-6387ED2A5902}"/>
              </a:ext>
            </a:extLst>
          </p:cNvPr>
          <p:cNvSpPr>
            <a:spLocks noGrp="1"/>
          </p:cNvSpPr>
          <p:nvPr>
            <p:ph sz="half" idx="19" hasCustomPrompt="1"/>
          </p:nvPr>
        </p:nvSpPr>
        <p:spPr>
          <a:xfrm>
            <a:off x="6250985" y="1841208"/>
            <a:ext cx="5338051" cy="3641355"/>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24" name="Text Placeholder 9">
            <a:extLst>
              <a:ext uri="{FF2B5EF4-FFF2-40B4-BE49-F238E27FC236}">
                <a16:creationId xmlns:a16="http://schemas.microsoft.com/office/drawing/2014/main" id="{FC1DF7CB-BFE6-3442-B1A4-BD7D95FAF690}"/>
              </a:ext>
            </a:extLst>
          </p:cNvPr>
          <p:cNvSpPr>
            <a:spLocks noGrp="1"/>
          </p:cNvSpPr>
          <p:nvPr>
            <p:ph type="body" sz="quarter" idx="20" hasCustomPrompt="1"/>
          </p:nvPr>
        </p:nvSpPr>
        <p:spPr>
          <a:xfrm>
            <a:off x="6250985" y="5592759"/>
            <a:ext cx="5338051" cy="615428"/>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5" name="Content Placeholder 2">
            <a:extLst>
              <a:ext uri="{FF2B5EF4-FFF2-40B4-BE49-F238E27FC236}">
                <a16:creationId xmlns:a16="http://schemas.microsoft.com/office/drawing/2014/main" id="{A0573B62-54E4-2A4B-91BE-4559ADE93592}"/>
              </a:ext>
            </a:extLst>
          </p:cNvPr>
          <p:cNvSpPr>
            <a:spLocks noGrp="1"/>
          </p:cNvSpPr>
          <p:nvPr>
            <p:ph sz="half" idx="21" hasCustomPrompt="1"/>
          </p:nvPr>
        </p:nvSpPr>
        <p:spPr>
          <a:xfrm>
            <a:off x="534988" y="1841208"/>
            <a:ext cx="5406029" cy="3641355"/>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26" name="Text Placeholder 9">
            <a:extLst>
              <a:ext uri="{FF2B5EF4-FFF2-40B4-BE49-F238E27FC236}">
                <a16:creationId xmlns:a16="http://schemas.microsoft.com/office/drawing/2014/main" id="{C4AA4DF8-E1C1-D449-B4EC-5C3F365F3C08}"/>
              </a:ext>
            </a:extLst>
          </p:cNvPr>
          <p:cNvSpPr>
            <a:spLocks noGrp="1"/>
          </p:cNvSpPr>
          <p:nvPr>
            <p:ph type="body" sz="quarter" idx="22" hasCustomPrompt="1"/>
          </p:nvPr>
        </p:nvSpPr>
        <p:spPr>
          <a:xfrm>
            <a:off x="534988" y="5592759"/>
            <a:ext cx="5406029" cy="615428"/>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12" name="Rectangle 11">
            <a:extLst>
              <a:ext uri="{FF2B5EF4-FFF2-40B4-BE49-F238E27FC236}">
                <a16:creationId xmlns:a16="http://schemas.microsoft.com/office/drawing/2014/main" id="{643A6237-1599-4E45-BFF6-42AF07C02C4D}"/>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234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 3 Images">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7" name="Rectangle 34">
            <a:extLst>
              <a:ext uri="{FF2B5EF4-FFF2-40B4-BE49-F238E27FC236}">
                <a16:creationId xmlns:a16="http://schemas.microsoft.com/office/drawing/2014/main" id="{DF975261-157B-2748-9C33-A0D72EB35DE4}"/>
              </a:ext>
            </a:extLst>
          </p:cNvPr>
          <p:cNvSpPr txBox="1"/>
          <p:nvPr userDrawn="1"/>
        </p:nvSpPr>
        <p:spPr>
          <a:xfrm>
            <a:off x="572637" y="6459606"/>
            <a:ext cx="81368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9" name="Text Placeholder 9">
            <a:extLst>
              <a:ext uri="{FF2B5EF4-FFF2-40B4-BE49-F238E27FC236}">
                <a16:creationId xmlns:a16="http://schemas.microsoft.com/office/drawing/2014/main" id="{C4094437-15E3-034B-B659-CE22C230C696}"/>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1" name="Text Placeholder 2">
            <a:extLst>
              <a:ext uri="{FF2B5EF4-FFF2-40B4-BE49-F238E27FC236}">
                <a16:creationId xmlns:a16="http://schemas.microsoft.com/office/drawing/2014/main" id="{E19E0C00-73EB-634F-B570-00B024AF51FC}"/>
              </a:ext>
            </a:extLst>
          </p:cNvPr>
          <p:cNvSpPr>
            <a:spLocks noGrp="1"/>
          </p:cNvSpPr>
          <p:nvPr>
            <p:ph type="body" sz="quarter" idx="25" hasCustomPrompt="1"/>
          </p:nvPr>
        </p:nvSpPr>
        <p:spPr>
          <a:xfrm>
            <a:off x="534998" y="642633"/>
            <a:ext cx="11054039" cy="933571"/>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+ 3 images</a:t>
            </a:r>
          </a:p>
        </p:txBody>
      </p:sp>
      <p:sp>
        <p:nvSpPr>
          <p:cNvPr id="25" name="Content Placeholder 2">
            <a:extLst>
              <a:ext uri="{FF2B5EF4-FFF2-40B4-BE49-F238E27FC236}">
                <a16:creationId xmlns:a16="http://schemas.microsoft.com/office/drawing/2014/main" id="{33FF331D-6C7F-BB49-83A1-23F80F3525FF}"/>
              </a:ext>
            </a:extLst>
          </p:cNvPr>
          <p:cNvSpPr>
            <a:spLocks noGrp="1"/>
          </p:cNvSpPr>
          <p:nvPr>
            <p:ph sz="half" idx="17" hasCustomPrompt="1"/>
          </p:nvPr>
        </p:nvSpPr>
        <p:spPr>
          <a:xfrm>
            <a:off x="7900148" y="1841208"/>
            <a:ext cx="3148853" cy="3383936"/>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26" name="Text Placeholder 9">
            <a:extLst>
              <a:ext uri="{FF2B5EF4-FFF2-40B4-BE49-F238E27FC236}">
                <a16:creationId xmlns:a16="http://schemas.microsoft.com/office/drawing/2014/main" id="{CCF65091-9D2A-CC4E-93FD-3744467F082C}"/>
              </a:ext>
            </a:extLst>
          </p:cNvPr>
          <p:cNvSpPr>
            <a:spLocks noGrp="1"/>
          </p:cNvSpPr>
          <p:nvPr>
            <p:ph type="body" sz="quarter" idx="18" hasCustomPrompt="1"/>
          </p:nvPr>
        </p:nvSpPr>
        <p:spPr>
          <a:xfrm>
            <a:off x="7900148" y="5338959"/>
            <a:ext cx="3148853" cy="784837"/>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7" name="Content Placeholder 2">
            <a:extLst>
              <a:ext uri="{FF2B5EF4-FFF2-40B4-BE49-F238E27FC236}">
                <a16:creationId xmlns:a16="http://schemas.microsoft.com/office/drawing/2014/main" id="{8167E0B7-28D5-DE4A-AE00-0AE46A3B8DA7}"/>
              </a:ext>
            </a:extLst>
          </p:cNvPr>
          <p:cNvSpPr>
            <a:spLocks noGrp="1"/>
          </p:cNvSpPr>
          <p:nvPr>
            <p:ph sz="half" idx="19" hasCustomPrompt="1"/>
          </p:nvPr>
        </p:nvSpPr>
        <p:spPr>
          <a:xfrm>
            <a:off x="4521574" y="1841208"/>
            <a:ext cx="3148853" cy="3383936"/>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28" name="Text Placeholder 9">
            <a:extLst>
              <a:ext uri="{FF2B5EF4-FFF2-40B4-BE49-F238E27FC236}">
                <a16:creationId xmlns:a16="http://schemas.microsoft.com/office/drawing/2014/main" id="{EBCDCC37-30CB-D84E-A57A-F42CBC74C851}"/>
              </a:ext>
            </a:extLst>
          </p:cNvPr>
          <p:cNvSpPr>
            <a:spLocks noGrp="1"/>
          </p:cNvSpPr>
          <p:nvPr>
            <p:ph type="body" sz="quarter" idx="20" hasCustomPrompt="1"/>
          </p:nvPr>
        </p:nvSpPr>
        <p:spPr>
          <a:xfrm>
            <a:off x="4521574" y="5338959"/>
            <a:ext cx="3148853" cy="784837"/>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9" name="Content Placeholder 2">
            <a:extLst>
              <a:ext uri="{FF2B5EF4-FFF2-40B4-BE49-F238E27FC236}">
                <a16:creationId xmlns:a16="http://schemas.microsoft.com/office/drawing/2014/main" id="{C9249402-4A40-5849-B8E0-04D54D356D53}"/>
              </a:ext>
            </a:extLst>
          </p:cNvPr>
          <p:cNvSpPr>
            <a:spLocks noGrp="1"/>
          </p:cNvSpPr>
          <p:nvPr>
            <p:ph sz="half" idx="21" hasCustomPrompt="1"/>
          </p:nvPr>
        </p:nvSpPr>
        <p:spPr>
          <a:xfrm>
            <a:off x="1143000" y="1841208"/>
            <a:ext cx="3148853" cy="3383936"/>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30" name="Text Placeholder 9">
            <a:extLst>
              <a:ext uri="{FF2B5EF4-FFF2-40B4-BE49-F238E27FC236}">
                <a16:creationId xmlns:a16="http://schemas.microsoft.com/office/drawing/2014/main" id="{FCF82C8B-1A18-8E44-B715-C07B924E1360}"/>
              </a:ext>
            </a:extLst>
          </p:cNvPr>
          <p:cNvSpPr>
            <a:spLocks noGrp="1"/>
          </p:cNvSpPr>
          <p:nvPr>
            <p:ph type="body" sz="quarter" idx="22" hasCustomPrompt="1"/>
          </p:nvPr>
        </p:nvSpPr>
        <p:spPr>
          <a:xfrm>
            <a:off x="1143000" y="5338959"/>
            <a:ext cx="3148853" cy="784837"/>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13" name="Rectangle 12">
            <a:extLst>
              <a:ext uri="{FF2B5EF4-FFF2-40B4-BE49-F238E27FC236}">
                <a16:creationId xmlns:a16="http://schemas.microsoft.com/office/drawing/2014/main" id="{B5B58DF6-722F-E548-B76F-2A97C1A060CF}"/>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9807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 body Copy and 3 Images">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8" name="Rectangle 34">
            <a:extLst>
              <a:ext uri="{FF2B5EF4-FFF2-40B4-BE49-F238E27FC236}">
                <a16:creationId xmlns:a16="http://schemas.microsoft.com/office/drawing/2014/main" id="{9FF3AB92-EB97-0F4F-8F69-F996092D552D}"/>
              </a:ext>
            </a:extLst>
          </p:cNvPr>
          <p:cNvSpPr txBox="1"/>
          <p:nvPr userDrawn="1"/>
        </p:nvSpPr>
        <p:spPr>
          <a:xfrm>
            <a:off x="572637" y="6459606"/>
            <a:ext cx="81368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21" name="Text Placeholder 9">
            <a:extLst>
              <a:ext uri="{FF2B5EF4-FFF2-40B4-BE49-F238E27FC236}">
                <a16:creationId xmlns:a16="http://schemas.microsoft.com/office/drawing/2014/main" id="{7CA45B6E-6DCB-774C-92FE-ACBA9FD7261C}"/>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2" name="Text Placeholder 2">
            <a:extLst>
              <a:ext uri="{FF2B5EF4-FFF2-40B4-BE49-F238E27FC236}">
                <a16:creationId xmlns:a16="http://schemas.microsoft.com/office/drawing/2014/main" id="{A6A3437D-0FC2-FD4D-B570-2A44AC56D7B3}"/>
              </a:ext>
            </a:extLst>
          </p:cNvPr>
          <p:cNvSpPr>
            <a:spLocks noGrp="1"/>
          </p:cNvSpPr>
          <p:nvPr>
            <p:ph type="body" sz="quarter" idx="25" hasCustomPrompt="1"/>
          </p:nvPr>
        </p:nvSpPr>
        <p:spPr>
          <a:xfrm>
            <a:off x="534998" y="642633"/>
            <a:ext cx="11054039" cy="933571"/>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body copy and 3 images</a:t>
            </a:r>
          </a:p>
        </p:txBody>
      </p:sp>
      <p:sp>
        <p:nvSpPr>
          <p:cNvPr id="23" name="Content Placeholder 2">
            <a:extLst>
              <a:ext uri="{FF2B5EF4-FFF2-40B4-BE49-F238E27FC236}">
                <a16:creationId xmlns:a16="http://schemas.microsoft.com/office/drawing/2014/main" id="{70B226B3-E545-1B40-83A2-5925AAEF422A}"/>
              </a:ext>
            </a:extLst>
          </p:cNvPr>
          <p:cNvSpPr>
            <a:spLocks noGrp="1"/>
          </p:cNvSpPr>
          <p:nvPr>
            <p:ph sz="half" idx="1" hasCustomPrompt="1"/>
          </p:nvPr>
        </p:nvSpPr>
        <p:spPr>
          <a:xfrm>
            <a:off x="7264307" y="1841207"/>
            <a:ext cx="2153771" cy="1798731"/>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image</a:t>
            </a:r>
          </a:p>
        </p:txBody>
      </p:sp>
      <p:sp>
        <p:nvSpPr>
          <p:cNvPr id="24" name="Content Placeholder 2">
            <a:extLst>
              <a:ext uri="{FF2B5EF4-FFF2-40B4-BE49-F238E27FC236}">
                <a16:creationId xmlns:a16="http://schemas.microsoft.com/office/drawing/2014/main" id="{0A091FD8-08FE-E346-98E3-B4880920572A}"/>
              </a:ext>
            </a:extLst>
          </p:cNvPr>
          <p:cNvSpPr>
            <a:spLocks noGrp="1"/>
          </p:cNvSpPr>
          <p:nvPr>
            <p:ph sz="half" idx="15" hasCustomPrompt="1"/>
          </p:nvPr>
        </p:nvSpPr>
        <p:spPr>
          <a:xfrm>
            <a:off x="9503241" y="1841207"/>
            <a:ext cx="2153771" cy="1798731"/>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image</a:t>
            </a:r>
          </a:p>
        </p:txBody>
      </p:sp>
      <p:sp>
        <p:nvSpPr>
          <p:cNvPr id="25" name="Content Placeholder 2">
            <a:extLst>
              <a:ext uri="{FF2B5EF4-FFF2-40B4-BE49-F238E27FC236}">
                <a16:creationId xmlns:a16="http://schemas.microsoft.com/office/drawing/2014/main" id="{0A5BA9CC-2226-984A-AAA6-103BEFF43E8F}"/>
              </a:ext>
            </a:extLst>
          </p:cNvPr>
          <p:cNvSpPr>
            <a:spLocks noGrp="1"/>
          </p:cNvSpPr>
          <p:nvPr>
            <p:ph sz="half" idx="16" hasCustomPrompt="1"/>
          </p:nvPr>
        </p:nvSpPr>
        <p:spPr>
          <a:xfrm>
            <a:off x="7264305" y="3766938"/>
            <a:ext cx="4392707" cy="2361423"/>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image</a:t>
            </a:r>
          </a:p>
        </p:txBody>
      </p:sp>
      <p:sp>
        <p:nvSpPr>
          <p:cNvPr id="26" name="Text Placeholder 8">
            <a:extLst>
              <a:ext uri="{FF2B5EF4-FFF2-40B4-BE49-F238E27FC236}">
                <a16:creationId xmlns:a16="http://schemas.microsoft.com/office/drawing/2014/main" id="{0AF51BA7-CCDF-7546-80AE-91A655531EC9}"/>
              </a:ext>
            </a:extLst>
          </p:cNvPr>
          <p:cNvSpPr>
            <a:spLocks noGrp="1"/>
          </p:cNvSpPr>
          <p:nvPr>
            <p:ph type="body" sz="quarter" idx="17" hasCustomPrompt="1"/>
          </p:nvPr>
        </p:nvSpPr>
        <p:spPr>
          <a:xfrm>
            <a:off x="534987" y="1841208"/>
            <a:ext cx="6511575" cy="4287152"/>
          </a:xfrm>
          <a:prstGeom prst="rect">
            <a:avLst/>
          </a:prstGeom>
        </p:spPr>
        <p:txBody>
          <a:bodyPr vert="horz" lIns="91440" tIns="45720" rIns="91440" bIns="45720" rtlCol="0">
            <a:normAutofit/>
          </a:bodyPr>
          <a:lstStyle>
            <a:lvl1pPr marL="228589" indent="-228589">
              <a:buFont typeface="Wingdings" pitchFamily="2" charset="2"/>
              <a:buChar char="§"/>
              <a:defRPr lang="en-US" sz="1867" baseline="0" dirty="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1066773" indent="-380990">
              <a:buFont typeface="Wingdings" pitchFamily="2" charset="2"/>
              <a:buChar char="§"/>
              <a:defRPr lang="en-US" sz="1867" dirty="0">
                <a:solidFill>
                  <a:srgbClr val="595959"/>
                </a:solidFill>
                <a:latin typeface="Calibri" panose="020F0502020204030204" pitchFamily="34" charset="0"/>
                <a:cs typeface="Calibri" panose="020F0502020204030204" pitchFamily="34" charset="0"/>
              </a:defRPr>
            </a:lvl2pPr>
            <a:lvl3pPr marL="1545297" indent="-228594">
              <a:buFont typeface="Wingdings" pitchFamily="2" charset="2"/>
              <a:buChar char="§"/>
              <a:defRPr lang="en-US" sz="1467" baseline="0" dirty="0">
                <a:solidFill>
                  <a:srgbClr val="595959"/>
                </a:solidFill>
                <a:latin typeface="Calibri" panose="020F0502020204030204" pitchFamily="34" charset="0"/>
                <a:cs typeface="Calibri" panose="020F0502020204030204" pitchFamily="34" charset="0"/>
              </a:defRPr>
            </a:lvl3pPr>
          </a:lstStyle>
          <a:p>
            <a:pPr marL="228594" marR="0" lvl="0" indent="-228594" defTabSz="914377" fontAlgn="auto">
              <a:lnSpc>
                <a:spcPct val="100000"/>
              </a:lnSpc>
              <a:spcBef>
                <a:spcPts val="1200"/>
              </a:spcBef>
              <a:spcAft>
                <a:spcPts val="1200"/>
              </a:spcAft>
              <a:buClrTx/>
              <a:buSzTx/>
              <a:buFont typeface="Wingdings" charset="2"/>
              <a:buChar char="§"/>
              <a:tabLst/>
            </a:pPr>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marL="914377" lvl="1" indent="-228594">
              <a:lnSpc>
                <a:spcPct val="100000"/>
              </a:lnSpc>
              <a:spcBef>
                <a:spcPts val="0"/>
              </a:spcBef>
              <a:spcAft>
                <a:spcPts val="1200"/>
              </a:spcAft>
              <a:buSzPct val="100000"/>
              <a:buFont typeface="Courier New" panose="02070309020205020404" pitchFamily="49" charset="0"/>
              <a:buChar char="o"/>
            </a:pPr>
            <a:r>
              <a:rPr lang="en-US" dirty="0"/>
              <a:t>Body copy or paragraph</a:t>
            </a:r>
          </a:p>
          <a:p>
            <a:pPr marL="1490435" lvl="2" indent="-173732">
              <a:lnSpc>
                <a:spcPct val="100000"/>
              </a:lnSpc>
              <a:spcBef>
                <a:spcPts val="0"/>
              </a:spcBef>
              <a:spcAft>
                <a:spcPts val="600"/>
              </a:spcAft>
            </a:pPr>
            <a:r>
              <a:rPr lang="en-US" dirty="0"/>
              <a:t>Notations</a:t>
            </a:r>
          </a:p>
        </p:txBody>
      </p:sp>
      <p:sp>
        <p:nvSpPr>
          <p:cNvPr id="12" name="Rectangle 11">
            <a:extLst>
              <a:ext uri="{FF2B5EF4-FFF2-40B4-BE49-F238E27FC236}">
                <a16:creationId xmlns:a16="http://schemas.microsoft.com/office/drawing/2014/main" id="{3142A7EA-9A1E-EA4A-A2D7-5D745DC05A24}"/>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3171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392" y="1590674"/>
            <a:ext cx="10001526"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1/26/24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88012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6"/>
            <a:ext cx="10001526" cy="587375"/>
          </a:xfrm>
        </p:spPr>
        <p:txBody>
          <a:bodyPr/>
          <a:lstStyle/>
          <a:p>
            <a:r>
              <a:rPr lang="en-US" dirty="0"/>
              <a:t>CLICK TO EDIT TITLE STYLE</a:t>
            </a:r>
          </a:p>
        </p:txBody>
      </p:sp>
      <p:sp>
        <p:nvSpPr>
          <p:cNvPr id="3" name="Content Placeholder 2"/>
          <p:cNvSpPr>
            <a:spLocks noGrp="1"/>
          </p:cNvSpPr>
          <p:nvPr>
            <p:ph sz="half" idx="1"/>
          </p:nvPr>
        </p:nvSpPr>
        <p:spPr>
          <a:xfrm>
            <a:off x="973392" y="1984375"/>
            <a:ext cx="4770569"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42166" y="1984375"/>
            <a:ext cx="4774855"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5F197-B1B8-4584-8B75-5D45B647D250}" type="datetimeFigureOut">
              <a:rPr lang="en-US" smtClean="0"/>
              <a:t>1/26/24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69383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1/26/24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80215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1_Black_blue border">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6091363"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541479" y="536576"/>
            <a:ext cx="11128098" cy="5800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1077915"/>
            <a:ext cx="10010207" cy="587375"/>
          </a:xfrm>
        </p:spPr>
        <p:txBody>
          <a:bodyPr/>
          <a:lstStyle>
            <a:lvl1pPr>
              <a:defRPr baseline="0">
                <a:solidFill>
                  <a:schemeClr val="bg1"/>
                </a:solidFill>
              </a:defRPr>
            </a:lvl1pPr>
          </a:lstStyle>
          <a:p>
            <a:r>
              <a:rPr lang="en-US" dirty="0"/>
              <a:t>CLICK TO EDIT TITLE STYLE</a:t>
            </a:r>
          </a:p>
        </p:txBody>
      </p:sp>
      <p:sp>
        <p:nvSpPr>
          <p:cNvPr id="3" name="Content Placeholder 2"/>
          <p:cNvSpPr>
            <a:spLocks noGrp="1"/>
          </p:cNvSpPr>
          <p:nvPr>
            <p:ph idx="1"/>
          </p:nvPr>
        </p:nvSpPr>
        <p:spPr>
          <a:xfrm>
            <a:off x="973392" y="2132013"/>
            <a:ext cx="10010207" cy="3668712"/>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1/26/24</a:t>
            </a:fld>
            <a:endParaRPr lang="en-US" dirty="0"/>
          </a:p>
        </p:txBody>
      </p:sp>
      <p:sp>
        <p:nvSpPr>
          <p:cNvPr id="12"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bg1">
                    <a:lumMod val="50000"/>
                    <a:lumOff val="50000"/>
                  </a:schemeClr>
                </a:solidFill>
              </a:defRPr>
            </a:lvl1pPr>
          </a:lstStyle>
          <a:p>
            <a:endParaRPr lang="en-US" dirty="0"/>
          </a:p>
        </p:txBody>
      </p:sp>
      <p:sp>
        <p:nvSpPr>
          <p:cNvPr id="14" name="Rectangle 13"/>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©2021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Tree>
    <p:extLst>
      <p:ext uri="{BB962C8B-B14F-4D97-AF65-F5344CB8AC3E}">
        <p14:creationId xmlns:p14="http://schemas.microsoft.com/office/powerpoint/2010/main" val="3637138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2157-5005-6988-004D-F95AD90058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3BD24C-683E-6160-F88F-4689437076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73B880-DA10-8EBB-348A-806A6F309506}"/>
              </a:ext>
            </a:extLst>
          </p:cNvPr>
          <p:cNvSpPr>
            <a:spLocks noGrp="1"/>
          </p:cNvSpPr>
          <p:nvPr>
            <p:ph type="dt" sz="half" idx="10"/>
          </p:nvPr>
        </p:nvSpPr>
        <p:spPr/>
        <p:txBody>
          <a:bodyPr/>
          <a:lstStyle/>
          <a:p>
            <a:fld id="{53443C53-1865-480F-AA7D-B4DF4D594DC4}" type="datetimeFigureOut">
              <a:rPr lang="en-US" smtClean="0"/>
              <a:t>1/26/24</a:t>
            </a:fld>
            <a:endParaRPr lang="en-US"/>
          </a:p>
        </p:txBody>
      </p:sp>
      <p:sp>
        <p:nvSpPr>
          <p:cNvPr id="5" name="Footer Placeholder 4">
            <a:extLst>
              <a:ext uri="{FF2B5EF4-FFF2-40B4-BE49-F238E27FC236}">
                <a16:creationId xmlns:a16="http://schemas.microsoft.com/office/drawing/2014/main" id="{42D4E484-DF47-F09A-7FE3-87064B272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DBCAB-0A12-356F-9648-5671CDECD26F}"/>
              </a:ext>
            </a:extLst>
          </p:cNvPr>
          <p:cNvSpPr>
            <a:spLocks noGrp="1"/>
          </p:cNvSpPr>
          <p:nvPr>
            <p:ph type="sldNum" sz="quarter" idx="12"/>
          </p:nvPr>
        </p:nvSpPr>
        <p:spPr/>
        <p:txBody>
          <a:bodyPr/>
          <a:lstStyle/>
          <a:p>
            <a:fld id="{60472D21-56AD-4AF2-B8D0-3DEA71977A4F}" type="slidenum">
              <a:rPr lang="en-US" smtClean="0"/>
              <a:t>‹#›</a:t>
            </a:fld>
            <a:endParaRPr lang="en-US"/>
          </a:p>
        </p:txBody>
      </p:sp>
    </p:spTree>
    <p:extLst>
      <p:ext uri="{BB962C8B-B14F-4D97-AF65-F5344CB8AC3E}">
        <p14:creationId xmlns:p14="http://schemas.microsoft.com/office/powerpoint/2010/main" val="3090501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79558-30F5-0913-39E9-B5F3D523C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AC84AE-1F65-A7B6-966F-80E9D33CD3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A8442-3D98-2160-C421-21E8B1ECCDA7}"/>
              </a:ext>
            </a:extLst>
          </p:cNvPr>
          <p:cNvSpPr>
            <a:spLocks noGrp="1"/>
          </p:cNvSpPr>
          <p:nvPr>
            <p:ph type="dt" sz="half" idx="10"/>
          </p:nvPr>
        </p:nvSpPr>
        <p:spPr/>
        <p:txBody>
          <a:bodyPr/>
          <a:lstStyle/>
          <a:p>
            <a:fld id="{53443C53-1865-480F-AA7D-B4DF4D594DC4}" type="datetimeFigureOut">
              <a:rPr lang="en-US" smtClean="0"/>
              <a:t>1/26/24</a:t>
            </a:fld>
            <a:endParaRPr lang="en-US"/>
          </a:p>
        </p:txBody>
      </p:sp>
      <p:sp>
        <p:nvSpPr>
          <p:cNvPr id="5" name="Footer Placeholder 4">
            <a:extLst>
              <a:ext uri="{FF2B5EF4-FFF2-40B4-BE49-F238E27FC236}">
                <a16:creationId xmlns:a16="http://schemas.microsoft.com/office/drawing/2014/main" id="{F284FF9B-9E2B-418D-5C52-2212616C1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7954D-A060-2586-6B16-79F67841BB45}"/>
              </a:ext>
            </a:extLst>
          </p:cNvPr>
          <p:cNvSpPr>
            <a:spLocks noGrp="1"/>
          </p:cNvSpPr>
          <p:nvPr>
            <p:ph type="sldNum" sz="quarter" idx="12"/>
          </p:nvPr>
        </p:nvSpPr>
        <p:spPr/>
        <p:txBody>
          <a:bodyPr/>
          <a:lstStyle/>
          <a:p>
            <a:fld id="{60472D21-56AD-4AF2-B8D0-3DEA71977A4F}" type="slidenum">
              <a:rPr lang="en-US" smtClean="0"/>
              <a:t>‹#›</a:t>
            </a:fld>
            <a:endParaRPr lang="en-US"/>
          </a:p>
        </p:txBody>
      </p:sp>
    </p:spTree>
    <p:extLst>
      <p:ext uri="{BB962C8B-B14F-4D97-AF65-F5344CB8AC3E}">
        <p14:creationId xmlns:p14="http://schemas.microsoft.com/office/powerpoint/2010/main" val="1057527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6239-72AD-FBB3-3DD1-8FEC9A672D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44B89B-2004-C5D5-CAEB-2BF8126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877FF-FD8F-8C30-9AF1-A35D720DFCB2}"/>
              </a:ext>
            </a:extLst>
          </p:cNvPr>
          <p:cNvSpPr>
            <a:spLocks noGrp="1"/>
          </p:cNvSpPr>
          <p:nvPr>
            <p:ph type="dt" sz="half" idx="10"/>
          </p:nvPr>
        </p:nvSpPr>
        <p:spPr/>
        <p:txBody>
          <a:bodyPr/>
          <a:lstStyle/>
          <a:p>
            <a:fld id="{53443C53-1865-480F-AA7D-B4DF4D594DC4}" type="datetimeFigureOut">
              <a:rPr lang="en-US" smtClean="0"/>
              <a:t>1/26/24</a:t>
            </a:fld>
            <a:endParaRPr lang="en-US"/>
          </a:p>
        </p:txBody>
      </p:sp>
      <p:sp>
        <p:nvSpPr>
          <p:cNvPr id="5" name="Footer Placeholder 4">
            <a:extLst>
              <a:ext uri="{FF2B5EF4-FFF2-40B4-BE49-F238E27FC236}">
                <a16:creationId xmlns:a16="http://schemas.microsoft.com/office/drawing/2014/main" id="{67C68A5A-BB04-4F70-6FD3-8A600275E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BCA20-941A-25A1-1F50-E4B5F6877BE8}"/>
              </a:ext>
            </a:extLst>
          </p:cNvPr>
          <p:cNvSpPr>
            <a:spLocks noGrp="1"/>
          </p:cNvSpPr>
          <p:nvPr>
            <p:ph type="sldNum" sz="quarter" idx="12"/>
          </p:nvPr>
        </p:nvSpPr>
        <p:spPr/>
        <p:txBody>
          <a:bodyPr/>
          <a:lstStyle/>
          <a:p>
            <a:fld id="{60472D21-56AD-4AF2-B8D0-3DEA71977A4F}" type="slidenum">
              <a:rPr lang="en-US" smtClean="0"/>
              <a:t>‹#›</a:t>
            </a:fld>
            <a:endParaRPr lang="en-US"/>
          </a:p>
        </p:txBody>
      </p:sp>
    </p:spTree>
    <p:extLst>
      <p:ext uri="{BB962C8B-B14F-4D97-AF65-F5344CB8AC3E}">
        <p14:creationId xmlns:p14="http://schemas.microsoft.com/office/powerpoint/2010/main" val="529498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18CC-F1F0-1B4A-B4BB-9532B491D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4CA0C-C798-4148-158C-0FAD7D86E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B1ABA9-61EA-74FB-5CA6-52E42A5076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A44731-561B-B551-9159-661E906904BF}"/>
              </a:ext>
            </a:extLst>
          </p:cNvPr>
          <p:cNvSpPr>
            <a:spLocks noGrp="1"/>
          </p:cNvSpPr>
          <p:nvPr>
            <p:ph type="dt" sz="half" idx="10"/>
          </p:nvPr>
        </p:nvSpPr>
        <p:spPr/>
        <p:txBody>
          <a:bodyPr/>
          <a:lstStyle/>
          <a:p>
            <a:fld id="{53443C53-1865-480F-AA7D-B4DF4D594DC4}" type="datetimeFigureOut">
              <a:rPr lang="en-US" smtClean="0"/>
              <a:t>1/26/24</a:t>
            </a:fld>
            <a:endParaRPr lang="en-US"/>
          </a:p>
        </p:txBody>
      </p:sp>
      <p:sp>
        <p:nvSpPr>
          <p:cNvPr id="6" name="Footer Placeholder 5">
            <a:extLst>
              <a:ext uri="{FF2B5EF4-FFF2-40B4-BE49-F238E27FC236}">
                <a16:creationId xmlns:a16="http://schemas.microsoft.com/office/drawing/2014/main" id="{DC7F5882-D664-40A8-EE32-B57C04036A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B7F1CD-23CE-48AA-3BD8-D3B97F4D3169}"/>
              </a:ext>
            </a:extLst>
          </p:cNvPr>
          <p:cNvSpPr>
            <a:spLocks noGrp="1"/>
          </p:cNvSpPr>
          <p:nvPr>
            <p:ph type="sldNum" sz="quarter" idx="12"/>
          </p:nvPr>
        </p:nvSpPr>
        <p:spPr/>
        <p:txBody>
          <a:bodyPr/>
          <a:lstStyle/>
          <a:p>
            <a:fld id="{60472D21-56AD-4AF2-B8D0-3DEA71977A4F}" type="slidenum">
              <a:rPr lang="en-US" smtClean="0"/>
              <a:t>‹#›</a:t>
            </a:fld>
            <a:endParaRPr lang="en-US"/>
          </a:p>
        </p:txBody>
      </p:sp>
    </p:spTree>
    <p:extLst>
      <p:ext uri="{BB962C8B-B14F-4D97-AF65-F5344CB8AC3E}">
        <p14:creationId xmlns:p14="http://schemas.microsoft.com/office/powerpoint/2010/main" val="2649210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DFE2-7CCC-F84A-AC75-776ACC71AA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B7DB54-A903-4290-C077-F6AF955401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11B06-3766-3706-A7D2-3D8C133693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9CE34C-6C32-72BB-B9C9-69AA783711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97C567-2A2C-B007-7D56-E64DFD3D92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4CC0A8-965A-B884-BDAA-231A2C6E2670}"/>
              </a:ext>
            </a:extLst>
          </p:cNvPr>
          <p:cNvSpPr>
            <a:spLocks noGrp="1"/>
          </p:cNvSpPr>
          <p:nvPr>
            <p:ph type="dt" sz="half" idx="10"/>
          </p:nvPr>
        </p:nvSpPr>
        <p:spPr/>
        <p:txBody>
          <a:bodyPr/>
          <a:lstStyle/>
          <a:p>
            <a:fld id="{53443C53-1865-480F-AA7D-B4DF4D594DC4}" type="datetimeFigureOut">
              <a:rPr lang="en-US" smtClean="0"/>
              <a:t>1/26/24</a:t>
            </a:fld>
            <a:endParaRPr lang="en-US"/>
          </a:p>
        </p:txBody>
      </p:sp>
      <p:sp>
        <p:nvSpPr>
          <p:cNvPr id="8" name="Footer Placeholder 7">
            <a:extLst>
              <a:ext uri="{FF2B5EF4-FFF2-40B4-BE49-F238E27FC236}">
                <a16:creationId xmlns:a16="http://schemas.microsoft.com/office/drawing/2014/main" id="{0BB20303-21B0-FBB7-D128-09D6D9A29E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62FF60-5DA7-84DF-30B2-C65A6498C9D9}"/>
              </a:ext>
            </a:extLst>
          </p:cNvPr>
          <p:cNvSpPr>
            <a:spLocks noGrp="1"/>
          </p:cNvSpPr>
          <p:nvPr>
            <p:ph type="sldNum" sz="quarter" idx="12"/>
          </p:nvPr>
        </p:nvSpPr>
        <p:spPr/>
        <p:txBody>
          <a:bodyPr/>
          <a:lstStyle/>
          <a:p>
            <a:fld id="{60472D21-56AD-4AF2-B8D0-3DEA71977A4F}" type="slidenum">
              <a:rPr lang="en-US" smtClean="0"/>
              <a:t>‹#›</a:t>
            </a:fld>
            <a:endParaRPr lang="en-US"/>
          </a:p>
        </p:txBody>
      </p:sp>
    </p:spTree>
    <p:extLst>
      <p:ext uri="{BB962C8B-B14F-4D97-AF65-F5344CB8AC3E}">
        <p14:creationId xmlns:p14="http://schemas.microsoft.com/office/powerpoint/2010/main" val="1854578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C4F7-C51D-3CC0-1779-ECF433C901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E1E710-80A5-51FD-7BB8-8EBFB38A0F6C}"/>
              </a:ext>
            </a:extLst>
          </p:cNvPr>
          <p:cNvSpPr>
            <a:spLocks noGrp="1"/>
          </p:cNvSpPr>
          <p:nvPr>
            <p:ph type="dt" sz="half" idx="10"/>
          </p:nvPr>
        </p:nvSpPr>
        <p:spPr/>
        <p:txBody>
          <a:bodyPr/>
          <a:lstStyle/>
          <a:p>
            <a:fld id="{53443C53-1865-480F-AA7D-B4DF4D594DC4}" type="datetimeFigureOut">
              <a:rPr lang="en-US" smtClean="0"/>
              <a:t>1/26/24</a:t>
            </a:fld>
            <a:endParaRPr lang="en-US"/>
          </a:p>
        </p:txBody>
      </p:sp>
      <p:sp>
        <p:nvSpPr>
          <p:cNvPr id="4" name="Footer Placeholder 3">
            <a:extLst>
              <a:ext uri="{FF2B5EF4-FFF2-40B4-BE49-F238E27FC236}">
                <a16:creationId xmlns:a16="http://schemas.microsoft.com/office/drawing/2014/main" id="{7D67A08D-314E-FE4E-FD53-A478518692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92DF48-5FB9-A81F-D777-8B14295EE4F5}"/>
              </a:ext>
            </a:extLst>
          </p:cNvPr>
          <p:cNvSpPr>
            <a:spLocks noGrp="1"/>
          </p:cNvSpPr>
          <p:nvPr>
            <p:ph type="sldNum" sz="quarter" idx="12"/>
          </p:nvPr>
        </p:nvSpPr>
        <p:spPr/>
        <p:txBody>
          <a:bodyPr/>
          <a:lstStyle/>
          <a:p>
            <a:fld id="{60472D21-56AD-4AF2-B8D0-3DEA71977A4F}" type="slidenum">
              <a:rPr lang="en-US" smtClean="0"/>
              <a:t>‹#›</a:t>
            </a:fld>
            <a:endParaRPr lang="en-US"/>
          </a:p>
        </p:txBody>
      </p:sp>
    </p:spTree>
    <p:extLst>
      <p:ext uri="{BB962C8B-B14F-4D97-AF65-F5344CB8AC3E}">
        <p14:creationId xmlns:p14="http://schemas.microsoft.com/office/powerpoint/2010/main" val="2697437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CADE8C-5AE9-CF58-60F3-92684EE2CABE}"/>
              </a:ext>
            </a:extLst>
          </p:cNvPr>
          <p:cNvSpPr>
            <a:spLocks noGrp="1"/>
          </p:cNvSpPr>
          <p:nvPr>
            <p:ph type="dt" sz="half" idx="10"/>
          </p:nvPr>
        </p:nvSpPr>
        <p:spPr/>
        <p:txBody>
          <a:bodyPr/>
          <a:lstStyle/>
          <a:p>
            <a:fld id="{53443C53-1865-480F-AA7D-B4DF4D594DC4}" type="datetimeFigureOut">
              <a:rPr lang="en-US" smtClean="0"/>
              <a:t>1/26/24</a:t>
            </a:fld>
            <a:endParaRPr lang="en-US"/>
          </a:p>
        </p:txBody>
      </p:sp>
      <p:sp>
        <p:nvSpPr>
          <p:cNvPr id="3" name="Footer Placeholder 2">
            <a:extLst>
              <a:ext uri="{FF2B5EF4-FFF2-40B4-BE49-F238E27FC236}">
                <a16:creationId xmlns:a16="http://schemas.microsoft.com/office/drawing/2014/main" id="{D53D1C9F-D7FC-9D6B-8FE2-E1852598E2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9B728D-B95D-AEAE-87E8-C6284F6410E4}"/>
              </a:ext>
            </a:extLst>
          </p:cNvPr>
          <p:cNvSpPr>
            <a:spLocks noGrp="1"/>
          </p:cNvSpPr>
          <p:nvPr>
            <p:ph type="sldNum" sz="quarter" idx="12"/>
          </p:nvPr>
        </p:nvSpPr>
        <p:spPr/>
        <p:txBody>
          <a:bodyPr/>
          <a:lstStyle/>
          <a:p>
            <a:fld id="{60472D21-56AD-4AF2-B8D0-3DEA71977A4F}" type="slidenum">
              <a:rPr lang="en-US" smtClean="0"/>
              <a:t>‹#›</a:t>
            </a:fld>
            <a:endParaRPr lang="en-US"/>
          </a:p>
        </p:txBody>
      </p:sp>
    </p:spTree>
    <p:extLst>
      <p:ext uri="{BB962C8B-B14F-4D97-AF65-F5344CB8AC3E}">
        <p14:creationId xmlns:p14="http://schemas.microsoft.com/office/powerpoint/2010/main" val="189612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5D1A-EC4D-BFE2-5FC6-D8F4BF411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5D3FDB-DF19-6574-0EB4-8DCB6D951F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A10CA-42F5-C69D-9584-7DFFA4FBD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01128-38B3-9C1D-C673-3F22BA7DDAF8}"/>
              </a:ext>
            </a:extLst>
          </p:cNvPr>
          <p:cNvSpPr>
            <a:spLocks noGrp="1"/>
          </p:cNvSpPr>
          <p:nvPr>
            <p:ph type="dt" sz="half" idx="10"/>
          </p:nvPr>
        </p:nvSpPr>
        <p:spPr/>
        <p:txBody>
          <a:bodyPr/>
          <a:lstStyle/>
          <a:p>
            <a:fld id="{53443C53-1865-480F-AA7D-B4DF4D594DC4}" type="datetimeFigureOut">
              <a:rPr lang="en-US" smtClean="0"/>
              <a:t>1/26/24</a:t>
            </a:fld>
            <a:endParaRPr lang="en-US"/>
          </a:p>
        </p:txBody>
      </p:sp>
      <p:sp>
        <p:nvSpPr>
          <p:cNvPr id="6" name="Footer Placeholder 5">
            <a:extLst>
              <a:ext uri="{FF2B5EF4-FFF2-40B4-BE49-F238E27FC236}">
                <a16:creationId xmlns:a16="http://schemas.microsoft.com/office/drawing/2014/main" id="{06E29E9E-B208-A14A-7A6C-B8B56DB5B9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CAAEB-4908-BD5D-9B6F-963FA379CC78}"/>
              </a:ext>
            </a:extLst>
          </p:cNvPr>
          <p:cNvSpPr>
            <a:spLocks noGrp="1"/>
          </p:cNvSpPr>
          <p:nvPr>
            <p:ph type="sldNum" sz="quarter" idx="12"/>
          </p:nvPr>
        </p:nvSpPr>
        <p:spPr/>
        <p:txBody>
          <a:bodyPr/>
          <a:lstStyle/>
          <a:p>
            <a:fld id="{60472D21-56AD-4AF2-B8D0-3DEA71977A4F}" type="slidenum">
              <a:rPr lang="en-US" smtClean="0"/>
              <a:t>‹#›</a:t>
            </a:fld>
            <a:endParaRPr lang="en-US"/>
          </a:p>
        </p:txBody>
      </p:sp>
    </p:spTree>
    <p:extLst>
      <p:ext uri="{BB962C8B-B14F-4D97-AF65-F5344CB8AC3E}">
        <p14:creationId xmlns:p14="http://schemas.microsoft.com/office/powerpoint/2010/main" val="997154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0CA-5596-BACA-9361-C7A7CF42C2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E1E3C4-B108-7945-08A0-A233FA045E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A4C742-4030-38ED-EFB9-250D48D14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1D3536-1773-FC16-A23F-473A868B8369}"/>
              </a:ext>
            </a:extLst>
          </p:cNvPr>
          <p:cNvSpPr>
            <a:spLocks noGrp="1"/>
          </p:cNvSpPr>
          <p:nvPr>
            <p:ph type="dt" sz="half" idx="10"/>
          </p:nvPr>
        </p:nvSpPr>
        <p:spPr/>
        <p:txBody>
          <a:bodyPr/>
          <a:lstStyle/>
          <a:p>
            <a:fld id="{53443C53-1865-480F-AA7D-B4DF4D594DC4}" type="datetimeFigureOut">
              <a:rPr lang="en-US" smtClean="0"/>
              <a:t>1/26/24</a:t>
            </a:fld>
            <a:endParaRPr lang="en-US"/>
          </a:p>
        </p:txBody>
      </p:sp>
      <p:sp>
        <p:nvSpPr>
          <p:cNvPr id="6" name="Footer Placeholder 5">
            <a:extLst>
              <a:ext uri="{FF2B5EF4-FFF2-40B4-BE49-F238E27FC236}">
                <a16:creationId xmlns:a16="http://schemas.microsoft.com/office/drawing/2014/main" id="{C71F89F5-497D-8FB0-500D-AF77261F2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A5C57A-90E6-F730-36C3-DB538A331A78}"/>
              </a:ext>
            </a:extLst>
          </p:cNvPr>
          <p:cNvSpPr>
            <a:spLocks noGrp="1"/>
          </p:cNvSpPr>
          <p:nvPr>
            <p:ph type="sldNum" sz="quarter" idx="12"/>
          </p:nvPr>
        </p:nvSpPr>
        <p:spPr/>
        <p:txBody>
          <a:bodyPr/>
          <a:lstStyle/>
          <a:p>
            <a:fld id="{60472D21-56AD-4AF2-B8D0-3DEA71977A4F}" type="slidenum">
              <a:rPr lang="en-US" smtClean="0"/>
              <a:t>‹#›</a:t>
            </a:fld>
            <a:endParaRPr lang="en-US"/>
          </a:p>
        </p:txBody>
      </p:sp>
    </p:spTree>
    <p:extLst>
      <p:ext uri="{BB962C8B-B14F-4D97-AF65-F5344CB8AC3E}">
        <p14:creationId xmlns:p14="http://schemas.microsoft.com/office/powerpoint/2010/main" val="247126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DBE60-6E83-1DB9-7FF2-1221C29863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738DB6-F791-4A5F-31A3-DE28CAA601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48E49-32B0-C46E-5A3C-537D29EDB714}"/>
              </a:ext>
            </a:extLst>
          </p:cNvPr>
          <p:cNvSpPr>
            <a:spLocks noGrp="1"/>
          </p:cNvSpPr>
          <p:nvPr>
            <p:ph type="dt" sz="half" idx="10"/>
          </p:nvPr>
        </p:nvSpPr>
        <p:spPr/>
        <p:txBody>
          <a:bodyPr/>
          <a:lstStyle/>
          <a:p>
            <a:fld id="{53443C53-1865-480F-AA7D-B4DF4D594DC4}" type="datetimeFigureOut">
              <a:rPr lang="en-US" smtClean="0"/>
              <a:t>1/26/24</a:t>
            </a:fld>
            <a:endParaRPr lang="en-US"/>
          </a:p>
        </p:txBody>
      </p:sp>
      <p:sp>
        <p:nvSpPr>
          <p:cNvPr id="5" name="Footer Placeholder 4">
            <a:extLst>
              <a:ext uri="{FF2B5EF4-FFF2-40B4-BE49-F238E27FC236}">
                <a16:creationId xmlns:a16="http://schemas.microsoft.com/office/drawing/2014/main" id="{9D33C080-228F-0352-F2F6-2B7FD148A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ADF35-4989-95FE-F421-E44A0C7B599F}"/>
              </a:ext>
            </a:extLst>
          </p:cNvPr>
          <p:cNvSpPr>
            <a:spLocks noGrp="1"/>
          </p:cNvSpPr>
          <p:nvPr>
            <p:ph type="sldNum" sz="quarter" idx="12"/>
          </p:nvPr>
        </p:nvSpPr>
        <p:spPr/>
        <p:txBody>
          <a:bodyPr/>
          <a:lstStyle/>
          <a:p>
            <a:fld id="{60472D21-56AD-4AF2-B8D0-3DEA71977A4F}" type="slidenum">
              <a:rPr lang="en-US" smtClean="0"/>
              <a:t>‹#›</a:t>
            </a:fld>
            <a:endParaRPr lang="en-US"/>
          </a:p>
        </p:txBody>
      </p:sp>
    </p:spTree>
    <p:extLst>
      <p:ext uri="{BB962C8B-B14F-4D97-AF65-F5344CB8AC3E}">
        <p14:creationId xmlns:p14="http://schemas.microsoft.com/office/powerpoint/2010/main" val="940679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3B38F-2189-EB44-19E5-0024DF9442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A1219E-46F5-A12D-E83E-2EE1745ECD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A9124-8AE3-D037-47CE-B3EA0F0C8FBC}"/>
              </a:ext>
            </a:extLst>
          </p:cNvPr>
          <p:cNvSpPr>
            <a:spLocks noGrp="1"/>
          </p:cNvSpPr>
          <p:nvPr>
            <p:ph type="dt" sz="half" idx="10"/>
          </p:nvPr>
        </p:nvSpPr>
        <p:spPr/>
        <p:txBody>
          <a:bodyPr/>
          <a:lstStyle/>
          <a:p>
            <a:fld id="{53443C53-1865-480F-AA7D-B4DF4D594DC4}" type="datetimeFigureOut">
              <a:rPr lang="en-US" smtClean="0"/>
              <a:t>1/26/24</a:t>
            </a:fld>
            <a:endParaRPr lang="en-US"/>
          </a:p>
        </p:txBody>
      </p:sp>
      <p:sp>
        <p:nvSpPr>
          <p:cNvPr id="5" name="Footer Placeholder 4">
            <a:extLst>
              <a:ext uri="{FF2B5EF4-FFF2-40B4-BE49-F238E27FC236}">
                <a16:creationId xmlns:a16="http://schemas.microsoft.com/office/drawing/2014/main" id="{1494DB0D-19E6-1665-2337-148998F44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C6235-2989-7059-E0B3-770E73721C81}"/>
              </a:ext>
            </a:extLst>
          </p:cNvPr>
          <p:cNvSpPr>
            <a:spLocks noGrp="1"/>
          </p:cNvSpPr>
          <p:nvPr>
            <p:ph type="sldNum" sz="quarter" idx="12"/>
          </p:nvPr>
        </p:nvSpPr>
        <p:spPr/>
        <p:txBody>
          <a:bodyPr/>
          <a:lstStyle/>
          <a:p>
            <a:fld id="{60472D21-56AD-4AF2-B8D0-3DEA71977A4F}" type="slidenum">
              <a:rPr lang="en-US" smtClean="0"/>
              <a:t>‹#›</a:t>
            </a:fld>
            <a:endParaRPr lang="en-US"/>
          </a:p>
        </p:txBody>
      </p:sp>
    </p:spTree>
    <p:extLst>
      <p:ext uri="{BB962C8B-B14F-4D97-AF65-F5344CB8AC3E}">
        <p14:creationId xmlns:p14="http://schemas.microsoft.com/office/powerpoint/2010/main" val="3982804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Title Body + Copy">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5" name="Text Placeholder 2">
            <a:extLst>
              <a:ext uri="{FF2B5EF4-FFF2-40B4-BE49-F238E27FC236}">
                <a16:creationId xmlns:a16="http://schemas.microsoft.com/office/drawing/2014/main" id="{09C86262-AA91-134C-ABAA-F4D94414932D}"/>
              </a:ext>
            </a:extLst>
          </p:cNvPr>
          <p:cNvSpPr>
            <a:spLocks noGrp="1"/>
          </p:cNvSpPr>
          <p:nvPr>
            <p:ph type="body" sz="quarter" idx="25" hasCustomPrompt="1"/>
          </p:nvPr>
        </p:nvSpPr>
        <p:spPr>
          <a:xfrm>
            <a:off x="534998" y="642633"/>
            <a:ext cx="11054039" cy="933571"/>
          </a:xfrm>
        </p:spPr>
        <p:txBody>
          <a:bodyPr>
            <a:normAutofit/>
          </a:bodyPr>
          <a:lstStyle>
            <a:lvl1pPr marL="0" indent="0">
              <a:buNone/>
              <a:defRPr sz="4267" b="0" i="0">
                <a:solidFill>
                  <a:srgbClr val="7F7F7F"/>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Title + body Copy</a:t>
            </a:r>
          </a:p>
        </p:txBody>
      </p:sp>
      <p:sp>
        <p:nvSpPr>
          <p:cNvPr id="18" name="Rectangle 34">
            <a:extLst>
              <a:ext uri="{FF2B5EF4-FFF2-40B4-BE49-F238E27FC236}">
                <a16:creationId xmlns:a16="http://schemas.microsoft.com/office/drawing/2014/main" id="{9AE1ABB7-7949-B042-9871-9739E07855B4}"/>
              </a:ext>
            </a:extLst>
          </p:cNvPr>
          <p:cNvSpPr txBox="1"/>
          <p:nvPr userDrawn="1"/>
        </p:nvSpPr>
        <p:spPr>
          <a:xfrm>
            <a:off x="572637" y="6459606"/>
            <a:ext cx="81368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9" name="Text Placeholder 9">
            <a:extLst>
              <a:ext uri="{FF2B5EF4-FFF2-40B4-BE49-F238E27FC236}">
                <a16:creationId xmlns:a16="http://schemas.microsoft.com/office/drawing/2014/main" id="{4719B338-878E-F04E-A5AD-92ACD5E86BD6}"/>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0" name="Text Placeholder 8">
            <a:extLst>
              <a:ext uri="{FF2B5EF4-FFF2-40B4-BE49-F238E27FC236}">
                <a16:creationId xmlns:a16="http://schemas.microsoft.com/office/drawing/2014/main" id="{AEDCE554-0178-4348-B28E-867F087C905C}"/>
              </a:ext>
            </a:extLst>
          </p:cNvPr>
          <p:cNvSpPr>
            <a:spLocks noGrp="1"/>
          </p:cNvSpPr>
          <p:nvPr>
            <p:ph type="body" sz="quarter" idx="14" hasCustomPrompt="1"/>
          </p:nvPr>
        </p:nvSpPr>
        <p:spPr>
          <a:xfrm>
            <a:off x="534998" y="1891909"/>
            <a:ext cx="11054039" cy="3017555"/>
          </a:xfrm>
          <a:prstGeom prst="rect">
            <a:avLst/>
          </a:prstGeom>
        </p:spPr>
        <p:txBody>
          <a:bodyPr>
            <a:normAutofit/>
          </a:bodyPr>
          <a:lstStyle>
            <a:lvl1pPr marL="228594" marR="0" indent="-228594" algn="l" defTabSz="914377" rtl="0" eaLnBrk="1" fontAlgn="auto" latinLnBrk="0" hangingPunct="1">
              <a:lnSpc>
                <a:spcPct val="100000"/>
              </a:lnSpc>
              <a:spcBef>
                <a:spcPts val="1200"/>
              </a:spcBef>
              <a:spcAft>
                <a:spcPts val="1200"/>
              </a:spcAft>
              <a:buClrTx/>
              <a:buSzTx/>
              <a:buFont typeface="Wingdings" charset="2"/>
              <a:buChar char="§"/>
              <a:tabLst/>
              <a:defRPr sz="1867" b="0" i="0" baseline="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914377" indent="-228594">
              <a:lnSpc>
                <a:spcPct val="100000"/>
              </a:lnSpc>
              <a:spcBef>
                <a:spcPts val="0"/>
              </a:spcBef>
              <a:spcAft>
                <a:spcPts val="1200"/>
              </a:spcAft>
              <a:buSzPct val="100000"/>
              <a:buFont typeface="Courier New" panose="02070309020205020404" pitchFamily="49" charset="0"/>
              <a:buChar char="o"/>
              <a:defRPr sz="1867">
                <a:solidFill>
                  <a:srgbClr val="595959"/>
                </a:solidFill>
                <a:latin typeface="Calibri" panose="020F0502020204030204" pitchFamily="34" charset="0"/>
                <a:cs typeface="Calibri" panose="020F0502020204030204" pitchFamily="34" charset="0"/>
              </a:defRPr>
            </a:lvl2pPr>
            <a:lvl3pPr marL="1490435" indent="-173732">
              <a:lnSpc>
                <a:spcPct val="100000"/>
              </a:lnSpc>
              <a:spcBef>
                <a:spcPts val="0"/>
              </a:spcBef>
              <a:spcAft>
                <a:spcPts val="600"/>
              </a:spcAft>
              <a:buFont typeface="Arial" panose="020B0604020202020204" pitchFamily="34" charset="0"/>
              <a:buChar char="•"/>
              <a:defRPr sz="1467" baseline="0">
                <a:solidFill>
                  <a:srgbClr val="595959"/>
                </a:solidFill>
                <a:latin typeface="Calibri" panose="020F0502020204030204" pitchFamily="34" charset="0"/>
                <a:cs typeface="Calibri" panose="020F0502020204030204" pitchFamily="34" charset="0"/>
              </a:defRPr>
            </a:lvl3pPr>
          </a:lstStyle>
          <a:p>
            <a:pPr lvl="0"/>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lvl="1"/>
            <a:r>
              <a:rPr lang="en-US" dirty="0"/>
              <a:t>Body copy or paragraph</a:t>
            </a:r>
          </a:p>
          <a:p>
            <a:pPr lvl="2"/>
            <a:r>
              <a:rPr lang="en-US" dirty="0"/>
              <a:t>Notations</a:t>
            </a:r>
          </a:p>
        </p:txBody>
      </p:sp>
      <p:sp>
        <p:nvSpPr>
          <p:cNvPr id="8" name="Rectangle 7">
            <a:extLst>
              <a:ext uri="{FF2B5EF4-FFF2-40B4-BE49-F238E27FC236}">
                <a16:creationId xmlns:a16="http://schemas.microsoft.com/office/drawing/2014/main" id="{10E158EE-D3E4-2D44-8AE5-68139F02C93E}"/>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a:extLst>
              <a:ext uri="{FF2B5EF4-FFF2-40B4-BE49-F238E27FC236}">
                <a16:creationId xmlns:a16="http://schemas.microsoft.com/office/drawing/2014/main" id="{47B72E65-6FD6-2240-92CD-D9BBF93B9D60}"/>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6248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1_Black_blue border">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6091363"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541479" y="536576"/>
            <a:ext cx="11128098" cy="5800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1077915"/>
            <a:ext cx="10010207" cy="587375"/>
          </a:xfrm>
        </p:spPr>
        <p:txBody>
          <a:bodyPr/>
          <a:lstStyle>
            <a:lvl1pPr>
              <a:defRPr baseline="0">
                <a:solidFill>
                  <a:schemeClr val="bg1"/>
                </a:solidFill>
              </a:defRPr>
            </a:lvl1pPr>
          </a:lstStyle>
          <a:p>
            <a:r>
              <a:rPr lang="en-US" dirty="0"/>
              <a:t>CLICK TO EDIT TITLE STYLE</a:t>
            </a:r>
          </a:p>
        </p:txBody>
      </p:sp>
      <p:sp>
        <p:nvSpPr>
          <p:cNvPr id="3" name="Content Placeholder 2"/>
          <p:cNvSpPr>
            <a:spLocks noGrp="1"/>
          </p:cNvSpPr>
          <p:nvPr>
            <p:ph idx="1"/>
          </p:nvPr>
        </p:nvSpPr>
        <p:spPr>
          <a:xfrm>
            <a:off x="973392" y="2132013"/>
            <a:ext cx="10010207" cy="3668712"/>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1/26/24</a:t>
            </a:fld>
            <a:endParaRPr lang="en-US" dirty="0"/>
          </a:p>
        </p:txBody>
      </p:sp>
      <p:sp>
        <p:nvSpPr>
          <p:cNvPr id="12"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bg1">
                    <a:lumMod val="50000"/>
                    <a:lumOff val="50000"/>
                  </a:schemeClr>
                </a:solidFill>
              </a:defRPr>
            </a:lvl1pPr>
          </a:lstStyle>
          <a:p>
            <a:endParaRPr lang="en-US" dirty="0"/>
          </a:p>
        </p:txBody>
      </p:sp>
      <p:sp>
        <p:nvSpPr>
          <p:cNvPr id="14" name="Rectangle 13"/>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©2021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Tree>
    <p:extLst>
      <p:ext uri="{BB962C8B-B14F-4D97-AF65-F5344CB8AC3E}">
        <p14:creationId xmlns:p14="http://schemas.microsoft.com/office/powerpoint/2010/main" val="1102329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Learning objective black_gray_bulleted text">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1/26/24</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5" name="Content Placeholder 3"/>
          <p:cNvSpPr>
            <a:spLocks noGrp="1"/>
          </p:cNvSpPr>
          <p:nvPr>
            <p:ph sz="half" idx="13"/>
          </p:nvPr>
        </p:nvSpPr>
        <p:spPr>
          <a:xfrm>
            <a:off x="4992400" y="1597026"/>
            <a:ext cx="6680353" cy="3663950"/>
          </a:xfrm>
        </p:spPr>
        <p:txBody>
          <a:bodyPr vert="horz" lIns="0" tIns="0" rIns="0" bIns="0" rtlCol="0" anchor="ctr" anchorCtr="0">
            <a:noAutofit/>
          </a:bodyPr>
          <a:lstStyle>
            <a:lvl1pPr marL="174625" indent="-174625">
              <a:lnSpc>
                <a:spcPct val="125000"/>
              </a:lnSpc>
              <a:buFont typeface="Arial" panose="020B0604020202020204" pitchFamily="34" charset="0"/>
              <a:buChar char="•"/>
              <a:defRPr lang="en-US" sz="2400" dirty="0" smtClean="0">
                <a:solidFill>
                  <a:schemeClr val="bg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dirty="0"/>
              <a:t>Click to edit Master text styles</a:t>
            </a:r>
          </a:p>
        </p:txBody>
      </p:sp>
      <p:sp>
        <p:nvSpPr>
          <p:cNvPr id="10" name="TextBox 9"/>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©2021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2196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8719C39-498E-2FC7-2AA8-74381D57DA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D8F4FB-A494-AD80-A124-395FD6F7D6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4DC048-40FA-AF51-9BC9-3D2520F9E274}"/>
              </a:ext>
            </a:extLst>
          </p:cNvPr>
          <p:cNvSpPr>
            <a:spLocks noGrp="1" noChangeArrowheads="1"/>
          </p:cNvSpPr>
          <p:nvPr>
            <p:ph type="sldNum" sz="quarter" idx="12"/>
          </p:nvPr>
        </p:nvSpPr>
        <p:spPr>
          <a:ln/>
        </p:spPr>
        <p:txBody>
          <a:bodyPr/>
          <a:lstStyle>
            <a:lvl1pPr>
              <a:defRPr/>
            </a:lvl1pPr>
          </a:lstStyle>
          <a:p>
            <a:pPr>
              <a:defRPr/>
            </a:pPr>
            <a:fld id="{68BB327B-1EBA-FB4A-84F3-4CB6E7A519CA}" type="slidenum">
              <a:rPr lang="en-US" altLang="en-US"/>
              <a:pPr>
                <a:defRPr/>
              </a:pPr>
              <a:t>‹#›</a:t>
            </a:fld>
            <a:endParaRPr lang="en-US" altLang="en-US"/>
          </a:p>
        </p:txBody>
      </p:sp>
    </p:spTree>
    <p:extLst>
      <p:ext uri="{BB962C8B-B14F-4D97-AF65-F5344CB8AC3E}">
        <p14:creationId xmlns:p14="http://schemas.microsoft.com/office/powerpoint/2010/main" val="1809767675"/>
      </p:ext>
    </p:extLst>
  </p:cSld>
  <p:clrMapOvr>
    <a:masterClrMapping/>
  </p:clrMapOvr>
  <p:transition advClick="0"/>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11F32A-4C8A-A249-0B54-A5597B3201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8067E5-8590-7B2F-D4C6-6503758697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25D6D9-8D70-FA8E-BBB5-4EAD85DBE157}"/>
              </a:ext>
            </a:extLst>
          </p:cNvPr>
          <p:cNvSpPr>
            <a:spLocks noGrp="1" noChangeArrowheads="1"/>
          </p:cNvSpPr>
          <p:nvPr>
            <p:ph type="sldNum" sz="quarter" idx="12"/>
          </p:nvPr>
        </p:nvSpPr>
        <p:spPr>
          <a:ln/>
        </p:spPr>
        <p:txBody>
          <a:bodyPr/>
          <a:lstStyle>
            <a:lvl1pPr>
              <a:defRPr/>
            </a:lvl1pPr>
          </a:lstStyle>
          <a:p>
            <a:pPr>
              <a:defRPr/>
            </a:pPr>
            <a:fld id="{76994FBE-21F8-8147-9F3D-767DCD59BEF5}" type="slidenum">
              <a:rPr lang="en-US" altLang="en-US"/>
              <a:pPr>
                <a:defRPr/>
              </a:pPr>
              <a:t>‹#›</a:t>
            </a:fld>
            <a:endParaRPr lang="en-US" altLang="en-US"/>
          </a:p>
        </p:txBody>
      </p:sp>
    </p:spTree>
    <p:extLst>
      <p:ext uri="{BB962C8B-B14F-4D97-AF65-F5344CB8AC3E}">
        <p14:creationId xmlns:p14="http://schemas.microsoft.com/office/powerpoint/2010/main" val="4222381009"/>
      </p:ext>
    </p:extLst>
  </p:cSld>
  <p:clrMapOvr>
    <a:masterClrMapping/>
  </p:clrMapOvr>
  <p:transition advClick="0"/>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49C175-62DF-DB36-24A1-4632D79EDB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21AE96-ECF9-8901-6065-17BB3CF5CE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F8BE61-FBD9-927B-858D-04AFB7E3534C}"/>
              </a:ext>
            </a:extLst>
          </p:cNvPr>
          <p:cNvSpPr>
            <a:spLocks noGrp="1" noChangeArrowheads="1"/>
          </p:cNvSpPr>
          <p:nvPr>
            <p:ph type="sldNum" sz="quarter" idx="12"/>
          </p:nvPr>
        </p:nvSpPr>
        <p:spPr>
          <a:ln/>
        </p:spPr>
        <p:txBody>
          <a:bodyPr/>
          <a:lstStyle>
            <a:lvl1pPr>
              <a:defRPr/>
            </a:lvl1pPr>
          </a:lstStyle>
          <a:p>
            <a:pPr>
              <a:defRPr/>
            </a:pPr>
            <a:fld id="{52B3EC79-CCD3-2341-8808-BEBEEF710C09}" type="slidenum">
              <a:rPr lang="en-US" altLang="en-US"/>
              <a:pPr>
                <a:defRPr/>
              </a:pPr>
              <a:t>‹#›</a:t>
            </a:fld>
            <a:endParaRPr lang="en-US" altLang="en-US"/>
          </a:p>
        </p:txBody>
      </p:sp>
    </p:spTree>
    <p:extLst>
      <p:ext uri="{BB962C8B-B14F-4D97-AF65-F5344CB8AC3E}">
        <p14:creationId xmlns:p14="http://schemas.microsoft.com/office/powerpoint/2010/main" val="2045075450"/>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A6D814-2BC0-DF72-C7D4-A1FC7B5D50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D69E02-594F-6692-665C-CBC870A82F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69447F-0463-8FC4-2CD1-71175EF61498}"/>
              </a:ext>
            </a:extLst>
          </p:cNvPr>
          <p:cNvSpPr>
            <a:spLocks noGrp="1" noChangeArrowheads="1"/>
          </p:cNvSpPr>
          <p:nvPr>
            <p:ph type="sldNum" sz="quarter" idx="12"/>
          </p:nvPr>
        </p:nvSpPr>
        <p:spPr>
          <a:ln/>
        </p:spPr>
        <p:txBody>
          <a:bodyPr/>
          <a:lstStyle>
            <a:lvl1pPr>
              <a:defRPr/>
            </a:lvl1pPr>
          </a:lstStyle>
          <a:p>
            <a:pPr>
              <a:defRPr/>
            </a:pPr>
            <a:fld id="{870822AF-9A72-F24D-AF07-8D99AEB864A2}" type="slidenum">
              <a:rPr lang="en-US" altLang="en-US"/>
              <a:pPr>
                <a:defRPr/>
              </a:pPr>
              <a:t>‹#›</a:t>
            </a:fld>
            <a:endParaRPr lang="en-US" altLang="en-US"/>
          </a:p>
        </p:txBody>
      </p:sp>
    </p:spTree>
    <p:extLst>
      <p:ext uri="{BB962C8B-B14F-4D97-AF65-F5344CB8AC3E}">
        <p14:creationId xmlns:p14="http://schemas.microsoft.com/office/powerpoint/2010/main" val="2499140943"/>
      </p:ext>
    </p:extLst>
  </p:cSld>
  <p:clrMapOvr>
    <a:masterClrMapping/>
  </p:clrMapOvr>
  <p:transition advClick="0"/>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3B5FE78-A4B9-CCFD-9B88-FA62A17CE84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ADF6FB5-77D1-75FA-2D54-79D08EA39B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9EA6FA9-630A-41C1-A4E7-124145901098}"/>
              </a:ext>
            </a:extLst>
          </p:cNvPr>
          <p:cNvSpPr>
            <a:spLocks noGrp="1" noChangeArrowheads="1"/>
          </p:cNvSpPr>
          <p:nvPr>
            <p:ph type="sldNum" sz="quarter" idx="12"/>
          </p:nvPr>
        </p:nvSpPr>
        <p:spPr>
          <a:ln/>
        </p:spPr>
        <p:txBody>
          <a:bodyPr/>
          <a:lstStyle>
            <a:lvl1pPr>
              <a:defRPr/>
            </a:lvl1pPr>
          </a:lstStyle>
          <a:p>
            <a:pPr>
              <a:defRPr/>
            </a:pPr>
            <a:fld id="{7D2EECDC-FDB7-D446-AFBF-6FA647762AE0}" type="slidenum">
              <a:rPr lang="en-US" altLang="en-US"/>
              <a:pPr>
                <a:defRPr/>
              </a:pPr>
              <a:t>‹#›</a:t>
            </a:fld>
            <a:endParaRPr lang="en-US" altLang="en-US"/>
          </a:p>
        </p:txBody>
      </p:sp>
    </p:spTree>
    <p:extLst>
      <p:ext uri="{BB962C8B-B14F-4D97-AF65-F5344CB8AC3E}">
        <p14:creationId xmlns:p14="http://schemas.microsoft.com/office/powerpoint/2010/main" val="3547704090"/>
      </p:ext>
    </p:extLst>
  </p:cSld>
  <p:clrMapOvr>
    <a:masterClrMapping/>
  </p:clrMapOvr>
  <p:transition advClick="0"/>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4F25162-E9DC-CC50-9CD7-432885BF86A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B004DEB-075F-370A-3DB2-3AF1B96ADC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1B4489-3CB3-EAF2-E35C-BABCC991559E}"/>
              </a:ext>
            </a:extLst>
          </p:cNvPr>
          <p:cNvSpPr>
            <a:spLocks noGrp="1" noChangeArrowheads="1"/>
          </p:cNvSpPr>
          <p:nvPr>
            <p:ph type="sldNum" sz="quarter" idx="12"/>
          </p:nvPr>
        </p:nvSpPr>
        <p:spPr>
          <a:ln/>
        </p:spPr>
        <p:txBody>
          <a:bodyPr/>
          <a:lstStyle>
            <a:lvl1pPr>
              <a:defRPr/>
            </a:lvl1pPr>
          </a:lstStyle>
          <a:p>
            <a:pPr>
              <a:defRPr/>
            </a:pPr>
            <a:fld id="{A51E88EC-B321-B049-897B-6B93406E6D3B}" type="slidenum">
              <a:rPr lang="en-US" altLang="en-US"/>
              <a:pPr>
                <a:defRPr/>
              </a:pPr>
              <a:t>‹#›</a:t>
            </a:fld>
            <a:endParaRPr lang="en-US" altLang="en-US"/>
          </a:p>
        </p:txBody>
      </p:sp>
    </p:spTree>
    <p:extLst>
      <p:ext uri="{BB962C8B-B14F-4D97-AF65-F5344CB8AC3E}">
        <p14:creationId xmlns:p14="http://schemas.microsoft.com/office/powerpoint/2010/main" val="2837802733"/>
      </p:ext>
    </p:extLst>
  </p:cSld>
  <p:clrMapOvr>
    <a:masterClrMapping/>
  </p:clrMapOvr>
  <p:transition advClick="0"/>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98A1D8F-6DBF-1A0C-21E6-A828383ADC0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BE8BB8F-1C0B-83D6-28CA-AE89FBA22D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5D9DBA0-3BCA-7E84-7521-A306FF555EBA}"/>
              </a:ext>
            </a:extLst>
          </p:cNvPr>
          <p:cNvSpPr>
            <a:spLocks noGrp="1" noChangeArrowheads="1"/>
          </p:cNvSpPr>
          <p:nvPr>
            <p:ph type="sldNum" sz="quarter" idx="12"/>
          </p:nvPr>
        </p:nvSpPr>
        <p:spPr>
          <a:ln/>
        </p:spPr>
        <p:txBody>
          <a:bodyPr/>
          <a:lstStyle>
            <a:lvl1pPr>
              <a:defRPr/>
            </a:lvl1pPr>
          </a:lstStyle>
          <a:p>
            <a:pPr>
              <a:defRPr/>
            </a:pPr>
            <a:fld id="{0532CB75-175B-1F48-A6EA-0B1F2A7F4F0A}" type="slidenum">
              <a:rPr lang="en-US" altLang="en-US"/>
              <a:pPr>
                <a:defRPr/>
              </a:pPr>
              <a:t>‹#›</a:t>
            </a:fld>
            <a:endParaRPr lang="en-US" altLang="en-US"/>
          </a:p>
        </p:txBody>
      </p:sp>
    </p:spTree>
    <p:extLst>
      <p:ext uri="{BB962C8B-B14F-4D97-AF65-F5344CB8AC3E}">
        <p14:creationId xmlns:p14="http://schemas.microsoft.com/office/powerpoint/2010/main" val="570434500"/>
      </p:ext>
    </p:extLst>
  </p:cSld>
  <p:clrMapOvr>
    <a:masterClrMapping/>
  </p:clrMapOvr>
  <p:transition advClick="0"/>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710F1C-BA5C-4E62-0FB0-39BBC46299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C9CC4E-C6BA-3249-605D-7FDE36DD1C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D8E473-8C85-DDCB-4569-250765693B75}"/>
              </a:ext>
            </a:extLst>
          </p:cNvPr>
          <p:cNvSpPr>
            <a:spLocks noGrp="1" noChangeArrowheads="1"/>
          </p:cNvSpPr>
          <p:nvPr>
            <p:ph type="sldNum" sz="quarter" idx="12"/>
          </p:nvPr>
        </p:nvSpPr>
        <p:spPr>
          <a:ln/>
        </p:spPr>
        <p:txBody>
          <a:bodyPr/>
          <a:lstStyle>
            <a:lvl1pPr>
              <a:defRPr/>
            </a:lvl1pPr>
          </a:lstStyle>
          <a:p>
            <a:pPr>
              <a:defRPr/>
            </a:pPr>
            <a:fld id="{6C3F2B27-96A4-7B4A-ACFD-F854DA8A98EB}" type="slidenum">
              <a:rPr lang="en-US" altLang="en-US"/>
              <a:pPr>
                <a:defRPr/>
              </a:pPr>
              <a:t>‹#›</a:t>
            </a:fld>
            <a:endParaRPr lang="en-US" altLang="en-US"/>
          </a:p>
        </p:txBody>
      </p:sp>
    </p:spTree>
    <p:extLst>
      <p:ext uri="{BB962C8B-B14F-4D97-AF65-F5344CB8AC3E}">
        <p14:creationId xmlns:p14="http://schemas.microsoft.com/office/powerpoint/2010/main" val="1792416777"/>
      </p:ext>
    </p:extLst>
  </p:cSld>
  <p:clrMapOvr>
    <a:masterClrMapping/>
  </p:clrMapOvr>
  <p:transition advClick="0"/>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D073452-850C-991C-13E8-CCC20EA296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324C3F-A85C-C113-B53F-9CAE66CD32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93CF77-7AF3-B1EB-E082-5BBD197D0925}"/>
              </a:ext>
            </a:extLst>
          </p:cNvPr>
          <p:cNvSpPr>
            <a:spLocks noGrp="1" noChangeArrowheads="1"/>
          </p:cNvSpPr>
          <p:nvPr>
            <p:ph type="sldNum" sz="quarter" idx="12"/>
          </p:nvPr>
        </p:nvSpPr>
        <p:spPr>
          <a:ln/>
        </p:spPr>
        <p:txBody>
          <a:bodyPr/>
          <a:lstStyle>
            <a:lvl1pPr>
              <a:defRPr/>
            </a:lvl1pPr>
          </a:lstStyle>
          <a:p>
            <a:pPr>
              <a:defRPr/>
            </a:pPr>
            <a:fld id="{9D89605D-BBE9-E64D-921B-A48E7689720F}" type="slidenum">
              <a:rPr lang="en-US" altLang="en-US"/>
              <a:pPr>
                <a:defRPr/>
              </a:pPr>
              <a:t>‹#›</a:t>
            </a:fld>
            <a:endParaRPr lang="en-US" altLang="en-US"/>
          </a:p>
        </p:txBody>
      </p:sp>
    </p:spTree>
    <p:extLst>
      <p:ext uri="{BB962C8B-B14F-4D97-AF65-F5344CB8AC3E}">
        <p14:creationId xmlns:p14="http://schemas.microsoft.com/office/powerpoint/2010/main" val="4068157454"/>
      </p:ext>
    </p:extLst>
  </p:cSld>
  <p:clrMapOvr>
    <a:masterClrMapping/>
  </p:clrMapOvr>
  <p:transition advClick="0"/>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45969A-DD80-136B-47CF-BB44135D42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78B41A-08A8-66CC-967D-C9C615D67B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F6BB79-6516-2B95-8131-0D1130A45253}"/>
              </a:ext>
            </a:extLst>
          </p:cNvPr>
          <p:cNvSpPr>
            <a:spLocks noGrp="1" noChangeArrowheads="1"/>
          </p:cNvSpPr>
          <p:nvPr>
            <p:ph type="sldNum" sz="quarter" idx="12"/>
          </p:nvPr>
        </p:nvSpPr>
        <p:spPr>
          <a:ln/>
        </p:spPr>
        <p:txBody>
          <a:bodyPr/>
          <a:lstStyle>
            <a:lvl1pPr>
              <a:defRPr/>
            </a:lvl1pPr>
          </a:lstStyle>
          <a:p>
            <a:pPr>
              <a:defRPr/>
            </a:pPr>
            <a:fld id="{58E47BF6-707D-0247-89C3-FE9E747AAAAF}" type="slidenum">
              <a:rPr lang="en-US" altLang="en-US"/>
              <a:pPr>
                <a:defRPr/>
              </a:pPr>
              <a:t>‹#›</a:t>
            </a:fld>
            <a:endParaRPr lang="en-US" altLang="en-US"/>
          </a:p>
        </p:txBody>
      </p:sp>
    </p:spTree>
    <p:extLst>
      <p:ext uri="{BB962C8B-B14F-4D97-AF65-F5344CB8AC3E}">
        <p14:creationId xmlns:p14="http://schemas.microsoft.com/office/powerpoint/2010/main" val="2798947878"/>
      </p:ext>
    </p:extLst>
  </p:cSld>
  <p:clrMapOvr>
    <a:masterClrMapping/>
  </p:clrMapOvr>
  <p:transition advClick="0"/>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514DD6-AD46-55C6-6D9C-A6CEE3AEC8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EC6FA7-1BED-0C14-EB82-BC7F42D85F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A45B0E-FFF4-A38D-B186-4A6600ADFE0D}"/>
              </a:ext>
            </a:extLst>
          </p:cNvPr>
          <p:cNvSpPr>
            <a:spLocks noGrp="1" noChangeArrowheads="1"/>
          </p:cNvSpPr>
          <p:nvPr>
            <p:ph type="sldNum" sz="quarter" idx="12"/>
          </p:nvPr>
        </p:nvSpPr>
        <p:spPr>
          <a:ln/>
        </p:spPr>
        <p:txBody>
          <a:bodyPr/>
          <a:lstStyle>
            <a:lvl1pPr>
              <a:defRPr/>
            </a:lvl1pPr>
          </a:lstStyle>
          <a:p>
            <a:pPr>
              <a:defRPr/>
            </a:pPr>
            <a:fld id="{BD9C41C7-EE77-9442-BA0A-C6F9204D828C}" type="slidenum">
              <a:rPr lang="en-US" altLang="en-US"/>
              <a:pPr>
                <a:defRPr/>
              </a:pPr>
              <a:t>‹#›</a:t>
            </a:fld>
            <a:endParaRPr lang="en-US" altLang="en-US"/>
          </a:p>
        </p:txBody>
      </p:sp>
    </p:spTree>
    <p:extLst>
      <p:ext uri="{BB962C8B-B14F-4D97-AF65-F5344CB8AC3E}">
        <p14:creationId xmlns:p14="http://schemas.microsoft.com/office/powerpoint/2010/main" val="4276268386"/>
      </p:ext>
    </p:extLst>
  </p:cSld>
  <p:clrMapOvr>
    <a:masterClrMapping/>
  </p:clrMapOvr>
  <p:transition advClick="0"/>
</p:sldLayout>
</file>

<file path=ppt/slideLayouts/slideLayout2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4EC58318-9172-CFB7-6BA4-69073D4AAE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9F013F-3CDD-39DB-7F24-B1F781BCED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268C0E-D7EC-5194-8DC9-FBA302BB7839}"/>
              </a:ext>
            </a:extLst>
          </p:cNvPr>
          <p:cNvSpPr>
            <a:spLocks noGrp="1" noChangeArrowheads="1"/>
          </p:cNvSpPr>
          <p:nvPr>
            <p:ph type="sldNum" sz="quarter" idx="12"/>
          </p:nvPr>
        </p:nvSpPr>
        <p:spPr>
          <a:ln/>
        </p:spPr>
        <p:txBody>
          <a:bodyPr/>
          <a:lstStyle>
            <a:lvl1pPr>
              <a:defRPr/>
            </a:lvl1pPr>
          </a:lstStyle>
          <a:p>
            <a:pPr>
              <a:defRPr/>
            </a:pPr>
            <a:fld id="{083F80B9-2909-694B-BEAB-E13145B5C9A9}" type="slidenum">
              <a:rPr lang="en-US" altLang="en-US"/>
              <a:pPr>
                <a:defRPr/>
              </a:pPr>
              <a:t>‹#›</a:t>
            </a:fld>
            <a:endParaRPr lang="en-US" altLang="en-US"/>
          </a:p>
        </p:txBody>
      </p:sp>
    </p:spTree>
    <p:extLst>
      <p:ext uri="{BB962C8B-B14F-4D97-AF65-F5344CB8AC3E}">
        <p14:creationId xmlns:p14="http://schemas.microsoft.com/office/powerpoint/2010/main" val="12337601"/>
      </p:ext>
    </p:extLst>
  </p:cSld>
  <p:clrMapOvr>
    <a:masterClrMapping/>
  </p:clrMapOvr>
  <p:transition advClick="0"/>
</p:sldLayout>
</file>

<file path=ppt/slideLayouts/slideLayout2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FFF08A44-1A88-95C5-D6F2-CFBD41E472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AE015B-1EAE-DD4C-1E0E-F5EA3F7092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273391-961D-DB3A-7604-A6C9125731CB}"/>
              </a:ext>
            </a:extLst>
          </p:cNvPr>
          <p:cNvSpPr>
            <a:spLocks noGrp="1" noChangeArrowheads="1"/>
          </p:cNvSpPr>
          <p:nvPr>
            <p:ph type="sldNum" sz="quarter" idx="12"/>
          </p:nvPr>
        </p:nvSpPr>
        <p:spPr>
          <a:ln/>
        </p:spPr>
        <p:txBody>
          <a:bodyPr/>
          <a:lstStyle>
            <a:lvl1pPr>
              <a:defRPr/>
            </a:lvl1pPr>
          </a:lstStyle>
          <a:p>
            <a:pPr>
              <a:defRPr/>
            </a:pPr>
            <a:fld id="{F50FBBAA-A476-AD42-B19D-2F3D08B55A3B}" type="slidenum">
              <a:rPr lang="en-US" altLang="en-US"/>
              <a:pPr>
                <a:defRPr/>
              </a:pPr>
              <a:t>‹#›</a:t>
            </a:fld>
            <a:endParaRPr lang="en-US" altLang="en-US"/>
          </a:p>
        </p:txBody>
      </p:sp>
    </p:spTree>
    <p:extLst>
      <p:ext uri="{BB962C8B-B14F-4D97-AF65-F5344CB8AC3E}">
        <p14:creationId xmlns:p14="http://schemas.microsoft.com/office/powerpoint/2010/main" val="1278550361"/>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Only Title with Elements">
    <p:bg bwMode="gray">
      <p:bgPr>
        <a:solidFill>
          <a:schemeClr val="bg1"/>
        </a:solidFill>
        <a:effectLst/>
      </p:bgPr>
    </p:bg>
    <p:spTree>
      <p:nvGrpSpPr>
        <p:cNvPr id="1" name=""/>
        <p:cNvGrpSpPr/>
        <p:nvPr/>
      </p:nvGrpSpPr>
      <p:grpSpPr>
        <a:xfrm>
          <a:off x="0" y="0"/>
          <a:ext cx="0" cy="0"/>
          <a:chOff x="0" y="0"/>
          <a:chExt cx="0" cy="0"/>
        </a:xfrm>
      </p:grpSpPr>
      <p:sp>
        <p:nvSpPr>
          <p:cNvPr id="9" name="Text Placeholder 7"/>
          <p:cNvSpPr>
            <a:spLocks noGrp="1"/>
          </p:cNvSpPr>
          <p:nvPr>
            <p:ph type="body" sz="quarter" idx="13"/>
          </p:nvPr>
        </p:nvSpPr>
        <p:spPr bwMode="gray">
          <a:xfrm>
            <a:off x="623889" y="332656"/>
            <a:ext cx="10944225" cy="398144"/>
          </a:xfrm>
          <a:prstGeom prst="rect">
            <a:avLst/>
          </a:prstGeom>
        </p:spPr>
        <p:txBody>
          <a:bodyPr tIns="18000">
            <a:noAutofit/>
          </a:bodyPr>
          <a:lstStyle>
            <a:lvl1pPr marL="0" indent="0">
              <a:lnSpc>
                <a:spcPct val="100000"/>
              </a:lnSpc>
              <a:spcBef>
                <a:spcPts val="0"/>
              </a:spcBef>
              <a:spcAft>
                <a:spcPts val="0"/>
              </a:spcAft>
              <a:buFont typeface="Arial" panose="020B0604020202020204" pitchFamily="34" charset="0"/>
              <a:buNone/>
              <a:defRPr sz="1650" b="0" baseline="0">
                <a:solidFill>
                  <a:schemeClr val="accent1"/>
                </a:solidFill>
              </a:defRPr>
            </a:lvl1pPr>
            <a:lvl2pPr marL="0" indent="0">
              <a:lnSpc>
                <a:spcPct val="100000"/>
              </a:lnSpc>
              <a:spcBef>
                <a:spcPts val="0"/>
              </a:spcBef>
              <a:spcAft>
                <a:spcPts val="0"/>
              </a:spcAft>
              <a:buFont typeface="Arial" panose="020B0604020202020204" pitchFamily="34" charset="0"/>
              <a:buNone/>
              <a:defRPr sz="1650" b="0">
                <a:solidFill>
                  <a:schemeClr val="accent1"/>
                </a:solidFill>
              </a:defRPr>
            </a:lvl2pPr>
            <a:lvl3pPr marL="0" indent="0">
              <a:lnSpc>
                <a:spcPct val="100000"/>
              </a:lnSpc>
              <a:spcBef>
                <a:spcPts val="0"/>
              </a:spcBef>
              <a:spcAft>
                <a:spcPts val="0"/>
              </a:spcAft>
              <a:buNone/>
              <a:defRPr sz="1650" b="0">
                <a:solidFill>
                  <a:schemeClr val="accent1"/>
                </a:solidFill>
              </a:defRPr>
            </a:lvl3pPr>
            <a:lvl4pPr marL="0" indent="0">
              <a:lnSpc>
                <a:spcPct val="100000"/>
              </a:lnSpc>
              <a:spcBef>
                <a:spcPts val="0"/>
              </a:spcBef>
              <a:spcAft>
                <a:spcPts val="0"/>
              </a:spcAft>
              <a:buNone/>
              <a:defRPr sz="1650" b="0">
                <a:solidFill>
                  <a:schemeClr val="accent1"/>
                </a:solidFill>
              </a:defRPr>
            </a:lvl4pPr>
            <a:lvl5pPr marL="0" indent="0">
              <a:lnSpc>
                <a:spcPct val="100000"/>
              </a:lnSpc>
              <a:spcBef>
                <a:spcPts val="0"/>
              </a:spcBef>
              <a:spcAft>
                <a:spcPts val="0"/>
              </a:spcAft>
              <a:buNone/>
              <a:defRPr sz="1650" b="0">
                <a:solidFill>
                  <a:schemeClr val="accent1"/>
                </a:solidFill>
              </a:defRPr>
            </a:lvl5pPr>
            <a:lvl6pPr marL="0" indent="0">
              <a:lnSpc>
                <a:spcPct val="100000"/>
              </a:lnSpc>
              <a:spcBef>
                <a:spcPts val="0"/>
              </a:spcBef>
              <a:spcAft>
                <a:spcPts val="0"/>
              </a:spcAft>
              <a:buNone/>
              <a:defRPr sz="1650" b="0">
                <a:solidFill>
                  <a:schemeClr val="accent1"/>
                </a:solidFill>
              </a:defRPr>
            </a:lvl6pPr>
            <a:lvl7pPr marL="0" indent="0">
              <a:lnSpc>
                <a:spcPct val="100000"/>
              </a:lnSpc>
              <a:spcBef>
                <a:spcPts val="0"/>
              </a:spcBef>
              <a:spcAft>
                <a:spcPts val="0"/>
              </a:spcAft>
              <a:buNone/>
              <a:defRPr sz="1650" b="0">
                <a:solidFill>
                  <a:schemeClr val="accent1"/>
                </a:solidFill>
              </a:defRPr>
            </a:lvl7pPr>
            <a:lvl8pPr marL="0" indent="0">
              <a:lnSpc>
                <a:spcPct val="100000"/>
              </a:lnSpc>
              <a:spcBef>
                <a:spcPts val="0"/>
              </a:spcBef>
              <a:spcAft>
                <a:spcPts val="0"/>
              </a:spcAft>
              <a:buNone/>
              <a:defRPr sz="1650" b="0">
                <a:solidFill>
                  <a:schemeClr val="accent1"/>
                </a:solidFill>
              </a:defRPr>
            </a:lvl8pPr>
            <a:lvl9pPr marL="0" indent="0">
              <a:lnSpc>
                <a:spcPct val="100000"/>
              </a:lnSpc>
              <a:spcBef>
                <a:spcPts val="0"/>
              </a:spcBef>
              <a:spcAft>
                <a:spcPts val="0"/>
              </a:spcAft>
              <a:buNone/>
              <a:defRPr sz="1650" b="0">
                <a:solidFill>
                  <a:schemeClr val="accent1"/>
                </a:solidFill>
              </a:defRPr>
            </a:lvl9pPr>
          </a:lstStyle>
          <a:p>
            <a:pPr lvl="0"/>
            <a:r>
              <a:rPr lang="en-US" noProof="0"/>
              <a:t>Click to edit Master text styles</a:t>
            </a:r>
          </a:p>
        </p:txBody>
      </p:sp>
      <p:sp>
        <p:nvSpPr>
          <p:cNvPr id="5" name="Title 4"/>
          <p:cNvSpPr>
            <a:spLocks noGrp="1"/>
          </p:cNvSpPr>
          <p:nvPr>
            <p:ph type="title"/>
          </p:nvPr>
        </p:nvSpPr>
        <p:spPr bwMode="gray">
          <a:xfrm>
            <a:off x="623889" y="730800"/>
            <a:ext cx="10944225" cy="325952"/>
          </a:xfrm>
        </p:spPr>
        <p:txBody>
          <a:bodyPr/>
          <a:lstStyle>
            <a:lvl1pP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25B846A-B679-C549-CA13-CED0BD8C6C1C}"/>
              </a:ext>
            </a:extLst>
          </p:cNvPr>
          <p:cNvSpPr>
            <a:spLocks noGrp="1"/>
          </p:cNvSpPr>
          <p:nvPr>
            <p:ph type="ftr" sz="quarter" idx="14"/>
          </p:nvPr>
        </p:nvSpPr>
        <p:spPr bwMode="gray"/>
        <p:txBody>
          <a:bodyPr/>
          <a:lstStyle>
            <a:lvl1pPr>
              <a:defRPr>
                <a:solidFill>
                  <a:srgbClr val="FFFFFF"/>
                </a:solidFill>
              </a:defRPr>
            </a:lvl1pPr>
          </a:lstStyle>
          <a:p>
            <a:pPr>
              <a:defRPr/>
            </a:pPr>
            <a:r>
              <a:rPr lang="en-US"/>
              <a:t>DNA-PKi (M3814) - Experts Oncology Panel | Boston - 10 September 2016 - DRAFT</a:t>
            </a:r>
            <a:endParaRPr lang="en-US" dirty="0"/>
          </a:p>
        </p:txBody>
      </p:sp>
      <p:sp>
        <p:nvSpPr>
          <p:cNvPr id="6" name="Slide Number Placeholder 7">
            <a:extLst>
              <a:ext uri="{FF2B5EF4-FFF2-40B4-BE49-F238E27FC236}">
                <a16:creationId xmlns:a16="http://schemas.microsoft.com/office/drawing/2014/main" id="{58F2BCE2-79B2-0329-0798-CC1708A02120}"/>
              </a:ext>
            </a:extLst>
          </p:cNvPr>
          <p:cNvSpPr>
            <a:spLocks noGrp="1"/>
          </p:cNvSpPr>
          <p:nvPr>
            <p:ph type="sldNum" sz="quarter" idx="15"/>
          </p:nvPr>
        </p:nvSpPr>
        <p:spPr bwMode="gray"/>
        <p:txBody>
          <a:bodyPr/>
          <a:lstStyle>
            <a:lvl1pPr>
              <a:defRPr>
                <a:solidFill>
                  <a:srgbClr val="0000FF"/>
                </a:solidFill>
              </a:defRPr>
            </a:lvl1pPr>
          </a:lstStyle>
          <a:p>
            <a:pPr>
              <a:defRPr/>
            </a:pPr>
            <a:fld id="{EB5402A6-834E-0D46-BEAD-9FDE32FD7A5A}" type="slidenum">
              <a:rPr lang="en-US" altLang="en-US"/>
              <a:pPr>
                <a:defRPr/>
              </a:pPr>
              <a:t>‹#›</a:t>
            </a:fld>
            <a:endParaRPr lang="en-US" altLang="en-US"/>
          </a:p>
        </p:txBody>
      </p:sp>
    </p:spTree>
    <p:extLst>
      <p:ext uri="{BB962C8B-B14F-4D97-AF65-F5344CB8AC3E}">
        <p14:creationId xmlns:p14="http://schemas.microsoft.com/office/powerpoint/2010/main" val="933832472"/>
      </p:ext>
    </p:extLst>
  </p:cSld>
  <p:clrMapOvr>
    <a:masterClrMapping/>
  </p:clrMapOvr>
  <p:transition advClick="0"/>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ext no subtitl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Text Placeholder 10"/>
          <p:cNvSpPr>
            <a:spLocks noGrp="1"/>
          </p:cNvSpPr>
          <p:nvPr>
            <p:ph type="body" sz="quarter" idx="14"/>
          </p:nvPr>
        </p:nvSpPr>
        <p:spPr bwMode="gray">
          <a:xfrm>
            <a:off x="588246" y="1295401"/>
            <a:ext cx="11193569" cy="4991100"/>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18FF380F-57C1-A625-44B3-556FF0D9542D}"/>
              </a:ext>
            </a:extLst>
          </p:cNvPr>
          <p:cNvSpPr>
            <a:spLocks noGrp="1"/>
          </p:cNvSpPr>
          <p:nvPr>
            <p:ph type="dt" sz="half" idx="15"/>
          </p:nvPr>
        </p:nvSpPr>
        <p:spPr bwMode="gray"/>
        <p:txBody>
          <a:bodyPr/>
          <a:lstStyle>
            <a:lvl1pPr>
              <a:defRPr>
                <a:solidFill>
                  <a:srgbClr val="FFFFFF"/>
                </a:solidFill>
              </a:defRPr>
            </a:lvl1pPr>
          </a:lstStyle>
          <a:p>
            <a:pPr>
              <a:defRPr/>
            </a:pPr>
            <a:fld id="{1832772E-616C-40D5-9C39-46F23ECF88EE}" type="datetime1">
              <a:rPr lang="en-US"/>
              <a:pPr>
                <a:defRPr/>
              </a:pPr>
              <a:t>1/26/24</a:t>
            </a:fld>
            <a:endParaRPr lang="en-US" dirty="0"/>
          </a:p>
        </p:txBody>
      </p:sp>
      <p:sp>
        <p:nvSpPr>
          <p:cNvPr id="4" name="Slide Number Placeholder 5">
            <a:extLst>
              <a:ext uri="{FF2B5EF4-FFF2-40B4-BE49-F238E27FC236}">
                <a16:creationId xmlns:a16="http://schemas.microsoft.com/office/drawing/2014/main" id="{25AE238D-5F2C-C88E-BDF5-A0AFFCADC186}"/>
              </a:ext>
            </a:extLst>
          </p:cNvPr>
          <p:cNvSpPr>
            <a:spLocks noGrp="1"/>
          </p:cNvSpPr>
          <p:nvPr>
            <p:ph type="sldNum" sz="quarter" idx="16"/>
          </p:nvPr>
        </p:nvSpPr>
        <p:spPr bwMode="gray"/>
        <p:txBody>
          <a:bodyPr/>
          <a:lstStyle>
            <a:lvl1pPr>
              <a:defRPr>
                <a:solidFill>
                  <a:srgbClr val="FFFFFF"/>
                </a:solidFill>
              </a:defRPr>
            </a:lvl1pPr>
          </a:lstStyle>
          <a:p>
            <a:pPr>
              <a:defRPr/>
            </a:pPr>
            <a:fld id="{CF567DCD-7B2A-604C-A649-C2DD8EA0F50A}" type="slidenum">
              <a:rPr lang="en-US" altLang="en-US"/>
              <a:pPr>
                <a:defRPr/>
              </a:pPr>
              <a:t>‹#›</a:t>
            </a:fld>
            <a:endParaRPr lang="en-US" altLang="en-US"/>
          </a:p>
        </p:txBody>
      </p:sp>
    </p:spTree>
    <p:extLst>
      <p:ext uri="{BB962C8B-B14F-4D97-AF65-F5344CB8AC3E}">
        <p14:creationId xmlns:p14="http://schemas.microsoft.com/office/powerpoint/2010/main" val="3861429415"/>
      </p:ext>
    </p:extLst>
  </p:cSld>
  <p:clrMapOvr>
    <a:masterClrMapping/>
  </p:clrMapOvr>
  <p:transition advClick="0"/>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8371" y="365126"/>
            <a:ext cx="11456276" cy="1043987"/>
          </a:xfrm>
        </p:spPr>
        <p:txBody>
          <a:bodyPr anchor="t"/>
          <a:lstStyle/>
          <a:p>
            <a:r>
              <a:rPr lang="en-US" dirty="0"/>
              <a:t>Click to edit Master title style</a:t>
            </a:r>
          </a:p>
        </p:txBody>
      </p:sp>
      <p:sp>
        <p:nvSpPr>
          <p:cNvPr id="8" name="Content Placeholder 7"/>
          <p:cNvSpPr>
            <a:spLocks noGrp="1"/>
          </p:cNvSpPr>
          <p:nvPr>
            <p:ph sz="quarter" idx="13"/>
          </p:nvPr>
        </p:nvSpPr>
        <p:spPr>
          <a:xfrm>
            <a:off x="378371" y="1557201"/>
            <a:ext cx="11456276" cy="4294958"/>
          </a:xfrm>
        </p:spPr>
        <p:txBody>
          <a:bodyPr>
            <a:noAutofit/>
          </a:bodyPr>
          <a:lstStyle>
            <a:lvl1pPr marL="171450" indent="-171450">
              <a:defRPr sz="1500"/>
            </a:lvl1pPr>
            <a:lvl2pPr marL="342900">
              <a:defRPr sz="1500"/>
            </a:lvl2pPr>
            <a:lvl3pPr marL="514350">
              <a:defRPr sz="1200"/>
            </a:lvl3pPr>
            <a:lvl4pPr marL="685800">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3959671" y="6271847"/>
            <a:ext cx="5852160" cy="281354"/>
          </a:xfrm>
        </p:spPr>
        <p:txBody>
          <a:bodyPr lIns="0" tIns="0" rIns="0" bIns="0" anchor="b">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Click to edit Master text styles</a:t>
            </a:r>
          </a:p>
        </p:txBody>
      </p:sp>
      <p:sp>
        <p:nvSpPr>
          <p:cNvPr id="4" name="Text Placeholder 3"/>
          <p:cNvSpPr>
            <a:spLocks noGrp="1"/>
          </p:cNvSpPr>
          <p:nvPr>
            <p:ph type="body" sz="quarter" idx="16"/>
          </p:nvPr>
        </p:nvSpPr>
        <p:spPr>
          <a:xfrm>
            <a:off x="378055" y="5632450"/>
            <a:ext cx="11456276" cy="476250"/>
          </a:xfrm>
        </p:spPr>
        <p:txBody>
          <a:bodyPr anchor="b">
            <a:noAutofit/>
          </a:bodyPr>
          <a:lstStyle>
            <a:lvl1pPr marL="0" indent="0">
              <a:spcBef>
                <a:spcPts val="0"/>
              </a:spcBef>
              <a:buNone/>
              <a:defRPr sz="675"/>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C079B38B-589B-67DA-7755-9D0631AE629A}"/>
              </a:ext>
            </a:extLst>
          </p:cNvPr>
          <p:cNvSpPr>
            <a:spLocks noGrp="1"/>
          </p:cNvSpPr>
          <p:nvPr>
            <p:ph type="sldNum" sz="quarter" idx="17"/>
          </p:nvPr>
        </p:nvSpPr>
        <p:spPr/>
        <p:txBody>
          <a:bodyPr/>
          <a:lstStyle>
            <a:lvl1pPr>
              <a:defRPr>
                <a:solidFill>
                  <a:schemeClr val="bg1"/>
                </a:solidFill>
              </a:defRPr>
            </a:lvl1pPr>
          </a:lstStyle>
          <a:p>
            <a:pPr>
              <a:defRPr/>
            </a:pPr>
            <a:fld id="{E0ACEB9A-3A07-D242-93CD-69B594DE2A0A}" type="slidenum">
              <a:rPr lang="en-US"/>
              <a:pPr>
                <a:defRPr/>
              </a:pPr>
              <a:t>‹#›</a:t>
            </a:fld>
            <a:endParaRPr lang="en-US" dirty="0"/>
          </a:p>
        </p:txBody>
      </p:sp>
    </p:spTree>
    <p:extLst>
      <p:ext uri="{BB962C8B-B14F-4D97-AF65-F5344CB8AC3E}">
        <p14:creationId xmlns:p14="http://schemas.microsoft.com/office/powerpoint/2010/main" val="530249952"/>
      </p:ext>
    </p:extLst>
  </p:cSld>
  <p:clrMapOvr>
    <a:masterClrMapping/>
  </p:clrMapOvr>
  <p:transition advClick="0"/>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3" name="Google Shape;18;p14"/>
          <p:cNvSpPr txBox="1">
            <a:spLocks noGrp="1"/>
          </p:cNvSpPr>
          <p:nvPr>
            <p:ph type="ctrTitle"/>
          </p:nvPr>
        </p:nvSpPr>
        <p:spPr>
          <a:xfrm>
            <a:off x="480001" y="368311"/>
            <a:ext cx="11213020" cy="576000"/>
          </a:xfrm>
          <a:prstGeom prst="rect">
            <a:avLst/>
          </a:prstGeom>
          <a:noFill/>
          <a:ln>
            <a:noFill/>
          </a:ln>
        </p:spPr>
        <p:txBody>
          <a:bodyPr spcFirstLastPara="1" lIns="91425" tIns="45700" rIns="91425" bIns="45700" anchor="t">
            <a:noAutofit/>
          </a:bodyPr>
          <a:lstStyle>
            <a:lvl1pPr marR="0" lvl="0" algn="l" rtl="0">
              <a:lnSpc>
                <a:spcPct val="100000"/>
              </a:lnSpc>
              <a:spcBef>
                <a:spcPts val="0"/>
              </a:spcBef>
              <a:spcAft>
                <a:spcPts val="0"/>
              </a:spcAft>
              <a:buClr>
                <a:srgbClr val="05416B"/>
              </a:buClr>
              <a:buSzPts val="1400"/>
              <a:buFont typeface="Arial"/>
              <a:buNone/>
              <a:defRPr sz="2000" b="1" i="0" u="none" strike="noStrike" cap="none">
                <a:solidFill>
                  <a:srgbClr val="3D9DA0"/>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500433" y="1730104"/>
            <a:ext cx="11213200" cy="4273005"/>
          </a:xfrm>
          <a:prstGeom prst="rect">
            <a:avLst/>
          </a:prstGeom>
          <a:noFill/>
          <a:ln>
            <a:noFill/>
          </a:ln>
        </p:spPr>
        <p:txBody>
          <a:bodyPr spcFirstLastPara="1" lIns="91425" tIns="45700" rIns="91425" bIns="4570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75000"/>
                    <a:lumOff val="2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
        <p:nvSpPr>
          <p:cNvPr id="3" name="Footer Placeholder 1">
            <a:extLst>
              <a:ext uri="{FF2B5EF4-FFF2-40B4-BE49-F238E27FC236}">
                <a16:creationId xmlns:a16="http://schemas.microsoft.com/office/drawing/2014/main" id="{FB4438E4-2058-ACD8-4B55-E68C88C50EA8}"/>
              </a:ext>
            </a:extLst>
          </p:cNvPr>
          <p:cNvSpPr>
            <a:spLocks noGrp="1"/>
          </p:cNvSpPr>
          <p:nvPr>
            <p:ph type="ftr" sz="quarter" idx="10"/>
          </p:nvPr>
        </p:nvSpPr>
        <p:spPr>
          <a:xfrm>
            <a:off x="2317751" y="6280151"/>
            <a:ext cx="7264400" cy="366713"/>
          </a:xfrm>
        </p:spPr>
        <p:txBody>
          <a:bodyPr anchor="b"/>
          <a:lstStyle>
            <a:lvl1pPr algn="l">
              <a:defRPr sz="1000">
                <a:solidFill>
                  <a:srgbClr val="404040"/>
                </a:solidFill>
                <a:latin typeface="Arial Narrow" panose="020B0606020202030204" pitchFamily="34" charset="0"/>
              </a:defRPr>
            </a:lvl1pPr>
          </a:lstStyle>
          <a:p>
            <a:pPr>
              <a:defRPr/>
            </a:pPr>
            <a:endParaRPr lang="en-GB"/>
          </a:p>
        </p:txBody>
      </p:sp>
    </p:spTree>
    <p:extLst>
      <p:ext uri="{BB962C8B-B14F-4D97-AF65-F5344CB8AC3E}">
        <p14:creationId xmlns:p14="http://schemas.microsoft.com/office/powerpoint/2010/main" val="684837032"/>
      </p:ext>
    </p:extLst>
  </p:cSld>
  <p:clrMapOvr>
    <a:masterClrMapping/>
  </p:clrMapOvr>
  <p:transition advClick="0"/>
  <p:hf sldNum="0" hdr="0" dt="0"/>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2" name="TextBox 1">
            <a:extLst>
              <a:ext uri="{FF2B5EF4-FFF2-40B4-BE49-F238E27FC236}">
                <a16:creationId xmlns:a16="http://schemas.microsoft.com/office/drawing/2014/main" id="{71221078-C5A9-C9E0-1F52-1B3D2C98285E}"/>
              </a:ext>
            </a:extLst>
          </p:cNvPr>
          <p:cNvSpPr txBox="1">
            <a:spLocks noChangeArrowheads="1"/>
          </p:cNvSpPr>
          <p:nvPr userDrawn="1"/>
        </p:nvSpPr>
        <p:spPr bwMode="auto">
          <a:xfrm>
            <a:off x="5844118" y="6402388"/>
            <a:ext cx="6004983" cy="138112"/>
          </a:xfrm>
          <a:prstGeom prst="rect">
            <a:avLst/>
          </a:prstGeom>
          <a:noFill/>
          <a:ln>
            <a:noFill/>
          </a:ln>
        </p:spPr>
        <p:txBody>
          <a:bodyPr lIns="0" tIns="0" rIns="90000" bIns="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algn="r" eaLnBrk="1" hangingPunct="1">
              <a:buClr>
                <a:srgbClr val="000000"/>
              </a:buClr>
              <a:buFont typeface="Arial" panose="020B0604020202020204" pitchFamily="34" charset="0"/>
              <a:buNone/>
              <a:defRPr/>
            </a:pPr>
            <a:r>
              <a:rPr lang="en-US" altLang="en-US" sz="900">
                <a:solidFill>
                  <a:srgbClr val="C9473E"/>
                </a:solidFill>
                <a:latin typeface="Arial Narrow" panose="020B0606020202030204" pitchFamily="34" charset="0"/>
              </a:rPr>
              <a:t>Content of this presentation is copyright</a:t>
            </a:r>
            <a:r>
              <a:rPr lang="LID4096" altLang="en-US" sz="900">
                <a:solidFill>
                  <a:srgbClr val="C9473E"/>
                </a:solidFill>
                <a:latin typeface="Arial Narrow" panose="020B0606020202030204" pitchFamily="34" charset="0"/>
              </a:rPr>
              <a:t> </a:t>
            </a:r>
            <a:r>
              <a:rPr lang="en-US" altLang="en-US" sz="900">
                <a:solidFill>
                  <a:srgbClr val="C9473E"/>
                </a:solidFill>
                <a:latin typeface="Arial Narrow" panose="020B0606020202030204" pitchFamily="34" charset="0"/>
              </a:rPr>
              <a:t>and responsibility of the author. Permission is required for re-use</a:t>
            </a:r>
            <a:r>
              <a:rPr lang="LID4096" altLang="en-US" sz="900">
                <a:solidFill>
                  <a:srgbClr val="C9473E"/>
                </a:solidFill>
                <a:latin typeface="Arial Narrow" panose="020B0606020202030204" pitchFamily="34" charset="0"/>
              </a:rPr>
              <a:t>.</a:t>
            </a:r>
            <a:endParaRPr lang="en-US" altLang="en-US" sz="900">
              <a:solidFill>
                <a:srgbClr val="C9473E"/>
              </a:solidFill>
              <a:latin typeface="Arial Narrow" panose="020B0606020202030204" pitchFamily="34" charset="0"/>
            </a:endParaRPr>
          </a:p>
        </p:txBody>
      </p:sp>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p:cNvSpPr txBox="1">
            <a:spLocks noGrp="1"/>
          </p:cNvSpPr>
          <p:nvPr>
            <p:ph type="ctrTitle"/>
          </p:nvPr>
        </p:nvSpPr>
        <p:spPr>
          <a:xfrm>
            <a:off x="480001"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75000"/>
                    <a:lumOff val="2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p:cNvSpPr txBox="1">
            <a:spLocks noGrp="1"/>
          </p:cNvSpPr>
          <p:nvPr>
            <p:ph type="body" idx="12"/>
          </p:nvPr>
        </p:nvSpPr>
        <p:spPr>
          <a:xfrm>
            <a:off x="236038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4038712069"/>
      </p:ext>
    </p:extLst>
  </p:cSld>
  <p:clrMapOvr>
    <a:masterClrMapping/>
  </p:clrMapOvr>
  <p:transition advClick="0"/>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3" name="Google Shape;18;p14"/>
          <p:cNvSpPr txBox="1">
            <a:spLocks noGrp="1"/>
          </p:cNvSpPr>
          <p:nvPr>
            <p:ph type="ctrTitle"/>
          </p:nvPr>
        </p:nvSpPr>
        <p:spPr>
          <a:xfrm>
            <a:off x="480001"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5416B"/>
              </a:buClr>
              <a:buSzPts val="1400"/>
              <a:buFont typeface="Arial"/>
              <a:buNone/>
              <a:defRPr sz="2000" b="1" i="0" u="none" strike="noStrike" cap="none">
                <a:solidFill>
                  <a:srgbClr val="3D9DA0"/>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75000"/>
                    <a:lumOff val="2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
        <p:nvSpPr>
          <p:cNvPr id="3" name="Footer Placeholder 1">
            <a:extLst>
              <a:ext uri="{FF2B5EF4-FFF2-40B4-BE49-F238E27FC236}">
                <a16:creationId xmlns:a16="http://schemas.microsoft.com/office/drawing/2014/main" id="{4957E68C-80CC-C1BF-8204-D4EF0B1A4079}"/>
              </a:ext>
            </a:extLst>
          </p:cNvPr>
          <p:cNvSpPr>
            <a:spLocks noGrp="1"/>
          </p:cNvSpPr>
          <p:nvPr>
            <p:ph type="ftr" sz="quarter" idx="10"/>
          </p:nvPr>
        </p:nvSpPr>
        <p:spPr>
          <a:xfrm>
            <a:off x="2317751" y="6280151"/>
            <a:ext cx="7264400" cy="366713"/>
          </a:xfrm>
        </p:spPr>
        <p:txBody>
          <a:bodyPr anchor="b"/>
          <a:lstStyle>
            <a:lvl1pPr algn="l">
              <a:defRPr sz="1000">
                <a:solidFill>
                  <a:srgbClr val="404040"/>
                </a:solidFill>
                <a:latin typeface="Arial Narrow" panose="020B0606020202030204" pitchFamily="34" charset="0"/>
              </a:defRPr>
            </a:lvl1pPr>
          </a:lstStyle>
          <a:p>
            <a:pPr>
              <a:defRPr/>
            </a:pPr>
            <a:endParaRPr lang="en-GB"/>
          </a:p>
        </p:txBody>
      </p:sp>
    </p:spTree>
    <p:extLst>
      <p:ext uri="{BB962C8B-B14F-4D97-AF65-F5344CB8AC3E}">
        <p14:creationId xmlns:p14="http://schemas.microsoft.com/office/powerpoint/2010/main" val="2337573677"/>
      </p:ext>
    </p:extLst>
  </p:cSld>
  <p:clrMapOvr>
    <a:masterClrMapping/>
  </p:clrMapOvr>
  <p:transition advClick="0"/>
  <p:hf sldNum="0" hdr="0" dt="0"/>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67599ABD-FF89-DBD8-2DFC-AA57B2BA02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8367" y="347663"/>
            <a:ext cx="1657351"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19;p14"/>
          <p:cNvSpPr txBox="1">
            <a:spLocks noGrp="1"/>
          </p:cNvSpPr>
          <p:nvPr>
            <p:ph type="subTitle" idx="2"/>
          </p:nvPr>
        </p:nvSpPr>
        <p:spPr>
          <a:xfrm>
            <a:off x="2438434"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489667" y="1743741"/>
            <a:ext cx="11213200" cy="48052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383664391"/>
      </p:ext>
    </p:extLst>
  </p:cSld>
  <p:clrMapOvr>
    <a:masterClrMapping/>
  </p:clrMapOvr>
  <p:transition advClick="0"/>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9F649A46-CABC-826E-3F23-B28C116184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8367" y="347663"/>
            <a:ext cx="1657351"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318956C-F81D-90CD-DD45-1904ABFC6181}"/>
              </a:ext>
            </a:extLst>
          </p:cNvPr>
          <p:cNvSpPr txBox="1">
            <a:spLocks noChangeArrowheads="1"/>
          </p:cNvSpPr>
          <p:nvPr userDrawn="1"/>
        </p:nvSpPr>
        <p:spPr bwMode="auto">
          <a:xfrm>
            <a:off x="5693833" y="6402388"/>
            <a:ext cx="6004984" cy="138112"/>
          </a:xfrm>
          <a:prstGeom prst="rect">
            <a:avLst/>
          </a:prstGeom>
          <a:noFill/>
          <a:ln>
            <a:noFill/>
          </a:ln>
        </p:spPr>
        <p:txBody>
          <a:bodyPr lIns="0" tIns="0" rIns="90000" bIns="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algn="r" eaLnBrk="1" hangingPunct="1">
              <a:buClr>
                <a:srgbClr val="000000"/>
              </a:buClr>
              <a:buFont typeface="Arial" panose="020B0604020202020204" pitchFamily="34" charset="0"/>
              <a:buNone/>
              <a:defRPr/>
            </a:pPr>
            <a:r>
              <a:rPr lang="en-US" altLang="en-US" sz="900">
                <a:solidFill>
                  <a:srgbClr val="C9473E"/>
                </a:solidFill>
                <a:latin typeface="Arial Narrow" panose="020B0606020202030204" pitchFamily="34" charset="0"/>
              </a:rPr>
              <a:t>Content of this presentation is copyright</a:t>
            </a:r>
            <a:r>
              <a:rPr lang="LID4096" altLang="en-US" sz="900">
                <a:solidFill>
                  <a:srgbClr val="C9473E"/>
                </a:solidFill>
                <a:latin typeface="Arial Narrow" panose="020B0606020202030204" pitchFamily="34" charset="0"/>
              </a:rPr>
              <a:t> </a:t>
            </a:r>
            <a:r>
              <a:rPr lang="en-US" altLang="en-US" sz="900">
                <a:solidFill>
                  <a:srgbClr val="C9473E"/>
                </a:solidFill>
                <a:latin typeface="Arial Narrow" panose="020B0606020202030204" pitchFamily="34" charset="0"/>
              </a:rPr>
              <a:t>and responsibility of the author. Permission is required for re-use</a:t>
            </a:r>
            <a:r>
              <a:rPr lang="LID4096" altLang="en-US" sz="900">
                <a:solidFill>
                  <a:srgbClr val="C9473E"/>
                </a:solidFill>
                <a:latin typeface="Arial Narrow" panose="020B0606020202030204" pitchFamily="34" charset="0"/>
              </a:rPr>
              <a:t>.</a:t>
            </a:r>
            <a:endParaRPr lang="en-US" altLang="en-US" sz="900">
              <a:solidFill>
                <a:srgbClr val="C9473E"/>
              </a:solidFill>
              <a:latin typeface="Arial Narrow" panose="020B0606020202030204" pitchFamily="34" charset="0"/>
            </a:endParaRPr>
          </a:p>
        </p:txBody>
      </p:sp>
      <p:sp>
        <p:nvSpPr>
          <p:cNvPr id="19" name="Google Shape;19;p14"/>
          <p:cNvSpPr txBox="1">
            <a:spLocks noGrp="1"/>
          </p:cNvSpPr>
          <p:nvPr>
            <p:ph type="subTitle" idx="2"/>
          </p:nvPr>
        </p:nvSpPr>
        <p:spPr>
          <a:xfrm>
            <a:off x="2438434"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489667" y="1743741"/>
            <a:ext cx="11213200" cy="43290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8" name="Google Shape;17;p14"/>
          <p:cNvSpPr txBox="1">
            <a:spLocks noGrp="1"/>
          </p:cNvSpPr>
          <p:nvPr>
            <p:ph type="body" idx="12"/>
          </p:nvPr>
        </p:nvSpPr>
        <p:spPr>
          <a:xfrm>
            <a:off x="49094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3975134466"/>
      </p:ext>
    </p:extLst>
  </p:cSld>
  <p:clrMapOvr>
    <a:masterClrMapping/>
  </p:clrMapOvr>
  <p:transition advClick="0"/>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24624CD1-9323-CCD5-DD57-283E17AF0D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8367" y="347663"/>
            <a:ext cx="1657351"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4677B4D-A946-7059-470E-55F97503750C}"/>
              </a:ext>
            </a:extLst>
          </p:cNvPr>
          <p:cNvSpPr txBox="1">
            <a:spLocks noChangeArrowheads="1"/>
          </p:cNvSpPr>
          <p:nvPr userDrawn="1"/>
        </p:nvSpPr>
        <p:spPr bwMode="auto">
          <a:xfrm>
            <a:off x="4796367" y="6402388"/>
            <a:ext cx="6004984" cy="138112"/>
          </a:xfrm>
          <a:prstGeom prst="rect">
            <a:avLst/>
          </a:prstGeom>
          <a:noFill/>
          <a:ln>
            <a:noFill/>
          </a:ln>
        </p:spPr>
        <p:txBody>
          <a:bodyPr lIns="0" tIns="0" rIns="90000" bIns="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algn="r" eaLnBrk="1" hangingPunct="1">
              <a:buClr>
                <a:srgbClr val="000000"/>
              </a:buClr>
              <a:buFont typeface="Arial" panose="020B0604020202020204" pitchFamily="34" charset="0"/>
              <a:buNone/>
              <a:defRPr/>
            </a:pPr>
            <a:r>
              <a:rPr lang="en-US" altLang="en-US" sz="900">
                <a:solidFill>
                  <a:srgbClr val="C9473E"/>
                </a:solidFill>
                <a:latin typeface="Arial Narrow" panose="020B0606020202030204" pitchFamily="34" charset="0"/>
              </a:rPr>
              <a:t>Content of this presentation is copyright</a:t>
            </a:r>
            <a:r>
              <a:rPr lang="LID4096" altLang="en-US" sz="900">
                <a:solidFill>
                  <a:srgbClr val="C9473E"/>
                </a:solidFill>
                <a:latin typeface="Arial Narrow" panose="020B0606020202030204" pitchFamily="34" charset="0"/>
              </a:rPr>
              <a:t> </a:t>
            </a:r>
            <a:r>
              <a:rPr lang="en-US" altLang="en-US" sz="900">
                <a:solidFill>
                  <a:srgbClr val="C9473E"/>
                </a:solidFill>
                <a:latin typeface="Arial Narrow" panose="020B0606020202030204" pitchFamily="34" charset="0"/>
              </a:rPr>
              <a:t>and responsibility of the author. Permission is required for re-use</a:t>
            </a:r>
            <a:r>
              <a:rPr lang="LID4096" altLang="en-US" sz="900">
                <a:solidFill>
                  <a:srgbClr val="C9473E"/>
                </a:solidFill>
                <a:latin typeface="Arial Narrow" panose="020B0606020202030204" pitchFamily="34" charset="0"/>
              </a:rPr>
              <a:t>.</a:t>
            </a:r>
            <a:endParaRPr lang="en-US" altLang="en-US" sz="900">
              <a:solidFill>
                <a:srgbClr val="C9473E"/>
              </a:solidFill>
              <a:latin typeface="Arial Narrow" panose="020B0606020202030204" pitchFamily="34" charset="0"/>
            </a:endParaRPr>
          </a:p>
        </p:txBody>
      </p:sp>
      <p:pic>
        <p:nvPicPr>
          <p:cNvPr id="4" name="Picture 4" descr="A picture containing light, traffic, dark&#10;&#10;Description automatically generated">
            <a:extLst>
              <a:ext uri="{FF2B5EF4-FFF2-40B4-BE49-F238E27FC236}">
                <a16:creationId xmlns:a16="http://schemas.microsoft.com/office/drawing/2014/main" id="{70D53F9D-5580-3398-966A-AEFF126773C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40039"/>
          <a:stretch>
            <a:fillRect/>
          </a:stretch>
        </p:blipFill>
        <p:spPr bwMode="auto">
          <a:xfrm>
            <a:off x="10881784" y="2109788"/>
            <a:ext cx="1310216"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19;p14"/>
          <p:cNvSpPr txBox="1">
            <a:spLocks noGrp="1"/>
          </p:cNvSpPr>
          <p:nvPr>
            <p:ph type="subTitle" idx="2"/>
          </p:nvPr>
        </p:nvSpPr>
        <p:spPr>
          <a:xfrm>
            <a:off x="2438434"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489667" y="1743741"/>
            <a:ext cx="10296867" cy="43290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
        <p:nvSpPr>
          <p:cNvPr id="8" name="Google Shape;17;p14"/>
          <p:cNvSpPr txBox="1">
            <a:spLocks noGrp="1"/>
          </p:cNvSpPr>
          <p:nvPr>
            <p:ph type="body" idx="12"/>
          </p:nvPr>
        </p:nvSpPr>
        <p:spPr>
          <a:xfrm>
            <a:off x="49094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2881351429"/>
      </p:ext>
    </p:extLst>
  </p:cSld>
  <p:clrMapOvr>
    <a:masterClrMapping/>
  </p:clrMapOvr>
  <p:transition advClick="0"/>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005B3549-48A3-F1BE-D3AE-EF837FE930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8367" y="347663"/>
            <a:ext cx="1657351"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light, traffic, dark&#10;&#10;Description automatically generated">
            <a:extLst>
              <a:ext uri="{FF2B5EF4-FFF2-40B4-BE49-F238E27FC236}">
                <a16:creationId xmlns:a16="http://schemas.microsoft.com/office/drawing/2014/main" id="{06C0123F-7E36-1696-2658-94A6FB4F334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40039"/>
          <a:stretch>
            <a:fillRect/>
          </a:stretch>
        </p:blipFill>
        <p:spPr bwMode="auto">
          <a:xfrm>
            <a:off x="10881784" y="2109788"/>
            <a:ext cx="1310216"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19;p14"/>
          <p:cNvSpPr txBox="1">
            <a:spLocks noGrp="1"/>
          </p:cNvSpPr>
          <p:nvPr>
            <p:ph type="subTitle" idx="2"/>
          </p:nvPr>
        </p:nvSpPr>
        <p:spPr>
          <a:xfrm>
            <a:off x="2438434"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489667" y="1743741"/>
            <a:ext cx="10296867" cy="48052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888702708"/>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6C7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38B239-1E16-10EC-06A7-9670410A10FA}"/>
              </a:ext>
            </a:extLst>
          </p:cNvPr>
          <p:cNvSpPr txBox="1">
            <a:spLocks noChangeArrowheads="1"/>
          </p:cNvSpPr>
          <p:nvPr userDrawn="1"/>
        </p:nvSpPr>
        <p:spPr bwMode="auto">
          <a:xfrm>
            <a:off x="5844118" y="6402388"/>
            <a:ext cx="6004983" cy="138112"/>
          </a:xfrm>
          <a:prstGeom prst="rect">
            <a:avLst/>
          </a:prstGeom>
          <a:noFill/>
          <a:ln>
            <a:noFill/>
          </a:ln>
        </p:spPr>
        <p:txBody>
          <a:bodyPr lIns="0" tIns="0" rIns="90000" bIns="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algn="r" eaLnBrk="1" hangingPunct="1">
              <a:buClr>
                <a:srgbClr val="000000"/>
              </a:buClr>
              <a:buFont typeface="Arial" panose="020B0604020202020204" pitchFamily="34" charset="0"/>
              <a:buNone/>
              <a:defRPr/>
            </a:pPr>
            <a:r>
              <a:rPr lang="en-US" altLang="en-US" sz="900">
                <a:solidFill>
                  <a:schemeClr val="bg1"/>
                </a:solidFill>
                <a:latin typeface="Arial Narrow" panose="020B0606020202030204" pitchFamily="34" charset="0"/>
              </a:rPr>
              <a:t>Content of this presentation is copyright</a:t>
            </a:r>
            <a:r>
              <a:rPr lang="LID4096" altLang="en-US" sz="900">
                <a:solidFill>
                  <a:schemeClr val="bg1"/>
                </a:solidFill>
                <a:latin typeface="Arial Narrow" panose="020B0606020202030204" pitchFamily="34" charset="0"/>
              </a:rPr>
              <a:t> </a:t>
            </a:r>
            <a:r>
              <a:rPr lang="en-US" altLang="en-US" sz="900">
                <a:solidFill>
                  <a:schemeClr val="bg1"/>
                </a:solidFill>
                <a:latin typeface="Arial Narrow" panose="020B0606020202030204" pitchFamily="34" charset="0"/>
              </a:rPr>
              <a:t>and responsibility of the author. Permission is required for re-use</a:t>
            </a:r>
            <a:r>
              <a:rPr lang="LID4096" altLang="en-US" sz="900">
                <a:solidFill>
                  <a:schemeClr val="bg1"/>
                </a:solidFill>
                <a:latin typeface="Arial Narrow" panose="020B0606020202030204" pitchFamily="34" charset="0"/>
              </a:rPr>
              <a:t>.</a:t>
            </a:r>
            <a:endParaRPr lang="en-US" altLang="en-US" sz="900">
              <a:solidFill>
                <a:schemeClr val="bg1"/>
              </a:solidFill>
              <a:latin typeface="Arial Narrow" panose="020B0606020202030204" pitchFamily="34" charset="0"/>
            </a:endParaRPr>
          </a:p>
        </p:txBody>
      </p:sp>
      <p:pic>
        <p:nvPicPr>
          <p:cNvPr id="3" name="Picture 3" descr="A picture containing text, clipart&#10;&#10;Description automatically generated">
            <a:extLst>
              <a:ext uri="{FF2B5EF4-FFF2-40B4-BE49-F238E27FC236}">
                <a16:creationId xmlns:a16="http://schemas.microsoft.com/office/drawing/2014/main" id="{761CA563-23A6-47BB-EC7D-AF5110006D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6834" y="6267451"/>
            <a:ext cx="169756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2;p15"/>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chemeClr val="bg1"/>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9" name="Google Shape;17;p14"/>
          <p:cNvSpPr txBox="1">
            <a:spLocks noGrp="1"/>
          </p:cNvSpPr>
          <p:nvPr>
            <p:ph type="body" idx="12"/>
          </p:nvPr>
        </p:nvSpPr>
        <p:spPr>
          <a:xfrm>
            <a:off x="2360388" y="6371979"/>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chemeClr val="bg1"/>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3653452962"/>
      </p:ext>
    </p:extLst>
  </p:cSld>
  <p:clrMapOvr>
    <a:masterClrMapping/>
  </p:clrMapOvr>
  <p:transition advClick="0"/>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26C72"/>
        </a:solidFill>
        <a:effectLst/>
      </p:bgPr>
    </p:bg>
    <p:spTree>
      <p:nvGrpSpPr>
        <p:cNvPr id="1" name=""/>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1DBAAF4E-8C7E-4E4C-1635-C0832D004B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6834" y="6267451"/>
            <a:ext cx="169756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2;p15"/>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chemeClr val="bg1"/>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357074393"/>
      </p:ext>
    </p:extLst>
  </p:cSld>
  <p:clrMapOvr>
    <a:masterClrMapping/>
  </p:clrMapOvr>
  <p:transition advClick="0"/>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26C72"/>
        </a:solidFill>
        <a:effectLst/>
      </p:bgPr>
    </p:bg>
    <p:spTree>
      <p:nvGrpSpPr>
        <p:cNvPr id="1" name=""/>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A1C4DFD7-5FE7-EA1C-E3BD-28C3E63AD3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6834" y="6267451"/>
            <a:ext cx="169756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building, tepee&#10;&#10;Description automatically generated">
            <a:extLst>
              <a:ext uri="{FF2B5EF4-FFF2-40B4-BE49-F238E27FC236}">
                <a16:creationId xmlns:a16="http://schemas.microsoft.com/office/drawing/2014/main" id="{BB9DA918-20C5-2384-C535-AA247F4620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4758" b="4919"/>
          <a:stretch>
            <a:fillRect/>
          </a:stretch>
        </p:blipFill>
        <p:spPr bwMode="auto">
          <a:xfrm>
            <a:off x="2254251" y="904876"/>
            <a:ext cx="9937749"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2;p15"/>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chemeClr val="bg1"/>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2596372124"/>
      </p:ext>
    </p:extLst>
  </p:cSld>
  <p:clrMapOvr>
    <a:masterClrMapping/>
  </p:clrMapOvr>
  <p:transition advClick="0"/>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1_Title Presentation" preserve="1" userDrawn="1">
  <p:cSld name="1_Title Presentation">
    <p:spTree>
      <p:nvGrpSpPr>
        <p:cNvPr id="1" name="Shape 10"/>
        <p:cNvGrpSpPr/>
        <p:nvPr/>
      </p:nvGrpSpPr>
      <p:grpSpPr>
        <a:xfrm>
          <a:off x="0" y="0"/>
          <a:ext cx="0" cy="0"/>
          <a:chOff x="0" y="0"/>
          <a:chExt cx="0" cy="0"/>
        </a:xfrm>
      </p:grpSpPr>
      <p:pic>
        <p:nvPicPr>
          <p:cNvPr id="2" name="Picture 2" descr="A picture containing dark&#10;&#10;Description automatically generated">
            <a:extLst>
              <a:ext uri="{FF2B5EF4-FFF2-40B4-BE49-F238E27FC236}">
                <a16:creationId xmlns:a16="http://schemas.microsoft.com/office/drawing/2014/main" id="{6D8DAEF3-EA1F-B483-6A50-132D366426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182" r="37155" b="3123"/>
          <a:stretch>
            <a:fillRect/>
          </a:stretch>
        </p:blipFill>
        <p:spPr bwMode="auto">
          <a:xfrm>
            <a:off x="6868584" y="-228600"/>
            <a:ext cx="5323416"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text, clipart&#10;&#10;Description automatically generated">
            <a:extLst>
              <a:ext uri="{FF2B5EF4-FFF2-40B4-BE49-F238E27FC236}">
                <a16:creationId xmlns:a16="http://schemas.microsoft.com/office/drawing/2014/main" id="{3320D0C1-C628-25A8-5A1F-0F687A8184C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418" y="6281738"/>
            <a:ext cx="1657349"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22;p15"/>
          <p:cNvSpPr txBox="1">
            <a:spLocks noGrp="1"/>
          </p:cNvSpPr>
          <p:nvPr>
            <p:ph type="ctrTitle"/>
          </p:nvPr>
        </p:nvSpPr>
        <p:spPr>
          <a:xfrm>
            <a:off x="480002"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p:cNvSpPr txBox="1">
            <a:spLocks noGrp="1"/>
          </p:cNvSpPr>
          <p:nvPr>
            <p:ph type="subTitle" idx="1"/>
          </p:nvPr>
        </p:nvSpPr>
        <p:spPr>
          <a:xfrm>
            <a:off x="480002"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347403411"/>
      </p:ext>
    </p:extLst>
  </p:cSld>
  <p:clrMapOvr>
    <a:masterClrMapping/>
  </p:clrMapOvr>
  <p:transition advClick="0"/>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1_Title Presentation" preserve="1" userDrawn="1">
  <p:cSld name="2_Title Presentation">
    <p:spTree>
      <p:nvGrpSpPr>
        <p:cNvPr id="1" name="Shape 10"/>
        <p:cNvGrpSpPr/>
        <p:nvPr/>
      </p:nvGrpSpPr>
      <p:grpSpPr>
        <a:xfrm>
          <a:off x="0" y="0"/>
          <a:ext cx="0" cy="0"/>
          <a:chOff x="0" y="0"/>
          <a:chExt cx="0" cy="0"/>
        </a:xfrm>
      </p:grpSpPr>
      <p:pic>
        <p:nvPicPr>
          <p:cNvPr id="2" name="Picture 2" descr="A picture containing dark&#10;&#10;Description automatically generated">
            <a:extLst>
              <a:ext uri="{FF2B5EF4-FFF2-40B4-BE49-F238E27FC236}">
                <a16:creationId xmlns:a16="http://schemas.microsoft.com/office/drawing/2014/main" id="{A7E66553-1D7D-FA4C-86F6-533A9C81F5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182" r="37155" b="3123"/>
          <a:stretch>
            <a:fillRect/>
          </a:stretch>
        </p:blipFill>
        <p:spPr bwMode="auto">
          <a:xfrm>
            <a:off x="6868584" y="-228600"/>
            <a:ext cx="5323416"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text, clipart&#10;&#10;Description automatically generated">
            <a:extLst>
              <a:ext uri="{FF2B5EF4-FFF2-40B4-BE49-F238E27FC236}">
                <a16:creationId xmlns:a16="http://schemas.microsoft.com/office/drawing/2014/main" id="{CD8FD7A6-9E19-88C7-566B-4E4C5FACD82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418" y="6281738"/>
            <a:ext cx="1657349"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759910F-F732-D904-3FE5-4E96FB195B5A}"/>
              </a:ext>
            </a:extLst>
          </p:cNvPr>
          <p:cNvSpPr txBox="1">
            <a:spLocks noChangeArrowheads="1"/>
          </p:cNvSpPr>
          <p:nvPr userDrawn="1"/>
        </p:nvSpPr>
        <p:spPr bwMode="auto">
          <a:xfrm>
            <a:off x="6062133" y="6402388"/>
            <a:ext cx="3513667" cy="277812"/>
          </a:xfrm>
          <a:prstGeom prst="rect">
            <a:avLst/>
          </a:prstGeom>
          <a:noFill/>
          <a:ln>
            <a:noFill/>
          </a:ln>
        </p:spPr>
        <p:txBody>
          <a:bodyPr lIns="0" tIns="0" rIns="90000" bIns="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eaLnBrk="1" hangingPunct="1">
              <a:buClr>
                <a:srgbClr val="000000"/>
              </a:buClr>
              <a:buFont typeface="Arial" panose="020B0604020202020204" pitchFamily="34" charset="0"/>
              <a:buNone/>
              <a:defRPr/>
            </a:pPr>
            <a:r>
              <a:rPr lang="en-US" altLang="en-US" sz="900">
                <a:solidFill>
                  <a:srgbClr val="C9473E"/>
                </a:solidFill>
                <a:latin typeface="Arial Narrow" panose="020B0606020202030204" pitchFamily="34" charset="0"/>
              </a:rPr>
              <a:t>Content of this presentation is copyright</a:t>
            </a:r>
            <a:r>
              <a:rPr lang="LID4096" altLang="en-US" sz="900">
                <a:solidFill>
                  <a:srgbClr val="C9473E"/>
                </a:solidFill>
                <a:latin typeface="Arial Narrow" panose="020B0606020202030204" pitchFamily="34" charset="0"/>
              </a:rPr>
              <a:t> </a:t>
            </a:r>
            <a:r>
              <a:rPr lang="en-US" altLang="en-US" sz="900">
                <a:solidFill>
                  <a:srgbClr val="C9473E"/>
                </a:solidFill>
                <a:latin typeface="Arial Narrow" panose="020B0606020202030204" pitchFamily="34" charset="0"/>
              </a:rPr>
              <a:t>and responsibility of the author. Permission is required for re-use</a:t>
            </a:r>
            <a:r>
              <a:rPr lang="LID4096" altLang="en-US" sz="900">
                <a:solidFill>
                  <a:srgbClr val="C9473E"/>
                </a:solidFill>
                <a:latin typeface="Arial Narrow" panose="020B0606020202030204" pitchFamily="34" charset="0"/>
              </a:rPr>
              <a:t>.</a:t>
            </a:r>
            <a:endParaRPr lang="en-US" altLang="en-US" sz="900">
              <a:solidFill>
                <a:srgbClr val="C9473E"/>
              </a:solidFill>
              <a:latin typeface="Arial Narrow" panose="020B0606020202030204" pitchFamily="34" charset="0"/>
            </a:endParaRPr>
          </a:p>
        </p:txBody>
      </p:sp>
      <p:sp>
        <p:nvSpPr>
          <p:cNvPr id="8" name="Google Shape;22;p15"/>
          <p:cNvSpPr txBox="1">
            <a:spLocks noGrp="1"/>
          </p:cNvSpPr>
          <p:nvPr>
            <p:ph type="ctrTitle"/>
          </p:nvPr>
        </p:nvSpPr>
        <p:spPr>
          <a:xfrm>
            <a:off x="480002"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p:cNvSpPr txBox="1">
            <a:spLocks noGrp="1"/>
          </p:cNvSpPr>
          <p:nvPr>
            <p:ph type="subTitle" idx="1"/>
          </p:nvPr>
        </p:nvSpPr>
        <p:spPr>
          <a:xfrm>
            <a:off x="480002"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9" name="Google Shape;17;p14"/>
          <p:cNvSpPr txBox="1">
            <a:spLocks noGrp="1"/>
          </p:cNvSpPr>
          <p:nvPr>
            <p:ph type="body" idx="12"/>
          </p:nvPr>
        </p:nvSpPr>
        <p:spPr>
          <a:xfrm>
            <a:off x="2615844"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183130603"/>
      </p:ext>
    </p:extLst>
  </p:cSld>
  <p:clrMapOvr>
    <a:masterClrMapping/>
  </p:clrMapOvr>
  <p:transition advClick="0"/>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2" name="TextBox 1">
            <a:extLst>
              <a:ext uri="{FF2B5EF4-FFF2-40B4-BE49-F238E27FC236}">
                <a16:creationId xmlns:a16="http://schemas.microsoft.com/office/drawing/2014/main" id="{26FCBE12-B008-7C1B-26C1-7EB5499F1C2C}"/>
              </a:ext>
            </a:extLst>
          </p:cNvPr>
          <p:cNvSpPr txBox="1">
            <a:spLocks noChangeArrowheads="1"/>
          </p:cNvSpPr>
          <p:nvPr userDrawn="1"/>
        </p:nvSpPr>
        <p:spPr bwMode="auto">
          <a:xfrm>
            <a:off x="5844118" y="6402388"/>
            <a:ext cx="6004983" cy="138112"/>
          </a:xfrm>
          <a:prstGeom prst="rect">
            <a:avLst/>
          </a:prstGeom>
          <a:noFill/>
          <a:ln>
            <a:noFill/>
          </a:ln>
        </p:spPr>
        <p:txBody>
          <a:bodyPr lIns="0" tIns="0" rIns="90000" bIns="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algn="r" eaLnBrk="1" hangingPunct="1">
              <a:buClr>
                <a:srgbClr val="000000"/>
              </a:buClr>
              <a:buFont typeface="Arial" panose="020B0604020202020204" pitchFamily="34" charset="0"/>
              <a:buNone/>
              <a:defRPr/>
            </a:pPr>
            <a:r>
              <a:rPr lang="en-US" altLang="en-US" sz="900">
                <a:solidFill>
                  <a:srgbClr val="C9473E"/>
                </a:solidFill>
                <a:latin typeface="Arial Narrow" panose="020B0606020202030204" pitchFamily="34" charset="0"/>
              </a:rPr>
              <a:t>Content of this presentation is copyright</a:t>
            </a:r>
            <a:r>
              <a:rPr lang="LID4096" altLang="en-US" sz="900">
                <a:solidFill>
                  <a:srgbClr val="C9473E"/>
                </a:solidFill>
                <a:latin typeface="Arial Narrow" panose="020B0606020202030204" pitchFamily="34" charset="0"/>
              </a:rPr>
              <a:t> </a:t>
            </a:r>
            <a:r>
              <a:rPr lang="en-US" altLang="en-US" sz="900">
                <a:solidFill>
                  <a:srgbClr val="C9473E"/>
                </a:solidFill>
                <a:latin typeface="Arial Narrow" panose="020B0606020202030204" pitchFamily="34" charset="0"/>
              </a:rPr>
              <a:t>and responsibility of the author. Permission is required for re-use</a:t>
            </a:r>
            <a:r>
              <a:rPr lang="LID4096" altLang="en-US" sz="900">
                <a:solidFill>
                  <a:srgbClr val="C9473E"/>
                </a:solidFill>
                <a:latin typeface="Arial Narrow" panose="020B0606020202030204" pitchFamily="34" charset="0"/>
              </a:rPr>
              <a:t>.</a:t>
            </a:r>
            <a:endParaRPr lang="en-US" altLang="en-US" sz="900">
              <a:solidFill>
                <a:srgbClr val="C9473E"/>
              </a:solidFill>
              <a:latin typeface="Arial Narrow" panose="020B0606020202030204" pitchFamily="34" charset="0"/>
            </a:endParaRPr>
          </a:p>
        </p:txBody>
      </p:sp>
      <p:pic>
        <p:nvPicPr>
          <p:cNvPr id="3" name="Picture 3" descr="A picture containing text, clipart&#10;&#10;Description automatically generated">
            <a:extLst>
              <a:ext uri="{FF2B5EF4-FFF2-40B4-BE49-F238E27FC236}">
                <a16:creationId xmlns:a16="http://schemas.microsoft.com/office/drawing/2014/main" id="{E8E3B170-B14A-2FDB-3F1E-410F2C7DB4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8951" y="6248401"/>
            <a:ext cx="165946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17;p14"/>
          <p:cNvSpPr txBox="1">
            <a:spLocks noGrp="1"/>
          </p:cNvSpPr>
          <p:nvPr>
            <p:ph type="body" idx="12"/>
          </p:nvPr>
        </p:nvSpPr>
        <p:spPr>
          <a:xfrm>
            <a:off x="236038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2580414688"/>
      </p:ext>
    </p:extLst>
  </p:cSld>
  <p:clrMapOvr>
    <a:masterClrMapping/>
  </p:clrMapOvr>
  <p:transition advClick="0"/>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34938B78-D3F9-C542-965F-BEEC46802B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8951" y="6248401"/>
            <a:ext cx="165946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068078"/>
      </p:ext>
    </p:extLst>
  </p:cSld>
  <p:clrMapOvr>
    <a:masterClrMapping/>
  </p:clrMapOvr>
  <p:transition advClick="0"/>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3045138552"/>
      </p:ext>
    </p:extLst>
  </p:cSld>
  <p:clrMapOvr>
    <a:masterClrMapping/>
  </p:clrMapOvr>
  <p:transition advClick="0"/>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2" name="Picture 2" descr="A picture containing dark&#10;&#10;Description automatically generated">
            <a:extLst>
              <a:ext uri="{FF2B5EF4-FFF2-40B4-BE49-F238E27FC236}">
                <a16:creationId xmlns:a16="http://schemas.microsoft.com/office/drawing/2014/main" id="{40297D5F-AB83-C38E-4DFB-D150B6C330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182" r="37155" b="3123"/>
          <a:stretch>
            <a:fillRect/>
          </a:stretch>
        </p:blipFill>
        <p:spPr bwMode="auto">
          <a:xfrm>
            <a:off x="6868584" y="-228600"/>
            <a:ext cx="5323416"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text, clipart&#10;&#10;Description automatically generated">
            <a:extLst>
              <a:ext uri="{FF2B5EF4-FFF2-40B4-BE49-F238E27FC236}">
                <a16:creationId xmlns:a16="http://schemas.microsoft.com/office/drawing/2014/main" id="{18DA3195-6A51-0657-868C-44919478ED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418" y="454026"/>
            <a:ext cx="2861733"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48;p20">
            <a:extLst>
              <a:ext uri="{FF2B5EF4-FFF2-40B4-BE49-F238E27FC236}">
                <a16:creationId xmlns:a16="http://schemas.microsoft.com/office/drawing/2014/main" id="{2C331D8F-4F7A-0BC8-624A-9002E81DAAC6}"/>
              </a:ext>
            </a:extLst>
          </p:cNvPr>
          <p:cNvSpPr txBox="1">
            <a:spLocks noChangeArrowheads="1"/>
          </p:cNvSpPr>
          <p:nvPr userDrawn="1"/>
        </p:nvSpPr>
        <p:spPr bwMode="auto">
          <a:xfrm>
            <a:off x="505885" y="4948238"/>
            <a:ext cx="4218516" cy="1200150"/>
          </a:xfrm>
          <a:prstGeom prst="rect">
            <a:avLst/>
          </a:prstGeom>
          <a:noFill/>
          <a:ln>
            <a:noFill/>
          </a:ln>
        </p:spPr>
        <p:txBody>
          <a:bodyPr lIns="91425" tIns="45700" rIns="91425" bIns="4570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a:buClr>
                <a:srgbClr val="000000"/>
              </a:buClr>
              <a:buSzPts val="1200"/>
              <a:buFont typeface="Arial" panose="020B0604020202020204" pitchFamily="34" charset="0"/>
              <a:buNone/>
              <a:defRPr/>
            </a:pPr>
            <a:r>
              <a:rPr lang="en-US" altLang="en-US" sz="1200" b="1">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t>European Society for Medical Oncology (ESMO)</a:t>
            </a:r>
            <a:endPar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a:buClr>
                <a:srgbClr val="000000"/>
              </a:buClr>
              <a:buSzPts val="1200"/>
              <a:buFont typeface="Arial" panose="020B0604020202020204" pitchFamily="34" charset="0"/>
              <a:buNone/>
              <a:defRPr/>
            </a:pPr>
            <a:r>
              <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t>Via Ginevra 4, CH-6900 Lugano</a:t>
            </a:r>
            <a:br>
              <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br>
            <a:r>
              <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t>T. +41 (0)91 973 19 00</a:t>
            </a:r>
            <a:br>
              <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br>
            <a:r>
              <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t>esmo@esmo.org</a:t>
            </a:r>
            <a:br>
              <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br>
            <a:endPar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a:buClr>
                <a:srgbClr val="000000"/>
              </a:buClr>
              <a:buSzPts val="1200"/>
              <a:buFont typeface="Arial" panose="020B0604020202020204" pitchFamily="34" charset="0"/>
              <a:buNone/>
              <a:defRPr/>
            </a:pPr>
            <a:r>
              <a:rPr lang="en-US" altLang="en-US" sz="1200" b="1">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t>esmo.org</a:t>
            </a:r>
          </a:p>
        </p:txBody>
      </p:sp>
      <p:sp>
        <p:nvSpPr>
          <p:cNvPr id="10" name="Text Placeholder 3"/>
          <p:cNvSpPr>
            <a:spLocks noGrp="1"/>
          </p:cNvSpPr>
          <p:nvPr>
            <p:ph type="body" sz="half" idx="10"/>
          </p:nvPr>
        </p:nvSpPr>
        <p:spPr>
          <a:xfrm>
            <a:off x="624419" y="2060011"/>
            <a:ext cx="6104332" cy="1502340"/>
          </a:xfrm>
          <a:prstGeom prst="rect">
            <a:avLst/>
          </a:prstGeom>
        </p:spPr>
        <p:txBody>
          <a:bodyPr>
            <a:normAutofit/>
          </a:bodyPr>
          <a:lstStyle>
            <a:lvl1pPr marL="0" indent="0">
              <a:spcBef>
                <a:spcPts val="0"/>
              </a:spcBef>
              <a:buNone/>
              <a:defRPr sz="1600" b="0" i="0">
                <a:solidFill>
                  <a:srgbClr val="026C72"/>
                </a:solidFill>
                <a:latin typeface="Arial Narrow" panose="020B0604020202020204" pitchFamily="34" charset="0"/>
                <a:cs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43016063"/>
      </p:ext>
    </p:extLst>
  </p:cSld>
  <p:clrMapOvr>
    <a:masterClrMapping/>
  </p:clrMapOvr>
  <p:transition advClick="0"/>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_Title Presentation" userDrawn="1">
  <p:cSld name="1_Title Presentation">
    <p:spTree>
      <p:nvGrpSpPr>
        <p:cNvPr id="1" name="Shape 10"/>
        <p:cNvGrpSpPr/>
        <p:nvPr/>
      </p:nvGrpSpPr>
      <p:grpSpPr>
        <a:xfrm>
          <a:off x="0" y="0"/>
          <a:ext cx="0" cy="0"/>
          <a:chOff x="0" y="0"/>
          <a:chExt cx="0" cy="0"/>
        </a:xfrm>
      </p:grpSpPr>
      <p:pic>
        <p:nvPicPr>
          <p:cNvPr id="2" name="Picture 2" descr="A picture containing dark&#10;&#10;Description automatically generated">
            <a:extLst>
              <a:ext uri="{FF2B5EF4-FFF2-40B4-BE49-F238E27FC236}">
                <a16:creationId xmlns:a16="http://schemas.microsoft.com/office/drawing/2014/main" id="{5A10D9EF-044F-B8DC-5B97-E8C224A1D7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182" r="37155" b="3123"/>
          <a:stretch>
            <a:fillRect/>
          </a:stretch>
        </p:blipFill>
        <p:spPr bwMode="auto">
          <a:xfrm>
            <a:off x="6868584" y="-228600"/>
            <a:ext cx="5323416"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text, clipart&#10;&#10;Description automatically generated">
            <a:extLst>
              <a:ext uri="{FF2B5EF4-FFF2-40B4-BE49-F238E27FC236}">
                <a16:creationId xmlns:a16="http://schemas.microsoft.com/office/drawing/2014/main" id="{9A323D09-0DDA-BF78-2DDA-48E97D2244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418" y="454026"/>
            <a:ext cx="2861733"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half" idx="2"/>
          </p:nvPr>
        </p:nvSpPr>
        <p:spPr>
          <a:xfrm>
            <a:off x="624419" y="1984890"/>
            <a:ext cx="6104332" cy="1043619"/>
          </a:xfrm>
          <a:prstGeom prst="rect">
            <a:avLst/>
          </a:prstGeom>
        </p:spPr>
        <p:txBody>
          <a:bodyPr>
            <a:normAutofit/>
          </a:bodyPr>
          <a:lstStyle>
            <a:lvl1pPr marL="0" indent="0">
              <a:spcBef>
                <a:spcPts val="0"/>
              </a:spcBef>
              <a:buNone/>
              <a:defRPr sz="3200" b="1" i="0">
                <a:solidFill>
                  <a:srgbClr val="026C72"/>
                </a:solidFill>
                <a:latin typeface="Arial Narrow" panose="020B0604020202020204" pitchFamily="34" charset="0"/>
                <a:cs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p:cNvSpPr>
            <a:spLocks noGrp="1"/>
          </p:cNvSpPr>
          <p:nvPr>
            <p:ph type="body" sz="half" idx="10"/>
          </p:nvPr>
        </p:nvSpPr>
        <p:spPr>
          <a:xfrm>
            <a:off x="624419" y="3028509"/>
            <a:ext cx="6104332" cy="533843"/>
          </a:xfrm>
          <a:prstGeom prst="rect">
            <a:avLst/>
          </a:prstGeom>
        </p:spPr>
        <p:txBody>
          <a:bodyPr>
            <a:normAutofit/>
          </a:bodyPr>
          <a:lstStyle>
            <a:lvl1pPr marL="0" indent="0">
              <a:spcBef>
                <a:spcPts val="0"/>
              </a:spcBef>
              <a:buNone/>
              <a:defRPr sz="1600" b="0" i="0">
                <a:solidFill>
                  <a:srgbClr val="3D9DA0"/>
                </a:solidFill>
                <a:latin typeface="Arial Narrow" panose="020B0604020202020204" pitchFamily="34" charset="0"/>
                <a:cs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p:cNvSpPr>
            <a:spLocks noGrp="1"/>
          </p:cNvSpPr>
          <p:nvPr>
            <p:ph type="body" sz="half" idx="11"/>
          </p:nvPr>
        </p:nvSpPr>
        <p:spPr>
          <a:xfrm>
            <a:off x="624419" y="4797990"/>
            <a:ext cx="6104331" cy="623252"/>
          </a:xfrm>
          <a:prstGeom prst="rect">
            <a:avLst/>
          </a:prstGeom>
        </p:spPr>
        <p:txBody>
          <a:bodyPr>
            <a:noAutofit/>
          </a:bodyPr>
          <a:lstStyle>
            <a:lvl1pPr marL="0" indent="0">
              <a:lnSpc>
                <a:spcPct val="100000"/>
              </a:lnSpc>
              <a:spcBef>
                <a:spcPts val="0"/>
              </a:spcBef>
              <a:buNone/>
              <a:defRPr sz="1400" b="1" i="0">
                <a:solidFill>
                  <a:srgbClr val="026C72"/>
                </a:solidFill>
                <a:latin typeface="Arial Narrow" panose="020B0604020202020204" pitchFamily="34" charset="0"/>
                <a:cs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17" name="Text Placeholder 3"/>
          <p:cNvSpPr>
            <a:spLocks noGrp="1"/>
          </p:cNvSpPr>
          <p:nvPr>
            <p:ph type="body" sz="half" idx="12"/>
          </p:nvPr>
        </p:nvSpPr>
        <p:spPr>
          <a:xfrm>
            <a:off x="624419" y="5525730"/>
            <a:ext cx="6104331" cy="623252"/>
          </a:xfrm>
          <a:prstGeom prst="rect">
            <a:avLst/>
          </a:prstGeom>
        </p:spPr>
        <p:txBody>
          <a:bodyPr>
            <a:noAutofit/>
          </a:bodyPr>
          <a:lstStyle>
            <a:lvl1pPr marL="0" indent="0">
              <a:lnSpc>
                <a:spcPct val="100000"/>
              </a:lnSpc>
              <a:spcBef>
                <a:spcPts val="0"/>
              </a:spcBef>
              <a:buNone/>
              <a:defRPr sz="1200" b="0" i="0">
                <a:solidFill>
                  <a:srgbClr val="026C72"/>
                </a:solidFill>
                <a:latin typeface="Arial Narrow" panose="020B0604020202020204" pitchFamily="34" charset="0"/>
                <a:cs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37595431"/>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2" name="TextBox 1">
            <a:extLst>
              <a:ext uri="{FF2B5EF4-FFF2-40B4-BE49-F238E27FC236}">
                <a16:creationId xmlns:a16="http://schemas.microsoft.com/office/drawing/2014/main" id="{62647B03-C4BD-110C-D59F-949BD52494DE}"/>
              </a:ext>
            </a:extLst>
          </p:cNvPr>
          <p:cNvSpPr txBox="1">
            <a:spLocks noChangeArrowheads="1"/>
          </p:cNvSpPr>
          <p:nvPr userDrawn="1"/>
        </p:nvSpPr>
        <p:spPr bwMode="auto">
          <a:xfrm>
            <a:off x="5844118" y="6402388"/>
            <a:ext cx="6004983" cy="138112"/>
          </a:xfrm>
          <a:prstGeom prst="rect">
            <a:avLst/>
          </a:prstGeom>
          <a:noFill/>
          <a:ln>
            <a:noFill/>
          </a:ln>
        </p:spPr>
        <p:txBody>
          <a:bodyPr lIns="0" tIns="0" rIns="90000" bIns="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algn="r" eaLnBrk="1" hangingPunct="1">
              <a:buClr>
                <a:srgbClr val="000000"/>
              </a:buClr>
              <a:buFont typeface="Arial" panose="020B0604020202020204" pitchFamily="34" charset="0"/>
              <a:buNone/>
              <a:defRPr/>
            </a:pPr>
            <a:r>
              <a:rPr lang="en-US" altLang="en-US" sz="900">
                <a:solidFill>
                  <a:srgbClr val="C9473E"/>
                </a:solidFill>
                <a:latin typeface="Arial Narrow" panose="020B0606020202030204" pitchFamily="34" charset="0"/>
              </a:rPr>
              <a:t>Content of this presentation is copyright</a:t>
            </a:r>
            <a:r>
              <a:rPr lang="LID4096" altLang="en-US" sz="900">
                <a:solidFill>
                  <a:srgbClr val="C9473E"/>
                </a:solidFill>
                <a:latin typeface="Arial Narrow" panose="020B0606020202030204" pitchFamily="34" charset="0"/>
              </a:rPr>
              <a:t> </a:t>
            </a:r>
            <a:r>
              <a:rPr lang="en-US" altLang="en-US" sz="900">
                <a:solidFill>
                  <a:srgbClr val="C9473E"/>
                </a:solidFill>
                <a:latin typeface="Arial Narrow" panose="020B0606020202030204" pitchFamily="34" charset="0"/>
              </a:rPr>
              <a:t>and responsibility of the author. Permission is required for re-use</a:t>
            </a:r>
            <a:r>
              <a:rPr lang="LID4096" altLang="en-US" sz="900">
                <a:solidFill>
                  <a:srgbClr val="C9473E"/>
                </a:solidFill>
                <a:latin typeface="Arial Narrow" panose="020B0606020202030204" pitchFamily="34" charset="0"/>
              </a:rPr>
              <a:t>.</a:t>
            </a:r>
            <a:endParaRPr lang="en-US" altLang="en-US" sz="900">
              <a:solidFill>
                <a:srgbClr val="C9473E"/>
              </a:solidFill>
              <a:latin typeface="Arial Narrow" panose="020B0606020202030204" pitchFamily="34" charset="0"/>
            </a:endParaRPr>
          </a:p>
        </p:txBody>
      </p:sp>
      <p:pic>
        <p:nvPicPr>
          <p:cNvPr id="3" name="Picture 3" descr="A picture containing text, clipart&#10;&#10;Description automatically generated">
            <a:extLst>
              <a:ext uri="{FF2B5EF4-FFF2-40B4-BE49-F238E27FC236}">
                <a16:creationId xmlns:a16="http://schemas.microsoft.com/office/drawing/2014/main" id="{B4E8FB73-B148-F2C1-50AE-EF01FBF3C7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8951" y="6248401"/>
            <a:ext cx="165946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p:cNvSpPr txBox="1">
            <a:spLocks noGrp="1"/>
          </p:cNvSpPr>
          <p:nvPr>
            <p:ph type="ctrTitle"/>
          </p:nvPr>
        </p:nvSpPr>
        <p:spPr>
          <a:xfrm>
            <a:off x="480001"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75000"/>
                    <a:lumOff val="2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p:cNvSpPr txBox="1">
            <a:spLocks noGrp="1"/>
          </p:cNvSpPr>
          <p:nvPr>
            <p:ph type="body" idx="12"/>
          </p:nvPr>
        </p:nvSpPr>
        <p:spPr>
          <a:xfrm>
            <a:off x="236038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3670078746"/>
      </p:ext>
    </p:extLst>
  </p:cSld>
  <p:clrMapOvr>
    <a:masterClrMapping/>
  </p:clrMapOvr>
  <p:transition advClick="0"/>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3" name="Google Shape;18;p14"/>
          <p:cNvSpPr txBox="1">
            <a:spLocks noGrp="1"/>
          </p:cNvSpPr>
          <p:nvPr>
            <p:ph type="ctrTitle"/>
          </p:nvPr>
        </p:nvSpPr>
        <p:spPr>
          <a:xfrm>
            <a:off x="480001" y="236399"/>
            <a:ext cx="11213020" cy="576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5416B"/>
              </a:buClr>
              <a:buSzPts val="1400"/>
              <a:buFont typeface="Arial"/>
              <a:buNone/>
              <a:defRPr sz="2000" b="1" i="0" u="none" strike="noStrike" cap="none">
                <a:solidFill>
                  <a:srgbClr val="3D9DA0"/>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75000"/>
                    <a:lumOff val="2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
        <p:nvSpPr>
          <p:cNvPr id="3" name="Footer Placeholder 1">
            <a:extLst>
              <a:ext uri="{FF2B5EF4-FFF2-40B4-BE49-F238E27FC236}">
                <a16:creationId xmlns:a16="http://schemas.microsoft.com/office/drawing/2014/main" id="{D2443FD8-9664-5472-9581-EA6788CF8C0A}"/>
              </a:ext>
            </a:extLst>
          </p:cNvPr>
          <p:cNvSpPr>
            <a:spLocks noGrp="1"/>
          </p:cNvSpPr>
          <p:nvPr>
            <p:ph type="ftr" sz="quarter" idx="10"/>
          </p:nvPr>
        </p:nvSpPr>
        <p:spPr>
          <a:xfrm>
            <a:off x="2317751" y="6432551"/>
            <a:ext cx="7264400" cy="366713"/>
          </a:xfrm>
        </p:spPr>
        <p:txBody>
          <a:bodyPr anchor="b"/>
          <a:lstStyle>
            <a:lvl1pPr algn="l">
              <a:defRPr sz="900">
                <a:solidFill>
                  <a:srgbClr val="404040"/>
                </a:solidFill>
                <a:latin typeface="+mn-lt"/>
              </a:defRPr>
            </a:lvl1pPr>
          </a:lstStyle>
          <a:p>
            <a:pPr>
              <a:defRPr/>
            </a:pPr>
            <a:endParaRPr lang="en-GB"/>
          </a:p>
        </p:txBody>
      </p:sp>
    </p:spTree>
    <p:extLst>
      <p:ext uri="{BB962C8B-B14F-4D97-AF65-F5344CB8AC3E}">
        <p14:creationId xmlns:p14="http://schemas.microsoft.com/office/powerpoint/2010/main" val="2146350923"/>
      </p:ext>
    </p:extLst>
  </p:cSld>
  <p:clrMapOvr>
    <a:masterClrMapping/>
  </p:clrMapOvr>
  <p:transition advClick="0"/>
  <p:hf sldNum="0" hdr="0" dt="0"/>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E003D444-771B-260D-2B0A-A027C662D5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8367" y="347663"/>
            <a:ext cx="1657351"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19;p14"/>
          <p:cNvSpPr txBox="1">
            <a:spLocks noGrp="1"/>
          </p:cNvSpPr>
          <p:nvPr>
            <p:ph type="subTitle" idx="2"/>
          </p:nvPr>
        </p:nvSpPr>
        <p:spPr>
          <a:xfrm>
            <a:off x="2438434"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489667" y="1743741"/>
            <a:ext cx="11213200" cy="48052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2056129633"/>
      </p:ext>
    </p:extLst>
  </p:cSld>
  <p:clrMapOvr>
    <a:masterClrMapping/>
  </p:clrMapOvr>
  <p:transition advClick="0"/>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8ADBD8BA-4D17-6006-DFD9-CE8F860340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8367" y="347663"/>
            <a:ext cx="1657351"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D54062C-2D89-CEB7-95CA-3515C9C09012}"/>
              </a:ext>
            </a:extLst>
          </p:cNvPr>
          <p:cNvSpPr txBox="1">
            <a:spLocks noChangeArrowheads="1"/>
          </p:cNvSpPr>
          <p:nvPr userDrawn="1"/>
        </p:nvSpPr>
        <p:spPr bwMode="auto">
          <a:xfrm>
            <a:off x="5693833" y="6402388"/>
            <a:ext cx="6004984" cy="138112"/>
          </a:xfrm>
          <a:prstGeom prst="rect">
            <a:avLst/>
          </a:prstGeom>
          <a:noFill/>
          <a:ln>
            <a:noFill/>
          </a:ln>
        </p:spPr>
        <p:txBody>
          <a:bodyPr lIns="0" tIns="0" rIns="90000" bIns="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algn="r" eaLnBrk="1" hangingPunct="1">
              <a:buClr>
                <a:srgbClr val="000000"/>
              </a:buClr>
              <a:buFont typeface="Arial" panose="020B0604020202020204" pitchFamily="34" charset="0"/>
              <a:buNone/>
              <a:defRPr/>
            </a:pPr>
            <a:r>
              <a:rPr lang="en-US" altLang="en-US" sz="900">
                <a:solidFill>
                  <a:srgbClr val="C9473E"/>
                </a:solidFill>
                <a:latin typeface="Arial Narrow" panose="020B0606020202030204" pitchFamily="34" charset="0"/>
              </a:rPr>
              <a:t>Content of this presentation is copyright</a:t>
            </a:r>
            <a:r>
              <a:rPr lang="LID4096" altLang="en-US" sz="900">
                <a:solidFill>
                  <a:srgbClr val="C9473E"/>
                </a:solidFill>
                <a:latin typeface="Arial Narrow" panose="020B0606020202030204" pitchFamily="34" charset="0"/>
              </a:rPr>
              <a:t> </a:t>
            </a:r>
            <a:r>
              <a:rPr lang="en-US" altLang="en-US" sz="900">
                <a:solidFill>
                  <a:srgbClr val="C9473E"/>
                </a:solidFill>
                <a:latin typeface="Arial Narrow" panose="020B0606020202030204" pitchFamily="34" charset="0"/>
              </a:rPr>
              <a:t>and responsibility of the author. Permission is required for re-use</a:t>
            </a:r>
            <a:r>
              <a:rPr lang="LID4096" altLang="en-US" sz="900">
                <a:solidFill>
                  <a:srgbClr val="C9473E"/>
                </a:solidFill>
                <a:latin typeface="Arial Narrow" panose="020B0606020202030204" pitchFamily="34" charset="0"/>
              </a:rPr>
              <a:t>.</a:t>
            </a:r>
            <a:endParaRPr lang="en-US" altLang="en-US" sz="900">
              <a:solidFill>
                <a:srgbClr val="C9473E"/>
              </a:solidFill>
              <a:latin typeface="Arial Narrow" panose="020B0606020202030204" pitchFamily="34" charset="0"/>
            </a:endParaRPr>
          </a:p>
        </p:txBody>
      </p:sp>
      <p:sp>
        <p:nvSpPr>
          <p:cNvPr id="19" name="Google Shape;19;p14"/>
          <p:cNvSpPr txBox="1">
            <a:spLocks noGrp="1"/>
          </p:cNvSpPr>
          <p:nvPr>
            <p:ph type="subTitle" idx="2"/>
          </p:nvPr>
        </p:nvSpPr>
        <p:spPr>
          <a:xfrm>
            <a:off x="2438434"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489667" y="1743741"/>
            <a:ext cx="11213200" cy="43290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8" name="Google Shape;17;p14"/>
          <p:cNvSpPr txBox="1">
            <a:spLocks noGrp="1"/>
          </p:cNvSpPr>
          <p:nvPr>
            <p:ph type="body" idx="12"/>
          </p:nvPr>
        </p:nvSpPr>
        <p:spPr>
          <a:xfrm>
            <a:off x="49094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3670354"/>
      </p:ext>
    </p:extLst>
  </p:cSld>
  <p:clrMapOvr>
    <a:masterClrMapping/>
  </p:clrMapOvr>
  <p:transition advClick="0"/>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AE73DB98-F902-736F-04AE-893F58A422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8367" y="347663"/>
            <a:ext cx="1657351"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A3D8143-1B15-CF76-B12D-B210C8E34D24}"/>
              </a:ext>
            </a:extLst>
          </p:cNvPr>
          <p:cNvSpPr txBox="1">
            <a:spLocks noChangeArrowheads="1"/>
          </p:cNvSpPr>
          <p:nvPr userDrawn="1"/>
        </p:nvSpPr>
        <p:spPr bwMode="auto">
          <a:xfrm>
            <a:off x="4796367" y="6402388"/>
            <a:ext cx="6004984" cy="138112"/>
          </a:xfrm>
          <a:prstGeom prst="rect">
            <a:avLst/>
          </a:prstGeom>
          <a:noFill/>
          <a:ln>
            <a:noFill/>
          </a:ln>
        </p:spPr>
        <p:txBody>
          <a:bodyPr lIns="0" tIns="0" rIns="90000" bIns="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algn="r" eaLnBrk="1" hangingPunct="1">
              <a:buClr>
                <a:srgbClr val="000000"/>
              </a:buClr>
              <a:buFont typeface="Arial" panose="020B0604020202020204" pitchFamily="34" charset="0"/>
              <a:buNone/>
              <a:defRPr/>
            </a:pPr>
            <a:r>
              <a:rPr lang="en-US" altLang="en-US" sz="900">
                <a:solidFill>
                  <a:srgbClr val="C9473E"/>
                </a:solidFill>
                <a:latin typeface="Arial Narrow" panose="020B0606020202030204" pitchFamily="34" charset="0"/>
              </a:rPr>
              <a:t>Content of this presentation is copyright</a:t>
            </a:r>
            <a:r>
              <a:rPr lang="LID4096" altLang="en-US" sz="900">
                <a:solidFill>
                  <a:srgbClr val="C9473E"/>
                </a:solidFill>
                <a:latin typeface="Arial Narrow" panose="020B0606020202030204" pitchFamily="34" charset="0"/>
              </a:rPr>
              <a:t> </a:t>
            </a:r>
            <a:r>
              <a:rPr lang="en-US" altLang="en-US" sz="900">
                <a:solidFill>
                  <a:srgbClr val="C9473E"/>
                </a:solidFill>
                <a:latin typeface="Arial Narrow" panose="020B0606020202030204" pitchFamily="34" charset="0"/>
              </a:rPr>
              <a:t>and responsibility of the author. Permission is required for re-use</a:t>
            </a:r>
            <a:r>
              <a:rPr lang="LID4096" altLang="en-US" sz="900">
                <a:solidFill>
                  <a:srgbClr val="C9473E"/>
                </a:solidFill>
                <a:latin typeface="Arial Narrow" panose="020B0606020202030204" pitchFamily="34" charset="0"/>
              </a:rPr>
              <a:t>.</a:t>
            </a:r>
            <a:endParaRPr lang="en-US" altLang="en-US" sz="900">
              <a:solidFill>
                <a:srgbClr val="C9473E"/>
              </a:solidFill>
              <a:latin typeface="Arial Narrow" panose="020B0606020202030204" pitchFamily="34" charset="0"/>
            </a:endParaRPr>
          </a:p>
        </p:txBody>
      </p:sp>
      <p:pic>
        <p:nvPicPr>
          <p:cNvPr id="4" name="Picture 4" descr="A picture containing light, traffic, dark&#10;&#10;Description automatically generated">
            <a:extLst>
              <a:ext uri="{FF2B5EF4-FFF2-40B4-BE49-F238E27FC236}">
                <a16:creationId xmlns:a16="http://schemas.microsoft.com/office/drawing/2014/main" id="{1C048227-F519-7459-2E0B-BB506F3B42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40039"/>
          <a:stretch>
            <a:fillRect/>
          </a:stretch>
        </p:blipFill>
        <p:spPr bwMode="auto">
          <a:xfrm>
            <a:off x="10881784" y="2109788"/>
            <a:ext cx="1310216"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19;p14"/>
          <p:cNvSpPr txBox="1">
            <a:spLocks noGrp="1"/>
          </p:cNvSpPr>
          <p:nvPr>
            <p:ph type="subTitle" idx="2"/>
          </p:nvPr>
        </p:nvSpPr>
        <p:spPr>
          <a:xfrm>
            <a:off x="2438434"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489667" y="1743741"/>
            <a:ext cx="10296867" cy="43290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
        <p:nvSpPr>
          <p:cNvPr id="8" name="Google Shape;17;p14"/>
          <p:cNvSpPr txBox="1">
            <a:spLocks noGrp="1"/>
          </p:cNvSpPr>
          <p:nvPr>
            <p:ph type="body" idx="12"/>
          </p:nvPr>
        </p:nvSpPr>
        <p:spPr>
          <a:xfrm>
            <a:off x="49094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2569499278"/>
      </p:ext>
    </p:extLst>
  </p:cSld>
  <p:clrMapOvr>
    <a:masterClrMapping/>
  </p:clrMapOvr>
  <p:transition advClick="0"/>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885D7697-4B94-DF87-DFC9-E606379572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8367" y="347663"/>
            <a:ext cx="1657351"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light, traffic, dark&#10;&#10;Description automatically generated">
            <a:extLst>
              <a:ext uri="{FF2B5EF4-FFF2-40B4-BE49-F238E27FC236}">
                <a16:creationId xmlns:a16="http://schemas.microsoft.com/office/drawing/2014/main" id="{6FF930B0-2B3C-26D4-E17B-968B9B49F7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40039"/>
          <a:stretch>
            <a:fillRect/>
          </a:stretch>
        </p:blipFill>
        <p:spPr bwMode="auto">
          <a:xfrm>
            <a:off x="10881784" y="2109788"/>
            <a:ext cx="1310216"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19;p14"/>
          <p:cNvSpPr txBox="1">
            <a:spLocks noGrp="1"/>
          </p:cNvSpPr>
          <p:nvPr>
            <p:ph type="subTitle" idx="2"/>
          </p:nvPr>
        </p:nvSpPr>
        <p:spPr>
          <a:xfrm>
            <a:off x="2438434"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p:cNvSpPr txBox="1">
            <a:spLocks noGrp="1"/>
          </p:cNvSpPr>
          <p:nvPr>
            <p:ph type="body" idx="1"/>
          </p:nvPr>
        </p:nvSpPr>
        <p:spPr>
          <a:xfrm>
            <a:off x="489667" y="1743741"/>
            <a:ext cx="10296867" cy="48052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467433613"/>
      </p:ext>
    </p:extLst>
  </p:cSld>
  <p:clrMapOvr>
    <a:masterClrMapping/>
  </p:clrMapOvr>
  <p:transition advClick="0"/>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6C7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116B59-2BC7-C938-0720-A5C93ABF6BB3}"/>
              </a:ext>
            </a:extLst>
          </p:cNvPr>
          <p:cNvSpPr txBox="1">
            <a:spLocks noChangeArrowheads="1"/>
          </p:cNvSpPr>
          <p:nvPr userDrawn="1"/>
        </p:nvSpPr>
        <p:spPr bwMode="auto">
          <a:xfrm>
            <a:off x="5844118" y="6402388"/>
            <a:ext cx="6004983" cy="138112"/>
          </a:xfrm>
          <a:prstGeom prst="rect">
            <a:avLst/>
          </a:prstGeom>
          <a:noFill/>
          <a:ln>
            <a:noFill/>
          </a:ln>
        </p:spPr>
        <p:txBody>
          <a:bodyPr lIns="0" tIns="0" rIns="90000" bIns="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algn="r" eaLnBrk="1" hangingPunct="1">
              <a:buClr>
                <a:srgbClr val="000000"/>
              </a:buClr>
              <a:buFont typeface="Arial" panose="020B0604020202020204" pitchFamily="34" charset="0"/>
              <a:buNone/>
              <a:defRPr/>
            </a:pPr>
            <a:r>
              <a:rPr lang="en-US" altLang="en-US" sz="900">
                <a:solidFill>
                  <a:schemeClr val="bg1"/>
                </a:solidFill>
                <a:latin typeface="Arial Narrow" panose="020B0606020202030204" pitchFamily="34" charset="0"/>
              </a:rPr>
              <a:t>Content of this presentation is copyright</a:t>
            </a:r>
            <a:r>
              <a:rPr lang="LID4096" altLang="en-US" sz="900">
                <a:solidFill>
                  <a:schemeClr val="bg1"/>
                </a:solidFill>
                <a:latin typeface="Arial Narrow" panose="020B0606020202030204" pitchFamily="34" charset="0"/>
              </a:rPr>
              <a:t> </a:t>
            </a:r>
            <a:r>
              <a:rPr lang="en-US" altLang="en-US" sz="900">
                <a:solidFill>
                  <a:schemeClr val="bg1"/>
                </a:solidFill>
                <a:latin typeface="Arial Narrow" panose="020B0606020202030204" pitchFamily="34" charset="0"/>
              </a:rPr>
              <a:t>and responsibility of the author. Permission is required for re-use</a:t>
            </a:r>
            <a:r>
              <a:rPr lang="LID4096" altLang="en-US" sz="900">
                <a:solidFill>
                  <a:schemeClr val="bg1"/>
                </a:solidFill>
                <a:latin typeface="Arial Narrow" panose="020B0606020202030204" pitchFamily="34" charset="0"/>
              </a:rPr>
              <a:t>.</a:t>
            </a:r>
            <a:endParaRPr lang="en-US" altLang="en-US" sz="900">
              <a:solidFill>
                <a:schemeClr val="bg1"/>
              </a:solidFill>
              <a:latin typeface="Arial Narrow" panose="020B0606020202030204" pitchFamily="34" charset="0"/>
            </a:endParaRPr>
          </a:p>
        </p:txBody>
      </p:sp>
      <p:pic>
        <p:nvPicPr>
          <p:cNvPr id="3" name="Picture 3" descr="A picture containing text, clipart&#10;&#10;Description automatically generated">
            <a:extLst>
              <a:ext uri="{FF2B5EF4-FFF2-40B4-BE49-F238E27FC236}">
                <a16:creationId xmlns:a16="http://schemas.microsoft.com/office/drawing/2014/main" id="{424A0E52-0391-0AF7-B2D1-6BD71EABB8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6834" y="6267451"/>
            <a:ext cx="169756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2;p15"/>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chemeClr val="bg1"/>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9" name="Google Shape;17;p14"/>
          <p:cNvSpPr txBox="1">
            <a:spLocks noGrp="1"/>
          </p:cNvSpPr>
          <p:nvPr>
            <p:ph type="body" idx="12"/>
          </p:nvPr>
        </p:nvSpPr>
        <p:spPr>
          <a:xfrm>
            <a:off x="2360388" y="6371979"/>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chemeClr val="bg1"/>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1055251554"/>
      </p:ext>
    </p:extLst>
  </p:cSld>
  <p:clrMapOvr>
    <a:masterClrMapping/>
  </p:clrMapOvr>
  <p:transition advClick="0"/>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26C72"/>
        </a:solidFill>
        <a:effectLst/>
      </p:bgPr>
    </p:bg>
    <p:spTree>
      <p:nvGrpSpPr>
        <p:cNvPr id="1" name=""/>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105FD047-521C-6ED9-83EB-9F533FE372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6834" y="6267451"/>
            <a:ext cx="169756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2;p15"/>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chemeClr val="bg1"/>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3715881530"/>
      </p:ext>
    </p:extLst>
  </p:cSld>
  <p:clrMapOvr>
    <a:masterClrMapping/>
  </p:clrMapOvr>
  <p:transition advClick="0"/>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26C72"/>
        </a:solidFill>
        <a:effectLst/>
      </p:bgPr>
    </p:bg>
    <p:spTree>
      <p:nvGrpSpPr>
        <p:cNvPr id="1" name=""/>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6B74AB58-902A-94A1-073F-1D700AF287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6834" y="6267451"/>
            <a:ext cx="169756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building, tepee&#10;&#10;Description automatically generated">
            <a:extLst>
              <a:ext uri="{FF2B5EF4-FFF2-40B4-BE49-F238E27FC236}">
                <a16:creationId xmlns:a16="http://schemas.microsoft.com/office/drawing/2014/main" id="{A1DE2C4E-4FD8-03D2-F9EA-D55C9D2DC16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4758" b="4919"/>
          <a:stretch>
            <a:fillRect/>
          </a:stretch>
        </p:blipFill>
        <p:spPr bwMode="auto">
          <a:xfrm>
            <a:off x="2254251" y="904876"/>
            <a:ext cx="9937749"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2;p15"/>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chemeClr val="bg1"/>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401655443"/>
      </p:ext>
    </p:extLst>
  </p:cSld>
  <p:clrMapOvr>
    <a:masterClrMapping/>
  </p:clrMapOvr>
  <p:transition advClick="0"/>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1_Title Presentation" preserve="1" userDrawn="1">
  <p:cSld name="2_Title Presentation">
    <p:spTree>
      <p:nvGrpSpPr>
        <p:cNvPr id="1" name="Shape 10"/>
        <p:cNvGrpSpPr/>
        <p:nvPr/>
      </p:nvGrpSpPr>
      <p:grpSpPr>
        <a:xfrm>
          <a:off x="0" y="0"/>
          <a:ext cx="0" cy="0"/>
          <a:chOff x="0" y="0"/>
          <a:chExt cx="0" cy="0"/>
        </a:xfrm>
      </p:grpSpPr>
      <p:pic>
        <p:nvPicPr>
          <p:cNvPr id="2" name="Picture 2" descr="A picture containing dark&#10;&#10;Description automatically generated">
            <a:extLst>
              <a:ext uri="{FF2B5EF4-FFF2-40B4-BE49-F238E27FC236}">
                <a16:creationId xmlns:a16="http://schemas.microsoft.com/office/drawing/2014/main" id="{FB7BBC5A-F10C-D6A5-742E-4C878CC1124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182" r="37155" b="3123"/>
          <a:stretch>
            <a:fillRect/>
          </a:stretch>
        </p:blipFill>
        <p:spPr bwMode="auto">
          <a:xfrm>
            <a:off x="6868584" y="-228600"/>
            <a:ext cx="5323416"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text, clipart&#10;&#10;Description automatically generated">
            <a:extLst>
              <a:ext uri="{FF2B5EF4-FFF2-40B4-BE49-F238E27FC236}">
                <a16:creationId xmlns:a16="http://schemas.microsoft.com/office/drawing/2014/main" id="{D824E072-B314-852D-DC92-75656D2ACE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418" y="6281738"/>
            <a:ext cx="1657349"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22;p15"/>
          <p:cNvSpPr txBox="1">
            <a:spLocks noGrp="1"/>
          </p:cNvSpPr>
          <p:nvPr>
            <p:ph type="ctrTitle"/>
          </p:nvPr>
        </p:nvSpPr>
        <p:spPr>
          <a:xfrm>
            <a:off x="480002"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p:cNvSpPr txBox="1">
            <a:spLocks noGrp="1"/>
          </p:cNvSpPr>
          <p:nvPr>
            <p:ph type="subTitle" idx="1"/>
          </p:nvPr>
        </p:nvSpPr>
        <p:spPr>
          <a:xfrm>
            <a:off x="480002"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2732624972"/>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1_Title Presentation" preserve="1" userDrawn="1">
  <p:cSld name="2_Title Presentation">
    <p:spTree>
      <p:nvGrpSpPr>
        <p:cNvPr id="1" name="Shape 10"/>
        <p:cNvGrpSpPr/>
        <p:nvPr/>
      </p:nvGrpSpPr>
      <p:grpSpPr>
        <a:xfrm>
          <a:off x="0" y="0"/>
          <a:ext cx="0" cy="0"/>
          <a:chOff x="0" y="0"/>
          <a:chExt cx="0" cy="0"/>
        </a:xfrm>
      </p:grpSpPr>
      <p:pic>
        <p:nvPicPr>
          <p:cNvPr id="2" name="Picture 2" descr="A picture containing dark&#10;&#10;Description automatically generated">
            <a:extLst>
              <a:ext uri="{FF2B5EF4-FFF2-40B4-BE49-F238E27FC236}">
                <a16:creationId xmlns:a16="http://schemas.microsoft.com/office/drawing/2014/main" id="{8E61A2E5-317D-BFD1-2861-23D7B40EC0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182" r="37155" b="3123"/>
          <a:stretch>
            <a:fillRect/>
          </a:stretch>
        </p:blipFill>
        <p:spPr bwMode="auto">
          <a:xfrm>
            <a:off x="6868584" y="-228600"/>
            <a:ext cx="5323416"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text, clipart&#10;&#10;Description automatically generated">
            <a:extLst>
              <a:ext uri="{FF2B5EF4-FFF2-40B4-BE49-F238E27FC236}">
                <a16:creationId xmlns:a16="http://schemas.microsoft.com/office/drawing/2014/main" id="{0004D754-CE0A-E94F-DFC4-77DE2A64CD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418" y="6281738"/>
            <a:ext cx="1657349"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4822B36-F94A-5F50-5241-98D578C98CA7}"/>
              </a:ext>
            </a:extLst>
          </p:cNvPr>
          <p:cNvSpPr txBox="1">
            <a:spLocks noChangeArrowheads="1"/>
          </p:cNvSpPr>
          <p:nvPr userDrawn="1"/>
        </p:nvSpPr>
        <p:spPr bwMode="auto">
          <a:xfrm>
            <a:off x="6062133" y="6402388"/>
            <a:ext cx="3513667" cy="277812"/>
          </a:xfrm>
          <a:prstGeom prst="rect">
            <a:avLst/>
          </a:prstGeom>
          <a:noFill/>
          <a:ln>
            <a:noFill/>
          </a:ln>
        </p:spPr>
        <p:txBody>
          <a:bodyPr lIns="0" tIns="0" rIns="90000" bIns="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eaLnBrk="1" hangingPunct="1">
              <a:buClr>
                <a:srgbClr val="000000"/>
              </a:buClr>
              <a:buFont typeface="Arial" panose="020B0604020202020204" pitchFamily="34" charset="0"/>
              <a:buNone/>
              <a:defRPr/>
            </a:pPr>
            <a:r>
              <a:rPr lang="en-US" altLang="en-US" sz="900">
                <a:solidFill>
                  <a:srgbClr val="C9473E"/>
                </a:solidFill>
                <a:latin typeface="Arial Narrow" panose="020B0606020202030204" pitchFamily="34" charset="0"/>
              </a:rPr>
              <a:t>Content of this presentation is copyright</a:t>
            </a:r>
            <a:r>
              <a:rPr lang="LID4096" altLang="en-US" sz="900">
                <a:solidFill>
                  <a:srgbClr val="C9473E"/>
                </a:solidFill>
                <a:latin typeface="Arial Narrow" panose="020B0606020202030204" pitchFamily="34" charset="0"/>
              </a:rPr>
              <a:t> </a:t>
            </a:r>
            <a:r>
              <a:rPr lang="en-US" altLang="en-US" sz="900">
                <a:solidFill>
                  <a:srgbClr val="C9473E"/>
                </a:solidFill>
                <a:latin typeface="Arial Narrow" panose="020B0606020202030204" pitchFamily="34" charset="0"/>
              </a:rPr>
              <a:t>and responsibility of the author. Permission is required for re-use</a:t>
            </a:r>
            <a:r>
              <a:rPr lang="LID4096" altLang="en-US" sz="900">
                <a:solidFill>
                  <a:srgbClr val="C9473E"/>
                </a:solidFill>
                <a:latin typeface="Arial Narrow" panose="020B0606020202030204" pitchFamily="34" charset="0"/>
              </a:rPr>
              <a:t>.</a:t>
            </a:r>
            <a:endParaRPr lang="en-US" altLang="en-US" sz="900">
              <a:solidFill>
                <a:srgbClr val="C9473E"/>
              </a:solidFill>
              <a:latin typeface="Arial Narrow" panose="020B0606020202030204" pitchFamily="34" charset="0"/>
            </a:endParaRPr>
          </a:p>
        </p:txBody>
      </p:sp>
      <p:sp>
        <p:nvSpPr>
          <p:cNvPr id="8" name="Google Shape;22;p15"/>
          <p:cNvSpPr txBox="1">
            <a:spLocks noGrp="1"/>
          </p:cNvSpPr>
          <p:nvPr>
            <p:ph type="ctrTitle"/>
          </p:nvPr>
        </p:nvSpPr>
        <p:spPr>
          <a:xfrm>
            <a:off x="480002"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p:cNvSpPr txBox="1">
            <a:spLocks noGrp="1"/>
          </p:cNvSpPr>
          <p:nvPr>
            <p:ph type="subTitle" idx="1"/>
          </p:nvPr>
        </p:nvSpPr>
        <p:spPr>
          <a:xfrm>
            <a:off x="480002"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9" name="Google Shape;17;p14"/>
          <p:cNvSpPr txBox="1">
            <a:spLocks noGrp="1"/>
          </p:cNvSpPr>
          <p:nvPr>
            <p:ph type="body" idx="12"/>
          </p:nvPr>
        </p:nvSpPr>
        <p:spPr>
          <a:xfrm>
            <a:off x="2615844"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375298183"/>
      </p:ext>
    </p:extLst>
  </p:cSld>
  <p:clrMapOvr>
    <a:masterClrMapping/>
  </p:clrMapOvr>
  <p:transition advClick="0"/>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2" name="TextBox 1">
            <a:extLst>
              <a:ext uri="{FF2B5EF4-FFF2-40B4-BE49-F238E27FC236}">
                <a16:creationId xmlns:a16="http://schemas.microsoft.com/office/drawing/2014/main" id="{7915632A-3ECF-1AD2-94B3-CA8A82175FC5}"/>
              </a:ext>
            </a:extLst>
          </p:cNvPr>
          <p:cNvSpPr txBox="1">
            <a:spLocks noChangeArrowheads="1"/>
          </p:cNvSpPr>
          <p:nvPr userDrawn="1"/>
        </p:nvSpPr>
        <p:spPr bwMode="auto">
          <a:xfrm>
            <a:off x="5844118" y="6402388"/>
            <a:ext cx="6004983" cy="138112"/>
          </a:xfrm>
          <a:prstGeom prst="rect">
            <a:avLst/>
          </a:prstGeom>
          <a:noFill/>
          <a:ln>
            <a:noFill/>
          </a:ln>
        </p:spPr>
        <p:txBody>
          <a:bodyPr lIns="0" tIns="0" rIns="90000" bIns="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algn="r" eaLnBrk="1" hangingPunct="1">
              <a:buClr>
                <a:srgbClr val="000000"/>
              </a:buClr>
              <a:buFont typeface="Arial" panose="020B0604020202020204" pitchFamily="34" charset="0"/>
              <a:buNone/>
              <a:defRPr/>
            </a:pPr>
            <a:r>
              <a:rPr lang="en-US" altLang="en-US" sz="900">
                <a:solidFill>
                  <a:srgbClr val="C9473E"/>
                </a:solidFill>
                <a:latin typeface="Arial Narrow" panose="020B0606020202030204" pitchFamily="34" charset="0"/>
              </a:rPr>
              <a:t>Content of this presentation is copyright</a:t>
            </a:r>
            <a:r>
              <a:rPr lang="LID4096" altLang="en-US" sz="900">
                <a:solidFill>
                  <a:srgbClr val="C9473E"/>
                </a:solidFill>
                <a:latin typeface="Arial Narrow" panose="020B0606020202030204" pitchFamily="34" charset="0"/>
              </a:rPr>
              <a:t> </a:t>
            </a:r>
            <a:r>
              <a:rPr lang="en-US" altLang="en-US" sz="900">
                <a:solidFill>
                  <a:srgbClr val="C9473E"/>
                </a:solidFill>
                <a:latin typeface="Arial Narrow" panose="020B0606020202030204" pitchFamily="34" charset="0"/>
              </a:rPr>
              <a:t>and responsibility of the author. Permission is required for re-use</a:t>
            </a:r>
            <a:r>
              <a:rPr lang="LID4096" altLang="en-US" sz="900">
                <a:solidFill>
                  <a:srgbClr val="C9473E"/>
                </a:solidFill>
                <a:latin typeface="Arial Narrow" panose="020B0606020202030204" pitchFamily="34" charset="0"/>
              </a:rPr>
              <a:t>.</a:t>
            </a:r>
            <a:endParaRPr lang="en-US" altLang="en-US" sz="900">
              <a:solidFill>
                <a:srgbClr val="C9473E"/>
              </a:solidFill>
              <a:latin typeface="Arial Narrow" panose="020B0606020202030204" pitchFamily="34" charset="0"/>
            </a:endParaRPr>
          </a:p>
        </p:txBody>
      </p:sp>
      <p:pic>
        <p:nvPicPr>
          <p:cNvPr id="3" name="Picture 3" descr="A picture containing text, clipart&#10;&#10;Description automatically generated">
            <a:extLst>
              <a:ext uri="{FF2B5EF4-FFF2-40B4-BE49-F238E27FC236}">
                <a16:creationId xmlns:a16="http://schemas.microsoft.com/office/drawing/2014/main" id="{2DE16CB0-D831-ABFE-C3CE-F94B15B8A9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8951" y="6248401"/>
            <a:ext cx="165946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17;p14"/>
          <p:cNvSpPr txBox="1">
            <a:spLocks noGrp="1"/>
          </p:cNvSpPr>
          <p:nvPr>
            <p:ph type="body" idx="12"/>
          </p:nvPr>
        </p:nvSpPr>
        <p:spPr>
          <a:xfrm>
            <a:off x="236038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2051094069"/>
      </p:ext>
    </p:extLst>
  </p:cSld>
  <p:clrMapOvr>
    <a:masterClrMapping/>
  </p:clrMapOvr>
  <p:transition advClick="0"/>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2" descr="A picture containing text, clipart&#10;&#10;Description automatically generated">
            <a:extLst>
              <a:ext uri="{FF2B5EF4-FFF2-40B4-BE49-F238E27FC236}">
                <a16:creationId xmlns:a16="http://schemas.microsoft.com/office/drawing/2014/main" id="{E78D8FA9-1E36-22DA-2B33-A68766D259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8951" y="6248401"/>
            <a:ext cx="165946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861245"/>
      </p:ext>
    </p:extLst>
  </p:cSld>
  <p:clrMapOvr>
    <a:masterClrMapping/>
  </p:clrMapOvr>
  <p:transition advClick="0"/>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1269597225"/>
      </p:ext>
    </p:extLst>
  </p:cSld>
  <p:clrMapOvr>
    <a:masterClrMapping/>
  </p:clrMapOvr>
  <p:transition advClick="0"/>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2" name="Picture 2" descr="A picture containing dark&#10;&#10;Description automatically generated">
            <a:extLst>
              <a:ext uri="{FF2B5EF4-FFF2-40B4-BE49-F238E27FC236}">
                <a16:creationId xmlns:a16="http://schemas.microsoft.com/office/drawing/2014/main" id="{105E2543-86F9-A460-F6C2-FC2F3EA743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182" r="37155" b="3123"/>
          <a:stretch>
            <a:fillRect/>
          </a:stretch>
        </p:blipFill>
        <p:spPr bwMode="auto">
          <a:xfrm>
            <a:off x="6868584" y="-228600"/>
            <a:ext cx="5323416"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text, clipart&#10;&#10;Description automatically generated">
            <a:extLst>
              <a:ext uri="{FF2B5EF4-FFF2-40B4-BE49-F238E27FC236}">
                <a16:creationId xmlns:a16="http://schemas.microsoft.com/office/drawing/2014/main" id="{6781240D-DEDE-1B00-16FC-9EBBB87BED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418" y="454026"/>
            <a:ext cx="2861733"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48;p20">
            <a:extLst>
              <a:ext uri="{FF2B5EF4-FFF2-40B4-BE49-F238E27FC236}">
                <a16:creationId xmlns:a16="http://schemas.microsoft.com/office/drawing/2014/main" id="{CCABFDBB-E4EC-1C95-F111-1FDDF50F994B}"/>
              </a:ext>
            </a:extLst>
          </p:cNvPr>
          <p:cNvSpPr txBox="1">
            <a:spLocks noChangeArrowheads="1"/>
          </p:cNvSpPr>
          <p:nvPr userDrawn="1"/>
        </p:nvSpPr>
        <p:spPr bwMode="auto">
          <a:xfrm>
            <a:off x="505885" y="4948238"/>
            <a:ext cx="4218516" cy="1200150"/>
          </a:xfrm>
          <a:prstGeom prst="rect">
            <a:avLst/>
          </a:prstGeom>
          <a:noFill/>
          <a:ln>
            <a:noFill/>
          </a:ln>
        </p:spPr>
        <p:txBody>
          <a:bodyPr lIns="91425" tIns="45700" rIns="91425" bIns="45700">
            <a:spAutoFit/>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a:buClr>
                <a:srgbClr val="000000"/>
              </a:buClr>
              <a:buSzPts val="1200"/>
              <a:buFont typeface="Arial" panose="020B0604020202020204" pitchFamily="34" charset="0"/>
              <a:buNone/>
              <a:defRPr/>
            </a:pPr>
            <a:r>
              <a:rPr lang="en-US" altLang="en-US" sz="1200" b="1">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t>European Society for Medical Oncology (ESMO)</a:t>
            </a:r>
            <a:endPar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a:buClr>
                <a:srgbClr val="000000"/>
              </a:buClr>
              <a:buSzPts val="1200"/>
              <a:buFont typeface="Arial" panose="020B0604020202020204" pitchFamily="34" charset="0"/>
              <a:buNone/>
              <a:defRPr/>
            </a:pPr>
            <a:r>
              <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t>Via Ginevra 4, CH-6900 Lugano</a:t>
            </a:r>
            <a:br>
              <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br>
            <a:r>
              <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t>T. +41 (0)91 973 19 00</a:t>
            </a:r>
            <a:br>
              <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br>
            <a:r>
              <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t>esmo@esmo.org</a:t>
            </a:r>
            <a:br>
              <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br>
            <a:endParaRPr lang="en-US" altLang="en-US" sz="1200">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a:buClr>
                <a:srgbClr val="000000"/>
              </a:buClr>
              <a:buSzPts val="1200"/>
              <a:buFont typeface="Arial" panose="020B0604020202020204" pitchFamily="34" charset="0"/>
              <a:buNone/>
              <a:defRPr/>
            </a:pPr>
            <a:r>
              <a:rPr lang="en-US" altLang="en-US" sz="1200" b="1">
                <a:solidFill>
                  <a:srgbClr val="3D9DA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t>esmo.org</a:t>
            </a:r>
          </a:p>
        </p:txBody>
      </p:sp>
      <p:sp>
        <p:nvSpPr>
          <p:cNvPr id="10" name="Text Placeholder 3"/>
          <p:cNvSpPr>
            <a:spLocks noGrp="1"/>
          </p:cNvSpPr>
          <p:nvPr>
            <p:ph type="body" sz="half" idx="10"/>
          </p:nvPr>
        </p:nvSpPr>
        <p:spPr>
          <a:xfrm>
            <a:off x="624419" y="2060011"/>
            <a:ext cx="6104332" cy="1502340"/>
          </a:xfrm>
          <a:prstGeom prst="rect">
            <a:avLst/>
          </a:prstGeom>
        </p:spPr>
        <p:txBody>
          <a:bodyPr>
            <a:normAutofit/>
          </a:bodyPr>
          <a:lstStyle>
            <a:lvl1pPr marL="0" indent="0">
              <a:spcBef>
                <a:spcPts val="0"/>
              </a:spcBef>
              <a:buNone/>
              <a:defRPr sz="1600" b="0" i="0">
                <a:solidFill>
                  <a:srgbClr val="026C72"/>
                </a:solidFill>
                <a:latin typeface="Arial Narrow" panose="020B0604020202020204" pitchFamily="34" charset="0"/>
                <a:cs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27872614"/>
      </p:ext>
    </p:extLst>
  </p:cSld>
  <p:clrMapOvr>
    <a:masterClrMapping/>
  </p:clrMapOvr>
  <p:transition advClick="0"/>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8305756-66E7-A50E-CD83-9832ABE3593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7A1E4F-F35A-70D3-8411-1BD33136C9B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890ECC-6615-580D-DABB-A9843BD6AA06}"/>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7533A97-D8B6-D94C-B744-0E0B08E7B1B9}" type="slidenum">
              <a:rPr lang="en-US" altLang="en-US"/>
              <a:pPr>
                <a:defRPr/>
              </a:pPr>
              <a:t>‹#›</a:t>
            </a:fld>
            <a:endParaRPr lang="en-US" altLang="en-US"/>
          </a:p>
        </p:txBody>
      </p:sp>
    </p:spTree>
    <p:extLst>
      <p:ext uri="{BB962C8B-B14F-4D97-AF65-F5344CB8AC3E}">
        <p14:creationId xmlns:p14="http://schemas.microsoft.com/office/powerpoint/2010/main" val="715051410"/>
      </p:ext>
    </p:extLst>
  </p:cSld>
  <p:clrMapOvr>
    <a:masterClrMapping/>
  </p:clrMapOvr>
  <p:transition advClick="0"/>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4C29B0-F1CB-476F-04D0-7377A2D3653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57A3CA-CCB3-46F6-99D2-643878E90A4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777143-C066-E533-5A6E-6A2FE65764F9}"/>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34A9CAE-9170-0545-88E9-2F9FB6A83C7C}" type="slidenum">
              <a:rPr lang="en-US" altLang="en-US"/>
              <a:pPr>
                <a:defRPr/>
              </a:pPr>
              <a:t>‹#›</a:t>
            </a:fld>
            <a:endParaRPr lang="en-US" altLang="en-US"/>
          </a:p>
        </p:txBody>
      </p:sp>
    </p:spTree>
    <p:extLst>
      <p:ext uri="{BB962C8B-B14F-4D97-AF65-F5344CB8AC3E}">
        <p14:creationId xmlns:p14="http://schemas.microsoft.com/office/powerpoint/2010/main" val="3701527093"/>
      </p:ext>
    </p:extLst>
  </p:cSld>
  <p:clrMapOvr>
    <a:masterClrMapping/>
  </p:clrMapOvr>
  <p:transition advClick="0"/>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68C343-AFD7-2316-1E57-A862E756309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90CA98-106F-3059-1C65-9ECD6C8B18E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011AF2-1ADE-7B0A-98B1-84C274BF4F82}"/>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7CBD587-3484-7442-A09E-3B1F60DB7267}" type="slidenum">
              <a:rPr lang="en-US" altLang="en-US"/>
              <a:pPr>
                <a:defRPr/>
              </a:pPr>
              <a:t>‹#›</a:t>
            </a:fld>
            <a:endParaRPr lang="en-US" altLang="en-US"/>
          </a:p>
        </p:txBody>
      </p:sp>
    </p:spTree>
    <p:extLst>
      <p:ext uri="{BB962C8B-B14F-4D97-AF65-F5344CB8AC3E}">
        <p14:creationId xmlns:p14="http://schemas.microsoft.com/office/powerpoint/2010/main" val="1030051666"/>
      </p:ext>
    </p:extLst>
  </p:cSld>
  <p:clrMapOvr>
    <a:masterClrMapping/>
  </p:clrMapOvr>
  <p:transition advClick="0"/>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a:extLst>
              <a:ext uri="{FF2B5EF4-FFF2-40B4-BE49-F238E27FC236}">
                <a16:creationId xmlns:a16="http://schemas.microsoft.com/office/drawing/2014/main" id="{8D703091-BA90-7E4E-9D69-D7E71C3BB07A}"/>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26DE2DC1-5A8E-B276-13EC-46F053955019}"/>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AC7651AF-1D3D-1566-5C4D-D970443EC1FA}"/>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3892A400-B67D-1548-9979-6B9116D2B444}" type="slidenum">
              <a:rPr lang="en-US" altLang="en-US"/>
              <a:pPr>
                <a:defRPr/>
              </a:pPr>
              <a:t>‹#›</a:t>
            </a:fld>
            <a:endParaRPr lang="en-US" altLang="en-US"/>
          </a:p>
        </p:txBody>
      </p:sp>
    </p:spTree>
    <p:extLst>
      <p:ext uri="{BB962C8B-B14F-4D97-AF65-F5344CB8AC3E}">
        <p14:creationId xmlns:p14="http://schemas.microsoft.com/office/powerpoint/2010/main" val="598037596"/>
      </p:ext>
    </p:extLst>
  </p:cSld>
  <p:clrMapOvr>
    <a:masterClrMapping/>
  </p:clrMapOvr>
  <p:transition advClick="0"/>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6ADD0AA-85B6-A711-E96B-81D36180A780}"/>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BBA226E-E7E3-51A5-C0B2-B814608940D6}"/>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C05AA87-60FC-51C1-7684-1122D3072033}"/>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654DB1E-3B5D-5E43-B712-C9FC56606A5B}" type="slidenum">
              <a:rPr lang="en-US" altLang="en-US"/>
              <a:pPr>
                <a:defRPr/>
              </a:pPr>
              <a:t>‹#›</a:t>
            </a:fld>
            <a:endParaRPr lang="en-US" altLang="en-US"/>
          </a:p>
        </p:txBody>
      </p:sp>
    </p:spTree>
    <p:extLst>
      <p:ext uri="{BB962C8B-B14F-4D97-AF65-F5344CB8AC3E}">
        <p14:creationId xmlns:p14="http://schemas.microsoft.com/office/powerpoint/2010/main" val="2565292415"/>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6CDB635-E646-3CD1-229A-EB9DB65695EA}"/>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D129D17-F762-C0EB-CF27-06080CF483E4}"/>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F6075ED-571B-75A9-3CBF-5D408DF8F43D}"/>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E3AA00F-BF52-E04B-AB9F-0A974CCA405F}" type="slidenum">
              <a:rPr lang="en-US" altLang="en-US"/>
              <a:pPr>
                <a:defRPr/>
              </a:pPr>
              <a:t>‹#›</a:t>
            </a:fld>
            <a:endParaRPr lang="en-US" altLang="en-US"/>
          </a:p>
        </p:txBody>
      </p:sp>
    </p:spTree>
    <p:extLst>
      <p:ext uri="{BB962C8B-B14F-4D97-AF65-F5344CB8AC3E}">
        <p14:creationId xmlns:p14="http://schemas.microsoft.com/office/powerpoint/2010/main" val="2441767833"/>
      </p:ext>
    </p:extLst>
  </p:cSld>
  <p:clrMapOvr>
    <a:masterClrMapping/>
  </p:clrMapOvr>
  <p:transition advClick="0"/>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907D50-7D1D-8EF8-8B7B-A5284CF3C1D8}"/>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DC517B8-3F1E-5FC1-9A6D-B007ED4310E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44E1AF7-87AD-DF65-F475-36E620274190}"/>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CC91A9C-28F2-2D4B-BAC4-366A3A7D6644}" type="slidenum">
              <a:rPr lang="en-US" altLang="en-US"/>
              <a:pPr>
                <a:defRPr/>
              </a:pPr>
              <a:t>‹#›</a:t>
            </a:fld>
            <a:endParaRPr lang="en-US" altLang="en-US"/>
          </a:p>
        </p:txBody>
      </p:sp>
    </p:spTree>
    <p:extLst>
      <p:ext uri="{BB962C8B-B14F-4D97-AF65-F5344CB8AC3E}">
        <p14:creationId xmlns:p14="http://schemas.microsoft.com/office/powerpoint/2010/main" val="299775818"/>
      </p:ext>
    </p:extLst>
  </p:cSld>
  <p:clrMapOvr>
    <a:masterClrMapping/>
  </p:clrMapOvr>
  <p:transition advClick="0"/>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a:extLst>
              <a:ext uri="{FF2B5EF4-FFF2-40B4-BE49-F238E27FC236}">
                <a16:creationId xmlns:a16="http://schemas.microsoft.com/office/drawing/2014/main" id="{41F5491D-C066-3D70-BAE7-7DCDF6BE3436}"/>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54A6243B-5A74-0B66-11D2-3242E5231D63}"/>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10728918-6321-695E-1453-4890F47B2C4F}"/>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3D4611D-500B-0E41-A158-6B45AD3898C4}" type="slidenum">
              <a:rPr lang="en-US" altLang="en-US"/>
              <a:pPr>
                <a:defRPr/>
              </a:pPr>
              <a:t>‹#›</a:t>
            </a:fld>
            <a:endParaRPr lang="en-US" altLang="en-US"/>
          </a:p>
        </p:txBody>
      </p:sp>
    </p:spTree>
    <p:extLst>
      <p:ext uri="{BB962C8B-B14F-4D97-AF65-F5344CB8AC3E}">
        <p14:creationId xmlns:p14="http://schemas.microsoft.com/office/powerpoint/2010/main" val="3911152558"/>
      </p:ext>
    </p:extLst>
  </p:cSld>
  <p:clrMapOvr>
    <a:masterClrMapping/>
  </p:clrMapOvr>
  <p:transition advClick="0"/>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a:extLst>
              <a:ext uri="{FF2B5EF4-FFF2-40B4-BE49-F238E27FC236}">
                <a16:creationId xmlns:a16="http://schemas.microsoft.com/office/drawing/2014/main" id="{53814CC2-2F39-0B9D-6DC9-A5B4DF7AA68F}"/>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BA6B430F-E02E-6EAD-23DB-5909C669A85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6105B76D-5FFD-5BF2-1474-58F39D99326E}"/>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4C4BB645-02B6-6B40-843A-57AD5CE909E5}" type="slidenum">
              <a:rPr lang="en-US" altLang="en-US"/>
              <a:pPr>
                <a:defRPr/>
              </a:pPr>
              <a:t>‹#›</a:t>
            </a:fld>
            <a:endParaRPr lang="en-US" altLang="en-US"/>
          </a:p>
        </p:txBody>
      </p:sp>
    </p:spTree>
    <p:extLst>
      <p:ext uri="{BB962C8B-B14F-4D97-AF65-F5344CB8AC3E}">
        <p14:creationId xmlns:p14="http://schemas.microsoft.com/office/powerpoint/2010/main" val="4090607371"/>
      </p:ext>
    </p:extLst>
  </p:cSld>
  <p:clrMapOvr>
    <a:masterClrMapping/>
  </p:clrMapOvr>
  <p:transition advClick="0"/>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8B0882-01AE-8CDB-41A0-FA1E80FFAF6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2B2A02-785E-D20D-D41E-D589909DC22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0B726F-E99A-A965-3AF7-4D491C6B6F23}"/>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D80ECF1-0BFE-BF4A-937B-78A7BB9438DB}" type="slidenum">
              <a:rPr lang="en-US" altLang="en-US"/>
              <a:pPr>
                <a:defRPr/>
              </a:pPr>
              <a:t>‹#›</a:t>
            </a:fld>
            <a:endParaRPr lang="en-US" altLang="en-US"/>
          </a:p>
        </p:txBody>
      </p:sp>
    </p:spTree>
    <p:extLst>
      <p:ext uri="{BB962C8B-B14F-4D97-AF65-F5344CB8AC3E}">
        <p14:creationId xmlns:p14="http://schemas.microsoft.com/office/powerpoint/2010/main" val="3437469844"/>
      </p:ext>
    </p:extLst>
  </p:cSld>
  <p:clrMapOvr>
    <a:masterClrMapping/>
  </p:clrMapOvr>
  <p:transition advClick="0"/>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11843F-E1C8-1E25-5971-1EF5F8ABA6B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D66CFF-962D-9E55-9746-4E5A7C1C145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772702-4047-62C2-5945-5F072758B739}"/>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33EE953-9AE4-5D4D-8D01-2151E6610664}" type="slidenum">
              <a:rPr lang="en-US" altLang="en-US"/>
              <a:pPr>
                <a:defRPr/>
              </a:pPr>
              <a:t>‹#›</a:t>
            </a:fld>
            <a:endParaRPr lang="en-US" altLang="en-US"/>
          </a:p>
        </p:txBody>
      </p:sp>
    </p:spTree>
    <p:extLst>
      <p:ext uri="{BB962C8B-B14F-4D97-AF65-F5344CB8AC3E}">
        <p14:creationId xmlns:p14="http://schemas.microsoft.com/office/powerpoint/2010/main" val="3971556476"/>
      </p:ext>
    </p:extLst>
  </p:cSld>
  <p:clrMapOvr>
    <a:masterClrMapping/>
  </p:clrMapOvr>
  <p:transition advClick="0"/>
</p:sldLayout>
</file>

<file path=ppt/slideLayouts/slideLayout2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7B9A2EFF-7348-0A2E-D3C1-6A5CDBD83D8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9F70EF-BA21-129B-1FF9-3F2E0F4E0532}"/>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7C750F-D02E-5E60-1D77-287D83D400DB}"/>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FF813BDC-C114-3F47-9164-3E30007995AF}" type="slidenum">
              <a:rPr lang="en-US" altLang="en-US"/>
              <a:pPr>
                <a:defRPr/>
              </a:pPr>
              <a:t>‹#›</a:t>
            </a:fld>
            <a:endParaRPr lang="en-US" altLang="en-US"/>
          </a:p>
        </p:txBody>
      </p:sp>
    </p:spTree>
    <p:extLst>
      <p:ext uri="{BB962C8B-B14F-4D97-AF65-F5344CB8AC3E}">
        <p14:creationId xmlns:p14="http://schemas.microsoft.com/office/powerpoint/2010/main" val="3173856515"/>
      </p:ext>
    </p:extLst>
  </p:cSld>
  <p:clrMapOvr>
    <a:masterClrMapping/>
  </p:clrMapOvr>
  <p:transition advClick="0"/>
</p:sldLayout>
</file>

<file path=ppt/slideLayouts/slideLayout2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B63F150D-B1E2-C8C6-760D-9CE95E04A1C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E44575-361D-2C1E-EF75-55032BEE4D6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B2BF39-C5D5-8E5E-028D-8572D5E8F4FC}"/>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F881D3B-9898-BF4D-8F89-442275E17B30}" type="slidenum">
              <a:rPr lang="en-US" altLang="en-US"/>
              <a:pPr>
                <a:defRPr/>
              </a:pPr>
              <a:t>‹#›</a:t>
            </a:fld>
            <a:endParaRPr lang="en-US" altLang="en-US"/>
          </a:p>
        </p:txBody>
      </p:sp>
    </p:spTree>
    <p:extLst>
      <p:ext uri="{BB962C8B-B14F-4D97-AF65-F5344CB8AC3E}">
        <p14:creationId xmlns:p14="http://schemas.microsoft.com/office/powerpoint/2010/main" val="3230113223"/>
      </p:ext>
    </p:extLst>
  </p:cSld>
  <p:clrMapOvr>
    <a:masterClrMapping/>
  </p:clrMapOvr>
  <p:transition advClick="0"/>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ME_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5B6EF5A-F32E-574C-F9E9-76FF579839C3}"/>
              </a:ext>
            </a:extLst>
          </p:cNvPr>
          <p:cNvCxnSpPr/>
          <p:nvPr userDrawn="1"/>
        </p:nvCxnSpPr>
        <p:spPr>
          <a:xfrm>
            <a:off x="452967" y="1295400"/>
            <a:ext cx="11364384"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3774" y="384048"/>
            <a:ext cx="11362945" cy="868680"/>
          </a:xfrm>
        </p:spPr>
        <p:txBody>
          <a:bodyPr/>
          <a:lstStyle/>
          <a:p>
            <a:r>
              <a:rPr lang="en-US" dirty="0"/>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596616">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2"/>
          </p:nvPr>
        </p:nvSpPr>
        <p:spPr>
          <a:xfrm>
            <a:off x="453773" y="6163056"/>
            <a:ext cx="11362944" cy="694944"/>
          </a:xfrm>
        </p:spPr>
        <p:txBody>
          <a:bodyPr anchor="b">
            <a:noAutofit/>
          </a:bodyPr>
          <a:lstStyle>
            <a:lvl1pPr>
              <a:spcBef>
                <a:spcPts val="0"/>
              </a:spcBef>
              <a:defRPr sz="1050" b="0"/>
            </a:lvl1pPr>
          </a:lstStyle>
          <a:p>
            <a:pPr lvl="0"/>
            <a:r>
              <a:rPr lang="en-US" dirty="0"/>
              <a:t>Edit Master text styles</a:t>
            </a:r>
          </a:p>
        </p:txBody>
      </p:sp>
    </p:spTree>
    <p:extLst>
      <p:ext uri="{BB962C8B-B14F-4D97-AF65-F5344CB8AC3E}">
        <p14:creationId xmlns:p14="http://schemas.microsoft.com/office/powerpoint/2010/main" val="1849173321"/>
      </p:ext>
    </p:extLst>
  </p:cSld>
  <p:clrMapOvr>
    <a:masterClrMapping/>
  </p:clrMapOvr>
  <p:transition advClick="0"/>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78720828"/>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p:cNvSpPr>
            <a:spLocks noGrp="1"/>
          </p:cNvSpPr>
          <p:nvPr>
            <p:ph type="title"/>
          </p:nvPr>
        </p:nvSpPr>
        <p:spPr>
          <a:xfrm>
            <a:off x="2159564" y="476672"/>
            <a:ext cx="9422837" cy="510734"/>
          </a:xfrm>
          <a:prstGeom prst="rect">
            <a:avLst/>
          </a:prstGeom>
        </p:spPr>
        <p:txBody>
          <a:bodyPr rtlCol="0">
            <a:normAutofit/>
          </a:bodyPr>
          <a:lstStyle/>
          <a:p>
            <a:r>
              <a:rPr lang="en-US"/>
              <a:t>Click to edit Master title style</a:t>
            </a:r>
            <a:endParaRPr lang="en-US" dirty="0"/>
          </a:p>
        </p:txBody>
      </p:sp>
      <p:sp>
        <p:nvSpPr>
          <p:cNvPr id="2" name="Slide Number Placeholder 5">
            <a:extLst>
              <a:ext uri="{FF2B5EF4-FFF2-40B4-BE49-F238E27FC236}">
                <a16:creationId xmlns:a16="http://schemas.microsoft.com/office/drawing/2014/main" id="{6E844A1A-2ECC-E718-1A19-647563B1479E}"/>
              </a:ext>
            </a:extLst>
          </p:cNvPr>
          <p:cNvSpPr>
            <a:spLocks noGrp="1"/>
          </p:cNvSpPr>
          <p:nvPr>
            <p:ph type="sldNum" sz="quarter" idx="10"/>
          </p:nvPr>
        </p:nvSpPr>
        <p:spPr/>
        <p:txBody>
          <a:bodyPr/>
          <a:lstStyle>
            <a:lvl1pPr algn="ctr">
              <a:defRPr/>
            </a:lvl1pPr>
          </a:lstStyle>
          <a:p>
            <a:pPr>
              <a:defRPr/>
            </a:pPr>
            <a:fld id="{A3EE891F-B686-AB43-B4BF-CBA0EAEC123F}" type="slidenum">
              <a:rPr lang="en-US"/>
              <a:pPr>
                <a:defRPr/>
              </a:pPr>
              <a:t>‹#›</a:t>
            </a:fld>
            <a:endParaRPr lang="en-US"/>
          </a:p>
        </p:txBody>
      </p:sp>
    </p:spTree>
    <p:extLst>
      <p:ext uri="{BB962C8B-B14F-4D97-AF65-F5344CB8AC3E}">
        <p14:creationId xmlns:p14="http://schemas.microsoft.com/office/powerpoint/2010/main" val="874254330"/>
      </p:ext>
    </p:extLst>
  </p:cSld>
  <p:clrMapOvr>
    <a:masterClrMapping/>
  </p:clrMapOvr>
  <p:transition advClick="0"/>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content and referenc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624421" y="5589245"/>
            <a:ext cx="10943167" cy="503585"/>
          </a:xfrm>
        </p:spPr>
        <p:txBody>
          <a:bodyPr/>
          <a:lstStyle>
            <a:lvl1pPr marL="0" indent="0">
              <a:buNone/>
              <a:defRPr sz="1200">
                <a:solidFill>
                  <a:srgbClr val="000000"/>
                </a:solidFill>
              </a:defRPr>
            </a:lvl1pPr>
          </a:lstStyle>
          <a:p>
            <a:pPr lvl="0"/>
            <a:r>
              <a:rPr lang="en-US"/>
              <a:t>Click to edit Master text styles</a:t>
            </a:r>
          </a:p>
        </p:txBody>
      </p:sp>
      <p:sp>
        <p:nvSpPr>
          <p:cNvPr id="8" name="Title Placeholder 1"/>
          <p:cNvSpPr>
            <a:spLocks noGrp="1"/>
          </p:cNvSpPr>
          <p:nvPr>
            <p:ph type="title"/>
          </p:nvPr>
        </p:nvSpPr>
        <p:spPr>
          <a:xfrm>
            <a:off x="2159564" y="476672"/>
            <a:ext cx="9422837" cy="510734"/>
          </a:xfrm>
          <a:prstGeom prst="rect">
            <a:avLst/>
          </a:prstGeom>
        </p:spPr>
        <p:txBody>
          <a:bodyPr rtlCol="0">
            <a:normAutofit/>
          </a:bodyPr>
          <a:lstStyle/>
          <a:p>
            <a:r>
              <a:rPr lang="en-US"/>
              <a:t>Click to edit Master title style</a:t>
            </a:r>
            <a:endParaRPr lang="en-US" dirty="0"/>
          </a:p>
        </p:txBody>
      </p:sp>
      <p:sp>
        <p:nvSpPr>
          <p:cNvPr id="9" name="Content Placeholder 2"/>
          <p:cNvSpPr>
            <a:spLocks noGrp="1"/>
          </p:cNvSpPr>
          <p:nvPr>
            <p:ph idx="1"/>
          </p:nvPr>
        </p:nvSpPr>
        <p:spPr>
          <a:xfrm>
            <a:off x="609600" y="1628806"/>
            <a:ext cx="10972800" cy="38884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2">
            <a:extLst>
              <a:ext uri="{FF2B5EF4-FFF2-40B4-BE49-F238E27FC236}">
                <a16:creationId xmlns:a16="http://schemas.microsoft.com/office/drawing/2014/main" id="{8FC7781A-864A-9A75-1069-3A001C8436B4}"/>
              </a:ext>
            </a:extLst>
          </p:cNvPr>
          <p:cNvSpPr>
            <a:spLocks noGrp="1"/>
          </p:cNvSpPr>
          <p:nvPr>
            <p:ph type="sldNum" sz="quarter" idx="12"/>
          </p:nvPr>
        </p:nvSpPr>
        <p:spPr/>
        <p:txBody>
          <a:bodyPr/>
          <a:lstStyle>
            <a:lvl1pPr algn="ctr">
              <a:defRPr/>
            </a:lvl1pPr>
          </a:lstStyle>
          <a:p>
            <a:pPr>
              <a:defRPr/>
            </a:pPr>
            <a:fld id="{C517BA95-C801-6848-B9AE-5AEC5550B055}" type="slidenum">
              <a:rPr lang="en-US"/>
              <a:pPr>
                <a:defRPr/>
              </a:pPr>
              <a:t>‹#›</a:t>
            </a:fld>
            <a:endParaRPr lang="en-US" dirty="0"/>
          </a:p>
        </p:txBody>
      </p:sp>
    </p:spTree>
    <p:extLst>
      <p:ext uri="{BB962C8B-B14F-4D97-AF65-F5344CB8AC3E}">
        <p14:creationId xmlns:p14="http://schemas.microsoft.com/office/powerpoint/2010/main" val="2890020174"/>
      </p:ext>
    </p:extLst>
  </p:cSld>
  <p:clrMapOvr>
    <a:masterClrMapping/>
  </p:clrMapOvr>
  <p:transition advClick="0"/>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609601" y="1772816"/>
            <a:ext cx="5294379" cy="4353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6384032" y="1772816"/>
            <a:ext cx="5198368" cy="4353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p:cNvSpPr>
            <a:spLocks noGrp="1"/>
          </p:cNvSpPr>
          <p:nvPr>
            <p:ph type="title"/>
          </p:nvPr>
        </p:nvSpPr>
        <p:spPr>
          <a:xfrm>
            <a:off x="2159564" y="476672"/>
            <a:ext cx="9422837" cy="510734"/>
          </a:xfrm>
          <a:prstGeom prst="rect">
            <a:avLst/>
          </a:prstGeom>
        </p:spPr>
        <p:txBody>
          <a:bodyPr rtlCol="0">
            <a:normAutofit/>
          </a:bodyPr>
          <a:lstStyle/>
          <a:p>
            <a:r>
              <a:rPr lang="en-US"/>
              <a:t>Click to edit Master title style</a:t>
            </a:r>
            <a:endParaRPr lang="en-US" dirty="0"/>
          </a:p>
        </p:txBody>
      </p:sp>
      <p:sp>
        <p:nvSpPr>
          <p:cNvPr id="2" name="Slide Number Placeholder 6">
            <a:extLst>
              <a:ext uri="{FF2B5EF4-FFF2-40B4-BE49-F238E27FC236}">
                <a16:creationId xmlns:a16="http://schemas.microsoft.com/office/drawing/2014/main" id="{7F2F3019-D406-F5CA-C6EB-9A4593F85E24}"/>
              </a:ext>
            </a:extLst>
          </p:cNvPr>
          <p:cNvSpPr>
            <a:spLocks noGrp="1"/>
          </p:cNvSpPr>
          <p:nvPr>
            <p:ph type="sldNum" sz="quarter" idx="14"/>
          </p:nvPr>
        </p:nvSpPr>
        <p:spPr/>
        <p:txBody>
          <a:bodyPr/>
          <a:lstStyle>
            <a:lvl1pPr algn="ctr">
              <a:defRPr/>
            </a:lvl1pPr>
          </a:lstStyle>
          <a:p>
            <a:pPr>
              <a:defRPr/>
            </a:pPr>
            <a:fld id="{0B61880D-C0E3-4843-9F5C-FCC2757C4EDA}" type="slidenum">
              <a:rPr lang="en-US"/>
              <a:pPr>
                <a:defRPr/>
              </a:pPr>
              <a:t>‹#›</a:t>
            </a:fld>
            <a:endParaRPr lang="en-US"/>
          </a:p>
        </p:txBody>
      </p:sp>
    </p:spTree>
    <p:extLst>
      <p:ext uri="{BB962C8B-B14F-4D97-AF65-F5344CB8AC3E}">
        <p14:creationId xmlns:p14="http://schemas.microsoft.com/office/powerpoint/2010/main" val="3750992890"/>
      </p:ext>
    </p:extLst>
  </p:cSld>
  <p:clrMapOvr>
    <a:masterClrMapping/>
  </p:clrMapOvr>
  <p:transition advClick="0"/>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72816"/>
            <a:ext cx="5386917" cy="576064"/>
          </a:xfrm>
        </p:spPr>
        <p:txBody>
          <a:bodyPr anchor="b">
            <a:noAutofit/>
          </a:bodyPr>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420888"/>
            <a:ext cx="5386917" cy="3705274"/>
          </a:xfrm>
        </p:spPr>
        <p:txBody>
          <a:bodyPr/>
          <a:lstStyle>
            <a:lvl1pPr>
              <a:defRPr sz="1800"/>
            </a:lvl1pPr>
            <a:lvl2pPr>
              <a:defRPr sz="1575"/>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5381" y="1772818"/>
            <a:ext cx="5389033" cy="576063"/>
          </a:xfrm>
        </p:spPr>
        <p:txBody>
          <a:bodyPr anchor="b"/>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70" y="2420888"/>
            <a:ext cx="5389033" cy="3705274"/>
          </a:xfrm>
        </p:spPr>
        <p:txBody>
          <a:bodyPr/>
          <a:lstStyle>
            <a:lvl1pPr>
              <a:defRPr sz="1800"/>
            </a:lvl1pPr>
            <a:lvl2pPr>
              <a:defRPr sz="1575"/>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p:cNvSpPr>
            <a:spLocks noGrp="1"/>
          </p:cNvSpPr>
          <p:nvPr>
            <p:ph type="title"/>
          </p:nvPr>
        </p:nvSpPr>
        <p:spPr>
          <a:xfrm>
            <a:off x="2159564" y="476672"/>
            <a:ext cx="9422837" cy="510734"/>
          </a:xfrm>
          <a:prstGeom prst="rect">
            <a:avLst/>
          </a:prstGeom>
        </p:spPr>
        <p:txBody>
          <a:bodyPr rtlCol="0">
            <a:normAutofit/>
          </a:bodyPr>
          <a:lstStyle/>
          <a:p>
            <a:r>
              <a:rPr lang="en-US"/>
              <a:t>Click to edit Master title style</a:t>
            </a:r>
            <a:endParaRPr lang="en-US" dirty="0"/>
          </a:p>
        </p:txBody>
      </p:sp>
      <p:sp>
        <p:nvSpPr>
          <p:cNvPr id="2" name="Slide Number Placeholder 8">
            <a:extLst>
              <a:ext uri="{FF2B5EF4-FFF2-40B4-BE49-F238E27FC236}">
                <a16:creationId xmlns:a16="http://schemas.microsoft.com/office/drawing/2014/main" id="{797D2128-DAC6-9927-CBCD-0E50E578F787}"/>
              </a:ext>
            </a:extLst>
          </p:cNvPr>
          <p:cNvSpPr>
            <a:spLocks noGrp="1"/>
          </p:cNvSpPr>
          <p:nvPr>
            <p:ph type="sldNum" sz="quarter" idx="10"/>
          </p:nvPr>
        </p:nvSpPr>
        <p:spPr/>
        <p:txBody>
          <a:bodyPr/>
          <a:lstStyle>
            <a:lvl1pPr algn="ctr">
              <a:defRPr/>
            </a:lvl1pPr>
          </a:lstStyle>
          <a:p>
            <a:pPr>
              <a:defRPr/>
            </a:pPr>
            <a:fld id="{6DBFDC1A-FD33-0449-B23E-02DBE241B894}" type="slidenum">
              <a:rPr lang="en-US"/>
              <a:pPr>
                <a:defRPr/>
              </a:pPr>
              <a:t>‹#›</a:t>
            </a:fld>
            <a:endParaRPr lang="en-US" dirty="0"/>
          </a:p>
        </p:txBody>
      </p:sp>
    </p:spTree>
    <p:extLst>
      <p:ext uri="{BB962C8B-B14F-4D97-AF65-F5344CB8AC3E}">
        <p14:creationId xmlns:p14="http://schemas.microsoft.com/office/powerpoint/2010/main" val="863226635"/>
      </p:ext>
    </p:extLst>
  </p:cSld>
  <p:clrMapOvr>
    <a:masterClrMapping/>
  </p:clrMapOvr>
  <p:transition advClick="0"/>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159564" y="476672"/>
            <a:ext cx="9422837" cy="510734"/>
          </a:xfrm>
          <a:prstGeom prst="rect">
            <a:avLst/>
          </a:prstGeom>
        </p:spPr>
        <p:txBody>
          <a:bodyPr rtlCol="0">
            <a:normAutofit/>
          </a:bodyPr>
          <a:lstStyle/>
          <a:p>
            <a:r>
              <a:rPr lang="en-US"/>
              <a:t>Click to edit Master title style</a:t>
            </a:r>
            <a:endParaRPr lang="en-US" dirty="0"/>
          </a:p>
        </p:txBody>
      </p:sp>
      <p:sp>
        <p:nvSpPr>
          <p:cNvPr id="2" name="Slide Number Placeholder 4">
            <a:extLst>
              <a:ext uri="{FF2B5EF4-FFF2-40B4-BE49-F238E27FC236}">
                <a16:creationId xmlns:a16="http://schemas.microsoft.com/office/drawing/2014/main" id="{D91AF55A-C7E5-2D84-7E10-56A821D52D74}"/>
              </a:ext>
            </a:extLst>
          </p:cNvPr>
          <p:cNvSpPr>
            <a:spLocks noGrp="1"/>
          </p:cNvSpPr>
          <p:nvPr>
            <p:ph type="sldNum" sz="quarter" idx="10"/>
          </p:nvPr>
        </p:nvSpPr>
        <p:spPr/>
        <p:txBody>
          <a:bodyPr/>
          <a:lstStyle>
            <a:lvl1pPr algn="ctr">
              <a:defRPr/>
            </a:lvl1pPr>
          </a:lstStyle>
          <a:p>
            <a:pPr>
              <a:defRPr/>
            </a:pPr>
            <a:fld id="{FBB38ADA-8ABB-9742-854A-B045B303DB20}" type="slidenum">
              <a:rPr lang="en-US"/>
              <a:pPr>
                <a:defRPr/>
              </a:pPr>
              <a:t>‹#›</a:t>
            </a:fld>
            <a:endParaRPr lang="en-US"/>
          </a:p>
        </p:txBody>
      </p:sp>
    </p:spTree>
    <p:extLst>
      <p:ext uri="{BB962C8B-B14F-4D97-AF65-F5344CB8AC3E}">
        <p14:creationId xmlns:p14="http://schemas.microsoft.com/office/powerpoint/2010/main" val="2133983915"/>
      </p:ext>
    </p:extLst>
  </p:cSld>
  <p:clrMapOvr>
    <a:masterClrMapping/>
  </p:clrMapOvr>
  <p:transition advClick="0"/>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3A5F94A-E24B-FBE6-8B29-BE1E53DBE053}"/>
              </a:ext>
            </a:extLst>
          </p:cNvPr>
          <p:cNvSpPr>
            <a:spLocks noGrp="1"/>
          </p:cNvSpPr>
          <p:nvPr>
            <p:ph type="sldNum" sz="quarter" idx="10"/>
          </p:nvPr>
        </p:nvSpPr>
        <p:spPr/>
        <p:txBody>
          <a:bodyPr/>
          <a:lstStyle>
            <a:lvl1pPr algn="ctr">
              <a:defRPr/>
            </a:lvl1pPr>
          </a:lstStyle>
          <a:p>
            <a:pPr>
              <a:defRPr/>
            </a:pPr>
            <a:fld id="{A42A27FC-A51B-B545-A4FF-35402A679A85}" type="slidenum">
              <a:rPr lang="en-US"/>
              <a:pPr>
                <a:defRPr/>
              </a:pPr>
              <a:t>‹#›</a:t>
            </a:fld>
            <a:endParaRPr lang="en-US"/>
          </a:p>
        </p:txBody>
      </p:sp>
    </p:spTree>
    <p:extLst>
      <p:ext uri="{BB962C8B-B14F-4D97-AF65-F5344CB8AC3E}">
        <p14:creationId xmlns:p14="http://schemas.microsoft.com/office/powerpoint/2010/main" val="1515026471"/>
      </p:ext>
    </p:extLst>
  </p:cSld>
  <p:clrMapOvr>
    <a:masterClrMapping/>
  </p:clrMapOvr>
  <p:transition advClick="0"/>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2_Titel en object + ref box - no graphics">
    <p:spTree>
      <p:nvGrpSpPr>
        <p:cNvPr id="1" name=""/>
        <p:cNvGrpSpPr/>
        <p:nvPr/>
      </p:nvGrpSpPr>
      <p:grpSpPr>
        <a:xfrm>
          <a:off x="0" y="0"/>
          <a:ext cx="0" cy="0"/>
          <a:chOff x="0" y="0"/>
          <a:chExt cx="0" cy="0"/>
        </a:xfrm>
      </p:grpSpPr>
      <p:sp>
        <p:nvSpPr>
          <p:cNvPr id="2" name="Titel 1"/>
          <p:cNvSpPr>
            <a:spLocks noGrp="1"/>
          </p:cNvSpPr>
          <p:nvPr>
            <p:ph type="title"/>
          </p:nvPr>
        </p:nvSpPr>
        <p:spPr>
          <a:xfrm>
            <a:off x="239185" y="181182"/>
            <a:ext cx="11808883" cy="553997"/>
          </a:xfrm>
        </p:spPr>
        <p:txBody>
          <a:bodyPr/>
          <a:lstStyle>
            <a:lvl1pPr>
              <a:defRPr sz="2700" b="1"/>
            </a:lvl1pPr>
          </a:lstStyle>
          <a:p>
            <a:r>
              <a:rPr lang="nl-NL"/>
              <a:t>Klik om de stijl te bewerken</a:t>
            </a:r>
            <a:endParaRPr lang="nl-BE"/>
          </a:p>
        </p:txBody>
      </p:sp>
      <p:sp>
        <p:nvSpPr>
          <p:cNvPr id="3" name="Tijdelijke aanduiding voor inhoud 2"/>
          <p:cNvSpPr>
            <a:spLocks noGrp="1"/>
          </p:cNvSpPr>
          <p:nvPr>
            <p:ph idx="1"/>
          </p:nvPr>
        </p:nvSpPr>
        <p:spPr>
          <a:xfrm>
            <a:off x="609600" y="1412781"/>
            <a:ext cx="10972800" cy="2868477"/>
          </a:xfrm>
        </p:spPr>
        <p:txBody>
          <a:bodyPr/>
          <a:lstStyle>
            <a:lvl1pPr>
              <a:defRPr sz="2100"/>
            </a:lvl1pPr>
            <a:lvl2pPr>
              <a:defRPr sz="1800"/>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Tijdelijke aanduiding voor tekst 7"/>
          <p:cNvSpPr>
            <a:spLocks noGrp="1"/>
          </p:cNvSpPr>
          <p:nvPr>
            <p:ph type="body" sz="quarter" idx="13"/>
          </p:nvPr>
        </p:nvSpPr>
        <p:spPr>
          <a:xfrm>
            <a:off x="624422" y="6165849"/>
            <a:ext cx="10943167" cy="153888"/>
          </a:xfrm>
        </p:spPr>
        <p:txBody>
          <a:bodyPr/>
          <a:lstStyle>
            <a:lvl1pPr marL="0" indent="0" algn="l">
              <a:spcBef>
                <a:spcPts val="0"/>
              </a:spcBef>
              <a:buFontTx/>
              <a:buNone/>
              <a:defRPr sz="750">
                <a:solidFill>
                  <a:schemeClr val="accent2"/>
                </a:solidFill>
              </a:defRPr>
            </a:lvl1pPr>
            <a:lvl2pPr indent="0" algn="l">
              <a:spcBef>
                <a:spcPts val="0"/>
              </a:spcBef>
              <a:buFontTx/>
              <a:buNone/>
              <a:defRPr sz="750"/>
            </a:lvl2pPr>
            <a:lvl3pPr indent="0" algn="l">
              <a:spcBef>
                <a:spcPts val="0"/>
              </a:spcBef>
              <a:buFontTx/>
              <a:buNone/>
              <a:defRPr sz="750"/>
            </a:lvl3pPr>
            <a:lvl4pPr indent="0" algn="l">
              <a:spcBef>
                <a:spcPts val="0"/>
              </a:spcBef>
              <a:buFontTx/>
              <a:buNone/>
              <a:defRPr sz="750"/>
            </a:lvl4pPr>
            <a:lvl5pPr indent="0" algn="l">
              <a:spcBef>
                <a:spcPts val="0"/>
              </a:spcBef>
              <a:buFontTx/>
              <a:buNone/>
              <a:defRPr sz="750"/>
            </a:lvl5pPr>
          </a:lstStyle>
          <a:p>
            <a:pPr lvl="0"/>
            <a:r>
              <a:rPr lang="en-US"/>
              <a:t>Click to edit Master text styles</a:t>
            </a:r>
          </a:p>
        </p:txBody>
      </p:sp>
      <p:sp>
        <p:nvSpPr>
          <p:cNvPr id="4" name="Tijdelijke aanduiding voor datum 3">
            <a:extLst>
              <a:ext uri="{FF2B5EF4-FFF2-40B4-BE49-F238E27FC236}">
                <a16:creationId xmlns:a16="http://schemas.microsoft.com/office/drawing/2014/main" id="{AB9DAB70-6ED0-D0D1-499E-A6A0E212BF9A}"/>
              </a:ext>
            </a:extLst>
          </p:cNvPr>
          <p:cNvSpPr>
            <a:spLocks noGrp="1"/>
          </p:cNvSpPr>
          <p:nvPr>
            <p:ph type="dt" sz="half" idx="14"/>
          </p:nvPr>
        </p:nvSpPr>
        <p:spPr>
          <a:xfrm>
            <a:off x="609600" y="6613526"/>
            <a:ext cx="2844800" cy="365125"/>
          </a:xfrm>
          <a:prstGeom prst="rect">
            <a:avLst/>
          </a:prstGeom>
        </p:spPr>
        <p:txBody>
          <a:bodyPr/>
          <a:lstStyle>
            <a:lvl1pPr>
              <a:defRPr/>
            </a:lvl1pPr>
          </a:lstStyle>
          <a:p>
            <a:pPr>
              <a:defRPr/>
            </a:pPr>
            <a:fld id="{25C7B205-E413-CA41-9162-5CC79F2506C5}" type="datetimeFigureOut">
              <a:rPr lang="nl-BE"/>
              <a:pPr>
                <a:defRPr/>
              </a:pPr>
              <a:t>26/01/2024</a:t>
            </a:fld>
            <a:endParaRPr lang="nl-BE"/>
          </a:p>
        </p:txBody>
      </p:sp>
      <p:sp>
        <p:nvSpPr>
          <p:cNvPr id="5" name="Tijdelijke aanduiding voor voettekst 4">
            <a:extLst>
              <a:ext uri="{FF2B5EF4-FFF2-40B4-BE49-F238E27FC236}">
                <a16:creationId xmlns:a16="http://schemas.microsoft.com/office/drawing/2014/main" id="{98880469-9A4C-FB2C-7213-B5295BE10879}"/>
              </a:ext>
            </a:extLst>
          </p:cNvPr>
          <p:cNvSpPr>
            <a:spLocks noGrp="1"/>
          </p:cNvSpPr>
          <p:nvPr>
            <p:ph type="ftr" sz="quarter" idx="15"/>
          </p:nvPr>
        </p:nvSpPr>
        <p:spPr>
          <a:xfrm>
            <a:off x="4165600" y="6613526"/>
            <a:ext cx="3860800" cy="365125"/>
          </a:xfrm>
          <a:prstGeom prst="rect">
            <a:avLst/>
          </a:prstGeom>
        </p:spPr>
        <p:txBody>
          <a:bodyPr/>
          <a:lstStyle>
            <a:lvl1pPr>
              <a:defRPr/>
            </a:lvl1pPr>
          </a:lstStyle>
          <a:p>
            <a:pPr>
              <a:defRPr/>
            </a:pPr>
            <a:endParaRPr lang="nl-BE"/>
          </a:p>
        </p:txBody>
      </p:sp>
      <p:sp>
        <p:nvSpPr>
          <p:cNvPr id="6" name="Tijdelijke aanduiding voor dianummer 5">
            <a:extLst>
              <a:ext uri="{FF2B5EF4-FFF2-40B4-BE49-F238E27FC236}">
                <a16:creationId xmlns:a16="http://schemas.microsoft.com/office/drawing/2014/main" id="{E80EF0C1-A2DE-4674-95DF-7F5F6CB98B8A}"/>
              </a:ext>
            </a:extLst>
          </p:cNvPr>
          <p:cNvSpPr>
            <a:spLocks noGrp="1"/>
          </p:cNvSpPr>
          <p:nvPr>
            <p:ph type="sldNum" sz="quarter" idx="16"/>
          </p:nvPr>
        </p:nvSpPr>
        <p:spPr>
          <a:xfrm>
            <a:off x="8737600" y="6613526"/>
            <a:ext cx="2844800" cy="365125"/>
          </a:xfrm>
        </p:spPr>
        <p:txBody>
          <a:bodyPr/>
          <a:lstStyle>
            <a:lvl1pPr algn="r">
              <a:defRPr/>
            </a:lvl1pPr>
          </a:lstStyle>
          <a:p>
            <a:pPr>
              <a:defRPr/>
            </a:pPr>
            <a:fld id="{650F3804-E660-A94E-9417-0119DA8F0352}" type="slidenum">
              <a:rPr lang="nl-BE"/>
              <a:pPr>
                <a:defRPr/>
              </a:pPr>
              <a:t>‹#›</a:t>
            </a:fld>
            <a:endParaRPr lang="nl-BE"/>
          </a:p>
        </p:txBody>
      </p:sp>
    </p:spTree>
    <p:extLst>
      <p:ext uri="{BB962C8B-B14F-4D97-AF65-F5344CB8AC3E}">
        <p14:creationId xmlns:p14="http://schemas.microsoft.com/office/powerpoint/2010/main" val="2731290428"/>
      </p:ext>
    </p:extLst>
  </p:cSld>
  <p:clrMapOvr>
    <a:masterClrMapping/>
  </p:clrMapOvr>
  <p:transition advClick="0"/>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95302" y="341376"/>
            <a:ext cx="11391900" cy="853440"/>
          </a:xfrm>
          <a:prstGeom prst="rect">
            <a:avLst/>
          </a:prstGeom>
        </p:spPr>
        <p:txBody>
          <a:bodyPr>
            <a:normAutofit/>
          </a:bodyPr>
          <a:lstStyle>
            <a:lvl1pPr>
              <a:defRPr sz="2400" baseline="0">
                <a:solidFill>
                  <a:schemeClr val="accent1"/>
                </a:solidFill>
              </a:defRPr>
            </a:lvl1pPr>
          </a:lstStyle>
          <a:p>
            <a:r>
              <a:rPr lang="en-US" dirty="0"/>
              <a:t>Click to edit Master title style</a:t>
            </a:r>
          </a:p>
        </p:txBody>
      </p:sp>
      <p:sp>
        <p:nvSpPr>
          <p:cNvPr id="13" name="Content Placeholder 12"/>
          <p:cNvSpPr>
            <a:spLocks noGrp="1"/>
          </p:cNvSpPr>
          <p:nvPr>
            <p:ph sz="quarter" idx="16"/>
          </p:nvPr>
        </p:nvSpPr>
        <p:spPr>
          <a:xfrm>
            <a:off x="495299" y="1341122"/>
            <a:ext cx="11391900" cy="4452939"/>
          </a:xfrm>
        </p:spPr>
        <p:txBody>
          <a:bodyPr/>
          <a:lstStyle>
            <a:lvl1pPr>
              <a:defRPr sz="1600"/>
            </a:lvl1pPr>
            <a:lvl2pPr>
              <a:defRPr sz="14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9">
            <a:extLst>
              <a:ext uri="{FF2B5EF4-FFF2-40B4-BE49-F238E27FC236}">
                <a16:creationId xmlns:a16="http://schemas.microsoft.com/office/drawing/2014/main" id="{78606451-A1CB-C257-B43E-94B834AFA66A}"/>
              </a:ext>
            </a:extLst>
          </p:cNvPr>
          <p:cNvSpPr>
            <a:spLocks noGrp="1"/>
          </p:cNvSpPr>
          <p:nvPr>
            <p:ph type="ftr" sz="quarter" idx="17"/>
          </p:nvPr>
        </p:nvSpPr>
        <p:spPr>
          <a:xfrm>
            <a:off x="495300" y="6218238"/>
            <a:ext cx="9135533" cy="487362"/>
          </a:xfrm>
          <a:prstGeom prst="rect">
            <a:avLst/>
          </a:prstGeom>
        </p:spPr>
        <p:txBody>
          <a:bodyPr/>
          <a:lstStyle>
            <a:lvl1pPr algn="l">
              <a:defRPr/>
            </a:lvl1pPr>
          </a:lstStyle>
          <a:p>
            <a:pPr>
              <a:defRPr/>
            </a:pPr>
            <a:r>
              <a:rPr lang="en-US"/>
              <a:t>Footer text here</a:t>
            </a:r>
          </a:p>
        </p:txBody>
      </p:sp>
      <p:sp>
        <p:nvSpPr>
          <p:cNvPr id="3" name="Slide Number Placeholder 10">
            <a:extLst>
              <a:ext uri="{FF2B5EF4-FFF2-40B4-BE49-F238E27FC236}">
                <a16:creationId xmlns:a16="http://schemas.microsoft.com/office/drawing/2014/main" id="{6C820D08-1F06-D8BB-030E-4792D56EC08B}"/>
              </a:ext>
            </a:extLst>
          </p:cNvPr>
          <p:cNvSpPr>
            <a:spLocks noGrp="1"/>
          </p:cNvSpPr>
          <p:nvPr>
            <p:ph type="sldNum" sz="quarter" idx="18"/>
          </p:nvPr>
        </p:nvSpPr>
        <p:spPr>
          <a:xfrm>
            <a:off x="11582400" y="6218238"/>
            <a:ext cx="366184" cy="487362"/>
          </a:xfrm>
        </p:spPr>
        <p:txBody>
          <a:bodyPr lIns="0"/>
          <a:lstStyle>
            <a:lvl1pPr algn="r">
              <a:defRPr/>
            </a:lvl1pPr>
          </a:lstStyle>
          <a:p>
            <a:pPr>
              <a:defRPr/>
            </a:pPr>
            <a:fld id="{4344F9B9-B33B-E84B-9832-730841EA0B64}" type="slidenum">
              <a:rPr lang="en-US"/>
              <a:pPr>
                <a:defRPr/>
              </a:pPr>
              <a:t>‹#›</a:t>
            </a:fld>
            <a:endParaRPr lang="en-US" dirty="0"/>
          </a:p>
        </p:txBody>
      </p:sp>
    </p:spTree>
    <p:extLst>
      <p:ext uri="{BB962C8B-B14F-4D97-AF65-F5344CB8AC3E}">
        <p14:creationId xmlns:p14="http://schemas.microsoft.com/office/powerpoint/2010/main" val="4290758200"/>
      </p:ext>
    </p:extLst>
  </p:cSld>
  <p:clrMapOvr>
    <a:masterClrMapping/>
  </p:clrMapOvr>
  <p:transition advClick="0"/>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95302" y="341376"/>
            <a:ext cx="11391900" cy="853440"/>
          </a:xfrm>
          <a:prstGeom prst="rect">
            <a:avLst/>
          </a:prstGeom>
        </p:spPr>
        <p:txBody>
          <a:bodyPr>
            <a:normAutofit/>
          </a:bodyPr>
          <a:lstStyle>
            <a:lvl1pPr>
              <a:defRPr sz="2400" baseline="0">
                <a:solidFill>
                  <a:schemeClr val="accent1"/>
                </a:solidFill>
              </a:defRPr>
            </a:lvl1pPr>
          </a:lstStyle>
          <a:p>
            <a:r>
              <a:rPr lang="en-US" dirty="0"/>
              <a:t>Click to edit Master title style</a:t>
            </a:r>
          </a:p>
        </p:txBody>
      </p:sp>
      <p:sp>
        <p:nvSpPr>
          <p:cNvPr id="13" name="Content Placeholder 12"/>
          <p:cNvSpPr>
            <a:spLocks noGrp="1"/>
          </p:cNvSpPr>
          <p:nvPr>
            <p:ph sz="quarter" idx="16"/>
          </p:nvPr>
        </p:nvSpPr>
        <p:spPr>
          <a:xfrm>
            <a:off x="495299" y="1341122"/>
            <a:ext cx="11391900" cy="4452939"/>
          </a:xfrm>
        </p:spPr>
        <p:txBody>
          <a:bodyPr/>
          <a:lstStyle>
            <a:lvl1pPr>
              <a:defRPr sz="1600"/>
            </a:lvl1pPr>
            <a:lvl2pPr>
              <a:defRPr sz="14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9">
            <a:extLst>
              <a:ext uri="{FF2B5EF4-FFF2-40B4-BE49-F238E27FC236}">
                <a16:creationId xmlns:a16="http://schemas.microsoft.com/office/drawing/2014/main" id="{382F49A6-7C91-D9C3-82FF-20A8B4D078C1}"/>
              </a:ext>
            </a:extLst>
          </p:cNvPr>
          <p:cNvSpPr>
            <a:spLocks noGrp="1"/>
          </p:cNvSpPr>
          <p:nvPr>
            <p:ph type="ftr" sz="quarter" idx="17"/>
          </p:nvPr>
        </p:nvSpPr>
        <p:spPr>
          <a:xfrm>
            <a:off x="495300" y="6218238"/>
            <a:ext cx="9135533" cy="487362"/>
          </a:xfrm>
          <a:prstGeom prst="rect">
            <a:avLst/>
          </a:prstGeom>
        </p:spPr>
        <p:txBody>
          <a:bodyPr/>
          <a:lstStyle>
            <a:lvl1pPr algn="l">
              <a:defRPr/>
            </a:lvl1pPr>
          </a:lstStyle>
          <a:p>
            <a:pPr>
              <a:defRPr/>
            </a:pPr>
            <a:r>
              <a:rPr lang="en-US"/>
              <a:t>Footer text here</a:t>
            </a:r>
          </a:p>
        </p:txBody>
      </p:sp>
      <p:sp>
        <p:nvSpPr>
          <p:cNvPr id="3" name="Slide Number Placeholder 10">
            <a:extLst>
              <a:ext uri="{FF2B5EF4-FFF2-40B4-BE49-F238E27FC236}">
                <a16:creationId xmlns:a16="http://schemas.microsoft.com/office/drawing/2014/main" id="{CA85EE46-D5DC-2A12-9BEC-650A65A44BC8}"/>
              </a:ext>
            </a:extLst>
          </p:cNvPr>
          <p:cNvSpPr>
            <a:spLocks noGrp="1"/>
          </p:cNvSpPr>
          <p:nvPr>
            <p:ph type="sldNum" sz="quarter" idx="18"/>
          </p:nvPr>
        </p:nvSpPr>
        <p:spPr>
          <a:xfrm>
            <a:off x="11582400" y="6218238"/>
            <a:ext cx="366184" cy="487362"/>
          </a:xfrm>
        </p:spPr>
        <p:txBody>
          <a:bodyPr lIns="0"/>
          <a:lstStyle>
            <a:lvl1pPr algn="r">
              <a:defRPr/>
            </a:lvl1pPr>
          </a:lstStyle>
          <a:p>
            <a:pPr>
              <a:defRPr/>
            </a:pPr>
            <a:fld id="{DD4EDD9E-65B0-9D4F-9EDE-6E1FAA92ABBF}" type="slidenum">
              <a:rPr lang="en-US"/>
              <a:pPr>
                <a:defRPr/>
              </a:pPr>
              <a:t>‹#›</a:t>
            </a:fld>
            <a:endParaRPr lang="en-US" dirty="0"/>
          </a:p>
        </p:txBody>
      </p:sp>
    </p:spTree>
    <p:extLst>
      <p:ext uri="{BB962C8B-B14F-4D97-AF65-F5344CB8AC3E}">
        <p14:creationId xmlns:p14="http://schemas.microsoft.com/office/powerpoint/2010/main" val="969409464"/>
      </p:ext>
    </p:extLst>
  </p:cSld>
  <p:clrMapOvr>
    <a:masterClrMapping/>
  </p:clrMapOvr>
  <p:transition advClick="0"/>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Title 4"/>
          <p:cNvSpPr>
            <a:spLocks noGrp="1"/>
          </p:cNvSpPr>
          <p:nvPr>
            <p:ph type="title"/>
          </p:nvPr>
        </p:nvSpPr>
        <p:spPr>
          <a:xfrm>
            <a:off x="495300" y="341376"/>
            <a:ext cx="11387328" cy="853440"/>
          </a:xfrm>
          <a:prstGeom prst="rect">
            <a:avLst/>
          </a:prstGeom>
        </p:spPr>
        <p:txBody>
          <a:bodyPr/>
          <a:lstStyle>
            <a:lvl1pPr>
              <a:defRPr>
                <a:solidFill>
                  <a:schemeClr val="accent1"/>
                </a:solidFill>
              </a:defRPr>
            </a:lvl1pPr>
          </a:lstStyle>
          <a:p>
            <a:r>
              <a:rPr lang="en-US" dirty="0"/>
              <a:t>Click to edit Master title style</a:t>
            </a:r>
          </a:p>
        </p:txBody>
      </p:sp>
      <p:sp>
        <p:nvSpPr>
          <p:cNvPr id="12" name="Content Placeholder 11"/>
          <p:cNvSpPr>
            <a:spLocks noGrp="1"/>
          </p:cNvSpPr>
          <p:nvPr>
            <p:ph sz="quarter" idx="13"/>
          </p:nvPr>
        </p:nvSpPr>
        <p:spPr>
          <a:xfrm>
            <a:off x="495299" y="1341120"/>
            <a:ext cx="5486400" cy="4693920"/>
          </a:xfrm>
        </p:spPr>
        <p:txBody>
          <a:bodyPr/>
          <a:lstStyle>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4"/>
          </p:nvPr>
        </p:nvSpPr>
        <p:spPr>
          <a:xfrm>
            <a:off x="6396228" y="1341120"/>
            <a:ext cx="5486400" cy="4693920"/>
          </a:xfrm>
        </p:spPr>
        <p:txBody>
          <a:bodyPr/>
          <a:lstStyle>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5">
            <a:extLst>
              <a:ext uri="{FF2B5EF4-FFF2-40B4-BE49-F238E27FC236}">
                <a16:creationId xmlns:a16="http://schemas.microsoft.com/office/drawing/2014/main" id="{18FAE26D-C5E6-34B2-9E23-7D871D136F9F}"/>
              </a:ext>
            </a:extLst>
          </p:cNvPr>
          <p:cNvSpPr>
            <a:spLocks noGrp="1"/>
          </p:cNvSpPr>
          <p:nvPr>
            <p:ph type="ftr" sz="quarter" idx="15"/>
          </p:nvPr>
        </p:nvSpPr>
        <p:spPr>
          <a:xfrm>
            <a:off x="495300" y="6218238"/>
            <a:ext cx="9135533" cy="487362"/>
          </a:xfrm>
          <a:prstGeom prst="rect">
            <a:avLst/>
          </a:prstGeom>
        </p:spPr>
        <p:txBody>
          <a:bodyPr/>
          <a:lstStyle>
            <a:lvl1pPr>
              <a:defRPr/>
            </a:lvl1pPr>
          </a:lstStyle>
          <a:p>
            <a:pPr>
              <a:defRPr/>
            </a:pPr>
            <a:r>
              <a:rPr lang="en-US"/>
              <a:t>Footer text here</a:t>
            </a:r>
          </a:p>
        </p:txBody>
      </p:sp>
      <p:sp>
        <p:nvSpPr>
          <p:cNvPr id="3" name="Slide Number Placeholder 6">
            <a:extLst>
              <a:ext uri="{FF2B5EF4-FFF2-40B4-BE49-F238E27FC236}">
                <a16:creationId xmlns:a16="http://schemas.microsoft.com/office/drawing/2014/main" id="{E8AA769D-52CC-4D8A-4043-886A18E6C16A}"/>
              </a:ext>
            </a:extLst>
          </p:cNvPr>
          <p:cNvSpPr>
            <a:spLocks noGrp="1"/>
          </p:cNvSpPr>
          <p:nvPr>
            <p:ph type="sldNum" sz="quarter" idx="16"/>
          </p:nvPr>
        </p:nvSpPr>
        <p:spPr>
          <a:xfrm>
            <a:off x="11582400" y="6218238"/>
            <a:ext cx="366184" cy="487362"/>
          </a:xfrm>
        </p:spPr>
        <p:txBody>
          <a:bodyPr wrap="none"/>
          <a:lstStyle>
            <a:lvl1pPr algn="r">
              <a:defRPr/>
            </a:lvl1pPr>
          </a:lstStyle>
          <a:p>
            <a:pPr>
              <a:defRPr/>
            </a:pPr>
            <a:fld id="{2F5F8A51-99EC-DD4A-933E-41F9EC5C7C85}" type="slidenum">
              <a:rPr lang="en-US"/>
              <a:pPr>
                <a:defRPr/>
              </a:pPr>
              <a:t>‹#›</a:t>
            </a:fld>
            <a:endParaRPr lang="en-US" dirty="0"/>
          </a:p>
        </p:txBody>
      </p:sp>
    </p:spTree>
    <p:extLst>
      <p:ext uri="{BB962C8B-B14F-4D97-AF65-F5344CB8AC3E}">
        <p14:creationId xmlns:p14="http://schemas.microsoft.com/office/powerpoint/2010/main" val="3536470670"/>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95302" y="341376"/>
            <a:ext cx="11391900" cy="853440"/>
          </a:xfrm>
          <a:prstGeom prst="rect">
            <a:avLst/>
          </a:prstGeom>
        </p:spPr>
        <p:txBody>
          <a:bodyPr>
            <a:normAutofit/>
          </a:bodyPr>
          <a:lstStyle>
            <a:lvl1pPr>
              <a:defRPr sz="2400" baseline="0">
                <a:solidFill>
                  <a:schemeClr val="accent1"/>
                </a:solidFill>
              </a:defRPr>
            </a:lvl1pPr>
          </a:lstStyle>
          <a:p>
            <a:r>
              <a:rPr lang="en-US" dirty="0"/>
              <a:t>Click to edit Master title style</a:t>
            </a:r>
          </a:p>
        </p:txBody>
      </p:sp>
      <p:sp>
        <p:nvSpPr>
          <p:cNvPr id="13" name="Content Placeholder 12"/>
          <p:cNvSpPr>
            <a:spLocks noGrp="1"/>
          </p:cNvSpPr>
          <p:nvPr>
            <p:ph sz="quarter" idx="16"/>
          </p:nvPr>
        </p:nvSpPr>
        <p:spPr>
          <a:xfrm>
            <a:off x="495299" y="1341122"/>
            <a:ext cx="11391900" cy="4452939"/>
          </a:xfrm>
        </p:spPr>
        <p:txBody>
          <a:bodyPr/>
          <a:lstStyle>
            <a:lvl1pPr>
              <a:defRPr sz="1600"/>
            </a:lvl1pPr>
            <a:lvl2pPr>
              <a:defRPr sz="14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9">
            <a:extLst>
              <a:ext uri="{FF2B5EF4-FFF2-40B4-BE49-F238E27FC236}">
                <a16:creationId xmlns:a16="http://schemas.microsoft.com/office/drawing/2014/main" id="{4B7412B7-CC05-2A44-F7A9-D6E3C38B0FD6}"/>
              </a:ext>
            </a:extLst>
          </p:cNvPr>
          <p:cNvSpPr>
            <a:spLocks noGrp="1"/>
          </p:cNvSpPr>
          <p:nvPr>
            <p:ph type="ftr" sz="quarter" idx="17"/>
          </p:nvPr>
        </p:nvSpPr>
        <p:spPr>
          <a:xfrm>
            <a:off x="495300" y="6218238"/>
            <a:ext cx="9135533" cy="487362"/>
          </a:xfrm>
          <a:prstGeom prst="rect">
            <a:avLst/>
          </a:prstGeom>
        </p:spPr>
        <p:txBody>
          <a:bodyPr/>
          <a:lstStyle>
            <a:lvl1pPr algn="l">
              <a:defRPr/>
            </a:lvl1pPr>
          </a:lstStyle>
          <a:p>
            <a:pPr>
              <a:defRPr/>
            </a:pPr>
            <a:r>
              <a:rPr lang="en-US"/>
              <a:t>Footer text here</a:t>
            </a:r>
          </a:p>
        </p:txBody>
      </p:sp>
      <p:sp>
        <p:nvSpPr>
          <p:cNvPr id="3" name="Slide Number Placeholder 10">
            <a:extLst>
              <a:ext uri="{FF2B5EF4-FFF2-40B4-BE49-F238E27FC236}">
                <a16:creationId xmlns:a16="http://schemas.microsoft.com/office/drawing/2014/main" id="{FE2F7FF7-0D56-092C-CA22-B185342359E1}"/>
              </a:ext>
            </a:extLst>
          </p:cNvPr>
          <p:cNvSpPr>
            <a:spLocks noGrp="1"/>
          </p:cNvSpPr>
          <p:nvPr>
            <p:ph type="sldNum" sz="quarter" idx="18"/>
          </p:nvPr>
        </p:nvSpPr>
        <p:spPr>
          <a:xfrm>
            <a:off x="11582400" y="6218238"/>
            <a:ext cx="366184" cy="487362"/>
          </a:xfrm>
        </p:spPr>
        <p:txBody>
          <a:bodyPr lIns="0"/>
          <a:lstStyle>
            <a:lvl1pPr algn="r">
              <a:defRPr/>
            </a:lvl1pPr>
          </a:lstStyle>
          <a:p>
            <a:pPr>
              <a:defRPr/>
            </a:pPr>
            <a:fld id="{B76E6C2A-0DDA-BE42-A97E-2B9A86112497}" type="slidenum">
              <a:rPr lang="en-US"/>
              <a:pPr>
                <a:defRPr/>
              </a:pPr>
              <a:t>‹#›</a:t>
            </a:fld>
            <a:endParaRPr lang="en-US" dirty="0"/>
          </a:p>
        </p:txBody>
      </p:sp>
    </p:spTree>
    <p:extLst>
      <p:ext uri="{BB962C8B-B14F-4D97-AF65-F5344CB8AC3E}">
        <p14:creationId xmlns:p14="http://schemas.microsoft.com/office/powerpoint/2010/main" val="3086068557"/>
      </p:ext>
    </p:extLst>
  </p:cSld>
  <p:clrMapOvr>
    <a:masterClrMapping/>
  </p:clrMapOvr>
  <p:transition advClick="0"/>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Default page (title + text)">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539553" y="2041375"/>
            <a:ext cx="9223699" cy="271869"/>
          </a:xfrm>
        </p:spPr>
        <p:txBody>
          <a:bodyPr>
            <a:spAutoFit/>
          </a:bodyPr>
          <a:lstStyle>
            <a:lvl1pPr marL="0" indent="0">
              <a:lnSpc>
                <a:spcPts val="1350"/>
              </a:lnSpc>
              <a:spcBef>
                <a:spcPts val="0"/>
              </a:spcBef>
              <a:buNone/>
              <a:defRPr sz="1500" baseline="0">
                <a:solidFill>
                  <a:srgbClr val="58595B"/>
                </a:solidFill>
                <a:latin typeface="Trebuchet MS" panose="020B0603020202020204" pitchFamily="34" charset="0"/>
                <a:cs typeface="Calibri Light" panose="020F030202020403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Espace réservé du titre 1"/>
          <p:cNvSpPr>
            <a:spLocks noGrp="1"/>
          </p:cNvSpPr>
          <p:nvPr>
            <p:ph type="title"/>
          </p:nvPr>
        </p:nvSpPr>
        <p:spPr>
          <a:xfrm>
            <a:off x="1539553" y="1453500"/>
            <a:ext cx="9223699" cy="530915"/>
          </a:xfrm>
          <a:prstGeom prst="rect">
            <a:avLst/>
          </a:prstGeom>
        </p:spPr>
        <p:txBody>
          <a:bodyPr rtlCol="0">
            <a:spAutoFit/>
          </a:bodyPr>
          <a:lstStyle>
            <a:lvl1pPr>
              <a:defRPr sz="2850" b="1">
                <a:latin typeface="Trebuchet MS" panose="020B0603020202020204" pitchFamily="34" charset="0"/>
                <a:cs typeface="Calibri" panose="020F0502020204030204" pitchFamily="34" charset="0"/>
              </a:defRPr>
            </a:lvl1pPr>
          </a:lstStyle>
          <a:p>
            <a:r>
              <a:rPr lang="en-US"/>
              <a:t>Click to edit Master title style</a:t>
            </a:r>
            <a:endParaRPr lang="fr-BE" dirty="0"/>
          </a:p>
        </p:txBody>
      </p:sp>
    </p:spTree>
    <p:extLst>
      <p:ext uri="{BB962C8B-B14F-4D97-AF65-F5344CB8AC3E}">
        <p14:creationId xmlns:p14="http://schemas.microsoft.com/office/powerpoint/2010/main" val="1348087580"/>
      </p:ext>
    </p:extLst>
  </p:cSld>
  <p:clrMapOvr>
    <a:masterClrMapping/>
  </p:clrMapOvr>
  <p:transition advClick="0"/>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3" name="Text Placeholder 22"/>
          <p:cNvSpPr>
            <a:spLocks noGrp="1"/>
          </p:cNvSpPr>
          <p:nvPr>
            <p:ph type="body" sz="quarter" idx="11"/>
          </p:nvPr>
        </p:nvSpPr>
        <p:spPr>
          <a:xfrm>
            <a:off x="515925" y="1453917"/>
            <a:ext cx="11164543" cy="462351"/>
          </a:xfrm>
          <a:prstGeom prst="rect">
            <a:avLst/>
          </a:prstGeom>
        </p:spPr>
        <p:txBody>
          <a:bodyPr/>
          <a:lstStyle>
            <a:lvl1pPr marL="0" indent="0">
              <a:buFontTx/>
              <a:buNone/>
              <a:defRPr sz="1013">
                <a:solidFill>
                  <a:schemeClr val="accent1"/>
                </a:solidFill>
              </a:defRPr>
            </a:lvl1pPr>
          </a:lstStyle>
          <a:p>
            <a:pPr lvl="0"/>
            <a:r>
              <a:rPr lang="en-US"/>
              <a:t>Click to edit Master text styles</a:t>
            </a:r>
          </a:p>
        </p:txBody>
      </p:sp>
      <p:sp>
        <p:nvSpPr>
          <p:cNvPr id="8" name="Title 7"/>
          <p:cNvSpPr>
            <a:spLocks noGrp="1"/>
          </p:cNvSpPr>
          <p:nvPr>
            <p:ph type="title"/>
          </p:nvPr>
        </p:nvSpPr>
        <p:spPr>
          <a:xfrm>
            <a:off x="1539554" y="397722"/>
            <a:ext cx="9814249" cy="2585323"/>
          </a:xfrm>
        </p:spPr>
        <p:txBody>
          <a:bodyPr/>
          <a:lstStyle/>
          <a:p>
            <a:r>
              <a:rPr lang="en-US" dirty="0"/>
              <a:t>Click to edit Master title style</a:t>
            </a:r>
          </a:p>
        </p:txBody>
      </p:sp>
      <p:sp>
        <p:nvSpPr>
          <p:cNvPr id="10" name="Content Placeholder 9"/>
          <p:cNvSpPr>
            <a:spLocks noGrp="1"/>
          </p:cNvSpPr>
          <p:nvPr>
            <p:ph sz="quarter" idx="14"/>
          </p:nvPr>
        </p:nvSpPr>
        <p:spPr>
          <a:xfrm>
            <a:off x="515942" y="2011367"/>
            <a:ext cx="11172825" cy="19287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5">
            <a:extLst>
              <a:ext uri="{FF2B5EF4-FFF2-40B4-BE49-F238E27FC236}">
                <a16:creationId xmlns:a16="http://schemas.microsoft.com/office/drawing/2014/main" id="{45B60967-38F1-B8C3-18C1-B900F61067D8}"/>
              </a:ext>
            </a:extLst>
          </p:cNvPr>
          <p:cNvSpPr>
            <a:spLocks noGrp="1"/>
          </p:cNvSpPr>
          <p:nvPr>
            <p:ph type="ftr" sz="quarter" idx="15"/>
          </p:nvPr>
        </p:nvSpPr>
        <p:spPr>
          <a:xfrm>
            <a:off x="0" y="0"/>
            <a:ext cx="0" cy="0"/>
          </a:xfrm>
        </p:spPr>
        <p:txBody>
          <a:bodyPr/>
          <a:lstStyle>
            <a:lvl1pPr>
              <a:defRPr/>
            </a:lvl1pPr>
          </a:lstStyle>
          <a:p>
            <a:pPr>
              <a:defRPr/>
            </a:pPr>
            <a:r>
              <a:rPr lang="en-US"/>
              <a:t>© 2018 Footer text here</a:t>
            </a:r>
          </a:p>
        </p:txBody>
      </p:sp>
      <p:sp>
        <p:nvSpPr>
          <p:cNvPr id="3" name="Slide Number Placeholder 6">
            <a:extLst>
              <a:ext uri="{FF2B5EF4-FFF2-40B4-BE49-F238E27FC236}">
                <a16:creationId xmlns:a16="http://schemas.microsoft.com/office/drawing/2014/main" id="{19BAC446-A928-BF82-B5E6-DCB14992ACC3}"/>
              </a:ext>
            </a:extLst>
          </p:cNvPr>
          <p:cNvSpPr>
            <a:spLocks noGrp="1"/>
          </p:cNvSpPr>
          <p:nvPr>
            <p:ph type="sldNum" sz="quarter" idx="16"/>
          </p:nvPr>
        </p:nvSpPr>
        <p:spPr/>
        <p:txBody>
          <a:bodyPr/>
          <a:lstStyle>
            <a:lvl1pPr algn="r">
              <a:defRPr/>
            </a:lvl1pPr>
          </a:lstStyle>
          <a:p>
            <a:pPr>
              <a:defRPr/>
            </a:pPr>
            <a:fld id="{31FDB811-76D1-C54E-BB25-F104E6DC6D8E}" type="slidenum">
              <a:rPr lang="en-US"/>
              <a:pPr>
                <a:defRPr/>
              </a:pPr>
              <a:t>‹#›</a:t>
            </a:fld>
            <a:endParaRPr lang="en-US"/>
          </a:p>
        </p:txBody>
      </p:sp>
    </p:spTree>
    <p:extLst>
      <p:ext uri="{BB962C8B-B14F-4D97-AF65-F5344CB8AC3E}">
        <p14:creationId xmlns:p14="http://schemas.microsoft.com/office/powerpoint/2010/main" val="3102352924"/>
      </p:ext>
    </p:extLst>
  </p:cSld>
  <p:clrMapOvr>
    <a:masterClrMapping/>
  </p:clrMapOvr>
  <p:transition advClick="0"/>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3" name="Text Placeholder 22"/>
          <p:cNvSpPr>
            <a:spLocks noGrp="1"/>
          </p:cNvSpPr>
          <p:nvPr>
            <p:ph type="body" sz="quarter" idx="11"/>
          </p:nvPr>
        </p:nvSpPr>
        <p:spPr>
          <a:xfrm>
            <a:off x="515925" y="1453917"/>
            <a:ext cx="11164543" cy="462351"/>
          </a:xfrm>
          <a:prstGeom prst="rect">
            <a:avLst/>
          </a:prstGeom>
        </p:spPr>
        <p:txBody>
          <a:bodyPr/>
          <a:lstStyle>
            <a:lvl1pPr marL="0" indent="0">
              <a:buFontTx/>
              <a:buNone/>
              <a:defRPr sz="1013">
                <a:solidFill>
                  <a:schemeClr val="accent1"/>
                </a:solidFill>
              </a:defRPr>
            </a:lvl1pPr>
          </a:lstStyle>
          <a:p>
            <a:pPr lvl="0"/>
            <a:r>
              <a:rPr lang="en-US"/>
              <a:t>Click to edit Master text styles</a:t>
            </a:r>
          </a:p>
        </p:txBody>
      </p:sp>
      <p:sp>
        <p:nvSpPr>
          <p:cNvPr id="8" name="Title 7"/>
          <p:cNvSpPr>
            <a:spLocks noGrp="1"/>
          </p:cNvSpPr>
          <p:nvPr>
            <p:ph type="title"/>
          </p:nvPr>
        </p:nvSpPr>
        <p:spPr>
          <a:xfrm>
            <a:off x="1539554" y="397722"/>
            <a:ext cx="9814249" cy="2585323"/>
          </a:xfrm>
        </p:spPr>
        <p:txBody>
          <a:bodyPr/>
          <a:lstStyle/>
          <a:p>
            <a:r>
              <a:rPr lang="en-US" dirty="0"/>
              <a:t>Click to edit Master title style</a:t>
            </a:r>
          </a:p>
        </p:txBody>
      </p:sp>
      <p:sp>
        <p:nvSpPr>
          <p:cNvPr id="10" name="Content Placeholder 9"/>
          <p:cNvSpPr>
            <a:spLocks noGrp="1"/>
          </p:cNvSpPr>
          <p:nvPr>
            <p:ph sz="quarter" idx="14"/>
          </p:nvPr>
        </p:nvSpPr>
        <p:spPr>
          <a:xfrm>
            <a:off x="515942" y="2011367"/>
            <a:ext cx="11172825" cy="19287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5">
            <a:extLst>
              <a:ext uri="{FF2B5EF4-FFF2-40B4-BE49-F238E27FC236}">
                <a16:creationId xmlns:a16="http://schemas.microsoft.com/office/drawing/2014/main" id="{2652FBE7-6D6E-940B-F122-E1F02C493F9C}"/>
              </a:ext>
            </a:extLst>
          </p:cNvPr>
          <p:cNvSpPr>
            <a:spLocks noGrp="1"/>
          </p:cNvSpPr>
          <p:nvPr>
            <p:ph type="ftr" sz="quarter" idx="15"/>
          </p:nvPr>
        </p:nvSpPr>
        <p:spPr>
          <a:xfrm>
            <a:off x="0" y="0"/>
            <a:ext cx="0" cy="0"/>
          </a:xfrm>
        </p:spPr>
        <p:txBody>
          <a:bodyPr/>
          <a:lstStyle>
            <a:lvl1pPr>
              <a:defRPr/>
            </a:lvl1pPr>
          </a:lstStyle>
          <a:p>
            <a:pPr>
              <a:defRPr/>
            </a:pPr>
            <a:r>
              <a:rPr lang="en-US"/>
              <a:t>© 2018 Footer text here</a:t>
            </a:r>
          </a:p>
        </p:txBody>
      </p:sp>
      <p:sp>
        <p:nvSpPr>
          <p:cNvPr id="3" name="Slide Number Placeholder 6">
            <a:extLst>
              <a:ext uri="{FF2B5EF4-FFF2-40B4-BE49-F238E27FC236}">
                <a16:creationId xmlns:a16="http://schemas.microsoft.com/office/drawing/2014/main" id="{A233DC0E-15E0-9510-7F21-6A4441D5BD7D}"/>
              </a:ext>
            </a:extLst>
          </p:cNvPr>
          <p:cNvSpPr>
            <a:spLocks noGrp="1"/>
          </p:cNvSpPr>
          <p:nvPr>
            <p:ph type="sldNum" sz="quarter" idx="16"/>
          </p:nvPr>
        </p:nvSpPr>
        <p:spPr/>
        <p:txBody>
          <a:bodyPr/>
          <a:lstStyle>
            <a:lvl1pPr algn="r">
              <a:defRPr/>
            </a:lvl1pPr>
          </a:lstStyle>
          <a:p>
            <a:pPr>
              <a:defRPr/>
            </a:pPr>
            <a:fld id="{382A5D60-D1A7-0A40-845B-A206B0DC6189}" type="slidenum">
              <a:rPr lang="en-US"/>
              <a:pPr>
                <a:defRPr/>
              </a:pPr>
              <a:t>‹#›</a:t>
            </a:fld>
            <a:endParaRPr lang="en-US"/>
          </a:p>
        </p:txBody>
      </p:sp>
    </p:spTree>
    <p:extLst>
      <p:ext uri="{BB962C8B-B14F-4D97-AF65-F5344CB8AC3E}">
        <p14:creationId xmlns:p14="http://schemas.microsoft.com/office/powerpoint/2010/main" val="75726679"/>
      </p:ext>
    </p:extLst>
  </p:cSld>
  <p:clrMapOvr>
    <a:masterClrMapping/>
  </p:clrMapOvr>
  <p:transition advClick="0"/>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EFA67FD-5E10-1713-956F-6D6AD7AFE104}"/>
              </a:ext>
            </a:extLst>
          </p:cNvPr>
          <p:cNvCxnSpPr/>
          <p:nvPr userDrawn="1"/>
        </p:nvCxnSpPr>
        <p:spPr>
          <a:xfrm>
            <a:off x="0" y="1263650"/>
            <a:ext cx="12192000" cy="0"/>
          </a:xfrm>
          <a:prstGeom prst="line">
            <a:avLst/>
          </a:prstGeom>
          <a:ln w="38100">
            <a:solidFill>
              <a:srgbClr val="F26649"/>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F039400-55C1-F968-631B-DE991AB93543}"/>
              </a:ext>
            </a:extLst>
          </p:cNvPr>
          <p:cNvCxnSpPr/>
          <p:nvPr userDrawn="1"/>
        </p:nvCxnSpPr>
        <p:spPr>
          <a:xfrm>
            <a:off x="0" y="1365250"/>
            <a:ext cx="12192000" cy="0"/>
          </a:xfrm>
          <a:prstGeom prst="line">
            <a:avLst/>
          </a:prstGeom>
          <a:ln w="127000">
            <a:solidFill>
              <a:srgbClr val="7FA8C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97878" y="193429"/>
            <a:ext cx="10996247" cy="1002324"/>
          </a:xfrm>
          <a:prstGeom prst="rect">
            <a:avLst/>
          </a:prstGeom>
        </p:spPr>
        <p:txBody>
          <a:bodyPr>
            <a:normAutofit/>
          </a:bodyPr>
          <a:lstStyle>
            <a:lvl1pPr algn="l">
              <a:defRPr sz="2100" b="1">
                <a:solidFill>
                  <a:srgbClr val="4F83A7"/>
                </a:solidFill>
                <a:latin typeface="Arial" pitchFamily="34" charset="0"/>
                <a:cs typeface="Arial" pitchFamily="34" charset="0"/>
              </a:defRPr>
            </a:lvl1pPr>
          </a:lstStyle>
          <a:p>
            <a:r>
              <a:rPr lang="en-US" dirty="0"/>
              <a:t>Click to edit Master title style</a:t>
            </a:r>
            <a:endParaRPr lang="en-GB" dirty="0"/>
          </a:p>
        </p:txBody>
      </p:sp>
      <p:sp>
        <p:nvSpPr>
          <p:cNvPr id="5" name="Text Placeholder 4"/>
          <p:cNvSpPr>
            <a:spLocks noGrp="1"/>
          </p:cNvSpPr>
          <p:nvPr>
            <p:ph type="body" sz="quarter" idx="10"/>
          </p:nvPr>
        </p:nvSpPr>
        <p:spPr>
          <a:xfrm>
            <a:off x="611719" y="6245225"/>
            <a:ext cx="9230783" cy="488950"/>
          </a:xfrm>
        </p:spPr>
        <p:txBody>
          <a:bodyPr anchor="b"/>
          <a:lstStyle>
            <a:lvl1pPr marL="0" indent="0">
              <a:buNone/>
              <a:defRPr sz="900" b="0">
                <a:solidFill>
                  <a:srgbClr val="4F83A7"/>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578072955"/>
      </p:ext>
    </p:extLst>
  </p:cSld>
  <p:clrMapOvr>
    <a:masterClrMapping/>
  </p:clrMapOvr>
  <p:transition advClick="0"/>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Text no subtitl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Text Placeholder 10"/>
          <p:cNvSpPr>
            <a:spLocks noGrp="1"/>
          </p:cNvSpPr>
          <p:nvPr>
            <p:ph type="body" sz="quarter" idx="14"/>
          </p:nvPr>
        </p:nvSpPr>
        <p:spPr bwMode="gray">
          <a:xfrm>
            <a:off x="588248" y="1295401"/>
            <a:ext cx="11193569" cy="4991100"/>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5AF11BF3-E4B4-6214-7430-56A94449D85F}"/>
              </a:ext>
            </a:extLst>
          </p:cNvPr>
          <p:cNvSpPr>
            <a:spLocks noGrp="1"/>
          </p:cNvSpPr>
          <p:nvPr>
            <p:ph type="dt" sz="half" idx="15"/>
          </p:nvPr>
        </p:nvSpPr>
        <p:spPr bwMode="gray">
          <a:xfrm>
            <a:off x="0" y="0"/>
            <a:ext cx="0" cy="0"/>
          </a:xfrm>
        </p:spPr>
        <p:txBody>
          <a:bodyPr/>
          <a:lstStyle>
            <a:lvl1pPr>
              <a:defRPr/>
            </a:lvl1pPr>
          </a:lstStyle>
          <a:p>
            <a:pPr>
              <a:defRPr/>
            </a:pPr>
            <a:fld id="{81430286-7D98-4FEE-9311-A66FFD98BE14}" type="datetime1">
              <a:rPr lang="en-US"/>
              <a:pPr>
                <a:defRPr/>
              </a:pPr>
              <a:t>1/26/24</a:t>
            </a:fld>
            <a:endParaRPr lang="en-US" dirty="0"/>
          </a:p>
        </p:txBody>
      </p:sp>
      <p:sp>
        <p:nvSpPr>
          <p:cNvPr id="4" name="Slide Number Placeholder 5">
            <a:extLst>
              <a:ext uri="{FF2B5EF4-FFF2-40B4-BE49-F238E27FC236}">
                <a16:creationId xmlns:a16="http://schemas.microsoft.com/office/drawing/2014/main" id="{E2DB0A88-8034-64D8-82A6-2E2EB3C19F4C}"/>
              </a:ext>
            </a:extLst>
          </p:cNvPr>
          <p:cNvSpPr>
            <a:spLocks noGrp="1"/>
          </p:cNvSpPr>
          <p:nvPr>
            <p:ph type="sldNum" sz="quarter" idx="16"/>
          </p:nvPr>
        </p:nvSpPr>
        <p:spPr bwMode="gray"/>
        <p:txBody>
          <a:bodyPr/>
          <a:lstStyle>
            <a:lvl1pPr algn="r">
              <a:defRPr/>
            </a:lvl1pPr>
          </a:lstStyle>
          <a:p>
            <a:pPr>
              <a:defRPr/>
            </a:pPr>
            <a:fld id="{3447B984-BAF4-0E45-81E2-E5DFB4CD7B2C}" type="slidenum">
              <a:rPr lang="en-US"/>
              <a:pPr>
                <a:defRPr/>
              </a:pPr>
              <a:t>‹#›</a:t>
            </a:fld>
            <a:endParaRPr lang="en-US" dirty="0"/>
          </a:p>
        </p:txBody>
      </p:sp>
    </p:spTree>
    <p:extLst>
      <p:ext uri="{BB962C8B-B14F-4D97-AF65-F5344CB8AC3E}">
        <p14:creationId xmlns:p14="http://schemas.microsoft.com/office/powerpoint/2010/main" val="764291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A0CB5E3E-98A1-B931-733F-930A2795E5AE}"/>
              </a:ext>
            </a:extLst>
          </p:cNvPr>
          <p:cNvGrpSpPr>
            <a:grpSpLocks/>
          </p:cNvGrpSpPr>
          <p:nvPr userDrawn="1"/>
        </p:nvGrpSpPr>
        <p:grpSpPr bwMode="auto">
          <a:xfrm>
            <a:off x="0" y="1"/>
            <a:ext cx="12192000" cy="1528763"/>
            <a:chOff x="1" y="0"/>
            <a:chExt cx="9159239" cy="1529103"/>
          </a:xfrm>
        </p:grpSpPr>
        <p:pic>
          <p:nvPicPr>
            <p:cNvPr id="5" name="Picture 2">
              <a:extLst>
                <a:ext uri="{FF2B5EF4-FFF2-40B4-BE49-F238E27FC236}">
                  <a16:creationId xmlns:a16="http://schemas.microsoft.com/office/drawing/2014/main" id="{AACDEC51-EAA5-57F4-0578-63B930945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8" t="15485" r="71249" b="64516"/>
            <a:stretch>
              <a:fillRect/>
            </a:stretch>
          </p:blipFill>
          <p:spPr bwMode="auto">
            <a:xfrm>
              <a:off x="1" y="0"/>
              <a:ext cx="2289810" cy="152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211B08A7-D7D9-FB9B-C68D-63B623E87D5D}"/>
                </a:ext>
              </a:extLst>
            </p:cNvPr>
            <p:cNvPicPr>
              <a:picLocks noChangeArrowheads="1"/>
            </p:cNvPicPr>
            <p:nvPr/>
          </p:nvPicPr>
          <p:blipFill>
            <a:blip r:embed="rId2">
              <a:extLst>
                <a:ext uri="{28A0092B-C50C-407E-A947-70E740481C1C}">
                  <a14:useLocalDpi xmlns:a14="http://schemas.microsoft.com/office/drawing/2010/main" val="0"/>
                </a:ext>
              </a:extLst>
            </a:blip>
            <a:srcRect l="26250" t="15485" r="30000" b="69678"/>
            <a:stretch>
              <a:fillRect/>
            </a:stretch>
          </p:blipFill>
          <p:spPr bwMode="auto">
            <a:xfrm>
              <a:off x="2289811" y="0"/>
              <a:ext cx="6869429" cy="152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914400" y="2514603"/>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44196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7" name="Date Placeholder 3">
            <a:extLst>
              <a:ext uri="{FF2B5EF4-FFF2-40B4-BE49-F238E27FC236}">
                <a16:creationId xmlns:a16="http://schemas.microsoft.com/office/drawing/2014/main" id="{6669E3CE-58F5-6547-2642-F17575CE8728}"/>
              </a:ext>
            </a:extLst>
          </p:cNvPr>
          <p:cNvSpPr>
            <a:spLocks noGrp="1"/>
          </p:cNvSpPr>
          <p:nvPr>
            <p:ph type="dt" sz="half" idx="10"/>
          </p:nvPr>
        </p:nvSpPr>
        <p:spPr/>
        <p:txBody>
          <a:bodyPr/>
          <a:lstStyle>
            <a:lvl1pPr>
              <a:defRPr/>
            </a:lvl1pPr>
          </a:lstStyle>
          <a:p>
            <a:pPr>
              <a:defRPr/>
            </a:pPr>
            <a:fld id="{EFD0BC73-2E27-4D84-9E8D-77C69DDC9B41}" type="datetime1">
              <a:rPr lang="en-US"/>
              <a:pPr>
                <a:defRPr/>
              </a:pPr>
              <a:t>1/26/24</a:t>
            </a:fld>
            <a:endParaRPr lang="en-US"/>
          </a:p>
        </p:txBody>
      </p:sp>
      <p:sp>
        <p:nvSpPr>
          <p:cNvPr id="8" name="Footer Placeholder 4">
            <a:extLst>
              <a:ext uri="{FF2B5EF4-FFF2-40B4-BE49-F238E27FC236}">
                <a16:creationId xmlns:a16="http://schemas.microsoft.com/office/drawing/2014/main" id="{64500BC6-6452-6BF6-E5B0-BC3036B2D36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01DC73E-8C05-783B-FA01-009167A9B4C4}"/>
              </a:ext>
            </a:extLst>
          </p:cNvPr>
          <p:cNvSpPr>
            <a:spLocks noGrp="1"/>
          </p:cNvSpPr>
          <p:nvPr>
            <p:ph type="sldNum" sz="quarter" idx="12"/>
          </p:nvPr>
        </p:nvSpPr>
        <p:spPr/>
        <p:txBody>
          <a:bodyPr/>
          <a:lstStyle>
            <a:lvl1pPr>
              <a:defRPr/>
            </a:lvl1pPr>
          </a:lstStyle>
          <a:p>
            <a:pPr>
              <a:defRPr/>
            </a:pPr>
            <a:fld id="{48F1EF2A-9D0E-8E4C-911C-A29B56071AC5}" type="slidenum">
              <a:rPr lang="en-US"/>
              <a:pPr>
                <a:defRPr/>
              </a:pPr>
              <a:t>‹#›</a:t>
            </a:fld>
            <a:endParaRPr lang="en-US"/>
          </a:p>
        </p:txBody>
      </p:sp>
    </p:spTree>
    <p:extLst>
      <p:ext uri="{BB962C8B-B14F-4D97-AF65-F5344CB8AC3E}">
        <p14:creationId xmlns:p14="http://schemas.microsoft.com/office/powerpoint/2010/main" val="2803261133"/>
      </p:ext>
    </p:extLst>
  </p:cSld>
  <p:clrMapOvr>
    <a:masterClrMapping/>
  </p:clrMapOvr>
  <p:transition advClick="0"/>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H:\PCCTC DMC\_new file structure_PCCTC\Communications\figures\Logos\PCCTClogo_transparency.gif">
            <a:extLst>
              <a:ext uri="{FF2B5EF4-FFF2-40B4-BE49-F238E27FC236}">
                <a16:creationId xmlns:a16="http://schemas.microsoft.com/office/drawing/2014/main" id="{87A3C072-E5D3-5E2F-E6DA-AC6759A741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0380" t="9917" r="16203" b="23802"/>
          <a:stretch>
            <a:fillRect/>
          </a:stretch>
        </p:blipFill>
        <p:spPr bwMode="auto">
          <a:xfrm>
            <a:off x="10668000" y="5945188"/>
            <a:ext cx="14224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n>
                  <a:solidFill>
                    <a:sysClr val="windowText" lastClr="000000"/>
                  </a:solidFill>
                </a:ln>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7F6ED62-9E22-3045-DC8D-45972999056A}"/>
              </a:ext>
            </a:extLst>
          </p:cNvPr>
          <p:cNvSpPr>
            <a:spLocks noGrp="1"/>
          </p:cNvSpPr>
          <p:nvPr>
            <p:ph type="dt" sz="half" idx="10"/>
          </p:nvPr>
        </p:nvSpPr>
        <p:spPr/>
        <p:txBody>
          <a:bodyPr/>
          <a:lstStyle>
            <a:lvl1pPr>
              <a:defRPr/>
            </a:lvl1pPr>
          </a:lstStyle>
          <a:p>
            <a:pPr>
              <a:defRPr/>
            </a:pPr>
            <a:fld id="{73AC6C2C-8C1A-49BE-9AAF-CADE34B047A2}" type="datetime1">
              <a:rPr lang="en-US"/>
              <a:pPr>
                <a:defRPr/>
              </a:pPr>
              <a:t>1/26/24</a:t>
            </a:fld>
            <a:endParaRPr lang="en-US"/>
          </a:p>
        </p:txBody>
      </p:sp>
      <p:sp>
        <p:nvSpPr>
          <p:cNvPr id="6" name="Footer Placeholder 4">
            <a:extLst>
              <a:ext uri="{FF2B5EF4-FFF2-40B4-BE49-F238E27FC236}">
                <a16:creationId xmlns:a16="http://schemas.microsoft.com/office/drawing/2014/main" id="{7CAB6F35-A526-D73E-B546-0C9A41E0B0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12FFC6-AD52-AC42-CB80-EB9BABADC741}"/>
              </a:ext>
            </a:extLst>
          </p:cNvPr>
          <p:cNvSpPr>
            <a:spLocks noGrp="1"/>
          </p:cNvSpPr>
          <p:nvPr>
            <p:ph type="sldNum" sz="quarter" idx="12"/>
          </p:nvPr>
        </p:nvSpPr>
        <p:spPr>
          <a:xfrm>
            <a:off x="4360333" y="6356351"/>
            <a:ext cx="2844800" cy="365125"/>
          </a:xfrm>
        </p:spPr>
        <p:txBody>
          <a:bodyPr/>
          <a:lstStyle>
            <a:lvl1pPr algn="ctr">
              <a:defRPr/>
            </a:lvl1pPr>
          </a:lstStyle>
          <a:p>
            <a:pPr>
              <a:defRPr/>
            </a:pPr>
            <a:fld id="{E1608DEA-E992-824D-9BC3-6D12E6CD712D}" type="slidenum">
              <a:rPr lang="en-US"/>
              <a:pPr>
                <a:defRPr/>
              </a:pPr>
              <a:t>‹#›</a:t>
            </a:fld>
            <a:endParaRPr lang="en-US" dirty="0"/>
          </a:p>
        </p:txBody>
      </p:sp>
    </p:spTree>
    <p:extLst>
      <p:ext uri="{BB962C8B-B14F-4D97-AF65-F5344CB8AC3E}">
        <p14:creationId xmlns:p14="http://schemas.microsoft.com/office/powerpoint/2010/main" val="1369219193"/>
      </p:ext>
    </p:extLst>
  </p:cSld>
  <p:clrMapOvr>
    <a:masterClrMapping/>
  </p:clrMapOvr>
  <p:transition advClick="0"/>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H:\PCCTC DMC\_new file structure_PCCTC\Communications\figures\Logos\PCCTClogo_transparency.gif">
            <a:extLst>
              <a:ext uri="{FF2B5EF4-FFF2-40B4-BE49-F238E27FC236}">
                <a16:creationId xmlns:a16="http://schemas.microsoft.com/office/drawing/2014/main" id="{B20C8B44-DFC4-AC8D-BDBB-0571ABD8C4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0380" t="9917" r="16203" b="23802"/>
          <a:stretch>
            <a:fillRect/>
          </a:stretch>
        </p:blipFill>
        <p:spPr bwMode="auto">
          <a:xfrm>
            <a:off x="10668000" y="5945188"/>
            <a:ext cx="14224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DD549E0D-5B0C-7EDF-EBA1-CECBE35B64A3}"/>
              </a:ext>
            </a:extLst>
          </p:cNvPr>
          <p:cNvSpPr>
            <a:spLocks noGrp="1"/>
          </p:cNvSpPr>
          <p:nvPr>
            <p:ph type="dt" sz="half" idx="10"/>
          </p:nvPr>
        </p:nvSpPr>
        <p:spPr/>
        <p:txBody>
          <a:bodyPr/>
          <a:lstStyle>
            <a:lvl1pPr>
              <a:defRPr/>
            </a:lvl1pPr>
          </a:lstStyle>
          <a:p>
            <a:pPr>
              <a:defRPr/>
            </a:pPr>
            <a:fld id="{D62F5685-1ACD-4A6E-BBDE-67B36DF94DB5}" type="datetime1">
              <a:rPr lang="en-US"/>
              <a:pPr>
                <a:defRPr/>
              </a:pPr>
              <a:t>1/26/24</a:t>
            </a:fld>
            <a:endParaRPr lang="en-US"/>
          </a:p>
        </p:txBody>
      </p:sp>
      <p:sp>
        <p:nvSpPr>
          <p:cNvPr id="6" name="Footer Placeholder 4">
            <a:extLst>
              <a:ext uri="{FF2B5EF4-FFF2-40B4-BE49-F238E27FC236}">
                <a16:creationId xmlns:a16="http://schemas.microsoft.com/office/drawing/2014/main" id="{E57F516E-6A53-67D3-FB55-129756A0AE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075830-D5B6-EC41-537D-8F049FE4E829}"/>
              </a:ext>
            </a:extLst>
          </p:cNvPr>
          <p:cNvSpPr>
            <a:spLocks noGrp="1"/>
          </p:cNvSpPr>
          <p:nvPr>
            <p:ph type="sldNum" sz="quarter" idx="12"/>
          </p:nvPr>
        </p:nvSpPr>
        <p:spPr/>
        <p:txBody>
          <a:bodyPr/>
          <a:lstStyle>
            <a:lvl1pPr>
              <a:defRPr/>
            </a:lvl1pPr>
          </a:lstStyle>
          <a:p>
            <a:pPr>
              <a:defRPr/>
            </a:pPr>
            <a:fld id="{E56CC194-06EC-954C-903A-FA78B0C79437}" type="slidenum">
              <a:rPr lang="en-US"/>
              <a:pPr>
                <a:defRPr/>
              </a:pPr>
              <a:t>‹#›</a:t>
            </a:fld>
            <a:endParaRPr lang="en-US"/>
          </a:p>
        </p:txBody>
      </p:sp>
    </p:spTree>
    <p:extLst>
      <p:ext uri="{BB962C8B-B14F-4D97-AF65-F5344CB8AC3E}">
        <p14:creationId xmlns:p14="http://schemas.microsoft.com/office/powerpoint/2010/main" val="1105807067"/>
      </p:ext>
    </p:extLst>
  </p:cSld>
  <p:clrMapOvr>
    <a:masterClrMapping/>
  </p:clrMapOvr>
  <p:transition advClick="0"/>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PCCTC DMC\_new file structure_PCCTC\Communications\figures\Logos\PCCTClogo_transparency.gif">
            <a:extLst>
              <a:ext uri="{FF2B5EF4-FFF2-40B4-BE49-F238E27FC236}">
                <a16:creationId xmlns:a16="http://schemas.microsoft.com/office/drawing/2014/main" id="{34792DFE-4757-D2B8-B4A9-35C878491B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0380" t="9917" r="16203" b="23802"/>
          <a:stretch>
            <a:fillRect/>
          </a:stretch>
        </p:blipFill>
        <p:spPr bwMode="auto">
          <a:xfrm>
            <a:off x="10668000" y="5945188"/>
            <a:ext cx="14224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D93470BF-C4F9-8D24-D96C-31CB464D68B0}"/>
              </a:ext>
            </a:extLst>
          </p:cNvPr>
          <p:cNvSpPr>
            <a:spLocks noGrp="1"/>
          </p:cNvSpPr>
          <p:nvPr>
            <p:ph type="dt" sz="half" idx="10"/>
          </p:nvPr>
        </p:nvSpPr>
        <p:spPr/>
        <p:txBody>
          <a:bodyPr/>
          <a:lstStyle>
            <a:lvl1pPr>
              <a:defRPr/>
            </a:lvl1pPr>
          </a:lstStyle>
          <a:p>
            <a:pPr>
              <a:defRPr/>
            </a:pPr>
            <a:fld id="{ECE0AA17-5EFB-4089-A9D8-087252846AC0}" type="datetime1">
              <a:rPr lang="en-US"/>
              <a:pPr>
                <a:defRPr/>
              </a:pPr>
              <a:t>1/26/24</a:t>
            </a:fld>
            <a:endParaRPr lang="en-US"/>
          </a:p>
        </p:txBody>
      </p:sp>
      <p:sp>
        <p:nvSpPr>
          <p:cNvPr id="7" name="Footer Placeholder 4">
            <a:extLst>
              <a:ext uri="{FF2B5EF4-FFF2-40B4-BE49-F238E27FC236}">
                <a16:creationId xmlns:a16="http://schemas.microsoft.com/office/drawing/2014/main" id="{45528FEE-745B-541B-C559-0638EF35698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86B4706-C280-C82A-43F2-748AB1F49A2D}"/>
              </a:ext>
            </a:extLst>
          </p:cNvPr>
          <p:cNvSpPr>
            <a:spLocks noGrp="1"/>
          </p:cNvSpPr>
          <p:nvPr>
            <p:ph type="sldNum" sz="quarter" idx="12"/>
          </p:nvPr>
        </p:nvSpPr>
        <p:spPr/>
        <p:txBody>
          <a:bodyPr/>
          <a:lstStyle>
            <a:lvl1pPr>
              <a:defRPr/>
            </a:lvl1pPr>
          </a:lstStyle>
          <a:p>
            <a:pPr>
              <a:defRPr/>
            </a:pPr>
            <a:fld id="{408C1210-546F-0942-8322-C614B6289627}" type="slidenum">
              <a:rPr lang="en-US"/>
              <a:pPr>
                <a:defRPr/>
              </a:pPr>
              <a:t>‹#›</a:t>
            </a:fld>
            <a:endParaRPr lang="en-US"/>
          </a:p>
        </p:txBody>
      </p:sp>
    </p:spTree>
    <p:extLst>
      <p:ext uri="{BB962C8B-B14F-4D97-AF65-F5344CB8AC3E}">
        <p14:creationId xmlns:p14="http://schemas.microsoft.com/office/powerpoint/2010/main" val="1407814439"/>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H:\PCCTC DMC\_new file structure_PCCTC\Communications\figures\Logos\PCCTClogo_transparency.gif">
            <a:extLst>
              <a:ext uri="{FF2B5EF4-FFF2-40B4-BE49-F238E27FC236}">
                <a16:creationId xmlns:a16="http://schemas.microsoft.com/office/drawing/2014/main" id="{AEA7AAC2-8C58-AFAA-88D0-E4BF7400D8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0380" t="9917" r="16203" b="23802"/>
          <a:stretch>
            <a:fillRect/>
          </a:stretch>
        </p:blipFill>
        <p:spPr bwMode="auto">
          <a:xfrm>
            <a:off x="10668000" y="5945188"/>
            <a:ext cx="14224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A32A519-8712-4247-40F3-A577E57B00C1}"/>
              </a:ext>
            </a:extLst>
          </p:cNvPr>
          <p:cNvSpPr>
            <a:spLocks noGrp="1"/>
          </p:cNvSpPr>
          <p:nvPr>
            <p:ph type="dt" sz="half" idx="10"/>
          </p:nvPr>
        </p:nvSpPr>
        <p:spPr/>
        <p:txBody>
          <a:bodyPr/>
          <a:lstStyle>
            <a:lvl1pPr>
              <a:defRPr/>
            </a:lvl1pPr>
          </a:lstStyle>
          <a:p>
            <a:pPr>
              <a:defRPr/>
            </a:pPr>
            <a:fld id="{195BB79B-019B-4BF6-98E4-C742F3955C10}" type="datetime1">
              <a:rPr lang="en-US"/>
              <a:pPr>
                <a:defRPr/>
              </a:pPr>
              <a:t>1/26/24</a:t>
            </a:fld>
            <a:endParaRPr lang="en-US"/>
          </a:p>
        </p:txBody>
      </p:sp>
      <p:sp>
        <p:nvSpPr>
          <p:cNvPr id="9" name="Footer Placeholder 4">
            <a:extLst>
              <a:ext uri="{FF2B5EF4-FFF2-40B4-BE49-F238E27FC236}">
                <a16:creationId xmlns:a16="http://schemas.microsoft.com/office/drawing/2014/main" id="{5A45BDA5-2FD6-DD7C-CB0C-C779EF3CFCD6}"/>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B635B997-889C-531B-028C-51762F0E30F5}"/>
              </a:ext>
            </a:extLst>
          </p:cNvPr>
          <p:cNvSpPr>
            <a:spLocks noGrp="1"/>
          </p:cNvSpPr>
          <p:nvPr>
            <p:ph type="sldNum" sz="quarter" idx="12"/>
          </p:nvPr>
        </p:nvSpPr>
        <p:spPr/>
        <p:txBody>
          <a:bodyPr/>
          <a:lstStyle>
            <a:lvl1pPr>
              <a:defRPr/>
            </a:lvl1pPr>
          </a:lstStyle>
          <a:p>
            <a:pPr>
              <a:defRPr/>
            </a:pPr>
            <a:fld id="{8B653864-3360-334C-A7B8-B3904080BA48}" type="slidenum">
              <a:rPr lang="en-US"/>
              <a:pPr>
                <a:defRPr/>
              </a:pPr>
              <a:t>‹#›</a:t>
            </a:fld>
            <a:endParaRPr lang="en-US"/>
          </a:p>
        </p:txBody>
      </p:sp>
    </p:spTree>
    <p:extLst>
      <p:ext uri="{BB962C8B-B14F-4D97-AF65-F5344CB8AC3E}">
        <p14:creationId xmlns:p14="http://schemas.microsoft.com/office/powerpoint/2010/main" val="912431396"/>
      </p:ext>
    </p:extLst>
  </p:cSld>
  <p:clrMapOvr>
    <a:masterClrMapping/>
  </p:clrMapOvr>
  <p:transition advClick="0"/>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 descr="H:\PCCTC DMC\_new file structure_PCCTC\Communications\figures\Logos\PCCTClogo_transparency.gif">
            <a:extLst>
              <a:ext uri="{FF2B5EF4-FFF2-40B4-BE49-F238E27FC236}">
                <a16:creationId xmlns:a16="http://schemas.microsoft.com/office/drawing/2014/main" id="{A1730F48-20D0-BBB7-657B-2F5EE97B905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0380" t="9917" r="16203" b="23802"/>
          <a:stretch>
            <a:fillRect/>
          </a:stretch>
        </p:blipFill>
        <p:spPr bwMode="auto">
          <a:xfrm>
            <a:off x="10668000" y="5945188"/>
            <a:ext cx="14224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0DF7965F-C19F-5A57-76DC-FB61826E5383}"/>
              </a:ext>
            </a:extLst>
          </p:cNvPr>
          <p:cNvSpPr>
            <a:spLocks noGrp="1"/>
          </p:cNvSpPr>
          <p:nvPr>
            <p:ph type="dt" sz="half" idx="10"/>
          </p:nvPr>
        </p:nvSpPr>
        <p:spPr/>
        <p:txBody>
          <a:bodyPr/>
          <a:lstStyle>
            <a:lvl1pPr>
              <a:defRPr/>
            </a:lvl1pPr>
          </a:lstStyle>
          <a:p>
            <a:pPr>
              <a:defRPr/>
            </a:pPr>
            <a:fld id="{39ADCE74-AD20-48DE-A129-BDBA5ABA9168}" type="datetime1">
              <a:rPr lang="en-US"/>
              <a:pPr>
                <a:defRPr/>
              </a:pPr>
              <a:t>1/26/24</a:t>
            </a:fld>
            <a:endParaRPr lang="en-US"/>
          </a:p>
        </p:txBody>
      </p:sp>
      <p:sp>
        <p:nvSpPr>
          <p:cNvPr id="5" name="Footer Placeholder 4">
            <a:extLst>
              <a:ext uri="{FF2B5EF4-FFF2-40B4-BE49-F238E27FC236}">
                <a16:creationId xmlns:a16="http://schemas.microsoft.com/office/drawing/2014/main" id="{488141F1-5F63-F2B9-1E6C-AF28F41A80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D3AAD2-F07E-B5BC-BF56-54949A7FF2A8}"/>
              </a:ext>
            </a:extLst>
          </p:cNvPr>
          <p:cNvSpPr>
            <a:spLocks noGrp="1"/>
          </p:cNvSpPr>
          <p:nvPr>
            <p:ph type="sldNum" sz="quarter" idx="12"/>
          </p:nvPr>
        </p:nvSpPr>
        <p:spPr/>
        <p:txBody>
          <a:bodyPr/>
          <a:lstStyle>
            <a:lvl1pPr>
              <a:defRPr/>
            </a:lvl1pPr>
          </a:lstStyle>
          <a:p>
            <a:pPr>
              <a:defRPr/>
            </a:pPr>
            <a:fld id="{94520FC2-F45B-0F46-8992-DBF00C8CB42B}" type="slidenum">
              <a:rPr lang="en-US"/>
              <a:pPr>
                <a:defRPr/>
              </a:pPr>
              <a:t>‹#›</a:t>
            </a:fld>
            <a:endParaRPr lang="en-US"/>
          </a:p>
        </p:txBody>
      </p:sp>
    </p:spTree>
    <p:extLst>
      <p:ext uri="{BB962C8B-B14F-4D97-AF65-F5344CB8AC3E}">
        <p14:creationId xmlns:p14="http://schemas.microsoft.com/office/powerpoint/2010/main" val="3330475476"/>
      </p:ext>
    </p:extLst>
  </p:cSld>
  <p:clrMapOvr>
    <a:masterClrMapping/>
  </p:clrMapOvr>
  <p:transition advClick="0"/>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descr="H:\PCCTC DMC\_new file structure_PCCTC\Communications\figures\Logos\PCCTClogo_transparency.gif">
            <a:extLst>
              <a:ext uri="{FF2B5EF4-FFF2-40B4-BE49-F238E27FC236}">
                <a16:creationId xmlns:a16="http://schemas.microsoft.com/office/drawing/2014/main" id="{C2AC2377-5332-8CC6-8C58-BB86AB4DE5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0380" t="9917" r="16203" b="23802"/>
          <a:stretch>
            <a:fillRect/>
          </a:stretch>
        </p:blipFill>
        <p:spPr bwMode="auto">
          <a:xfrm>
            <a:off x="10668000" y="5945188"/>
            <a:ext cx="14224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B7654BCA-32D0-85E2-BC2E-1FAB5AA2184E}"/>
              </a:ext>
            </a:extLst>
          </p:cNvPr>
          <p:cNvSpPr>
            <a:spLocks noGrp="1"/>
          </p:cNvSpPr>
          <p:nvPr>
            <p:ph type="dt" sz="half" idx="10"/>
          </p:nvPr>
        </p:nvSpPr>
        <p:spPr/>
        <p:txBody>
          <a:bodyPr/>
          <a:lstStyle>
            <a:lvl1pPr>
              <a:defRPr/>
            </a:lvl1pPr>
          </a:lstStyle>
          <a:p>
            <a:pPr>
              <a:defRPr/>
            </a:pPr>
            <a:fld id="{FB52FBA1-B67B-4DF3-811B-A6E8B964D6B3}" type="datetime1">
              <a:rPr lang="en-US"/>
              <a:pPr>
                <a:defRPr/>
              </a:pPr>
              <a:t>1/26/24</a:t>
            </a:fld>
            <a:endParaRPr lang="en-US"/>
          </a:p>
        </p:txBody>
      </p:sp>
      <p:sp>
        <p:nvSpPr>
          <p:cNvPr id="4" name="Footer Placeholder 4">
            <a:extLst>
              <a:ext uri="{FF2B5EF4-FFF2-40B4-BE49-F238E27FC236}">
                <a16:creationId xmlns:a16="http://schemas.microsoft.com/office/drawing/2014/main" id="{B201C6F1-C405-C564-C7AF-5D5CE987121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FB3BBEB-0D96-5CCA-D5ED-AD76E568B815}"/>
              </a:ext>
            </a:extLst>
          </p:cNvPr>
          <p:cNvSpPr>
            <a:spLocks noGrp="1"/>
          </p:cNvSpPr>
          <p:nvPr>
            <p:ph type="sldNum" sz="quarter" idx="12"/>
          </p:nvPr>
        </p:nvSpPr>
        <p:spPr/>
        <p:txBody>
          <a:bodyPr/>
          <a:lstStyle>
            <a:lvl1pPr>
              <a:defRPr/>
            </a:lvl1pPr>
          </a:lstStyle>
          <a:p>
            <a:pPr>
              <a:defRPr/>
            </a:pPr>
            <a:fld id="{366C6DE3-EF16-9440-B941-6AA67A3E0693}" type="slidenum">
              <a:rPr lang="en-US"/>
              <a:pPr>
                <a:defRPr/>
              </a:pPr>
              <a:t>‹#›</a:t>
            </a:fld>
            <a:endParaRPr lang="en-US"/>
          </a:p>
        </p:txBody>
      </p:sp>
    </p:spTree>
    <p:extLst>
      <p:ext uri="{BB962C8B-B14F-4D97-AF65-F5344CB8AC3E}">
        <p14:creationId xmlns:p14="http://schemas.microsoft.com/office/powerpoint/2010/main" val="3072265752"/>
      </p:ext>
    </p:extLst>
  </p:cSld>
  <p:clrMapOvr>
    <a:masterClrMapping/>
  </p:clrMapOvr>
  <p:transition advClick="0"/>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H:\PCCTC DMC\_new file structure_PCCTC\Communications\figures\Logos\PCCTClogo_transparency.gif">
            <a:extLst>
              <a:ext uri="{FF2B5EF4-FFF2-40B4-BE49-F238E27FC236}">
                <a16:creationId xmlns:a16="http://schemas.microsoft.com/office/drawing/2014/main" id="{E058C090-2825-568C-8270-3A79817D9B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0380" t="9917" r="16203" b="23802"/>
          <a:stretch>
            <a:fillRect/>
          </a:stretch>
        </p:blipFill>
        <p:spPr bwMode="auto">
          <a:xfrm>
            <a:off x="10668000" y="5945188"/>
            <a:ext cx="14224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Date Placeholder 3">
            <a:extLst>
              <a:ext uri="{FF2B5EF4-FFF2-40B4-BE49-F238E27FC236}">
                <a16:creationId xmlns:a16="http://schemas.microsoft.com/office/drawing/2014/main" id="{0C234EA8-999B-61F6-E827-10170A61C83A}"/>
              </a:ext>
            </a:extLst>
          </p:cNvPr>
          <p:cNvSpPr>
            <a:spLocks noGrp="1"/>
          </p:cNvSpPr>
          <p:nvPr>
            <p:ph type="dt" sz="half" idx="10"/>
          </p:nvPr>
        </p:nvSpPr>
        <p:spPr/>
        <p:txBody>
          <a:bodyPr/>
          <a:lstStyle>
            <a:lvl1pPr>
              <a:defRPr/>
            </a:lvl1pPr>
          </a:lstStyle>
          <a:p>
            <a:pPr>
              <a:defRPr/>
            </a:pPr>
            <a:fld id="{3C2F0A29-DC2F-499A-9433-E22D3B7C6096}" type="datetime1">
              <a:rPr lang="en-US"/>
              <a:pPr>
                <a:defRPr/>
              </a:pPr>
              <a:t>1/26/24</a:t>
            </a:fld>
            <a:endParaRPr lang="en-US"/>
          </a:p>
        </p:txBody>
      </p:sp>
      <p:sp>
        <p:nvSpPr>
          <p:cNvPr id="7" name="Footer Placeholder 4">
            <a:extLst>
              <a:ext uri="{FF2B5EF4-FFF2-40B4-BE49-F238E27FC236}">
                <a16:creationId xmlns:a16="http://schemas.microsoft.com/office/drawing/2014/main" id="{9CBD68B2-B462-6A75-021B-51D49147AAC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FC848E1-C13C-D2DC-BDE9-8B49688F554C}"/>
              </a:ext>
            </a:extLst>
          </p:cNvPr>
          <p:cNvSpPr>
            <a:spLocks noGrp="1"/>
          </p:cNvSpPr>
          <p:nvPr>
            <p:ph type="sldNum" sz="quarter" idx="12"/>
          </p:nvPr>
        </p:nvSpPr>
        <p:spPr/>
        <p:txBody>
          <a:bodyPr/>
          <a:lstStyle>
            <a:lvl1pPr>
              <a:defRPr/>
            </a:lvl1pPr>
          </a:lstStyle>
          <a:p>
            <a:pPr>
              <a:defRPr/>
            </a:pPr>
            <a:fld id="{319A2A7A-2552-1B4F-9308-A11706B365BD}" type="slidenum">
              <a:rPr lang="en-US"/>
              <a:pPr>
                <a:defRPr/>
              </a:pPr>
              <a:t>‹#›</a:t>
            </a:fld>
            <a:endParaRPr lang="en-US"/>
          </a:p>
        </p:txBody>
      </p:sp>
    </p:spTree>
    <p:extLst>
      <p:ext uri="{BB962C8B-B14F-4D97-AF65-F5344CB8AC3E}">
        <p14:creationId xmlns:p14="http://schemas.microsoft.com/office/powerpoint/2010/main" val="2269108354"/>
      </p:ext>
    </p:extLst>
  </p:cSld>
  <p:clrMapOvr>
    <a:masterClrMapping/>
  </p:clrMapOvr>
  <p:transition advClick="0"/>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H:\PCCTC DMC\_new file structure_PCCTC\Communications\figures\Logos\PCCTClogo_transparency.gif">
            <a:extLst>
              <a:ext uri="{FF2B5EF4-FFF2-40B4-BE49-F238E27FC236}">
                <a16:creationId xmlns:a16="http://schemas.microsoft.com/office/drawing/2014/main" id="{DB08A815-9922-CBA3-2064-3F8DC18E5A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0380" t="9917" r="16203" b="23802"/>
          <a:stretch>
            <a:fillRect/>
          </a:stretch>
        </p:blipFill>
        <p:spPr bwMode="auto">
          <a:xfrm>
            <a:off x="10668000" y="5945188"/>
            <a:ext cx="14224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Date Placeholder 3">
            <a:extLst>
              <a:ext uri="{FF2B5EF4-FFF2-40B4-BE49-F238E27FC236}">
                <a16:creationId xmlns:a16="http://schemas.microsoft.com/office/drawing/2014/main" id="{333103C6-324D-B82B-A285-38EA439281D1}"/>
              </a:ext>
            </a:extLst>
          </p:cNvPr>
          <p:cNvSpPr>
            <a:spLocks noGrp="1"/>
          </p:cNvSpPr>
          <p:nvPr>
            <p:ph type="dt" sz="half" idx="10"/>
          </p:nvPr>
        </p:nvSpPr>
        <p:spPr/>
        <p:txBody>
          <a:bodyPr/>
          <a:lstStyle>
            <a:lvl1pPr>
              <a:defRPr/>
            </a:lvl1pPr>
          </a:lstStyle>
          <a:p>
            <a:pPr>
              <a:defRPr/>
            </a:pPr>
            <a:fld id="{430ACD85-8A13-4969-A1F7-5804AA3D9F3C}" type="datetime1">
              <a:rPr lang="en-US"/>
              <a:pPr>
                <a:defRPr/>
              </a:pPr>
              <a:t>1/26/24</a:t>
            </a:fld>
            <a:endParaRPr lang="en-US"/>
          </a:p>
        </p:txBody>
      </p:sp>
      <p:sp>
        <p:nvSpPr>
          <p:cNvPr id="7" name="Footer Placeholder 4">
            <a:extLst>
              <a:ext uri="{FF2B5EF4-FFF2-40B4-BE49-F238E27FC236}">
                <a16:creationId xmlns:a16="http://schemas.microsoft.com/office/drawing/2014/main" id="{0B94FD30-07AA-B048-70D5-D46F22BE78A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E28F54E-F768-59F5-9484-8AD17B2CBBF5}"/>
              </a:ext>
            </a:extLst>
          </p:cNvPr>
          <p:cNvSpPr>
            <a:spLocks noGrp="1"/>
          </p:cNvSpPr>
          <p:nvPr>
            <p:ph type="sldNum" sz="quarter" idx="12"/>
          </p:nvPr>
        </p:nvSpPr>
        <p:spPr/>
        <p:txBody>
          <a:bodyPr/>
          <a:lstStyle>
            <a:lvl1pPr>
              <a:defRPr/>
            </a:lvl1pPr>
          </a:lstStyle>
          <a:p>
            <a:pPr>
              <a:defRPr/>
            </a:pPr>
            <a:fld id="{0AD50492-36AC-A34D-BB53-75AD8F78920C}" type="slidenum">
              <a:rPr lang="en-US"/>
              <a:pPr>
                <a:defRPr/>
              </a:pPr>
              <a:t>‹#›</a:t>
            </a:fld>
            <a:endParaRPr lang="en-US"/>
          </a:p>
        </p:txBody>
      </p:sp>
    </p:spTree>
    <p:extLst>
      <p:ext uri="{BB962C8B-B14F-4D97-AF65-F5344CB8AC3E}">
        <p14:creationId xmlns:p14="http://schemas.microsoft.com/office/powerpoint/2010/main" val="449182783"/>
      </p:ext>
    </p:extLst>
  </p:cSld>
  <p:clrMapOvr>
    <a:masterClrMapping/>
  </p:clrMapOvr>
  <p:transition advClick="0"/>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H:\PCCTC DMC\_new file structure_PCCTC\Communications\figures\Logos\PCCTClogo_transparency.gif">
            <a:extLst>
              <a:ext uri="{FF2B5EF4-FFF2-40B4-BE49-F238E27FC236}">
                <a16:creationId xmlns:a16="http://schemas.microsoft.com/office/drawing/2014/main" id="{21068A93-5D46-D4BA-956E-62D431A975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0380" t="9917" r="16203" b="23802"/>
          <a:stretch>
            <a:fillRect/>
          </a:stretch>
        </p:blipFill>
        <p:spPr bwMode="auto">
          <a:xfrm>
            <a:off x="10668000" y="5945188"/>
            <a:ext cx="14224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4381F9F-D6B4-A065-713C-71ABFCCBB176}"/>
              </a:ext>
            </a:extLst>
          </p:cNvPr>
          <p:cNvSpPr>
            <a:spLocks noGrp="1"/>
          </p:cNvSpPr>
          <p:nvPr>
            <p:ph type="dt" sz="half" idx="10"/>
          </p:nvPr>
        </p:nvSpPr>
        <p:spPr/>
        <p:txBody>
          <a:bodyPr/>
          <a:lstStyle>
            <a:lvl1pPr>
              <a:defRPr/>
            </a:lvl1pPr>
          </a:lstStyle>
          <a:p>
            <a:pPr>
              <a:defRPr/>
            </a:pPr>
            <a:fld id="{2F6BDA31-D0AB-4046-8028-3F33B7B5AD80}" type="datetime1">
              <a:rPr lang="en-US"/>
              <a:pPr>
                <a:defRPr/>
              </a:pPr>
              <a:t>1/26/24</a:t>
            </a:fld>
            <a:endParaRPr lang="en-US"/>
          </a:p>
        </p:txBody>
      </p:sp>
      <p:sp>
        <p:nvSpPr>
          <p:cNvPr id="6" name="Footer Placeholder 4">
            <a:extLst>
              <a:ext uri="{FF2B5EF4-FFF2-40B4-BE49-F238E27FC236}">
                <a16:creationId xmlns:a16="http://schemas.microsoft.com/office/drawing/2014/main" id="{1392A09E-CA00-393A-108B-FEFAC096D27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803E329-3705-4E77-4D85-4D663B5B3CA6}"/>
              </a:ext>
            </a:extLst>
          </p:cNvPr>
          <p:cNvSpPr>
            <a:spLocks noGrp="1"/>
          </p:cNvSpPr>
          <p:nvPr>
            <p:ph type="sldNum" sz="quarter" idx="12"/>
          </p:nvPr>
        </p:nvSpPr>
        <p:spPr/>
        <p:txBody>
          <a:bodyPr/>
          <a:lstStyle>
            <a:lvl1pPr>
              <a:defRPr/>
            </a:lvl1pPr>
          </a:lstStyle>
          <a:p>
            <a:pPr>
              <a:defRPr/>
            </a:pPr>
            <a:fld id="{DCA5B3AC-11A7-F843-BA3F-635139A53086}" type="slidenum">
              <a:rPr lang="en-US"/>
              <a:pPr>
                <a:defRPr/>
              </a:pPr>
              <a:t>‹#›</a:t>
            </a:fld>
            <a:endParaRPr lang="en-US"/>
          </a:p>
        </p:txBody>
      </p:sp>
    </p:spTree>
    <p:extLst>
      <p:ext uri="{BB962C8B-B14F-4D97-AF65-F5344CB8AC3E}">
        <p14:creationId xmlns:p14="http://schemas.microsoft.com/office/powerpoint/2010/main" val="2680310495"/>
      </p:ext>
    </p:extLst>
  </p:cSld>
  <p:clrMapOvr>
    <a:masterClrMapping/>
  </p:clrMapOvr>
  <p:transition advClick="0"/>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H:\PCCTC DMC\_new file structure_PCCTC\Communications\figures\Logos\PCCTClogo_transparency.gif">
            <a:extLst>
              <a:ext uri="{FF2B5EF4-FFF2-40B4-BE49-F238E27FC236}">
                <a16:creationId xmlns:a16="http://schemas.microsoft.com/office/drawing/2014/main" id="{AD818B03-0BCE-53E1-54C1-55328BA3A5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0380" t="9917" r="16203" b="23802"/>
          <a:stretch>
            <a:fillRect/>
          </a:stretch>
        </p:blipFill>
        <p:spPr bwMode="auto">
          <a:xfrm>
            <a:off x="10668000" y="5945188"/>
            <a:ext cx="14224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8A9D11-2DF6-7C5D-F717-FDA3FE0755B9}"/>
              </a:ext>
            </a:extLst>
          </p:cNvPr>
          <p:cNvSpPr>
            <a:spLocks noGrp="1"/>
          </p:cNvSpPr>
          <p:nvPr>
            <p:ph type="dt" sz="half" idx="10"/>
          </p:nvPr>
        </p:nvSpPr>
        <p:spPr/>
        <p:txBody>
          <a:bodyPr/>
          <a:lstStyle>
            <a:lvl1pPr>
              <a:defRPr/>
            </a:lvl1pPr>
          </a:lstStyle>
          <a:p>
            <a:pPr>
              <a:defRPr/>
            </a:pPr>
            <a:fld id="{EE3AE892-6E6F-48A0-B9F1-A99ABD8A4537}" type="datetime1">
              <a:rPr lang="en-US"/>
              <a:pPr>
                <a:defRPr/>
              </a:pPr>
              <a:t>1/26/24</a:t>
            </a:fld>
            <a:endParaRPr lang="en-US"/>
          </a:p>
        </p:txBody>
      </p:sp>
      <p:sp>
        <p:nvSpPr>
          <p:cNvPr id="6" name="Footer Placeholder 4">
            <a:extLst>
              <a:ext uri="{FF2B5EF4-FFF2-40B4-BE49-F238E27FC236}">
                <a16:creationId xmlns:a16="http://schemas.microsoft.com/office/drawing/2014/main" id="{9152C128-E7A5-3FE4-B5B4-A6652BEF04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061E457-C0E2-6017-A77B-09396E0CE06E}"/>
              </a:ext>
            </a:extLst>
          </p:cNvPr>
          <p:cNvSpPr>
            <a:spLocks noGrp="1"/>
          </p:cNvSpPr>
          <p:nvPr>
            <p:ph type="sldNum" sz="quarter" idx="12"/>
          </p:nvPr>
        </p:nvSpPr>
        <p:spPr/>
        <p:txBody>
          <a:bodyPr/>
          <a:lstStyle>
            <a:lvl1pPr>
              <a:defRPr/>
            </a:lvl1pPr>
          </a:lstStyle>
          <a:p>
            <a:pPr>
              <a:defRPr/>
            </a:pPr>
            <a:fld id="{644BB150-D71D-AB44-A8A1-F643CEA6EB44}" type="slidenum">
              <a:rPr lang="en-US"/>
              <a:pPr>
                <a:defRPr/>
              </a:pPr>
              <a:t>‹#›</a:t>
            </a:fld>
            <a:endParaRPr lang="en-US"/>
          </a:p>
        </p:txBody>
      </p:sp>
    </p:spTree>
    <p:extLst>
      <p:ext uri="{BB962C8B-B14F-4D97-AF65-F5344CB8AC3E}">
        <p14:creationId xmlns:p14="http://schemas.microsoft.com/office/powerpoint/2010/main" val="3867563722"/>
      </p:ext>
    </p:extLst>
  </p:cSld>
  <p:clrMapOvr>
    <a:masterClrMapping/>
  </p:clrMapOvr>
  <p:transition advClick="0"/>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59D8979-D655-520A-DC68-366C5A372A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B29761-5852-35DB-122B-6715A2165D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028F07-6935-C5C6-A008-D52C160462C0}"/>
              </a:ext>
            </a:extLst>
          </p:cNvPr>
          <p:cNvSpPr>
            <a:spLocks noGrp="1" noChangeArrowheads="1"/>
          </p:cNvSpPr>
          <p:nvPr>
            <p:ph type="sldNum" sz="quarter" idx="12"/>
          </p:nvPr>
        </p:nvSpPr>
        <p:spPr>
          <a:ln/>
        </p:spPr>
        <p:txBody>
          <a:bodyPr/>
          <a:lstStyle>
            <a:lvl1pPr>
              <a:defRPr/>
            </a:lvl1pPr>
          </a:lstStyle>
          <a:p>
            <a:pPr>
              <a:defRPr/>
            </a:pPr>
            <a:fld id="{03A3275D-C857-614F-9A2E-37544B94FEC8}" type="slidenum">
              <a:rPr lang="en-US" altLang="en-US"/>
              <a:pPr>
                <a:defRPr/>
              </a:pPr>
              <a:t>‹#›</a:t>
            </a:fld>
            <a:endParaRPr lang="en-US" altLang="en-US"/>
          </a:p>
        </p:txBody>
      </p:sp>
    </p:spTree>
    <p:extLst>
      <p:ext uri="{BB962C8B-B14F-4D97-AF65-F5344CB8AC3E}">
        <p14:creationId xmlns:p14="http://schemas.microsoft.com/office/powerpoint/2010/main" val="3019160558"/>
      </p:ext>
    </p:extLst>
  </p:cSld>
  <p:clrMapOvr>
    <a:masterClrMapping/>
  </p:clrMapOvr>
  <p:transition advClick="0"/>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C50683-61D4-9691-1ED6-2AB85FCB21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6D892C-2DDA-F76D-C624-7129692D59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30C81-7C7C-5DB9-8E52-7950E362B6DD}"/>
              </a:ext>
            </a:extLst>
          </p:cNvPr>
          <p:cNvSpPr>
            <a:spLocks noGrp="1" noChangeArrowheads="1"/>
          </p:cNvSpPr>
          <p:nvPr>
            <p:ph type="sldNum" sz="quarter" idx="12"/>
          </p:nvPr>
        </p:nvSpPr>
        <p:spPr>
          <a:ln/>
        </p:spPr>
        <p:txBody>
          <a:bodyPr/>
          <a:lstStyle>
            <a:lvl1pPr>
              <a:defRPr/>
            </a:lvl1pPr>
          </a:lstStyle>
          <a:p>
            <a:pPr>
              <a:defRPr/>
            </a:pPr>
            <a:fld id="{D3EF4FB0-8018-1B4D-B406-B02F4C0633AA}" type="slidenum">
              <a:rPr lang="en-US" altLang="en-US"/>
              <a:pPr>
                <a:defRPr/>
              </a:pPr>
              <a:t>‹#›</a:t>
            </a:fld>
            <a:endParaRPr lang="en-US" altLang="en-US"/>
          </a:p>
        </p:txBody>
      </p:sp>
    </p:spTree>
    <p:extLst>
      <p:ext uri="{BB962C8B-B14F-4D97-AF65-F5344CB8AC3E}">
        <p14:creationId xmlns:p14="http://schemas.microsoft.com/office/powerpoint/2010/main" val="3719573806"/>
      </p:ext>
    </p:extLst>
  </p:cSld>
  <p:clrMapOvr>
    <a:masterClrMapping/>
  </p:clrMapOvr>
  <p:transition advClick="0"/>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36C0FC5-343C-D18F-E391-94A16FC58B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7EE30-3ADD-C70F-4E76-A6C7C64CF3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EE5321-8EDA-1266-7317-C97E34113AFA}"/>
              </a:ext>
            </a:extLst>
          </p:cNvPr>
          <p:cNvSpPr>
            <a:spLocks noGrp="1" noChangeArrowheads="1"/>
          </p:cNvSpPr>
          <p:nvPr>
            <p:ph type="sldNum" sz="quarter" idx="12"/>
          </p:nvPr>
        </p:nvSpPr>
        <p:spPr>
          <a:ln/>
        </p:spPr>
        <p:txBody>
          <a:bodyPr/>
          <a:lstStyle>
            <a:lvl1pPr>
              <a:defRPr/>
            </a:lvl1pPr>
          </a:lstStyle>
          <a:p>
            <a:pPr>
              <a:defRPr/>
            </a:pPr>
            <a:fld id="{9DB2DB83-A9CB-4943-A48D-2AE2EFD32E88}" type="slidenum">
              <a:rPr lang="en-US" altLang="en-US"/>
              <a:pPr>
                <a:defRPr/>
              </a:pPr>
              <a:t>‹#›</a:t>
            </a:fld>
            <a:endParaRPr lang="en-US" altLang="en-US"/>
          </a:p>
        </p:txBody>
      </p:sp>
    </p:spTree>
    <p:extLst>
      <p:ext uri="{BB962C8B-B14F-4D97-AF65-F5344CB8AC3E}">
        <p14:creationId xmlns:p14="http://schemas.microsoft.com/office/powerpoint/2010/main" val="1369561338"/>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D21234B-69A3-DA69-8FED-F735826F15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3C4454-DD94-68BD-3446-3243AAD8BE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3E6A9D-FBFE-17D8-D9E4-2561D79E5920}"/>
              </a:ext>
            </a:extLst>
          </p:cNvPr>
          <p:cNvSpPr>
            <a:spLocks noGrp="1" noChangeArrowheads="1"/>
          </p:cNvSpPr>
          <p:nvPr>
            <p:ph type="sldNum" sz="quarter" idx="12"/>
          </p:nvPr>
        </p:nvSpPr>
        <p:spPr>
          <a:ln/>
        </p:spPr>
        <p:txBody>
          <a:bodyPr/>
          <a:lstStyle>
            <a:lvl1pPr>
              <a:defRPr/>
            </a:lvl1pPr>
          </a:lstStyle>
          <a:p>
            <a:pPr>
              <a:defRPr/>
            </a:pPr>
            <a:fld id="{B618B875-0C72-F74B-8E3F-773AE0988DFE}" type="slidenum">
              <a:rPr lang="en-US" altLang="en-US"/>
              <a:pPr>
                <a:defRPr/>
              </a:pPr>
              <a:t>‹#›</a:t>
            </a:fld>
            <a:endParaRPr lang="en-US" altLang="en-US"/>
          </a:p>
        </p:txBody>
      </p:sp>
    </p:spTree>
    <p:extLst>
      <p:ext uri="{BB962C8B-B14F-4D97-AF65-F5344CB8AC3E}">
        <p14:creationId xmlns:p14="http://schemas.microsoft.com/office/powerpoint/2010/main" val="1805792357"/>
      </p:ext>
    </p:extLst>
  </p:cSld>
  <p:clrMapOvr>
    <a:masterClrMapping/>
  </p:clrMapOvr>
  <p:transition advClick="0"/>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3EA071-6143-BEAE-E6A3-82CF82BA665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A1FD85-1A08-BBC4-E56D-884BDE9A0C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87DB8DF-4F20-FD9A-F27C-CFF312B2475D}"/>
              </a:ext>
            </a:extLst>
          </p:cNvPr>
          <p:cNvSpPr>
            <a:spLocks noGrp="1" noChangeArrowheads="1"/>
          </p:cNvSpPr>
          <p:nvPr>
            <p:ph type="sldNum" sz="quarter" idx="12"/>
          </p:nvPr>
        </p:nvSpPr>
        <p:spPr>
          <a:ln/>
        </p:spPr>
        <p:txBody>
          <a:bodyPr/>
          <a:lstStyle>
            <a:lvl1pPr>
              <a:defRPr/>
            </a:lvl1pPr>
          </a:lstStyle>
          <a:p>
            <a:pPr>
              <a:defRPr/>
            </a:pPr>
            <a:fld id="{3C0436AF-9208-F64D-9EED-3140763CBE6E}" type="slidenum">
              <a:rPr lang="en-US" altLang="en-US"/>
              <a:pPr>
                <a:defRPr/>
              </a:pPr>
              <a:t>‹#›</a:t>
            </a:fld>
            <a:endParaRPr lang="en-US" altLang="en-US"/>
          </a:p>
        </p:txBody>
      </p:sp>
    </p:spTree>
    <p:extLst>
      <p:ext uri="{BB962C8B-B14F-4D97-AF65-F5344CB8AC3E}">
        <p14:creationId xmlns:p14="http://schemas.microsoft.com/office/powerpoint/2010/main" val="501624840"/>
      </p:ext>
    </p:extLst>
  </p:cSld>
  <p:clrMapOvr>
    <a:masterClrMapping/>
  </p:clrMapOvr>
  <p:transition advClick="0"/>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6EECCD7-E299-3551-33E3-47C2490CC77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1B80750-8B88-677E-E1CD-2E159380E1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54B1731-3E32-AF7D-FE7C-DBC8EE733EED}"/>
              </a:ext>
            </a:extLst>
          </p:cNvPr>
          <p:cNvSpPr>
            <a:spLocks noGrp="1" noChangeArrowheads="1"/>
          </p:cNvSpPr>
          <p:nvPr>
            <p:ph type="sldNum" sz="quarter" idx="12"/>
          </p:nvPr>
        </p:nvSpPr>
        <p:spPr>
          <a:ln/>
        </p:spPr>
        <p:txBody>
          <a:bodyPr/>
          <a:lstStyle>
            <a:lvl1pPr>
              <a:defRPr/>
            </a:lvl1pPr>
          </a:lstStyle>
          <a:p>
            <a:pPr>
              <a:defRPr/>
            </a:pPr>
            <a:fld id="{30070E58-F940-5147-A7C5-2123C2E257CC}" type="slidenum">
              <a:rPr lang="en-US" altLang="en-US"/>
              <a:pPr>
                <a:defRPr/>
              </a:pPr>
              <a:t>‹#›</a:t>
            </a:fld>
            <a:endParaRPr lang="en-US" altLang="en-US"/>
          </a:p>
        </p:txBody>
      </p:sp>
    </p:spTree>
    <p:extLst>
      <p:ext uri="{BB962C8B-B14F-4D97-AF65-F5344CB8AC3E}">
        <p14:creationId xmlns:p14="http://schemas.microsoft.com/office/powerpoint/2010/main" val="2210477105"/>
      </p:ext>
    </p:extLst>
  </p:cSld>
  <p:clrMapOvr>
    <a:masterClrMapping/>
  </p:clrMapOvr>
  <p:transition advClick="0"/>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4111B3-74A1-6AE9-4818-33E5F021CD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46B71A6-E5CD-A8CD-CEF1-953EE68706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404D429-8B1C-1882-20E7-2E0A0AF4DEDA}"/>
              </a:ext>
            </a:extLst>
          </p:cNvPr>
          <p:cNvSpPr>
            <a:spLocks noGrp="1" noChangeArrowheads="1"/>
          </p:cNvSpPr>
          <p:nvPr>
            <p:ph type="sldNum" sz="quarter" idx="12"/>
          </p:nvPr>
        </p:nvSpPr>
        <p:spPr>
          <a:ln/>
        </p:spPr>
        <p:txBody>
          <a:bodyPr/>
          <a:lstStyle>
            <a:lvl1pPr>
              <a:defRPr/>
            </a:lvl1pPr>
          </a:lstStyle>
          <a:p>
            <a:pPr>
              <a:defRPr/>
            </a:pPr>
            <a:fld id="{9D4C90BA-7600-8345-ABED-2E0F8AB5BB63}" type="slidenum">
              <a:rPr lang="en-US" altLang="en-US"/>
              <a:pPr>
                <a:defRPr/>
              </a:pPr>
              <a:t>‹#›</a:t>
            </a:fld>
            <a:endParaRPr lang="en-US" altLang="en-US"/>
          </a:p>
        </p:txBody>
      </p:sp>
    </p:spTree>
    <p:extLst>
      <p:ext uri="{BB962C8B-B14F-4D97-AF65-F5344CB8AC3E}">
        <p14:creationId xmlns:p14="http://schemas.microsoft.com/office/powerpoint/2010/main" val="2349999971"/>
      </p:ext>
    </p:extLst>
  </p:cSld>
  <p:clrMapOvr>
    <a:masterClrMapping/>
  </p:clrMapOvr>
  <p:transition advClick="0"/>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398599-28CF-357B-87C9-E8FB33C267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30A79A-D052-B2F0-37AD-731B21B930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ECB778-2BD8-AB2E-343D-66C8ABF19677}"/>
              </a:ext>
            </a:extLst>
          </p:cNvPr>
          <p:cNvSpPr>
            <a:spLocks noGrp="1" noChangeArrowheads="1"/>
          </p:cNvSpPr>
          <p:nvPr>
            <p:ph type="sldNum" sz="quarter" idx="12"/>
          </p:nvPr>
        </p:nvSpPr>
        <p:spPr>
          <a:ln/>
        </p:spPr>
        <p:txBody>
          <a:bodyPr/>
          <a:lstStyle>
            <a:lvl1pPr>
              <a:defRPr/>
            </a:lvl1pPr>
          </a:lstStyle>
          <a:p>
            <a:pPr>
              <a:defRPr/>
            </a:pPr>
            <a:fld id="{759377A5-632D-0641-9802-D6D8C6C8F8A1}" type="slidenum">
              <a:rPr lang="en-US" altLang="en-US"/>
              <a:pPr>
                <a:defRPr/>
              </a:pPr>
              <a:t>‹#›</a:t>
            </a:fld>
            <a:endParaRPr lang="en-US" altLang="en-US"/>
          </a:p>
        </p:txBody>
      </p:sp>
    </p:spTree>
    <p:extLst>
      <p:ext uri="{BB962C8B-B14F-4D97-AF65-F5344CB8AC3E}">
        <p14:creationId xmlns:p14="http://schemas.microsoft.com/office/powerpoint/2010/main" val="3050067615"/>
      </p:ext>
    </p:extLst>
  </p:cSld>
  <p:clrMapOvr>
    <a:masterClrMapping/>
  </p:clrMapOvr>
  <p:transition advClick="0"/>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C363FA0-2547-F1BA-BBDC-49F5240D01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C73D20-49E4-165F-2DBC-AE4A5BF951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469A81-DEC2-3B38-D823-D7C86EFF1282}"/>
              </a:ext>
            </a:extLst>
          </p:cNvPr>
          <p:cNvSpPr>
            <a:spLocks noGrp="1" noChangeArrowheads="1"/>
          </p:cNvSpPr>
          <p:nvPr>
            <p:ph type="sldNum" sz="quarter" idx="12"/>
          </p:nvPr>
        </p:nvSpPr>
        <p:spPr>
          <a:ln/>
        </p:spPr>
        <p:txBody>
          <a:bodyPr/>
          <a:lstStyle>
            <a:lvl1pPr>
              <a:defRPr/>
            </a:lvl1pPr>
          </a:lstStyle>
          <a:p>
            <a:pPr>
              <a:defRPr/>
            </a:pPr>
            <a:fld id="{CEF0FB6F-A32D-BC41-B3BD-7FE7BC2D48E0}" type="slidenum">
              <a:rPr lang="en-US" altLang="en-US"/>
              <a:pPr>
                <a:defRPr/>
              </a:pPr>
              <a:t>‹#›</a:t>
            </a:fld>
            <a:endParaRPr lang="en-US" altLang="en-US"/>
          </a:p>
        </p:txBody>
      </p:sp>
    </p:spTree>
    <p:extLst>
      <p:ext uri="{BB962C8B-B14F-4D97-AF65-F5344CB8AC3E}">
        <p14:creationId xmlns:p14="http://schemas.microsoft.com/office/powerpoint/2010/main" val="1304052128"/>
      </p:ext>
    </p:extLst>
  </p:cSld>
  <p:clrMapOvr>
    <a:masterClrMapping/>
  </p:clrMapOvr>
  <p:transition advClick="0"/>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953DEE-23B3-7A60-5F46-F6A2E4D72E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B230C6-0795-0609-9317-28466E12AD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77CA68-4076-A1FA-9A87-4096F8872372}"/>
              </a:ext>
            </a:extLst>
          </p:cNvPr>
          <p:cNvSpPr>
            <a:spLocks noGrp="1" noChangeArrowheads="1"/>
          </p:cNvSpPr>
          <p:nvPr>
            <p:ph type="sldNum" sz="quarter" idx="12"/>
          </p:nvPr>
        </p:nvSpPr>
        <p:spPr>
          <a:ln/>
        </p:spPr>
        <p:txBody>
          <a:bodyPr/>
          <a:lstStyle>
            <a:lvl1pPr>
              <a:defRPr/>
            </a:lvl1pPr>
          </a:lstStyle>
          <a:p>
            <a:pPr>
              <a:defRPr/>
            </a:pPr>
            <a:fld id="{DD558280-3422-FA46-9829-0E2247DD814F}" type="slidenum">
              <a:rPr lang="en-US" altLang="en-US"/>
              <a:pPr>
                <a:defRPr/>
              </a:pPr>
              <a:t>‹#›</a:t>
            </a:fld>
            <a:endParaRPr lang="en-US" altLang="en-US"/>
          </a:p>
        </p:txBody>
      </p:sp>
    </p:spTree>
    <p:extLst>
      <p:ext uri="{BB962C8B-B14F-4D97-AF65-F5344CB8AC3E}">
        <p14:creationId xmlns:p14="http://schemas.microsoft.com/office/powerpoint/2010/main" val="2762178762"/>
      </p:ext>
    </p:extLst>
  </p:cSld>
  <p:clrMapOvr>
    <a:masterClrMapping/>
  </p:clrMapOvr>
  <p:transition advClick="0"/>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4F1226-5528-DFA9-822A-DE000E4466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AC7AFC-0436-8774-856A-9FF9246500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C56F5A-9CE0-E579-B94E-15FABC36E7B7}"/>
              </a:ext>
            </a:extLst>
          </p:cNvPr>
          <p:cNvSpPr>
            <a:spLocks noGrp="1" noChangeArrowheads="1"/>
          </p:cNvSpPr>
          <p:nvPr>
            <p:ph type="sldNum" sz="quarter" idx="12"/>
          </p:nvPr>
        </p:nvSpPr>
        <p:spPr>
          <a:ln/>
        </p:spPr>
        <p:txBody>
          <a:bodyPr/>
          <a:lstStyle>
            <a:lvl1pPr>
              <a:defRPr/>
            </a:lvl1pPr>
          </a:lstStyle>
          <a:p>
            <a:pPr>
              <a:defRPr/>
            </a:pPr>
            <a:fld id="{BE7BA8AF-DD86-3E45-ACDB-08500BB47779}" type="slidenum">
              <a:rPr lang="en-US" altLang="en-US"/>
              <a:pPr>
                <a:defRPr/>
              </a:pPr>
              <a:t>‹#›</a:t>
            </a:fld>
            <a:endParaRPr lang="en-US" altLang="en-US"/>
          </a:p>
        </p:txBody>
      </p:sp>
    </p:spTree>
    <p:extLst>
      <p:ext uri="{BB962C8B-B14F-4D97-AF65-F5344CB8AC3E}">
        <p14:creationId xmlns:p14="http://schemas.microsoft.com/office/powerpoint/2010/main" val="4259986602"/>
      </p:ext>
    </p:extLst>
  </p:cSld>
  <p:clrMapOvr>
    <a:masterClrMapping/>
  </p:clrMapOvr>
  <p:transition advClick="0"/>
</p:sldLayout>
</file>

<file path=ppt/slideLayouts/slideLayout30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775AC6E7-164B-C041-FD27-E44D7F5AD9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62C393-DBE6-D32A-2D66-2A82432CF8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D3C13A-A4D6-7EC7-1BD4-0777D87C6EB1}"/>
              </a:ext>
            </a:extLst>
          </p:cNvPr>
          <p:cNvSpPr>
            <a:spLocks noGrp="1" noChangeArrowheads="1"/>
          </p:cNvSpPr>
          <p:nvPr>
            <p:ph type="sldNum" sz="quarter" idx="12"/>
          </p:nvPr>
        </p:nvSpPr>
        <p:spPr>
          <a:ln/>
        </p:spPr>
        <p:txBody>
          <a:bodyPr/>
          <a:lstStyle>
            <a:lvl1pPr>
              <a:defRPr/>
            </a:lvl1pPr>
          </a:lstStyle>
          <a:p>
            <a:pPr>
              <a:defRPr/>
            </a:pPr>
            <a:fld id="{58CD7254-EBC9-A04A-A71D-05736E01392A}" type="slidenum">
              <a:rPr lang="en-US" altLang="en-US"/>
              <a:pPr>
                <a:defRPr/>
              </a:pPr>
              <a:t>‹#›</a:t>
            </a:fld>
            <a:endParaRPr lang="en-US" altLang="en-US"/>
          </a:p>
        </p:txBody>
      </p:sp>
    </p:spTree>
    <p:extLst>
      <p:ext uri="{BB962C8B-B14F-4D97-AF65-F5344CB8AC3E}">
        <p14:creationId xmlns:p14="http://schemas.microsoft.com/office/powerpoint/2010/main" val="88455608"/>
      </p:ext>
    </p:extLst>
  </p:cSld>
  <p:clrMapOvr>
    <a:masterClrMapping/>
  </p:clrMapOvr>
  <p:transition advClick="0"/>
</p:sldLayout>
</file>

<file path=ppt/slideLayouts/slideLayout3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01FA61AA-99E1-2B59-3552-FBE4C7D7BC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46F217-1B50-ADE6-517E-E8804DE81F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CB9DA3-8BE8-8673-85F3-E133506CDB48}"/>
              </a:ext>
            </a:extLst>
          </p:cNvPr>
          <p:cNvSpPr>
            <a:spLocks noGrp="1" noChangeArrowheads="1"/>
          </p:cNvSpPr>
          <p:nvPr>
            <p:ph type="sldNum" sz="quarter" idx="12"/>
          </p:nvPr>
        </p:nvSpPr>
        <p:spPr>
          <a:ln/>
        </p:spPr>
        <p:txBody>
          <a:bodyPr/>
          <a:lstStyle>
            <a:lvl1pPr>
              <a:defRPr/>
            </a:lvl1pPr>
          </a:lstStyle>
          <a:p>
            <a:pPr>
              <a:defRPr/>
            </a:pPr>
            <a:fld id="{B1649211-ECC3-8841-9ADB-149BC63FA332}" type="slidenum">
              <a:rPr lang="en-US" altLang="en-US"/>
              <a:pPr>
                <a:defRPr/>
              </a:pPr>
              <a:t>‹#›</a:t>
            </a:fld>
            <a:endParaRPr lang="en-US" altLang="en-US"/>
          </a:p>
        </p:txBody>
      </p:sp>
    </p:spTree>
    <p:extLst>
      <p:ext uri="{BB962C8B-B14F-4D97-AF65-F5344CB8AC3E}">
        <p14:creationId xmlns:p14="http://schemas.microsoft.com/office/powerpoint/2010/main" val="1195022011"/>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Text no subtitl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Text Placeholder 10"/>
          <p:cNvSpPr>
            <a:spLocks noGrp="1"/>
          </p:cNvSpPr>
          <p:nvPr>
            <p:ph type="body" sz="quarter" idx="14"/>
          </p:nvPr>
        </p:nvSpPr>
        <p:spPr bwMode="gray">
          <a:xfrm>
            <a:off x="588246" y="1295401"/>
            <a:ext cx="11193569" cy="4991100"/>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2CE8D5BA-48AD-0601-AA4D-669023663D11}"/>
              </a:ext>
            </a:extLst>
          </p:cNvPr>
          <p:cNvSpPr>
            <a:spLocks noGrp="1"/>
          </p:cNvSpPr>
          <p:nvPr>
            <p:ph type="dt" sz="half" idx="15"/>
          </p:nvPr>
        </p:nvSpPr>
        <p:spPr bwMode="gray"/>
        <p:txBody>
          <a:bodyPr/>
          <a:lstStyle>
            <a:lvl1pPr>
              <a:defRPr>
                <a:solidFill>
                  <a:srgbClr val="FFFFFF"/>
                </a:solidFill>
              </a:defRPr>
            </a:lvl1pPr>
          </a:lstStyle>
          <a:p>
            <a:pPr>
              <a:defRPr/>
            </a:pPr>
            <a:fld id="{1832772E-616C-40D5-9C39-46F23ECF88EE}" type="datetime1">
              <a:rPr lang="en-US"/>
              <a:pPr>
                <a:defRPr/>
              </a:pPr>
              <a:t>1/26/24</a:t>
            </a:fld>
            <a:endParaRPr lang="en-US" dirty="0"/>
          </a:p>
        </p:txBody>
      </p:sp>
      <p:sp>
        <p:nvSpPr>
          <p:cNvPr id="4" name="Slide Number Placeholder 5">
            <a:extLst>
              <a:ext uri="{FF2B5EF4-FFF2-40B4-BE49-F238E27FC236}">
                <a16:creationId xmlns:a16="http://schemas.microsoft.com/office/drawing/2014/main" id="{594D0ED9-1909-6CEE-C94F-2663ADD92DAE}"/>
              </a:ext>
            </a:extLst>
          </p:cNvPr>
          <p:cNvSpPr>
            <a:spLocks noGrp="1"/>
          </p:cNvSpPr>
          <p:nvPr>
            <p:ph type="sldNum" sz="quarter" idx="16"/>
          </p:nvPr>
        </p:nvSpPr>
        <p:spPr bwMode="gray"/>
        <p:txBody>
          <a:bodyPr/>
          <a:lstStyle>
            <a:lvl1pPr>
              <a:defRPr>
                <a:solidFill>
                  <a:srgbClr val="FFFFFF"/>
                </a:solidFill>
              </a:defRPr>
            </a:lvl1pPr>
          </a:lstStyle>
          <a:p>
            <a:pPr>
              <a:defRPr/>
            </a:pPr>
            <a:fld id="{4C91C76D-6BDB-3A4E-B8B4-EC8D966D5909}" type="slidenum">
              <a:rPr lang="en-US" altLang="en-US"/>
              <a:pPr>
                <a:defRPr/>
              </a:pPr>
              <a:t>‹#›</a:t>
            </a:fld>
            <a:endParaRPr lang="en-US" altLang="en-US"/>
          </a:p>
        </p:txBody>
      </p:sp>
    </p:spTree>
    <p:extLst>
      <p:ext uri="{BB962C8B-B14F-4D97-AF65-F5344CB8AC3E}">
        <p14:creationId xmlns:p14="http://schemas.microsoft.com/office/powerpoint/2010/main" val="2152872447"/>
      </p:ext>
    </p:extLst>
  </p:cSld>
  <p:clrMapOvr>
    <a:masterClrMapping/>
  </p:clrMapOvr>
  <p:transition advClick="0"/>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5B87B34C-3D21-4BB6-B133-7BCF4F49F21D}" type="datetime1">
              <a:rPr lang="en-US" smtClean="0"/>
              <a:t>1/26/24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A7D8986A-092F-4CA2-A328-DC4CA3415107}" type="slidenum">
              <a:rPr lang="en-US"/>
              <a:pPr>
                <a:defRPr/>
              </a:pPr>
              <a:t>‹#›</a:t>
            </a:fld>
            <a:endParaRPr lang="en-US"/>
          </a:p>
        </p:txBody>
      </p:sp>
      <p:sp>
        <p:nvSpPr>
          <p:cNvPr id="7" name="Text Placeholder 6"/>
          <p:cNvSpPr>
            <a:spLocks noGrp="1"/>
          </p:cNvSpPr>
          <p:nvPr>
            <p:ph type="body" sz="quarter" idx="13" hasCustomPrompt="1"/>
          </p:nvPr>
        </p:nvSpPr>
        <p:spPr>
          <a:xfrm>
            <a:off x="406400" y="152400"/>
            <a:ext cx="7823200" cy="990600"/>
          </a:xfrm>
        </p:spPr>
        <p:txBody>
          <a:bodyPr/>
          <a:lstStyle>
            <a:lvl1pPr marL="0" indent="0">
              <a:buNone/>
              <a:defRPr sz="5867">
                <a:solidFill>
                  <a:schemeClr val="bg1"/>
                </a:solidFill>
              </a:defRPr>
            </a:lvl1pPr>
          </a:lstStyle>
          <a:p>
            <a:pPr lvl="0"/>
            <a:r>
              <a:rPr lang="en-US"/>
              <a:t>Title </a:t>
            </a:r>
          </a:p>
        </p:txBody>
      </p:sp>
    </p:spTree>
    <p:extLst>
      <p:ext uri="{BB962C8B-B14F-4D97-AF65-F5344CB8AC3E}">
        <p14:creationId xmlns:p14="http://schemas.microsoft.com/office/powerpoint/2010/main" val="509003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a:defRPr/>
            </a:pPr>
            <a:fld id="{CD4354BB-45C8-4069-97EC-EEF97ED6780A}" type="slidenum">
              <a:rPr lang="en-US"/>
              <a:pPr>
                <a:defRPr/>
              </a:pPr>
              <a:t>‹#›</a:t>
            </a:fld>
            <a:endParaRPr lang="en-US"/>
          </a:p>
        </p:txBody>
      </p:sp>
    </p:spTree>
    <p:extLst>
      <p:ext uri="{BB962C8B-B14F-4D97-AF65-F5344CB8AC3E}">
        <p14:creationId xmlns:p14="http://schemas.microsoft.com/office/powerpoint/2010/main" val="2570092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5B87B34C-3D21-4BB6-B133-7BCF4F49F21D}" type="datetime1">
              <a:rPr lang="en-US" smtClean="0"/>
              <a:t>1/26/24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A7D8986A-092F-4CA2-A328-DC4CA3415107}" type="slidenum">
              <a:rPr lang="en-US"/>
              <a:pPr>
                <a:defRPr/>
              </a:pPr>
              <a:t>‹#›</a:t>
            </a:fld>
            <a:endParaRPr lang="en-US"/>
          </a:p>
        </p:txBody>
      </p:sp>
      <p:sp>
        <p:nvSpPr>
          <p:cNvPr id="7" name="Text Placeholder 6"/>
          <p:cNvSpPr>
            <a:spLocks noGrp="1"/>
          </p:cNvSpPr>
          <p:nvPr>
            <p:ph type="body" sz="quarter" idx="13" hasCustomPrompt="1"/>
          </p:nvPr>
        </p:nvSpPr>
        <p:spPr>
          <a:xfrm>
            <a:off x="406400" y="152400"/>
            <a:ext cx="7823200" cy="990600"/>
          </a:xfrm>
        </p:spPr>
        <p:txBody>
          <a:bodyPr/>
          <a:lstStyle>
            <a:lvl1pPr marL="0" indent="0">
              <a:buNone/>
              <a:defRPr sz="5867">
                <a:solidFill>
                  <a:schemeClr val="bg1"/>
                </a:solidFill>
              </a:defRPr>
            </a:lvl1pPr>
          </a:lstStyle>
          <a:p>
            <a:pPr lvl="0"/>
            <a:r>
              <a:rPr lang="en-US"/>
              <a:t>Title </a:t>
            </a:r>
          </a:p>
        </p:txBody>
      </p:sp>
    </p:spTree>
    <p:extLst>
      <p:ext uri="{BB962C8B-B14F-4D97-AF65-F5344CB8AC3E}">
        <p14:creationId xmlns:p14="http://schemas.microsoft.com/office/powerpoint/2010/main" val="70461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a:defRPr/>
            </a:pPr>
            <a:fld id="{CD4354BB-45C8-4069-97EC-EEF97ED6780A}" type="slidenum">
              <a:rPr lang="en-US"/>
              <a:pPr>
                <a:defRPr/>
              </a:pPr>
              <a:t>‹#›</a:t>
            </a:fld>
            <a:endParaRPr lang="en-US"/>
          </a:p>
        </p:txBody>
      </p:sp>
    </p:spTree>
    <p:extLst>
      <p:ext uri="{BB962C8B-B14F-4D97-AF65-F5344CB8AC3E}">
        <p14:creationId xmlns:p14="http://schemas.microsoft.com/office/powerpoint/2010/main" val="3419234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26F25F-5FE2-4A4F-BBE2-38782AA96E3E}" type="datetime1">
              <a:rPr lang="en-US" smtClean="0"/>
              <a:t>1/26/24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7" name="Text Placeholder 6"/>
          <p:cNvSpPr>
            <a:spLocks noGrp="1"/>
          </p:cNvSpPr>
          <p:nvPr>
            <p:ph type="body" sz="quarter" idx="13" hasCustomPrompt="1"/>
          </p:nvPr>
        </p:nvSpPr>
        <p:spPr>
          <a:xfrm>
            <a:off x="406400" y="152400"/>
            <a:ext cx="7823200" cy="990600"/>
          </a:xfrm>
        </p:spPr>
        <p:txBody>
          <a:bodyPr/>
          <a:lstStyle>
            <a:lvl1pPr marL="0" indent="0">
              <a:buNone/>
              <a:defRPr sz="5867">
                <a:solidFill>
                  <a:schemeClr val="bg1"/>
                </a:solidFill>
              </a:defRPr>
            </a:lvl1pPr>
          </a:lstStyle>
          <a:p>
            <a:pPr lvl="0"/>
            <a:r>
              <a:rPr lang="en-US"/>
              <a:t>Title </a:t>
            </a:r>
          </a:p>
        </p:txBody>
      </p:sp>
    </p:spTree>
    <p:extLst>
      <p:ext uri="{BB962C8B-B14F-4D97-AF65-F5344CB8AC3E}">
        <p14:creationId xmlns:p14="http://schemas.microsoft.com/office/powerpoint/2010/main" val="2980263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828801"/>
            <a:ext cx="12192000" cy="1771651"/>
          </a:xfrm>
          <a:prstGeom prst="rect">
            <a:avLst/>
          </a:prstGeom>
          <a:noFill/>
        </p:spPr>
        <p:txBody>
          <a:bodyPr/>
          <a:lstStyle>
            <a:lvl1pPr algn="ctr">
              <a:defRPr>
                <a:solidFill>
                  <a:srgbClr val="0065A3"/>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EFB3545D-5616-44AB-A8F5-CB514772FDE2}" type="datetime1">
              <a:rPr lang="en-US" smtClean="0"/>
              <a:t>1/26/24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FD14C747-DCD3-4E8D-98AB-4BF073305C63}" type="slidenum">
              <a:rPr lang="en-US"/>
              <a:pPr>
                <a:defRPr/>
              </a:pPr>
              <a:t>‹#›</a:t>
            </a:fld>
            <a:endParaRPr lang="en-US"/>
          </a:p>
        </p:txBody>
      </p:sp>
    </p:spTree>
    <p:extLst>
      <p:ext uri="{BB962C8B-B14F-4D97-AF65-F5344CB8AC3E}">
        <p14:creationId xmlns:p14="http://schemas.microsoft.com/office/powerpoint/2010/main" val="330330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15" name="Text Placeholder 25">
            <a:extLst>
              <a:ext uri="{FF2B5EF4-FFF2-40B4-BE49-F238E27FC236}">
                <a16:creationId xmlns:a16="http://schemas.microsoft.com/office/drawing/2014/main" id="{F14A4A87-E2F7-E6FE-F227-35B8DE7BFE43}"/>
              </a:ext>
            </a:extLst>
          </p:cNvPr>
          <p:cNvSpPr>
            <a:spLocks noGrp="1"/>
          </p:cNvSpPr>
          <p:nvPr>
            <p:ph type="body" sz="quarter" idx="22" hasCustomPrompt="1"/>
          </p:nvPr>
        </p:nvSpPr>
        <p:spPr>
          <a:xfrm>
            <a:off x="487680" y="5021136"/>
            <a:ext cx="10184866" cy="1179639"/>
          </a:xfrm>
        </p:spPr>
        <p:txBody>
          <a:bodyPr>
            <a:normAutofit/>
          </a:bodyPr>
          <a:lstStyle>
            <a:lvl1pPr marL="0" indent="0">
              <a:buNone/>
              <a:defRPr sz="1400">
                <a:solidFill>
                  <a:schemeClr val="bg1"/>
                </a:solidFill>
              </a:defRPr>
            </a:lvl1pPr>
          </a:lstStyle>
          <a:p>
            <a:pPr lvl="0"/>
            <a:r>
              <a:rPr lang="en-US"/>
              <a:t>Affiliations</a:t>
            </a:r>
          </a:p>
        </p:txBody>
      </p:sp>
      <p:sp>
        <p:nvSpPr>
          <p:cNvPr id="16" name="Subtitle 2">
            <a:extLst>
              <a:ext uri="{FF2B5EF4-FFF2-40B4-BE49-F238E27FC236}">
                <a16:creationId xmlns:a16="http://schemas.microsoft.com/office/drawing/2014/main" id="{9E7F0F13-5098-094B-AADA-D48D95EE1FBB}"/>
              </a:ext>
            </a:extLst>
          </p:cNvPr>
          <p:cNvSpPr>
            <a:spLocks noGrp="1"/>
          </p:cNvSpPr>
          <p:nvPr>
            <p:ph type="subTitle" idx="1" hasCustomPrompt="1"/>
          </p:nvPr>
        </p:nvSpPr>
        <p:spPr>
          <a:xfrm>
            <a:off x="487679" y="3592619"/>
            <a:ext cx="10184867" cy="1343130"/>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a:t>
            </a:r>
          </a:p>
        </p:txBody>
      </p:sp>
      <p:sp>
        <p:nvSpPr>
          <p:cNvPr id="17" name="Title 1">
            <a:extLst>
              <a:ext uri="{FF2B5EF4-FFF2-40B4-BE49-F238E27FC236}">
                <a16:creationId xmlns:a16="http://schemas.microsoft.com/office/drawing/2014/main" id="{23716CA8-E981-A07C-60BC-92B9E02986FE}"/>
              </a:ext>
            </a:extLst>
          </p:cNvPr>
          <p:cNvSpPr>
            <a:spLocks noGrp="1"/>
          </p:cNvSpPr>
          <p:nvPr>
            <p:ph type="ctrTitle" hasCustomPrompt="1"/>
          </p:nvPr>
        </p:nvSpPr>
        <p:spPr>
          <a:xfrm>
            <a:off x="487679" y="1385406"/>
            <a:ext cx="10184869" cy="1870556"/>
          </a:xfrm>
        </p:spPr>
        <p:txBody>
          <a:bodyPr anchor="b">
            <a:normAutofit/>
          </a:bodyPr>
          <a:lstStyle>
            <a:lvl1pPr algn="l">
              <a:lnSpc>
                <a:spcPct val="80000"/>
              </a:lnSpc>
              <a:defRPr sz="3600" b="1">
                <a:solidFill>
                  <a:schemeClr val="bg1"/>
                </a:solidFill>
              </a:defRPr>
            </a:lvl1pPr>
          </a:lstStyle>
          <a:p>
            <a:r>
              <a:rPr lang="en-US"/>
              <a:t>Title in Title Case</a:t>
            </a:r>
          </a:p>
        </p:txBody>
      </p:sp>
      <p:sp>
        <p:nvSpPr>
          <p:cNvPr id="18" name="Text Placeholder 29">
            <a:extLst>
              <a:ext uri="{FF2B5EF4-FFF2-40B4-BE49-F238E27FC236}">
                <a16:creationId xmlns:a16="http://schemas.microsoft.com/office/drawing/2014/main" id="{C1B6ED36-21F8-8C84-B177-2DA30F022D1D}"/>
              </a:ext>
            </a:extLst>
          </p:cNvPr>
          <p:cNvSpPr>
            <a:spLocks noGrp="1"/>
          </p:cNvSpPr>
          <p:nvPr>
            <p:ph type="body" sz="quarter" idx="19" hasCustomPrompt="1"/>
          </p:nvPr>
        </p:nvSpPr>
        <p:spPr>
          <a:xfrm>
            <a:off x="406684" y="396266"/>
            <a:ext cx="2598738" cy="365125"/>
          </a:xfrm>
        </p:spPr>
        <p:txBody>
          <a:bodyPr>
            <a:noAutofit/>
          </a:bodyPr>
          <a:lstStyle>
            <a:lvl1pPr marL="0" indent="0">
              <a:buNone/>
              <a:defRPr>
                <a:solidFill>
                  <a:schemeClr val="bg1"/>
                </a:solidFill>
              </a:defRPr>
            </a:lvl1pPr>
          </a:lstStyle>
          <a:p>
            <a:pPr lvl="0"/>
            <a:r>
              <a:rPr lang="en-US"/>
              <a:t>Abstract #</a:t>
            </a:r>
          </a:p>
        </p:txBody>
      </p:sp>
      <p:sp>
        <p:nvSpPr>
          <p:cNvPr id="24" name="Text Placeholder 23">
            <a:extLst>
              <a:ext uri="{FF2B5EF4-FFF2-40B4-BE49-F238E27FC236}">
                <a16:creationId xmlns:a16="http://schemas.microsoft.com/office/drawing/2014/main" id="{2466F9D1-F700-72E0-73AE-BB066A4E0020}"/>
              </a:ext>
            </a:extLst>
          </p:cNvPr>
          <p:cNvSpPr>
            <a:spLocks noGrp="1"/>
          </p:cNvSpPr>
          <p:nvPr>
            <p:ph type="body" sz="quarter" idx="23" hasCustomPrompt="1"/>
          </p:nvPr>
        </p:nvSpPr>
        <p:spPr>
          <a:xfrm>
            <a:off x="5930616" y="396265"/>
            <a:ext cx="5854700" cy="365125"/>
          </a:xfrm>
        </p:spPr>
        <p:txBody>
          <a:bodyPr anchor="ctr">
            <a:noAutofit/>
          </a:bodyPr>
          <a:lstStyle>
            <a:lvl1pPr marL="0" indent="0" algn="r">
              <a:buNone/>
              <a:defRPr>
                <a:solidFill>
                  <a:schemeClr val="bg1"/>
                </a:solidFill>
              </a:defRPr>
            </a:lvl1pPr>
          </a:lstStyle>
          <a:p>
            <a:pPr lvl="0"/>
            <a:r>
              <a:rPr lang="en-US"/>
              <a:t>Congress name and year</a:t>
            </a:r>
          </a:p>
        </p:txBody>
      </p:sp>
      <p:cxnSp>
        <p:nvCxnSpPr>
          <p:cNvPr id="3" name="Straight Connector 2">
            <a:extLst>
              <a:ext uri="{FF2B5EF4-FFF2-40B4-BE49-F238E27FC236}">
                <a16:creationId xmlns:a16="http://schemas.microsoft.com/office/drawing/2014/main" id="{FF466256-361D-87BD-9017-4C3C143E6C2B}"/>
              </a:ext>
            </a:extLst>
          </p:cNvPr>
          <p:cNvCxnSpPr>
            <a:cxnSpLocks/>
          </p:cNvCxnSpPr>
          <p:nvPr userDrawn="1"/>
        </p:nvCxnSpPr>
        <p:spPr>
          <a:xfrm>
            <a:off x="479053" y="3282608"/>
            <a:ext cx="103614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20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7225F4-354B-2E53-4A90-073B4B832C6B}"/>
              </a:ext>
            </a:extLst>
          </p:cNvPr>
          <p:cNvSpPr>
            <a:spLocks noGrp="1"/>
          </p:cNvSpPr>
          <p:nvPr>
            <p:ph idx="1"/>
          </p:nvPr>
        </p:nvSpPr>
        <p:spPr>
          <a:xfrm>
            <a:off x="309880" y="1154325"/>
            <a:ext cx="11576187" cy="5017875"/>
          </a:xfrm>
          <a:prstGeom prst="rect">
            <a:avLst/>
          </a:prstGeom>
        </p:spPr>
        <p:txBody>
          <a:bodyPr lIns="0" tIns="0" rIns="0" bIns="0">
            <a:normAutofit/>
          </a:bodyPr>
          <a:lstStyle>
            <a:lvl1pPr>
              <a:buClr>
                <a:schemeClr val="accent2"/>
              </a:buClr>
              <a:defRPr sz="2400">
                <a:solidFill>
                  <a:srgbClr val="002060"/>
                </a:solidFill>
                <a:latin typeface="+mn-lt"/>
              </a:defRPr>
            </a:lvl1pPr>
            <a:lvl2pPr marL="685800" indent="-228600">
              <a:spcBef>
                <a:spcPts val="300"/>
              </a:spcBef>
              <a:buClr>
                <a:schemeClr val="accent2"/>
              </a:buClr>
              <a:buFont typeface="Arial" panose="020B0604020202020204" pitchFamily="34" charset="0"/>
              <a:buChar char="–"/>
              <a:defRPr sz="2200">
                <a:solidFill>
                  <a:srgbClr val="002060"/>
                </a:solidFill>
                <a:latin typeface="+mn-lt"/>
              </a:defRPr>
            </a:lvl2pPr>
            <a:lvl3pPr>
              <a:buClr>
                <a:schemeClr val="accent2"/>
              </a:buClr>
              <a:defRPr sz="2000">
                <a:solidFill>
                  <a:srgbClr val="002060"/>
                </a:solidFill>
                <a:latin typeface="+mn-lt"/>
              </a:defRPr>
            </a:lvl3pPr>
            <a:lvl4pPr>
              <a:buClr>
                <a:srgbClr val="002060"/>
              </a:buClr>
              <a:defRPr sz="1800">
                <a:solidFill>
                  <a:srgbClr val="002060"/>
                </a:solidFill>
                <a:latin typeface="+mn-lt"/>
              </a:defRPr>
            </a:lvl4pPr>
            <a:lvl5pPr>
              <a:buClr>
                <a:schemeClr val="accent2"/>
              </a:buClr>
              <a:defRPr sz="1600">
                <a:solidFill>
                  <a:srgbClr val="00206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A9105BEC-E9F9-13D0-77A0-80FC8D509E1F}"/>
              </a:ext>
            </a:extLst>
          </p:cNvPr>
          <p:cNvSpPr>
            <a:spLocks noGrp="1"/>
          </p:cNvSpPr>
          <p:nvPr>
            <p:ph type="body" sz="quarter" idx="16" hasCustomPrompt="1"/>
          </p:nvPr>
        </p:nvSpPr>
        <p:spPr>
          <a:xfrm>
            <a:off x="304800" y="6158552"/>
            <a:ext cx="11576186" cy="417910"/>
          </a:xfrm>
        </p:spPr>
        <p:txBody>
          <a:bodyPr anchor="b">
            <a:noAutofit/>
          </a:bodyPr>
          <a:lstStyle>
            <a:lvl1pPr marL="0" indent="0">
              <a:lnSpc>
                <a:spcPct val="90000"/>
              </a:lnSpc>
              <a:spcBef>
                <a:spcPts val="0"/>
              </a:spcBef>
              <a:buNone/>
              <a:defRPr sz="1100">
                <a:latin typeface="+mn-lt"/>
              </a:defRPr>
            </a:lvl1pPr>
          </a:lstStyle>
          <a:p>
            <a:pPr lvl="0"/>
            <a:r>
              <a:rPr lang="en-US"/>
              <a:t>Footer</a:t>
            </a:r>
          </a:p>
        </p:txBody>
      </p:sp>
      <p:sp>
        <p:nvSpPr>
          <p:cNvPr id="12" name="Title 11">
            <a:extLst>
              <a:ext uri="{FF2B5EF4-FFF2-40B4-BE49-F238E27FC236}">
                <a16:creationId xmlns:a16="http://schemas.microsoft.com/office/drawing/2014/main" id="{2C342B11-9276-24A8-68DE-513C344E2F8C}"/>
              </a:ext>
            </a:extLst>
          </p:cNvPr>
          <p:cNvSpPr>
            <a:spLocks noGrp="1"/>
          </p:cNvSpPr>
          <p:nvPr>
            <p:ph type="title"/>
          </p:nvPr>
        </p:nvSpPr>
        <p:spPr>
          <a:xfrm>
            <a:off x="309739" y="182034"/>
            <a:ext cx="11577461" cy="417910"/>
          </a:xfrm>
        </p:spPr>
        <p:txBody>
          <a:bodyPr>
            <a:normAutofit/>
          </a:bodyPr>
          <a:lstStyle>
            <a:lvl1pPr>
              <a:defRPr sz="3000"/>
            </a:lvl1pPr>
          </a:lstStyle>
          <a:p>
            <a:r>
              <a:rPr lang="en-US"/>
              <a:t>Click to edit Master title style</a:t>
            </a:r>
          </a:p>
        </p:txBody>
      </p:sp>
      <p:sp>
        <p:nvSpPr>
          <p:cNvPr id="15" name="Text Placeholder 14">
            <a:extLst>
              <a:ext uri="{FF2B5EF4-FFF2-40B4-BE49-F238E27FC236}">
                <a16:creationId xmlns:a16="http://schemas.microsoft.com/office/drawing/2014/main" id="{AA374720-B85C-3313-116B-CEAACF4D8B45}"/>
              </a:ext>
            </a:extLst>
          </p:cNvPr>
          <p:cNvSpPr>
            <a:spLocks noGrp="1"/>
          </p:cNvSpPr>
          <p:nvPr>
            <p:ph type="body" sz="quarter" idx="17" hasCustomPrompt="1"/>
          </p:nvPr>
        </p:nvSpPr>
        <p:spPr>
          <a:xfrm>
            <a:off x="304800" y="560461"/>
            <a:ext cx="11576050" cy="258763"/>
          </a:xfrm>
          <a:noFill/>
        </p:spPr>
        <p:txBody>
          <a:bodyPr>
            <a:noAutofit/>
          </a:bodyPr>
          <a:lstStyle>
            <a:lvl1pPr marL="0" indent="0">
              <a:buNone/>
              <a:defRPr sz="1800"/>
            </a:lvl1pPr>
          </a:lstStyle>
          <a:p>
            <a:pPr lvl="0"/>
            <a:r>
              <a:rPr lang="en-US"/>
              <a:t>Click to edit subtitle</a:t>
            </a:r>
          </a:p>
        </p:txBody>
      </p:sp>
    </p:spTree>
    <p:extLst>
      <p:ext uri="{BB962C8B-B14F-4D97-AF65-F5344CB8AC3E}">
        <p14:creationId xmlns:p14="http://schemas.microsoft.com/office/powerpoint/2010/main" val="178992808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7225F4-354B-2E53-4A90-073B4B832C6B}"/>
              </a:ext>
            </a:extLst>
          </p:cNvPr>
          <p:cNvSpPr>
            <a:spLocks noGrp="1"/>
          </p:cNvSpPr>
          <p:nvPr>
            <p:ph idx="1"/>
          </p:nvPr>
        </p:nvSpPr>
        <p:spPr>
          <a:xfrm>
            <a:off x="309880" y="1154325"/>
            <a:ext cx="11576187" cy="5017875"/>
          </a:xfrm>
          <a:prstGeom prst="rect">
            <a:avLst/>
          </a:prstGeom>
        </p:spPr>
        <p:txBody>
          <a:bodyPr lIns="0" tIns="0" rIns="0" bIns="0">
            <a:normAutofit/>
          </a:bodyPr>
          <a:lstStyle>
            <a:lvl1pPr>
              <a:buClr>
                <a:schemeClr val="accent2"/>
              </a:buClr>
              <a:defRPr sz="2400">
                <a:solidFill>
                  <a:srgbClr val="002060"/>
                </a:solidFill>
                <a:latin typeface="+mn-lt"/>
              </a:defRPr>
            </a:lvl1pPr>
            <a:lvl2pPr marL="685800" indent="-228600">
              <a:spcBef>
                <a:spcPts val="300"/>
              </a:spcBef>
              <a:buClr>
                <a:schemeClr val="accent2"/>
              </a:buClr>
              <a:buFont typeface="Arial" panose="020B0604020202020204" pitchFamily="34" charset="0"/>
              <a:buChar char="–"/>
              <a:defRPr sz="2200">
                <a:solidFill>
                  <a:srgbClr val="002060"/>
                </a:solidFill>
                <a:latin typeface="+mn-lt"/>
              </a:defRPr>
            </a:lvl2pPr>
            <a:lvl3pPr>
              <a:buClr>
                <a:schemeClr val="accent2"/>
              </a:buClr>
              <a:defRPr sz="2000">
                <a:solidFill>
                  <a:srgbClr val="002060"/>
                </a:solidFill>
                <a:latin typeface="+mn-lt"/>
              </a:defRPr>
            </a:lvl3pPr>
            <a:lvl4pPr>
              <a:buClr>
                <a:srgbClr val="002060"/>
              </a:buClr>
              <a:defRPr sz="1800">
                <a:solidFill>
                  <a:srgbClr val="002060"/>
                </a:solidFill>
                <a:latin typeface="+mn-lt"/>
              </a:defRPr>
            </a:lvl4pPr>
            <a:lvl5pPr>
              <a:buClr>
                <a:schemeClr val="accent2"/>
              </a:buClr>
              <a:defRPr sz="1600">
                <a:solidFill>
                  <a:srgbClr val="00206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C89E67D-76AA-B0D1-E32C-0EA2775A2BC5}"/>
              </a:ext>
            </a:extLst>
          </p:cNvPr>
          <p:cNvSpPr>
            <a:spLocks noGrp="1"/>
          </p:cNvSpPr>
          <p:nvPr>
            <p:ph type="title" hasCustomPrompt="1"/>
          </p:nvPr>
        </p:nvSpPr>
        <p:spPr>
          <a:xfrm>
            <a:off x="312751" y="213862"/>
            <a:ext cx="11577461" cy="577845"/>
          </a:xfrm>
        </p:spPr>
        <p:txBody>
          <a:bodyPr lIns="0" tIns="0" rIns="0" bIns="0" anchor="ctr"/>
          <a:lstStyle>
            <a:lvl1pPr>
              <a:defRPr>
                <a:solidFill>
                  <a:srgbClr val="002060"/>
                </a:solidFill>
                <a:latin typeface="+mj-lt"/>
              </a:defRPr>
            </a:lvl1pPr>
          </a:lstStyle>
          <a:p>
            <a:r>
              <a:rPr lang="en-US"/>
              <a:t>Title in Title Case</a:t>
            </a:r>
          </a:p>
        </p:txBody>
      </p:sp>
      <p:sp>
        <p:nvSpPr>
          <p:cNvPr id="8" name="Text Placeholder 7">
            <a:extLst>
              <a:ext uri="{FF2B5EF4-FFF2-40B4-BE49-F238E27FC236}">
                <a16:creationId xmlns:a16="http://schemas.microsoft.com/office/drawing/2014/main" id="{A9105BEC-E9F9-13D0-77A0-80FC8D509E1F}"/>
              </a:ext>
            </a:extLst>
          </p:cNvPr>
          <p:cNvSpPr>
            <a:spLocks noGrp="1"/>
          </p:cNvSpPr>
          <p:nvPr>
            <p:ph type="body" sz="quarter" idx="16" hasCustomPrompt="1"/>
          </p:nvPr>
        </p:nvSpPr>
        <p:spPr>
          <a:xfrm>
            <a:off x="304800" y="6158552"/>
            <a:ext cx="11576186" cy="417910"/>
          </a:xfrm>
        </p:spPr>
        <p:txBody>
          <a:bodyPr anchor="b">
            <a:noAutofit/>
          </a:bodyPr>
          <a:lstStyle>
            <a:lvl1pPr marL="0" indent="0">
              <a:lnSpc>
                <a:spcPct val="90000"/>
              </a:lnSpc>
              <a:spcBef>
                <a:spcPts val="0"/>
              </a:spcBef>
              <a:buNone/>
              <a:defRPr sz="1100">
                <a:latin typeface="+mn-lt"/>
              </a:defRPr>
            </a:lvl1pPr>
          </a:lstStyle>
          <a:p>
            <a:pPr lvl="0"/>
            <a:r>
              <a:rPr lang="en-US"/>
              <a:t>Footer</a:t>
            </a:r>
          </a:p>
        </p:txBody>
      </p:sp>
    </p:spTree>
    <p:extLst>
      <p:ext uri="{BB962C8B-B14F-4D97-AF65-F5344CB8AC3E}">
        <p14:creationId xmlns:p14="http://schemas.microsoft.com/office/powerpoint/2010/main" val="949282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wo Content side by s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D2C683-F884-AC65-40C4-D2B78F44D35C}"/>
              </a:ext>
            </a:extLst>
          </p:cNvPr>
          <p:cNvSpPr>
            <a:spLocks noGrp="1"/>
          </p:cNvSpPr>
          <p:nvPr>
            <p:ph sz="half" idx="1"/>
          </p:nvPr>
        </p:nvSpPr>
        <p:spPr>
          <a:xfrm>
            <a:off x="309348" y="1413658"/>
            <a:ext cx="5634251" cy="4659883"/>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AD8FC-1562-DC91-C2F4-737CCF21711C}"/>
              </a:ext>
            </a:extLst>
          </p:cNvPr>
          <p:cNvSpPr>
            <a:spLocks noGrp="1"/>
          </p:cNvSpPr>
          <p:nvPr>
            <p:ph sz="half" idx="2"/>
          </p:nvPr>
        </p:nvSpPr>
        <p:spPr>
          <a:xfrm>
            <a:off x="6248404" y="1413658"/>
            <a:ext cx="5638796" cy="4659883"/>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F05F0286-E256-72AC-765B-510E5E79E3AF}"/>
              </a:ext>
            </a:extLst>
          </p:cNvPr>
          <p:cNvSpPr>
            <a:spLocks noGrp="1"/>
          </p:cNvSpPr>
          <p:nvPr>
            <p:ph type="title" hasCustomPrompt="1"/>
          </p:nvPr>
        </p:nvSpPr>
        <p:spPr>
          <a:xfrm>
            <a:off x="309739" y="210312"/>
            <a:ext cx="11577461" cy="577845"/>
          </a:xfrm>
        </p:spPr>
        <p:txBody>
          <a:bodyPr lIns="0" tIns="0" rIns="0" bIns="0"/>
          <a:lstStyle>
            <a:lvl1pPr>
              <a:defRPr>
                <a:latin typeface="+mj-lt"/>
              </a:defRPr>
            </a:lvl1pPr>
          </a:lstStyle>
          <a:p>
            <a:r>
              <a:rPr lang="en-US"/>
              <a:t>Title in Title Case</a:t>
            </a:r>
          </a:p>
        </p:txBody>
      </p:sp>
      <p:sp>
        <p:nvSpPr>
          <p:cNvPr id="7" name="Text Placeholder 7">
            <a:extLst>
              <a:ext uri="{FF2B5EF4-FFF2-40B4-BE49-F238E27FC236}">
                <a16:creationId xmlns:a16="http://schemas.microsoft.com/office/drawing/2014/main" id="{4C985424-0EBB-D75B-9DC3-B71755307D79}"/>
              </a:ext>
            </a:extLst>
          </p:cNvPr>
          <p:cNvSpPr>
            <a:spLocks noGrp="1"/>
          </p:cNvSpPr>
          <p:nvPr>
            <p:ph type="body" sz="quarter" idx="16" hasCustomPrompt="1"/>
          </p:nvPr>
        </p:nvSpPr>
        <p:spPr>
          <a:xfrm>
            <a:off x="304800" y="6144904"/>
            <a:ext cx="11577460" cy="417910"/>
          </a:xfrm>
        </p:spPr>
        <p:txBody>
          <a:bodyPr anchor="b">
            <a:noAutofit/>
          </a:bodyPr>
          <a:lstStyle>
            <a:lvl1pPr marL="0" indent="0">
              <a:lnSpc>
                <a:spcPct val="90000"/>
              </a:lnSpc>
              <a:spcBef>
                <a:spcPts val="0"/>
              </a:spcBef>
              <a:buNone/>
              <a:defRPr sz="1100"/>
            </a:lvl1pPr>
          </a:lstStyle>
          <a:p>
            <a:pPr lvl="0"/>
            <a:r>
              <a:rPr lang="en-US"/>
              <a:t>Footer</a:t>
            </a:r>
          </a:p>
        </p:txBody>
      </p:sp>
      <p:sp>
        <p:nvSpPr>
          <p:cNvPr id="2" name="Subtitle 2">
            <a:extLst>
              <a:ext uri="{FF2B5EF4-FFF2-40B4-BE49-F238E27FC236}">
                <a16:creationId xmlns:a16="http://schemas.microsoft.com/office/drawing/2014/main" id="{AFC9EB3A-C80C-F1CF-588E-03E92295FA6F}"/>
              </a:ext>
            </a:extLst>
          </p:cNvPr>
          <p:cNvSpPr>
            <a:spLocks noGrp="1"/>
          </p:cNvSpPr>
          <p:nvPr>
            <p:ph type="subTitle" idx="17" hasCustomPrompt="1"/>
          </p:nvPr>
        </p:nvSpPr>
        <p:spPr>
          <a:xfrm>
            <a:off x="304799" y="1091502"/>
            <a:ext cx="5634251" cy="313836"/>
          </a:xfrm>
          <a:prstGeom prst="rect">
            <a:avLst/>
          </a:prstGeom>
        </p:spPr>
        <p:txBody>
          <a:bodyPr anchor="ctr">
            <a:noAutofit/>
          </a:bodyPr>
          <a:lstStyle>
            <a:lvl1pPr marL="0" indent="0" algn="ctr">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0" name="Text Placeholder 9">
            <a:extLst>
              <a:ext uri="{FF2B5EF4-FFF2-40B4-BE49-F238E27FC236}">
                <a16:creationId xmlns:a16="http://schemas.microsoft.com/office/drawing/2014/main" id="{B37816B1-FB18-9D6A-9194-CF3AAAC1464D}"/>
              </a:ext>
            </a:extLst>
          </p:cNvPr>
          <p:cNvSpPr>
            <a:spLocks noGrp="1"/>
          </p:cNvSpPr>
          <p:nvPr>
            <p:ph type="body" sz="quarter" idx="18" hasCustomPrompt="1"/>
          </p:nvPr>
        </p:nvSpPr>
        <p:spPr>
          <a:xfrm>
            <a:off x="6248404" y="1091502"/>
            <a:ext cx="5629485" cy="313836"/>
          </a:xfrm>
        </p:spPr>
        <p:txBody>
          <a:bodyPr anchor="ctr">
            <a:noAutofit/>
          </a:bodyPr>
          <a:lstStyle>
            <a:lvl1pPr marL="0" indent="0" algn="ctr">
              <a:buNone/>
              <a:defRPr sz="2400" b="1">
                <a:solidFill>
                  <a:schemeClr val="accent2"/>
                </a:solidFill>
              </a:defRPr>
            </a:lvl1pPr>
          </a:lstStyle>
          <a:p>
            <a:pPr lvl="0"/>
            <a:r>
              <a:rPr lang="en-US"/>
              <a:t>Title</a:t>
            </a:r>
          </a:p>
        </p:txBody>
      </p:sp>
    </p:spTree>
    <p:extLst>
      <p:ext uri="{BB962C8B-B14F-4D97-AF65-F5344CB8AC3E}">
        <p14:creationId xmlns:p14="http://schemas.microsoft.com/office/powerpoint/2010/main" val="2918490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1/26/24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81744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8155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04024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62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197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193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519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01130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39264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389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8510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1733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5554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5971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136358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26364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99553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9990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77144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253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685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1254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921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63039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75232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53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853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013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457235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070326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295841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99790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98779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28498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13888"/>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4675420"/>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194169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373216"/>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259234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lnSpc>
                <a:spcPts val="2480"/>
              </a:lnSpc>
              <a:defRPr sz="2400"/>
            </a:lvl1pPr>
          </a:lstStyle>
          <a:p>
            <a:r>
              <a:rPr lang="en-US" noProof="0" dirty="0"/>
              <a:t>Click to edit Master title style</a:t>
            </a:r>
          </a:p>
        </p:txBody>
      </p:sp>
      <p:sp>
        <p:nvSpPr>
          <p:cNvPr id="3" name="Content Placeholder 2">
            <a:extLst>
              <a:ext uri="{FF2B5EF4-FFF2-40B4-BE49-F238E27FC236}">
                <a16:creationId xmlns:a16="http://schemas.microsoft.com/office/drawing/2014/main" id="{E0DF201C-625F-B4A1-687E-0634CE6B7AAA}"/>
              </a:ext>
            </a:extLst>
          </p:cNvPr>
          <p:cNvSpPr>
            <a:spLocks noGrp="1"/>
          </p:cNvSpPr>
          <p:nvPr>
            <p:ph idx="52" hasCustomPrompt="1"/>
          </p:nvPr>
        </p:nvSpPr>
        <p:spPr>
          <a:xfrm>
            <a:off x="2971800" y="397762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689397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9045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322"/>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7661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7256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80526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8462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399045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70322"/>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517661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277256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580526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299176" y="338462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36C4C65B-7703-712C-7E0D-574D5BC444A5}"/>
              </a:ext>
            </a:extLst>
          </p:cNvPr>
          <p:cNvSpPr>
            <a:spLocks noGrp="1"/>
          </p:cNvSpPr>
          <p:nvPr>
            <p:ph idx="80" hasCustomPrompt="1"/>
          </p:nvPr>
        </p:nvSpPr>
        <p:spPr>
          <a:xfrm>
            <a:off x="2971800" y="458272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7AAD9E4-A19F-8486-3A41-014D0AF70A3B}"/>
              </a:ext>
            </a:extLst>
          </p:cNvPr>
          <p:cNvSpPr>
            <a:spLocks noGrp="1"/>
          </p:cNvSpPr>
          <p:nvPr>
            <p:ph idx="81" hasCustomPrompt="1"/>
          </p:nvPr>
        </p:nvSpPr>
        <p:spPr>
          <a:xfrm>
            <a:off x="7299176" y="458272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459433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7790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76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0415"/>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627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397790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776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5180415"/>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278627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576986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932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336932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397790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776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5180415"/>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278627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576986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336932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54D55A-0DA9-31F9-DC09-DD8C8E11391B}"/>
              </a:ext>
            </a:extLst>
          </p:cNvPr>
          <p:cNvSpPr>
            <a:spLocks noGrp="1"/>
          </p:cNvSpPr>
          <p:nvPr>
            <p:ph idx="80" hasCustomPrompt="1"/>
          </p:nvPr>
        </p:nvSpPr>
        <p:spPr>
          <a:xfrm>
            <a:off x="2971800" y="4567357"/>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D62AF8EB-13E7-086C-F7E8-FE570DDCA5C9}"/>
              </a:ext>
            </a:extLst>
          </p:cNvPr>
          <p:cNvSpPr>
            <a:spLocks noGrp="1"/>
          </p:cNvSpPr>
          <p:nvPr>
            <p:ph idx="81" hasCustomPrompt="1"/>
          </p:nvPr>
        </p:nvSpPr>
        <p:spPr>
          <a:xfrm>
            <a:off x="5873080" y="4567357"/>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025D6194-95CB-C04E-0C23-964286908D52}"/>
              </a:ext>
            </a:extLst>
          </p:cNvPr>
          <p:cNvSpPr>
            <a:spLocks noGrp="1"/>
          </p:cNvSpPr>
          <p:nvPr>
            <p:ph idx="82" hasCustomPrompt="1"/>
          </p:nvPr>
        </p:nvSpPr>
        <p:spPr>
          <a:xfrm>
            <a:off x="8760296" y="4567357"/>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694371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9090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85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76616"/>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79991"/>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52680"/>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399090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685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5176616"/>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2779991"/>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5752680"/>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772816"/>
            <a:ext cx="2743200" cy="35149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91383"/>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3391383"/>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399090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685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5176616"/>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2779991"/>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5752680"/>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772816"/>
            <a:ext cx="2743200" cy="35149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3391383"/>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0A9910AB-FF1F-A880-7F3C-364CDFD2C959}"/>
              </a:ext>
            </a:extLst>
          </p:cNvPr>
          <p:cNvSpPr>
            <a:spLocks noGrp="1"/>
          </p:cNvSpPr>
          <p:nvPr>
            <p:ph idx="80" hasCustomPrompt="1"/>
          </p:nvPr>
        </p:nvSpPr>
        <p:spPr>
          <a:xfrm>
            <a:off x="5873080" y="1390044"/>
            <a:ext cx="5630416" cy="35149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09A59FB8-B93A-88EC-0B2D-936E125E0247}"/>
              </a:ext>
            </a:extLst>
          </p:cNvPr>
          <p:cNvSpPr>
            <a:spLocks noGrp="1"/>
          </p:cNvSpPr>
          <p:nvPr>
            <p:ph idx="81" hasCustomPrompt="1"/>
          </p:nvPr>
        </p:nvSpPr>
        <p:spPr>
          <a:xfrm>
            <a:off x="2971800" y="459436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578135C0-B81F-D2FC-6E21-EB1075B0B1F7}"/>
              </a:ext>
            </a:extLst>
          </p:cNvPr>
          <p:cNvSpPr>
            <a:spLocks noGrp="1"/>
          </p:cNvSpPr>
          <p:nvPr>
            <p:ph idx="82" hasCustomPrompt="1"/>
          </p:nvPr>
        </p:nvSpPr>
        <p:spPr>
          <a:xfrm>
            <a:off x="5873080" y="459436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41EC2D-BB84-FD8A-09EA-6EFEC10CAE63}"/>
              </a:ext>
            </a:extLst>
          </p:cNvPr>
          <p:cNvSpPr>
            <a:spLocks noGrp="1"/>
          </p:cNvSpPr>
          <p:nvPr>
            <p:ph idx="83" hasCustomPrompt="1"/>
          </p:nvPr>
        </p:nvSpPr>
        <p:spPr>
          <a:xfrm>
            <a:off x="8760296" y="459436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237952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15" name="Content Placeholder 2">
            <a:extLst>
              <a:ext uri="{FF2B5EF4-FFF2-40B4-BE49-F238E27FC236}">
                <a16:creationId xmlns:a16="http://schemas.microsoft.com/office/drawing/2014/main" id="{D3F5B45D-A507-F467-3EAA-AC69563FABB3}"/>
              </a:ext>
            </a:extLst>
          </p:cNvPr>
          <p:cNvSpPr>
            <a:spLocks noGrp="1"/>
          </p:cNvSpPr>
          <p:nvPr>
            <p:ph idx="72" hasCustomPrompt="1"/>
          </p:nvPr>
        </p:nvSpPr>
        <p:spPr>
          <a:xfrm>
            <a:off x="5130113"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56EE55A-F7DF-3F01-6437-562D7023EE61}"/>
              </a:ext>
            </a:extLst>
          </p:cNvPr>
          <p:cNvSpPr>
            <a:spLocks noGrp="1"/>
          </p:cNvSpPr>
          <p:nvPr>
            <p:ph idx="73" hasCustomPrompt="1"/>
          </p:nvPr>
        </p:nvSpPr>
        <p:spPr>
          <a:xfrm>
            <a:off x="5130113"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9CFE179-A49B-F04E-1726-C616ED17FB61}"/>
              </a:ext>
            </a:extLst>
          </p:cNvPr>
          <p:cNvSpPr>
            <a:spLocks noGrp="1"/>
          </p:cNvSpPr>
          <p:nvPr>
            <p:ph idx="74" hasCustomPrompt="1"/>
          </p:nvPr>
        </p:nvSpPr>
        <p:spPr>
          <a:xfrm>
            <a:off x="5130113"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5D2FEF85-CBB3-79A7-C772-0D10621B2C77}"/>
              </a:ext>
            </a:extLst>
          </p:cNvPr>
          <p:cNvSpPr>
            <a:spLocks noGrp="1"/>
          </p:cNvSpPr>
          <p:nvPr>
            <p:ph idx="75" hasCustomPrompt="1"/>
          </p:nvPr>
        </p:nvSpPr>
        <p:spPr>
          <a:xfrm>
            <a:off x="5130113"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445A44B3-E707-06A4-9F66-85A28C822025}"/>
              </a:ext>
            </a:extLst>
          </p:cNvPr>
          <p:cNvSpPr>
            <a:spLocks noGrp="1"/>
          </p:cNvSpPr>
          <p:nvPr>
            <p:ph idx="76" hasCustomPrompt="1"/>
          </p:nvPr>
        </p:nvSpPr>
        <p:spPr>
          <a:xfrm>
            <a:off x="5130113"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825C5E6-750F-D40F-93C1-04358A9F5282}"/>
              </a:ext>
            </a:extLst>
          </p:cNvPr>
          <p:cNvSpPr>
            <a:spLocks noGrp="1"/>
          </p:cNvSpPr>
          <p:nvPr>
            <p:ph idx="77" hasCustomPrompt="1"/>
          </p:nvPr>
        </p:nvSpPr>
        <p:spPr>
          <a:xfrm>
            <a:off x="5130113"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7C3D04AE-B041-564F-A17C-71DB8949461F}"/>
              </a:ext>
            </a:extLst>
          </p:cNvPr>
          <p:cNvSpPr>
            <a:spLocks noGrp="1"/>
          </p:cNvSpPr>
          <p:nvPr>
            <p:ph idx="78" hasCustomPrompt="1"/>
          </p:nvPr>
        </p:nvSpPr>
        <p:spPr>
          <a:xfrm>
            <a:off x="5130113"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4596BDEB-F4C9-D0EF-C50E-6C4AB8BE82C3}"/>
              </a:ext>
            </a:extLst>
          </p:cNvPr>
          <p:cNvSpPr>
            <a:spLocks noGrp="1"/>
          </p:cNvSpPr>
          <p:nvPr>
            <p:ph idx="79" hasCustomPrompt="1"/>
          </p:nvPr>
        </p:nvSpPr>
        <p:spPr>
          <a:xfrm>
            <a:off x="731314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004237F0-3FB9-1003-A631-E2C75F1EF3E1}"/>
              </a:ext>
            </a:extLst>
          </p:cNvPr>
          <p:cNvSpPr>
            <a:spLocks noGrp="1"/>
          </p:cNvSpPr>
          <p:nvPr>
            <p:ph idx="80" hasCustomPrompt="1"/>
          </p:nvPr>
        </p:nvSpPr>
        <p:spPr>
          <a:xfrm>
            <a:off x="731314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A779A5A5-0FAB-4B46-4AD9-5C56A9BB4752}"/>
              </a:ext>
            </a:extLst>
          </p:cNvPr>
          <p:cNvSpPr>
            <a:spLocks noGrp="1"/>
          </p:cNvSpPr>
          <p:nvPr>
            <p:ph idx="81" hasCustomPrompt="1"/>
          </p:nvPr>
        </p:nvSpPr>
        <p:spPr>
          <a:xfrm>
            <a:off x="731314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53352C1F-E2A7-1473-A0A1-6A9EE21D790D}"/>
              </a:ext>
            </a:extLst>
          </p:cNvPr>
          <p:cNvSpPr>
            <a:spLocks noGrp="1"/>
          </p:cNvSpPr>
          <p:nvPr>
            <p:ph idx="82" hasCustomPrompt="1"/>
          </p:nvPr>
        </p:nvSpPr>
        <p:spPr>
          <a:xfrm>
            <a:off x="731314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6F3252FE-042D-A6A3-BFB8-F03DFCED0862}"/>
              </a:ext>
            </a:extLst>
          </p:cNvPr>
          <p:cNvSpPr>
            <a:spLocks noGrp="1"/>
          </p:cNvSpPr>
          <p:nvPr>
            <p:ph idx="83" hasCustomPrompt="1"/>
          </p:nvPr>
        </p:nvSpPr>
        <p:spPr>
          <a:xfrm>
            <a:off x="7313140"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5EF7C3CF-8621-B6CE-55D7-C94C086FC15A}"/>
              </a:ext>
            </a:extLst>
          </p:cNvPr>
          <p:cNvSpPr>
            <a:spLocks noGrp="1"/>
          </p:cNvSpPr>
          <p:nvPr>
            <p:ph idx="84" hasCustomPrompt="1"/>
          </p:nvPr>
        </p:nvSpPr>
        <p:spPr>
          <a:xfrm>
            <a:off x="7313140"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4C3D93F4-9FDE-DF3F-BA68-4FC840FB0856}"/>
              </a:ext>
            </a:extLst>
          </p:cNvPr>
          <p:cNvSpPr>
            <a:spLocks noGrp="1"/>
          </p:cNvSpPr>
          <p:nvPr>
            <p:ph idx="85" hasCustomPrompt="1"/>
          </p:nvPr>
        </p:nvSpPr>
        <p:spPr>
          <a:xfrm>
            <a:off x="731314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8CF3A518-F92B-0EFA-E55B-B097535B6D78}"/>
              </a:ext>
            </a:extLst>
          </p:cNvPr>
          <p:cNvSpPr>
            <a:spLocks noGrp="1"/>
          </p:cNvSpPr>
          <p:nvPr>
            <p:ph idx="86" hasCustomPrompt="1"/>
          </p:nvPr>
        </p:nvSpPr>
        <p:spPr>
          <a:xfrm>
            <a:off x="9479692"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B227467-5441-20ED-648B-45A38261BABE}"/>
              </a:ext>
            </a:extLst>
          </p:cNvPr>
          <p:cNvSpPr>
            <a:spLocks noGrp="1"/>
          </p:cNvSpPr>
          <p:nvPr>
            <p:ph idx="87" hasCustomPrompt="1"/>
          </p:nvPr>
        </p:nvSpPr>
        <p:spPr>
          <a:xfrm>
            <a:off x="9479692"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4F4A17E-0301-E50E-4072-59D2B521BE09}"/>
              </a:ext>
            </a:extLst>
          </p:cNvPr>
          <p:cNvSpPr>
            <a:spLocks noGrp="1"/>
          </p:cNvSpPr>
          <p:nvPr>
            <p:ph idx="88" hasCustomPrompt="1"/>
          </p:nvPr>
        </p:nvSpPr>
        <p:spPr>
          <a:xfrm>
            <a:off x="9479692"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B4E0CBF4-782B-E830-9133-B9FAD51657FE}"/>
              </a:ext>
            </a:extLst>
          </p:cNvPr>
          <p:cNvSpPr>
            <a:spLocks noGrp="1"/>
          </p:cNvSpPr>
          <p:nvPr>
            <p:ph idx="89" hasCustomPrompt="1"/>
          </p:nvPr>
        </p:nvSpPr>
        <p:spPr>
          <a:xfrm>
            <a:off x="9479692"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1FE25628-64A0-CB69-BAAC-267A30E133AA}"/>
              </a:ext>
            </a:extLst>
          </p:cNvPr>
          <p:cNvSpPr>
            <a:spLocks noGrp="1"/>
          </p:cNvSpPr>
          <p:nvPr>
            <p:ph idx="90" hasCustomPrompt="1"/>
          </p:nvPr>
        </p:nvSpPr>
        <p:spPr>
          <a:xfrm>
            <a:off x="9479692"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EC2E4C8E-00EB-85B3-507C-874FBE0D30EA}"/>
              </a:ext>
            </a:extLst>
          </p:cNvPr>
          <p:cNvSpPr>
            <a:spLocks noGrp="1"/>
          </p:cNvSpPr>
          <p:nvPr>
            <p:ph idx="91" hasCustomPrompt="1"/>
          </p:nvPr>
        </p:nvSpPr>
        <p:spPr>
          <a:xfrm>
            <a:off x="9479692"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F8864D19-E0C6-CA45-A414-6D5402B4BA75}"/>
              </a:ext>
            </a:extLst>
          </p:cNvPr>
          <p:cNvSpPr>
            <a:spLocks noGrp="1"/>
          </p:cNvSpPr>
          <p:nvPr>
            <p:ph idx="92" hasCustomPrompt="1"/>
          </p:nvPr>
        </p:nvSpPr>
        <p:spPr>
          <a:xfrm>
            <a:off x="9479692"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030A9543-FC10-7444-647A-27CCC2F6E6B6}"/>
              </a:ext>
            </a:extLst>
          </p:cNvPr>
          <p:cNvSpPr>
            <a:spLocks noGrp="1"/>
          </p:cNvSpPr>
          <p:nvPr>
            <p:ph idx="93" hasCustomPrompt="1"/>
          </p:nvPr>
        </p:nvSpPr>
        <p:spPr>
          <a:xfrm>
            <a:off x="297180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73AFAA96-5581-24B0-C424-64B78B5D9676}"/>
              </a:ext>
            </a:extLst>
          </p:cNvPr>
          <p:cNvSpPr>
            <a:spLocks noGrp="1"/>
          </p:cNvSpPr>
          <p:nvPr>
            <p:ph idx="94" hasCustomPrompt="1"/>
          </p:nvPr>
        </p:nvSpPr>
        <p:spPr>
          <a:xfrm>
            <a:off x="5130113"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D267A49D-BB74-8097-677E-DC9528217B9F}"/>
              </a:ext>
            </a:extLst>
          </p:cNvPr>
          <p:cNvSpPr>
            <a:spLocks noGrp="1"/>
          </p:cNvSpPr>
          <p:nvPr>
            <p:ph idx="95" hasCustomPrompt="1"/>
          </p:nvPr>
        </p:nvSpPr>
        <p:spPr>
          <a:xfrm>
            <a:off x="731314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B028F1C-838E-D98A-75DE-7BD5230A66AB}"/>
              </a:ext>
            </a:extLst>
          </p:cNvPr>
          <p:cNvSpPr>
            <a:spLocks noGrp="1"/>
          </p:cNvSpPr>
          <p:nvPr>
            <p:ph idx="96" hasCustomPrompt="1"/>
          </p:nvPr>
        </p:nvSpPr>
        <p:spPr>
          <a:xfrm>
            <a:off x="9479692"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961621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53054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30689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509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45321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623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713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6731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657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9969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6827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863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theme" Target="../theme/theme10.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theme" Target="../theme/theme11.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6" Type="http://schemas.openxmlformats.org/officeDocument/2006/relationships/theme" Target="../theme/theme12.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theme" Target="../theme/theme13.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theme" Target="../theme/theme14.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18" Type="http://schemas.openxmlformats.org/officeDocument/2006/relationships/theme" Target="../theme/theme15.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19" Type="http://schemas.openxmlformats.org/officeDocument/2006/relationships/image" Target="../media/image66.png"/><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image" Target="../media/image70.png"/><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16.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5" Type="http://schemas.openxmlformats.org/officeDocument/2006/relationships/theme" Target="../theme/theme17.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7" Type="http://schemas.openxmlformats.org/officeDocument/2006/relationships/image" Target="../media/image74.wmf"/><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oleObject" Target="../embeddings/oleObject1.bin"/><Relationship Id="rId5" Type="http://schemas.openxmlformats.org/officeDocument/2006/relationships/image" Target="../media/image73.jpeg"/><Relationship Id="rId4" Type="http://schemas.openxmlformats.org/officeDocument/2006/relationships/image" Target="../media/image72.jpeg"/></Relationships>
</file>

<file path=ppt/slideMasters/_rels/slideMaster1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315.xml"/><Relationship Id="rId7" Type="http://schemas.openxmlformats.org/officeDocument/2006/relationships/image" Target="../media/image73.jpeg"/><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image" Target="../media/image72.jpeg"/><Relationship Id="rId5" Type="http://schemas.openxmlformats.org/officeDocument/2006/relationships/theme" Target="../theme/theme19.xml"/><Relationship Id="rId4" Type="http://schemas.openxmlformats.org/officeDocument/2006/relationships/slideLayout" Target="../slideLayouts/slideLayout316.xml"/><Relationship Id="rId9" Type="http://schemas.openxmlformats.org/officeDocument/2006/relationships/image" Target="../media/image74.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319.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5" Type="http://schemas.openxmlformats.org/officeDocument/2006/relationships/theme" Target="../theme/theme20.xml"/><Relationship Id="rId4"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image" Target="../media/image4.png"/><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theme" Target="../theme/theme4.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image" Target="../media/image10.png"/><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theme" Target="../theme/theme5.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image" Target="../media/image11.jpeg"/><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theme" Target="../theme/theme6.xml"/><Relationship Id="rId8"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image" Target="../media/image10.pn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theme" Target="../theme/theme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8.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theme" Target="../theme/theme9.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6EA13-82B1-AE52-A01D-7BAC75665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9FE697-09EF-4F2E-B3AD-5B9FFDA0E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A8BB9-5518-0AA6-B121-85D5081BC2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43C53-1865-480F-AA7D-B4DF4D594DC4}" type="datetimeFigureOut">
              <a:rPr lang="en-US" smtClean="0"/>
              <a:t>1/26/24</a:t>
            </a:fld>
            <a:endParaRPr lang="en-US"/>
          </a:p>
        </p:txBody>
      </p:sp>
      <p:sp>
        <p:nvSpPr>
          <p:cNvPr id="5" name="Footer Placeholder 4">
            <a:extLst>
              <a:ext uri="{FF2B5EF4-FFF2-40B4-BE49-F238E27FC236}">
                <a16:creationId xmlns:a16="http://schemas.microsoft.com/office/drawing/2014/main" id="{F6D2CCC1-E6CB-DB8D-06F2-3B2BE2A17D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6E9663-8517-66DD-FDB3-F6CE6F4AC3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72D21-56AD-4AF2-B8D0-3DEA71977A4F}" type="slidenum">
              <a:rPr lang="en-US" smtClean="0"/>
              <a:t>‹#›</a:t>
            </a:fld>
            <a:endParaRPr lang="en-US"/>
          </a:p>
        </p:txBody>
      </p:sp>
    </p:spTree>
    <p:extLst>
      <p:ext uri="{BB962C8B-B14F-4D97-AF65-F5344CB8AC3E}">
        <p14:creationId xmlns:p14="http://schemas.microsoft.com/office/powerpoint/2010/main" val="4000475304"/>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 id="2147484783" r:id="rId12"/>
    <p:sldLayoutId id="2147484784" r:id="rId13"/>
    <p:sldLayoutId id="2147484785"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148C19D-033F-8BC5-41A1-80882DD5532F}"/>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265C7F5-4D33-EDCC-0221-0129FC66B525}"/>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CD6647C-2511-00B5-29BA-99B938FC421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imes New Roman" charset="0"/>
              </a:defRPr>
            </a:lvl1pPr>
          </a:lstStyle>
          <a:p>
            <a:pPr>
              <a:defRPr/>
            </a:pPr>
            <a:endParaRPr lang="en-US"/>
          </a:p>
        </p:txBody>
      </p:sp>
      <p:sp>
        <p:nvSpPr>
          <p:cNvPr id="1029" name="Rectangle 5">
            <a:extLst>
              <a:ext uri="{FF2B5EF4-FFF2-40B4-BE49-F238E27FC236}">
                <a16:creationId xmlns:a16="http://schemas.microsoft.com/office/drawing/2014/main" id="{D1EE4A58-0925-192C-67E5-04FCBE4C610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imes New Roman" charset="0"/>
              </a:defRPr>
            </a:lvl1pPr>
          </a:lstStyle>
          <a:p>
            <a:pPr>
              <a:defRPr/>
            </a:pPr>
            <a:endParaRPr lang="en-US"/>
          </a:p>
        </p:txBody>
      </p:sp>
      <p:sp>
        <p:nvSpPr>
          <p:cNvPr id="1030" name="Rectangle 6">
            <a:extLst>
              <a:ext uri="{FF2B5EF4-FFF2-40B4-BE49-F238E27FC236}">
                <a16:creationId xmlns:a16="http://schemas.microsoft.com/office/drawing/2014/main" id="{AA84AC60-0129-B7E8-F9B8-69A4F91D08F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CD92F558-A3AC-B943-BFFA-D45AF1B8FB41}" type="slidenum">
              <a:rPr lang="en-US" altLang="en-US"/>
              <a:pPr>
                <a:defRPr/>
              </a:pPr>
              <a:t>‹#›</a:t>
            </a:fld>
            <a:endParaRPr lang="en-US" altLang="en-US"/>
          </a:p>
        </p:txBody>
      </p:sp>
    </p:spTree>
    <p:extLst>
      <p:ext uri="{BB962C8B-B14F-4D97-AF65-F5344CB8AC3E}">
        <p14:creationId xmlns:p14="http://schemas.microsoft.com/office/powerpoint/2010/main" val="3910040472"/>
      </p:ext>
    </p:extLst>
  </p:cSld>
  <p:clrMap bg1="dk2" tx1="lt1" bg2="dk1" tx2="lt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 id="2147484798" r:id="rId12"/>
    <p:sldLayoutId id="2147484799" r:id="rId13"/>
    <p:sldLayoutId id="2147484800" r:id="rId14"/>
    <p:sldLayoutId id="2147484801" r:id="rId15"/>
    <p:sldLayoutId id="2147484802" r:id="rId16"/>
    <p:sldLayoutId id="2147484803" r:id="rId17"/>
  </p:sldLayoutIdLst>
  <p:transition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366AF6-9DDF-63EF-E38C-A3564F6A04EC}"/>
              </a:ext>
            </a:extLst>
          </p:cNvPr>
          <p:cNvSpPr>
            <a:spLocks noGrp="1"/>
          </p:cNvSpPr>
          <p:nvPr>
            <p:ph type="ftr" sz="quarter" idx="3"/>
          </p:nvPr>
        </p:nvSpPr>
        <p:spPr>
          <a:xfrm>
            <a:off x="4038600" y="6356351"/>
            <a:ext cx="4114800" cy="36671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Tree>
    <p:extLst>
      <p:ext uri="{BB962C8B-B14F-4D97-AF65-F5344CB8AC3E}">
        <p14:creationId xmlns:p14="http://schemas.microsoft.com/office/powerpoint/2010/main" val="1029949939"/>
      </p:ext>
    </p:extLst>
  </p:cSld>
  <p:clrMap bg1="lt1" tx1="dk1" bg2="dk2" tx2="lt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 id="2147484816" r:id="rId12"/>
    <p:sldLayoutId id="2147484817" r:id="rId13"/>
    <p:sldLayoutId id="2147484818" r:id="rId14"/>
    <p:sldLayoutId id="2147484819" r:id="rId15"/>
  </p:sldLayoutIdLst>
  <p:transition advClick="0"/>
  <p:hf sldNum="0" hd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C8E304-F292-FEDA-0282-F32A851B2A51}"/>
              </a:ext>
            </a:extLst>
          </p:cNvPr>
          <p:cNvSpPr>
            <a:spLocks noGrp="1"/>
          </p:cNvSpPr>
          <p:nvPr>
            <p:ph type="ftr" sz="quarter" idx="3"/>
          </p:nvPr>
        </p:nvSpPr>
        <p:spPr>
          <a:xfrm>
            <a:off x="4038600" y="6356351"/>
            <a:ext cx="4114800" cy="36671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Tree>
    <p:extLst>
      <p:ext uri="{BB962C8B-B14F-4D97-AF65-F5344CB8AC3E}">
        <p14:creationId xmlns:p14="http://schemas.microsoft.com/office/powerpoint/2010/main" val="3680266435"/>
      </p:ext>
    </p:extLst>
  </p:cSld>
  <p:clrMap bg1="lt1" tx1="dk1" bg2="dk2" tx2="lt2" accent1="accent1" accent2="accent2" accent3="accent3" accent4="accent4" accent5="accent5" accent6="accent6" hlink="hlink" folHlink="folHlink"/>
  <p:sldLayoutIdLst>
    <p:sldLayoutId id="2147484821" r:id="rId1"/>
    <p:sldLayoutId id="2147484822" r:id="rId2"/>
    <p:sldLayoutId id="2147484823" r:id="rId3"/>
    <p:sldLayoutId id="2147484824" r:id="rId4"/>
    <p:sldLayoutId id="2147484825" r:id="rId5"/>
    <p:sldLayoutId id="2147484826" r:id="rId6"/>
    <p:sldLayoutId id="2147484827" r:id="rId7"/>
    <p:sldLayoutId id="2147484828" r:id="rId8"/>
    <p:sldLayoutId id="2147484829" r:id="rId9"/>
    <p:sldLayoutId id="2147484830" r:id="rId10"/>
    <p:sldLayoutId id="2147484831" r:id="rId11"/>
    <p:sldLayoutId id="2147484832" r:id="rId12"/>
    <p:sldLayoutId id="2147484833" r:id="rId13"/>
    <p:sldLayoutId id="2147484834" r:id="rId14"/>
    <p:sldLayoutId id="2147484835" r:id="rId15"/>
    <p:sldLayoutId id="2147484836" r:id="rId16"/>
  </p:sldLayoutIdLst>
  <p:transition advClick="0"/>
  <p:hf sldNum="0" hd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C1DDD9F-2550-8363-21AE-B43E58EC0DA7}"/>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48542384-43FE-7DFA-3818-4B6239B3583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86CA958-F8F3-F3C7-9D8B-DBE847072F7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charset="0"/>
              </a:defRPr>
            </a:lvl1pPr>
          </a:lstStyle>
          <a:p>
            <a:pPr>
              <a:defRPr/>
            </a:pPr>
            <a:endParaRPr lang="en-US"/>
          </a:p>
        </p:txBody>
      </p:sp>
      <p:sp>
        <p:nvSpPr>
          <p:cNvPr id="1029" name="Rectangle 5">
            <a:extLst>
              <a:ext uri="{FF2B5EF4-FFF2-40B4-BE49-F238E27FC236}">
                <a16:creationId xmlns:a16="http://schemas.microsoft.com/office/drawing/2014/main" id="{B4277E64-0BC1-B635-3DD3-55A7889CE04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charset="0"/>
              </a:defRPr>
            </a:lvl1pPr>
          </a:lstStyle>
          <a:p>
            <a:pPr>
              <a:defRPr/>
            </a:pPr>
            <a:endParaRPr lang="en-US"/>
          </a:p>
        </p:txBody>
      </p:sp>
      <p:sp>
        <p:nvSpPr>
          <p:cNvPr id="1030" name="Rectangle 6">
            <a:extLst>
              <a:ext uri="{FF2B5EF4-FFF2-40B4-BE49-F238E27FC236}">
                <a16:creationId xmlns:a16="http://schemas.microsoft.com/office/drawing/2014/main" id="{1F572CCC-2AEC-B5AE-A5B5-34F4BC36726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a:defRPr>
            </a:lvl1pPr>
          </a:lstStyle>
          <a:p>
            <a:pPr>
              <a:defRPr/>
            </a:pPr>
            <a:fld id="{0ED8BAA7-01EA-6A49-BF7A-65F2FC21E42E}" type="slidenum">
              <a:rPr lang="en-US" altLang="en-US"/>
              <a:pPr>
                <a:defRPr/>
              </a:pPr>
              <a:t>‹#›</a:t>
            </a:fld>
            <a:endParaRPr lang="en-US" altLang="en-US"/>
          </a:p>
        </p:txBody>
      </p:sp>
    </p:spTree>
    <p:extLst>
      <p:ext uri="{BB962C8B-B14F-4D97-AF65-F5344CB8AC3E}">
        <p14:creationId xmlns:p14="http://schemas.microsoft.com/office/powerpoint/2010/main" val="1410085024"/>
      </p:ext>
    </p:extLst>
  </p:cSld>
  <p:clrMap bg1="dk2" tx1="lt1" bg2="dk1" tx2="lt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 id="2147484849" r:id="rId12"/>
    <p:sldLayoutId id="2147484850" r:id="rId13"/>
    <p:sldLayoutId id="2147484851" r:id="rId14"/>
  </p:sldLayoutIdLst>
  <p:transition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73455D60-ADF3-13E1-E980-24D32FEDE777}"/>
              </a:ext>
            </a:extLst>
          </p:cNvPr>
          <p:cNvSpPr>
            <a:spLocks noGrp="1" noChangeArrowheads="1"/>
          </p:cNvSpPr>
          <p:nvPr>
            <p:ph type="title"/>
          </p:nvPr>
        </p:nvSpPr>
        <p:spPr bwMode="auto">
          <a:xfrm>
            <a:off x="2159000" y="476251"/>
            <a:ext cx="94234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9219" name="Text Placeholder 2">
            <a:extLst>
              <a:ext uri="{FF2B5EF4-FFF2-40B4-BE49-F238E27FC236}">
                <a16:creationId xmlns:a16="http://schemas.microsoft.com/office/drawing/2014/main" id="{E74F098B-319B-D992-74E9-9D612A46491F}"/>
              </a:ext>
            </a:extLst>
          </p:cNvPr>
          <p:cNvSpPr>
            <a:spLocks noGrp="1" noChangeArrowheads="1"/>
          </p:cNvSpPr>
          <p:nvPr>
            <p:ph type="body" idx="1"/>
          </p:nvPr>
        </p:nvSpPr>
        <p:spPr bwMode="auto">
          <a:xfrm>
            <a:off x="609600" y="1628776"/>
            <a:ext cx="109728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Slide Number Placeholder 5">
            <a:extLst>
              <a:ext uri="{FF2B5EF4-FFF2-40B4-BE49-F238E27FC236}">
                <a16:creationId xmlns:a16="http://schemas.microsoft.com/office/drawing/2014/main" id="{DD5D68DE-021B-8D35-3127-6D41A6E5F71A}"/>
              </a:ext>
            </a:extLst>
          </p:cNvPr>
          <p:cNvSpPr>
            <a:spLocks noGrp="1"/>
          </p:cNvSpPr>
          <p:nvPr>
            <p:ph type="sldNum" sz="quarter" idx="4"/>
          </p:nvPr>
        </p:nvSpPr>
        <p:spPr>
          <a:xfrm>
            <a:off x="4673600" y="6386514"/>
            <a:ext cx="284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fld id="{FDC41E26-74E8-F742-8379-CA767F2DAD0B}" type="slidenum">
              <a:rPr lang="en-US"/>
              <a:pPr>
                <a:defRPr/>
              </a:pPr>
              <a:t>‹#›</a:t>
            </a:fld>
            <a:endParaRPr lang="en-US" dirty="0"/>
          </a:p>
        </p:txBody>
      </p:sp>
    </p:spTree>
    <p:extLst>
      <p:ext uri="{BB962C8B-B14F-4D97-AF65-F5344CB8AC3E}">
        <p14:creationId xmlns:p14="http://schemas.microsoft.com/office/powerpoint/2010/main" val="1483457742"/>
      </p:ext>
    </p:extLst>
  </p:cSld>
  <p:clrMap bg1="lt1" tx1="dk1" bg2="lt2" tx2="dk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 id="2147484864" r:id="rId12"/>
    <p:sldLayoutId id="2147484865" r:id="rId13"/>
    <p:sldLayoutId id="2147484866" r:id="rId14"/>
    <p:sldLayoutId id="2147484867" r:id="rId15"/>
    <p:sldLayoutId id="2147484868" r:id="rId16"/>
    <p:sldLayoutId id="2147484869" r:id="rId17"/>
  </p:sldLayoutIdLst>
  <p:transition advClick="0"/>
  <p:hf hdr="0" ftr="0" dt="0"/>
  <p:txStyles>
    <p:titleStyle>
      <a:lvl1pPr algn="ctr" defTabSz="685800" rtl="0" eaLnBrk="0" fontAlgn="base" hangingPunct="0">
        <a:spcBef>
          <a:spcPct val="0"/>
        </a:spcBef>
        <a:spcAft>
          <a:spcPct val="0"/>
        </a:spcAft>
        <a:defRPr sz="2700" kern="1200">
          <a:solidFill>
            <a:srgbClr val="0054A3"/>
          </a:solidFill>
          <a:latin typeface="Arial" panose="020B0604020202020204" pitchFamily="34" charset="0"/>
          <a:ea typeface="+mj-ea"/>
          <a:cs typeface="Arial" panose="020B0604020202020204" pitchFamily="34" charset="0"/>
        </a:defRPr>
      </a:lvl1pPr>
      <a:lvl2pPr algn="ctr" defTabSz="685800" rtl="0" eaLnBrk="0" fontAlgn="base" hangingPunct="0">
        <a:spcBef>
          <a:spcPct val="0"/>
        </a:spcBef>
        <a:spcAft>
          <a:spcPct val="0"/>
        </a:spcAft>
        <a:defRPr sz="2700">
          <a:solidFill>
            <a:srgbClr val="0054A3"/>
          </a:solidFill>
          <a:latin typeface="Arial" panose="020B0604020202020204" pitchFamily="34" charset="0"/>
          <a:cs typeface="Arial" panose="020B0604020202020204" pitchFamily="34" charset="0"/>
        </a:defRPr>
      </a:lvl2pPr>
      <a:lvl3pPr algn="ctr" defTabSz="685800" rtl="0" eaLnBrk="0" fontAlgn="base" hangingPunct="0">
        <a:spcBef>
          <a:spcPct val="0"/>
        </a:spcBef>
        <a:spcAft>
          <a:spcPct val="0"/>
        </a:spcAft>
        <a:defRPr sz="2700">
          <a:solidFill>
            <a:srgbClr val="0054A3"/>
          </a:solidFill>
          <a:latin typeface="Arial" panose="020B0604020202020204" pitchFamily="34" charset="0"/>
          <a:cs typeface="Arial" panose="020B0604020202020204" pitchFamily="34" charset="0"/>
        </a:defRPr>
      </a:lvl3pPr>
      <a:lvl4pPr algn="ctr" defTabSz="685800" rtl="0" eaLnBrk="0" fontAlgn="base" hangingPunct="0">
        <a:spcBef>
          <a:spcPct val="0"/>
        </a:spcBef>
        <a:spcAft>
          <a:spcPct val="0"/>
        </a:spcAft>
        <a:defRPr sz="2700">
          <a:solidFill>
            <a:srgbClr val="0054A3"/>
          </a:solidFill>
          <a:latin typeface="Arial" panose="020B0604020202020204" pitchFamily="34" charset="0"/>
          <a:cs typeface="Arial" panose="020B0604020202020204" pitchFamily="34" charset="0"/>
        </a:defRPr>
      </a:lvl4pPr>
      <a:lvl5pPr algn="ctr" defTabSz="685800" rtl="0" eaLnBrk="0" fontAlgn="base" hangingPunct="0">
        <a:spcBef>
          <a:spcPct val="0"/>
        </a:spcBef>
        <a:spcAft>
          <a:spcPct val="0"/>
        </a:spcAft>
        <a:defRPr sz="2700">
          <a:solidFill>
            <a:srgbClr val="0054A3"/>
          </a:solidFill>
          <a:latin typeface="Arial" panose="020B0604020202020204" pitchFamily="34" charset="0"/>
          <a:cs typeface="Arial" panose="020B0604020202020204" pitchFamily="34" charset="0"/>
        </a:defRPr>
      </a:lvl5pPr>
      <a:lvl6pPr marL="457200" algn="ctr" defTabSz="685800" rtl="0" fontAlgn="base">
        <a:spcBef>
          <a:spcPct val="0"/>
        </a:spcBef>
        <a:spcAft>
          <a:spcPct val="0"/>
        </a:spcAft>
        <a:defRPr sz="2700">
          <a:solidFill>
            <a:srgbClr val="0054A3"/>
          </a:solidFill>
          <a:latin typeface="Arial" panose="020B0604020202020204" pitchFamily="34" charset="0"/>
          <a:cs typeface="Arial" panose="020B0604020202020204" pitchFamily="34" charset="0"/>
        </a:defRPr>
      </a:lvl6pPr>
      <a:lvl7pPr marL="914400" algn="ctr" defTabSz="685800" rtl="0" fontAlgn="base">
        <a:spcBef>
          <a:spcPct val="0"/>
        </a:spcBef>
        <a:spcAft>
          <a:spcPct val="0"/>
        </a:spcAft>
        <a:defRPr sz="2700">
          <a:solidFill>
            <a:srgbClr val="0054A3"/>
          </a:solidFill>
          <a:latin typeface="Arial" panose="020B0604020202020204" pitchFamily="34" charset="0"/>
          <a:cs typeface="Arial" panose="020B0604020202020204" pitchFamily="34" charset="0"/>
        </a:defRPr>
      </a:lvl7pPr>
      <a:lvl8pPr marL="1371600" algn="ctr" defTabSz="685800" rtl="0" fontAlgn="base">
        <a:spcBef>
          <a:spcPct val="0"/>
        </a:spcBef>
        <a:spcAft>
          <a:spcPct val="0"/>
        </a:spcAft>
        <a:defRPr sz="2700">
          <a:solidFill>
            <a:srgbClr val="0054A3"/>
          </a:solidFill>
          <a:latin typeface="Arial" panose="020B0604020202020204" pitchFamily="34" charset="0"/>
          <a:cs typeface="Arial" panose="020B0604020202020204" pitchFamily="34" charset="0"/>
        </a:defRPr>
      </a:lvl8pPr>
      <a:lvl9pPr marL="1828800" algn="ctr" defTabSz="685800" rtl="0" fontAlgn="base">
        <a:spcBef>
          <a:spcPct val="0"/>
        </a:spcBef>
        <a:spcAft>
          <a:spcPct val="0"/>
        </a:spcAft>
        <a:defRPr sz="2700">
          <a:solidFill>
            <a:srgbClr val="0054A3"/>
          </a:solidFill>
          <a:latin typeface="Arial" panose="020B0604020202020204" pitchFamily="34" charset="0"/>
          <a:cs typeface="Arial" panose="020B0604020202020204" pitchFamily="34" charset="0"/>
        </a:defRPr>
      </a:lvl9pPr>
    </p:titleStyle>
    <p:bodyStyle>
      <a:lvl1pPr marL="257175" indent="-257175" algn="l" defTabSz="685800" rtl="0" eaLnBrk="0" fontAlgn="base" hangingPunct="0">
        <a:spcBef>
          <a:spcPct val="200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spcBef>
          <a:spcPct val="20000"/>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spcBef>
          <a:spcPct val="20000"/>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spcBef>
          <a:spcPct val="20000"/>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a:extLst>
              <a:ext uri="{FF2B5EF4-FFF2-40B4-BE49-F238E27FC236}">
                <a16:creationId xmlns:a16="http://schemas.microsoft.com/office/drawing/2014/main" id="{3A586B87-1AE9-2E9B-B9D6-1BCD103DF2D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a:extLst>
              <a:ext uri="{FF2B5EF4-FFF2-40B4-BE49-F238E27FC236}">
                <a16:creationId xmlns:a16="http://schemas.microsoft.com/office/drawing/2014/main" id="{F4E3161A-41DA-A3E6-4B50-D6E1F4160C9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08CAE26-9D0C-FA56-6EC1-AA058CE00D9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DE051D0C-B8A7-47D5-8B74-EABB441606E1}" type="datetime1">
              <a:rPr lang="en-US"/>
              <a:pPr>
                <a:defRPr/>
              </a:pPr>
              <a:t>1/26/24</a:t>
            </a:fld>
            <a:endParaRPr lang="en-US"/>
          </a:p>
        </p:txBody>
      </p:sp>
      <p:sp>
        <p:nvSpPr>
          <p:cNvPr id="5" name="Footer Placeholder 4">
            <a:extLst>
              <a:ext uri="{FF2B5EF4-FFF2-40B4-BE49-F238E27FC236}">
                <a16:creationId xmlns:a16="http://schemas.microsoft.com/office/drawing/2014/main" id="{B83B90AF-3E9A-A804-350F-388FB70029A4}"/>
              </a:ext>
            </a:extLst>
          </p:cNvPr>
          <p:cNvSpPr>
            <a:spLocks noGrp="1"/>
          </p:cNvSpPr>
          <p:nvPr>
            <p:ph type="ftr" sz="quarter" idx="3"/>
          </p:nvPr>
        </p:nvSpPr>
        <p:spPr>
          <a:xfrm>
            <a:off x="7721600" y="6356351"/>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3185CC0-87B3-8E70-60CD-710477C8EC4F}"/>
              </a:ext>
            </a:extLst>
          </p:cNvPr>
          <p:cNvSpPr>
            <a:spLocks noGrp="1"/>
          </p:cNvSpPr>
          <p:nvPr>
            <p:ph type="sldNum" sz="quarter" idx="4"/>
          </p:nvPr>
        </p:nvSpPr>
        <p:spPr>
          <a:xfrm>
            <a:off x="4038600" y="6356351"/>
            <a:ext cx="28448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endParaRPr lang="en-US"/>
          </a:p>
        </p:txBody>
      </p:sp>
      <p:pic>
        <p:nvPicPr>
          <p:cNvPr id="10247" name="Picture 2">
            <a:extLst>
              <a:ext uri="{FF2B5EF4-FFF2-40B4-BE49-F238E27FC236}">
                <a16:creationId xmlns:a16="http://schemas.microsoft.com/office/drawing/2014/main" id="{B7A95FFF-9031-9CD7-1D20-77FD0EF7CAF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l="26250" t="15485" r="12187" b="69678"/>
          <a:stretch>
            <a:fillRect/>
          </a:stretch>
        </p:blipFill>
        <p:spPr bwMode="auto">
          <a:xfrm>
            <a:off x="0" y="1"/>
            <a:ext cx="121920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128945"/>
      </p:ext>
    </p:extLst>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ransition advClick="0"/>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79414F9-4D69-692F-02F4-316AA923AD2E}"/>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8BF9531D-97BE-F0AD-6A1D-92B6F3DEF357}"/>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1CDDD9A-6370-B023-82EB-E2ADFC3B429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imes New Roman" charset="0"/>
              </a:defRPr>
            </a:lvl1pPr>
          </a:lstStyle>
          <a:p>
            <a:pPr>
              <a:defRPr/>
            </a:pPr>
            <a:endParaRPr lang="en-US"/>
          </a:p>
        </p:txBody>
      </p:sp>
      <p:sp>
        <p:nvSpPr>
          <p:cNvPr id="1029" name="Rectangle 5">
            <a:extLst>
              <a:ext uri="{FF2B5EF4-FFF2-40B4-BE49-F238E27FC236}">
                <a16:creationId xmlns:a16="http://schemas.microsoft.com/office/drawing/2014/main" id="{D1A4E847-1538-21CB-68E9-C63004B398C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imes New Roman" charset="0"/>
              </a:defRPr>
            </a:lvl1pPr>
          </a:lstStyle>
          <a:p>
            <a:pPr>
              <a:defRPr/>
            </a:pPr>
            <a:endParaRPr lang="en-US"/>
          </a:p>
        </p:txBody>
      </p:sp>
      <p:sp>
        <p:nvSpPr>
          <p:cNvPr id="1030" name="Rectangle 6">
            <a:extLst>
              <a:ext uri="{FF2B5EF4-FFF2-40B4-BE49-F238E27FC236}">
                <a16:creationId xmlns:a16="http://schemas.microsoft.com/office/drawing/2014/main" id="{B807469E-A39E-7025-5403-3F280FD1D2B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30174C19-0F55-8D4F-A956-4B2B17433274}" type="slidenum">
              <a:rPr lang="en-US" altLang="en-US"/>
              <a:pPr>
                <a:defRPr/>
              </a:pPr>
              <a:t>‹#›</a:t>
            </a:fld>
            <a:endParaRPr lang="en-US" altLang="en-US"/>
          </a:p>
        </p:txBody>
      </p:sp>
    </p:spTree>
    <p:extLst>
      <p:ext uri="{BB962C8B-B14F-4D97-AF65-F5344CB8AC3E}">
        <p14:creationId xmlns:p14="http://schemas.microsoft.com/office/powerpoint/2010/main" val="639462943"/>
      </p:ext>
    </p:extLst>
  </p:cSld>
  <p:clrMap bg1="dk2" tx1="lt1" bg2="dk1" tx2="lt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 id="2147484895" r:id="rId13"/>
    <p:sldLayoutId id="2147484896" r:id="rId14"/>
  </p:sldLayoutIdLst>
  <p:transition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076397"/>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11"/>
          <p:cNvPicPr>
            <a:picLocks noChangeAspect="1"/>
          </p:cNvPicPr>
          <p:nvPr userDrawn="1"/>
        </p:nvPicPr>
        <p:blipFill>
          <a:blip r:embed="rId4"/>
          <a:srcRect/>
          <a:stretch>
            <a:fillRect/>
          </a:stretch>
        </p:blipFill>
        <p:spPr bwMode="auto">
          <a:xfrm rot="10800000">
            <a:off x="1561579" y="0"/>
            <a:ext cx="10630413" cy="2744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noFill/>
            <a:miter lim="800000"/>
            <a:headEnd/>
            <a:tailEnd/>
          </a:ln>
        </p:spPr>
      </p:pic>
      <p:pic>
        <p:nvPicPr>
          <p:cNvPr id="2" name="Picture 1"/>
          <p:cNvPicPr>
            <a:picLocks noChangeAspect="1"/>
          </p:cNvPicPr>
          <p:nvPr userDrawn="1"/>
        </p:nvPicPr>
        <p:blipFill rotWithShape="1">
          <a:blip r:embed="rId5" cstate="print">
            <a:extLst>
              <a:ext uri="{28A0092B-C50C-407E-A947-70E740481C1C}">
                <a14:useLocalDpi xmlns:a14="http://schemas.microsoft.com/office/drawing/2010/main" val="0"/>
              </a:ext>
            </a:extLst>
          </a:blip>
          <a:srcRect t="-1" r="43038" b="-402"/>
          <a:stretch/>
        </p:blipFill>
        <p:spPr>
          <a:xfrm>
            <a:off x="0" y="-1"/>
            <a:ext cx="1503123" cy="275572"/>
          </a:xfrm>
          <a:prstGeom prst="rect">
            <a:avLst/>
          </a:prstGeom>
        </p:spPr>
      </p:pic>
      <p:sp>
        <p:nvSpPr>
          <p:cNvPr id="3" name="Rectangle 2"/>
          <p:cNvSpPr/>
          <p:nvPr userDrawn="1"/>
        </p:nvSpPr>
        <p:spPr>
          <a:xfrm>
            <a:off x="1" y="6597041"/>
            <a:ext cx="10045873" cy="260959"/>
          </a:xfrm>
          <a:prstGeom prst="rect">
            <a:avLst/>
          </a:prstGeom>
          <a:gradFill flip="none" rotWithShape="1">
            <a:gsLst>
              <a:gs pos="0">
                <a:srgbClr val="00642D"/>
              </a:gs>
              <a:gs pos="50000">
                <a:srgbClr val="00B05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userDrawn="1"/>
        </p:nvGraphicFramePr>
        <p:xfrm>
          <a:off x="10045874" y="6591825"/>
          <a:ext cx="2056557" cy="266175"/>
        </p:xfrm>
        <a:graphic>
          <a:graphicData uri="http://schemas.openxmlformats.org/presentationml/2006/ole">
            <mc:AlternateContent xmlns:mc="http://schemas.openxmlformats.org/markup-compatibility/2006">
              <mc:Choice xmlns:v="urn:schemas-microsoft-com:vml" Requires="v">
                <p:oleObj r:id="rId6" imgW="44571240" imgH="5765040" progId="">
                  <p:embed/>
                </p:oleObj>
              </mc:Choice>
              <mc:Fallback>
                <p:oleObj r:id="rId6" imgW="44571240" imgH="5765040" progId="">
                  <p:embed/>
                  <p:pic>
                    <p:nvPicPr>
                      <p:cNvPr id="8" name="Object 7"/>
                      <p:cNvPicPr/>
                      <p:nvPr/>
                    </p:nvPicPr>
                    <p:blipFill>
                      <a:blip r:embed="rId7"/>
                      <a:stretch>
                        <a:fillRect/>
                      </a:stretch>
                    </p:blipFill>
                    <p:spPr>
                      <a:xfrm>
                        <a:off x="10045874" y="6591825"/>
                        <a:ext cx="2056557" cy="266175"/>
                      </a:xfrm>
                      <a:prstGeom prst="rect">
                        <a:avLst/>
                      </a:prstGeom>
                    </p:spPr>
                  </p:pic>
                </p:oleObj>
              </mc:Fallback>
            </mc:AlternateContent>
          </a:graphicData>
        </a:graphic>
      </p:graphicFrame>
    </p:spTree>
    <p:extLst>
      <p:ext uri="{BB962C8B-B14F-4D97-AF65-F5344CB8AC3E}">
        <p14:creationId xmlns:p14="http://schemas.microsoft.com/office/powerpoint/2010/main" val="251233316"/>
      </p:ext>
    </p:extLst>
  </p:cSld>
  <p:clrMap bg1="lt1" tx1="dk1" bg2="lt2" tx2="dk2" accent1="accent1" accent2="accent2" accent3="accent3" accent4="accent4" accent5="accent5" accent6="accent6" hlink="hlink" folHlink="folHlink"/>
  <p:sldLayoutIdLst>
    <p:sldLayoutId id="2147484898" r:id="rId1"/>
    <p:sldLayoutId id="2147484899"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spcBef>
          <a:spcPct val="0"/>
        </a:spcBef>
        <a:spcAft>
          <a:spcPct val="0"/>
        </a:spcAft>
        <a:defRPr sz="5333" kern="1200">
          <a:solidFill>
            <a:schemeClr val="bg1"/>
          </a:solidFill>
          <a:latin typeface="+mj-lt"/>
          <a:ea typeface="+mj-ea"/>
          <a:cs typeface="+mj-cs"/>
        </a:defRPr>
      </a:lvl1pPr>
      <a:lvl2pPr algn="l" rtl="0" fontAlgn="base">
        <a:spcBef>
          <a:spcPct val="0"/>
        </a:spcBef>
        <a:spcAft>
          <a:spcPct val="0"/>
        </a:spcAft>
        <a:defRPr sz="5333">
          <a:solidFill>
            <a:schemeClr val="bg1"/>
          </a:solidFill>
          <a:latin typeface="Calibri" pitchFamily="34" charset="0"/>
        </a:defRPr>
      </a:lvl2pPr>
      <a:lvl3pPr algn="l" rtl="0" fontAlgn="base">
        <a:spcBef>
          <a:spcPct val="0"/>
        </a:spcBef>
        <a:spcAft>
          <a:spcPct val="0"/>
        </a:spcAft>
        <a:defRPr sz="5333">
          <a:solidFill>
            <a:schemeClr val="bg1"/>
          </a:solidFill>
          <a:latin typeface="Calibri" pitchFamily="34" charset="0"/>
        </a:defRPr>
      </a:lvl3pPr>
      <a:lvl4pPr algn="l" rtl="0" fontAlgn="base">
        <a:spcBef>
          <a:spcPct val="0"/>
        </a:spcBef>
        <a:spcAft>
          <a:spcPct val="0"/>
        </a:spcAft>
        <a:defRPr sz="5333">
          <a:solidFill>
            <a:schemeClr val="bg1"/>
          </a:solidFill>
          <a:latin typeface="Calibri" pitchFamily="34" charset="0"/>
        </a:defRPr>
      </a:lvl4pPr>
      <a:lvl5pPr algn="l" rtl="0" fontAlgn="base">
        <a:spcBef>
          <a:spcPct val="0"/>
        </a:spcBef>
        <a:spcAft>
          <a:spcPct val="0"/>
        </a:spcAft>
        <a:defRPr sz="5333">
          <a:solidFill>
            <a:schemeClr val="bg1"/>
          </a:solidFill>
          <a:latin typeface="Calibri" pitchFamily="34" charset="0"/>
        </a:defRPr>
      </a:lvl5pPr>
      <a:lvl6pPr marL="609585" algn="l" rtl="0" fontAlgn="base">
        <a:spcBef>
          <a:spcPct val="0"/>
        </a:spcBef>
        <a:spcAft>
          <a:spcPct val="0"/>
        </a:spcAft>
        <a:defRPr sz="5333">
          <a:solidFill>
            <a:schemeClr val="bg1"/>
          </a:solidFill>
          <a:latin typeface="Calibri" pitchFamily="34" charset="0"/>
        </a:defRPr>
      </a:lvl6pPr>
      <a:lvl7pPr marL="1219170" algn="l" rtl="0" fontAlgn="base">
        <a:spcBef>
          <a:spcPct val="0"/>
        </a:spcBef>
        <a:spcAft>
          <a:spcPct val="0"/>
        </a:spcAft>
        <a:defRPr sz="5333">
          <a:solidFill>
            <a:schemeClr val="bg1"/>
          </a:solidFill>
          <a:latin typeface="Calibri" pitchFamily="34" charset="0"/>
        </a:defRPr>
      </a:lvl7pPr>
      <a:lvl8pPr marL="1828754" algn="l" rtl="0" fontAlgn="base">
        <a:spcBef>
          <a:spcPct val="0"/>
        </a:spcBef>
        <a:spcAft>
          <a:spcPct val="0"/>
        </a:spcAft>
        <a:defRPr sz="5333">
          <a:solidFill>
            <a:schemeClr val="bg1"/>
          </a:solidFill>
          <a:latin typeface="Calibri" pitchFamily="34" charset="0"/>
        </a:defRPr>
      </a:lvl8pPr>
      <a:lvl9pPr marL="2438339" algn="l" rtl="0" fontAlgn="base">
        <a:spcBef>
          <a:spcPct val="0"/>
        </a:spcBef>
        <a:spcAft>
          <a:spcPct val="0"/>
        </a:spcAft>
        <a:defRPr sz="5333">
          <a:solidFill>
            <a:schemeClr val="bg1"/>
          </a:solidFill>
          <a:latin typeface="Calibri" pitchFamily="34" charset="0"/>
        </a:defRPr>
      </a:lvl9pPr>
    </p:titleStyle>
    <p:bodyStyle>
      <a:lvl1pPr marL="457189" indent="-457189" algn="l" rtl="0" fontAlgn="base">
        <a:spcBef>
          <a:spcPct val="20000"/>
        </a:spcBef>
        <a:spcAft>
          <a:spcPct val="0"/>
        </a:spcAft>
        <a:buFont typeface="Arial" charset="0"/>
        <a:buChar char="•"/>
        <a:defRPr sz="4267" kern="1200">
          <a:solidFill>
            <a:srgbClr val="0065A3"/>
          </a:solidFill>
          <a:latin typeface="+mn-lt"/>
          <a:ea typeface="+mn-ea"/>
          <a:cs typeface="+mn-cs"/>
        </a:defRPr>
      </a:lvl1pPr>
      <a:lvl2pPr marL="990575" indent="-380990" algn="l" rtl="0" fontAlgn="base">
        <a:spcBef>
          <a:spcPct val="20000"/>
        </a:spcBef>
        <a:spcAft>
          <a:spcPct val="0"/>
        </a:spcAft>
        <a:buFont typeface="Arial" charset="0"/>
        <a:buChar char="–"/>
        <a:defRPr sz="3733" kern="1200">
          <a:solidFill>
            <a:srgbClr val="404040"/>
          </a:solidFill>
          <a:latin typeface="+mn-lt"/>
          <a:ea typeface="+mn-ea"/>
          <a:cs typeface="+mn-cs"/>
        </a:defRPr>
      </a:lvl2pPr>
      <a:lvl3pPr marL="1523962" indent="-304792" algn="l" rtl="0" fontAlgn="base">
        <a:spcBef>
          <a:spcPct val="20000"/>
        </a:spcBef>
        <a:spcAft>
          <a:spcPct val="0"/>
        </a:spcAft>
        <a:buFont typeface="Arial" charset="0"/>
        <a:buChar char="•"/>
        <a:defRPr sz="3200" kern="1200">
          <a:solidFill>
            <a:srgbClr val="404040"/>
          </a:solidFill>
          <a:latin typeface="+mn-lt"/>
          <a:ea typeface="+mn-ea"/>
          <a:cs typeface="+mn-cs"/>
        </a:defRPr>
      </a:lvl3pPr>
      <a:lvl4pPr marL="2133547" indent="-304792" algn="l" rtl="0" fontAlgn="base">
        <a:spcBef>
          <a:spcPct val="20000"/>
        </a:spcBef>
        <a:spcAft>
          <a:spcPct val="0"/>
        </a:spcAft>
        <a:buFont typeface="Arial" charset="0"/>
        <a:buChar char="–"/>
        <a:defRPr sz="2667" kern="1200">
          <a:solidFill>
            <a:srgbClr val="404040"/>
          </a:solidFill>
          <a:latin typeface="+mn-lt"/>
          <a:ea typeface="+mn-ea"/>
          <a:cs typeface="+mn-cs"/>
        </a:defRPr>
      </a:lvl4pPr>
      <a:lvl5pPr marL="2743131" indent="-304792" algn="l" rtl="0" fontAlgn="base">
        <a:spcBef>
          <a:spcPct val="20000"/>
        </a:spcBef>
        <a:spcAft>
          <a:spcPct val="0"/>
        </a:spcAft>
        <a:buFont typeface="Arial" charset="0"/>
        <a:buChar char="»"/>
        <a:defRPr sz="2667" kern="1200">
          <a:solidFill>
            <a:srgbClr val="404040"/>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076397"/>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11"/>
          <p:cNvPicPr>
            <a:picLocks noChangeAspect="1"/>
          </p:cNvPicPr>
          <p:nvPr userDrawn="1"/>
        </p:nvPicPr>
        <p:blipFill>
          <a:blip r:embed="rId6"/>
          <a:srcRect/>
          <a:stretch>
            <a:fillRect/>
          </a:stretch>
        </p:blipFill>
        <p:spPr bwMode="auto">
          <a:xfrm rot="10800000">
            <a:off x="1561579" y="0"/>
            <a:ext cx="10630413" cy="2744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noFill/>
            <a:miter lim="800000"/>
            <a:headEnd/>
            <a:tailEnd/>
          </a:ln>
        </p:spPr>
      </p:pic>
      <p:pic>
        <p:nvPicPr>
          <p:cNvPr id="2" name="Picture 1"/>
          <p:cNvPicPr>
            <a:picLocks noChangeAspect="1"/>
          </p:cNvPicPr>
          <p:nvPr userDrawn="1"/>
        </p:nvPicPr>
        <p:blipFill rotWithShape="1">
          <a:blip r:embed="rId7" cstate="print">
            <a:extLst>
              <a:ext uri="{28A0092B-C50C-407E-A947-70E740481C1C}">
                <a14:useLocalDpi xmlns:a14="http://schemas.microsoft.com/office/drawing/2010/main" val="0"/>
              </a:ext>
            </a:extLst>
          </a:blip>
          <a:srcRect t="-1" r="43038" b="-402"/>
          <a:stretch/>
        </p:blipFill>
        <p:spPr>
          <a:xfrm>
            <a:off x="0" y="-1"/>
            <a:ext cx="1503123" cy="275572"/>
          </a:xfrm>
          <a:prstGeom prst="rect">
            <a:avLst/>
          </a:prstGeom>
        </p:spPr>
      </p:pic>
      <p:sp>
        <p:nvSpPr>
          <p:cNvPr id="3" name="Rectangle 2"/>
          <p:cNvSpPr/>
          <p:nvPr userDrawn="1"/>
        </p:nvSpPr>
        <p:spPr>
          <a:xfrm>
            <a:off x="1" y="6597041"/>
            <a:ext cx="10045873" cy="260959"/>
          </a:xfrm>
          <a:prstGeom prst="rect">
            <a:avLst/>
          </a:prstGeom>
          <a:gradFill flip="none" rotWithShape="1">
            <a:gsLst>
              <a:gs pos="0">
                <a:srgbClr val="00642D"/>
              </a:gs>
              <a:gs pos="50000">
                <a:srgbClr val="00B05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userDrawn="1"/>
        </p:nvGraphicFramePr>
        <p:xfrm>
          <a:off x="10045874" y="6591825"/>
          <a:ext cx="2056557" cy="266175"/>
        </p:xfrm>
        <a:graphic>
          <a:graphicData uri="http://schemas.openxmlformats.org/presentationml/2006/ole">
            <mc:AlternateContent xmlns:mc="http://schemas.openxmlformats.org/markup-compatibility/2006">
              <mc:Choice xmlns:v="urn:schemas-microsoft-com:vml" Requires="v">
                <p:oleObj r:id="rId8" imgW="44571240" imgH="5765040" progId="">
                  <p:embed/>
                </p:oleObj>
              </mc:Choice>
              <mc:Fallback>
                <p:oleObj r:id="rId8" imgW="44571240" imgH="5765040" progId="">
                  <p:embed/>
                  <p:pic>
                    <p:nvPicPr>
                      <p:cNvPr id="8" name="Object 7"/>
                      <p:cNvPicPr/>
                      <p:nvPr/>
                    </p:nvPicPr>
                    <p:blipFill>
                      <a:blip r:embed="rId9"/>
                      <a:stretch>
                        <a:fillRect/>
                      </a:stretch>
                    </p:blipFill>
                    <p:spPr>
                      <a:xfrm>
                        <a:off x="10045874" y="6591825"/>
                        <a:ext cx="2056557" cy="266175"/>
                      </a:xfrm>
                      <a:prstGeom prst="rect">
                        <a:avLst/>
                      </a:prstGeom>
                    </p:spPr>
                  </p:pic>
                </p:oleObj>
              </mc:Fallback>
            </mc:AlternateContent>
          </a:graphicData>
        </a:graphic>
      </p:graphicFrame>
    </p:spTree>
    <p:extLst>
      <p:ext uri="{BB962C8B-B14F-4D97-AF65-F5344CB8AC3E}">
        <p14:creationId xmlns:p14="http://schemas.microsoft.com/office/powerpoint/2010/main" val="1606282183"/>
      </p:ext>
    </p:extLst>
  </p:cSld>
  <p:clrMap bg1="lt1" tx1="dk1" bg2="lt2" tx2="dk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spcBef>
          <a:spcPct val="0"/>
        </a:spcBef>
        <a:spcAft>
          <a:spcPct val="0"/>
        </a:spcAft>
        <a:defRPr sz="5333" kern="1200">
          <a:solidFill>
            <a:schemeClr val="bg1"/>
          </a:solidFill>
          <a:latin typeface="+mj-lt"/>
          <a:ea typeface="+mj-ea"/>
          <a:cs typeface="+mj-cs"/>
        </a:defRPr>
      </a:lvl1pPr>
      <a:lvl2pPr algn="l" rtl="0" fontAlgn="base">
        <a:spcBef>
          <a:spcPct val="0"/>
        </a:spcBef>
        <a:spcAft>
          <a:spcPct val="0"/>
        </a:spcAft>
        <a:defRPr sz="5333">
          <a:solidFill>
            <a:schemeClr val="bg1"/>
          </a:solidFill>
          <a:latin typeface="Calibri" pitchFamily="34" charset="0"/>
        </a:defRPr>
      </a:lvl2pPr>
      <a:lvl3pPr algn="l" rtl="0" fontAlgn="base">
        <a:spcBef>
          <a:spcPct val="0"/>
        </a:spcBef>
        <a:spcAft>
          <a:spcPct val="0"/>
        </a:spcAft>
        <a:defRPr sz="5333">
          <a:solidFill>
            <a:schemeClr val="bg1"/>
          </a:solidFill>
          <a:latin typeface="Calibri" pitchFamily="34" charset="0"/>
        </a:defRPr>
      </a:lvl3pPr>
      <a:lvl4pPr algn="l" rtl="0" fontAlgn="base">
        <a:spcBef>
          <a:spcPct val="0"/>
        </a:spcBef>
        <a:spcAft>
          <a:spcPct val="0"/>
        </a:spcAft>
        <a:defRPr sz="5333">
          <a:solidFill>
            <a:schemeClr val="bg1"/>
          </a:solidFill>
          <a:latin typeface="Calibri" pitchFamily="34" charset="0"/>
        </a:defRPr>
      </a:lvl4pPr>
      <a:lvl5pPr algn="l" rtl="0" fontAlgn="base">
        <a:spcBef>
          <a:spcPct val="0"/>
        </a:spcBef>
        <a:spcAft>
          <a:spcPct val="0"/>
        </a:spcAft>
        <a:defRPr sz="5333">
          <a:solidFill>
            <a:schemeClr val="bg1"/>
          </a:solidFill>
          <a:latin typeface="Calibri" pitchFamily="34" charset="0"/>
        </a:defRPr>
      </a:lvl5pPr>
      <a:lvl6pPr marL="609585" algn="l" rtl="0" fontAlgn="base">
        <a:spcBef>
          <a:spcPct val="0"/>
        </a:spcBef>
        <a:spcAft>
          <a:spcPct val="0"/>
        </a:spcAft>
        <a:defRPr sz="5333">
          <a:solidFill>
            <a:schemeClr val="bg1"/>
          </a:solidFill>
          <a:latin typeface="Calibri" pitchFamily="34" charset="0"/>
        </a:defRPr>
      </a:lvl6pPr>
      <a:lvl7pPr marL="1219170" algn="l" rtl="0" fontAlgn="base">
        <a:spcBef>
          <a:spcPct val="0"/>
        </a:spcBef>
        <a:spcAft>
          <a:spcPct val="0"/>
        </a:spcAft>
        <a:defRPr sz="5333">
          <a:solidFill>
            <a:schemeClr val="bg1"/>
          </a:solidFill>
          <a:latin typeface="Calibri" pitchFamily="34" charset="0"/>
        </a:defRPr>
      </a:lvl7pPr>
      <a:lvl8pPr marL="1828754" algn="l" rtl="0" fontAlgn="base">
        <a:spcBef>
          <a:spcPct val="0"/>
        </a:spcBef>
        <a:spcAft>
          <a:spcPct val="0"/>
        </a:spcAft>
        <a:defRPr sz="5333">
          <a:solidFill>
            <a:schemeClr val="bg1"/>
          </a:solidFill>
          <a:latin typeface="Calibri" pitchFamily="34" charset="0"/>
        </a:defRPr>
      </a:lvl8pPr>
      <a:lvl9pPr marL="2438339" algn="l" rtl="0" fontAlgn="base">
        <a:spcBef>
          <a:spcPct val="0"/>
        </a:spcBef>
        <a:spcAft>
          <a:spcPct val="0"/>
        </a:spcAft>
        <a:defRPr sz="5333">
          <a:solidFill>
            <a:schemeClr val="bg1"/>
          </a:solidFill>
          <a:latin typeface="Calibri" pitchFamily="34" charset="0"/>
        </a:defRPr>
      </a:lvl9pPr>
    </p:titleStyle>
    <p:bodyStyle>
      <a:lvl1pPr marL="457189" indent="-457189" algn="l" rtl="0" fontAlgn="base">
        <a:spcBef>
          <a:spcPct val="20000"/>
        </a:spcBef>
        <a:spcAft>
          <a:spcPct val="0"/>
        </a:spcAft>
        <a:buFont typeface="Arial" charset="0"/>
        <a:buChar char="•"/>
        <a:defRPr sz="4267" kern="1200">
          <a:solidFill>
            <a:srgbClr val="0065A3"/>
          </a:solidFill>
          <a:latin typeface="+mn-lt"/>
          <a:ea typeface="+mn-ea"/>
          <a:cs typeface="+mn-cs"/>
        </a:defRPr>
      </a:lvl1pPr>
      <a:lvl2pPr marL="990575" indent="-380990" algn="l" rtl="0" fontAlgn="base">
        <a:spcBef>
          <a:spcPct val="20000"/>
        </a:spcBef>
        <a:spcAft>
          <a:spcPct val="0"/>
        </a:spcAft>
        <a:buFont typeface="Arial" charset="0"/>
        <a:buChar char="–"/>
        <a:defRPr sz="3733" kern="1200">
          <a:solidFill>
            <a:srgbClr val="404040"/>
          </a:solidFill>
          <a:latin typeface="+mn-lt"/>
          <a:ea typeface="+mn-ea"/>
          <a:cs typeface="+mn-cs"/>
        </a:defRPr>
      </a:lvl2pPr>
      <a:lvl3pPr marL="1523962" indent="-304792" algn="l" rtl="0" fontAlgn="base">
        <a:spcBef>
          <a:spcPct val="20000"/>
        </a:spcBef>
        <a:spcAft>
          <a:spcPct val="0"/>
        </a:spcAft>
        <a:buFont typeface="Arial" charset="0"/>
        <a:buChar char="•"/>
        <a:defRPr sz="3200" kern="1200">
          <a:solidFill>
            <a:srgbClr val="404040"/>
          </a:solidFill>
          <a:latin typeface="+mn-lt"/>
          <a:ea typeface="+mn-ea"/>
          <a:cs typeface="+mn-cs"/>
        </a:defRPr>
      </a:lvl3pPr>
      <a:lvl4pPr marL="2133547" indent="-304792" algn="l" rtl="0" fontAlgn="base">
        <a:spcBef>
          <a:spcPct val="20000"/>
        </a:spcBef>
        <a:spcAft>
          <a:spcPct val="0"/>
        </a:spcAft>
        <a:buFont typeface="Arial" charset="0"/>
        <a:buChar char="–"/>
        <a:defRPr sz="2667" kern="1200">
          <a:solidFill>
            <a:srgbClr val="404040"/>
          </a:solidFill>
          <a:latin typeface="+mn-lt"/>
          <a:ea typeface="+mn-ea"/>
          <a:cs typeface="+mn-cs"/>
        </a:defRPr>
      </a:lvl4pPr>
      <a:lvl5pPr marL="2743131" indent="-304792" algn="l" rtl="0" fontAlgn="base">
        <a:spcBef>
          <a:spcPct val="20000"/>
        </a:spcBef>
        <a:spcAft>
          <a:spcPct val="0"/>
        </a:spcAft>
        <a:buFont typeface="Arial" charset="0"/>
        <a:buChar char="»"/>
        <a:defRPr sz="2667" kern="1200">
          <a:solidFill>
            <a:srgbClr val="404040"/>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2AA3F2-8CE2-B600-B557-ADCFD7940F0A}"/>
              </a:ext>
            </a:extLst>
          </p:cNvPr>
          <p:cNvSpPr/>
          <p:nvPr userDrawn="1"/>
        </p:nvSpPr>
        <p:spPr>
          <a:xfrm>
            <a:off x="0" y="6597729"/>
            <a:ext cx="12192000" cy="260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96012B8-62CA-1297-0EEA-0E667C0426A4}"/>
              </a:ext>
            </a:extLst>
          </p:cNvPr>
          <p:cNvSpPr>
            <a:spLocks noGrp="1"/>
          </p:cNvSpPr>
          <p:nvPr>
            <p:ph type="title"/>
          </p:nvPr>
        </p:nvSpPr>
        <p:spPr>
          <a:xfrm>
            <a:off x="309739" y="292865"/>
            <a:ext cx="11577461" cy="577845"/>
          </a:xfrm>
          <a:prstGeom prst="rect">
            <a:avLst/>
          </a:prstGeom>
        </p:spPr>
        <p:txBody>
          <a:bodyPr vert="horz" lIns="0" tIns="0" rIns="0" bIns="0" rtlCol="0" anchor="ctr">
            <a:normAutofit/>
          </a:bodyPr>
          <a:lstStyle/>
          <a:p>
            <a:r>
              <a:rPr lang="en-US"/>
              <a:t>Title in Title Case</a:t>
            </a:r>
          </a:p>
        </p:txBody>
      </p:sp>
      <p:sp>
        <p:nvSpPr>
          <p:cNvPr id="3" name="Text Placeholder 2">
            <a:extLst>
              <a:ext uri="{FF2B5EF4-FFF2-40B4-BE49-F238E27FC236}">
                <a16:creationId xmlns:a16="http://schemas.microsoft.com/office/drawing/2014/main" id="{321B14FB-7587-7DC5-A9F4-790FD45DB39B}"/>
              </a:ext>
            </a:extLst>
          </p:cNvPr>
          <p:cNvSpPr>
            <a:spLocks noGrp="1"/>
          </p:cNvSpPr>
          <p:nvPr>
            <p:ph type="body" idx="1"/>
          </p:nvPr>
        </p:nvSpPr>
        <p:spPr>
          <a:xfrm>
            <a:off x="309739" y="1154325"/>
            <a:ext cx="11577461" cy="507685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A1B5DE-D79C-C8DA-D3D6-04BC0F278216}"/>
              </a:ext>
            </a:extLst>
          </p:cNvPr>
          <p:cNvSpPr txBox="1">
            <a:spLocks/>
          </p:cNvSpPr>
          <p:nvPr userDrawn="1"/>
        </p:nvSpPr>
        <p:spPr>
          <a:xfrm>
            <a:off x="6096000" y="6585338"/>
            <a:ext cx="304800" cy="260270"/>
          </a:xfrm>
          <a:prstGeom prst="rect">
            <a:avLst/>
          </a:prstGeom>
        </p:spPr>
        <p:txBody>
          <a:bodyPr vert="horz" lIns="0" tIns="0" rIns="0" bIns="0" rtlCol="0" anchor="ctr" anchorCtr="0"/>
          <a:lstStyle>
            <a:defPPr>
              <a:defRPr lang="en-US"/>
            </a:defPPr>
            <a:lvl1pPr marL="0" algn="r" defTabSz="914400" rtl="0" eaLnBrk="1" latinLnBrk="0" hangingPunct="1">
              <a:defRPr sz="100" kern="1200">
                <a:solidFill>
                  <a:srgbClr val="E6E6E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250F22B-289A-4246-9E1A-61EF3D298B34}" type="slidenum">
              <a:rPr lang="en-US" sz="1000" smtClean="0">
                <a:solidFill>
                  <a:schemeClr val="bg1"/>
                </a:solidFill>
              </a:rPr>
              <a:pPr algn="ctr"/>
              <a:t>‹#›</a:t>
            </a:fld>
            <a:endParaRPr lang="en-US" sz="1000">
              <a:solidFill>
                <a:schemeClr val="bg1"/>
              </a:solidFill>
            </a:endParaRPr>
          </a:p>
        </p:txBody>
      </p:sp>
      <p:cxnSp>
        <p:nvCxnSpPr>
          <p:cNvPr id="23" name="Straight Connector 22">
            <a:extLst>
              <a:ext uri="{FF2B5EF4-FFF2-40B4-BE49-F238E27FC236}">
                <a16:creationId xmlns:a16="http://schemas.microsoft.com/office/drawing/2014/main" id="{6EF9D8D9-2725-0362-E92D-3F848CBA9BC9}"/>
              </a:ext>
            </a:extLst>
          </p:cNvPr>
          <p:cNvCxnSpPr>
            <a:cxnSpLocks/>
          </p:cNvCxnSpPr>
          <p:nvPr userDrawn="1"/>
        </p:nvCxnSpPr>
        <p:spPr>
          <a:xfrm>
            <a:off x="304799" y="883836"/>
            <a:ext cx="1158544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BC12F085-6282-010D-3E41-8B0603C5F416}"/>
              </a:ext>
            </a:extLst>
          </p:cNvPr>
          <p:cNvSpPr txBox="1">
            <a:spLocks/>
          </p:cNvSpPr>
          <p:nvPr userDrawn="1"/>
        </p:nvSpPr>
        <p:spPr>
          <a:xfrm>
            <a:off x="7676882" y="6598429"/>
            <a:ext cx="4214569" cy="259568"/>
          </a:xfrm>
          <a:prstGeom prst="rect">
            <a:avLst/>
          </a:prstGeom>
        </p:spPr>
        <p:txBody>
          <a:bodyPr anchor="ctr">
            <a:noAutofit/>
          </a:bodyPr>
          <a:lstStyle>
            <a:lvl1pPr marL="0" indent="0" algn="r" defTabSz="914400" rtl="0" eaLnBrk="1" latinLnBrk="0" hangingPunct="1">
              <a:lnSpc>
                <a:spcPct val="100000"/>
              </a:lnSpc>
              <a:spcBef>
                <a:spcPts val="1000"/>
              </a:spcBef>
              <a:buClr>
                <a:schemeClr val="accent2"/>
              </a:buClr>
              <a:buFont typeface="Arial" panose="020B0604020202020204" pitchFamily="34" charset="0"/>
              <a:buNone/>
              <a:defRPr sz="11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200" kern="1200">
                <a:solidFill>
                  <a:schemeClr val="accent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Courier New" panose="02070309020205020404" pitchFamily="49" charset="0"/>
              <a:buChar char="o"/>
              <a:defRPr sz="2000" kern="1200">
                <a:solidFill>
                  <a:schemeClr val="accent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Agarwal N et al. ASCO GU 2024</a:t>
            </a:r>
          </a:p>
        </p:txBody>
      </p:sp>
      <p:sp>
        <p:nvSpPr>
          <p:cNvPr id="4" name="Text Placeholder 4">
            <a:extLst>
              <a:ext uri="{FF2B5EF4-FFF2-40B4-BE49-F238E27FC236}">
                <a16:creationId xmlns:a16="http://schemas.microsoft.com/office/drawing/2014/main" id="{0A208248-A192-D8DE-EDDD-6818E0D1ECA4}"/>
              </a:ext>
            </a:extLst>
          </p:cNvPr>
          <p:cNvSpPr txBox="1">
            <a:spLocks/>
          </p:cNvSpPr>
          <p:nvPr userDrawn="1"/>
        </p:nvSpPr>
        <p:spPr>
          <a:xfrm>
            <a:off x="265446" y="6586040"/>
            <a:ext cx="2339866" cy="259568"/>
          </a:xfrm>
          <a:prstGeom prst="rect">
            <a:avLst/>
          </a:prstGeom>
        </p:spPr>
        <p:txBody>
          <a:bodyPr anchor="ctr">
            <a:noAutofit/>
          </a:bodyPr>
          <a:lstStyle>
            <a:lvl1pPr marL="0" indent="0" algn="r" defTabSz="914400" rtl="0" eaLnBrk="1" latinLnBrk="0" hangingPunct="1">
              <a:lnSpc>
                <a:spcPct val="100000"/>
              </a:lnSpc>
              <a:spcBef>
                <a:spcPts val="1000"/>
              </a:spcBef>
              <a:buClr>
                <a:schemeClr val="accent2"/>
              </a:buClr>
              <a:buFont typeface="Arial" panose="020B0604020202020204" pitchFamily="34" charset="0"/>
              <a:buNone/>
              <a:defRPr sz="11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200" kern="1200">
                <a:solidFill>
                  <a:schemeClr val="accent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Courier New" panose="02070309020205020404" pitchFamily="49" charset="0"/>
              <a:buChar char="o"/>
              <a:defRPr sz="2000" kern="1200">
                <a:solidFill>
                  <a:schemeClr val="accent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Courier New" panose="02070309020205020404" pitchFamily="49" charset="0"/>
              <a:buChar char="o"/>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a:t>CONTACT-02</a:t>
            </a:r>
          </a:p>
        </p:txBody>
      </p:sp>
    </p:spTree>
    <p:extLst>
      <p:ext uri="{BB962C8B-B14F-4D97-AF65-F5344CB8AC3E}">
        <p14:creationId xmlns:p14="http://schemas.microsoft.com/office/powerpoint/2010/main" val="200969025"/>
      </p:ext>
    </p:extLst>
  </p:cSld>
  <p:clrMap bg1="lt1" tx1="dk1" bg2="lt2" tx2="dk2" accent1="accent1" accent2="accent2" accent3="accent3" accent4="accent4" accent5="accent5" accent6="accent6" hlink="hlink" folHlink="folHlink"/>
  <p:sldLayoutIdLst>
    <p:sldLayoutId id="2147484906" r:id="rId1"/>
    <p:sldLayoutId id="2147484907" r:id="rId2"/>
    <p:sldLayoutId id="2147484908" r:id="rId3"/>
    <p:sldLayoutId id="2147484909" r:id="rId4"/>
  </p:sldLayoutIdLst>
  <p:hf sldNum="0" hdr="0" dt="0"/>
  <p:txStyles>
    <p:titleStyle>
      <a:lvl1pPr algn="l" defTabSz="914400" rtl="0" eaLnBrk="1" latinLnBrk="0" hangingPunct="1">
        <a:lnSpc>
          <a:spcPct val="90000"/>
        </a:lnSpc>
        <a:spcBef>
          <a:spcPct val="0"/>
        </a:spcBef>
        <a:buNone/>
        <a:defRPr sz="3000" b="1" kern="1200">
          <a:solidFill>
            <a:schemeClr val="accent2"/>
          </a:solidFill>
          <a:latin typeface="+mj-lt"/>
          <a:ea typeface="+mj-ea"/>
          <a:cs typeface="Calibri" panose="020F0502020204030204" pitchFamily="34" charset="0"/>
        </a:defRPr>
      </a:lvl1pPr>
    </p:titleStyle>
    <p:bodyStyle>
      <a:lvl1pPr marL="228600" indent="-22860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100000"/>
        </a:lnSpc>
        <a:spcBef>
          <a:spcPts val="400"/>
        </a:spcBef>
        <a:buClr>
          <a:schemeClr val="accent2"/>
        </a:buClr>
        <a:buFont typeface="Arial" panose="020B0604020202020204" pitchFamily="34" charset="0"/>
        <a:buChar char="–"/>
        <a:defRPr sz="2200" kern="1200">
          <a:solidFill>
            <a:schemeClr val="accent2"/>
          </a:solidFill>
          <a:latin typeface="+mn-lt"/>
          <a:ea typeface="+mn-ea"/>
          <a:cs typeface="+mn-cs"/>
        </a:defRPr>
      </a:lvl2pPr>
      <a:lvl3pPr marL="1143000" indent="-228600" algn="l" defTabSz="914400" rtl="0" eaLnBrk="1" latinLnBrk="0" hangingPunct="1">
        <a:lnSpc>
          <a:spcPct val="100000"/>
        </a:lnSpc>
        <a:spcBef>
          <a:spcPts val="400"/>
        </a:spcBef>
        <a:buClr>
          <a:schemeClr val="accent2"/>
        </a:buClr>
        <a:buFont typeface="Courier New" panose="02070309020205020404" pitchFamily="49" charset="0"/>
        <a:buChar char="o"/>
        <a:defRPr sz="2000" kern="1200">
          <a:solidFill>
            <a:schemeClr val="accent2"/>
          </a:solidFill>
          <a:latin typeface="+mn-lt"/>
          <a:ea typeface="+mn-ea"/>
          <a:cs typeface="+mn-cs"/>
        </a:defRPr>
      </a:lvl3pPr>
      <a:lvl4pPr marL="1600200" indent="-22860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100000"/>
        </a:lnSpc>
        <a:spcBef>
          <a:spcPts val="400"/>
        </a:spcBef>
        <a:buClr>
          <a:schemeClr val="accent2"/>
        </a:buClr>
        <a:buFont typeface="Courier New" panose="02070309020205020404" pitchFamily="49" charset="0"/>
        <a:buChar char="o"/>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3840">
          <p15:clr>
            <a:srgbClr val="F26B43"/>
          </p15:clr>
        </p15:guide>
        <p15:guide id="3" pos="192">
          <p15:clr>
            <a:srgbClr val="F26B43"/>
          </p15:clr>
        </p15:guide>
        <p15:guide id="4" pos="7488">
          <p15:clr>
            <a:srgbClr val="F26B43"/>
          </p15:clr>
        </p15:guide>
        <p15:guide id="5" orient="horz" pos="192">
          <p15:clr>
            <a:srgbClr val="F26B43"/>
          </p15:clr>
        </p15:guide>
        <p15:guide id="6" orient="horz" pos="816">
          <p15:clr>
            <a:srgbClr val="F26B43"/>
          </p15:clr>
        </p15:guide>
        <p15:guide id="7" orient="horz" pos="696">
          <p15:clr>
            <a:srgbClr val="F26B43"/>
          </p15:clr>
        </p15:guide>
        <p15:guide id="8" orient="horz" pos="2260">
          <p15:clr>
            <a:srgbClr val="F26B43"/>
          </p15:clr>
        </p15:guide>
        <p15:guide id="9" orient="horz" pos="4008">
          <p15:clr>
            <a:srgbClr val="F26B43"/>
          </p15:clr>
        </p15:guide>
        <p15:guide id="10" orient="horz" pos="4248">
          <p15:clr>
            <a:srgbClr val="F26B43"/>
          </p15:clr>
        </p15:guide>
        <p15:guide id="11" pos="3936">
          <p15:clr>
            <a:srgbClr val="F26B43"/>
          </p15:clr>
        </p15:guide>
        <p15:guide id="12" pos="37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54231518"/>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cstate="screen">
            <a:alphaModFix amt="60000"/>
            <a:extLst>
              <a:ext uri="{28A0092B-C50C-407E-A947-70E740481C1C}">
                <a14:useLocalDpi xmlns:a14="http://schemas.microsoft.com/office/drawing/2010/main"/>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888555746"/>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47" r:id="rId12"/>
    <p:sldLayoutId id="2147484648" r:id="rId13"/>
    <p:sldLayoutId id="2147484649" r:id="rId14"/>
    <p:sldLayoutId id="2147484650" r:id="rId15"/>
    <p:sldLayoutId id="2147484651" r:id="rId16"/>
    <p:sldLayoutId id="2147484652" r:id="rId17"/>
    <p:sldLayoutId id="2147484655" r:id="rId18"/>
    <p:sldLayoutId id="2147484656" r:id="rId19"/>
    <p:sldLayoutId id="2147484657" r:id="rId20"/>
    <p:sldLayoutId id="2147484658" r:id="rId21"/>
    <p:sldLayoutId id="2147484659" r:id="rId22"/>
    <p:sldLayoutId id="2147484660"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905622820"/>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 id="2147484673" r:id="rId12"/>
    <p:sldLayoutId id="2147484674" r:id="rId13"/>
    <p:sldLayoutId id="2147484675" r:id="rId14"/>
    <p:sldLayoutId id="2147484676" r:id="rId15"/>
    <p:sldLayoutId id="2147484677" r:id="rId16"/>
    <p:sldLayoutId id="2147484678" r:id="rId17"/>
    <p:sldLayoutId id="2147484681" r:id="rId18"/>
    <p:sldLayoutId id="2147484682" r:id="rId19"/>
    <p:sldLayoutId id="2147484683" r:id="rId20"/>
    <p:sldLayoutId id="2147484684" r:id="rId21"/>
    <p:sldLayoutId id="2147484685" r:id="rId22"/>
    <p:sldLayoutId id="2147484686"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pic>
        <p:nvPicPr>
          <p:cNvPr id="15" name="Picture 14">
            <a:extLst>
              <a:ext uri="{FF2B5EF4-FFF2-40B4-BE49-F238E27FC236}">
                <a16:creationId xmlns:a16="http://schemas.microsoft.com/office/drawing/2014/main" id="{0848F716-0E7B-CF49-A32F-EA47C1C2394B}"/>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10363203" y="6305036"/>
            <a:ext cx="1465988" cy="452171"/>
          </a:xfrm>
          <a:prstGeom prst="rect">
            <a:avLst/>
          </a:prstGeom>
        </p:spPr>
      </p:pic>
    </p:spTree>
    <p:extLst>
      <p:ext uri="{BB962C8B-B14F-4D97-AF65-F5344CB8AC3E}">
        <p14:creationId xmlns:p14="http://schemas.microsoft.com/office/powerpoint/2010/main" val="3630526275"/>
      </p:ext>
    </p:extLst>
  </p:cSld>
  <p:clrMap bg1="lt1" tx1="dk1" bg2="lt2" tx2="dk2" accent1="accent1" accent2="accent2" accent3="accent3" accent4="accent4" accent5="accent5" accent6="accent6" hlink="hlink" folHlink="folHlink"/>
  <p:sldLayoutIdLst>
    <p:sldLayoutId id="2147484688" r:id="rId1"/>
    <p:sldLayoutId id="2147484689" r:id="rId2"/>
    <p:sldLayoutId id="2147484690" r:id="rId3"/>
    <p:sldLayoutId id="2147484691" r:id="rId4"/>
    <p:sldLayoutId id="2147484692" r:id="rId5"/>
    <p:sldLayoutId id="2147484693" r:id="rId6"/>
    <p:sldLayoutId id="2147484694" r:id="rId7"/>
    <p:sldLayoutId id="2147484695" r:id="rId8"/>
    <p:sldLayoutId id="2147484696" r:id="rId9"/>
    <p:sldLayoutId id="2147484697" r:id="rId10"/>
    <p:sldLayoutId id="2147484698" r:id="rId11"/>
    <p:sldLayoutId id="2147484699" r:id="rId12"/>
    <p:sldLayoutId id="2147484700" r:id="rId13"/>
    <p:sldLayoutId id="2147484701" r:id="rId14"/>
    <p:sldLayoutId id="2147484702" r:id="rId15"/>
    <p:sldLayoutId id="2147484703" r:id="rId16"/>
    <p:sldLayoutId id="2147484704" r:id="rId17"/>
    <p:sldLayoutId id="2147484705" r:id="rId18"/>
    <p:sldLayoutId id="2147484706" r:id="rId19"/>
    <p:sldLayoutId id="2147484707" r:id="rId20"/>
    <p:sldLayoutId id="2147484708" r:id="rId21"/>
    <p:sldLayoutId id="2147484709" r:id="rId22"/>
    <p:sldLayoutId id="2147484710" r:id="rId23"/>
    <p:sldLayoutId id="2147484711" r:id="rId24"/>
    <p:sldLayoutId id="2147484712" r:id="rId25"/>
    <p:sldLayoutId id="2147484713" r:id="rId26"/>
    <p:sldLayoutId id="2147484714" r:id="rId27"/>
    <p:sldLayoutId id="2147484715" r:id="rId28"/>
    <p:sldLayoutId id="2147484716" r:id="rId29"/>
    <p:sldLayoutId id="2147484717" r:id="rId30"/>
    <p:sldLayoutId id="2147484718" r:id="rId31"/>
    <p:sldLayoutId id="2147484719" r:id="rId32"/>
    <p:sldLayoutId id="2147484720" r:id="rId33"/>
    <p:sldLayoutId id="2147484721" r:id="rId34"/>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7"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7" y="1416054"/>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48051595"/>
      </p:ext>
    </p:extLst>
  </p:cSld>
  <p:clrMap bg1="lt1" tx1="dk1" bg2="lt2" tx2="dk2" accent1="accent1" accent2="accent2" accent3="accent3" accent4="accent4" accent5="accent5" accent6="accent6" hlink="hlink" folHlink="folHlink"/>
  <p:sldLayoutIdLst>
    <p:sldLayoutId id="2147484723"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 id="2147484734" r:id="rId12"/>
    <p:sldLayoutId id="2147484735" r:id="rId13"/>
    <p:sldLayoutId id="2147484736" r:id="rId14"/>
    <p:sldLayoutId id="2147484737" r:id="rId15"/>
    <p:sldLayoutId id="2147484738" r:id="rId16"/>
    <p:sldLayoutId id="2147484739" r:id="rId17"/>
    <p:sldLayoutId id="2147484740"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4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4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4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4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4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183" indent="-215829" algn="ctr" defTabSz="457047"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32" indent="-215829" algn="ctr" defTabSz="457047"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276" indent="-215829" algn="ctr" defTabSz="457047"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25" indent="-215829" algn="ctr" defTabSz="457047"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16" indent="-292093" algn="l" defTabSz="41274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19" indent="-260344" algn="l" defTabSz="41274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33" indent="-193670" algn="l" defTabSz="41274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36" indent="-193670" algn="l" defTabSz="41274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39" indent="-195258" algn="l" defTabSz="41274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21" indent="-215829" algn="l" defTabSz="457047"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367" indent="-215829" algn="l" defTabSz="457047"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414" indent="-215829" algn="l" defTabSz="457047"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459" indent="-215829" algn="l" defTabSz="457047"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092" rtl="0" eaLnBrk="1" latinLnBrk="0" hangingPunct="1">
        <a:defRPr sz="1800" kern="1200">
          <a:solidFill>
            <a:schemeClr val="tx1"/>
          </a:solidFill>
          <a:latin typeface="+mn-lt"/>
          <a:ea typeface="+mn-ea"/>
          <a:cs typeface="+mn-cs"/>
        </a:defRPr>
      </a:lvl1pPr>
      <a:lvl2pPr marL="457047" algn="l" defTabSz="914092" rtl="0" eaLnBrk="1" latinLnBrk="0" hangingPunct="1">
        <a:defRPr sz="1800" kern="1200">
          <a:solidFill>
            <a:schemeClr val="tx1"/>
          </a:solidFill>
          <a:latin typeface="+mn-lt"/>
          <a:ea typeface="+mn-ea"/>
          <a:cs typeface="+mn-cs"/>
        </a:defRPr>
      </a:lvl2pPr>
      <a:lvl3pPr marL="914092" algn="l" defTabSz="914092" rtl="0" eaLnBrk="1" latinLnBrk="0" hangingPunct="1">
        <a:defRPr sz="1800" kern="1200">
          <a:solidFill>
            <a:schemeClr val="tx1"/>
          </a:solidFill>
          <a:latin typeface="+mn-lt"/>
          <a:ea typeface="+mn-ea"/>
          <a:cs typeface="+mn-cs"/>
        </a:defRPr>
      </a:lvl3pPr>
      <a:lvl4pPr marL="1371139" algn="l" defTabSz="914092" rtl="0" eaLnBrk="1" latinLnBrk="0" hangingPunct="1">
        <a:defRPr sz="1800" kern="1200">
          <a:solidFill>
            <a:schemeClr val="tx1"/>
          </a:solidFill>
          <a:latin typeface="+mn-lt"/>
          <a:ea typeface="+mn-ea"/>
          <a:cs typeface="+mn-cs"/>
        </a:defRPr>
      </a:lvl4pPr>
      <a:lvl5pPr marL="1828185" algn="l" defTabSz="914092" rtl="0" eaLnBrk="1" latinLnBrk="0" hangingPunct="1">
        <a:defRPr sz="1800" kern="1200">
          <a:solidFill>
            <a:schemeClr val="tx1"/>
          </a:solidFill>
          <a:latin typeface="+mn-lt"/>
          <a:ea typeface="+mn-ea"/>
          <a:cs typeface="+mn-cs"/>
        </a:defRPr>
      </a:lvl5pPr>
      <a:lvl6pPr marL="2285232" algn="l" defTabSz="914092" rtl="0" eaLnBrk="1" latinLnBrk="0" hangingPunct="1">
        <a:defRPr sz="1800" kern="1200">
          <a:solidFill>
            <a:schemeClr val="tx1"/>
          </a:solidFill>
          <a:latin typeface="+mn-lt"/>
          <a:ea typeface="+mn-ea"/>
          <a:cs typeface="+mn-cs"/>
        </a:defRPr>
      </a:lvl6pPr>
      <a:lvl7pPr marL="2742278" algn="l" defTabSz="914092" rtl="0" eaLnBrk="1" latinLnBrk="0" hangingPunct="1">
        <a:defRPr sz="1800" kern="1200">
          <a:solidFill>
            <a:schemeClr val="tx1"/>
          </a:solidFill>
          <a:latin typeface="+mn-lt"/>
          <a:ea typeface="+mn-ea"/>
          <a:cs typeface="+mn-cs"/>
        </a:defRPr>
      </a:lvl7pPr>
      <a:lvl8pPr marL="3199325" algn="l" defTabSz="914092" rtl="0" eaLnBrk="1" latinLnBrk="0" hangingPunct="1">
        <a:defRPr sz="1800" kern="1200">
          <a:solidFill>
            <a:schemeClr val="tx1"/>
          </a:solidFill>
          <a:latin typeface="+mn-lt"/>
          <a:ea typeface="+mn-ea"/>
          <a:cs typeface="+mn-cs"/>
        </a:defRPr>
      </a:lvl8pPr>
      <a:lvl9pPr marL="3656371" algn="l" defTabSz="91409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A5748-67D1-4FB5-8347-7DE8BA59D6A9}" type="datetimeFigureOut">
              <a:rPr lang="en-US" smtClean="0"/>
              <a:t>1/26/24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1358B-B588-4F89-A1AF-392CAAB48B4B}" type="slidenum">
              <a:rPr lang="en-US" smtClean="0"/>
              <a:t>‹#›</a:t>
            </a:fld>
            <a:endParaRPr lang="en-US"/>
          </a:p>
        </p:txBody>
      </p:sp>
    </p:spTree>
    <p:extLst>
      <p:ext uri="{BB962C8B-B14F-4D97-AF65-F5344CB8AC3E}">
        <p14:creationId xmlns:p14="http://schemas.microsoft.com/office/powerpoint/2010/main" val="505759260"/>
      </p:ext>
    </p:extLst>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37AA2-A3AC-E746-B790-FCDE310CD994}"/>
              </a:ext>
            </a:extLst>
          </p:cNvPr>
          <p:cNvSpPr>
            <a:spLocks noGrp="1"/>
          </p:cNvSpPr>
          <p:nvPr>
            <p:ph type="title"/>
          </p:nvPr>
        </p:nvSpPr>
        <p:spPr>
          <a:xfrm>
            <a:off x="534988" y="796743"/>
            <a:ext cx="10515600" cy="6595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F268AD-1278-A645-9C2A-ADD008CC89D0}"/>
              </a:ext>
            </a:extLst>
          </p:cNvPr>
          <p:cNvSpPr>
            <a:spLocks noGrp="1"/>
          </p:cNvSpPr>
          <p:nvPr>
            <p:ph type="body" idx="1"/>
          </p:nvPr>
        </p:nvSpPr>
        <p:spPr>
          <a:xfrm>
            <a:off x="534988" y="1553251"/>
            <a:ext cx="10515600" cy="32764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1">
            <a:extLst>
              <a:ext uri="{FF2B5EF4-FFF2-40B4-BE49-F238E27FC236}">
                <a16:creationId xmlns:a16="http://schemas.microsoft.com/office/drawing/2014/main" id="{697DCA64-D34B-5E47-92A1-135979884DED}"/>
              </a:ext>
            </a:extLst>
          </p:cNvPr>
          <p:cNvSpPr/>
          <p:nvPr userDrawn="1"/>
        </p:nvSpPr>
        <p:spPr>
          <a:xfrm>
            <a:off x="-3" y="0"/>
            <a:ext cx="12192000" cy="148139"/>
          </a:xfrm>
          <a:prstGeom prst="rect">
            <a:avLst/>
          </a:prstGeom>
          <a:gradFill>
            <a:gsLst>
              <a:gs pos="5000">
                <a:srgbClr val="2B5E97"/>
              </a:gs>
              <a:gs pos="48035">
                <a:srgbClr val="54C8E9"/>
              </a:gs>
              <a:gs pos="100000">
                <a:srgbClr val="DAE79A"/>
              </a:gs>
            </a:gsLst>
            <a:lin ang="19500000"/>
          </a:gradFill>
          <a:ln w="12700">
            <a:miter lim="400000"/>
          </a:ln>
        </p:spPr>
        <p:txBody>
          <a:bodyPr lIns="45719" rIns="45719" anchor="ctr"/>
          <a:lstStyle/>
          <a:p>
            <a:pPr algn="ctr">
              <a:defRPr>
                <a:solidFill>
                  <a:srgbClr val="FFFFFF"/>
                </a:solidFill>
              </a:defRPr>
            </a:pPr>
            <a:endParaRPr sz="1351"/>
          </a:p>
        </p:txBody>
      </p:sp>
    </p:spTree>
    <p:extLst>
      <p:ext uri="{BB962C8B-B14F-4D97-AF65-F5344CB8AC3E}">
        <p14:creationId xmlns:p14="http://schemas.microsoft.com/office/powerpoint/2010/main" val="622877032"/>
      </p:ext>
    </p:extLst>
  </p:cSld>
  <p:clrMap bg1="lt1" tx1="dk1" bg2="lt2" tx2="dk2" accent1="accent1" accent2="accent2" accent3="accent3" accent4="accent4" accent5="accent5" accent6="accent6" hlink="hlink" folHlink="folHlink"/>
  <p:sldLayoutIdLst>
    <p:sldLayoutId id="2147484754" r:id="rId1"/>
    <p:sldLayoutId id="2147484755" r:id="rId2"/>
    <p:sldLayoutId id="2147484756" r:id="rId3"/>
    <p:sldLayoutId id="2147484757" r:id="rId4"/>
    <p:sldLayoutId id="2147484758" r:id="rId5"/>
    <p:sldLayoutId id="2147484759" r:id="rId6"/>
    <p:sldLayoutId id="2147484760" r:id="rId7"/>
    <p:sldLayoutId id="2147484761" r:id="rId8"/>
    <p:sldLayoutId id="2147484762" r:id="rId9"/>
    <p:sldLayoutId id="2147484763" r:id="rId10"/>
    <p:sldLayoutId id="2147484764" r:id="rId11"/>
    <p:sldLayoutId id="2147484765" r:id="rId12"/>
    <p:sldLayoutId id="2147484766" r:id="rId13"/>
    <p:sldLayoutId id="2147484767" r:id="rId14"/>
    <p:sldLayoutId id="2147484768" r:id="rId15"/>
    <p:sldLayoutId id="2147484769" r:id="rId16"/>
    <p:sldLayoutId id="214748477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377" rtl="0" eaLnBrk="1" latinLnBrk="0" hangingPunct="1">
        <a:lnSpc>
          <a:spcPct val="90000"/>
        </a:lnSpc>
        <a:spcBef>
          <a:spcPct val="0"/>
        </a:spcBef>
        <a:buNone/>
        <a:defRPr sz="3200" b="0" i="0" kern="1200">
          <a:solidFill>
            <a:srgbClr val="7F7F7F"/>
          </a:solidFill>
          <a:latin typeface="Tisa Offc Serif Pro Thin" panose="020F0302020204030204" pitchFamily="34" charset="0"/>
          <a:ea typeface="+mj-ea"/>
          <a:cs typeface="Tisa Offc Serif Pro Thin" panose="020F03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rgbClr val="7F7F7F"/>
          </a:solidFill>
          <a:latin typeface="Whitney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5.xml"/></Relationships>
</file>

<file path=ppt/slides/_rels/slide103.xml.rels><?xml version="1.0" encoding="UTF-8" standalone="yes"?>
<Relationships xmlns="http://schemas.openxmlformats.org/package/2006/relationships"><Relationship Id="rId2" Type="http://schemas.openxmlformats.org/officeDocument/2006/relationships/hyperlink" Target="https://doi.org/10.1016/S0140-6736(23)01055-3" TargetMode="External"/><Relationship Id="rId1" Type="http://schemas.openxmlformats.org/officeDocument/2006/relationships/slideLayout" Target="../slideLayouts/slideLayout19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8.xml"/></Relationships>
</file>

<file path=ppt/slides/_rels/slide105.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18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1.xml"/></Relationships>
</file>

<file path=ppt/slides/_rels/slide10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1.xml"/><Relationship Id="rId1" Type="http://schemas.openxmlformats.org/officeDocument/2006/relationships/slideLayout" Target="../slideLayouts/slideLayout191.xml"/><Relationship Id="rId4" Type="http://schemas.openxmlformats.org/officeDocument/2006/relationships/image" Target="../media/image157.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1.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9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11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5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1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0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12.xml"/></Relationships>
</file>

<file path=ppt/slides/_rels/slide13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60.png"/><Relationship Id="rId1" Type="http://schemas.openxmlformats.org/officeDocument/2006/relationships/slideLayout" Target="../slideLayouts/slideLayout212.xml"/></Relationships>
</file>

<file path=ppt/slides/_rels/slide13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25.xml"/></Relationships>
</file>

<file path=ppt/slides/_rels/slide13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62.png"/><Relationship Id="rId1" Type="http://schemas.openxmlformats.org/officeDocument/2006/relationships/slideLayout" Target="../slideLayouts/slideLayout225.xml"/><Relationship Id="rId4" Type="http://schemas.openxmlformats.org/officeDocument/2006/relationships/image" Target="../media/image1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64.png"/><Relationship Id="rId1" Type="http://schemas.openxmlformats.org/officeDocument/2006/relationships/slideLayout" Target="../slideLayouts/slideLayout24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4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3.xml"/><Relationship Id="rId1" Type="http://schemas.openxmlformats.org/officeDocument/2006/relationships/slideLayout" Target="../slideLayouts/slideLayout210.xml"/><Relationship Id="rId4" Type="http://schemas.openxmlformats.org/officeDocument/2006/relationships/image" Target="../media/image166.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14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5.xml"/><Relationship Id="rId1" Type="http://schemas.openxmlformats.org/officeDocument/2006/relationships/slideLayout" Target="../slideLayouts/slideLayout220.xml"/></Relationships>
</file>

<file path=ppt/slides/_rels/slide14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08.xml"/></Relationships>
</file>

<file path=ppt/slides/_rels/slide14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6.xml"/><Relationship Id="rId1" Type="http://schemas.openxmlformats.org/officeDocument/2006/relationships/slideLayout" Target="../slideLayouts/slideLayout208.xml"/><Relationship Id="rId4" Type="http://schemas.openxmlformats.org/officeDocument/2006/relationships/image" Target="../media/image170.emf"/></Relationships>
</file>

<file path=ppt/slides/_rels/slide1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21.xml"/></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7.xml"/><Relationship Id="rId1" Type="http://schemas.openxmlformats.org/officeDocument/2006/relationships/slideLayout" Target="../slideLayouts/slideLayout26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15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8.xml"/><Relationship Id="rId1" Type="http://schemas.openxmlformats.org/officeDocument/2006/relationships/slideLayout" Target="../slideLayouts/slideLayout286.xml"/></Relationships>
</file>

<file path=ppt/slides/_rels/slide155.xml.rels><?xml version="1.0" encoding="UTF-8" standalone="yes"?>
<Relationships xmlns="http://schemas.openxmlformats.org/package/2006/relationships"><Relationship Id="rId2" Type="http://schemas.openxmlformats.org/officeDocument/2006/relationships/hyperlink" Target="https://doi.org/10.3389/fmed.2022.1059122" TargetMode="External"/><Relationship Id="rId1" Type="http://schemas.openxmlformats.org/officeDocument/2006/relationships/slideLayout" Target="../slideLayouts/slideLayout3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15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75.png"/><Relationship Id="rId1" Type="http://schemas.openxmlformats.org/officeDocument/2006/relationships/slideLayout" Target="../slideLayouts/slideLayout256.xml"/></Relationships>
</file>

<file path=ppt/slides/_rels/slide158.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39.xml"/><Relationship Id="rId1" Type="http://schemas.openxmlformats.org/officeDocument/2006/relationships/slideLayout" Target="../slideLayouts/slideLayout2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6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2.xml"/><Relationship Id="rId1" Type="http://schemas.openxmlformats.org/officeDocument/2006/relationships/slideLayout" Target="../slideLayouts/slideLayout316.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7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4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9.xml"/></Relationships>
</file>

<file path=ppt/slides/_rels/slide1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4.xml"/><Relationship Id="rId1" Type="http://schemas.openxmlformats.org/officeDocument/2006/relationships/slideLayout" Target="../slideLayouts/slideLayout318.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18.xml"/><Relationship Id="rId1" Type="http://schemas.openxmlformats.org/officeDocument/2006/relationships/tags" Target="../tags/tag19.xml"/><Relationship Id="rId4" Type="http://schemas.openxmlformats.org/officeDocument/2006/relationships/image" Target="../media/image180.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8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6.xml"/><Relationship Id="rId1" Type="http://schemas.openxmlformats.org/officeDocument/2006/relationships/slideLayout" Target="../slideLayouts/slideLayout315.xml"/><Relationship Id="rId4" Type="http://schemas.microsoft.com/office/2007/relationships/hdphoto" Target="../media/hdphoto25.wdp"/></Relationships>
</file>

<file path=ppt/slides/_rels/slide18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7.xml"/><Relationship Id="rId1" Type="http://schemas.openxmlformats.org/officeDocument/2006/relationships/slideLayout" Target="../slideLayouts/slideLayout315.xml"/><Relationship Id="rId4" Type="http://schemas.microsoft.com/office/2007/relationships/hdphoto" Target="../media/hdphoto26.wdp"/></Relationships>
</file>

<file path=ppt/slides/_rels/slide18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8.xml"/><Relationship Id="rId1" Type="http://schemas.openxmlformats.org/officeDocument/2006/relationships/slideLayout" Target="../slideLayouts/slideLayout315.xml"/><Relationship Id="rId6" Type="http://schemas.microsoft.com/office/2007/relationships/hdphoto" Target="../media/hdphoto28.wdp"/><Relationship Id="rId5" Type="http://schemas.openxmlformats.org/officeDocument/2006/relationships/image" Target="../media/image184.png"/><Relationship Id="rId4" Type="http://schemas.microsoft.com/office/2007/relationships/hdphoto" Target="../media/hdphoto27.wdp"/></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8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85.png"/><Relationship Id="rId1" Type="http://schemas.openxmlformats.org/officeDocument/2006/relationships/slideLayout" Target="../slideLayouts/slideLayout31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8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9.xml"/><Relationship Id="rId1" Type="http://schemas.openxmlformats.org/officeDocument/2006/relationships/slideLayout" Target="../slideLayouts/slideLayout315.xml"/></Relationships>
</file>

<file path=ppt/slides/_rels/slide18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0.xml"/><Relationship Id="rId1" Type="http://schemas.openxmlformats.org/officeDocument/2006/relationships/slideLayout" Target="../slideLayouts/slideLayout315.xml"/><Relationship Id="rId6" Type="http://schemas.microsoft.com/office/2007/relationships/hdphoto" Target="../media/hdphoto31.wdp"/><Relationship Id="rId5" Type="http://schemas.openxmlformats.org/officeDocument/2006/relationships/image" Target="../media/image188.png"/><Relationship Id="rId4" Type="http://schemas.microsoft.com/office/2007/relationships/hdphoto" Target="../media/hdphoto30.wdp"/></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7.xml"/></Relationships>
</file>

<file path=ppt/slides/_rels/slide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127.xml"/><Relationship Id="rId5" Type="http://schemas.microsoft.com/office/2007/relationships/hdphoto" Target="../media/hdphoto2.wdp"/><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3.png"/><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7.xml"/></Relationships>
</file>

<file path=ppt/slides/_rels/slide3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7.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97.png"/><Relationship Id="rId1" Type="http://schemas.openxmlformats.org/officeDocument/2006/relationships/slideLayout" Target="../slideLayouts/slideLayout127.xml"/><Relationship Id="rId6" Type="http://schemas.openxmlformats.org/officeDocument/2006/relationships/image" Target="../media/image99.png"/><Relationship Id="rId5" Type="http://schemas.microsoft.com/office/2007/relationships/hdphoto" Target="../media/hdphoto5.wdp"/><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7.xm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7.xml"/></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27.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3.png"/><Relationship Id="rId1" Type="http://schemas.openxmlformats.org/officeDocument/2006/relationships/slideLayout" Target="../slideLayouts/slideLayout127.xml"/></Relationships>
</file>

<file path=ppt/slides/_rels/slide3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4.png"/><Relationship Id="rId1" Type="http://schemas.openxmlformats.org/officeDocument/2006/relationships/slideLayout" Target="../slideLayouts/slideLayout127.xml"/><Relationship Id="rId5" Type="http://schemas.microsoft.com/office/2007/relationships/hdphoto" Target="../media/hdphoto9.wdp"/><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6.png"/><Relationship Id="rId1" Type="http://schemas.openxmlformats.org/officeDocument/2006/relationships/slideLayout" Target="../slideLayouts/slideLayout15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7.xml"/></Relationships>
</file>

<file path=ppt/slides/_rels/slide4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8.png"/><Relationship Id="rId1" Type="http://schemas.openxmlformats.org/officeDocument/2006/relationships/slideLayout" Target="../slideLayouts/slideLayout127.xml"/><Relationship Id="rId5" Type="http://schemas.microsoft.com/office/2007/relationships/hdphoto" Target="../media/hdphoto12.wdp"/><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10.png"/><Relationship Id="rId1" Type="http://schemas.openxmlformats.org/officeDocument/2006/relationships/slideLayout" Target="../slideLayouts/slideLayout1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11.png"/><Relationship Id="rId1" Type="http://schemas.openxmlformats.org/officeDocument/2006/relationships/slideLayout" Target="../slideLayouts/slideLayout127.xml"/></Relationships>
</file>

<file path=ppt/slides/_rels/slide4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66.xml"/></Relationships>
</file>

<file path=ppt/slides/_rels/slide6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66.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slideLayout" Target="../slideLayouts/slideLayout166.xml"/></Relationships>
</file>

<file path=ppt/slides/_rels/slide6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66.xml"/></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66.xml"/><Relationship Id="rId5" Type="http://schemas.openxmlformats.org/officeDocument/2006/relationships/image" Target="../media/image123.png"/><Relationship Id="rId4" Type="http://schemas.openxmlformats.org/officeDocument/2006/relationships/image" Target="../media/image122.png"/></Relationships>
</file>

<file path=ppt/slides/_rels/slide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166.xml"/><Relationship Id="rId4" Type="http://schemas.openxmlformats.org/officeDocument/2006/relationships/image" Target="../media/image12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66.xml"/></Relationships>
</file>

<file path=ppt/slides/_rels/slide7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166.xml"/><Relationship Id="rId5" Type="http://schemas.openxmlformats.org/officeDocument/2006/relationships/image" Target="../media/image131.png"/><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66.xml"/><Relationship Id="rId4" Type="http://schemas.openxmlformats.org/officeDocument/2006/relationships/image" Target="../media/image134.png"/></Relationships>
</file>

<file path=ppt/slides/_rels/slide74.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166.xml"/><Relationship Id="rId5" Type="http://schemas.openxmlformats.org/officeDocument/2006/relationships/image" Target="../media/image138.png"/><Relationship Id="rId4" Type="http://schemas.openxmlformats.org/officeDocument/2006/relationships/image" Target="../media/image137.emf"/></Relationships>
</file>

<file path=ppt/slides/_rels/slide7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39.png"/><Relationship Id="rId1" Type="http://schemas.openxmlformats.org/officeDocument/2006/relationships/slideLayout" Target="../slideLayouts/slideLayout166.xml"/></Relationships>
</file>

<file path=ppt/slides/_rels/slide76.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140.png"/><Relationship Id="rId1" Type="http://schemas.openxmlformats.org/officeDocument/2006/relationships/slideLayout" Target="../slideLayouts/slideLayout166.xml"/><Relationship Id="rId6" Type="http://schemas.openxmlformats.org/officeDocument/2006/relationships/image" Target="../media/image142.png"/><Relationship Id="rId5" Type="http://schemas.openxmlformats.org/officeDocument/2006/relationships/image" Target="../media/image141.png"/><Relationship Id="rId4" Type="http://schemas.microsoft.com/office/2007/relationships/hdphoto" Target="../media/hdphoto17.wdp"/></Relationships>
</file>

<file path=ppt/slides/_rels/slide7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66.xml"/></Relationships>
</file>

<file path=ppt/slides/_rels/slide7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66.xml"/></Relationships>
</file>

<file path=ppt/slides/_rels/slide7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66.xml"/><Relationship Id="rId4" Type="http://schemas.openxmlformats.org/officeDocument/2006/relationships/image" Target="../media/image14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66.xml"/><Relationship Id="rId4" Type="http://schemas.openxmlformats.org/officeDocument/2006/relationships/image" Target="../media/image149.png"/></Relationships>
</file>

<file path=ppt/slides/_rels/slide8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6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8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6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9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90.xml"/></Relationships>
</file>

<file path=ppt/slides/_rels/slide9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53.png"/><Relationship Id="rId1" Type="http://schemas.openxmlformats.org/officeDocument/2006/relationships/slideLayout" Target="../slideLayouts/slideLayout190.xml"/><Relationship Id="rId5" Type="http://schemas.microsoft.com/office/2007/relationships/hdphoto" Target="../media/hdphoto20.wdp"/><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a:t>
            </a:r>
            <a:br>
              <a:rPr lang="en-US" sz="3600" dirty="0"/>
            </a:br>
            <a:r>
              <a:rPr lang="en-US" sz="3600" dirty="0"/>
              <a:t>Management of Prostate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580318"/>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Alan H Bryce,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88364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27915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January 25, 2024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6:15 PM – 8:15 PM PT (9:15 PM – 11:15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0" y="1828800"/>
            <a:ext cx="12192000" cy="88058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 Symposium Series Held in Conjunction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with the 2024 ASCO Genitourinary Cancers Symposium</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152400" y="44275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Rahul Aggarwal, MD</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Emmanuel S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Antonarakis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 Oliver Sartor, MD</a:t>
            </a:r>
          </a:p>
        </p:txBody>
      </p:sp>
    </p:spTree>
    <p:custDataLst>
      <p:tags r:id="rId1"/>
    </p:custDataLst>
    <p:extLst>
      <p:ext uri="{BB962C8B-B14F-4D97-AF65-F5344CB8AC3E}">
        <p14:creationId xmlns:p14="http://schemas.microsoft.com/office/powerpoint/2010/main" val="317873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10358967" cy="1501346"/>
          </a:xfrm>
        </p:spPr>
        <p:txBody>
          <a:bodyPr/>
          <a:lstStyle/>
          <a:p>
            <a:pPr marL="98425" indent="0">
              <a:buNone/>
            </a:pPr>
            <a:r>
              <a:rPr lang="en-US" sz="2500" b="0" dirty="0"/>
              <a:t>This activity is supported by educational grants from AstraZeneca Pharmaceuticals LP, Bayer HealthCare Pharmaceuticals, </a:t>
            </a:r>
            <a:r>
              <a:rPr lang="en-US" sz="2500" b="0" dirty="0" err="1"/>
              <a:t>Exelixis</a:t>
            </a:r>
            <a:r>
              <a:rPr lang="en-US" sz="2500" b="0" dirty="0"/>
              <a:t> Inc, Janssen Biotech Inc, administered by Janssen Scientific Affairs LLC, Lilly, Merck, and Novartis.</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99303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5CBD4D-1D4C-4CD9-ADFC-5C8612AB47BF}"/>
              </a:ext>
            </a:extLst>
          </p:cNvPr>
          <p:cNvSpPr>
            <a:spLocks noGrp="1"/>
          </p:cNvSpPr>
          <p:nvPr>
            <p:ph type="title"/>
          </p:nvPr>
        </p:nvSpPr>
        <p:spPr>
          <a:xfrm>
            <a:off x="227597" y="124007"/>
            <a:ext cx="4096754" cy="1513407"/>
          </a:xfrm>
        </p:spPr>
        <p:txBody>
          <a:bodyPr>
            <a:normAutofit/>
          </a:bodyPr>
          <a:lstStyle/>
          <a:p>
            <a:r>
              <a:rPr lang="en-US" sz="2400" dirty="0">
                <a:latin typeface="Lora" pitchFamily="2" charset="0"/>
              </a:rPr>
              <a:t>Rationale for Cotargeting AR Signaling and PARP</a:t>
            </a:r>
          </a:p>
        </p:txBody>
      </p:sp>
      <p:sp>
        <p:nvSpPr>
          <p:cNvPr id="2" name="Content Placeholder 1">
            <a:extLst>
              <a:ext uri="{FF2B5EF4-FFF2-40B4-BE49-F238E27FC236}">
                <a16:creationId xmlns:a16="http://schemas.microsoft.com/office/drawing/2014/main" id="{2DF67125-08AD-4761-BF62-0DCC6F0D1F9D}"/>
              </a:ext>
            </a:extLst>
          </p:cNvPr>
          <p:cNvSpPr>
            <a:spLocks noGrp="1"/>
          </p:cNvSpPr>
          <p:nvPr>
            <p:ph sz="half" idx="13"/>
          </p:nvPr>
        </p:nvSpPr>
        <p:spPr>
          <a:xfrm>
            <a:off x="351835" y="1358781"/>
            <a:ext cx="4033756" cy="4329791"/>
          </a:xfrm>
        </p:spPr>
        <p:txBody>
          <a:bodyPr/>
          <a:lstStyle/>
          <a:p>
            <a:pPr>
              <a:spcBef>
                <a:spcPts val="400"/>
              </a:spcBef>
            </a:pPr>
            <a:r>
              <a:rPr lang="en-US" sz="1800" dirty="0">
                <a:solidFill>
                  <a:schemeClr val="tx1"/>
                </a:solidFill>
                <a:latin typeface="Calibri" panose="020F0502020204030204" pitchFamily="34" charset="0"/>
                <a:cs typeface="Calibri" panose="020F0502020204030204" pitchFamily="34" charset="0"/>
              </a:rPr>
              <a:t>Preclinical e</a:t>
            </a:r>
            <a:r>
              <a:rPr lang="en-US" sz="1800" b="0" kern="0" dirty="0">
                <a:solidFill>
                  <a:schemeClr val="tx1"/>
                </a:solidFill>
                <a:latin typeface="Calibri" panose="020F0502020204030204" pitchFamily="34" charset="0"/>
                <a:cs typeface="Calibri" panose="020F0502020204030204" pitchFamily="34" charset="0"/>
              </a:rPr>
              <a:t>vidence for potential synthetic lethality</a:t>
            </a:r>
            <a:endParaRPr lang="en-US" sz="1800" kern="0" dirty="0">
              <a:solidFill>
                <a:schemeClr val="tx1"/>
              </a:solidFill>
              <a:latin typeface="Calibri" panose="020F0502020204030204" pitchFamily="34" charset="0"/>
              <a:cs typeface="Calibri" panose="020F0502020204030204" pitchFamily="34" charset="0"/>
            </a:endParaRPr>
          </a:p>
          <a:p>
            <a:pPr>
              <a:spcBef>
                <a:spcPts val="400"/>
              </a:spcBef>
            </a:pPr>
            <a:r>
              <a:rPr lang="en-US" sz="1800" b="0" kern="0" dirty="0">
                <a:solidFill>
                  <a:schemeClr val="tx1"/>
                </a:solidFill>
                <a:latin typeface="Calibri" panose="020F0502020204030204" pitchFamily="34" charset="0"/>
                <a:cs typeface="Calibri" panose="020F0502020204030204" pitchFamily="34" charset="0"/>
              </a:rPr>
              <a:t>PARP-1 interacts with androgen signaling</a:t>
            </a:r>
            <a:endParaRPr lang="en-US" sz="1800" kern="0" dirty="0">
              <a:solidFill>
                <a:schemeClr val="tx1"/>
              </a:solidFill>
              <a:latin typeface="Calibri" panose="020F0502020204030204" pitchFamily="34" charset="0"/>
              <a:cs typeface="Calibri" panose="020F0502020204030204" pitchFamily="34" charset="0"/>
            </a:endParaRPr>
          </a:p>
          <a:p>
            <a:pPr>
              <a:spcBef>
                <a:spcPts val="400"/>
              </a:spcBef>
            </a:pPr>
            <a:r>
              <a:rPr lang="en-US" sz="1800" dirty="0">
                <a:solidFill>
                  <a:schemeClr val="tx1"/>
                </a:solidFill>
                <a:latin typeface="Calibri" panose="020F0502020204030204" pitchFamily="34" charset="0"/>
                <a:cs typeface="Calibri" panose="020F0502020204030204" pitchFamily="34" charset="0"/>
              </a:rPr>
              <a:t>C</a:t>
            </a:r>
            <a:r>
              <a:rPr lang="en-US" sz="1800" b="0" kern="0" dirty="0">
                <a:solidFill>
                  <a:schemeClr val="tx1"/>
                </a:solidFill>
                <a:latin typeface="Calibri" panose="020F0502020204030204" pitchFamily="34" charset="0"/>
                <a:cs typeface="Calibri" panose="020F0502020204030204" pitchFamily="34" charset="0"/>
              </a:rPr>
              <a:t>astration-resistant tumor cells exhibit increased PARP-1 activity</a:t>
            </a:r>
          </a:p>
          <a:p>
            <a:pPr>
              <a:spcBef>
                <a:spcPts val="400"/>
              </a:spcBef>
            </a:pPr>
            <a:r>
              <a:rPr lang="en-US" sz="1800" b="0" kern="0" dirty="0">
                <a:solidFill>
                  <a:schemeClr val="tx1"/>
                </a:solidFill>
                <a:latin typeface="Calibri" panose="020F0502020204030204" pitchFamily="34" charset="0"/>
                <a:cs typeface="Calibri" panose="020F0502020204030204" pitchFamily="34" charset="0"/>
              </a:rPr>
              <a:t>Preclinically, PARP-1–inhibition synergizes with AR-targeted therapy</a:t>
            </a:r>
          </a:p>
          <a:p>
            <a:pPr>
              <a:spcBef>
                <a:spcPts val="400"/>
              </a:spcBef>
            </a:pPr>
            <a:r>
              <a:rPr lang="en-US" sz="1800" dirty="0">
                <a:solidFill>
                  <a:schemeClr val="tx1"/>
                </a:solidFill>
                <a:latin typeface="Calibri" panose="020F0502020204030204" pitchFamily="34" charset="0"/>
                <a:cs typeface="Calibri" panose="020F0502020204030204" pitchFamily="34" charset="0"/>
              </a:rPr>
              <a:t>NHAs </a:t>
            </a:r>
            <a:r>
              <a:rPr lang="en-US" sz="1800" b="0" kern="0" dirty="0">
                <a:solidFill>
                  <a:schemeClr val="tx1"/>
                </a:solidFill>
                <a:latin typeface="Calibri" panose="020F0502020204030204" pitchFamily="34" charset="0"/>
                <a:cs typeface="Calibri" panose="020F0502020204030204" pitchFamily="34" charset="0"/>
              </a:rPr>
              <a:t>inhibit transcription of several HRR genes, inducing HRR deficiency and increasing sensitivity to PARP inhibition</a:t>
            </a:r>
          </a:p>
          <a:p>
            <a:pPr>
              <a:spcBef>
                <a:spcPts val="400"/>
              </a:spcBef>
            </a:pPr>
            <a:endParaRPr lang="en-US" sz="2200" dirty="0"/>
          </a:p>
        </p:txBody>
      </p:sp>
      <p:sp>
        <p:nvSpPr>
          <p:cNvPr id="7" name="Text Box 11">
            <a:extLst>
              <a:ext uri="{FF2B5EF4-FFF2-40B4-BE49-F238E27FC236}">
                <a16:creationId xmlns:a16="http://schemas.microsoft.com/office/drawing/2014/main" id="{52FE56D7-E396-4D7F-BB64-6DBD0E1430C6}"/>
              </a:ext>
            </a:extLst>
          </p:cNvPr>
          <p:cNvSpPr txBox="1">
            <a:spLocks noChangeArrowheads="1"/>
          </p:cNvSpPr>
          <p:nvPr/>
        </p:nvSpPr>
        <p:spPr bwMode="auto">
          <a:xfrm>
            <a:off x="5348289" y="6259165"/>
            <a:ext cx="8010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Polkinghorn. Cancer Discov. 2013;3:1245. </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Schiewer. Cancer Discov. 2012;2:1134. </a:t>
            </a:r>
            <a:b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b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Asim. Nat Commun. 2017;29:374. Li. Sci Signal. 2017;10:eaam7479. Schiewer. Cancer Discov. 2012;2:1134</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p>
        </p:txBody>
      </p:sp>
      <p:sp>
        <p:nvSpPr>
          <p:cNvPr id="11" name="TextBox 10">
            <a:extLst>
              <a:ext uri="{FF2B5EF4-FFF2-40B4-BE49-F238E27FC236}">
                <a16:creationId xmlns:a16="http://schemas.microsoft.com/office/drawing/2014/main" id="{280A879F-CEA6-4D61-A275-5B5728B837C3}"/>
              </a:ext>
            </a:extLst>
          </p:cNvPr>
          <p:cNvSpPr txBox="1"/>
          <p:nvPr/>
        </p:nvSpPr>
        <p:spPr bwMode="auto">
          <a:xfrm>
            <a:off x="5863935" y="475364"/>
            <a:ext cx="5567365" cy="646331"/>
          </a:xfrm>
          <a:prstGeom prst="rect">
            <a:avLst/>
          </a:prstGeom>
          <a:solidFill>
            <a:schemeClr val="tx1"/>
          </a:solidFill>
          <a:ln>
            <a:no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PARP Inhibitor Synergizes With Castration in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Mouse Xenograft Models of Prostate Cancer</a:t>
            </a:r>
          </a:p>
        </p:txBody>
      </p:sp>
      <p:sp>
        <p:nvSpPr>
          <p:cNvPr id="5" name="TextBox 4">
            <a:extLst>
              <a:ext uri="{FF2B5EF4-FFF2-40B4-BE49-F238E27FC236}">
                <a16:creationId xmlns:a16="http://schemas.microsoft.com/office/drawing/2014/main" id="{66446538-96B2-E64C-8F03-70AC6AF3FBAF}"/>
              </a:ext>
            </a:extLst>
          </p:cNvPr>
          <p:cNvSpPr txBox="1"/>
          <p:nvPr/>
        </p:nvSpPr>
        <p:spPr bwMode="auto">
          <a:xfrm rot="16200000">
            <a:off x="4837603" y="3747042"/>
            <a:ext cx="2170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Tumors Doubling (%)</a:t>
            </a:r>
          </a:p>
        </p:txBody>
      </p:sp>
      <p:sp>
        <p:nvSpPr>
          <p:cNvPr id="16" name="TextBox 15">
            <a:extLst>
              <a:ext uri="{FF2B5EF4-FFF2-40B4-BE49-F238E27FC236}">
                <a16:creationId xmlns:a16="http://schemas.microsoft.com/office/drawing/2014/main" id="{F1582B6F-FFF7-4B4D-9B70-6547D5B8C825}"/>
              </a:ext>
            </a:extLst>
          </p:cNvPr>
          <p:cNvSpPr txBox="1"/>
          <p:nvPr/>
        </p:nvSpPr>
        <p:spPr bwMode="auto">
          <a:xfrm>
            <a:off x="7103999" y="5932096"/>
            <a:ext cx="2991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Days After Start of Treatment</a:t>
            </a:r>
          </a:p>
        </p:txBody>
      </p:sp>
      <p:sp>
        <p:nvSpPr>
          <p:cNvPr id="12" name="Freeform 11">
            <a:extLst>
              <a:ext uri="{FF2B5EF4-FFF2-40B4-BE49-F238E27FC236}">
                <a16:creationId xmlns:a16="http://schemas.microsoft.com/office/drawing/2014/main" id="{187D1EB4-453A-534E-B847-A0CF74C88626}"/>
              </a:ext>
            </a:extLst>
          </p:cNvPr>
          <p:cNvSpPr/>
          <p:nvPr/>
        </p:nvSpPr>
        <p:spPr bwMode="auto">
          <a:xfrm>
            <a:off x="6446659" y="2327555"/>
            <a:ext cx="4077586" cy="3363031"/>
          </a:xfrm>
          <a:custGeom>
            <a:avLst/>
            <a:gdLst>
              <a:gd name="connsiteX0" fmla="*/ 0 w 4077586"/>
              <a:gd name="connsiteY0" fmla="*/ 0 h 3343940"/>
              <a:gd name="connsiteX1" fmla="*/ 0 w 4077586"/>
              <a:gd name="connsiteY1" fmla="*/ 3343940 h 3343940"/>
              <a:gd name="connsiteX2" fmla="*/ 4077586 w 4077586"/>
              <a:gd name="connsiteY2" fmla="*/ 3343940 h 3343940"/>
            </a:gdLst>
            <a:ahLst/>
            <a:cxnLst>
              <a:cxn ang="0">
                <a:pos x="connsiteX0" y="connsiteY0"/>
              </a:cxn>
              <a:cxn ang="0">
                <a:pos x="connsiteX1" y="connsiteY1"/>
              </a:cxn>
              <a:cxn ang="0">
                <a:pos x="connsiteX2" y="connsiteY2"/>
              </a:cxn>
            </a:cxnLst>
            <a:rect l="l" t="t" r="r" b="b"/>
            <a:pathLst>
              <a:path w="4077586" h="3343940">
                <a:moveTo>
                  <a:pt x="0" y="0"/>
                </a:moveTo>
                <a:lnTo>
                  <a:pt x="0" y="3343940"/>
                </a:lnTo>
                <a:lnTo>
                  <a:pt x="4077586" y="3343940"/>
                </a:lnTo>
              </a:path>
            </a:pathLst>
          </a:custGeom>
          <a:noFill/>
          <a:ln w="28575">
            <a:solidFill>
              <a:schemeClr val="bg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5D571EE2-0B95-0046-98BF-9A1DA2D532C2}"/>
              </a:ext>
            </a:extLst>
          </p:cNvPr>
          <p:cNvCxnSpPr/>
          <p:nvPr/>
        </p:nvCxnSpPr>
        <p:spPr bwMode="auto">
          <a:xfrm>
            <a:off x="6475228" y="5654094"/>
            <a:ext cx="0" cy="69552"/>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5EAC36B1-35E5-074C-9A92-93F302278599}"/>
              </a:ext>
            </a:extLst>
          </p:cNvPr>
          <p:cNvCxnSpPr/>
          <p:nvPr/>
        </p:nvCxnSpPr>
        <p:spPr bwMode="auto">
          <a:xfrm>
            <a:off x="7618228" y="5653945"/>
            <a:ext cx="0" cy="69552"/>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06B4612B-AD1A-E84B-908A-7D31ADFB5626}"/>
              </a:ext>
            </a:extLst>
          </p:cNvPr>
          <p:cNvCxnSpPr/>
          <p:nvPr/>
        </p:nvCxnSpPr>
        <p:spPr bwMode="auto">
          <a:xfrm>
            <a:off x="8754878" y="5653945"/>
            <a:ext cx="0" cy="69552"/>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E15FFF1D-C6E4-2448-98AE-E223A67ACD5D}"/>
              </a:ext>
            </a:extLst>
          </p:cNvPr>
          <p:cNvCxnSpPr/>
          <p:nvPr/>
        </p:nvCxnSpPr>
        <p:spPr bwMode="auto">
          <a:xfrm>
            <a:off x="9897878" y="5653796"/>
            <a:ext cx="0" cy="69552"/>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992DD1B2-8464-DC43-9B9C-E4A00FF5A3FD}"/>
              </a:ext>
            </a:extLst>
          </p:cNvPr>
          <p:cNvCxnSpPr/>
          <p:nvPr/>
        </p:nvCxnSpPr>
        <p:spPr bwMode="auto">
          <a:xfrm flipH="1">
            <a:off x="6402203" y="5653796"/>
            <a:ext cx="73025"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F95C97C4-30CE-DD4B-B629-0278D1E9492E}"/>
              </a:ext>
            </a:extLst>
          </p:cNvPr>
          <p:cNvCxnSpPr/>
          <p:nvPr/>
        </p:nvCxnSpPr>
        <p:spPr bwMode="auto">
          <a:xfrm flipH="1">
            <a:off x="6402203" y="4990221"/>
            <a:ext cx="73025"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89D986D9-F21F-D948-84A8-907B85E47052}"/>
              </a:ext>
            </a:extLst>
          </p:cNvPr>
          <p:cNvCxnSpPr/>
          <p:nvPr/>
        </p:nvCxnSpPr>
        <p:spPr bwMode="auto">
          <a:xfrm flipH="1">
            <a:off x="6402203" y="4317121"/>
            <a:ext cx="73025"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A4B0A3E7-1A5C-3341-B5E5-2D020D911B93}"/>
              </a:ext>
            </a:extLst>
          </p:cNvPr>
          <p:cNvCxnSpPr/>
          <p:nvPr/>
        </p:nvCxnSpPr>
        <p:spPr bwMode="auto">
          <a:xfrm flipH="1">
            <a:off x="6402203" y="3653546"/>
            <a:ext cx="73025" cy="0"/>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7ADA50D5-AB21-0F49-8051-A962F9FB7E3D}"/>
              </a:ext>
            </a:extLst>
          </p:cNvPr>
          <p:cNvCxnSpPr/>
          <p:nvPr/>
        </p:nvCxnSpPr>
        <p:spPr bwMode="auto">
          <a:xfrm flipH="1">
            <a:off x="6402203" y="2980446"/>
            <a:ext cx="73025" cy="0"/>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4B8B0D62-6F2A-C744-A6D9-C35990F6F51B}"/>
              </a:ext>
            </a:extLst>
          </p:cNvPr>
          <p:cNvCxnSpPr>
            <a:cxnSpLocks/>
          </p:cNvCxnSpPr>
          <p:nvPr/>
        </p:nvCxnSpPr>
        <p:spPr bwMode="auto">
          <a:xfrm flipH="1">
            <a:off x="6491103" y="2316871"/>
            <a:ext cx="3478259" cy="0"/>
          </a:xfrm>
          <a:prstGeom prst="line">
            <a:avLst/>
          </a:prstGeom>
          <a:noFill/>
          <a:ln w="28575" cap="flat" cmpd="sng" algn="ctr">
            <a:solidFill>
              <a:schemeClr val="tx2"/>
            </a:solidFill>
            <a:prstDash val="sysDash"/>
            <a:round/>
            <a:headEnd type="none" w="med" len="med"/>
            <a:tailEnd type="none" w="med" len="med"/>
          </a:ln>
          <a:effectLst/>
        </p:spPr>
      </p:cxnSp>
      <p:sp>
        <p:nvSpPr>
          <p:cNvPr id="39" name="TextBox 38">
            <a:extLst>
              <a:ext uri="{FF2B5EF4-FFF2-40B4-BE49-F238E27FC236}">
                <a16:creationId xmlns:a16="http://schemas.microsoft.com/office/drawing/2014/main" id="{4692C60E-A55D-BD4C-8C35-DEE21CE86779}"/>
              </a:ext>
            </a:extLst>
          </p:cNvPr>
          <p:cNvSpPr txBox="1"/>
          <p:nvPr/>
        </p:nvSpPr>
        <p:spPr bwMode="auto">
          <a:xfrm>
            <a:off x="9141048" y="3847991"/>
            <a:ext cx="247478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Control</a:t>
            </a:r>
          </a:p>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682E74"/>
                </a:solidFill>
                <a:effectLst/>
                <a:uLnTx/>
                <a:uFillTx/>
                <a:latin typeface="Calibri" panose="020F0502020204030204" pitchFamily="34" charset="0"/>
                <a:ea typeface="+mn-ea"/>
                <a:cs typeface="Arial" panose="020B0604020202020204" pitchFamily="34" charset="0"/>
              </a:rPr>
              <a:t>Castration</a:t>
            </a:r>
          </a:p>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PARP inhibitor</a:t>
            </a:r>
          </a:p>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Castration + PARP inhibitor</a:t>
            </a:r>
          </a:p>
        </p:txBody>
      </p:sp>
      <p:sp>
        <p:nvSpPr>
          <p:cNvPr id="40" name="TextBox 39">
            <a:extLst>
              <a:ext uri="{FF2B5EF4-FFF2-40B4-BE49-F238E27FC236}">
                <a16:creationId xmlns:a16="http://schemas.microsoft.com/office/drawing/2014/main" id="{C54A525A-70AD-7147-94E3-8B46560CF662}"/>
              </a:ext>
            </a:extLst>
          </p:cNvPr>
          <p:cNvSpPr txBox="1"/>
          <p:nvPr/>
        </p:nvSpPr>
        <p:spPr bwMode="auto">
          <a:xfrm>
            <a:off x="6315820" y="568862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1" name="TextBox 40">
            <a:extLst>
              <a:ext uri="{FF2B5EF4-FFF2-40B4-BE49-F238E27FC236}">
                <a16:creationId xmlns:a16="http://schemas.microsoft.com/office/drawing/2014/main" id="{C22A37FE-2A63-2B4C-97DD-95F274863BD8}"/>
              </a:ext>
            </a:extLst>
          </p:cNvPr>
          <p:cNvSpPr txBox="1"/>
          <p:nvPr/>
        </p:nvSpPr>
        <p:spPr bwMode="auto">
          <a:xfrm>
            <a:off x="7413135" y="5689909"/>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42" name="TextBox 41">
            <a:extLst>
              <a:ext uri="{FF2B5EF4-FFF2-40B4-BE49-F238E27FC236}">
                <a16:creationId xmlns:a16="http://schemas.microsoft.com/office/drawing/2014/main" id="{5AF5534D-E005-F540-9929-9D05E525A2EB}"/>
              </a:ext>
            </a:extLst>
          </p:cNvPr>
          <p:cNvSpPr txBox="1"/>
          <p:nvPr/>
        </p:nvSpPr>
        <p:spPr bwMode="auto">
          <a:xfrm>
            <a:off x="8549785" y="5698850"/>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43" name="TextBox 42">
            <a:extLst>
              <a:ext uri="{FF2B5EF4-FFF2-40B4-BE49-F238E27FC236}">
                <a16:creationId xmlns:a16="http://schemas.microsoft.com/office/drawing/2014/main" id="{D94068F6-5BA0-B94B-A4EC-6051D8A1D67F}"/>
              </a:ext>
            </a:extLst>
          </p:cNvPr>
          <p:cNvSpPr txBox="1"/>
          <p:nvPr/>
        </p:nvSpPr>
        <p:spPr bwMode="auto">
          <a:xfrm>
            <a:off x="9692785" y="5700211"/>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44" name="TextBox 43">
            <a:extLst>
              <a:ext uri="{FF2B5EF4-FFF2-40B4-BE49-F238E27FC236}">
                <a16:creationId xmlns:a16="http://schemas.microsoft.com/office/drawing/2014/main" id="{BE5B23F3-3CD4-8B4A-A64D-05F3979EC4D4}"/>
              </a:ext>
            </a:extLst>
          </p:cNvPr>
          <p:cNvSpPr txBox="1"/>
          <p:nvPr/>
        </p:nvSpPr>
        <p:spPr bwMode="auto">
          <a:xfrm>
            <a:off x="6178444" y="5509432"/>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5" name="TextBox 44">
            <a:extLst>
              <a:ext uri="{FF2B5EF4-FFF2-40B4-BE49-F238E27FC236}">
                <a16:creationId xmlns:a16="http://schemas.microsoft.com/office/drawing/2014/main" id="{522930BC-EA50-1844-A71A-4A9E5A67C087}"/>
              </a:ext>
            </a:extLst>
          </p:cNvPr>
          <p:cNvSpPr txBox="1"/>
          <p:nvPr/>
        </p:nvSpPr>
        <p:spPr bwMode="auto">
          <a:xfrm>
            <a:off x="6086145" y="4843144"/>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46" name="TextBox 45">
            <a:extLst>
              <a:ext uri="{FF2B5EF4-FFF2-40B4-BE49-F238E27FC236}">
                <a16:creationId xmlns:a16="http://schemas.microsoft.com/office/drawing/2014/main" id="{089221C3-9839-FE48-BEF6-DD474D5573B5}"/>
              </a:ext>
            </a:extLst>
          </p:cNvPr>
          <p:cNvSpPr txBox="1"/>
          <p:nvPr/>
        </p:nvSpPr>
        <p:spPr bwMode="auto">
          <a:xfrm>
            <a:off x="6064756" y="4170044"/>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47" name="TextBox 46">
            <a:extLst>
              <a:ext uri="{FF2B5EF4-FFF2-40B4-BE49-F238E27FC236}">
                <a16:creationId xmlns:a16="http://schemas.microsoft.com/office/drawing/2014/main" id="{9C384DB4-56A6-544C-B37B-EFD73A535B0B}"/>
              </a:ext>
            </a:extLst>
          </p:cNvPr>
          <p:cNvSpPr txBox="1"/>
          <p:nvPr/>
        </p:nvSpPr>
        <p:spPr bwMode="auto">
          <a:xfrm>
            <a:off x="6069396" y="3506469"/>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48" name="TextBox 47">
            <a:extLst>
              <a:ext uri="{FF2B5EF4-FFF2-40B4-BE49-F238E27FC236}">
                <a16:creationId xmlns:a16="http://schemas.microsoft.com/office/drawing/2014/main" id="{B76BD686-81AE-BF4C-9368-5EAAEE237EE0}"/>
              </a:ext>
            </a:extLst>
          </p:cNvPr>
          <p:cNvSpPr txBox="1"/>
          <p:nvPr/>
        </p:nvSpPr>
        <p:spPr bwMode="auto">
          <a:xfrm>
            <a:off x="6105459" y="2833370"/>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49" name="TextBox 48">
            <a:extLst>
              <a:ext uri="{FF2B5EF4-FFF2-40B4-BE49-F238E27FC236}">
                <a16:creationId xmlns:a16="http://schemas.microsoft.com/office/drawing/2014/main" id="{B5E14FCF-433B-5A49-AF7C-F525CAC950C2}"/>
              </a:ext>
            </a:extLst>
          </p:cNvPr>
          <p:cNvSpPr txBox="1"/>
          <p:nvPr/>
        </p:nvSpPr>
        <p:spPr bwMode="auto">
          <a:xfrm>
            <a:off x="5987879" y="2169795"/>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50" name="Freeform 49">
            <a:extLst>
              <a:ext uri="{FF2B5EF4-FFF2-40B4-BE49-F238E27FC236}">
                <a16:creationId xmlns:a16="http://schemas.microsoft.com/office/drawing/2014/main" id="{72F13057-1117-7F43-973D-E5D3066361A4}"/>
              </a:ext>
            </a:extLst>
          </p:cNvPr>
          <p:cNvSpPr/>
          <p:nvPr/>
        </p:nvSpPr>
        <p:spPr bwMode="auto">
          <a:xfrm>
            <a:off x="6673691" y="2316871"/>
            <a:ext cx="519764" cy="3330341"/>
          </a:xfrm>
          <a:custGeom>
            <a:avLst/>
            <a:gdLst>
              <a:gd name="connsiteX0" fmla="*/ 0 w 519764"/>
              <a:gd name="connsiteY0" fmla="*/ 3330341 h 3330341"/>
              <a:gd name="connsiteX1" fmla="*/ 0 w 519764"/>
              <a:gd name="connsiteY1" fmla="*/ 3017520 h 3330341"/>
              <a:gd name="connsiteX2" fmla="*/ 120316 w 519764"/>
              <a:gd name="connsiteY2" fmla="*/ 3017520 h 3330341"/>
              <a:gd name="connsiteX3" fmla="*/ 120316 w 519764"/>
              <a:gd name="connsiteY3" fmla="*/ 2675823 h 3330341"/>
              <a:gd name="connsiteX4" fmla="*/ 187693 w 519764"/>
              <a:gd name="connsiteY4" fmla="*/ 2675823 h 3330341"/>
              <a:gd name="connsiteX5" fmla="*/ 187693 w 519764"/>
              <a:gd name="connsiteY5" fmla="*/ 2343751 h 3330341"/>
              <a:gd name="connsiteX6" fmla="*/ 240631 w 519764"/>
              <a:gd name="connsiteY6" fmla="*/ 2343751 h 3330341"/>
              <a:gd name="connsiteX7" fmla="*/ 240631 w 519764"/>
              <a:gd name="connsiteY7" fmla="*/ 2016492 h 3330341"/>
              <a:gd name="connsiteX8" fmla="*/ 341697 w 519764"/>
              <a:gd name="connsiteY8" fmla="*/ 2016492 h 3330341"/>
              <a:gd name="connsiteX9" fmla="*/ 341697 w 519764"/>
              <a:gd name="connsiteY9" fmla="*/ 1347536 h 3330341"/>
              <a:gd name="connsiteX10" fmla="*/ 413886 w 519764"/>
              <a:gd name="connsiteY10" fmla="*/ 1347536 h 3330341"/>
              <a:gd name="connsiteX11" fmla="*/ 413886 w 519764"/>
              <a:gd name="connsiteY11" fmla="*/ 678581 h 3330341"/>
              <a:gd name="connsiteX12" fmla="*/ 519764 w 519764"/>
              <a:gd name="connsiteY12" fmla="*/ 678581 h 3330341"/>
              <a:gd name="connsiteX13" fmla="*/ 519764 w 519764"/>
              <a:gd name="connsiteY13" fmla="*/ 0 h 33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9764" h="3330341">
                <a:moveTo>
                  <a:pt x="0" y="3330341"/>
                </a:moveTo>
                <a:lnTo>
                  <a:pt x="0" y="3017520"/>
                </a:lnTo>
                <a:lnTo>
                  <a:pt x="120316" y="3017520"/>
                </a:lnTo>
                <a:lnTo>
                  <a:pt x="120316" y="2675823"/>
                </a:lnTo>
                <a:lnTo>
                  <a:pt x="187693" y="2675823"/>
                </a:lnTo>
                <a:lnTo>
                  <a:pt x="187693" y="2343751"/>
                </a:lnTo>
                <a:lnTo>
                  <a:pt x="240631" y="2343751"/>
                </a:lnTo>
                <a:lnTo>
                  <a:pt x="240631" y="2016492"/>
                </a:lnTo>
                <a:lnTo>
                  <a:pt x="341697" y="2016492"/>
                </a:lnTo>
                <a:lnTo>
                  <a:pt x="341697" y="1347536"/>
                </a:lnTo>
                <a:lnTo>
                  <a:pt x="413886" y="1347536"/>
                </a:lnTo>
                <a:lnTo>
                  <a:pt x="413886" y="678581"/>
                </a:lnTo>
                <a:lnTo>
                  <a:pt x="519764" y="678581"/>
                </a:lnTo>
                <a:lnTo>
                  <a:pt x="519764"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cxnSp>
        <p:nvCxnSpPr>
          <p:cNvPr id="51" name="Straight Connector 50">
            <a:extLst>
              <a:ext uri="{FF2B5EF4-FFF2-40B4-BE49-F238E27FC236}">
                <a16:creationId xmlns:a16="http://schemas.microsoft.com/office/drawing/2014/main" id="{5396C50D-4B77-F847-BF47-CE95932272D1}"/>
              </a:ext>
            </a:extLst>
          </p:cNvPr>
          <p:cNvCxnSpPr>
            <a:cxnSpLocks/>
          </p:cNvCxnSpPr>
          <p:nvPr/>
        </p:nvCxnSpPr>
        <p:spPr bwMode="auto">
          <a:xfrm flipH="1">
            <a:off x="8919450" y="4027134"/>
            <a:ext cx="228600" cy="0"/>
          </a:xfrm>
          <a:prstGeom prst="line">
            <a:avLst/>
          </a:prstGeom>
          <a:noFill/>
          <a:ln w="28575" cap="flat" cmpd="sng" algn="ctr">
            <a:solidFill>
              <a:schemeClr val="accent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7FCA5EF7-8D61-8743-AC88-1D43FB325432}"/>
              </a:ext>
            </a:extLst>
          </p:cNvPr>
          <p:cNvCxnSpPr>
            <a:cxnSpLocks/>
          </p:cNvCxnSpPr>
          <p:nvPr/>
        </p:nvCxnSpPr>
        <p:spPr bwMode="auto">
          <a:xfrm flipH="1">
            <a:off x="8942751" y="4381454"/>
            <a:ext cx="228600" cy="0"/>
          </a:xfrm>
          <a:prstGeom prst="line">
            <a:avLst/>
          </a:prstGeom>
          <a:noFill/>
          <a:ln w="28575" cap="flat" cmpd="sng" algn="ctr">
            <a:solidFill>
              <a:schemeClr val="accent6"/>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F26E0A37-F162-7646-AF78-D9DE894ED974}"/>
              </a:ext>
            </a:extLst>
          </p:cNvPr>
          <p:cNvCxnSpPr>
            <a:cxnSpLocks/>
          </p:cNvCxnSpPr>
          <p:nvPr/>
        </p:nvCxnSpPr>
        <p:spPr bwMode="auto">
          <a:xfrm flipH="1">
            <a:off x="8919450" y="4759355"/>
            <a:ext cx="228600" cy="0"/>
          </a:xfrm>
          <a:prstGeom prst="line">
            <a:avLst/>
          </a:prstGeom>
          <a:noFill/>
          <a:ln w="28575" cap="flat" cmpd="sng" algn="ctr">
            <a:solidFill>
              <a:schemeClr val="accent4"/>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A3E99769-E7F9-2C4E-A824-B49701A2E63D}"/>
              </a:ext>
            </a:extLst>
          </p:cNvPr>
          <p:cNvCxnSpPr>
            <a:cxnSpLocks/>
          </p:cNvCxnSpPr>
          <p:nvPr/>
        </p:nvCxnSpPr>
        <p:spPr bwMode="auto">
          <a:xfrm flipH="1">
            <a:off x="8919450" y="5123571"/>
            <a:ext cx="228600" cy="0"/>
          </a:xfrm>
          <a:prstGeom prst="line">
            <a:avLst/>
          </a:prstGeom>
          <a:noFill/>
          <a:ln w="28575" cap="flat" cmpd="sng" algn="ctr">
            <a:solidFill>
              <a:schemeClr val="accent3"/>
            </a:solidFill>
            <a:prstDash val="solid"/>
            <a:round/>
            <a:headEnd type="none" w="med" len="med"/>
            <a:tailEnd type="none" w="med" len="med"/>
          </a:ln>
          <a:effectLst/>
        </p:spPr>
      </p:cxnSp>
      <p:sp>
        <p:nvSpPr>
          <p:cNvPr id="56" name="Freeform 55">
            <a:extLst>
              <a:ext uri="{FF2B5EF4-FFF2-40B4-BE49-F238E27FC236}">
                <a16:creationId xmlns:a16="http://schemas.microsoft.com/office/drawing/2014/main" id="{4339662B-DCDB-B44E-B5AF-94D6CF87991D}"/>
              </a:ext>
            </a:extLst>
          </p:cNvPr>
          <p:cNvSpPr/>
          <p:nvPr/>
        </p:nvSpPr>
        <p:spPr bwMode="auto">
          <a:xfrm>
            <a:off x="7541240" y="2302059"/>
            <a:ext cx="635268" cy="3339966"/>
          </a:xfrm>
          <a:custGeom>
            <a:avLst/>
            <a:gdLst>
              <a:gd name="connsiteX0" fmla="*/ 0 w 635268"/>
              <a:gd name="connsiteY0" fmla="*/ 3339966 h 3339966"/>
              <a:gd name="connsiteX1" fmla="*/ 0 w 635268"/>
              <a:gd name="connsiteY1" fmla="*/ 2945330 h 3339966"/>
              <a:gd name="connsiteX2" fmla="*/ 86628 w 635268"/>
              <a:gd name="connsiteY2" fmla="*/ 2945330 h 3339966"/>
              <a:gd name="connsiteX3" fmla="*/ 86628 w 635268"/>
              <a:gd name="connsiteY3" fmla="*/ 2555507 h 3339966"/>
              <a:gd name="connsiteX4" fmla="*/ 139567 w 635268"/>
              <a:gd name="connsiteY4" fmla="*/ 2555507 h 3339966"/>
              <a:gd name="connsiteX5" fmla="*/ 139567 w 635268"/>
              <a:gd name="connsiteY5" fmla="*/ 2483318 h 3339966"/>
              <a:gd name="connsiteX6" fmla="*/ 187693 w 635268"/>
              <a:gd name="connsiteY6" fmla="*/ 2483318 h 3339966"/>
              <a:gd name="connsiteX7" fmla="*/ 187693 w 635268"/>
              <a:gd name="connsiteY7" fmla="*/ 1275347 h 3339966"/>
              <a:gd name="connsiteX8" fmla="*/ 308009 w 635268"/>
              <a:gd name="connsiteY8" fmla="*/ 1275347 h 3339966"/>
              <a:gd name="connsiteX9" fmla="*/ 308009 w 635268"/>
              <a:gd name="connsiteY9" fmla="*/ 861461 h 3339966"/>
              <a:gd name="connsiteX10" fmla="*/ 418699 w 635268"/>
              <a:gd name="connsiteY10" fmla="*/ 861461 h 3339966"/>
              <a:gd name="connsiteX11" fmla="*/ 418699 w 635268"/>
              <a:gd name="connsiteY11" fmla="*/ 428324 h 3339966"/>
              <a:gd name="connsiteX12" fmla="*/ 635268 w 635268"/>
              <a:gd name="connsiteY12" fmla="*/ 428324 h 3339966"/>
              <a:gd name="connsiteX13" fmla="*/ 635268 w 635268"/>
              <a:gd name="connsiteY13" fmla="*/ 0 h 333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5268" h="3339966">
                <a:moveTo>
                  <a:pt x="0" y="3339966"/>
                </a:moveTo>
                <a:lnTo>
                  <a:pt x="0" y="2945330"/>
                </a:lnTo>
                <a:lnTo>
                  <a:pt x="86628" y="2945330"/>
                </a:lnTo>
                <a:lnTo>
                  <a:pt x="86628" y="2555507"/>
                </a:lnTo>
                <a:lnTo>
                  <a:pt x="139567" y="2555507"/>
                </a:lnTo>
                <a:lnTo>
                  <a:pt x="139567" y="2483318"/>
                </a:lnTo>
                <a:lnTo>
                  <a:pt x="187693" y="2483318"/>
                </a:lnTo>
                <a:lnTo>
                  <a:pt x="187693" y="1275347"/>
                </a:lnTo>
                <a:lnTo>
                  <a:pt x="308009" y="1275347"/>
                </a:lnTo>
                <a:lnTo>
                  <a:pt x="308009" y="861461"/>
                </a:lnTo>
                <a:lnTo>
                  <a:pt x="418699" y="861461"/>
                </a:lnTo>
                <a:lnTo>
                  <a:pt x="418699" y="428324"/>
                </a:lnTo>
                <a:lnTo>
                  <a:pt x="635268" y="428324"/>
                </a:lnTo>
                <a:lnTo>
                  <a:pt x="635268" y="0"/>
                </a:lnTo>
              </a:path>
            </a:pathLst>
          </a:custGeom>
          <a:noFill/>
          <a:ln w="28575">
            <a:solidFill>
              <a:schemeClr val="accent6"/>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57" name="Freeform 56">
            <a:extLst>
              <a:ext uri="{FF2B5EF4-FFF2-40B4-BE49-F238E27FC236}">
                <a16:creationId xmlns:a16="http://schemas.microsoft.com/office/drawing/2014/main" id="{43D02140-C5E3-694C-B514-26195BA82AA0}"/>
              </a:ext>
            </a:extLst>
          </p:cNvPr>
          <p:cNvSpPr/>
          <p:nvPr/>
        </p:nvSpPr>
        <p:spPr bwMode="auto">
          <a:xfrm>
            <a:off x="6540213" y="2326122"/>
            <a:ext cx="2107933" cy="3320716"/>
          </a:xfrm>
          <a:custGeom>
            <a:avLst/>
            <a:gdLst>
              <a:gd name="connsiteX0" fmla="*/ 0 w 2107933"/>
              <a:gd name="connsiteY0" fmla="*/ 3320716 h 3320716"/>
              <a:gd name="connsiteX1" fmla="*/ 904775 w 2107933"/>
              <a:gd name="connsiteY1" fmla="*/ 3320716 h 3320716"/>
              <a:gd name="connsiteX2" fmla="*/ 904775 w 2107933"/>
              <a:gd name="connsiteY2" fmla="*/ 3080084 h 3320716"/>
              <a:gd name="connsiteX3" fmla="*/ 1135781 w 2107933"/>
              <a:gd name="connsiteY3" fmla="*/ 3080084 h 3320716"/>
              <a:gd name="connsiteX4" fmla="*/ 1135781 w 2107933"/>
              <a:gd name="connsiteY4" fmla="*/ 2223436 h 3320716"/>
              <a:gd name="connsiteX5" fmla="*/ 1251284 w 2107933"/>
              <a:gd name="connsiteY5" fmla="*/ 2223436 h 3320716"/>
              <a:gd name="connsiteX6" fmla="*/ 1251284 w 2107933"/>
              <a:gd name="connsiteY6" fmla="*/ 827772 h 3320716"/>
              <a:gd name="connsiteX7" fmla="*/ 1342724 w 2107933"/>
              <a:gd name="connsiteY7" fmla="*/ 827772 h 3320716"/>
              <a:gd name="connsiteX8" fmla="*/ 1342724 w 2107933"/>
              <a:gd name="connsiteY8" fmla="*/ 591953 h 3320716"/>
              <a:gd name="connsiteX9" fmla="*/ 1626669 w 2107933"/>
              <a:gd name="connsiteY9" fmla="*/ 591953 h 3320716"/>
              <a:gd name="connsiteX10" fmla="*/ 1626669 w 2107933"/>
              <a:gd name="connsiteY10" fmla="*/ 298383 h 3320716"/>
              <a:gd name="connsiteX11" fmla="*/ 2107933 w 2107933"/>
              <a:gd name="connsiteY11" fmla="*/ 298383 h 3320716"/>
              <a:gd name="connsiteX12" fmla="*/ 2107933 w 2107933"/>
              <a:gd name="connsiteY12" fmla="*/ 0 h 332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7933" h="3320716">
                <a:moveTo>
                  <a:pt x="0" y="3320716"/>
                </a:moveTo>
                <a:lnTo>
                  <a:pt x="904775" y="3320716"/>
                </a:lnTo>
                <a:lnTo>
                  <a:pt x="904775" y="3080084"/>
                </a:lnTo>
                <a:lnTo>
                  <a:pt x="1135781" y="3080084"/>
                </a:lnTo>
                <a:lnTo>
                  <a:pt x="1135781" y="2223436"/>
                </a:lnTo>
                <a:lnTo>
                  <a:pt x="1251284" y="2223436"/>
                </a:lnTo>
                <a:lnTo>
                  <a:pt x="1251284" y="827772"/>
                </a:lnTo>
                <a:lnTo>
                  <a:pt x="1342724" y="827772"/>
                </a:lnTo>
                <a:lnTo>
                  <a:pt x="1342724" y="591953"/>
                </a:lnTo>
                <a:lnTo>
                  <a:pt x="1626669" y="591953"/>
                </a:lnTo>
                <a:lnTo>
                  <a:pt x="1626669" y="298383"/>
                </a:lnTo>
                <a:lnTo>
                  <a:pt x="2107933" y="298383"/>
                </a:lnTo>
                <a:lnTo>
                  <a:pt x="2107933" y="0"/>
                </a:lnTo>
              </a:path>
            </a:pathLst>
          </a:custGeom>
          <a:noFill/>
          <a:ln w="28575">
            <a:solidFill>
              <a:schemeClr val="accent4"/>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59" name="Freeform 58">
            <a:extLst>
              <a:ext uri="{FF2B5EF4-FFF2-40B4-BE49-F238E27FC236}">
                <a16:creationId xmlns:a16="http://schemas.microsoft.com/office/drawing/2014/main" id="{70E2DF84-6A1B-2245-9BC7-79F51A4D45F8}"/>
              </a:ext>
            </a:extLst>
          </p:cNvPr>
          <p:cNvSpPr/>
          <p:nvPr/>
        </p:nvSpPr>
        <p:spPr bwMode="auto">
          <a:xfrm>
            <a:off x="6535400" y="2913263"/>
            <a:ext cx="3570973" cy="2738387"/>
          </a:xfrm>
          <a:custGeom>
            <a:avLst/>
            <a:gdLst>
              <a:gd name="connsiteX0" fmla="*/ 0 w 3570973"/>
              <a:gd name="connsiteY0" fmla="*/ 2738387 h 2738387"/>
              <a:gd name="connsiteX1" fmla="*/ 1068405 w 3570973"/>
              <a:gd name="connsiteY1" fmla="*/ 2738387 h 2738387"/>
              <a:gd name="connsiteX2" fmla="*/ 1068405 w 3570973"/>
              <a:gd name="connsiteY2" fmla="*/ 2690261 h 2738387"/>
              <a:gd name="connsiteX3" fmla="*/ 1150219 w 3570973"/>
              <a:gd name="connsiteY3" fmla="*/ 2690261 h 2738387"/>
              <a:gd name="connsiteX4" fmla="*/ 1150219 w 3570973"/>
              <a:gd name="connsiteY4" fmla="*/ 2406316 h 2738387"/>
              <a:gd name="connsiteX5" fmla="*/ 1357162 w 3570973"/>
              <a:gd name="connsiteY5" fmla="*/ 2406316 h 2738387"/>
              <a:gd name="connsiteX6" fmla="*/ 1357162 w 3570973"/>
              <a:gd name="connsiteY6" fmla="*/ 2083869 h 2738387"/>
              <a:gd name="connsiteX7" fmla="*/ 1578544 w 3570973"/>
              <a:gd name="connsiteY7" fmla="*/ 2083869 h 2738387"/>
              <a:gd name="connsiteX8" fmla="*/ 1578544 w 3570973"/>
              <a:gd name="connsiteY8" fmla="*/ 1771048 h 2738387"/>
              <a:gd name="connsiteX9" fmla="*/ 1655546 w 3570973"/>
              <a:gd name="connsiteY9" fmla="*/ 1771048 h 2738387"/>
              <a:gd name="connsiteX10" fmla="*/ 1655546 w 3570973"/>
              <a:gd name="connsiteY10" fmla="*/ 1424539 h 2738387"/>
              <a:gd name="connsiteX11" fmla="*/ 1713297 w 3570973"/>
              <a:gd name="connsiteY11" fmla="*/ 1424539 h 2738387"/>
              <a:gd name="connsiteX12" fmla="*/ 1713297 w 3570973"/>
              <a:gd name="connsiteY12" fmla="*/ 1082842 h 2738387"/>
              <a:gd name="connsiteX13" fmla="*/ 1876927 w 3570973"/>
              <a:gd name="connsiteY13" fmla="*/ 1082842 h 2738387"/>
              <a:gd name="connsiteX14" fmla="*/ 1876927 w 3570973"/>
              <a:gd name="connsiteY14" fmla="*/ 745958 h 2738387"/>
              <a:gd name="connsiteX15" fmla="*/ 2006868 w 3570973"/>
              <a:gd name="connsiteY15" fmla="*/ 745958 h 2738387"/>
              <a:gd name="connsiteX16" fmla="*/ 2006868 w 3570973"/>
              <a:gd name="connsiteY16" fmla="*/ 418699 h 2738387"/>
              <a:gd name="connsiteX17" fmla="*/ 2107933 w 3570973"/>
              <a:gd name="connsiteY17" fmla="*/ 418699 h 2738387"/>
              <a:gd name="connsiteX18" fmla="*/ 2107933 w 3570973"/>
              <a:gd name="connsiteY18" fmla="*/ 81815 h 2738387"/>
              <a:gd name="connsiteX19" fmla="*/ 3570973 w 3570973"/>
              <a:gd name="connsiteY19" fmla="*/ 81815 h 2738387"/>
              <a:gd name="connsiteX20" fmla="*/ 3570973 w 3570973"/>
              <a:gd name="connsiteY20" fmla="*/ 0 h 273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70973" h="2738387">
                <a:moveTo>
                  <a:pt x="0" y="2738387"/>
                </a:moveTo>
                <a:lnTo>
                  <a:pt x="1068405" y="2738387"/>
                </a:lnTo>
                <a:lnTo>
                  <a:pt x="1068405" y="2690261"/>
                </a:lnTo>
                <a:lnTo>
                  <a:pt x="1150219" y="2690261"/>
                </a:lnTo>
                <a:lnTo>
                  <a:pt x="1150219" y="2406316"/>
                </a:lnTo>
                <a:lnTo>
                  <a:pt x="1357162" y="2406316"/>
                </a:lnTo>
                <a:lnTo>
                  <a:pt x="1357162" y="2083869"/>
                </a:lnTo>
                <a:lnTo>
                  <a:pt x="1578544" y="2083869"/>
                </a:lnTo>
                <a:lnTo>
                  <a:pt x="1578544" y="1771048"/>
                </a:lnTo>
                <a:lnTo>
                  <a:pt x="1655546" y="1771048"/>
                </a:lnTo>
                <a:lnTo>
                  <a:pt x="1655546" y="1424539"/>
                </a:lnTo>
                <a:lnTo>
                  <a:pt x="1713297" y="1424539"/>
                </a:lnTo>
                <a:lnTo>
                  <a:pt x="1713297" y="1082842"/>
                </a:lnTo>
                <a:lnTo>
                  <a:pt x="1876927" y="1082842"/>
                </a:lnTo>
                <a:lnTo>
                  <a:pt x="1876927" y="745958"/>
                </a:lnTo>
                <a:lnTo>
                  <a:pt x="2006868" y="745958"/>
                </a:lnTo>
                <a:lnTo>
                  <a:pt x="2006868" y="418699"/>
                </a:lnTo>
                <a:lnTo>
                  <a:pt x="2107933" y="418699"/>
                </a:lnTo>
                <a:lnTo>
                  <a:pt x="2107933" y="81815"/>
                </a:lnTo>
                <a:lnTo>
                  <a:pt x="3570973" y="81815"/>
                </a:lnTo>
                <a:lnTo>
                  <a:pt x="3570973" y="0"/>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18" name="Group 17">
            <a:extLst>
              <a:ext uri="{FF2B5EF4-FFF2-40B4-BE49-F238E27FC236}">
                <a16:creationId xmlns:a16="http://schemas.microsoft.com/office/drawing/2014/main" id="{88785676-C171-4CCB-A8BE-24684F8CECC6}"/>
              </a:ext>
            </a:extLst>
          </p:cNvPr>
          <p:cNvGrpSpPr/>
          <p:nvPr/>
        </p:nvGrpSpPr>
        <p:grpSpPr>
          <a:xfrm>
            <a:off x="10173719" y="2035662"/>
            <a:ext cx="1731947" cy="1167488"/>
            <a:chOff x="10122338" y="2035662"/>
            <a:chExt cx="1731947" cy="1167488"/>
          </a:xfrm>
        </p:grpSpPr>
        <p:grpSp>
          <p:nvGrpSpPr>
            <p:cNvPr id="4" name="Group 3">
              <a:extLst>
                <a:ext uri="{FF2B5EF4-FFF2-40B4-BE49-F238E27FC236}">
                  <a16:creationId xmlns:a16="http://schemas.microsoft.com/office/drawing/2014/main" id="{589D95C8-7D9C-444A-9EE6-30DBDF0FD7D0}"/>
                </a:ext>
              </a:extLst>
            </p:cNvPr>
            <p:cNvGrpSpPr/>
            <p:nvPr/>
          </p:nvGrpSpPr>
          <p:grpSpPr>
            <a:xfrm>
              <a:off x="10122338" y="2035662"/>
              <a:ext cx="1731947" cy="1167488"/>
              <a:chOff x="10153742" y="2356192"/>
              <a:chExt cx="699451" cy="642692"/>
            </a:xfrm>
          </p:grpSpPr>
          <p:sp>
            <p:nvSpPr>
              <p:cNvPr id="58" name="Freeform 134">
                <a:extLst>
                  <a:ext uri="{FF2B5EF4-FFF2-40B4-BE49-F238E27FC236}">
                    <a16:creationId xmlns:a16="http://schemas.microsoft.com/office/drawing/2014/main" id="{B5AC0132-39EC-4258-8E91-76522FF1AB1F}"/>
                  </a:ext>
                </a:extLst>
              </p:cNvPr>
              <p:cNvSpPr/>
              <p:nvPr/>
            </p:nvSpPr>
            <p:spPr bwMode="auto">
              <a:xfrm rot="20810788">
                <a:off x="10153742" y="2356192"/>
                <a:ext cx="699451" cy="642692"/>
              </a:xfrm>
              <a:custGeom>
                <a:avLst/>
                <a:gdLst>
                  <a:gd name="connsiteX0" fmla="*/ 56752 w 760015"/>
                  <a:gd name="connsiteY0" fmla="*/ 164306 h 779860"/>
                  <a:gd name="connsiteX1" fmla="*/ 159146 w 760015"/>
                  <a:gd name="connsiteY1" fmla="*/ 76200 h 779860"/>
                  <a:gd name="connsiteX2" fmla="*/ 306784 w 760015"/>
                  <a:gd name="connsiteY2" fmla="*/ 7144 h 779860"/>
                  <a:gd name="connsiteX3" fmla="*/ 511571 w 760015"/>
                  <a:gd name="connsiteY3" fmla="*/ 33337 h 779860"/>
                  <a:gd name="connsiteX4" fmla="*/ 654446 w 760015"/>
                  <a:gd name="connsiteY4" fmla="*/ 142875 h 779860"/>
                  <a:gd name="connsiteX5" fmla="*/ 740171 w 760015"/>
                  <a:gd name="connsiteY5" fmla="*/ 288131 h 779860"/>
                  <a:gd name="connsiteX6" fmla="*/ 744934 w 760015"/>
                  <a:gd name="connsiteY6" fmla="*/ 495300 h 779860"/>
                  <a:gd name="connsiteX7" fmla="*/ 649684 w 760015"/>
                  <a:gd name="connsiteY7" fmla="*/ 671512 h 779860"/>
                  <a:gd name="connsiteX8" fmla="*/ 518715 w 760015"/>
                  <a:gd name="connsiteY8" fmla="*/ 747712 h 779860"/>
                  <a:gd name="connsiteX9" fmla="*/ 340121 w 760015"/>
                  <a:gd name="connsiteY9" fmla="*/ 769144 h 779860"/>
                  <a:gd name="connsiteX10" fmla="*/ 137715 w 760015"/>
                  <a:gd name="connsiteY10" fmla="*/ 683419 h 779860"/>
                  <a:gd name="connsiteX11" fmla="*/ 21034 w 760015"/>
                  <a:gd name="connsiteY11" fmla="*/ 481012 h 779860"/>
                  <a:gd name="connsiteX12" fmla="*/ 11509 w 760015"/>
                  <a:gd name="connsiteY12" fmla="*/ 259556 h 779860"/>
                  <a:gd name="connsiteX13" fmla="*/ 56752 w 760015"/>
                  <a:gd name="connsiteY13" fmla="*/ 164306 h 7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0015" h="779860">
                    <a:moveTo>
                      <a:pt x="56752" y="164306"/>
                    </a:moveTo>
                    <a:cubicBezTo>
                      <a:pt x="81358" y="133747"/>
                      <a:pt x="117474" y="102394"/>
                      <a:pt x="159146" y="76200"/>
                    </a:cubicBezTo>
                    <a:cubicBezTo>
                      <a:pt x="200818" y="50006"/>
                      <a:pt x="248047" y="14288"/>
                      <a:pt x="306784" y="7144"/>
                    </a:cubicBezTo>
                    <a:cubicBezTo>
                      <a:pt x="365521" y="0"/>
                      <a:pt x="453627" y="10715"/>
                      <a:pt x="511571" y="33337"/>
                    </a:cubicBezTo>
                    <a:cubicBezTo>
                      <a:pt x="569515" y="55959"/>
                      <a:pt x="616346" y="100409"/>
                      <a:pt x="654446" y="142875"/>
                    </a:cubicBezTo>
                    <a:cubicBezTo>
                      <a:pt x="692546" y="185341"/>
                      <a:pt x="725090" y="229394"/>
                      <a:pt x="740171" y="288131"/>
                    </a:cubicBezTo>
                    <a:cubicBezTo>
                      <a:pt x="755252" y="346869"/>
                      <a:pt x="760015" y="431403"/>
                      <a:pt x="744934" y="495300"/>
                    </a:cubicBezTo>
                    <a:cubicBezTo>
                      <a:pt x="729853" y="559197"/>
                      <a:pt x="687387" y="629443"/>
                      <a:pt x="649684" y="671512"/>
                    </a:cubicBezTo>
                    <a:cubicBezTo>
                      <a:pt x="611981" y="713581"/>
                      <a:pt x="570309" y="731440"/>
                      <a:pt x="518715" y="747712"/>
                    </a:cubicBezTo>
                    <a:cubicBezTo>
                      <a:pt x="467121" y="763984"/>
                      <a:pt x="403621" y="779860"/>
                      <a:pt x="340121" y="769144"/>
                    </a:cubicBezTo>
                    <a:cubicBezTo>
                      <a:pt x="276621" y="758429"/>
                      <a:pt x="190896" y="731441"/>
                      <a:pt x="137715" y="683419"/>
                    </a:cubicBezTo>
                    <a:cubicBezTo>
                      <a:pt x="84534" y="635397"/>
                      <a:pt x="42068" y="551656"/>
                      <a:pt x="21034" y="481012"/>
                    </a:cubicBezTo>
                    <a:cubicBezTo>
                      <a:pt x="0" y="410368"/>
                      <a:pt x="4365" y="313531"/>
                      <a:pt x="11509" y="259556"/>
                    </a:cubicBezTo>
                    <a:cubicBezTo>
                      <a:pt x="18653" y="205581"/>
                      <a:pt x="32146" y="194865"/>
                      <a:pt x="56752" y="164306"/>
                    </a:cubicBezTo>
                    <a:close/>
                  </a:path>
                </a:pathLst>
              </a:custGeom>
              <a:solidFill>
                <a:schemeClr val="accent2">
                  <a:lumMod val="20000"/>
                  <a:lumOff val="80000"/>
                </a:schemeClr>
              </a:solidFill>
              <a:ln w="12700">
                <a:solidFill>
                  <a:schemeClr val="accent1"/>
                </a:solidFill>
                <a:miter lim="800000"/>
                <a:headEnd/>
                <a:tailEnd/>
              </a:ln>
            </p:spPr>
            <p:txBody>
              <a:bodyPr anchor="ctr"/>
              <a:lstStyle/>
              <a:p>
                <a:pPr marL="0" marR="0" lvl="0" indent="0" algn="ctr" defTabSz="914126" rtl="0" eaLnBrk="1" fontAlgn="base" latinLnBrk="0" hangingPunct="1">
                  <a:lnSpc>
                    <a:spcPct val="90000"/>
                  </a:lnSpc>
                  <a:spcBef>
                    <a:spcPct val="35000"/>
                  </a:spcBef>
                  <a:spcAft>
                    <a:spcPct val="25000"/>
                  </a:spcAft>
                  <a:buClr>
                    <a:srgbClr val="8B3D9A"/>
                  </a:buClr>
                  <a:buSzTx/>
                  <a:buFont typeface="Arial" charset="0"/>
                  <a:buChar char="•"/>
                  <a:tabLst/>
                  <a:defRPr/>
                </a:pPr>
                <a:endParaRPr kumimoji="0" lang="en-US" sz="1400" b="0" i="0" u="none" strike="noStrike" kern="1200" cap="none" spc="0" normalizeH="0" baseline="0" noProof="0" dirty="0">
                  <a:ln>
                    <a:noFill/>
                  </a:ln>
                  <a:solidFill>
                    <a:srgbClr val="CDCDCF"/>
                  </a:solidFill>
                  <a:effectLst/>
                  <a:uLnTx/>
                  <a:uFillTx/>
                  <a:latin typeface="Times New Roman" panose="02020603050405020304" pitchFamily="18" charset="0"/>
                  <a:ea typeface="MS PGothic" pitchFamily="34" charset="-128"/>
                  <a:cs typeface="Arial" panose="020B0604020202020204" pitchFamily="34" charset="0"/>
                </a:endParaRPr>
              </a:p>
            </p:txBody>
          </p:sp>
          <p:sp>
            <p:nvSpPr>
              <p:cNvPr id="64" name="Freeform 135">
                <a:extLst>
                  <a:ext uri="{FF2B5EF4-FFF2-40B4-BE49-F238E27FC236}">
                    <a16:creationId xmlns:a16="http://schemas.microsoft.com/office/drawing/2014/main" id="{759F5A28-BA57-43E8-AFA9-7C32D868791F}"/>
                  </a:ext>
                </a:extLst>
              </p:cNvPr>
              <p:cNvSpPr/>
              <p:nvPr/>
            </p:nvSpPr>
            <p:spPr bwMode="auto">
              <a:xfrm rot="4138240">
                <a:off x="10323198" y="2379705"/>
                <a:ext cx="292779" cy="330181"/>
              </a:xfrm>
              <a:custGeom>
                <a:avLst/>
                <a:gdLst>
                  <a:gd name="connsiteX0" fmla="*/ 7937 w 497682"/>
                  <a:gd name="connsiteY0" fmla="*/ 321071 h 502841"/>
                  <a:gd name="connsiteX1" fmla="*/ 22225 w 497682"/>
                  <a:gd name="connsiteY1" fmla="*/ 173434 h 502841"/>
                  <a:gd name="connsiteX2" fmla="*/ 141287 w 497682"/>
                  <a:gd name="connsiteY2" fmla="*/ 42465 h 502841"/>
                  <a:gd name="connsiteX3" fmla="*/ 250825 w 497682"/>
                  <a:gd name="connsiteY3" fmla="*/ 1984 h 502841"/>
                  <a:gd name="connsiteX4" fmla="*/ 372269 w 497682"/>
                  <a:gd name="connsiteY4" fmla="*/ 30559 h 502841"/>
                  <a:gd name="connsiteX5" fmla="*/ 453231 w 497682"/>
                  <a:gd name="connsiteY5" fmla="*/ 128190 h 502841"/>
                  <a:gd name="connsiteX6" fmla="*/ 496094 w 497682"/>
                  <a:gd name="connsiteY6" fmla="*/ 244871 h 502841"/>
                  <a:gd name="connsiteX7" fmla="*/ 443706 w 497682"/>
                  <a:gd name="connsiteY7" fmla="*/ 382984 h 502841"/>
                  <a:gd name="connsiteX8" fmla="*/ 336550 w 497682"/>
                  <a:gd name="connsiteY8" fmla="*/ 471090 h 502841"/>
                  <a:gd name="connsiteX9" fmla="*/ 210344 w 497682"/>
                  <a:gd name="connsiteY9" fmla="*/ 494903 h 502841"/>
                  <a:gd name="connsiteX10" fmla="*/ 53181 w 497682"/>
                  <a:gd name="connsiteY10" fmla="*/ 423465 h 502841"/>
                  <a:gd name="connsiteX11" fmla="*/ 7937 w 497682"/>
                  <a:gd name="connsiteY11" fmla="*/ 321071 h 50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682" h="502841">
                    <a:moveTo>
                      <a:pt x="7937" y="321071"/>
                    </a:moveTo>
                    <a:cubicBezTo>
                      <a:pt x="2778" y="279399"/>
                      <a:pt x="0" y="219868"/>
                      <a:pt x="22225" y="173434"/>
                    </a:cubicBezTo>
                    <a:cubicBezTo>
                      <a:pt x="44450" y="127000"/>
                      <a:pt x="103187" y="71040"/>
                      <a:pt x="141287" y="42465"/>
                    </a:cubicBezTo>
                    <a:cubicBezTo>
                      <a:pt x="179387" y="13890"/>
                      <a:pt x="212328" y="3968"/>
                      <a:pt x="250825" y="1984"/>
                    </a:cubicBezTo>
                    <a:cubicBezTo>
                      <a:pt x="289322" y="0"/>
                      <a:pt x="338535" y="9525"/>
                      <a:pt x="372269" y="30559"/>
                    </a:cubicBezTo>
                    <a:cubicBezTo>
                      <a:pt x="406003" y="51593"/>
                      <a:pt x="432594" y="92471"/>
                      <a:pt x="453231" y="128190"/>
                    </a:cubicBezTo>
                    <a:cubicBezTo>
                      <a:pt x="473869" y="163909"/>
                      <a:pt x="497682" y="202405"/>
                      <a:pt x="496094" y="244871"/>
                    </a:cubicBezTo>
                    <a:cubicBezTo>
                      <a:pt x="494507" y="287337"/>
                      <a:pt x="470297" y="345281"/>
                      <a:pt x="443706" y="382984"/>
                    </a:cubicBezTo>
                    <a:cubicBezTo>
                      <a:pt x="417115" y="420687"/>
                      <a:pt x="375444" y="452437"/>
                      <a:pt x="336550" y="471090"/>
                    </a:cubicBezTo>
                    <a:cubicBezTo>
                      <a:pt x="297656" y="489743"/>
                      <a:pt x="257572" y="502841"/>
                      <a:pt x="210344" y="494903"/>
                    </a:cubicBezTo>
                    <a:cubicBezTo>
                      <a:pt x="163116" y="486965"/>
                      <a:pt x="87709" y="454024"/>
                      <a:pt x="53181" y="423465"/>
                    </a:cubicBezTo>
                    <a:cubicBezTo>
                      <a:pt x="18653" y="392906"/>
                      <a:pt x="13096" y="362743"/>
                      <a:pt x="7937" y="321071"/>
                    </a:cubicBezTo>
                    <a:close/>
                  </a:path>
                </a:pathLst>
              </a:custGeom>
              <a:solidFill>
                <a:schemeClr val="accent2">
                  <a:lumMod val="75000"/>
                </a:schemeClr>
              </a:solidFill>
              <a:ln w="12700">
                <a:solidFill>
                  <a:schemeClr val="accent2">
                    <a:lumMod val="60000"/>
                    <a:lumOff val="40000"/>
                  </a:schemeClr>
                </a:solidFill>
                <a:miter lim="800000"/>
                <a:headEnd/>
                <a:tailEnd/>
              </a:ln>
            </p:spPr>
            <p:txBody>
              <a:bodyPr anchor="ctr"/>
              <a:lstStyle/>
              <a:p>
                <a:pPr marL="0" marR="0" lvl="0" indent="0" algn="ctr" defTabSz="914126" rtl="0" eaLnBrk="1" fontAlgn="base" latinLnBrk="0" hangingPunct="1">
                  <a:lnSpc>
                    <a:spcPct val="90000"/>
                  </a:lnSpc>
                  <a:spcBef>
                    <a:spcPct val="35000"/>
                  </a:spcBef>
                  <a:spcAft>
                    <a:spcPct val="25000"/>
                  </a:spcAft>
                  <a:buClr>
                    <a:srgbClr val="8B3D9A"/>
                  </a:buClr>
                  <a:buSzTx/>
                  <a:buFont typeface="Arial" charset="0"/>
                  <a:buChar char="•"/>
                  <a:tabLst/>
                  <a:defRPr/>
                </a:pPr>
                <a:endParaRPr kumimoji="0" lang="en-US" sz="1400" b="0" i="0" u="none" strike="noStrike" kern="1200" cap="none" spc="0" normalizeH="0" baseline="0" noProof="0" dirty="0">
                  <a:ln>
                    <a:noFill/>
                  </a:ln>
                  <a:solidFill>
                    <a:srgbClr val="CDCDCF"/>
                  </a:solidFill>
                  <a:effectLst/>
                  <a:uLnTx/>
                  <a:uFillTx/>
                  <a:latin typeface="Times New Roman" panose="02020603050405020304" pitchFamily="18" charset="0"/>
                  <a:ea typeface="MS PGothic" pitchFamily="34" charset="-128"/>
                  <a:cs typeface="Arial" panose="020B0604020202020204" pitchFamily="34" charset="0"/>
                </a:endParaRPr>
              </a:p>
            </p:txBody>
          </p:sp>
        </p:grpSp>
        <p:sp>
          <p:nvSpPr>
            <p:cNvPr id="17" name="TextBox 16">
              <a:extLst>
                <a:ext uri="{FF2B5EF4-FFF2-40B4-BE49-F238E27FC236}">
                  <a16:creationId xmlns:a16="http://schemas.microsoft.com/office/drawing/2014/main" id="{870BD848-A08C-4F38-80A8-F4825768B64D}"/>
                </a:ext>
              </a:extLst>
            </p:cNvPr>
            <p:cNvSpPr txBox="1"/>
            <p:nvPr/>
          </p:nvSpPr>
          <p:spPr bwMode="auto">
            <a:xfrm>
              <a:off x="10602697" y="2185230"/>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AR+</a:t>
              </a:r>
            </a:p>
          </p:txBody>
        </p:sp>
      </p:grpSp>
      <p:sp>
        <p:nvSpPr>
          <p:cNvPr id="62" name="TextBox 61">
            <a:extLst>
              <a:ext uri="{FF2B5EF4-FFF2-40B4-BE49-F238E27FC236}">
                <a16:creationId xmlns:a16="http://schemas.microsoft.com/office/drawing/2014/main" id="{182650C4-E995-E34A-BA3F-B829105AFA4D}"/>
              </a:ext>
            </a:extLst>
          </p:cNvPr>
          <p:cNvSpPr txBox="1"/>
          <p:nvPr/>
        </p:nvSpPr>
        <p:spPr bwMode="auto">
          <a:xfrm>
            <a:off x="10333911" y="2585433"/>
            <a:ext cx="1382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HT-sensitive prostate cancer</a:t>
            </a:r>
          </a:p>
        </p:txBody>
      </p:sp>
      <p:cxnSp>
        <p:nvCxnSpPr>
          <p:cNvPr id="3" name="Straight Connector 2">
            <a:extLst>
              <a:ext uri="{FF2B5EF4-FFF2-40B4-BE49-F238E27FC236}">
                <a16:creationId xmlns:a16="http://schemas.microsoft.com/office/drawing/2014/main" id="{F3394C8C-C0DA-E4C5-2A17-080929416A40}"/>
              </a:ext>
            </a:extLst>
          </p:cNvPr>
          <p:cNvCxnSpPr/>
          <p:nvPr/>
        </p:nvCxnSpPr>
        <p:spPr bwMode="auto">
          <a:xfrm flipH="1">
            <a:off x="6402203" y="2316871"/>
            <a:ext cx="73025" cy="0"/>
          </a:xfrm>
          <a:prstGeom prst="line">
            <a:avLst/>
          </a:prstGeom>
          <a:noFill/>
          <a:ln w="2857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273589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1457023-DE41-402D-A931-2A013B742D40}"/>
              </a:ext>
            </a:extLst>
          </p:cNvPr>
          <p:cNvSpPr>
            <a:spLocks noGrp="1" noChangeArrowheads="1"/>
          </p:cNvSpPr>
          <p:nvPr>
            <p:ph type="title"/>
          </p:nvPr>
        </p:nvSpPr>
        <p:spPr>
          <a:xfrm>
            <a:off x="1186425" y="178163"/>
            <a:ext cx="10010207" cy="1052490"/>
          </a:xfrm>
        </p:spPr>
        <p:txBody>
          <a:bodyPr>
            <a:noAutofit/>
          </a:bodyPr>
          <a:lstStyle/>
          <a:p>
            <a:pPr algn="ctr"/>
            <a:r>
              <a:rPr lang="en-US" altLang="en-US" sz="2800" b="1" dirty="0">
                <a:latin typeface="Lora" pitchFamily="2" charset="0"/>
              </a:rPr>
              <a:t>TALAPRO-2</a:t>
            </a:r>
            <a:br>
              <a:rPr lang="en-US" altLang="en-US" sz="2800" dirty="0">
                <a:latin typeface="Lora" pitchFamily="2" charset="0"/>
              </a:rPr>
            </a:br>
            <a:r>
              <a:rPr lang="en-US" sz="2800" dirty="0">
                <a:latin typeface="Lora" pitchFamily="2" charset="0"/>
              </a:rPr>
              <a:t> First-Line Enzalutamide ± </a:t>
            </a:r>
            <a:r>
              <a:rPr lang="en-US" sz="2800" dirty="0" err="1">
                <a:latin typeface="Lora" pitchFamily="2" charset="0"/>
              </a:rPr>
              <a:t>Talazoparib</a:t>
            </a:r>
            <a:r>
              <a:rPr lang="en-US" sz="2800" dirty="0">
                <a:latin typeface="Lora" pitchFamily="2" charset="0"/>
              </a:rPr>
              <a:t> for mCRPC</a:t>
            </a:r>
            <a:endParaRPr lang="en-US" altLang="en-US" sz="2800" dirty="0">
              <a:latin typeface="Lora" pitchFamily="2" charset="0"/>
            </a:endParaRPr>
          </a:p>
        </p:txBody>
      </p:sp>
      <p:sp>
        <p:nvSpPr>
          <p:cNvPr id="2" name="Rectangle 3">
            <a:extLst>
              <a:ext uri="{FF2B5EF4-FFF2-40B4-BE49-F238E27FC236}">
                <a16:creationId xmlns:a16="http://schemas.microsoft.com/office/drawing/2014/main" id="{8D1BF676-E05F-B70B-5BD3-D34A9EF9D3F3}"/>
              </a:ext>
            </a:extLst>
          </p:cNvPr>
          <p:cNvSpPr>
            <a:spLocks noGrp="1" noChangeArrowheads="1"/>
          </p:cNvSpPr>
          <p:nvPr>
            <p:ph idx="1"/>
          </p:nvPr>
        </p:nvSpPr>
        <p:spPr>
          <a:xfrm>
            <a:off x="897080" y="1419819"/>
            <a:ext cx="10010207" cy="4018361"/>
          </a:xfrm>
          <a:ln>
            <a:noFill/>
          </a:ln>
        </p:spPr>
        <p:txBody>
          <a:bodyPr/>
          <a:lstStyle/>
          <a:p>
            <a:r>
              <a:rPr lang="en-US" altLang="en-US" sz="2400" dirty="0"/>
              <a:t>Randomized, double-blind, placebo-controlled phase III trial</a:t>
            </a:r>
            <a:endParaRPr lang="en-US" altLang="en-US" sz="2400" baseline="30000" dirty="0"/>
          </a:p>
        </p:txBody>
      </p:sp>
      <p:sp>
        <p:nvSpPr>
          <p:cNvPr id="4" name="Text Box 15">
            <a:extLst>
              <a:ext uri="{FF2B5EF4-FFF2-40B4-BE49-F238E27FC236}">
                <a16:creationId xmlns:a16="http://schemas.microsoft.com/office/drawing/2014/main" id="{ECB4FD5E-5340-C9FE-85A7-C0B8B86DE40B}"/>
              </a:ext>
            </a:extLst>
          </p:cNvPr>
          <p:cNvSpPr txBox="1">
            <a:spLocks noChangeArrowheads="1"/>
          </p:cNvSpPr>
          <p:nvPr/>
        </p:nvSpPr>
        <p:spPr bwMode="auto">
          <a:xfrm>
            <a:off x="8004176" y="6400653"/>
            <a:ext cx="3844924"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Agarwal. ASCO GU 2023. Abstr LBA17</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3" name="Rectangle 3">
            <a:extLst>
              <a:ext uri="{FF2B5EF4-FFF2-40B4-BE49-F238E27FC236}">
                <a16:creationId xmlns:a16="http://schemas.microsoft.com/office/drawing/2014/main" id="{6229C45B-D785-610C-86F6-0C029B1F914C}"/>
              </a:ext>
            </a:extLst>
          </p:cNvPr>
          <p:cNvSpPr txBox="1">
            <a:spLocks noChangeArrowheads="1"/>
          </p:cNvSpPr>
          <p:nvPr/>
        </p:nvSpPr>
        <p:spPr bwMode="auto">
          <a:xfrm>
            <a:off x="682022" y="4912876"/>
            <a:ext cx="5380490" cy="136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22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Primary endpoint: </a:t>
            </a:r>
            <a:r>
              <a:rPr kumimoji="0" lang="en-US" alt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rPFS by BICR</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22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Key secondary endpoint</a:t>
            </a:r>
            <a:r>
              <a:rPr kumimoji="0" lang="en-US" alt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OS</a:t>
            </a:r>
          </a:p>
        </p:txBody>
      </p:sp>
      <p:sp>
        <p:nvSpPr>
          <p:cNvPr id="5" name="Rectangle 3">
            <a:extLst>
              <a:ext uri="{FF2B5EF4-FFF2-40B4-BE49-F238E27FC236}">
                <a16:creationId xmlns:a16="http://schemas.microsoft.com/office/drawing/2014/main" id="{F4252C80-940A-BC3B-300A-13004C62BC3F}"/>
              </a:ext>
            </a:extLst>
          </p:cNvPr>
          <p:cNvSpPr txBox="1">
            <a:spLocks noChangeArrowheads="1"/>
          </p:cNvSpPr>
          <p:nvPr/>
        </p:nvSpPr>
        <p:spPr bwMode="auto">
          <a:xfrm>
            <a:off x="6062512" y="4823072"/>
            <a:ext cx="5380490" cy="136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22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Other secondary endpoints: </a:t>
            </a:r>
            <a:r>
              <a:rPr kumimoji="0" lang="en-US" alt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time to cytotoxic chemotherapy, PFS2 (by investigator), ORR, PROs, safety</a:t>
            </a:r>
          </a:p>
        </p:txBody>
      </p:sp>
      <p:sp>
        <p:nvSpPr>
          <p:cNvPr id="6" name="Text Box 45">
            <a:extLst>
              <a:ext uri="{FF2B5EF4-FFF2-40B4-BE49-F238E27FC236}">
                <a16:creationId xmlns:a16="http://schemas.microsoft.com/office/drawing/2014/main" id="{06F1DAB6-D48E-E89B-F4A4-804C05D4565B}"/>
              </a:ext>
            </a:extLst>
          </p:cNvPr>
          <p:cNvSpPr txBox="1">
            <a:spLocks noChangeArrowheads="1"/>
          </p:cNvSpPr>
          <p:nvPr/>
        </p:nvSpPr>
        <p:spPr bwMode="auto">
          <a:xfrm>
            <a:off x="682022" y="2702491"/>
            <a:ext cx="28947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with newly diagnosed mCRPC; </a:t>
            </a:r>
            <a:b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ECOG PS 0-1; samples prospectively assessed for HRR gene alterations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 = 805)</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 name="Rectangle 49">
            <a:extLst>
              <a:ext uri="{FF2B5EF4-FFF2-40B4-BE49-F238E27FC236}">
                <a16:creationId xmlns:a16="http://schemas.microsoft.com/office/drawing/2014/main" id="{D3BC9981-B306-9409-65BE-D91FFAC5EB42}"/>
              </a:ext>
            </a:extLst>
          </p:cNvPr>
          <p:cNvSpPr>
            <a:spLocks noChangeArrowheads="1"/>
          </p:cNvSpPr>
          <p:nvPr/>
        </p:nvSpPr>
        <p:spPr bwMode="auto">
          <a:xfrm>
            <a:off x="5898426" y="2266028"/>
            <a:ext cx="5001343" cy="908191"/>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Talazoparib</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0.5 mg QD*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Enzalutamide</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160 mg QD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402)</a:t>
            </a:r>
          </a:p>
        </p:txBody>
      </p:sp>
      <p:sp>
        <p:nvSpPr>
          <p:cNvPr id="8" name="Rectangle 50">
            <a:extLst>
              <a:ext uri="{FF2B5EF4-FFF2-40B4-BE49-F238E27FC236}">
                <a16:creationId xmlns:a16="http://schemas.microsoft.com/office/drawing/2014/main" id="{9F45B076-E283-4C5E-FB02-23F1BF3FCB7B}"/>
              </a:ext>
            </a:extLst>
          </p:cNvPr>
          <p:cNvSpPr>
            <a:spLocks noChangeArrowheads="1"/>
          </p:cNvSpPr>
          <p:nvPr/>
        </p:nvSpPr>
        <p:spPr bwMode="auto">
          <a:xfrm>
            <a:off x="5915016" y="3287361"/>
            <a:ext cx="5001343" cy="908191"/>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Placebo</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Enzalutamide</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160 mg QD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403)</a:t>
            </a:r>
          </a:p>
        </p:txBody>
      </p:sp>
      <p:sp>
        <p:nvSpPr>
          <p:cNvPr id="11" name="Line 53">
            <a:extLst>
              <a:ext uri="{FF2B5EF4-FFF2-40B4-BE49-F238E27FC236}">
                <a16:creationId xmlns:a16="http://schemas.microsoft.com/office/drawing/2014/main" id="{6EBA56EA-5722-E96C-1701-D174CC713816}"/>
              </a:ext>
            </a:extLst>
          </p:cNvPr>
          <p:cNvSpPr>
            <a:spLocks noChangeShapeType="1"/>
          </p:cNvSpPr>
          <p:nvPr/>
        </p:nvSpPr>
        <p:spPr bwMode="auto">
          <a:xfrm>
            <a:off x="3743023" y="3498732"/>
            <a:ext cx="1826722" cy="29195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2" name="Line 54">
            <a:extLst>
              <a:ext uri="{FF2B5EF4-FFF2-40B4-BE49-F238E27FC236}">
                <a16:creationId xmlns:a16="http://schemas.microsoft.com/office/drawing/2014/main" id="{7B8335A3-F3E1-0231-9C8D-1E0D122AB99C}"/>
              </a:ext>
            </a:extLst>
          </p:cNvPr>
          <p:cNvSpPr>
            <a:spLocks noChangeShapeType="1"/>
          </p:cNvSpPr>
          <p:nvPr/>
        </p:nvSpPr>
        <p:spPr bwMode="auto">
          <a:xfrm flipV="1">
            <a:off x="3743023" y="2747139"/>
            <a:ext cx="1826722" cy="41836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259F335-8D71-4764-182F-7C9C24949E62}"/>
              </a:ext>
            </a:extLst>
          </p:cNvPr>
          <p:cNvSpPr txBox="1"/>
          <p:nvPr/>
        </p:nvSpPr>
        <p:spPr bwMode="auto">
          <a:xfrm>
            <a:off x="2007676" y="1864559"/>
            <a:ext cx="38907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Stratification by prior abiraterone or docetaxel for CSPC (yes vs no), HRR gene status (deficient vs nondeficient or unknown)</a:t>
            </a:r>
          </a:p>
        </p:txBody>
      </p:sp>
      <p:cxnSp>
        <p:nvCxnSpPr>
          <p:cNvPr id="14" name="Straight Arrow Connector 13">
            <a:extLst>
              <a:ext uri="{FF2B5EF4-FFF2-40B4-BE49-F238E27FC236}">
                <a16:creationId xmlns:a16="http://schemas.microsoft.com/office/drawing/2014/main" id="{52036DC7-3263-E5F6-056B-2F967DE2C64C}"/>
              </a:ext>
            </a:extLst>
          </p:cNvPr>
          <p:cNvCxnSpPr>
            <a:cxnSpLocks/>
          </p:cNvCxnSpPr>
          <p:nvPr/>
        </p:nvCxnSpPr>
        <p:spPr>
          <a:xfrm>
            <a:off x="4048963" y="2603223"/>
            <a:ext cx="0" cy="373111"/>
          </a:xfrm>
          <a:prstGeom prst="straightConnector1">
            <a:avLst/>
          </a:prstGeom>
          <a:noFill/>
          <a:ln w="28575" cap="flat" cmpd="sng" algn="ctr">
            <a:solidFill>
              <a:schemeClr val="tx1"/>
            </a:solidFill>
            <a:prstDash val="sysDot"/>
            <a:headEnd type="none" w="med" len="med"/>
            <a:tailEnd type="triangle" w="med" len="med"/>
          </a:ln>
          <a:effectLst/>
        </p:spPr>
      </p:cxnSp>
      <p:sp>
        <p:nvSpPr>
          <p:cNvPr id="9" name="TextBox 8">
            <a:extLst>
              <a:ext uri="{FF2B5EF4-FFF2-40B4-BE49-F238E27FC236}">
                <a16:creationId xmlns:a16="http://schemas.microsoft.com/office/drawing/2014/main" id="{B4410E5A-635F-1315-E926-2DF69F3B9444}"/>
              </a:ext>
            </a:extLst>
          </p:cNvPr>
          <p:cNvSpPr txBox="1"/>
          <p:nvPr/>
        </p:nvSpPr>
        <p:spPr bwMode="auto">
          <a:xfrm>
            <a:off x="5898425" y="4289619"/>
            <a:ext cx="5001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*0.35 mg if moderate renal impairment.</a:t>
            </a:r>
          </a:p>
        </p:txBody>
      </p:sp>
      <p:sp>
        <p:nvSpPr>
          <p:cNvPr id="10" name="TextBox 9">
            <a:extLst>
              <a:ext uri="{FF2B5EF4-FFF2-40B4-BE49-F238E27FC236}">
                <a16:creationId xmlns:a16="http://schemas.microsoft.com/office/drawing/2014/main" id="{3B591EAF-C568-C3A5-7D40-F9803D1CBF49}"/>
              </a:ext>
            </a:extLst>
          </p:cNvPr>
          <p:cNvSpPr txBox="1"/>
          <p:nvPr/>
        </p:nvSpPr>
        <p:spPr bwMode="auto">
          <a:xfrm>
            <a:off x="3572392" y="4046754"/>
            <a:ext cx="23138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HRR gene alterations: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BRCA1, BRCA2, PALB2, ATM, ATR, CHECK2, FANCA, RAD51C, NBN, MLH1, MRE11A, CDK12</a:t>
            </a:r>
          </a:p>
        </p:txBody>
      </p:sp>
    </p:spTree>
    <p:extLst>
      <p:ext uri="{BB962C8B-B14F-4D97-AF65-F5344CB8AC3E}">
        <p14:creationId xmlns:p14="http://schemas.microsoft.com/office/powerpoint/2010/main" val="3472786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9F65C30-FE8F-0DC2-6387-1B83B662F0F9}"/>
              </a:ext>
            </a:extLst>
          </p:cNvPr>
          <p:cNvSpPr>
            <a:spLocks noGrp="1"/>
          </p:cNvSpPr>
          <p:nvPr>
            <p:ph type="body" sz="quarter" idx="25"/>
          </p:nvPr>
        </p:nvSpPr>
        <p:spPr>
          <a:xfrm>
            <a:off x="529715" y="327173"/>
            <a:ext cx="11054039" cy="933571"/>
          </a:xfrm>
        </p:spPr>
        <p:txBody>
          <a:bodyPr>
            <a:normAutofit/>
          </a:bodyPr>
          <a:lstStyle/>
          <a:p>
            <a:pPr algn="ctr"/>
            <a:r>
              <a:rPr lang="en-US" sz="2800" b="1" dirty="0">
                <a:solidFill>
                  <a:schemeClr val="tx1"/>
                </a:solidFill>
              </a:rPr>
              <a:t>TALAPRO-2</a:t>
            </a:r>
            <a:br>
              <a:rPr lang="en-US" sz="2800">
                <a:solidFill>
                  <a:schemeClr val="tx1"/>
                </a:solidFill>
              </a:rPr>
            </a:br>
            <a:r>
              <a:rPr lang="en-US" sz="2800">
                <a:solidFill>
                  <a:schemeClr val="tx1"/>
                </a:solidFill>
              </a:rPr>
              <a:t>rPFS </a:t>
            </a:r>
            <a:r>
              <a:rPr lang="en-US" sz="2800" dirty="0">
                <a:solidFill>
                  <a:schemeClr val="tx1"/>
                </a:solidFill>
              </a:rPr>
              <a:t>by BICR</a:t>
            </a:r>
          </a:p>
        </p:txBody>
      </p:sp>
      <p:graphicFrame>
        <p:nvGraphicFramePr>
          <p:cNvPr id="9" name="Table 9">
            <a:extLst>
              <a:ext uri="{FF2B5EF4-FFF2-40B4-BE49-F238E27FC236}">
                <a16:creationId xmlns:a16="http://schemas.microsoft.com/office/drawing/2014/main" id="{957882DC-80AC-9F45-3F30-33FABCDB0E75}"/>
              </a:ext>
            </a:extLst>
          </p:cNvPr>
          <p:cNvGraphicFramePr>
            <a:graphicFrameLocks noGrp="1"/>
          </p:cNvGraphicFramePr>
          <p:nvPr>
            <p:ph sz="half" idx="21"/>
          </p:nvPr>
        </p:nvGraphicFramePr>
        <p:xfrm>
          <a:off x="7079226" y="1884222"/>
          <a:ext cx="4504528" cy="2774933"/>
        </p:xfrm>
        <a:graphic>
          <a:graphicData uri="http://schemas.openxmlformats.org/drawingml/2006/table">
            <a:tbl>
              <a:tblPr firstRow="1" bandRow="1">
                <a:tableStyleId>{5C22544A-7EE6-4342-B048-85BDC9FD1C3A}</a:tableStyleId>
              </a:tblPr>
              <a:tblGrid>
                <a:gridCol w="1613017">
                  <a:extLst>
                    <a:ext uri="{9D8B030D-6E8A-4147-A177-3AD203B41FA5}">
                      <a16:colId xmlns:a16="http://schemas.microsoft.com/office/drawing/2014/main" val="4090660223"/>
                    </a:ext>
                  </a:extLst>
                </a:gridCol>
                <a:gridCol w="1368210">
                  <a:extLst>
                    <a:ext uri="{9D8B030D-6E8A-4147-A177-3AD203B41FA5}">
                      <a16:colId xmlns:a16="http://schemas.microsoft.com/office/drawing/2014/main" val="243335926"/>
                    </a:ext>
                  </a:extLst>
                </a:gridCol>
                <a:gridCol w="1523301">
                  <a:extLst>
                    <a:ext uri="{9D8B030D-6E8A-4147-A177-3AD203B41FA5}">
                      <a16:colId xmlns:a16="http://schemas.microsoft.com/office/drawing/2014/main" val="961519389"/>
                    </a:ext>
                  </a:extLst>
                </a:gridCol>
              </a:tblGrid>
              <a:tr h="1227296">
                <a:tc>
                  <a:txBody>
                    <a:bodyPr/>
                    <a:lstStyle/>
                    <a:p>
                      <a:pPr>
                        <a:lnSpc>
                          <a:spcPct val="85000"/>
                        </a:lnSpc>
                      </a:pPr>
                      <a:endParaRPr lang="en-US" sz="160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600" dirty="0">
                          <a:solidFill>
                            <a:schemeClr val="tx1"/>
                          </a:solidFill>
                        </a:rPr>
                        <a:t>Talazoparib + </a:t>
                      </a:r>
                    </a:p>
                    <a:p>
                      <a:pPr algn="ctr">
                        <a:lnSpc>
                          <a:spcPct val="85000"/>
                        </a:lnSpc>
                      </a:pPr>
                      <a:r>
                        <a:rPr lang="en-US" sz="1600" dirty="0">
                          <a:solidFill>
                            <a:schemeClr val="tx1"/>
                          </a:solidFill>
                        </a:rPr>
                        <a:t>Enzalutamide</a:t>
                      </a:r>
                      <a:br>
                        <a:rPr lang="en-US" sz="1600" dirty="0">
                          <a:solidFill>
                            <a:schemeClr val="tx1"/>
                          </a:solidFill>
                        </a:rPr>
                      </a:br>
                      <a:r>
                        <a:rPr lang="en-US" sz="1600" dirty="0">
                          <a:solidFill>
                            <a:schemeClr val="tx1"/>
                          </a:solidFill>
                        </a:rPr>
                        <a:t>(n = 402)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600" dirty="0">
                          <a:solidFill>
                            <a:schemeClr val="tx1"/>
                          </a:solidFill>
                        </a:rPr>
                        <a:t>Placebo + </a:t>
                      </a:r>
                    </a:p>
                    <a:p>
                      <a:pPr algn="ctr">
                        <a:lnSpc>
                          <a:spcPct val="85000"/>
                        </a:lnSpc>
                      </a:pPr>
                      <a:r>
                        <a:rPr lang="en-US" sz="1600" dirty="0">
                          <a:solidFill>
                            <a:schemeClr val="tx1"/>
                          </a:solidFill>
                        </a:rPr>
                        <a:t>Enzalutamide</a:t>
                      </a:r>
                      <a:br>
                        <a:rPr lang="en-US" sz="1600" dirty="0">
                          <a:solidFill>
                            <a:schemeClr val="tx1"/>
                          </a:solidFill>
                        </a:rPr>
                      </a:br>
                      <a:r>
                        <a:rPr lang="en-US" sz="1600" dirty="0">
                          <a:solidFill>
                            <a:schemeClr val="tx1"/>
                          </a:solidFill>
                        </a:rPr>
                        <a:t>(n = 403)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5182244"/>
                  </a:ext>
                </a:extLst>
              </a:tr>
              <a:tr h="515879">
                <a:tc>
                  <a:txBody>
                    <a:bodyPr/>
                    <a:lstStyle/>
                    <a:p>
                      <a:pPr>
                        <a:lnSpc>
                          <a:spcPct val="85000"/>
                        </a:lnSpc>
                      </a:pPr>
                      <a:r>
                        <a:rPr lang="en-US" sz="1600" dirty="0">
                          <a:solidFill>
                            <a:schemeClr val="tx1"/>
                          </a:solidFill>
                        </a:rPr>
                        <a:t>Events, n</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600" dirty="0">
                          <a:solidFill>
                            <a:schemeClr val="tx1"/>
                          </a:solidFill>
                        </a:rPr>
                        <a:t>151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600" dirty="0">
                          <a:solidFill>
                            <a:schemeClr val="tx1"/>
                          </a:solidFill>
                        </a:rPr>
                        <a:t>191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883820"/>
                  </a:ext>
                </a:extLst>
              </a:tr>
              <a:tr h="515879">
                <a:tc>
                  <a:txBody>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1600" dirty="0">
                          <a:solidFill>
                            <a:schemeClr val="tx1"/>
                          </a:solidFill>
                        </a:rPr>
                        <a:t>Median </a:t>
                      </a:r>
                      <a:r>
                        <a:rPr lang="en-US" sz="1600" dirty="0" err="1">
                          <a:solidFill>
                            <a:schemeClr val="tx1"/>
                          </a:solidFill>
                        </a:rPr>
                        <a:t>rPFS</a:t>
                      </a:r>
                      <a:r>
                        <a:rPr lang="en-US" sz="1600" dirty="0">
                          <a:solidFill>
                            <a:schemeClr val="tx1"/>
                          </a:solidFill>
                        </a:rPr>
                        <a:t>, </a:t>
                      </a:r>
                      <a:r>
                        <a:rPr lang="en-US" sz="1600" dirty="0" err="1">
                          <a:solidFill>
                            <a:schemeClr val="tx1"/>
                          </a:solidFill>
                        </a:rPr>
                        <a:t>mo</a:t>
                      </a:r>
                      <a:endParaRPr lang="en-US" sz="160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600" dirty="0">
                          <a:solidFill>
                            <a:schemeClr val="tx1"/>
                          </a:solidFill>
                        </a:rPr>
                        <a:t>NR (27.5-NR)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600" dirty="0">
                          <a:solidFill>
                            <a:schemeClr val="tx1"/>
                          </a:solidFill>
                        </a:rPr>
                        <a:t>21.9 (16.6-25.1)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28185"/>
                  </a:ext>
                </a:extLst>
              </a:tr>
              <a:tr h="515879">
                <a:tc>
                  <a:txBody>
                    <a:bodyPr/>
                    <a:lstStyle/>
                    <a:p>
                      <a:pPr>
                        <a:lnSpc>
                          <a:spcPct val="85000"/>
                        </a:lnSpc>
                      </a:pPr>
                      <a:r>
                        <a:rPr lang="en-US" sz="1600" dirty="0">
                          <a:solidFill>
                            <a:schemeClr val="tx1"/>
                          </a:solidFill>
                        </a:rPr>
                        <a:t>Median f/u, </a:t>
                      </a:r>
                      <a:r>
                        <a:rPr lang="en-US" sz="1600" dirty="0" err="1">
                          <a:solidFill>
                            <a:schemeClr val="tx1"/>
                          </a:solidFill>
                        </a:rPr>
                        <a:t>mo</a:t>
                      </a:r>
                      <a:endParaRPr lang="en-US" sz="160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600" dirty="0">
                          <a:solidFill>
                            <a:schemeClr val="tx1"/>
                          </a:solidFill>
                        </a:rPr>
                        <a:t>24.9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600" dirty="0">
                          <a:solidFill>
                            <a:schemeClr val="tx1"/>
                          </a:solidFill>
                        </a:rPr>
                        <a:t>24.6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093198"/>
                  </a:ext>
                </a:extLst>
              </a:tr>
            </a:tbl>
          </a:graphicData>
        </a:graphic>
      </p:graphicFrame>
      <p:sp>
        <p:nvSpPr>
          <p:cNvPr id="12" name="TextBox 11">
            <a:extLst>
              <a:ext uri="{FF2B5EF4-FFF2-40B4-BE49-F238E27FC236}">
                <a16:creationId xmlns:a16="http://schemas.microsoft.com/office/drawing/2014/main" id="{24C5012D-20D4-3CED-EAC8-639D16FB1245}"/>
              </a:ext>
            </a:extLst>
          </p:cNvPr>
          <p:cNvSpPr txBox="1"/>
          <p:nvPr/>
        </p:nvSpPr>
        <p:spPr bwMode="auto">
          <a:xfrm>
            <a:off x="624896" y="5450184"/>
            <a:ext cx="6334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285750" marR="0" lvl="0" indent="-285750" algn="l" defTabSz="914400" rtl="0" eaLnBrk="1" fontAlgn="auto" latinLnBrk="0" hangingPunct="1">
              <a:lnSpc>
                <a:spcPct val="100000"/>
              </a:lnSpc>
              <a:spcBef>
                <a:spcPct val="5000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Investigator assessed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rPFS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HR: 0.64 (95% CI: 0.50-0.91)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&lt; .001</a:t>
            </a:r>
          </a:p>
        </p:txBody>
      </p:sp>
      <p:sp>
        <p:nvSpPr>
          <p:cNvPr id="13" name="Text Box 15">
            <a:extLst>
              <a:ext uri="{FF2B5EF4-FFF2-40B4-BE49-F238E27FC236}">
                <a16:creationId xmlns:a16="http://schemas.microsoft.com/office/drawing/2014/main" id="{896377F7-B153-883B-1909-A7AB20E2BAEC}"/>
              </a:ext>
            </a:extLst>
          </p:cNvPr>
          <p:cNvSpPr txBox="1">
            <a:spLocks noChangeArrowheads="1"/>
          </p:cNvSpPr>
          <p:nvPr/>
        </p:nvSpPr>
        <p:spPr bwMode="auto">
          <a:xfrm>
            <a:off x="7968333" y="6407216"/>
            <a:ext cx="2985747"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1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Agarwal. ASCO GU 2023. Abstr LBA17</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B0437E9-B5D5-F833-1C40-43207BF13976}"/>
              </a:ext>
            </a:extLst>
          </p:cNvPr>
          <p:cNvSpPr txBox="1"/>
          <p:nvPr/>
        </p:nvSpPr>
        <p:spPr bwMode="auto">
          <a:xfrm>
            <a:off x="1945378" y="4015847"/>
            <a:ext cx="4281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HR: 0.63 (95% CI: 0.51-0.78)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&lt; .0001</a:t>
            </a:r>
          </a:p>
        </p:txBody>
      </p:sp>
      <p:sp>
        <p:nvSpPr>
          <p:cNvPr id="8" name="TextBox 7">
            <a:extLst>
              <a:ext uri="{FF2B5EF4-FFF2-40B4-BE49-F238E27FC236}">
                <a16:creationId xmlns:a16="http://schemas.microsoft.com/office/drawing/2014/main" id="{0A8472B6-E69B-BE8E-9F18-74C3B5E64767}"/>
              </a:ext>
            </a:extLst>
          </p:cNvPr>
          <p:cNvSpPr txBox="1"/>
          <p:nvPr/>
        </p:nvSpPr>
        <p:spPr bwMode="auto">
          <a:xfrm>
            <a:off x="1103650" y="1559086"/>
            <a:ext cx="5649702" cy="23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rPFS</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3" name="TextBox 22">
            <a:extLst>
              <a:ext uri="{FF2B5EF4-FFF2-40B4-BE49-F238E27FC236}">
                <a16:creationId xmlns:a16="http://schemas.microsoft.com/office/drawing/2014/main" id="{EEF77827-979F-C210-0F14-513B7AB38DE4}"/>
              </a:ext>
            </a:extLst>
          </p:cNvPr>
          <p:cNvSpPr txBox="1"/>
          <p:nvPr/>
        </p:nvSpPr>
        <p:spPr bwMode="auto">
          <a:xfrm rot="16200000">
            <a:off x="-694082" y="3021259"/>
            <a:ext cx="2689227" cy="21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Probability of </a:t>
            </a: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rPFS</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5" name="TextBox 54">
            <a:extLst>
              <a:ext uri="{FF2B5EF4-FFF2-40B4-BE49-F238E27FC236}">
                <a16:creationId xmlns:a16="http://schemas.microsoft.com/office/drawing/2014/main" id="{B061FD45-A159-6272-7F39-9B323C357731}"/>
              </a:ext>
            </a:extLst>
          </p:cNvPr>
          <p:cNvSpPr txBox="1"/>
          <p:nvPr/>
        </p:nvSpPr>
        <p:spPr bwMode="auto">
          <a:xfrm>
            <a:off x="1165145" y="4794344"/>
            <a:ext cx="5416539" cy="21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Months</a:t>
            </a:r>
          </a:p>
        </p:txBody>
      </p:sp>
      <p:grpSp>
        <p:nvGrpSpPr>
          <p:cNvPr id="1635" name="Group 1634">
            <a:extLst>
              <a:ext uri="{FF2B5EF4-FFF2-40B4-BE49-F238E27FC236}">
                <a16:creationId xmlns:a16="http://schemas.microsoft.com/office/drawing/2014/main" id="{868F3AD8-9DD2-259B-333D-251E0D37BEBE}"/>
              </a:ext>
            </a:extLst>
          </p:cNvPr>
          <p:cNvGrpSpPr/>
          <p:nvPr/>
        </p:nvGrpSpPr>
        <p:grpSpPr>
          <a:xfrm>
            <a:off x="670348" y="1724747"/>
            <a:ext cx="6051570" cy="3043972"/>
            <a:chOff x="1000627" y="1796759"/>
            <a:chExt cx="6051570" cy="3043972"/>
          </a:xfrm>
        </p:grpSpPr>
        <p:grpSp>
          <p:nvGrpSpPr>
            <p:cNvPr id="54" name="Group 53">
              <a:extLst>
                <a:ext uri="{FF2B5EF4-FFF2-40B4-BE49-F238E27FC236}">
                  <a16:creationId xmlns:a16="http://schemas.microsoft.com/office/drawing/2014/main" id="{2EB690DC-06E5-088F-77C0-7D487F2D72E8}"/>
                </a:ext>
              </a:extLst>
            </p:cNvPr>
            <p:cNvGrpSpPr/>
            <p:nvPr/>
          </p:nvGrpSpPr>
          <p:grpSpPr>
            <a:xfrm>
              <a:off x="1413129" y="1852673"/>
              <a:ext cx="5513832" cy="2763524"/>
              <a:chOff x="1413129" y="1852673"/>
              <a:chExt cx="5513832" cy="2763524"/>
            </a:xfrm>
          </p:grpSpPr>
          <p:grpSp>
            <p:nvGrpSpPr>
              <p:cNvPr id="15" name="Group 14">
                <a:extLst>
                  <a:ext uri="{FF2B5EF4-FFF2-40B4-BE49-F238E27FC236}">
                    <a16:creationId xmlns:a16="http://schemas.microsoft.com/office/drawing/2014/main" id="{E66DF3FB-C48C-9B57-D61C-613988AA2B59}"/>
                  </a:ext>
                </a:extLst>
              </p:cNvPr>
              <p:cNvGrpSpPr/>
              <p:nvPr/>
            </p:nvGrpSpPr>
            <p:grpSpPr>
              <a:xfrm>
                <a:off x="1495425" y="1852673"/>
                <a:ext cx="5431536" cy="2688336"/>
                <a:chOff x="1495425" y="1852673"/>
                <a:chExt cx="5431536" cy="2688336"/>
              </a:xfrm>
            </p:grpSpPr>
            <p:cxnSp>
              <p:nvCxnSpPr>
                <p:cNvPr id="7" name="Straight Connector 6">
                  <a:extLst>
                    <a:ext uri="{FF2B5EF4-FFF2-40B4-BE49-F238E27FC236}">
                      <a16:creationId xmlns:a16="http://schemas.microsoft.com/office/drawing/2014/main" id="{668C2A53-DEF0-4CC7-6B2C-5D14932A0DC4}"/>
                    </a:ext>
                  </a:extLst>
                </p:cNvPr>
                <p:cNvCxnSpPr/>
                <p:nvPr/>
              </p:nvCxnSpPr>
              <p:spPr bwMode="auto">
                <a:xfrm>
                  <a:off x="1504950" y="1852673"/>
                  <a:ext cx="0" cy="2688336"/>
                </a:xfrm>
                <a:prstGeom prst="line">
                  <a:avLst/>
                </a:prstGeom>
                <a:noFill/>
                <a:ln w="2857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1C3529FA-D184-0FD1-4C0D-2A7D63D9BEF9}"/>
                    </a:ext>
                  </a:extLst>
                </p:cNvPr>
                <p:cNvCxnSpPr/>
                <p:nvPr/>
              </p:nvCxnSpPr>
              <p:spPr bwMode="auto">
                <a:xfrm>
                  <a:off x="1495425" y="4533900"/>
                  <a:ext cx="5431536" cy="0"/>
                </a:xfrm>
                <a:prstGeom prst="line">
                  <a:avLst/>
                </a:prstGeom>
                <a:noFill/>
                <a:ln w="28575" cap="flat" cmpd="sng" algn="ctr">
                  <a:solidFill>
                    <a:schemeClr val="tx1"/>
                  </a:solidFill>
                  <a:prstDash val="solid"/>
                  <a:round/>
                  <a:headEnd type="none" w="med" len="med"/>
                  <a:tailEnd type="none" w="med" len="med"/>
                </a:ln>
                <a:effectLst/>
              </p:spPr>
            </p:cxnSp>
          </p:grpSp>
          <p:grpSp>
            <p:nvGrpSpPr>
              <p:cNvPr id="24" name="Group 23">
                <a:extLst>
                  <a:ext uri="{FF2B5EF4-FFF2-40B4-BE49-F238E27FC236}">
                    <a16:creationId xmlns:a16="http://schemas.microsoft.com/office/drawing/2014/main" id="{93B2ED85-A5D6-02FC-9306-D72E3D0C5038}"/>
                  </a:ext>
                </a:extLst>
              </p:cNvPr>
              <p:cNvGrpSpPr/>
              <p:nvPr/>
            </p:nvGrpSpPr>
            <p:grpSpPr>
              <a:xfrm>
                <a:off x="1413129" y="1879600"/>
                <a:ext cx="82296" cy="2536825"/>
                <a:chOff x="1413129" y="1879600"/>
                <a:chExt cx="82296" cy="2536825"/>
              </a:xfrm>
            </p:grpSpPr>
            <p:cxnSp>
              <p:nvCxnSpPr>
                <p:cNvPr id="17" name="Straight Connector 16">
                  <a:extLst>
                    <a:ext uri="{FF2B5EF4-FFF2-40B4-BE49-F238E27FC236}">
                      <a16:creationId xmlns:a16="http://schemas.microsoft.com/office/drawing/2014/main" id="{561D0174-0F90-13C9-A953-5DA36FA6CEAF}"/>
                    </a:ext>
                  </a:extLst>
                </p:cNvPr>
                <p:cNvCxnSpPr>
                  <a:cxnSpLocks/>
                </p:cNvCxnSpPr>
                <p:nvPr/>
              </p:nvCxnSpPr>
              <p:spPr bwMode="auto">
                <a:xfrm flipH="1">
                  <a:off x="1413129" y="1879600"/>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AA9A9F88-CFD1-5927-FD79-27AAAFA785A7}"/>
                    </a:ext>
                  </a:extLst>
                </p:cNvPr>
                <p:cNvCxnSpPr>
                  <a:cxnSpLocks/>
                </p:cNvCxnSpPr>
                <p:nvPr/>
              </p:nvCxnSpPr>
              <p:spPr bwMode="auto">
                <a:xfrm flipH="1">
                  <a:off x="1413129" y="2386965"/>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0E934D84-7B53-32BE-C9B3-C8AC9B4247D8}"/>
                    </a:ext>
                  </a:extLst>
                </p:cNvPr>
                <p:cNvCxnSpPr>
                  <a:cxnSpLocks/>
                </p:cNvCxnSpPr>
                <p:nvPr/>
              </p:nvCxnSpPr>
              <p:spPr bwMode="auto">
                <a:xfrm flipH="1">
                  <a:off x="1413129" y="2894330"/>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3DFF34C0-3D77-B00E-9236-8DEA8DAEA58A}"/>
                    </a:ext>
                  </a:extLst>
                </p:cNvPr>
                <p:cNvCxnSpPr>
                  <a:cxnSpLocks/>
                </p:cNvCxnSpPr>
                <p:nvPr/>
              </p:nvCxnSpPr>
              <p:spPr bwMode="auto">
                <a:xfrm flipH="1">
                  <a:off x="1413129" y="3401695"/>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ACC4ADE8-03B0-A4E5-2A7D-B3D1F5DC8FC9}"/>
                    </a:ext>
                  </a:extLst>
                </p:cNvPr>
                <p:cNvCxnSpPr>
                  <a:cxnSpLocks/>
                </p:cNvCxnSpPr>
                <p:nvPr/>
              </p:nvCxnSpPr>
              <p:spPr bwMode="auto">
                <a:xfrm flipH="1">
                  <a:off x="1413129" y="3909060"/>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F18873A5-1304-BF52-42E6-BF2FC37A047B}"/>
                    </a:ext>
                  </a:extLst>
                </p:cNvPr>
                <p:cNvCxnSpPr>
                  <a:cxnSpLocks/>
                </p:cNvCxnSpPr>
                <p:nvPr/>
              </p:nvCxnSpPr>
              <p:spPr bwMode="auto">
                <a:xfrm flipH="1">
                  <a:off x="1413129" y="4416425"/>
                  <a:ext cx="82296" cy="0"/>
                </a:xfrm>
                <a:prstGeom prst="line">
                  <a:avLst/>
                </a:prstGeom>
                <a:noFill/>
                <a:ln w="28575" cap="flat" cmpd="sng" algn="ctr">
                  <a:solidFill>
                    <a:schemeClr val="bg1"/>
                  </a:solidFill>
                  <a:prstDash val="solid"/>
                  <a:round/>
                  <a:headEnd type="none" w="med" len="med"/>
                  <a:tailEnd type="none" w="med" len="med"/>
                </a:ln>
                <a:effectLst/>
              </p:spPr>
            </p:cxnSp>
          </p:grpSp>
          <p:grpSp>
            <p:nvGrpSpPr>
              <p:cNvPr id="53" name="Group 52">
                <a:extLst>
                  <a:ext uri="{FF2B5EF4-FFF2-40B4-BE49-F238E27FC236}">
                    <a16:creationId xmlns:a16="http://schemas.microsoft.com/office/drawing/2014/main" id="{311D488F-1227-EC0D-620C-AFB2106A9727}"/>
                  </a:ext>
                </a:extLst>
              </p:cNvPr>
              <p:cNvGrpSpPr/>
              <p:nvPr/>
            </p:nvGrpSpPr>
            <p:grpSpPr>
              <a:xfrm>
                <a:off x="1586040" y="4533901"/>
                <a:ext cx="5325933" cy="82296"/>
                <a:chOff x="1586040" y="4533901"/>
                <a:chExt cx="5334636" cy="82296"/>
              </a:xfrm>
            </p:grpSpPr>
            <p:cxnSp>
              <p:nvCxnSpPr>
                <p:cNvPr id="26" name="Straight Connector 25">
                  <a:extLst>
                    <a:ext uri="{FF2B5EF4-FFF2-40B4-BE49-F238E27FC236}">
                      <a16:creationId xmlns:a16="http://schemas.microsoft.com/office/drawing/2014/main" id="{71EC507A-5B3F-A61C-8A03-6C16582FE853}"/>
                    </a:ext>
                  </a:extLst>
                </p:cNvPr>
                <p:cNvCxnSpPr>
                  <a:cxnSpLocks/>
                </p:cNvCxnSpPr>
                <p:nvPr/>
              </p:nvCxnSpPr>
              <p:spPr bwMode="auto">
                <a:xfrm rot="5400000" flipH="1">
                  <a:off x="408519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3234D707-7811-99F6-D88E-C3A257596410}"/>
                    </a:ext>
                  </a:extLst>
                </p:cNvPr>
                <p:cNvCxnSpPr>
                  <a:cxnSpLocks/>
                </p:cNvCxnSpPr>
                <p:nvPr/>
              </p:nvCxnSpPr>
              <p:spPr bwMode="auto">
                <a:xfrm rot="5400000" flipH="1">
                  <a:off x="357713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DE8EB329-E0F1-E638-6093-3AA98E1ECAB6}"/>
                    </a:ext>
                  </a:extLst>
                </p:cNvPr>
                <p:cNvCxnSpPr>
                  <a:cxnSpLocks/>
                </p:cNvCxnSpPr>
                <p:nvPr/>
              </p:nvCxnSpPr>
              <p:spPr bwMode="auto">
                <a:xfrm rot="5400000" flipH="1">
                  <a:off x="306907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9C7EDD43-8E77-996C-2EE9-1BCF7EC9CA20}"/>
                    </a:ext>
                  </a:extLst>
                </p:cNvPr>
                <p:cNvCxnSpPr>
                  <a:cxnSpLocks/>
                </p:cNvCxnSpPr>
                <p:nvPr/>
              </p:nvCxnSpPr>
              <p:spPr bwMode="auto">
                <a:xfrm rot="5400000" flipH="1">
                  <a:off x="256101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6CBFD5D3-76CC-C1E6-F818-D590EFAB2344}"/>
                    </a:ext>
                  </a:extLst>
                </p:cNvPr>
                <p:cNvCxnSpPr>
                  <a:cxnSpLocks/>
                </p:cNvCxnSpPr>
                <p:nvPr/>
              </p:nvCxnSpPr>
              <p:spPr bwMode="auto">
                <a:xfrm rot="5400000" flipH="1">
                  <a:off x="205295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39CD7AC4-8995-BCA2-0227-47809E245E36}"/>
                    </a:ext>
                  </a:extLst>
                </p:cNvPr>
                <p:cNvCxnSpPr>
                  <a:cxnSpLocks/>
                </p:cNvCxnSpPr>
                <p:nvPr/>
              </p:nvCxnSpPr>
              <p:spPr bwMode="auto">
                <a:xfrm rot="5400000" flipH="1">
                  <a:off x="154489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C756A345-F619-5764-4982-2222EC9FAC1E}"/>
                    </a:ext>
                  </a:extLst>
                </p:cNvPr>
                <p:cNvCxnSpPr>
                  <a:cxnSpLocks/>
                </p:cNvCxnSpPr>
                <p:nvPr/>
              </p:nvCxnSpPr>
              <p:spPr bwMode="auto">
                <a:xfrm rot="5400000" flipH="1">
                  <a:off x="433922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0B3A1447-A510-A0D8-21F9-C5F547317CF3}"/>
                    </a:ext>
                  </a:extLst>
                </p:cNvPr>
                <p:cNvCxnSpPr>
                  <a:cxnSpLocks/>
                </p:cNvCxnSpPr>
                <p:nvPr/>
              </p:nvCxnSpPr>
              <p:spPr bwMode="auto">
                <a:xfrm rot="5400000" flipH="1">
                  <a:off x="383116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DFDABA30-07A2-57FC-6647-D3106303B359}"/>
                    </a:ext>
                  </a:extLst>
                </p:cNvPr>
                <p:cNvCxnSpPr>
                  <a:cxnSpLocks/>
                </p:cNvCxnSpPr>
                <p:nvPr/>
              </p:nvCxnSpPr>
              <p:spPr bwMode="auto">
                <a:xfrm rot="5400000" flipH="1">
                  <a:off x="332310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4E08AE72-5FC6-A1CE-0486-4AC18CD0017E}"/>
                    </a:ext>
                  </a:extLst>
                </p:cNvPr>
                <p:cNvCxnSpPr>
                  <a:cxnSpLocks/>
                </p:cNvCxnSpPr>
                <p:nvPr/>
              </p:nvCxnSpPr>
              <p:spPr bwMode="auto">
                <a:xfrm rot="5400000" flipH="1">
                  <a:off x="281504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1B4478BF-4FD5-1F6D-1073-7CE4E6475A74}"/>
                    </a:ext>
                  </a:extLst>
                </p:cNvPr>
                <p:cNvCxnSpPr>
                  <a:cxnSpLocks/>
                </p:cNvCxnSpPr>
                <p:nvPr/>
              </p:nvCxnSpPr>
              <p:spPr bwMode="auto">
                <a:xfrm rot="5400000" flipH="1">
                  <a:off x="230698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B8F3320B-9433-6436-74E2-1C98E89A109C}"/>
                    </a:ext>
                  </a:extLst>
                </p:cNvPr>
                <p:cNvCxnSpPr>
                  <a:cxnSpLocks/>
                </p:cNvCxnSpPr>
                <p:nvPr/>
              </p:nvCxnSpPr>
              <p:spPr bwMode="auto">
                <a:xfrm rot="5400000" flipH="1">
                  <a:off x="179892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85A7A35D-6985-AC56-28CE-1C2A36910378}"/>
                    </a:ext>
                  </a:extLst>
                </p:cNvPr>
                <p:cNvCxnSpPr>
                  <a:cxnSpLocks/>
                </p:cNvCxnSpPr>
                <p:nvPr/>
              </p:nvCxnSpPr>
              <p:spPr bwMode="auto">
                <a:xfrm rot="5400000" flipH="1">
                  <a:off x="662549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82C9933F-FE74-78DD-522B-CE79048D71EB}"/>
                    </a:ext>
                  </a:extLst>
                </p:cNvPr>
                <p:cNvCxnSpPr>
                  <a:cxnSpLocks/>
                </p:cNvCxnSpPr>
                <p:nvPr/>
              </p:nvCxnSpPr>
              <p:spPr bwMode="auto">
                <a:xfrm rot="5400000" flipH="1">
                  <a:off x="611743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64FCEBB3-E8D2-80A4-0E16-451B6CB050BB}"/>
                    </a:ext>
                  </a:extLst>
                </p:cNvPr>
                <p:cNvCxnSpPr>
                  <a:cxnSpLocks/>
                </p:cNvCxnSpPr>
                <p:nvPr/>
              </p:nvCxnSpPr>
              <p:spPr bwMode="auto">
                <a:xfrm rot="5400000" flipH="1">
                  <a:off x="560937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E4CCF543-06BF-1575-61D4-75CF8C83BCE9}"/>
                    </a:ext>
                  </a:extLst>
                </p:cNvPr>
                <p:cNvCxnSpPr>
                  <a:cxnSpLocks/>
                </p:cNvCxnSpPr>
                <p:nvPr/>
              </p:nvCxnSpPr>
              <p:spPr bwMode="auto">
                <a:xfrm rot="5400000" flipH="1">
                  <a:off x="510131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5577A387-3427-0BDB-B74A-FE6535705E0B}"/>
                    </a:ext>
                  </a:extLst>
                </p:cNvPr>
                <p:cNvCxnSpPr>
                  <a:cxnSpLocks/>
                </p:cNvCxnSpPr>
                <p:nvPr/>
              </p:nvCxnSpPr>
              <p:spPr bwMode="auto">
                <a:xfrm rot="5400000" flipH="1">
                  <a:off x="459325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3ED4BF60-28BF-5E7A-F217-4A06CE5967DF}"/>
                    </a:ext>
                  </a:extLst>
                </p:cNvPr>
                <p:cNvCxnSpPr>
                  <a:cxnSpLocks/>
                </p:cNvCxnSpPr>
                <p:nvPr/>
              </p:nvCxnSpPr>
              <p:spPr bwMode="auto">
                <a:xfrm rot="5400000" flipH="1">
                  <a:off x="6879528"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79314EF3-96E1-F286-1177-E14DB604FC5D}"/>
                    </a:ext>
                  </a:extLst>
                </p:cNvPr>
                <p:cNvCxnSpPr>
                  <a:cxnSpLocks/>
                </p:cNvCxnSpPr>
                <p:nvPr/>
              </p:nvCxnSpPr>
              <p:spPr bwMode="auto">
                <a:xfrm rot="5400000" flipH="1">
                  <a:off x="637146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BB3C8994-DDBB-0F6B-E0D6-2F56D654485F}"/>
                    </a:ext>
                  </a:extLst>
                </p:cNvPr>
                <p:cNvCxnSpPr>
                  <a:cxnSpLocks/>
                </p:cNvCxnSpPr>
                <p:nvPr/>
              </p:nvCxnSpPr>
              <p:spPr bwMode="auto">
                <a:xfrm rot="5400000" flipH="1">
                  <a:off x="586340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BBC456E4-FF2A-72DE-E29F-03207889CB4A}"/>
                    </a:ext>
                  </a:extLst>
                </p:cNvPr>
                <p:cNvCxnSpPr>
                  <a:cxnSpLocks/>
                </p:cNvCxnSpPr>
                <p:nvPr/>
              </p:nvCxnSpPr>
              <p:spPr bwMode="auto">
                <a:xfrm rot="5400000" flipH="1">
                  <a:off x="535534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CE61025F-39D4-490C-8EF5-B702CDDD1AB7}"/>
                    </a:ext>
                  </a:extLst>
                </p:cNvPr>
                <p:cNvCxnSpPr>
                  <a:cxnSpLocks/>
                </p:cNvCxnSpPr>
                <p:nvPr/>
              </p:nvCxnSpPr>
              <p:spPr bwMode="auto">
                <a:xfrm rot="5400000" flipH="1">
                  <a:off x="4847282" y="4575049"/>
                  <a:ext cx="82296" cy="0"/>
                </a:xfrm>
                <a:prstGeom prst="line">
                  <a:avLst/>
                </a:prstGeom>
                <a:noFill/>
                <a:ln w="28575" cap="flat" cmpd="sng" algn="ctr">
                  <a:solidFill>
                    <a:schemeClr val="bg1"/>
                  </a:solidFill>
                  <a:prstDash val="solid"/>
                  <a:round/>
                  <a:headEnd type="none" w="med" len="med"/>
                  <a:tailEnd type="none" w="med" len="med"/>
                </a:ln>
                <a:effectLst/>
              </p:spPr>
            </p:cxnSp>
          </p:grpSp>
        </p:grpSp>
        <p:grpSp>
          <p:nvGrpSpPr>
            <p:cNvPr id="1025" name="Group 1024">
              <a:extLst>
                <a:ext uri="{FF2B5EF4-FFF2-40B4-BE49-F238E27FC236}">
                  <a16:creationId xmlns:a16="http://schemas.microsoft.com/office/drawing/2014/main" id="{1BB19429-A269-D08D-4042-72A881D75878}"/>
                </a:ext>
              </a:extLst>
            </p:cNvPr>
            <p:cNvGrpSpPr/>
            <p:nvPr/>
          </p:nvGrpSpPr>
          <p:grpSpPr>
            <a:xfrm>
              <a:off x="1000627" y="1796759"/>
              <a:ext cx="370940" cy="2722005"/>
              <a:chOff x="1042189" y="1796759"/>
              <a:chExt cx="370940" cy="2722005"/>
            </a:xfrm>
          </p:grpSpPr>
          <p:sp>
            <p:nvSpPr>
              <p:cNvPr id="59" name="TextBox 58">
                <a:extLst>
                  <a:ext uri="{FF2B5EF4-FFF2-40B4-BE49-F238E27FC236}">
                    <a16:creationId xmlns:a16="http://schemas.microsoft.com/office/drawing/2014/main" id="{3384ADF0-6781-F7BB-C225-33B4E72EE362}"/>
                  </a:ext>
                </a:extLst>
              </p:cNvPr>
              <p:cNvSpPr txBox="1"/>
              <p:nvPr/>
            </p:nvSpPr>
            <p:spPr bwMode="auto">
              <a:xfrm>
                <a:off x="1042189" y="1796759"/>
                <a:ext cx="370940"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1.0</a:t>
                </a:r>
              </a:p>
            </p:txBody>
          </p:sp>
          <p:sp>
            <p:nvSpPr>
              <p:cNvPr id="60" name="TextBox 59">
                <a:extLst>
                  <a:ext uri="{FF2B5EF4-FFF2-40B4-BE49-F238E27FC236}">
                    <a16:creationId xmlns:a16="http://schemas.microsoft.com/office/drawing/2014/main" id="{E3EB6A48-3340-4528-74C3-CFA1F13C78B6}"/>
                  </a:ext>
                </a:extLst>
              </p:cNvPr>
              <p:cNvSpPr txBox="1"/>
              <p:nvPr/>
            </p:nvSpPr>
            <p:spPr bwMode="auto">
              <a:xfrm>
                <a:off x="1042189" y="2304214"/>
                <a:ext cx="370940"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0.8</a:t>
                </a:r>
              </a:p>
            </p:txBody>
          </p:sp>
          <p:sp>
            <p:nvSpPr>
              <p:cNvPr id="61" name="TextBox 60">
                <a:extLst>
                  <a:ext uri="{FF2B5EF4-FFF2-40B4-BE49-F238E27FC236}">
                    <a16:creationId xmlns:a16="http://schemas.microsoft.com/office/drawing/2014/main" id="{E29E4881-DFB6-F4B0-F52A-9002D6C365CB}"/>
                  </a:ext>
                </a:extLst>
              </p:cNvPr>
              <p:cNvSpPr txBox="1"/>
              <p:nvPr/>
            </p:nvSpPr>
            <p:spPr bwMode="auto">
              <a:xfrm>
                <a:off x="1042189" y="2811669"/>
                <a:ext cx="370940"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0.6</a:t>
                </a:r>
              </a:p>
            </p:txBody>
          </p:sp>
          <p:sp>
            <p:nvSpPr>
              <p:cNvPr id="62" name="TextBox 61">
                <a:extLst>
                  <a:ext uri="{FF2B5EF4-FFF2-40B4-BE49-F238E27FC236}">
                    <a16:creationId xmlns:a16="http://schemas.microsoft.com/office/drawing/2014/main" id="{35385FE5-F7B9-836D-DA8D-BF1DB81D6326}"/>
                  </a:ext>
                </a:extLst>
              </p:cNvPr>
              <p:cNvSpPr txBox="1"/>
              <p:nvPr/>
            </p:nvSpPr>
            <p:spPr bwMode="auto">
              <a:xfrm>
                <a:off x="1042189" y="3319124"/>
                <a:ext cx="370940"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0.4</a:t>
                </a:r>
              </a:p>
            </p:txBody>
          </p:sp>
          <p:sp>
            <p:nvSpPr>
              <p:cNvPr id="63" name="TextBox 62">
                <a:extLst>
                  <a:ext uri="{FF2B5EF4-FFF2-40B4-BE49-F238E27FC236}">
                    <a16:creationId xmlns:a16="http://schemas.microsoft.com/office/drawing/2014/main" id="{223DC433-06C3-C64B-4C3B-C96BBAF7E52C}"/>
                  </a:ext>
                </a:extLst>
              </p:cNvPr>
              <p:cNvSpPr txBox="1"/>
              <p:nvPr/>
            </p:nvSpPr>
            <p:spPr bwMode="auto">
              <a:xfrm>
                <a:off x="1042189" y="3826579"/>
                <a:ext cx="370940"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0.2</a:t>
                </a:r>
              </a:p>
            </p:txBody>
          </p:sp>
          <p:sp>
            <p:nvSpPr>
              <p:cNvPr id="1024" name="TextBox 1023">
                <a:extLst>
                  <a:ext uri="{FF2B5EF4-FFF2-40B4-BE49-F238E27FC236}">
                    <a16:creationId xmlns:a16="http://schemas.microsoft.com/office/drawing/2014/main" id="{0DD6B67B-D7BA-93EB-2D22-80043B3B9D62}"/>
                  </a:ext>
                </a:extLst>
              </p:cNvPr>
              <p:cNvSpPr txBox="1"/>
              <p:nvPr/>
            </p:nvSpPr>
            <p:spPr bwMode="auto">
              <a:xfrm>
                <a:off x="1042189" y="4334033"/>
                <a:ext cx="370940"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0.0</a:t>
                </a:r>
              </a:p>
            </p:txBody>
          </p:sp>
        </p:grpSp>
        <p:grpSp>
          <p:nvGrpSpPr>
            <p:cNvPr id="1050" name="Group 1049">
              <a:extLst>
                <a:ext uri="{FF2B5EF4-FFF2-40B4-BE49-F238E27FC236}">
                  <a16:creationId xmlns:a16="http://schemas.microsoft.com/office/drawing/2014/main" id="{C22FD69F-495D-47C0-F0A5-94B4AEDF2633}"/>
                </a:ext>
              </a:extLst>
            </p:cNvPr>
            <p:cNvGrpSpPr/>
            <p:nvPr/>
          </p:nvGrpSpPr>
          <p:grpSpPr>
            <a:xfrm>
              <a:off x="1443821" y="4656000"/>
              <a:ext cx="5608376" cy="184731"/>
              <a:chOff x="1443821" y="4656000"/>
              <a:chExt cx="5608376" cy="184731"/>
            </a:xfrm>
          </p:grpSpPr>
          <p:sp>
            <p:nvSpPr>
              <p:cNvPr id="1028" name="TextBox 1027">
                <a:extLst>
                  <a:ext uri="{FF2B5EF4-FFF2-40B4-BE49-F238E27FC236}">
                    <a16:creationId xmlns:a16="http://schemas.microsoft.com/office/drawing/2014/main" id="{CCC1B9E1-CA1B-D972-49A1-01E7E314D7FF}"/>
                  </a:ext>
                </a:extLst>
              </p:cNvPr>
              <p:cNvSpPr txBox="1"/>
              <p:nvPr/>
            </p:nvSpPr>
            <p:spPr bwMode="auto">
              <a:xfrm>
                <a:off x="6768296"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42</a:t>
                </a:r>
              </a:p>
            </p:txBody>
          </p:sp>
          <p:sp>
            <p:nvSpPr>
              <p:cNvPr id="1029" name="TextBox 1028">
                <a:extLst>
                  <a:ext uri="{FF2B5EF4-FFF2-40B4-BE49-F238E27FC236}">
                    <a16:creationId xmlns:a16="http://schemas.microsoft.com/office/drawing/2014/main" id="{9E9ED1EA-5D26-DCE6-77FF-913AE5BE5DC9}"/>
                  </a:ext>
                </a:extLst>
              </p:cNvPr>
              <p:cNvSpPr txBox="1"/>
              <p:nvPr/>
            </p:nvSpPr>
            <p:spPr bwMode="auto">
              <a:xfrm>
                <a:off x="1443821"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a:t>
                </a:r>
              </a:p>
            </p:txBody>
          </p:sp>
          <p:sp>
            <p:nvSpPr>
              <p:cNvPr id="1030" name="TextBox 1029">
                <a:extLst>
                  <a:ext uri="{FF2B5EF4-FFF2-40B4-BE49-F238E27FC236}">
                    <a16:creationId xmlns:a16="http://schemas.microsoft.com/office/drawing/2014/main" id="{B31A2CD6-9B2E-052E-6E71-D7D9B9D55D92}"/>
                  </a:ext>
                </a:extLst>
              </p:cNvPr>
              <p:cNvSpPr txBox="1"/>
              <p:nvPr/>
            </p:nvSpPr>
            <p:spPr bwMode="auto">
              <a:xfrm>
                <a:off x="1697705"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p>
            </p:txBody>
          </p:sp>
          <p:sp>
            <p:nvSpPr>
              <p:cNvPr id="1031" name="TextBox 1030">
                <a:extLst>
                  <a:ext uri="{FF2B5EF4-FFF2-40B4-BE49-F238E27FC236}">
                    <a16:creationId xmlns:a16="http://schemas.microsoft.com/office/drawing/2014/main" id="{4374863D-0EF2-0C7E-AECA-D652920E6CE5}"/>
                  </a:ext>
                </a:extLst>
              </p:cNvPr>
              <p:cNvSpPr txBox="1"/>
              <p:nvPr/>
            </p:nvSpPr>
            <p:spPr bwMode="auto">
              <a:xfrm>
                <a:off x="1951589"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a:t>
                </a:r>
              </a:p>
            </p:txBody>
          </p:sp>
          <p:sp>
            <p:nvSpPr>
              <p:cNvPr id="1032" name="TextBox 1031">
                <a:extLst>
                  <a:ext uri="{FF2B5EF4-FFF2-40B4-BE49-F238E27FC236}">
                    <a16:creationId xmlns:a16="http://schemas.microsoft.com/office/drawing/2014/main" id="{7A00B523-95D6-212E-8CAD-EA539770D116}"/>
                  </a:ext>
                </a:extLst>
              </p:cNvPr>
              <p:cNvSpPr txBox="1"/>
              <p:nvPr/>
            </p:nvSpPr>
            <p:spPr bwMode="auto">
              <a:xfrm>
                <a:off x="2205473"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6</a:t>
                </a:r>
              </a:p>
            </p:txBody>
          </p:sp>
          <p:sp>
            <p:nvSpPr>
              <p:cNvPr id="1033" name="TextBox 1032">
                <a:extLst>
                  <a:ext uri="{FF2B5EF4-FFF2-40B4-BE49-F238E27FC236}">
                    <a16:creationId xmlns:a16="http://schemas.microsoft.com/office/drawing/2014/main" id="{BDDBC7CF-F8F5-BBAA-50AA-8EFA4A4EA883}"/>
                  </a:ext>
                </a:extLst>
              </p:cNvPr>
              <p:cNvSpPr txBox="1"/>
              <p:nvPr/>
            </p:nvSpPr>
            <p:spPr bwMode="auto">
              <a:xfrm>
                <a:off x="2459357"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8</a:t>
                </a:r>
              </a:p>
            </p:txBody>
          </p:sp>
          <p:sp>
            <p:nvSpPr>
              <p:cNvPr id="1034" name="TextBox 1033">
                <a:extLst>
                  <a:ext uri="{FF2B5EF4-FFF2-40B4-BE49-F238E27FC236}">
                    <a16:creationId xmlns:a16="http://schemas.microsoft.com/office/drawing/2014/main" id="{8088CB71-977C-3458-9CF8-340DEE6387E4}"/>
                  </a:ext>
                </a:extLst>
              </p:cNvPr>
              <p:cNvSpPr txBox="1"/>
              <p:nvPr/>
            </p:nvSpPr>
            <p:spPr bwMode="auto">
              <a:xfrm>
                <a:off x="2713241"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10</a:t>
                </a:r>
              </a:p>
            </p:txBody>
          </p:sp>
          <p:sp>
            <p:nvSpPr>
              <p:cNvPr id="1035" name="TextBox 1034">
                <a:extLst>
                  <a:ext uri="{FF2B5EF4-FFF2-40B4-BE49-F238E27FC236}">
                    <a16:creationId xmlns:a16="http://schemas.microsoft.com/office/drawing/2014/main" id="{7A08370E-012C-2A65-4AFD-1E8E69EDC51E}"/>
                  </a:ext>
                </a:extLst>
              </p:cNvPr>
              <p:cNvSpPr txBox="1"/>
              <p:nvPr/>
            </p:nvSpPr>
            <p:spPr bwMode="auto">
              <a:xfrm>
                <a:off x="2967125"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12</a:t>
                </a:r>
              </a:p>
            </p:txBody>
          </p:sp>
          <p:sp>
            <p:nvSpPr>
              <p:cNvPr id="1036" name="TextBox 1035">
                <a:extLst>
                  <a:ext uri="{FF2B5EF4-FFF2-40B4-BE49-F238E27FC236}">
                    <a16:creationId xmlns:a16="http://schemas.microsoft.com/office/drawing/2014/main" id="{2443B8CE-02DD-FA3D-18D8-FB05B1AE4CDB}"/>
                  </a:ext>
                </a:extLst>
              </p:cNvPr>
              <p:cNvSpPr txBox="1"/>
              <p:nvPr/>
            </p:nvSpPr>
            <p:spPr bwMode="auto">
              <a:xfrm>
                <a:off x="3221009"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p>
            </p:txBody>
          </p:sp>
          <p:sp>
            <p:nvSpPr>
              <p:cNvPr id="1037" name="TextBox 1036">
                <a:extLst>
                  <a:ext uri="{FF2B5EF4-FFF2-40B4-BE49-F238E27FC236}">
                    <a16:creationId xmlns:a16="http://schemas.microsoft.com/office/drawing/2014/main" id="{BACA0636-6195-9035-E964-7BE088A3F344}"/>
                  </a:ext>
                </a:extLst>
              </p:cNvPr>
              <p:cNvSpPr txBox="1"/>
              <p:nvPr/>
            </p:nvSpPr>
            <p:spPr bwMode="auto">
              <a:xfrm>
                <a:off x="3474893"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16</a:t>
                </a:r>
              </a:p>
            </p:txBody>
          </p:sp>
          <p:sp>
            <p:nvSpPr>
              <p:cNvPr id="1038" name="TextBox 1037">
                <a:extLst>
                  <a:ext uri="{FF2B5EF4-FFF2-40B4-BE49-F238E27FC236}">
                    <a16:creationId xmlns:a16="http://schemas.microsoft.com/office/drawing/2014/main" id="{D041A851-F6F2-8C77-D893-ED72A758DD82}"/>
                  </a:ext>
                </a:extLst>
              </p:cNvPr>
              <p:cNvSpPr txBox="1"/>
              <p:nvPr/>
            </p:nvSpPr>
            <p:spPr bwMode="auto">
              <a:xfrm>
                <a:off x="3728777"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18</a:t>
                </a:r>
              </a:p>
            </p:txBody>
          </p:sp>
          <p:sp>
            <p:nvSpPr>
              <p:cNvPr id="1039" name="TextBox 1038">
                <a:extLst>
                  <a:ext uri="{FF2B5EF4-FFF2-40B4-BE49-F238E27FC236}">
                    <a16:creationId xmlns:a16="http://schemas.microsoft.com/office/drawing/2014/main" id="{FF05A3F3-9EA6-58E7-A942-0B5EC5780D37}"/>
                  </a:ext>
                </a:extLst>
              </p:cNvPr>
              <p:cNvSpPr txBox="1"/>
              <p:nvPr/>
            </p:nvSpPr>
            <p:spPr bwMode="auto">
              <a:xfrm>
                <a:off x="3982661"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a:t>
                </a:r>
              </a:p>
            </p:txBody>
          </p:sp>
          <p:sp>
            <p:nvSpPr>
              <p:cNvPr id="1040" name="TextBox 1039">
                <a:extLst>
                  <a:ext uri="{FF2B5EF4-FFF2-40B4-BE49-F238E27FC236}">
                    <a16:creationId xmlns:a16="http://schemas.microsoft.com/office/drawing/2014/main" id="{6D97E619-5660-C854-1EC1-6CCD9663737D}"/>
                  </a:ext>
                </a:extLst>
              </p:cNvPr>
              <p:cNvSpPr txBox="1"/>
              <p:nvPr/>
            </p:nvSpPr>
            <p:spPr bwMode="auto">
              <a:xfrm>
                <a:off x="4236545"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22</a:t>
                </a:r>
              </a:p>
            </p:txBody>
          </p:sp>
          <p:sp>
            <p:nvSpPr>
              <p:cNvPr id="1041" name="TextBox 1040">
                <a:extLst>
                  <a:ext uri="{FF2B5EF4-FFF2-40B4-BE49-F238E27FC236}">
                    <a16:creationId xmlns:a16="http://schemas.microsoft.com/office/drawing/2014/main" id="{11AE4078-17B2-753F-B389-D5ACD9FFA21A}"/>
                  </a:ext>
                </a:extLst>
              </p:cNvPr>
              <p:cNvSpPr txBox="1"/>
              <p:nvPr/>
            </p:nvSpPr>
            <p:spPr bwMode="auto">
              <a:xfrm>
                <a:off x="4490429"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24</a:t>
                </a:r>
              </a:p>
            </p:txBody>
          </p:sp>
          <p:sp>
            <p:nvSpPr>
              <p:cNvPr id="1042" name="TextBox 1041">
                <a:extLst>
                  <a:ext uri="{FF2B5EF4-FFF2-40B4-BE49-F238E27FC236}">
                    <a16:creationId xmlns:a16="http://schemas.microsoft.com/office/drawing/2014/main" id="{BD1B3A5D-CCD2-1791-3E97-BCEB8DDBB004}"/>
                  </a:ext>
                </a:extLst>
              </p:cNvPr>
              <p:cNvSpPr txBox="1"/>
              <p:nvPr/>
            </p:nvSpPr>
            <p:spPr bwMode="auto">
              <a:xfrm>
                <a:off x="4744313"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26</a:t>
                </a:r>
              </a:p>
            </p:txBody>
          </p:sp>
          <p:sp>
            <p:nvSpPr>
              <p:cNvPr id="1043" name="TextBox 1042">
                <a:extLst>
                  <a:ext uri="{FF2B5EF4-FFF2-40B4-BE49-F238E27FC236}">
                    <a16:creationId xmlns:a16="http://schemas.microsoft.com/office/drawing/2014/main" id="{33755725-7B4F-329A-6F4D-8CE5E531E760}"/>
                  </a:ext>
                </a:extLst>
              </p:cNvPr>
              <p:cNvSpPr txBox="1"/>
              <p:nvPr/>
            </p:nvSpPr>
            <p:spPr bwMode="auto">
              <a:xfrm>
                <a:off x="4998197"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28</a:t>
                </a:r>
              </a:p>
            </p:txBody>
          </p:sp>
          <p:sp>
            <p:nvSpPr>
              <p:cNvPr id="1044" name="TextBox 1043">
                <a:extLst>
                  <a:ext uri="{FF2B5EF4-FFF2-40B4-BE49-F238E27FC236}">
                    <a16:creationId xmlns:a16="http://schemas.microsoft.com/office/drawing/2014/main" id="{98726FC2-769D-18FC-3239-6C52157A8886}"/>
                  </a:ext>
                </a:extLst>
              </p:cNvPr>
              <p:cNvSpPr txBox="1"/>
              <p:nvPr/>
            </p:nvSpPr>
            <p:spPr bwMode="auto">
              <a:xfrm>
                <a:off x="5252081"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30</a:t>
                </a:r>
              </a:p>
            </p:txBody>
          </p:sp>
          <p:sp>
            <p:nvSpPr>
              <p:cNvPr id="1045" name="TextBox 1044">
                <a:extLst>
                  <a:ext uri="{FF2B5EF4-FFF2-40B4-BE49-F238E27FC236}">
                    <a16:creationId xmlns:a16="http://schemas.microsoft.com/office/drawing/2014/main" id="{3DC0230C-D970-2B0B-1540-853BE5248DCB}"/>
                  </a:ext>
                </a:extLst>
              </p:cNvPr>
              <p:cNvSpPr txBox="1"/>
              <p:nvPr/>
            </p:nvSpPr>
            <p:spPr bwMode="auto">
              <a:xfrm>
                <a:off x="5505965"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32</a:t>
                </a:r>
              </a:p>
            </p:txBody>
          </p:sp>
          <p:sp>
            <p:nvSpPr>
              <p:cNvPr id="1046" name="TextBox 1045">
                <a:extLst>
                  <a:ext uri="{FF2B5EF4-FFF2-40B4-BE49-F238E27FC236}">
                    <a16:creationId xmlns:a16="http://schemas.microsoft.com/office/drawing/2014/main" id="{B1781B49-5F2F-B898-9101-31A513C38E06}"/>
                  </a:ext>
                </a:extLst>
              </p:cNvPr>
              <p:cNvSpPr txBox="1"/>
              <p:nvPr/>
            </p:nvSpPr>
            <p:spPr bwMode="auto">
              <a:xfrm>
                <a:off x="5759849"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34</a:t>
                </a:r>
              </a:p>
            </p:txBody>
          </p:sp>
          <p:sp>
            <p:nvSpPr>
              <p:cNvPr id="1047" name="TextBox 1046">
                <a:extLst>
                  <a:ext uri="{FF2B5EF4-FFF2-40B4-BE49-F238E27FC236}">
                    <a16:creationId xmlns:a16="http://schemas.microsoft.com/office/drawing/2014/main" id="{0F5DC291-F223-766B-47DA-76C3FA20EA9F}"/>
                  </a:ext>
                </a:extLst>
              </p:cNvPr>
              <p:cNvSpPr txBox="1"/>
              <p:nvPr/>
            </p:nvSpPr>
            <p:spPr bwMode="auto">
              <a:xfrm>
                <a:off x="6013733"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36</a:t>
                </a:r>
              </a:p>
            </p:txBody>
          </p:sp>
          <p:sp>
            <p:nvSpPr>
              <p:cNvPr id="1048" name="TextBox 1047">
                <a:extLst>
                  <a:ext uri="{FF2B5EF4-FFF2-40B4-BE49-F238E27FC236}">
                    <a16:creationId xmlns:a16="http://schemas.microsoft.com/office/drawing/2014/main" id="{0CF012C3-4EF7-F624-E0DA-33961A56A6B4}"/>
                  </a:ext>
                </a:extLst>
              </p:cNvPr>
              <p:cNvSpPr txBox="1"/>
              <p:nvPr/>
            </p:nvSpPr>
            <p:spPr bwMode="auto">
              <a:xfrm>
                <a:off x="6267617"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38</a:t>
                </a:r>
              </a:p>
            </p:txBody>
          </p:sp>
          <p:sp>
            <p:nvSpPr>
              <p:cNvPr id="1049" name="TextBox 1048">
                <a:extLst>
                  <a:ext uri="{FF2B5EF4-FFF2-40B4-BE49-F238E27FC236}">
                    <a16:creationId xmlns:a16="http://schemas.microsoft.com/office/drawing/2014/main" id="{2A163B71-8923-6D28-B241-BE27651D5319}"/>
                  </a:ext>
                </a:extLst>
              </p:cNvPr>
              <p:cNvSpPr txBox="1"/>
              <p:nvPr/>
            </p:nvSpPr>
            <p:spPr bwMode="auto">
              <a:xfrm>
                <a:off x="6521501"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40</a:t>
                </a:r>
              </a:p>
            </p:txBody>
          </p:sp>
        </p:grpSp>
      </p:grpSp>
      <p:grpSp>
        <p:nvGrpSpPr>
          <p:cNvPr id="1053" name="Group 1052">
            <a:extLst>
              <a:ext uri="{FF2B5EF4-FFF2-40B4-BE49-F238E27FC236}">
                <a16:creationId xmlns:a16="http://schemas.microsoft.com/office/drawing/2014/main" id="{B8905964-57DF-CE7A-AF70-62A32435E850}"/>
              </a:ext>
            </a:extLst>
          </p:cNvPr>
          <p:cNvGrpSpPr/>
          <p:nvPr/>
        </p:nvGrpSpPr>
        <p:grpSpPr>
          <a:xfrm>
            <a:off x="1241987" y="1825447"/>
            <a:ext cx="5278842" cy="1249532"/>
            <a:chOff x="695325" y="254000"/>
            <a:chExt cx="9791700" cy="2317750"/>
          </a:xfrm>
        </p:grpSpPr>
        <p:sp>
          <p:nvSpPr>
            <p:cNvPr id="1364" name="Freeform 1363">
              <a:extLst>
                <a:ext uri="{FF2B5EF4-FFF2-40B4-BE49-F238E27FC236}">
                  <a16:creationId xmlns:a16="http://schemas.microsoft.com/office/drawing/2014/main" id="{1C1AC0C1-03FC-F6B6-8532-B134AED8853D}"/>
                </a:ext>
              </a:extLst>
            </p:cNvPr>
            <p:cNvSpPr/>
            <p:nvPr/>
          </p:nvSpPr>
          <p:spPr bwMode="auto">
            <a:xfrm>
              <a:off x="4994275" y="1844675"/>
              <a:ext cx="5492750" cy="727075"/>
            </a:xfrm>
            <a:custGeom>
              <a:avLst/>
              <a:gdLst>
                <a:gd name="connsiteX0" fmla="*/ 5492750 w 5492750"/>
                <a:gd name="connsiteY0" fmla="*/ 727075 h 727075"/>
                <a:gd name="connsiteX1" fmla="*/ 3549650 w 5492750"/>
                <a:gd name="connsiteY1" fmla="*/ 727075 h 727075"/>
                <a:gd name="connsiteX2" fmla="*/ 3549650 w 5492750"/>
                <a:gd name="connsiteY2" fmla="*/ 688975 h 727075"/>
                <a:gd name="connsiteX3" fmla="*/ 3514725 w 5492750"/>
                <a:gd name="connsiteY3" fmla="*/ 688975 h 727075"/>
                <a:gd name="connsiteX4" fmla="*/ 3514725 w 5492750"/>
                <a:gd name="connsiteY4" fmla="*/ 619125 h 727075"/>
                <a:gd name="connsiteX5" fmla="*/ 2898775 w 5492750"/>
                <a:gd name="connsiteY5" fmla="*/ 619125 h 727075"/>
                <a:gd name="connsiteX6" fmla="*/ 2898775 w 5492750"/>
                <a:gd name="connsiteY6" fmla="*/ 619125 h 727075"/>
                <a:gd name="connsiteX7" fmla="*/ 2898775 w 5492750"/>
                <a:gd name="connsiteY7" fmla="*/ 590550 h 727075"/>
                <a:gd name="connsiteX8" fmla="*/ 2847975 w 5492750"/>
                <a:gd name="connsiteY8" fmla="*/ 590550 h 727075"/>
                <a:gd name="connsiteX9" fmla="*/ 2847975 w 5492750"/>
                <a:gd name="connsiteY9" fmla="*/ 561975 h 727075"/>
                <a:gd name="connsiteX10" fmla="*/ 2273300 w 5492750"/>
                <a:gd name="connsiteY10" fmla="*/ 561975 h 727075"/>
                <a:gd name="connsiteX11" fmla="*/ 2273300 w 5492750"/>
                <a:gd name="connsiteY11" fmla="*/ 533400 h 727075"/>
                <a:gd name="connsiteX12" fmla="*/ 2200275 w 5492750"/>
                <a:gd name="connsiteY12" fmla="*/ 533400 h 727075"/>
                <a:gd name="connsiteX13" fmla="*/ 2200275 w 5492750"/>
                <a:gd name="connsiteY13" fmla="*/ 473075 h 727075"/>
                <a:gd name="connsiteX14" fmla="*/ 1838325 w 5492750"/>
                <a:gd name="connsiteY14" fmla="*/ 473075 h 727075"/>
                <a:gd name="connsiteX15" fmla="*/ 1838325 w 5492750"/>
                <a:gd name="connsiteY15" fmla="*/ 473075 h 727075"/>
                <a:gd name="connsiteX16" fmla="*/ 1838325 w 5492750"/>
                <a:gd name="connsiteY16" fmla="*/ 438150 h 727075"/>
                <a:gd name="connsiteX17" fmla="*/ 1797050 w 5492750"/>
                <a:gd name="connsiteY17" fmla="*/ 438150 h 727075"/>
                <a:gd name="connsiteX18" fmla="*/ 1797050 w 5492750"/>
                <a:gd name="connsiteY18" fmla="*/ 438150 h 727075"/>
                <a:gd name="connsiteX19" fmla="*/ 1797050 w 5492750"/>
                <a:gd name="connsiteY19" fmla="*/ 409575 h 727075"/>
                <a:gd name="connsiteX20" fmla="*/ 1549400 w 5492750"/>
                <a:gd name="connsiteY20" fmla="*/ 409575 h 727075"/>
                <a:gd name="connsiteX21" fmla="*/ 1549400 w 5492750"/>
                <a:gd name="connsiteY21" fmla="*/ 358775 h 727075"/>
                <a:gd name="connsiteX22" fmla="*/ 1508125 w 5492750"/>
                <a:gd name="connsiteY22" fmla="*/ 358775 h 727075"/>
                <a:gd name="connsiteX23" fmla="*/ 1508125 w 5492750"/>
                <a:gd name="connsiteY23" fmla="*/ 327025 h 727075"/>
                <a:gd name="connsiteX24" fmla="*/ 974725 w 5492750"/>
                <a:gd name="connsiteY24" fmla="*/ 327025 h 727075"/>
                <a:gd name="connsiteX25" fmla="*/ 974725 w 5492750"/>
                <a:gd name="connsiteY25" fmla="*/ 285750 h 727075"/>
                <a:gd name="connsiteX26" fmla="*/ 923925 w 5492750"/>
                <a:gd name="connsiteY26" fmla="*/ 285750 h 727075"/>
                <a:gd name="connsiteX27" fmla="*/ 923925 w 5492750"/>
                <a:gd name="connsiteY27" fmla="*/ 250825 h 727075"/>
                <a:gd name="connsiteX28" fmla="*/ 889000 w 5492750"/>
                <a:gd name="connsiteY28" fmla="*/ 250825 h 727075"/>
                <a:gd name="connsiteX29" fmla="*/ 889000 w 5492750"/>
                <a:gd name="connsiteY29" fmla="*/ 222250 h 727075"/>
                <a:gd name="connsiteX30" fmla="*/ 857250 w 5492750"/>
                <a:gd name="connsiteY30" fmla="*/ 222250 h 727075"/>
                <a:gd name="connsiteX31" fmla="*/ 857250 w 5492750"/>
                <a:gd name="connsiteY31" fmla="*/ 180975 h 727075"/>
                <a:gd name="connsiteX32" fmla="*/ 425450 w 5492750"/>
                <a:gd name="connsiteY32" fmla="*/ 180975 h 727075"/>
                <a:gd name="connsiteX33" fmla="*/ 425450 w 5492750"/>
                <a:gd name="connsiteY33" fmla="*/ 142875 h 727075"/>
                <a:gd name="connsiteX34" fmla="*/ 317500 w 5492750"/>
                <a:gd name="connsiteY34" fmla="*/ 142875 h 727075"/>
                <a:gd name="connsiteX35" fmla="*/ 317500 w 5492750"/>
                <a:gd name="connsiteY35" fmla="*/ 114300 h 727075"/>
                <a:gd name="connsiteX36" fmla="*/ 263525 w 5492750"/>
                <a:gd name="connsiteY36" fmla="*/ 114300 h 727075"/>
                <a:gd name="connsiteX37" fmla="*/ 263525 w 5492750"/>
                <a:gd name="connsiteY37" fmla="*/ 76200 h 727075"/>
                <a:gd name="connsiteX38" fmla="*/ 219075 w 5492750"/>
                <a:gd name="connsiteY38" fmla="*/ 76200 h 727075"/>
                <a:gd name="connsiteX39" fmla="*/ 219075 w 5492750"/>
                <a:gd name="connsiteY39" fmla="*/ 76200 h 727075"/>
                <a:gd name="connsiteX40" fmla="*/ 219075 w 5492750"/>
                <a:gd name="connsiteY40" fmla="*/ 76200 h 727075"/>
                <a:gd name="connsiteX41" fmla="*/ 219075 w 5492750"/>
                <a:gd name="connsiteY41" fmla="*/ 50800 h 727075"/>
                <a:gd name="connsiteX42" fmla="*/ 161925 w 5492750"/>
                <a:gd name="connsiteY42" fmla="*/ 50800 h 727075"/>
                <a:gd name="connsiteX43" fmla="*/ 161925 w 5492750"/>
                <a:gd name="connsiteY43" fmla="*/ 34925 h 727075"/>
                <a:gd name="connsiteX44" fmla="*/ 73025 w 5492750"/>
                <a:gd name="connsiteY44" fmla="*/ 34925 h 727075"/>
                <a:gd name="connsiteX45" fmla="*/ 73025 w 5492750"/>
                <a:gd name="connsiteY45" fmla="*/ 19050 h 727075"/>
                <a:gd name="connsiteX46" fmla="*/ 0 w 5492750"/>
                <a:gd name="connsiteY46" fmla="*/ 19050 h 727075"/>
                <a:gd name="connsiteX47" fmla="*/ 0 w 5492750"/>
                <a:gd name="connsiteY47" fmla="*/ 0 h 7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492750" h="727075">
                  <a:moveTo>
                    <a:pt x="5492750" y="727075"/>
                  </a:moveTo>
                  <a:lnTo>
                    <a:pt x="3549650" y="727075"/>
                  </a:lnTo>
                  <a:lnTo>
                    <a:pt x="3549650" y="688975"/>
                  </a:lnTo>
                  <a:lnTo>
                    <a:pt x="3514725" y="688975"/>
                  </a:lnTo>
                  <a:lnTo>
                    <a:pt x="3514725" y="619125"/>
                  </a:lnTo>
                  <a:lnTo>
                    <a:pt x="2898775" y="619125"/>
                  </a:lnTo>
                  <a:lnTo>
                    <a:pt x="2898775" y="619125"/>
                  </a:lnTo>
                  <a:lnTo>
                    <a:pt x="2898775" y="590550"/>
                  </a:lnTo>
                  <a:lnTo>
                    <a:pt x="2847975" y="590550"/>
                  </a:lnTo>
                  <a:lnTo>
                    <a:pt x="2847975" y="561975"/>
                  </a:lnTo>
                  <a:lnTo>
                    <a:pt x="2273300" y="561975"/>
                  </a:lnTo>
                  <a:lnTo>
                    <a:pt x="2273300" y="533400"/>
                  </a:lnTo>
                  <a:lnTo>
                    <a:pt x="2200275" y="533400"/>
                  </a:lnTo>
                  <a:lnTo>
                    <a:pt x="2200275" y="473075"/>
                  </a:lnTo>
                  <a:lnTo>
                    <a:pt x="1838325" y="473075"/>
                  </a:lnTo>
                  <a:lnTo>
                    <a:pt x="1838325" y="473075"/>
                  </a:lnTo>
                  <a:lnTo>
                    <a:pt x="1838325" y="438150"/>
                  </a:lnTo>
                  <a:lnTo>
                    <a:pt x="1797050" y="438150"/>
                  </a:lnTo>
                  <a:lnTo>
                    <a:pt x="1797050" y="438150"/>
                  </a:lnTo>
                  <a:lnTo>
                    <a:pt x="1797050" y="409575"/>
                  </a:lnTo>
                  <a:lnTo>
                    <a:pt x="1549400" y="409575"/>
                  </a:lnTo>
                  <a:lnTo>
                    <a:pt x="1549400" y="358775"/>
                  </a:lnTo>
                  <a:lnTo>
                    <a:pt x="1508125" y="358775"/>
                  </a:lnTo>
                  <a:lnTo>
                    <a:pt x="1508125" y="327025"/>
                  </a:lnTo>
                  <a:lnTo>
                    <a:pt x="974725" y="327025"/>
                  </a:lnTo>
                  <a:lnTo>
                    <a:pt x="974725" y="285750"/>
                  </a:lnTo>
                  <a:lnTo>
                    <a:pt x="923925" y="285750"/>
                  </a:lnTo>
                  <a:lnTo>
                    <a:pt x="923925" y="250825"/>
                  </a:lnTo>
                  <a:lnTo>
                    <a:pt x="889000" y="250825"/>
                  </a:lnTo>
                  <a:lnTo>
                    <a:pt x="889000" y="222250"/>
                  </a:lnTo>
                  <a:lnTo>
                    <a:pt x="857250" y="222250"/>
                  </a:lnTo>
                  <a:lnTo>
                    <a:pt x="857250" y="180975"/>
                  </a:lnTo>
                  <a:lnTo>
                    <a:pt x="425450" y="180975"/>
                  </a:lnTo>
                  <a:lnTo>
                    <a:pt x="425450" y="142875"/>
                  </a:lnTo>
                  <a:lnTo>
                    <a:pt x="317500" y="142875"/>
                  </a:lnTo>
                  <a:lnTo>
                    <a:pt x="317500" y="114300"/>
                  </a:lnTo>
                  <a:lnTo>
                    <a:pt x="263525" y="114300"/>
                  </a:lnTo>
                  <a:lnTo>
                    <a:pt x="263525" y="76200"/>
                  </a:lnTo>
                  <a:lnTo>
                    <a:pt x="219075" y="76200"/>
                  </a:lnTo>
                  <a:lnTo>
                    <a:pt x="219075" y="76200"/>
                  </a:lnTo>
                  <a:lnTo>
                    <a:pt x="219075" y="76200"/>
                  </a:lnTo>
                  <a:lnTo>
                    <a:pt x="219075" y="50800"/>
                  </a:lnTo>
                  <a:lnTo>
                    <a:pt x="161925" y="50800"/>
                  </a:lnTo>
                  <a:lnTo>
                    <a:pt x="161925" y="34925"/>
                  </a:lnTo>
                  <a:lnTo>
                    <a:pt x="73025" y="34925"/>
                  </a:lnTo>
                  <a:lnTo>
                    <a:pt x="73025" y="19050"/>
                  </a:lnTo>
                  <a:lnTo>
                    <a:pt x="0" y="19050"/>
                  </a:lnTo>
                  <a:lnTo>
                    <a:pt x="0"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5" name="Freeform 1364">
              <a:extLst>
                <a:ext uri="{FF2B5EF4-FFF2-40B4-BE49-F238E27FC236}">
                  <a16:creationId xmlns:a16="http://schemas.microsoft.com/office/drawing/2014/main" id="{2773D028-3432-822A-8D38-FA50D7AA0C76}"/>
                </a:ext>
              </a:extLst>
            </p:cNvPr>
            <p:cNvSpPr/>
            <p:nvPr/>
          </p:nvSpPr>
          <p:spPr bwMode="auto">
            <a:xfrm>
              <a:off x="2022475" y="679450"/>
              <a:ext cx="2978150" cy="1165225"/>
            </a:xfrm>
            <a:custGeom>
              <a:avLst/>
              <a:gdLst>
                <a:gd name="connsiteX0" fmla="*/ 2978150 w 2978150"/>
                <a:gd name="connsiteY0" fmla="*/ 1165225 h 1165225"/>
                <a:gd name="connsiteX1" fmla="*/ 2647950 w 2978150"/>
                <a:gd name="connsiteY1" fmla="*/ 1165225 h 1165225"/>
                <a:gd name="connsiteX2" fmla="*/ 2647950 w 2978150"/>
                <a:gd name="connsiteY2" fmla="*/ 1149350 h 1165225"/>
                <a:gd name="connsiteX3" fmla="*/ 2593975 w 2978150"/>
                <a:gd name="connsiteY3" fmla="*/ 1149350 h 1165225"/>
                <a:gd name="connsiteX4" fmla="*/ 2593975 w 2978150"/>
                <a:gd name="connsiteY4" fmla="*/ 1111250 h 1165225"/>
                <a:gd name="connsiteX5" fmla="*/ 2555875 w 2978150"/>
                <a:gd name="connsiteY5" fmla="*/ 1111250 h 1165225"/>
                <a:gd name="connsiteX6" fmla="*/ 2555875 w 2978150"/>
                <a:gd name="connsiteY6" fmla="*/ 1069975 h 1165225"/>
                <a:gd name="connsiteX7" fmla="*/ 2381250 w 2978150"/>
                <a:gd name="connsiteY7" fmla="*/ 1069975 h 1165225"/>
                <a:gd name="connsiteX8" fmla="*/ 2381250 w 2978150"/>
                <a:gd name="connsiteY8" fmla="*/ 1069975 h 1165225"/>
                <a:gd name="connsiteX9" fmla="*/ 2381250 w 2978150"/>
                <a:gd name="connsiteY9" fmla="*/ 1047750 h 1165225"/>
                <a:gd name="connsiteX10" fmla="*/ 2343150 w 2978150"/>
                <a:gd name="connsiteY10" fmla="*/ 1047750 h 1165225"/>
                <a:gd name="connsiteX11" fmla="*/ 2343150 w 2978150"/>
                <a:gd name="connsiteY11" fmla="*/ 1022350 h 1165225"/>
                <a:gd name="connsiteX12" fmla="*/ 2101850 w 2978150"/>
                <a:gd name="connsiteY12" fmla="*/ 1022350 h 1165225"/>
                <a:gd name="connsiteX13" fmla="*/ 2101850 w 2978150"/>
                <a:gd name="connsiteY13" fmla="*/ 1003300 h 1165225"/>
                <a:gd name="connsiteX14" fmla="*/ 1997075 w 2978150"/>
                <a:gd name="connsiteY14" fmla="*/ 1003300 h 1165225"/>
                <a:gd name="connsiteX15" fmla="*/ 1997075 w 2978150"/>
                <a:gd name="connsiteY15" fmla="*/ 974725 h 1165225"/>
                <a:gd name="connsiteX16" fmla="*/ 1946275 w 2978150"/>
                <a:gd name="connsiteY16" fmla="*/ 974725 h 1165225"/>
                <a:gd name="connsiteX17" fmla="*/ 1946275 w 2978150"/>
                <a:gd name="connsiteY17" fmla="*/ 879475 h 1165225"/>
                <a:gd name="connsiteX18" fmla="*/ 1924050 w 2978150"/>
                <a:gd name="connsiteY18" fmla="*/ 879475 h 1165225"/>
                <a:gd name="connsiteX19" fmla="*/ 1924050 w 2978150"/>
                <a:gd name="connsiteY19" fmla="*/ 831850 h 1165225"/>
                <a:gd name="connsiteX20" fmla="*/ 1895475 w 2978150"/>
                <a:gd name="connsiteY20" fmla="*/ 831850 h 1165225"/>
                <a:gd name="connsiteX21" fmla="*/ 1895475 w 2978150"/>
                <a:gd name="connsiteY21" fmla="*/ 790575 h 1165225"/>
                <a:gd name="connsiteX22" fmla="*/ 1711325 w 2978150"/>
                <a:gd name="connsiteY22" fmla="*/ 790575 h 1165225"/>
                <a:gd name="connsiteX23" fmla="*/ 1711325 w 2978150"/>
                <a:gd name="connsiteY23" fmla="*/ 765175 h 1165225"/>
                <a:gd name="connsiteX24" fmla="*/ 1619250 w 2978150"/>
                <a:gd name="connsiteY24" fmla="*/ 765175 h 1165225"/>
                <a:gd name="connsiteX25" fmla="*/ 1619250 w 2978150"/>
                <a:gd name="connsiteY25" fmla="*/ 749300 h 1165225"/>
                <a:gd name="connsiteX26" fmla="*/ 1504950 w 2978150"/>
                <a:gd name="connsiteY26" fmla="*/ 749300 h 1165225"/>
                <a:gd name="connsiteX27" fmla="*/ 1504950 w 2978150"/>
                <a:gd name="connsiteY27" fmla="*/ 733425 h 1165225"/>
                <a:gd name="connsiteX28" fmla="*/ 1311275 w 2978150"/>
                <a:gd name="connsiteY28" fmla="*/ 733425 h 1165225"/>
                <a:gd name="connsiteX29" fmla="*/ 1311275 w 2978150"/>
                <a:gd name="connsiteY29" fmla="*/ 669925 h 1165225"/>
                <a:gd name="connsiteX30" fmla="*/ 1282700 w 2978150"/>
                <a:gd name="connsiteY30" fmla="*/ 669925 h 1165225"/>
                <a:gd name="connsiteX31" fmla="*/ 1282700 w 2978150"/>
                <a:gd name="connsiteY31" fmla="*/ 584200 h 1165225"/>
                <a:gd name="connsiteX32" fmla="*/ 1257300 w 2978150"/>
                <a:gd name="connsiteY32" fmla="*/ 584200 h 1165225"/>
                <a:gd name="connsiteX33" fmla="*/ 1257300 w 2978150"/>
                <a:gd name="connsiteY33" fmla="*/ 514350 h 1165225"/>
                <a:gd name="connsiteX34" fmla="*/ 1257300 w 2978150"/>
                <a:gd name="connsiteY34" fmla="*/ 514350 h 1165225"/>
                <a:gd name="connsiteX35" fmla="*/ 1241425 w 2978150"/>
                <a:gd name="connsiteY35" fmla="*/ 498475 h 1165225"/>
                <a:gd name="connsiteX36" fmla="*/ 1222375 w 2978150"/>
                <a:gd name="connsiteY36" fmla="*/ 498475 h 1165225"/>
                <a:gd name="connsiteX37" fmla="*/ 1222375 w 2978150"/>
                <a:gd name="connsiteY37" fmla="*/ 450850 h 1165225"/>
                <a:gd name="connsiteX38" fmla="*/ 981075 w 2978150"/>
                <a:gd name="connsiteY38" fmla="*/ 450850 h 1165225"/>
                <a:gd name="connsiteX39" fmla="*/ 981075 w 2978150"/>
                <a:gd name="connsiteY39" fmla="*/ 425450 h 1165225"/>
                <a:gd name="connsiteX40" fmla="*/ 800100 w 2978150"/>
                <a:gd name="connsiteY40" fmla="*/ 425450 h 1165225"/>
                <a:gd name="connsiteX41" fmla="*/ 800100 w 2978150"/>
                <a:gd name="connsiteY41" fmla="*/ 406400 h 1165225"/>
                <a:gd name="connsiteX42" fmla="*/ 762000 w 2978150"/>
                <a:gd name="connsiteY42" fmla="*/ 406400 h 1165225"/>
                <a:gd name="connsiteX43" fmla="*/ 762000 w 2978150"/>
                <a:gd name="connsiteY43" fmla="*/ 387350 h 1165225"/>
                <a:gd name="connsiteX44" fmla="*/ 720725 w 2978150"/>
                <a:gd name="connsiteY44" fmla="*/ 387350 h 1165225"/>
                <a:gd name="connsiteX45" fmla="*/ 720725 w 2978150"/>
                <a:gd name="connsiteY45" fmla="*/ 371475 h 1165225"/>
                <a:gd name="connsiteX46" fmla="*/ 673100 w 2978150"/>
                <a:gd name="connsiteY46" fmla="*/ 371475 h 1165225"/>
                <a:gd name="connsiteX47" fmla="*/ 673100 w 2978150"/>
                <a:gd name="connsiteY47" fmla="*/ 320675 h 1165225"/>
                <a:gd name="connsiteX48" fmla="*/ 644525 w 2978150"/>
                <a:gd name="connsiteY48" fmla="*/ 320675 h 1165225"/>
                <a:gd name="connsiteX49" fmla="*/ 644525 w 2978150"/>
                <a:gd name="connsiteY49" fmla="*/ 263525 h 1165225"/>
                <a:gd name="connsiteX50" fmla="*/ 625475 w 2978150"/>
                <a:gd name="connsiteY50" fmla="*/ 263525 h 1165225"/>
                <a:gd name="connsiteX51" fmla="*/ 625475 w 2978150"/>
                <a:gd name="connsiteY51" fmla="*/ 180975 h 1165225"/>
                <a:gd name="connsiteX52" fmla="*/ 593725 w 2978150"/>
                <a:gd name="connsiteY52" fmla="*/ 180975 h 1165225"/>
                <a:gd name="connsiteX53" fmla="*/ 593725 w 2978150"/>
                <a:gd name="connsiteY53" fmla="*/ 142875 h 1165225"/>
                <a:gd name="connsiteX54" fmla="*/ 561975 w 2978150"/>
                <a:gd name="connsiteY54" fmla="*/ 142875 h 1165225"/>
                <a:gd name="connsiteX55" fmla="*/ 561975 w 2978150"/>
                <a:gd name="connsiteY55" fmla="*/ 107950 h 1165225"/>
                <a:gd name="connsiteX56" fmla="*/ 504825 w 2978150"/>
                <a:gd name="connsiteY56" fmla="*/ 107950 h 1165225"/>
                <a:gd name="connsiteX57" fmla="*/ 504825 w 2978150"/>
                <a:gd name="connsiteY57" fmla="*/ 88900 h 1165225"/>
                <a:gd name="connsiteX58" fmla="*/ 460375 w 2978150"/>
                <a:gd name="connsiteY58" fmla="*/ 88900 h 1165225"/>
                <a:gd name="connsiteX59" fmla="*/ 460375 w 2978150"/>
                <a:gd name="connsiteY59" fmla="*/ 73025 h 1165225"/>
                <a:gd name="connsiteX60" fmla="*/ 0 w 2978150"/>
                <a:gd name="connsiteY60" fmla="*/ 73025 h 1165225"/>
                <a:gd name="connsiteX61" fmla="*/ 0 w 2978150"/>
                <a:gd name="connsiteY61" fmla="*/ 0 h 11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978150" h="1165225">
                  <a:moveTo>
                    <a:pt x="2978150" y="1165225"/>
                  </a:moveTo>
                  <a:lnTo>
                    <a:pt x="2647950" y="1165225"/>
                  </a:lnTo>
                  <a:lnTo>
                    <a:pt x="2647950" y="1149350"/>
                  </a:lnTo>
                  <a:lnTo>
                    <a:pt x="2593975" y="1149350"/>
                  </a:lnTo>
                  <a:lnTo>
                    <a:pt x="2593975" y="1111250"/>
                  </a:lnTo>
                  <a:lnTo>
                    <a:pt x="2555875" y="1111250"/>
                  </a:lnTo>
                  <a:lnTo>
                    <a:pt x="2555875" y="1069975"/>
                  </a:lnTo>
                  <a:lnTo>
                    <a:pt x="2381250" y="1069975"/>
                  </a:lnTo>
                  <a:lnTo>
                    <a:pt x="2381250" y="1069975"/>
                  </a:lnTo>
                  <a:lnTo>
                    <a:pt x="2381250" y="1047750"/>
                  </a:lnTo>
                  <a:lnTo>
                    <a:pt x="2343150" y="1047750"/>
                  </a:lnTo>
                  <a:lnTo>
                    <a:pt x="2343150" y="1022350"/>
                  </a:lnTo>
                  <a:lnTo>
                    <a:pt x="2101850" y="1022350"/>
                  </a:lnTo>
                  <a:lnTo>
                    <a:pt x="2101850" y="1003300"/>
                  </a:lnTo>
                  <a:lnTo>
                    <a:pt x="1997075" y="1003300"/>
                  </a:lnTo>
                  <a:lnTo>
                    <a:pt x="1997075" y="974725"/>
                  </a:lnTo>
                  <a:lnTo>
                    <a:pt x="1946275" y="974725"/>
                  </a:lnTo>
                  <a:lnTo>
                    <a:pt x="1946275" y="879475"/>
                  </a:lnTo>
                  <a:lnTo>
                    <a:pt x="1924050" y="879475"/>
                  </a:lnTo>
                  <a:lnTo>
                    <a:pt x="1924050" y="831850"/>
                  </a:lnTo>
                  <a:lnTo>
                    <a:pt x="1895475" y="831850"/>
                  </a:lnTo>
                  <a:lnTo>
                    <a:pt x="1895475" y="790575"/>
                  </a:lnTo>
                  <a:lnTo>
                    <a:pt x="1711325" y="790575"/>
                  </a:lnTo>
                  <a:lnTo>
                    <a:pt x="1711325" y="765175"/>
                  </a:lnTo>
                  <a:lnTo>
                    <a:pt x="1619250" y="765175"/>
                  </a:lnTo>
                  <a:lnTo>
                    <a:pt x="1619250" y="749300"/>
                  </a:lnTo>
                  <a:lnTo>
                    <a:pt x="1504950" y="749300"/>
                  </a:lnTo>
                  <a:lnTo>
                    <a:pt x="1504950" y="733425"/>
                  </a:lnTo>
                  <a:lnTo>
                    <a:pt x="1311275" y="733425"/>
                  </a:lnTo>
                  <a:lnTo>
                    <a:pt x="1311275" y="669925"/>
                  </a:lnTo>
                  <a:lnTo>
                    <a:pt x="1282700" y="669925"/>
                  </a:lnTo>
                  <a:lnTo>
                    <a:pt x="1282700" y="584200"/>
                  </a:lnTo>
                  <a:lnTo>
                    <a:pt x="1257300" y="584200"/>
                  </a:lnTo>
                  <a:lnTo>
                    <a:pt x="1257300" y="514350"/>
                  </a:lnTo>
                  <a:lnTo>
                    <a:pt x="1257300" y="514350"/>
                  </a:lnTo>
                  <a:lnTo>
                    <a:pt x="1241425" y="498475"/>
                  </a:lnTo>
                  <a:lnTo>
                    <a:pt x="1222375" y="498475"/>
                  </a:lnTo>
                  <a:lnTo>
                    <a:pt x="1222375" y="450850"/>
                  </a:lnTo>
                  <a:lnTo>
                    <a:pt x="981075" y="450850"/>
                  </a:lnTo>
                  <a:lnTo>
                    <a:pt x="981075" y="425450"/>
                  </a:lnTo>
                  <a:lnTo>
                    <a:pt x="800100" y="425450"/>
                  </a:lnTo>
                  <a:lnTo>
                    <a:pt x="800100" y="406400"/>
                  </a:lnTo>
                  <a:lnTo>
                    <a:pt x="762000" y="406400"/>
                  </a:lnTo>
                  <a:lnTo>
                    <a:pt x="762000" y="387350"/>
                  </a:lnTo>
                  <a:lnTo>
                    <a:pt x="720725" y="387350"/>
                  </a:lnTo>
                  <a:lnTo>
                    <a:pt x="720725" y="371475"/>
                  </a:lnTo>
                  <a:lnTo>
                    <a:pt x="673100" y="371475"/>
                  </a:lnTo>
                  <a:lnTo>
                    <a:pt x="673100" y="320675"/>
                  </a:lnTo>
                  <a:lnTo>
                    <a:pt x="644525" y="320675"/>
                  </a:lnTo>
                  <a:lnTo>
                    <a:pt x="644525" y="263525"/>
                  </a:lnTo>
                  <a:lnTo>
                    <a:pt x="625475" y="263525"/>
                  </a:lnTo>
                  <a:lnTo>
                    <a:pt x="625475" y="180975"/>
                  </a:lnTo>
                  <a:lnTo>
                    <a:pt x="593725" y="180975"/>
                  </a:lnTo>
                  <a:lnTo>
                    <a:pt x="593725" y="142875"/>
                  </a:lnTo>
                  <a:lnTo>
                    <a:pt x="561975" y="142875"/>
                  </a:lnTo>
                  <a:lnTo>
                    <a:pt x="561975" y="107950"/>
                  </a:lnTo>
                  <a:lnTo>
                    <a:pt x="504825" y="107950"/>
                  </a:lnTo>
                  <a:lnTo>
                    <a:pt x="504825" y="88900"/>
                  </a:lnTo>
                  <a:lnTo>
                    <a:pt x="460375" y="88900"/>
                  </a:lnTo>
                  <a:lnTo>
                    <a:pt x="460375" y="73025"/>
                  </a:lnTo>
                  <a:lnTo>
                    <a:pt x="0" y="73025"/>
                  </a:lnTo>
                  <a:lnTo>
                    <a:pt x="0"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6" name="Freeform 1365">
              <a:extLst>
                <a:ext uri="{FF2B5EF4-FFF2-40B4-BE49-F238E27FC236}">
                  <a16:creationId xmlns:a16="http://schemas.microsoft.com/office/drawing/2014/main" id="{3BFA44FF-6CB0-CCE0-5292-F305E4B28CED}"/>
                </a:ext>
              </a:extLst>
            </p:cNvPr>
            <p:cNvSpPr/>
            <p:nvPr/>
          </p:nvSpPr>
          <p:spPr bwMode="auto">
            <a:xfrm>
              <a:off x="695325" y="254000"/>
              <a:ext cx="1327150" cy="428625"/>
            </a:xfrm>
            <a:custGeom>
              <a:avLst/>
              <a:gdLst>
                <a:gd name="connsiteX0" fmla="*/ 1327150 w 1327150"/>
                <a:gd name="connsiteY0" fmla="*/ 428625 h 428625"/>
                <a:gd name="connsiteX1" fmla="*/ 1289050 w 1327150"/>
                <a:gd name="connsiteY1" fmla="*/ 428625 h 428625"/>
                <a:gd name="connsiteX2" fmla="*/ 1289050 w 1327150"/>
                <a:gd name="connsiteY2" fmla="*/ 342900 h 428625"/>
                <a:gd name="connsiteX3" fmla="*/ 1254125 w 1327150"/>
                <a:gd name="connsiteY3" fmla="*/ 342900 h 428625"/>
                <a:gd name="connsiteX4" fmla="*/ 1254125 w 1327150"/>
                <a:gd name="connsiteY4" fmla="*/ 307975 h 428625"/>
                <a:gd name="connsiteX5" fmla="*/ 1231900 w 1327150"/>
                <a:gd name="connsiteY5" fmla="*/ 307975 h 428625"/>
                <a:gd name="connsiteX6" fmla="*/ 1231900 w 1327150"/>
                <a:gd name="connsiteY6" fmla="*/ 279400 h 428625"/>
                <a:gd name="connsiteX7" fmla="*/ 1136650 w 1327150"/>
                <a:gd name="connsiteY7" fmla="*/ 279400 h 428625"/>
                <a:gd name="connsiteX8" fmla="*/ 1136650 w 1327150"/>
                <a:gd name="connsiteY8" fmla="*/ 260350 h 428625"/>
                <a:gd name="connsiteX9" fmla="*/ 908050 w 1327150"/>
                <a:gd name="connsiteY9" fmla="*/ 260350 h 428625"/>
                <a:gd name="connsiteX10" fmla="*/ 908050 w 1327150"/>
                <a:gd name="connsiteY10" fmla="*/ 260350 h 428625"/>
                <a:gd name="connsiteX11" fmla="*/ 908050 w 1327150"/>
                <a:gd name="connsiteY11" fmla="*/ 231775 h 428625"/>
                <a:gd name="connsiteX12" fmla="*/ 869950 w 1327150"/>
                <a:gd name="connsiteY12" fmla="*/ 231775 h 428625"/>
                <a:gd name="connsiteX13" fmla="*/ 869950 w 1327150"/>
                <a:gd name="connsiteY13" fmla="*/ 190500 h 428625"/>
                <a:gd name="connsiteX14" fmla="*/ 841375 w 1327150"/>
                <a:gd name="connsiteY14" fmla="*/ 190500 h 428625"/>
                <a:gd name="connsiteX15" fmla="*/ 841375 w 1327150"/>
                <a:gd name="connsiteY15" fmla="*/ 152400 h 428625"/>
                <a:gd name="connsiteX16" fmla="*/ 815975 w 1327150"/>
                <a:gd name="connsiteY16" fmla="*/ 152400 h 428625"/>
                <a:gd name="connsiteX17" fmla="*/ 815975 w 1327150"/>
                <a:gd name="connsiteY17" fmla="*/ 117475 h 428625"/>
                <a:gd name="connsiteX18" fmla="*/ 711200 w 1327150"/>
                <a:gd name="connsiteY18" fmla="*/ 117475 h 428625"/>
                <a:gd name="connsiteX19" fmla="*/ 711200 w 1327150"/>
                <a:gd name="connsiteY19" fmla="*/ 98425 h 428625"/>
                <a:gd name="connsiteX20" fmla="*/ 581025 w 1327150"/>
                <a:gd name="connsiteY20" fmla="*/ 98425 h 428625"/>
                <a:gd name="connsiteX21" fmla="*/ 581025 w 1327150"/>
                <a:gd name="connsiteY21" fmla="*/ 85725 h 428625"/>
                <a:gd name="connsiteX22" fmla="*/ 431800 w 1327150"/>
                <a:gd name="connsiteY22" fmla="*/ 85725 h 428625"/>
                <a:gd name="connsiteX23" fmla="*/ 431800 w 1327150"/>
                <a:gd name="connsiteY23" fmla="*/ 47625 h 428625"/>
                <a:gd name="connsiteX24" fmla="*/ 387350 w 1327150"/>
                <a:gd name="connsiteY24" fmla="*/ 47625 h 428625"/>
                <a:gd name="connsiteX25" fmla="*/ 387350 w 1327150"/>
                <a:gd name="connsiteY25" fmla="*/ 0 h 428625"/>
                <a:gd name="connsiteX26" fmla="*/ 0 w 1327150"/>
                <a:gd name="connsiteY26"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7150" h="428625">
                  <a:moveTo>
                    <a:pt x="1327150" y="428625"/>
                  </a:moveTo>
                  <a:lnTo>
                    <a:pt x="1289050" y="428625"/>
                  </a:lnTo>
                  <a:lnTo>
                    <a:pt x="1289050" y="342900"/>
                  </a:lnTo>
                  <a:lnTo>
                    <a:pt x="1254125" y="342900"/>
                  </a:lnTo>
                  <a:lnTo>
                    <a:pt x="1254125" y="307975"/>
                  </a:lnTo>
                  <a:lnTo>
                    <a:pt x="1231900" y="307975"/>
                  </a:lnTo>
                  <a:lnTo>
                    <a:pt x="1231900" y="279400"/>
                  </a:lnTo>
                  <a:lnTo>
                    <a:pt x="1136650" y="279400"/>
                  </a:lnTo>
                  <a:lnTo>
                    <a:pt x="1136650" y="260350"/>
                  </a:lnTo>
                  <a:lnTo>
                    <a:pt x="908050" y="260350"/>
                  </a:lnTo>
                  <a:lnTo>
                    <a:pt x="908050" y="260350"/>
                  </a:lnTo>
                  <a:lnTo>
                    <a:pt x="908050" y="231775"/>
                  </a:lnTo>
                  <a:lnTo>
                    <a:pt x="869950" y="231775"/>
                  </a:lnTo>
                  <a:lnTo>
                    <a:pt x="869950" y="190500"/>
                  </a:lnTo>
                  <a:lnTo>
                    <a:pt x="841375" y="190500"/>
                  </a:lnTo>
                  <a:lnTo>
                    <a:pt x="841375" y="152400"/>
                  </a:lnTo>
                  <a:lnTo>
                    <a:pt x="815975" y="152400"/>
                  </a:lnTo>
                  <a:lnTo>
                    <a:pt x="815975" y="117475"/>
                  </a:lnTo>
                  <a:lnTo>
                    <a:pt x="711200" y="117475"/>
                  </a:lnTo>
                  <a:lnTo>
                    <a:pt x="711200" y="98425"/>
                  </a:lnTo>
                  <a:lnTo>
                    <a:pt x="581025" y="98425"/>
                  </a:lnTo>
                  <a:lnTo>
                    <a:pt x="581025" y="85725"/>
                  </a:lnTo>
                  <a:lnTo>
                    <a:pt x="431800" y="85725"/>
                  </a:lnTo>
                  <a:lnTo>
                    <a:pt x="431800" y="47625"/>
                  </a:lnTo>
                  <a:lnTo>
                    <a:pt x="387350" y="47625"/>
                  </a:lnTo>
                  <a:lnTo>
                    <a:pt x="387350" y="0"/>
                  </a:lnTo>
                  <a:lnTo>
                    <a:pt x="0"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68" name="Group 1367">
            <a:extLst>
              <a:ext uri="{FF2B5EF4-FFF2-40B4-BE49-F238E27FC236}">
                <a16:creationId xmlns:a16="http://schemas.microsoft.com/office/drawing/2014/main" id="{2D54EAB5-CB2B-BD67-ACD8-59EC325292DC}"/>
              </a:ext>
            </a:extLst>
          </p:cNvPr>
          <p:cNvGrpSpPr/>
          <p:nvPr/>
        </p:nvGrpSpPr>
        <p:grpSpPr>
          <a:xfrm>
            <a:off x="1241987" y="1811754"/>
            <a:ext cx="5271995" cy="1874297"/>
            <a:chOff x="695325" y="228600"/>
            <a:chExt cx="9779000" cy="3476625"/>
          </a:xfrm>
        </p:grpSpPr>
        <p:sp>
          <p:nvSpPr>
            <p:cNvPr id="1628" name="Freeform 1627">
              <a:extLst>
                <a:ext uri="{FF2B5EF4-FFF2-40B4-BE49-F238E27FC236}">
                  <a16:creationId xmlns:a16="http://schemas.microsoft.com/office/drawing/2014/main" id="{C0956E9B-5C66-D847-0D4F-C2DE761CF37C}"/>
                </a:ext>
              </a:extLst>
            </p:cNvPr>
            <p:cNvSpPr/>
            <p:nvPr/>
          </p:nvSpPr>
          <p:spPr bwMode="auto">
            <a:xfrm>
              <a:off x="5210175" y="2428875"/>
              <a:ext cx="5264150" cy="1276350"/>
            </a:xfrm>
            <a:custGeom>
              <a:avLst/>
              <a:gdLst>
                <a:gd name="connsiteX0" fmla="*/ 5264150 w 5264150"/>
                <a:gd name="connsiteY0" fmla="*/ 1276350 h 1276350"/>
                <a:gd name="connsiteX1" fmla="*/ 3327400 w 5264150"/>
                <a:gd name="connsiteY1" fmla="*/ 1276350 h 1276350"/>
                <a:gd name="connsiteX2" fmla="*/ 3327400 w 5264150"/>
                <a:gd name="connsiteY2" fmla="*/ 841375 h 1276350"/>
                <a:gd name="connsiteX3" fmla="*/ 2711450 w 5264150"/>
                <a:gd name="connsiteY3" fmla="*/ 841375 h 1276350"/>
                <a:gd name="connsiteX4" fmla="*/ 2711450 w 5264150"/>
                <a:gd name="connsiteY4" fmla="*/ 784225 h 1276350"/>
                <a:gd name="connsiteX5" fmla="*/ 2676525 w 5264150"/>
                <a:gd name="connsiteY5" fmla="*/ 784225 h 1276350"/>
                <a:gd name="connsiteX6" fmla="*/ 2676525 w 5264150"/>
                <a:gd name="connsiteY6" fmla="*/ 733425 h 1276350"/>
                <a:gd name="connsiteX7" fmla="*/ 2628900 w 5264150"/>
                <a:gd name="connsiteY7" fmla="*/ 733425 h 1276350"/>
                <a:gd name="connsiteX8" fmla="*/ 2628900 w 5264150"/>
                <a:gd name="connsiteY8" fmla="*/ 685800 h 1276350"/>
                <a:gd name="connsiteX9" fmla="*/ 2019300 w 5264150"/>
                <a:gd name="connsiteY9" fmla="*/ 685800 h 1276350"/>
                <a:gd name="connsiteX10" fmla="*/ 2019300 w 5264150"/>
                <a:gd name="connsiteY10" fmla="*/ 644525 h 1276350"/>
                <a:gd name="connsiteX11" fmla="*/ 1987550 w 5264150"/>
                <a:gd name="connsiteY11" fmla="*/ 644525 h 1276350"/>
                <a:gd name="connsiteX12" fmla="*/ 1987550 w 5264150"/>
                <a:gd name="connsiteY12" fmla="*/ 615950 h 1276350"/>
                <a:gd name="connsiteX13" fmla="*/ 1955800 w 5264150"/>
                <a:gd name="connsiteY13" fmla="*/ 615950 h 1276350"/>
                <a:gd name="connsiteX14" fmla="*/ 1955800 w 5264150"/>
                <a:gd name="connsiteY14" fmla="*/ 584200 h 1276350"/>
                <a:gd name="connsiteX15" fmla="*/ 1955800 w 5264150"/>
                <a:gd name="connsiteY15" fmla="*/ 584200 h 1276350"/>
                <a:gd name="connsiteX16" fmla="*/ 1930400 w 5264150"/>
                <a:gd name="connsiteY16" fmla="*/ 558800 h 1276350"/>
                <a:gd name="connsiteX17" fmla="*/ 1635125 w 5264150"/>
                <a:gd name="connsiteY17" fmla="*/ 558800 h 1276350"/>
                <a:gd name="connsiteX18" fmla="*/ 1635125 w 5264150"/>
                <a:gd name="connsiteY18" fmla="*/ 479425 h 1276350"/>
                <a:gd name="connsiteX19" fmla="*/ 1416050 w 5264150"/>
                <a:gd name="connsiteY19" fmla="*/ 479425 h 1276350"/>
                <a:gd name="connsiteX20" fmla="*/ 1416050 w 5264150"/>
                <a:gd name="connsiteY20" fmla="*/ 450850 h 1276350"/>
                <a:gd name="connsiteX21" fmla="*/ 1368425 w 5264150"/>
                <a:gd name="connsiteY21" fmla="*/ 450850 h 1276350"/>
                <a:gd name="connsiteX22" fmla="*/ 1368425 w 5264150"/>
                <a:gd name="connsiteY22" fmla="*/ 415925 h 1276350"/>
                <a:gd name="connsiteX23" fmla="*/ 1333500 w 5264150"/>
                <a:gd name="connsiteY23" fmla="*/ 415925 h 1276350"/>
                <a:gd name="connsiteX24" fmla="*/ 1333500 w 5264150"/>
                <a:gd name="connsiteY24" fmla="*/ 377825 h 1276350"/>
                <a:gd name="connsiteX25" fmla="*/ 1225550 w 5264150"/>
                <a:gd name="connsiteY25" fmla="*/ 377825 h 1276350"/>
                <a:gd name="connsiteX26" fmla="*/ 1225550 w 5264150"/>
                <a:gd name="connsiteY26" fmla="*/ 346075 h 1276350"/>
                <a:gd name="connsiteX27" fmla="*/ 977900 w 5264150"/>
                <a:gd name="connsiteY27" fmla="*/ 346075 h 1276350"/>
                <a:gd name="connsiteX28" fmla="*/ 977900 w 5264150"/>
                <a:gd name="connsiteY28" fmla="*/ 320675 h 1276350"/>
                <a:gd name="connsiteX29" fmla="*/ 857250 w 5264150"/>
                <a:gd name="connsiteY29" fmla="*/ 320675 h 1276350"/>
                <a:gd name="connsiteX30" fmla="*/ 857250 w 5264150"/>
                <a:gd name="connsiteY30" fmla="*/ 292100 h 1276350"/>
                <a:gd name="connsiteX31" fmla="*/ 781050 w 5264150"/>
                <a:gd name="connsiteY31" fmla="*/ 292100 h 1276350"/>
                <a:gd name="connsiteX32" fmla="*/ 781050 w 5264150"/>
                <a:gd name="connsiteY32" fmla="*/ 254000 h 1276350"/>
                <a:gd name="connsiteX33" fmla="*/ 746125 w 5264150"/>
                <a:gd name="connsiteY33" fmla="*/ 254000 h 1276350"/>
                <a:gd name="connsiteX34" fmla="*/ 746125 w 5264150"/>
                <a:gd name="connsiteY34" fmla="*/ 219075 h 1276350"/>
                <a:gd name="connsiteX35" fmla="*/ 704850 w 5264150"/>
                <a:gd name="connsiteY35" fmla="*/ 219075 h 1276350"/>
                <a:gd name="connsiteX36" fmla="*/ 704850 w 5264150"/>
                <a:gd name="connsiteY36" fmla="*/ 184150 h 1276350"/>
                <a:gd name="connsiteX37" fmla="*/ 660400 w 5264150"/>
                <a:gd name="connsiteY37" fmla="*/ 184150 h 1276350"/>
                <a:gd name="connsiteX38" fmla="*/ 660400 w 5264150"/>
                <a:gd name="connsiteY38" fmla="*/ 152400 h 1276350"/>
                <a:gd name="connsiteX39" fmla="*/ 98425 w 5264150"/>
                <a:gd name="connsiteY39" fmla="*/ 152400 h 1276350"/>
                <a:gd name="connsiteX40" fmla="*/ 98425 w 5264150"/>
                <a:gd name="connsiteY40" fmla="*/ 107950 h 1276350"/>
                <a:gd name="connsiteX41" fmla="*/ 66675 w 5264150"/>
                <a:gd name="connsiteY41" fmla="*/ 107950 h 1276350"/>
                <a:gd name="connsiteX42" fmla="*/ 66675 w 5264150"/>
                <a:gd name="connsiteY42" fmla="*/ 76200 h 1276350"/>
                <a:gd name="connsiteX43" fmla="*/ 31750 w 5264150"/>
                <a:gd name="connsiteY43" fmla="*/ 76200 h 1276350"/>
                <a:gd name="connsiteX44" fmla="*/ 31750 w 5264150"/>
                <a:gd name="connsiteY44" fmla="*/ 34925 h 1276350"/>
                <a:gd name="connsiteX45" fmla="*/ 0 w 5264150"/>
                <a:gd name="connsiteY45" fmla="*/ 34925 h 1276350"/>
                <a:gd name="connsiteX46" fmla="*/ 0 w 5264150"/>
                <a:gd name="connsiteY46" fmla="*/ 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64150" h="1276350">
                  <a:moveTo>
                    <a:pt x="5264150" y="1276350"/>
                  </a:moveTo>
                  <a:lnTo>
                    <a:pt x="3327400" y="1276350"/>
                  </a:lnTo>
                  <a:lnTo>
                    <a:pt x="3327400" y="841375"/>
                  </a:lnTo>
                  <a:lnTo>
                    <a:pt x="2711450" y="841375"/>
                  </a:lnTo>
                  <a:lnTo>
                    <a:pt x="2711450" y="784225"/>
                  </a:lnTo>
                  <a:lnTo>
                    <a:pt x="2676525" y="784225"/>
                  </a:lnTo>
                  <a:lnTo>
                    <a:pt x="2676525" y="733425"/>
                  </a:lnTo>
                  <a:lnTo>
                    <a:pt x="2628900" y="733425"/>
                  </a:lnTo>
                  <a:lnTo>
                    <a:pt x="2628900" y="685800"/>
                  </a:lnTo>
                  <a:lnTo>
                    <a:pt x="2019300" y="685800"/>
                  </a:lnTo>
                  <a:lnTo>
                    <a:pt x="2019300" y="644525"/>
                  </a:lnTo>
                  <a:lnTo>
                    <a:pt x="1987550" y="644525"/>
                  </a:lnTo>
                  <a:lnTo>
                    <a:pt x="1987550" y="615950"/>
                  </a:lnTo>
                  <a:lnTo>
                    <a:pt x="1955800" y="615950"/>
                  </a:lnTo>
                  <a:lnTo>
                    <a:pt x="1955800" y="584200"/>
                  </a:lnTo>
                  <a:lnTo>
                    <a:pt x="1955800" y="584200"/>
                  </a:lnTo>
                  <a:lnTo>
                    <a:pt x="1930400" y="558800"/>
                  </a:lnTo>
                  <a:lnTo>
                    <a:pt x="1635125" y="558800"/>
                  </a:lnTo>
                  <a:lnTo>
                    <a:pt x="1635125" y="479425"/>
                  </a:lnTo>
                  <a:lnTo>
                    <a:pt x="1416050" y="479425"/>
                  </a:lnTo>
                  <a:lnTo>
                    <a:pt x="1416050" y="450850"/>
                  </a:lnTo>
                  <a:lnTo>
                    <a:pt x="1368425" y="450850"/>
                  </a:lnTo>
                  <a:lnTo>
                    <a:pt x="1368425" y="415925"/>
                  </a:lnTo>
                  <a:lnTo>
                    <a:pt x="1333500" y="415925"/>
                  </a:lnTo>
                  <a:lnTo>
                    <a:pt x="1333500" y="377825"/>
                  </a:lnTo>
                  <a:lnTo>
                    <a:pt x="1225550" y="377825"/>
                  </a:lnTo>
                  <a:lnTo>
                    <a:pt x="1225550" y="346075"/>
                  </a:lnTo>
                  <a:lnTo>
                    <a:pt x="977900" y="346075"/>
                  </a:lnTo>
                  <a:lnTo>
                    <a:pt x="977900" y="320675"/>
                  </a:lnTo>
                  <a:lnTo>
                    <a:pt x="857250" y="320675"/>
                  </a:lnTo>
                  <a:lnTo>
                    <a:pt x="857250" y="292100"/>
                  </a:lnTo>
                  <a:lnTo>
                    <a:pt x="781050" y="292100"/>
                  </a:lnTo>
                  <a:lnTo>
                    <a:pt x="781050" y="254000"/>
                  </a:lnTo>
                  <a:lnTo>
                    <a:pt x="746125" y="254000"/>
                  </a:lnTo>
                  <a:lnTo>
                    <a:pt x="746125" y="219075"/>
                  </a:lnTo>
                  <a:lnTo>
                    <a:pt x="704850" y="219075"/>
                  </a:lnTo>
                  <a:lnTo>
                    <a:pt x="704850" y="184150"/>
                  </a:lnTo>
                  <a:lnTo>
                    <a:pt x="660400" y="184150"/>
                  </a:lnTo>
                  <a:lnTo>
                    <a:pt x="660400" y="152400"/>
                  </a:lnTo>
                  <a:lnTo>
                    <a:pt x="98425" y="152400"/>
                  </a:lnTo>
                  <a:lnTo>
                    <a:pt x="98425" y="107950"/>
                  </a:lnTo>
                  <a:lnTo>
                    <a:pt x="66675" y="107950"/>
                  </a:lnTo>
                  <a:lnTo>
                    <a:pt x="66675" y="76200"/>
                  </a:lnTo>
                  <a:lnTo>
                    <a:pt x="31750" y="76200"/>
                  </a:lnTo>
                  <a:lnTo>
                    <a:pt x="31750" y="34925"/>
                  </a:lnTo>
                  <a:lnTo>
                    <a:pt x="0" y="34925"/>
                  </a:lnTo>
                  <a:lnTo>
                    <a:pt x="0" y="0"/>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9" name="Freeform 1628">
              <a:extLst>
                <a:ext uri="{FF2B5EF4-FFF2-40B4-BE49-F238E27FC236}">
                  <a16:creationId xmlns:a16="http://schemas.microsoft.com/office/drawing/2014/main" id="{14721A04-E5CB-2135-BA7D-C4AFBD9326BC}"/>
                </a:ext>
              </a:extLst>
            </p:cNvPr>
            <p:cNvSpPr/>
            <p:nvPr/>
          </p:nvSpPr>
          <p:spPr bwMode="auto">
            <a:xfrm>
              <a:off x="695325" y="228600"/>
              <a:ext cx="4521200" cy="2200275"/>
            </a:xfrm>
            <a:custGeom>
              <a:avLst/>
              <a:gdLst>
                <a:gd name="connsiteX0" fmla="*/ 4521200 w 4521200"/>
                <a:gd name="connsiteY0" fmla="*/ 2200275 h 2200275"/>
                <a:gd name="connsiteX1" fmla="*/ 4191000 w 4521200"/>
                <a:gd name="connsiteY1" fmla="*/ 2200275 h 2200275"/>
                <a:gd name="connsiteX2" fmla="*/ 4191000 w 4521200"/>
                <a:gd name="connsiteY2" fmla="*/ 2181225 h 2200275"/>
                <a:gd name="connsiteX3" fmla="*/ 4159250 w 4521200"/>
                <a:gd name="connsiteY3" fmla="*/ 2181225 h 2200275"/>
                <a:gd name="connsiteX4" fmla="*/ 4159250 w 4521200"/>
                <a:gd name="connsiteY4" fmla="*/ 2181225 h 2200275"/>
                <a:gd name="connsiteX5" fmla="*/ 4051300 w 4521200"/>
                <a:gd name="connsiteY5" fmla="*/ 2181225 h 2200275"/>
                <a:gd name="connsiteX6" fmla="*/ 4051300 w 4521200"/>
                <a:gd name="connsiteY6" fmla="*/ 2152650 h 2200275"/>
                <a:gd name="connsiteX7" fmla="*/ 3933825 w 4521200"/>
                <a:gd name="connsiteY7" fmla="*/ 2152650 h 2200275"/>
                <a:gd name="connsiteX8" fmla="*/ 3933825 w 4521200"/>
                <a:gd name="connsiteY8" fmla="*/ 2070100 h 2200275"/>
                <a:gd name="connsiteX9" fmla="*/ 3895725 w 4521200"/>
                <a:gd name="connsiteY9" fmla="*/ 2070100 h 2200275"/>
                <a:gd name="connsiteX10" fmla="*/ 3895725 w 4521200"/>
                <a:gd name="connsiteY10" fmla="*/ 2025650 h 2200275"/>
                <a:gd name="connsiteX11" fmla="*/ 3895725 w 4521200"/>
                <a:gd name="connsiteY11" fmla="*/ 2025650 h 2200275"/>
                <a:gd name="connsiteX12" fmla="*/ 3867150 w 4521200"/>
                <a:gd name="connsiteY12" fmla="*/ 2025650 h 2200275"/>
                <a:gd name="connsiteX13" fmla="*/ 3867150 w 4521200"/>
                <a:gd name="connsiteY13" fmla="*/ 1936750 h 2200275"/>
                <a:gd name="connsiteX14" fmla="*/ 3695700 w 4521200"/>
                <a:gd name="connsiteY14" fmla="*/ 1936750 h 2200275"/>
                <a:gd name="connsiteX15" fmla="*/ 3695700 w 4521200"/>
                <a:gd name="connsiteY15" fmla="*/ 1914525 h 2200275"/>
                <a:gd name="connsiteX16" fmla="*/ 3632200 w 4521200"/>
                <a:gd name="connsiteY16" fmla="*/ 1914525 h 2200275"/>
                <a:gd name="connsiteX17" fmla="*/ 3632200 w 4521200"/>
                <a:gd name="connsiteY17" fmla="*/ 1895475 h 2200275"/>
                <a:gd name="connsiteX18" fmla="*/ 3413125 w 4521200"/>
                <a:gd name="connsiteY18" fmla="*/ 1895475 h 2200275"/>
                <a:gd name="connsiteX19" fmla="*/ 3413125 w 4521200"/>
                <a:gd name="connsiteY19" fmla="*/ 1882775 h 2200275"/>
                <a:gd name="connsiteX20" fmla="*/ 3352800 w 4521200"/>
                <a:gd name="connsiteY20" fmla="*/ 1882775 h 2200275"/>
                <a:gd name="connsiteX21" fmla="*/ 3352800 w 4521200"/>
                <a:gd name="connsiteY21" fmla="*/ 1870075 h 2200275"/>
                <a:gd name="connsiteX22" fmla="*/ 3270250 w 4521200"/>
                <a:gd name="connsiteY22" fmla="*/ 1870075 h 2200275"/>
                <a:gd name="connsiteX23" fmla="*/ 3270250 w 4521200"/>
                <a:gd name="connsiteY23" fmla="*/ 1835150 h 2200275"/>
                <a:gd name="connsiteX24" fmla="*/ 3251200 w 4521200"/>
                <a:gd name="connsiteY24" fmla="*/ 1835150 h 2200275"/>
                <a:gd name="connsiteX25" fmla="*/ 3251200 w 4521200"/>
                <a:gd name="connsiteY25" fmla="*/ 1800225 h 2200275"/>
                <a:gd name="connsiteX26" fmla="*/ 3228975 w 4521200"/>
                <a:gd name="connsiteY26" fmla="*/ 1800225 h 2200275"/>
                <a:gd name="connsiteX27" fmla="*/ 3228975 w 4521200"/>
                <a:gd name="connsiteY27" fmla="*/ 1746250 h 2200275"/>
                <a:gd name="connsiteX28" fmla="*/ 3206750 w 4521200"/>
                <a:gd name="connsiteY28" fmla="*/ 1746250 h 2200275"/>
                <a:gd name="connsiteX29" fmla="*/ 3206750 w 4521200"/>
                <a:gd name="connsiteY29" fmla="*/ 1708150 h 2200275"/>
                <a:gd name="connsiteX30" fmla="*/ 2762250 w 4521200"/>
                <a:gd name="connsiteY30" fmla="*/ 1708150 h 2200275"/>
                <a:gd name="connsiteX31" fmla="*/ 2762250 w 4521200"/>
                <a:gd name="connsiteY31" fmla="*/ 1692275 h 2200275"/>
                <a:gd name="connsiteX32" fmla="*/ 2619375 w 4521200"/>
                <a:gd name="connsiteY32" fmla="*/ 1692275 h 2200275"/>
                <a:gd name="connsiteX33" fmla="*/ 2619375 w 4521200"/>
                <a:gd name="connsiteY33" fmla="*/ 1574800 h 2200275"/>
                <a:gd name="connsiteX34" fmla="*/ 2590800 w 4521200"/>
                <a:gd name="connsiteY34" fmla="*/ 1574800 h 2200275"/>
                <a:gd name="connsiteX35" fmla="*/ 2590800 w 4521200"/>
                <a:gd name="connsiteY35" fmla="*/ 1460500 h 2200275"/>
                <a:gd name="connsiteX36" fmla="*/ 2549525 w 4521200"/>
                <a:gd name="connsiteY36" fmla="*/ 1460500 h 2200275"/>
                <a:gd name="connsiteX37" fmla="*/ 2549525 w 4521200"/>
                <a:gd name="connsiteY37" fmla="*/ 1412875 h 2200275"/>
                <a:gd name="connsiteX38" fmla="*/ 2505075 w 4521200"/>
                <a:gd name="connsiteY38" fmla="*/ 1412875 h 2200275"/>
                <a:gd name="connsiteX39" fmla="*/ 2505075 w 4521200"/>
                <a:gd name="connsiteY39" fmla="*/ 1384300 h 2200275"/>
                <a:gd name="connsiteX40" fmla="*/ 2416175 w 4521200"/>
                <a:gd name="connsiteY40" fmla="*/ 1384300 h 2200275"/>
                <a:gd name="connsiteX41" fmla="*/ 2416175 w 4521200"/>
                <a:gd name="connsiteY41" fmla="*/ 1355725 h 2200275"/>
                <a:gd name="connsiteX42" fmla="*/ 2365375 w 4521200"/>
                <a:gd name="connsiteY42" fmla="*/ 1355725 h 2200275"/>
                <a:gd name="connsiteX43" fmla="*/ 2365375 w 4521200"/>
                <a:gd name="connsiteY43" fmla="*/ 1330325 h 2200275"/>
                <a:gd name="connsiteX44" fmla="*/ 2009775 w 4521200"/>
                <a:gd name="connsiteY44" fmla="*/ 1330325 h 2200275"/>
                <a:gd name="connsiteX45" fmla="*/ 2009775 w 4521200"/>
                <a:gd name="connsiteY45" fmla="*/ 1282700 h 2200275"/>
                <a:gd name="connsiteX46" fmla="*/ 1974850 w 4521200"/>
                <a:gd name="connsiteY46" fmla="*/ 1282700 h 2200275"/>
                <a:gd name="connsiteX47" fmla="*/ 1974850 w 4521200"/>
                <a:gd name="connsiteY47" fmla="*/ 1146175 h 2200275"/>
                <a:gd name="connsiteX48" fmla="*/ 1936750 w 4521200"/>
                <a:gd name="connsiteY48" fmla="*/ 1146175 h 2200275"/>
                <a:gd name="connsiteX49" fmla="*/ 1936750 w 4521200"/>
                <a:gd name="connsiteY49" fmla="*/ 1101725 h 2200275"/>
                <a:gd name="connsiteX50" fmla="*/ 1917700 w 4521200"/>
                <a:gd name="connsiteY50" fmla="*/ 1101725 h 2200275"/>
                <a:gd name="connsiteX51" fmla="*/ 1917700 w 4521200"/>
                <a:gd name="connsiteY51" fmla="*/ 1035050 h 2200275"/>
                <a:gd name="connsiteX52" fmla="*/ 1774825 w 4521200"/>
                <a:gd name="connsiteY52" fmla="*/ 1035050 h 2200275"/>
                <a:gd name="connsiteX53" fmla="*/ 1774825 w 4521200"/>
                <a:gd name="connsiteY53" fmla="*/ 1035050 h 2200275"/>
                <a:gd name="connsiteX54" fmla="*/ 1774825 w 4521200"/>
                <a:gd name="connsiteY54" fmla="*/ 1006475 h 2200275"/>
                <a:gd name="connsiteX55" fmla="*/ 1603375 w 4521200"/>
                <a:gd name="connsiteY55" fmla="*/ 1006475 h 2200275"/>
                <a:gd name="connsiteX56" fmla="*/ 1603375 w 4521200"/>
                <a:gd name="connsiteY56" fmla="*/ 990600 h 2200275"/>
                <a:gd name="connsiteX57" fmla="*/ 1511300 w 4521200"/>
                <a:gd name="connsiteY57" fmla="*/ 990600 h 2200275"/>
                <a:gd name="connsiteX58" fmla="*/ 1511300 w 4521200"/>
                <a:gd name="connsiteY58" fmla="*/ 990600 h 2200275"/>
                <a:gd name="connsiteX59" fmla="*/ 1511300 w 4521200"/>
                <a:gd name="connsiteY59" fmla="*/ 974725 h 2200275"/>
                <a:gd name="connsiteX60" fmla="*/ 1346200 w 4521200"/>
                <a:gd name="connsiteY60" fmla="*/ 974725 h 2200275"/>
                <a:gd name="connsiteX61" fmla="*/ 1346200 w 4521200"/>
                <a:gd name="connsiteY61" fmla="*/ 927100 h 2200275"/>
                <a:gd name="connsiteX62" fmla="*/ 1317625 w 4521200"/>
                <a:gd name="connsiteY62" fmla="*/ 927100 h 2200275"/>
                <a:gd name="connsiteX63" fmla="*/ 1317625 w 4521200"/>
                <a:gd name="connsiteY63" fmla="*/ 889000 h 2200275"/>
                <a:gd name="connsiteX64" fmla="*/ 1289050 w 4521200"/>
                <a:gd name="connsiteY64" fmla="*/ 889000 h 2200275"/>
                <a:gd name="connsiteX65" fmla="*/ 1289050 w 4521200"/>
                <a:gd name="connsiteY65" fmla="*/ 822325 h 2200275"/>
                <a:gd name="connsiteX66" fmla="*/ 1247775 w 4521200"/>
                <a:gd name="connsiteY66" fmla="*/ 822325 h 2200275"/>
                <a:gd name="connsiteX67" fmla="*/ 1247775 w 4521200"/>
                <a:gd name="connsiteY67" fmla="*/ 784225 h 2200275"/>
                <a:gd name="connsiteX68" fmla="*/ 1203325 w 4521200"/>
                <a:gd name="connsiteY68" fmla="*/ 784225 h 2200275"/>
                <a:gd name="connsiteX69" fmla="*/ 1203325 w 4521200"/>
                <a:gd name="connsiteY69" fmla="*/ 752475 h 2200275"/>
                <a:gd name="connsiteX70" fmla="*/ 984250 w 4521200"/>
                <a:gd name="connsiteY70" fmla="*/ 752475 h 2200275"/>
                <a:gd name="connsiteX71" fmla="*/ 984250 w 4521200"/>
                <a:gd name="connsiteY71" fmla="*/ 723900 h 2200275"/>
                <a:gd name="connsiteX72" fmla="*/ 942975 w 4521200"/>
                <a:gd name="connsiteY72" fmla="*/ 723900 h 2200275"/>
                <a:gd name="connsiteX73" fmla="*/ 942975 w 4521200"/>
                <a:gd name="connsiteY73" fmla="*/ 708025 h 2200275"/>
                <a:gd name="connsiteX74" fmla="*/ 882650 w 4521200"/>
                <a:gd name="connsiteY74" fmla="*/ 708025 h 2200275"/>
                <a:gd name="connsiteX75" fmla="*/ 882650 w 4521200"/>
                <a:gd name="connsiteY75" fmla="*/ 669925 h 2200275"/>
                <a:gd name="connsiteX76" fmla="*/ 854075 w 4521200"/>
                <a:gd name="connsiteY76" fmla="*/ 669925 h 2200275"/>
                <a:gd name="connsiteX77" fmla="*/ 854075 w 4521200"/>
                <a:gd name="connsiteY77" fmla="*/ 625475 h 2200275"/>
                <a:gd name="connsiteX78" fmla="*/ 854075 w 4521200"/>
                <a:gd name="connsiteY78" fmla="*/ 625475 h 2200275"/>
                <a:gd name="connsiteX79" fmla="*/ 819150 w 4521200"/>
                <a:gd name="connsiteY79" fmla="*/ 625475 h 2200275"/>
                <a:gd name="connsiteX80" fmla="*/ 819150 w 4521200"/>
                <a:gd name="connsiteY80" fmla="*/ 571500 h 2200275"/>
                <a:gd name="connsiteX81" fmla="*/ 736600 w 4521200"/>
                <a:gd name="connsiteY81" fmla="*/ 571500 h 2200275"/>
                <a:gd name="connsiteX82" fmla="*/ 736600 w 4521200"/>
                <a:gd name="connsiteY82" fmla="*/ 549275 h 2200275"/>
                <a:gd name="connsiteX83" fmla="*/ 609600 w 4521200"/>
                <a:gd name="connsiteY83" fmla="*/ 549275 h 2200275"/>
                <a:gd name="connsiteX84" fmla="*/ 609600 w 4521200"/>
                <a:gd name="connsiteY84" fmla="*/ 549275 h 2200275"/>
                <a:gd name="connsiteX85" fmla="*/ 609600 w 4521200"/>
                <a:gd name="connsiteY85" fmla="*/ 523875 h 2200275"/>
                <a:gd name="connsiteX86" fmla="*/ 527050 w 4521200"/>
                <a:gd name="connsiteY86" fmla="*/ 523875 h 2200275"/>
                <a:gd name="connsiteX87" fmla="*/ 527050 w 4521200"/>
                <a:gd name="connsiteY87" fmla="*/ 498475 h 2200275"/>
                <a:gd name="connsiteX88" fmla="*/ 479425 w 4521200"/>
                <a:gd name="connsiteY88" fmla="*/ 498475 h 2200275"/>
                <a:gd name="connsiteX89" fmla="*/ 479425 w 4521200"/>
                <a:gd name="connsiteY89" fmla="*/ 457200 h 2200275"/>
                <a:gd name="connsiteX90" fmla="*/ 441325 w 4521200"/>
                <a:gd name="connsiteY90" fmla="*/ 457200 h 2200275"/>
                <a:gd name="connsiteX91" fmla="*/ 441325 w 4521200"/>
                <a:gd name="connsiteY91" fmla="*/ 288925 h 2200275"/>
                <a:gd name="connsiteX92" fmla="*/ 415925 w 4521200"/>
                <a:gd name="connsiteY92" fmla="*/ 288925 h 2200275"/>
                <a:gd name="connsiteX93" fmla="*/ 415925 w 4521200"/>
                <a:gd name="connsiteY93" fmla="*/ 155575 h 2200275"/>
                <a:gd name="connsiteX94" fmla="*/ 384175 w 4521200"/>
                <a:gd name="connsiteY94" fmla="*/ 155575 h 2200275"/>
                <a:gd name="connsiteX95" fmla="*/ 384175 w 4521200"/>
                <a:gd name="connsiteY95" fmla="*/ 101600 h 2200275"/>
                <a:gd name="connsiteX96" fmla="*/ 365125 w 4521200"/>
                <a:gd name="connsiteY96" fmla="*/ 101600 h 2200275"/>
                <a:gd name="connsiteX97" fmla="*/ 365125 w 4521200"/>
                <a:gd name="connsiteY97" fmla="*/ 38100 h 2200275"/>
                <a:gd name="connsiteX98" fmla="*/ 180975 w 4521200"/>
                <a:gd name="connsiteY98" fmla="*/ 38100 h 2200275"/>
                <a:gd name="connsiteX99" fmla="*/ 180975 w 4521200"/>
                <a:gd name="connsiteY99" fmla="*/ 0 h 2200275"/>
                <a:gd name="connsiteX100" fmla="*/ 0 w 4521200"/>
                <a:gd name="connsiteY100"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521200" h="2200275">
                  <a:moveTo>
                    <a:pt x="4521200" y="2200275"/>
                  </a:moveTo>
                  <a:lnTo>
                    <a:pt x="4191000" y="2200275"/>
                  </a:lnTo>
                  <a:lnTo>
                    <a:pt x="4191000" y="2181225"/>
                  </a:lnTo>
                  <a:lnTo>
                    <a:pt x="4159250" y="2181225"/>
                  </a:lnTo>
                  <a:lnTo>
                    <a:pt x="4159250" y="2181225"/>
                  </a:lnTo>
                  <a:lnTo>
                    <a:pt x="4051300" y="2181225"/>
                  </a:lnTo>
                  <a:lnTo>
                    <a:pt x="4051300" y="2152650"/>
                  </a:lnTo>
                  <a:lnTo>
                    <a:pt x="3933825" y="2152650"/>
                  </a:lnTo>
                  <a:lnTo>
                    <a:pt x="3933825" y="2070100"/>
                  </a:lnTo>
                  <a:lnTo>
                    <a:pt x="3895725" y="2070100"/>
                  </a:lnTo>
                  <a:lnTo>
                    <a:pt x="3895725" y="2025650"/>
                  </a:lnTo>
                  <a:lnTo>
                    <a:pt x="3895725" y="2025650"/>
                  </a:lnTo>
                  <a:lnTo>
                    <a:pt x="3867150" y="2025650"/>
                  </a:lnTo>
                  <a:lnTo>
                    <a:pt x="3867150" y="1936750"/>
                  </a:lnTo>
                  <a:lnTo>
                    <a:pt x="3695700" y="1936750"/>
                  </a:lnTo>
                  <a:lnTo>
                    <a:pt x="3695700" y="1914525"/>
                  </a:lnTo>
                  <a:lnTo>
                    <a:pt x="3632200" y="1914525"/>
                  </a:lnTo>
                  <a:lnTo>
                    <a:pt x="3632200" y="1895475"/>
                  </a:lnTo>
                  <a:lnTo>
                    <a:pt x="3413125" y="1895475"/>
                  </a:lnTo>
                  <a:lnTo>
                    <a:pt x="3413125" y="1882775"/>
                  </a:lnTo>
                  <a:lnTo>
                    <a:pt x="3352800" y="1882775"/>
                  </a:lnTo>
                  <a:lnTo>
                    <a:pt x="3352800" y="1870075"/>
                  </a:lnTo>
                  <a:lnTo>
                    <a:pt x="3270250" y="1870075"/>
                  </a:lnTo>
                  <a:lnTo>
                    <a:pt x="3270250" y="1835150"/>
                  </a:lnTo>
                  <a:lnTo>
                    <a:pt x="3251200" y="1835150"/>
                  </a:lnTo>
                  <a:lnTo>
                    <a:pt x="3251200" y="1800225"/>
                  </a:lnTo>
                  <a:lnTo>
                    <a:pt x="3228975" y="1800225"/>
                  </a:lnTo>
                  <a:lnTo>
                    <a:pt x="3228975" y="1746250"/>
                  </a:lnTo>
                  <a:lnTo>
                    <a:pt x="3206750" y="1746250"/>
                  </a:lnTo>
                  <a:lnTo>
                    <a:pt x="3206750" y="1708150"/>
                  </a:lnTo>
                  <a:lnTo>
                    <a:pt x="2762250" y="1708150"/>
                  </a:lnTo>
                  <a:lnTo>
                    <a:pt x="2762250" y="1692275"/>
                  </a:lnTo>
                  <a:lnTo>
                    <a:pt x="2619375" y="1692275"/>
                  </a:lnTo>
                  <a:lnTo>
                    <a:pt x="2619375" y="1574800"/>
                  </a:lnTo>
                  <a:lnTo>
                    <a:pt x="2590800" y="1574800"/>
                  </a:lnTo>
                  <a:lnTo>
                    <a:pt x="2590800" y="1460500"/>
                  </a:lnTo>
                  <a:lnTo>
                    <a:pt x="2549525" y="1460500"/>
                  </a:lnTo>
                  <a:lnTo>
                    <a:pt x="2549525" y="1412875"/>
                  </a:lnTo>
                  <a:lnTo>
                    <a:pt x="2505075" y="1412875"/>
                  </a:lnTo>
                  <a:lnTo>
                    <a:pt x="2505075" y="1384300"/>
                  </a:lnTo>
                  <a:lnTo>
                    <a:pt x="2416175" y="1384300"/>
                  </a:lnTo>
                  <a:lnTo>
                    <a:pt x="2416175" y="1355725"/>
                  </a:lnTo>
                  <a:lnTo>
                    <a:pt x="2365375" y="1355725"/>
                  </a:lnTo>
                  <a:lnTo>
                    <a:pt x="2365375" y="1330325"/>
                  </a:lnTo>
                  <a:lnTo>
                    <a:pt x="2009775" y="1330325"/>
                  </a:lnTo>
                  <a:lnTo>
                    <a:pt x="2009775" y="1282700"/>
                  </a:lnTo>
                  <a:lnTo>
                    <a:pt x="1974850" y="1282700"/>
                  </a:lnTo>
                  <a:lnTo>
                    <a:pt x="1974850" y="1146175"/>
                  </a:lnTo>
                  <a:lnTo>
                    <a:pt x="1936750" y="1146175"/>
                  </a:lnTo>
                  <a:lnTo>
                    <a:pt x="1936750" y="1101725"/>
                  </a:lnTo>
                  <a:lnTo>
                    <a:pt x="1917700" y="1101725"/>
                  </a:lnTo>
                  <a:lnTo>
                    <a:pt x="1917700" y="1035050"/>
                  </a:lnTo>
                  <a:lnTo>
                    <a:pt x="1774825" y="1035050"/>
                  </a:lnTo>
                  <a:lnTo>
                    <a:pt x="1774825" y="1035050"/>
                  </a:lnTo>
                  <a:lnTo>
                    <a:pt x="1774825" y="1006475"/>
                  </a:lnTo>
                  <a:lnTo>
                    <a:pt x="1603375" y="1006475"/>
                  </a:lnTo>
                  <a:lnTo>
                    <a:pt x="1603375" y="990600"/>
                  </a:lnTo>
                  <a:lnTo>
                    <a:pt x="1511300" y="990600"/>
                  </a:lnTo>
                  <a:lnTo>
                    <a:pt x="1511300" y="990600"/>
                  </a:lnTo>
                  <a:lnTo>
                    <a:pt x="1511300" y="974725"/>
                  </a:lnTo>
                  <a:lnTo>
                    <a:pt x="1346200" y="974725"/>
                  </a:lnTo>
                  <a:lnTo>
                    <a:pt x="1346200" y="927100"/>
                  </a:lnTo>
                  <a:lnTo>
                    <a:pt x="1317625" y="927100"/>
                  </a:lnTo>
                  <a:lnTo>
                    <a:pt x="1317625" y="889000"/>
                  </a:lnTo>
                  <a:lnTo>
                    <a:pt x="1289050" y="889000"/>
                  </a:lnTo>
                  <a:lnTo>
                    <a:pt x="1289050" y="822325"/>
                  </a:lnTo>
                  <a:lnTo>
                    <a:pt x="1247775" y="822325"/>
                  </a:lnTo>
                  <a:lnTo>
                    <a:pt x="1247775" y="784225"/>
                  </a:lnTo>
                  <a:lnTo>
                    <a:pt x="1203325" y="784225"/>
                  </a:lnTo>
                  <a:lnTo>
                    <a:pt x="1203325" y="752475"/>
                  </a:lnTo>
                  <a:lnTo>
                    <a:pt x="984250" y="752475"/>
                  </a:lnTo>
                  <a:lnTo>
                    <a:pt x="984250" y="723900"/>
                  </a:lnTo>
                  <a:lnTo>
                    <a:pt x="942975" y="723900"/>
                  </a:lnTo>
                  <a:lnTo>
                    <a:pt x="942975" y="708025"/>
                  </a:lnTo>
                  <a:lnTo>
                    <a:pt x="882650" y="708025"/>
                  </a:lnTo>
                  <a:lnTo>
                    <a:pt x="882650" y="669925"/>
                  </a:lnTo>
                  <a:lnTo>
                    <a:pt x="854075" y="669925"/>
                  </a:lnTo>
                  <a:lnTo>
                    <a:pt x="854075" y="625475"/>
                  </a:lnTo>
                  <a:lnTo>
                    <a:pt x="854075" y="625475"/>
                  </a:lnTo>
                  <a:lnTo>
                    <a:pt x="819150" y="625475"/>
                  </a:lnTo>
                  <a:lnTo>
                    <a:pt x="819150" y="571500"/>
                  </a:lnTo>
                  <a:lnTo>
                    <a:pt x="736600" y="571500"/>
                  </a:lnTo>
                  <a:lnTo>
                    <a:pt x="736600" y="549275"/>
                  </a:lnTo>
                  <a:lnTo>
                    <a:pt x="609600" y="549275"/>
                  </a:lnTo>
                  <a:lnTo>
                    <a:pt x="609600" y="549275"/>
                  </a:lnTo>
                  <a:lnTo>
                    <a:pt x="609600" y="523875"/>
                  </a:lnTo>
                  <a:lnTo>
                    <a:pt x="527050" y="523875"/>
                  </a:lnTo>
                  <a:lnTo>
                    <a:pt x="527050" y="498475"/>
                  </a:lnTo>
                  <a:lnTo>
                    <a:pt x="479425" y="498475"/>
                  </a:lnTo>
                  <a:lnTo>
                    <a:pt x="479425" y="457200"/>
                  </a:lnTo>
                  <a:lnTo>
                    <a:pt x="441325" y="457200"/>
                  </a:lnTo>
                  <a:lnTo>
                    <a:pt x="441325" y="288925"/>
                  </a:lnTo>
                  <a:lnTo>
                    <a:pt x="415925" y="288925"/>
                  </a:lnTo>
                  <a:lnTo>
                    <a:pt x="415925" y="155575"/>
                  </a:lnTo>
                  <a:lnTo>
                    <a:pt x="384175" y="155575"/>
                  </a:lnTo>
                  <a:lnTo>
                    <a:pt x="384175" y="101600"/>
                  </a:lnTo>
                  <a:lnTo>
                    <a:pt x="365125" y="101600"/>
                  </a:lnTo>
                  <a:lnTo>
                    <a:pt x="365125" y="38100"/>
                  </a:lnTo>
                  <a:lnTo>
                    <a:pt x="180975" y="38100"/>
                  </a:lnTo>
                  <a:lnTo>
                    <a:pt x="180975" y="0"/>
                  </a:lnTo>
                  <a:lnTo>
                    <a:pt x="0" y="0"/>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31" name="TextBox 1630">
            <a:extLst>
              <a:ext uri="{FF2B5EF4-FFF2-40B4-BE49-F238E27FC236}">
                <a16:creationId xmlns:a16="http://schemas.microsoft.com/office/drawing/2014/main" id="{AA4BC12D-E79B-455F-E776-317827ECF910}"/>
              </a:ext>
            </a:extLst>
          </p:cNvPr>
          <p:cNvSpPr txBox="1"/>
          <p:nvPr/>
        </p:nvSpPr>
        <p:spPr bwMode="auto">
          <a:xfrm>
            <a:off x="4668754" y="2659336"/>
            <a:ext cx="19855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Talazoparib</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Enzalutamide</a:t>
            </a:r>
          </a:p>
        </p:txBody>
      </p:sp>
      <p:sp>
        <p:nvSpPr>
          <p:cNvPr id="1632" name="TextBox 1631">
            <a:extLst>
              <a:ext uri="{FF2B5EF4-FFF2-40B4-BE49-F238E27FC236}">
                <a16:creationId xmlns:a16="http://schemas.microsoft.com/office/drawing/2014/main" id="{9A6A1752-68B0-D6C3-646D-E048C77666EB}"/>
              </a:ext>
            </a:extLst>
          </p:cNvPr>
          <p:cNvSpPr txBox="1"/>
          <p:nvPr/>
        </p:nvSpPr>
        <p:spPr bwMode="auto">
          <a:xfrm>
            <a:off x="4876861" y="3764247"/>
            <a:ext cx="19855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Placebo + Enzalutamide</a:t>
            </a:r>
          </a:p>
        </p:txBody>
      </p:sp>
      <p:graphicFrame>
        <p:nvGraphicFramePr>
          <p:cNvPr id="1634" name="Table 1634">
            <a:extLst>
              <a:ext uri="{FF2B5EF4-FFF2-40B4-BE49-F238E27FC236}">
                <a16:creationId xmlns:a16="http://schemas.microsoft.com/office/drawing/2014/main" id="{72D7FB4B-3AA6-8B10-3E79-E598284BC7C7}"/>
              </a:ext>
            </a:extLst>
          </p:cNvPr>
          <p:cNvGraphicFramePr>
            <a:graphicFrameLocks noGrp="1"/>
          </p:cNvGraphicFramePr>
          <p:nvPr/>
        </p:nvGraphicFramePr>
        <p:xfrm>
          <a:off x="255700" y="4906945"/>
          <a:ext cx="6450143" cy="502920"/>
        </p:xfrm>
        <a:graphic>
          <a:graphicData uri="http://schemas.openxmlformats.org/drawingml/2006/table">
            <a:tbl>
              <a:tblPr firstRow="1" bandRow="1">
                <a:tableStyleId>{5C22544A-7EE6-4342-B048-85BDC9FD1C3A}</a:tableStyleId>
              </a:tblPr>
              <a:tblGrid>
                <a:gridCol w="874573">
                  <a:extLst>
                    <a:ext uri="{9D8B030D-6E8A-4147-A177-3AD203B41FA5}">
                      <a16:colId xmlns:a16="http://schemas.microsoft.com/office/drawing/2014/main" val="2285841748"/>
                    </a:ext>
                  </a:extLst>
                </a:gridCol>
                <a:gridCol w="253435">
                  <a:extLst>
                    <a:ext uri="{9D8B030D-6E8A-4147-A177-3AD203B41FA5}">
                      <a16:colId xmlns:a16="http://schemas.microsoft.com/office/drawing/2014/main" val="2351620873"/>
                    </a:ext>
                  </a:extLst>
                </a:gridCol>
                <a:gridCol w="253435">
                  <a:extLst>
                    <a:ext uri="{9D8B030D-6E8A-4147-A177-3AD203B41FA5}">
                      <a16:colId xmlns:a16="http://schemas.microsoft.com/office/drawing/2014/main" val="920293698"/>
                    </a:ext>
                  </a:extLst>
                </a:gridCol>
                <a:gridCol w="253435">
                  <a:extLst>
                    <a:ext uri="{9D8B030D-6E8A-4147-A177-3AD203B41FA5}">
                      <a16:colId xmlns:a16="http://schemas.microsoft.com/office/drawing/2014/main" val="3536042318"/>
                    </a:ext>
                  </a:extLst>
                </a:gridCol>
                <a:gridCol w="253435">
                  <a:extLst>
                    <a:ext uri="{9D8B030D-6E8A-4147-A177-3AD203B41FA5}">
                      <a16:colId xmlns:a16="http://schemas.microsoft.com/office/drawing/2014/main" val="893883716"/>
                    </a:ext>
                  </a:extLst>
                </a:gridCol>
                <a:gridCol w="253435">
                  <a:extLst>
                    <a:ext uri="{9D8B030D-6E8A-4147-A177-3AD203B41FA5}">
                      <a16:colId xmlns:a16="http://schemas.microsoft.com/office/drawing/2014/main" val="1009035456"/>
                    </a:ext>
                  </a:extLst>
                </a:gridCol>
                <a:gridCol w="253435">
                  <a:extLst>
                    <a:ext uri="{9D8B030D-6E8A-4147-A177-3AD203B41FA5}">
                      <a16:colId xmlns:a16="http://schemas.microsoft.com/office/drawing/2014/main" val="2458569070"/>
                    </a:ext>
                  </a:extLst>
                </a:gridCol>
                <a:gridCol w="253435">
                  <a:extLst>
                    <a:ext uri="{9D8B030D-6E8A-4147-A177-3AD203B41FA5}">
                      <a16:colId xmlns:a16="http://schemas.microsoft.com/office/drawing/2014/main" val="3362846450"/>
                    </a:ext>
                  </a:extLst>
                </a:gridCol>
                <a:gridCol w="253435">
                  <a:extLst>
                    <a:ext uri="{9D8B030D-6E8A-4147-A177-3AD203B41FA5}">
                      <a16:colId xmlns:a16="http://schemas.microsoft.com/office/drawing/2014/main" val="909457929"/>
                    </a:ext>
                  </a:extLst>
                </a:gridCol>
                <a:gridCol w="253435">
                  <a:extLst>
                    <a:ext uri="{9D8B030D-6E8A-4147-A177-3AD203B41FA5}">
                      <a16:colId xmlns:a16="http://schemas.microsoft.com/office/drawing/2014/main" val="1081287280"/>
                    </a:ext>
                  </a:extLst>
                </a:gridCol>
                <a:gridCol w="253435">
                  <a:extLst>
                    <a:ext uri="{9D8B030D-6E8A-4147-A177-3AD203B41FA5}">
                      <a16:colId xmlns:a16="http://schemas.microsoft.com/office/drawing/2014/main" val="1121394448"/>
                    </a:ext>
                  </a:extLst>
                </a:gridCol>
                <a:gridCol w="253435">
                  <a:extLst>
                    <a:ext uri="{9D8B030D-6E8A-4147-A177-3AD203B41FA5}">
                      <a16:colId xmlns:a16="http://schemas.microsoft.com/office/drawing/2014/main" val="4119876746"/>
                    </a:ext>
                  </a:extLst>
                </a:gridCol>
                <a:gridCol w="253435">
                  <a:extLst>
                    <a:ext uri="{9D8B030D-6E8A-4147-A177-3AD203B41FA5}">
                      <a16:colId xmlns:a16="http://schemas.microsoft.com/office/drawing/2014/main" val="1964697940"/>
                    </a:ext>
                  </a:extLst>
                </a:gridCol>
                <a:gridCol w="253435">
                  <a:extLst>
                    <a:ext uri="{9D8B030D-6E8A-4147-A177-3AD203B41FA5}">
                      <a16:colId xmlns:a16="http://schemas.microsoft.com/office/drawing/2014/main" val="129214932"/>
                    </a:ext>
                  </a:extLst>
                </a:gridCol>
                <a:gridCol w="253435">
                  <a:extLst>
                    <a:ext uri="{9D8B030D-6E8A-4147-A177-3AD203B41FA5}">
                      <a16:colId xmlns:a16="http://schemas.microsoft.com/office/drawing/2014/main" val="1477744565"/>
                    </a:ext>
                  </a:extLst>
                </a:gridCol>
                <a:gridCol w="253435">
                  <a:extLst>
                    <a:ext uri="{9D8B030D-6E8A-4147-A177-3AD203B41FA5}">
                      <a16:colId xmlns:a16="http://schemas.microsoft.com/office/drawing/2014/main" val="3529648092"/>
                    </a:ext>
                  </a:extLst>
                </a:gridCol>
                <a:gridCol w="253435">
                  <a:extLst>
                    <a:ext uri="{9D8B030D-6E8A-4147-A177-3AD203B41FA5}">
                      <a16:colId xmlns:a16="http://schemas.microsoft.com/office/drawing/2014/main" val="2613614744"/>
                    </a:ext>
                  </a:extLst>
                </a:gridCol>
                <a:gridCol w="253435">
                  <a:extLst>
                    <a:ext uri="{9D8B030D-6E8A-4147-A177-3AD203B41FA5}">
                      <a16:colId xmlns:a16="http://schemas.microsoft.com/office/drawing/2014/main" val="443232525"/>
                    </a:ext>
                  </a:extLst>
                </a:gridCol>
                <a:gridCol w="253435">
                  <a:extLst>
                    <a:ext uri="{9D8B030D-6E8A-4147-A177-3AD203B41FA5}">
                      <a16:colId xmlns:a16="http://schemas.microsoft.com/office/drawing/2014/main" val="2322420680"/>
                    </a:ext>
                  </a:extLst>
                </a:gridCol>
                <a:gridCol w="253435">
                  <a:extLst>
                    <a:ext uri="{9D8B030D-6E8A-4147-A177-3AD203B41FA5}">
                      <a16:colId xmlns:a16="http://schemas.microsoft.com/office/drawing/2014/main" val="3550888618"/>
                    </a:ext>
                  </a:extLst>
                </a:gridCol>
                <a:gridCol w="253435">
                  <a:extLst>
                    <a:ext uri="{9D8B030D-6E8A-4147-A177-3AD203B41FA5}">
                      <a16:colId xmlns:a16="http://schemas.microsoft.com/office/drawing/2014/main" val="2384108212"/>
                    </a:ext>
                  </a:extLst>
                </a:gridCol>
                <a:gridCol w="253435">
                  <a:extLst>
                    <a:ext uri="{9D8B030D-6E8A-4147-A177-3AD203B41FA5}">
                      <a16:colId xmlns:a16="http://schemas.microsoft.com/office/drawing/2014/main" val="1940084347"/>
                    </a:ext>
                  </a:extLst>
                </a:gridCol>
                <a:gridCol w="253435">
                  <a:extLst>
                    <a:ext uri="{9D8B030D-6E8A-4147-A177-3AD203B41FA5}">
                      <a16:colId xmlns:a16="http://schemas.microsoft.com/office/drawing/2014/main" val="679373640"/>
                    </a:ext>
                  </a:extLst>
                </a:gridCol>
              </a:tblGrid>
              <a:tr h="167640">
                <a:tc>
                  <a:txBody>
                    <a:bodyPr/>
                    <a:lstStyle/>
                    <a:p>
                      <a:pPr algn="r">
                        <a:lnSpc>
                          <a:spcPct val="85000"/>
                        </a:lnSpc>
                      </a:pPr>
                      <a:r>
                        <a:rPr lang="en-US" sz="1000" b="1" dirty="0">
                          <a:solidFill>
                            <a:schemeClr val="bg1"/>
                          </a:solidFill>
                        </a:rPr>
                        <a:t>No. at risk</a:t>
                      </a:r>
                    </a:p>
                  </a:txBody>
                  <a:tcPr marL="18288" marR="18288" marT="9144" marB="9144"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a:txBody>
                    <a:bodyPr/>
                    <a:lstStyle/>
                    <a:p>
                      <a:pPr algn="ctr">
                        <a:lnSpc>
                          <a:spcPct val="85000"/>
                        </a:lnSpc>
                      </a:pPr>
                      <a:endParaRPr lang="en-US" sz="1000"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3247392"/>
                  </a:ext>
                </a:extLst>
              </a:tr>
              <a:tr h="167640">
                <a:tc>
                  <a:txBody>
                    <a:bodyPr/>
                    <a:lstStyle/>
                    <a:p>
                      <a:pPr algn="r">
                        <a:lnSpc>
                          <a:spcPct val="85000"/>
                        </a:lnSpc>
                      </a:pPr>
                      <a:r>
                        <a:rPr lang="en-US" sz="1000" b="0" dirty="0">
                          <a:solidFill>
                            <a:schemeClr val="accent1"/>
                          </a:solidFill>
                        </a:rPr>
                        <a:t>TALA + ENZA</a:t>
                      </a:r>
                    </a:p>
                  </a:txBody>
                  <a:tcPr marL="18288" marR="18288" marT="9144" marB="9144"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85000"/>
                      </a:schemeClr>
                    </a:solidFill>
                  </a:tcPr>
                </a:tc>
                <a:tc>
                  <a:txBody>
                    <a:bodyPr/>
                    <a:lstStyle/>
                    <a:p>
                      <a:pPr algn="ctr">
                        <a:lnSpc>
                          <a:spcPct val="85000"/>
                        </a:lnSpc>
                      </a:pPr>
                      <a:r>
                        <a:rPr lang="en-US" sz="1000" dirty="0">
                          <a:solidFill>
                            <a:schemeClr val="tx1"/>
                          </a:solidFill>
                        </a:rPr>
                        <a:t>402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379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353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326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318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285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256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234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226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209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193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175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136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97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67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61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881180"/>
                  </a:ext>
                </a:extLst>
              </a:tr>
              <a:tr h="167640">
                <a:tc>
                  <a:txBody>
                    <a:bodyPr/>
                    <a:lstStyle/>
                    <a:p>
                      <a:pPr algn="r">
                        <a:lnSpc>
                          <a:spcPct val="85000"/>
                        </a:lnSpc>
                      </a:pPr>
                      <a:r>
                        <a:rPr lang="en-US" sz="1000" b="0" dirty="0">
                          <a:solidFill>
                            <a:schemeClr val="accent3"/>
                          </a:solidFill>
                        </a:rPr>
                        <a:t>PBO + ENZA</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tc>
                  <a:txBody>
                    <a:bodyPr/>
                    <a:lstStyle/>
                    <a:p>
                      <a:pPr algn="ctr">
                        <a:lnSpc>
                          <a:spcPct val="85000"/>
                        </a:lnSpc>
                      </a:pPr>
                      <a:r>
                        <a:rPr lang="en-US" sz="1000" dirty="0">
                          <a:solidFill>
                            <a:schemeClr val="tx1"/>
                          </a:solidFill>
                        </a:rPr>
                        <a:t>403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346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311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279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272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237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185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179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154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140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124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68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43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42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412263"/>
                  </a:ext>
                </a:extLst>
              </a:tr>
            </a:tbl>
          </a:graphicData>
        </a:graphic>
      </p:graphicFrame>
    </p:spTree>
    <p:extLst>
      <p:ext uri="{BB962C8B-B14F-4D97-AF65-F5344CB8AC3E}">
        <p14:creationId xmlns:p14="http://schemas.microsoft.com/office/powerpoint/2010/main" val="2580989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55" y="143239"/>
            <a:ext cx="10010207" cy="722438"/>
          </a:xfrm>
        </p:spPr>
        <p:txBody>
          <a:bodyPr>
            <a:noAutofit/>
          </a:bodyPr>
          <a:lstStyle/>
          <a:p>
            <a:pPr algn="ctr"/>
            <a:r>
              <a:rPr lang="en-US" sz="2800" b="1" kern="1200" dirty="0">
                <a:latin typeface="Lora" pitchFamily="2" charset="0"/>
                <a:ea typeface="+mn-ea"/>
                <a:cs typeface="+mn-cs"/>
              </a:rPr>
              <a:t>TALAPRO-2</a:t>
            </a:r>
            <a:br>
              <a:rPr lang="en-US" sz="2800" dirty="0">
                <a:latin typeface="Lora" pitchFamily="2" charset="0"/>
                <a:ea typeface="+mn-ea"/>
                <a:cs typeface="+mn-cs"/>
              </a:rPr>
            </a:br>
            <a:r>
              <a:rPr lang="en-US" sz="2800" kern="1200">
                <a:latin typeface="Lora" pitchFamily="2" charset="0"/>
                <a:ea typeface="+mn-ea"/>
                <a:cs typeface="+mn-cs"/>
              </a:rPr>
              <a:t>Overall survival </a:t>
            </a:r>
            <a:r>
              <a:rPr lang="en-US" sz="2800" kern="1200" dirty="0">
                <a:latin typeface="Lora" pitchFamily="2" charset="0"/>
                <a:ea typeface="+mn-ea"/>
                <a:cs typeface="+mn-cs"/>
              </a:rPr>
              <a:t>in </a:t>
            </a:r>
            <a:r>
              <a:rPr lang="en-US" sz="2800" kern="1200" dirty="0">
                <a:solidFill>
                  <a:srgbClr val="C00000"/>
                </a:solidFill>
                <a:latin typeface="Lora" pitchFamily="2" charset="0"/>
                <a:ea typeface="+mn-ea"/>
                <a:cs typeface="+mn-cs"/>
              </a:rPr>
              <a:t>HRR MUT</a:t>
            </a:r>
            <a:r>
              <a:rPr lang="en-US" sz="2800" kern="1200">
                <a:solidFill>
                  <a:srgbClr val="C00000"/>
                </a:solidFill>
                <a:latin typeface="Lora" pitchFamily="2" charset="0"/>
                <a:ea typeface="+mn-ea"/>
                <a:cs typeface="+mn-cs"/>
              </a:rPr>
              <a:t>+ </a:t>
            </a:r>
            <a:r>
              <a:rPr lang="en-US" sz="2800" kern="1200">
                <a:latin typeface="Lora" pitchFamily="2" charset="0"/>
                <a:ea typeface="+mn-ea"/>
                <a:cs typeface="+mn-cs"/>
              </a:rPr>
              <a:t>subgrou</a:t>
            </a:r>
            <a:r>
              <a:rPr lang="en-US" sz="2800">
                <a:latin typeface="Lora" pitchFamily="2" charset="0"/>
                <a:ea typeface="+mn-ea"/>
                <a:cs typeface="+mn-cs"/>
              </a:rPr>
              <a:t>p</a:t>
            </a:r>
            <a:endParaRPr lang="en-US" sz="2800" kern="1200" dirty="0">
              <a:latin typeface="Lora" pitchFamily="2" charset="0"/>
              <a:ea typeface="+mn-ea"/>
              <a:cs typeface="+mn-cs"/>
            </a:endParaRPr>
          </a:p>
        </p:txBody>
      </p:sp>
      <p:sp>
        <p:nvSpPr>
          <p:cNvPr id="9" name="Text Box 15">
            <a:extLst>
              <a:ext uri="{FF2B5EF4-FFF2-40B4-BE49-F238E27FC236}">
                <a16:creationId xmlns:a16="http://schemas.microsoft.com/office/drawing/2014/main" id="{491DE6FE-D2A9-5774-17A9-DA91BFFCF7F5}"/>
              </a:ext>
            </a:extLst>
          </p:cNvPr>
          <p:cNvSpPr txBox="1">
            <a:spLocks noChangeArrowheads="1"/>
          </p:cNvSpPr>
          <p:nvPr/>
        </p:nvSpPr>
        <p:spPr bwMode="auto">
          <a:xfrm>
            <a:off x="6926974" y="6391437"/>
            <a:ext cx="5413877" cy="4616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3333"/>
                </a:solidFill>
                <a:effectLst/>
                <a:uLnTx/>
                <a:uFillTx/>
                <a:latin typeface="Titillium Web" panose="00000500000000000000" pitchFamily="2" charset="0"/>
                <a:ea typeface="+mn-ea"/>
                <a:cs typeface="+mn-cs"/>
              </a:rPr>
              <a:t>Agarwal N et al. The Lancet. 2023</a:t>
            </a:r>
            <a:r>
              <a:rPr kumimoji="0" lang="en-US" sz="1200" b="0" i="0" u="none" strike="noStrike" kern="1200" cap="none" spc="0" normalizeH="0" baseline="0" noProof="0" dirty="0">
                <a:ln>
                  <a:noFill/>
                </a:ln>
                <a:solidFill>
                  <a:srgbClr val="333333"/>
                </a:solidFill>
                <a:effectLst/>
                <a:uLnTx/>
                <a:uFillTx/>
                <a:latin typeface="Titillium Web" panose="00000500000000000000" pitchFamily="2" charset="0"/>
                <a:ea typeface="+mn-ea"/>
                <a:cs typeface="+mn-cs"/>
              </a:rPr>
              <a:t>.</a:t>
            </a:r>
            <a:r>
              <a:rPr kumimoji="0" lang="en-US" sz="1200" b="0" i="0" u="none" strike="noStrike" kern="1200" cap="none" spc="0" normalizeH="0" baseline="0" noProof="0" dirty="0">
                <a:ln>
                  <a:noFill/>
                </a:ln>
                <a:solidFill>
                  <a:srgbClr val="FFFFFF"/>
                </a:solidFill>
                <a:effectLst/>
                <a:uLnTx/>
                <a:uFillTx/>
                <a:latin typeface="Source Sans Pro" panose="020B0503030403020204"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hlinkClick r:id="rId2"/>
              </a:rPr>
              <a:t>doi.org/10.1016/S0140-6736(23)01055-3</a:t>
            </a:r>
            <a:endParaRPr kumimoji="0" lang="en-US" sz="1200" b="0" i="0" u="none" strike="noStrike" kern="1200" cap="none" spc="0" normalizeH="0" baseline="0" noProof="0" dirty="0">
              <a:ln>
                <a:noFill/>
              </a:ln>
              <a:solidFill>
                <a:srgbClr val="333333"/>
              </a:solidFill>
              <a:effectLst/>
              <a:uLnTx/>
              <a:uFillTx/>
              <a:latin typeface="Titillium Web" panose="00000500000000000000" pitchFamily="2"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7F53D2C-9CE5-97D8-E5CA-F087EE4ADFB9}"/>
              </a:ext>
            </a:extLst>
          </p:cNvPr>
          <p:cNvSpPr txBox="1"/>
          <p:nvPr/>
        </p:nvSpPr>
        <p:spPr bwMode="auto">
          <a:xfrm>
            <a:off x="359149" y="5417973"/>
            <a:ext cx="5592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285750" marR="0" lvl="0" indent="-285750" algn="l" defTabSz="914400" rtl="0" eaLnBrk="1" fontAlgn="auto" latinLnBrk="0" hangingPunct="1">
              <a:lnSpc>
                <a:spcPct val="100000"/>
              </a:lnSpc>
              <a:spcBef>
                <a:spcPct val="5000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OS data at 24% mature; additional follow-up is needed</a:t>
            </a:r>
          </a:p>
        </p:txBody>
      </p:sp>
      <p:graphicFrame>
        <p:nvGraphicFramePr>
          <p:cNvPr id="4" name="Table 9">
            <a:extLst>
              <a:ext uri="{FF2B5EF4-FFF2-40B4-BE49-F238E27FC236}">
                <a16:creationId xmlns:a16="http://schemas.microsoft.com/office/drawing/2014/main" id="{7C7B5D1C-39DB-E655-62C4-521748442862}"/>
              </a:ext>
            </a:extLst>
          </p:cNvPr>
          <p:cNvGraphicFramePr>
            <a:graphicFrameLocks/>
          </p:cNvGraphicFramePr>
          <p:nvPr/>
        </p:nvGraphicFramePr>
        <p:xfrm>
          <a:off x="7157565" y="1990585"/>
          <a:ext cx="4559173" cy="1371600"/>
        </p:xfrm>
        <a:graphic>
          <a:graphicData uri="http://schemas.openxmlformats.org/drawingml/2006/table">
            <a:tbl>
              <a:tblPr firstRow="1" bandRow="1">
                <a:tableStyleId>{5C22544A-7EE6-4342-B048-85BDC9FD1C3A}</a:tableStyleId>
              </a:tblPr>
              <a:tblGrid>
                <a:gridCol w="1632585">
                  <a:extLst>
                    <a:ext uri="{9D8B030D-6E8A-4147-A177-3AD203B41FA5}">
                      <a16:colId xmlns:a16="http://schemas.microsoft.com/office/drawing/2014/main" val="4090660223"/>
                    </a:ext>
                  </a:extLst>
                </a:gridCol>
                <a:gridCol w="1384808">
                  <a:extLst>
                    <a:ext uri="{9D8B030D-6E8A-4147-A177-3AD203B41FA5}">
                      <a16:colId xmlns:a16="http://schemas.microsoft.com/office/drawing/2014/main" val="243335926"/>
                    </a:ext>
                  </a:extLst>
                </a:gridCol>
                <a:gridCol w="1541780">
                  <a:extLst>
                    <a:ext uri="{9D8B030D-6E8A-4147-A177-3AD203B41FA5}">
                      <a16:colId xmlns:a16="http://schemas.microsoft.com/office/drawing/2014/main" val="961519389"/>
                    </a:ext>
                  </a:extLst>
                </a:gridCol>
              </a:tblGrid>
              <a:tr h="723652">
                <a:tc>
                  <a:txBody>
                    <a:bodyPr/>
                    <a:lstStyle/>
                    <a:p>
                      <a:pPr>
                        <a:lnSpc>
                          <a:spcPct val="85000"/>
                        </a:lnSpc>
                      </a:pPr>
                      <a:endParaRPr lang="en-US" sz="1600" dirty="0">
                        <a:solidFill>
                          <a:sysClr val="windowText" lastClr="000000"/>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r>
                        <a:rPr lang="en-US" sz="1600" dirty="0">
                          <a:solidFill>
                            <a:sysClr val="windowText" lastClr="000000"/>
                          </a:solidFill>
                        </a:rPr>
                        <a:t>Talazoparib + </a:t>
                      </a:r>
                    </a:p>
                    <a:p>
                      <a:pPr algn="ctr">
                        <a:lnSpc>
                          <a:spcPct val="85000"/>
                        </a:lnSpc>
                      </a:pPr>
                      <a:r>
                        <a:rPr lang="en-US" sz="1600" dirty="0">
                          <a:solidFill>
                            <a:sysClr val="windowText" lastClr="000000"/>
                          </a:solidFill>
                        </a:rPr>
                        <a:t>Enzalutamide</a:t>
                      </a:r>
                      <a:br>
                        <a:rPr lang="en-US" sz="1600" dirty="0">
                          <a:solidFill>
                            <a:sysClr val="windowText" lastClr="000000"/>
                          </a:solidFill>
                        </a:rPr>
                      </a:br>
                      <a:r>
                        <a:rPr lang="en-US" sz="1600" dirty="0">
                          <a:solidFill>
                            <a:sysClr val="windowText" lastClr="000000"/>
                          </a:solidFill>
                        </a:rPr>
                        <a:t>(n = 200)</a:t>
                      </a: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r>
                        <a:rPr lang="en-US" sz="1600" dirty="0">
                          <a:solidFill>
                            <a:sysClr val="windowText" lastClr="000000"/>
                          </a:solidFill>
                        </a:rPr>
                        <a:t>Placebo + </a:t>
                      </a:r>
                    </a:p>
                    <a:p>
                      <a:pPr algn="ctr">
                        <a:lnSpc>
                          <a:spcPct val="85000"/>
                        </a:lnSpc>
                      </a:pPr>
                      <a:r>
                        <a:rPr lang="en-US" sz="1600" dirty="0">
                          <a:solidFill>
                            <a:sysClr val="windowText" lastClr="000000"/>
                          </a:solidFill>
                        </a:rPr>
                        <a:t>Enzalutamide</a:t>
                      </a:r>
                      <a:br>
                        <a:rPr lang="en-US" sz="1600" dirty="0">
                          <a:solidFill>
                            <a:sysClr val="windowText" lastClr="000000"/>
                          </a:solidFill>
                        </a:rPr>
                      </a:br>
                      <a:r>
                        <a:rPr lang="en-US" sz="1600" dirty="0">
                          <a:solidFill>
                            <a:sysClr val="windowText" lastClr="000000"/>
                          </a:solidFill>
                        </a:rPr>
                        <a:t>(n = 199)</a:t>
                      </a: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5182244"/>
                  </a:ext>
                </a:extLst>
              </a:tr>
              <a:tr h="323974">
                <a:tc>
                  <a:txBody>
                    <a:bodyPr/>
                    <a:lstStyle/>
                    <a:p>
                      <a:pPr>
                        <a:lnSpc>
                          <a:spcPct val="85000"/>
                        </a:lnSpc>
                      </a:pPr>
                      <a:r>
                        <a:rPr lang="en-US" sz="1600" dirty="0">
                          <a:solidFill>
                            <a:schemeClr val="tx1"/>
                          </a:solidFill>
                        </a:rPr>
                        <a:t>Events, n</a:t>
                      </a:r>
                    </a:p>
                  </a:txBody>
                  <a:tcPr marL="45720" marR="4572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600" dirty="0">
                          <a:solidFill>
                            <a:schemeClr val="tx1"/>
                          </a:solidFill>
                        </a:rPr>
                        <a:t>43</a:t>
                      </a:r>
                    </a:p>
                  </a:txBody>
                  <a:tcPr marL="45720" marR="4572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600" dirty="0">
                          <a:solidFill>
                            <a:schemeClr val="tx1"/>
                          </a:solidFill>
                        </a:rPr>
                        <a:t>53</a:t>
                      </a:r>
                    </a:p>
                  </a:txBody>
                  <a:tcPr marL="45720" marR="4572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883820"/>
                  </a:ext>
                </a:extLst>
              </a:tr>
              <a:tr h="323974">
                <a:tc>
                  <a:txBody>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1600" dirty="0">
                          <a:solidFill>
                            <a:schemeClr val="tx1"/>
                          </a:solidFill>
                        </a:rPr>
                        <a:t>Median OS, </a:t>
                      </a:r>
                      <a:r>
                        <a:rPr lang="en-US" sz="1600" dirty="0" err="1">
                          <a:solidFill>
                            <a:schemeClr val="tx1"/>
                          </a:solidFill>
                        </a:rPr>
                        <a:t>mo</a:t>
                      </a:r>
                      <a:endParaRPr lang="en-US" sz="1600" dirty="0">
                        <a:solidFill>
                          <a:schemeClr val="tx1"/>
                        </a:solidFill>
                      </a:endParaRP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600" dirty="0">
                          <a:solidFill>
                            <a:schemeClr val="tx1"/>
                          </a:solidFill>
                        </a:rPr>
                        <a:t>NR(36.4-NR)</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600" dirty="0">
                          <a:solidFill>
                            <a:schemeClr val="tx1"/>
                          </a:solidFill>
                        </a:rPr>
                        <a:t>33.7 (27.6-NR)</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228185"/>
                  </a:ext>
                </a:extLst>
              </a:tr>
            </a:tbl>
          </a:graphicData>
        </a:graphic>
      </p:graphicFrame>
      <p:sp>
        <p:nvSpPr>
          <p:cNvPr id="5" name="TextBox 4">
            <a:extLst>
              <a:ext uri="{FF2B5EF4-FFF2-40B4-BE49-F238E27FC236}">
                <a16:creationId xmlns:a16="http://schemas.microsoft.com/office/drawing/2014/main" id="{005060D6-9DB0-5F1F-8B9D-42D62A1CFBD9}"/>
              </a:ext>
            </a:extLst>
          </p:cNvPr>
          <p:cNvSpPr txBox="1"/>
          <p:nvPr/>
        </p:nvSpPr>
        <p:spPr bwMode="auto">
          <a:xfrm>
            <a:off x="7077327" y="4260704"/>
            <a:ext cx="4639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HR: 0.69 (95% CI: 0.46-1.03) </a:t>
            </a:r>
            <a:r>
              <a:rPr kumimoji="0" lang="en-US" sz="1800" b="0" i="1" u="none" strike="noStrike" kern="1200" cap="none" spc="0" normalizeH="0" baseline="0" noProof="0" dirty="0">
                <a:ln>
                  <a:noFill/>
                </a:ln>
                <a:solidFill>
                  <a:prstClr val="black"/>
                </a:solidFill>
                <a:effectLst/>
                <a:uLnTx/>
                <a:uFillTx/>
                <a:latin typeface="Arial"/>
                <a:ea typeface="+mn-ea"/>
                <a:cs typeface="+mn-cs"/>
              </a:rPr>
              <a:t>P</a:t>
            </a:r>
            <a:r>
              <a:rPr kumimoji="0" lang="en-US" sz="1800" b="0" i="0" u="none" strike="noStrike" kern="1200" cap="none" spc="0" normalizeH="0" baseline="0" noProof="0" dirty="0">
                <a:ln>
                  <a:noFill/>
                </a:ln>
                <a:solidFill>
                  <a:prstClr val="black"/>
                </a:solidFill>
                <a:effectLst/>
                <a:uLnTx/>
                <a:uFillTx/>
                <a:latin typeface="Arial"/>
                <a:ea typeface="+mn-ea"/>
                <a:cs typeface="+mn-cs"/>
              </a:rPr>
              <a:t> = .068</a:t>
            </a:r>
          </a:p>
        </p:txBody>
      </p:sp>
      <p:graphicFrame>
        <p:nvGraphicFramePr>
          <p:cNvPr id="1625" name="Table 1634">
            <a:extLst>
              <a:ext uri="{FF2B5EF4-FFF2-40B4-BE49-F238E27FC236}">
                <a16:creationId xmlns:a16="http://schemas.microsoft.com/office/drawing/2014/main" id="{9F3B2422-6A03-3193-193A-55A5AEFC2C90}"/>
              </a:ext>
            </a:extLst>
          </p:cNvPr>
          <p:cNvGraphicFramePr>
            <a:graphicFrameLocks noGrp="1"/>
          </p:cNvGraphicFramePr>
          <p:nvPr/>
        </p:nvGraphicFramePr>
        <p:xfrm>
          <a:off x="236657" y="4906567"/>
          <a:ext cx="6450143" cy="502920"/>
        </p:xfrm>
        <a:graphic>
          <a:graphicData uri="http://schemas.openxmlformats.org/drawingml/2006/table">
            <a:tbl>
              <a:tblPr firstRow="1" bandRow="1">
                <a:tableStyleId>{5C22544A-7EE6-4342-B048-85BDC9FD1C3A}</a:tableStyleId>
              </a:tblPr>
              <a:tblGrid>
                <a:gridCol w="874573">
                  <a:extLst>
                    <a:ext uri="{9D8B030D-6E8A-4147-A177-3AD203B41FA5}">
                      <a16:colId xmlns:a16="http://schemas.microsoft.com/office/drawing/2014/main" val="2285841748"/>
                    </a:ext>
                  </a:extLst>
                </a:gridCol>
                <a:gridCol w="253435">
                  <a:extLst>
                    <a:ext uri="{9D8B030D-6E8A-4147-A177-3AD203B41FA5}">
                      <a16:colId xmlns:a16="http://schemas.microsoft.com/office/drawing/2014/main" val="2351620873"/>
                    </a:ext>
                  </a:extLst>
                </a:gridCol>
                <a:gridCol w="253435">
                  <a:extLst>
                    <a:ext uri="{9D8B030D-6E8A-4147-A177-3AD203B41FA5}">
                      <a16:colId xmlns:a16="http://schemas.microsoft.com/office/drawing/2014/main" val="920293698"/>
                    </a:ext>
                  </a:extLst>
                </a:gridCol>
                <a:gridCol w="253435">
                  <a:extLst>
                    <a:ext uri="{9D8B030D-6E8A-4147-A177-3AD203B41FA5}">
                      <a16:colId xmlns:a16="http://schemas.microsoft.com/office/drawing/2014/main" val="3536042318"/>
                    </a:ext>
                  </a:extLst>
                </a:gridCol>
                <a:gridCol w="253435">
                  <a:extLst>
                    <a:ext uri="{9D8B030D-6E8A-4147-A177-3AD203B41FA5}">
                      <a16:colId xmlns:a16="http://schemas.microsoft.com/office/drawing/2014/main" val="893883716"/>
                    </a:ext>
                  </a:extLst>
                </a:gridCol>
                <a:gridCol w="253435">
                  <a:extLst>
                    <a:ext uri="{9D8B030D-6E8A-4147-A177-3AD203B41FA5}">
                      <a16:colId xmlns:a16="http://schemas.microsoft.com/office/drawing/2014/main" val="1009035456"/>
                    </a:ext>
                  </a:extLst>
                </a:gridCol>
                <a:gridCol w="253435">
                  <a:extLst>
                    <a:ext uri="{9D8B030D-6E8A-4147-A177-3AD203B41FA5}">
                      <a16:colId xmlns:a16="http://schemas.microsoft.com/office/drawing/2014/main" val="2458569070"/>
                    </a:ext>
                  </a:extLst>
                </a:gridCol>
                <a:gridCol w="253435">
                  <a:extLst>
                    <a:ext uri="{9D8B030D-6E8A-4147-A177-3AD203B41FA5}">
                      <a16:colId xmlns:a16="http://schemas.microsoft.com/office/drawing/2014/main" val="3362846450"/>
                    </a:ext>
                  </a:extLst>
                </a:gridCol>
                <a:gridCol w="253435">
                  <a:extLst>
                    <a:ext uri="{9D8B030D-6E8A-4147-A177-3AD203B41FA5}">
                      <a16:colId xmlns:a16="http://schemas.microsoft.com/office/drawing/2014/main" val="909457929"/>
                    </a:ext>
                  </a:extLst>
                </a:gridCol>
                <a:gridCol w="253435">
                  <a:extLst>
                    <a:ext uri="{9D8B030D-6E8A-4147-A177-3AD203B41FA5}">
                      <a16:colId xmlns:a16="http://schemas.microsoft.com/office/drawing/2014/main" val="1081287280"/>
                    </a:ext>
                  </a:extLst>
                </a:gridCol>
                <a:gridCol w="253435">
                  <a:extLst>
                    <a:ext uri="{9D8B030D-6E8A-4147-A177-3AD203B41FA5}">
                      <a16:colId xmlns:a16="http://schemas.microsoft.com/office/drawing/2014/main" val="1121394448"/>
                    </a:ext>
                  </a:extLst>
                </a:gridCol>
                <a:gridCol w="253435">
                  <a:extLst>
                    <a:ext uri="{9D8B030D-6E8A-4147-A177-3AD203B41FA5}">
                      <a16:colId xmlns:a16="http://schemas.microsoft.com/office/drawing/2014/main" val="4119876746"/>
                    </a:ext>
                  </a:extLst>
                </a:gridCol>
                <a:gridCol w="253435">
                  <a:extLst>
                    <a:ext uri="{9D8B030D-6E8A-4147-A177-3AD203B41FA5}">
                      <a16:colId xmlns:a16="http://schemas.microsoft.com/office/drawing/2014/main" val="1964697940"/>
                    </a:ext>
                  </a:extLst>
                </a:gridCol>
                <a:gridCol w="253435">
                  <a:extLst>
                    <a:ext uri="{9D8B030D-6E8A-4147-A177-3AD203B41FA5}">
                      <a16:colId xmlns:a16="http://schemas.microsoft.com/office/drawing/2014/main" val="129214932"/>
                    </a:ext>
                  </a:extLst>
                </a:gridCol>
                <a:gridCol w="253435">
                  <a:extLst>
                    <a:ext uri="{9D8B030D-6E8A-4147-A177-3AD203B41FA5}">
                      <a16:colId xmlns:a16="http://schemas.microsoft.com/office/drawing/2014/main" val="1477744565"/>
                    </a:ext>
                  </a:extLst>
                </a:gridCol>
                <a:gridCol w="253435">
                  <a:extLst>
                    <a:ext uri="{9D8B030D-6E8A-4147-A177-3AD203B41FA5}">
                      <a16:colId xmlns:a16="http://schemas.microsoft.com/office/drawing/2014/main" val="3529648092"/>
                    </a:ext>
                  </a:extLst>
                </a:gridCol>
                <a:gridCol w="253435">
                  <a:extLst>
                    <a:ext uri="{9D8B030D-6E8A-4147-A177-3AD203B41FA5}">
                      <a16:colId xmlns:a16="http://schemas.microsoft.com/office/drawing/2014/main" val="2613614744"/>
                    </a:ext>
                  </a:extLst>
                </a:gridCol>
                <a:gridCol w="253435">
                  <a:extLst>
                    <a:ext uri="{9D8B030D-6E8A-4147-A177-3AD203B41FA5}">
                      <a16:colId xmlns:a16="http://schemas.microsoft.com/office/drawing/2014/main" val="443232525"/>
                    </a:ext>
                  </a:extLst>
                </a:gridCol>
                <a:gridCol w="253435">
                  <a:extLst>
                    <a:ext uri="{9D8B030D-6E8A-4147-A177-3AD203B41FA5}">
                      <a16:colId xmlns:a16="http://schemas.microsoft.com/office/drawing/2014/main" val="2322420680"/>
                    </a:ext>
                  </a:extLst>
                </a:gridCol>
                <a:gridCol w="253435">
                  <a:extLst>
                    <a:ext uri="{9D8B030D-6E8A-4147-A177-3AD203B41FA5}">
                      <a16:colId xmlns:a16="http://schemas.microsoft.com/office/drawing/2014/main" val="3550888618"/>
                    </a:ext>
                  </a:extLst>
                </a:gridCol>
                <a:gridCol w="253435">
                  <a:extLst>
                    <a:ext uri="{9D8B030D-6E8A-4147-A177-3AD203B41FA5}">
                      <a16:colId xmlns:a16="http://schemas.microsoft.com/office/drawing/2014/main" val="2384108212"/>
                    </a:ext>
                  </a:extLst>
                </a:gridCol>
                <a:gridCol w="253435">
                  <a:extLst>
                    <a:ext uri="{9D8B030D-6E8A-4147-A177-3AD203B41FA5}">
                      <a16:colId xmlns:a16="http://schemas.microsoft.com/office/drawing/2014/main" val="1940084347"/>
                    </a:ext>
                  </a:extLst>
                </a:gridCol>
                <a:gridCol w="253435">
                  <a:extLst>
                    <a:ext uri="{9D8B030D-6E8A-4147-A177-3AD203B41FA5}">
                      <a16:colId xmlns:a16="http://schemas.microsoft.com/office/drawing/2014/main" val="679373640"/>
                    </a:ext>
                  </a:extLst>
                </a:gridCol>
              </a:tblGrid>
              <a:tr h="167640">
                <a:tc>
                  <a:txBody>
                    <a:bodyPr/>
                    <a:lstStyle/>
                    <a:p>
                      <a:pPr algn="r">
                        <a:lnSpc>
                          <a:spcPct val="85000"/>
                        </a:lnSpc>
                      </a:pPr>
                      <a:r>
                        <a:rPr lang="en-US" sz="1000" b="1" dirty="0">
                          <a:solidFill>
                            <a:schemeClr val="bg1"/>
                          </a:solidFill>
                        </a:rPr>
                        <a:t>No. at risk</a:t>
                      </a:r>
                    </a:p>
                  </a:txBody>
                  <a:tcPr marL="18288" marR="18288" marT="9144" marB="9144"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dirty="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85000"/>
                        </a:lnSpc>
                      </a:pPr>
                      <a:endParaRPr lang="en-US" sz="100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3247392"/>
                  </a:ext>
                </a:extLst>
              </a:tr>
              <a:tr h="167640">
                <a:tc>
                  <a:txBody>
                    <a:bodyPr/>
                    <a:lstStyle/>
                    <a:p>
                      <a:pPr algn="r">
                        <a:lnSpc>
                          <a:spcPct val="85000"/>
                        </a:lnSpc>
                      </a:pPr>
                      <a:r>
                        <a:rPr lang="en-US" sz="1000" b="1" dirty="0">
                          <a:solidFill>
                            <a:schemeClr val="accent1"/>
                          </a:solidFill>
                        </a:rPr>
                        <a:t>TALA + ENZA</a:t>
                      </a:r>
                    </a:p>
                  </a:txBody>
                  <a:tcPr marL="18288" marR="18288" marT="9144" marB="9144"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402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398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388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377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368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360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344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331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313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298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288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277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223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167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136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104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59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881180"/>
                  </a:ext>
                </a:extLst>
              </a:tr>
              <a:tr h="167640">
                <a:tc>
                  <a:txBody>
                    <a:bodyPr/>
                    <a:lstStyle/>
                    <a:p>
                      <a:pPr algn="r">
                        <a:lnSpc>
                          <a:spcPct val="85000"/>
                        </a:lnSpc>
                      </a:pPr>
                      <a:r>
                        <a:rPr lang="en-US" sz="1000" b="1" dirty="0">
                          <a:solidFill>
                            <a:schemeClr val="accent3"/>
                          </a:solidFill>
                        </a:rPr>
                        <a:t>PBO + ENZA</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403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399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387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376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360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344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326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315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301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290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280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260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200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146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117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86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42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000" dirty="0">
                          <a:solidFill>
                            <a:schemeClr val="tx1"/>
                          </a:solidFill>
                        </a:rPr>
                        <a:t>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412263"/>
                  </a:ext>
                </a:extLst>
              </a:tr>
            </a:tbl>
          </a:graphicData>
        </a:graphic>
      </p:graphicFrame>
      <p:sp>
        <p:nvSpPr>
          <p:cNvPr id="15" name="TextBox 14">
            <a:extLst>
              <a:ext uri="{FF2B5EF4-FFF2-40B4-BE49-F238E27FC236}">
                <a16:creationId xmlns:a16="http://schemas.microsoft.com/office/drawing/2014/main" id="{6B263858-77AC-3A07-CCCD-2477C2634504}"/>
              </a:ext>
            </a:extLst>
          </p:cNvPr>
          <p:cNvSpPr txBox="1"/>
          <p:nvPr/>
        </p:nvSpPr>
        <p:spPr bwMode="auto">
          <a:xfrm>
            <a:off x="1084607" y="1558708"/>
            <a:ext cx="5649702" cy="23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OS</a:t>
            </a:r>
          </a:p>
        </p:txBody>
      </p:sp>
      <p:sp>
        <p:nvSpPr>
          <p:cNvPr id="16" name="TextBox 15">
            <a:extLst>
              <a:ext uri="{FF2B5EF4-FFF2-40B4-BE49-F238E27FC236}">
                <a16:creationId xmlns:a16="http://schemas.microsoft.com/office/drawing/2014/main" id="{662E2357-D6EE-1FC5-B1EB-C3120E803118}"/>
              </a:ext>
            </a:extLst>
          </p:cNvPr>
          <p:cNvSpPr txBox="1"/>
          <p:nvPr/>
        </p:nvSpPr>
        <p:spPr bwMode="auto">
          <a:xfrm rot="16200000">
            <a:off x="-713125" y="3061977"/>
            <a:ext cx="2689227" cy="21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Probability of OS</a:t>
            </a:r>
          </a:p>
        </p:txBody>
      </p:sp>
      <p:sp>
        <p:nvSpPr>
          <p:cNvPr id="17" name="TextBox 16">
            <a:extLst>
              <a:ext uri="{FF2B5EF4-FFF2-40B4-BE49-F238E27FC236}">
                <a16:creationId xmlns:a16="http://schemas.microsoft.com/office/drawing/2014/main" id="{F3E24641-9CAB-D96C-4661-1E6766741867}"/>
              </a:ext>
            </a:extLst>
          </p:cNvPr>
          <p:cNvSpPr txBox="1"/>
          <p:nvPr/>
        </p:nvSpPr>
        <p:spPr bwMode="auto">
          <a:xfrm>
            <a:off x="1146102" y="4793966"/>
            <a:ext cx="5416539" cy="21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Months</a:t>
            </a:r>
          </a:p>
        </p:txBody>
      </p:sp>
      <p:grpSp>
        <p:nvGrpSpPr>
          <p:cNvPr id="18" name="Group 17">
            <a:extLst>
              <a:ext uri="{FF2B5EF4-FFF2-40B4-BE49-F238E27FC236}">
                <a16:creationId xmlns:a16="http://schemas.microsoft.com/office/drawing/2014/main" id="{5D95D9FC-7B34-64C0-1E17-D63FA2573A19}"/>
              </a:ext>
            </a:extLst>
          </p:cNvPr>
          <p:cNvGrpSpPr/>
          <p:nvPr/>
        </p:nvGrpSpPr>
        <p:grpSpPr>
          <a:xfrm>
            <a:off x="651305" y="1724369"/>
            <a:ext cx="6051570" cy="3043972"/>
            <a:chOff x="1000627" y="1796759"/>
            <a:chExt cx="6051570" cy="3043972"/>
          </a:xfrm>
        </p:grpSpPr>
        <p:grpSp>
          <p:nvGrpSpPr>
            <p:cNvPr id="1561" name="Group 1560">
              <a:extLst>
                <a:ext uri="{FF2B5EF4-FFF2-40B4-BE49-F238E27FC236}">
                  <a16:creationId xmlns:a16="http://schemas.microsoft.com/office/drawing/2014/main" id="{3030C56F-726E-604A-1ACB-C00C8A36C6ED}"/>
                </a:ext>
              </a:extLst>
            </p:cNvPr>
            <p:cNvGrpSpPr/>
            <p:nvPr/>
          </p:nvGrpSpPr>
          <p:grpSpPr>
            <a:xfrm>
              <a:off x="1413129" y="1858611"/>
              <a:ext cx="5513832" cy="2757586"/>
              <a:chOff x="1413129" y="1858611"/>
              <a:chExt cx="5513832" cy="2757586"/>
            </a:xfrm>
          </p:grpSpPr>
          <p:grpSp>
            <p:nvGrpSpPr>
              <p:cNvPr id="1592" name="Group 1591">
                <a:extLst>
                  <a:ext uri="{FF2B5EF4-FFF2-40B4-BE49-F238E27FC236}">
                    <a16:creationId xmlns:a16="http://schemas.microsoft.com/office/drawing/2014/main" id="{793C8EEB-BC22-3C1E-F6C0-5B28BAA0CAAC}"/>
                  </a:ext>
                </a:extLst>
              </p:cNvPr>
              <p:cNvGrpSpPr/>
              <p:nvPr/>
            </p:nvGrpSpPr>
            <p:grpSpPr>
              <a:xfrm>
                <a:off x="1495425" y="1858611"/>
                <a:ext cx="5431536" cy="2688336"/>
                <a:chOff x="1495425" y="1858611"/>
                <a:chExt cx="5431536" cy="2688336"/>
              </a:xfrm>
            </p:grpSpPr>
            <p:cxnSp>
              <p:nvCxnSpPr>
                <p:cNvPr id="1623" name="Straight Connector 1622">
                  <a:extLst>
                    <a:ext uri="{FF2B5EF4-FFF2-40B4-BE49-F238E27FC236}">
                      <a16:creationId xmlns:a16="http://schemas.microsoft.com/office/drawing/2014/main" id="{8F000BD8-39C8-183B-1166-228D365C0FEE}"/>
                    </a:ext>
                  </a:extLst>
                </p:cNvPr>
                <p:cNvCxnSpPr/>
                <p:nvPr/>
              </p:nvCxnSpPr>
              <p:spPr bwMode="auto">
                <a:xfrm>
                  <a:off x="1504950" y="1858611"/>
                  <a:ext cx="0" cy="2688336"/>
                </a:xfrm>
                <a:prstGeom prst="line">
                  <a:avLst/>
                </a:prstGeom>
                <a:noFill/>
                <a:ln w="28575" cap="flat" cmpd="sng" algn="ctr">
                  <a:solidFill>
                    <a:schemeClr val="tx1"/>
                  </a:solidFill>
                  <a:prstDash val="solid"/>
                  <a:round/>
                  <a:headEnd type="none" w="med" len="med"/>
                  <a:tailEnd type="none" w="med" len="med"/>
                </a:ln>
                <a:effectLst/>
              </p:spPr>
            </p:cxnSp>
            <p:cxnSp>
              <p:nvCxnSpPr>
                <p:cNvPr id="1624" name="Straight Connector 1623">
                  <a:extLst>
                    <a:ext uri="{FF2B5EF4-FFF2-40B4-BE49-F238E27FC236}">
                      <a16:creationId xmlns:a16="http://schemas.microsoft.com/office/drawing/2014/main" id="{F583528E-CD53-4B53-B9EF-8A3A1783092F}"/>
                    </a:ext>
                  </a:extLst>
                </p:cNvPr>
                <p:cNvCxnSpPr/>
                <p:nvPr/>
              </p:nvCxnSpPr>
              <p:spPr bwMode="auto">
                <a:xfrm>
                  <a:off x="1495425" y="4533900"/>
                  <a:ext cx="5431536" cy="0"/>
                </a:xfrm>
                <a:prstGeom prst="line">
                  <a:avLst/>
                </a:prstGeom>
                <a:noFill/>
                <a:ln w="28575" cap="flat" cmpd="sng" algn="ctr">
                  <a:solidFill>
                    <a:schemeClr val="tx1"/>
                  </a:solidFill>
                  <a:prstDash val="solid"/>
                  <a:round/>
                  <a:headEnd type="none" w="med" len="med"/>
                  <a:tailEnd type="none" w="med" len="med"/>
                </a:ln>
                <a:effectLst/>
              </p:spPr>
            </p:cxnSp>
          </p:grpSp>
          <p:grpSp>
            <p:nvGrpSpPr>
              <p:cNvPr id="1593" name="Group 1592">
                <a:extLst>
                  <a:ext uri="{FF2B5EF4-FFF2-40B4-BE49-F238E27FC236}">
                    <a16:creationId xmlns:a16="http://schemas.microsoft.com/office/drawing/2014/main" id="{F8003255-1EDB-260C-A7DA-2C7ACF0AE93F}"/>
                  </a:ext>
                </a:extLst>
              </p:cNvPr>
              <p:cNvGrpSpPr/>
              <p:nvPr/>
            </p:nvGrpSpPr>
            <p:grpSpPr>
              <a:xfrm>
                <a:off x="1413129" y="1879600"/>
                <a:ext cx="82296" cy="2536825"/>
                <a:chOff x="1413129" y="1879600"/>
                <a:chExt cx="82296" cy="2536825"/>
              </a:xfrm>
            </p:grpSpPr>
            <p:cxnSp>
              <p:nvCxnSpPr>
                <p:cNvPr id="1617" name="Straight Connector 1616">
                  <a:extLst>
                    <a:ext uri="{FF2B5EF4-FFF2-40B4-BE49-F238E27FC236}">
                      <a16:creationId xmlns:a16="http://schemas.microsoft.com/office/drawing/2014/main" id="{D4D3BA94-3AF7-C7EA-1B53-34051B969780}"/>
                    </a:ext>
                  </a:extLst>
                </p:cNvPr>
                <p:cNvCxnSpPr>
                  <a:cxnSpLocks/>
                </p:cNvCxnSpPr>
                <p:nvPr/>
              </p:nvCxnSpPr>
              <p:spPr bwMode="auto">
                <a:xfrm flipH="1">
                  <a:off x="1413129" y="1879600"/>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18" name="Straight Connector 1617">
                  <a:extLst>
                    <a:ext uri="{FF2B5EF4-FFF2-40B4-BE49-F238E27FC236}">
                      <a16:creationId xmlns:a16="http://schemas.microsoft.com/office/drawing/2014/main" id="{ACCCCAF7-507A-776A-96A7-C6893F54AC6B}"/>
                    </a:ext>
                  </a:extLst>
                </p:cNvPr>
                <p:cNvCxnSpPr>
                  <a:cxnSpLocks/>
                </p:cNvCxnSpPr>
                <p:nvPr/>
              </p:nvCxnSpPr>
              <p:spPr bwMode="auto">
                <a:xfrm flipH="1">
                  <a:off x="1413129" y="2386965"/>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19" name="Straight Connector 1618">
                  <a:extLst>
                    <a:ext uri="{FF2B5EF4-FFF2-40B4-BE49-F238E27FC236}">
                      <a16:creationId xmlns:a16="http://schemas.microsoft.com/office/drawing/2014/main" id="{2DC5F7C5-1E8F-CDF8-81AE-ED18412861E3}"/>
                    </a:ext>
                  </a:extLst>
                </p:cNvPr>
                <p:cNvCxnSpPr>
                  <a:cxnSpLocks/>
                </p:cNvCxnSpPr>
                <p:nvPr/>
              </p:nvCxnSpPr>
              <p:spPr bwMode="auto">
                <a:xfrm flipH="1">
                  <a:off x="1413129" y="2894330"/>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20" name="Straight Connector 1619">
                  <a:extLst>
                    <a:ext uri="{FF2B5EF4-FFF2-40B4-BE49-F238E27FC236}">
                      <a16:creationId xmlns:a16="http://schemas.microsoft.com/office/drawing/2014/main" id="{8F2FEB74-3E31-2134-0504-A147F981EE88}"/>
                    </a:ext>
                  </a:extLst>
                </p:cNvPr>
                <p:cNvCxnSpPr>
                  <a:cxnSpLocks/>
                </p:cNvCxnSpPr>
                <p:nvPr/>
              </p:nvCxnSpPr>
              <p:spPr bwMode="auto">
                <a:xfrm flipH="1">
                  <a:off x="1413129" y="3401695"/>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21" name="Straight Connector 1620">
                  <a:extLst>
                    <a:ext uri="{FF2B5EF4-FFF2-40B4-BE49-F238E27FC236}">
                      <a16:creationId xmlns:a16="http://schemas.microsoft.com/office/drawing/2014/main" id="{95E7297C-0217-A6CC-8D8D-6E4F0D4DEBCD}"/>
                    </a:ext>
                  </a:extLst>
                </p:cNvPr>
                <p:cNvCxnSpPr>
                  <a:cxnSpLocks/>
                </p:cNvCxnSpPr>
                <p:nvPr/>
              </p:nvCxnSpPr>
              <p:spPr bwMode="auto">
                <a:xfrm flipH="1">
                  <a:off x="1413129" y="3909060"/>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22" name="Straight Connector 1621">
                  <a:extLst>
                    <a:ext uri="{FF2B5EF4-FFF2-40B4-BE49-F238E27FC236}">
                      <a16:creationId xmlns:a16="http://schemas.microsoft.com/office/drawing/2014/main" id="{C8FACC15-1CF1-AD28-AD70-1BBAD56089CF}"/>
                    </a:ext>
                  </a:extLst>
                </p:cNvPr>
                <p:cNvCxnSpPr>
                  <a:cxnSpLocks/>
                </p:cNvCxnSpPr>
                <p:nvPr/>
              </p:nvCxnSpPr>
              <p:spPr bwMode="auto">
                <a:xfrm flipH="1">
                  <a:off x="1413129" y="4416425"/>
                  <a:ext cx="82296" cy="0"/>
                </a:xfrm>
                <a:prstGeom prst="line">
                  <a:avLst/>
                </a:prstGeom>
                <a:noFill/>
                <a:ln w="28575" cap="flat" cmpd="sng" algn="ctr">
                  <a:solidFill>
                    <a:schemeClr val="bg1"/>
                  </a:solidFill>
                  <a:prstDash val="solid"/>
                  <a:round/>
                  <a:headEnd type="none" w="med" len="med"/>
                  <a:tailEnd type="none" w="med" len="med"/>
                </a:ln>
                <a:effectLst/>
              </p:spPr>
            </p:cxnSp>
          </p:grpSp>
          <p:grpSp>
            <p:nvGrpSpPr>
              <p:cNvPr id="1594" name="Group 1593">
                <a:extLst>
                  <a:ext uri="{FF2B5EF4-FFF2-40B4-BE49-F238E27FC236}">
                    <a16:creationId xmlns:a16="http://schemas.microsoft.com/office/drawing/2014/main" id="{EBB32AD4-D194-501B-11C4-13081C595E4B}"/>
                  </a:ext>
                </a:extLst>
              </p:cNvPr>
              <p:cNvGrpSpPr/>
              <p:nvPr/>
            </p:nvGrpSpPr>
            <p:grpSpPr>
              <a:xfrm>
                <a:off x="1586040" y="4533901"/>
                <a:ext cx="5325933" cy="82296"/>
                <a:chOff x="1586040" y="4533901"/>
                <a:chExt cx="5334636" cy="82296"/>
              </a:xfrm>
            </p:grpSpPr>
            <p:cxnSp>
              <p:nvCxnSpPr>
                <p:cNvPr id="1595" name="Straight Connector 1594">
                  <a:extLst>
                    <a:ext uri="{FF2B5EF4-FFF2-40B4-BE49-F238E27FC236}">
                      <a16:creationId xmlns:a16="http://schemas.microsoft.com/office/drawing/2014/main" id="{765143AB-A8F8-20A5-068B-E5D5B27CF71A}"/>
                    </a:ext>
                  </a:extLst>
                </p:cNvPr>
                <p:cNvCxnSpPr>
                  <a:cxnSpLocks/>
                </p:cNvCxnSpPr>
                <p:nvPr/>
              </p:nvCxnSpPr>
              <p:spPr bwMode="auto">
                <a:xfrm rot="5400000" flipH="1">
                  <a:off x="408519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596" name="Straight Connector 1595">
                  <a:extLst>
                    <a:ext uri="{FF2B5EF4-FFF2-40B4-BE49-F238E27FC236}">
                      <a16:creationId xmlns:a16="http://schemas.microsoft.com/office/drawing/2014/main" id="{D95F2795-E568-499E-C421-7D1B55D52BB4}"/>
                    </a:ext>
                  </a:extLst>
                </p:cNvPr>
                <p:cNvCxnSpPr>
                  <a:cxnSpLocks/>
                </p:cNvCxnSpPr>
                <p:nvPr/>
              </p:nvCxnSpPr>
              <p:spPr bwMode="auto">
                <a:xfrm rot="5400000" flipH="1">
                  <a:off x="357713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597" name="Straight Connector 1596">
                  <a:extLst>
                    <a:ext uri="{FF2B5EF4-FFF2-40B4-BE49-F238E27FC236}">
                      <a16:creationId xmlns:a16="http://schemas.microsoft.com/office/drawing/2014/main" id="{95EA976E-F85F-2104-E24B-653064F3A523}"/>
                    </a:ext>
                  </a:extLst>
                </p:cNvPr>
                <p:cNvCxnSpPr>
                  <a:cxnSpLocks/>
                </p:cNvCxnSpPr>
                <p:nvPr/>
              </p:nvCxnSpPr>
              <p:spPr bwMode="auto">
                <a:xfrm rot="5400000" flipH="1">
                  <a:off x="306907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598" name="Straight Connector 1597">
                  <a:extLst>
                    <a:ext uri="{FF2B5EF4-FFF2-40B4-BE49-F238E27FC236}">
                      <a16:creationId xmlns:a16="http://schemas.microsoft.com/office/drawing/2014/main" id="{E6E9DF50-03A6-7D52-635A-6681D39B1095}"/>
                    </a:ext>
                  </a:extLst>
                </p:cNvPr>
                <p:cNvCxnSpPr>
                  <a:cxnSpLocks/>
                </p:cNvCxnSpPr>
                <p:nvPr/>
              </p:nvCxnSpPr>
              <p:spPr bwMode="auto">
                <a:xfrm rot="5400000" flipH="1">
                  <a:off x="256101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599" name="Straight Connector 1598">
                  <a:extLst>
                    <a:ext uri="{FF2B5EF4-FFF2-40B4-BE49-F238E27FC236}">
                      <a16:creationId xmlns:a16="http://schemas.microsoft.com/office/drawing/2014/main" id="{80F948AF-5DB6-2C2A-C123-EDBEE95535A8}"/>
                    </a:ext>
                  </a:extLst>
                </p:cNvPr>
                <p:cNvCxnSpPr>
                  <a:cxnSpLocks/>
                </p:cNvCxnSpPr>
                <p:nvPr/>
              </p:nvCxnSpPr>
              <p:spPr bwMode="auto">
                <a:xfrm rot="5400000" flipH="1">
                  <a:off x="205295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00" name="Straight Connector 1599">
                  <a:extLst>
                    <a:ext uri="{FF2B5EF4-FFF2-40B4-BE49-F238E27FC236}">
                      <a16:creationId xmlns:a16="http://schemas.microsoft.com/office/drawing/2014/main" id="{71E673D7-66A5-CB82-9B4F-722212EAC1A9}"/>
                    </a:ext>
                  </a:extLst>
                </p:cNvPr>
                <p:cNvCxnSpPr>
                  <a:cxnSpLocks/>
                </p:cNvCxnSpPr>
                <p:nvPr/>
              </p:nvCxnSpPr>
              <p:spPr bwMode="auto">
                <a:xfrm rot="5400000" flipH="1">
                  <a:off x="154489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01" name="Straight Connector 1600">
                  <a:extLst>
                    <a:ext uri="{FF2B5EF4-FFF2-40B4-BE49-F238E27FC236}">
                      <a16:creationId xmlns:a16="http://schemas.microsoft.com/office/drawing/2014/main" id="{28D22F3E-D449-BFF9-7C67-D3B7E56FF803}"/>
                    </a:ext>
                  </a:extLst>
                </p:cNvPr>
                <p:cNvCxnSpPr>
                  <a:cxnSpLocks/>
                </p:cNvCxnSpPr>
                <p:nvPr/>
              </p:nvCxnSpPr>
              <p:spPr bwMode="auto">
                <a:xfrm rot="5400000" flipH="1">
                  <a:off x="433922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02" name="Straight Connector 1601">
                  <a:extLst>
                    <a:ext uri="{FF2B5EF4-FFF2-40B4-BE49-F238E27FC236}">
                      <a16:creationId xmlns:a16="http://schemas.microsoft.com/office/drawing/2014/main" id="{AD454BD2-F5CB-3429-6FA2-BF4263DF0893}"/>
                    </a:ext>
                  </a:extLst>
                </p:cNvPr>
                <p:cNvCxnSpPr>
                  <a:cxnSpLocks/>
                </p:cNvCxnSpPr>
                <p:nvPr/>
              </p:nvCxnSpPr>
              <p:spPr bwMode="auto">
                <a:xfrm rot="5400000" flipH="1">
                  <a:off x="383116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03" name="Straight Connector 1602">
                  <a:extLst>
                    <a:ext uri="{FF2B5EF4-FFF2-40B4-BE49-F238E27FC236}">
                      <a16:creationId xmlns:a16="http://schemas.microsoft.com/office/drawing/2014/main" id="{58E1D5BE-BDC6-B202-A737-A48BFDB9B525}"/>
                    </a:ext>
                  </a:extLst>
                </p:cNvPr>
                <p:cNvCxnSpPr>
                  <a:cxnSpLocks/>
                </p:cNvCxnSpPr>
                <p:nvPr/>
              </p:nvCxnSpPr>
              <p:spPr bwMode="auto">
                <a:xfrm rot="5400000" flipH="1">
                  <a:off x="332310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04" name="Straight Connector 1603">
                  <a:extLst>
                    <a:ext uri="{FF2B5EF4-FFF2-40B4-BE49-F238E27FC236}">
                      <a16:creationId xmlns:a16="http://schemas.microsoft.com/office/drawing/2014/main" id="{C83EDEB0-626E-B377-2147-6A03EF31549C}"/>
                    </a:ext>
                  </a:extLst>
                </p:cNvPr>
                <p:cNvCxnSpPr>
                  <a:cxnSpLocks/>
                </p:cNvCxnSpPr>
                <p:nvPr/>
              </p:nvCxnSpPr>
              <p:spPr bwMode="auto">
                <a:xfrm rot="5400000" flipH="1">
                  <a:off x="281504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05" name="Straight Connector 1604">
                  <a:extLst>
                    <a:ext uri="{FF2B5EF4-FFF2-40B4-BE49-F238E27FC236}">
                      <a16:creationId xmlns:a16="http://schemas.microsoft.com/office/drawing/2014/main" id="{1A726E65-D581-435F-0A86-B1B3FED914F5}"/>
                    </a:ext>
                  </a:extLst>
                </p:cNvPr>
                <p:cNvCxnSpPr>
                  <a:cxnSpLocks/>
                </p:cNvCxnSpPr>
                <p:nvPr/>
              </p:nvCxnSpPr>
              <p:spPr bwMode="auto">
                <a:xfrm rot="5400000" flipH="1">
                  <a:off x="230698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06" name="Straight Connector 1605">
                  <a:extLst>
                    <a:ext uri="{FF2B5EF4-FFF2-40B4-BE49-F238E27FC236}">
                      <a16:creationId xmlns:a16="http://schemas.microsoft.com/office/drawing/2014/main" id="{03141130-F5B2-57AE-59F9-B0DBA0D1E374}"/>
                    </a:ext>
                  </a:extLst>
                </p:cNvPr>
                <p:cNvCxnSpPr>
                  <a:cxnSpLocks/>
                </p:cNvCxnSpPr>
                <p:nvPr/>
              </p:nvCxnSpPr>
              <p:spPr bwMode="auto">
                <a:xfrm rot="5400000" flipH="1">
                  <a:off x="179892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07" name="Straight Connector 1606">
                  <a:extLst>
                    <a:ext uri="{FF2B5EF4-FFF2-40B4-BE49-F238E27FC236}">
                      <a16:creationId xmlns:a16="http://schemas.microsoft.com/office/drawing/2014/main" id="{D4C1D51A-2B24-6143-C2B0-23718776CC8A}"/>
                    </a:ext>
                  </a:extLst>
                </p:cNvPr>
                <p:cNvCxnSpPr>
                  <a:cxnSpLocks/>
                </p:cNvCxnSpPr>
                <p:nvPr/>
              </p:nvCxnSpPr>
              <p:spPr bwMode="auto">
                <a:xfrm rot="5400000" flipH="1">
                  <a:off x="662549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08" name="Straight Connector 1607">
                  <a:extLst>
                    <a:ext uri="{FF2B5EF4-FFF2-40B4-BE49-F238E27FC236}">
                      <a16:creationId xmlns:a16="http://schemas.microsoft.com/office/drawing/2014/main" id="{CDF312CC-B3E6-174C-0DAD-B29D56BFD34A}"/>
                    </a:ext>
                  </a:extLst>
                </p:cNvPr>
                <p:cNvCxnSpPr>
                  <a:cxnSpLocks/>
                </p:cNvCxnSpPr>
                <p:nvPr/>
              </p:nvCxnSpPr>
              <p:spPr bwMode="auto">
                <a:xfrm rot="5400000" flipH="1">
                  <a:off x="611743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09" name="Straight Connector 1608">
                  <a:extLst>
                    <a:ext uri="{FF2B5EF4-FFF2-40B4-BE49-F238E27FC236}">
                      <a16:creationId xmlns:a16="http://schemas.microsoft.com/office/drawing/2014/main" id="{C55CC465-AE83-54A5-B166-82CF80AA6683}"/>
                    </a:ext>
                  </a:extLst>
                </p:cNvPr>
                <p:cNvCxnSpPr>
                  <a:cxnSpLocks/>
                </p:cNvCxnSpPr>
                <p:nvPr/>
              </p:nvCxnSpPr>
              <p:spPr bwMode="auto">
                <a:xfrm rot="5400000" flipH="1">
                  <a:off x="560937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10" name="Straight Connector 1609">
                  <a:extLst>
                    <a:ext uri="{FF2B5EF4-FFF2-40B4-BE49-F238E27FC236}">
                      <a16:creationId xmlns:a16="http://schemas.microsoft.com/office/drawing/2014/main" id="{3A56A95E-EC33-AD4C-A957-92BE429562AF}"/>
                    </a:ext>
                  </a:extLst>
                </p:cNvPr>
                <p:cNvCxnSpPr>
                  <a:cxnSpLocks/>
                </p:cNvCxnSpPr>
                <p:nvPr/>
              </p:nvCxnSpPr>
              <p:spPr bwMode="auto">
                <a:xfrm rot="5400000" flipH="1">
                  <a:off x="510131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11" name="Straight Connector 1610">
                  <a:extLst>
                    <a:ext uri="{FF2B5EF4-FFF2-40B4-BE49-F238E27FC236}">
                      <a16:creationId xmlns:a16="http://schemas.microsoft.com/office/drawing/2014/main" id="{B67CEFD4-9F7C-10D8-DBE7-9EA28B3A5275}"/>
                    </a:ext>
                  </a:extLst>
                </p:cNvPr>
                <p:cNvCxnSpPr>
                  <a:cxnSpLocks/>
                </p:cNvCxnSpPr>
                <p:nvPr/>
              </p:nvCxnSpPr>
              <p:spPr bwMode="auto">
                <a:xfrm rot="5400000" flipH="1">
                  <a:off x="459325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12" name="Straight Connector 1611">
                  <a:extLst>
                    <a:ext uri="{FF2B5EF4-FFF2-40B4-BE49-F238E27FC236}">
                      <a16:creationId xmlns:a16="http://schemas.microsoft.com/office/drawing/2014/main" id="{238F8448-3F87-06F0-2F02-7F8A1F333C55}"/>
                    </a:ext>
                  </a:extLst>
                </p:cNvPr>
                <p:cNvCxnSpPr>
                  <a:cxnSpLocks/>
                </p:cNvCxnSpPr>
                <p:nvPr/>
              </p:nvCxnSpPr>
              <p:spPr bwMode="auto">
                <a:xfrm rot="5400000" flipH="1">
                  <a:off x="6879528"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13" name="Straight Connector 1612">
                  <a:extLst>
                    <a:ext uri="{FF2B5EF4-FFF2-40B4-BE49-F238E27FC236}">
                      <a16:creationId xmlns:a16="http://schemas.microsoft.com/office/drawing/2014/main" id="{29E2F31C-CD21-4CF1-E75C-D7CA679998FC}"/>
                    </a:ext>
                  </a:extLst>
                </p:cNvPr>
                <p:cNvCxnSpPr>
                  <a:cxnSpLocks/>
                </p:cNvCxnSpPr>
                <p:nvPr/>
              </p:nvCxnSpPr>
              <p:spPr bwMode="auto">
                <a:xfrm rot="5400000" flipH="1">
                  <a:off x="637146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14" name="Straight Connector 1613">
                  <a:extLst>
                    <a:ext uri="{FF2B5EF4-FFF2-40B4-BE49-F238E27FC236}">
                      <a16:creationId xmlns:a16="http://schemas.microsoft.com/office/drawing/2014/main" id="{435460D4-6D4A-F420-0828-578326F00163}"/>
                    </a:ext>
                  </a:extLst>
                </p:cNvPr>
                <p:cNvCxnSpPr>
                  <a:cxnSpLocks/>
                </p:cNvCxnSpPr>
                <p:nvPr/>
              </p:nvCxnSpPr>
              <p:spPr bwMode="auto">
                <a:xfrm rot="5400000" flipH="1">
                  <a:off x="586340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15" name="Straight Connector 1614">
                  <a:extLst>
                    <a:ext uri="{FF2B5EF4-FFF2-40B4-BE49-F238E27FC236}">
                      <a16:creationId xmlns:a16="http://schemas.microsoft.com/office/drawing/2014/main" id="{B5D98A5D-3FAC-A358-877F-596EDAA0D440}"/>
                    </a:ext>
                  </a:extLst>
                </p:cNvPr>
                <p:cNvCxnSpPr>
                  <a:cxnSpLocks/>
                </p:cNvCxnSpPr>
                <p:nvPr/>
              </p:nvCxnSpPr>
              <p:spPr bwMode="auto">
                <a:xfrm rot="5400000" flipH="1">
                  <a:off x="5355342" y="4575049"/>
                  <a:ext cx="82296" cy="0"/>
                </a:xfrm>
                <a:prstGeom prst="line">
                  <a:avLst/>
                </a:prstGeom>
                <a:noFill/>
                <a:ln w="28575" cap="flat" cmpd="sng" algn="ctr">
                  <a:solidFill>
                    <a:schemeClr val="bg1"/>
                  </a:solidFill>
                  <a:prstDash val="solid"/>
                  <a:round/>
                  <a:headEnd type="none" w="med" len="med"/>
                  <a:tailEnd type="none" w="med" len="med"/>
                </a:ln>
                <a:effectLst/>
              </p:spPr>
            </p:cxnSp>
            <p:cxnSp>
              <p:nvCxnSpPr>
                <p:cNvPr id="1616" name="Straight Connector 1615">
                  <a:extLst>
                    <a:ext uri="{FF2B5EF4-FFF2-40B4-BE49-F238E27FC236}">
                      <a16:creationId xmlns:a16="http://schemas.microsoft.com/office/drawing/2014/main" id="{C3687517-94F1-253C-3457-8E03FC346E28}"/>
                    </a:ext>
                  </a:extLst>
                </p:cNvPr>
                <p:cNvCxnSpPr>
                  <a:cxnSpLocks/>
                </p:cNvCxnSpPr>
                <p:nvPr/>
              </p:nvCxnSpPr>
              <p:spPr bwMode="auto">
                <a:xfrm rot="5400000" flipH="1">
                  <a:off x="4847282" y="4575049"/>
                  <a:ext cx="82296" cy="0"/>
                </a:xfrm>
                <a:prstGeom prst="line">
                  <a:avLst/>
                </a:prstGeom>
                <a:noFill/>
                <a:ln w="28575" cap="flat" cmpd="sng" algn="ctr">
                  <a:solidFill>
                    <a:schemeClr val="bg1"/>
                  </a:solidFill>
                  <a:prstDash val="solid"/>
                  <a:round/>
                  <a:headEnd type="none" w="med" len="med"/>
                  <a:tailEnd type="none" w="med" len="med"/>
                </a:ln>
                <a:effectLst/>
              </p:spPr>
            </p:cxnSp>
          </p:grpSp>
        </p:grpSp>
        <p:grpSp>
          <p:nvGrpSpPr>
            <p:cNvPr id="1562" name="Group 1561">
              <a:extLst>
                <a:ext uri="{FF2B5EF4-FFF2-40B4-BE49-F238E27FC236}">
                  <a16:creationId xmlns:a16="http://schemas.microsoft.com/office/drawing/2014/main" id="{55EFE2C2-984B-29AA-67FA-B9A8E58CB40D}"/>
                </a:ext>
              </a:extLst>
            </p:cNvPr>
            <p:cNvGrpSpPr/>
            <p:nvPr/>
          </p:nvGrpSpPr>
          <p:grpSpPr>
            <a:xfrm>
              <a:off x="1000627" y="1796759"/>
              <a:ext cx="370940" cy="2722005"/>
              <a:chOff x="1042189" y="1796759"/>
              <a:chExt cx="370940" cy="2722005"/>
            </a:xfrm>
          </p:grpSpPr>
          <p:sp>
            <p:nvSpPr>
              <p:cNvPr id="1586" name="TextBox 1585">
                <a:extLst>
                  <a:ext uri="{FF2B5EF4-FFF2-40B4-BE49-F238E27FC236}">
                    <a16:creationId xmlns:a16="http://schemas.microsoft.com/office/drawing/2014/main" id="{E63355D6-4524-8AF4-9392-9FF197FDA094}"/>
                  </a:ext>
                </a:extLst>
              </p:cNvPr>
              <p:cNvSpPr txBox="1"/>
              <p:nvPr/>
            </p:nvSpPr>
            <p:spPr bwMode="auto">
              <a:xfrm>
                <a:off x="1042189" y="1796759"/>
                <a:ext cx="370940"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1.0</a:t>
                </a:r>
              </a:p>
            </p:txBody>
          </p:sp>
          <p:sp>
            <p:nvSpPr>
              <p:cNvPr id="1587" name="TextBox 1586">
                <a:extLst>
                  <a:ext uri="{FF2B5EF4-FFF2-40B4-BE49-F238E27FC236}">
                    <a16:creationId xmlns:a16="http://schemas.microsoft.com/office/drawing/2014/main" id="{0030354C-E172-D845-1DB1-3CB75E631E36}"/>
                  </a:ext>
                </a:extLst>
              </p:cNvPr>
              <p:cNvSpPr txBox="1"/>
              <p:nvPr/>
            </p:nvSpPr>
            <p:spPr bwMode="auto">
              <a:xfrm>
                <a:off x="1042189" y="2304214"/>
                <a:ext cx="370940"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0.8</a:t>
                </a:r>
              </a:p>
            </p:txBody>
          </p:sp>
          <p:sp>
            <p:nvSpPr>
              <p:cNvPr id="1588" name="TextBox 1587">
                <a:extLst>
                  <a:ext uri="{FF2B5EF4-FFF2-40B4-BE49-F238E27FC236}">
                    <a16:creationId xmlns:a16="http://schemas.microsoft.com/office/drawing/2014/main" id="{50831CF9-B733-D4F4-E3A8-CFC35419045D}"/>
                  </a:ext>
                </a:extLst>
              </p:cNvPr>
              <p:cNvSpPr txBox="1"/>
              <p:nvPr/>
            </p:nvSpPr>
            <p:spPr bwMode="auto">
              <a:xfrm>
                <a:off x="1042189" y="2811669"/>
                <a:ext cx="370940"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0.6</a:t>
                </a:r>
              </a:p>
            </p:txBody>
          </p:sp>
          <p:sp>
            <p:nvSpPr>
              <p:cNvPr id="1589" name="TextBox 1588">
                <a:extLst>
                  <a:ext uri="{FF2B5EF4-FFF2-40B4-BE49-F238E27FC236}">
                    <a16:creationId xmlns:a16="http://schemas.microsoft.com/office/drawing/2014/main" id="{EAEEAE1A-48FB-56B1-87D4-EAAB484D66D3}"/>
                  </a:ext>
                </a:extLst>
              </p:cNvPr>
              <p:cNvSpPr txBox="1"/>
              <p:nvPr/>
            </p:nvSpPr>
            <p:spPr bwMode="auto">
              <a:xfrm>
                <a:off x="1042189" y="3319124"/>
                <a:ext cx="370940"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0.4</a:t>
                </a:r>
              </a:p>
            </p:txBody>
          </p:sp>
          <p:sp>
            <p:nvSpPr>
              <p:cNvPr id="1590" name="TextBox 1589">
                <a:extLst>
                  <a:ext uri="{FF2B5EF4-FFF2-40B4-BE49-F238E27FC236}">
                    <a16:creationId xmlns:a16="http://schemas.microsoft.com/office/drawing/2014/main" id="{B3203237-E4E6-6BBE-1953-5D2AD0673F08}"/>
                  </a:ext>
                </a:extLst>
              </p:cNvPr>
              <p:cNvSpPr txBox="1"/>
              <p:nvPr/>
            </p:nvSpPr>
            <p:spPr bwMode="auto">
              <a:xfrm>
                <a:off x="1042189" y="3826579"/>
                <a:ext cx="370940"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0.2</a:t>
                </a:r>
              </a:p>
            </p:txBody>
          </p:sp>
          <p:sp>
            <p:nvSpPr>
              <p:cNvPr id="1591" name="TextBox 1590">
                <a:extLst>
                  <a:ext uri="{FF2B5EF4-FFF2-40B4-BE49-F238E27FC236}">
                    <a16:creationId xmlns:a16="http://schemas.microsoft.com/office/drawing/2014/main" id="{54B0EB73-D9CA-138F-A9D2-1DB05D585541}"/>
                  </a:ext>
                </a:extLst>
              </p:cNvPr>
              <p:cNvSpPr txBox="1"/>
              <p:nvPr/>
            </p:nvSpPr>
            <p:spPr bwMode="auto">
              <a:xfrm>
                <a:off x="1042189" y="4334033"/>
                <a:ext cx="370940"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0.0</a:t>
                </a:r>
              </a:p>
            </p:txBody>
          </p:sp>
        </p:grpSp>
        <p:grpSp>
          <p:nvGrpSpPr>
            <p:cNvPr id="1563" name="Group 1562">
              <a:extLst>
                <a:ext uri="{FF2B5EF4-FFF2-40B4-BE49-F238E27FC236}">
                  <a16:creationId xmlns:a16="http://schemas.microsoft.com/office/drawing/2014/main" id="{A80CA001-0F76-45D8-8EA6-D93A7FAE65EB}"/>
                </a:ext>
              </a:extLst>
            </p:cNvPr>
            <p:cNvGrpSpPr/>
            <p:nvPr/>
          </p:nvGrpSpPr>
          <p:grpSpPr>
            <a:xfrm>
              <a:off x="1443821" y="4656000"/>
              <a:ext cx="5608376" cy="184731"/>
              <a:chOff x="1443821" y="4656000"/>
              <a:chExt cx="5608376" cy="184731"/>
            </a:xfrm>
          </p:grpSpPr>
          <p:sp>
            <p:nvSpPr>
              <p:cNvPr id="1564" name="TextBox 1563">
                <a:extLst>
                  <a:ext uri="{FF2B5EF4-FFF2-40B4-BE49-F238E27FC236}">
                    <a16:creationId xmlns:a16="http://schemas.microsoft.com/office/drawing/2014/main" id="{D1FBCA3A-7E8B-E8F9-3642-03753E7B3456}"/>
                  </a:ext>
                </a:extLst>
              </p:cNvPr>
              <p:cNvSpPr txBox="1"/>
              <p:nvPr/>
            </p:nvSpPr>
            <p:spPr bwMode="auto">
              <a:xfrm>
                <a:off x="6768296"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42</a:t>
                </a:r>
              </a:p>
            </p:txBody>
          </p:sp>
          <p:sp>
            <p:nvSpPr>
              <p:cNvPr id="1565" name="TextBox 1564">
                <a:extLst>
                  <a:ext uri="{FF2B5EF4-FFF2-40B4-BE49-F238E27FC236}">
                    <a16:creationId xmlns:a16="http://schemas.microsoft.com/office/drawing/2014/main" id="{EFE4411E-1926-1AC9-1259-0DD95907641E}"/>
                  </a:ext>
                </a:extLst>
              </p:cNvPr>
              <p:cNvSpPr txBox="1"/>
              <p:nvPr/>
            </p:nvSpPr>
            <p:spPr bwMode="auto">
              <a:xfrm>
                <a:off x="1443821"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a:t>
                </a:r>
              </a:p>
            </p:txBody>
          </p:sp>
          <p:sp>
            <p:nvSpPr>
              <p:cNvPr id="1566" name="TextBox 1565">
                <a:extLst>
                  <a:ext uri="{FF2B5EF4-FFF2-40B4-BE49-F238E27FC236}">
                    <a16:creationId xmlns:a16="http://schemas.microsoft.com/office/drawing/2014/main" id="{1DD26BA8-A173-222E-645D-7B445E73C3D5}"/>
                  </a:ext>
                </a:extLst>
              </p:cNvPr>
              <p:cNvSpPr txBox="1"/>
              <p:nvPr/>
            </p:nvSpPr>
            <p:spPr bwMode="auto">
              <a:xfrm>
                <a:off x="1697705"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p>
            </p:txBody>
          </p:sp>
          <p:sp>
            <p:nvSpPr>
              <p:cNvPr id="1567" name="TextBox 1566">
                <a:extLst>
                  <a:ext uri="{FF2B5EF4-FFF2-40B4-BE49-F238E27FC236}">
                    <a16:creationId xmlns:a16="http://schemas.microsoft.com/office/drawing/2014/main" id="{0BDE6F67-86E4-6C74-A57A-6BAFFA0EA1C1}"/>
                  </a:ext>
                </a:extLst>
              </p:cNvPr>
              <p:cNvSpPr txBox="1"/>
              <p:nvPr/>
            </p:nvSpPr>
            <p:spPr bwMode="auto">
              <a:xfrm>
                <a:off x="1951589"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a:t>
                </a:r>
              </a:p>
            </p:txBody>
          </p:sp>
          <p:sp>
            <p:nvSpPr>
              <p:cNvPr id="1568" name="TextBox 1567">
                <a:extLst>
                  <a:ext uri="{FF2B5EF4-FFF2-40B4-BE49-F238E27FC236}">
                    <a16:creationId xmlns:a16="http://schemas.microsoft.com/office/drawing/2014/main" id="{EE6B55FB-51CC-FC5C-63CB-9F078D1F2710}"/>
                  </a:ext>
                </a:extLst>
              </p:cNvPr>
              <p:cNvSpPr txBox="1"/>
              <p:nvPr/>
            </p:nvSpPr>
            <p:spPr bwMode="auto">
              <a:xfrm>
                <a:off x="2205473"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6</a:t>
                </a:r>
              </a:p>
            </p:txBody>
          </p:sp>
          <p:sp>
            <p:nvSpPr>
              <p:cNvPr id="1569" name="TextBox 1568">
                <a:extLst>
                  <a:ext uri="{FF2B5EF4-FFF2-40B4-BE49-F238E27FC236}">
                    <a16:creationId xmlns:a16="http://schemas.microsoft.com/office/drawing/2014/main" id="{0AF9F0F8-1C5D-6369-6B4A-5CB2F8ED1074}"/>
                  </a:ext>
                </a:extLst>
              </p:cNvPr>
              <p:cNvSpPr txBox="1"/>
              <p:nvPr/>
            </p:nvSpPr>
            <p:spPr bwMode="auto">
              <a:xfrm>
                <a:off x="2459357"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8</a:t>
                </a:r>
              </a:p>
            </p:txBody>
          </p:sp>
          <p:sp>
            <p:nvSpPr>
              <p:cNvPr id="1570" name="TextBox 1569">
                <a:extLst>
                  <a:ext uri="{FF2B5EF4-FFF2-40B4-BE49-F238E27FC236}">
                    <a16:creationId xmlns:a16="http://schemas.microsoft.com/office/drawing/2014/main" id="{4A42D30F-B876-8553-E85A-3877B7A2CC0F}"/>
                  </a:ext>
                </a:extLst>
              </p:cNvPr>
              <p:cNvSpPr txBox="1"/>
              <p:nvPr/>
            </p:nvSpPr>
            <p:spPr bwMode="auto">
              <a:xfrm>
                <a:off x="2713241"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10</a:t>
                </a:r>
              </a:p>
            </p:txBody>
          </p:sp>
          <p:sp>
            <p:nvSpPr>
              <p:cNvPr id="1571" name="TextBox 1570">
                <a:extLst>
                  <a:ext uri="{FF2B5EF4-FFF2-40B4-BE49-F238E27FC236}">
                    <a16:creationId xmlns:a16="http://schemas.microsoft.com/office/drawing/2014/main" id="{75C55ECF-5CA9-66ED-ED59-8B3345EC0A32}"/>
                  </a:ext>
                </a:extLst>
              </p:cNvPr>
              <p:cNvSpPr txBox="1"/>
              <p:nvPr/>
            </p:nvSpPr>
            <p:spPr bwMode="auto">
              <a:xfrm>
                <a:off x="2967125"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12</a:t>
                </a:r>
              </a:p>
            </p:txBody>
          </p:sp>
          <p:sp>
            <p:nvSpPr>
              <p:cNvPr id="1572" name="TextBox 1571">
                <a:extLst>
                  <a:ext uri="{FF2B5EF4-FFF2-40B4-BE49-F238E27FC236}">
                    <a16:creationId xmlns:a16="http://schemas.microsoft.com/office/drawing/2014/main" id="{B1A7F5CC-C70F-F5A2-07CE-E33EAAA7D2DE}"/>
                  </a:ext>
                </a:extLst>
              </p:cNvPr>
              <p:cNvSpPr txBox="1"/>
              <p:nvPr/>
            </p:nvSpPr>
            <p:spPr bwMode="auto">
              <a:xfrm>
                <a:off x="3221009"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p>
            </p:txBody>
          </p:sp>
          <p:sp>
            <p:nvSpPr>
              <p:cNvPr id="1573" name="TextBox 1572">
                <a:extLst>
                  <a:ext uri="{FF2B5EF4-FFF2-40B4-BE49-F238E27FC236}">
                    <a16:creationId xmlns:a16="http://schemas.microsoft.com/office/drawing/2014/main" id="{B94D8876-CBA5-266A-4AE5-029901FA7A00}"/>
                  </a:ext>
                </a:extLst>
              </p:cNvPr>
              <p:cNvSpPr txBox="1"/>
              <p:nvPr/>
            </p:nvSpPr>
            <p:spPr bwMode="auto">
              <a:xfrm>
                <a:off x="3474893"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16</a:t>
                </a:r>
              </a:p>
            </p:txBody>
          </p:sp>
          <p:sp>
            <p:nvSpPr>
              <p:cNvPr id="1574" name="TextBox 1573">
                <a:extLst>
                  <a:ext uri="{FF2B5EF4-FFF2-40B4-BE49-F238E27FC236}">
                    <a16:creationId xmlns:a16="http://schemas.microsoft.com/office/drawing/2014/main" id="{0270DF8C-CE80-B120-9978-A5CD27B327BB}"/>
                  </a:ext>
                </a:extLst>
              </p:cNvPr>
              <p:cNvSpPr txBox="1"/>
              <p:nvPr/>
            </p:nvSpPr>
            <p:spPr bwMode="auto">
              <a:xfrm>
                <a:off x="3728777"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18</a:t>
                </a:r>
              </a:p>
            </p:txBody>
          </p:sp>
          <p:sp>
            <p:nvSpPr>
              <p:cNvPr id="1575" name="TextBox 1574">
                <a:extLst>
                  <a:ext uri="{FF2B5EF4-FFF2-40B4-BE49-F238E27FC236}">
                    <a16:creationId xmlns:a16="http://schemas.microsoft.com/office/drawing/2014/main" id="{B8B31449-B6F0-6999-6F5F-79A992738053}"/>
                  </a:ext>
                </a:extLst>
              </p:cNvPr>
              <p:cNvSpPr txBox="1"/>
              <p:nvPr/>
            </p:nvSpPr>
            <p:spPr bwMode="auto">
              <a:xfrm>
                <a:off x="3982661"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a:t>
                </a:r>
              </a:p>
            </p:txBody>
          </p:sp>
          <p:sp>
            <p:nvSpPr>
              <p:cNvPr id="1576" name="TextBox 1575">
                <a:extLst>
                  <a:ext uri="{FF2B5EF4-FFF2-40B4-BE49-F238E27FC236}">
                    <a16:creationId xmlns:a16="http://schemas.microsoft.com/office/drawing/2014/main" id="{D4E8C192-7B2E-53A8-9EBE-1D533A1DF4E9}"/>
                  </a:ext>
                </a:extLst>
              </p:cNvPr>
              <p:cNvSpPr txBox="1"/>
              <p:nvPr/>
            </p:nvSpPr>
            <p:spPr bwMode="auto">
              <a:xfrm>
                <a:off x="4236545"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22</a:t>
                </a:r>
              </a:p>
            </p:txBody>
          </p:sp>
          <p:sp>
            <p:nvSpPr>
              <p:cNvPr id="1577" name="TextBox 1576">
                <a:extLst>
                  <a:ext uri="{FF2B5EF4-FFF2-40B4-BE49-F238E27FC236}">
                    <a16:creationId xmlns:a16="http://schemas.microsoft.com/office/drawing/2014/main" id="{3D5F74D8-98D2-8BD5-DA35-BD2162784352}"/>
                  </a:ext>
                </a:extLst>
              </p:cNvPr>
              <p:cNvSpPr txBox="1"/>
              <p:nvPr/>
            </p:nvSpPr>
            <p:spPr bwMode="auto">
              <a:xfrm>
                <a:off x="4490429"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24</a:t>
                </a:r>
              </a:p>
            </p:txBody>
          </p:sp>
          <p:sp>
            <p:nvSpPr>
              <p:cNvPr id="1578" name="TextBox 1577">
                <a:extLst>
                  <a:ext uri="{FF2B5EF4-FFF2-40B4-BE49-F238E27FC236}">
                    <a16:creationId xmlns:a16="http://schemas.microsoft.com/office/drawing/2014/main" id="{A9251B52-B930-8E95-7F99-BF82AFEA7448}"/>
                  </a:ext>
                </a:extLst>
              </p:cNvPr>
              <p:cNvSpPr txBox="1"/>
              <p:nvPr/>
            </p:nvSpPr>
            <p:spPr bwMode="auto">
              <a:xfrm>
                <a:off x="4744313"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26</a:t>
                </a:r>
              </a:p>
            </p:txBody>
          </p:sp>
          <p:sp>
            <p:nvSpPr>
              <p:cNvPr id="1579" name="TextBox 1578">
                <a:extLst>
                  <a:ext uri="{FF2B5EF4-FFF2-40B4-BE49-F238E27FC236}">
                    <a16:creationId xmlns:a16="http://schemas.microsoft.com/office/drawing/2014/main" id="{F22C60C3-6ED3-CDD4-3CA7-92EF025E2C52}"/>
                  </a:ext>
                </a:extLst>
              </p:cNvPr>
              <p:cNvSpPr txBox="1"/>
              <p:nvPr/>
            </p:nvSpPr>
            <p:spPr bwMode="auto">
              <a:xfrm>
                <a:off x="4998197"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28</a:t>
                </a:r>
              </a:p>
            </p:txBody>
          </p:sp>
          <p:sp>
            <p:nvSpPr>
              <p:cNvPr id="1580" name="TextBox 1579">
                <a:extLst>
                  <a:ext uri="{FF2B5EF4-FFF2-40B4-BE49-F238E27FC236}">
                    <a16:creationId xmlns:a16="http://schemas.microsoft.com/office/drawing/2014/main" id="{B248BAFD-9CAB-AD6F-4DB3-4BAA7BA70F52}"/>
                  </a:ext>
                </a:extLst>
              </p:cNvPr>
              <p:cNvSpPr txBox="1"/>
              <p:nvPr/>
            </p:nvSpPr>
            <p:spPr bwMode="auto">
              <a:xfrm>
                <a:off x="5252081"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30</a:t>
                </a:r>
              </a:p>
            </p:txBody>
          </p:sp>
          <p:sp>
            <p:nvSpPr>
              <p:cNvPr id="1581" name="TextBox 1580">
                <a:extLst>
                  <a:ext uri="{FF2B5EF4-FFF2-40B4-BE49-F238E27FC236}">
                    <a16:creationId xmlns:a16="http://schemas.microsoft.com/office/drawing/2014/main" id="{FAA9AB46-939D-79E4-7A2D-56340A4636FE}"/>
                  </a:ext>
                </a:extLst>
              </p:cNvPr>
              <p:cNvSpPr txBox="1"/>
              <p:nvPr/>
            </p:nvSpPr>
            <p:spPr bwMode="auto">
              <a:xfrm>
                <a:off x="5505965"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32</a:t>
                </a:r>
              </a:p>
            </p:txBody>
          </p:sp>
          <p:sp>
            <p:nvSpPr>
              <p:cNvPr id="1582" name="TextBox 1581">
                <a:extLst>
                  <a:ext uri="{FF2B5EF4-FFF2-40B4-BE49-F238E27FC236}">
                    <a16:creationId xmlns:a16="http://schemas.microsoft.com/office/drawing/2014/main" id="{03292B06-0235-9B86-9213-47A42AD2E70A}"/>
                  </a:ext>
                </a:extLst>
              </p:cNvPr>
              <p:cNvSpPr txBox="1"/>
              <p:nvPr/>
            </p:nvSpPr>
            <p:spPr bwMode="auto">
              <a:xfrm>
                <a:off x="5759849"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34</a:t>
                </a:r>
              </a:p>
            </p:txBody>
          </p:sp>
          <p:sp>
            <p:nvSpPr>
              <p:cNvPr id="1583" name="TextBox 1582">
                <a:extLst>
                  <a:ext uri="{FF2B5EF4-FFF2-40B4-BE49-F238E27FC236}">
                    <a16:creationId xmlns:a16="http://schemas.microsoft.com/office/drawing/2014/main" id="{41FAF9DE-3362-51F1-E353-F11B9892001C}"/>
                  </a:ext>
                </a:extLst>
              </p:cNvPr>
              <p:cNvSpPr txBox="1"/>
              <p:nvPr/>
            </p:nvSpPr>
            <p:spPr bwMode="auto">
              <a:xfrm>
                <a:off x="6013733"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36</a:t>
                </a:r>
              </a:p>
            </p:txBody>
          </p:sp>
          <p:sp>
            <p:nvSpPr>
              <p:cNvPr id="1584" name="TextBox 1583">
                <a:extLst>
                  <a:ext uri="{FF2B5EF4-FFF2-40B4-BE49-F238E27FC236}">
                    <a16:creationId xmlns:a16="http://schemas.microsoft.com/office/drawing/2014/main" id="{9897CAC8-3E0E-9DFA-5C0A-E2CF6B49D44A}"/>
                  </a:ext>
                </a:extLst>
              </p:cNvPr>
              <p:cNvSpPr txBox="1"/>
              <p:nvPr/>
            </p:nvSpPr>
            <p:spPr bwMode="auto">
              <a:xfrm>
                <a:off x="6267617"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38</a:t>
                </a:r>
              </a:p>
            </p:txBody>
          </p:sp>
          <p:sp>
            <p:nvSpPr>
              <p:cNvPr id="1585" name="TextBox 1584">
                <a:extLst>
                  <a:ext uri="{FF2B5EF4-FFF2-40B4-BE49-F238E27FC236}">
                    <a16:creationId xmlns:a16="http://schemas.microsoft.com/office/drawing/2014/main" id="{BFCF83FC-6B71-D656-EAF5-EE905AC0E88A}"/>
                  </a:ext>
                </a:extLst>
              </p:cNvPr>
              <p:cNvSpPr txBox="1"/>
              <p:nvPr/>
            </p:nvSpPr>
            <p:spPr bwMode="auto">
              <a:xfrm>
                <a:off x="6521501" y="4656000"/>
                <a:ext cx="283901" cy="1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40</a:t>
                </a:r>
              </a:p>
            </p:txBody>
          </p:sp>
        </p:grpSp>
      </p:grpSp>
      <p:sp>
        <p:nvSpPr>
          <p:cNvPr id="20" name="TextBox 19">
            <a:extLst>
              <a:ext uri="{FF2B5EF4-FFF2-40B4-BE49-F238E27FC236}">
                <a16:creationId xmlns:a16="http://schemas.microsoft.com/office/drawing/2014/main" id="{91A6A758-0368-62DD-2D10-92ABB922A8F8}"/>
              </a:ext>
            </a:extLst>
          </p:cNvPr>
          <p:cNvSpPr txBox="1"/>
          <p:nvPr/>
        </p:nvSpPr>
        <p:spPr bwMode="auto">
          <a:xfrm>
            <a:off x="4592052" y="1911195"/>
            <a:ext cx="19855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Talazoparib</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Enzalutamide</a:t>
            </a:r>
          </a:p>
        </p:txBody>
      </p:sp>
      <p:sp>
        <p:nvSpPr>
          <p:cNvPr id="21" name="TextBox 20">
            <a:extLst>
              <a:ext uri="{FF2B5EF4-FFF2-40B4-BE49-F238E27FC236}">
                <a16:creationId xmlns:a16="http://schemas.microsoft.com/office/drawing/2014/main" id="{2C899C06-5571-C4C7-BECE-1876F21316A6}"/>
              </a:ext>
            </a:extLst>
          </p:cNvPr>
          <p:cNvSpPr txBox="1"/>
          <p:nvPr/>
        </p:nvSpPr>
        <p:spPr bwMode="auto">
          <a:xfrm>
            <a:off x="4809004" y="3545730"/>
            <a:ext cx="19855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l" defTabSz="914400" rtl="0" eaLnBrk="1" fontAlgn="auto" latinLnBrk="0" hangingPunct="1">
              <a:lnSpc>
                <a:spcPct val="85000"/>
              </a:lnSpc>
              <a:spcBef>
                <a:spcPts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Placebo + Enzalutamide</a:t>
            </a:r>
          </a:p>
        </p:txBody>
      </p:sp>
      <p:grpSp>
        <p:nvGrpSpPr>
          <p:cNvPr id="2044" name="Group 2043">
            <a:extLst>
              <a:ext uri="{FF2B5EF4-FFF2-40B4-BE49-F238E27FC236}">
                <a16:creationId xmlns:a16="http://schemas.microsoft.com/office/drawing/2014/main" id="{DE9296F1-79C1-5584-745E-50A77F4A8A4B}"/>
              </a:ext>
            </a:extLst>
          </p:cNvPr>
          <p:cNvGrpSpPr/>
          <p:nvPr/>
        </p:nvGrpSpPr>
        <p:grpSpPr>
          <a:xfrm>
            <a:off x="1217124" y="1904639"/>
            <a:ext cx="5091894" cy="1420171"/>
            <a:chOff x="1683334" y="548358"/>
            <a:chExt cx="9880883" cy="2619987"/>
          </a:xfrm>
        </p:grpSpPr>
        <p:sp>
          <p:nvSpPr>
            <p:cNvPr id="2376" name="Freeform 2375">
              <a:extLst>
                <a:ext uri="{FF2B5EF4-FFF2-40B4-BE49-F238E27FC236}">
                  <a16:creationId xmlns:a16="http://schemas.microsoft.com/office/drawing/2014/main" id="{EE3BFFF2-B683-338B-6012-5DF4BB7D5EE6}"/>
                </a:ext>
              </a:extLst>
            </p:cNvPr>
            <p:cNvSpPr/>
            <p:nvPr/>
          </p:nvSpPr>
          <p:spPr bwMode="auto">
            <a:xfrm>
              <a:off x="7012072" y="1330075"/>
              <a:ext cx="4552145" cy="1838270"/>
            </a:xfrm>
            <a:custGeom>
              <a:avLst/>
              <a:gdLst>
                <a:gd name="connsiteX0" fmla="*/ 5664200 w 5664200"/>
                <a:gd name="connsiteY0" fmla="*/ 1549400 h 1549400"/>
                <a:gd name="connsiteX1" fmla="*/ 4479925 w 5664200"/>
                <a:gd name="connsiteY1" fmla="*/ 1549400 h 1549400"/>
                <a:gd name="connsiteX2" fmla="*/ 4479925 w 5664200"/>
                <a:gd name="connsiteY2" fmla="*/ 1155700 h 1549400"/>
                <a:gd name="connsiteX3" fmla="*/ 3756025 w 5664200"/>
                <a:gd name="connsiteY3" fmla="*/ 1155700 h 1549400"/>
                <a:gd name="connsiteX4" fmla="*/ 3756025 w 5664200"/>
                <a:gd name="connsiteY4" fmla="*/ 1069975 h 1549400"/>
                <a:gd name="connsiteX5" fmla="*/ 3692525 w 5664200"/>
                <a:gd name="connsiteY5" fmla="*/ 1069975 h 1549400"/>
                <a:gd name="connsiteX6" fmla="*/ 3692525 w 5664200"/>
                <a:gd name="connsiteY6" fmla="*/ 1006475 h 1549400"/>
                <a:gd name="connsiteX7" fmla="*/ 3470275 w 5664200"/>
                <a:gd name="connsiteY7" fmla="*/ 1006475 h 1549400"/>
                <a:gd name="connsiteX8" fmla="*/ 3470275 w 5664200"/>
                <a:gd name="connsiteY8" fmla="*/ 933450 h 1549400"/>
                <a:gd name="connsiteX9" fmla="*/ 3317875 w 5664200"/>
                <a:gd name="connsiteY9" fmla="*/ 933450 h 1549400"/>
                <a:gd name="connsiteX10" fmla="*/ 3317875 w 5664200"/>
                <a:gd name="connsiteY10" fmla="*/ 895350 h 1549400"/>
                <a:gd name="connsiteX11" fmla="*/ 3279775 w 5664200"/>
                <a:gd name="connsiteY11" fmla="*/ 895350 h 1549400"/>
                <a:gd name="connsiteX12" fmla="*/ 3279775 w 5664200"/>
                <a:gd name="connsiteY12" fmla="*/ 847725 h 1549400"/>
                <a:gd name="connsiteX13" fmla="*/ 3028950 w 5664200"/>
                <a:gd name="connsiteY13" fmla="*/ 847725 h 1549400"/>
                <a:gd name="connsiteX14" fmla="*/ 3028950 w 5664200"/>
                <a:gd name="connsiteY14" fmla="*/ 815975 h 1549400"/>
                <a:gd name="connsiteX15" fmla="*/ 2917825 w 5664200"/>
                <a:gd name="connsiteY15" fmla="*/ 815975 h 1549400"/>
                <a:gd name="connsiteX16" fmla="*/ 2917825 w 5664200"/>
                <a:gd name="connsiteY16" fmla="*/ 784225 h 1549400"/>
                <a:gd name="connsiteX17" fmla="*/ 2860675 w 5664200"/>
                <a:gd name="connsiteY17" fmla="*/ 784225 h 1549400"/>
                <a:gd name="connsiteX18" fmla="*/ 2860675 w 5664200"/>
                <a:gd name="connsiteY18" fmla="*/ 749300 h 1549400"/>
                <a:gd name="connsiteX19" fmla="*/ 2724150 w 5664200"/>
                <a:gd name="connsiteY19" fmla="*/ 749300 h 1549400"/>
                <a:gd name="connsiteX20" fmla="*/ 2724150 w 5664200"/>
                <a:gd name="connsiteY20" fmla="*/ 720725 h 1549400"/>
                <a:gd name="connsiteX21" fmla="*/ 2613025 w 5664200"/>
                <a:gd name="connsiteY21" fmla="*/ 720725 h 1549400"/>
                <a:gd name="connsiteX22" fmla="*/ 2613025 w 5664200"/>
                <a:gd name="connsiteY22" fmla="*/ 685800 h 1549400"/>
                <a:gd name="connsiteX23" fmla="*/ 2578100 w 5664200"/>
                <a:gd name="connsiteY23" fmla="*/ 685800 h 1549400"/>
                <a:gd name="connsiteX24" fmla="*/ 2578100 w 5664200"/>
                <a:gd name="connsiteY24" fmla="*/ 657225 h 1549400"/>
                <a:gd name="connsiteX25" fmla="*/ 2435225 w 5664200"/>
                <a:gd name="connsiteY25" fmla="*/ 657225 h 1549400"/>
                <a:gd name="connsiteX26" fmla="*/ 2435225 w 5664200"/>
                <a:gd name="connsiteY26" fmla="*/ 609600 h 1549400"/>
                <a:gd name="connsiteX27" fmla="*/ 2406650 w 5664200"/>
                <a:gd name="connsiteY27" fmla="*/ 609600 h 1549400"/>
                <a:gd name="connsiteX28" fmla="*/ 2406650 w 5664200"/>
                <a:gd name="connsiteY28" fmla="*/ 577850 h 1549400"/>
                <a:gd name="connsiteX29" fmla="*/ 2314575 w 5664200"/>
                <a:gd name="connsiteY29" fmla="*/ 577850 h 1549400"/>
                <a:gd name="connsiteX30" fmla="*/ 2314575 w 5664200"/>
                <a:gd name="connsiteY30" fmla="*/ 536575 h 1549400"/>
                <a:gd name="connsiteX31" fmla="*/ 2263775 w 5664200"/>
                <a:gd name="connsiteY31" fmla="*/ 536575 h 1549400"/>
                <a:gd name="connsiteX32" fmla="*/ 2263775 w 5664200"/>
                <a:gd name="connsiteY32" fmla="*/ 536575 h 1549400"/>
                <a:gd name="connsiteX33" fmla="*/ 2263775 w 5664200"/>
                <a:gd name="connsiteY33" fmla="*/ 511175 h 1549400"/>
                <a:gd name="connsiteX34" fmla="*/ 2174875 w 5664200"/>
                <a:gd name="connsiteY34" fmla="*/ 511175 h 1549400"/>
                <a:gd name="connsiteX35" fmla="*/ 2174875 w 5664200"/>
                <a:gd name="connsiteY35" fmla="*/ 482600 h 1549400"/>
                <a:gd name="connsiteX36" fmla="*/ 2009775 w 5664200"/>
                <a:gd name="connsiteY36" fmla="*/ 482600 h 1549400"/>
                <a:gd name="connsiteX37" fmla="*/ 2009775 w 5664200"/>
                <a:gd name="connsiteY37" fmla="*/ 460375 h 1549400"/>
                <a:gd name="connsiteX38" fmla="*/ 1873250 w 5664200"/>
                <a:gd name="connsiteY38" fmla="*/ 460375 h 1549400"/>
                <a:gd name="connsiteX39" fmla="*/ 1873250 w 5664200"/>
                <a:gd name="connsiteY39" fmla="*/ 460375 h 1549400"/>
                <a:gd name="connsiteX40" fmla="*/ 1873250 w 5664200"/>
                <a:gd name="connsiteY40" fmla="*/ 434975 h 1549400"/>
                <a:gd name="connsiteX41" fmla="*/ 1831975 w 5664200"/>
                <a:gd name="connsiteY41" fmla="*/ 434975 h 1549400"/>
                <a:gd name="connsiteX42" fmla="*/ 1831975 w 5664200"/>
                <a:gd name="connsiteY42" fmla="*/ 393700 h 1549400"/>
                <a:gd name="connsiteX43" fmla="*/ 1711325 w 5664200"/>
                <a:gd name="connsiteY43" fmla="*/ 393700 h 1549400"/>
                <a:gd name="connsiteX44" fmla="*/ 1711325 w 5664200"/>
                <a:gd name="connsiteY44" fmla="*/ 333375 h 1549400"/>
                <a:gd name="connsiteX45" fmla="*/ 1625600 w 5664200"/>
                <a:gd name="connsiteY45" fmla="*/ 333375 h 1549400"/>
                <a:gd name="connsiteX46" fmla="*/ 1625600 w 5664200"/>
                <a:gd name="connsiteY46" fmla="*/ 298450 h 1549400"/>
                <a:gd name="connsiteX47" fmla="*/ 1562100 w 5664200"/>
                <a:gd name="connsiteY47" fmla="*/ 298450 h 1549400"/>
                <a:gd name="connsiteX48" fmla="*/ 1562100 w 5664200"/>
                <a:gd name="connsiteY48" fmla="*/ 263525 h 1549400"/>
                <a:gd name="connsiteX49" fmla="*/ 1146175 w 5664200"/>
                <a:gd name="connsiteY49" fmla="*/ 263525 h 1549400"/>
                <a:gd name="connsiteX50" fmla="*/ 1146175 w 5664200"/>
                <a:gd name="connsiteY50" fmla="*/ 215900 h 1549400"/>
                <a:gd name="connsiteX51" fmla="*/ 942975 w 5664200"/>
                <a:gd name="connsiteY51" fmla="*/ 215900 h 1549400"/>
                <a:gd name="connsiteX52" fmla="*/ 942975 w 5664200"/>
                <a:gd name="connsiteY52" fmla="*/ 184150 h 1549400"/>
                <a:gd name="connsiteX53" fmla="*/ 774700 w 5664200"/>
                <a:gd name="connsiteY53" fmla="*/ 184150 h 1549400"/>
                <a:gd name="connsiteX54" fmla="*/ 774700 w 5664200"/>
                <a:gd name="connsiteY54" fmla="*/ 152400 h 1549400"/>
                <a:gd name="connsiteX55" fmla="*/ 692150 w 5664200"/>
                <a:gd name="connsiteY55" fmla="*/ 152400 h 1549400"/>
                <a:gd name="connsiteX56" fmla="*/ 692150 w 5664200"/>
                <a:gd name="connsiteY56" fmla="*/ 152400 h 1549400"/>
                <a:gd name="connsiteX57" fmla="*/ 692150 w 5664200"/>
                <a:gd name="connsiteY57" fmla="*/ 117475 h 1549400"/>
                <a:gd name="connsiteX58" fmla="*/ 454025 w 5664200"/>
                <a:gd name="connsiteY58" fmla="*/ 117475 h 1549400"/>
                <a:gd name="connsiteX59" fmla="*/ 454025 w 5664200"/>
                <a:gd name="connsiteY59" fmla="*/ 101600 h 1549400"/>
                <a:gd name="connsiteX60" fmla="*/ 317500 w 5664200"/>
                <a:gd name="connsiteY60" fmla="*/ 101600 h 1549400"/>
                <a:gd name="connsiteX61" fmla="*/ 317500 w 5664200"/>
                <a:gd name="connsiteY61" fmla="*/ 69850 h 1549400"/>
                <a:gd name="connsiteX62" fmla="*/ 273050 w 5664200"/>
                <a:gd name="connsiteY62" fmla="*/ 69850 h 1549400"/>
                <a:gd name="connsiteX63" fmla="*/ 273050 w 5664200"/>
                <a:gd name="connsiteY63" fmla="*/ 47625 h 1549400"/>
                <a:gd name="connsiteX64" fmla="*/ 165100 w 5664200"/>
                <a:gd name="connsiteY64" fmla="*/ 47625 h 1549400"/>
                <a:gd name="connsiteX65" fmla="*/ 165100 w 5664200"/>
                <a:gd name="connsiteY65" fmla="*/ 47625 h 1549400"/>
                <a:gd name="connsiteX66" fmla="*/ 165100 w 5664200"/>
                <a:gd name="connsiteY66" fmla="*/ 19050 h 1549400"/>
                <a:gd name="connsiteX67" fmla="*/ 117475 w 5664200"/>
                <a:gd name="connsiteY67" fmla="*/ 19050 h 1549400"/>
                <a:gd name="connsiteX68" fmla="*/ 117475 w 5664200"/>
                <a:gd name="connsiteY68" fmla="*/ 0 h 1549400"/>
                <a:gd name="connsiteX69" fmla="*/ 0 w 5664200"/>
                <a:gd name="connsiteY69" fmla="*/ 0 h 1549400"/>
                <a:gd name="connsiteX70" fmla="*/ 0 w 5664200"/>
                <a:gd name="connsiteY70" fmla="*/ 0 h 1549400"/>
                <a:gd name="connsiteX71" fmla="*/ 0 w 5664200"/>
                <a:gd name="connsiteY71" fmla="*/ 0 h 1549400"/>
                <a:gd name="connsiteX72" fmla="*/ 0 w 5664200"/>
                <a:gd name="connsiteY72" fmla="*/ 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664200" h="1549400">
                  <a:moveTo>
                    <a:pt x="5664200" y="1549400"/>
                  </a:moveTo>
                  <a:lnTo>
                    <a:pt x="4479925" y="1549400"/>
                  </a:lnTo>
                  <a:lnTo>
                    <a:pt x="4479925" y="1155700"/>
                  </a:lnTo>
                  <a:lnTo>
                    <a:pt x="3756025" y="1155700"/>
                  </a:lnTo>
                  <a:lnTo>
                    <a:pt x="3756025" y="1069975"/>
                  </a:lnTo>
                  <a:lnTo>
                    <a:pt x="3692525" y="1069975"/>
                  </a:lnTo>
                  <a:lnTo>
                    <a:pt x="3692525" y="1006475"/>
                  </a:lnTo>
                  <a:lnTo>
                    <a:pt x="3470275" y="1006475"/>
                  </a:lnTo>
                  <a:lnTo>
                    <a:pt x="3470275" y="933450"/>
                  </a:lnTo>
                  <a:lnTo>
                    <a:pt x="3317875" y="933450"/>
                  </a:lnTo>
                  <a:lnTo>
                    <a:pt x="3317875" y="895350"/>
                  </a:lnTo>
                  <a:lnTo>
                    <a:pt x="3279775" y="895350"/>
                  </a:lnTo>
                  <a:lnTo>
                    <a:pt x="3279775" y="847725"/>
                  </a:lnTo>
                  <a:lnTo>
                    <a:pt x="3028950" y="847725"/>
                  </a:lnTo>
                  <a:lnTo>
                    <a:pt x="3028950" y="815975"/>
                  </a:lnTo>
                  <a:lnTo>
                    <a:pt x="2917825" y="815975"/>
                  </a:lnTo>
                  <a:lnTo>
                    <a:pt x="2917825" y="784225"/>
                  </a:lnTo>
                  <a:lnTo>
                    <a:pt x="2860675" y="784225"/>
                  </a:lnTo>
                  <a:lnTo>
                    <a:pt x="2860675" y="749300"/>
                  </a:lnTo>
                  <a:lnTo>
                    <a:pt x="2724150" y="749300"/>
                  </a:lnTo>
                  <a:lnTo>
                    <a:pt x="2724150" y="720725"/>
                  </a:lnTo>
                  <a:lnTo>
                    <a:pt x="2613025" y="720725"/>
                  </a:lnTo>
                  <a:lnTo>
                    <a:pt x="2613025" y="685800"/>
                  </a:lnTo>
                  <a:lnTo>
                    <a:pt x="2578100" y="685800"/>
                  </a:lnTo>
                  <a:lnTo>
                    <a:pt x="2578100" y="657225"/>
                  </a:lnTo>
                  <a:lnTo>
                    <a:pt x="2435225" y="657225"/>
                  </a:lnTo>
                  <a:lnTo>
                    <a:pt x="2435225" y="609600"/>
                  </a:lnTo>
                  <a:lnTo>
                    <a:pt x="2406650" y="609600"/>
                  </a:lnTo>
                  <a:lnTo>
                    <a:pt x="2406650" y="577850"/>
                  </a:lnTo>
                  <a:lnTo>
                    <a:pt x="2314575" y="577850"/>
                  </a:lnTo>
                  <a:lnTo>
                    <a:pt x="2314575" y="536575"/>
                  </a:lnTo>
                  <a:lnTo>
                    <a:pt x="2263775" y="536575"/>
                  </a:lnTo>
                  <a:lnTo>
                    <a:pt x="2263775" y="536575"/>
                  </a:lnTo>
                  <a:lnTo>
                    <a:pt x="2263775" y="511175"/>
                  </a:lnTo>
                  <a:lnTo>
                    <a:pt x="2174875" y="511175"/>
                  </a:lnTo>
                  <a:lnTo>
                    <a:pt x="2174875" y="482600"/>
                  </a:lnTo>
                  <a:lnTo>
                    <a:pt x="2009775" y="482600"/>
                  </a:lnTo>
                  <a:lnTo>
                    <a:pt x="2009775" y="460375"/>
                  </a:lnTo>
                  <a:lnTo>
                    <a:pt x="1873250" y="460375"/>
                  </a:lnTo>
                  <a:lnTo>
                    <a:pt x="1873250" y="460375"/>
                  </a:lnTo>
                  <a:lnTo>
                    <a:pt x="1873250" y="434975"/>
                  </a:lnTo>
                  <a:lnTo>
                    <a:pt x="1831975" y="434975"/>
                  </a:lnTo>
                  <a:lnTo>
                    <a:pt x="1831975" y="393700"/>
                  </a:lnTo>
                  <a:lnTo>
                    <a:pt x="1711325" y="393700"/>
                  </a:lnTo>
                  <a:lnTo>
                    <a:pt x="1711325" y="333375"/>
                  </a:lnTo>
                  <a:lnTo>
                    <a:pt x="1625600" y="333375"/>
                  </a:lnTo>
                  <a:lnTo>
                    <a:pt x="1625600" y="298450"/>
                  </a:lnTo>
                  <a:lnTo>
                    <a:pt x="1562100" y="298450"/>
                  </a:lnTo>
                  <a:lnTo>
                    <a:pt x="1562100" y="263525"/>
                  </a:lnTo>
                  <a:lnTo>
                    <a:pt x="1146175" y="263525"/>
                  </a:lnTo>
                  <a:lnTo>
                    <a:pt x="1146175" y="215900"/>
                  </a:lnTo>
                  <a:lnTo>
                    <a:pt x="942975" y="215900"/>
                  </a:lnTo>
                  <a:lnTo>
                    <a:pt x="942975" y="184150"/>
                  </a:lnTo>
                  <a:lnTo>
                    <a:pt x="774700" y="184150"/>
                  </a:lnTo>
                  <a:lnTo>
                    <a:pt x="774700" y="152400"/>
                  </a:lnTo>
                  <a:lnTo>
                    <a:pt x="692150" y="152400"/>
                  </a:lnTo>
                  <a:lnTo>
                    <a:pt x="692150" y="152400"/>
                  </a:lnTo>
                  <a:lnTo>
                    <a:pt x="692150" y="117475"/>
                  </a:lnTo>
                  <a:lnTo>
                    <a:pt x="454025" y="117475"/>
                  </a:lnTo>
                  <a:lnTo>
                    <a:pt x="454025" y="101600"/>
                  </a:lnTo>
                  <a:lnTo>
                    <a:pt x="317500" y="101600"/>
                  </a:lnTo>
                  <a:lnTo>
                    <a:pt x="317500" y="69850"/>
                  </a:lnTo>
                  <a:lnTo>
                    <a:pt x="273050" y="69850"/>
                  </a:lnTo>
                  <a:lnTo>
                    <a:pt x="273050" y="47625"/>
                  </a:lnTo>
                  <a:lnTo>
                    <a:pt x="165100" y="47625"/>
                  </a:lnTo>
                  <a:lnTo>
                    <a:pt x="165100" y="47625"/>
                  </a:lnTo>
                  <a:lnTo>
                    <a:pt x="165100" y="19050"/>
                  </a:lnTo>
                  <a:lnTo>
                    <a:pt x="117475" y="19050"/>
                  </a:lnTo>
                  <a:lnTo>
                    <a:pt x="117475" y="0"/>
                  </a:lnTo>
                  <a:lnTo>
                    <a:pt x="0" y="0"/>
                  </a:lnTo>
                  <a:lnTo>
                    <a:pt x="0" y="0"/>
                  </a:lnTo>
                  <a:lnTo>
                    <a:pt x="0" y="0"/>
                  </a:lnTo>
                  <a:lnTo>
                    <a:pt x="0"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77" name="Freeform 2376">
              <a:extLst>
                <a:ext uri="{FF2B5EF4-FFF2-40B4-BE49-F238E27FC236}">
                  <a16:creationId xmlns:a16="http://schemas.microsoft.com/office/drawing/2014/main" id="{D9F7F68F-B027-D1E4-9BA4-E18777580BE6}"/>
                </a:ext>
              </a:extLst>
            </p:cNvPr>
            <p:cNvSpPr/>
            <p:nvPr/>
          </p:nvSpPr>
          <p:spPr bwMode="auto">
            <a:xfrm>
              <a:off x="1683334" y="548358"/>
              <a:ext cx="5858366" cy="979038"/>
            </a:xfrm>
            <a:custGeom>
              <a:avLst/>
              <a:gdLst>
                <a:gd name="connsiteX0" fmla="*/ 4257675 w 4257675"/>
                <a:gd name="connsiteY0" fmla="*/ 895350 h 895350"/>
                <a:gd name="connsiteX1" fmla="*/ 4235450 w 4257675"/>
                <a:gd name="connsiteY1" fmla="*/ 873125 h 895350"/>
                <a:gd name="connsiteX2" fmla="*/ 4060825 w 4257675"/>
                <a:gd name="connsiteY2" fmla="*/ 873125 h 895350"/>
                <a:gd name="connsiteX3" fmla="*/ 4060825 w 4257675"/>
                <a:gd name="connsiteY3" fmla="*/ 841375 h 895350"/>
                <a:gd name="connsiteX4" fmla="*/ 4013200 w 4257675"/>
                <a:gd name="connsiteY4" fmla="*/ 841375 h 895350"/>
                <a:gd name="connsiteX5" fmla="*/ 4013200 w 4257675"/>
                <a:gd name="connsiteY5" fmla="*/ 806450 h 895350"/>
                <a:gd name="connsiteX6" fmla="*/ 3943350 w 4257675"/>
                <a:gd name="connsiteY6" fmla="*/ 806450 h 895350"/>
                <a:gd name="connsiteX7" fmla="*/ 3943350 w 4257675"/>
                <a:gd name="connsiteY7" fmla="*/ 768350 h 895350"/>
                <a:gd name="connsiteX8" fmla="*/ 3886200 w 4257675"/>
                <a:gd name="connsiteY8" fmla="*/ 768350 h 895350"/>
                <a:gd name="connsiteX9" fmla="*/ 3886200 w 4257675"/>
                <a:gd name="connsiteY9" fmla="*/ 768350 h 895350"/>
                <a:gd name="connsiteX10" fmla="*/ 3886200 w 4257675"/>
                <a:gd name="connsiteY10" fmla="*/ 736600 h 895350"/>
                <a:gd name="connsiteX11" fmla="*/ 3819525 w 4257675"/>
                <a:gd name="connsiteY11" fmla="*/ 736600 h 895350"/>
                <a:gd name="connsiteX12" fmla="*/ 3819525 w 4257675"/>
                <a:gd name="connsiteY12" fmla="*/ 736600 h 895350"/>
                <a:gd name="connsiteX13" fmla="*/ 3819525 w 4257675"/>
                <a:gd name="connsiteY13" fmla="*/ 736600 h 895350"/>
                <a:gd name="connsiteX14" fmla="*/ 3819525 w 4257675"/>
                <a:gd name="connsiteY14" fmla="*/ 708025 h 895350"/>
                <a:gd name="connsiteX15" fmla="*/ 3733800 w 4257675"/>
                <a:gd name="connsiteY15" fmla="*/ 708025 h 895350"/>
                <a:gd name="connsiteX16" fmla="*/ 3733800 w 4257675"/>
                <a:gd name="connsiteY16" fmla="*/ 679450 h 895350"/>
                <a:gd name="connsiteX17" fmla="*/ 3702050 w 4257675"/>
                <a:gd name="connsiteY17" fmla="*/ 679450 h 895350"/>
                <a:gd name="connsiteX18" fmla="*/ 3702050 w 4257675"/>
                <a:gd name="connsiteY18" fmla="*/ 679450 h 895350"/>
                <a:gd name="connsiteX19" fmla="*/ 3702050 w 4257675"/>
                <a:gd name="connsiteY19" fmla="*/ 679450 h 895350"/>
                <a:gd name="connsiteX20" fmla="*/ 3638550 w 4257675"/>
                <a:gd name="connsiteY20" fmla="*/ 679450 h 895350"/>
                <a:gd name="connsiteX21" fmla="*/ 3638550 w 4257675"/>
                <a:gd name="connsiteY21" fmla="*/ 635000 h 895350"/>
                <a:gd name="connsiteX22" fmla="*/ 3460750 w 4257675"/>
                <a:gd name="connsiteY22" fmla="*/ 635000 h 895350"/>
                <a:gd name="connsiteX23" fmla="*/ 3460750 w 4257675"/>
                <a:gd name="connsiteY23" fmla="*/ 581025 h 895350"/>
                <a:gd name="connsiteX24" fmla="*/ 3349625 w 4257675"/>
                <a:gd name="connsiteY24" fmla="*/ 581025 h 895350"/>
                <a:gd name="connsiteX25" fmla="*/ 3349625 w 4257675"/>
                <a:gd name="connsiteY25" fmla="*/ 549275 h 895350"/>
                <a:gd name="connsiteX26" fmla="*/ 3260725 w 4257675"/>
                <a:gd name="connsiteY26" fmla="*/ 549275 h 895350"/>
                <a:gd name="connsiteX27" fmla="*/ 3260725 w 4257675"/>
                <a:gd name="connsiteY27" fmla="*/ 549275 h 895350"/>
                <a:gd name="connsiteX28" fmla="*/ 3260725 w 4257675"/>
                <a:gd name="connsiteY28" fmla="*/ 517525 h 895350"/>
                <a:gd name="connsiteX29" fmla="*/ 3171825 w 4257675"/>
                <a:gd name="connsiteY29" fmla="*/ 517525 h 895350"/>
                <a:gd name="connsiteX30" fmla="*/ 3171825 w 4257675"/>
                <a:gd name="connsiteY30" fmla="*/ 492125 h 895350"/>
                <a:gd name="connsiteX31" fmla="*/ 2994025 w 4257675"/>
                <a:gd name="connsiteY31" fmla="*/ 492125 h 895350"/>
                <a:gd name="connsiteX32" fmla="*/ 2994025 w 4257675"/>
                <a:gd name="connsiteY32" fmla="*/ 469900 h 895350"/>
                <a:gd name="connsiteX33" fmla="*/ 2873375 w 4257675"/>
                <a:gd name="connsiteY33" fmla="*/ 469900 h 895350"/>
                <a:gd name="connsiteX34" fmla="*/ 2873375 w 4257675"/>
                <a:gd name="connsiteY34" fmla="*/ 444500 h 895350"/>
                <a:gd name="connsiteX35" fmla="*/ 2771775 w 4257675"/>
                <a:gd name="connsiteY35" fmla="*/ 444500 h 895350"/>
                <a:gd name="connsiteX36" fmla="*/ 2771775 w 4257675"/>
                <a:gd name="connsiteY36" fmla="*/ 419100 h 895350"/>
                <a:gd name="connsiteX37" fmla="*/ 2660650 w 4257675"/>
                <a:gd name="connsiteY37" fmla="*/ 419100 h 895350"/>
                <a:gd name="connsiteX38" fmla="*/ 2660650 w 4257675"/>
                <a:gd name="connsiteY38" fmla="*/ 384175 h 895350"/>
                <a:gd name="connsiteX39" fmla="*/ 2565400 w 4257675"/>
                <a:gd name="connsiteY39" fmla="*/ 384175 h 895350"/>
                <a:gd name="connsiteX40" fmla="*/ 2565400 w 4257675"/>
                <a:gd name="connsiteY40" fmla="*/ 384175 h 895350"/>
                <a:gd name="connsiteX41" fmla="*/ 2565400 w 4257675"/>
                <a:gd name="connsiteY41" fmla="*/ 355600 h 895350"/>
                <a:gd name="connsiteX42" fmla="*/ 2479675 w 4257675"/>
                <a:gd name="connsiteY42" fmla="*/ 355600 h 895350"/>
                <a:gd name="connsiteX43" fmla="*/ 2479675 w 4257675"/>
                <a:gd name="connsiteY43" fmla="*/ 333375 h 895350"/>
                <a:gd name="connsiteX44" fmla="*/ 2320925 w 4257675"/>
                <a:gd name="connsiteY44" fmla="*/ 333375 h 895350"/>
                <a:gd name="connsiteX45" fmla="*/ 2320925 w 4257675"/>
                <a:gd name="connsiteY45" fmla="*/ 333375 h 895350"/>
                <a:gd name="connsiteX46" fmla="*/ 2320925 w 4257675"/>
                <a:gd name="connsiteY46" fmla="*/ 304800 h 895350"/>
                <a:gd name="connsiteX47" fmla="*/ 2276475 w 4257675"/>
                <a:gd name="connsiteY47" fmla="*/ 304800 h 895350"/>
                <a:gd name="connsiteX48" fmla="*/ 2276475 w 4257675"/>
                <a:gd name="connsiteY48" fmla="*/ 282575 h 895350"/>
                <a:gd name="connsiteX49" fmla="*/ 2095500 w 4257675"/>
                <a:gd name="connsiteY49" fmla="*/ 282575 h 895350"/>
                <a:gd name="connsiteX50" fmla="*/ 2095500 w 4257675"/>
                <a:gd name="connsiteY50" fmla="*/ 282575 h 895350"/>
                <a:gd name="connsiteX51" fmla="*/ 2095500 w 4257675"/>
                <a:gd name="connsiteY51" fmla="*/ 282575 h 895350"/>
                <a:gd name="connsiteX52" fmla="*/ 1901825 w 4257675"/>
                <a:gd name="connsiteY52" fmla="*/ 282575 h 895350"/>
                <a:gd name="connsiteX53" fmla="*/ 1901825 w 4257675"/>
                <a:gd name="connsiteY53" fmla="*/ 228600 h 895350"/>
                <a:gd name="connsiteX54" fmla="*/ 1857375 w 4257675"/>
                <a:gd name="connsiteY54" fmla="*/ 228600 h 895350"/>
                <a:gd name="connsiteX55" fmla="*/ 1857375 w 4257675"/>
                <a:gd name="connsiteY55" fmla="*/ 196850 h 895350"/>
                <a:gd name="connsiteX56" fmla="*/ 1689100 w 4257675"/>
                <a:gd name="connsiteY56" fmla="*/ 196850 h 895350"/>
                <a:gd name="connsiteX57" fmla="*/ 1689100 w 4257675"/>
                <a:gd name="connsiteY57" fmla="*/ 196850 h 895350"/>
                <a:gd name="connsiteX58" fmla="*/ 1689100 w 4257675"/>
                <a:gd name="connsiteY58" fmla="*/ 165100 h 895350"/>
                <a:gd name="connsiteX59" fmla="*/ 1622425 w 4257675"/>
                <a:gd name="connsiteY59" fmla="*/ 165100 h 895350"/>
                <a:gd name="connsiteX60" fmla="*/ 1622425 w 4257675"/>
                <a:gd name="connsiteY60" fmla="*/ 165100 h 895350"/>
                <a:gd name="connsiteX61" fmla="*/ 1387475 w 4257675"/>
                <a:gd name="connsiteY61" fmla="*/ 165100 h 895350"/>
                <a:gd name="connsiteX62" fmla="*/ 1387475 w 4257675"/>
                <a:gd name="connsiteY62" fmla="*/ 127000 h 895350"/>
                <a:gd name="connsiteX63" fmla="*/ 1333500 w 4257675"/>
                <a:gd name="connsiteY63" fmla="*/ 127000 h 895350"/>
                <a:gd name="connsiteX64" fmla="*/ 1333500 w 4257675"/>
                <a:gd name="connsiteY64" fmla="*/ 127000 h 895350"/>
                <a:gd name="connsiteX65" fmla="*/ 1333500 w 4257675"/>
                <a:gd name="connsiteY65" fmla="*/ 92075 h 895350"/>
                <a:gd name="connsiteX66" fmla="*/ 939800 w 4257675"/>
                <a:gd name="connsiteY66" fmla="*/ 92075 h 895350"/>
                <a:gd name="connsiteX67" fmla="*/ 939800 w 4257675"/>
                <a:gd name="connsiteY67" fmla="*/ 92075 h 895350"/>
                <a:gd name="connsiteX68" fmla="*/ 939800 w 4257675"/>
                <a:gd name="connsiteY68" fmla="*/ 57150 h 895350"/>
                <a:gd name="connsiteX69" fmla="*/ 666750 w 4257675"/>
                <a:gd name="connsiteY69" fmla="*/ 57150 h 895350"/>
                <a:gd name="connsiteX70" fmla="*/ 666750 w 4257675"/>
                <a:gd name="connsiteY70" fmla="*/ 28575 h 895350"/>
                <a:gd name="connsiteX71" fmla="*/ 590550 w 4257675"/>
                <a:gd name="connsiteY71" fmla="*/ 28575 h 895350"/>
                <a:gd name="connsiteX72" fmla="*/ 590550 w 4257675"/>
                <a:gd name="connsiteY72" fmla="*/ 0 h 895350"/>
                <a:gd name="connsiteX73" fmla="*/ 0 w 4257675"/>
                <a:gd name="connsiteY73" fmla="*/ 0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257675" h="895350">
                  <a:moveTo>
                    <a:pt x="4257675" y="895350"/>
                  </a:moveTo>
                  <a:lnTo>
                    <a:pt x="4235450" y="873125"/>
                  </a:lnTo>
                  <a:lnTo>
                    <a:pt x="4060825" y="873125"/>
                  </a:lnTo>
                  <a:lnTo>
                    <a:pt x="4060825" y="841375"/>
                  </a:lnTo>
                  <a:lnTo>
                    <a:pt x="4013200" y="841375"/>
                  </a:lnTo>
                  <a:lnTo>
                    <a:pt x="4013200" y="806450"/>
                  </a:lnTo>
                  <a:lnTo>
                    <a:pt x="3943350" y="806450"/>
                  </a:lnTo>
                  <a:lnTo>
                    <a:pt x="3943350" y="768350"/>
                  </a:lnTo>
                  <a:lnTo>
                    <a:pt x="3886200" y="768350"/>
                  </a:lnTo>
                  <a:lnTo>
                    <a:pt x="3886200" y="768350"/>
                  </a:lnTo>
                  <a:lnTo>
                    <a:pt x="3886200" y="736600"/>
                  </a:lnTo>
                  <a:lnTo>
                    <a:pt x="3819525" y="736600"/>
                  </a:lnTo>
                  <a:lnTo>
                    <a:pt x="3819525" y="736600"/>
                  </a:lnTo>
                  <a:lnTo>
                    <a:pt x="3819525" y="736600"/>
                  </a:lnTo>
                  <a:lnTo>
                    <a:pt x="3819525" y="708025"/>
                  </a:lnTo>
                  <a:lnTo>
                    <a:pt x="3733800" y="708025"/>
                  </a:lnTo>
                  <a:lnTo>
                    <a:pt x="3733800" y="679450"/>
                  </a:lnTo>
                  <a:lnTo>
                    <a:pt x="3702050" y="679450"/>
                  </a:lnTo>
                  <a:lnTo>
                    <a:pt x="3702050" y="679450"/>
                  </a:lnTo>
                  <a:lnTo>
                    <a:pt x="3702050" y="679450"/>
                  </a:lnTo>
                  <a:lnTo>
                    <a:pt x="3638550" y="679450"/>
                  </a:lnTo>
                  <a:lnTo>
                    <a:pt x="3638550" y="635000"/>
                  </a:lnTo>
                  <a:lnTo>
                    <a:pt x="3460750" y="635000"/>
                  </a:lnTo>
                  <a:lnTo>
                    <a:pt x="3460750" y="581025"/>
                  </a:lnTo>
                  <a:lnTo>
                    <a:pt x="3349625" y="581025"/>
                  </a:lnTo>
                  <a:lnTo>
                    <a:pt x="3349625" y="549275"/>
                  </a:lnTo>
                  <a:lnTo>
                    <a:pt x="3260725" y="549275"/>
                  </a:lnTo>
                  <a:lnTo>
                    <a:pt x="3260725" y="549275"/>
                  </a:lnTo>
                  <a:lnTo>
                    <a:pt x="3260725" y="517525"/>
                  </a:lnTo>
                  <a:lnTo>
                    <a:pt x="3171825" y="517525"/>
                  </a:lnTo>
                  <a:lnTo>
                    <a:pt x="3171825" y="492125"/>
                  </a:lnTo>
                  <a:lnTo>
                    <a:pt x="2994025" y="492125"/>
                  </a:lnTo>
                  <a:lnTo>
                    <a:pt x="2994025" y="469900"/>
                  </a:lnTo>
                  <a:lnTo>
                    <a:pt x="2873375" y="469900"/>
                  </a:lnTo>
                  <a:lnTo>
                    <a:pt x="2873375" y="444500"/>
                  </a:lnTo>
                  <a:lnTo>
                    <a:pt x="2771775" y="444500"/>
                  </a:lnTo>
                  <a:lnTo>
                    <a:pt x="2771775" y="419100"/>
                  </a:lnTo>
                  <a:lnTo>
                    <a:pt x="2660650" y="419100"/>
                  </a:lnTo>
                  <a:lnTo>
                    <a:pt x="2660650" y="384175"/>
                  </a:lnTo>
                  <a:lnTo>
                    <a:pt x="2565400" y="384175"/>
                  </a:lnTo>
                  <a:lnTo>
                    <a:pt x="2565400" y="384175"/>
                  </a:lnTo>
                  <a:lnTo>
                    <a:pt x="2565400" y="355600"/>
                  </a:lnTo>
                  <a:lnTo>
                    <a:pt x="2479675" y="355600"/>
                  </a:lnTo>
                  <a:lnTo>
                    <a:pt x="2479675" y="333375"/>
                  </a:lnTo>
                  <a:lnTo>
                    <a:pt x="2320925" y="333375"/>
                  </a:lnTo>
                  <a:lnTo>
                    <a:pt x="2320925" y="333375"/>
                  </a:lnTo>
                  <a:lnTo>
                    <a:pt x="2320925" y="304800"/>
                  </a:lnTo>
                  <a:lnTo>
                    <a:pt x="2276475" y="304800"/>
                  </a:lnTo>
                  <a:lnTo>
                    <a:pt x="2276475" y="282575"/>
                  </a:lnTo>
                  <a:lnTo>
                    <a:pt x="2095500" y="282575"/>
                  </a:lnTo>
                  <a:lnTo>
                    <a:pt x="2095500" y="282575"/>
                  </a:lnTo>
                  <a:lnTo>
                    <a:pt x="2095500" y="282575"/>
                  </a:lnTo>
                  <a:lnTo>
                    <a:pt x="1901825" y="282575"/>
                  </a:lnTo>
                  <a:lnTo>
                    <a:pt x="1901825" y="228600"/>
                  </a:lnTo>
                  <a:lnTo>
                    <a:pt x="1857375" y="228600"/>
                  </a:lnTo>
                  <a:lnTo>
                    <a:pt x="1857375" y="196850"/>
                  </a:lnTo>
                  <a:lnTo>
                    <a:pt x="1689100" y="196850"/>
                  </a:lnTo>
                  <a:lnTo>
                    <a:pt x="1689100" y="196850"/>
                  </a:lnTo>
                  <a:lnTo>
                    <a:pt x="1689100" y="165100"/>
                  </a:lnTo>
                  <a:lnTo>
                    <a:pt x="1622425" y="165100"/>
                  </a:lnTo>
                  <a:lnTo>
                    <a:pt x="1622425" y="165100"/>
                  </a:lnTo>
                  <a:lnTo>
                    <a:pt x="1387475" y="165100"/>
                  </a:lnTo>
                  <a:lnTo>
                    <a:pt x="1387475" y="127000"/>
                  </a:lnTo>
                  <a:lnTo>
                    <a:pt x="1333500" y="127000"/>
                  </a:lnTo>
                  <a:lnTo>
                    <a:pt x="1333500" y="127000"/>
                  </a:lnTo>
                  <a:lnTo>
                    <a:pt x="1333500" y="92075"/>
                  </a:lnTo>
                  <a:lnTo>
                    <a:pt x="939800" y="92075"/>
                  </a:lnTo>
                  <a:lnTo>
                    <a:pt x="939800" y="92075"/>
                  </a:lnTo>
                  <a:lnTo>
                    <a:pt x="939800" y="57150"/>
                  </a:lnTo>
                  <a:lnTo>
                    <a:pt x="666750" y="57150"/>
                  </a:lnTo>
                  <a:lnTo>
                    <a:pt x="666750" y="28575"/>
                  </a:lnTo>
                  <a:lnTo>
                    <a:pt x="590550" y="28575"/>
                  </a:lnTo>
                  <a:lnTo>
                    <a:pt x="590550" y="0"/>
                  </a:lnTo>
                  <a:lnTo>
                    <a:pt x="0"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627" name="Group 1626">
            <a:extLst>
              <a:ext uri="{FF2B5EF4-FFF2-40B4-BE49-F238E27FC236}">
                <a16:creationId xmlns:a16="http://schemas.microsoft.com/office/drawing/2014/main" id="{8B581D43-E915-8DBC-2C0E-E46A69DC2DA0}"/>
              </a:ext>
            </a:extLst>
          </p:cNvPr>
          <p:cNvGrpSpPr/>
          <p:nvPr/>
        </p:nvGrpSpPr>
        <p:grpSpPr>
          <a:xfrm>
            <a:off x="1181306" y="1944611"/>
            <a:ext cx="5157442" cy="1530559"/>
            <a:chOff x="1716188" y="617952"/>
            <a:chExt cx="9690647" cy="3166340"/>
          </a:xfrm>
        </p:grpSpPr>
        <p:sp>
          <p:nvSpPr>
            <p:cNvPr id="2040" name="Freeform 2039">
              <a:extLst>
                <a:ext uri="{FF2B5EF4-FFF2-40B4-BE49-F238E27FC236}">
                  <a16:creationId xmlns:a16="http://schemas.microsoft.com/office/drawing/2014/main" id="{B43F5692-6138-BF7B-9AE0-BCE1EBB5DE73}"/>
                </a:ext>
              </a:extLst>
            </p:cNvPr>
            <p:cNvSpPr/>
            <p:nvPr/>
          </p:nvSpPr>
          <p:spPr bwMode="auto">
            <a:xfrm>
              <a:off x="7806385" y="2456657"/>
              <a:ext cx="3600450" cy="1327635"/>
            </a:xfrm>
            <a:custGeom>
              <a:avLst/>
              <a:gdLst>
                <a:gd name="connsiteX0" fmla="*/ 3600450 w 3600450"/>
                <a:gd name="connsiteY0" fmla="*/ 730250 h 730250"/>
                <a:gd name="connsiteX1" fmla="*/ 2130425 w 3600450"/>
                <a:gd name="connsiteY1" fmla="*/ 730250 h 730250"/>
                <a:gd name="connsiteX2" fmla="*/ 2130425 w 3600450"/>
                <a:gd name="connsiteY2" fmla="*/ 488950 h 730250"/>
                <a:gd name="connsiteX3" fmla="*/ 1758950 w 3600450"/>
                <a:gd name="connsiteY3" fmla="*/ 488950 h 730250"/>
                <a:gd name="connsiteX4" fmla="*/ 1758950 w 3600450"/>
                <a:gd name="connsiteY4" fmla="*/ 330200 h 730250"/>
                <a:gd name="connsiteX5" fmla="*/ 1371600 w 3600450"/>
                <a:gd name="connsiteY5" fmla="*/ 330200 h 730250"/>
                <a:gd name="connsiteX6" fmla="*/ 1371600 w 3600450"/>
                <a:gd name="connsiteY6" fmla="*/ 279400 h 730250"/>
                <a:gd name="connsiteX7" fmla="*/ 1047750 w 3600450"/>
                <a:gd name="connsiteY7" fmla="*/ 279400 h 730250"/>
                <a:gd name="connsiteX8" fmla="*/ 1047750 w 3600450"/>
                <a:gd name="connsiteY8" fmla="*/ 219075 h 730250"/>
                <a:gd name="connsiteX9" fmla="*/ 904875 w 3600450"/>
                <a:gd name="connsiteY9" fmla="*/ 219075 h 730250"/>
                <a:gd name="connsiteX10" fmla="*/ 904875 w 3600450"/>
                <a:gd name="connsiteY10" fmla="*/ 184150 h 730250"/>
                <a:gd name="connsiteX11" fmla="*/ 539750 w 3600450"/>
                <a:gd name="connsiteY11" fmla="*/ 184150 h 730250"/>
                <a:gd name="connsiteX12" fmla="*/ 539750 w 3600450"/>
                <a:gd name="connsiteY12" fmla="*/ 184150 h 730250"/>
                <a:gd name="connsiteX13" fmla="*/ 539750 w 3600450"/>
                <a:gd name="connsiteY13" fmla="*/ 155575 h 730250"/>
                <a:gd name="connsiteX14" fmla="*/ 504825 w 3600450"/>
                <a:gd name="connsiteY14" fmla="*/ 155575 h 730250"/>
                <a:gd name="connsiteX15" fmla="*/ 504825 w 3600450"/>
                <a:gd name="connsiteY15" fmla="*/ 123825 h 730250"/>
                <a:gd name="connsiteX16" fmla="*/ 419100 w 3600450"/>
                <a:gd name="connsiteY16" fmla="*/ 123825 h 730250"/>
                <a:gd name="connsiteX17" fmla="*/ 403225 w 3600450"/>
                <a:gd name="connsiteY17" fmla="*/ 107950 h 730250"/>
                <a:gd name="connsiteX18" fmla="*/ 254000 w 3600450"/>
                <a:gd name="connsiteY18" fmla="*/ 107950 h 730250"/>
                <a:gd name="connsiteX19" fmla="*/ 254000 w 3600450"/>
                <a:gd name="connsiteY19" fmla="*/ 63500 h 730250"/>
                <a:gd name="connsiteX20" fmla="*/ 254000 w 3600450"/>
                <a:gd name="connsiteY20" fmla="*/ 63500 h 730250"/>
                <a:gd name="connsiteX21" fmla="*/ 222250 w 3600450"/>
                <a:gd name="connsiteY21" fmla="*/ 63500 h 730250"/>
                <a:gd name="connsiteX22" fmla="*/ 222250 w 3600450"/>
                <a:gd name="connsiteY22" fmla="*/ 34925 h 730250"/>
                <a:gd name="connsiteX23" fmla="*/ 165100 w 3600450"/>
                <a:gd name="connsiteY23" fmla="*/ 34925 h 730250"/>
                <a:gd name="connsiteX24" fmla="*/ 165100 w 3600450"/>
                <a:gd name="connsiteY24" fmla="*/ 0 h 730250"/>
                <a:gd name="connsiteX25" fmla="*/ 0 w 3600450"/>
                <a:gd name="connsiteY25" fmla="*/ 0 h 730250"/>
                <a:gd name="connsiteX26" fmla="*/ 0 w 3600450"/>
                <a:gd name="connsiteY26" fmla="*/ 0 h 730250"/>
                <a:gd name="connsiteX27" fmla="*/ 0 w 3600450"/>
                <a:gd name="connsiteY27" fmla="*/ 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00450" h="730250">
                  <a:moveTo>
                    <a:pt x="3600450" y="730250"/>
                  </a:moveTo>
                  <a:lnTo>
                    <a:pt x="2130425" y="730250"/>
                  </a:lnTo>
                  <a:lnTo>
                    <a:pt x="2130425" y="488950"/>
                  </a:lnTo>
                  <a:lnTo>
                    <a:pt x="1758950" y="488950"/>
                  </a:lnTo>
                  <a:lnTo>
                    <a:pt x="1758950" y="330200"/>
                  </a:lnTo>
                  <a:lnTo>
                    <a:pt x="1371600" y="330200"/>
                  </a:lnTo>
                  <a:lnTo>
                    <a:pt x="1371600" y="279400"/>
                  </a:lnTo>
                  <a:lnTo>
                    <a:pt x="1047750" y="279400"/>
                  </a:lnTo>
                  <a:lnTo>
                    <a:pt x="1047750" y="219075"/>
                  </a:lnTo>
                  <a:lnTo>
                    <a:pt x="904875" y="219075"/>
                  </a:lnTo>
                  <a:lnTo>
                    <a:pt x="904875" y="184150"/>
                  </a:lnTo>
                  <a:lnTo>
                    <a:pt x="539750" y="184150"/>
                  </a:lnTo>
                  <a:lnTo>
                    <a:pt x="539750" y="184150"/>
                  </a:lnTo>
                  <a:lnTo>
                    <a:pt x="539750" y="155575"/>
                  </a:lnTo>
                  <a:lnTo>
                    <a:pt x="504825" y="155575"/>
                  </a:lnTo>
                  <a:lnTo>
                    <a:pt x="504825" y="123825"/>
                  </a:lnTo>
                  <a:lnTo>
                    <a:pt x="419100" y="123825"/>
                  </a:lnTo>
                  <a:lnTo>
                    <a:pt x="403225" y="107950"/>
                  </a:lnTo>
                  <a:lnTo>
                    <a:pt x="254000" y="107950"/>
                  </a:lnTo>
                  <a:lnTo>
                    <a:pt x="254000" y="63500"/>
                  </a:lnTo>
                  <a:lnTo>
                    <a:pt x="254000" y="63500"/>
                  </a:lnTo>
                  <a:lnTo>
                    <a:pt x="222250" y="63500"/>
                  </a:lnTo>
                  <a:lnTo>
                    <a:pt x="222250" y="34925"/>
                  </a:lnTo>
                  <a:lnTo>
                    <a:pt x="165100" y="34925"/>
                  </a:lnTo>
                  <a:lnTo>
                    <a:pt x="165100" y="0"/>
                  </a:lnTo>
                  <a:lnTo>
                    <a:pt x="0" y="0"/>
                  </a:lnTo>
                  <a:lnTo>
                    <a:pt x="0" y="0"/>
                  </a:lnTo>
                  <a:lnTo>
                    <a:pt x="0" y="0"/>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1" name="Freeform 2040">
              <a:extLst>
                <a:ext uri="{FF2B5EF4-FFF2-40B4-BE49-F238E27FC236}">
                  <a16:creationId xmlns:a16="http://schemas.microsoft.com/office/drawing/2014/main" id="{C62767A2-965D-4320-D787-B059316302B8}"/>
                </a:ext>
              </a:extLst>
            </p:cNvPr>
            <p:cNvSpPr/>
            <p:nvPr/>
          </p:nvSpPr>
          <p:spPr bwMode="auto">
            <a:xfrm>
              <a:off x="5934358" y="1347009"/>
              <a:ext cx="1999082" cy="1105735"/>
            </a:xfrm>
            <a:custGeom>
              <a:avLst/>
              <a:gdLst>
                <a:gd name="connsiteX0" fmla="*/ 2152650 w 2152650"/>
                <a:gd name="connsiteY0" fmla="*/ 631825 h 631825"/>
                <a:gd name="connsiteX1" fmla="*/ 2152650 w 2152650"/>
                <a:gd name="connsiteY1" fmla="*/ 631825 h 631825"/>
                <a:gd name="connsiteX2" fmla="*/ 2105025 w 2152650"/>
                <a:gd name="connsiteY2" fmla="*/ 631825 h 631825"/>
                <a:gd name="connsiteX3" fmla="*/ 2105025 w 2152650"/>
                <a:gd name="connsiteY3" fmla="*/ 590550 h 631825"/>
                <a:gd name="connsiteX4" fmla="*/ 2082800 w 2152650"/>
                <a:gd name="connsiteY4" fmla="*/ 590550 h 631825"/>
                <a:gd name="connsiteX5" fmla="*/ 2082800 w 2152650"/>
                <a:gd name="connsiteY5" fmla="*/ 571500 h 631825"/>
                <a:gd name="connsiteX6" fmla="*/ 2060575 w 2152650"/>
                <a:gd name="connsiteY6" fmla="*/ 571500 h 631825"/>
                <a:gd name="connsiteX7" fmla="*/ 2060575 w 2152650"/>
                <a:gd name="connsiteY7" fmla="*/ 552450 h 631825"/>
                <a:gd name="connsiteX8" fmla="*/ 2035175 w 2152650"/>
                <a:gd name="connsiteY8" fmla="*/ 552450 h 631825"/>
                <a:gd name="connsiteX9" fmla="*/ 2035175 w 2152650"/>
                <a:gd name="connsiteY9" fmla="*/ 527050 h 631825"/>
                <a:gd name="connsiteX10" fmla="*/ 1717675 w 2152650"/>
                <a:gd name="connsiteY10" fmla="*/ 527050 h 631825"/>
                <a:gd name="connsiteX11" fmla="*/ 1717675 w 2152650"/>
                <a:gd name="connsiteY11" fmla="*/ 492125 h 631825"/>
                <a:gd name="connsiteX12" fmla="*/ 1689100 w 2152650"/>
                <a:gd name="connsiteY12" fmla="*/ 492125 h 631825"/>
                <a:gd name="connsiteX13" fmla="*/ 1689100 w 2152650"/>
                <a:gd name="connsiteY13" fmla="*/ 460375 h 631825"/>
                <a:gd name="connsiteX14" fmla="*/ 1590675 w 2152650"/>
                <a:gd name="connsiteY14" fmla="*/ 460375 h 631825"/>
                <a:gd name="connsiteX15" fmla="*/ 1590675 w 2152650"/>
                <a:gd name="connsiteY15" fmla="*/ 422275 h 631825"/>
                <a:gd name="connsiteX16" fmla="*/ 1543050 w 2152650"/>
                <a:gd name="connsiteY16" fmla="*/ 422275 h 631825"/>
                <a:gd name="connsiteX17" fmla="*/ 1543050 w 2152650"/>
                <a:gd name="connsiteY17" fmla="*/ 422275 h 631825"/>
                <a:gd name="connsiteX18" fmla="*/ 1543050 w 2152650"/>
                <a:gd name="connsiteY18" fmla="*/ 390525 h 631825"/>
                <a:gd name="connsiteX19" fmla="*/ 1498600 w 2152650"/>
                <a:gd name="connsiteY19" fmla="*/ 390525 h 631825"/>
                <a:gd name="connsiteX20" fmla="*/ 1498600 w 2152650"/>
                <a:gd name="connsiteY20" fmla="*/ 358775 h 631825"/>
                <a:gd name="connsiteX21" fmla="*/ 1444625 w 2152650"/>
                <a:gd name="connsiteY21" fmla="*/ 358775 h 631825"/>
                <a:gd name="connsiteX22" fmla="*/ 1444625 w 2152650"/>
                <a:gd name="connsiteY22" fmla="*/ 323850 h 631825"/>
                <a:gd name="connsiteX23" fmla="*/ 1282700 w 2152650"/>
                <a:gd name="connsiteY23" fmla="*/ 323850 h 631825"/>
                <a:gd name="connsiteX24" fmla="*/ 1282700 w 2152650"/>
                <a:gd name="connsiteY24" fmla="*/ 295275 h 631825"/>
                <a:gd name="connsiteX25" fmla="*/ 1209675 w 2152650"/>
                <a:gd name="connsiteY25" fmla="*/ 295275 h 631825"/>
                <a:gd name="connsiteX26" fmla="*/ 1209675 w 2152650"/>
                <a:gd name="connsiteY26" fmla="*/ 260350 h 631825"/>
                <a:gd name="connsiteX27" fmla="*/ 1177925 w 2152650"/>
                <a:gd name="connsiteY27" fmla="*/ 260350 h 631825"/>
                <a:gd name="connsiteX28" fmla="*/ 1177925 w 2152650"/>
                <a:gd name="connsiteY28" fmla="*/ 260350 h 631825"/>
                <a:gd name="connsiteX29" fmla="*/ 1177925 w 2152650"/>
                <a:gd name="connsiteY29" fmla="*/ 231775 h 631825"/>
                <a:gd name="connsiteX30" fmla="*/ 1104900 w 2152650"/>
                <a:gd name="connsiteY30" fmla="*/ 231775 h 631825"/>
                <a:gd name="connsiteX31" fmla="*/ 1104900 w 2152650"/>
                <a:gd name="connsiteY31" fmla="*/ 196850 h 631825"/>
                <a:gd name="connsiteX32" fmla="*/ 939800 w 2152650"/>
                <a:gd name="connsiteY32" fmla="*/ 196850 h 631825"/>
                <a:gd name="connsiteX33" fmla="*/ 939800 w 2152650"/>
                <a:gd name="connsiteY33" fmla="*/ 158750 h 631825"/>
                <a:gd name="connsiteX34" fmla="*/ 685800 w 2152650"/>
                <a:gd name="connsiteY34" fmla="*/ 158750 h 631825"/>
                <a:gd name="connsiteX35" fmla="*/ 685800 w 2152650"/>
                <a:gd name="connsiteY35" fmla="*/ 133350 h 631825"/>
                <a:gd name="connsiteX36" fmla="*/ 615950 w 2152650"/>
                <a:gd name="connsiteY36" fmla="*/ 133350 h 631825"/>
                <a:gd name="connsiteX37" fmla="*/ 615950 w 2152650"/>
                <a:gd name="connsiteY37" fmla="*/ 92075 h 631825"/>
                <a:gd name="connsiteX38" fmla="*/ 546100 w 2152650"/>
                <a:gd name="connsiteY38" fmla="*/ 92075 h 631825"/>
                <a:gd name="connsiteX39" fmla="*/ 546100 w 2152650"/>
                <a:gd name="connsiteY39" fmla="*/ 60325 h 631825"/>
                <a:gd name="connsiteX40" fmla="*/ 336550 w 2152650"/>
                <a:gd name="connsiteY40" fmla="*/ 60325 h 631825"/>
                <a:gd name="connsiteX41" fmla="*/ 336550 w 2152650"/>
                <a:gd name="connsiteY41" fmla="*/ 34925 h 631825"/>
                <a:gd name="connsiteX42" fmla="*/ 187325 w 2152650"/>
                <a:gd name="connsiteY42" fmla="*/ 34925 h 631825"/>
                <a:gd name="connsiteX43" fmla="*/ 187325 w 2152650"/>
                <a:gd name="connsiteY43" fmla="*/ 19050 h 631825"/>
                <a:gd name="connsiteX44" fmla="*/ 73025 w 2152650"/>
                <a:gd name="connsiteY44" fmla="*/ 19050 h 631825"/>
                <a:gd name="connsiteX45" fmla="*/ 73025 w 2152650"/>
                <a:gd name="connsiteY45" fmla="*/ 0 h 631825"/>
                <a:gd name="connsiteX46" fmla="*/ 0 w 2152650"/>
                <a:gd name="connsiteY46" fmla="*/ 0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152650" h="631825">
                  <a:moveTo>
                    <a:pt x="2152650" y="631825"/>
                  </a:moveTo>
                  <a:lnTo>
                    <a:pt x="2152650" y="631825"/>
                  </a:lnTo>
                  <a:lnTo>
                    <a:pt x="2105025" y="631825"/>
                  </a:lnTo>
                  <a:lnTo>
                    <a:pt x="2105025" y="590550"/>
                  </a:lnTo>
                  <a:lnTo>
                    <a:pt x="2082800" y="590550"/>
                  </a:lnTo>
                  <a:lnTo>
                    <a:pt x="2082800" y="571500"/>
                  </a:lnTo>
                  <a:lnTo>
                    <a:pt x="2060575" y="571500"/>
                  </a:lnTo>
                  <a:lnTo>
                    <a:pt x="2060575" y="552450"/>
                  </a:lnTo>
                  <a:lnTo>
                    <a:pt x="2035175" y="552450"/>
                  </a:lnTo>
                  <a:lnTo>
                    <a:pt x="2035175" y="527050"/>
                  </a:lnTo>
                  <a:lnTo>
                    <a:pt x="1717675" y="527050"/>
                  </a:lnTo>
                  <a:lnTo>
                    <a:pt x="1717675" y="492125"/>
                  </a:lnTo>
                  <a:lnTo>
                    <a:pt x="1689100" y="492125"/>
                  </a:lnTo>
                  <a:lnTo>
                    <a:pt x="1689100" y="460375"/>
                  </a:lnTo>
                  <a:lnTo>
                    <a:pt x="1590675" y="460375"/>
                  </a:lnTo>
                  <a:lnTo>
                    <a:pt x="1590675" y="422275"/>
                  </a:lnTo>
                  <a:lnTo>
                    <a:pt x="1543050" y="422275"/>
                  </a:lnTo>
                  <a:lnTo>
                    <a:pt x="1543050" y="422275"/>
                  </a:lnTo>
                  <a:lnTo>
                    <a:pt x="1543050" y="390525"/>
                  </a:lnTo>
                  <a:lnTo>
                    <a:pt x="1498600" y="390525"/>
                  </a:lnTo>
                  <a:lnTo>
                    <a:pt x="1498600" y="358775"/>
                  </a:lnTo>
                  <a:lnTo>
                    <a:pt x="1444625" y="358775"/>
                  </a:lnTo>
                  <a:lnTo>
                    <a:pt x="1444625" y="323850"/>
                  </a:lnTo>
                  <a:lnTo>
                    <a:pt x="1282700" y="323850"/>
                  </a:lnTo>
                  <a:lnTo>
                    <a:pt x="1282700" y="295275"/>
                  </a:lnTo>
                  <a:lnTo>
                    <a:pt x="1209675" y="295275"/>
                  </a:lnTo>
                  <a:lnTo>
                    <a:pt x="1209675" y="260350"/>
                  </a:lnTo>
                  <a:lnTo>
                    <a:pt x="1177925" y="260350"/>
                  </a:lnTo>
                  <a:lnTo>
                    <a:pt x="1177925" y="260350"/>
                  </a:lnTo>
                  <a:lnTo>
                    <a:pt x="1177925" y="231775"/>
                  </a:lnTo>
                  <a:lnTo>
                    <a:pt x="1104900" y="231775"/>
                  </a:lnTo>
                  <a:lnTo>
                    <a:pt x="1104900" y="196850"/>
                  </a:lnTo>
                  <a:lnTo>
                    <a:pt x="939800" y="196850"/>
                  </a:lnTo>
                  <a:lnTo>
                    <a:pt x="939800" y="158750"/>
                  </a:lnTo>
                  <a:lnTo>
                    <a:pt x="685800" y="158750"/>
                  </a:lnTo>
                  <a:lnTo>
                    <a:pt x="685800" y="133350"/>
                  </a:lnTo>
                  <a:lnTo>
                    <a:pt x="615950" y="133350"/>
                  </a:lnTo>
                  <a:lnTo>
                    <a:pt x="615950" y="92075"/>
                  </a:lnTo>
                  <a:lnTo>
                    <a:pt x="546100" y="92075"/>
                  </a:lnTo>
                  <a:lnTo>
                    <a:pt x="546100" y="60325"/>
                  </a:lnTo>
                  <a:lnTo>
                    <a:pt x="336550" y="60325"/>
                  </a:lnTo>
                  <a:lnTo>
                    <a:pt x="336550" y="34925"/>
                  </a:lnTo>
                  <a:lnTo>
                    <a:pt x="187325" y="34925"/>
                  </a:lnTo>
                  <a:lnTo>
                    <a:pt x="187325" y="19050"/>
                  </a:lnTo>
                  <a:lnTo>
                    <a:pt x="73025" y="19050"/>
                  </a:lnTo>
                  <a:lnTo>
                    <a:pt x="73025" y="0"/>
                  </a:lnTo>
                  <a:lnTo>
                    <a:pt x="0" y="0"/>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2" name="Freeform 2041">
              <a:extLst>
                <a:ext uri="{FF2B5EF4-FFF2-40B4-BE49-F238E27FC236}">
                  <a16:creationId xmlns:a16="http://schemas.microsoft.com/office/drawing/2014/main" id="{E96707BB-1F7E-5D89-4D0E-3B8B8BFCF594}"/>
                </a:ext>
              </a:extLst>
            </p:cNvPr>
            <p:cNvSpPr/>
            <p:nvPr/>
          </p:nvSpPr>
          <p:spPr bwMode="auto">
            <a:xfrm>
              <a:off x="1716188" y="617952"/>
              <a:ext cx="4392927" cy="765360"/>
            </a:xfrm>
            <a:custGeom>
              <a:avLst/>
              <a:gdLst>
                <a:gd name="connsiteX0" fmla="*/ 4168775 w 4168775"/>
                <a:gd name="connsiteY0" fmla="*/ 955675 h 955675"/>
                <a:gd name="connsiteX1" fmla="*/ 4105275 w 4168775"/>
                <a:gd name="connsiteY1" fmla="*/ 955675 h 955675"/>
                <a:gd name="connsiteX2" fmla="*/ 4105275 w 4168775"/>
                <a:gd name="connsiteY2" fmla="*/ 917575 h 955675"/>
                <a:gd name="connsiteX3" fmla="*/ 4044950 w 4168775"/>
                <a:gd name="connsiteY3" fmla="*/ 917575 h 955675"/>
                <a:gd name="connsiteX4" fmla="*/ 4044950 w 4168775"/>
                <a:gd name="connsiteY4" fmla="*/ 904875 h 955675"/>
                <a:gd name="connsiteX5" fmla="*/ 3806825 w 4168775"/>
                <a:gd name="connsiteY5" fmla="*/ 904875 h 955675"/>
                <a:gd name="connsiteX6" fmla="*/ 3806825 w 4168775"/>
                <a:gd name="connsiteY6" fmla="*/ 904875 h 955675"/>
                <a:gd name="connsiteX7" fmla="*/ 3806825 w 4168775"/>
                <a:gd name="connsiteY7" fmla="*/ 904875 h 955675"/>
                <a:gd name="connsiteX8" fmla="*/ 3806825 w 4168775"/>
                <a:gd name="connsiteY8" fmla="*/ 879475 h 955675"/>
                <a:gd name="connsiteX9" fmla="*/ 3733800 w 4168775"/>
                <a:gd name="connsiteY9" fmla="*/ 879475 h 955675"/>
                <a:gd name="connsiteX10" fmla="*/ 3733800 w 4168775"/>
                <a:gd name="connsiteY10" fmla="*/ 844550 h 955675"/>
                <a:gd name="connsiteX11" fmla="*/ 3667125 w 4168775"/>
                <a:gd name="connsiteY11" fmla="*/ 844550 h 955675"/>
                <a:gd name="connsiteX12" fmla="*/ 3667125 w 4168775"/>
                <a:gd name="connsiteY12" fmla="*/ 844550 h 955675"/>
                <a:gd name="connsiteX13" fmla="*/ 3667125 w 4168775"/>
                <a:gd name="connsiteY13" fmla="*/ 815975 h 955675"/>
                <a:gd name="connsiteX14" fmla="*/ 3603625 w 4168775"/>
                <a:gd name="connsiteY14" fmla="*/ 815975 h 955675"/>
                <a:gd name="connsiteX15" fmla="*/ 3603625 w 4168775"/>
                <a:gd name="connsiteY15" fmla="*/ 790575 h 955675"/>
                <a:gd name="connsiteX16" fmla="*/ 3543300 w 4168775"/>
                <a:gd name="connsiteY16" fmla="*/ 790575 h 955675"/>
                <a:gd name="connsiteX17" fmla="*/ 3543300 w 4168775"/>
                <a:gd name="connsiteY17" fmla="*/ 762000 h 955675"/>
                <a:gd name="connsiteX18" fmla="*/ 3460750 w 4168775"/>
                <a:gd name="connsiteY18" fmla="*/ 762000 h 955675"/>
                <a:gd name="connsiteX19" fmla="*/ 3460750 w 4168775"/>
                <a:gd name="connsiteY19" fmla="*/ 746125 h 955675"/>
                <a:gd name="connsiteX20" fmla="*/ 3289300 w 4168775"/>
                <a:gd name="connsiteY20" fmla="*/ 746125 h 955675"/>
                <a:gd name="connsiteX21" fmla="*/ 3289300 w 4168775"/>
                <a:gd name="connsiteY21" fmla="*/ 717550 h 955675"/>
                <a:gd name="connsiteX22" fmla="*/ 3140075 w 4168775"/>
                <a:gd name="connsiteY22" fmla="*/ 717550 h 955675"/>
                <a:gd name="connsiteX23" fmla="*/ 3140075 w 4168775"/>
                <a:gd name="connsiteY23" fmla="*/ 688975 h 955675"/>
                <a:gd name="connsiteX24" fmla="*/ 3095625 w 4168775"/>
                <a:gd name="connsiteY24" fmla="*/ 688975 h 955675"/>
                <a:gd name="connsiteX25" fmla="*/ 3095625 w 4168775"/>
                <a:gd name="connsiteY25" fmla="*/ 688975 h 955675"/>
                <a:gd name="connsiteX26" fmla="*/ 3095625 w 4168775"/>
                <a:gd name="connsiteY26" fmla="*/ 657225 h 955675"/>
                <a:gd name="connsiteX27" fmla="*/ 2955925 w 4168775"/>
                <a:gd name="connsiteY27" fmla="*/ 657225 h 955675"/>
                <a:gd name="connsiteX28" fmla="*/ 2955925 w 4168775"/>
                <a:gd name="connsiteY28" fmla="*/ 657225 h 955675"/>
                <a:gd name="connsiteX29" fmla="*/ 2955925 w 4168775"/>
                <a:gd name="connsiteY29" fmla="*/ 657225 h 955675"/>
                <a:gd name="connsiteX30" fmla="*/ 2955925 w 4168775"/>
                <a:gd name="connsiteY30" fmla="*/ 657225 h 955675"/>
                <a:gd name="connsiteX31" fmla="*/ 2955925 w 4168775"/>
                <a:gd name="connsiteY31" fmla="*/ 628650 h 955675"/>
                <a:gd name="connsiteX32" fmla="*/ 2889250 w 4168775"/>
                <a:gd name="connsiteY32" fmla="*/ 628650 h 955675"/>
                <a:gd name="connsiteX33" fmla="*/ 2889250 w 4168775"/>
                <a:gd name="connsiteY33" fmla="*/ 609600 h 955675"/>
                <a:gd name="connsiteX34" fmla="*/ 2819400 w 4168775"/>
                <a:gd name="connsiteY34" fmla="*/ 609600 h 955675"/>
                <a:gd name="connsiteX35" fmla="*/ 2819400 w 4168775"/>
                <a:gd name="connsiteY35" fmla="*/ 609600 h 955675"/>
                <a:gd name="connsiteX36" fmla="*/ 2819400 w 4168775"/>
                <a:gd name="connsiteY36" fmla="*/ 609600 h 955675"/>
                <a:gd name="connsiteX37" fmla="*/ 2819400 w 4168775"/>
                <a:gd name="connsiteY37" fmla="*/ 609600 h 955675"/>
                <a:gd name="connsiteX38" fmla="*/ 2819400 w 4168775"/>
                <a:gd name="connsiteY38" fmla="*/ 587375 h 955675"/>
                <a:gd name="connsiteX39" fmla="*/ 2730500 w 4168775"/>
                <a:gd name="connsiteY39" fmla="*/ 587375 h 955675"/>
                <a:gd name="connsiteX40" fmla="*/ 2730500 w 4168775"/>
                <a:gd name="connsiteY40" fmla="*/ 561975 h 955675"/>
                <a:gd name="connsiteX41" fmla="*/ 2651125 w 4168775"/>
                <a:gd name="connsiteY41" fmla="*/ 561975 h 955675"/>
                <a:gd name="connsiteX42" fmla="*/ 2651125 w 4168775"/>
                <a:gd name="connsiteY42" fmla="*/ 527050 h 955675"/>
                <a:gd name="connsiteX43" fmla="*/ 2613025 w 4168775"/>
                <a:gd name="connsiteY43" fmla="*/ 527050 h 955675"/>
                <a:gd name="connsiteX44" fmla="*/ 2613025 w 4168775"/>
                <a:gd name="connsiteY44" fmla="*/ 482600 h 955675"/>
                <a:gd name="connsiteX45" fmla="*/ 2543175 w 4168775"/>
                <a:gd name="connsiteY45" fmla="*/ 482600 h 955675"/>
                <a:gd name="connsiteX46" fmla="*/ 2543175 w 4168775"/>
                <a:gd name="connsiteY46" fmla="*/ 450850 h 955675"/>
                <a:gd name="connsiteX47" fmla="*/ 2457450 w 4168775"/>
                <a:gd name="connsiteY47" fmla="*/ 450850 h 955675"/>
                <a:gd name="connsiteX48" fmla="*/ 2457450 w 4168775"/>
                <a:gd name="connsiteY48" fmla="*/ 428625 h 955675"/>
                <a:gd name="connsiteX49" fmla="*/ 2406650 w 4168775"/>
                <a:gd name="connsiteY49" fmla="*/ 428625 h 955675"/>
                <a:gd name="connsiteX50" fmla="*/ 2406650 w 4168775"/>
                <a:gd name="connsiteY50" fmla="*/ 400050 h 955675"/>
                <a:gd name="connsiteX51" fmla="*/ 2238375 w 4168775"/>
                <a:gd name="connsiteY51" fmla="*/ 400050 h 955675"/>
                <a:gd name="connsiteX52" fmla="*/ 2238375 w 4168775"/>
                <a:gd name="connsiteY52" fmla="*/ 377825 h 955675"/>
                <a:gd name="connsiteX53" fmla="*/ 2133600 w 4168775"/>
                <a:gd name="connsiteY53" fmla="*/ 377825 h 955675"/>
                <a:gd name="connsiteX54" fmla="*/ 2133600 w 4168775"/>
                <a:gd name="connsiteY54" fmla="*/ 349250 h 955675"/>
                <a:gd name="connsiteX55" fmla="*/ 2051050 w 4168775"/>
                <a:gd name="connsiteY55" fmla="*/ 349250 h 955675"/>
                <a:gd name="connsiteX56" fmla="*/ 2051050 w 4168775"/>
                <a:gd name="connsiteY56" fmla="*/ 320675 h 955675"/>
                <a:gd name="connsiteX57" fmla="*/ 2009775 w 4168775"/>
                <a:gd name="connsiteY57" fmla="*/ 320675 h 955675"/>
                <a:gd name="connsiteX58" fmla="*/ 2009775 w 4168775"/>
                <a:gd name="connsiteY58" fmla="*/ 292100 h 955675"/>
                <a:gd name="connsiteX59" fmla="*/ 1870075 w 4168775"/>
                <a:gd name="connsiteY59" fmla="*/ 292100 h 955675"/>
                <a:gd name="connsiteX60" fmla="*/ 1870075 w 4168775"/>
                <a:gd name="connsiteY60" fmla="*/ 263525 h 955675"/>
                <a:gd name="connsiteX61" fmla="*/ 1758950 w 4168775"/>
                <a:gd name="connsiteY61" fmla="*/ 263525 h 955675"/>
                <a:gd name="connsiteX62" fmla="*/ 1758950 w 4168775"/>
                <a:gd name="connsiteY62" fmla="*/ 263525 h 955675"/>
                <a:gd name="connsiteX63" fmla="*/ 1758950 w 4168775"/>
                <a:gd name="connsiteY63" fmla="*/ 238125 h 955675"/>
                <a:gd name="connsiteX64" fmla="*/ 1711325 w 4168775"/>
                <a:gd name="connsiteY64" fmla="*/ 238125 h 955675"/>
                <a:gd name="connsiteX65" fmla="*/ 1711325 w 4168775"/>
                <a:gd name="connsiteY65" fmla="*/ 206375 h 955675"/>
                <a:gd name="connsiteX66" fmla="*/ 1657350 w 4168775"/>
                <a:gd name="connsiteY66" fmla="*/ 206375 h 955675"/>
                <a:gd name="connsiteX67" fmla="*/ 1657350 w 4168775"/>
                <a:gd name="connsiteY67" fmla="*/ 177800 h 955675"/>
                <a:gd name="connsiteX68" fmla="*/ 1612900 w 4168775"/>
                <a:gd name="connsiteY68" fmla="*/ 177800 h 955675"/>
                <a:gd name="connsiteX69" fmla="*/ 1612900 w 4168775"/>
                <a:gd name="connsiteY69" fmla="*/ 146050 h 955675"/>
                <a:gd name="connsiteX70" fmla="*/ 1403350 w 4168775"/>
                <a:gd name="connsiteY70" fmla="*/ 146050 h 955675"/>
                <a:gd name="connsiteX71" fmla="*/ 1403350 w 4168775"/>
                <a:gd name="connsiteY71" fmla="*/ 146050 h 955675"/>
                <a:gd name="connsiteX72" fmla="*/ 1403350 w 4168775"/>
                <a:gd name="connsiteY72" fmla="*/ 117475 h 955675"/>
                <a:gd name="connsiteX73" fmla="*/ 1155700 w 4168775"/>
                <a:gd name="connsiteY73" fmla="*/ 117475 h 955675"/>
                <a:gd name="connsiteX74" fmla="*/ 1155700 w 4168775"/>
                <a:gd name="connsiteY74" fmla="*/ 92075 h 955675"/>
                <a:gd name="connsiteX75" fmla="*/ 923925 w 4168775"/>
                <a:gd name="connsiteY75" fmla="*/ 92075 h 955675"/>
                <a:gd name="connsiteX76" fmla="*/ 923925 w 4168775"/>
                <a:gd name="connsiteY76" fmla="*/ 53975 h 955675"/>
                <a:gd name="connsiteX77" fmla="*/ 644525 w 4168775"/>
                <a:gd name="connsiteY77" fmla="*/ 53975 h 955675"/>
                <a:gd name="connsiteX78" fmla="*/ 644525 w 4168775"/>
                <a:gd name="connsiteY78" fmla="*/ 22225 h 955675"/>
                <a:gd name="connsiteX79" fmla="*/ 600075 w 4168775"/>
                <a:gd name="connsiteY79" fmla="*/ 22225 h 955675"/>
                <a:gd name="connsiteX80" fmla="*/ 600075 w 4168775"/>
                <a:gd name="connsiteY80" fmla="*/ 0 h 955675"/>
                <a:gd name="connsiteX81" fmla="*/ 0 w 4168775"/>
                <a:gd name="connsiteY81" fmla="*/ 0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168775" h="955675">
                  <a:moveTo>
                    <a:pt x="4168775" y="955675"/>
                  </a:moveTo>
                  <a:lnTo>
                    <a:pt x="4105275" y="955675"/>
                  </a:lnTo>
                  <a:lnTo>
                    <a:pt x="4105275" y="917575"/>
                  </a:lnTo>
                  <a:lnTo>
                    <a:pt x="4044950" y="917575"/>
                  </a:lnTo>
                  <a:lnTo>
                    <a:pt x="4044950" y="904875"/>
                  </a:lnTo>
                  <a:lnTo>
                    <a:pt x="3806825" y="904875"/>
                  </a:lnTo>
                  <a:lnTo>
                    <a:pt x="3806825" y="904875"/>
                  </a:lnTo>
                  <a:lnTo>
                    <a:pt x="3806825" y="904875"/>
                  </a:lnTo>
                  <a:lnTo>
                    <a:pt x="3806825" y="879475"/>
                  </a:lnTo>
                  <a:lnTo>
                    <a:pt x="3733800" y="879475"/>
                  </a:lnTo>
                  <a:lnTo>
                    <a:pt x="3733800" y="844550"/>
                  </a:lnTo>
                  <a:lnTo>
                    <a:pt x="3667125" y="844550"/>
                  </a:lnTo>
                  <a:lnTo>
                    <a:pt x="3667125" y="844550"/>
                  </a:lnTo>
                  <a:lnTo>
                    <a:pt x="3667125" y="815975"/>
                  </a:lnTo>
                  <a:lnTo>
                    <a:pt x="3603625" y="815975"/>
                  </a:lnTo>
                  <a:lnTo>
                    <a:pt x="3603625" y="790575"/>
                  </a:lnTo>
                  <a:lnTo>
                    <a:pt x="3543300" y="790575"/>
                  </a:lnTo>
                  <a:lnTo>
                    <a:pt x="3543300" y="762000"/>
                  </a:lnTo>
                  <a:lnTo>
                    <a:pt x="3460750" y="762000"/>
                  </a:lnTo>
                  <a:lnTo>
                    <a:pt x="3460750" y="746125"/>
                  </a:lnTo>
                  <a:lnTo>
                    <a:pt x="3289300" y="746125"/>
                  </a:lnTo>
                  <a:lnTo>
                    <a:pt x="3289300" y="717550"/>
                  </a:lnTo>
                  <a:lnTo>
                    <a:pt x="3140075" y="717550"/>
                  </a:lnTo>
                  <a:lnTo>
                    <a:pt x="3140075" y="688975"/>
                  </a:lnTo>
                  <a:lnTo>
                    <a:pt x="3095625" y="688975"/>
                  </a:lnTo>
                  <a:lnTo>
                    <a:pt x="3095625" y="688975"/>
                  </a:lnTo>
                  <a:lnTo>
                    <a:pt x="3095625" y="657225"/>
                  </a:lnTo>
                  <a:lnTo>
                    <a:pt x="2955925" y="657225"/>
                  </a:lnTo>
                  <a:lnTo>
                    <a:pt x="2955925" y="657225"/>
                  </a:lnTo>
                  <a:lnTo>
                    <a:pt x="2955925" y="657225"/>
                  </a:lnTo>
                  <a:lnTo>
                    <a:pt x="2955925" y="657225"/>
                  </a:lnTo>
                  <a:lnTo>
                    <a:pt x="2955925" y="628650"/>
                  </a:lnTo>
                  <a:lnTo>
                    <a:pt x="2889250" y="628650"/>
                  </a:lnTo>
                  <a:lnTo>
                    <a:pt x="2889250" y="609600"/>
                  </a:lnTo>
                  <a:lnTo>
                    <a:pt x="2819400" y="609600"/>
                  </a:lnTo>
                  <a:lnTo>
                    <a:pt x="2819400" y="609600"/>
                  </a:lnTo>
                  <a:lnTo>
                    <a:pt x="2819400" y="609600"/>
                  </a:lnTo>
                  <a:lnTo>
                    <a:pt x="2819400" y="609600"/>
                  </a:lnTo>
                  <a:lnTo>
                    <a:pt x="2819400" y="587375"/>
                  </a:lnTo>
                  <a:lnTo>
                    <a:pt x="2730500" y="587375"/>
                  </a:lnTo>
                  <a:lnTo>
                    <a:pt x="2730500" y="561975"/>
                  </a:lnTo>
                  <a:lnTo>
                    <a:pt x="2651125" y="561975"/>
                  </a:lnTo>
                  <a:lnTo>
                    <a:pt x="2651125" y="527050"/>
                  </a:lnTo>
                  <a:lnTo>
                    <a:pt x="2613025" y="527050"/>
                  </a:lnTo>
                  <a:lnTo>
                    <a:pt x="2613025" y="482600"/>
                  </a:lnTo>
                  <a:lnTo>
                    <a:pt x="2543175" y="482600"/>
                  </a:lnTo>
                  <a:lnTo>
                    <a:pt x="2543175" y="450850"/>
                  </a:lnTo>
                  <a:lnTo>
                    <a:pt x="2457450" y="450850"/>
                  </a:lnTo>
                  <a:lnTo>
                    <a:pt x="2457450" y="428625"/>
                  </a:lnTo>
                  <a:lnTo>
                    <a:pt x="2406650" y="428625"/>
                  </a:lnTo>
                  <a:lnTo>
                    <a:pt x="2406650" y="400050"/>
                  </a:lnTo>
                  <a:lnTo>
                    <a:pt x="2238375" y="400050"/>
                  </a:lnTo>
                  <a:lnTo>
                    <a:pt x="2238375" y="377825"/>
                  </a:lnTo>
                  <a:lnTo>
                    <a:pt x="2133600" y="377825"/>
                  </a:lnTo>
                  <a:lnTo>
                    <a:pt x="2133600" y="349250"/>
                  </a:lnTo>
                  <a:lnTo>
                    <a:pt x="2051050" y="349250"/>
                  </a:lnTo>
                  <a:lnTo>
                    <a:pt x="2051050" y="320675"/>
                  </a:lnTo>
                  <a:lnTo>
                    <a:pt x="2009775" y="320675"/>
                  </a:lnTo>
                  <a:lnTo>
                    <a:pt x="2009775" y="292100"/>
                  </a:lnTo>
                  <a:lnTo>
                    <a:pt x="1870075" y="292100"/>
                  </a:lnTo>
                  <a:lnTo>
                    <a:pt x="1870075" y="263525"/>
                  </a:lnTo>
                  <a:lnTo>
                    <a:pt x="1758950" y="263525"/>
                  </a:lnTo>
                  <a:lnTo>
                    <a:pt x="1758950" y="263525"/>
                  </a:lnTo>
                  <a:lnTo>
                    <a:pt x="1758950" y="238125"/>
                  </a:lnTo>
                  <a:lnTo>
                    <a:pt x="1711325" y="238125"/>
                  </a:lnTo>
                  <a:lnTo>
                    <a:pt x="1711325" y="206375"/>
                  </a:lnTo>
                  <a:lnTo>
                    <a:pt x="1657350" y="206375"/>
                  </a:lnTo>
                  <a:lnTo>
                    <a:pt x="1657350" y="177800"/>
                  </a:lnTo>
                  <a:lnTo>
                    <a:pt x="1612900" y="177800"/>
                  </a:lnTo>
                  <a:lnTo>
                    <a:pt x="1612900" y="146050"/>
                  </a:lnTo>
                  <a:lnTo>
                    <a:pt x="1403350" y="146050"/>
                  </a:lnTo>
                  <a:lnTo>
                    <a:pt x="1403350" y="146050"/>
                  </a:lnTo>
                  <a:lnTo>
                    <a:pt x="1403350" y="117475"/>
                  </a:lnTo>
                  <a:lnTo>
                    <a:pt x="1155700" y="117475"/>
                  </a:lnTo>
                  <a:lnTo>
                    <a:pt x="1155700" y="92075"/>
                  </a:lnTo>
                  <a:lnTo>
                    <a:pt x="923925" y="92075"/>
                  </a:lnTo>
                  <a:lnTo>
                    <a:pt x="923925" y="53975"/>
                  </a:lnTo>
                  <a:lnTo>
                    <a:pt x="644525" y="53975"/>
                  </a:lnTo>
                  <a:lnTo>
                    <a:pt x="644525" y="22225"/>
                  </a:lnTo>
                  <a:lnTo>
                    <a:pt x="600075" y="22225"/>
                  </a:lnTo>
                  <a:lnTo>
                    <a:pt x="600075" y="0"/>
                  </a:lnTo>
                  <a:lnTo>
                    <a:pt x="0" y="0"/>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422497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33F22C4-763B-49A7-9CF7-DAEC5F28A5BE}"/>
              </a:ext>
            </a:extLst>
          </p:cNvPr>
          <p:cNvSpPr>
            <a:spLocks noGrp="1" noChangeArrowheads="1"/>
          </p:cNvSpPr>
          <p:nvPr>
            <p:ph type="title"/>
          </p:nvPr>
        </p:nvSpPr>
        <p:spPr>
          <a:xfrm>
            <a:off x="1095237" y="469972"/>
            <a:ext cx="10001526" cy="587375"/>
          </a:xfrm>
        </p:spPr>
        <p:txBody>
          <a:bodyPr>
            <a:noAutofit/>
          </a:bodyPr>
          <a:lstStyle/>
          <a:p>
            <a:pPr algn="ctr" eaLnBrk="1" hangingPunct="1"/>
            <a:r>
              <a:rPr lang="en-US" sz="2800" b="1" dirty="0">
                <a:latin typeface="Lora" pitchFamily="2" charset="0"/>
              </a:rPr>
              <a:t>TALAPRO-2</a:t>
            </a:r>
            <a:br>
              <a:rPr lang="en-US" sz="2800" b="1" dirty="0">
                <a:latin typeface="Lora" pitchFamily="2" charset="0"/>
              </a:rPr>
            </a:br>
            <a:r>
              <a:rPr lang="en-US" sz="2800" dirty="0">
                <a:latin typeface="Lora" pitchFamily="2" charset="0"/>
              </a:rPr>
              <a:t>Safety</a:t>
            </a:r>
            <a:endParaRPr lang="en-US" altLang="en-US" sz="2800" dirty="0">
              <a:latin typeface="Lora" pitchFamily="2" charset="0"/>
            </a:endParaRPr>
          </a:p>
        </p:txBody>
      </p:sp>
      <p:graphicFrame>
        <p:nvGraphicFramePr>
          <p:cNvPr id="46112" name="Group 32">
            <a:extLst>
              <a:ext uri="{FF2B5EF4-FFF2-40B4-BE49-F238E27FC236}">
                <a16:creationId xmlns:a16="http://schemas.microsoft.com/office/drawing/2014/main" id="{D7C5433A-81C8-4628-823D-0376ECD29BDF}"/>
              </a:ext>
            </a:extLst>
          </p:cNvPr>
          <p:cNvGraphicFramePr>
            <a:graphicFrameLocks noGrp="1"/>
          </p:cNvGraphicFramePr>
          <p:nvPr/>
        </p:nvGraphicFramePr>
        <p:xfrm>
          <a:off x="727074" y="1400175"/>
          <a:ext cx="7635455" cy="3901568"/>
        </p:xfrm>
        <a:graphic>
          <a:graphicData uri="http://schemas.openxmlformats.org/drawingml/2006/table">
            <a:tbl>
              <a:tblPr/>
              <a:tblGrid>
                <a:gridCol w="4761538">
                  <a:extLst>
                    <a:ext uri="{9D8B030D-6E8A-4147-A177-3AD203B41FA5}">
                      <a16:colId xmlns:a16="http://schemas.microsoft.com/office/drawing/2014/main" val="20000"/>
                    </a:ext>
                  </a:extLst>
                </a:gridCol>
                <a:gridCol w="1445690">
                  <a:extLst>
                    <a:ext uri="{9D8B030D-6E8A-4147-A177-3AD203B41FA5}">
                      <a16:colId xmlns:a16="http://schemas.microsoft.com/office/drawing/2014/main" val="20001"/>
                    </a:ext>
                  </a:extLst>
                </a:gridCol>
                <a:gridCol w="1428227">
                  <a:extLst>
                    <a:ext uri="{9D8B030D-6E8A-4147-A177-3AD203B41FA5}">
                      <a16:colId xmlns:a16="http://schemas.microsoft.com/office/drawing/2014/main" val="4069657791"/>
                    </a:ext>
                  </a:extLst>
                </a:gridCol>
              </a:tblGrid>
              <a:tr h="124652">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TEAE, n (%)</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Talazoparib +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Enzalutamide</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 = 398)</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Placebo +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Enzalutamide</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 = 401)</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Any TEAE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tx1"/>
                          </a:solidFill>
                          <a:effectLst/>
                          <a:latin typeface="Calibri" panose="020F0502020204030204" pitchFamily="34" charset="0"/>
                        </a:rPr>
                        <a:t>Treatment related</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392 (98.0)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357 (90.0)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379 (95.0)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279 (70.0)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Serious AE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tx1"/>
                          </a:solidFill>
                          <a:effectLst/>
                          <a:latin typeface="Calibri" panose="020F0502020204030204" pitchFamily="34" charset="0"/>
                        </a:rPr>
                        <a:t>Treatment related</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157 (39.0)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78 (20.0)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107 (27.0)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11 (3.0)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Any grade 3-4 TEAE</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299 (75.0)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181 (45)</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Any grade 5 TEAE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tx1"/>
                          </a:solidFill>
                          <a:effectLst/>
                          <a:latin typeface="Calibri" panose="020F0502020204030204" pitchFamily="34" charset="0"/>
                        </a:rPr>
                        <a:t>Treatment related</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13 (3.3)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18 (4.5)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2 (0.5)</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997812508"/>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Dose interruption of talazoparib or placebo due to AE</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247 (62.0)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84 (21.0)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656886821"/>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Dose reduction of talazoparib or placebo due to AE</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210 (53.0)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27 (7.0)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172415467"/>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Discontinuation of talazoparib or placebo due to AE</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75 (19.0)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49 (12.0)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598581799"/>
                  </a:ext>
                </a:extLst>
              </a:tr>
            </a:tbl>
          </a:graphicData>
        </a:graphic>
      </p:graphicFrame>
      <p:sp>
        <p:nvSpPr>
          <p:cNvPr id="2" name="Text Box 15">
            <a:extLst>
              <a:ext uri="{FF2B5EF4-FFF2-40B4-BE49-F238E27FC236}">
                <a16:creationId xmlns:a16="http://schemas.microsoft.com/office/drawing/2014/main" id="{AFACDF70-9F7A-E439-B883-C5E85D5104CD}"/>
              </a:ext>
            </a:extLst>
          </p:cNvPr>
          <p:cNvSpPr txBox="1">
            <a:spLocks noChangeArrowheads="1"/>
          </p:cNvSpPr>
          <p:nvPr/>
        </p:nvSpPr>
        <p:spPr bwMode="auto">
          <a:xfrm>
            <a:off x="8004176" y="6321424"/>
            <a:ext cx="2682874"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Agarwal. ASCO GU 2023. Abstr LBA17</a:t>
            </a:r>
            <a:r>
              <a:rPr kumimoji="0" lang="en-US" altLang="en-US" sz="1200" b="0" i="0" u="none" strike="noStrike" kern="1200" cap="none" spc="-10" normalizeH="0" baseline="0" noProof="0" dirty="0">
                <a:ln>
                  <a:noFill/>
                </a:ln>
                <a:solidFill>
                  <a:srgbClr val="E7E6E6"/>
                </a:solidFill>
                <a:effectLst/>
                <a:uLnTx/>
                <a:uFillTx/>
                <a:latin typeface="Calibri" panose="020F0502020204030204" pitchFamily="34" charset="0"/>
                <a:ea typeface="+mn-ea"/>
                <a:cs typeface="+mn-cs"/>
              </a:rPr>
              <a:t>.</a:t>
            </a:r>
            <a:endParaRPr kumimoji="0" lang="en-US" altLang="en-US" sz="1200" b="0" i="0" u="none" strike="noStrike" kern="1200" cap="none" spc="0" normalizeH="0" baseline="0" noProof="0" dirty="0">
              <a:ln>
                <a:noFill/>
              </a:ln>
              <a:solidFill>
                <a:srgbClr val="E7E6E6"/>
              </a:solidFill>
              <a:effectLst/>
              <a:uLnTx/>
              <a:uFillTx/>
              <a:latin typeface="Calibri" panose="020F0502020204030204" pitchFamily="34" charset="0"/>
              <a:ea typeface="+mn-ea"/>
              <a:cs typeface="+mn-cs"/>
            </a:endParaRPr>
          </a:p>
        </p:txBody>
      </p:sp>
      <p:sp>
        <p:nvSpPr>
          <p:cNvPr id="3" name="Rectangle 3">
            <a:extLst>
              <a:ext uri="{FF2B5EF4-FFF2-40B4-BE49-F238E27FC236}">
                <a16:creationId xmlns:a16="http://schemas.microsoft.com/office/drawing/2014/main" id="{0A4F3EC8-19B6-470C-F430-A472B0E45659}"/>
              </a:ext>
            </a:extLst>
          </p:cNvPr>
          <p:cNvSpPr txBox="1">
            <a:spLocks noChangeArrowheads="1"/>
          </p:cNvSpPr>
          <p:nvPr/>
        </p:nvSpPr>
        <p:spPr bwMode="auto">
          <a:xfrm>
            <a:off x="525473" y="5424117"/>
            <a:ext cx="11141054" cy="75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0"/>
              </a:spcBef>
              <a:spcAft>
                <a:spcPts val="700"/>
              </a:spcAft>
              <a:buClr>
                <a:prstClr val="black"/>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Median relative dose intensity remained &gt;83.5% in dose-reduced patients</a:t>
            </a:r>
          </a:p>
          <a:p>
            <a:pPr marL="342900" marR="0" lvl="0" indent="-342900" algn="l" defTabSz="914400" rtl="0" eaLnBrk="1" fontAlgn="base" latinLnBrk="0" hangingPunct="1">
              <a:lnSpc>
                <a:spcPct val="90000"/>
              </a:lnSpc>
              <a:spcBef>
                <a:spcPts val="0"/>
              </a:spcBef>
              <a:spcAft>
                <a:spcPts val="700"/>
              </a:spcAft>
              <a:buClr>
                <a:prstClr val="black"/>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Most common TEAEs leading to dose reduction: anemia (43.0%), neutropenia (15. 0%), thrombocytopenia </a:t>
            </a:r>
            <a:r>
              <a:rPr kumimoji="0" lang="en-US" altLang="en-US" sz="1800" b="0" i="0" u="none" strike="noStrike" kern="0" cap="none" spc="0" normalizeH="0" baseline="0" noProof="0" dirty="0">
                <a:ln>
                  <a:noFill/>
                </a:ln>
                <a:solidFill>
                  <a:prstClr val="white"/>
                </a:solidFill>
                <a:effectLst/>
                <a:uLnTx/>
                <a:uFillTx/>
                <a:latin typeface="Calibri" panose="020F0502020204030204" pitchFamily="34" charset="0"/>
                <a:ea typeface="+mn-ea"/>
                <a:cs typeface="+mn-cs"/>
              </a:rPr>
              <a:t>(6.0%)</a:t>
            </a:r>
          </a:p>
        </p:txBody>
      </p:sp>
      <p:sp>
        <p:nvSpPr>
          <p:cNvPr id="5" name="Rectangle: Rounded Corners 4">
            <a:extLst>
              <a:ext uri="{FF2B5EF4-FFF2-40B4-BE49-F238E27FC236}">
                <a16:creationId xmlns:a16="http://schemas.microsoft.com/office/drawing/2014/main" id="{0C750674-7C30-F2C5-6BE3-DB0B5F4B9BEE}"/>
              </a:ext>
            </a:extLst>
          </p:cNvPr>
          <p:cNvSpPr/>
          <p:nvPr/>
        </p:nvSpPr>
        <p:spPr bwMode="auto">
          <a:xfrm>
            <a:off x="8619523" y="1145922"/>
            <a:ext cx="3143250" cy="4410074"/>
          </a:xfrm>
          <a:prstGeom prst="roundRect">
            <a:avLst/>
          </a:prstGeom>
          <a:solidFill>
            <a:schemeClr val="accent1">
              <a:lumMod val="60000"/>
              <a:lumOff val="40000"/>
            </a:schemeClr>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954F72"/>
              </a:buClr>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TEAEs of Special Interest</a:t>
            </a:r>
          </a:p>
          <a:p>
            <a:pPr marL="285750" marR="0" lvl="0" indent="-285750" algn="l" defTabSz="914400" rtl="0" eaLnBrk="1" fontAlgn="auto" latinLnBrk="0" hangingPunct="1">
              <a:lnSpc>
                <a:spcPct val="100000"/>
              </a:lnSpc>
              <a:spcBef>
                <a:spcPct val="35000"/>
              </a:spcBef>
              <a:spcAft>
                <a:spcPct val="25000"/>
              </a:spcAft>
              <a:buClr>
                <a:prstClr val="black"/>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MDS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1 patient receiving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talazoparib</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during safety reporting period</a:t>
            </a:r>
          </a:p>
          <a:p>
            <a:pPr marL="285750" marR="0" lvl="0" indent="-285750" algn="l" defTabSz="914400" rtl="0" eaLnBrk="1" fontAlgn="auto" latinLnBrk="0" hangingPunct="1">
              <a:lnSpc>
                <a:spcPct val="100000"/>
              </a:lnSpc>
              <a:spcBef>
                <a:spcPct val="35000"/>
              </a:spcBef>
              <a:spcAft>
                <a:spcPct val="25000"/>
              </a:spcAft>
              <a:buClr>
                <a:prstClr val="black"/>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AML</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1 patient receiving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talazoparib</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during follow-up period</a:t>
            </a:r>
          </a:p>
          <a:p>
            <a:pPr marL="285750" marR="0" lvl="0" indent="-285750" algn="l" defTabSz="914400" rtl="0" eaLnBrk="1" fontAlgn="auto" latinLnBrk="0" hangingPunct="1">
              <a:lnSpc>
                <a:spcPct val="100000"/>
              </a:lnSpc>
              <a:spcBef>
                <a:spcPct val="35000"/>
              </a:spcBef>
              <a:spcAft>
                <a:spcPct val="25000"/>
              </a:spcAft>
              <a:buClr>
                <a:prstClr val="black"/>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Pulmonary embolism</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10 (3.0%) patients with talazoparib + enzalutamide and 3 (0.7%) patients with placebo + enzalutamide </a:t>
            </a:r>
          </a:p>
        </p:txBody>
      </p:sp>
    </p:spTree>
    <p:extLst>
      <p:ext uri="{BB962C8B-B14F-4D97-AF65-F5344CB8AC3E}">
        <p14:creationId xmlns:p14="http://schemas.microsoft.com/office/powerpoint/2010/main" val="1226557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HRR-Deficient: rPFS by BICR by Selected Gene Subgroups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35" y="303176"/>
            <a:ext cx="10461387" cy="602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prstClr val="black"/>
                </a:solidFill>
                <a:effectLst/>
                <a:uLnTx/>
                <a:uFillTx/>
                <a:latin typeface="Arial" charset="0"/>
                <a:ea typeface="+mj-ea"/>
                <a:cs typeface="+mj-cs"/>
              </a:rPr>
              <a:t>Content of this presentation is the property of the author, licensed by ASCO. Permission required for reuse.</a:t>
            </a:r>
          </a:p>
        </p:txBody>
      </p:sp>
      <p:sp>
        <p:nvSpPr>
          <p:cNvPr id="3" name="TextBox 2">
            <a:extLst>
              <a:ext uri="{FF2B5EF4-FFF2-40B4-BE49-F238E27FC236}">
                <a16:creationId xmlns:a16="http://schemas.microsoft.com/office/drawing/2014/main" id="{01FED274-C0C7-5266-6939-D5323E0E673B}"/>
              </a:ext>
            </a:extLst>
          </p:cNvPr>
          <p:cNvSpPr txBox="1"/>
          <p:nvPr/>
        </p:nvSpPr>
        <p:spPr>
          <a:xfrm>
            <a:off x="2873751" y="6329019"/>
            <a:ext cx="59559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Reproduced with Permission</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83C6-FD44-46F4-9608-3E65AFE51310}"/>
              </a:ext>
            </a:extLst>
          </p:cNvPr>
          <p:cNvSpPr>
            <a:spLocks noGrp="1"/>
          </p:cNvSpPr>
          <p:nvPr>
            <p:ph type="title"/>
          </p:nvPr>
        </p:nvSpPr>
        <p:spPr>
          <a:xfrm>
            <a:off x="643597" y="415350"/>
            <a:ext cx="10515600" cy="659523"/>
          </a:xfrm>
        </p:spPr>
        <p:txBody>
          <a:bodyPr>
            <a:noAutofit/>
          </a:bodyPr>
          <a:lstStyle/>
          <a:p>
            <a:pPr algn="ctr"/>
            <a:r>
              <a:rPr lang="en-US" sz="2800" b="1" dirty="0" err="1">
                <a:solidFill>
                  <a:schemeClr val="tx1"/>
                </a:solidFill>
                <a:latin typeface="Lora" pitchFamily="2" charset="0"/>
              </a:rPr>
              <a:t>PROpel</a:t>
            </a:r>
            <a:br>
              <a:rPr lang="en-US" sz="2800" dirty="0">
                <a:solidFill>
                  <a:schemeClr val="tx1"/>
                </a:solidFill>
                <a:latin typeface="Lora" pitchFamily="2" charset="0"/>
              </a:rPr>
            </a:br>
            <a:r>
              <a:rPr lang="en-US" sz="2800" dirty="0">
                <a:solidFill>
                  <a:schemeClr val="tx1"/>
                </a:solidFill>
                <a:latin typeface="Lora" pitchFamily="2" charset="0"/>
              </a:rPr>
              <a:t>First-line Abiraterone/Prednisone ± Olaparib in mCRPC</a:t>
            </a:r>
          </a:p>
        </p:txBody>
      </p:sp>
      <p:sp>
        <p:nvSpPr>
          <p:cNvPr id="4" name="Content Placeholder 7">
            <a:extLst>
              <a:ext uri="{FF2B5EF4-FFF2-40B4-BE49-F238E27FC236}">
                <a16:creationId xmlns:a16="http://schemas.microsoft.com/office/drawing/2014/main" id="{0D0E62BB-91F9-4696-8038-D8BC6E429178}"/>
              </a:ext>
            </a:extLst>
          </p:cNvPr>
          <p:cNvSpPr txBox="1">
            <a:spLocks/>
          </p:cNvSpPr>
          <p:nvPr/>
        </p:nvSpPr>
        <p:spPr bwMode="auto">
          <a:xfrm>
            <a:off x="655320" y="4675940"/>
            <a:ext cx="10881360" cy="112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342900" marR="0" lvl="0" indent="-342900" fontAlgn="base">
              <a:lnSpc>
                <a:spcPct val="90000"/>
              </a:lnSpc>
              <a:spcBef>
                <a:spcPts val="1000"/>
              </a:spcBef>
              <a:spcAft>
                <a:spcPts val="700"/>
              </a:spcAft>
              <a:buClr>
                <a:srgbClr val="000000"/>
              </a:buClr>
              <a:buSzTx/>
              <a:buFont typeface="Wingdings" panose="05000000000000000000" pitchFamily="2" charset="2"/>
              <a:buChar char="§"/>
              <a:tabLst/>
              <a:defRPr sz="2200" kern="0">
                <a:solidFill>
                  <a:srgbClr val="000000"/>
                </a:solidFill>
                <a:latin typeface="Calibri" panose="020F0502020204030204" pitchFamily="34" charset="0"/>
              </a:defRPr>
            </a:lvl1pPr>
            <a:lvl2pPr marL="742950" indent="-285750" fontAlgn="base">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fontAlgn="base">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fontAlgn="base">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fontAlgn="base">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fontAlgn="base">
              <a:lnSpc>
                <a:spcPct val="90000"/>
              </a:lnSpc>
              <a:spcBef>
                <a:spcPct val="35000"/>
              </a:spcBef>
              <a:spcAft>
                <a:spcPct val="25000"/>
              </a:spcAft>
              <a:buClr>
                <a:schemeClr val="accent2"/>
              </a:buClr>
              <a:buFont typeface="Arial" charset="0"/>
              <a:buChar char="–"/>
              <a:defRPr sz="1400"/>
            </a:lvl6pPr>
            <a:lvl7pPr marL="2971800" indent="-228600" fontAlgn="base">
              <a:lnSpc>
                <a:spcPct val="90000"/>
              </a:lnSpc>
              <a:spcBef>
                <a:spcPct val="35000"/>
              </a:spcBef>
              <a:spcAft>
                <a:spcPct val="25000"/>
              </a:spcAft>
              <a:buClr>
                <a:schemeClr val="accent2"/>
              </a:buClr>
              <a:buFont typeface="Arial" charset="0"/>
              <a:buChar char="–"/>
              <a:defRPr sz="1400"/>
            </a:lvl7pPr>
            <a:lvl8pPr marL="3429000" indent="-228600" fontAlgn="base">
              <a:lnSpc>
                <a:spcPct val="90000"/>
              </a:lnSpc>
              <a:spcBef>
                <a:spcPct val="35000"/>
              </a:spcBef>
              <a:spcAft>
                <a:spcPct val="25000"/>
              </a:spcAft>
              <a:buClr>
                <a:schemeClr val="accent2"/>
              </a:buClr>
              <a:buFont typeface="Arial" charset="0"/>
              <a:buChar char="–"/>
              <a:defRPr sz="1400"/>
            </a:lvl8pPr>
            <a:lvl9pPr marL="3886200" indent="-228600" fontAlgn="base">
              <a:lnSpc>
                <a:spcPct val="90000"/>
              </a:lnSpc>
              <a:spcBef>
                <a:spcPct val="35000"/>
              </a:spcBef>
              <a:spcAft>
                <a:spcPct val="25000"/>
              </a:spcAft>
              <a:buClr>
                <a:schemeClr val="accent2"/>
              </a:buClr>
              <a:buFont typeface="Arial" charset="0"/>
              <a:buChar char="–"/>
              <a:defRPr sz="1400"/>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Primary endpoint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rPFS by investigator</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Key secondary endpoints</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OS, time to subsequent therapy or death, PFS2, ORR, HRRm prevalence (retrospectively assessed), HRQoL, safety</a:t>
            </a:r>
          </a:p>
        </p:txBody>
      </p:sp>
      <p:sp>
        <p:nvSpPr>
          <p:cNvPr id="5" name="Content Placeholder 7">
            <a:extLst>
              <a:ext uri="{FF2B5EF4-FFF2-40B4-BE49-F238E27FC236}">
                <a16:creationId xmlns:a16="http://schemas.microsoft.com/office/drawing/2014/main" id="{CDF0B2EE-1FF9-4D9C-BB32-F52F4FA1DB54}"/>
              </a:ext>
            </a:extLst>
          </p:cNvPr>
          <p:cNvSpPr txBox="1">
            <a:spLocks/>
          </p:cNvSpPr>
          <p:nvPr/>
        </p:nvSpPr>
        <p:spPr bwMode="auto">
          <a:xfrm>
            <a:off x="691398" y="1354474"/>
            <a:ext cx="11053041" cy="40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International, randomized, double-blind phase III study</a:t>
            </a:r>
          </a:p>
        </p:txBody>
      </p:sp>
      <p:sp>
        <p:nvSpPr>
          <p:cNvPr id="21" name="Text Box 15">
            <a:extLst>
              <a:ext uri="{FF2B5EF4-FFF2-40B4-BE49-F238E27FC236}">
                <a16:creationId xmlns:a16="http://schemas.microsoft.com/office/drawing/2014/main" id="{9B0C4D0A-1A43-4009-93ED-3CF99434D3FD}"/>
              </a:ext>
            </a:extLst>
          </p:cNvPr>
          <p:cNvSpPr txBox="1">
            <a:spLocks noChangeArrowheads="1"/>
          </p:cNvSpPr>
          <p:nvPr/>
        </p:nvSpPr>
        <p:spPr bwMode="auto">
          <a:xfrm>
            <a:off x="6096000" y="6383022"/>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Clarke. NEJM Evid. 2022;1. Saad. ASCO GU 2022. Abstr 11. </a:t>
            </a:r>
            <a:r>
              <a:rPr kumimoji="0" lang="en-US" altLang="en-US" sz="1200" b="1" i="0" u="none" strike="noStrike" kern="1200" cap="none" spc="-10" normalizeH="0" baseline="0" noProof="0" dirty="0">
                <a:ln>
                  <a:noFill/>
                </a:ln>
                <a:solidFill>
                  <a:prstClr val="white"/>
                </a:solidFill>
                <a:effectLst/>
                <a:uLnTx/>
                <a:uFillTx/>
                <a:latin typeface="Calibri" panose="020F0502020204030204" pitchFamily="34" charset="0"/>
                <a:ea typeface="+mn-ea"/>
                <a:cs typeface="+mn-cs"/>
              </a:rPr>
              <a:t>Clarke. ASCO GU 2023. Abstr LBA16</a:t>
            </a:r>
            <a:r>
              <a:rPr kumimoji="0" lang="en-US" altLang="en-US" sz="1200" b="0" i="0" u="none" strike="noStrike" kern="1200" cap="none" spc="-10" normalizeH="0" baseline="0" noProof="0" dirty="0">
                <a:ln>
                  <a:noFill/>
                </a:ln>
                <a:solidFill>
                  <a:srgbClr val="E7E6E6"/>
                </a:solidFill>
                <a:effectLst/>
                <a:uLnTx/>
                <a:uFillTx/>
                <a:latin typeface="Calibri" panose="020F0502020204030204" pitchFamily="34" charset="0"/>
                <a:ea typeface="+mn-ea"/>
                <a:cs typeface="+mn-cs"/>
              </a:rPr>
              <a:t>.</a:t>
            </a:r>
            <a:endPar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endParaRPr>
          </a:p>
        </p:txBody>
      </p:sp>
      <p:sp>
        <p:nvSpPr>
          <p:cNvPr id="6" name="Text Box 45">
            <a:extLst>
              <a:ext uri="{FF2B5EF4-FFF2-40B4-BE49-F238E27FC236}">
                <a16:creationId xmlns:a16="http://schemas.microsoft.com/office/drawing/2014/main" id="{DD2DB5CD-8875-43C2-B561-456712463F26}"/>
              </a:ext>
            </a:extLst>
          </p:cNvPr>
          <p:cNvSpPr txBox="1">
            <a:spLocks noChangeArrowheads="1"/>
          </p:cNvSpPr>
          <p:nvPr/>
        </p:nvSpPr>
        <p:spPr bwMode="auto">
          <a:xfrm>
            <a:off x="866004" y="2158699"/>
            <a:ext cx="402476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Patients with mCRPC</a:t>
            </a:r>
          </a:p>
          <a:p>
            <a:pPr marL="509588" marR="0" lvl="1"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No prior tx for mCRPC</a:t>
            </a:r>
          </a:p>
          <a:p>
            <a:pPr marL="509588" marR="0" lvl="1"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Ongoing ADT</a:t>
            </a:r>
          </a:p>
          <a:p>
            <a:pPr marL="509588" marR="0" lvl="1"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Docetaxel for mHSPC allowed</a:t>
            </a:r>
          </a:p>
          <a:p>
            <a:pPr marL="509588" marR="0" lvl="1"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No prior abiraterone</a:t>
            </a:r>
          </a:p>
          <a:p>
            <a:pPr marL="509588" marR="0" lvl="1"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ECOG PS 0/1</a:t>
            </a:r>
          </a:p>
          <a:p>
            <a:pPr marL="509588" marR="0" lvl="1"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No screening for HRR mutations required</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but optional biopsies and blood collected for NGS testing </a:t>
            </a:r>
          </a:p>
          <a:p>
            <a:pPr marL="0" marR="0" lvl="1"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 796)</a:t>
            </a: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46">
            <a:extLst>
              <a:ext uri="{FF2B5EF4-FFF2-40B4-BE49-F238E27FC236}">
                <a16:creationId xmlns:a16="http://schemas.microsoft.com/office/drawing/2014/main" id="{67A892DF-F644-405E-9433-3EE4514A5435}"/>
              </a:ext>
            </a:extLst>
          </p:cNvPr>
          <p:cNvSpPr>
            <a:spLocks noChangeArrowheads="1"/>
          </p:cNvSpPr>
          <p:nvPr/>
        </p:nvSpPr>
        <p:spPr bwMode="auto">
          <a:xfrm>
            <a:off x="8934114" y="2710332"/>
            <a:ext cx="311615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Until radiographic progression or unacceptable toxicity</a:t>
            </a:r>
          </a:p>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609493"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6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Crossover from placebo to </a:t>
            </a:r>
            <a:br>
              <a:rPr kumimoji="0" lang="en-US" altLang="en-US" sz="16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US" altLang="en-US" sz="16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olaparib not permitted</a:t>
            </a:r>
            <a:endParaRPr kumimoji="0" lang="en-US" alt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Rectangle 49">
            <a:extLst>
              <a:ext uri="{FF2B5EF4-FFF2-40B4-BE49-F238E27FC236}">
                <a16:creationId xmlns:a16="http://schemas.microsoft.com/office/drawing/2014/main" id="{66D054BE-C411-4F6B-95A1-6093EA170BF0}"/>
              </a:ext>
            </a:extLst>
          </p:cNvPr>
          <p:cNvSpPr>
            <a:spLocks noChangeArrowheads="1"/>
          </p:cNvSpPr>
          <p:nvPr/>
        </p:nvSpPr>
        <p:spPr bwMode="auto">
          <a:xfrm>
            <a:off x="5228688" y="2385763"/>
            <a:ext cx="3424145" cy="1005840"/>
          </a:xfrm>
          <a:prstGeom prst="rect">
            <a:avLst/>
          </a:prstGeom>
          <a:solidFill>
            <a:schemeClr val="accent1"/>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Olaparib</a:t>
            </a: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300 mg BID +</a:t>
            </a:r>
            <a:b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alt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Abiraterone</a:t>
            </a: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1000 mg QD + </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Prednisone/Prednisolone</a:t>
            </a: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5 mg BID</a:t>
            </a:r>
            <a:endParaRPr kumimoji="0" lang="en-US" alt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 = 399)</a:t>
            </a:r>
          </a:p>
        </p:txBody>
      </p:sp>
      <p:sp>
        <p:nvSpPr>
          <p:cNvPr id="9" name="Line 52">
            <a:extLst>
              <a:ext uri="{FF2B5EF4-FFF2-40B4-BE49-F238E27FC236}">
                <a16:creationId xmlns:a16="http://schemas.microsoft.com/office/drawing/2014/main" id="{69AFC201-0B6C-4AB8-BF7C-C8BDD3A1E981}"/>
              </a:ext>
            </a:extLst>
          </p:cNvPr>
          <p:cNvSpPr>
            <a:spLocks noChangeShapeType="1"/>
          </p:cNvSpPr>
          <p:nvPr/>
        </p:nvSpPr>
        <p:spPr bwMode="auto">
          <a:xfrm>
            <a:off x="8715178" y="3473593"/>
            <a:ext cx="575578" cy="0"/>
          </a:xfrm>
          <a:prstGeom prst="line">
            <a:avLst/>
          </a:prstGeom>
          <a:ln>
            <a:headEnd/>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Rectangle 50">
            <a:extLst>
              <a:ext uri="{FF2B5EF4-FFF2-40B4-BE49-F238E27FC236}">
                <a16:creationId xmlns:a16="http://schemas.microsoft.com/office/drawing/2014/main" id="{F3D677CF-1B60-4EC1-BA32-F4E31931803C}"/>
              </a:ext>
            </a:extLst>
          </p:cNvPr>
          <p:cNvSpPr>
            <a:spLocks noChangeArrowheads="1"/>
          </p:cNvSpPr>
          <p:nvPr/>
        </p:nvSpPr>
        <p:spPr bwMode="auto">
          <a:xfrm>
            <a:off x="5228688" y="3586551"/>
            <a:ext cx="3424145" cy="100584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Placebo </a:t>
            </a: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 </a:t>
            </a:r>
            <a:br>
              <a:rPr kumimoji="0" lang="en-US" altLang="en-US" sz="16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US" altLang="en-US" sz="16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Abiraterone </a:t>
            </a: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1000 mg QD + </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Prednisone/Prednisolone</a:t>
            </a: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5 mg BID</a:t>
            </a:r>
            <a:endParaRPr kumimoji="0" lang="en-US" altLang="en-US" sz="16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0" marR="0" lvl="0" indent="0" algn="ctr" defTabSz="609493"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(n = 397)</a:t>
            </a:r>
          </a:p>
        </p:txBody>
      </p:sp>
      <p:sp>
        <p:nvSpPr>
          <p:cNvPr id="12" name="Line 53">
            <a:extLst>
              <a:ext uri="{FF2B5EF4-FFF2-40B4-BE49-F238E27FC236}">
                <a16:creationId xmlns:a16="http://schemas.microsoft.com/office/drawing/2014/main" id="{7C5BD050-A0FB-4DB3-B58B-05DA8345C4A9}"/>
              </a:ext>
            </a:extLst>
          </p:cNvPr>
          <p:cNvSpPr>
            <a:spLocks noChangeShapeType="1"/>
          </p:cNvSpPr>
          <p:nvPr/>
        </p:nvSpPr>
        <p:spPr bwMode="auto">
          <a:xfrm>
            <a:off x="4578469" y="3598378"/>
            <a:ext cx="593580" cy="438914"/>
          </a:xfrm>
          <a:prstGeom prst="line">
            <a:avLst/>
          </a:prstGeom>
          <a:ln>
            <a:headEnd/>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
        <p:nvSpPr>
          <p:cNvPr id="14" name="Line 54">
            <a:extLst>
              <a:ext uri="{FF2B5EF4-FFF2-40B4-BE49-F238E27FC236}">
                <a16:creationId xmlns:a16="http://schemas.microsoft.com/office/drawing/2014/main" id="{FA1A02E5-70A6-4F06-B3D5-C4532D9F41BA}"/>
              </a:ext>
            </a:extLst>
          </p:cNvPr>
          <p:cNvSpPr>
            <a:spLocks noChangeShapeType="1"/>
          </p:cNvSpPr>
          <p:nvPr/>
        </p:nvSpPr>
        <p:spPr bwMode="auto">
          <a:xfrm flipV="1">
            <a:off x="4578469" y="2818509"/>
            <a:ext cx="626963" cy="381064"/>
          </a:xfrm>
          <a:prstGeom prst="line">
            <a:avLst/>
          </a:prstGeom>
          <a:ln>
            <a:headEnd/>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
        <p:nvSpPr>
          <p:cNvPr id="15" name="Text Box 30">
            <a:extLst>
              <a:ext uri="{FF2B5EF4-FFF2-40B4-BE49-F238E27FC236}">
                <a16:creationId xmlns:a16="http://schemas.microsoft.com/office/drawing/2014/main" id="{E27292FE-05E0-4319-A20F-5326260A0A3D}"/>
              </a:ext>
            </a:extLst>
          </p:cNvPr>
          <p:cNvSpPr txBox="1">
            <a:spLocks noChangeArrowheads="1"/>
          </p:cNvSpPr>
          <p:nvPr/>
        </p:nvSpPr>
        <p:spPr bwMode="auto">
          <a:xfrm>
            <a:off x="3464014" y="1753278"/>
            <a:ext cx="5930123"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35000"/>
              </a:spcBef>
              <a:spcAft>
                <a:spcPct val="25000"/>
              </a:spcAft>
              <a:buClr>
                <a:srgbClr val="015873"/>
              </a:buClr>
              <a:buSzTx/>
              <a:buFont typeface="Wingdings" panose="05000000000000000000" pitchFamily="2" charset="2"/>
              <a:buNone/>
              <a:tabLst/>
              <a:defRPr/>
            </a:pPr>
            <a:r>
              <a:rPr kumimoji="0" lang="en-US" alt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Stratified by metastatic disease sites (bone only vs visceral vs other); taxane for mHSPC (yes vs no) </a:t>
            </a:r>
            <a:endParaRPr kumimoji="0" lang="en-US" altLang="en-US" sz="1600" b="0" i="1"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17" name="Straight Arrow Connector 16">
            <a:extLst>
              <a:ext uri="{FF2B5EF4-FFF2-40B4-BE49-F238E27FC236}">
                <a16:creationId xmlns:a16="http://schemas.microsoft.com/office/drawing/2014/main" id="{F9CEAC54-FD80-4043-9B65-126C59A66B1B}"/>
              </a:ext>
            </a:extLst>
          </p:cNvPr>
          <p:cNvCxnSpPr>
            <a:cxnSpLocks/>
          </p:cNvCxnSpPr>
          <p:nvPr/>
        </p:nvCxnSpPr>
        <p:spPr bwMode="auto">
          <a:xfrm>
            <a:off x="4654636" y="2369646"/>
            <a:ext cx="0" cy="431123"/>
          </a:xfrm>
          <a:prstGeom prst="straightConnector1">
            <a:avLst/>
          </a:prstGeom>
          <a:noFill/>
          <a:ln w="28575" cap="flat" cmpd="sng" algn="ctr">
            <a:solidFill>
              <a:schemeClr val="tx1"/>
            </a:solidFill>
            <a:prstDash val="sysDash"/>
            <a:round/>
            <a:headEnd type="none" w="med" len="med"/>
            <a:tailEnd type="triangle"/>
          </a:ln>
          <a:effectLst/>
        </p:spPr>
      </p:cxnSp>
    </p:spTree>
    <p:extLst>
      <p:ext uri="{BB962C8B-B14F-4D97-AF65-F5344CB8AC3E}">
        <p14:creationId xmlns:p14="http://schemas.microsoft.com/office/powerpoint/2010/main" val="642077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29" name="Freeform: Shape 46228">
            <a:extLst>
              <a:ext uri="{FF2B5EF4-FFF2-40B4-BE49-F238E27FC236}">
                <a16:creationId xmlns:a16="http://schemas.microsoft.com/office/drawing/2014/main" id="{ADA0C58F-3261-7005-985E-517EC2FAF32F}"/>
              </a:ext>
            </a:extLst>
          </p:cNvPr>
          <p:cNvSpPr/>
          <p:nvPr/>
        </p:nvSpPr>
        <p:spPr>
          <a:xfrm>
            <a:off x="6934303" y="4349717"/>
            <a:ext cx="3506126" cy="1435383"/>
          </a:xfrm>
          <a:custGeom>
            <a:avLst/>
            <a:gdLst>
              <a:gd name="connsiteX0" fmla="*/ 0 w 3506126"/>
              <a:gd name="connsiteY0" fmla="*/ 0 h 1435383"/>
              <a:gd name="connsiteX1" fmla="*/ 3506126 w 3506126"/>
              <a:gd name="connsiteY1" fmla="*/ 0 h 1435383"/>
              <a:gd name="connsiteX2" fmla="*/ 3506126 w 3506126"/>
              <a:gd name="connsiteY2" fmla="*/ 1435383 h 1435383"/>
            </a:gdLst>
            <a:ahLst/>
            <a:cxnLst>
              <a:cxn ang="0">
                <a:pos x="connsiteX0" y="connsiteY0"/>
              </a:cxn>
              <a:cxn ang="0">
                <a:pos x="connsiteX1" y="connsiteY1"/>
              </a:cxn>
              <a:cxn ang="0">
                <a:pos x="connsiteX2" y="connsiteY2"/>
              </a:cxn>
            </a:cxnLst>
            <a:rect l="l" t="t" r="r" b="b"/>
            <a:pathLst>
              <a:path w="3506126" h="1435383">
                <a:moveTo>
                  <a:pt x="0" y="0"/>
                </a:moveTo>
                <a:lnTo>
                  <a:pt x="3506126" y="0"/>
                </a:lnTo>
                <a:lnTo>
                  <a:pt x="3506126" y="1435383"/>
                </a:lnTo>
              </a:path>
            </a:pathLst>
          </a:custGeom>
          <a:noFill/>
          <a:ln w="28575" cap="flat">
            <a:solidFill>
              <a:srgbClr val="B3B3B3"/>
            </a:solid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8" name="Freeform: Shape 46247">
            <a:extLst>
              <a:ext uri="{FF2B5EF4-FFF2-40B4-BE49-F238E27FC236}">
                <a16:creationId xmlns:a16="http://schemas.microsoft.com/office/drawing/2014/main" id="{A6080D94-15DB-D1E0-E308-C299C80F6B67}"/>
              </a:ext>
            </a:extLst>
          </p:cNvPr>
          <p:cNvSpPr/>
          <p:nvPr/>
        </p:nvSpPr>
        <p:spPr>
          <a:xfrm>
            <a:off x="10440428" y="4349717"/>
            <a:ext cx="305989" cy="1435383"/>
          </a:xfrm>
          <a:custGeom>
            <a:avLst/>
            <a:gdLst>
              <a:gd name="connsiteX0" fmla="*/ 0 w 3506126"/>
              <a:gd name="connsiteY0" fmla="*/ 0 h 1435383"/>
              <a:gd name="connsiteX1" fmla="*/ 3506126 w 3506126"/>
              <a:gd name="connsiteY1" fmla="*/ 0 h 1435383"/>
              <a:gd name="connsiteX2" fmla="*/ 3506126 w 3506126"/>
              <a:gd name="connsiteY2" fmla="*/ 1435383 h 1435383"/>
            </a:gdLst>
            <a:ahLst/>
            <a:cxnLst>
              <a:cxn ang="0">
                <a:pos x="connsiteX0" y="connsiteY0"/>
              </a:cxn>
              <a:cxn ang="0">
                <a:pos x="connsiteX1" y="connsiteY1"/>
              </a:cxn>
              <a:cxn ang="0">
                <a:pos x="connsiteX2" y="connsiteY2"/>
              </a:cxn>
            </a:cxnLst>
            <a:rect l="l" t="t" r="r" b="b"/>
            <a:pathLst>
              <a:path w="3506126" h="1435383">
                <a:moveTo>
                  <a:pt x="0" y="0"/>
                </a:moveTo>
                <a:lnTo>
                  <a:pt x="3506126" y="0"/>
                </a:lnTo>
                <a:lnTo>
                  <a:pt x="3506126" y="1435383"/>
                </a:lnTo>
              </a:path>
            </a:pathLst>
          </a:custGeom>
          <a:noFill/>
          <a:ln w="28575" cap="flat">
            <a:solidFill>
              <a:srgbClr val="B3B3B3"/>
            </a:solid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8" name="Rectangle 2">
            <a:extLst>
              <a:ext uri="{FF2B5EF4-FFF2-40B4-BE49-F238E27FC236}">
                <a16:creationId xmlns:a16="http://schemas.microsoft.com/office/drawing/2014/main" id="{733F22C4-763B-49A7-9CF7-DAEC5F28A5BE}"/>
              </a:ext>
            </a:extLst>
          </p:cNvPr>
          <p:cNvSpPr>
            <a:spLocks noGrp="1" noChangeArrowheads="1"/>
          </p:cNvSpPr>
          <p:nvPr>
            <p:ph type="title"/>
          </p:nvPr>
        </p:nvSpPr>
        <p:spPr>
          <a:xfrm>
            <a:off x="524058" y="401000"/>
            <a:ext cx="10515600" cy="659523"/>
          </a:xfrm>
        </p:spPr>
        <p:txBody>
          <a:bodyPr>
            <a:noAutofit/>
          </a:bodyPr>
          <a:lstStyle/>
          <a:p>
            <a:pPr algn="ctr" eaLnBrk="1" hangingPunct="1"/>
            <a:r>
              <a:rPr lang="en-US" sz="2800" b="1" dirty="0" err="1">
                <a:solidFill>
                  <a:schemeClr val="tx1"/>
                </a:solidFill>
                <a:latin typeface="Lora" pitchFamily="2" charset="0"/>
              </a:rPr>
              <a:t>PROpel</a:t>
            </a:r>
            <a:br>
              <a:rPr lang="en-US" sz="2800">
                <a:solidFill>
                  <a:schemeClr val="tx1"/>
                </a:solidFill>
                <a:latin typeface="Lora" pitchFamily="2" charset="0"/>
              </a:rPr>
            </a:br>
            <a:r>
              <a:rPr lang="en-US" sz="2800">
                <a:solidFill>
                  <a:schemeClr val="tx1"/>
                </a:solidFill>
                <a:latin typeface="Lora" pitchFamily="2" charset="0"/>
              </a:rPr>
              <a:t>rPFS </a:t>
            </a:r>
            <a:r>
              <a:rPr lang="en-US" sz="2800" dirty="0">
                <a:solidFill>
                  <a:schemeClr val="tx1"/>
                </a:solidFill>
                <a:latin typeface="Lora" pitchFamily="2" charset="0"/>
              </a:rPr>
              <a:t>by </a:t>
            </a:r>
            <a:r>
              <a:rPr lang="en-US" sz="2800">
                <a:solidFill>
                  <a:srgbClr val="C00000"/>
                </a:solidFill>
                <a:latin typeface="Lora" pitchFamily="2" charset="0"/>
              </a:rPr>
              <a:t>HRR status</a:t>
            </a:r>
            <a:endParaRPr lang="en-US" altLang="en-US" sz="2800" dirty="0">
              <a:solidFill>
                <a:srgbClr val="C00000"/>
              </a:solidFill>
              <a:latin typeface="Lora" pitchFamily="2" charset="0"/>
            </a:endParaRPr>
          </a:p>
        </p:txBody>
      </p:sp>
      <p:sp>
        <p:nvSpPr>
          <p:cNvPr id="2" name="Text Box 15">
            <a:extLst>
              <a:ext uri="{FF2B5EF4-FFF2-40B4-BE49-F238E27FC236}">
                <a16:creationId xmlns:a16="http://schemas.microsoft.com/office/drawing/2014/main" id="{AFACDF70-9F7A-E439-B883-C5E85D5104CD}"/>
              </a:ext>
            </a:extLst>
          </p:cNvPr>
          <p:cNvSpPr txBox="1">
            <a:spLocks noChangeArrowheads="1"/>
          </p:cNvSpPr>
          <p:nvPr/>
        </p:nvSpPr>
        <p:spPr bwMode="auto">
          <a:xfrm>
            <a:off x="8221783" y="6567996"/>
            <a:ext cx="5737745"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Clarke. NEJM Evid. 2022;1</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a:t>
            </a:r>
          </a:p>
        </p:txBody>
      </p:sp>
      <p:grpSp>
        <p:nvGrpSpPr>
          <p:cNvPr id="46164" name="Group 46163">
            <a:extLst>
              <a:ext uri="{FF2B5EF4-FFF2-40B4-BE49-F238E27FC236}">
                <a16:creationId xmlns:a16="http://schemas.microsoft.com/office/drawing/2014/main" id="{AC0F1F19-0AF8-0D47-15CD-386A56D7C45E}"/>
              </a:ext>
            </a:extLst>
          </p:cNvPr>
          <p:cNvGrpSpPr/>
          <p:nvPr/>
        </p:nvGrpSpPr>
        <p:grpSpPr>
          <a:xfrm>
            <a:off x="6254557" y="2788920"/>
            <a:ext cx="4954069" cy="3510688"/>
            <a:chOff x="6368569" y="2788920"/>
            <a:chExt cx="4954069" cy="3510688"/>
          </a:xfrm>
        </p:grpSpPr>
        <p:sp>
          <p:nvSpPr>
            <p:cNvPr id="46086" name="TextBox 46085">
              <a:extLst>
                <a:ext uri="{FF2B5EF4-FFF2-40B4-BE49-F238E27FC236}">
                  <a16:creationId xmlns:a16="http://schemas.microsoft.com/office/drawing/2014/main" id="{7A9F9B36-7C33-5952-8896-09B1D3AE2F7C}"/>
                </a:ext>
              </a:extLst>
            </p:cNvPr>
            <p:cNvSpPr txBox="1"/>
            <p:nvPr/>
          </p:nvSpPr>
          <p:spPr bwMode="auto">
            <a:xfrm rot="16200000">
              <a:off x="5365777" y="4236648"/>
              <a:ext cx="2313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Probability</a:t>
              </a:r>
            </a:p>
          </p:txBody>
        </p:sp>
        <p:grpSp>
          <p:nvGrpSpPr>
            <p:cNvPr id="46087" name="Group 46086">
              <a:extLst>
                <a:ext uri="{FF2B5EF4-FFF2-40B4-BE49-F238E27FC236}">
                  <a16:creationId xmlns:a16="http://schemas.microsoft.com/office/drawing/2014/main" id="{632B863F-CA6B-F378-8A2D-A9CE310A6C1B}"/>
                </a:ext>
              </a:extLst>
            </p:cNvPr>
            <p:cNvGrpSpPr/>
            <p:nvPr/>
          </p:nvGrpSpPr>
          <p:grpSpPr>
            <a:xfrm>
              <a:off x="6629835" y="2788920"/>
              <a:ext cx="412292" cy="3123509"/>
              <a:chOff x="2540964" y="1536947"/>
              <a:chExt cx="412292" cy="3651582"/>
            </a:xfrm>
          </p:grpSpPr>
          <p:sp>
            <p:nvSpPr>
              <p:cNvPr id="46088" name="TextBox 46087">
                <a:extLst>
                  <a:ext uri="{FF2B5EF4-FFF2-40B4-BE49-F238E27FC236}">
                    <a16:creationId xmlns:a16="http://schemas.microsoft.com/office/drawing/2014/main" id="{65104CD9-910D-E921-DDE9-1112E3B38178}"/>
                  </a:ext>
                </a:extLst>
              </p:cNvPr>
              <p:cNvSpPr txBox="1"/>
              <p:nvPr/>
            </p:nvSpPr>
            <p:spPr bwMode="auto">
              <a:xfrm>
                <a:off x="2540964" y="1536947"/>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1.0</a:t>
                </a:r>
              </a:p>
            </p:txBody>
          </p:sp>
          <p:sp>
            <p:nvSpPr>
              <p:cNvPr id="46089" name="TextBox 46088">
                <a:extLst>
                  <a:ext uri="{FF2B5EF4-FFF2-40B4-BE49-F238E27FC236}">
                    <a16:creationId xmlns:a16="http://schemas.microsoft.com/office/drawing/2014/main" id="{8910D1B1-2B3A-DB44-EEAC-45031BD613EE}"/>
                  </a:ext>
                </a:extLst>
              </p:cNvPr>
              <p:cNvSpPr txBox="1"/>
              <p:nvPr/>
            </p:nvSpPr>
            <p:spPr bwMode="auto">
              <a:xfrm>
                <a:off x="2540964" y="2212271"/>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0.8</a:t>
                </a:r>
              </a:p>
            </p:txBody>
          </p:sp>
          <p:sp>
            <p:nvSpPr>
              <p:cNvPr id="46090" name="TextBox 46089">
                <a:extLst>
                  <a:ext uri="{FF2B5EF4-FFF2-40B4-BE49-F238E27FC236}">
                    <a16:creationId xmlns:a16="http://schemas.microsoft.com/office/drawing/2014/main" id="{9C51E698-DD72-D840-A07D-0356692A5C11}"/>
                  </a:ext>
                </a:extLst>
              </p:cNvPr>
              <p:cNvSpPr txBox="1"/>
              <p:nvPr/>
            </p:nvSpPr>
            <p:spPr bwMode="auto">
              <a:xfrm>
                <a:off x="2540964" y="2872570"/>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0.6</a:t>
                </a:r>
              </a:p>
            </p:txBody>
          </p:sp>
          <p:sp>
            <p:nvSpPr>
              <p:cNvPr id="46091" name="TextBox 46090">
                <a:extLst>
                  <a:ext uri="{FF2B5EF4-FFF2-40B4-BE49-F238E27FC236}">
                    <a16:creationId xmlns:a16="http://schemas.microsoft.com/office/drawing/2014/main" id="{CECC0BA7-B983-F041-3208-669C38AA5D20}"/>
                  </a:ext>
                </a:extLst>
              </p:cNvPr>
              <p:cNvSpPr txBox="1"/>
              <p:nvPr/>
            </p:nvSpPr>
            <p:spPr bwMode="auto">
              <a:xfrm>
                <a:off x="2540964" y="3547894"/>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0.4</a:t>
                </a:r>
              </a:p>
            </p:txBody>
          </p:sp>
          <p:sp>
            <p:nvSpPr>
              <p:cNvPr id="46092" name="TextBox 46091">
                <a:extLst>
                  <a:ext uri="{FF2B5EF4-FFF2-40B4-BE49-F238E27FC236}">
                    <a16:creationId xmlns:a16="http://schemas.microsoft.com/office/drawing/2014/main" id="{D407FB1E-2B6B-10C3-5CEC-110BAA930334}"/>
                  </a:ext>
                </a:extLst>
              </p:cNvPr>
              <p:cNvSpPr txBox="1"/>
              <p:nvPr/>
            </p:nvSpPr>
            <p:spPr bwMode="auto">
              <a:xfrm>
                <a:off x="2540964" y="4205428"/>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0.2</a:t>
                </a:r>
              </a:p>
            </p:txBody>
          </p:sp>
          <p:sp>
            <p:nvSpPr>
              <p:cNvPr id="46093" name="TextBox 46092">
                <a:extLst>
                  <a:ext uri="{FF2B5EF4-FFF2-40B4-BE49-F238E27FC236}">
                    <a16:creationId xmlns:a16="http://schemas.microsoft.com/office/drawing/2014/main" id="{9DF0269E-DB11-77CD-AC4A-7DB6F69C8464}"/>
                  </a:ext>
                </a:extLst>
              </p:cNvPr>
              <p:cNvSpPr txBox="1"/>
              <p:nvPr/>
            </p:nvSpPr>
            <p:spPr bwMode="auto">
              <a:xfrm>
                <a:off x="2677219" y="4880752"/>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a:t>
                </a:r>
              </a:p>
            </p:txBody>
          </p:sp>
        </p:grpSp>
        <p:sp>
          <p:nvSpPr>
            <p:cNvPr id="46094" name="TextBox 46093">
              <a:extLst>
                <a:ext uri="{FF2B5EF4-FFF2-40B4-BE49-F238E27FC236}">
                  <a16:creationId xmlns:a16="http://schemas.microsoft.com/office/drawing/2014/main" id="{3BF52BF9-84E7-40C6-EFCE-CB27B8D1E2BB}"/>
                </a:ext>
              </a:extLst>
            </p:cNvPr>
            <p:cNvSpPr txBox="1"/>
            <p:nvPr/>
          </p:nvSpPr>
          <p:spPr bwMode="auto">
            <a:xfrm>
              <a:off x="9041262" y="5991831"/>
              <a:ext cx="4379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Mo</a:t>
              </a:r>
            </a:p>
          </p:txBody>
        </p:sp>
        <p:grpSp>
          <p:nvGrpSpPr>
            <p:cNvPr id="46095" name="Group 46094">
              <a:extLst>
                <a:ext uri="{FF2B5EF4-FFF2-40B4-BE49-F238E27FC236}">
                  <a16:creationId xmlns:a16="http://schemas.microsoft.com/office/drawing/2014/main" id="{73F50CD9-E3CE-FBD8-655D-97EA56F83242}"/>
                </a:ext>
              </a:extLst>
            </p:cNvPr>
            <p:cNvGrpSpPr/>
            <p:nvPr/>
          </p:nvGrpSpPr>
          <p:grpSpPr>
            <a:xfrm>
              <a:off x="6946525" y="2932052"/>
              <a:ext cx="4376113" cy="2933305"/>
              <a:chOff x="1120140" y="2932051"/>
              <a:chExt cx="4376113" cy="2933305"/>
            </a:xfrm>
          </p:grpSpPr>
          <p:sp>
            <p:nvSpPr>
              <p:cNvPr id="46096" name="Freeform: Shape 46095">
                <a:extLst>
                  <a:ext uri="{FF2B5EF4-FFF2-40B4-BE49-F238E27FC236}">
                    <a16:creationId xmlns:a16="http://schemas.microsoft.com/office/drawing/2014/main" id="{D27C8514-D3AD-AB20-0C7C-D70DC4026B1E}"/>
                  </a:ext>
                </a:extLst>
              </p:cNvPr>
              <p:cNvSpPr/>
              <p:nvPr/>
            </p:nvSpPr>
            <p:spPr>
              <a:xfrm>
                <a:off x="1221882" y="2932051"/>
                <a:ext cx="4274371" cy="2850041"/>
              </a:xfrm>
              <a:custGeom>
                <a:avLst/>
                <a:gdLst>
                  <a:gd name="connsiteX0" fmla="*/ 0 w 4349497"/>
                  <a:gd name="connsiteY0" fmla="*/ 0 h 2850041"/>
                  <a:gd name="connsiteX1" fmla="*/ 0 w 4349497"/>
                  <a:gd name="connsiteY1" fmla="*/ 2850042 h 2850041"/>
                  <a:gd name="connsiteX2" fmla="*/ 4349498 w 4349497"/>
                  <a:gd name="connsiteY2" fmla="*/ 2850042 h 2850041"/>
                </a:gdLst>
                <a:ahLst/>
                <a:cxnLst>
                  <a:cxn ang="0">
                    <a:pos x="connsiteX0" y="connsiteY0"/>
                  </a:cxn>
                  <a:cxn ang="0">
                    <a:pos x="connsiteX1" y="connsiteY1"/>
                  </a:cxn>
                  <a:cxn ang="0">
                    <a:pos x="connsiteX2" y="connsiteY2"/>
                  </a:cxn>
                </a:cxnLst>
                <a:rect l="l" t="t" r="r" b="b"/>
                <a:pathLst>
                  <a:path w="4349497" h="2850041">
                    <a:moveTo>
                      <a:pt x="0" y="0"/>
                    </a:moveTo>
                    <a:lnTo>
                      <a:pt x="0" y="2850042"/>
                    </a:lnTo>
                    <a:lnTo>
                      <a:pt x="4349498" y="2850042"/>
                    </a:lnTo>
                  </a:path>
                </a:pathLst>
              </a:custGeom>
              <a:noFill/>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097" name="Graphic 21">
                <a:extLst>
                  <a:ext uri="{FF2B5EF4-FFF2-40B4-BE49-F238E27FC236}">
                    <a16:creationId xmlns:a16="http://schemas.microsoft.com/office/drawing/2014/main" id="{F2013737-49C7-A404-6884-0459A229CECA}"/>
                  </a:ext>
                </a:extLst>
              </p:cNvPr>
              <p:cNvGrpSpPr/>
              <p:nvPr/>
            </p:nvGrpSpPr>
            <p:grpSpPr>
              <a:xfrm>
                <a:off x="1120140" y="2937493"/>
                <a:ext cx="101742" cy="2851673"/>
                <a:chOff x="1120140" y="2937493"/>
                <a:chExt cx="101742" cy="2851673"/>
              </a:xfrm>
            </p:grpSpPr>
            <p:sp>
              <p:nvSpPr>
                <p:cNvPr id="46129" name="Freeform: Shape 46128">
                  <a:extLst>
                    <a:ext uri="{FF2B5EF4-FFF2-40B4-BE49-F238E27FC236}">
                      <a16:creationId xmlns:a16="http://schemas.microsoft.com/office/drawing/2014/main" id="{AA7D98CC-4DEC-3225-8D2E-BDF45CEDF795}"/>
                    </a:ext>
                  </a:extLst>
                </p:cNvPr>
                <p:cNvSpPr/>
                <p:nvPr/>
              </p:nvSpPr>
              <p:spPr>
                <a:xfrm>
                  <a:off x="1120140" y="2937493"/>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30" name="Freeform: Shape 46129">
                  <a:extLst>
                    <a:ext uri="{FF2B5EF4-FFF2-40B4-BE49-F238E27FC236}">
                      <a16:creationId xmlns:a16="http://schemas.microsoft.com/office/drawing/2014/main" id="{A8579E59-1795-B113-1DA6-5BE6514AE93B}"/>
                    </a:ext>
                  </a:extLst>
                </p:cNvPr>
                <p:cNvSpPr/>
                <p:nvPr/>
              </p:nvSpPr>
              <p:spPr>
                <a:xfrm>
                  <a:off x="1120140" y="3507828"/>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31" name="Freeform: Shape 46130">
                  <a:extLst>
                    <a:ext uri="{FF2B5EF4-FFF2-40B4-BE49-F238E27FC236}">
                      <a16:creationId xmlns:a16="http://schemas.microsoft.com/office/drawing/2014/main" id="{EF7053D5-0922-19E2-B94B-6F0E496538CF}"/>
                    </a:ext>
                  </a:extLst>
                </p:cNvPr>
                <p:cNvSpPr/>
                <p:nvPr/>
              </p:nvSpPr>
              <p:spPr>
                <a:xfrm>
                  <a:off x="1120140" y="4078162"/>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32" name="Freeform: Shape 46131">
                  <a:extLst>
                    <a:ext uri="{FF2B5EF4-FFF2-40B4-BE49-F238E27FC236}">
                      <a16:creationId xmlns:a16="http://schemas.microsoft.com/office/drawing/2014/main" id="{A30376E8-F3EE-56E6-3DB1-6C0D225D3525}"/>
                    </a:ext>
                  </a:extLst>
                </p:cNvPr>
                <p:cNvSpPr/>
                <p:nvPr/>
              </p:nvSpPr>
              <p:spPr>
                <a:xfrm>
                  <a:off x="1120140" y="4648497"/>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33" name="Freeform: Shape 46132">
                  <a:extLst>
                    <a:ext uri="{FF2B5EF4-FFF2-40B4-BE49-F238E27FC236}">
                      <a16:creationId xmlns:a16="http://schemas.microsoft.com/office/drawing/2014/main" id="{01CCD874-F848-FE12-9BD5-316213C45559}"/>
                    </a:ext>
                  </a:extLst>
                </p:cNvPr>
                <p:cNvSpPr/>
                <p:nvPr/>
              </p:nvSpPr>
              <p:spPr>
                <a:xfrm>
                  <a:off x="1120140" y="5218832"/>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34" name="Freeform: Shape 46133">
                  <a:extLst>
                    <a:ext uri="{FF2B5EF4-FFF2-40B4-BE49-F238E27FC236}">
                      <a16:creationId xmlns:a16="http://schemas.microsoft.com/office/drawing/2014/main" id="{BD834BDD-BDAD-BB7E-7AF7-A067DC0A1862}"/>
                    </a:ext>
                  </a:extLst>
                </p:cNvPr>
                <p:cNvSpPr/>
                <p:nvPr/>
              </p:nvSpPr>
              <p:spPr>
                <a:xfrm>
                  <a:off x="1120140" y="5789167"/>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98" name="Graphic 21">
                <a:extLst>
                  <a:ext uri="{FF2B5EF4-FFF2-40B4-BE49-F238E27FC236}">
                    <a16:creationId xmlns:a16="http://schemas.microsoft.com/office/drawing/2014/main" id="{D8B7B0B6-FE26-5550-BD78-1370758B3BF6}"/>
                  </a:ext>
                </a:extLst>
              </p:cNvPr>
              <p:cNvGrpSpPr/>
              <p:nvPr/>
            </p:nvGrpSpPr>
            <p:grpSpPr>
              <a:xfrm>
                <a:off x="1220738" y="5789167"/>
                <a:ext cx="3967325" cy="76189"/>
                <a:chOff x="1220738" y="5789167"/>
                <a:chExt cx="3967325" cy="76189"/>
              </a:xfrm>
            </p:grpSpPr>
            <p:grpSp>
              <p:nvGrpSpPr>
                <p:cNvPr id="46099" name="Graphic 21">
                  <a:extLst>
                    <a:ext uri="{FF2B5EF4-FFF2-40B4-BE49-F238E27FC236}">
                      <a16:creationId xmlns:a16="http://schemas.microsoft.com/office/drawing/2014/main" id="{ABA68F74-CA00-01A3-7397-8433E3F76117}"/>
                    </a:ext>
                  </a:extLst>
                </p:cNvPr>
                <p:cNvGrpSpPr/>
                <p:nvPr/>
              </p:nvGrpSpPr>
              <p:grpSpPr>
                <a:xfrm>
                  <a:off x="1220738" y="5789167"/>
                  <a:ext cx="722499" cy="76189"/>
                  <a:chOff x="1220738" y="5789167"/>
                  <a:chExt cx="722499" cy="76189"/>
                </a:xfrm>
              </p:grpSpPr>
              <p:sp>
                <p:nvSpPr>
                  <p:cNvPr id="46124" name="Freeform: Shape 46123">
                    <a:extLst>
                      <a:ext uri="{FF2B5EF4-FFF2-40B4-BE49-F238E27FC236}">
                        <a16:creationId xmlns:a16="http://schemas.microsoft.com/office/drawing/2014/main" id="{FE762F3E-35B7-8EA1-7748-A428B3AA688B}"/>
                      </a:ext>
                    </a:extLst>
                  </p:cNvPr>
                  <p:cNvSpPr/>
                  <p:nvPr/>
                </p:nvSpPr>
                <p:spPr>
                  <a:xfrm>
                    <a:off x="1930520"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26" name="Freeform: Shape 46125">
                    <a:extLst>
                      <a:ext uri="{FF2B5EF4-FFF2-40B4-BE49-F238E27FC236}">
                        <a16:creationId xmlns:a16="http://schemas.microsoft.com/office/drawing/2014/main" id="{8233C387-C746-1151-B6AE-928211B12384}"/>
                      </a:ext>
                    </a:extLst>
                  </p:cNvPr>
                  <p:cNvSpPr/>
                  <p:nvPr/>
                </p:nvSpPr>
                <p:spPr>
                  <a:xfrm>
                    <a:off x="1575692"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28" name="Freeform: Shape 46127">
                    <a:extLst>
                      <a:ext uri="{FF2B5EF4-FFF2-40B4-BE49-F238E27FC236}">
                        <a16:creationId xmlns:a16="http://schemas.microsoft.com/office/drawing/2014/main" id="{0B164427-7BB7-E531-9F8B-EBE9F6884C52}"/>
                      </a:ext>
                    </a:extLst>
                  </p:cNvPr>
                  <p:cNvSpPr/>
                  <p:nvPr/>
                </p:nvSpPr>
                <p:spPr>
                  <a:xfrm>
                    <a:off x="1220738"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100" name="Graphic 21">
                  <a:extLst>
                    <a:ext uri="{FF2B5EF4-FFF2-40B4-BE49-F238E27FC236}">
                      <a16:creationId xmlns:a16="http://schemas.microsoft.com/office/drawing/2014/main" id="{9882C5EA-9E8C-08E6-13E0-9C35EDE8F325}"/>
                    </a:ext>
                  </a:extLst>
                </p:cNvPr>
                <p:cNvGrpSpPr/>
                <p:nvPr/>
              </p:nvGrpSpPr>
              <p:grpSpPr>
                <a:xfrm>
                  <a:off x="2287509" y="5789167"/>
                  <a:ext cx="739668" cy="76189"/>
                  <a:chOff x="2287509" y="5789167"/>
                  <a:chExt cx="739668" cy="76189"/>
                </a:xfrm>
              </p:grpSpPr>
              <p:sp>
                <p:nvSpPr>
                  <p:cNvPr id="46118" name="Freeform: Shape 46117">
                    <a:extLst>
                      <a:ext uri="{FF2B5EF4-FFF2-40B4-BE49-F238E27FC236}">
                        <a16:creationId xmlns:a16="http://schemas.microsoft.com/office/drawing/2014/main" id="{4ED45D3D-7CE0-2C0D-FDA2-3562B7DC8D53}"/>
                      </a:ext>
                    </a:extLst>
                  </p:cNvPr>
                  <p:cNvSpPr/>
                  <p:nvPr/>
                </p:nvSpPr>
                <p:spPr>
                  <a:xfrm>
                    <a:off x="3014460"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20" name="Freeform: Shape 46119">
                    <a:extLst>
                      <a:ext uri="{FF2B5EF4-FFF2-40B4-BE49-F238E27FC236}">
                        <a16:creationId xmlns:a16="http://schemas.microsoft.com/office/drawing/2014/main" id="{C5AD9956-EF1A-8111-F62C-C6030F1C2C6A}"/>
                      </a:ext>
                    </a:extLst>
                  </p:cNvPr>
                  <p:cNvSpPr/>
                  <p:nvPr/>
                </p:nvSpPr>
                <p:spPr>
                  <a:xfrm>
                    <a:off x="2650985"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22" name="Freeform: Shape 46121">
                    <a:extLst>
                      <a:ext uri="{FF2B5EF4-FFF2-40B4-BE49-F238E27FC236}">
                        <a16:creationId xmlns:a16="http://schemas.microsoft.com/office/drawing/2014/main" id="{1F8EC707-5982-BA97-0EA1-FA8821790CC8}"/>
                      </a:ext>
                    </a:extLst>
                  </p:cNvPr>
                  <p:cNvSpPr/>
                  <p:nvPr/>
                </p:nvSpPr>
                <p:spPr>
                  <a:xfrm>
                    <a:off x="2287509"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101" name="Graphic 21">
                  <a:extLst>
                    <a:ext uri="{FF2B5EF4-FFF2-40B4-BE49-F238E27FC236}">
                      <a16:creationId xmlns:a16="http://schemas.microsoft.com/office/drawing/2014/main" id="{69485023-FB70-CEC6-4271-CDC898D6CD6F}"/>
                    </a:ext>
                  </a:extLst>
                </p:cNvPr>
                <p:cNvGrpSpPr/>
                <p:nvPr/>
              </p:nvGrpSpPr>
              <p:grpSpPr>
                <a:xfrm>
                  <a:off x="3375774" y="5789167"/>
                  <a:ext cx="739795" cy="76189"/>
                  <a:chOff x="3375774" y="5789167"/>
                  <a:chExt cx="739795" cy="76189"/>
                </a:xfrm>
              </p:grpSpPr>
              <p:sp>
                <p:nvSpPr>
                  <p:cNvPr id="46111" name="Freeform: Shape 46110">
                    <a:extLst>
                      <a:ext uri="{FF2B5EF4-FFF2-40B4-BE49-F238E27FC236}">
                        <a16:creationId xmlns:a16="http://schemas.microsoft.com/office/drawing/2014/main" id="{B9B8C06C-F681-C020-FEAF-CA2B769193FA}"/>
                      </a:ext>
                    </a:extLst>
                  </p:cNvPr>
                  <p:cNvSpPr/>
                  <p:nvPr/>
                </p:nvSpPr>
                <p:spPr>
                  <a:xfrm>
                    <a:off x="4102852"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14" name="Freeform: Shape 46113">
                    <a:extLst>
                      <a:ext uri="{FF2B5EF4-FFF2-40B4-BE49-F238E27FC236}">
                        <a16:creationId xmlns:a16="http://schemas.microsoft.com/office/drawing/2014/main" id="{FD9E7B3F-6155-18FF-4651-64E15A5538B0}"/>
                      </a:ext>
                    </a:extLst>
                  </p:cNvPr>
                  <p:cNvSpPr/>
                  <p:nvPr/>
                </p:nvSpPr>
                <p:spPr>
                  <a:xfrm>
                    <a:off x="3739376"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16" name="Freeform: Shape 46115">
                    <a:extLst>
                      <a:ext uri="{FF2B5EF4-FFF2-40B4-BE49-F238E27FC236}">
                        <a16:creationId xmlns:a16="http://schemas.microsoft.com/office/drawing/2014/main" id="{BCAFB9E1-76A9-5656-DB1B-44451E27F799}"/>
                      </a:ext>
                    </a:extLst>
                  </p:cNvPr>
                  <p:cNvSpPr/>
                  <p:nvPr/>
                </p:nvSpPr>
                <p:spPr>
                  <a:xfrm>
                    <a:off x="3375774"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102" name="Graphic 21">
                  <a:extLst>
                    <a:ext uri="{FF2B5EF4-FFF2-40B4-BE49-F238E27FC236}">
                      <a16:creationId xmlns:a16="http://schemas.microsoft.com/office/drawing/2014/main" id="{88C3D9C4-E93B-0553-A71B-8F055F07355B}"/>
                    </a:ext>
                  </a:extLst>
                </p:cNvPr>
                <p:cNvGrpSpPr/>
                <p:nvPr/>
              </p:nvGrpSpPr>
              <p:grpSpPr>
                <a:xfrm>
                  <a:off x="4471415" y="5789167"/>
                  <a:ext cx="716648" cy="76189"/>
                  <a:chOff x="4471415" y="5789167"/>
                  <a:chExt cx="716648" cy="76189"/>
                </a:xfrm>
              </p:grpSpPr>
              <p:sp>
                <p:nvSpPr>
                  <p:cNvPr id="46105" name="Freeform: Shape 46104">
                    <a:extLst>
                      <a:ext uri="{FF2B5EF4-FFF2-40B4-BE49-F238E27FC236}">
                        <a16:creationId xmlns:a16="http://schemas.microsoft.com/office/drawing/2014/main" id="{228AB099-D5E3-B6A7-5225-474F4B5FD38E}"/>
                      </a:ext>
                    </a:extLst>
                  </p:cNvPr>
                  <p:cNvSpPr/>
                  <p:nvPr/>
                </p:nvSpPr>
                <p:spPr>
                  <a:xfrm>
                    <a:off x="5175346"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07" name="Freeform: Shape 46106">
                    <a:extLst>
                      <a:ext uri="{FF2B5EF4-FFF2-40B4-BE49-F238E27FC236}">
                        <a16:creationId xmlns:a16="http://schemas.microsoft.com/office/drawing/2014/main" id="{45B5A680-3BC0-563C-B959-F445BCF67D89}"/>
                      </a:ext>
                    </a:extLst>
                  </p:cNvPr>
                  <p:cNvSpPr/>
                  <p:nvPr/>
                </p:nvSpPr>
                <p:spPr>
                  <a:xfrm>
                    <a:off x="4823317"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09" name="Freeform: Shape 46108">
                    <a:extLst>
                      <a:ext uri="{FF2B5EF4-FFF2-40B4-BE49-F238E27FC236}">
                        <a16:creationId xmlns:a16="http://schemas.microsoft.com/office/drawing/2014/main" id="{A42211BA-173A-AFE3-7D32-D7E30DFB2F4A}"/>
                      </a:ext>
                    </a:extLst>
                  </p:cNvPr>
                  <p:cNvSpPr/>
                  <p:nvPr/>
                </p:nvSpPr>
                <p:spPr>
                  <a:xfrm>
                    <a:off x="4471415"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46135" name="Group 46134">
              <a:extLst>
                <a:ext uri="{FF2B5EF4-FFF2-40B4-BE49-F238E27FC236}">
                  <a16:creationId xmlns:a16="http://schemas.microsoft.com/office/drawing/2014/main" id="{A353D004-9522-A6BD-AC15-3A37D4059E62}"/>
                </a:ext>
              </a:extLst>
            </p:cNvPr>
            <p:cNvGrpSpPr/>
            <p:nvPr/>
          </p:nvGrpSpPr>
          <p:grpSpPr>
            <a:xfrm>
              <a:off x="6961764" y="5804716"/>
              <a:ext cx="4155471" cy="307777"/>
              <a:chOff x="2866204" y="5064788"/>
              <a:chExt cx="7285227" cy="307777"/>
            </a:xfrm>
          </p:grpSpPr>
          <p:grpSp>
            <p:nvGrpSpPr>
              <p:cNvPr id="46136" name="Group 46135">
                <a:extLst>
                  <a:ext uri="{FF2B5EF4-FFF2-40B4-BE49-F238E27FC236}">
                    <a16:creationId xmlns:a16="http://schemas.microsoft.com/office/drawing/2014/main" id="{358D759D-7502-FD1C-54B3-8039A79CF0B2}"/>
                  </a:ext>
                </a:extLst>
              </p:cNvPr>
              <p:cNvGrpSpPr/>
              <p:nvPr/>
            </p:nvGrpSpPr>
            <p:grpSpPr>
              <a:xfrm>
                <a:off x="2866204" y="5064788"/>
                <a:ext cx="2213846" cy="307777"/>
                <a:chOff x="2866204" y="5064788"/>
                <a:chExt cx="2213846" cy="307777"/>
              </a:xfrm>
            </p:grpSpPr>
            <p:sp>
              <p:nvSpPr>
                <p:cNvPr id="46156" name="TextBox 46155">
                  <a:extLst>
                    <a:ext uri="{FF2B5EF4-FFF2-40B4-BE49-F238E27FC236}">
                      <a16:creationId xmlns:a16="http://schemas.microsoft.com/office/drawing/2014/main" id="{A4276D64-8D17-D846-B37C-672ADFD3B17E}"/>
                    </a:ext>
                  </a:extLst>
                </p:cNvPr>
                <p:cNvSpPr txBox="1"/>
                <p:nvPr/>
              </p:nvSpPr>
              <p:spPr bwMode="auto">
                <a:xfrm>
                  <a:off x="2866204" y="5064788"/>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a:t>
                  </a:r>
                </a:p>
              </p:txBody>
            </p:sp>
            <p:sp>
              <p:nvSpPr>
                <p:cNvPr id="46158" name="TextBox 46157">
                  <a:extLst>
                    <a:ext uri="{FF2B5EF4-FFF2-40B4-BE49-F238E27FC236}">
                      <a16:creationId xmlns:a16="http://schemas.microsoft.com/office/drawing/2014/main" id="{EC52F8AE-9DD8-4020-486A-F661322AF4DB}"/>
                    </a:ext>
                  </a:extLst>
                </p:cNvPr>
                <p:cNvSpPr txBox="1"/>
                <p:nvPr/>
              </p:nvSpPr>
              <p:spPr bwMode="auto">
                <a:xfrm>
                  <a:off x="3497721" y="5064788"/>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a:t>
                  </a:r>
                </a:p>
              </p:txBody>
            </p:sp>
            <p:sp>
              <p:nvSpPr>
                <p:cNvPr id="46160" name="TextBox 46159">
                  <a:extLst>
                    <a:ext uri="{FF2B5EF4-FFF2-40B4-BE49-F238E27FC236}">
                      <a16:creationId xmlns:a16="http://schemas.microsoft.com/office/drawing/2014/main" id="{77BE5B23-D2A5-9750-F7C7-B5E48754E167}"/>
                    </a:ext>
                  </a:extLst>
                </p:cNvPr>
                <p:cNvSpPr txBox="1"/>
                <p:nvPr/>
              </p:nvSpPr>
              <p:spPr bwMode="auto">
                <a:xfrm>
                  <a:off x="4126810" y="5064788"/>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8</a:t>
                  </a:r>
                </a:p>
              </p:txBody>
            </p:sp>
            <p:sp>
              <p:nvSpPr>
                <p:cNvPr id="46162" name="TextBox 46161">
                  <a:extLst>
                    <a:ext uri="{FF2B5EF4-FFF2-40B4-BE49-F238E27FC236}">
                      <a16:creationId xmlns:a16="http://schemas.microsoft.com/office/drawing/2014/main" id="{8A4A3A27-2BD6-B791-413B-EEE905331A66}"/>
                    </a:ext>
                  </a:extLst>
                </p:cNvPr>
                <p:cNvSpPr txBox="1"/>
                <p:nvPr/>
              </p:nvSpPr>
              <p:spPr bwMode="auto">
                <a:xfrm>
                  <a:off x="4712642" y="506478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12</a:t>
                  </a:r>
                </a:p>
              </p:txBody>
            </p:sp>
          </p:grpSp>
          <p:grpSp>
            <p:nvGrpSpPr>
              <p:cNvPr id="46137" name="Group 46136">
                <a:extLst>
                  <a:ext uri="{FF2B5EF4-FFF2-40B4-BE49-F238E27FC236}">
                    <a16:creationId xmlns:a16="http://schemas.microsoft.com/office/drawing/2014/main" id="{A7CC0286-F911-343C-D1E0-A75C64F80239}"/>
                  </a:ext>
                </a:extLst>
              </p:cNvPr>
              <p:cNvGrpSpPr/>
              <p:nvPr/>
            </p:nvGrpSpPr>
            <p:grpSpPr>
              <a:xfrm>
                <a:off x="5361787" y="5064788"/>
                <a:ext cx="2259531" cy="307777"/>
                <a:chOff x="2820519" y="5064788"/>
                <a:chExt cx="2259531" cy="307777"/>
              </a:xfrm>
            </p:grpSpPr>
            <p:sp>
              <p:nvSpPr>
                <p:cNvPr id="46148" name="TextBox 46147">
                  <a:extLst>
                    <a:ext uri="{FF2B5EF4-FFF2-40B4-BE49-F238E27FC236}">
                      <a16:creationId xmlns:a16="http://schemas.microsoft.com/office/drawing/2014/main" id="{33DD0058-A00F-A98B-A191-D8794C16C2AF}"/>
                    </a:ext>
                  </a:extLst>
                </p:cNvPr>
                <p:cNvSpPr txBox="1"/>
                <p:nvPr/>
              </p:nvSpPr>
              <p:spPr bwMode="auto">
                <a:xfrm>
                  <a:off x="2820519" y="506478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16</a:t>
                  </a:r>
                </a:p>
              </p:txBody>
            </p:sp>
            <p:sp>
              <p:nvSpPr>
                <p:cNvPr id="46150" name="TextBox 46149">
                  <a:extLst>
                    <a:ext uri="{FF2B5EF4-FFF2-40B4-BE49-F238E27FC236}">
                      <a16:creationId xmlns:a16="http://schemas.microsoft.com/office/drawing/2014/main" id="{1FC8052F-6BF4-DF12-CBE4-558B0F68322C}"/>
                    </a:ext>
                  </a:extLst>
                </p:cNvPr>
                <p:cNvSpPr txBox="1"/>
                <p:nvPr/>
              </p:nvSpPr>
              <p:spPr bwMode="auto">
                <a:xfrm>
                  <a:off x="3452036" y="506478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20</a:t>
                  </a:r>
                </a:p>
              </p:txBody>
            </p:sp>
            <p:sp>
              <p:nvSpPr>
                <p:cNvPr id="46152" name="TextBox 46151">
                  <a:extLst>
                    <a:ext uri="{FF2B5EF4-FFF2-40B4-BE49-F238E27FC236}">
                      <a16:creationId xmlns:a16="http://schemas.microsoft.com/office/drawing/2014/main" id="{A5D158D8-E272-1889-1DD5-143D1563BBE2}"/>
                    </a:ext>
                  </a:extLst>
                </p:cNvPr>
                <p:cNvSpPr txBox="1"/>
                <p:nvPr/>
              </p:nvSpPr>
              <p:spPr bwMode="auto">
                <a:xfrm>
                  <a:off x="4081125" y="506478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24</a:t>
                  </a:r>
                </a:p>
              </p:txBody>
            </p:sp>
            <p:sp>
              <p:nvSpPr>
                <p:cNvPr id="46154" name="TextBox 46153">
                  <a:extLst>
                    <a:ext uri="{FF2B5EF4-FFF2-40B4-BE49-F238E27FC236}">
                      <a16:creationId xmlns:a16="http://schemas.microsoft.com/office/drawing/2014/main" id="{E6F2AC46-AFF6-AD22-D41D-3B8D7250D891}"/>
                    </a:ext>
                  </a:extLst>
                </p:cNvPr>
                <p:cNvSpPr txBox="1"/>
                <p:nvPr/>
              </p:nvSpPr>
              <p:spPr bwMode="auto">
                <a:xfrm>
                  <a:off x="4712642" y="506478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28</a:t>
                  </a:r>
                </a:p>
              </p:txBody>
            </p:sp>
          </p:grpSp>
          <p:grpSp>
            <p:nvGrpSpPr>
              <p:cNvPr id="46138" name="Group 46137">
                <a:extLst>
                  <a:ext uri="{FF2B5EF4-FFF2-40B4-BE49-F238E27FC236}">
                    <a16:creationId xmlns:a16="http://schemas.microsoft.com/office/drawing/2014/main" id="{9DE21ADF-41C7-5E35-1301-BA7132F3A865}"/>
                  </a:ext>
                </a:extLst>
              </p:cNvPr>
              <p:cNvGrpSpPr/>
              <p:nvPr/>
            </p:nvGrpSpPr>
            <p:grpSpPr>
              <a:xfrm>
                <a:off x="7891900" y="5064788"/>
                <a:ext cx="2259531" cy="307777"/>
                <a:chOff x="2820519" y="5064788"/>
                <a:chExt cx="2259531" cy="307777"/>
              </a:xfrm>
            </p:grpSpPr>
            <p:sp>
              <p:nvSpPr>
                <p:cNvPr id="46139" name="TextBox 46138">
                  <a:extLst>
                    <a:ext uri="{FF2B5EF4-FFF2-40B4-BE49-F238E27FC236}">
                      <a16:creationId xmlns:a16="http://schemas.microsoft.com/office/drawing/2014/main" id="{763D585F-107C-FA04-3C6E-285B22CF4697}"/>
                    </a:ext>
                  </a:extLst>
                </p:cNvPr>
                <p:cNvSpPr txBox="1"/>
                <p:nvPr/>
              </p:nvSpPr>
              <p:spPr bwMode="auto">
                <a:xfrm>
                  <a:off x="2820519" y="506478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32</a:t>
                  </a:r>
                </a:p>
              </p:txBody>
            </p:sp>
            <p:sp>
              <p:nvSpPr>
                <p:cNvPr id="46141" name="TextBox 46140">
                  <a:extLst>
                    <a:ext uri="{FF2B5EF4-FFF2-40B4-BE49-F238E27FC236}">
                      <a16:creationId xmlns:a16="http://schemas.microsoft.com/office/drawing/2014/main" id="{579F8189-A792-1A46-CA2E-F1F367E1A047}"/>
                    </a:ext>
                  </a:extLst>
                </p:cNvPr>
                <p:cNvSpPr txBox="1"/>
                <p:nvPr/>
              </p:nvSpPr>
              <p:spPr bwMode="auto">
                <a:xfrm>
                  <a:off x="3452036" y="506478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36</a:t>
                  </a:r>
                </a:p>
              </p:txBody>
            </p:sp>
            <p:sp>
              <p:nvSpPr>
                <p:cNvPr id="46143" name="TextBox 46142">
                  <a:extLst>
                    <a:ext uri="{FF2B5EF4-FFF2-40B4-BE49-F238E27FC236}">
                      <a16:creationId xmlns:a16="http://schemas.microsoft.com/office/drawing/2014/main" id="{7058928B-AFBC-FE59-C76D-FE1B800C3740}"/>
                    </a:ext>
                  </a:extLst>
                </p:cNvPr>
                <p:cNvSpPr txBox="1"/>
                <p:nvPr/>
              </p:nvSpPr>
              <p:spPr bwMode="auto">
                <a:xfrm>
                  <a:off x="4081125" y="506478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40</a:t>
                  </a:r>
                </a:p>
              </p:txBody>
            </p:sp>
            <p:sp>
              <p:nvSpPr>
                <p:cNvPr id="46145" name="TextBox 46144">
                  <a:extLst>
                    <a:ext uri="{FF2B5EF4-FFF2-40B4-BE49-F238E27FC236}">
                      <a16:creationId xmlns:a16="http://schemas.microsoft.com/office/drawing/2014/main" id="{0422EC69-3224-5AC2-583F-0E05B2AC33A1}"/>
                    </a:ext>
                  </a:extLst>
                </p:cNvPr>
                <p:cNvSpPr txBox="1"/>
                <p:nvPr/>
              </p:nvSpPr>
              <p:spPr bwMode="auto">
                <a:xfrm>
                  <a:off x="4712642" y="506478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44</a:t>
                  </a:r>
                </a:p>
              </p:txBody>
            </p:sp>
          </p:grpSp>
        </p:grpSp>
      </p:grpSp>
      <p:grpSp>
        <p:nvGrpSpPr>
          <p:cNvPr id="46173" name="Graphic 46170">
            <a:extLst>
              <a:ext uri="{FF2B5EF4-FFF2-40B4-BE49-F238E27FC236}">
                <a16:creationId xmlns:a16="http://schemas.microsoft.com/office/drawing/2014/main" id="{C4A32B17-C848-03E3-34BB-FF59745824A2}"/>
              </a:ext>
            </a:extLst>
          </p:cNvPr>
          <p:cNvGrpSpPr/>
          <p:nvPr/>
        </p:nvGrpSpPr>
        <p:grpSpPr>
          <a:xfrm>
            <a:off x="8872234" y="3672592"/>
            <a:ext cx="2218421" cy="756503"/>
            <a:chOff x="8872234" y="3672592"/>
            <a:chExt cx="2218421" cy="756503"/>
          </a:xfrm>
          <a:solidFill>
            <a:srgbClr val="025973"/>
          </a:solidFill>
        </p:grpSpPr>
        <p:sp>
          <p:nvSpPr>
            <p:cNvPr id="46174" name="Freeform: Shape 46173">
              <a:extLst>
                <a:ext uri="{FF2B5EF4-FFF2-40B4-BE49-F238E27FC236}">
                  <a16:creationId xmlns:a16="http://schemas.microsoft.com/office/drawing/2014/main" id="{8B4C1B0B-2C06-28CF-EE99-05D9AE2BE9DC}"/>
                </a:ext>
              </a:extLst>
            </p:cNvPr>
            <p:cNvSpPr/>
            <p:nvPr/>
          </p:nvSpPr>
          <p:spPr>
            <a:xfrm>
              <a:off x="11014159" y="436331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75" name="Freeform: Shape 46174">
              <a:extLst>
                <a:ext uri="{FF2B5EF4-FFF2-40B4-BE49-F238E27FC236}">
                  <a16:creationId xmlns:a16="http://schemas.microsoft.com/office/drawing/2014/main" id="{63968E2B-CD57-5EC6-9F92-25794E2C8BFD}"/>
                </a:ext>
              </a:extLst>
            </p:cNvPr>
            <p:cNvSpPr/>
            <p:nvPr/>
          </p:nvSpPr>
          <p:spPr>
            <a:xfrm>
              <a:off x="10963161" y="436331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76" name="Freeform: Shape 46175">
              <a:extLst>
                <a:ext uri="{FF2B5EF4-FFF2-40B4-BE49-F238E27FC236}">
                  <a16:creationId xmlns:a16="http://schemas.microsoft.com/office/drawing/2014/main" id="{CDB354AA-E7E5-6E42-192F-BE2D9B2FD166}"/>
                </a:ext>
              </a:extLst>
            </p:cNvPr>
            <p:cNvSpPr/>
            <p:nvPr/>
          </p:nvSpPr>
          <p:spPr>
            <a:xfrm>
              <a:off x="10924912" y="436331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77" name="Freeform: Shape 46176">
              <a:extLst>
                <a:ext uri="{FF2B5EF4-FFF2-40B4-BE49-F238E27FC236}">
                  <a16:creationId xmlns:a16="http://schemas.microsoft.com/office/drawing/2014/main" id="{C94A8F1B-986A-8BD8-3C3F-493173FFA6A8}"/>
                </a:ext>
              </a:extLst>
            </p:cNvPr>
            <p:cNvSpPr/>
            <p:nvPr/>
          </p:nvSpPr>
          <p:spPr>
            <a:xfrm>
              <a:off x="10848415" y="436331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78" name="Freeform: Shape 46177">
              <a:extLst>
                <a:ext uri="{FF2B5EF4-FFF2-40B4-BE49-F238E27FC236}">
                  <a16:creationId xmlns:a16="http://schemas.microsoft.com/office/drawing/2014/main" id="{5E6B2BF4-5A85-EC05-4689-AC71D564CF6E}"/>
                </a:ext>
              </a:extLst>
            </p:cNvPr>
            <p:cNvSpPr/>
            <p:nvPr/>
          </p:nvSpPr>
          <p:spPr>
            <a:xfrm>
              <a:off x="10784667" y="436331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79" name="Freeform: Shape 46178">
              <a:extLst>
                <a:ext uri="{FF2B5EF4-FFF2-40B4-BE49-F238E27FC236}">
                  <a16:creationId xmlns:a16="http://schemas.microsoft.com/office/drawing/2014/main" id="{35B4E7E3-2829-C1D8-E786-190EC13C8423}"/>
                </a:ext>
              </a:extLst>
            </p:cNvPr>
            <p:cNvSpPr/>
            <p:nvPr/>
          </p:nvSpPr>
          <p:spPr>
            <a:xfrm>
              <a:off x="10669921" y="4286566"/>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0" name="Freeform: Shape 46179">
              <a:extLst>
                <a:ext uri="{FF2B5EF4-FFF2-40B4-BE49-F238E27FC236}">
                  <a16:creationId xmlns:a16="http://schemas.microsoft.com/office/drawing/2014/main" id="{F92AC8E9-08B7-BE7E-1EAC-52D9457FD6AA}"/>
                </a:ext>
              </a:extLst>
            </p:cNvPr>
            <p:cNvSpPr/>
            <p:nvPr/>
          </p:nvSpPr>
          <p:spPr>
            <a:xfrm>
              <a:off x="10606173" y="4286566"/>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1" name="Freeform: Shape 46180">
              <a:extLst>
                <a:ext uri="{FF2B5EF4-FFF2-40B4-BE49-F238E27FC236}">
                  <a16:creationId xmlns:a16="http://schemas.microsoft.com/office/drawing/2014/main" id="{7058A107-F095-927F-3B98-49DEA73E3504}"/>
                </a:ext>
              </a:extLst>
            </p:cNvPr>
            <p:cNvSpPr/>
            <p:nvPr/>
          </p:nvSpPr>
          <p:spPr>
            <a:xfrm>
              <a:off x="10516926" y="4264638"/>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2" name="Freeform: Shape 46181">
              <a:extLst>
                <a:ext uri="{FF2B5EF4-FFF2-40B4-BE49-F238E27FC236}">
                  <a16:creationId xmlns:a16="http://schemas.microsoft.com/office/drawing/2014/main" id="{F2AF27AE-55BE-EDC5-092B-7A0BA5A53E23}"/>
                </a:ext>
              </a:extLst>
            </p:cNvPr>
            <p:cNvSpPr/>
            <p:nvPr/>
          </p:nvSpPr>
          <p:spPr>
            <a:xfrm>
              <a:off x="10440429" y="4231747"/>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3" name="Freeform: Shape 46182">
              <a:extLst>
                <a:ext uri="{FF2B5EF4-FFF2-40B4-BE49-F238E27FC236}">
                  <a16:creationId xmlns:a16="http://schemas.microsoft.com/office/drawing/2014/main" id="{CE1776D0-6068-6699-A454-30D545FFDDF0}"/>
                </a:ext>
              </a:extLst>
            </p:cNvPr>
            <p:cNvSpPr/>
            <p:nvPr/>
          </p:nvSpPr>
          <p:spPr>
            <a:xfrm>
              <a:off x="10287434" y="4165964"/>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4" name="Freeform: Shape 46183">
              <a:extLst>
                <a:ext uri="{FF2B5EF4-FFF2-40B4-BE49-F238E27FC236}">
                  <a16:creationId xmlns:a16="http://schemas.microsoft.com/office/drawing/2014/main" id="{A3FFDCDF-540B-8F55-BD0A-6B4C8DBA9B09}"/>
                </a:ext>
              </a:extLst>
            </p:cNvPr>
            <p:cNvSpPr/>
            <p:nvPr/>
          </p:nvSpPr>
          <p:spPr>
            <a:xfrm>
              <a:off x="10338433" y="4165964"/>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5" name="Freeform: Shape 46184">
              <a:extLst>
                <a:ext uri="{FF2B5EF4-FFF2-40B4-BE49-F238E27FC236}">
                  <a16:creationId xmlns:a16="http://schemas.microsoft.com/office/drawing/2014/main" id="{E57FA56B-DDD2-A75E-3898-90218F0F5A55}"/>
                </a:ext>
              </a:extLst>
            </p:cNvPr>
            <p:cNvSpPr/>
            <p:nvPr/>
          </p:nvSpPr>
          <p:spPr>
            <a:xfrm>
              <a:off x="10134440" y="4100181"/>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6" name="Freeform: Shape 46185">
              <a:extLst>
                <a:ext uri="{FF2B5EF4-FFF2-40B4-BE49-F238E27FC236}">
                  <a16:creationId xmlns:a16="http://schemas.microsoft.com/office/drawing/2014/main" id="{CF9ECD81-CF8A-729E-3800-E86A0FDA688D}"/>
                </a:ext>
              </a:extLst>
            </p:cNvPr>
            <p:cNvSpPr/>
            <p:nvPr/>
          </p:nvSpPr>
          <p:spPr>
            <a:xfrm>
              <a:off x="10096191" y="4089217"/>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7" name="Freeform: Shape 46186">
              <a:extLst>
                <a:ext uri="{FF2B5EF4-FFF2-40B4-BE49-F238E27FC236}">
                  <a16:creationId xmlns:a16="http://schemas.microsoft.com/office/drawing/2014/main" id="{4E5BDCF6-1939-BDF0-EFE8-3A0566027DD7}"/>
                </a:ext>
              </a:extLst>
            </p:cNvPr>
            <p:cNvSpPr/>
            <p:nvPr/>
          </p:nvSpPr>
          <p:spPr>
            <a:xfrm>
              <a:off x="9879449" y="4023434"/>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8" name="Freeform: Shape 46187">
              <a:extLst>
                <a:ext uri="{FF2B5EF4-FFF2-40B4-BE49-F238E27FC236}">
                  <a16:creationId xmlns:a16="http://schemas.microsoft.com/office/drawing/2014/main" id="{EE82CC3D-811D-6ECD-1C77-E069BC722058}"/>
                </a:ext>
              </a:extLst>
            </p:cNvPr>
            <p:cNvSpPr/>
            <p:nvPr/>
          </p:nvSpPr>
          <p:spPr>
            <a:xfrm>
              <a:off x="9815701" y="3990543"/>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9" name="Freeform: Shape 46188">
              <a:extLst>
                <a:ext uri="{FF2B5EF4-FFF2-40B4-BE49-F238E27FC236}">
                  <a16:creationId xmlns:a16="http://schemas.microsoft.com/office/drawing/2014/main" id="{50FFCF52-6727-034F-62E9-786CDE5E35CB}"/>
                </a:ext>
              </a:extLst>
            </p:cNvPr>
            <p:cNvSpPr/>
            <p:nvPr/>
          </p:nvSpPr>
          <p:spPr>
            <a:xfrm>
              <a:off x="10019694" y="4056325"/>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90" name="Freeform: Shape 46189">
              <a:extLst>
                <a:ext uri="{FF2B5EF4-FFF2-40B4-BE49-F238E27FC236}">
                  <a16:creationId xmlns:a16="http://schemas.microsoft.com/office/drawing/2014/main" id="{643D021C-0DA0-6B70-23C1-D10AFE336537}"/>
                </a:ext>
              </a:extLst>
            </p:cNvPr>
            <p:cNvSpPr/>
            <p:nvPr/>
          </p:nvSpPr>
          <p:spPr>
            <a:xfrm>
              <a:off x="8872234" y="367259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191" name="Freeform: Shape 46190">
            <a:extLst>
              <a:ext uri="{FF2B5EF4-FFF2-40B4-BE49-F238E27FC236}">
                <a16:creationId xmlns:a16="http://schemas.microsoft.com/office/drawing/2014/main" id="{FC56FE6B-9ADC-1CC5-2C7E-095621AE8A94}"/>
              </a:ext>
            </a:extLst>
          </p:cNvPr>
          <p:cNvSpPr/>
          <p:nvPr/>
        </p:nvSpPr>
        <p:spPr>
          <a:xfrm>
            <a:off x="6953427" y="2916088"/>
            <a:ext cx="4231702" cy="1480115"/>
          </a:xfrm>
          <a:custGeom>
            <a:avLst/>
            <a:gdLst>
              <a:gd name="connsiteX0" fmla="*/ 4231703 w 4231702"/>
              <a:gd name="connsiteY0" fmla="*/ 1480116 h 1480115"/>
              <a:gd name="connsiteX1" fmla="*/ 3792991 w 4231702"/>
              <a:gd name="connsiteY1" fmla="*/ 1480116 h 1480115"/>
              <a:gd name="connsiteX2" fmla="*/ 3792991 w 4231702"/>
              <a:gd name="connsiteY2" fmla="*/ 1403369 h 1480115"/>
              <a:gd name="connsiteX3" fmla="*/ 3639996 w 4231702"/>
              <a:gd name="connsiteY3" fmla="*/ 1403369 h 1480115"/>
              <a:gd name="connsiteX4" fmla="*/ 3639996 w 4231702"/>
              <a:gd name="connsiteY4" fmla="*/ 1381441 h 1480115"/>
              <a:gd name="connsiteX5" fmla="*/ 3554830 w 4231702"/>
              <a:gd name="connsiteY5" fmla="*/ 1381441 h 1480115"/>
              <a:gd name="connsiteX6" fmla="*/ 3554830 w 4231702"/>
              <a:gd name="connsiteY6" fmla="*/ 1348550 h 1480115"/>
              <a:gd name="connsiteX7" fmla="*/ 3474252 w 4231702"/>
              <a:gd name="connsiteY7" fmla="*/ 1348550 h 1480115"/>
              <a:gd name="connsiteX8" fmla="*/ 3474252 w 4231702"/>
              <a:gd name="connsiteY8" fmla="*/ 1300638 h 1480115"/>
              <a:gd name="connsiteX9" fmla="*/ 3423254 w 4231702"/>
              <a:gd name="connsiteY9" fmla="*/ 1300638 h 1480115"/>
              <a:gd name="connsiteX10" fmla="*/ 3423254 w 4231702"/>
              <a:gd name="connsiteY10" fmla="*/ 1282767 h 1480115"/>
              <a:gd name="connsiteX11" fmla="*/ 3341529 w 4231702"/>
              <a:gd name="connsiteY11" fmla="*/ 1282767 h 1480115"/>
              <a:gd name="connsiteX12" fmla="*/ 3341529 w 4231702"/>
              <a:gd name="connsiteY12" fmla="*/ 1255357 h 1480115"/>
              <a:gd name="connsiteX13" fmla="*/ 3312206 w 4231702"/>
              <a:gd name="connsiteY13" fmla="*/ 1255357 h 1480115"/>
              <a:gd name="connsiteX14" fmla="*/ 3312206 w 4231702"/>
              <a:gd name="connsiteY14" fmla="*/ 1222466 h 1480115"/>
              <a:gd name="connsiteX15" fmla="*/ 3183563 w 4231702"/>
              <a:gd name="connsiteY15" fmla="*/ 1222466 h 1480115"/>
              <a:gd name="connsiteX16" fmla="*/ 3183563 w 4231702"/>
              <a:gd name="connsiteY16" fmla="*/ 1206020 h 1480115"/>
              <a:gd name="connsiteX17" fmla="*/ 3142764 w 4231702"/>
              <a:gd name="connsiteY17" fmla="*/ 1206020 h 1480115"/>
              <a:gd name="connsiteX18" fmla="*/ 3142764 w 4231702"/>
              <a:gd name="connsiteY18" fmla="*/ 1173129 h 1480115"/>
              <a:gd name="connsiteX19" fmla="*/ 3054920 w 4231702"/>
              <a:gd name="connsiteY19" fmla="*/ 1173129 h 1480115"/>
              <a:gd name="connsiteX20" fmla="*/ 3054920 w 4231702"/>
              <a:gd name="connsiteY20" fmla="*/ 1157341 h 1480115"/>
              <a:gd name="connsiteX21" fmla="*/ 2954071 w 4231702"/>
              <a:gd name="connsiteY21" fmla="*/ 1157341 h 1480115"/>
              <a:gd name="connsiteX22" fmla="*/ 2954071 w 4231702"/>
              <a:gd name="connsiteY22" fmla="*/ 1130918 h 1480115"/>
              <a:gd name="connsiteX23" fmla="*/ 2830400 w 4231702"/>
              <a:gd name="connsiteY23" fmla="*/ 1130918 h 1480115"/>
              <a:gd name="connsiteX24" fmla="*/ 2830400 w 4231702"/>
              <a:gd name="connsiteY24" fmla="*/ 1097040 h 1480115"/>
              <a:gd name="connsiteX25" fmla="*/ 2730444 w 4231702"/>
              <a:gd name="connsiteY25" fmla="*/ 1097040 h 1480115"/>
              <a:gd name="connsiteX26" fmla="*/ 2730444 w 4231702"/>
              <a:gd name="connsiteY26" fmla="*/ 1074454 h 1480115"/>
              <a:gd name="connsiteX27" fmla="*/ 2698315 w 4231702"/>
              <a:gd name="connsiteY27" fmla="*/ 1074454 h 1480115"/>
              <a:gd name="connsiteX28" fmla="*/ 2698315 w 4231702"/>
              <a:gd name="connsiteY28" fmla="*/ 1056803 h 1480115"/>
              <a:gd name="connsiteX29" fmla="*/ 2631125 w 4231702"/>
              <a:gd name="connsiteY29" fmla="*/ 1056803 h 1480115"/>
              <a:gd name="connsiteX30" fmla="*/ 2631125 w 4231702"/>
              <a:gd name="connsiteY30" fmla="*/ 1039151 h 1480115"/>
              <a:gd name="connsiteX31" fmla="*/ 2553607 w 4231702"/>
              <a:gd name="connsiteY31" fmla="*/ 1039151 h 1480115"/>
              <a:gd name="connsiteX32" fmla="*/ 2553607 w 4231702"/>
              <a:gd name="connsiteY32" fmla="*/ 1016565 h 1480115"/>
              <a:gd name="connsiteX33" fmla="*/ 2502482 w 4231702"/>
              <a:gd name="connsiteY33" fmla="*/ 1016565 h 1480115"/>
              <a:gd name="connsiteX34" fmla="*/ 2502482 w 4231702"/>
              <a:gd name="connsiteY34" fmla="*/ 985099 h 1480115"/>
              <a:gd name="connsiteX35" fmla="*/ 2312386 w 4231702"/>
              <a:gd name="connsiteY35" fmla="*/ 985099 h 1480115"/>
              <a:gd name="connsiteX36" fmla="*/ 2312386 w 4231702"/>
              <a:gd name="connsiteY36" fmla="*/ 958786 h 1480115"/>
              <a:gd name="connsiteX37" fmla="*/ 2281660 w 4231702"/>
              <a:gd name="connsiteY37" fmla="*/ 958786 h 1480115"/>
              <a:gd name="connsiteX38" fmla="*/ 2281660 w 4231702"/>
              <a:gd name="connsiteY38" fmla="*/ 937407 h 1480115"/>
              <a:gd name="connsiteX39" fmla="*/ 2245196 w 4231702"/>
              <a:gd name="connsiteY39" fmla="*/ 937407 h 1480115"/>
              <a:gd name="connsiteX40" fmla="*/ 2245196 w 4231702"/>
              <a:gd name="connsiteY40" fmla="*/ 923592 h 1480115"/>
              <a:gd name="connsiteX41" fmla="*/ 2220334 w 4231702"/>
              <a:gd name="connsiteY41" fmla="*/ 923592 h 1480115"/>
              <a:gd name="connsiteX42" fmla="*/ 2220334 w 4231702"/>
              <a:gd name="connsiteY42" fmla="*/ 904515 h 1480115"/>
              <a:gd name="connsiteX43" fmla="*/ 2180173 w 4231702"/>
              <a:gd name="connsiteY43" fmla="*/ 904515 h 1480115"/>
              <a:gd name="connsiteX44" fmla="*/ 2180173 w 4231702"/>
              <a:gd name="connsiteY44" fmla="*/ 890810 h 1480115"/>
              <a:gd name="connsiteX45" fmla="*/ 2151614 w 4231702"/>
              <a:gd name="connsiteY45" fmla="*/ 890810 h 1480115"/>
              <a:gd name="connsiteX46" fmla="*/ 2151614 w 4231702"/>
              <a:gd name="connsiteY46" fmla="*/ 865703 h 1480115"/>
              <a:gd name="connsiteX47" fmla="*/ 2122800 w 4231702"/>
              <a:gd name="connsiteY47" fmla="*/ 865703 h 1480115"/>
              <a:gd name="connsiteX48" fmla="*/ 2122800 w 4231702"/>
              <a:gd name="connsiteY48" fmla="*/ 843118 h 1480115"/>
              <a:gd name="connsiteX49" fmla="*/ 2100488 w 4231702"/>
              <a:gd name="connsiteY49" fmla="*/ 843118 h 1480115"/>
              <a:gd name="connsiteX50" fmla="*/ 2100488 w 4231702"/>
              <a:gd name="connsiteY50" fmla="*/ 822286 h 1480115"/>
              <a:gd name="connsiteX51" fmla="*/ 2050765 w 4231702"/>
              <a:gd name="connsiteY51" fmla="*/ 822286 h 1480115"/>
              <a:gd name="connsiteX52" fmla="*/ 2050765 w 4231702"/>
              <a:gd name="connsiteY52" fmla="*/ 809130 h 1480115"/>
              <a:gd name="connsiteX53" fmla="*/ 1963048 w 4231702"/>
              <a:gd name="connsiteY53" fmla="*/ 809130 h 1480115"/>
              <a:gd name="connsiteX54" fmla="*/ 1963048 w 4231702"/>
              <a:gd name="connsiteY54" fmla="*/ 783913 h 1480115"/>
              <a:gd name="connsiteX55" fmla="*/ 1918807 w 4231702"/>
              <a:gd name="connsiteY55" fmla="*/ 783913 h 1480115"/>
              <a:gd name="connsiteX56" fmla="*/ 1918807 w 4231702"/>
              <a:gd name="connsiteY56" fmla="*/ 756504 h 1480115"/>
              <a:gd name="connsiteX57" fmla="*/ 1823186 w 4231702"/>
              <a:gd name="connsiteY57" fmla="*/ 756504 h 1480115"/>
              <a:gd name="connsiteX58" fmla="*/ 1823186 w 4231702"/>
              <a:gd name="connsiteY58" fmla="*/ 717363 h 1480115"/>
              <a:gd name="connsiteX59" fmla="*/ 1800874 w 4231702"/>
              <a:gd name="connsiteY59" fmla="*/ 717363 h 1480115"/>
              <a:gd name="connsiteX60" fmla="*/ 1800874 w 4231702"/>
              <a:gd name="connsiteY60" fmla="*/ 694777 h 1480115"/>
              <a:gd name="connsiteX61" fmla="*/ 1733556 w 4231702"/>
              <a:gd name="connsiteY61" fmla="*/ 694777 h 1480115"/>
              <a:gd name="connsiteX62" fmla="*/ 1733556 w 4231702"/>
              <a:gd name="connsiteY62" fmla="*/ 663311 h 1480115"/>
              <a:gd name="connsiteX63" fmla="*/ 1695690 w 4231702"/>
              <a:gd name="connsiteY63" fmla="*/ 663311 h 1480115"/>
              <a:gd name="connsiteX64" fmla="*/ 1695690 w 4231702"/>
              <a:gd name="connsiteY64" fmla="*/ 636998 h 1480115"/>
              <a:gd name="connsiteX65" fmla="*/ 1679498 w 4231702"/>
              <a:gd name="connsiteY65" fmla="*/ 636998 h 1480115"/>
              <a:gd name="connsiteX66" fmla="*/ 1679498 w 4231702"/>
              <a:gd name="connsiteY66" fmla="*/ 619456 h 1480115"/>
              <a:gd name="connsiteX67" fmla="*/ 1552258 w 4231702"/>
              <a:gd name="connsiteY67" fmla="*/ 619456 h 1480115"/>
              <a:gd name="connsiteX68" fmla="*/ 1552258 w 4231702"/>
              <a:gd name="connsiteY68" fmla="*/ 597528 h 1480115"/>
              <a:gd name="connsiteX69" fmla="*/ 1511332 w 4231702"/>
              <a:gd name="connsiteY69" fmla="*/ 597528 h 1480115"/>
              <a:gd name="connsiteX70" fmla="*/ 1511332 w 4231702"/>
              <a:gd name="connsiteY70" fmla="*/ 577903 h 1480115"/>
              <a:gd name="connsiteX71" fmla="*/ 1439807 w 4231702"/>
              <a:gd name="connsiteY71" fmla="*/ 577903 h 1480115"/>
              <a:gd name="connsiteX72" fmla="*/ 1439807 w 4231702"/>
              <a:gd name="connsiteY72" fmla="*/ 552686 h 1480115"/>
              <a:gd name="connsiteX73" fmla="*/ 1401813 w 4231702"/>
              <a:gd name="connsiteY73" fmla="*/ 552686 h 1480115"/>
              <a:gd name="connsiteX74" fmla="*/ 1401813 w 4231702"/>
              <a:gd name="connsiteY74" fmla="*/ 531745 h 1480115"/>
              <a:gd name="connsiteX75" fmla="*/ 1349157 w 4231702"/>
              <a:gd name="connsiteY75" fmla="*/ 531745 h 1480115"/>
              <a:gd name="connsiteX76" fmla="*/ 1349157 w 4231702"/>
              <a:gd name="connsiteY76" fmla="*/ 498634 h 1480115"/>
              <a:gd name="connsiteX77" fmla="*/ 1325953 w 4231702"/>
              <a:gd name="connsiteY77" fmla="*/ 498634 h 1480115"/>
              <a:gd name="connsiteX78" fmla="*/ 1325953 w 4231702"/>
              <a:gd name="connsiteY78" fmla="*/ 472321 h 1480115"/>
              <a:gd name="connsiteX79" fmla="*/ 1280437 w 4231702"/>
              <a:gd name="connsiteY79" fmla="*/ 472321 h 1480115"/>
              <a:gd name="connsiteX80" fmla="*/ 1280437 w 4231702"/>
              <a:gd name="connsiteY80" fmla="*/ 447105 h 1480115"/>
              <a:gd name="connsiteX81" fmla="*/ 1252643 w 4231702"/>
              <a:gd name="connsiteY81" fmla="*/ 447105 h 1480115"/>
              <a:gd name="connsiteX82" fmla="*/ 1252643 w 4231702"/>
              <a:gd name="connsiteY82" fmla="*/ 422107 h 1480115"/>
              <a:gd name="connsiteX83" fmla="*/ 1204450 w 4231702"/>
              <a:gd name="connsiteY83" fmla="*/ 422107 h 1480115"/>
              <a:gd name="connsiteX84" fmla="*/ 1204450 w 4231702"/>
              <a:gd name="connsiteY84" fmla="*/ 389216 h 1480115"/>
              <a:gd name="connsiteX85" fmla="*/ 1157659 w 4231702"/>
              <a:gd name="connsiteY85" fmla="*/ 389216 h 1480115"/>
              <a:gd name="connsiteX86" fmla="*/ 1157659 w 4231702"/>
              <a:gd name="connsiteY86" fmla="*/ 356324 h 1480115"/>
              <a:gd name="connsiteX87" fmla="*/ 1128463 w 4231702"/>
              <a:gd name="connsiteY87" fmla="*/ 356324 h 1480115"/>
              <a:gd name="connsiteX88" fmla="*/ 1128463 w 4231702"/>
              <a:gd name="connsiteY88" fmla="*/ 339001 h 1480115"/>
              <a:gd name="connsiteX89" fmla="*/ 1072875 w 4231702"/>
              <a:gd name="connsiteY89" fmla="*/ 339001 h 1480115"/>
              <a:gd name="connsiteX90" fmla="*/ 1072875 w 4231702"/>
              <a:gd name="connsiteY90" fmla="*/ 312469 h 1480115"/>
              <a:gd name="connsiteX91" fmla="*/ 1050945 w 4231702"/>
              <a:gd name="connsiteY91" fmla="*/ 312469 h 1480115"/>
              <a:gd name="connsiteX92" fmla="*/ 1050945 w 4231702"/>
              <a:gd name="connsiteY92" fmla="*/ 280016 h 1480115"/>
              <a:gd name="connsiteX93" fmla="*/ 1007214 w 4231702"/>
              <a:gd name="connsiteY93" fmla="*/ 280016 h 1480115"/>
              <a:gd name="connsiteX94" fmla="*/ 1007214 w 4231702"/>
              <a:gd name="connsiteY94" fmla="*/ 263570 h 1480115"/>
              <a:gd name="connsiteX95" fmla="*/ 982225 w 4231702"/>
              <a:gd name="connsiteY95" fmla="*/ 263570 h 1480115"/>
              <a:gd name="connsiteX96" fmla="*/ 982225 w 4231702"/>
              <a:gd name="connsiteY96" fmla="*/ 235722 h 1480115"/>
              <a:gd name="connsiteX97" fmla="*/ 956216 w 4231702"/>
              <a:gd name="connsiteY97" fmla="*/ 235722 h 1480115"/>
              <a:gd name="connsiteX98" fmla="*/ 956216 w 4231702"/>
              <a:gd name="connsiteY98" fmla="*/ 214562 h 1480115"/>
              <a:gd name="connsiteX99" fmla="*/ 792257 w 4231702"/>
              <a:gd name="connsiteY99" fmla="*/ 214562 h 1480115"/>
              <a:gd name="connsiteX100" fmla="*/ 792257 w 4231702"/>
              <a:gd name="connsiteY100" fmla="*/ 193182 h 1480115"/>
              <a:gd name="connsiteX101" fmla="*/ 752223 w 4231702"/>
              <a:gd name="connsiteY101" fmla="*/ 193182 h 1480115"/>
              <a:gd name="connsiteX102" fmla="*/ 752223 w 4231702"/>
              <a:gd name="connsiteY102" fmla="*/ 173119 h 1480115"/>
              <a:gd name="connsiteX103" fmla="*/ 697145 w 4231702"/>
              <a:gd name="connsiteY103" fmla="*/ 173119 h 1480115"/>
              <a:gd name="connsiteX104" fmla="*/ 697145 w 4231702"/>
              <a:gd name="connsiteY104" fmla="*/ 158975 h 1480115"/>
              <a:gd name="connsiteX105" fmla="*/ 638752 w 4231702"/>
              <a:gd name="connsiteY105" fmla="*/ 158975 h 1480115"/>
              <a:gd name="connsiteX106" fmla="*/ 638752 w 4231702"/>
              <a:gd name="connsiteY106" fmla="*/ 137048 h 1480115"/>
              <a:gd name="connsiteX107" fmla="*/ 596296 w 4231702"/>
              <a:gd name="connsiteY107" fmla="*/ 137048 h 1480115"/>
              <a:gd name="connsiteX108" fmla="*/ 596296 w 4231702"/>
              <a:gd name="connsiteY108" fmla="*/ 110296 h 1480115"/>
              <a:gd name="connsiteX109" fmla="*/ 561235 w 4231702"/>
              <a:gd name="connsiteY109" fmla="*/ 110296 h 1480115"/>
              <a:gd name="connsiteX110" fmla="*/ 561235 w 4231702"/>
              <a:gd name="connsiteY110" fmla="*/ 93960 h 1480115"/>
              <a:gd name="connsiteX111" fmla="*/ 469183 w 4231702"/>
              <a:gd name="connsiteY111" fmla="*/ 93960 h 1480115"/>
              <a:gd name="connsiteX112" fmla="*/ 469183 w 4231702"/>
              <a:gd name="connsiteY112" fmla="*/ 82229 h 1480115"/>
              <a:gd name="connsiteX113" fmla="*/ 420735 w 4231702"/>
              <a:gd name="connsiteY113" fmla="*/ 82229 h 1480115"/>
              <a:gd name="connsiteX114" fmla="*/ 420735 w 4231702"/>
              <a:gd name="connsiteY114" fmla="*/ 53723 h 1480115"/>
              <a:gd name="connsiteX115" fmla="*/ 318739 w 4231702"/>
              <a:gd name="connsiteY115" fmla="*/ 53723 h 1480115"/>
              <a:gd name="connsiteX116" fmla="*/ 318739 w 4231702"/>
              <a:gd name="connsiteY116" fmla="*/ 37387 h 1480115"/>
              <a:gd name="connsiteX117" fmla="*/ 280490 w 4231702"/>
              <a:gd name="connsiteY117" fmla="*/ 37387 h 1480115"/>
              <a:gd name="connsiteX118" fmla="*/ 280490 w 4231702"/>
              <a:gd name="connsiteY118" fmla="*/ 22257 h 1480115"/>
              <a:gd name="connsiteX119" fmla="*/ 178494 w 4231702"/>
              <a:gd name="connsiteY119" fmla="*/ 22257 h 1480115"/>
              <a:gd name="connsiteX120" fmla="*/ 178494 w 4231702"/>
              <a:gd name="connsiteY120" fmla="*/ 0 h 1480115"/>
              <a:gd name="connsiteX121" fmla="*/ 0 w 4231702"/>
              <a:gd name="connsiteY121" fmla="*/ 0 h 148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231702" h="1480115">
                <a:moveTo>
                  <a:pt x="4231703" y="1480116"/>
                </a:moveTo>
                <a:lnTo>
                  <a:pt x="3792991" y="1480116"/>
                </a:lnTo>
                <a:lnTo>
                  <a:pt x="3792991" y="1403369"/>
                </a:lnTo>
                <a:lnTo>
                  <a:pt x="3639996" y="1403369"/>
                </a:lnTo>
                <a:lnTo>
                  <a:pt x="3639996" y="1381441"/>
                </a:lnTo>
                <a:lnTo>
                  <a:pt x="3554830" y="1381441"/>
                </a:lnTo>
                <a:lnTo>
                  <a:pt x="3554830" y="1348550"/>
                </a:lnTo>
                <a:lnTo>
                  <a:pt x="3474252" y="1348550"/>
                </a:lnTo>
                <a:lnTo>
                  <a:pt x="3474252" y="1300638"/>
                </a:lnTo>
                <a:lnTo>
                  <a:pt x="3423254" y="1300638"/>
                </a:lnTo>
                <a:lnTo>
                  <a:pt x="3423254" y="1282767"/>
                </a:lnTo>
                <a:lnTo>
                  <a:pt x="3341529" y="1282767"/>
                </a:lnTo>
                <a:lnTo>
                  <a:pt x="3341529" y="1255357"/>
                </a:lnTo>
                <a:lnTo>
                  <a:pt x="3312206" y="1255357"/>
                </a:lnTo>
                <a:lnTo>
                  <a:pt x="3312206" y="1222466"/>
                </a:lnTo>
                <a:lnTo>
                  <a:pt x="3183563" y="1222466"/>
                </a:lnTo>
                <a:lnTo>
                  <a:pt x="3183563" y="1206020"/>
                </a:lnTo>
                <a:lnTo>
                  <a:pt x="3142764" y="1206020"/>
                </a:lnTo>
                <a:lnTo>
                  <a:pt x="3142764" y="1173129"/>
                </a:lnTo>
                <a:lnTo>
                  <a:pt x="3054920" y="1173129"/>
                </a:lnTo>
                <a:lnTo>
                  <a:pt x="3054920" y="1157341"/>
                </a:lnTo>
                <a:lnTo>
                  <a:pt x="2954071" y="1157341"/>
                </a:lnTo>
                <a:lnTo>
                  <a:pt x="2954071" y="1130918"/>
                </a:lnTo>
                <a:lnTo>
                  <a:pt x="2830400" y="1130918"/>
                </a:lnTo>
                <a:lnTo>
                  <a:pt x="2830400" y="1097040"/>
                </a:lnTo>
                <a:lnTo>
                  <a:pt x="2730444" y="1097040"/>
                </a:lnTo>
                <a:lnTo>
                  <a:pt x="2730444" y="1074454"/>
                </a:lnTo>
                <a:lnTo>
                  <a:pt x="2698315" y="1074454"/>
                </a:lnTo>
                <a:lnTo>
                  <a:pt x="2698315" y="1056803"/>
                </a:lnTo>
                <a:lnTo>
                  <a:pt x="2631125" y="1056803"/>
                </a:lnTo>
                <a:lnTo>
                  <a:pt x="2631125" y="1039151"/>
                </a:lnTo>
                <a:lnTo>
                  <a:pt x="2553607" y="1039151"/>
                </a:lnTo>
                <a:lnTo>
                  <a:pt x="2553607" y="1016565"/>
                </a:lnTo>
                <a:lnTo>
                  <a:pt x="2502482" y="1016565"/>
                </a:lnTo>
                <a:lnTo>
                  <a:pt x="2502482" y="985099"/>
                </a:lnTo>
                <a:lnTo>
                  <a:pt x="2312386" y="985099"/>
                </a:lnTo>
                <a:lnTo>
                  <a:pt x="2312386" y="958786"/>
                </a:lnTo>
                <a:lnTo>
                  <a:pt x="2281660" y="958786"/>
                </a:lnTo>
                <a:lnTo>
                  <a:pt x="2281660" y="937407"/>
                </a:lnTo>
                <a:lnTo>
                  <a:pt x="2245196" y="937407"/>
                </a:lnTo>
                <a:lnTo>
                  <a:pt x="2245196" y="923592"/>
                </a:lnTo>
                <a:lnTo>
                  <a:pt x="2220334" y="923592"/>
                </a:lnTo>
                <a:lnTo>
                  <a:pt x="2220334" y="904515"/>
                </a:lnTo>
                <a:lnTo>
                  <a:pt x="2180173" y="904515"/>
                </a:lnTo>
                <a:lnTo>
                  <a:pt x="2180173" y="890810"/>
                </a:lnTo>
                <a:lnTo>
                  <a:pt x="2151614" y="890810"/>
                </a:lnTo>
                <a:lnTo>
                  <a:pt x="2151614" y="865703"/>
                </a:lnTo>
                <a:lnTo>
                  <a:pt x="2122800" y="865703"/>
                </a:lnTo>
                <a:lnTo>
                  <a:pt x="2122800" y="843118"/>
                </a:lnTo>
                <a:lnTo>
                  <a:pt x="2100488" y="843118"/>
                </a:lnTo>
                <a:lnTo>
                  <a:pt x="2100488" y="822286"/>
                </a:lnTo>
                <a:lnTo>
                  <a:pt x="2050765" y="822286"/>
                </a:lnTo>
                <a:lnTo>
                  <a:pt x="2050765" y="809130"/>
                </a:lnTo>
                <a:lnTo>
                  <a:pt x="1963048" y="809130"/>
                </a:lnTo>
                <a:lnTo>
                  <a:pt x="1963048" y="783913"/>
                </a:lnTo>
                <a:lnTo>
                  <a:pt x="1918807" y="783913"/>
                </a:lnTo>
                <a:lnTo>
                  <a:pt x="1918807" y="756504"/>
                </a:lnTo>
                <a:lnTo>
                  <a:pt x="1823186" y="756504"/>
                </a:lnTo>
                <a:lnTo>
                  <a:pt x="1823186" y="717363"/>
                </a:lnTo>
                <a:lnTo>
                  <a:pt x="1800874" y="717363"/>
                </a:lnTo>
                <a:lnTo>
                  <a:pt x="1800874" y="694777"/>
                </a:lnTo>
                <a:lnTo>
                  <a:pt x="1733556" y="694777"/>
                </a:lnTo>
                <a:lnTo>
                  <a:pt x="1733556" y="663311"/>
                </a:lnTo>
                <a:lnTo>
                  <a:pt x="1695690" y="663311"/>
                </a:lnTo>
                <a:lnTo>
                  <a:pt x="1695690" y="636998"/>
                </a:lnTo>
                <a:lnTo>
                  <a:pt x="1679498" y="636998"/>
                </a:lnTo>
                <a:lnTo>
                  <a:pt x="1679498" y="619456"/>
                </a:lnTo>
                <a:lnTo>
                  <a:pt x="1552258" y="619456"/>
                </a:lnTo>
                <a:lnTo>
                  <a:pt x="1552258" y="597528"/>
                </a:lnTo>
                <a:lnTo>
                  <a:pt x="1511332" y="597528"/>
                </a:lnTo>
                <a:lnTo>
                  <a:pt x="1511332" y="577903"/>
                </a:lnTo>
                <a:lnTo>
                  <a:pt x="1439807" y="577903"/>
                </a:lnTo>
                <a:lnTo>
                  <a:pt x="1439807" y="552686"/>
                </a:lnTo>
                <a:lnTo>
                  <a:pt x="1401813" y="552686"/>
                </a:lnTo>
                <a:lnTo>
                  <a:pt x="1401813" y="531745"/>
                </a:lnTo>
                <a:lnTo>
                  <a:pt x="1349157" y="531745"/>
                </a:lnTo>
                <a:lnTo>
                  <a:pt x="1349157" y="498634"/>
                </a:lnTo>
                <a:lnTo>
                  <a:pt x="1325953" y="498634"/>
                </a:lnTo>
                <a:lnTo>
                  <a:pt x="1325953" y="472321"/>
                </a:lnTo>
                <a:lnTo>
                  <a:pt x="1280437" y="472321"/>
                </a:lnTo>
                <a:lnTo>
                  <a:pt x="1280437" y="447105"/>
                </a:lnTo>
                <a:lnTo>
                  <a:pt x="1252643" y="447105"/>
                </a:lnTo>
                <a:lnTo>
                  <a:pt x="1252643" y="422107"/>
                </a:lnTo>
                <a:lnTo>
                  <a:pt x="1204450" y="422107"/>
                </a:lnTo>
                <a:lnTo>
                  <a:pt x="1204450" y="389216"/>
                </a:lnTo>
                <a:lnTo>
                  <a:pt x="1157659" y="389216"/>
                </a:lnTo>
                <a:lnTo>
                  <a:pt x="1157659" y="356324"/>
                </a:lnTo>
                <a:lnTo>
                  <a:pt x="1128463" y="356324"/>
                </a:lnTo>
                <a:lnTo>
                  <a:pt x="1128463" y="339001"/>
                </a:lnTo>
                <a:lnTo>
                  <a:pt x="1072875" y="339001"/>
                </a:lnTo>
                <a:lnTo>
                  <a:pt x="1072875" y="312469"/>
                </a:lnTo>
                <a:lnTo>
                  <a:pt x="1050945" y="312469"/>
                </a:lnTo>
                <a:lnTo>
                  <a:pt x="1050945" y="280016"/>
                </a:lnTo>
                <a:lnTo>
                  <a:pt x="1007214" y="280016"/>
                </a:lnTo>
                <a:lnTo>
                  <a:pt x="1007214" y="263570"/>
                </a:lnTo>
                <a:lnTo>
                  <a:pt x="982225" y="263570"/>
                </a:lnTo>
                <a:lnTo>
                  <a:pt x="982225" y="235722"/>
                </a:lnTo>
                <a:lnTo>
                  <a:pt x="956216" y="235722"/>
                </a:lnTo>
                <a:lnTo>
                  <a:pt x="956216" y="214562"/>
                </a:lnTo>
                <a:lnTo>
                  <a:pt x="792257" y="214562"/>
                </a:lnTo>
                <a:lnTo>
                  <a:pt x="792257" y="193182"/>
                </a:lnTo>
                <a:lnTo>
                  <a:pt x="752223" y="193182"/>
                </a:lnTo>
                <a:lnTo>
                  <a:pt x="752223" y="173119"/>
                </a:lnTo>
                <a:lnTo>
                  <a:pt x="697145" y="173119"/>
                </a:lnTo>
                <a:lnTo>
                  <a:pt x="697145" y="158975"/>
                </a:lnTo>
                <a:lnTo>
                  <a:pt x="638752" y="158975"/>
                </a:lnTo>
                <a:lnTo>
                  <a:pt x="638752" y="137048"/>
                </a:lnTo>
                <a:lnTo>
                  <a:pt x="596296" y="137048"/>
                </a:lnTo>
                <a:lnTo>
                  <a:pt x="596296" y="110296"/>
                </a:lnTo>
                <a:lnTo>
                  <a:pt x="561235" y="110296"/>
                </a:lnTo>
                <a:lnTo>
                  <a:pt x="561235" y="93960"/>
                </a:lnTo>
                <a:lnTo>
                  <a:pt x="469183" y="93960"/>
                </a:lnTo>
                <a:lnTo>
                  <a:pt x="469183" y="82229"/>
                </a:lnTo>
                <a:lnTo>
                  <a:pt x="420735" y="82229"/>
                </a:lnTo>
                <a:lnTo>
                  <a:pt x="420735" y="53723"/>
                </a:lnTo>
                <a:lnTo>
                  <a:pt x="318739" y="53723"/>
                </a:lnTo>
                <a:lnTo>
                  <a:pt x="318739" y="37387"/>
                </a:lnTo>
                <a:lnTo>
                  <a:pt x="280490" y="37387"/>
                </a:lnTo>
                <a:lnTo>
                  <a:pt x="280490" y="22257"/>
                </a:lnTo>
                <a:lnTo>
                  <a:pt x="178494" y="22257"/>
                </a:lnTo>
                <a:lnTo>
                  <a:pt x="178494" y="0"/>
                </a:lnTo>
                <a:lnTo>
                  <a:pt x="0" y="0"/>
                </a:lnTo>
              </a:path>
            </a:pathLst>
          </a:custGeom>
          <a:noFill/>
          <a:ln w="28575" cap="flat">
            <a:solidFill>
              <a:srgbClr val="02597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230" name="Graphic 46170">
            <a:extLst>
              <a:ext uri="{FF2B5EF4-FFF2-40B4-BE49-F238E27FC236}">
                <a16:creationId xmlns:a16="http://schemas.microsoft.com/office/drawing/2014/main" id="{B7C1520D-B11F-AF6A-898F-FD2B8DB5A737}"/>
              </a:ext>
            </a:extLst>
          </p:cNvPr>
          <p:cNvGrpSpPr/>
          <p:nvPr/>
        </p:nvGrpSpPr>
        <p:grpSpPr>
          <a:xfrm>
            <a:off x="9802952" y="4133072"/>
            <a:ext cx="1211207" cy="515299"/>
            <a:chOff x="9802952" y="4133072"/>
            <a:chExt cx="1211207" cy="515299"/>
          </a:xfrm>
          <a:solidFill>
            <a:srgbClr val="E1471D"/>
          </a:solidFill>
        </p:grpSpPr>
        <p:sp>
          <p:nvSpPr>
            <p:cNvPr id="46231" name="Freeform: Shape 46230">
              <a:extLst>
                <a:ext uri="{FF2B5EF4-FFF2-40B4-BE49-F238E27FC236}">
                  <a16:creationId xmlns:a16="http://schemas.microsoft.com/office/drawing/2014/main" id="{00284C84-B06E-04F0-5C02-9D0276E463E3}"/>
                </a:ext>
              </a:extLst>
            </p:cNvPr>
            <p:cNvSpPr/>
            <p:nvPr/>
          </p:nvSpPr>
          <p:spPr>
            <a:xfrm>
              <a:off x="9853950" y="4155000"/>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2" name="Freeform: Shape 46231">
              <a:extLst>
                <a:ext uri="{FF2B5EF4-FFF2-40B4-BE49-F238E27FC236}">
                  <a16:creationId xmlns:a16="http://schemas.microsoft.com/office/drawing/2014/main" id="{5338A352-87A1-0529-5E53-9631C404B02E}"/>
                </a:ext>
              </a:extLst>
            </p:cNvPr>
            <p:cNvSpPr/>
            <p:nvPr/>
          </p:nvSpPr>
          <p:spPr>
            <a:xfrm>
              <a:off x="9917697" y="4155000"/>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3" name="Freeform: Shape 46232">
              <a:extLst>
                <a:ext uri="{FF2B5EF4-FFF2-40B4-BE49-F238E27FC236}">
                  <a16:creationId xmlns:a16="http://schemas.microsoft.com/office/drawing/2014/main" id="{9DAEA4FB-A74B-479B-1153-71470073C7DB}"/>
                </a:ext>
              </a:extLst>
            </p:cNvPr>
            <p:cNvSpPr/>
            <p:nvPr/>
          </p:nvSpPr>
          <p:spPr>
            <a:xfrm>
              <a:off x="9802952" y="413307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4" name="Freeform: Shape 46233">
              <a:extLst>
                <a:ext uri="{FF2B5EF4-FFF2-40B4-BE49-F238E27FC236}">
                  <a16:creationId xmlns:a16="http://schemas.microsoft.com/office/drawing/2014/main" id="{615F6D89-EAF8-2097-FB18-886EE3317054}"/>
                </a:ext>
              </a:extLst>
            </p:cNvPr>
            <p:cNvSpPr/>
            <p:nvPr/>
          </p:nvSpPr>
          <p:spPr>
            <a:xfrm>
              <a:off x="10134440" y="4231747"/>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5" name="Freeform: Shape 46234">
              <a:extLst>
                <a:ext uri="{FF2B5EF4-FFF2-40B4-BE49-F238E27FC236}">
                  <a16:creationId xmlns:a16="http://schemas.microsoft.com/office/drawing/2014/main" id="{3F74346B-B0B6-FBFD-4115-963B1AE9DDA0}"/>
                </a:ext>
              </a:extLst>
            </p:cNvPr>
            <p:cNvSpPr/>
            <p:nvPr/>
          </p:nvSpPr>
          <p:spPr>
            <a:xfrm>
              <a:off x="10185438" y="4231747"/>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6" name="Freeform: Shape 46235">
              <a:extLst>
                <a:ext uri="{FF2B5EF4-FFF2-40B4-BE49-F238E27FC236}">
                  <a16:creationId xmlns:a16="http://schemas.microsoft.com/office/drawing/2014/main" id="{2E2385A7-7B19-4B25-A06C-5CFE6B448EE2}"/>
                </a:ext>
              </a:extLst>
            </p:cNvPr>
            <p:cNvSpPr/>
            <p:nvPr/>
          </p:nvSpPr>
          <p:spPr>
            <a:xfrm>
              <a:off x="10236436" y="4231747"/>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7" name="Freeform: Shape 46236">
              <a:extLst>
                <a:ext uri="{FF2B5EF4-FFF2-40B4-BE49-F238E27FC236}">
                  <a16:creationId xmlns:a16="http://schemas.microsoft.com/office/drawing/2014/main" id="{B633A72D-EEE4-23A3-526F-DC90A6E896EA}"/>
                </a:ext>
              </a:extLst>
            </p:cNvPr>
            <p:cNvSpPr/>
            <p:nvPr/>
          </p:nvSpPr>
          <p:spPr>
            <a:xfrm>
              <a:off x="10287434" y="4231747"/>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8" name="Freeform: Shape 46237">
              <a:extLst>
                <a:ext uri="{FF2B5EF4-FFF2-40B4-BE49-F238E27FC236}">
                  <a16:creationId xmlns:a16="http://schemas.microsoft.com/office/drawing/2014/main" id="{EAC9F8ED-9AD1-8BB2-F312-FE8DC16E406B}"/>
                </a:ext>
              </a:extLst>
            </p:cNvPr>
            <p:cNvSpPr/>
            <p:nvPr/>
          </p:nvSpPr>
          <p:spPr>
            <a:xfrm>
              <a:off x="10057943" y="4220783"/>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9" name="Freeform: Shape 46238">
              <a:extLst>
                <a:ext uri="{FF2B5EF4-FFF2-40B4-BE49-F238E27FC236}">
                  <a16:creationId xmlns:a16="http://schemas.microsoft.com/office/drawing/2014/main" id="{52FDF073-F0C1-983F-DE4D-67E31CA7FD82}"/>
                </a:ext>
              </a:extLst>
            </p:cNvPr>
            <p:cNvSpPr/>
            <p:nvPr/>
          </p:nvSpPr>
          <p:spPr>
            <a:xfrm>
              <a:off x="10504177" y="4418131"/>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0" name="Freeform: Shape 46239">
              <a:extLst>
                <a:ext uri="{FF2B5EF4-FFF2-40B4-BE49-F238E27FC236}">
                  <a16:creationId xmlns:a16="http://schemas.microsoft.com/office/drawing/2014/main" id="{4B2F23B3-D438-DC43-418A-08B5D855A803}"/>
                </a:ext>
              </a:extLst>
            </p:cNvPr>
            <p:cNvSpPr/>
            <p:nvPr/>
          </p:nvSpPr>
          <p:spPr>
            <a:xfrm>
              <a:off x="10567924" y="4418131"/>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1" name="Freeform: Shape 46240">
              <a:extLst>
                <a:ext uri="{FF2B5EF4-FFF2-40B4-BE49-F238E27FC236}">
                  <a16:creationId xmlns:a16="http://schemas.microsoft.com/office/drawing/2014/main" id="{9CC90538-7C69-9E97-ABDB-9535A0DE076D}"/>
                </a:ext>
              </a:extLst>
            </p:cNvPr>
            <p:cNvSpPr/>
            <p:nvPr/>
          </p:nvSpPr>
          <p:spPr>
            <a:xfrm>
              <a:off x="10631672" y="4418131"/>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2" name="Freeform: Shape 46241">
              <a:extLst>
                <a:ext uri="{FF2B5EF4-FFF2-40B4-BE49-F238E27FC236}">
                  <a16:creationId xmlns:a16="http://schemas.microsoft.com/office/drawing/2014/main" id="{3D62229D-CA83-3D67-09A8-7A5CD8594EDA}"/>
                </a:ext>
              </a:extLst>
            </p:cNvPr>
            <p:cNvSpPr/>
            <p:nvPr/>
          </p:nvSpPr>
          <p:spPr>
            <a:xfrm>
              <a:off x="10695420" y="4418131"/>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3" name="Freeform: Shape 46242">
              <a:extLst>
                <a:ext uri="{FF2B5EF4-FFF2-40B4-BE49-F238E27FC236}">
                  <a16:creationId xmlns:a16="http://schemas.microsoft.com/office/drawing/2014/main" id="{B2A108F2-92C8-AF1E-AF5D-F18C0B920AAD}"/>
                </a:ext>
              </a:extLst>
            </p:cNvPr>
            <p:cNvSpPr/>
            <p:nvPr/>
          </p:nvSpPr>
          <p:spPr>
            <a:xfrm>
              <a:off x="10759168" y="4418131"/>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4" name="Freeform: Shape 46243">
              <a:extLst>
                <a:ext uri="{FF2B5EF4-FFF2-40B4-BE49-F238E27FC236}">
                  <a16:creationId xmlns:a16="http://schemas.microsoft.com/office/drawing/2014/main" id="{586BA443-7C80-B12C-6285-0294D40F6FDE}"/>
                </a:ext>
              </a:extLst>
            </p:cNvPr>
            <p:cNvSpPr/>
            <p:nvPr/>
          </p:nvSpPr>
          <p:spPr>
            <a:xfrm>
              <a:off x="10886663" y="4582589"/>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5" name="Freeform: Shape 46244">
              <a:extLst>
                <a:ext uri="{FF2B5EF4-FFF2-40B4-BE49-F238E27FC236}">
                  <a16:creationId xmlns:a16="http://schemas.microsoft.com/office/drawing/2014/main" id="{9944C07B-D4B3-CF23-A553-431F99C8149B}"/>
                </a:ext>
              </a:extLst>
            </p:cNvPr>
            <p:cNvSpPr/>
            <p:nvPr/>
          </p:nvSpPr>
          <p:spPr>
            <a:xfrm>
              <a:off x="10937661" y="4582589"/>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6" name="Freeform: Shape 46245">
              <a:extLst>
                <a:ext uri="{FF2B5EF4-FFF2-40B4-BE49-F238E27FC236}">
                  <a16:creationId xmlns:a16="http://schemas.microsoft.com/office/drawing/2014/main" id="{A4C7B13F-1FAC-D9E8-E362-6AC159BBA8F6}"/>
                </a:ext>
              </a:extLst>
            </p:cNvPr>
            <p:cNvSpPr/>
            <p:nvPr/>
          </p:nvSpPr>
          <p:spPr>
            <a:xfrm>
              <a:off x="10402180" y="4308493"/>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247" name="Freeform: Shape 46246">
            <a:extLst>
              <a:ext uri="{FF2B5EF4-FFF2-40B4-BE49-F238E27FC236}">
                <a16:creationId xmlns:a16="http://schemas.microsoft.com/office/drawing/2014/main" id="{96C7A84F-95CC-34FB-04F9-B3A01F96F3DD}"/>
              </a:ext>
            </a:extLst>
          </p:cNvPr>
          <p:cNvSpPr/>
          <p:nvPr/>
        </p:nvSpPr>
        <p:spPr>
          <a:xfrm>
            <a:off x="6953427" y="2916088"/>
            <a:ext cx="4104462" cy="1699391"/>
          </a:xfrm>
          <a:custGeom>
            <a:avLst/>
            <a:gdLst>
              <a:gd name="connsiteX0" fmla="*/ 4104462 w 4104462"/>
              <a:gd name="connsiteY0" fmla="*/ 1699392 h 1699391"/>
              <a:gd name="connsiteX1" fmla="*/ 3933236 w 4104462"/>
              <a:gd name="connsiteY1" fmla="*/ 1699392 h 1699391"/>
              <a:gd name="connsiteX2" fmla="*/ 3933236 w 4104462"/>
              <a:gd name="connsiteY2" fmla="*/ 1534935 h 1699391"/>
              <a:gd name="connsiteX3" fmla="*/ 3544375 w 4104462"/>
              <a:gd name="connsiteY3" fmla="*/ 1534935 h 1699391"/>
              <a:gd name="connsiteX4" fmla="*/ 3544375 w 4104462"/>
              <a:gd name="connsiteY4" fmla="*/ 1502043 h 1699391"/>
              <a:gd name="connsiteX5" fmla="*/ 3525251 w 4104462"/>
              <a:gd name="connsiteY5" fmla="*/ 1502043 h 1699391"/>
              <a:gd name="connsiteX6" fmla="*/ 3525251 w 4104462"/>
              <a:gd name="connsiteY6" fmla="*/ 1469152 h 1699391"/>
              <a:gd name="connsiteX7" fmla="*/ 3507146 w 4104462"/>
              <a:gd name="connsiteY7" fmla="*/ 1469152 h 1699391"/>
              <a:gd name="connsiteX8" fmla="*/ 3507146 w 4104462"/>
              <a:gd name="connsiteY8" fmla="*/ 1429901 h 1699391"/>
              <a:gd name="connsiteX9" fmla="*/ 3442378 w 4104462"/>
              <a:gd name="connsiteY9" fmla="*/ 1429901 h 1699391"/>
              <a:gd name="connsiteX10" fmla="*/ 3442378 w 4104462"/>
              <a:gd name="connsiteY10" fmla="*/ 1403369 h 1699391"/>
              <a:gd name="connsiteX11" fmla="*/ 3428227 w 4104462"/>
              <a:gd name="connsiteY11" fmla="*/ 1403369 h 1699391"/>
              <a:gd name="connsiteX12" fmla="*/ 3428227 w 4104462"/>
              <a:gd name="connsiteY12" fmla="*/ 1381441 h 1699391"/>
              <a:gd name="connsiteX13" fmla="*/ 3410505 w 4104462"/>
              <a:gd name="connsiteY13" fmla="*/ 1381441 h 1699391"/>
              <a:gd name="connsiteX14" fmla="*/ 3410505 w 4104462"/>
              <a:gd name="connsiteY14" fmla="*/ 1353045 h 1699391"/>
              <a:gd name="connsiteX15" fmla="*/ 3212887 w 4104462"/>
              <a:gd name="connsiteY15" fmla="*/ 1353045 h 1699391"/>
              <a:gd name="connsiteX16" fmla="*/ 3212887 w 4104462"/>
              <a:gd name="connsiteY16" fmla="*/ 1333749 h 1699391"/>
              <a:gd name="connsiteX17" fmla="*/ 3072642 w 4104462"/>
              <a:gd name="connsiteY17" fmla="*/ 1333749 h 1699391"/>
              <a:gd name="connsiteX18" fmla="*/ 3072642 w 4104462"/>
              <a:gd name="connsiteY18" fmla="*/ 1304694 h 1699391"/>
              <a:gd name="connsiteX19" fmla="*/ 3055940 w 4104462"/>
              <a:gd name="connsiteY19" fmla="*/ 1304694 h 1699391"/>
              <a:gd name="connsiteX20" fmla="*/ 3055940 w 4104462"/>
              <a:gd name="connsiteY20" fmla="*/ 1282767 h 1699391"/>
              <a:gd name="connsiteX21" fmla="*/ 3026743 w 4104462"/>
              <a:gd name="connsiteY21" fmla="*/ 1282767 h 1699391"/>
              <a:gd name="connsiteX22" fmla="*/ 3026743 w 4104462"/>
              <a:gd name="connsiteY22" fmla="*/ 1271803 h 1699391"/>
              <a:gd name="connsiteX23" fmla="*/ 2921432 w 4104462"/>
              <a:gd name="connsiteY23" fmla="*/ 1271803 h 1699391"/>
              <a:gd name="connsiteX24" fmla="*/ 2876681 w 4104462"/>
              <a:gd name="connsiteY24" fmla="*/ 1271803 h 1699391"/>
              <a:gd name="connsiteX25" fmla="*/ 2876681 w 4104462"/>
              <a:gd name="connsiteY25" fmla="*/ 1243187 h 1699391"/>
              <a:gd name="connsiteX26" fmla="*/ 2784119 w 4104462"/>
              <a:gd name="connsiteY26" fmla="*/ 1243187 h 1699391"/>
              <a:gd name="connsiteX27" fmla="*/ 2784119 w 4104462"/>
              <a:gd name="connsiteY27" fmla="*/ 1216984 h 1699391"/>
              <a:gd name="connsiteX28" fmla="*/ 2730444 w 4104462"/>
              <a:gd name="connsiteY28" fmla="*/ 1216984 h 1699391"/>
              <a:gd name="connsiteX29" fmla="*/ 2730444 w 4104462"/>
              <a:gd name="connsiteY29" fmla="*/ 1198784 h 1699391"/>
              <a:gd name="connsiteX30" fmla="*/ 2693470 w 4104462"/>
              <a:gd name="connsiteY30" fmla="*/ 1198784 h 1699391"/>
              <a:gd name="connsiteX31" fmla="*/ 2693470 w 4104462"/>
              <a:gd name="connsiteY31" fmla="*/ 1184092 h 1699391"/>
              <a:gd name="connsiteX32" fmla="*/ 2673963 w 4104462"/>
              <a:gd name="connsiteY32" fmla="*/ 1184092 h 1699391"/>
              <a:gd name="connsiteX33" fmla="*/ 2673963 w 4104462"/>
              <a:gd name="connsiteY33" fmla="*/ 1167647 h 1699391"/>
              <a:gd name="connsiteX34" fmla="*/ 2564827 w 4104462"/>
              <a:gd name="connsiteY34" fmla="*/ 1167647 h 1699391"/>
              <a:gd name="connsiteX35" fmla="*/ 2564827 w 4104462"/>
              <a:gd name="connsiteY35" fmla="*/ 1140237 h 1699391"/>
              <a:gd name="connsiteX36" fmla="*/ 2499549 w 4104462"/>
              <a:gd name="connsiteY36" fmla="*/ 1140237 h 1699391"/>
              <a:gd name="connsiteX37" fmla="*/ 2499549 w 4104462"/>
              <a:gd name="connsiteY37" fmla="*/ 1123353 h 1699391"/>
              <a:gd name="connsiteX38" fmla="*/ 2410812 w 4104462"/>
              <a:gd name="connsiteY38" fmla="*/ 1123353 h 1699391"/>
              <a:gd name="connsiteX39" fmla="*/ 2410812 w 4104462"/>
              <a:gd name="connsiteY39" fmla="*/ 1101645 h 1699391"/>
              <a:gd name="connsiteX40" fmla="*/ 2367974 w 4104462"/>
              <a:gd name="connsiteY40" fmla="*/ 1101645 h 1699391"/>
              <a:gd name="connsiteX41" fmla="*/ 2367974 w 4104462"/>
              <a:gd name="connsiteY41" fmla="*/ 1074454 h 1699391"/>
              <a:gd name="connsiteX42" fmla="*/ 2311493 w 4104462"/>
              <a:gd name="connsiteY42" fmla="*/ 1074454 h 1699391"/>
              <a:gd name="connsiteX43" fmla="*/ 2311493 w 4104462"/>
              <a:gd name="connsiteY43" fmla="*/ 1058009 h 1699391"/>
              <a:gd name="connsiteX44" fmla="*/ 2261770 w 4104462"/>
              <a:gd name="connsiteY44" fmla="*/ 1058009 h 1699391"/>
              <a:gd name="connsiteX45" fmla="*/ 2261770 w 4104462"/>
              <a:gd name="connsiteY45" fmla="*/ 1036081 h 1699391"/>
              <a:gd name="connsiteX46" fmla="*/ 2231554 w 4104462"/>
              <a:gd name="connsiteY46" fmla="*/ 1036081 h 1699391"/>
              <a:gd name="connsiteX47" fmla="*/ 2231554 w 4104462"/>
              <a:gd name="connsiteY47" fmla="*/ 1015359 h 1699391"/>
              <a:gd name="connsiteX48" fmla="*/ 2174053 w 4104462"/>
              <a:gd name="connsiteY48" fmla="*/ 1015359 h 1699391"/>
              <a:gd name="connsiteX49" fmla="*/ 2174053 w 4104462"/>
              <a:gd name="connsiteY49" fmla="*/ 982577 h 1699391"/>
              <a:gd name="connsiteX50" fmla="*/ 2122800 w 4104462"/>
              <a:gd name="connsiteY50" fmla="*/ 982577 h 1699391"/>
              <a:gd name="connsiteX51" fmla="*/ 2122800 w 4104462"/>
              <a:gd name="connsiteY51" fmla="*/ 957470 h 1699391"/>
              <a:gd name="connsiteX52" fmla="*/ 2063897 w 4104462"/>
              <a:gd name="connsiteY52" fmla="*/ 957470 h 1699391"/>
              <a:gd name="connsiteX53" fmla="*/ 2063897 w 4104462"/>
              <a:gd name="connsiteY53" fmla="*/ 910545 h 1699391"/>
              <a:gd name="connsiteX54" fmla="*/ 2039928 w 4104462"/>
              <a:gd name="connsiteY54" fmla="*/ 910545 h 1699391"/>
              <a:gd name="connsiteX55" fmla="*/ 2039928 w 4104462"/>
              <a:gd name="connsiteY55" fmla="*/ 871624 h 1699391"/>
              <a:gd name="connsiteX56" fmla="*/ 2014429 w 4104462"/>
              <a:gd name="connsiteY56" fmla="*/ 871624 h 1699391"/>
              <a:gd name="connsiteX57" fmla="*/ 2014429 w 4104462"/>
              <a:gd name="connsiteY57" fmla="*/ 816805 h 1699391"/>
              <a:gd name="connsiteX58" fmla="*/ 1988930 w 4104462"/>
              <a:gd name="connsiteY58" fmla="*/ 816805 h 1699391"/>
              <a:gd name="connsiteX59" fmla="*/ 1988930 w 4104462"/>
              <a:gd name="connsiteY59" fmla="*/ 789395 h 1699391"/>
              <a:gd name="connsiteX60" fmla="*/ 1957056 w 4104462"/>
              <a:gd name="connsiteY60" fmla="*/ 789395 h 1699391"/>
              <a:gd name="connsiteX61" fmla="*/ 1957056 w 4104462"/>
              <a:gd name="connsiteY61" fmla="*/ 745430 h 1699391"/>
              <a:gd name="connsiteX62" fmla="*/ 1896368 w 4104462"/>
              <a:gd name="connsiteY62" fmla="*/ 745430 h 1699391"/>
              <a:gd name="connsiteX63" fmla="*/ 1896368 w 4104462"/>
              <a:gd name="connsiteY63" fmla="*/ 696203 h 1699391"/>
              <a:gd name="connsiteX64" fmla="*/ 1874184 w 4104462"/>
              <a:gd name="connsiteY64" fmla="*/ 696203 h 1699391"/>
              <a:gd name="connsiteX65" fmla="*/ 1874184 w 4104462"/>
              <a:gd name="connsiteY65" fmla="*/ 675042 h 1699391"/>
              <a:gd name="connsiteX66" fmla="*/ 1848685 w 4104462"/>
              <a:gd name="connsiteY66" fmla="*/ 675042 h 1699391"/>
              <a:gd name="connsiteX67" fmla="*/ 1848685 w 4104462"/>
              <a:gd name="connsiteY67" fmla="*/ 645769 h 1699391"/>
              <a:gd name="connsiteX68" fmla="*/ 1824206 w 4104462"/>
              <a:gd name="connsiteY68" fmla="*/ 645769 h 1699391"/>
              <a:gd name="connsiteX69" fmla="*/ 1824206 w 4104462"/>
              <a:gd name="connsiteY69" fmla="*/ 630639 h 1699391"/>
              <a:gd name="connsiteX70" fmla="*/ 1790037 w 4104462"/>
              <a:gd name="connsiteY70" fmla="*/ 630639 h 1699391"/>
              <a:gd name="connsiteX71" fmla="*/ 1790037 w 4104462"/>
              <a:gd name="connsiteY71" fmla="*/ 605532 h 1699391"/>
              <a:gd name="connsiteX72" fmla="*/ 1562075 w 4104462"/>
              <a:gd name="connsiteY72" fmla="*/ 605532 h 1699391"/>
              <a:gd name="connsiteX73" fmla="*/ 1562075 w 4104462"/>
              <a:gd name="connsiteY73" fmla="*/ 557729 h 1699391"/>
              <a:gd name="connsiteX74" fmla="*/ 1432412 w 4104462"/>
              <a:gd name="connsiteY74" fmla="*/ 557729 h 1699391"/>
              <a:gd name="connsiteX75" fmla="*/ 1432412 w 4104462"/>
              <a:gd name="connsiteY75" fmla="*/ 520781 h 1699391"/>
              <a:gd name="connsiteX76" fmla="*/ 1389701 w 4104462"/>
              <a:gd name="connsiteY76" fmla="*/ 520781 h 1699391"/>
              <a:gd name="connsiteX77" fmla="*/ 1389701 w 4104462"/>
              <a:gd name="connsiteY77" fmla="*/ 465962 h 1699391"/>
              <a:gd name="connsiteX78" fmla="*/ 1338703 w 4104462"/>
              <a:gd name="connsiteY78" fmla="*/ 465962 h 1699391"/>
              <a:gd name="connsiteX79" fmla="*/ 1338703 w 4104462"/>
              <a:gd name="connsiteY79" fmla="*/ 434606 h 1699391"/>
              <a:gd name="connsiteX80" fmla="*/ 1319451 w 4104462"/>
              <a:gd name="connsiteY80" fmla="*/ 434606 h 1699391"/>
              <a:gd name="connsiteX81" fmla="*/ 1319451 w 4104462"/>
              <a:gd name="connsiteY81" fmla="*/ 411143 h 1699391"/>
              <a:gd name="connsiteX82" fmla="*/ 1274955 w 4104462"/>
              <a:gd name="connsiteY82" fmla="*/ 411143 h 1699391"/>
              <a:gd name="connsiteX83" fmla="*/ 1274955 w 4104462"/>
              <a:gd name="connsiteY83" fmla="*/ 400179 h 1699391"/>
              <a:gd name="connsiteX84" fmla="*/ 1260931 w 4104462"/>
              <a:gd name="connsiteY84" fmla="*/ 400179 h 1699391"/>
              <a:gd name="connsiteX85" fmla="*/ 1260931 w 4104462"/>
              <a:gd name="connsiteY85" fmla="*/ 356324 h 1699391"/>
              <a:gd name="connsiteX86" fmla="*/ 1223957 w 4104462"/>
              <a:gd name="connsiteY86" fmla="*/ 356324 h 1699391"/>
              <a:gd name="connsiteX87" fmla="*/ 1223957 w 4104462"/>
              <a:gd name="connsiteY87" fmla="*/ 315539 h 1699391"/>
              <a:gd name="connsiteX88" fmla="*/ 1159572 w 4104462"/>
              <a:gd name="connsiteY88" fmla="*/ 315539 h 1699391"/>
              <a:gd name="connsiteX89" fmla="*/ 1159572 w 4104462"/>
              <a:gd name="connsiteY89" fmla="*/ 268614 h 1699391"/>
              <a:gd name="connsiteX90" fmla="*/ 1111888 w 4104462"/>
              <a:gd name="connsiteY90" fmla="*/ 268614 h 1699391"/>
              <a:gd name="connsiteX91" fmla="*/ 1111888 w 4104462"/>
              <a:gd name="connsiteY91" fmla="*/ 247673 h 1699391"/>
              <a:gd name="connsiteX92" fmla="*/ 1019964 w 4104462"/>
              <a:gd name="connsiteY92" fmla="*/ 247673 h 1699391"/>
              <a:gd name="connsiteX93" fmla="*/ 1019964 w 4104462"/>
              <a:gd name="connsiteY93" fmla="*/ 224758 h 1699391"/>
              <a:gd name="connsiteX94" fmla="*/ 994465 w 4104462"/>
              <a:gd name="connsiteY94" fmla="*/ 224758 h 1699391"/>
              <a:gd name="connsiteX95" fmla="*/ 994465 w 4104462"/>
              <a:gd name="connsiteY95" fmla="*/ 202831 h 1699391"/>
              <a:gd name="connsiteX96" fmla="*/ 866969 w 4104462"/>
              <a:gd name="connsiteY96" fmla="*/ 202831 h 1699391"/>
              <a:gd name="connsiteX97" fmla="*/ 866969 w 4104462"/>
              <a:gd name="connsiteY97" fmla="*/ 169939 h 1699391"/>
              <a:gd name="connsiteX98" fmla="*/ 815589 w 4104462"/>
              <a:gd name="connsiteY98" fmla="*/ 169939 h 1699391"/>
              <a:gd name="connsiteX99" fmla="*/ 815589 w 4104462"/>
              <a:gd name="connsiteY99" fmla="*/ 148012 h 1699391"/>
              <a:gd name="connsiteX100" fmla="*/ 732717 w 4104462"/>
              <a:gd name="connsiteY100" fmla="*/ 148012 h 1699391"/>
              <a:gd name="connsiteX101" fmla="*/ 732717 w 4104462"/>
              <a:gd name="connsiteY101" fmla="*/ 124549 h 1699391"/>
              <a:gd name="connsiteX102" fmla="*/ 707473 w 4104462"/>
              <a:gd name="connsiteY102" fmla="*/ 124549 h 1699391"/>
              <a:gd name="connsiteX103" fmla="*/ 707473 w 4104462"/>
              <a:gd name="connsiteY103" fmla="*/ 107774 h 1699391"/>
              <a:gd name="connsiteX104" fmla="*/ 666546 w 4104462"/>
              <a:gd name="connsiteY104" fmla="*/ 107774 h 1699391"/>
              <a:gd name="connsiteX105" fmla="*/ 666546 w 4104462"/>
              <a:gd name="connsiteY105" fmla="*/ 83435 h 1699391"/>
              <a:gd name="connsiteX106" fmla="*/ 573730 w 4104462"/>
              <a:gd name="connsiteY106" fmla="*/ 83435 h 1699391"/>
              <a:gd name="connsiteX107" fmla="*/ 573730 w 4104462"/>
              <a:gd name="connsiteY107" fmla="*/ 57450 h 1699391"/>
              <a:gd name="connsiteX108" fmla="*/ 516484 w 4104462"/>
              <a:gd name="connsiteY108" fmla="*/ 57450 h 1699391"/>
              <a:gd name="connsiteX109" fmla="*/ 516484 w 4104462"/>
              <a:gd name="connsiteY109" fmla="*/ 41553 h 1699391"/>
              <a:gd name="connsiteX110" fmla="*/ 286865 w 4104462"/>
              <a:gd name="connsiteY110" fmla="*/ 41553 h 1699391"/>
              <a:gd name="connsiteX111" fmla="*/ 286865 w 4104462"/>
              <a:gd name="connsiteY111" fmla="*/ 22257 h 1699391"/>
              <a:gd name="connsiteX112" fmla="*/ 197618 w 4104462"/>
              <a:gd name="connsiteY112" fmla="*/ 22257 h 1699391"/>
              <a:gd name="connsiteX113" fmla="*/ 197618 w 4104462"/>
              <a:gd name="connsiteY113" fmla="*/ 0 h 1699391"/>
              <a:gd name="connsiteX114" fmla="*/ 0 w 4104462"/>
              <a:gd name="connsiteY114" fmla="*/ 0 h 169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104462" h="1699391">
                <a:moveTo>
                  <a:pt x="4104462" y="1699392"/>
                </a:moveTo>
                <a:lnTo>
                  <a:pt x="3933236" y="1699392"/>
                </a:lnTo>
                <a:lnTo>
                  <a:pt x="3933236" y="1534935"/>
                </a:lnTo>
                <a:lnTo>
                  <a:pt x="3544375" y="1534935"/>
                </a:lnTo>
                <a:lnTo>
                  <a:pt x="3544375" y="1502043"/>
                </a:lnTo>
                <a:lnTo>
                  <a:pt x="3525251" y="1502043"/>
                </a:lnTo>
                <a:lnTo>
                  <a:pt x="3525251" y="1469152"/>
                </a:lnTo>
                <a:lnTo>
                  <a:pt x="3507146" y="1469152"/>
                </a:lnTo>
                <a:lnTo>
                  <a:pt x="3507146" y="1429901"/>
                </a:lnTo>
                <a:lnTo>
                  <a:pt x="3442378" y="1429901"/>
                </a:lnTo>
                <a:lnTo>
                  <a:pt x="3442378" y="1403369"/>
                </a:lnTo>
                <a:lnTo>
                  <a:pt x="3428227" y="1403369"/>
                </a:lnTo>
                <a:lnTo>
                  <a:pt x="3428227" y="1381441"/>
                </a:lnTo>
                <a:lnTo>
                  <a:pt x="3410505" y="1381441"/>
                </a:lnTo>
                <a:lnTo>
                  <a:pt x="3410505" y="1353045"/>
                </a:lnTo>
                <a:lnTo>
                  <a:pt x="3212887" y="1353045"/>
                </a:lnTo>
                <a:lnTo>
                  <a:pt x="3212887" y="1333749"/>
                </a:lnTo>
                <a:lnTo>
                  <a:pt x="3072642" y="1333749"/>
                </a:lnTo>
                <a:lnTo>
                  <a:pt x="3072642" y="1304694"/>
                </a:lnTo>
                <a:lnTo>
                  <a:pt x="3055940" y="1304694"/>
                </a:lnTo>
                <a:lnTo>
                  <a:pt x="3055940" y="1282767"/>
                </a:lnTo>
                <a:lnTo>
                  <a:pt x="3026743" y="1282767"/>
                </a:lnTo>
                <a:lnTo>
                  <a:pt x="3026743" y="1271803"/>
                </a:lnTo>
                <a:lnTo>
                  <a:pt x="2921432" y="1271803"/>
                </a:lnTo>
                <a:lnTo>
                  <a:pt x="2876681" y="1271803"/>
                </a:lnTo>
                <a:lnTo>
                  <a:pt x="2876681" y="1243187"/>
                </a:lnTo>
                <a:lnTo>
                  <a:pt x="2784119" y="1243187"/>
                </a:lnTo>
                <a:lnTo>
                  <a:pt x="2784119" y="1216984"/>
                </a:lnTo>
                <a:lnTo>
                  <a:pt x="2730444" y="1216984"/>
                </a:lnTo>
                <a:lnTo>
                  <a:pt x="2730444" y="1198784"/>
                </a:lnTo>
                <a:lnTo>
                  <a:pt x="2693470" y="1198784"/>
                </a:lnTo>
                <a:lnTo>
                  <a:pt x="2693470" y="1184092"/>
                </a:lnTo>
                <a:lnTo>
                  <a:pt x="2673963" y="1184092"/>
                </a:lnTo>
                <a:lnTo>
                  <a:pt x="2673963" y="1167647"/>
                </a:lnTo>
                <a:lnTo>
                  <a:pt x="2564827" y="1167647"/>
                </a:lnTo>
                <a:lnTo>
                  <a:pt x="2564827" y="1140237"/>
                </a:lnTo>
                <a:lnTo>
                  <a:pt x="2499549" y="1140237"/>
                </a:lnTo>
                <a:lnTo>
                  <a:pt x="2499549" y="1123353"/>
                </a:lnTo>
                <a:lnTo>
                  <a:pt x="2410812" y="1123353"/>
                </a:lnTo>
                <a:lnTo>
                  <a:pt x="2410812" y="1101645"/>
                </a:lnTo>
                <a:lnTo>
                  <a:pt x="2367974" y="1101645"/>
                </a:lnTo>
                <a:lnTo>
                  <a:pt x="2367974" y="1074454"/>
                </a:lnTo>
                <a:lnTo>
                  <a:pt x="2311493" y="1074454"/>
                </a:lnTo>
                <a:lnTo>
                  <a:pt x="2311493" y="1058009"/>
                </a:lnTo>
                <a:lnTo>
                  <a:pt x="2261770" y="1058009"/>
                </a:lnTo>
                <a:lnTo>
                  <a:pt x="2261770" y="1036081"/>
                </a:lnTo>
                <a:lnTo>
                  <a:pt x="2231554" y="1036081"/>
                </a:lnTo>
                <a:lnTo>
                  <a:pt x="2231554" y="1015359"/>
                </a:lnTo>
                <a:lnTo>
                  <a:pt x="2174053" y="1015359"/>
                </a:lnTo>
                <a:lnTo>
                  <a:pt x="2174053" y="982577"/>
                </a:lnTo>
                <a:lnTo>
                  <a:pt x="2122800" y="982577"/>
                </a:lnTo>
                <a:lnTo>
                  <a:pt x="2122800" y="957470"/>
                </a:lnTo>
                <a:lnTo>
                  <a:pt x="2063897" y="957470"/>
                </a:lnTo>
                <a:lnTo>
                  <a:pt x="2063897" y="910545"/>
                </a:lnTo>
                <a:lnTo>
                  <a:pt x="2039928" y="910545"/>
                </a:lnTo>
                <a:lnTo>
                  <a:pt x="2039928" y="871624"/>
                </a:lnTo>
                <a:lnTo>
                  <a:pt x="2014429" y="871624"/>
                </a:lnTo>
                <a:lnTo>
                  <a:pt x="2014429" y="816805"/>
                </a:lnTo>
                <a:lnTo>
                  <a:pt x="1988930" y="816805"/>
                </a:lnTo>
                <a:lnTo>
                  <a:pt x="1988930" y="789395"/>
                </a:lnTo>
                <a:lnTo>
                  <a:pt x="1957056" y="789395"/>
                </a:lnTo>
                <a:lnTo>
                  <a:pt x="1957056" y="745430"/>
                </a:lnTo>
                <a:lnTo>
                  <a:pt x="1896368" y="745430"/>
                </a:lnTo>
                <a:lnTo>
                  <a:pt x="1896368" y="696203"/>
                </a:lnTo>
                <a:lnTo>
                  <a:pt x="1874184" y="696203"/>
                </a:lnTo>
                <a:lnTo>
                  <a:pt x="1874184" y="675042"/>
                </a:lnTo>
                <a:lnTo>
                  <a:pt x="1848685" y="675042"/>
                </a:lnTo>
                <a:lnTo>
                  <a:pt x="1848685" y="645769"/>
                </a:lnTo>
                <a:lnTo>
                  <a:pt x="1824206" y="645769"/>
                </a:lnTo>
                <a:lnTo>
                  <a:pt x="1824206" y="630639"/>
                </a:lnTo>
                <a:lnTo>
                  <a:pt x="1790037" y="630639"/>
                </a:lnTo>
                <a:lnTo>
                  <a:pt x="1790037" y="605532"/>
                </a:lnTo>
                <a:lnTo>
                  <a:pt x="1562075" y="605532"/>
                </a:lnTo>
                <a:lnTo>
                  <a:pt x="1562075" y="557729"/>
                </a:lnTo>
                <a:lnTo>
                  <a:pt x="1432412" y="557729"/>
                </a:lnTo>
                <a:lnTo>
                  <a:pt x="1432412" y="520781"/>
                </a:lnTo>
                <a:lnTo>
                  <a:pt x="1389701" y="520781"/>
                </a:lnTo>
                <a:lnTo>
                  <a:pt x="1389701" y="465962"/>
                </a:lnTo>
                <a:lnTo>
                  <a:pt x="1338703" y="465962"/>
                </a:lnTo>
                <a:lnTo>
                  <a:pt x="1338703" y="434606"/>
                </a:lnTo>
                <a:lnTo>
                  <a:pt x="1319451" y="434606"/>
                </a:lnTo>
                <a:lnTo>
                  <a:pt x="1319451" y="411143"/>
                </a:lnTo>
                <a:lnTo>
                  <a:pt x="1274955" y="411143"/>
                </a:lnTo>
                <a:lnTo>
                  <a:pt x="1274955" y="400179"/>
                </a:lnTo>
                <a:lnTo>
                  <a:pt x="1260931" y="400179"/>
                </a:lnTo>
                <a:lnTo>
                  <a:pt x="1260931" y="356324"/>
                </a:lnTo>
                <a:lnTo>
                  <a:pt x="1223957" y="356324"/>
                </a:lnTo>
                <a:lnTo>
                  <a:pt x="1223957" y="315539"/>
                </a:lnTo>
                <a:lnTo>
                  <a:pt x="1159572" y="315539"/>
                </a:lnTo>
                <a:lnTo>
                  <a:pt x="1159572" y="268614"/>
                </a:lnTo>
                <a:lnTo>
                  <a:pt x="1111888" y="268614"/>
                </a:lnTo>
                <a:lnTo>
                  <a:pt x="1111888" y="247673"/>
                </a:lnTo>
                <a:lnTo>
                  <a:pt x="1019964" y="247673"/>
                </a:lnTo>
                <a:lnTo>
                  <a:pt x="1019964" y="224758"/>
                </a:lnTo>
                <a:lnTo>
                  <a:pt x="994465" y="224758"/>
                </a:lnTo>
                <a:lnTo>
                  <a:pt x="994465" y="202831"/>
                </a:lnTo>
                <a:lnTo>
                  <a:pt x="866969" y="202831"/>
                </a:lnTo>
                <a:lnTo>
                  <a:pt x="866969" y="169939"/>
                </a:lnTo>
                <a:lnTo>
                  <a:pt x="815589" y="169939"/>
                </a:lnTo>
                <a:lnTo>
                  <a:pt x="815589" y="148012"/>
                </a:lnTo>
                <a:lnTo>
                  <a:pt x="732717" y="148012"/>
                </a:lnTo>
                <a:lnTo>
                  <a:pt x="732717" y="124549"/>
                </a:lnTo>
                <a:lnTo>
                  <a:pt x="707473" y="124549"/>
                </a:lnTo>
                <a:lnTo>
                  <a:pt x="707473" y="107774"/>
                </a:lnTo>
                <a:lnTo>
                  <a:pt x="666546" y="107774"/>
                </a:lnTo>
                <a:lnTo>
                  <a:pt x="666546" y="83435"/>
                </a:lnTo>
                <a:lnTo>
                  <a:pt x="573730" y="83435"/>
                </a:lnTo>
                <a:lnTo>
                  <a:pt x="573730" y="57450"/>
                </a:lnTo>
                <a:lnTo>
                  <a:pt x="516484" y="57450"/>
                </a:lnTo>
                <a:lnTo>
                  <a:pt x="516484" y="41553"/>
                </a:lnTo>
                <a:lnTo>
                  <a:pt x="286865" y="41553"/>
                </a:lnTo>
                <a:lnTo>
                  <a:pt x="286865" y="22257"/>
                </a:lnTo>
                <a:lnTo>
                  <a:pt x="197618" y="22257"/>
                </a:lnTo>
                <a:lnTo>
                  <a:pt x="197618" y="0"/>
                </a:lnTo>
                <a:lnTo>
                  <a:pt x="0" y="0"/>
                </a:lnTo>
              </a:path>
            </a:pathLst>
          </a:custGeom>
          <a:noFill/>
          <a:ln w="28575" cap="flat">
            <a:solidFill>
              <a:srgbClr val="E1471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B5006F7-2620-A881-3AF3-A29F75799BE7}"/>
              </a:ext>
            </a:extLst>
          </p:cNvPr>
          <p:cNvGrpSpPr/>
          <p:nvPr/>
        </p:nvGrpSpPr>
        <p:grpSpPr>
          <a:xfrm>
            <a:off x="542184" y="2788919"/>
            <a:ext cx="5127096" cy="3510688"/>
            <a:chOff x="542184" y="2788919"/>
            <a:chExt cx="5127096" cy="3510688"/>
          </a:xfrm>
        </p:grpSpPr>
        <p:sp>
          <p:nvSpPr>
            <p:cNvPr id="24594" name="Freeform: Shape 24593">
              <a:extLst>
                <a:ext uri="{FF2B5EF4-FFF2-40B4-BE49-F238E27FC236}">
                  <a16:creationId xmlns:a16="http://schemas.microsoft.com/office/drawing/2014/main" id="{A8A10B82-1A33-DEA2-B204-2ABEFDFE22F8}"/>
                </a:ext>
              </a:extLst>
            </p:cNvPr>
            <p:cNvSpPr/>
            <p:nvPr/>
          </p:nvSpPr>
          <p:spPr>
            <a:xfrm>
              <a:off x="1221882" y="4360717"/>
              <a:ext cx="2569001" cy="1424966"/>
            </a:xfrm>
            <a:custGeom>
              <a:avLst/>
              <a:gdLst>
                <a:gd name="connsiteX0" fmla="*/ 0 w 2569001"/>
                <a:gd name="connsiteY0" fmla="*/ 0 h 1424966"/>
                <a:gd name="connsiteX1" fmla="*/ 2569001 w 2569001"/>
                <a:gd name="connsiteY1" fmla="*/ 0 h 1424966"/>
                <a:gd name="connsiteX2" fmla="*/ 2569001 w 2569001"/>
                <a:gd name="connsiteY2" fmla="*/ 1424966 h 1424966"/>
              </a:gdLst>
              <a:ahLst/>
              <a:cxnLst>
                <a:cxn ang="0">
                  <a:pos x="connsiteX0" y="connsiteY0"/>
                </a:cxn>
                <a:cxn ang="0">
                  <a:pos x="connsiteX1" y="connsiteY1"/>
                </a:cxn>
                <a:cxn ang="0">
                  <a:pos x="connsiteX2" y="connsiteY2"/>
                </a:cxn>
              </a:cxnLst>
              <a:rect l="l" t="t" r="r" b="b"/>
              <a:pathLst>
                <a:path w="2569001" h="1424966">
                  <a:moveTo>
                    <a:pt x="0" y="0"/>
                  </a:moveTo>
                  <a:lnTo>
                    <a:pt x="2569001" y="0"/>
                  </a:lnTo>
                  <a:lnTo>
                    <a:pt x="2569001" y="1424966"/>
                  </a:lnTo>
                </a:path>
              </a:pathLst>
            </a:custGeom>
            <a:noFill/>
            <a:ln w="28575" cap="flat">
              <a:solidFill>
                <a:schemeClr val="tx2">
                  <a:lumMod val="90000"/>
                </a:schemeClr>
              </a:solid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615" name="Straight Connector 24614">
              <a:extLst>
                <a:ext uri="{FF2B5EF4-FFF2-40B4-BE49-F238E27FC236}">
                  <a16:creationId xmlns:a16="http://schemas.microsoft.com/office/drawing/2014/main" id="{E2FCECEE-373C-8938-6075-2E1D431B6E93}"/>
                </a:ext>
              </a:extLst>
            </p:cNvPr>
            <p:cNvCxnSpPr>
              <a:endCxn id="24" idx="23"/>
            </p:cNvCxnSpPr>
            <p:nvPr/>
          </p:nvCxnSpPr>
          <p:spPr bwMode="auto">
            <a:xfrm flipH="1" flipV="1">
              <a:off x="3805306" y="4374852"/>
              <a:ext cx="1612863" cy="7070"/>
            </a:xfrm>
            <a:prstGeom prst="line">
              <a:avLst/>
            </a:prstGeom>
            <a:noFill/>
            <a:ln w="28575" cap="flat" cmpd="sng" algn="ctr">
              <a:solidFill>
                <a:schemeClr val="tx2">
                  <a:lumMod val="90000"/>
                </a:schemeClr>
              </a:solidFill>
              <a:prstDash val="sysDash"/>
              <a:round/>
              <a:headEnd type="none" w="med" len="med"/>
              <a:tailEnd type="none" w="med" len="med"/>
            </a:ln>
            <a:effectLst/>
          </p:spPr>
        </p:cxnSp>
        <p:sp>
          <p:nvSpPr>
            <p:cNvPr id="3" name="TextBox 2">
              <a:extLst>
                <a:ext uri="{FF2B5EF4-FFF2-40B4-BE49-F238E27FC236}">
                  <a16:creationId xmlns:a16="http://schemas.microsoft.com/office/drawing/2014/main" id="{D400BC95-A661-EDBA-90DA-BEAA4997E48F}"/>
                </a:ext>
              </a:extLst>
            </p:cNvPr>
            <p:cNvSpPr txBox="1"/>
            <p:nvPr/>
          </p:nvSpPr>
          <p:spPr bwMode="auto">
            <a:xfrm rot="16200000">
              <a:off x="-460608" y="4236647"/>
              <a:ext cx="2313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Probability</a:t>
              </a:r>
            </a:p>
          </p:txBody>
        </p:sp>
        <p:grpSp>
          <p:nvGrpSpPr>
            <p:cNvPr id="5" name="Group 4">
              <a:extLst>
                <a:ext uri="{FF2B5EF4-FFF2-40B4-BE49-F238E27FC236}">
                  <a16:creationId xmlns:a16="http://schemas.microsoft.com/office/drawing/2014/main" id="{45EDBA06-BFAF-E71C-9161-55E21BAF5396}"/>
                </a:ext>
              </a:extLst>
            </p:cNvPr>
            <p:cNvGrpSpPr/>
            <p:nvPr/>
          </p:nvGrpSpPr>
          <p:grpSpPr>
            <a:xfrm>
              <a:off x="803450" y="2788919"/>
              <a:ext cx="412292" cy="3123509"/>
              <a:chOff x="2540964" y="1536947"/>
              <a:chExt cx="412292" cy="3651582"/>
            </a:xfrm>
          </p:grpSpPr>
          <p:sp>
            <p:nvSpPr>
              <p:cNvPr id="10" name="TextBox 9">
                <a:extLst>
                  <a:ext uri="{FF2B5EF4-FFF2-40B4-BE49-F238E27FC236}">
                    <a16:creationId xmlns:a16="http://schemas.microsoft.com/office/drawing/2014/main" id="{0945B7B9-725A-32AF-00E9-3053767C99B7}"/>
                  </a:ext>
                </a:extLst>
              </p:cNvPr>
              <p:cNvSpPr txBox="1"/>
              <p:nvPr/>
            </p:nvSpPr>
            <p:spPr bwMode="auto">
              <a:xfrm>
                <a:off x="2540964" y="1536947"/>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1.0</a:t>
                </a:r>
              </a:p>
            </p:txBody>
          </p:sp>
          <p:sp>
            <p:nvSpPr>
              <p:cNvPr id="11" name="TextBox 10">
                <a:extLst>
                  <a:ext uri="{FF2B5EF4-FFF2-40B4-BE49-F238E27FC236}">
                    <a16:creationId xmlns:a16="http://schemas.microsoft.com/office/drawing/2014/main" id="{3C7B0F09-49CD-F516-3A82-EF60D0BEE9ED}"/>
                  </a:ext>
                </a:extLst>
              </p:cNvPr>
              <p:cNvSpPr txBox="1"/>
              <p:nvPr/>
            </p:nvSpPr>
            <p:spPr bwMode="auto">
              <a:xfrm>
                <a:off x="2540964" y="2212271"/>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0.8</a:t>
                </a:r>
              </a:p>
            </p:txBody>
          </p:sp>
          <p:sp>
            <p:nvSpPr>
              <p:cNvPr id="12" name="TextBox 11">
                <a:extLst>
                  <a:ext uri="{FF2B5EF4-FFF2-40B4-BE49-F238E27FC236}">
                    <a16:creationId xmlns:a16="http://schemas.microsoft.com/office/drawing/2014/main" id="{87C7E425-D83E-FCBF-7B47-40E473E90D52}"/>
                  </a:ext>
                </a:extLst>
              </p:cNvPr>
              <p:cNvSpPr txBox="1"/>
              <p:nvPr/>
            </p:nvSpPr>
            <p:spPr bwMode="auto">
              <a:xfrm>
                <a:off x="2540964" y="2872570"/>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0.6</a:t>
                </a:r>
              </a:p>
            </p:txBody>
          </p:sp>
          <p:sp>
            <p:nvSpPr>
              <p:cNvPr id="13" name="TextBox 12">
                <a:extLst>
                  <a:ext uri="{FF2B5EF4-FFF2-40B4-BE49-F238E27FC236}">
                    <a16:creationId xmlns:a16="http://schemas.microsoft.com/office/drawing/2014/main" id="{20F31721-0CFD-9D64-20A4-E54C26231A9D}"/>
                  </a:ext>
                </a:extLst>
              </p:cNvPr>
              <p:cNvSpPr txBox="1"/>
              <p:nvPr/>
            </p:nvSpPr>
            <p:spPr bwMode="auto">
              <a:xfrm>
                <a:off x="2540964" y="3547894"/>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0.4</a:t>
                </a:r>
              </a:p>
            </p:txBody>
          </p:sp>
          <p:sp>
            <p:nvSpPr>
              <p:cNvPr id="14" name="TextBox 13">
                <a:extLst>
                  <a:ext uri="{FF2B5EF4-FFF2-40B4-BE49-F238E27FC236}">
                    <a16:creationId xmlns:a16="http://schemas.microsoft.com/office/drawing/2014/main" id="{5E794770-CFB0-DAE3-1B41-18B138FFBD3C}"/>
                  </a:ext>
                </a:extLst>
              </p:cNvPr>
              <p:cNvSpPr txBox="1"/>
              <p:nvPr/>
            </p:nvSpPr>
            <p:spPr bwMode="auto">
              <a:xfrm>
                <a:off x="2540964" y="4205428"/>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0.2</a:t>
                </a:r>
              </a:p>
            </p:txBody>
          </p:sp>
          <p:sp>
            <p:nvSpPr>
              <p:cNvPr id="16" name="TextBox 15">
                <a:extLst>
                  <a:ext uri="{FF2B5EF4-FFF2-40B4-BE49-F238E27FC236}">
                    <a16:creationId xmlns:a16="http://schemas.microsoft.com/office/drawing/2014/main" id="{249873CB-580E-EA51-C54A-C3128D46E937}"/>
                  </a:ext>
                </a:extLst>
              </p:cNvPr>
              <p:cNvSpPr txBox="1"/>
              <p:nvPr/>
            </p:nvSpPr>
            <p:spPr bwMode="auto">
              <a:xfrm>
                <a:off x="2677219" y="4880752"/>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a:t>
                </a:r>
              </a:p>
            </p:txBody>
          </p:sp>
        </p:grpSp>
        <p:sp>
          <p:nvSpPr>
            <p:cNvPr id="18" name="TextBox 17">
              <a:extLst>
                <a:ext uri="{FF2B5EF4-FFF2-40B4-BE49-F238E27FC236}">
                  <a16:creationId xmlns:a16="http://schemas.microsoft.com/office/drawing/2014/main" id="{935F3336-DADA-F401-BB06-9BED3C98430D}"/>
                </a:ext>
              </a:extLst>
            </p:cNvPr>
            <p:cNvSpPr txBox="1"/>
            <p:nvPr/>
          </p:nvSpPr>
          <p:spPr bwMode="auto">
            <a:xfrm>
              <a:off x="3214877" y="5991830"/>
              <a:ext cx="4379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Mo</a:t>
              </a:r>
            </a:p>
          </p:txBody>
        </p:sp>
        <p:sp>
          <p:nvSpPr>
            <p:cNvPr id="24637" name="TextBox 24636">
              <a:extLst>
                <a:ext uri="{FF2B5EF4-FFF2-40B4-BE49-F238E27FC236}">
                  <a16:creationId xmlns:a16="http://schemas.microsoft.com/office/drawing/2014/main" id="{A995E787-9BBC-EA34-EF26-CECC3BE9758D}"/>
                </a:ext>
              </a:extLst>
            </p:cNvPr>
            <p:cNvSpPr txBox="1"/>
            <p:nvPr/>
          </p:nvSpPr>
          <p:spPr bwMode="auto">
            <a:xfrm>
              <a:off x="1135379" y="5804715"/>
              <a:ext cx="1574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a:t>
              </a:r>
            </a:p>
          </p:txBody>
        </p:sp>
        <p:sp>
          <p:nvSpPr>
            <p:cNvPr id="24639" name="TextBox 24638">
              <a:extLst>
                <a:ext uri="{FF2B5EF4-FFF2-40B4-BE49-F238E27FC236}">
                  <a16:creationId xmlns:a16="http://schemas.microsoft.com/office/drawing/2014/main" id="{D24BDA38-657C-2335-95FB-69994DC573FB}"/>
                </a:ext>
              </a:extLst>
            </p:cNvPr>
            <p:cNvSpPr txBox="1"/>
            <p:nvPr/>
          </p:nvSpPr>
          <p:spPr bwMode="auto">
            <a:xfrm>
              <a:off x="1495594" y="5804715"/>
              <a:ext cx="1574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a:t>
              </a:r>
            </a:p>
          </p:txBody>
        </p:sp>
        <p:sp>
          <p:nvSpPr>
            <p:cNvPr id="46081" name="TextBox 46080">
              <a:extLst>
                <a:ext uri="{FF2B5EF4-FFF2-40B4-BE49-F238E27FC236}">
                  <a16:creationId xmlns:a16="http://schemas.microsoft.com/office/drawing/2014/main" id="{10293F78-0E46-E360-092F-CA1E13196122}"/>
                </a:ext>
              </a:extLst>
            </p:cNvPr>
            <p:cNvSpPr txBox="1"/>
            <p:nvPr/>
          </p:nvSpPr>
          <p:spPr bwMode="auto">
            <a:xfrm>
              <a:off x="1854425" y="5804715"/>
              <a:ext cx="1574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8</a:t>
              </a:r>
            </a:p>
          </p:txBody>
        </p:sp>
        <p:sp>
          <p:nvSpPr>
            <p:cNvPr id="46083" name="TextBox 46082">
              <a:extLst>
                <a:ext uri="{FF2B5EF4-FFF2-40B4-BE49-F238E27FC236}">
                  <a16:creationId xmlns:a16="http://schemas.microsoft.com/office/drawing/2014/main" id="{B3D7C56E-E7BE-BFF2-5B6C-1FCA857EEC9C}"/>
                </a:ext>
              </a:extLst>
            </p:cNvPr>
            <p:cNvSpPr txBox="1"/>
            <p:nvPr/>
          </p:nvSpPr>
          <p:spPr bwMode="auto">
            <a:xfrm>
              <a:off x="2188582" y="5804715"/>
              <a:ext cx="209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12</a:t>
              </a:r>
            </a:p>
          </p:txBody>
        </p:sp>
        <p:sp>
          <p:nvSpPr>
            <p:cNvPr id="24629" name="TextBox 24628">
              <a:extLst>
                <a:ext uri="{FF2B5EF4-FFF2-40B4-BE49-F238E27FC236}">
                  <a16:creationId xmlns:a16="http://schemas.microsoft.com/office/drawing/2014/main" id="{EEFFB965-9654-0B05-23BC-411C53362F41}"/>
                </a:ext>
              </a:extLst>
            </p:cNvPr>
            <p:cNvSpPr txBox="1"/>
            <p:nvPr/>
          </p:nvSpPr>
          <p:spPr bwMode="auto">
            <a:xfrm>
              <a:off x="2558852" y="5804715"/>
              <a:ext cx="209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16</a:t>
              </a:r>
            </a:p>
          </p:txBody>
        </p:sp>
        <p:sp>
          <p:nvSpPr>
            <p:cNvPr id="24631" name="TextBox 24630">
              <a:extLst>
                <a:ext uri="{FF2B5EF4-FFF2-40B4-BE49-F238E27FC236}">
                  <a16:creationId xmlns:a16="http://schemas.microsoft.com/office/drawing/2014/main" id="{7205BBA4-776B-7BEF-B1C4-1F633B0FE43A}"/>
                </a:ext>
              </a:extLst>
            </p:cNvPr>
            <p:cNvSpPr txBox="1"/>
            <p:nvPr/>
          </p:nvSpPr>
          <p:spPr bwMode="auto">
            <a:xfrm>
              <a:off x="2919067" y="5804715"/>
              <a:ext cx="209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20</a:t>
              </a:r>
            </a:p>
          </p:txBody>
        </p:sp>
        <p:sp>
          <p:nvSpPr>
            <p:cNvPr id="24633" name="TextBox 24632">
              <a:extLst>
                <a:ext uri="{FF2B5EF4-FFF2-40B4-BE49-F238E27FC236}">
                  <a16:creationId xmlns:a16="http://schemas.microsoft.com/office/drawing/2014/main" id="{B88FE47C-E225-F35E-D5CD-F5629793FD98}"/>
                </a:ext>
              </a:extLst>
            </p:cNvPr>
            <p:cNvSpPr txBox="1"/>
            <p:nvPr/>
          </p:nvSpPr>
          <p:spPr bwMode="auto">
            <a:xfrm>
              <a:off x="3277898" y="5804715"/>
              <a:ext cx="209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24</a:t>
              </a:r>
            </a:p>
          </p:txBody>
        </p:sp>
        <p:sp>
          <p:nvSpPr>
            <p:cNvPr id="24635" name="TextBox 24634">
              <a:extLst>
                <a:ext uri="{FF2B5EF4-FFF2-40B4-BE49-F238E27FC236}">
                  <a16:creationId xmlns:a16="http://schemas.microsoft.com/office/drawing/2014/main" id="{6AC92CD7-A8E9-DD28-A0CE-8133A0008C63}"/>
                </a:ext>
              </a:extLst>
            </p:cNvPr>
            <p:cNvSpPr txBox="1"/>
            <p:nvPr/>
          </p:nvSpPr>
          <p:spPr bwMode="auto">
            <a:xfrm>
              <a:off x="3638113" y="5804715"/>
              <a:ext cx="209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28</a:t>
              </a:r>
            </a:p>
          </p:txBody>
        </p:sp>
        <p:sp>
          <p:nvSpPr>
            <p:cNvPr id="24620" name="TextBox 24619">
              <a:extLst>
                <a:ext uri="{FF2B5EF4-FFF2-40B4-BE49-F238E27FC236}">
                  <a16:creationId xmlns:a16="http://schemas.microsoft.com/office/drawing/2014/main" id="{F7B4E96F-6467-FFAA-DD15-FF3A802E5F5C}"/>
                </a:ext>
              </a:extLst>
            </p:cNvPr>
            <p:cNvSpPr txBox="1"/>
            <p:nvPr/>
          </p:nvSpPr>
          <p:spPr bwMode="auto">
            <a:xfrm>
              <a:off x="4002020" y="5804715"/>
              <a:ext cx="209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32</a:t>
              </a:r>
            </a:p>
          </p:txBody>
        </p:sp>
        <p:sp>
          <p:nvSpPr>
            <p:cNvPr id="24622" name="TextBox 24621">
              <a:extLst>
                <a:ext uri="{FF2B5EF4-FFF2-40B4-BE49-F238E27FC236}">
                  <a16:creationId xmlns:a16="http://schemas.microsoft.com/office/drawing/2014/main" id="{2746FAD6-2749-480B-81C8-4705B41C428F}"/>
                </a:ext>
              </a:extLst>
            </p:cNvPr>
            <p:cNvSpPr txBox="1"/>
            <p:nvPr/>
          </p:nvSpPr>
          <p:spPr bwMode="auto">
            <a:xfrm>
              <a:off x="4362235" y="5804715"/>
              <a:ext cx="209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36</a:t>
              </a:r>
            </a:p>
          </p:txBody>
        </p:sp>
        <p:sp>
          <p:nvSpPr>
            <p:cNvPr id="24624" name="TextBox 24623">
              <a:extLst>
                <a:ext uri="{FF2B5EF4-FFF2-40B4-BE49-F238E27FC236}">
                  <a16:creationId xmlns:a16="http://schemas.microsoft.com/office/drawing/2014/main" id="{B4BE98DF-B5F0-039E-3340-432B0E2C3104}"/>
                </a:ext>
              </a:extLst>
            </p:cNvPr>
            <p:cNvSpPr txBox="1"/>
            <p:nvPr/>
          </p:nvSpPr>
          <p:spPr bwMode="auto">
            <a:xfrm>
              <a:off x="4721066" y="5804715"/>
              <a:ext cx="209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40</a:t>
              </a:r>
            </a:p>
          </p:txBody>
        </p:sp>
        <p:sp>
          <p:nvSpPr>
            <p:cNvPr id="24626" name="TextBox 24625">
              <a:extLst>
                <a:ext uri="{FF2B5EF4-FFF2-40B4-BE49-F238E27FC236}">
                  <a16:creationId xmlns:a16="http://schemas.microsoft.com/office/drawing/2014/main" id="{6661681F-568F-986E-4F9D-4828AA6DE4D6}"/>
                </a:ext>
              </a:extLst>
            </p:cNvPr>
            <p:cNvSpPr txBox="1"/>
            <p:nvPr/>
          </p:nvSpPr>
          <p:spPr bwMode="auto">
            <a:xfrm>
              <a:off x="5081281" y="5804715"/>
              <a:ext cx="209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44</a:t>
              </a:r>
            </a:p>
          </p:txBody>
        </p:sp>
        <p:sp>
          <p:nvSpPr>
            <p:cNvPr id="24628" name="TextBox 24627">
              <a:extLst>
                <a:ext uri="{FF2B5EF4-FFF2-40B4-BE49-F238E27FC236}">
                  <a16:creationId xmlns:a16="http://schemas.microsoft.com/office/drawing/2014/main" id="{76A446EC-CBEF-C59B-7745-07B91C570E5E}"/>
                </a:ext>
              </a:extLst>
            </p:cNvPr>
            <p:cNvSpPr txBox="1"/>
            <p:nvPr/>
          </p:nvSpPr>
          <p:spPr bwMode="auto">
            <a:xfrm>
              <a:off x="5459712" y="5804715"/>
              <a:ext cx="209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48</a:t>
              </a:r>
            </a:p>
          </p:txBody>
        </p:sp>
        <p:sp>
          <p:nvSpPr>
            <p:cNvPr id="24" name="Freeform: Shape 23">
              <a:extLst>
                <a:ext uri="{FF2B5EF4-FFF2-40B4-BE49-F238E27FC236}">
                  <a16:creationId xmlns:a16="http://schemas.microsoft.com/office/drawing/2014/main" id="{2956B784-DCAE-CA75-9432-188B5F35F366}"/>
                </a:ext>
              </a:extLst>
            </p:cNvPr>
            <p:cNvSpPr/>
            <p:nvPr/>
          </p:nvSpPr>
          <p:spPr>
            <a:xfrm>
              <a:off x="1234491" y="2949072"/>
              <a:ext cx="4004116" cy="1890239"/>
            </a:xfrm>
            <a:custGeom>
              <a:avLst/>
              <a:gdLst>
                <a:gd name="connsiteX0" fmla="*/ 4006243 w 4006243"/>
                <a:gd name="connsiteY0" fmla="*/ 1904744 h 1904744"/>
                <a:gd name="connsiteX1" fmla="*/ 3548401 w 4006243"/>
                <a:gd name="connsiteY1" fmla="*/ 1904744 h 1904744"/>
                <a:gd name="connsiteX2" fmla="*/ 3548401 w 4006243"/>
                <a:gd name="connsiteY2" fmla="*/ 1849017 h 1904744"/>
                <a:gd name="connsiteX3" fmla="*/ 3497530 w 4006243"/>
                <a:gd name="connsiteY3" fmla="*/ 1849017 h 1904744"/>
                <a:gd name="connsiteX4" fmla="*/ 3497530 w 4006243"/>
                <a:gd name="connsiteY4" fmla="*/ 1791657 h 1904744"/>
                <a:gd name="connsiteX5" fmla="*/ 3421223 w 4006243"/>
                <a:gd name="connsiteY5" fmla="*/ 1791657 h 1904744"/>
                <a:gd name="connsiteX6" fmla="*/ 3421223 w 4006243"/>
                <a:gd name="connsiteY6" fmla="*/ 1741698 h 1904744"/>
                <a:gd name="connsiteX7" fmla="*/ 3254493 w 4006243"/>
                <a:gd name="connsiteY7" fmla="*/ 1741698 h 1904744"/>
                <a:gd name="connsiteX8" fmla="*/ 3254493 w 4006243"/>
                <a:gd name="connsiteY8" fmla="*/ 1711004 h 1904744"/>
                <a:gd name="connsiteX9" fmla="*/ 3088271 w 4006243"/>
                <a:gd name="connsiteY9" fmla="*/ 1711004 h 1904744"/>
                <a:gd name="connsiteX10" fmla="*/ 3088271 w 4006243"/>
                <a:gd name="connsiteY10" fmla="*/ 1676175 h 1904744"/>
                <a:gd name="connsiteX11" fmla="*/ 3064997 w 4006243"/>
                <a:gd name="connsiteY11" fmla="*/ 1676175 h 1904744"/>
                <a:gd name="connsiteX12" fmla="*/ 3064997 w 4006243"/>
                <a:gd name="connsiteY12" fmla="*/ 1614352 h 1904744"/>
                <a:gd name="connsiteX13" fmla="*/ 3001535 w 4006243"/>
                <a:gd name="connsiteY13" fmla="*/ 1614352 h 1904744"/>
                <a:gd name="connsiteX14" fmla="*/ 3001535 w 4006243"/>
                <a:gd name="connsiteY14" fmla="*/ 1549482 h 1904744"/>
                <a:gd name="connsiteX15" fmla="*/ 2971648 w 4006243"/>
                <a:gd name="connsiteY15" fmla="*/ 1549482 h 1904744"/>
                <a:gd name="connsiteX16" fmla="*/ 2971648 w 4006243"/>
                <a:gd name="connsiteY16" fmla="*/ 1527061 h 1904744"/>
                <a:gd name="connsiteX17" fmla="*/ 2899792 w 4006243"/>
                <a:gd name="connsiteY17" fmla="*/ 1527061 h 1904744"/>
                <a:gd name="connsiteX18" fmla="*/ 2878808 w 4006243"/>
                <a:gd name="connsiteY18" fmla="*/ 1509102 h 1904744"/>
                <a:gd name="connsiteX19" fmla="*/ 2857951 w 4006243"/>
                <a:gd name="connsiteY19" fmla="*/ 1509102 h 1904744"/>
                <a:gd name="connsiteX20" fmla="*/ 2857951 w 4006243"/>
                <a:gd name="connsiteY20" fmla="*/ 1472095 h 1904744"/>
                <a:gd name="connsiteX21" fmla="*/ 2650904 w 4006243"/>
                <a:gd name="connsiteY21" fmla="*/ 1472095 h 1904744"/>
                <a:gd name="connsiteX22" fmla="*/ 2650904 w 4006243"/>
                <a:gd name="connsiteY22" fmla="*/ 1436721 h 1904744"/>
                <a:gd name="connsiteX23" fmla="*/ 2572181 w 4006243"/>
                <a:gd name="connsiteY23" fmla="*/ 1436721 h 1904744"/>
                <a:gd name="connsiteX24" fmla="*/ 2572181 w 4006243"/>
                <a:gd name="connsiteY24" fmla="*/ 1409728 h 1904744"/>
                <a:gd name="connsiteX25" fmla="*/ 2531357 w 4006243"/>
                <a:gd name="connsiteY25" fmla="*/ 1409728 h 1904744"/>
                <a:gd name="connsiteX26" fmla="*/ 2531357 w 4006243"/>
                <a:gd name="connsiteY26" fmla="*/ 1387307 h 1904744"/>
                <a:gd name="connsiteX27" fmla="*/ 2505540 w 4006243"/>
                <a:gd name="connsiteY27" fmla="*/ 1387307 h 1904744"/>
                <a:gd name="connsiteX28" fmla="*/ 2505540 w 4006243"/>
                <a:gd name="connsiteY28" fmla="*/ 1357375 h 1904744"/>
                <a:gd name="connsiteX29" fmla="*/ 2458356 w 4006243"/>
                <a:gd name="connsiteY29" fmla="*/ 1357375 h 1904744"/>
                <a:gd name="connsiteX30" fmla="*/ 2458356 w 4006243"/>
                <a:gd name="connsiteY30" fmla="*/ 1304913 h 1904744"/>
                <a:gd name="connsiteX31" fmla="*/ 2382558 w 4006243"/>
                <a:gd name="connsiteY31" fmla="*/ 1304913 h 1904744"/>
                <a:gd name="connsiteX32" fmla="*/ 2382558 w 4006243"/>
                <a:gd name="connsiteY32" fmla="*/ 1274981 h 1904744"/>
                <a:gd name="connsiteX33" fmla="*/ 2340208 w 4006243"/>
                <a:gd name="connsiteY33" fmla="*/ 1274981 h 1904744"/>
                <a:gd name="connsiteX34" fmla="*/ 2340208 w 4006243"/>
                <a:gd name="connsiteY34" fmla="*/ 1140670 h 1904744"/>
                <a:gd name="connsiteX35" fmla="*/ 2306760 w 4006243"/>
                <a:gd name="connsiteY35" fmla="*/ 1140670 h 1904744"/>
                <a:gd name="connsiteX36" fmla="*/ 2306760 w 4006243"/>
                <a:gd name="connsiteY36" fmla="*/ 1055772 h 1904744"/>
                <a:gd name="connsiteX37" fmla="*/ 2149440 w 4006243"/>
                <a:gd name="connsiteY37" fmla="*/ 1055772 h 1904744"/>
                <a:gd name="connsiteX38" fmla="*/ 2149440 w 4006243"/>
                <a:gd name="connsiteY38" fmla="*/ 1020399 h 1904744"/>
                <a:gd name="connsiteX39" fmla="*/ 2125912 w 4006243"/>
                <a:gd name="connsiteY39" fmla="*/ 1020399 h 1904744"/>
                <a:gd name="connsiteX40" fmla="*/ 2125912 w 4006243"/>
                <a:gd name="connsiteY40" fmla="*/ 957814 h 1904744"/>
                <a:gd name="connsiteX41" fmla="*/ 2088013 w 4006243"/>
                <a:gd name="connsiteY41" fmla="*/ 957814 h 1904744"/>
                <a:gd name="connsiteX42" fmla="*/ 2088013 w 4006243"/>
                <a:gd name="connsiteY42" fmla="*/ 913080 h 1904744"/>
                <a:gd name="connsiteX43" fmla="*/ 2047698 w 4006243"/>
                <a:gd name="connsiteY43" fmla="*/ 913080 h 1904744"/>
                <a:gd name="connsiteX44" fmla="*/ 2047698 w 4006243"/>
                <a:gd name="connsiteY44" fmla="*/ 865733 h 1904744"/>
                <a:gd name="connsiteX45" fmla="*/ 2009544 w 4006243"/>
                <a:gd name="connsiteY45" fmla="*/ 865733 h 1904744"/>
                <a:gd name="connsiteX46" fmla="*/ 2009544 w 4006243"/>
                <a:gd name="connsiteY46" fmla="*/ 845706 h 1904744"/>
                <a:gd name="connsiteX47" fmla="*/ 1898518 w 4006243"/>
                <a:gd name="connsiteY47" fmla="*/ 845706 h 1904744"/>
                <a:gd name="connsiteX48" fmla="*/ 1898518 w 4006243"/>
                <a:gd name="connsiteY48" fmla="*/ 827203 h 1904744"/>
                <a:gd name="connsiteX49" fmla="*/ 1816869 w 4006243"/>
                <a:gd name="connsiteY49" fmla="*/ 827203 h 1904744"/>
                <a:gd name="connsiteX50" fmla="*/ 1816869 w 4006243"/>
                <a:gd name="connsiteY50" fmla="*/ 798251 h 1904744"/>
                <a:gd name="connsiteX51" fmla="*/ 1799318 w 4006243"/>
                <a:gd name="connsiteY51" fmla="*/ 798251 h 1904744"/>
                <a:gd name="connsiteX52" fmla="*/ 1799318 w 4006243"/>
                <a:gd name="connsiteY52" fmla="*/ 783666 h 1904744"/>
                <a:gd name="connsiteX53" fmla="*/ 1781895 w 4006243"/>
                <a:gd name="connsiteY53" fmla="*/ 783666 h 1904744"/>
                <a:gd name="connsiteX54" fmla="*/ 1781895 w 4006243"/>
                <a:gd name="connsiteY54" fmla="*/ 758415 h 1904744"/>
                <a:gd name="connsiteX55" fmla="*/ 1758494 w 4006243"/>
                <a:gd name="connsiteY55" fmla="*/ 758415 h 1904744"/>
                <a:gd name="connsiteX56" fmla="*/ 1758494 w 4006243"/>
                <a:gd name="connsiteY56" fmla="*/ 718470 h 1904744"/>
                <a:gd name="connsiteX57" fmla="*/ 1577138 w 4006243"/>
                <a:gd name="connsiteY57" fmla="*/ 718470 h 1904744"/>
                <a:gd name="connsiteX58" fmla="*/ 1577138 w 4006243"/>
                <a:gd name="connsiteY58" fmla="*/ 668511 h 1904744"/>
                <a:gd name="connsiteX59" fmla="*/ 1462678 w 4006243"/>
                <a:gd name="connsiteY59" fmla="*/ 668511 h 1904744"/>
                <a:gd name="connsiteX60" fmla="*/ 1462678 w 4006243"/>
                <a:gd name="connsiteY60" fmla="*/ 598634 h 1904744"/>
                <a:gd name="connsiteX61" fmla="*/ 1360935 w 4006243"/>
                <a:gd name="connsiteY61" fmla="*/ 598634 h 1904744"/>
                <a:gd name="connsiteX62" fmla="*/ 1360935 w 4006243"/>
                <a:gd name="connsiteY62" fmla="*/ 570335 h 1904744"/>
                <a:gd name="connsiteX63" fmla="*/ 1306503 w 4006243"/>
                <a:gd name="connsiteY63" fmla="*/ 570335 h 1904744"/>
                <a:gd name="connsiteX64" fmla="*/ 1306503 w 4006243"/>
                <a:gd name="connsiteY64" fmla="*/ 531260 h 1904744"/>
                <a:gd name="connsiteX65" fmla="*/ 1277379 w 4006243"/>
                <a:gd name="connsiteY65" fmla="*/ 531260 h 1904744"/>
                <a:gd name="connsiteX66" fmla="*/ 1277379 w 4006243"/>
                <a:gd name="connsiteY66" fmla="*/ 508839 h 1904744"/>
                <a:gd name="connsiteX67" fmla="*/ 1248128 w 4006243"/>
                <a:gd name="connsiteY67" fmla="*/ 508839 h 1904744"/>
                <a:gd name="connsiteX68" fmla="*/ 1248128 w 4006243"/>
                <a:gd name="connsiteY68" fmla="*/ 478907 h 1904744"/>
                <a:gd name="connsiteX69" fmla="*/ 1204378 w 4006243"/>
                <a:gd name="connsiteY69" fmla="*/ 478907 h 1904744"/>
                <a:gd name="connsiteX70" fmla="*/ 1204378 w 4006243"/>
                <a:gd name="connsiteY70" fmla="*/ 389003 h 1904744"/>
                <a:gd name="connsiteX71" fmla="*/ 1096531 w 4006243"/>
                <a:gd name="connsiteY71" fmla="*/ 389003 h 1904744"/>
                <a:gd name="connsiteX72" fmla="*/ 1096531 w 4006243"/>
                <a:gd name="connsiteY72" fmla="*/ 324133 h 1904744"/>
                <a:gd name="connsiteX73" fmla="*/ 1044007 w 4006243"/>
                <a:gd name="connsiteY73" fmla="*/ 324133 h 1904744"/>
                <a:gd name="connsiteX74" fmla="*/ 1044007 w 4006243"/>
                <a:gd name="connsiteY74" fmla="*/ 301603 h 1904744"/>
                <a:gd name="connsiteX75" fmla="*/ 1014883 w 4006243"/>
                <a:gd name="connsiteY75" fmla="*/ 301603 h 1904744"/>
                <a:gd name="connsiteX76" fmla="*/ 1014883 w 4006243"/>
                <a:gd name="connsiteY76" fmla="*/ 271671 h 1904744"/>
                <a:gd name="connsiteX77" fmla="*/ 968208 w 4006243"/>
                <a:gd name="connsiteY77" fmla="*/ 271671 h 1904744"/>
                <a:gd name="connsiteX78" fmla="*/ 968208 w 4006243"/>
                <a:gd name="connsiteY78" fmla="*/ 224324 h 1904744"/>
                <a:gd name="connsiteX79" fmla="*/ 903093 w 4006243"/>
                <a:gd name="connsiteY79" fmla="*/ 224324 h 1904744"/>
                <a:gd name="connsiteX80" fmla="*/ 903093 w 4006243"/>
                <a:gd name="connsiteY80" fmla="*/ 194284 h 1904744"/>
                <a:gd name="connsiteX81" fmla="*/ 592015 w 4006243"/>
                <a:gd name="connsiteY81" fmla="*/ 194284 h 1904744"/>
                <a:gd name="connsiteX82" fmla="*/ 592015 w 4006243"/>
                <a:gd name="connsiteY82" fmla="*/ 159345 h 1904744"/>
                <a:gd name="connsiteX83" fmla="*/ 349995 w 4006243"/>
                <a:gd name="connsiteY83" fmla="*/ 159345 h 1904744"/>
                <a:gd name="connsiteX84" fmla="*/ 349995 w 4006243"/>
                <a:gd name="connsiteY84" fmla="*/ 130611 h 1904744"/>
                <a:gd name="connsiteX85" fmla="*/ 216330 w 4006243"/>
                <a:gd name="connsiteY85" fmla="*/ 130611 h 1904744"/>
                <a:gd name="connsiteX86" fmla="*/ 216330 w 4006243"/>
                <a:gd name="connsiteY86" fmla="*/ 64544 h 1904744"/>
                <a:gd name="connsiteX87" fmla="*/ 110899 w 4006243"/>
                <a:gd name="connsiteY87" fmla="*/ 64544 h 1904744"/>
                <a:gd name="connsiteX88" fmla="*/ 110899 w 4006243"/>
                <a:gd name="connsiteY88" fmla="*/ 0 h 1904744"/>
                <a:gd name="connsiteX89" fmla="*/ 0 w 4006243"/>
                <a:gd name="connsiteY89" fmla="*/ 0 h 190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6243" h="1904744">
                  <a:moveTo>
                    <a:pt x="4006243" y="1904744"/>
                  </a:moveTo>
                  <a:lnTo>
                    <a:pt x="3548401" y="1904744"/>
                  </a:lnTo>
                  <a:lnTo>
                    <a:pt x="3548401" y="1849017"/>
                  </a:lnTo>
                  <a:lnTo>
                    <a:pt x="3497530" y="1849017"/>
                  </a:lnTo>
                  <a:lnTo>
                    <a:pt x="3497530" y="1791657"/>
                  </a:lnTo>
                  <a:lnTo>
                    <a:pt x="3421223" y="1791657"/>
                  </a:lnTo>
                  <a:lnTo>
                    <a:pt x="3421223" y="1741698"/>
                  </a:lnTo>
                  <a:lnTo>
                    <a:pt x="3254493" y="1741698"/>
                  </a:lnTo>
                  <a:lnTo>
                    <a:pt x="3254493" y="1711004"/>
                  </a:lnTo>
                  <a:lnTo>
                    <a:pt x="3088271" y="1711004"/>
                  </a:lnTo>
                  <a:lnTo>
                    <a:pt x="3088271" y="1676175"/>
                  </a:lnTo>
                  <a:lnTo>
                    <a:pt x="3064997" y="1676175"/>
                  </a:lnTo>
                  <a:lnTo>
                    <a:pt x="3064997" y="1614352"/>
                  </a:lnTo>
                  <a:lnTo>
                    <a:pt x="3001535" y="1614352"/>
                  </a:lnTo>
                  <a:lnTo>
                    <a:pt x="3001535" y="1549482"/>
                  </a:lnTo>
                  <a:lnTo>
                    <a:pt x="2971648" y="1549482"/>
                  </a:lnTo>
                  <a:lnTo>
                    <a:pt x="2971648" y="1527061"/>
                  </a:lnTo>
                  <a:lnTo>
                    <a:pt x="2899792" y="1527061"/>
                  </a:lnTo>
                  <a:lnTo>
                    <a:pt x="2878808" y="1509102"/>
                  </a:lnTo>
                  <a:lnTo>
                    <a:pt x="2857951" y="1509102"/>
                  </a:lnTo>
                  <a:lnTo>
                    <a:pt x="2857951" y="1472095"/>
                  </a:lnTo>
                  <a:lnTo>
                    <a:pt x="2650904" y="1472095"/>
                  </a:lnTo>
                  <a:lnTo>
                    <a:pt x="2650904" y="1436721"/>
                  </a:lnTo>
                  <a:lnTo>
                    <a:pt x="2572181" y="1436721"/>
                  </a:lnTo>
                  <a:lnTo>
                    <a:pt x="2572181" y="1409728"/>
                  </a:lnTo>
                  <a:lnTo>
                    <a:pt x="2531357" y="1409728"/>
                  </a:lnTo>
                  <a:lnTo>
                    <a:pt x="2531357" y="1387307"/>
                  </a:lnTo>
                  <a:lnTo>
                    <a:pt x="2505540" y="1387307"/>
                  </a:lnTo>
                  <a:lnTo>
                    <a:pt x="2505540" y="1357375"/>
                  </a:lnTo>
                  <a:lnTo>
                    <a:pt x="2458356" y="1357375"/>
                  </a:lnTo>
                  <a:lnTo>
                    <a:pt x="2458356" y="1304913"/>
                  </a:lnTo>
                  <a:lnTo>
                    <a:pt x="2382558" y="1304913"/>
                  </a:lnTo>
                  <a:lnTo>
                    <a:pt x="2382558" y="1274981"/>
                  </a:lnTo>
                  <a:lnTo>
                    <a:pt x="2340208" y="1274981"/>
                  </a:lnTo>
                  <a:lnTo>
                    <a:pt x="2340208" y="1140670"/>
                  </a:lnTo>
                  <a:lnTo>
                    <a:pt x="2306760" y="1140670"/>
                  </a:lnTo>
                  <a:lnTo>
                    <a:pt x="2306760" y="1055772"/>
                  </a:lnTo>
                  <a:lnTo>
                    <a:pt x="2149440" y="1055772"/>
                  </a:lnTo>
                  <a:lnTo>
                    <a:pt x="2149440" y="1020399"/>
                  </a:lnTo>
                  <a:lnTo>
                    <a:pt x="2125912" y="1020399"/>
                  </a:lnTo>
                  <a:lnTo>
                    <a:pt x="2125912" y="957814"/>
                  </a:lnTo>
                  <a:lnTo>
                    <a:pt x="2088013" y="957814"/>
                  </a:lnTo>
                  <a:lnTo>
                    <a:pt x="2088013" y="913080"/>
                  </a:lnTo>
                  <a:lnTo>
                    <a:pt x="2047698" y="913080"/>
                  </a:lnTo>
                  <a:lnTo>
                    <a:pt x="2047698" y="865733"/>
                  </a:lnTo>
                  <a:lnTo>
                    <a:pt x="2009544" y="865733"/>
                  </a:lnTo>
                  <a:lnTo>
                    <a:pt x="2009544" y="845706"/>
                  </a:lnTo>
                  <a:lnTo>
                    <a:pt x="1898518" y="845706"/>
                  </a:lnTo>
                  <a:lnTo>
                    <a:pt x="1898518" y="827203"/>
                  </a:lnTo>
                  <a:lnTo>
                    <a:pt x="1816869" y="827203"/>
                  </a:lnTo>
                  <a:lnTo>
                    <a:pt x="1816869" y="798251"/>
                  </a:lnTo>
                  <a:lnTo>
                    <a:pt x="1799318" y="798251"/>
                  </a:lnTo>
                  <a:lnTo>
                    <a:pt x="1799318" y="783666"/>
                  </a:lnTo>
                  <a:lnTo>
                    <a:pt x="1781895" y="783666"/>
                  </a:lnTo>
                  <a:lnTo>
                    <a:pt x="1781895" y="758415"/>
                  </a:lnTo>
                  <a:lnTo>
                    <a:pt x="1758494" y="758415"/>
                  </a:lnTo>
                  <a:lnTo>
                    <a:pt x="1758494" y="718470"/>
                  </a:lnTo>
                  <a:lnTo>
                    <a:pt x="1577138" y="718470"/>
                  </a:lnTo>
                  <a:lnTo>
                    <a:pt x="1577138" y="668511"/>
                  </a:lnTo>
                  <a:lnTo>
                    <a:pt x="1462678" y="668511"/>
                  </a:lnTo>
                  <a:lnTo>
                    <a:pt x="1462678" y="598634"/>
                  </a:lnTo>
                  <a:lnTo>
                    <a:pt x="1360935" y="598634"/>
                  </a:lnTo>
                  <a:lnTo>
                    <a:pt x="1360935" y="570335"/>
                  </a:lnTo>
                  <a:lnTo>
                    <a:pt x="1306503" y="570335"/>
                  </a:lnTo>
                  <a:lnTo>
                    <a:pt x="1306503" y="531260"/>
                  </a:lnTo>
                  <a:lnTo>
                    <a:pt x="1277379" y="531260"/>
                  </a:lnTo>
                  <a:lnTo>
                    <a:pt x="1277379" y="508839"/>
                  </a:lnTo>
                  <a:lnTo>
                    <a:pt x="1248128" y="508839"/>
                  </a:lnTo>
                  <a:lnTo>
                    <a:pt x="1248128" y="478907"/>
                  </a:lnTo>
                  <a:lnTo>
                    <a:pt x="1204378" y="478907"/>
                  </a:lnTo>
                  <a:lnTo>
                    <a:pt x="1204378" y="389003"/>
                  </a:lnTo>
                  <a:lnTo>
                    <a:pt x="1096531" y="389003"/>
                  </a:lnTo>
                  <a:lnTo>
                    <a:pt x="1096531" y="324133"/>
                  </a:lnTo>
                  <a:lnTo>
                    <a:pt x="1044007" y="324133"/>
                  </a:lnTo>
                  <a:lnTo>
                    <a:pt x="1044007" y="301603"/>
                  </a:lnTo>
                  <a:lnTo>
                    <a:pt x="1014883" y="301603"/>
                  </a:lnTo>
                  <a:lnTo>
                    <a:pt x="1014883" y="271671"/>
                  </a:lnTo>
                  <a:lnTo>
                    <a:pt x="968208" y="271671"/>
                  </a:lnTo>
                  <a:lnTo>
                    <a:pt x="968208" y="224324"/>
                  </a:lnTo>
                  <a:lnTo>
                    <a:pt x="903093" y="224324"/>
                  </a:lnTo>
                  <a:lnTo>
                    <a:pt x="903093" y="194284"/>
                  </a:lnTo>
                  <a:lnTo>
                    <a:pt x="592015" y="194284"/>
                  </a:lnTo>
                  <a:lnTo>
                    <a:pt x="592015" y="159345"/>
                  </a:lnTo>
                  <a:lnTo>
                    <a:pt x="349995" y="159345"/>
                  </a:lnTo>
                  <a:lnTo>
                    <a:pt x="349995" y="130611"/>
                  </a:lnTo>
                  <a:lnTo>
                    <a:pt x="216330" y="130611"/>
                  </a:lnTo>
                  <a:lnTo>
                    <a:pt x="216330" y="64544"/>
                  </a:lnTo>
                  <a:lnTo>
                    <a:pt x="110899" y="64544"/>
                  </a:lnTo>
                  <a:lnTo>
                    <a:pt x="110899" y="0"/>
                  </a:lnTo>
                  <a:lnTo>
                    <a:pt x="0" y="0"/>
                  </a:lnTo>
                </a:path>
              </a:pathLst>
            </a:custGeom>
            <a:noFill/>
            <a:ln w="28575" cap="flat">
              <a:solidFill>
                <a:srgbClr val="E1471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21">
              <a:extLst>
                <a:ext uri="{FF2B5EF4-FFF2-40B4-BE49-F238E27FC236}">
                  <a16:creationId xmlns:a16="http://schemas.microsoft.com/office/drawing/2014/main" id="{2CC2C76B-300E-8626-6C8C-B0F6D508BB14}"/>
                </a:ext>
              </a:extLst>
            </p:cNvPr>
            <p:cNvGrpSpPr/>
            <p:nvPr/>
          </p:nvGrpSpPr>
          <p:grpSpPr>
            <a:xfrm>
              <a:off x="1437995" y="3057085"/>
              <a:ext cx="3838745" cy="1814629"/>
              <a:chOff x="1450803" y="3046335"/>
              <a:chExt cx="3840784" cy="1828554"/>
            </a:xfrm>
            <a:solidFill>
              <a:srgbClr val="E1471D"/>
            </a:solidFill>
          </p:grpSpPr>
          <p:sp>
            <p:nvSpPr>
              <p:cNvPr id="26" name="Freeform: Shape 25">
                <a:extLst>
                  <a:ext uri="{FF2B5EF4-FFF2-40B4-BE49-F238E27FC236}">
                    <a16:creationId xmlns:a16="http://schemas.microsoft.com/office/drawing/2014/main" id="{F2E1E7D6-4526-6A50-13B3-696800776E6B}"/>
                  </a:ext>
                </a:extLst>
              </p:cNvPr>
              <p:cNvSpPr/>
              <p:nvPr/>
            </p:nvSpPr>
            <p:spPr>
              <a:xfrm>
                <a:off x="1450803" y="3046335"/>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E7D52D4E-F53C-C26E-72EF-61C97DB76F12}"/>
                  </a:ext>
                </a:extLst>
              </p:cNvPr>
              <p:cNvSpPr/>
              <p:nvPr/>
            </p:nvSpPr>
            <p:spPr>
              <a:xfrm>
                <a:off x="4096111" y="4428635"/>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E06D8A8D-7BB7-495A-1E3C-EA6076D823F0}"/>
                  </a:ext>
                </a:extLst>
              </p:cNvPr>
              <p:cNvSpPr/>
              <p:nvPr/>
            </p:nvSpPr>
            <p:spPr>
              <a:xfrm>
                <a:off x="4159701" y="4428635"/>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FB40473-DD16-A42D-61C3-91D8E97A022F}"/>
                  </a:ext>
                </a:extLst>
              </p:cNvPr>
              <p:cNvSpPr/>
              <p:nvPr/>
            </p:nvSpPr>
            <p:spPr>
              <a:xfrm>
                <a:off x="4350468" y="4613668"/>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B074224-53BC-8982-A835-9EC94E6CFC3E}"/>
                  </a:ext>
                </a:extLst>
              </p:cNvPr>
              <p:cNvSpPr/>
              <p:nvPr/>
            </p:nvSpPr>
            <p:spPr>
              <a:xfrm>
                <a:off x="4452211" y="4613668"/>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89DEC5A-EDC3-35D4-5792-CD5A683F64B6}"/>
                  </a:ext>
                </a:extLst>
              </p:cNvPr>
              <p:cNvSpPr/>
              <p:nvPr/>
            </p:nvSpPr>
            <p:spPr>
              <a:xfrm>
                <a:off x="4477646" y="4646320"/>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E3E0167-45BD-50A1-26F9-B0AFFEA7E46A}"/>
                  </a:ext>
                </a:extLst>
              </p:cNvPr>
              <p:cNvSpPr/>
              <p:nvPr/>
            </p:nvSpPr>
            <p:spPr>
              <a:xfrm>
                <a:off x="4553953" y="4646320"/>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ECE22A8B-659D-5C37-22AD-88A82133C0F1}"/>
                  </a:ext>
                </a:extLst>
              </p:cNvPr>
              <p:cNvSpPr/>
              <p:nvPr/>
            </p:nvSpPr>
            <p:spPr>
              <a:xfrm>
                <a:off x="4630260" y="4646320"/>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DD76599B-9C03-A342-C51E-76AB20DD06DC}"/>
                  </a:ext>
                </a:extLst>
              </p:cNvPr>
              <p:cNvSpPr/>
              <p:nvPr/>
            </p:nvSpPr>
            <p:spPr>
              <a:xfrm>
                <a:off x="4668414" y="4700742"/>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1A2CB9DD-9380-B1A6-E1BC-671CABD056F2}"/>
                  </a:ext>
                </a:extLst>
              </p:cNvPr>
              <p:cNvSpPr/>
              <p:nvPr/>
            </p:nvSpPr>
            <p:spPr>
              <a:xfrm>
                <a:off x="4732003" y="4755163"/>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23593ECF-BD8E-C747-4A56-D139428DBD18}"/>
                  </a:ext>
                </a:extLst>
              </p:cNvPr>
              <p:cNvSpPr/>
              <p:nvPr/>
            </p:nvSpPr>
            <p:spPr>
              <a:xfrm>
                <a:off x="4770156"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20586F0-DAE7-98C7-A28F-62BB7406503A}"/>
                  </a:ext>
                </a:extLst>
              </p:cNvPr>
              <p:cNvSpPr/>
              <p:nvPr/>
            </p:nvSpPr>
            <p:spPr>
              <a:xfrm>
                <a:off x="4808310"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4BAB8DE2-2D58-D7F1-3B16-4A7D075C97E2}"/>
                  </a:ext>
                </a:extLst>
              </p:cNvPr>
              <p:cNvSpPr/>
              <p:nvPr/>
            </p:nvSpPr>
            <p:spPr>
              <a:xfrm>
                <a:off x="4884617"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4AD85A63-31ED-04B0-F1C7-E5223C6DA8B5}"/>
                  </a:ext>
                </a:extLst>
              </p:cNvPr>
              <p:cNvSpPr/>
              <p:nvPr/>
            </p:nvSpPr>
            <p:spPr>
              <a:xfrm>
                <a:off x="4960924"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B323EE3F-43A8-0382-7D06-8626415BAA8D}"/>
                  </a:ext>
                </a:extLst>
              </p:cNvPr>
              <p:cNvSpPr/>
              <p:nvPr/>
            </p:nvSpPr>
            <p:spPr>
              <a:xfrm>
                <a:off x="4999077"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5C4EDD6-B044-1808-88FF-EB14E06E8FC5}"/>
                  </a:ext>
                </a:extLst>
              </p:cNvPr>
              <p:cNvSpPr/>
              <p:nvPr/>
            </p:nvSpPr>
            <p:spPr>
              <a:xfrm>
                <a:off x="5151691"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488BCF1B-E119-6167-6878-77A6EF6CA84F}"/>
                  </a:ext>
                </a:extLst>
              </p:cNvPr>
              <p:cNvSpPr/>
              <p:nvPr/>
            </p:nvSpPr>
            <p:spPr>
              <a:xfrm>
                <a:off x="5215280"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595" name="Graphic 21">
              <a:extLst>
                <a:ext uri="{FF2B5EF4-FFF2-40B4-BE49-F238E27FC236}">
                  <a16:creationId xmlns:a16="http://schemas.microsoft.com/office/drawing/2014/main" id="{648A5D40-550C-9401-91F9-9C6272AF7B04}"/>
                </a:ext>
              </a:extLst>
            </p:cNvPr>
            <p:cNvGrpSpPr/>
            <p:nvPr/>
          </p:nvGrpSpPr>
          <p:grpSpPr>
            <a:xfrm>
              <a:off x="1717638" y="3078688"/>
              <a:ext cx="3686212" cy="1242156"/>
              <a:chOff x="1730595" y="3068104"/>
              <a:chExt cx="3688170" cy="1251688"/>
            </a:xfrm>
            <a:solidFill>
              <a:srgbClr val="025973"/>
            </a:solidFill>
          </p:grpSpPr>
          <p:sp>
            <p:nvSpPr>
              <p:cNvPr id="24596" name="Freeform: Shape 24595">
                <a:extLst>
                  <a:ext uri="{FF2B5EF4-FFF2-40B4-BE49-F238E27FC236}">
                    <a16:creationId xmlns:a16="http://schemas.microsoft.com/office/drawing/2014/main" id="{D431D61F-B961-BEB4-4ADB-17D1AB0FB51B}"/>
                  </a:ext>
                </a:extLst>
              </p:cNvPr>
              <p:cNvSpPr/>
              <p:nvPr/>
            </p:nvSpPr>
            <p:spPr>
              <a:xfrm>
                <a:off x="5342459" y="425448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7" name="Freeform: Shape 24596">
                <a:extLst>
                  <a:ext uri="{FF2B5EF4-FFF2-40B4-BE49-F238E27FC236}">
                    <a16:creationId xmlns:a16="http://schemas.microsoft.com/office/drawing/2014/main" id="{F1F87EA3-9E40-E926-5786-746989BB54B7}"/>
                  </a:ext>
                </a:extLst>
              </p:cNvPr>
              <p:cNvSpPr/>
              <p:nvPr/>
            </p:nvSpPr>
            <p:spPr>
              <a:xfrm>
                <a:off x="5126256" y="425448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8" name="Freeform: Shape 24597">
                <a:extLst>
                  <a:ext uri="{FF2B5EF4-FFF2-40B4-BE49-F238E27FC236}">
                    <a16:creationId xmlns:a16="http://schemas.microsoft.com/office/drawing/2014/main" id="{58DEE589-DDB0-079C-BCA6-5E8BDA03989A}"/>
                  </a:ext>
                </a:extLst>
              </p:cNvPr>
              <p:cNvSpPr/>
              <p:nvPr/>
            </p:nvSpPr>
            <p:spPr>
              <a:xfrm>
                <a:off x="4973642" y="425448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9" name="Freeform: Shape 24598">
                <a:extLst>
                  <a:ext uri="{FF2B5EF4-FFF2-40B4-BE49-F238E27FC236}">
                    <a16:creationId xmlns:a16="http://schemas.microsoft.com/office/drawing/2014/main" id="{C815098B-3413-874C-9D3A-28EE21992736}"/>
                  </a:ext>
                </a:extLst>
              </p:cNvPr>
              <p:cNvSpPr/>
              <p:nvPr/>
            </p:nvSpPr>
            <p:spPr>
              <a:xfrm>
                <a:off x="4871899" y="425448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0" name="Freeform: Shape 24599">
                <a:extLst>
                  <a:ext uri="{FF2B5EF4-FFF2-40B4-BE49-F238E27FC236}">
                    <a16:creationId xmlns:a16="http://schemas.microsoft.com/office/drawing/2014/main" id="{2997FEBC-277F-991D-1620-8FD1C8D70E9E}"/>
                  </a:ext>
                </a:extLst>
              </p:cNvPr>
              <p:cNvSpPr/>
              <p:nvPr/>
            </p:nvSpPr>
            <p:spPr>
              <a:xfrm>
                <a:off x="4808310" y="425448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1" name="Freeform: Shape 24600">
                <a:extLst>
                  <a:ext uri="{FF2B5EF4-FFF2-40B4-BE49-F238E27FC236}">
                    <a16:creationId xmlns:a16="http://schemas.microsoft.com/office/drawing/2014/main" id="{EBA72C5D-B208-A5BA-8735-BF76D5E463FB}"/>
                  </a:ext>
                </a:extLst>
              </p:cNvPr>
              <p:cNvSpPr/>
              <p:nvPr/>
            </p:nvSpPr>
            <p:spPr>
              <a:xfrm>
                <a:off x="4732003" y="425448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2" name="Freeform: Shape 24601">
                <a:extLst>
                  <a:ext uri="{FF2B5EF4-FFF2-40B4-BE49-F238E27FC236}">
                    <a16:creationId xmlns:a16="http://schemas.microsoft.com/office/drawing/2014/main" id="{4FB91871-9961-C985-958A-E7D3A96B704D}"/>
                  </a:ext>
                </a:extLst>
              </p:cNvPr>
              <p:cNvSpPr/>
              <p:nvPr/>
            </p:nvSpPr>
            <p:spPr>
              <a:xfrm>
                <a:off x="4693849" y="4167413"/>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3" name="Freeform: Shape 24602">
                <a:extLst>
                  <a:ext uri="{FF2B5EF4-FFF2-40B4-BE49-F238E27FC236}">
                    <a16:creationId xmlns:a16="http://schemas.microsoft.com/office/drawing/2014/main" id="{52282D49-A88F-3947-187B-6DB2218FCCB1}"/>
                  </a:ext>
                </a:extLst>
              </p:cNvPr>
              <p:cNvSpPr/>
              <p:nvPr/>
            </p:nvSpPr>
            <p:spPr>
              <a:xfrm>
                <a:off x="4630260" y="4167413"/>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4" name="Freeform: Shape 24603">
                <a:extLst>
                  <a:ext uri="{FF2B5EF4-FFF2-40B4-BE49-F238E27FC236}">
                    <a16:creationId xmlns:a16="http://schemas.microsoft.com/office/drawing/2014/main" id="{E530443B-1281-C73E-78B4-7299C779E2FA}"/>
                  </a:ext>
                </a:extLst>
              </p:cNvPr>
              <p:cNvSpPr/>
              <p:nvPr/>
            </p:nvSpPr>
            <p:spPr>
              <a:xfrm>
                <a:off x="4566671" y="4167413"/>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5" name="Freeform: Shape 24604">
                <a:extLst>
                  <a:ext uri="{FF2B5EF4-FFF2-40B4-BE49-F238E27FC236}">
                    <a16:creationId xmlns:a16="http://schemas.microsoft.com/office/drawing/2014/main" id="{0C0394E4-DE16-FF4A-DF90-9072A9C4FF5E}"/>
                  </a:ext>
                </a:extLst>
              </p:cNvPr>
              <p:cNvSpPr/>
              <p:nvPr/>
            </p:nvSpPr>
            <p:spPr>
              <a:xfrm>
                <a:off x="4464928" y="4167413"/>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6" name="Freeform: Shape 24605">
                <a:extLst>
                  <a:ext uri="{FF2B5EF4-FFF2-40B4-BE49-F238E27FC236}">
                    <a16:creationId xmlns:a16="http://schemas.microsoft.com/office/drawing/2014/main" id="{63CFB847-AD11-8AD9-7AFA-7E744C09044C}"/>
                  </a:ext>
                </a:extLst>
              </p:cNvPr>
              <p:cNvSpPr/>
              <p:nvPr/>
            </p:nvSpPr>
            <p:spPr>
              <a:xfrm>
                <a:off x="4388621" y="4080339"/>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7" name="Freeform: Shape 24606">
                <a:extLst>
                  <a:ext uri="{FF2B5EF4-FFF2-40B4-BE49-F238E27FC236}">
                    <a16:creationId xmlns:a16="http://schemas.microsoft.com/office/drawing/2014/main" id="{F422A7CD-3A37-B9D0-51CD-B4D1AF645850}"/>
                  </a:ext>
                </a:extLst>
              </p:cNvPr>
              <p:cNvSpPr/>
              <p:nvPr/>
            </p:nvSpPr>
            <p:spPr>
              <a:xfrm>
                <a:off x="4286879" y="4080339"/>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8" name="Freeform: Shape 24607">
                <a:extLst>
                  <a:ext uri="{FF2B5EF4-FFF2-40B4-BE49-F238E27FC236}">
                    <a16:creationId xmlns:a16="http://schemas.microsoft.com/office/drawing/2014/main" id="{0D846F1C-5B4B-0B23-D1C4-A4973C233795}"/>
                  </a:ext>
                </a:extLst>
              </p:cNvPr>
              <p:cNvSpPr/>
              <p:nvPr/>
            </p:nvSpPr>
            <p:spPr>
              <a:xfrm>
                <a:off x="4223290" y="4080339"/>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9" name="Freeform: Shape 24608">
                <a:extLst>
                  <a:ext uri="{FF2B5EF4-FFF2-40B4-BE49-F238E27FC236}">
                    <a16:creationId xmlns:a16="http://schemas.microsoft.com/office/drawing/2014/main" id="{04573302-DC6D-0E0D-7D44-16567E133F81}"/>
                  </a:ext>
                </a:extLst>
              </p:cNvPr>
              <p:cNvSpPr/>
              <p:nvPr/>
            </p:nvSpPr>
            <p:spPr>
              <a:xfrm>
                <a:off x="4172418" y="4058571"/>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10" name="Freeform: Shape 24609">
                <a:extLst>
                  <a:ext uri="{FF2B5EF4-FFF2-40B4-BE49-F238E27FC236}">
                    <a16:creationId xmlns:a16="http://schemas.microsoft.com/office/drawing/2014/main" id="{31BAF8AB-60AD-96EF-D5FC-226DA0EBB414}"/>
                  </a:ext>
                </a:extLst>
              </p:cNvPr>
              <p:cNvSpPr/>
              <p:nvPr/>
            </p:nvSpPr>
            <p:spPr>
              <a:xfrm>
                <a:off x="4045240" y="397149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11" name="Freeform: Shape 24610">
                <a:extLst>
                  <a:ext uri="{FF2B5EF4-FFF2-40B4-BE49-F238E27FC236}">
                    <a16:creationId xmlns:a16="http://schemas.microsoft.com/office/drawing/2014/main" id="{2769DB9F-DDE2-6790-D29B-00E9D67E86F9}"/>
                  </a:ext>
                </a:extLst>
              </p:cNvPr>
              <p:cNvSpPr/>
              <p:nvPr/>
            </p:nvSpPr>
            <p:spPr>
              <a:xfrm>
                <a:off x="1730595" y="306810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12" name="Freeform: Shape 24611">
              <a:extLst>
                <a:ext uri="{FF2B5EF4-FFF2-40B4-BE49-F238E27FC236}">
                  <a16:creationId xmlns:a16="http://schemas.microsoft.com/office/drawing/2014/main" id="{A64BCDAF-0B0C-0A20-2CD0-11ED70276371}"/>
                </a:ext>
              </a:extLst>
            </p:cNvPr>
            <p:cNvSpPr/>
            <p:nvPr/>
          </p:nvSpPr>
          <p:spPr>
            <a:xfrm>
              <a:off x="1234618" y="2959873"/>
              <a:ext cx="4125633" cy="1328567"/>
            </a:xfrm>
            <a:custGeom>
              <a:avLst/>
              <a:gdLst>
                <a:gd name="connsiteX0" fmla="*/ 0 w 4127825"/>
                <a:gd name="connsiteY0" fmla="*/ 0 h 1338762"/>
                <a:gd name="connsiteX1" fmla="*/ 171945 w 4127825"/>
                <a:gd name="connsiteY1" fmla="*/ 0 h 1338762"/>
                <a:gd name="connsiteX2" fmla="*/ 171945 w 4127825"/>
                <a:gd name="connsiteY2" fmla="*/ 36136 h 1338762"/>
                <a:gd name="connsiteX3" fmla="*/ 203485 w 4127825"/>
                <a:gd name="connsiteY3" fmla="*/ 36136 h 1338762"/>
                <a:gd name="connsiteX4" fmla="*/ 203485 w 4127825"/>
                <a:gd name="connsiteY4" fmla="*/ 74884 h 1338762"/>
                <a:gd name="connsiteX5" fmla="*/ 309043 w 4127825"/>
                <a:gd name="connsiteY5" fmla="*/ 74884 h 1338762"/>
                <a:gd name="connsiteX6" fmla="*/ 309043 w 4127825"/>
                <a:gd name="connsiteY6" fmla="*/ 97958 h 1338762"/>
                <a:gd name="connsiteX7" fmla="*/ 349740 w 4127825"/>
                <a:gd name="connsiteY7" fmla="*/ 97958 h 1338762"/>
                <a:gd name="connsiteX8" fmla="*/ 349740 w 4127825"/>
                <a:gd name="connsiteY8" fmla="*/ 136053 h 1338762"/>
                <a:gd name="connsiteX9" fmla="*/ 397941 w 4127825"/>
                <a:gd name="connsiteY9" fmla="*/ 136053 h 1338762"/>
                <a:gd name="connsiteX10" fmla="*/ 397941 w 4127825"/>
                <a:gd name="connsiteY10" fmla="*/ 148461 h 1338762"/>
                <a:gd name="connsiteX11" fmla="*/ 581714 w 4127825"/>
                <a:gd name="connsiteY11" fmla="*/ 148461 h 1338762"/>
                <a:gd name="connsiteX12" fmla="*/ 581714 w 4127825"/>
                <a:gd name="connsiteY12" fmla="*/ 190474 h 1338762"/>
                <a:gd name="connsiteX13" fmla="*/ 625463 w 4127825"/>
                <a:gd name="connsiteY13" fmla="*/ 190474 h 1338762"/>
                <a:gd name="connsiteX14" fmla="*/ 625463 w 4127825"/>
                <a:gd name="connsiteY14" fmla="*/ 223127 h 1338762"/>
                <a:gd name="connsiteX15" fmla="*/ 731275 w 4127825"/>
                <a:gd name="connsiteY15" fmla="*/ 223127 h 1338762"/>
                <a:gd name="connsiteX16" fmla="*/ 731275 w 4127825"/>
                <a:gd name="connsiteY16" fmla="*/ 255780 h 1338762"/>
                <a:gd name="connsiteX17" fmla="*/ 839758 w 4127825"/>
                <a:gd name="connsiteY17" fmla="*/ 255780 h 1338762"/>
                <a:gd name="connsiteX18" fmla="*/ 839758 w 4127825"/>
                <a:gd name="connsiteY18" fmla="*/ 293222 h 1338762"/>
                <a:gd name="connsiteX19" fmla="*/ 871171 w 4127825"/>
                <a:gd name="connsiteY19" fmla="*/ 293222 h 1338762"/>
                <a:gd name="connsiteX20" fmla="*/ 871171 w 4127825"/>
                <a:gd name="connsiteY20" fmla="*/ 353738 h 1338762"/>
                <a:gd name="connsiteX21" fmla="*/ 985632 w 4127825"/>
                <a:gd name="connsiteY21" fmla="*/ 353738 h 1338762"/>
                <a:gd name="connsiteX22" fmla="*/ 985632 w 4127825"/>
                <a:gd name="connsiteY22" fmla="*/ 386391 h 1338762"/>
                <a:gd name="connsiteX23" fmla="*/ 1005980 w 4127825"/>
                <a:gd name="connsiteY23" fmla="*/ 386391 h 1338762"/>
                <a:gd name="connsiteX24" fmla="*/ 1005980 w 4127825"/>
                <a:gd name="connsiteY24" fmla="*/ 408159 h 1338762"/>
                <a:gd name="connsiteX25" fmla="*/ 1163681 w 4127825"/>
                <a:gd name="connsiteY25" fmla="*/ 408159 h 1338762"/>
                <a:gd name="connsiteX26" fmla="*/ 1163681 w 4127825"/>
                <a:gd name="connsiteY26" fmla="*/ 429275 h 1338762"/>
                <a:gd name="connsiteX27" fmla="*/ 1192678 w 4127825"/>
                <a:gd name="connsiteY27" fmla="*/ 429275 h 1338762"/>
                <a:gd name="connsiteX28" fmla="*/ 1192678 w 4127825"/>
                <a:gd name="connsiteY28" fmla="*/ 459207 h 1338762"/>
                <a:gd name="connsiteX29" fmla="*/ 1227652 w 4127825"/>
                <a:gd name="connsiteY29" fmla="*/ 459207 h 1338762"/>
                <a:gd name="connsiteX30" fmla="*/ 1227652 w 4127825"/>
                <a:gd name="connsiteY30" fmla="*/ 481628 h 1338762"/>
                <a:gd name="connsiteX31" fmla="*/ 1248001 w 4127825"/>
                <a:gd name="connsiteY31" fmla="*/ 481628 h 1338762"/>
                <a:gd name="connsiteX32" fmla="*/ 1248001 w 4127825"/>
                <a:gd name="connsiteY32" fmla="*/ 505356 h 1338762"/>
                <a:gd name="connsiteX33" fmla="*/ 1290351 w 4127825"/>
                <a:gd name="connsiteY33" fmla="*/ 505356 h 1338762"/>
                <a:gd name="connsiteX34" fmla="*/ 1290351 w 4127825"/>
                <a:gd name="connsiteY34" fmla="*/ 525383 h 1338762"/>
                <a:gd name="connsiteX35" fmla="*/ 1306375 w 4127825"/>
                <a:gd name="connsiteY35" fmla="*/ 525383 h 1338762"/>
                <a:gd name="connsiteX36" fmla="*/ 1306375 w 4127825"/>
                <a:gd name="connsiteY36" fmla="*/ 559451 h 1338762"/>
                <a:gd name="connsiteX37" fmla="*/ 1354449 w 4127825"/>
                <a:gd name="connsiteY37" fmla="*/ 559451 h 1338762"/>
                <a:gd name="connsiteX38" fmla="*/ 1354449 w 4127825"/>
                <a:gd name="connsiteY38" fmla="*/ 579042 h 1338762"/>
                <a:gd name="connsiteX39" fmla="*/ 1418038 w 4127825"/>
                <a:gd name="connsiteY39" fmla="*/ 579042 h 1338762"/>
                <a:gd name="connsiteX40" fmla="*/ 1418038 w 4127825"/>
                <a:gd name="connsiteY40" fmla="*/ 587750 h 1338762"/>
                <a:gd name="connsiteX41" fmla="*/ 1494345 w 4127825"/>
                <a:gd name="connsiteY41" fmla="*/ 587750 h 1338762"/>
                <a:gd name="connsiteX42" fmla="*/ 1494345 w 4127825"/>
                <a:gd name="connsiteY42" fmla="*/ 605273 h 1338762"/>
                <a:gd name="connsiteX43" fmla="*/ 1638819 w 4127825"/>
                <a:gd name="connsiteY43" fmla="*/ 605273 h 1338762"/>
                <a:gd name="connsiteX44" fmla="*/ 1638819 w 4127825"/>
                <a:gd name="connsiteY44" fmla="*/ 636729 h 1338762"/>
                <a:gd name="connsiteX45" fmla="*/ 1651919 w 4127825"/>
                <a:gd name="connsiteY45" fmla="*/ 636729 h 1338762"/>
                <a:gd name="connsiteX46" fmla="*/ 1651919 w 4127825"/>
                <a:gd name="connsiteY46" fmla="*/ 657627 h 1338762"/>
                <a:gd name="connsiteX47" fmla="*/ 1774137 w 4127825"/>
                <a:gd name="connsiteY47" fmla="*/ 657627 h 1338762"/>
                <a:gd name="connsiteX48" fmla="*/ 1774137 w 4127825"/>
                <a:gd name="connsiteY48" fmla="*/ 678851 h 1338762"/>
                <a:gd name="connsiteX49" fmla="*/ 1888598 w 4127825"/>
                <a:gd name="connsiteY49" fmla="*/ 678851 h 1338762"/>
                <a:gd name="connsiteX50" fmla="*/ 1888598 w 4127825"/>
                <a:gd name="connsiteY50" fmla="*/ 717490 h 1338762"/>
                <a:gd name="connsiteX51" fmla="*/ 1965413 w 4127825"/>
                <a:gd name="connsiteY51" fmla="*/ 717490 h 1338762"/>
                <a:gd name="connsiteX52" fmla="*/ 1965413 w 4127825"/>
                <a:gd name="connsiteY52" fmla="*/ 737517 h 1338762"/>
                <a:gd name="connsiteX53" fmla="*/ 2045663 w 4127825"/>
                <a:gd name="connsiteY53" fmla="*/ 737517 h 1338762"/>
                <a:gd name="connsiteX54" fmla="*/ 2045663 w 4127825"/>
                <a:gd name="connsiteY54" fmla="*/ 762442 h 1338762"/>
                <a:gd name="connsiteX55" fmla="*/ 2117519 w 4127825"/>
                <a:gd name="connsiteY55" fmla="*/ 762442 h 1338762"/>
                <a:gd name="connsiteX56" fmla="*/ 2117519 w 4127825"/>
                <a:gd name="connsiteY56" fmla="*/ 788673 h 1338762"/>
                <a:gd name="connsiteX57" fmla="*/ 2181108 w 4127825"/>
                <a:gd name="connsiteY57" fmla="*/ 788673 h 1338762"/>
                <a:gd name="connsiteX58" fmla="*/ 2181108 w 4127825"/>
                <a:gd name="connsiteY58" fmla="*/ 811094 h 1338762"/>
                <a:gd name="connsiteX59" fmla="*/ 2226383 w 4127825"/>
                <a:gd name="connsiteY59" fmla="*/ 811094 h 1338762"/>
                <a:gd name="connsiteX60" fmla="*/ 2226383 w 4127825"/>
                <a:gd name="connsiteY60" fmla="*/ 832645 h 1338762"/>
                <a:gd name="connsiteX61" fmla="*/ 2241009 w 4127825"/>
                <a:gd name="connsiteY61" fmla="*/ 832645 h 1338762"/>
                <a:gd name="connsiteX62" fmla="*/ 2241009 w 4127825"/>
                <a:gd name="connsiteY62" fmla="*/ 854414 h 1338762"/>
                <a:gd name="connsiteX63" fmla="*/ 2261484 w 4127825"/>
                <a:gd name="connsiteY63" fmla="*/ 854414 h 1338762"/>
                <a:gd name="connsiteX64" fmla="*/ 2261484 w 4127825"/>
                <a:gd name="connsiteY64" fmla="*/ 872264 h 1338762"/>
                <a:gd name="connsiteX65" fmla="*/ 2306633 w 4127825"/>
                <a:gd name="connsiteY65" fmla="*/ 872264 h 1338762"/>
                <a:gd name="connsiteX66" fmla="*/ 2306633 w 4127825"/>
                <a:gd name="connsiteY66" fmla="*/ 887067 h 1338762"/>
                <a:gd name="connsiteX67" fmla="*/ 2486336 w 4127825"/>
                <a:gd name="connsiteY67" fmla="*/ 887067 h 1338762"/>
                <a:gd name="connsiteX68" fmla="*/ 2486336 w 4127825"/>
                <a:gd name="connsiteY68" fmla="*/ 913406 h 1338762"/>
                <a:gd name="connsiteX69" fmla="*/ 2549925 w 4127825"/>
                <a:gd name="connsiteY69" fmla="*/ 913406 h 1338762"/>
                <a:gd name="connsiteX70" fmla="*/ 2549925 w 4127825"/>
                <a:gd name="connsiteY70" fmla="*/ 941488 h 1338762"/>
                <a:gd name="connsiteX71" fmla="*/ 2609953 w 4127825"/>
                <a:gd name="connsiteY71" fmla="*/ 941488 h 1338762"/>
                <a:gd name="connsiteX72" fmla="*/ 2609953 w 4127825"/>
                <a:gd name="connsiteY72" fmla="*/ 970875 h 1338762"/>
                <a:gd name="connsiteX73" fmla="*/ 2689821 w 4127825"/>
                <a:gd name="connsiteY73" fmla="*/ 970875 h 1338762"/>
                <a:gd name="connsiteX74" fmla="*/ 2689821 w 4127825"/>
                <a:gd name="connsiteY74" fmla="*/ 993297 h 1338762"/>
                <a:gd name="connsiteX75" fmla="*/ 2722124 w 4127825"/>
                <a:gd name="connsiteY75" fmla="*/ 993297 h 1338762"/>
                <a:gd name="connsiteX76" fmla="*/ 2722124 w 4127825"/>
                <a:gd name="connsiteY76" fmla="*/ 1023120 h 1338762"/>
                <a:gd name="connsiteX77" fmla="*/ 2760150 w 4127825"/>
                <a:gd name="connsiteY77" fmla="*/ 1023120 h 1338762"/>
                <a:gd name="connsiteX78" fmla="*/ 2760150 w 4127825"/>
                <a:gd name="connsiteY78" fmla="*/ 1055772 h 1338762"/>
                <a:gd name="connsiteX79" fmla="*/ 2854898 w 4127825"/>
                <a:gd name="connsiteY79" fmla="*/ 1055772 h 1338762"/>
                <a:gd name="connsiteX80" fmla="*/ 2854898 w 4127825"/>
                <a:gd name="connsiteY80" fmla="*/ 1116833 h 1338762"/>
                <a:gd name="connsiteX81" fmla="*/ 2874229 w 4127825"/>
                <a:gd name="connsiteY81" fmla="*/ 1116833 h 1338762"/>
                <a:gd name="connsiteX82" fmla="*/ 2874229 w 4127825"/>
                <a:gd name="connsiteY82" fmla="*/ 1142847 h 1338762"/>
                <a:gd name="connsiteX83" fmla="*/ 2985892 w 4127825"/>
                <a:gd name="connsiteY83" fmla="*/ 1142847 h 1338762"/>
                <a:gd name="connsiteX84" fmla="*/ 2985892 w 4127825"/>
                <a:gd name="connsiteY84" fmla="*/ 1167118 h 1338762"/>
                <a:gd name="connsiteX85" fmla="*/ 3215449 w 4127825"/>
                <a:gd name="connsiteY85" fmla="*/ 1167118 h 1338762"/>
                <a:gd name="connsiteX86" fmla="*/ 3215449 w 4127825"/>
                <a:gd name="connsiteY86" fmla="*/ 1245376 h 1338762"/>
                <a:gd name="connsiteX87" fmla="*/ 3505161 w 4127825"/>
                <a:gd name="connsiteY87" fmla="*/ 1245376 h 1338762"/>
                <a:gd name="connsiteX88" fmla="*/ 3505161 w 4127825"/>
                <a:gd name="connsiteY88" fmla="*/ 1338763 h 1338762"/>
                <a:gd name="connsiteX89" fmla="*/ 4127826 w 4127825"/>
                <a:gd name="connsiteY89" fmla="*/ 1338763 h 133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127825" h="1338762">
                  <a:moveTo>
                    <a:pt x="0" y="0"/>
                  </a:moveTo>
                  <a:lnTo>
                    <a:pt x="171945" y="0"/>
                  </a:lnTo>
                  <a:lnTo>
                    <a:pt x="171945" y="36136"/>
                  </a:lnTo>
                  <a:lnTo>
                    <a:pt x="203485" y="36136"/>
                  </a:lnTo>
                  <a:lnTo>
                    <a:pt x="203485" y="74884"/>
                  </a:lnTo>
                  <a:lnTo>
                    <a:pt x="309043" y="74884"/>
                  </a:lnTo>
                  <a:lnTo>
                    <a:pt x="309043" y="97958"/>
                  </a:lnTo>
                  <a:lnTo>
                    <a:pt x="349740" y="97958"/>
                  </a:lnTo>
                  <a:lnTo>
                    <a:pt x="349740" y="136053"/>
                  </a:lnTo>
                  <a:lnTo>
                    <a:pt x="397941" y="136053"/>
                  </a:lnTo>
                  <a:lnTo>
                    <a:pt x="397941" y="148461"/>
                  </a:lnTo>
                  <a:lnTo>
                    <a:pt x="581714" y="148461"/>
                  </a:lnTo>
                  <a:lnTo>
                    <a:pt x="581714" y="190474"/>
                  </a:lnTo>
                  <a:lnTo>
                    <a:pt x="625463" y="190474"/>
                  </a:lnTo>
                  <a:lnTo>
                    <a:pt x="625463" y="223127"/>
                  </a:lnTo>
                  <a:lnTo>
                    <a:pt x="731275" y="223127"/>
                  </a:lnTo>
                  <a:lnTo>
                    <a:pt x="731275" y="255780"/>
                  </a:lnTo>
                  <a:lnTo>
                    <a:pt x="839758" y="255780"/>
                  </a:lnTo>
                  <a:lnTo>
                    <a:pt x="839758" y="293222"/>
                  </a:lnTo>
                  <a:lnTo>
                    <a:pt x="871171" y="293222"/>
                  </a:lnTo>
                  <a:lnTo>
                    <a:pt x="871171" y="353738"/>
                  </a:lnTo>
                  <a:lnTo>
                    <a:pt x="985632" y="353738"/>
                  </a:lnTo>
                  <a:lnTo>
                    <a:pt x="985632" y="386391"/>
                  </a:lnTo>
                  <a:lnTo>
                    <a:pt x="1005980" y="386391"/>
                  </a:lnTo>
                  <a:lnTo>
                    <a:pt x="1005980" y="408159"/>
                  </a:lnTo>
                  <a:lnTo>
                    <a:pt x="1163681" y="408159"/>
                  </a:lnTo>
                  <a:lnTo>
                    <a:pt x="1163681" y="429275"/>
                  </a:lnTo>
                  <a:lnTo>
                    <a:pt x="1192678" y="429275"/>
                  </a:lnTo>
                  <a:lnTo>
                    <a:pt x="1192678" y="459207"/>
                  </a:lnTo>
                  <a:lnTo>
                    <a:pt x="1227652" y="459207"/>
                  </a:lnTo>
                  <a:lnTo>
                    <a:pt x="1227652" y="481628"/>
                  </a:lnTo>
                  <a:lnTo>
                    <a:pt x="1248001" y="481628"/>
                  </a:lnTo>
                  <a:lnTo>
                    <a:pt x="1248001" y="505356"/>
                  </a:lnTo>
                  <a:lnTo>
                    <a:pt x="1290351" y="505356"/>
                  </a:lnTo>
                  <a:lnTo>
                    <a:pt x="1290351" y="525383"/>
                  </a:lnTo>
                  <a:lnTo>
                    <a:pt x="1306375" y="525383"/>
                  </a:lnTo>
                  <a:lnTo>
                    <a:pt x="1306375" y="559451"/>
                  </a:lnTo>
                  <a:lnTo>
                    <a:pt x="1354449" y="559451"/>
                  </a:lnTo>
                  <a:lnTo>
                    <a:pt x="1354449" y="579042"/>
                  </a:lnTo>
                  <a:lnTo>
                    <a:pt x="1418038" y="579042"/>
                  </a:lnTo>
                  <a:lnTo>
                    <a:pt x="1418038" y="587750"/>
                  </a:lnTo>
                  <a:lnTo>
                    <a:pt x="1494345" y="587750"/>
                  </a:lnTo>
                  <a:lnTo>
                    <a:pt x="1494345" y="605273"/>
                  </a:lnTo>
                  <a:lnTo>
                    <a:pt x="1638819" y="605273"/>
                  </a:lnTo>
                  <a:lnTo>
                    <a:pt x="1638819" y="636729"/>
                  </a:lnTo>
                  <a:lnTo>
                    <a:pt x="1651919" y="636729"/>
                  </a:lnTo>
                  <a:lnTo>
                    <a:pt x="1651919" y="657627"/>
                  </a:lnTo>
                  <a:lnTo>
                    <a:pt x="1774137" y="657627"/>
                  </a:lnTo>
                  <a:lnTo>
                    <a:pt x="1774137" y="678851"/>
                  </a:lnTo>
                  <a:lnTo>
                    <a:pt x="1888598" y="678851"/>
                  </a:lnTo>
                  <a:lnTo>
                    <a:pt x="1888598" y="717490"/>
                  </a:lnTo>
                  <a:lnTo>
                    <a:pt x="1965413" y="717490"/>
                  </a:lnTo>
                  <a:lnTo>
                    <a:pt x="1965413" y="737517"/>
                  </a:lnTo>
                  <a:lnTo>
                    <a:pt x="2045663" y="737517"/>
                  </a:lnTo>
                  <a:lnTo>
                    <a:pt x="2045663" y="762442"/>
                  </a:lnTo>
                  <a:lnTo>
                    <a:pt x="2117519" y="762442"/>
                  </a:lnTo>
                  <a:lnTo>
                    <a:pt x="2117519" y="788673"/>
                  </a:lnTo>
                  <a:lnTo>
                    <a:pt x="2181108" y="788673"/>
                  </a:lnTo>
                  <a:lnTo>
                    <a:pt x="2181108" y="811094"/>
                  </a:lnTo>
                  <a:lnTo>
                    <a:pt x="2226383" y="811094"/>
                  </a:lnTo>
                  <a:lnTo>
                    <a:pt x="2226383" y="832645"/>
                  </a:lnTo>
                  <a:lnTo>
                    <a:pt x="2241009" y="832645"/>
                  </a:lnTo>
                  <a:lnTo>
                    <a:pt x="2241009" y="854414"/>
                  </a:lnTo>
                  <a:lnTo>
                    <a:pt x="2261484" y="854414"/>
                  </a:lnTo>
                  <a:lnTo>
                    <a:pt x="2261484" y="872264"/>
                  </a:lnTo>
                  <a:lnTo>
                    <a:pt x="2306633" y="872264"/>
                  </a:lnTo>
                  <a:lnTo>
                    <a:pt x="2306633" y="887067"/>
                  </a:lnTo>
                  <a:lnTo>
                    <a:pt x="2486336" y="887067"/>
                  </a:lnTo>
                  <a:lnTo>
                    <a:pt x="2486336" y="913406"/>
                  </a:lnTo>
                  <a:lnTo>
                    <a:pt x="2549925" y="913406"/>
                  </a:lnTo>
                  <a:lnTo>
                    <a:pt x="2549925" y="941488"/>
                  </a:lnTo>
                  <a:lnTo>
                    <a:pt x="2609953" y="941488"/>
                  </a:lnTo>
                  <a:lnTo>
                    <a:pt x="2609953" y="970875"/>
                  </a:lnTo>
                  <a:lnTo>
                    <a:pt x="2689821" y="970875"/>
                  </a:lnTo>
                  <a:lnTo>
                    <a:pt x="2689821" y="993297"/>
                  </a:lnTo>
                  <a:lnTo>
                    <a:pt x="2722124" y="993297"/>
                  </a:lnTo>
                  <a:lnTo>
                    <a:pt x="2722124" y="1023120"/>
                  </a:lnTo>
                  <a:lnTo>
                    <a:pt x="2760150" y="1023120"/>
                  </a:lnTo>
                  <a:lnTo>
                    <a:pt x="2760150" y="1055772"/>
                  </a:lnTo>
                  <a:lnTo>
                    <a:pt x="2854898" y="1055772"/>
                  </a:lnTo>
                  <a:lnTo>
                    <a:pt x="2854898" y="1116833"/>
                  </a:lnTo>
                  <a:lnTo>
                    <a:pt x="2874229" y="1116833"/>
                  </a:lnTo>
                  <a:lnTo>
                    <a:pt x="2874229" y="1142847"/>
                  </a:lnTo>
                  <a:lnTo>
                    <a:pt x="2985892" y="1142847"/>
                  </a:lnTo>
                  <a:lnTo>
                    <a:pt x="2985892" y="1167118"/>
                  </a:lnTo>
                  <a:lnTo>
                    <a:pt x="3215449" y="1167118"/>
                  </a:lnTo>
                  <a:lnTo>
                    <a:pt x="3215449" y="1245376"/>
                  </a:lnTo>
                  <a:lnTo>
                    <a:pt x="3505161" y="1245376"/>
                  </a:lnTo>
                  <a:lnTo>
                    <a:pt x="3505161" y="1338763"/>
                  </a:lnTo>
                  <a:lnTo>
                    <a:pt x="4127826" y="1338763"/>
                  </a:lnTo>
                </a:path>
              </a:pathLst>
            </a:custGeom>
            <a:noFill/>
            <a:ln w="28575" cap="flat">
              <a:solidFill>
                <a:srgbClr val="02597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613" name="Group 24612">
              <a:extLst>
                <a:ext uri="{FF2B5EF4-FFF2-40B4-BE49-F238E27FC236}">
                  <a16:creationId xmlns:a16="http://schemas.microsoft.com/office/drawing/2014/main" id="{F6D87097-F32A-7123-2CE8-32BD962224DB}"/>
                </a:ext>
              </a:extLst>
            </p:cNvPr>
            <p:cNvGrpSpPr/>
            <p:nvPr/>
          </p:nvGrpSpPr>
          <p:grpSpPr>
            <a:xfrm>
              <a:off x="1120140" y="2932051"/>
              <a:ext cx="4451239" cy="2933305"/>
              <a:chOff x="1120140" y="2932051"/>
              <a:chExt cx="4451239" cy="2933305"/>
            </a:xfrm>
          </p:grpSpPr>
          <p:sp>
            <p:nvSpPr>
              <p:cNvPr id="43" name="Freeform: Shape 42">
                <a:extLst>
                  <a:ext uri="{FF2B5EF4-FFF2-40B4-BE49-F238E27FC236}">
                    <a16:creationId xmlns:a16="http://schemas.microsoft.com/office/drawing/2014/main" id="{4CA61797-8A1A-B60E-E47F-38C1DBAFBF40}"/>
                  </a:ext>
                </a:extLst>
              </p:cNvPr>
              <p:cNvSpPr/>
              <p:nvPr/>
            </p:nvSpPr>
            <p:spPr>
              <a:xfrm>
                <a:off x="1221882" y="2932051"/>
                <a:ext cx="4349497" cy="2850041"/>
              </a:xfrm>
              <a:custGeom>
                <a:avLst/>
                <a:gdLst>
                  <a:gd name="connsiteX0" fmla="*/ 0 w 4349497"/>
                  <a:gd name="connsiteY0" fmla="*/ 0 h 2850041"/>
                  <a:gd name="connsiteX1" fmla="*/ 0 w 4349497"/>
                  <a:gd name="connsiteY1" fmla="*/ 2850042 h 2850041"/>
                  <a:gd name="connsiteX2" fmla="*/ 4349498 w 4349497"/>
                  <a:gd name="connsiteY2" fmla="*/ 2850042 h 2850041"/>
                </a:gdLst>
                <a:ahLst/>
                <a:cxnLst>
                  <a:cxn ang="0">
                    <a:pos x="connsiteX0" y="connsiteY0"/>
                  </a:cxn>
                  <a:cxn ang="0">
                    <a:pos x="connsiteX1" y="connsiteY1"/>
                  </a:cxn>
                  <a:cxn ang="0">
                    <a:pos x="connsiteX2" y="connsiteY2"/>
                  </a:cxn>
                </a:cxnLst>
                <a:rect l="l" t="t" r="r" b="b"/>
                <a:pathLst>
                  <a:path w="4349497" h="2850041">
                    <a:moveTo>
                      <a:pt x="0" y="0"/>
                    </a:moveTo>
                    <a:lnTo>
                      <a:pt x="0" y="2850042"/>
                    </a:lnTo>
                    <a:lnTo>
                      <a:pt x="4349498" y="2850042"/>
                    </a:lnTo>
                  </a:path>
                </a:pathLst>
              </a:custGeom>
              <a:noFill/>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21">
                <a:extLst>
                  <a:ext uri="{FF2B5EF4-FFF2-40B4-BE49-F238E27FC236}">
                    <a16:creationId xmlns:a16="http://schemas.microsoft.com/office/drawing/2014/main" id="{73F8CECB-7E56-5991-B34D-6290CC8D4C6E}"/>
                  </a:ext>
                </a:extLst>
              </p:cNvPr>
              <p:cNvGrpSpPr/>
              <p:nvPr/>
            </p:nvGrpSpPr>
            <p:grpSpPr>
              <a:xfrm>
                <a:off x="1120140" y="2937493"/>
                <a:ext cx="101742" cy="2851673"/>
                <a:chOff x="1120140" y="2937493"/>
                <a:chExt cx="101742" cy="2851673"/>
              </a:xfrm>
            </p:grpSpPr>
            <p:sp>
              <p:nvSpPr>
                <p:cNvPr id="45" name="Freeform: Shape 44">
                  <a:extLst>
                    <a:ext uri="{FF2B5EF4-FFF2-40B4-BE49-F238E27FC236}">
                      <a16:creationId xmlns:a16="http://schemas.microsoft.com/office/drawing/2014/main" id="{F706E996-1B0E-7622-946D-5F3CF40CDE36}"/>
                    </a:ext>
                  </a:extLst>
                </p:cNvPr>
                <p:cNvSpPr/>
                <p:nvPr/>
              </p:nvSpPr>
              <p:spPr>
                <a:xfrm>
                  <a:off x="1120140" y="2937493"/>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FFF91004-91D6-F057-3CF8-857B53E81E89}"/>
                    </a:ext>
                  </a:extLst>
                </p:cNvPr>
                <p:cNvSpPr/>
                <p:nvPr/>
              </p:nvSpPr>
              <p:spPr>
                <a:xfrm>
                  <a:off x="1120140" y="3507828"/>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0E47267B-4E80-D8E5-0F92-515D18322F6F}"/>
                    </a:ext>
                  </a:extLst>
                </p:cNvPr>
                <p:cNvSpPr/>
                <p:nvPr/>
              </p:nvSpPr>
              <p:spPr>
                <a:xfrm>
                  <a:off x="1120140" y="4078162"/>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7128318E-65F2-71A4-49D5-619912AEDC84}"/>
                    </a:ext>
                  </a:extLst>
                </p:cNvPr>
                <p:cNvSpPr/>
                <p:nvPr/>
              </p:nvSpPr>
              <p:spPr>
                <a:xfrm>
                  <a:off x="1120140" y="4648497"/>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0CEAE805-5BEB-08E7-94C0-793BDF207507}"/>
                    </a:ext>
                  </a:extLst>
                </p:cNvPr>
                <p:cNvSpPr/>
                <p:nvPr/>
              </p:nvSpPr>
              <p:spPr>
                <a:xfrm>
                  <a:off x="1120140" y="5218832"/>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1566B96-FCBC-0DDC-5EA6-E7795EA3676E}"/>
                    </a:ext>
                  </a:extLst>
                </p:cNvPr>
                <p:cNvSpPr/>
                <p:nvPr/>
              </p:nvSpPr>
              <p:spPr>
                <a:xfrm>
                  <a:off x="1120140" y="5789167"/>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1">
                <a:extLst>
                  <a:ext uri="{FF2B5EF4-FFF2-40B4-BE49-F238E27FC236}">
                    <a16:creationId xmlns:a16="http://schemas.microsoft.com/office/drawing/2014/main" id="{24202B24-9B7F-9218-B87B-215F93D5DF30}"/>
                  </a:ext>
                </a:extLst>
              </p:cNvPr>
              <p:cNvGrpSpPr/>
              <p:nvPr/>
            </p:nvGrpSpPr>
            <p:grpSpPr>
              <a:xfrm>
                <a:off x="1220738" y="5789167"/>
                <a:ext cx="4337923" cy="76189"/>
                <a:chOff x="1220738" y="5789167"/>
                <a:chExt cx="4337923" cy="76189"/>
              </a:xfrm>
            </p:grpSpPr>
            <p:grpSp>
              <p:nvGrpSpPr>
                <p:cNvPr id="52" name="Graphic 21">
                  <a:extLst>
                    <a:ext uri="{FF2B5EF4-FFF2-40B4-BE49-F238E27FC236}">
                      <a16:creationId xmlns:a16="http://schemas.microsoft.com/office/drawing/2014/main" id="{0FBE968C-25AC-DF89-0886-93A5F3E3186A}"/>
                    </a:ext>
                  </a:extLst>
                </p:cNvPr>
                <p:cNvGrpSpPr/>
                <p:nvPr/>
              </p:nvGrpSpPr>
              <p:grpSpPr>
                <a:xfrm>
                  <a:off x="1220738" y="5789167"/>
                  <a:ext cx="722499" cy="76189"/>
                  <a:chOff x="1220738" y="5789167"/>
                  <a:chExt cx="722499" cy="76189"/>
                </a:xfrm>
              </p:grpSpPr>
              <p:sp>
                <p:nvSpPr>
                  <p:cNvPr id="54" name="Freeform: Shape 53">
                    <a:extLst>
                      <a:ext uri="{FF2B5EF4-FFF2-40B4-BE49-F238E27FC236}">
                        <a16:creationId xmlns:a16="http://schemas.microsoft.com/office/drawing/2014/main" id="{C0E75947-0DCA-A9D1-7EDE-D0F930B7FF5C}"/>
                      </a:ext>
                    </a:extLst>
                  </p:cNvPr>
                  <p:cNvSpPr/>
                  <p:nvPr/>
                </p:nvSpPr>
                <p:spPr>
                  <a:xfrm>
                    <a:off x="1930520"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E31D779-5B44-248C-7CE6-32765B4E7068}"/>
                      </a:ext>
                    </a:extLst>
                  </p:cNvPr>
                  <p:cNvSpPr/>
                  <p:nvPr/>
                </p:nvSpPr>
                <p:spPr>
                  <a:xfrm>
                    <a:off x="1575692"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8ED304F9-2F47-4C56-62DC-56C124CB1DC5}"/>
                      </a:ext>
                    </a:extLst>
                  </p:cNvPr>
                  <p:cNvSpPr/>
                  <p:nvPr/>
                </p:nvSpPr>
                <p:spPr>
                  <a:xfrm>
                    <a:off x="1220738"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aphic 21">
                  <a:extLst>
                    <a:ext uri="{FF2B5EF4-FFF2-40B4-BE49-F238E27FC236}">
                      <a16:creationId xmlns:a16="http://schemas.microsoft.com/office/drawing/2014/main" id="{381090F8-2BF8-0368-E34F-724CDC9969BF}"/>
                    </a:ext>
                  </a:extLst>
                </p:cNvPr>
                <p:cNvGrpSpPr/>
                <p:nvPr/>
              </p:nvGrpSpPr>
              <p:grpSpPr>
                <a:xfrm>
                  <a:off x="2287509" y="5789167"/>
                  <a:ext cx="739668" cy="76189"/>
                  <a:chOff x="2287509" y="5789167"/>
                  <a:chExt cx="739668" cy="76189"/>
                </a:xfrm>
              </p:grpSpPr>
              <p:sp>
                <p:nvSpPr>
                  <p:cNvPr id="61" name="Freeform: Shape 60">
                    <a:extLst>
                      <a:ext uri="{FF2B5EF4-FFF2-40B4-BE49-F238E27FC236}">
                        <a16:creationId xmlns:a16="http://schemas.microsoft.com/office/drawing/2014/main" id="{D578349E-FA5E-D1D4-273D-1A36823D199B}"/>
                      </a:ext>
                    </a:extLst>
                  </p:cNvPr>
                  <p:cNvSpPr/>
                  <p:nvPr/>
                </p:nvSpPr>
                <p:spPr>
                  <a:xfrm>
                    <a:off x="3014460"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92AA6A40-FDA2-2E49-A1A9-B84A194BB6B4}"/>
                      </a:ext>
                    </a:extLst>
                  </p:cNvPr>
                  <p:cNvSpPr/>
                  <p:nvPr/>
                </p:nvSpPr>
                <p:spPr>
                  <a:xfrm>
                    <a:off x="2650985"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7" name="Freeform: Shape 24576">
                    <a:extLst>
                      <a:ext uri="{FF2B5EF4-FFF2-40B4-BE49-F238E27FC236}">
                        <a16:creationId xmlns:a16="http://schemas.microsoft.com/office/drawing/2014/main" id="{D250BA0F-D69E-A7A2-4E4D-82A938382257}"/>
                      </a:ext>
                    </a:extLst>
                  </p:cNvPr>
                  <p:cNvSpPr/>
                  <p:nvPr/>
                </p:nvSpPr>
                <p:spPr>
                  <a:xfrm>
                    <a:off x="2287509"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579" name="Graphic 21">
                  <a:extLst>
                    <a:ext uri="{FF2B5EF4-FFF2-40B4-BE49-F238E27FC236}">
                      <a16:creationId xmlns:a16="http://schemas.microsoft.com/office/drawing/2014/main" id="{C4CDB44B-C2B9-B685-3CE8-F108ECC1FD4A}"/>
                    </a:ext>
                  </a:extLst>
                </p:cNvPr>
                <p:cNvGrpSpPr/>
                <p:nvPr/>
              </p:nvGrpSpPr>
              <p:grpSpPr>
                <a:xfrm>
                  <a:off x="3375774" y="5789167"/>
                  <a:ext cx="739795" cy="76189"/>
                  <a:chOff x="3375774" y="5789167"/>
                  <a:chExt cx="739795" cy="76189"/>
                </a:xfrm>
              </p:grpSpPr>
              <p:sp>
                <p:nvSpPr>
                  <p:cNvPr id="24581" name="Freeform: Shape 24580">
                    <a:extLst>
                      <a:ext uri="{FF2B5EF4-FFF2-40B4-BE49-F238E27FC236}">
                        <a16:creationId xmlns:a16="http://schemas.microsoft.com/office/drawing/2014/main" id="{EADED867-2585-8339-42F5-E818C4F9A13B}"/>
                      </a:ext>
                    </a:extLst>
                  </p:cNvPr>
                  <p:cNvSpPr/>
                  <p:nvPr/>
                </p:nvSpPr>
                <p:spPr>
                  <a:xfrm>
                    <a:off x="4102852"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3" name="Freeform: Shape 24582">
                    <a:extLst>
                      <a:ext uri="{FF2B5EF4-FFF2-40B4-BE49-F238E27FC236}">
                        <a16:creationId xmlns:a16="http://schemas.microsoft.com/office/drawing/2014/main" id="{F28EC522-58F7-CA83-C316-67DA75B79517}"/>
                      </a:ext>
                    </a:extLst>
                  </p:cNvPr>
                  <p:cNvSpPr/>
                  <p:nvPr/>
                </p:nvSpPr>
                <p:spPr>
                  <a:xfrm>
                    <a:off x="3739376"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5" name="Freeform: Shape 24584">
                    <a:extLst>
                      <a:ext uri="{FF2B5EF4-FFF2-40B4-BE49-F238E27FC236}">
                        <a16:creationId xmlns:a16="http://schemas.microsoft.com/office/drawing/2014/main" id="{C989A7BF-1F37-391C-E1D9-90DAFF9A7F52}"/>
                      </a:ext>
                    </a:extLst>
                  </p:cNvPr>
                  <p:cNvSpPr/>
                  <p:nvPr/>
                </p:nvSpPr>
                <p:spPr>
                  <a:xfrm>
                    <a:off x="3375774"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586" name="Graphic 21">
                  <a:extLst>
                    <a:ext uri="{FF2B5EF4-FFF2-40B4-BE49-F238E27FC236}">
                      <a16:creationId xmlns:a16="http://schemas.microsoft.com/office/drawing/2014/main" id="{265A3FB8-B3B8-5BD3-B015-558A3C550E96}"/>
                    </a:ext>
                  </a:extLst>
                </p:cNvPr>
                <p:cNvGrpSpPr/>
                <p:nvPr/>
              </p:nvGrpSpPr>
              <p:grpSpPr>
                <a:xfrm>
                  <a:off x="4471415" y="5789167"/>
                  <a:ext cx="1087246" cy="76189"/>
                  <a:chOff x="4471415" y="5789167"/>
                  <a:chExt cx="1087246" cy="76189"/>
                </a:xfrm>
              </p:grpSpPr>
              <p:sp>
                <p:nvSpPr>
                  <p:cNvPr id="24588" name="Freeform: Shape 24587">
                    <a:extLst>
                      <a:ext uri="{FF2B5EF4-FFF2-40B4-BE49-F238E27FC236}">
                        <a16:creationId xmlns:a16="http://schemas.microsoft.com/office/drawing/2014/main" id="{0AAEE1D7-2A8E-8DA9-C961-41B801D93D0E}"/>
                      </a:ext>
                    </a:extLst>
                  </p:cNvPr>
                  <p:cNvSpPr/>
                  <p:nvPr/>
                </p:nvSpPr>
                <p:spPr>
                  <a:xfrm>
                    <a:off x="5545944"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9" name="Freeform: Shape 24588">
                    <a:extLst>
                      <a:ext uri="{FF2B5EF4-FFF2-40B4-BE49-F238E27FC236}">
                        <a16:creationId xmlns:a16="http://schemas.microsoft.com/office/drawing/2014/main" id="{4D1D340B-D95F-1F36-0B8D-341F6BF6F452}"/>
                      </a:ext>
                    </a:extLst>
                  </p:cNvPr>
                  <p:cNvSpPr/>
                  <p:nvPr/>
                </p:nvSpPr>
                <p:spPr>
                  <a:xfrm>
                    <a:off x="5175346"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1" name="Freeform: Shape 24590">
                    <a:extLst>
                      <a:ext uri="{FF2B5EF4-FFF2-40B4-BE49-F238E27FC236}">
                        <a16:creationId xmlns:a16="http://schemas.microsoft.com/office/drawing/2014/main" id="{8EFB9280-B0F6-A89C-390C-9FBC18DBBA06}"/>
                      </a:ext>
                    </a:extLst>
                  </p:cNvPr>
                  <p:cNvSpPr/>
                  <p:nvPr/>
                </p:nvSpPr>
                <p:spPr>
                  <a:xfrm>
                    <a:off x="4823317"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3" name="Freeform: Shape 24592">
                    <a:extLst>
                      <a:ext uri="{FF2B5EF4-FFF2-40B4-BE49-F238E27FC236}">
                        <a16:creationId xmlns:a16="http://schemas.microsoft.com/office/drawing/2014/main" id="{C00C436E-1BBE-5C4E-F50C-616A3D9D93A5}"/>
                      </a:ext>
                    </a:extLst>
                  </p:cNvPr>
                  <p:cNvSpPr/>
                  <p:nvPr/>
                </p:nvSpPr>
                <p:spPr>
                  <a:xfrm>
                    <a:off x="4471415"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pic>
        <p:nvPicPr>
          <p:cNvPr id="21" name="Picture 20">
            <a:extLst>
              <a:ext uri="{FF2B5EF4-FFF2-40B4-BE49-F238E27FC236}">
                <a16:creationId xmlns:a16="http://schemas.microsoft.com/office/drawing/2014/main" id="{B122D03D-AAAA-3BB1-38F4-E4542D27B5B7}"/>
              </a:ext>
            </a:extLst>
          </p:cNvPr>
          <p:cNvPicPr>
            <a:picLocks noChangeAspect="1"/>
          </p:cNvPicPr>
          <p:nvPr/>
        </p:nvPicPr>
        <p:blipFill>
          <a:blip r:embed="rId3"/>
          <a:stretch>
            <a:fillRect/>
          </a:stretch>
        </p:blipFill>
        <p:spPr>
          <a:xfrm>
            <a:off x="6251582" y="2745372"/>
            <a:ext cx="5922130" cy="3828682"/>
          </a:xfrm>
          <a:prstGeom prst="rect">
            <a:avLst/>
          </a:prstGeom>
        </p:spPr>
      </p:pic>
      <p:pic>
        <p:nvPicPr>
          <p:cNvPr id="6" name="Picture 5">
            <a:extLst>
              <a:ext uri="{FF2B5EF4-FFF2-40B4-BE49-F238E27FC236}">
                <a16:creationId xmlns:a16="http://schemas.microsoft.com/office/drawing/2014/main" id="{696B7918-B10D-CA4B-BB94-99D9473A1C65}"/>
              </a:ext>
            </a:extLst>
          </p:cNvPr>
          <p:cNvPicPr>
            <a:picLocks noChangeAspect="1"/>
          </p:cNvPicPr>
          <p:nvPr/>
        </p:nvPicPr>
        <p:blipFill>
          <a:blip r:embed="rId4"/>
          <a:stretch>
            <a:fillRect/>
          </a:stretch>
        </p:blipFill>
        <p:spPr>
          <a:xfrm>
            <a:off x="269462" y="2871529"/>
            <a:ext cx="5941364" cy="3702525"/>
          </a:xfrm>
          <a:prstGeom prst="rect">
            <a:avLst/>
          </a:prstGeom>
        </p:spPr>
      </p:pic>
      <p:graphicFrame>
        <p:nvGraphicFramePr>
          <p:cNvPr id="46112" name="Group 32">
            <a:extLst>
              <a:ext uri="{FF2B5EF4-FFF2-40B4-BE49-F238E27FC236}">
                <a16:creationId xmlns:a16="http://schemas.microsoft.com/office/drawing/2014/main" id="{D7C5433A-81C8-4628-823D-0376ECD29BDF}"/>
              </a:ext>
            </a:extLst>
          </p:cNvPr>
          <p:cNvGraphicFramePr>
            <a:graphicFrameLocks noGrp="1"/>
          </p:cNvGraphicFramePr>
          <p:nvPr/>
        </p:nvGraphicFramePr>
        <p:xfrm>
          <a:off x="1381383" y="1359086"/>
          <a:ext cx="4479698" cy="1585024"/>
        </p:xfrm>
        <a:graphic>
          <a:graphicData uri="http://schemas.openxmlformats.org/drawingml/2006/table">
            <a:tbl>
              <a:tblPr/>
              <a:tblGrid>
                <a:gridCol w="1693467">
                  <a:extLst>
                    <a:ext uri="{9D8B030D-6E8A-4147-A177-3AD203B41FA5}">
                      <a16:colId xmlns:a16="http://schemas.microsoft.com/office/drawing/2014/main" val="20000"/>
                    </a:ext>
                  </a:extLst>
                </a:gridCol>
                <a:gridCol w="1356606">
                  <a:extLst>
                    <a:ext uri="{9D8B030D-6E8A-4147-A177-3AD203B41FA5}">
                      <a16:colId xmlns:a16="http://schemas.microsoft.com/office/drawing/2014/main" val="20001"/>
                    </a:ext>
                  </a:extLst>
                </a:gridCol>
                <a:gridCol w="1429625">
                  <a:extLst>
                    <a:ext uri="{9D8B030D-6E8A-4147-A177-3AD203B41FA5}">
                      <a16:colId xmlns:a16="http://schemas.microsoft.com/office/drawing/2014/main" val="4069657791"/>
                    </a:ext>
                  </a:extLst>
                </a:gridCol>
              </a:tblGrid>
              <a:tr h="218846">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600" b="1" i="0" u="none" strike="noStrike" cap="none" normalizeH="0" baseline="0" dirty="0">
                        <a:ln>
                          <a:noFill/>
                        </a:ln>
                        <a:solidFill>
                          <a:schemeClr val="bg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Abi + Ola</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 = 111)</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6189C3"/>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Abi + Placebo</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 = 115)</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0"/>
                  </a:ext>
                </a:extLst>
              </a:tr>
              <a:tr h="0">
                <a:tc>
                  <a:txBody>
                    <a:bodyPr/>
                    <a:lstStyle/>
                    <a:p>
                      <a:pPr marL="0" marR="0" lvl="0" indent="0" algn="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Events, n (%)</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43 (38.7)</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73 (63.5)</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3844113064"/>
                  </a:ext>
                </a:extLst>
              </a:tr>
              <a:tr h="0">
                <a:tc>
                  <a:txBody>
                    <a:bodyPr/>
                    <a:lstStyle/>
                    <a:p>
                      <a:pPr marL="0" marR="0" lvl="0" indent="0" algn="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Median </a:t>
                      </a:r>
                      <a:r>
                        <a:rPr kumimoji="0" lang="en-US" sz="1600" b="0" i="0" u="none" strike="noStrike" cap="none" normalizeH="0" baseline="0" dirty="0" err="1">
                          <a:ln>
                            <a:noFill/>
                          </a:ln>
                          <a:solidFill>
                            <a:schemeClr val="bg1"/>
                          </a:solidFill>
                          <a:effectLst/>
                          <a:latin typeface="Calibri" panose="020F0502020204030204" pitchFamily="34" charset="0"/>
                        </a:rPr>
                        <a:t>rPFS</a:t>
                      </a:r>
                      <a:r>
                        <a:rPr kumimoji="0" lang="en-US" sz="1600" b="0" i="0" u="none" strike="noStrike" cap="none" normalizeH="0" baseline="0" dirty="0">
                          <a:ln>
                            <a:noFill/>
                          </a:ln>
                          <a:solidFill>
                            <a:schemeClr val="bg1"/>
                          </a:solidFill>
                          <a:effectLst/>
                          <a:latin typeface="Calibri" panose="020F0502020204030204" pitchFamily="34" charset="0"/>
                        </a:rPr>
                        <a:t>, mo</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NR</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13.9</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2"/>
                  </a:ext>
                </a:extLst>
              </a:tr>
              <a:tr h="156320">
                <a:tc>
                  <a:txBody>
                    <a:bodyPr/>
                    <a:lstStyle/>
                    <a:p>
                      <a:pPr marL="0" marR="0" lvl="0" indent="0" algn="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1"/>
                        </a:solidFill>
                        <a:effectLst/>
                        <a:latin typeface="Calibri" panose="020F0502020204030204" pitchFamily="34" charset="0"/>
                      </a:endParaRP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gridSpan="2">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600" b="0" i="0" u="none" strike="noStrike" cap="none" normalizeH="0" baseline="0" dirty="0">
                          <a:ln>
                            <a:noFill/>
                          </a:ln>
                          <a:solidFill>
                            <a:schemeClr val="bg1"/>
                          </a:solidFill>
                          <a:effectLst/>
                          <a:latin typeface="Calibri" panose="020F0502020204030204" pitchFamily="34" charset="0"/>
                        </a:rPr>
                        <a:t>HR: 0.5 (95% CI: 0.34-0.73)</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49480984"/>
                  </a:ext>
                </a:extLst>
              </a:tr>
            </a:tbl>
          </a:graphicData>
        </a:graphic>
      </p:graphicFrame>
      <p:graphicFrame>
        <p:nvGraphicFramePr>
          <p:cNvPr id="7" name="Group 32">
            <a:extLst>
              <a:ext uri="{FF2B5EF4-FFF2-40B4-BE49-F238E27FC236}">
                <a16:creationId xmlns:a16="http://schemas.microsoft.com/office/drawing/2014/main" id="{375C4952-953D-BF0D-36AD-A89038138C02}"/>
              </a:ext>
            </a:extLst>
          </p:cNvPr>
          <p:cNvGraphicFramePr>
            <a:graphicFrameLocks noGrp="1"/>
          </p:cNvGraphicFramePr>
          <p:nvPr/>
        </p:nvGraphicFramePr>
        <p:xfrm>
          <a:off x="7331767" y="1273584"/>
          <a:ext cx="4252679" cy="1585024"/>
        </p:xfrm>
        <a:graphic>
          <a:graphicData uri="http://schemas.openxmlformats.org/drawingml/2006/table">
            <a:tbl>
              <a:tblPr/>
              <a:tblGrid>
                <a:gridCol w="1693467">
                  <a:extLst>
                    <a:ext uri="{9D8B030D-6E8A-4147-A177-3AD203B41FA5}">
                      <a16:colId xmlns:a16="http://schemas.microsoft.com/office/drawing/2014/main" val="20000"/>
                    </a:ext>
                  </a:extLst>
                </a:gridCol>
                <a:gridCol w="1129587">
                  <a:extLst>
                    <a:ext uri="{9D8B030D-6E8A-4147-A177-3AD203B41FA5}">
                      <a16:colId xmlns:a16="http://schemas.microsoft.com/office/drawing/2014/main" val="20001"/>
                    </a:ext>
                  </a:extLst>
                </a:gridCol>
                <a:gridCol w="1429625">
                  <a:extLst>
                    <a:ext uri="{9D8B030D-6E8A-4147-A177-3AD203B41FA5}">
                      <a16:colId xmlns:a16="http://schemas.microsoft.com/office/drawing/2014/main" val="4069657791"/>
                    </a:ext>
                  </a:extLst>
                </a:gridCol>
              </a:tblGrid>
              <a:tr h="305522">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600" b="1" i="0" u="none" strike="noStrike" cap="none" normalizeH="0" baseline="0" dirty="0">
                        <a:ln>
                          <a:noFill/>
                        </a:ln>
                        <a:solidFill>
                          <a:schemeClr val="bg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Abi + Ola</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 = 279)</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6189C3"/>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Abi + Placebo</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 = 273)</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0"/>
                  </a:ext>
                </a:extLst>
              </a:tr>
              <a:tr h="142490">
                <a:tc>
                  <a:txBody>
                    <a:bodyPr/>
                    <a:lstStyle/>
                    <a:p>
                      <a:pPr marL="0" marR="0" lvl="0" indent="0" algn="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dirty="0">
                          <a:ln>
                            <a:noFill/>
                          </a:ln>
                          <a:solidFill>
                            <a:schemeClr val="bg1"/>
                          </a:solidFill>
                          <a:effectLst/>
                          <a:latin typeface="Calibri" panose="020F0502020204030204" pitchFamily="34" charset="0"/>
                        </a:rPr>
                        <a:t>Events, n (%)</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119 (42.7)</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149 (54.6)</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188786149"/>
                  </a:ext>
                </a:extLst>
              </a:tr>
              <a:tr h="142490">
                <a:tc>
                  <a:txBody>
                    <a:bodyPr/>
                    <a:lstStyle/>
                    <a:p>
                      <a:pPr marL="0" marR="0" lvl="0" indent="0" algn="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Median </a:t>
                      </a:r>
                      <a:r>
                        <a:rPr kumimoji="0" lang="en-US" sz="1600" b="0" i="0" u="none" strike="noStrike" cap="none" normalizeH="0" baseline="0" dirty="0" err="1">
                          <a:ln>
                            <a:noFill/>
                          </a:ln>
                          <a:solidFill>
                            <a:schemeClr val="bg1"/>
                          </a:solidFill>
                          <a:effectLst/>
                          <a:latin typeface="Calibri" panose="020F0502020204030204" pitchFamily="34" charset="0"/>
                        </a:rPr>
                        <a:t>rPFS</a:t>
                      </a:r>
                      <a:r>
                        <a:rPr kumimoji="0" lang="en-US" sz="1600" b="0" i="0" u="none" strike="noStrike" cap="none" normalizeH="0" baseline="0" dirty="0">
                          <a:ln>
                            <a:noFill/>
                          </a:ln>
                          <a:solidFill>
                            <a:schemeClr val="bg1"/>
                          </a:solidFill>
                          <a:effectLst/>
                          <a:latin typeface="Calibri" panose="020F0502020204030204" pitchFamily="34" charset="0"/>
                        </a:rPr>
                        <a:t>, mo</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24.1</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19.0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2"/>
                  </a:ext>
                </a:extLst>
              </a:tr>
              <a:tr h="218232">
                <a:tc gridSpan="3">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600" b="0" i="0" u="none" strike="noStrike" cap="none" normalizeH="0" baseline="0" dirty="0">
                          <a:ln>
                            <a:noFill/>
                          </a:ln>
                          <a:solidFill>
                            <a:schemeClr val="bg1"/>
                          </a:solidFill>
                          <a:effectLst/>
                          <a:latin typeface="Calibri" panose="020F0502020204030204" pitchFamily="34" charset="0"/>
                        </a:rPr>
                        <a:t>HR: 0.76 (95% CI: 0.60-0.97)</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200" b="0" i="0" u="none" strike="noStrike" cap="none" normalizeH="0" baseline="0" dirty="0">
                          <a:ln>
                            <a:noFill/>
                          </a:ln>
                          <a:solidFill>
                            <a:schemeClr val="bg2">
                              <a:lumMod val="10000"/>
                            </a:schemeClr>
                          </a:solidFill>
                          <a:effectLst/>
                          <a:latin typeface="Calibri" panose="020F0502020204030204" pitchFamily="34" charset="0"/>
                        </a:rPr>
                        <a:t>HR 0.61 (0.49-0.74); nominal </a:t>
                      </a:r>
                      <a:r>
                        <a:rPr kumimoji="0" lang="en-US" sz="1200" b="0" i="1" u="none" strike="noStrike" cap="none" normalizeH="0" baseline="0" dirty="0">
                          <a:ln>
                            <a:noFill/>
                          </a:ln>
                          <a:solidFill>
                            <a:schemeClr val="bg2">
                              <a:lumMod val="10000"/>
                            </a:schemeClr>
                          </a:solidFill>
                          <a:effectLst/>
                          <a:latin typeface="Calibri" panose="020F0502020204030204" pitchFamily="34" charset="0"/>
                        </a:rPr>
                        <a:t>P</a:t>
                      </a:r>
                      <a:r>
                        <a:rPr kumimoji="0" lang="en-US" sz="1200" b="0" i="0" u="none" strike="noStrike" cap="none" normalizeH="0" baseline="0" dirty="0">
                          <a:ln>
                            <a:noFill/>
                          </a:ln>
                          <a:solidFill>
                            <a:schemeClr val="bg2">
                              <a:lumMod val="10000"/>
                            </a:schemeClr>
                          </a:solidFill>
                          <a:effectLst/>
                          <a:latin typeface="Calibri" panose="020F0502020204030204" pitchFamily="34" charset="0"/>
                        </a:rPr>
                        <a:t> &lt; .0001</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49480984"/>
                  </a:ext>
                </a:extLst>
              </a:tr>
            </a:tbl>
          </a:graphicData>
        </a:graphic>
      </p:graphicFrame>
      <p:sp>
        <p:nvSpPr>
          <p:cNvPr id="22" name="Rectangle 21">
            <a:extLst>
              <a:ext uri="{FF2B5EF4-FFF2-40B4-BE49-F238E27FC236}">
                <a16:creationId xmlns:a16="http://schemas.microsoft.com/office/drawing/2014/main" id="{F64D1778-A9AA-C24D-1099-A421A703122B}"/>
              </a:ext>
            </a:extLst>
          </p:cNvPr>
          <p:cNvSpPr/>
          <p:nvPr/>
        </p:nvSpPr>
        <p:spPr bwMode="auto">
          <a:xfrm>
            <a:off x="754264" y="4871714"/>
            <a:ext cx="2814169" cy="955556"/>
          </a:xfrm>
          <a:prstGeom prst="rect">
            <a:avLst/>
          </a:prstGeom>
          <a:solidFill>
            <a:schemeClr val="bg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954F72"/>
              </a:buClr>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3" name="Rectangle 22">
            <a:extLst>
              <a:ext uri="{FF2B5EF4-FFF2-40B4-BE49-F238E27FC236}">
                <a16:creationId xmlns:a16="http://schemas.microsoft.com/office/drawing/2014/main" id="{278D0F52-CFA6-E127-4E95-023FD80A00E5}"/>
              </a:ext>
            </a:extLst>
          </p:cNvPr>
          <p:cNvSpPr/>
          <p:nvPr/>
        </p:nvSpPr>
        <p:spPr bwMode="auto">
          <a:xfrm>
            <a:off x="6839042" y="4893973"/>
            <a:ext cx="2845379" cy="928337"/>
          </a:xfrm>
          <a:prstGeom prst="rect">
            <a:avLst/>
          </a:prstGeom>
          <a:solidFill>
            <a:schemeClr val="bg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954F72"/>
              </a:buClr>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3" name="TextBox 52">
            <a:extLst>
              <a:ext uri="{FF2B5EF4-FFF2-40B4-BE49-F238E27FC236}">
                <a16:creationId xmlns:a16="http://schemas.microsoft.com/office/drawing/2014/main" id="{3D8B00A0-7E93-E2CD-53F2-252AEE328AA1}"/>
              </a:ext>
            </a:extLst>
          </p:cNvPr>
          <p:cNvSpPr txBox="1"/>
          <p:nvPr/>
        </p:nvSpPr>
        <p:spPr bwMode="auto">
          <a:xfrm>
            <a:off x="3553641" y="3646144"/>
            <a:ext cx="2326021" cy="369332"/>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6189C3"/>
                </a:solidFill>
                <a:effectLst/>
                <a:uLnTx/>
                <a:uFillTx/>
                <a:latin typeface="Calibri" panose="020F0502020204030204" pitchFamily="34" charset="0"/>
                <a:ea typeface="+mn-ea"/>
                <a:cs typeface="+mn-cs"/>
              </a:rPr>
              <a:t>Abiraterone + Olaparib</a:t>
            </a:r>
          </a:p>
        </p:txBody>
      </p:sp>
      <p:sp>
        <p:nvSpPr>
          <p:cNvPr id="55" name="TextBox 54">
            <a:extLst>
              <a:ext uri="{FF2B5EF4-FFF2-40B4-BE49-F238E27FC236}">
                <a16:creationId xmlns:a16="http://schemas.microsoft.com/office/drawing/2014/main" id="{DEC7861D-AE3C-5FC8-513D-13865EC179B0}"/>
              </a:ext>
            </a:extLst>
          </p:cNvPr>
          <p:cNvSpPr txBox="1"/>
          <p:nvPr/>
        </p:nvSpPr>
        <p:spPr bwMode="auto">
          <a:xfrm>
            <a:off x="3656104" y="5478433"/>
            <a:ext cx="2261901" cy="369332"/>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84D37"/>
                </a:solidFill>
                <a:effectLst/>
                <a:uLnTx/>
                <a:uFillTx/>
                <a:latin typeface="Calibri" panose="020F0502020204030204" pitchFamily="34" charset="0"/>
                <a:ea typeface="+mn-ea"/>
                <a:cs typeface="+mn-cs"/>
              </a:rPr>
              <a:t>Abiraterone + Placebo</a:t>
            </a:r>
          </a:p>
        </p:txBody>
      </p:sp>
      <p:sp>
        <p:nvSpPr>
          <p:cNvPr id="57" name="TextBox 56">
            <a:extLst>
              <a:ext uri="{FF2B5EF4-FFF2-40B4-BE49-F238E27FC236}">
                <a16:creationId xmlns:a16="http://schemas.microsoft.com/office/drawing/2014/main" id="{149081F2-D445-21B2-AA50-04F45821D427}"/>
              </a:ext>
            </a:extLst>
          </p:cNvPr>
          <p:cNvSpPr txBox="1"/>
          <p:nvPr/>
        </p:nvSpPr>
        <p:spPr bwMode="auto">
          <a:xfrm>
            <a:off x="9666531" y="3687905"/>
            <a:ext cx="2326021" cy="369332"/>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6189C3"/>
                </a:solidFill>
                <a:effectLst/>
                <a:uLnTx/>
                <a:uFillTx/>
                <a:latin typeface="Calibri" panose="020F0502020204030204" pitchFamily="34" charset="0"/>
                <a:ea typeface="+mn-ea"/>
                <a:cs typeface="+mn-cs"/>
              </a:rPr>
              <a:t>Abiraterone + Olaparib</a:t>
            </a:r>
          </a:p>
        </p:txBody>
      </p:sp>
      <p:sp>
        <p:nvSpPr>
          <p:cNvPr id="60" name="TextBox 59">
            <a:extLst>
              <a:ext uri="{FF2B5EF4-FFF2-40B4-BE49-F238E27FC236}">
                <a16:creationId xmlns:a16="http://schemas.microsoft.com/office/drawing/2014/main" id="{88ABAE8F-1974-A9B7-052E-213EB687AE5A}"/>
              </a:ext>
            </a:extLst>
          </p:cNvPr>
          <p:cNvSpPr txBox="1"/>
          <p:nvPr/>
        </p:nvSpPr>
        <p:spPr bwMode="auto">
          <a:xfrm>
            <a:off x="9615466" y="5332374"/>
            <a:ext cx="2261901" cy="369332"/>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84D37"/>
                </a:solidFill>
                <a:effectLst/>
                <a:uLnTx/>
                <a:uFillTx/>
                <a:latin typeface="Calibri" panose="020F0502020204030204" pitchFamily="34" charset="0"/>
                <a:ea typeface="+mn-ea"/>
                <a:cs typeface="+mn-cs"/>
              </a:rPr>
              <a:t>Abiraterone + Placebo</a:t>
            </a:r>
          </a:p>
        </p:txBody>
      </p:sp>
      <p:sp>
        <p:nvSpPr>
          <p:cNvPr id="4" name="TextBox 3">
            <a:extLst>
              <a:ext uri="{FF2B5EF4-FFF2-40B4-BE49-F238E27FC236}">
                <a16:creationId xmlns:a16="http://schemas.microsoft.com/office/drawing/2014/main" id="{59BEFBAF-9E36-CE6C-7084-FFF62B7562B8}"/>
              </a:ext>
            </a:extLst>
          </p:cNvPr>
          <p:cNvSpPr txBox="1"/>
          <p:nvPr/>
        </p:nvSpPr>
        <p:spPr>
          <a:xfrm>
            <a:off x="2676263" y="2970332"/>
            <a:ext cx="9403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HRRm</a:t>
            </a:r>
          </a:p>
        </p:txBody>
      </p:sp>
      <p:sp>
        <p:nvSpPr>
          <p:cNvPr id="17" name="TextBox 16">
            <a:extLst>
              <a:ext uri="{FF2B5EF4-FFF2-40B4-BE49-F238E27FC236}">
                <a16:creationId xmlns:a16="http://schemas.microsoft.com/office/drawing/2014/main" id="{986C6741-D276-F959-65B6-E152A3148AFA}"/>
              </a:ext>
            </a:extLst>
          </p:cNvPr>
          <p:cNvSpPr txBox="1"/>
          <p:nvPr/>
        </p:nvSpPr>
        <p:spPr>
          <a:xfrm>
            <a:off x="8717271" y="2915406"/>
            <a:ext cx="15409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Non HRRm</a:t>
            </a:r>
          </a:p>
        </p:txBody>
      </p:sp>
      <p:sp>
        <p:nvSpPr>
          <p:cNvPr id="19" name="Text Box 15">
            <a:extLst>
              <a:ext uri="{FF2B5EF4-FFF2-40B4-BE49-F238E27FC236}">
                <a16:creationId xmlns:a16="http://schemas.microsoft.com/office/drawing/2014/main" id="{AFACDF70-9F7A-E439-B883-C5E85D5104CD}"/>
              </a:ext>
            </a:extLst>
          </p:cNvPr>
          <p:cNvSpPr txBox="1">
            <a:spLocks noChangeArrowheads="1"/>
          </p:cNvSpPr>
          <p:nvPr/>
        </p:nvSpPr>
        <p:spPr bwMode="auto">
          <a:xfrm>
            <a:off x="10238068" y="6564989"/>
            <a:ext cx="5737745" cy="276999"/>
          </a:xfrm>
          <a:prstGeom prst="rect">
            <a:avLst/>
          </a:prstGeom>
          <a:noFill/>
          <a:ln>
            <a:noFill/>
          </a:ln>
        </p:spPr>
        <p:txBody>
          <a:bodyPr wrap="square"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Clarke. NEJM Evid. 2022;1.</a:t>
            </a:r>
          </a:p>
        </p:txBody>
      </p:sp>
    </p:spTree>
    <p:extLst>
      <p:ext uri="{BB962C8B-B14F-4D97-AF65-F5344CB8AC3E}">
        <p14:creationId xmlns:p14="http://schemas.microsoft.com/office/powerpoint/2010/main" val="72744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29" name="Freeform: Shape 46228">
            <a:extLst>
              <a:ext uri="{FF2B5EF4-FFF2-40B4-BE49-F238E27FC236}">
                <a16:creationId xmlns:a16="http://schemas.microsoft.com/office/drawing/2014/main" id="{ADA0C58F-3261-7005-985E-517EC2FAF32F}"/>
              </a:ext>
            </a:extLst>
          </p:cNvPr>
          <p:cNvSpPr/>
          <p:nvPr/>
        </p:nvSpPr>
        <p:spPr>
          <a:xfrm>
            <a:off x="6934303" y="4349717"/>
            <a:ext cx="3506126" cy="1435383"/>
          </a:xfrm>
          <a:custGeom>
            <a:avLst/>
            <a:gdLst>
              <a:gd name="connsiteX0" fmla="*/ 0 w 3506126"/>
              <a:gd name="connsiteY0" fmla="*/ 0 h 1435383"/>
              <a:gd name="connsiteX1" fmla="*/ 3506126 w 3506126"/>
              <a:gd name="connsiteY1" fmla="*/ 0 h 1435383"/>
              <a:gd name="connsiteX2" fmla="*/ 3506126 w 3506126"/>
              <a:gd name="connsiteY2" fmla="*/ 1435383 h 1435383"/>
            </a:gdLst>
            <a:ahLst/>
            <a:cxnLst>
              <a:cxn ang="0">
                <a:pos x="connsiteX0" y="connsiteY0"/>
              </a:cxn>
              <a:cxn ang="0">
                <a:pos x="connsiteX1" y="connsiteY1"/>
              </a:cxn>
              <a:cxn ang="0">
                <a:pos x="connsiteX2" y="connsiteY2"/>
              </a:cxn>
            </a:cxnLst>
            <a:rect l="l" t="t" r="r" b="b"/>
            <a:pathLst>
              <a:path w="3506126" h="1435383">
                <a:moveTo>
                  <a:pt x="0" y="0"/>
                </a:moveTo>
                <a:lnTo>
                  <a:pt x="3506126" y="0"/>
                </a:lnTo>
                <a:lnTo>
                  <a:pt x="3506126" y="1435383"/>
                </a:lnTo>
              </a:path>
            </a:pathLst>
          </a:custGeom>
          <a:noFill/>
          <a:ln w="28575" cap="flat">
            <a:solidFill>
              <a:srgbClr val="B3B3B3"/>
            </a:solid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8" name="Freeform: Shape 46247">
            <a:extLst>
              <a:ext uri="{FF2B5EF4-FFF2-40B4-BE49-F238E27FC236}">
                <a16:creationId xmlns:a16="http://schemas.microsoft.com/office/drawing/2014/main" id="{A6080D94-15DB-D1E0-E308-C299C80F6B67}"/>
              </a:ext>
            </a:extLst>
          </p:cNvPr>
          <p:cNvSpPr/>
          <p:nvPr/>
        </p:nvSpPr>
        <p:spPr>
          <a:xfrm>
            <a:off x="10440428" y="4349717"/>
            <a:ext cx="305989" cy="1435383"/>
          </a:xfrm>
          <a:custGeom>
            <a:avLst/>
            <a:gdLst>
              <a:gd name="connsiteX0" fmla="*/ 0 w 3506126"/>
              <a:gd name="connsiteY0" fmla="*/ 0 h 1435383"/>
              <a:gd name="connsiteX1" fmla="*/ 3506126 w 3506126"/>
              <a:gd name="connsiteY1" fmla="*/ 0 h 1435383"/>
              <a:gd name="connsiteX2" fmla="*/ 3506126 w 3506126"/>
              <a:gd name="connsiteY2" fmla="*/ 1435383 h 1435383"/>
            </a:gdLst>
            <a:ahLst/>
            <a:cxnLst>
              <a:cxn ang="0">
                <a:pos x="connsiteX0" y="connsiteY0"/>
              </a:cxn>
              <a:cxn ang="0">
                <a:pos x="connsiteX1" y="connsiteY1"/>
              </a:cxn>
              <a:cxn ang="0">
                <a:pos x="connsiteX2" y="connsiteY2"/>
              </a:cxn>
            </a:cxnLst>
            <a:rect l="l" t="t" r="r" b="b"/>
            <a:pathLst>
              <a:path w="3506126" h="1435383">
                <a:moveTo>
                  <a:pt x="0" y="0"/>
                </a:moveTo>
                <a:lnTo>
                  <a:pt x="3506126" y="0"/>
                </a:lnTo>
                <a:lnTo>
                  <a:pt x="3506126" y="1435383"/>
                </a:lnTo>
              </a:path>
            </a:pathLst>
          </a:custGeom>
          <a:noFill/>
          <a:ln w="28575" cap="flat">
            <a:solidFill>
              <a:srgbClr val="B3B3B3"/>
            </a:solid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8" name="Rectangle 2">
            <a:extLst>
              <a:ext uri="{FF2B5EF4-FFF2-40B4-BE49-F238E27FC236}">
                <a16:creationId xmlns:a16="http://schemas.microsoft.com/office/drawing/2014/main" id="{733F22C4-763B-49A7-9CF7-DAEC5F28A5BE}"/>
              </a:ext>
            </a:extLst>
          </p:cNvPr>
          <p:cNvSpPr>
            <a:spLocks noGrp="1" noChangeArrowheads="1"/>
          </p:cNvSpPr>
          <p:nvPr>
            <p:ph type="title"/>
          </p:nvPr>
        </p:nvSpPr>
        <p:spPr>
          <a:xfrm>
            <a:off x="576605" y="332761"/>
            <a:ext cx="10515600" cy="659523"/>
          </a:xfrm>
        </p:spPr>
        <p:txBody>
          <a:bodyPr>
            <a:noAutofit/>
          </a:bodyPr>
          <a:lstStyle/>
          <a:p>
            <a:pPr algn="ctr" eaLnBrk="1" hangingPunct="1"/>
            <a:r>
              <a:rPr lang="en-US" sz="2800" b="1" dirty="0" err="1">
                <a:solidFill>
                  <a:schemeClr val="tx1"/>
                </a:solidFill>
                <a:latin typeface="Lora" pitchFamily="2" charset="0"/>
              </a:rPr>
              <a:t>PROpel</a:t>
            </a:r>
            <a:br>
              <a:rPr lang="en-US" sz="2800" dirty="0">
                <a:solidFill>
                  <a:schemeClr val="tx1"/>
                </a:solidFill>
                <a:latin typeface="Lora" pitchFamily="2" charset="0"/>
              </a:rPr>
            </a:br>
            <a:r>
              <a:rPr lang="en-US" sz="2800" dirty="0">
                <a:solidFill>
                  <a:schemeClr val="tx1"/>
                </a:solidFill>
                <a:latin typeface="Lora" pitchFamily="2" charset="0"/>
              </a:rPr>
              <a:t>OS by </a:t>
            </a:r>
            <a:r>
              <a:rPr lang="en-US" sz="2800">
                <a:solidFill>
                  <a:srgbClr val="C00000"/>
                </a:solidFill>
                <a:latin typeface="Lora" pitchFamily="2" charset="0"/>
              </a:rPr>
              <a:t>HRR status</a:t>
            </a:r>
            <a:endParaRPr lang="en-US" altLang="en-US" sz="2800" dirty="0">
              <a:solidFill>
                <a:srgbClr val="C00000"/>
              </a:solidFill>
              <a:latin typeface="Lora" pitchFamily="2" charset="0"/>
            </a:endParaRPr>
          </a:p>
        </p:txBody>
      </p:sp>
      <p:sp>
        <p:nvSpPr>
          <p:cNvPr id="2" name="Text Box 15">
            <a:extLst>
              <a:ext uri="{FF2B5EF4-FFF2-40B4-BE49-F238E27FC236}">
                <a16:creationId xmlns:a16="http://schemas.microsoft.com/office/drawing/2014/main" id="{AFACDF70-9F7A-E439-B883-C5E85D5104CD}"/>
              </a:ext>
            </a:extLst>
          </p:cNvPr>
          <p:cNvSpPr txBox="1">
            <a:spLocks noChangeArrowheads="1"/>
          </p:cNvSpPr>
          <p:nvPr/>
        </p:nvSpPr>
        <p:spPr bwMode="auto">
          <a:xfrm>
            <a:off x="7991249" y="6412068"/>
            <a:ext cx="3852895"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Clarke. ASCO GU 2023. Abstr LBA16. </a:t>
            </a:r>
            <a:endPar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42D0C32-7FBC-AB04-8E63-ECB3FD09267F}"/>
              </a:ext>
            </a:extLst>
          </p:cNvPr>
          <p:cNvSpPr txBox="1"/>
          <p:nvPr/>
        </p:nvSpPr>
        <p:spPr bwMode="auto">
          <a:xfrm>
            <a:off x="1405410" y="4896450"/>
            <a:ext cx="4098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HRR Mutated </a:t>
            </a:r>
            <a:b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(28.4% of ITT population)</a:t>
            </a:r>
          </a:p>
        </p:txBody>
      </p:sp>
      <p:sp>
        <p:nvSpPr>
          <p:cNvPr id="9" name="TextBox 8">
            <a:extLst>
              <a:ext uri="{FF2B5EF4-FFF2-40B4-BE49-F238E27FC236}">
                <a16:creationId xmlns:a16="http://schemas.microsoft.com/office/drawing/2014/main" id="{5F91ECA2-1A93-CD49-8D24-88EF6B7BE545}"/>
              </a:ext>
            </a:extLst>
          </p:cNvPr>
          <p:cNvSpPr txBox="1"/>
          <p:nvPr/>
        </p:nvSpPr>
        <p:spPr bwMode="auto">
          <a:xfrm>
            <a:off x="6575367" y="4737334"/>
            <a:ext cx="45251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Not HRR Mutated </a:t>
            </a:r>
            <a:b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(69.3% of ITT population)</a:t>
            </a:r>
          </a:p>
        </p:txBody>
      </p:sp>
      <p:graphicFrame>
        <p:nvGraphicFramePr>
          <p:cNvPr id="46112" name="Group 32">
            <a:extLst>
              <a:ext uri="{FF2B5EF4-FFF2-40B4-BE49-F238E27FC236}">
                <a16:creationId xmlns:a16="http://schemas.microsoft.com/office/drawing/2014/main" id="{D7C5433A-81C8-4628-823D-0376ECD29BDF}"/>
              </a:ext>
            </a:extLst>
          </p:cNvPr>
          <p:cNvGraphicFramePr>
            <a:graphicFrameLocks noGrp="1"/>
          </p:cNvGraphicFramePr>
          <p:nvPr/>
        </p:nvGraphicFramePr>
        <p:xfrm>
          <a:off x="1173501" y="1316787"/>
          <a:ext cx="4450806" cy="1249728"/>
        </p:xfrm>
        <a:graphic>
          <a:graphicData uri="http://schemas.openxmlformats.org/drawingml/2006/table">
            <a:tbl>
              <a:tblPr/>
              <a:tblGrid>
                <a:gridCol w="1561387">
                  <a:extLst>
                    <a:ext uri="{9D8B030D-6E8A-4147-A177-3AD203B41FA5}">
                      <a16:colId xmlns:a16="http://schemas.microsoft.com/office/drawing/2014/main" val="20000"/>
                    </a:ext>
                  </a:extLst>
                </a:gridCol>
                <a:gridCol w="1459794">
                  <a:extLst>
                    <a:ext uri="{9D8B030D-6E8A-4147-A177-3AD203B41FA5}">
                      <a16:colId xmlns:a16="http://schemas.microsoft.com/office/drawing/2014/main" val="20001"/>
                    </a:ext>
                  </a:extLst>
                </a:gridCol>
                <a:gridCol w="1429625">
                  <a:extLst>
                    <a:ext uri="{9D8B030D-6E8A-4147-A177-3AD203B41FA5}">
                      <a16:colId xmlns:a16="http://schemas.microsoft.com/office/drawing/2014/main" val="4069657791"/>
                    </a:ext>
                  </a:extLst>
                </a:gridCol>
              </a:tblGrid>
              <a:tr h="218846">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600" b="1" i="0" u="none" strike="noStrike" cap="none" normalizeH="0" baseline="0" dirty="0">
                        <a:ln>
                          <a:noFill/>
                        </a:ln>
                        <a:solidFill>
                          <a:schemeClr val="bg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Abi + Ola</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 = 111)</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Abi + Placebo</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 = 115)</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0"/>
                  </a:ext>
                </a:extLst>
              </a:tr>
              <a:tr h="0">
                <a:tc>
                  <a:txBody>
                    <a:bodyPr/>
                    <a:lstStyle/>
                    <a:p>
                      <a:pPr marL="0" marR="0" lvl="0" indent="0" algn="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Median OS, mo</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NR</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28.5</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2"/>
                  </a:ext>
                </a:extLst>
              </a:tr>
              <a:tr h="156320">
                <a:tc>
                  <a:txBody>
                    <a:bodyPr/>
                    <a:lstStyle/>
                    <a:p>
                      <a:pPr marL="0" marR="0" lvl="0" indent="0" algn="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1"/>
                        </a:solidFill>
                        <a:effectLst/>
                        <a:latin typeface="Calibri" panose="020F0502020204030204" pitchFamily="34" charset="0"/>
                      </a:endParaRP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gridSpan="2">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600" b="1" i="0" u="none" strike="noStrike" cap="none" normalizeH="0" baseline="0" dirty="0">
                          <a:ln>
                            <a:noFill/>
                          </a:ln>
                          <a:solidFill>
                            <a:schemeClr val="bg1"/>
                          </a:solidFill>
                          <a:effectLst/>
                          <a:latin typeface="Calibri" panose="020F0502020204030204" pitchFamily="34" charset="0"/>
                        </a:rPr>
                        <a:t>HR: 0.66 (95% CI: 0.45-0.95)</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49480984"/>
                  </a:ext>
                </a:extLst>
              </a:tr>
            </a:tbl>
          </a:graphicData>
        </a:graphic>
      </p:graphicFrame>
      <p:graphicFrame>
        <p:nvGraphicFramePr>
          <p:cNvPr id="7" name="Group 32">
            <a:extLst>
              <a:ext uri="{FF2B5EF4-FFF2-40B4-BE49-F238E27FC236}">
                <a16:creationId xmlns:a16="http://schemas.microsoft.com/office/drawing/2014/main" id="{375C4952-953D-BF0D-36AD-A89038138C02}"/>
              </a:ext>
            </a:extLst>
          </p:cNvPr>
          <p:cNvGraphicFramePr>
            <a:graphicFrameLocks noGrp="1"/>
          </p:cNvGraphicFramePr>
          <p:nvPr/>
        </p:nvGraphicFramePr>
        <p:xfrm>
          <a:off x="7008008" y="1342217"/>
          <a:ext cx="4044399" cy="1249728"/>
        </p:xfrm>
        <a:graphic>
          <a:graphicData uri="http://schemas.openxmlformats.org/drawingml/2006/table">
            <a:tbl>
              <a:tblPr/>
              <a:tblGrid>
                <a:gridCol w="1561387">
                  <a:extLst>
                    <a:ext uri="{9D8B030D-6E8A-4147-A177-3AD203B41FA5}">
                      <a16:colId xmlns:a16="http://schemas.microsoft.com/office/drawing/2014/main" val="20000"/>
                    </a:ext>
                  </a:extLst>
                </a:gridCol>
                <a:gridCol w="1053387">
                  <a:extLst>
                    <a:ext uri="{9D8B030D-6E8A-4147-A177-3AD203B41FA5}">
                      <a16:colId xmlns:a16="http://schemas.microsoft.com/office/drawing/2014/main" val="20001"/>
                    </a:ext>
                  </a:extLst>
                </a:gridCol>
                <a:gridCol w="1429625">
                  <a:extLst>
                    <a:ext uri="{9D8B030D-6E8A-4147-A177-3AD203B41FA5}">
                      <a16:colId xmlns:a16="http://schemas.microsoft.com/office/drawing/2014/main" val="4069657791"/>
                    </a:ext>
                  </a:extLst>
                </a:gridCol>
              </a:tblGrid>
              <a:tr h="305522">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600" b="1" i="0" u="none" strike="noStrike" cap="none" normalizeH="0" baseline="0" dirty="0">
                        <a:ln>
                          <a:noFill/>
                        </a:ln>
                        <a:solidFill>
                          <a:schemeClr val="bg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Abi + Ola</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 = 279)</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Abi + Placebo</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 = 273)</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0"/>
                  </a:ext>
                </a:extLst>
              </a:tr>
              <a:tr h="142490">
                <a:tc>
                  <a:txBody>
                    <a:bodyPr/>
                    <a:lstStyle/>
                    <a:p>
                      <a:pPr marL="0" marR="0" lvl="0" indent="0" algn="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Median OS, mo</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42.1</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Calibri" panose="020F0502020204030204" pitchFamily="34" charset="0"/>
                        </a:rPr>
                        <a:t>38.9</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2"/>
                  </a:ext>
                </a:extLst>
              </a:tr>
              <a:tr h="218232">
                <a:tc gridSpan="3">
                  <a:txBody>
                    <a:bodyPr/>
                    <a:lstStyle/>
                    <a:p>
                      <a:pPr marL="0" marR="0" lvl="0" indent="0" algn="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600" b="1" i="0" u="none" strike="noStrike" cap="none" normalizeH="0" baseline="0" dirty="0">
                          <a:ln>
                            <a:noFill/>
                          </a:ln>
                          <a:solidFill>
                            <a:schemeClr val="bg1"/>
                          </a:solidFill>
                          <a:effectLst/>
                          <a:latin typeface="Calibri" panose="020F0502020204030204" pitchFamily="34" charset="0"/>
                        </a:rPr>
                        <a:t>HR: 0.89 (95% CI: 0.70-1.14)</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200" b="0" i="0" u="none" strike="noStrike" cap="none" normalizeH="0" baseline="0" dirty="0">
                          <a:ln>
                            <a:noFill/>
                          </a:ln>
                          <a:solidFill>
                            <a:schemeClr val="bg2">
                              <a:lumMod val="10000"/>
                            </a:schemeClr>
                          </a:solidFill>
                          <a:effectLst/>
                          <a:latin typeface="Calibri" panose="020F0502020204030204" pitchFamily="34" charset="0"/>
                        </a:rPr>
                        <a:t>HR 0.61 (0.49-0.74); nominal </a:t>
                      </a:r>
                      <a:r>
                        <a:rPr kumimoji="0" lang="en-US" sz="1200" b="0" i="1" u="none" strike="noStrike" cap="none" normalizeH="0" baseline="0" dirty="0">
                          <a:ln>
                            <a:noFill/>
                          </a:ln>
                          <a:solidFill>
                            <a:schemeClr val="bg2">
                              <a:lumMod val="10000"/>
                            </a:schemeClr>
                          </a:solidFill>
                          <a:effectLst/>
                          <a:latin typeface="Calibri" panose="020F0502020204030204" pitchFamily="34" charset="0"/>
                        </a:rPr>
                        <a:t>P</a:t>
                      </a:r>
                      <a:r>
                        <a:rPr kumimoji="0" lang="en-US" sz="1200" b="0" i="0" u="none" strike="noStrike" cap="none" normalizeH="0" baseline="0" dirty="0">
                          <a:ln>
                            <a:noFill/>
                          </a:ln>
                          <a:solidFill>
                            <a:schemeClr val="bg2">
                              <a:lumMod val="10000"/>
                            </a:schemeClr>
                          </a:solidFill>
                          <a:effectLst/>
                          <a:latin typeface="Calibri" panose="020F0502020204030204" pitchFamily="34" charset="0"/>
                        </a:rPr>
                        <a:t> &lt; .0001</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49480984"/>
                  </a:ext>
                </a:extLst>
              </a:tr>
            </a:tbl>
          </a:graphicData>
        </a:graphic>
      </p:graphicFrame>
      <p:grpSp>
        <p:nvGrpSpPr>
          <p:cNvPr id="46164" name="Group 46163">
            <a:extLst>
              <a:ext uri="{FF2B5EF4-FFF2-40B4-BE49-F238E27FC236}">
                <a16:creationId xmlns:a16="http://schemas.microsoft.com/office/drawing/2014/main" id="{AC0F1F19-0AF8-0D47-15CD-386A56D7C45E}"/>
              </a:ext>
            </a:extLst>
          </p:cNvPr>
          <p:cNvGrpSpPr/>
          <p:nvPr/>
        </p:nvGrpSpPr>
        <p:grpSpPr>
          <a:xfrm>
            <a:off x="6312038" y="2788919"/>
            <a:ext cx="4954069" cy="3510688"/>
            <a:chOff x="6368569" y="2788920"/>
            <a:chExt cx="4954069" cy="3510688"/>
          </a:xfrm>
        </p:grpSpPr>
        <p:sp>
          <p:nvSpPr>
            <p:cNvPr id="46086" name="TextBox 46085">
              <a:extLst>
                <a:ext uri="{FF2B5EF4-FFF2-40B4-BE49-F238E27FC236}">
                  <a16:creationId xmlns:a16="http://schemas.microsoft.com/office/drawing/2014/main" id="{7A9F9B36-7C33-5952-8896-09B1D3AE2F7C}"/>
                </a:ext>
              </a:extLst>
            </p:cNvPr>
            <p:cNvSpPr txBox="1"/>
            <p:nvPr/>
          </p:nvSpPr>
          <p:spPr bwMode="auto">
            <a:xfrm rot="16200000">
              <a:off x="5365777" y="4236648"/>
              <a:ext cx="2313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Probability</a:t>
              </a:r>
            </a:p>
          </p:txBody>
        </p:sp>
        <p:grpSp>
          <p:nvGrpSpPr>
            <p:cNvPr id="46087" name="Group 46086">
              <a:extLst>
                <a:ext uri="{FF2B5EF4-FFF2-40B4-BE49-F238E27FC236}">
                  <a16:creationId xmlns:a16="http://schemas.microsoft.com/office/drawing/2014/main" id="{632B863F-CA6B-F378-8A2D-A9CE310A6C1B}"/>
                </a:ext>
              </a:extLst>
            </p:cNvPr>
            <p:cNvGrpSpPr/>
            <p:nvPr/>
          </p:nvGrpSpPr>
          <p:grpSpPr>
            <a:xfrm>
              <a:off x="6629835" y="2788920"/>
              <a:ext cx="412292" cy="3168018"/>
              <a:chOff x="2540964" y="1536947"/>
              <a:chExt cx="412292" cy="3703616"/>
            </a:xfrm>
          </p:grpSpPr>
          <p:sp>
            <p:nvSpPr>
              <p:cNvPr id="46088" name="TextBox 46087">
                <a:extLst>
                  <a:ext uri="{FF2B5EF4-FFF2-40B4-BE49-F238E27FC236}">
                    <a16:creationId xmlns:a16="http://schemas.microsoft.com/office/drawing/2014/main" id="{65104CD9-910D-E921-DDE9-1112E3B38178}"/>
                  </a:ext>
                </a:extLst>
              </p:cNvPr>
              <p:cNvSpPr txBox="1"/>
              <p:nvPr/>
            </p:nvSpPr>
            <p:spPr bwMode="auto">
              <a:xfrm>
                <a:off x="2540964" y="1536947"/>
                <a:ext cx="412292" cy="35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1.0</a:t>
                </a:r>
              </a:p>
            </p:txBody>
          </p:sp>
          <p:sp>
            <p:nvSpPr>
              <p:cNvPr id="46089" name="TextBox 46088">
                <a:extLst>
                  <a:ext uri="{FF2B5EF4-FFF2-40B4-BE49-F238E27FC236}">
                    <a16:creationId xmlns:a16="http://schemas.microsoft.com/office/drawing/2014/main" id="{8910D1B1-2B3A-DB44-EEAC-45031BD613EE}"/>
                  </a:ext>
                </a:extLst>
              </p:cNvPr>
              <p:cNvSpPr txBox="1"/>
              <p:nvPr/>
            </p:nvSpPr>
            <p:spPr bwMode="auto">
              <a:xfrm>
                <a:off x="2540964" y="2212271"/>
                <a:ext cx="412292" cy="35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0.8</a:t>
                </a:r>
              </a:p>
            </p:txBody>
          </p:sp>
          <p:sp>
            <p:nvSpPr>
              <p:cNvPr id="46090" name="TextBox 46089">
                <a:extLst>
                  <a:ext uri="{FF2B5EF4-FFF2-40B4-BE49-F238E27FC236}">
                    <a16:creationId xmlns:a16="http://schemas.microsoft.com/office/drawing/2014/main" id="{9C51E698-DD72-D840-A07D-0356692A5C11}"/>
                  </a:ext>
                </a:extLst>
              </p:cNvPr>
              <p:cNvSpPr txBox="1"/>
              <p:nvPr/>
            </p:nvSpPr>
            <p:spPr bwMode="auto">
              <a:xfrm>
                <a:off x="2540964" y="2872570"/>
                <a:ext cx="412292" cy="35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0.6</a:t>
                </a:r>
              </a:p>
            </p:txBody>
          </p:sp>
          <p:sp>
            <p:nvSpPr>
              <p:cNvPr id="46091" name="TextBox 46090">
                <a:extLst>
                  <a:ext uri="{FF2B5EF4-FFF2-40B4-BE49-F238E27FC236}">
                    <a16:creationId xmlns:a16="http://schemas.microsoft.com/office/drawing/2014/main" id="{CECC0BA7-B983-F041-3208-669C38AA5D20}"/>
                  </a:ext>
                </a:extLst>
              </p:cNvPr>
              <p:cNvSpPr txBox="1"/>
              <p:nvPr/>
            </p:nvSpPr>
            <p:spPr bwMode="auto">
              <a:xfrm>
                <a:off x="2540964" y="3547894"/>
                <a:ext cx="412292" cy="35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0.4</a:t>
                </a:r>
              </a:p>
            </p:txBody>
          </p:sp>
          <p:sp>
            <p:nvSpPr>
              <p:cNvPr id="46092" name="TextBox 46091">
                <a:extLst>
                  <a:ext uri="{FF2B5EF4-FFF2-40B4-BE49-F238E27FC236}">
                    <a16:creationId xmlns:a16="http://schemas.microsoft.com/office/drawing/2014/main" id="{D407FB1E-2B6B-10C3-5CEC-110BAA930334}"/>
                  </a:ext>
                </a:extLst>
              </p:cNvPr>
              <p:cNvSpPr txBox="1"/>
              <p:nvPr/>
            </p:nvSpPr>
            <p:spPr bwMode="auto">
              <a:xfrm>
                <a:off x="2540964" y="4205428"/>
                <a:ext cx="412292" cy="35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0.2</a:t>
                </a:r>
              </a:p>
            </p:txBody>
          </p:sp>
          <p:sp>
            <p:nvSpPr>
              <p:cNvPr id="46093" name="TextBox 46092">
                <a:extLst>
                  <a:ext uri="{FF2B5EF4-FFF2-40B4-BE49-F238E27FC236}">
                    <a16:creationId xmlns:a16="http://schemas.microsoft.com/office/drawing/2014/main" id="{9DF0269E-DB11-77CD-AC4A-7DB6F69C8464}"/>
                  </a:ext>
                </a:extLst>
              </p:cNvPr>
              <p:cNvSpPr txBox="1"/>
              <p:nvPr/>
            </p:nvSpPr>
            <p:spPr bwMode="auto">
              <a:xfrm>
                <a:off x="2677219" y="4880752"/>
                <a:ext cx="276037" cy="35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a:t>
                </a:r>
              </a:p>
            </p:txBody>
          </p:sp>
        </p:grpSp>
        <p:sp>
          <p:nvSpPr>
            <p:cNvPr id="46094" name="TextBox 46093">
              <a:extLst>
                <a:ext uri="{FF2B5EF4-FFF2-40B4-BE49-F238E27FC236}">
                  <a16:creationId xmlns:a16="http://schemas.microsoft.com/office/drawing/2014/main" id="{3BF52BF9-84E7-40C6-EFCE-CB27B8D1E2BB}"/>
                </a:ext>
              </a:extLst>
            </p:cNvPr>
            <p:cNvSpPr txBox="1"/>
            <p:nvPr/>
          </p:nvSpPr>
          <p:spPr bwMode="auto">
            <a:xfrm>
              <a:off x="9041262" y="5991831"/>
              <a:ext cx="4379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a:t>
              </a:r>
            </a:p>
          </p:txBody>
        </p:sp>
        <p:grpSp>
          <p:nvGrpSpPr>
            <p:cNvPr id="46095" name="Group 46094">
              <a:extLst>
                <a:ext uri="{FF2B5EF4-FFF2-40B4-BE49-F238E27FC236}">
                  <a16:creationId xmlns:a16="http://schemas.microsoft.com/office/drawing/2014/main" id="{73F50CD9-E3CE-FBD8-655D-97EA56F83242}"/>
                </a:ext>
              </a:extLst>
            </p:cNvPr>
            <p:cNvGrpSpPr/>
            <p:nvPr/>
          </p:nvGrpSpPr>
          <p:grpSpPr>
            <a:xfrm>
              <a:off x="6946525" y="2932052"/>
              <a:ext cx="4376113" cy="2933305"/>
              <a:chOff x="1120140" y="2932051"/>
              <a:chExt cx="4376113" cy="2933305"/>
            </a:xfrm>
          </p:grpSpPr>
          <p:sp>
            <p:nvSpPr>
              <p:cNvPr id="46096" name="Freeform: Shape 46095">
                <a:extLst>
                  <a:ext uri="{FF2B5EF4-FFF2-40B4-BE49-F238E27FC236}">
                    <a16:creationId xmlns:a16="http://schemas.microsoft.com/office/drawing/2014/main" id="{D27C8514-D3AD-AB20-0C7C-D70DC4026B1E}"/>
                  </a:ext>
                </a:extLst>
              </p:cNvPr>
              <p:cNvSpPr/>
              <p:nvPr/>
            </p:nvSpPr>
            <p:spPr>
              <a:xfrm>
                <a:off x="1221882" y="2932051"/>
                <a:ext cx="4274371" cy="2850041"/>
              </a:xfrm>
              <a:custGeom>
                <a:avLst/>
                <a:gdLst>
                  <a:gd name="connsiteX0" fmla="*/ 0 w 4349497"/>
                  <a:gd name="connsiteY0" fmla="*/ 0 h 2850041"/>
                  <a:gd name="connsiteX1" fmla="*/ 0 w 4349497"/>
                  <a:gd name="connsiteY1" fmla="*/ 2850042 h 2850041"/>
                  <a:gd name="connsiteX2" fmla="*/ 4349498 w 4349497"/>
                  <a:gd name="connsiteY2" fmla="*/ 2850042 h 2850041"/>
                </a:gdLst>
                <a:ahLst/>
                <a:cxnLst>
                  <a:cxn ang="0">
                    <a:pos x="connsiteX0" y="connsiteY0"/>
                  </a:cxn>
                  <a:cxn ang="0">
                    <a:pos x="connsiteX1" y="connsiteY1"/>
                  </a:cxn>
                  <a:cxn ang="0">
                    <a:pos x="connsiteX2" y="connsiteY2"/>
                  </a:cxn>
                </a:cxnLst>
                <a:rect l="l" t="t" r="r" b="b"/>
                <a:pathLst>
                  <a:path w="4349497" h="2850041">
                    <a:moveTo>
                      <a:pt x="0" y="0"/>
                    </a:moveTo>
                    <a:lnTo>
                      <a:pt x="0" y="2850042"/>
                    </a:lnTo>
                    <a:lnTo>
                      <a:pt x="4349498" y="2850042"/>
                    </a:lnTo>
                  </a:path>
                </a:pathLst>
              </a:custGeom>
              <a:noFill/>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097" name="Graphic 21">
                <a:extLst>
                  <a:ext uri="{FF2B5EF4-FFF2-40B4-BE49-F238E27FC236}">
                    <a16:creationId xmlns:a16="http://schemas.microsoft.com/office/drawing/2014/main" id="{F2013737-49C7-A404-6884-0459A229CECA}"/>
                  </a:ext>
                </a:extLst>
              </p:cNvPr>
              <p:cNvGrpSpPr/>
              <p:nvPr/>
            </p:nvGrpSpPr>
            <p:grpSpPr>
              <a:xfrm>
                <a:off x="1120140" y="2937493"/>
                <a:ext cx="101742" cy="2851673"/>
                <a:chOff x="1120140" y="2937493"/>
                <a:chExt cx="101742" cy="2851673"/>
              </a:xfrm>
            </p:grpSpPr>
            <p:sp>
              <p:nvSpPr>
                <p:cNvPr id="46129" name="Freeform: Shape 46128">
                  <a:extLst>
                    <a:ext uri="{FF2B5EF4-FFF2-40B4-BE49-F238E27FC236}">
                      <a16:creationId xmlns:a16="http://schemas.microsoft.com/office/drawing/2014/main" id="{AA7D98CC-4DEC-3225-8D2E-BDF45CEDF795}"/>
                    </a:ext>
                  </a:extLst>
                </p:cNvPr>
                <p:cNvSpPr/>
                <p:nvPr/>
              </p:nvSpPr>
              <p:spPr>
                <a:xfrm>
                  <a:off x="1120140" y="2937493"/>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30" name="Freeform: Shape 46129">
                  <a:extLst>
                    <a:ext uri="{FF2B5EF4-FFF2-40B4-BE49-F238E27FC236}">
                      <a16:creationId xmlns:a16="http://schemas.microsoft.com/office/drawing/2014/main" id="{A8579E59-1795-B113-1DA6-5BE6514AE93B}"/>
                    </a:ext>
                  </a:extLst>
                </p:cNvPr>
                <p:cNvSpPr/>
                <p:nvPr/>
              </p:nvSpPr>
              <p:spPr>
                <a:xfrm>
                  <a:off x="1120140" y="3507828"/>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31" name="Freeform: Shape 46130">
                  <a:extLst>
                    <a:ext uri="{FF2B5EF4-FFF2-40B4-BE49-F238E27FC236}">
                      <a16:creationId xmlns:a16="http://schemas.microsoft.com/office/drawing/2014/main" id="{EF7053D5-0922-19E2-B94B-6F0E496538CF}"/>
                    </a:ext>
                  </a:extLst>
                </p:cNvPr>
                <p:cNvSpPr/>
                <p:nvPr/>
              </p:nvSpPr>
              <p:spPr>
                <a:xfrm>
                  <a:off x="1120140" y="4078162"/>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32" name="Freeform: Shape 46131">
                  <a:extLst>
                    <a:ext uri="{FF2B5EF4-FFF2-40B4-BE49-F238E27FC236}">
                      <a16:creationId xmlns:a16="http://schemas.microsoft.com/office/drawing/2014/main" id="{A30376E8-F3EE-56E6-3DB1-6C0D225D3525}"/>
                    </a:ext>
                  </a:extLst>
                </p:cNvPr>
                <p:cNvSpPr/>
                <p:nvPr/>
              </p:nvSpPr>
              <p:spPr>
                <a:xfrm>
                  <a:off x="1120140" y="4648497"/>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33" name="Freeform: Shape 46132">
                  <a:extLst>
                    <a:ext uri="{FF2B5EF4-FFF2-40B4-BE49-F238E27FC236}">
                      <a16:creationId xmlns:a16="http://schemas.microsoft.com/office/drawing/2014/main" id="{01CCD874-F848-FE12-9BD5-316213C45559}"/>
                    </a:ext>
                  </a:extLst>
                </p:cNvPr>
                <p:cNvSpPr/>
                <p:nvPr/>
              </p:nvSpPr>
              <p:spPr>
                <a:xfrm>
                  <a:off x="1120140" y="5218832"/>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34" name="Freeform: Shape 46133">
                  <a:extLst>
                    <a:ext uri="{FF2B5EF4-FFF2-40B4-BE49-F238E27FC236}">
                      <a16:creationId xmlns:a16="http://schemas.microsoft.com/office/drawing/2014/main" id="{BD834BDD-BDAD-BB7E-7AF7-A067DC0A1862}"/>
                    </a:ext>
                  </a:extLst>
                </p:cNvPr>
                <p:cNvSpPr/>
                <p:nvPr/>
              </p:nvSpPr>
              <p:spPr>
                <a:xfrm>
                  <a:off x="1120140" y="5789167"/>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98" name="Graphic 21">
                <a:extLst>
                  <a:ext uri="{FF2B5EF4-FFF2-40B4-BE49-F238E27FC236}">
                    <a16:creationId xmlns:a16="http://schemas.microsoft.com/office/drawing/2014/main" id="{D8B7B0B6-FE26-5550-BD78-1370758B3BF6}"/>
                  </a:ext>
                </a:extLst>
              </p:cNvPr>
              <p:cNvGrpSpPr/>
              <p:nvPr/>
            </p:nvGrpSpPr>
            <p:grpSpPr>
              <a:xfrm>
                <a:off x="1220738" y="5789167"/>
                <a:ext cx="3967325" cy="76189"/>
                <a:chOff x="1220738" y="5789167"/>
                <a:chExt cx="3967325" cy="76189"/>
              </a:xfrm>
            </p:grpSpPr>
            <p:grpSp>
              <p:nvGrpSpPr>
                <p:cNvPr id="46099" name="Graphic 21">
                  <a:extLst>
                    <a:ext uri="{FF2B5EF4-FFF2-40B4-BE49-F238E27FC236}">
                      <a16:creationId xmlns:a16="http://schemas.microsoft.com/office/drawing/2014/main" id="{ABA68F74-CA00-01A3-7397-8433E3F76117}"/>
                    </a:ext>
                  </a:extLst>
                </p:cNvPr>
                <p:cNvGrpSpPr/>
                <p:nvPr/>
              </p:nvGrpSpPr>
              <p:grpSpPr>
                <a:xfrm>
                  <a:off x="1220738" y="5789167"/>
                  <a:ext cx="722499" cy="76189"/>
                  <a:chOff x="1220738" y="5789167"/>
                  <a:chExt cx="722499" cy="76189"/>
                </a:xfrm>
              </p:grpSpPr>
              <p:sp>
                <p:nvSpPr>
                  <p:cNvPr id="46124" name="Freeform: Shape 46123">
                    <a:extLst>
                      <a:ext uri="{FF2B5EF4-FFF2-40B4-BE49-F238E27FC236}">
                        <a16:creationId xmlns:a16="http://schemas.microsoft.com/office/drawing/2014/main" id="{FE762F3E-35B7-8EA1-7748-A428B3AA688B}"/>
                      </a:ext>
                    </a:extLst>
                  </p:cNvPr>
                  <p:cNvSpPr/>
                  <p:nvPr/>
                </p:nvSpPr>
                <p:spPr>
                  <a:xfrm>
                    <a:off x="1930520"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26" name="Freeform: Shape 46125">
                    <a:extLst>
                      <a:ext uri="{FF2B5EF4-FFF2-40B4-BE49-F238E27FC236}">
                        <a16:creationId xmlns:a16="http://schemas.microsoft.com/office/drawing/2014/main" id="{8233C387-C746-1151-B6AE-928211B12384}"/>
                      </a:ext>
                    </a:extLst>
                  </p:cNvPr>
                  <p:cNvSpPr/>
                  <p:nvPr/>
                </p:nvSpPr>
                <p:spPr>
                  <a:xfrm>
                    <a:off x="1575692"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28" name="Freeform: Shape 46127">
                    <a:extLst>
                      <a:ext uri="{FF2B5EF4-FFF2-40B4-BE49-F238E27FC236}">
                        <a16:creationId xmlns:a16="http://schemas.microsoft.com/office/drawing/2014/main" id="{0B164427-7BB7-E531-9F8B-EBE9F6884C52}"/>
                      </a:ext>
                    </a:extLst>
                  </p:cNvPr>
                  <p:cNvSpPr/>
                  <p:nvPr/>
                </p:nvSpPr>
                <p:spPr>
                  <a:xfrm>
                    <a:off x="1220738"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100" name="Graphic 21">
                  <a:extLst>
                    <a:ext uri="{FF2B5EF4-FFF2-40B4-BE49-F238E27FC236}">
                      <a16:creationId xmlns:a16="http://schemas.microsoft.com/office/drawing/2014/main" id="{9882C5EA-9E8C-08E6-13E0-9C35EDE8F325}"/>
                    </a:ext>
                  </a:extLst>
                </p:cNvPr>
                <p:cNvGrpSpPr/>
                <p:nvPr/>
              </p:nvGrpSpPr>
              <p:grpSpPr>
                <a:xfrm>
                  <a:off x="2287509" y="5789167"/>
                  <a:ext cx="739668" cy="76189"/>
                  <a:chOff x="2287509" y="5789167"/>
                  <a:chExt cx="739668" cy="76189"/>
                </a:xfrm>
              </p:grpSpPr>
              <p:sp>
                <p:nvSpPr>
                  <p:cNvPr id="46118" name="Freeform: Shape 46117">
                    <a:extLst>
                      <a:ext uri="{FF2B5EF4-FFF2-40B4-BE49-F238E27FC236}">
                        <a16:creationId xmlns:a16="http://schemas.microsoft.com/office/drawing/2014/main" id="{4ED45D3D-7CE0-2C0D-FDA2-3562B7DC8D53}"/>
                      </a:ext>
                    </a:extLst>
                  </p:cNvPr>
                  <p:cNvSpPr/>
                  <p:nvPr/>
                </p:nvSpPr>
                <p:spPr>
                  <a:xfrm>
                    <a:off x="3014460"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20" name="Freeform: Shape 46119">
                    <a:extLst>
                      <a:ext uri="{FF2B5EF4-FFF2-40B4-BE49-F238E27FC236}">
                        <a16:creationId xmlns:a16="http://schemas.microsoft.com/office/drawing/2014/main" id="{C5AD9956-EF1A-8111-F62C-C6030F1C2C6A}"/>
                      </a:ext>
                    </a:extLst>
                  </p:cNvPr>
                  <p:cNvSpPr/>
                  <p:nvPr/>
                </p:nvSpPr>
                <p:spPr>
                  <a:xfrm>
                    <a:off x="2650985"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22" name="Freeform: Shape 46121">
                    <a:extLst>
                      <a:ext uri="{FF2B5EF4-FFF2-40B4-BE49-F238E27FC236}">
                        <a16:creationId xmlns:a16="http://schemas.microsoft.com/office/drawing/2014/main" id="{1F8EC707-5982-BA97-0EA1-FA8821790CC8}"/>
                      </a:ext>
                    </a:extLst>
                  </p:cNvPr>
                  <p:cNvSpPr/>
                  <p:nvPr/>
                </p:nvSpPr>
                <p:spPr>
                  <a:xfrm>
                    <a:off x="2287509"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101" name="Graphic 21">
                  <a:extLst>
                    <a:ext uri="{FF2B5EF4-FFF2-40B4-BE49-F238E27FC236}">
                      <a16:creationId xmlns:a16="http://schemas.microsoft.com/office/drawing/2014/main" id="{69485023-FB70-CEC6-4271-CDC898D6CD6F}"/>
                    </a:ext>
                  </a:extLst>
                </p:cNvPr>
                <p:cNvGrpSpPr/>
                <p:nvPr/>
              </p:nvGrpSpPr>
              <p:grpSpPr>
                <a:xfrm>
                  <a:off x="3375774" y="5789167"/>
                  <a:ext cx="739795" cy="76189"/>
                  <a:chOff x="3375774" y="5789167"/>
                  <a:chExt cx="739795" cy="76189"/>
                </a:xfrm>
              </p:grpSpPr>
              <p:sp>
                <p:nvSpPr>
                  <p:cNvPr id="46111" name="Freeform: Shape 46110">
                    <a:extLst>
                      <a:ext uri="{FF2B5EF4-FFF2-40B4-BE49-F238E27FC236}">
                        <a16:creationId xmlns:a16="http://schemas.microsoft.com/office/drawing/2014/main" id="{B9B8C06C-F681-C020-FEAF-CA2B769193FA}"/>
                      </a:ext>
                    </a:extLst>
                  </p:cNvPr>
                  <p:cNvSpPr/>
                  <p:nvPr/>
                </p:nvSpPr>
                <p:spPr>
                  <a:xfrm>
                    <a:off x="4102852"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14" name="Freeform: Shape 46113">
                    <a:extLst>
                      <a:ext uri="{FF2B5EF4-FFF2-40B4-BE49-F238E27FC236}">
                        <a16:creationId xmlns:a16="http://schemas.microsoft.com/office/drawing/2014/main" id="{FD9E7B3F-6155-18FF-4651-64E15A5538B0}"/>
                      </a:ext>
                    </a:extLst>
                  </p:cNvPr>
                  <p:cNvSpPr/>
                  <p:nvPr/>
                </p:nvSpPr>
                <p:spPr>
                  <a:xfrm>
                    <a:off x="3739376"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16" name="Freeform: Shape 46115">
                    <a:extLst>
                      <a:ext uri="{FF2B5EF4-FFF2-40B4-BE49-F238E27FC236}">
                        <a16:creationId xmlns:a16="http://schemas.microsoft.com/office/drawing/2014/main" id="{BCAFB9E1-76A9-5656-DB1B-44451E27F799}"/>
                      </a:ext>
                    </a:extLst>
                  </p:cNvPr>
                  <p:cNvSpPr/>
                  <p:nvPr/>
                </p:nvSpPr>
                <p:spPr>
                  <a:xfrm>
                    <a:off x="3375774"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102" name="Graphic 21">
                  <a:extLst>
                    <a:ext uri="{FF2B5EF4-FFF2-40B4-BE49-F238E27FC236}">
                      <a16:creationId xmlns:a16="http://schemas.microsoft.com/office/drawing/2014/main" id="{88C3D9C4-E93B-0553-A71B-8F055F07355B}"/>
                    </a:ext>
                  </a:extLst>
                </p:cNvPr>
                <p:cNvGrpSpPr/>
                <p:nvPr/>
              </p:nvGrpSpPr>
              <p:grpSpPr>
                <a:xfrm>
                  <a:off x="4471415" y="5789167"/>
                  <a:ext cx="716648" cy="76189"/>
                  <a:chOff x="4471415" y="5789167"/>
                  <a:chExt cx="716648" cy="76189"/>
                </a:xfrm>
              </p:grpSpPr>
              <p:sp>
                <p:nvSpPr>
                  <p:cNvPr id="46105" name="Freeform: Shape 46104">
                    <a:extLst>
                      <a:ext uri="{FF2B5EF4-FFF2-40B4-BE49-F238E27FC236}">
                        <a16:creationId xmlns:a16="http://schemas.microsoft.com/office/drawing/2014/main" id="{228AB099-D5E3-B6A7-5225-474F4B5FD38E}"/>
                      </a:ext>
                    </a:extLst>
                  </p:cNvPr>
                  <p:cNvSpPr/>
                  <p:nvPr/>
                </p:nvSpPr>
                <p:spPr>
                  <a:xfrm>
                    <a:off x="5175346"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07" name="Freeform: Shape 46106">
                    <a:extLst>
                      <a:ext uri="{FF2B5EF4-FFF2-40B4-BE49-F238E27FC236}">
                        <a16:creationId xmlns:a16="http://schemas.microsoft.com/office/drawing/2014/main" id="{45B5A680-3BC0-563C-B959-F445BCF67D89}"/>
                      </a:ext>
                    </a:extLst>
                  </p:cNvPr>
                  <p:cNvSpPr/>
                  <p:nvPr/>
                </p:nvSpPr>
                <p:spPr>
                  <a:xfrm>
                    <a:off x="4823317"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09" name="Freeform: Shape 46108">
                    <a:extLst>
                      <a:ext uri="{FF2B5EF4-FFF2-40B4-BE49-F238E27FC236}">
                        <a16:creationId xmlns:a16="http://schemas.microsoft.com/office/drawing/2014/main" id="{A42211BA-173A-AFE3-7D32-D7E30DFB2F4A}"/>
                      </a:ext>
                    </a:extLst>
                  </p:cNvPr>
                  <p:cNvSpPr/>
                  <p:nvPr/>
                </p:nvSpPr>
                <p:spPr>
                  <a:xfrm>
                    <a:off x="4471415"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46135" name="Group 46134">
              <a:extLst>
                <a:ext uri="{FF2B5EF4-FFF2-40B4-BE49-F238E27FC236}">
                  <a16:creationId xmlns:a16="http://schemas.microsoft.com/office/drawing/2014/main" id="{A353D004-9522-A6BD-AC15-3A37D4059E62}"/>
                </a:ext>
              </a:extLst>
            </p:cNvPr>
            <p:cNvGrpSpPr/>
            <p:nvPr/>
          </p:nvGrpSpPr>
          <p:grpSpPr>
            <a:xfrm>
              <a:off x="6902471" y="5804716"/>
              <a:ext cx="4293685" cy="307777"/>
              <a:chOff x="2762254" y="5064788"/>
              <a:chExt cx="7527538" cy="307777"/>
            </a:xfrm>
          </p:grpSpPr>
          <p:grpSp>
            <p:nvGrpSpPr>
              <p:cNvPr id="46136" name="Group 46135">
                <a:extLst>
                  <a:ext uri="{FF2B5EF4-FFF2-40B4-BE49-F238E27FC236}">
                    <a16:creationId xmlns:a16="http://schemas.microsoft.com/office/drawing/2014/main" id="{358D759D-7502-FD1C-54B3-8039A79CF0B2}"/>
                  </a:ext>
                </a:extLst>
              </p:cNvPr>
              <p:cNvGrpSpPr/>
              <p:nvPr/>
            </p:nvGrpSpPr>
            <p:grpSpPr>
              <a:xfrm>
                <a:off x="2762254" y="5064788"/>
                <a:ext cx="2456158" cy="307777"/>
                <a:chOff x="2762254" y="5064788"/>
                <a:chExt cx="2456158" cy="307777"/>
              </a:xfrm>
            </p:grpSpPr>
            <p:sp>
              <p:nvSpPr>
                <p:cNvPr id="46156" name="TextBox 46155">
                  <a:extLst>
                    <a:ext uri="{FF2B5EF4-FFF2-40B4-BE49-F238E27FC236}">
                      <a16:creationId xmlns:a16="http://schemas.microsoft.com/office/drawing/2014/main" id="{A4276D64-8D17-D846-B37C-672ADFD3B17E}"/>
                    </a:ext>
                  </a:extLst>
                </p:cNvPr>
                <p:cNvSpPr txBox="1"/>
                <p:nvPr/>
              </p:nvSpPr>
              <p:spPr bwMode="auto">
                <a:xfrm>
                  <a:off x="2762254" y="5064788"/>
                  <a:ext cx="4839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a:t>
                  </a:r>
                </a:p>
              </p:txBody>
            </p:sp>
            <p:sp>
              <p:nvSpPr>
                <p:cNvPr id="46158" name="TextBox 46157">
                  <a:extLst>
                    <a:ext uri="{FF2B5EF4-FFF2-40B4-BE49-F238E27FC236}">
                      <a16:creationId xmlns:a16="http://schemas.microsoft.com/office/drawing/2014/main" id="{EC52F8AE-9DD8-4020-486A-F661322AF4DB}"/>
                    </a:ext>
                  </a:extLst>
                </p:cNvPr>
                <p:cNvSpPr txBox="1"/>
                <p:nvPr/>
              </p:nvSpPr>
              <p:spPr bwMode="auto">
                <a:xfrm>
                  <a:off x="3393770" y="5064788"/>
                  <a:ext cx="4839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a:t>
                  </a:r>
                </a:p>
              </p:txBody>
            </p:sp>
            <p:sp>
              <p:nvSpPr>
                <p:cNvPr id="46160" name="TextBox 46159">
                  <a:extLst>
                    <a:ext uri="{FF2B5EF4-FFF2-40B4-BE49-F238E27FC236}">
                      <a16:creationId xmlns:a16="http://schemas.microsoft.com/office/drawing/2014/main" id="{77BE5B23-D2A5-9750-F7C7-B5E48754E167}"/>
                    </a:ext>
                  </a:extLst>
                </p:cNvPr>
                <p:cNvSpPr txBox="1"/>
                <p:nvPr/>
              </p:nvSpPr>
              <p:spPr bwMode="auto">
                <a:xfrm>
                  <a:off x="4022860" y="5064788"/>
                  <a:ext cx="4839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8</a:t>
                  </a:r>
                </a:p>
              </p:txBody>
            </p:sp>
            <p:sp>
              <p:nvSpPr>
                <p:cNvPr id="46162" name="TextBox 46161">
                  <a:extLst>
                    <a:ext uri="{FF2B5EF4-FFF2-40B4-BE49-F238E27FC236}">
                      <a16:creationId xmlns:a16="http://schemas.microsoft.com/office/drawing/2014/main" id="{8A4A3A27-2BD6-B791-413B-EEE905331A66}"/>
                    </a:ext>
                  </a:extLst>
                </p:cNvPr>
                <p:cNvSpPr txBox="1"/>
                <p:nvPr/>
              </p:nvSpPr>
              <p:spPr bwMode="auto">
                <a:xfrm>
                  <a:off x="4574283" y="5064788"/>
                  <a:ext cx="6441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12</a:t>
                  </a:r>
                </a:p>
              </p:txBody>
            </p:sp>
          </p:grpSp>
          <p:grpSp>
            <p:nvGrpSpPr>
              <p:cNvPr id="46137" name="Group 46136">
                <a:extLst>
                  <a:ext uri="{FF2B5EF4-FFF2-40B4-BE49-F238E27FC236}">
                    <a16:creationId xmlns:a16="http://schemas.microsoft.com/office/drawing/2014/main" id="{A7CC0286-F911-343C-D1E0-A75C64F80239}"/>
                  </a:ext>
                </a:extLst>
              </p:cNvPr>
              <p:cNvGrpSpPr/>
              <p:nvPr/>
            </p:nvGrpSpPr>
            <p:grpSpPr>
              <a:xfrm>
                <a:off x="5223427" y="5064788"/>
                <a:ext cx="2536252" cy="307777"/>
                <a:chOff x="2682159" y="5064788"/>
                <a:chExt cx="2536252" cy="307777"/>
              </a:xfrm>
            </p:grpSpPr>
            <p:sp>
              <p:nvSpPr>
                <p:cNvPr id="46148" name="TextBox 46147">
                  <a:extLst>
                    <a:ext uri="{FF2B5EF4-FFF2-40B4-BE49-F238E27FC236}">
                      <a16:creationId xmlns:a16="http://schemas.microsoft.com/office/drawing/2014/main" id="{33DD0058-A00F-A98B-A191-D8794C16C2AF}"/>
                    </a:ext>
                  </a:extLst>
                </p:cNvPr>
                <p:cNvSpPr txBox="1"/>
                <p:nvPr/>
              </p:nvSpPr>
              <p:spPr bwMode="auto">
                <a:xfrm>
                  <a:off x="2682159" y="5064788"/>
                  <a:ext cx="6441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16</a:t>
                  </a:r>
                </a:p>
              </p:txBody>
            </p:sp>
            <p:sp>
              <p:nvSpPr>
                <p:cNvPr id="46150" name="TextBox 46149">
                  <a:extLst>
                    <a:ext uri="{FF2B5EF4-FFF2-40B4-BE49-F238E27FC236}">
                      <a16:creationId xmlns:a16="http://schemas.microsoft.com/office/drawing/2014/main" id="{1FC8052F-6BF4-DF12-CBE4-558B0F68322C}"/>
                    </a:ext>
                  </a:extLst>
                </p:cNvPr>
                <p:cNvSpPr txBox="1"/>
                <p:nvPr/>
              </p:nvSpPr>
              <p:spPr bwMode="auto">
                <a:xfrm>
                  <a:off x="3313677" y="5064788"/>
                  <a:ext cx="6441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a:t>
                  </a:r>
                </a:p>
              </p:txBody>
            </p:sp>
            <p:sp>
              <p:nvSpPr>
                <p:cNvPr id="46152" name="TextBox 46151">
                  <a:extLst>
                    <a:ext uri="{FF2B5EF4-FFF2-40B4-BE49-F238E27FC236}">
                      <a16:creationId xmlns:a16="http://schemas.microsoft.com/office/drawing/2014/main" id="{A5D158D8-E272-1889-1DD5-143D1563BBE2}"/>
                    </a:ext>
                  </a:extLst>
                </p:cNvPr>
                <p:cNvSpPr txBox="1"/>
                <p:nvPr/>
              </p:nvSpPr>
              <p:spPr bwMode="auto">
                <a:xfrm>
                  <a:off x="3942765" y="5064788"/>
                  <a:ext cx="6441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24</a:t>
                  </a:r>
                </a:p>
              </p:txBody>
            </p:sp>
            <p:sp>
              <p:nvSpPr>
                <p:cNvPr id="46154" name="TextBox 46153">
                  <a:extLst>
                    <a:ext uri="{FF2B5EF4-FFF2-40B4-BE49-F238E27FC236}">
                      <a16:creationId xmlns:a16="http://schemas.microsoft.com/office/drawing/2014/main" id="{E6F2AC46-AFF6-AD22-D41D-3B8D7250D891}"/>
                    </a:ext>
                  </a:extLst>
                </p:cNvPr>
                <p:cNvSpPr txBox="1"/>
                <p:nvPr/>
              </p:nvSpPr>
              <p:spPr bwMode="auto">
                <a:xfrm>
                  <a:off x="4574283" y="5064788"/>
                  <a:ext cx="6441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28</a:t>
                  </a:r>
                </a:p>
              </p:txBody>
            </p:sp>
          </p:grpSp>
          <p:grpSp>
            <p:nvGrpSpPr>
              <p:cNvPr id="46138" name="Group 46137">
                <a:extLst>
                  <a:ext uri="{FF2B5EF4-FFF2-40B4-BE49-F238E27FC236}">
                    <a16:creationId xmlns:a16="http://schemas.microsoft.com/office/drawing/2014/main" id="{9DE21ADF-41C7-5E35-1301-BA7132F3A865}"/>
                  </a:ext>
                </a:extLst>
              </p:cNvPr>
              <p:cNvGrpSpPr/>
              <p:nvPr/>
            </p:nvGrpSpPr>
            <p:grpSpPr>
              <a:xfrm>
                <a:off x="7753540" y="5064788"/>
                <a:ext cx="2536252" cy="307777"/>
                <a:chOff x="2682159" y="5064788"/>
                <a:chExt cx="2536252" cy="307777"/>
              </a:xfrm>
            </p:grpSpPr>
            <p:sp>
              <p:nvSpPr>
                <p:cNvPr id="46139" name="TextBox 46138">
                  <a:extLst>
                    <a:ext uri="{FF2B5EF4-FFF2-40B4-BE49-F238E27FC236}">
                      <a16:creationId xmlns:a16="http://schemas.microsoft.com/office/drawing/2014/main" id="{763D585F-107C-FA04-3C6E-285B22CF4697}"/>
                    </a:ext>
                  </a:extLst>
                </p:cNvPr>
                <p:cNvSpPr txBox="1"/>
                <p:nvPr/>
              </p:nvSpPr>
              <p:spPr bwMode="auto">
                <a:xfrm>
                  <a:off x="2682159" y="5064788"/>
                  <a:ext cx="6441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32</a:t>
                  </a:r>
                </a:p>
              </p:txBody>
            </p:sp>
            <p:sp>
              <p:nvSpPr>
                <p:cNvPr id="46141" name="TextBox 46140">
                  <a:extLst>
                    <a:ext uri="{FF2B5EF4-FFF2-40B4-BE49-F238E27FC236}">
                      <a16:creationId xmlns:a16="http://schemas.microsoft.com/office/drawing/2014/main" id="{579F8189-A792-1A46-CA2E-F1F367E1A047}"/>
                    </a:ext>
                  </a:extLst>
                </p:cNvPr>
                <p:cNvSpPr txBox="1"/>
                <p:nvPr/>
              </p:nvSpPr>
              <p:spPr bwMode="auto">
                <a:xfrm>
                  <a:off x="3313677" y="5064788"/>
                  <a:ext cx="6441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36</a:t>
                  </a:r>
                </a:p>
              </p:txBody>
            </p:sp>
            <p:sp>
              <p:nvSpPr>
                <p:cNvPr id="46143" name="TextBox 46142">
                  <a:extLst>
                    <a:ext uri="{FF2B5EF4-FFF2-40B4-BE49-F238E27FC236}">
                      <a16:creationId xmlns:a16="http://schemas.microsoft.com/office/drawing/2014/main" id="{7058928B-AFBC-FE59-C76D-FE1B800C3740}"/>
                    </a:ext>
                  </a:extLst>
                </p:cNvPr>
                <p:cNvSpPr txBox="1"/>
                <p:nvPr/>
              </p:nvSpPr>
              <p:spPr bwMode="auto">
                <a:xfrm>
                  <a:off x="3942765" y="5064788"/>
                  <a:ext cx="6441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40</a:t>
                  </a:r>
                </a:p>
              </p:txBody>
            </p:sp>
            <p:sp>
              <p:nvSpPr>
                <p:cNvPr id="46145" name="TextBox 46144">
                  <a:extLst>
                    <a:ext uri="{FF2B5EF4-FFF2-40B4-BE49-F238E27FC236}">
                      <a16:creationId xmlns:a16="http://schemas.microsoft.com/office/drawing/2014/main" id="{0422EC69-3224-5AC2-583F-0E05B2AC33A1}"/>
                    </a:ext>
                  </a:extLst>
                </p:cNvPr>
                <p:cNvSpPr txBox="1"/>
                <p:nvPr/>
              </p:nvSpPr>
              <p:spPr bwMode="auto">
                <a:xfrm>
                  <a:off x="4574283" y="5064788"/>
                  <a:ext cx="6441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44</a:t>
                  </a:r>
                </a:p>
              </p:txBody>
            </p:sp>
          </p:grpSp>
        </p:grpSp>
      </p:grpSp>
      <p:grpSp>
        <p:nvGrpSpPr>
          <p:cNvPr id="46173" name="Graphic 46170">
            <a:extLst>
              <a:ext uri="{FF2B5EF4-FFF2-40B4-BE49-F238E27FC236}">
                <a16:creationId xmlns:a16="http://schemas.microsoft.com/office/drawing/2014/main" id="{C4A32B17-C848-03E3-34BB-FF59745824A2}"/>
              </a:ext>
            </a:extLst>
          </p:cNvPr>
          <p:cNvGrpSpPr/>
          <p:nvPr/>
        </p:nvGrpSpPr>
        <p:grpSpPr>
          <a:xfrm>
            <a:off x="8872234" y="3672592"/>
            <a:ext cx="2218421" cy="756503"/>
            <a:chOff x="8872234" y="3672592"/>
            <a:chExt cx="2218421" cy="756503"/>
          </a:xfrm>
          <a:solidFill>
            <a:srgbClr val="025973"/>
          </a:solidFill>
        </p:grpSpPr>
        <p:sp>
          <p:nvSpPr>
            <p:cNvPr id="46174" name="Freeform: Shape 46173">
              <a:extLst>
                <a:ext uri="{FF2B5EF4-FFF2-40B4-BE49-F238E27FC236}">
                  <a16:creationId xmlns:a16="http://schemas.microsoft.com/office/drawing/2014/main" id="{8B4C1B0B-2C06-28CF-EE99-05D9AE2BE9DC}"/>
                </a:ext>
              </a:extLst>
            </p:cNvPr>
            <p:cNvSpPr/>
            <p:nvPr/>
          </p:nvSpPr>
          <p:spPr>
            <a:xfrm>
              <a:off x="11014159" y="436331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75" name="Freeform: Shape 46174">
              <a:extLst>
                <a:ext uri="{FF2B5EF4-FFF2-40B4-BE49-F238E27FC236}">
                  <a16:creationId xmlns:a16="http://schemas.microsoft.com/office/drawing/2014/main" id="{63968E2B-CD57-5EC6-9F92-25794E2C8BFD}"/>
                </a:ext>
              </a:extLst>
            </p:cNvPr>
            <p:cNvSpPr/>
            <p:nvPr/>
          </p:nvSpPr>
          <p:spPr>
            <a:xfrm>
              <a:off x="10963161" y="436331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76" name="Freeform: Shape 46175">
              <a:extLst>
                <a:ext uri="{FF2B5EF4-FFF2-40B4-BE49-F238E27FC236}">
                  <a16:creationId xmlns:a16="http://schemas.microsoft.com/office/drawing/2014/main" id="{CDB354AA-E7E5-6E42-192F-BE2D9B2FD166}"/>
                </a:ext>
              </a:extLst>
            </p:cNvPr>
            <p:cNvSpPr/>
            <p:nvPr/>
          </p:nvSpPr>
          <p:spPr>
            <a:xfrm>
              <a:off x="10924912" y="436331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77" name="Freeform: Shape 46176">
              <a:extLst>
                <a:ext uri="{FF2B5EF4-FFF2-40B4-BE49-F238E27FC236}">
                  <a16:creationId xmlns:a16="http://schemas.microsoft.com/office/drawing/2014/main" id="{C94A8F1B-986A-8BD8-3C3F-493173FFA6A8}"/>
                </a:ext>
              </a:extLst>
            </p:cNvPr>
            <p:cNvSpPr/>
            <p:nvPr/>
          </p:nvSpPr>
          <p:spPr>
            <a:xfrm>
              <a:off x="10848415" y="436331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78" name="Freeform: Shape 46177">
              <a:extLst>
                <a:ext uri="{FF2B5EF4-FFF2-40B4-BE49-F238E27FC236}">
                  <a16:creationId xmlns:a16="http://schemas.microsoft.com/office/drawing/2014/main" id="{5E6B2BF4-5A85-EC05-4689-AC71D564CF6E}"/>
                </a:ext>
              </a:extLst>
            </p:cNvPr>
            <p:cNvSpPr/>
            <p:nvPr/>
          </p:nvSpPr>
          <p:spPr>
            <a:xfrm>
              <a:off x="10784667" y="436331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79" name="Freeform: Shape 46178">
              <a:extLst>
                <a:ext uri="{FF2B5EF4-FFF2-40B4-BE49-F238E27FC236}">
                  <a16:creationId xmlns:a16="http://schemas.microsoft.com/office/drawing/2014/main" id="{35B4E7E3-2829-C1D8-E786-190EC13C8423}"/>
                </a:ext>
              </a:extLst>
            </p:cNvPr>
            <p:cNvSpPr/>
            <p:nvPr/>
          </p:nvSpPr>
          <p:spPr>
            <a:xfrm>
              <a:off x="10669921" y="4286566"/>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0" name="Freeform: Shape 46179">
              <a:extLst>
                <a:ext uri="{FF2B5EF4-FFF2-40B4-BE49-F238E27FC236}">
                  <a16:creationId xmlns:a16="http://schemas.microsoft.com/office/drawing/2014/main" id="{F92AC8E9-08B7-BE7E-1EAC-52D9457FD6AA}"/>
                </a:ext>
              </a:extLst>
            </p:cNvPr>
            <p:cNvSpPr/>
            <p:nvPr/>
          </p:nvSpPr>
          <p:spPr>
            <a:xfrm>
              <a:off x="10606173" y="4286566"/>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1" name="Freeform: Shape 46180">
              <a:extLst>
                <a:ext uri="{FF2B5EF4-FFF2-40B4-BE49-F238E27FC236}">
                  <a16:creationId xmlns:a16="http://schemas.microsoft.com/office/drawing/2014/main" id="{7058A107-F095-927F-3B98-49DEA73E3504}"/>
                </a:ext>
              </a:extLst>
            </p:cNvPr>
            <p:cNvSpPr/>
            <p:nvPr/>
          </p:nvSpPr>
          <p:spPr>
            <a:xfrm>
              <a:off x="10516926" y="4264638"/>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2" name="Freeform: Shape 46181">
              <a:extLst>
                <a:ext uri="{FF2B5EF4-FFF2-40B4-BE49-F238E27FC236}">
                  <a16:creationId xmlns:a16="http://schemas.microsoft.com/office/drawing/2014/main" id="{F2AF27AE-55BE-EDC5-092B-7A0BA5A53E23}"/>
                </a:ext>
              </a:extLst>
            </p:cNvPr>
            <p:cNvSpPr/>
            <p:nvPr/>
          </p:nvSpPr>
          <p:spPr>
            <a:xfrm>
              <a:off x="10440429" y="4231747"/>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3" name="Freeform: Shape 46182">
              <a:extLst>
                <a:ext uri="{FF2B5EF4-FFF2-40B4-BE49-F238E27FC236}">
                  <a16:creationId xmlns:a16="http://schemas.microsoft.com/office/drawing/2014/main" id="{CE1776D0-6068-6699-A454-30D545FFDDF0}"/>
                </a:ext>
              </a:extLst>
            </p:cNvPr>
            <p:cNvSpPr/>
            <p:nvPr/>
          </p:nvSpPr>
          <p:spPr>
            <a:xfrm>
              <a:off x="10287434" y="4165964"/>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4" name="Freeform: Shape 46183">
              <a:extLst>
                <a:ext uri="{FF2B5EF4-FFF2-40B4-BE49-F238E27FC236}">
                  <a16:creationId xmlns:a16="http://schemas.microsoft.com/office/drawing/2014/main" id="{A3FFDCDF-540B-8F55-BD0A-6B4C8DBA9B09}"/>
                </a:ext>
              </a:extLst>
            </p:cNvPr>
            <p:cNvSpPr/>
            <p:nvPr/>
          </p:nvSpPr>
          <p:spPr>
            <a:xfrm>
              <a:off x="10338433" y="4165964"/>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5" name="Freeform: Shape 46184">
              <a:extLst>
                <a:ext uri="{FF2B5EF4-FFF2-40B4-BE49-F238E27FC236}">
                  <a16:creationId xmlns:a16="http://schemas.microsoft.com/office/drawing/2014/main" id="{E57FA56B-DDD2-A75E-3898-90218F0F5A55}"/>
                </a:ext>
              </a:extLst>
            </p:cNvPr>
            <p:cNvSpPr/>
            <p:nvPr/>
          </p:nvSpPr>
          <p:spPr>
            <a:xfrm>
              <a:off x="10134440" y="4100181"/>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6" name="Freeform: Shape 46185">
              <a:extLst>
                <a:ext uri="{FF2B5EF4-FFF2-40B4-BE49-F238E27FC236}">
                  <a16:creationId xmlns:a16="http://schemas.microsoft.com/office/drawing/2014/main" id="{CF9ECD81-CF8A-729E-3800-E86A0FDA688D}"/>
                </a:ext>
              </a:extLst>
            </p:cNvPr>
            <p:cNvSpPr/>
            <p:nvPr/>
          </p:nvSpPr>
          <p:spPr>
            <a:xfrm>
              <a:off x="10096191" y="4089217"/>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7" name="Freeform: Shape 46186">
              <a:extLst>
                <a:ext uri="{FF2B5EF4-FFF2-40B4-BE49-F238E27FC236}">
                  <a16:creationId xmlns:a16="http://schemas.microsoft.com/office/drawing/2014/main" id="{4E5BDCF6-1939-BDF0-EFE8-3A0566027DD7}"/>
                </a:ext>
              </a:extLst>
            </p:cNvPr>
            <p:cNvSpPr/>
            <p:nvPr/>
          </p:nvSpPr>
          <p:spPr>
            <a:xfrm>
              <a:off x="9879449" y="4023434"/>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8" name="Freeform: Shape 46187">
              <a:extLst>
                <a:ext uri="{FF2B5EF4-FFF2-40B4-BE49-F238E27FC236}">
                  <a16:creationId xmlns:a16="http://schemas.microsoft.com/office/drawing/2014/main" id="{EE82CC3D-811D-6ECD-1C77-E069BC722058}"/>
                </a:ext>
              </a:extLst>
            </p:cNvPr>
            <p:cNvSpPr/>
            <p:nvPr/>
          </p:nvSpPr>
          <p:spPr>
            <a:xfrm>
              <a:off x="9815701" y="3990543"/>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89" name="Freeform: Shape 46188">
              <a:extLst>
                <a:ext uri="{FF2B5EF4-FFF2-40B4-BE49-F238E27FC236}">
                  <a16:creationId xmlns:a16="http://schemas.microsoft.com/office/drawing/2014/main" id="{50FFCF52-6727-034F-62E9-786CDE5E35CB}"/>
                </a:ext>
              </a:extLst>
            </p:cNvPr>
            <p:cNvSpPr/>
            <p:nvPr/>
          </p:nvSpPr>
          <p:spPr>
            <a:xfrm>
              <a:off x="10019694" y="4056325"/>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90" name="Freeform: Shape 46189">
              <a:extLst>
                <a:ext uri="{FF2B5EF4-FFF2-40B4-BE49-F238E27FC236}">
                  <a16:creationId xmlns:a16="http://schemas.microsoft.com/office/drawing/2014/main" id="{643D021C-0DA0-6B70-23C1-D10AFE336537}"/>
                </a:ext>
              </a:extLst>
            </p:cNvPr>
            <p:cNvSpPr/>
            <p:nvPr/>
          </p:nvSpPr>
          <p:spPr>
            <a:xfrm>
              <a:off x="8872234" y="367259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191" name="Freeform: Shape 46190">
            <a:extLst>
              <a:ext uri="{FF2B5EF4-FFF2-40B4-BE49-F238E27FC236}">
                <a16:creationId xmlns:a16="http://schemas.microsoft.com/office/drawing/2014/main" id="{FC56FE6B-9ADC-1CC5-2C7E-095621AE8A94}"/>
              </a:ext>
            </a:extLst>
          </p:cNvPr>
          <p:cNvSpPr/>
          <p:nvPr/>
        </p:nvSpPr>
        <p:spPr>
          <a:xfrm>
            <a:off x="6953427" y="2916088"/>
            <a:ext cx="4231702" cy="1480115"/>
          </a:xfrm>
          <a:custGeom>
            <a:avLst/>
            <a:gdLst>
              <a:gd name="connsiteX0" fmla="*/ 4231703 w 4231702"/>
              <a:gd name="connsiteY0" fmla="*/ 1480116 h 1480115"/>
              <a:gd name="connsiteX1" fmla="*/ 3792991 w 4231702"/>
              <a:gd name="connsiteY1" fmla="*/ 1480116 h 1480115"/>
              <a:gd name="connsiteX2" fmla="*/ 3792991 w 4231702"/>
              <a:gd name="connsiteY2" fmla="*/ 1403369 h 1480115"/>
              <a:gd name="connsiteX3" fmla="*/ 3639996 w 4231702"/>
              <a:gd name="connsiteY3" fmla="*/ 1403369 h 1480115"/>
              <a:gd name="connsiteX4" fmla="*/ 3639996 w 4231702"/>
              <a:gd name="connsiteY4" fmla="*/ 1381441 h 1480115"/>
              <a:gd name="connsiteX5" fmla="*/ 3554830 w 4231702"/>
              <a:gd name="connsiteY5" fmla="*/ 1381441 h 1480115"/>
              <a:gd name="connsiteX6" fmla="*/ 3554830 w 4231702"/>
              <a:gd name="connsiteY6" fmla="*/ 1348550 h 1480115"/>
              <a:gd name="connsiteX7" fmla="*/ 3474252 w 4231702"/>
              <a:gd name="connsiteY7" fmla="*/ 1348550 h 1480115"/>
              <a:gd name="connsiteX8" fmla="*/ 3474252 w 4231702"/>
              <a:gd name="connsiteY8" fmla="*/ 1300638 h 1480115"/>
              <a:gd name="connsiteX9" fmla="*/ 3423254 w 4231702"/>
              <a:gd name="connsiteY9" fmla="*/ 1300638 h 1480115"/>
              <a:gd name="connsiteX10" fmla="*/ 3423254 w 4231702"/>
              <a:gd name="connsiteY10" fmla="*/ 1282767 h 1480115"/>
              <a:gd name="connsiteX11" fmla="*/ 3341529 w 4231702"/>
              <a:gd name="connsiteY11" fmla="*/ 1282767 h 1480115"/>
              <a:gd name="connsiteX12" fmla="*/ 3341529 w 4231702"/>
              <a:gd name="connsiteY12" fmla="*/ 1255357 h 1480115"/>
              <a:gd name="connsiteX13" fmla="*/ 3312206 w 4231702"/>
              <a:gd name="connsiteY13" fmla="*/ 1255357 h 1480115"/>
              <a:gd name="connsiteX14" fmla="*/ 3312206 w 4231702"/>
              <a:gd name="connsiteY14" fmla="*/ 1222466 h 1480115"/>
              <a:gd name="connsiteX15" fmla="*/ 3183563 w 4231702"/>
              <a:gd name="connsiteY15" fmla="*/ 1222466 h 1480115"/>
              <a:gd name="connsiteX16" fmla="*/ 3183563 w 4231702"/>
              <a:gd name="connsiteY16" fmla="*/ 1206020 h 1480115"/>
              <a:gd name="connsiteX17" fmla="*/ 3142764 w 4231702"/>
              <a:gd name="connsiteY17" fmla="*/ 1206020 h 1480115"/>
              <a:gd name="connsiteX18" fmla="*/ 3142764 w 4231702"/>
              <a:gd name="connsiteY18" fmla="*/ 1173129 h 1480115"/>
              <a:gd name="connsiteX19" fmla="*/ 3054920 w 4231702"/>
              <a:gd name="connsiteY19" fmla="*/ 1173129 h 1480115"/>
              <a:gd name="connsiteX20" fmla="*/ 3054920 w 4231702"/>
              <a:gd name="connsiteY20" fmla="*/ 1157341 h 1480115"/>
              <a:gd name="connsiteX21" fmla="*/ 2954071 w 4231702"/>
              <a:gd name="connsiteY21" fmla="*/ 1157341 h 1480115"/>
              <a:gd name="connsiteX22" fmla="*/ 2954071 w 4231702"/>
              <a:gd name="connsiteY22" fmla="*/ 1130918 h 1480115"/>
              <a:gd name="connsiteX23" fmla="*/ 2830400 w 4231702"/>
              <a:gd name="connsiteY23" fmla="*/ 1130918 h 1480115"/>
              <a:gd name="connsiteX24" fmla="*/ 2830400 w 4231702"/>
              <a:gd name="connsiteY24" fmla="*/ 1097040 h 1480115"/>
              <a:gd name="connsiteX25" fmla="*/ 2730444 w 4231702"/>
              <a:gd name="connsiteY25" fmla="*/ 1097040 h 1480115"/>
              <a:gd name="connsiteX26" fmla="*/ 2730444 w 4231702"/>
              <a:gd name="connsiteY26" fmla="*/ 1074454 h 1480115"/>
              <a:gd name="connsiteX27" fmla="*/ 2698315 w 4231702"/>
              <a:gd name="connsiteY27" fmla="*/ 1074454 h 1480115"/>
              <a:gd name="connsiteX28" fmla="*/ 2698315 w 4231702"/>
              <a:gd name="connsiteY28" fmla="*/ 1056803 h 1480115"/>
              <a:gd name="connsiteX29" fmla="*/ 2631125 w 4231702"/>
              <a:gd name="connsiteY29" fmla="*/ 1056803 h 1480115"/>
              <a:gd name="connsiteX30" fmla="*/ 2631125 w 4231702"/>
              <a:gd name="connsiteY30" fmla="*/ 1039151 h 1480115"/>
              <a:gd name="connsiteX31" fmla="*/ 2553607 w 4231702"/>
              <a:gd name="connsiteY31" fmla="*/ 1039151 h 1480115"/>
              <a:gd name="connsiteX32" fmla="*/ 2553607 w 4231702"/>
              <a:gd name="connsiteY32" fmla="*/ 1016565 h 1480115"/>
              <a:gd name="connsiteX33" fmla="*/ 2502482 w 4231702"/>
              <a:gd name="connsiteY33" fmla="*/ 1016565 h 1480115"/>
              <a:gd name="connsiteX34" fmla="*/ 2502482 w 4231702"/>
              <a:gd name="connsiteY34" fmla="*/ 985099 h 1480115"/>
              <a:gd name="connsiteX35" fmla="*/ 2312386 w 4231702"/>
              <a:gd name="connsiteY35" fmla="*/ 985099 h 1480115"/>
              <a:gd name="connsiteX36" fmla="*/ 2312386 w 4231702"/>
              <a:gd name="connsiteY36" fmla="*/ 958786 h 1480115"/>
              <a:gd name="connsiteX37" fmla="*/ 2281660 w 4231702"/>
              <a:gd name="connsiteY37" fmla="*/ 958786 h 1480115"/>
              <a:gd name="connsiteX38" fmla="*/ 2281660 w 4231702"/>
              <a:gd name="connsiteY38" fmla="*/ 937407 h 1480115"/>
              <a:gd name="connsiteX39" fmla="*/ 2245196 w 4231702"/>
              <a:gd name="connsiteY39" fmla="*/ 937407 h 1480115"/>
              <a:gd name="connsiteX40" fmla="*/ 2245196 w 4231702"/>
              <a:gd name="connsiteY40" fmla="*/ 923592 h 1480115"/>
              <a:gd name="connsiteX41" fmla="*/ 2220334 w 4231702"/>
              <a:gd name="connsiteY41" fmla="*/ 923592 h 1480115"/>
              <a:gd name="connsiteX42" fmla="*/ 2220334 w 4231702"/>
              <a:gd name="connsiteY42" fmla="*/ 904515 h 1480115"/>
              <a:gd name="connsiteX43" fmla="*/ 2180173 w 4231702"/>
              <a:gd name="connsiteY43" fmla="*/ 904515 h 1480115"/>
              <a:gd name="connsiteX44" fmla="*/ 2180173 w 4231702"/>
              <a:gd name="connsiteY44" fmla="*/ 890810 h 1480115"/>
              <a:gd name="connsiteX45" fmla="*/ 2151614 w 4231702"/>
              <a:gd name="connsiteY45" fmla="*/ 890810 h 1480115"/>
              <a:gd name="connsiteX46" fmla="*/ 2151614 w 4231702"/>
              <a:gd name="connsiteY46" fmla="*/ 865703 h 1480115"/>
              <a:gd name="connsiteX47" fmla="*/ 2122800 w 4231702"/>
              <a:gd name="connsiteY47" fmla="*/ 865703 h 1480115"/>
              <a:gd name="connsiteX48" fmla="*/ 2122800 w 4231702"/>
              <a:gd name="connsiteY48" fmla="*/ 843118 h 1480115"/>
              <a:gd name="connsiteX49" fmla="*/ 2100488 w 4231702"/>
              <a:gd name="connsiteY49" fmla="*/ 843118 h 1480115"/>
              <a:gd name="connsiteX50" fmla="*/ 2100488 w 4231702"/>
              <a:gd name="connsiteY50" fmla="*/ 822286 h 1480115"/>
              <a:gd name="connsiteX51" fmla="*/ 2050765 w 4231702"/>
              <a:gd name="connsiteY51" fmla="*/ 822286 h 1480115"/>
              <a:gd name="connsiteX52" fmla="*/ 2050765 w 4231702"/>
              <a:gd name="connsiteY52" fmla="*/ 809130 h 1480115"/>
              <a:gd name="connsiteX53" fmla="*/ 1963048 w 4231702"/>
              <a:gd name="connsiteY53" fmla="*/ 809130 h 1480115"/>
              <a:gd name="connsiteX54" fmla="*/ 1963048 w 4231702"/>
              <a:gd name="connsiteY54" fmla="*/ 783913 h 1480115"/>
              <a:gd name="connsiteX55" fmla="*/ 1918807 w 4231702"/>
              <a:gd name="connsiteY55" fmla="*/ 783913 h 1480115"/>
              <a:gd name="connsiteX56" fmla="*/ 1918807 w 4231702"/>
              <a:gd name="connsiteY56" fmla="*/ 756504 h 1480115"/>
              <a:gd name="connsiteX57" fmla="*/ 1823186 w 4231702"/>
              <a:gd name="connsiteY57" fmla="*/ 756504 h 1480115"/>
              <a:gd name="connsiteX58" fmla="*/ 1823186 w 4231702"/>
              <a:gd name="connsiteY58" fmla="*/ 717363 h 1480115"/>
              <a:gd name="connsiteX59" fmla="*/ 1800874 w 4231702"/>
              <a:gd name="connsiteY59" fmla="*/ 717363 h 1480115"/>
              <a:gd name="connsiteX60" fmla="*/ 1800874 w 4231702"/>
              <a:gd name="connsiteY60" fmla="*/ 694777 h 1480115"/>
              <a:gd name="connsiteX61" fmla="*/ 1733556 w 4231702"/>
              <a:gd name="connsiteY61" fmla="*/ 694777 h 1480115"/>
              <a:gd name="connsiteX62" fmla="*/ 1733556 w 4231702"/>
              <a:gd name="connsiteY62" fmla="*/ 663311 h 1480115"/>
              <a:gd name="connsiteX63" fmla="*/ 1695690 w 4231702"/>
              <a:gd name="connsiteY63" fmla="*/ 663311 h 1480115"/>
              <a:gd name="connsiteX64" fmla="*/ 1695690 w 4231702"/>
              <a:gd name="connsiteY64" fmla="*/ 636998 h 1480115"/>
              <a:gd name="connsiteX65" fmla="*/ 1679498 w 4231702"/>
              <a:gd name="connsiteY65" fmla="*/ 636998 h 1480115"/>
              <a:gd name="connsiteX66" fmla="*/ 1679498 w 4231702"/>
              <a:gd name="connsiteY66" fmla="*/ 619456 h 1480115"/>
              <a:gd name="connsiteX67" fmla="*/ 1552258 w 4231702"/>
              <a:gd name="connsiteY67" fmla="*/ 619456 h 1480115"/>
              <a:gd name="connsiteX68" fmla="*/ 1552258 w 4231702"/>
              <a:gd name="connsiteY68" fmla="*/ 597528 h 1480115"/>
              <a:gd name="connsiteX69" fmla="*/ 1511332 w 4231702"/>
              <a:gd name="connsiteY69" fmla="*/ 597528 h 1480115"/>
              <a:gd name="connsiteX70" fmla="*/ 1511332 w 4231702"/>
              <a:gd name="connsiteY70" fmla="*/ 577903 h 1480115"/>
              <a:gd name="connsiteX71" fmla="*/ 1439807 w 4231702"/>
              <a:gd name="connsiteY71" fmla="*/ 577903 h 1480115"/>
              <a:gd name="connsiteX72" fmla="*/ 1439807 w 4231702"/>
              <a:gd name="connsiteY72" fmla="*/ 552686 h 1480115"/>
              <a:gd name="connsiteX73" fmla="*/ 1401813 w 4231702"/>
              <a:gd name="connsiteY73" fmla="*/ 552686 h 1480115"/>
              <a:gd name="connsiteX74" fmla="*/ 1401813 w 4231702"/>
              <a:gd name="connsiteY74" fmla="*/ 531745 h 1480115"/>
              <a:gd name="connsiteX75" fmla="*/ 1349157 w 4231702"/>
              <a:gd name="connsiteY75" fmla="*/ 531745 h 1480115"/>
              <a:gd name="connsiteX76" fmla="*/ 1349157 w 4231702"/>
              <a:gd name="connsiteY76" fmla="*/ 498634 h 1480115"/>
              <a:gd name="connsiteX77" fmla="*/ 1325953 w 4231702"/>
              <a:gd name="connsiteY77" fmla="*/ 498634 h 1480115"/>
              <a:gd name="connsiteX78" fmla="*/ 1325953 w 4231702"/>
              <a:gd name="connsiteY78" fmla="*/ 472321 h 1480115"/>
              <a:gd name="connsiteX79" fmla="*/ 1280437 w 4231702"/>
              <a:gd name="connsiteY79" fmla="*/ 472321 h 1480115"/>
              <a:gd name="connsiteX80" fmla="*/ 1280437 w 4231702"/>
              <a:gd name="connsiteY80" fmla="*/ 447105 h 1480115"/>
              <a:gd name="connsiteX81" fmla="*/ 1252643 w 4231702"/>
              <a:gd name="connsiteY81" fmla="*/ 447105 h 1480115"/>
              <a:gd name="connsiteX82" fmla="*/ 1252643 w 4231702"/>
              <a:gd name="connsiteY82" fmla="*/ 422107 h 1480115"/>
              <a:gd name="connsiteX83" fmla="*/ 1204450 w 4231702"/>
              <a:gd name="connsiteY83" fmla="*/ 422107 h 1480115"/>
              <a:gd name="connsiteX84" fmla="*/ 1204450 w 4231702"/>
              <a:gd name="connsiteY84" fmla="*/ 389216 h 1480115"/>
              <a:gd name="connsiteX85" fmla="*/ 1157659 w 4231702"/>
              <a:gd name="connsiteY85" fmla="*/ 389216 h 1480115"/>
              <a:gd name="connsiteX86" fmla="*/ 1157659 w 4231702"/>
              <a:gd name="connsiteY86" fmla="*/ 356324 h 1480115"/>
              <a:gd name="connsiteX87" fmla="*/ 1128463 w 4231702"/>
              <a:gd name="connsiteY87" fmla="*/ 356324 h 1480115"/>
              <a:gd name="connsiteX88" fmla="*/ 1128463 w 4231702"/>
              <a:gd name="connsiteY88" fmla="*/ 339001 h 1480115"/>
              <a:gd name="connsiteX89" fmla="*/ 1072875 w 4231702"/>
              <a:gd name="connsiteY89" fmla="*/ 339001 h 1480115"/>
              <a:gd name="connsiteX90" fmla="*/ 1072875 w 4231702"/>
              <a:gd name="connsiteY90" fmla="*/ 312469 h 1480115"/>
              <a:gd name="connsiteX91" fmla="*/ 1050945 w 4231702"/>
              <a:gd name="connsiteY91" fmla="*/ 312469 h 1480115"/>
              <a:gd name="connsiteX92" fmla="*/ 1050945 w 4231702"/>
              <a:gd name="connsiteY92" fmla="*/ 280016 h 1480115"/>
              <a:gd name="connsiteX93" fmla="*/ 1007214 w 4231702"/>
              <a:gd name="connsiteY93" fmla="*/ 280016 h 1480115"/>
              <a:gd name="connsiteX94" fmla="*/ 1007214 w 4231702"/>
              <a:gd name="connsiteY94" fmla="*/ 263570 h 1480115"/>
              <a:gd name="connsiteX95" fmla="*/ 982225 w 4231702"/>
              <a:gd name="connsiteY95" fmla="*/ 263570 h 1480115"/>
              <a:gd name="connsiteX96" fmla="*/ 982225 w 4231702"/>
              <a:gd name="connsiteY96" fmla="*/ 235722 h 1480115"/>
              <a:gd name="connsiteX97" fmla="*/ 956216 w 4231702"/>
              <a:gd name="connsiteY97" fmla="*/ 235722 h 1480115"/>
              <a:gd name="connsiteX98" fmla="*/ 956216 w 4231702"/>
              <a:gd name="connsiteY98" fmla="*/ 214562 h 1480115"/>
              <a:gd name="connsiteX99" fmla="*/ 792257 w 4231702"/>
              <a:gd name="connsiteY99" fmla="*/ 214562 h 1480115"/>
              <a:gd name="connsiteX100" fmla="*/ 792257 w 4231702"/>
              <a:gd name="connsiteY100" fmla="*/ 193182 h 1480115"/>
              <a:gd name="connsiteX101" fmla="*/ 752223 w 4231702"/>
              <a:gd name="connsiteY101" fmla="*/ 193182 h 1480115"/>
              <a:gd name="connsiteX102" fmla="*/ 752223 w 4231702"/>
              <a:gd name="connsiteY102" fmla="*/ 173119 h 1480115"/>
              <a:gd name="connsiteX103" fmla="*/ 697145 w 4231702"/>
              <a:gd name="connsiteY103" fmla="*/ 173119 h 1480115"/>
              <a:gd name="connsiteX104" fmla="*/ 697145 w 4231702"/>
              <a:gd name="connsiteY104" fmla="*/ 158975 h 1480115"/>
              <a:gd name="connsiteX105" fmla="*/ 638752 w 4231702"/>
              <a:gd name="connsiteY105" fmla="*/ 158975 h 1480115"/>
              <a:gd name="connsiteX106" fmla="*/ 638752 w 4231702"/>
              <a:gd name="connsiteY106" fmla="*/ 137048 h 1480115"/>
              <a:gd name="connsiteX107" fmla="*/ 596296 w 4231702"/>
              <a:gd name="connsiteY107" fmla="*/ 137048 h 1480115"/>
              <a:gd name="connsiteX108" fmla="*/ 596296 w 4231702"/>
              <a:gd name="connsiteY108" fmla="*/ 110296 h 1480115"/>
              <a:gd name="connsiteX109" fmla="*/ 561235 w 4231702"/>
              <a:gd name="connsiteY109" fmla="*/ 110296 h 1480115"/>
              <a:gd name="connsiteX110" fmla="*/ 561235 w 4231702"/>
              <a:gd name="connsiteY110" fmla="*/ 93960 h 1480115"/>
              <a:gd name="connsiteX111" fmla="*/ 469183 w 4231702"/>
              <a:gd name="connsiteY111" fmla="*/ 93960 h 1480115"/>
              <a:gd name="connsiteX112" fmla="*/ 469183 w 4231702"/>
              <a:gd name="connsiteY112" fmla="*/ 82229 h 1480115"/>
              <a:gd name="connsiteX113" fmla="*/ 420735 w 4231702"/>
              <a:gd name="connsiteY113" fmla="*/ 82229 h 1480115"/>
              <a:gd name="connsiteX114" fmla="*/ 420735 w 4231702"/>
              <a:gd name="connsiteY114" fmla="*/ 53723 h 1480115"/>
              <a:gd name="connsiteX115" fmla="*/ 318739 w 4231702"/>
              <a:gd name="connsiteY115" fmla="*/ 53723 h 1480115"/>
              <a:gd name="connsiteX116" fmla="*/ 318739 w 4231702"/>
              <a:gd name="connsiteY116" fmla="*/ 37387 h 1480115"/>
              <a:gd name="connsiteX117" fmla="*/ 280490 w 4231702"/>
              <a:gd name="connsiteY117" fmla="*/ 37387 h 1480115"/>
              <a:gd name="connsiteX118" fmla="*/ 280490 w 4231702"/>
              <a:gd name="connsiteY118" fmla="*/ 22257 h 1480115"/>
              <a:gd name="connsiteX119" fmla="*/ 178494 w 4231702"/>
              <a:gd name="connsiteY119" fmla="*/ 22257 h 1480115"/>
              <a:gd name="connsiteX120" fmla="*/ 178494 w 4231702"/>
              <a:gd name="connsiteY120" fmla="*/ 0 h 1480115"/>
              <a:gd name="connsiteX121" fmla="*/ 0 w 4231702"/>
              <a:gd name="connsiteY121" fmla="*/ 0 h 148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231702" h="1480115">
                <a:moveTo>
                  <a:pt x="4231703" y="1480116"/>
                </a:moveTo>
                <a:lnTo>
                  <a:pt x="3792991" y="1480116"/>
                </a:lnTo>
                <a:lnTo>
                  <a:pt x="3792991" y="1403369"/>
                </a:lnTo>
                <a:lnTo>
                  <a:pt x="3639996" y="1403369"/>
                </a:lnTo>
                <a:lnTo>
                  <a:pt x="3639996" y="1381441"/>
                </a:lnTo>
                <a:lnTo>
                  <a:pt x="3554830" y="1381441"/>
                </a:lnTo>
                <a:lnTo>
                  <a:pt x="3554830" y="1348550"/>
                </a:lnTo>
                <a:lnTo>
                  <a:pt x="3474252" y="1348550"/>
                </a:lnTo>
                <a:lnTo>
                  <a:pt x="3474252" y="1300638"/>
                </a:lnTo>
                <a:lnTo>
                  <a:pt x="3423254" y="1300638"/>
                </a:lnTo>
                <a:lnTo>
                  <a:pt x="3423254" y="1282767"/>
                </a:lnTo>
                <a:lnTo>
                  <a:pt x="3341529" y="1282767"/>
                </a:lnTo>
                <a:lnTo>
                  <a:pt x="3341529" y="1255357"/>
                </a:lnTo>
                <a:lnTo>
                  <a:pt x="3312206" y="1255357"/>
                </a:lnTo>
                <a:lnTo>
                  <a:pt x="3312206" y="1222466"/>
                </a:lnTo>
                <a:lnTo>
                  <a:pt x="3183563" y="1222466"/>
                </a:lnTo>
                <a:lnTo>
                  <a:pt x="3183563" y="1206020"/>
                </a:lnTo>
                <a:lnTo>
                  <a:pt x="3142764" y="1206020"/>
                </a:lnTo>
                <a:lnTo>
                  <a:pt x="3142764" y="1173129"/>
                </a:lnTo>
                <a:lnTo>
                  <a:pt x="3054920" y="1173129"/>
                </a:lnTo>
                <a:lnTo>
                  <a:pt x="3054920" y="1157341"/>
                </a:lnTo>
                <a:lnTo>
                  <a:pt x="2954071" y="1157341"/>
                </a:lnTo>
                <a:lnTo>
                  <a:pt x="2954071" y="1130918"/>
                </a:lnTo>
                <a:lnTo>
                  <a:pt x="2830400" y="1130918"/>
                </a:lnTo>
                <a:lnTo>
                  <a:pt x="2830400" y="1097040"/>
                </a:lnTo>
                <a:lnTo>
                  <a:pt x="2730444" y="1097040"/>
                </a:lnTo>
                <a:lnTo>
                  <a:pt x="2730444" y="1074454"/>
                </a:lnTo>
                <a:lnTo>
                  <a:pt x="2698315" y="1074454"/>
                </a:lnTo>
                <a:lnTo>
                  <a:pt x="2698315" y="1056803"/>
                </a:lnTo>
                <a:lnTo>
                  <a:pt x="2631125" y="1056803"/>
                </a:lnTo>
                <a:lnTo>
                  <a:pt x="2631125" y="1039151"/>
                </a:lnTo>
                <a:lnTo>
                  <a:pt x="2553607" y="1039151"/>
                </a:lnTo>
                <a:lnTo>
                  <a:pt x="2553607" y="1016565"/>
                </a:lnTo>
                <a:lnTo>
                  <a:pt x="2502482" y="1016565"/>
                </a:lnTo>
                <a:lnTo>
                  <a:pt x="2502482" y="985099"/>
                </a:lnTo>
                <a:lnTo>
                  <a:pt x="2312386" y="985099"/>
                </a:lnTo>
                <a:lnTo>
                  <a:pt x="2312386" y="958786"/>
                </a:lnTo>
                <a:lnTo>
                  <a:pt x="2281660" y="958786"/>
                </a:lnTo>
                <a:lnTo>
                  <a:pt x="2281660" y="937407"/>
                </a:lnTo>
                <a:lnTo>
                  <a:pt x="2245196" y="937407"/>
                </a:lnTo>
                <a:lnTo>
                  <a:pt x="2245196" y="923592"/>
                </a:lnTo>
                <a:lnTo>
                  <a:pt x="2220334" y="923592"/>
                </a:lnTo>
                <a:lnTo>
                  <a:pt x="2220334" y="904515"/>
                </a:lnTo>
                <a:lnTo>
                  <a:pt x="2180173" y="904515"/>
                </a:lnTo>
                <a:lnTo>
                  <a:pt x="2180173" y="890810"/>
                </a:lnTo>
                <a:lnTo>
                  <a:pt x="2151614" y="890810"/>
                </a:lnTo>
                <a:lnTo>
                  <a:pt x="2151614" y="865703"/>
                </a:lnTo>
                <a:lnTo>
                  <a:pt x="2122800" y="865703"/>
                </a:lnTo>
                <a:lnTo>
                  <a:pt x="2122800" y="843118"/>
                </a:lnTo>
                <a:lnTo>
                  <a:pt x="2100488" y="843118"/>
                </a:lnTo>
                <a:lnTo>
                  <a:pt x="2100488" y="822286"/>
                </a:lnTo>
                <a:lnTo>
                  <a:pt x="2050765" y="822286"/>
                </a:lnTo>
                <a:lnTo>
                  <a:pt x="2050765" y="809130"/>
                </a:lnTo>
                <a:lnTo>
                  <a:pt x="1963048" y="809130"/>
                </a:lnTo>
                <a:lnTo>
                  <a:pt x="1963048" y="783913"/>
                </a:lnTo>
                <a:lnTo>
                  <a:pt x="1918807" y="783913"/>
                </a:lnTo>
                <a:lnTo>
                  <a:pt x="1918807" y="756504"/>
                </a:lnTo>
                <a:lnTo>
                  <a:pt x="1823186" y="756504"/>
                </a:lnTo>
                <a:lnTo>
                  <a:pt x="1823186" y="717363"/>
                </a:lnTo>
                <a:lnTo>
                  <a:pt x="1800874" y="717363"/>
                </a:lnTo>
                <a:lnTo>
                  <a:pt x="1800874" y="694777"/>
                </a:lnTo>
                <a:lnTo>
                  <a:pt x="1733556" y="694777"/>
                </a:lnTo>
                <a:lnTo>
                  <a:pt x="1733556" y="663311"/>
                </a:lnTo>
                <a:lnTo>
                  <a:pt x="1695690" y="663311"/>
                </a:lnTo>
                <a:lnTo>
                  <a:pt x="1695690" y="636998"/>
                </a:lnTo>
                <a:lnTo>
                  <a:pt x="1679498" y="636998"/>
                </a:lnTo>
                <a:lnTo>
                  <a:pt x="1679498" y="619456"/>
                </a:lnTo>
                <a:lnTo>
                  <a:pt x="1552258" y="619456"/>
                </a:lnTo>
                <a:lnTo>
                  <a:pt x="1552258" y="597528"/>
                </a:lnTo>
                <a:lnTo>
                  <a:pt x="1511332" y="597528"/>
                </a:lnTo>
                <a:lnTo>
                  <a:pt x="1511332" y="577903"/>
                </a:lnTo>
                <a:lnTo>
                  <a:pt x="1439807" y="577903"/>
                </a:lnTo>
                <a:lnTo>
                  <a:pt x="1439807" y="552686"/>
                </a:lnTo>
                <a:lnTo>
                  <a:pt x="1401813" y="552686"/>
                </a:lnTo>
                <a:lnTo>
                  <a:pt x="1401813" y="531745"/>
                </a:lnTo>
                <a:lnTo>
                  <a:pt x="1349157" y="531745"/>
                </a:lnTo>
                <a:lnTo>
                  <a:pt x="1349157" y="498634"/>
                </a:lnTo>
                <a:lnTo>
                  <a:pt x="1325953" y="498634"/>
                </a:lnTo>
                <a:lnTo>
                  <a:pt x="1325953" y="472321"/>
                </a:lnTo>
                <a:lnTo>
                  <a:pt x="1280437" y="472321"/>
                </a:lnTo>
                <a:lnTo>
                  <a:pt x="1280437" y="447105"/>
                </a:lnTo>
                <a:lnTo>
                  <a:pt x="1252643" y="447105"/>
                </a:lnTo>
                <a:lnTo>
                  <a:pt x="1252643" y="422107"/>
                </a:lnTo>
                <a:lnTo>
                  <a:pt x="1204450" y="422107"/>
                </a:lnTo>
                <a:lnTo>
                  <a:pt x="1204450" y="389216"/>
                </a:lnTo>
                <a:lnTo>
                  <a:pt x="1157659" y="389216"/>
                </a:lnTo>
                <a:lnTo>
                  <a:pt x="1157659" y="356324"/>
                </a:lnTo>
                <a:lnTo>
                  <a:pt x="1128463" y="356324"/>
                </a:lnTo>
                <a:lnTo>
                  <a:pt x="1128463" y="339001"/>
                </a:lnTo>
                <a:lnTo>
                  <a:pt x="1072875" y="339001"/>
                </a:lnTo>
                <a:lnTo>
                  <a:pt x="1072875" y="312469"/>
                </a:lnTo>
                <a:lnTo>
                  <a:pt x="1050945" y="312469"/>
                </a:lnTo>
                <a:lnTo>
                  <a:pt x="1050945" y="280016"/>
                </a:lnTo>
                <a:lnTo>
                  <a:pt x="1007214" y="280016"/>
                </a:lnTo>
                <a:lnTo>
                  <a:pt x="1007214" y="263570"/>
                </a:lnTo>
                <a:lnTo>
                  <a:pt x="982225" y="263570"/>
                </a:lnTo>
                <a:lnTo>
                  <a:pt x="982225" y="235722"/>
                </a:lnTo>
                <a:lnTo>
                  <a:pt x="956216" y="235722"/>
                </a:lnTo>
                <a:lnTo>
                  <a:pt x="956216" y="214562"/>
                </a:lnTo>
                <a:lnTo>
                  <a:pt x="792257" y="214562"/>
                </a:lnTo>
                <a:lnTo>
                  <a:pt x="792257" y="193182"/>
                </a:lnTo>
                <a:lnTo>
                  <a:pt x="752223" y="193182"/>
                </a:lnTo>
                <a:lnTo>
                  <a:pt x="752223" y="173119"/>
                </a:lnTo>
                <a:lnTo>
                  <a:pt x="697145" y="173119"/>
                </a:lnTo>
                <a:lnTo>
                  <a:pt x="697145" y="158975"/>
                </a:lnTo>
                <a:lnTo>
                  <a:pt x="638752" y="158975"/>
                </a:lnTo>
                <a:lnTo>
                  <a:pt x="638752" y="137048"/>
                </a:lnTo>
                <a:lnTo>
                  <a:pt x="596296" y="137048"/>
                </a:lnTo>
                <a:lnTo>
                  <a:pt x="596296" y="110296"/>
                </a:lnTo>
                <a:lnTo>
                  <a:pt x="561235" y="110296"/>
                </a:lnTo>
                <a:lnTo>
                  <a:pt x="561235" y="93960"/>
                </a:lnTo>
                <a:lnTo>
                  <a:pt x="469183" y="93960"/>
                </a:lnTo>
                <a:lnTo>
                  <a:pt x="469183" y="82229"/>
                </a:lnTo>
                <a:lnTo>
                  <a:pt x="420735" y="82229"/>
                </a:lnTo>
                <a:lnTo>
                  <a:pt x="420735" y="53723"/>
                </a:lnTo>
                <a:lnTo>
                  <a:pt x="318739" y="53723"/>
                </a:lnTo>
                <a:lnTo>
                  <a:pt x="318739" y="37387"/>
                </a:lnTo>
                <a:lnTo>
                  <a:pt x="280490" y="37387"/>
                </a:lnTo>
                <a:lnTo>
                  <a:pt x="280490" y="22257"/>
                </a:lnTo>
                <a:lnTo>
                  <a:pt x="178494" y="22257"/>
                </a:lnTo>
                <a:lnTo>
                  <a:pt x="178494" y="0"/>
                </a:lnTo>
                <a:lnTo>
                  <a:pt x="0" y="0"/>
                </a:lnTo>
              </a:path>
            </a:pathLst>
          </a:custGeom>
          <a:noFill/>
          <a:ln w="28575" cap="flat">
            <a:solidFill>
              <a:srgbClr val="02597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230" name="Graphic 46170">
            <a:extLst>
              <a:ext uri="{FF2B5EF4-FFF2-40B4-BE49-F238E27FC236}">
                <a16:creationId xmlns:a16="http://schemas.microsoft.com/office/drawing/2014/main" id="{B7C1520D-B11F-AF6A-898F-FD2B8DB5A737}"/>
              </a:ext>
            </a:extLst>
          </p:cNvPr>
          <p:cNvGrpSpPr/>
          <p:nvPr/>
        </p:nvGrpSpPr>
        <p:grpSpPr>
          <a:xfrm>
            <a:off x="9802952" y="4133072"/>
            <a:ext cx="1211207" cy="515299"/>
            <a:chOff x="9802952" y="4133072"/>
            <a:chExt cx="1211207" cy="515299"/>
          </a:xfrm>
          <a:solidFill>
            <a:srgbClr val="E1471D"/>
          </a:solidFill>
        </p:grpSpPr>
        <p:sp>
          <p:nvSpPr>
            <p:cNvPr id="46231" name="Freeform: Shape 46230">
              <a:extLst>
                <a:ext uri="{FF2B5EF4-FFF2-40B4-BE49-F238E27FC236}">
                  <a16:creationId xmlns:a16="http://schemas.microsoft.com/office/drawing/2014/main" id="{00284C84-B06E-04F0-5C02-9D0276E463E3}"/>
                </a:ext>
              </a:extLst>
            </p:cNvPr>
            <p:cNvSpPr/>
            <p:nvPr/>
          </p:nvSpPr>
          <p:spPr>
            <a:xfrm>
              <a:off x="9853950" y="4155000"/>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2" name="Freeform: Shape 46231">
              <a:extLst>
                <a:ext uri="{FF2B5EF4-FFF2-40B4-BE49-F238E27FC236}">
                  <a16:creationId xmlns:a16="http://schemas.microsoft.com/office/drawing/2014/main" id="{5338A352-87A1-0529-5E53-9631C404B02E}"/>
                </a:ext>
              </a:extLst>
            </p:cNvPr>
            <p:cNvSpPr/>
            <p:nvPr/>
          </p:nvSpPr>
          <p:spPr>
            <a:xfrm>
              <a:off x="9917697" y="4155000"/>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3" name="Freeform: Shape 46232">
              <a:extLst>
                <a:ext uri="{FF2B5EF4-FFF2-40B4-BE49-F238E27FC236}">
                  <a16:creationId xmlns:a16="http://schemas.microsoft.com/office/drawing/2014/main" id="{9DAEA4FB-A74B-479B-1153-71470073C7DB}"/>
                </a:ext>
              </a:extLst>
            </p:cNvPr>
            <p:cNvSpPr/>
            <p:nvPr/>
          </p:nvSpPr>
          <p:spPr>
            <a:xfrm>
              <a:off x="9802952" y="4133072"/>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4" name="Freeform: Shape 46233">
              <a:extLst>
                <a:ext uri="{FF2B5EF4-FFF2-40B4-BE49-F238E27FC236}">
                  <a16:creationId xmlns:a16="http://schemas.microsoft.com/office/drawing/2014/main" id="{615F6D89-EAF8-2097-FB18-886EE3317054}"/>
                </a:ext>
              </a:extLst>
            </p:cNvPr>
            <p:cNvSpPr/>
            <p:nvPr/>
          </p:nvSpPr>
          <p:spPr>
            <a:xfrm>
              <a:off x="10134440" y="4231747"/>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5" name="Freeform: Shape 46234">
              <a:extLst>
                <a:ext uri="{FF2B5EF4-FFF2-40B4-BE49-F238E27FC236}">
                  <a16:creationId xmlns:a16="http://schemas.microsoft.com/office/drawing/2014/main" id="{3F74346B-B0B6-FBFD-4115-963B1AE9DDA0}"/>
                </a:ext>
              </a:extLst>
            </p:cNvPr>
            <p:cNvSpPr/>
            <p:nvPr/>
          </p:nvSpPr>
          <p:spPr>
            <a:xfrm>
              <a:off x="10185438" y="4231747"/>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6" name="Freeform: Shape 46235">
              <a:extLst>
                <a:ext uri="{FF2B5EF4-FFF2-40B4-BE49-F238E27FC236}">
                  <a16:creationId xmlns:a16="http://schemas.microsoft.com/office/drawing/2014/main" id="{2E2385A7-7B19-4B25-A06C-5CFE6B448EE2}"/>
                </a:ext>
              </a:extLst>
            </p:cNvPr>
            <p:cNvSpPr/>
            <p:nvPr/>
          </p:nvSpPr>
          <p:spPr>
            <a:xfrm>
              <a:off x="10236436" y="4231747"/>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7" name="Freeform: Shape 46236">
              <a:extLst>
                <a:ext uri="{FF2B5EF4-FFF2-40B4-BE49-F238E27FC236}">
                  <a16:creationId xmlns:a16="http://schemas.microsoft.com/office/drawing/2014/main" id="{B633A72D-EEE4-23A3-526F-DC90A6E896EA}"/>
                </a:ext>
              </a:extLst>
            </p:cNvPr>
            <p:cNvSpPr/>
            <p:nvPr/>
          </p:nvSpPr>
          <p:spPr>
            <a:xfrm>
              <a:off x="10287434" y="4231747"/>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8" name="Freeform: Shape 46237">
              <a:extLst>
                <a:ext uri="{FF2B5EF4-FFF2-40B4-BE49-F238E27FC236}">
                  <a16:creationId xmlns:a16="http://schemas.microsoft.com/office/drawing/2014/main" id="{EAC9F8ED-9AD1-8BB2-F312-FE8DC16E406B}"/>
                </a:ext>
              </a:extLst>
            </p:cNvPr>
            <p:cNvSpPr/>
            <p:nvPr/>
          </p:nvSpPr>
          <p:spPr>
            <a:xfrm>
              <a:off x="10057943" y="4220783"/>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39" name="Freeform: Shape 46238">
              <a:extLst>
                <a:ext uri="{FF2B5EF4-FFF2-40B4-BE49-F238E27FC236}">
                  <a16:creationId xmlns:a16="http://schemas.microsoft.com/office/drawing/2014/main" id="{52FDF073-F0C1-983F-DE4D-67E31CA7FD82}"/>
                </a:ext>
              </a:extLst>
            </p:cNvPr>
            <p:cNvSpPr/>
            <p:nvPr/>
          </p:nvSpPr>
          <p:spPr>
            <a:xfrm>
              <a:off x="10504177" y="4418131"/>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0" name="Freeform: Shape 46239">
              <a:extLst>
                <a:ext uri="{FF2B5EF4-FFF2-40B4-BE49-F238E27FC236}">
                  <a16:creationId xmlns:a16="http://schemas.microsoft.com/office/drawing/2014/main" id="{4B2F23B3-D438-DC43-418A-08B5D855A803}"/>
                </a:ext>
              </a:extLst>
            </p:cNvPr>
            <p:cNvSpPr/>
            <p:nvPr/>
          </p:nvSpPr>
          <p:spPr>
            <a:xfrm>
              <a:off x="10567924" y="4418131"/>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1" name="Freeform: Shape 46240">
              <a:extLst>
                <a:ext uri="{FF2B5EF4-FFF2-40B4-BE49-F238E27FC236}">
                  <a16:creationId xmlns:a16="http://schemas.microsoft.com/office/drawing/2014/main" id="{9CC90538-7C69-9E97-ABDB-9535A0DE076D}"/>
                </a:ext>
              </a:extLst>
            </p:cNvPr>
            <p:cNvSpPr/>
            <p:nvPr/>
          </p:nvSpPr>
          <p:spPr>
            <a:xfrm>
              <a:off x="10631672" y="4418131"/>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2" name="Freeform: Shape 46241">
              <a:extLst>
                <a:ext uri="{FF2B5EF4-FFF2-40B4-BE49-F238E27FC236}">
                  <a16:creationId xmlns:a16="http://schemas.microsoft.com/office/drawing/2014/main" id="{3D62229D-CA83-3D67-09A8-7A5CD8594EDA}"/>
                </a:ext>
              </a:extLst>
            </p:cNvPr>
            <p:cNvSpPr/>
            <p:nvPr/>
          </p:nvSpPr>
          <p:spPr>
            <a:xfrm>
              <a:off x="10695420" y="4418131"/>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3" name="Freeform: Shape 46242">
              <a:extLst>
                <a:ext uri="{FF2B5EF4-FFF2-40B4-BE49-F238E27FC236}">
                  <a16:creationId xmlns:a16="http://schemas.microsoft.com/office/drawing/2014/main" id="{B2A108F2-92C8-AF1E-AF5D-F18C0B920AAD}"/>
                </a:ext>
              </a:extLst>
            </p:cNvPr>
            <p:cNvSpPr/>
            <p:nvPr/>
          </p:nvSpPr>
          <p:spPr>
            <a:xfrm>
              <a:off x="10759168" y="4418131"/>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4" name="Freeform: Shape 46243">
              <a:extLst>
                <a:ext uri="{FF2B5EF4-FFF2-40B4-BE49-F238E27FC236}">
                  <a16:creationId xmlns:a16="http://schemas.microsoft.com/office/drawing/2014/main" id="{586BA443-7C80-B12C-6285-0294D40F6FDE}"/>
                </a:ext>
              </a:extLst>
            </p:cNvPr>
            <p:cNvSpPr/>
            <p:nvPr/>
          </p:nvSpPr>
          <p:spPr>
            <a:xfrm>
              <a:off x="10886663" y="4582589"/>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5" name="Freeform: Shape 46244">
              <a:extLst>
                <a:ext uri="{FF2B5EF4-FFF2-40B4-BE49-F238E27FC236}">
                  <a16:creationId xmlns:a16="http://schemas.microsoft.com/office/drawing/2014/main" id="{9944C07B-D4B3-CF23-A553-431F99C8149B}"/>
                </a:ext>
              </a:extLst>
            </p:cNvPr>
            <p:cNvSpPr/>
            <p:nvPr/>
          </p:nvSpPr>
          <p:spPr>
            <a:xfrm>
              <a:off x="10937661" y="4582589"/>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46" name="Freeform: Shape 46245">
              <a:extLst>
                <a:ext uri="{FF2B5EF4-FFF2-40B4-BE49-F238E27FC236}">
                  <a16:creationId xmlns:a16="http://schemas.microsoft.com/office/drawing/2014/main" id="{A4C7B13F-1FAC-D9E8-E362-6AC159BBA8F6}"/>
                </a:ext>
              </a:extLst>
            </p:cNvPr>
            <p:cNvSpPr/>
            <p:nvPr/>
          </p:nvSpPr>
          <p:spPr>
            <a:xfrm>
              <a:off x="10402180" y="4308493"/>
              <a:ext cx="76497" cy="65782"/>
            </a:xfrm>
            <a:custGeom>
              <a:avLst/>
              <a:gdLst>
                <a:gd name="connsiteX0" fmla="*/ 76497 w 76497"/>
                <a:gd name="connsiteY0" fmla="*/ 32891 h 65782"/>
                <a:gd name="connsiteX1" fmla="*/ 38249 w 76497"/>
                <a:gd name="connsiteY1" fmla="*/ 65783 h 65782"/>
                <a:gd name="connsiteX2" fmla="*/ 0 w 76497"/>
                <a:gd name="connsiteY2" fmla="*/ 32891 h 65782"/>
                <a:gd name="connsiteX3" fmla="*/ 38249 w 76497"/>
                <a:gd name="connsiteY3" fmla="*/ 0 h 65782"/>
                <a:gd name="connsiteX4" fmla="*/ 76497 w 76497"/>
                <a:gd name="connsiteY4" fmla="*/ 32891 h 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 h="65782">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w="127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247" name="Freeform: Shape 46246">
            <a:extLst>
              <a:ext uri="{FF2B5EF4-FFF2-40B4-BE49-F238E27FC236}">
                <a16:creationId xmlns:a16="http://schemas.microsoft.com/office/drawing/2014/main" id="{96C7A84F-95CC-34FB-04F9-B3A01F96F3DD}"/>
              </a:ext>
            </a:extLst>
          </p:cNvPr>
          <p:cNvSpPr/>
          <p:nvPr/>
        </p:nvSpPr>
        <p:spPr>
          <a:xfrm>
            <a:off x="6953427" y="2916088"/>
            <a:ext cx="4104462" cy="1699391"/>
          </a:xfrm>
          <a:custGeom>
            <a:avLst/>
            <a:gdLst>
              <a:gd name="connsiteX0" fmla="*/ 4104462 w 4104462"/>
              <a:gd name="connsiteY0" fmla="*/ 1699392 h 1699391"/>
              <a:gd name="connsiteX1" fmla="*/ 3933236 w 4104462"/>
              <a:gd name="connsiteY1" fmla="*/ 1699392 h 1699391"/>
              <a:gd name="connsiteX2" fmla="*/ 3933236 w 4104462"/>
              <a:gd name="connsiteY2" fmla="*/ 1534935 h 1699391"/>
              <a:gd name="connsiteX3" fmla="*/ 3544375 w 4104462"/>
              <a:gd name="connsiteY3" fmla="*/ 1534935 h 1699391"/>
              <a:gd name="connsiteX4" fmla="*/ 3544375 w 4104462"/>
              <a:gd name="connsiteY4" fmla="*/ 1502043 h 1699391"/>
              <a:gd name="connsiteX5" fmla="*/ 3525251 w 4104462"/>
              <a:gd name="connsiteY5" fmla="*/ 1502043 h 1699391"/>
              <a:gd name="connsiteX6" fmla="*/ 3525251 w 4104462"/>
              <a:gd name="connsiteY6" fmla="*/ 1469152 h 1699391"/>
              <a:gd name="connsiteX7" fmla="*/ 3507146 w 4104462"/>
              <a:gd name="connsiteY7" fmla="*/ 1469152 h 1699391"/>
              <a:gd name="connsiteX8" fmla="*/ 3507146 w 4104462"/>
              <a:gd name="connsiteY8" fmla="*/ 1429901 h 1699391"/>
              <a:gd name="connsiteX9" fmla="*/ 3442378 w 4104462"/>
              <a:gd name="connsiteY9" fmla="*/ 1429901 h 1699391"/>
              <a:gd name="connsiteX10" fmla="*/ 3442378 w 4104462"/>
              <a:gd name="connsiteY10" fmla="*/ 1403369 h 1699391"/>
              <a:gd name="connsiteX11" fmla="*/ 3428227 w 4104462"/>
              <a:gd name="connsiteY11" fmla="*/ 1403369 h 1699391"/>
              <a:gd name="connsiteX12" fmla="*/ 3428227 w 4104462"/>
              <a:gd name="connsiteY12" fmla="*/ 1381441 h 1699391"/>
              <a:gd name="connsiteX13" fmla="*/ 3410505 w 4104462"/>
              <a:gd name="connsiteY13" fmla="*/ 1381441 h 1699391"/>
              <a:gd name="connsiteX14" fmla="*/ 3410505 w 4104462"/>
              <a:gd name="connsiteY14" fmla="*/ 1353045 h 1699391"/>
              <a:gd name="connsiteX15" fmla="*/ 3212887 w 4104462"/>
              <a:gd name="connsiteY15" fmla="*/ 1353045 h 1699391"/>
              <a:gd name="connsiteX16" fmla="*/ 3212887 w 4104462"/>
              <a:gd name="connsiteY16" fmla="*/ 1333749 h 1699391"/>
              <a:gd name="connsiteX17" fmla="*/ 3072642 w 4104462"/>
              <a:gd name="connsiteY17" fmla="*/ 1333749 h 1699391"/>
              <a:gd name="connsiteX18" fmla="*/ 3072642 w 4104462"/>
              <a:gd name="connsiteY18" fmla="*/ 1304694 h 1699391"/>
              <a:gd name="connsiteX19" fmla="*/ 3055940 w 4104462"/>
              <a:gd name="connsiteY19" fmla="*/ 1304694 h 1699391"/>
              <a:gd name="connsiteX20" fmla="*/ 3055940 w 4104462"/>
              <a:gd name="connsiteY20" fmla="*/ 1282767 h 1699391"/>
              <a:gd name="connsiteX21" fmla="*/ 3026743 w 4104462"/>
              <a:gd name="connsiteY21" fmla="*/ 1282767 h 1699391"/>
              <a:gd name="connsiteX22" fmla="*/ 3026743 w 4104462"/>
              <a:gd name="connsiteY22" fmla="*/ 1271803 h 1699391"/>
              <a:gd name="connsiteX23" fmla="*/ 2921432 w 4104462"/>
              <a:gd name="connsiteY23" fmla="*/ 1271803 h 1699391"/>
              <a:gd name="connsiteX24" fmla="*/ 2876681 w 4104462"/>
              <a:gd name="connsiteY24" fmla="*/ 1271803 h 1699391"/>
              <a:gd name="connsiteX25" fmla="*/ 2876681 w 4104462"/>
              <a:gd name="connsiteY25" fmla="*/ 1243187 h 1699391"/>
              <a:gd name="connsiteX26" fmla="*/ 2784119 w 4104462"/>
              <a:gd name="connsiteY26" fmla="*/ 1243187 h 1699391"/>
              <a:gd name="connsiteX27" fmla="*/ 2784119 w 4104462"/>
              <a:gd name="connsiteY27" fmla="*/ 1216984 h 1699391"/>
              <a:gd name="connsiteX28" fmla="*/ 2730444 w 4104462"/>
              <a:gd name="connsiteY28" fmla="*/ 1216984 h 1699391"/>
              <a:gd name="connsiteX29" fmla="*/ 2730444 w 4104462"/>
              <a:gd name="connsiteY29" fmla="*/ 1198784 h 1699391"/>
              <a:gd name="connsiteX30" fmla="*/ 2693470 w 4104462"/>
              <a:gd name="connsiteY30" fmla="*/ 1198784 h 1699391"/>
              <a:gd name="connsiteX31" fmla="*/ 2693470 w 4104462"/>
              <a:gd name="connsiteY31" fmla="*/ 1184092 h 1699391"/>
              <a:gd name="connsiteX32" fmla="*/ 2673963 w 4104462"/>
              <a:gd name="connsiteY32" fmla="*/ 1184092 h 1699391"/>
              <a:gd name="connsiteX33" fmla="*/ 2673963 w 4104462"/>
              <a:gd name="connsiteY33" fmla="*/ 1167647 h 1699391"/>
              <a:gd name="connsiteX34" fmla="*/ 2564827 w 4104462"/>
              <a:gd name="connsiteY34" fmla="*/ 1167647 h 1699391"/>
              <a:gd name="connsiteX35" fmla="*/ 2564827 w 4104462"/>
              <a:gd name="connsiteY35" fmla="*/ 1140237 h 1699391"/>
              <a:gd name="connsiteX36" fmla="*/ 2499549 w 4104462"/>
              <a:gd name="connsiteY36" fmla="*/ 1140237 h 1699391"/>
              <a:gd name="connsiteX37" fmla="*/ 2499549 w 4104462"/>
              <a:gd name="connsiteY37" fmla="*/ 1123353 h 1699391"/>
              <a:gd name="connsiteX38" fmla="*/ 2410812 w 4104462"/>
              <a:gd name="connsiteY38" fmla="*/ 1123353 h 1699391"/>
              <a:gd name="connsiteX39" fmla="*/ 2410812 w 4104462"/>
              <a:gd name="connsiteY39" fmla="*/ 1101645 h 1699391"/>
              <a:gd name="connsiteX40" fmla="*/ 2367974 w 4104462"/>
              <a:gd name="connsiteY40" fmla="*/ 1101645 h 1699391"/>
              <a:gd name="connsiteX41" fmla="*/ 2367974 w 4104462"/>
              <a:gd name="connsiteY41" fmla="*/ 1074454 h 1699391"/>
              <a:gd name="connsiteX42" fmla="*/ 2311493 w 4104462"/>
              <a:gd name="connsiteY42" fmla="*/ 1074454 h 1699391"/>
              <a:gd name="connsiteX43" fmla="*/ 2311493 w 4104462"/>
              <a:gd name="connsiteY43" fmla="*/ 1058009 h 1699391"/>
              <a:gd name="connsiteX44" fmla="*/ 2261770 w 4104462"/>
              <a:gd name="connsiteY44" fmla="*/ 1058009 h 1699391"/>
              <a:gd name="connsiteX45" fmla="*/ 2261770 w 4104462"/>
              <a:gd name="connsiteY45" fmla="*/ 1036081 h 1699391"/>
              <a:gd name="connsiteX46" fmla="*/ 2231554 w 4104462"/>
              <a:gd name="connsiteY46" fmla="*/ 1036081 h 1699391"/>
              <a:gd name="connsiteX47" fmla="*/ 2231554 w 4104462"/>
              <a:gd name="connsiteY47" fmla="*/ 1015359 h 1699391"/>
              <a:gd name="connsiteX48" fmla="*/ 2174053 w 4104462"/>
              <a:gd name="connsiteY48" fmla="*/ 1015359 h 1699391"/>
              <a:gd name="connsiteX49" fmla="*/ 2174053 w 4104462"/>
              <a:gd name="connsiteY49" fmla="*/ 982577 h 1699391"/>
              <a:gd name="connsiteX50" fmla="*/ 2122800 w 4104462"/>
              <a:gd name="connsiteY50" fmla="*/ 982577 h 1699391"/>
              <a:gd name="connsiteX51" fmla="*/ 2122800 w 4104462"/>
              <a:gd name="connsiteY51" fmla="*/ 957470 h 1699391"/>
              <a:gd name="connsiteX52" fmla="*/ 2063897 w 4104462"/>
              <a:gd name="connsiteY52" fmla="*/ 957470 h 1699391"/>
              <a:gd name="connsiteX53" fmla="*/ 2063897 w 4104462"/>
              <a:gd name="connsiteY53" fmla="*/ 910545 h 1699391"/>
              <a:gd name="connsiteX54" fmla="*/ 2039928 w 4104462"/>
              <a:gd name="connsiteY54" fmla="*/ 910545 h 1699391"/>
              <a:gd name="connsiteX55" fmla="*/ 2039928 w 4104462"/>
              <a:gd name="connsiteY55" fmla="*/ 871624 h 1699391"/>
              <a:gd name="connsiteX56" fmla="*/ 2014429 w 4104462"/>
              <a:gd name="connsiteY56" fmla="*/ 871624 h 1699391"/>
              <a:gd name="connsiteX57" fmla="*/ 2014429 w 4104462"/>
              <a:gd name="connsiteY57" fmla="*/ 816805 h 1699391"/>
              <a:gd name="connsiteX58" fmla="*/ 1988930 w 4104462"/>
              <a:gd name="connsiteY58" fmla="*/ 816805 h 1699391"/>
              <a:gd name="connsiteX59" fmla="*/ 1988930 w 4104462"/>
              <a:gd name="connsiteY59" fmla="*/ 789395 h 1699391"/>
              <a:gd name="connsiteX60" fmla="*/ 1957056 w 4104462"/>
              <a:gd name="connsiteY60" fmla="*/ 789395 h 1699391"/>
              <a:gd name="connsiteX61" fmla="*/ 1957056 w 4104462"/>
              <a:gd name="connsiteY61" fmla="*/ 745430 h 1699391"/>
              <a:gd name="connsiteX62" fmla="*/ 1896368 w 4104462"/>
              <a:gd name="connsiteY62" fmla="*/ 745430 h 1699391"/>
              <a:gd name="connsiteX63" fmla="*/ 1896368 w 4104462"/>
              <a:gd name="connsiteY63" fmla="*/ 696203 h 1699391"/>
              <a:gd name="connsiteX64" fmla="*/ 1874184 w 4104462"/>
              <a:gd name="connsiteY64" fmla="*/ 696203 h 1699391"/>
              <a:gd name="connsiteX65" fmla="*/ 1874184 w 4104462"/>
              <a:gd name="connsiteY65" fmla="*/ 675042 h 1699391"/>
              <a:gd name="connsiteX66" fmla="*/ 1848685 w 4104462"/>
              <a:gd name="connsiteY66" fmla="*/ 675042 h 1699391"/>
              <a:gd name="connsiteX67" fmla="*/ 1848685 w 4104462"/>
              <a:gd name="connsiteY67" fmla="*/ 645769 h 1699391"/>
              <a:gd name="connsiteX68" fmla="*/ 1824206 w 4104462"/>
              <a:gd name="connsiteY68" fmla="*/ 645769 h 1699391"/>
              <a:gd name="connsiteX69" fmla="*/ 1824206 w 4104462"/>
              <a:gd name="connsiteY69" fmla="*/ 630639 h 1699391"/>
              <a:gd name="connsiteX70" fmla="*/ 1790037 w 4104462"/>
              <a:gd name="connsiteY70" fmla="*/ 630639 h 1699391"/>
              <a:gd name="connsiteX71" fmla="*/ 1790037 w 4104462"/>
              <a:gd name="connsiteY71" fmla="*/ 605532 h 1699391"/>
              <a:gd name="connsiteX72" fmla="*/ 1562075 w 4104462"/>
              <a:gd name="connsiteY72" fmla="*/ 605532 h 1699391"/>
              <a:gd name="connsiteX73" fmla="*/ 1562075 w 4104462"/>
              <a:gd name="connsiteY73" fmla="*/ 557729 h 1699391"/>
              <a:gd name="connsiteX74" fmla="*/ 1432412 w 4104462"/>
              <a:gd name="connsiteY74" fmla="*/ 557729 h 1699391"/>
              <a:gd name="connsiteX75" fmla="*/ 1432412 w 4104462"/>
              <a:gd name="connsiteY75" fmla="*/ 520781 h 1699391"/>
              <a:gd name="connsiteX76" fmla="*/ 1389701 w 4104462"/>
              <a:gd name="connsiteY76" fmla="*/ 520781 h 1699391"/>
              <a:gd name="connsiteX77" fmla="*/ 1389701 w 4104462"/>
              <a:gd name="connsiteY77" fmla="*/ 465962 h 1699391"/>
              <a:gd name="connsiteX78" fmla="*/ 1338703 w 4104462"/>
              <a:gd name="connsiteY78" fmla="*/ 465962 h 1699391"/>
              <a:gd name="connsiteX79" fmla="*/ 1338703 w 4104462"/>
              <a:gd name="connsiteY79" fmla="*/ 434606 h 1699391"/>
              <a:gd name="connsiteX80" fmla="*/ 1319451 w 4104462"/>
              <a:gd name="connsiteY80" fmla="*/ 434606 h 1699391"/>
              <a:gd name="connsiteX81" fmla="*/ 1319451 w 4104462"/>
              <a:gd name="connsiteY81" fmla="*/ 411143 h 1699391"/>
              <a:gd name="connsiteX82" fmla="*/ 1274955 w 4104462"/>
              <a:gd name="connsiteY82" fmla="*/ 411143 h 1699391"/>
              <a:gd name="connsiteX83" fmla="*/ 1274955 w 4104462"/>
              <a:gd name="connsiteY83" fmla="*/ 400179 h 1699391"/>
              <a:gd name="connsiteX84" fmla="*/ 1260931 w 4104462"/>
              <a:gd name="connsiteY84" fmla="*/ 400179 h 1699391"/>
              <a:gd name="connsiteX85" fmla="*/ 1260931 w 4104462"/>
              <a:gd name="connsiteY85" fmla="*/ 356324 h 1699391"/>
              <a:gd name="connsiteX86" fmla="*/ 1223957 w 4104462"/>
              <a:gd name="connsiteY86" fmla="*/ 356324 h 1699391"/>
              <a:gd name="connsiteX87" fmla="*/ 1223957 w 4104462"/>
              <a:gd name="connsiteY87" fmla="*/ 315539 h 1699391"/>
              <a:gd name="connsiteX88" fmla="*/ 1159572 w 4104462"/>
              <a:gd name="connsiteY88" fmla="*/ 315539 h 1699391"/>
              <a:gd name="connsiteX89" fmla="*/ 1159572 w 4104462"/>
              <a:gd name="connsiteY89" fmla="*/ 268614 h 1699391"/>
              <a:gd name="connsiteX90" fmla="*/ 1111888 w 4104462"/>
              <a:gd name="connsiteY90" fmla="*/ 268614 h 1699391"/>
              <a:gd name="connsiteX91" fmla="*/ 1111888 w 4104462"/>
              <a:gd name="connsiteY91" fmla="*/ 247673 h 1699391"/>
              <a:gd name="connsiteX92" fmla="*/ 1019964 w 4104462"/>
              <a:gd name="connsiteY92" fmla="*/ 247673 h 1699391"/>
              <a:gd name="connsiteX93" fmla="*/ 1019964 w 4104462"/>
              <a:gd name="connsiteY93" fmla="*/ 224758 h 1699391"/>
              <a:gd name="connsiteX94" fmla="*/ 994465 w 4104462"/>
              <a:gd name="connsiteY94" fmla="*/ 224758 h 1699391"/>
              <a:gd name="connsiteX95" fmla="*/ 994465 w 4104462"/>
              <a:gd name="connsiteY95" fmla="*/ 202831 h 1699391"/>
              <a:gd name="connsiteX96" fmla="*/ 866969 w 4104462"/>
              <a:gd name="connsiteY96" fmla="*/ 202831 h 1699391"/>
              <a:gd name="connsiteX97" fmla="*/ 866969 w 4104462"/>
              <a:gd name="connsiteY97" fmla="*/ 169939 h 1699391"/>
              <a:gd name="connsiteX98" fmla="*/ 815589 w 4104462"/>
              <a:gd name="connsiteY98" fmla="*/ 169939 h 1699391"/>
              <a:gd name="connsiteX99" fmla="*/ 815589 w 4104462"/>
              <a:gd name="connsiteY99" fmla="*/ 148012 h 1699391"/>
              <a:gd name="connsiteX100" fmla="*/ 732717 w 4104462"/>
              <a:gd name="connsiteY100" fmla="*/ 148012 h 1699391"/>
              <a:gd name="connsiteX101" fmla="*/ 732717 w 4104462"/>
              <a:gd name="connsiteY101" fmla="*/ 124549 h 1699391"/>
              <a:gd name="connsiteX102" fmla="*/ 707473 w 4104462"/>
              <a:gd name="connsiteY102" fmla="*/ 124549 h 1699391"/>
              <a:gd name="connsiteX103" fmla="*/ 707473 w 4104462"/>
              <a:gd name="connsiteY103" fmla="*/ 107774 h 1699391"/>
              <a:gd name="connsiteX104" fmla="*/ 666546 w 4104462"/>
              <a:gd name="connsiteY104" fmla="*/ 107774 h 1699391"/>
              <a:gd name="connsiteX105" fmla="*/ 666546 w 4104462"/>
              <a:gd name="connsiteY105" fmla="*/ 83435 h 1699391"/>
              <a:gd name="connsiteX106" fmla="*/ 573730 w 4104462"/>
              <a:gd name="connsiteY106" fmla="*/ 83435 h 1699391"/>
              <a:gd name="connsiteX107" fmla="*/ 573730 w 4104462"/>
              <a:gd name="connsiteY107" fmla="*/ 57450 h 1699391"/>
              <a:gd name="connsiteX108" fmla="*/ 516484 w 4104462"/>
              <a:gd name="connsiteY108" fmla="*/ 57450 h 1699391"/>
              <a:gd name="connsiteX109" fmla="*/ 516484 w 4104462"/>
              <a:gd name="connsiteY109" fmla="*/ 41553 h 1699391"/>
              <a:gd name="connsiteX110" fmla="*/ 286865 w 4104462"/>
              <a:gd name="connsiteY110" fmla="*/ 41553 h 1699391"/>
              <a:gd name="connsiteX111" fmla="*/ 286865 w 4104462"/>
              <a:gd name="connsiteY111" fmla="*/ 22257 h 1699391"/>
              <a:gd name="connsiteX112" fmla="*/ 197618 w 4104462"/>
              <a:gd name="connsiteY112" fmla="*/ 22257 h 1699391"/>
              <a:gd name="connsiteX113" fmla="*/ 197618 w 4104462"/>
              <a:gd name="connsiteY113" fmla="*/ 0 h 1699391"/>
              <a:gd name="connsiteX114" fmla="*/ 0 w 4104462"/>
              <a:gd name="connsiteY114" fmla="*/ 0 h 169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104462" h="1699391">
                <a:moveTo>
                  <a:pt x="4104462" y="1699392"/>
                </a:moveTo>
                <a:lnTo>
                  <a:pt x="3933236" y="1699392"/>
                </a:lnTo>
                <a:lnTo>
                  <a:pt x="3933236" y="1534935"/>
                </a:lnTo>
                <a:lnTo>
                  <a:pt x="3544375" y="1534935"/>
                </a:lnTo>
                <a:lnTo>
                  <a:pt x="3544375" y="1502043"/>
                </a:lnTo>
                <a:lnTo>
                  <a:pt x="3525251" y="1502043"/>
                </a:lnTo>
                <a:lnTo>
                  <a:pt x="3525251" y="1469152"/>
                </a:lnTo>
                <a:lnTo>
                  <a:pt x="3507146" y="1469152"/>
                </a:lnTo>
                <a:lnTo>
                  <a:pt x="3507146" y="1429901"/>
                </a:lnTo>
                <a:lnTo>
                  <a:pt x="3442378" y="1429901"/>
                </a:lnTo>
                <a:lnTo>
                  <a:pt x="3442378" y="1403369"/>
                </a:lnTo>
                <a:lnTo>
                  <a:pt x="3428227" y="1403369"/>
                </a:lnTo>
                <a:lnTo>
                  <a:pt x="3428227" y="1381441"/>
                </a:lnTo>
                <a:lnTo>
                  <a:pt x="3410505" y="1381441"/>
                </a:lnTo>
                <a:lnTo>
                  <a:pt x="3410505" y="1353045"/>
                </a:lnTo>
                <a:lnTo>
                  <a:pt x="3212887" y="1353045"/>
                </a:lnTo>
                <a:lnTo>
                  <a:pt x="3212887" y="1333749"/>
                </a:lnTo>
                <a:lnTo>
                  <a:pt x="3072642" y="1333749"/>
                </a:lnTo>
                <a:lnTo>
                  <a:pt x="3072642" y="1304694"/>
                </a:lnTo>
                <a:lnTo>
                  <a:pt x="3055940" y="1304694"/>
                </a:lnTo>
                <a:lnTo>
                  <a:pt x="3055940" y="1282767"/>
                </a:lnTo>
                <a:lnTo>
                  <a:pt x="3026743" y="1282767"/>
                </a:lnTo>
                <a:lnTo>
                  <a:pt x="3026743" y="1271803"/>
                </a:lnTo>
                <a:lnTo>
                  <a:pt x="2921432" y="1271803"/>
                </a:lnTo>
                <a:lnTo>
                  <a:pt x="2876681" y="1271803"/>
                </a:lnTo>
                <a:lnTo>
                  <a:pt x="2876681" y="1243187"/>
                </a:lnTo>
                <a:lnTo>
                  <a:pt x="2784119" y="1243187"/>
                </a:lnTo>
                <a:lnTo>
                  <a:pt x="2784119" y="1216984"/>
                </a:lnTo>
                <a:lnTo>
                  <a:pt x="2730444" y="1216984"/>
                </a:lnTo>
                <a:lnTo>
                  <a:pt x="2730444" y="1198784"/>
                </a:lnTo>
                <a:lnTo>
                  <a:pt x="2693470" y="1198784"/>
                </a:lnTo>
                <a:lnTo>
                  <a:pt x="2693470" y="1184092"/>
                </a:lnTo>
                <a:lnTo>
                  <a:pt x="2673963" y="1184092"/>
                </a:lnTo>
                <a:lnTo>
                  <a:pt x="2673963" y="1167647"/>
                </a:lnTo>
                <a:lnTo>
                  <a:pt x="2564827" y="1167647"/>
                </a:lnTo>
                <a:lnTo>
                  <a:pt x="2564827" y="1140237"/>
                </a:lnTo>
                <a:lnTo>
                  <a:pt x="2499549" y="1140237"/>
                </a:lnTo>
                <a:lnTo>
                  <a:pt x="2499549" y="1123353"/>
                </a:lnTo>
                <a:lnTo>
                  <a:pt x="2410812" y="1123353"/>
                </a:lnTo>
                <a:lnTo>
                  <a:pt x="2410812" y="1101645"/>
                </a:lnTo>
                <a:lnTo>
                  <a:pt x="2367974" y="1101645"/>
                </a:lnTo>
                <a:lnTo>
                  <a:pt x="2367974" y="1074454"/>
                </a:lnTo>
                <a:lnTo>
                  <a:pt x="2311493" y="1074454"/>
                </a:lnTo>
                <a:lnTo>
                  <a:pt x="2311493" y="1058009"/>
                </a:lnTo>
                <a:lnTo>
                  <a:pt x="2261770" y="1058009"/>
                </a:lnTo>
                <a:lnTo>
                  <a:pt x="2261770" y="1036081"/>
                </a:lnTo>
                <a:lnTo>
                  <a:pt x="2231554" y="1036081"/>
                </a:lnTo>
                <a:lnTo>
                  <a:pt x="2231554" y="1015359"/>
                </a:lnTo>
                <a:lnTo>
                  <a:pt x="2174053" y="1015359"/>
                </a:lnTo>
                <a:lnTo>
                  <a:pt x="2174053" y="982577"/>
                </a:lnTo>
                <a:lnTo>
                  <a:pt x="2122800" y="982577"/>
                </a:lnTo>
                <a:lnTo>
                  <a:pt x="2122800" y="957470"/>
                </a:lnTo>
                <a:lnTo>
                  <a:pt x="2063897" y="957470"/>
                </a:lnTo>
                <a:lnTo>
                  <a:pt x="2063897" y="910545"/>
                </a:lnTo>
                <a:lnTo>
                  <a:pt x="2039928" y="910545"/>
                </a:lnTo>
                <a:lnTo>
                  <a:pt x="2039928" y="871624"/>
                </a:lnTo>
                <a:lnTo>
                  <a:pt x="2014429" y="871624"/>
                </a:lnTo>
                <a:lnTo>
                  <a:pt x="2014429" y="816805"/>
                </a:lnTo>
                <a:lnTo>
                  <a:pt x="1988930" y="816805"/>
                </a:lnTo>
                <a:lnTo>
                  <a:pt x="1988930" y="789395"/>
                </a:lnTo>
                <a:lnTo>
                  <a:pt x="1957056" y="789395"/>
                </a:lnTo>
                <a:lnTo>
                  <a:pt x="1957056" y="745430"/>
                </a:lnTo>
                <a:lnTo>
                  <a:pt x="1896368" y="745430"/>
                </a:lnTo>
                <a:lnTo>
                  <a:pt x="1896368" y="696203"/>
                </a:lnTo>
                <a:lnTo>
                  <a:pt x="1874184" y="696203"/>
                </a:lnTo>
                <a:lnTo>
                  <a:pt x="1874184" y="675042"/>
                </a:lnTo>
                <a:lnTo>
                  <a:pt x="1848685" y="675042"/>
                </a:lnTo>
                <a:lnTo>
                  <a:pt x="1848685" y="645769"/>
                </a:lnTo>
                <a:lnTo>
                  <a:pt x="1824206" y="645769"/>
                </a:lnTo>
                <a:lnTo>
                  <a:pt x="1824206" y="630639"/>
                </a:lnTo>
                <a:lnTo>
                  <a:pt x="1790037" y="630639"/>
                </a:lnTo>
                <a:lnTo>
                  <a:pt x="1790037" y="605532"/>
                </a:lnTo>
                <a:lnTo>
                  <a:pt x="1562075" y="605532"/>
                </a:lnTo>
                <a:lnTo>
                  <a:pt x="1562075" y="557729"/>
                </a:lnTo>
                <a:lnTo>
                  <a:pt x="1432412" y="557729"/>
                </a:lnTo>
                <a:lnTo>
                  <a:pt x="1432412" y="520781"/>
                </a:lnTo>
                <a:lnTo>
                  <a:pt x="1389701" y="520781"/>
                </a:lnTo>
                <a:lnTo>
                  <a:pt x="1389701" y="465962"/>
                </a:lnTo>
                <a:lnTo>
                  <a:pt x="1338703" y="465962"/>
                </a:lnTo>
                <a:lnTo>
                  <a:pt x="1338703" y="434606"/>
                </a:lnTo>
                <a:lnTo>
                  <a:pt x="1319451" y="434606"/>
                </a:lnTo>
                <a:lnTo>
                  <a:pt x="1319451" y="411143"/>
                </a:lnTo>
                <a:lnTo>
                  <a:pt x="1274955" y="411143"/>
                </a:lnTo>
                <a:lnTo>
                  <a:pt x="1274955" y="400179"/>
                </a:lnTo>
                <a:lnTo>
                  <a:pt x="1260931" y="400179"/>
                </a:lnTo>
                <a:lnTo>
                  <a:pt x="1260931" y="356324"/>
                </a:lnTo>
                <a:lnTo>
                  <a:pt x="1223957" y="356324"/>
                </a:lnTo>
                <a:lnTo>
                  <a:pt x="1223957" y="315539"/>
                </a:lnTo>
                <a:lnTo>
                  <a:pt x="1159572" y="315539"/>
                </a:lnTo>
                <a:lnTo>
                  <a:pt x="1159572" y="268614"/>
                </a:lnTo>
                <a:lnTo>
                  <a:pt x="1111888" y="268614"/>
                </a:lnTo>
                <a:lnTo>
                  <a:pt x="1111888" y="247673"/>
                </a:lnTo>
                <a:lnTo>
                  <a:pt x="1019964" y="247673"/>
                </a:lnTo>
                <a:lnTo>
                  <a:pt x="1019964" y="224758"/>
                </a:lnTo>
                <a:lnTo>
                  <a:pt x="994465" y="224758"/>
                </a:lnTo>
                <a:lnTo>
                  <a:pt x="994465" y="202831"/>
                </a:lnTo>
                <a:lnTo>
                  <a:pt x="866969" y="202831"/>
                </a:lnTo>
                <a:lnTo>
                  <a:pt x="866969" y="169939"/>
                </a:lnTo>
                <a:lnTo>
                  <a:pt x="815589" y="169939"/>
                </a:lnTo>
                <a:lnTo>
                  <a:pt x="815589" y="148012"/>
                </a:lnTo>
                <a:lnTo>
                  <a:pt x="732717" y="148012"/>
                </a:lnTo>
                <a:lnTo>
                  <a:pt x="732717" y="124549"/>
                </a:lnTo>
                <a:lnTo>
                  <a:pt x="707473" y="124549"/>
                </a:lnTo>
                <a:lnTo>
                  <a:pt x="707473" y="107774"/>
                </a:lnTo>
                <a:lnTo>
                  <a:pt x="666546" y="107774"/>
                </a:lnTo>
                <a:lnTo>
                  <a:pt x="666546" y="83435"/>
                </a:lnTo>
                <a:lnTo>
                  <a:pt x="573730" y="83435"/>
                </a:lnTo>
                <a:lnTo>
                  <a:pt x="573730" y="57450"/>
                </a:lnTo>
                <a:lnTo>
                  <a:pt x="516484" y="57450"/>
                </a:lnTo>
                <a:lnTo>
                  <a:pt x="516484" y="41553"/>
                </a:lnTo>
                <a:lnTo>
                  <a:pt x="286865" y="41553"/>
                </a:lnTo>
                <a:lnTo>
                  <a:pt x="286865" y="22257"/>
                </a:lnTo>
                <a:lnTo>
                  <a:pt x="197618" y="22257"/>
                </a:lnTo>
                <a:lnTo>
                  <a:pt x="197618" y="0"/>
                </a:lnTo>
                <a:lnTo>
                  <a:pt x="0" y="0"/>
                </a:lnTo>
              </a:path>
            </a:pathLst>
          </a:custGeom>
          <a:noFill/>
          <a:ln w="28575" cap="flat">
            <a:solidFill>
              <a:srgbClr val="E1471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B5006F7-2620-A881-3AF3-A29F75799BE7}"/>
              </a:ext>
            </a:extLst>
          </p:cNvPr>
          <p:cNvGrpSpPr/>
          <p:nvPr/>
        </p:nvGrpSpPr>
        <p:grpSpPr>
          <a:xfrm>
            <a:off x="576605" y="2788919"/>
            <a:ext cx="5206017" cy="3510688"/>
            <a:chOff x="542184" y="2788919"/>
            <a:chExt cx="5206017" cy="3510688"/>
          </a:xfrm>
        </p:grpSpPr>
        <p:sp>
          <p:nvSpPr>
            <p:cNvPr id="24594" name="Freeform: Shape 24593">
              <a:extLst>
                <a:ext uri="{FF2B5EF4-FFF2-40B4-BE49-F238E27FC236}">
                  <a16:creationId xmlns:a16="http://schemas.microsoft.com/office/drawing/2014/main" id="{A8A10B82-1A33-DEA2-B204-2ABEFDFE22F8}"/>
                </a:ext>
              </a:extLst>
            </p:cNvPr>
            <p:cNvSpPr/>
            <p:nvPr/>
          </p:nvSpPr>
          <p:spPr>
            <a:xfrm>
              <a:off x="1221882" y="4360717"/>
              <a:ext cx="2569001" cy="1424966"/>
            </a:xfrm>
            <a:custGeom>
              <a:avLst/>
              <a:gdLst>
                <a:gd name="connsiteX0" fmla="*/ 0 w 2569001"/>
                <a:gd name="connsiteY0" fmla="*/ 0 h 1424966"/>
                <a:gd name="connsiteX1" fmla="*/ 2569001 w 2569001"/>
                <a:gd name="connsiteY1" fmla="*/ 0 h 1424966"/>
                <a:gd name="connsiteX2" fmla="*/ 2569001 w 2569001"/>
                <a:gd name="connsiteY2" fmla="*/ 1424966 h 1424966"/>
              </a:gdLst>
              <a:ahLst/>
              <a:cxnLst>
                <a:cxn ang="0">
                  <a:pos x="connsiteX0" y="connsiteY0"/>
                </a:cxn>
                <a:cxn ang="0">
                  <a:pos x="connsiteX1" y="connsiteY1"/>
                </a:cxn>
                <a:cxn ang="0">
                  <a:pos x="connsiteX2" y="connsiteY2"/>
                </a:cxn>
              </a:cxnLst>
              <a:rect l="l" t="t" r="r" b="b"/>
              <a:pathLst>
                <a:path w="2569001" h="1424966">
                  <a:moveTo>
                    <a:pt x="0" y="0"/>
                  </a:moveTo>
                  <a:lnTo>
                    <a:pt x="2569001" y="0"/>
                  </a:lnTo>
                  <a:lnTo>
                    <a:pt x="2569001" y="1424966"/>
                  </a:lnTo>
                </a:path>
              </a:pathLst>
            </a:custGeom>
            <a:noFill/>
            <a:ln w="28575" cap="flat">
              <a:solidFill>
                <a:schemeClr val="tx2">
                  <a:lumMod val="90000"/>
                </a:schemeClr>
              </a:solid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615" name="Straight Connector 24614">
              <a:extLst>
                <a:ext uri="{FF2B5EF4-FFF2-40B4-BE49-F238E27FC236}">
                  <a16:creationId xmlns:a16="http://schemas.microsoft.com/office/drawing/2014/main" id="{E2FCECEE-373C-8938-6075-2E1D431B6E93}"/>
                </a:ext>
              </a:extLst>
            </p:cNvPr>
            <p:cNvCxnSpPr>
              <a:endCxn id="24" idx="23"/>
            </p:cNvCxnSpPr>
            <p:nvPr/>
          </p:nvCxnSpPr>
          <p:spPr bwMode="auto">
            <a:xfrm flipH="1" flipV="1">
              <a:off x="3805306" y="4374852"/>
              <a:ext cx="1612863" cy="7070"/>
            </a:xfrm>
            <a:prstGeom prst="line">
              <a:avLst/>
            </a:prstGeom>
            <a:noFill/>
            <a:ln w="28575" cap="flat" cmpd="sng" algn="ctr">
              <a:solidFill>
                <a:schemeClr val="tx2">
                  <a:lumMod val="90000"/>
                </a:schemeClr>
              </a:solidFill>
              <a:prstDash val="sysDash"/>
              <a:round/>
              <a:headEnd type="none" w="med" len="med"/>
              <a:tailEnd type="none" w="med" len="med"/>
            </a:ln>
            <a:effectLst/>
          </p:spPr>
        </p:cxnSp>
        <p:sp>
          <p:nvSpPr>
            <p:cNvPr id="3" name="TextBox 2">
              <a:extLst>
                <a:ext uri="{FF2B5EF4-FFF2-40B4-BE49-F238E27FC236}">
                  <a16:creationId xmlns:a16="http://schemas.microsoft.com/office/drawing/2014/main" id="{D400BC95-A661-EDBA-90DA-BEAA4997E48F}"/>
                </a:ext>
              </a:extLst>
            </p:cNvPr>
            <p:cNvSpPr txBox="1"/>
            <p:nvPr/>
          </p:nvSpPr>
          <p:spPr bwMode="auto">
            <a:xfrm rot="16200000">
              <a:off x="-460608" y="4236647"/>
              <a:ext cx="2313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Probability</a:t>
              </a:r>
            </a:p>
          </p:txBody>
        </p:sp>
        <p:grpSp>
          <p:nvGrpSpPr>
            <p:cNvPr id="5" name="Group 4">
              <a:extLst>
                <a:ext uri="{FF2B5EF4-FFF2-40B4-BE49-F238E27FC236}">
                  <a16:creationId xmlns:a16="http://schemas.microsoft.com/office/drawing/2014/main" id="{45EDBA06-BFAF-E71C-9161-55E21BAF5396}"/>
                </a:ext>
              </a:extLst>
            </p:cNvPr>
            <p:cNvGrpSpPr/>
            <p:nvPr/>
          </p:nvGrpSpPr>
          <p:grpSpPr>
            <a:xfrm>
              <a:off x="803450" y="2788919"/>
              <a:ext cx="412292" cy="3168018"/>
              <a:chOff x="2540964" y="1536947"/>
              <a:chExt cx="412292" cy="3703616"/>
            </a:xfrm>
          </p:grpSpPr>
          <p:sp>
            <p:nvSpPr>
              <p:cNvPr id="10" name="TextBox 9">
                <a:extLst>
                  <a:ext uri="{FF2B5EF4-FFF2-40B4-BE49-F238E27FC236}">
                    <a16:creationId xmlns:a16="http://schemas.microsoft.com/office/drawing/2014/main" id="{0945B7B9-725A-32AF-00E9-3053767C99B7}"/>
                  </a:ext>
                </a:extLst>
              </p:cNvPr>
              <p:cNvSpPr txBox="1"/>
              <p:nvPr/>
            </p:nvSpPr>
            <p:spPr bwMode="auto">
              <a:xfrm>
                <a:off x="2540964" y="1536947"/>
                <a:ext cx="412292" cy="35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1.0</a:t>
                </a:r>
              </a:p>
            </p:txBody>
          </p:sp>
          <p:sp>
            <p:nvSpPr>
              <p:cNvPr id="11" name="TextBox 10">
                <a:extLst>
                  <a:ext uri="{FF2B5EF4-FFF2-40B4-BE49-F238E27FC236}">
                    <a16:creationId xmlns:a16="http://schemas.microsoft.com/office/drawing/2014/main" id="{3C7B0F09-49CD-F516-3A82-EF60D0BEE9ED}"/>
                  </a:ext>
                </a:extLst>
              </p:cNvPr>
              <p:cNvSpPr txBox="1"/>
              <p:nvPr/>
            </p:nvSpPr>
            <p:spPr bwMode="auto">
              <a:xfrm>
                <a:off x="2540964" y="2212271"/>
                <a:ext cx="412292" cy="35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0.8</a:t>
                </a:r>
              </a:p>
            </p:txBody>
          </p:sp>
          <p:sp>
            <p:nvSpPr>
              <p:cNvPr id="12" name="TextBox 11">
                <a:extLst>
                  <a:ext uri="{FF2B5EF4-FFF2-40B4-BE49-F238E27FC236}">
                    <a16:creationId xmlns:a16="http://schemas.microsoft.com/office/drawing/2014/main" id="{87C7E425-D83E-FCBF-7B47-40E473E90D52}"/>
                  </a:ext>
                </a:extLst>
              </p:cNvPr>
              <p:cNvSpPr txBox="1"/>
              <p:nvPr/>
            </p:nvSpPr>
            <p:spPr bwMode="auto">
              <a:xfrm>
                <a:off x="2540964" y="2872570"/>
                <a:ext cx="412292" cy="35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0.6</a:t>
                </a:r>
              </a:p>
            </p:txBody>
          </p:sp>
          <p:sp>
            <p:nvSpPr>
              <p:cNvPr id="13" name="TextBox 12">
                <a:extLst>
                  <a:ext uri="{FF2B5EF4-FFF2-40B4-BE49-F238E27FC236}">
                    <a16:creationId xmlns:a16="http://schemas.microsoft.com/office/drawing/2014/main" id="{20F31721-0CFD-9D64-20A4-E54C26231A9D}"/>
                  </a:ext>
                </a:extLst>
              </p:cNvPr>
              <p:cNvSpPr txBox="1"/>
              <p:nvPr/>
            </p:nvSpPr>
            <p:spPr bwMode="auto">
              <a:xfrm>
                <a:off x="2540964" y="3547894"/>
                <a:ext cx="412292" cy="35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0.4</a:t>
                </a:r>
              </a:p>
            </p:txBody>
          </p:sp>
          <p:sp>
            <p:nvSpPr>
              <p:cNvPr id="14" name="TextBox 13">
                <a:extLst>
                  <a:ext uri="{FF2B5EF4-FFF2-40B4-BE49-F238E27FC236}">
                    <a16:creationId xmlns:a16="http://schemas.microsoft.com/office/drawing/2014/main" id="{5E794770-CFB0-DAE3-1B41-18B138FFBD3C}"/>
                  </a:ext>
                </a:extLst>
              </p:cNvPr>
              <p:cNvSpPr txBox="1"/>
              <p:nvPr/>
            </p:nvSpPr>
            <p:spPr bwMode="auto">
              <a:xfrm>
                <a:off x="2540964" y="4205428"/>
                <a:ext cx="412292" cy="35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0.2</a:t>
                </a:r>
              </a:p>
            </p:txBody>
          </p:sp>
          <p:sp>
            <p:nvSpPr>
              <p:cNvPr id="16" name="TextBox 15">
                <a:extLst>
                  <a:ext uri="{FF2B5EF4-FFF2-40B4-BE49-F238E27FC236}">
                    <a16:creationId xmlns:a16="http://schemas.microsoft.com/office/drawing/2014/main" id="{249873CB-580E-EA51-C54A-C3128D46E937}"/>
                  </a:ext>
                </a:extLst>
              </p:cNvPr>
              <p:cNvSpPr txBox="1"/>
              <p:nvPr/>
            </p:nvSpPr>
            <p:spPr bwMode="auto">
              <a:xfrm>
                <a:off x="2677219" y="4880752"/>
                <a:ext cx="276037" cy="35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a:t>
                </a:r>
              </a:p>
            </p:txBody>
          </p:sp>
        </p:grpSp>
        <p:sp>
          <p:nvSpPr>
            <p:cNvPr id="18" name="TextBox 17">
              <a:extLst>
                <a:ext uri="{FF2B5EF4-FFF2-40B4-BE49-F238E27FC236}">
                  <a16:creationId xmlns:a16="http://schemas.microsoft.com/office/drawing/2014/main" id="{935F3336-DADA-F401-BB06-9BED3C98430D}"/>
                </a:ext>
              </a:extLst>
            </p:cNvPr>
            <p:cNvSpPr txBox="1"/>
            <p:nvPr/>
          </p:nvSpPr>
          <p:spPr bwMode="auto">
            <a:xfrm>
              <a:off x="3214877" y="5991830"/>
              <a:ext cx="4379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a:t>
              </a:r>
            </a:p>
          </p:txBody>
        </p:sp>
        <p:sp>
          <p:nvSpPr>
            <p:cNvPr id="24637" name="TextBox 24636">
              <a:extLst>
                <a:ext uri="{FF2B5EF4-FFF2-40B4-BE49-F238E27FC236}">
                  <a16:creationId xmlns:a16="http://schemas.microsoft.com/office/drawing/2014/main" id="{A995E787-9BBC-EA34-EF26-CECC3BE9758D}"/>
                </a:ext>
              </a:extLst>
            </p:cNvPr>
            <p:cNvSpPr txBox="1"/>
            <p:nvPr/>
          </p:nvSpPr>
          <p:spPr bwMode="auto">
            <a:xfrm>
              <a:off x="1076086" y="5804715"/>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a:t>
              </a:r>
            </a:p>
          </p:txBody>
        </p:sp>
        <p:sp>
          <p:nvSpPr>
            <p:cNvPr id="24639" name="TextBox 24638">
              <a:extLst>
                <a:ext uri="{FF2B5EF4-FFF2-40B4-BE49-F238E27FC236}">
                  <a16:creationId xmlns:a16="http://schemas.microsoft.com/office/drawing/2014/main" id="{D24BDA38-657C-2335-95FB-69994DC573FB}"/>
                </a:ext>
              </a:extLst>
            </p:cNvPr>
            <p:cNvSpPr txBox="1"/>
            <p:nvPr/>
          </p:nvSpPr>
          <p:spPr bwMode="auto">
            <a:xfrm>
              <a:off x="1436301" y="5804715"/>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a:t>
              </a:r>
            </a:p>
          </p:txBody>
        </p:sp>
        <p:sp>
          <p:nvSpPr>
            <p:cNvPr id="46081" name="TextBox 46080">
              <a:extLst>
                <a:ext uri="{FF2B5EF4-FFF2-40B4-BE49-F238E27FC236}">
                  <a16:creationId xmlns:a16="http://schemas.microsoft.com/office/drawing/2014/main" id="{10293F78-0E46-E360-092F-CA1E13196122}"/>
                </a:ext>
              </a:extLst>
            </p:cNvPr>
            <p:cNvSpPr txBox="1"/>
            <p:nvPr/>
          </p:nvSpPr>
          <p:spPr bwMode="auto">
            <a:xfrm>
              <a:off x="1795132" y="5804715"/>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8</a:t>
              </a:r>
            </a:p>
          </p:txBody>
        </p:sp>
        <p:sp>
          <p:nvSpPr>
            <p:cNvPr id="46083" name="TextBox 46082">
              <a:extLst>
                <a:ext uri="{FF2B5EF4-FFF2-40B4-BE49-F238E27FC236}">
                  <a16:creationId xmlns:a16="http://schemas.microsoft.com/office/drawing/2014/main" id="{B3D7C56E-E7BE-BFF2-5B6C-1FCA857EEC9C}"/>
                </a:ext>
              </a:extLst>
            </p:cNvPr>
            <p:cNvSpPr txBox="1"/>
            <p:nvPr/>
          </p:nvSpPr>
          <p:spPr bwMode="auto">
            <a:xfrm>
              <a:off x="2109662" y="5804715"/>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12</a:t>
              </a:r>
            </a:p>
          </p:txBody>
        </p:sp>
        <p:sp>
          <p:nvSpPr>
            <p:cNvPr id="24629" name="TextBox 24628">
              <a:extLst>
                <a:ext uri="{FF2B5EF4-FFF2-40B4-BE49-F238E27FC236}">
                  <a16:creationId xmlns:a16="http://schemas.microsoft.com/office/drawing/2014/main" id="{EEFFB965-9654-0B05-23BC-411C53362F41}"/>
                </a:ext>
              </a:extLst>
            </p:cNvPr>
            <p:cNvSpPr txBox="1"/>
            <p:nvPr/>
          </p:nvSpPr>
          <p:spPr bwMode="auto">
            <a:xfrm>
              <a:off x="2479932" y="5804715"/>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16</a:t>
              </a:r>
            </a:p>
          </p:txBody>
        </p:sp>
        <p:sp>
          <p:nvSpPr>
            <p:cNvPr id="24631" name="TextBox 24630">
              <a:extLst>
                <a:ext uri="{FF2B5EF4-FFF2-40B4-BE49-F238E27FC236}">
                  <a16:creationId xmlns:a16="http://schemas.microsoft.com/office/drawing/2014/main" id="{7205BBA4-776B-7BEF-B1C4-1F633B0FE43A}"/>
                </a:ext>
              </a:extLst>
            </p:cNvPr>
            <p:cNvSpPr txBox="1"/>
            <p:nvPr/>
          </p:nvSpPr>
          <p:spPr bwMode="auto">
            <a:xfrm>
              <a:off x="2840147" y="5804715"/>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a:t>
              </a:r>
            </a:p>
          </p:txBody>
        </p:sp>
        <p:sp>
          <p:nvSpPr>
            <p:cNvPr id="24633" name="TextBox 24632">
              <a:extLst>
                <a:ext uri="{FF2B5EF4-FFF2-40B4-BE49-F238E27FC236}">
                  <a16:creationId xmlns:a16="http://schemas.microsoft.com/office/drawing/2014/main" id="{B88FE47C-E225-F35E-D5CD-F5629793FD98}"/>
                </a:ext>
              </a:extLst>
            </p:cNvPr>
            <p:cNvSpPr txBox="1"/>
            <p:nvPr/>
          </p:nvSpPr>
          <p:spPr bwMode="auto">
            <a:xfrm>
              <a:off x="3198978" y="5804715"/>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24</a:t>
              </a:r>
            </a:p>
          </p:txBody>
        </p:sp>
        <p:sp>
          <p:nvSpPr>
            <p:cNvPr id="24635" name="TextBox 24634">
              <a:extLst>
                <a:ext uri="{FF2B5EF4-FFF2-40B4-BE49-F238E27FC236}">
                  <a16:creationId xmlns:a16="http://schemas.microsoft.com/office/drawing/2014/main" id="{6AC92CD7-A8E9-DD28-A0CE-8133A0008C63}"/>
                </a:ext>
              </a:extLst>
            </p:cNvPr>
            <p:cNvSpPr txBox="1"/>
            <p:nvPr/>
          </p:nvSpPr>
          <p:spPr bwMode="auto">
            <a:xfrm>
              <a:off x="3559193" y="5804715"/>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28</a:t>
              </a:r>
            </a:p>
          </p:txBody>
        </p:sp>
        <p:sp>
          <p:nvSpPr>
            <p:cNvPr id="24620" name="TextBox 24619">
              <a:extLst>
                <a:ext uri="{FF2B5EF4-FFF2-40B4-BE49-F238E27FC236}">
                  <a16:creationId xmlns:a16="http://schemas.microsoft.com/office/drawing/2014/main" id="{F7B4E96F-6467-FFAA-DD15-FF3A802E5F5C}"/>
                </a:ext>
              </a:extLst>
            </p:cNvPr>
            <p:cNvSpPr txBox="1"/>
            <p:nvPr/>
          </p:nvSpPr>
          <p:spPr bwMode="auto">
            <a:xfrm>
              <a:off x="3923100" y="5804715"/>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32</a:t>
              </a:r>
            </a:p>
          </p:txBody>
        </p:sp>
        <p:sp>
          <p:nvSpPr>
            <p:cNvPr id="24622" name="TextBox 24621">
              <a:extLst>
                <a:ext uri="{FF2B5EF4-FFF2-40B4-BE49-F238E27FC236}">
                  <a16:creationId xmlns:a16="http://schemas.microsoft.com/office/drawing/2014/main" id="{2746FAD6-2749-480B-81C8-4705B41C428F}"/>
                </a:ext>
              </a:extLst>
            </p:cNvPr>
            <p:cNvSpPr txBox="1"/>
            <p:nvPr/>
          </p:nvSpPr>
          <p:spPr bwMode="auto">
            <a:xfrm>
              <a:off x="4283315" y="5804715"/>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36</a:t>
              </a:r>
            </a:p>
          </p:txBody>
        </p:sp>
        <p:sp>
          <p:nvSpPr>
            <p:cNvPr id="24624" name="TextBox 24623">
              <a:extLst>
                <a:ext uri="{FF2B5EF4-FFF2-40B4-BE49-F238E27FC236}">
                  <a16:creationId xmlns:a16="http://schemas.microsoft.com/office/drawing/2014/main" id="{B4BE98DF-B5F0-039E-3340-432B0E2C3104}"/>
                </a:ext>
              </a:extLst>
            </p:cNvPr>
            <p:cNvSpPr txBox="1"/>
            <p:nvPr/>
          </p:nvSpPr>
          <p:spPr bwMode="auto">
            <a:xfrm>
              <a:off x="4642146" y="5804715"/>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40</a:t>
              </a:r>
            </a:p>
          </p:txBody>
        </p:sp>
        <p:sp>
          <p:nvSpPr>
            <p:cNvPr id="24626" name="TextBox 24625">
              <a:extLst>
                <a:ext uri="{FF2B5EF4-FFF2-40B4-BE49-F238E27FC236}">
                  <a16:creationId xmlns:a16="http://schemas.microsoft.com/office/drawing/2014/main" id="{6661681F-568F-986E-4F9D-4828AA6DE4D6}"/>
                </a:ext>
              </a:extLst>
            </p:cNvPr>
            <p:cNvSpPr txBox="1"/>
            <p:nvPr/>
          </p:nvSpPr>
          <p:spPr bwMode="auto">
            <a:xfrm>
              <a:off x="5002361" y="5804715"/>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44</a:t>
              </a:r>
            </a:p>
          </p:txBody>
        </p:sp>
        <p:sp>
          <p:nvSpPr>
            <p:cNvPr id="24628" name="TextBox 24627">
              <a:extLst>
                <a:ext uri="{FF2B5EF4-FFF2-40B4-BE49-F238E27FC236}">
                  <a16:creationId xmlns:a16="http://schemas.microsoft.com/office/drawing/2014/main" id="{76A446EC-CBEF-C59B-7745-07B91C570E5E}"/>
                </a:ext>
              </a:extLst>
            </p:cNvPr>
            <p:cNvSpPr txBox="1"/>
            <p:nvPr/>
          </p:nvSpPr>
          <p:spPr bwMode="auto">
            <a:xfrm>
              <a:off x="5380792" y="5804715"/>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48</a:t>
              </a:r>
            </a:p>
          </p:txBody>
        </p:sp>
        <p:sp>
          <p:nvSpPr>
            <p:cNvPr id="24" name="Freeform: Shape 23">
              <a:extLst>
                <a:ext uri="{FF2B5EF4-FFF2-40B4-BE49-F238E27FC236}">
                  <a16:creationId xmlns:a16="http://schemas.microsoft.com/office/drawing/2014/main" id="{2956B784-DCAE-CA75-9432-188B5F35F366}"/>
                </a:ext>
              </a:extLst>
            </p:cNvPr>
            <p:cNvSpPr/>
            <p:nvPr/>
          </p:nvSpPr>
          <p:spPr>
            <a:xfrm>
              <a:off x="1234491" y="2949072"/>
              <a:ext cx="4004116" cy="1890239"/>
            </a:xfrm>
            <a:custGeom>
              <a:avLst/>
              <a:gdLst>
                <a:gd name="connsiteX0" fmla="*/ 4006243 w 4006243"/>
                <a:gd name="connsiteY0" fmla="*/ 1904744 h 1904744"/>
                <a:gd name="connsiteX1" fmla="*/ 3548401 w 4006243"/>
                <a:gd name="connsiteY1" fmla="*/ 1904744 h 1904744"/>
                <a:gd name="connsiteX2" fmla="*/ 3548401 w 4006243"/>
                <a:gd name="connsiteY2" fmla="*/ 1849017 h 1904744"/>
                <a:gd name="connsiteX3" fmla="*/ 3497530 w 4006243"/>
                <a:gd name="connsiteY3" fmla="*/ 1849017 h 1904744"/>
                <a:gd name="connsiteX4" fmla="*/ 3497530 w 4006243"/>
                <a:gd name="connsiteY4" fmla="*/ 1791657 h 1904744"/>
                <a:gd name="connsiteX5" fmla="*/ 3421223 w 4006243"/>
                <a:gd name="connsiteY5" fmla="*/ 1791657 h 1904744"/>
                <a:gd name="connsiteX6" fmla="*/ 3421223 w 4006243"/>
                <a:gd name="connsiteY6" fmla="*/ 1741698 h 1904744"/>
                <a:gd name="connsiteX7" fmla="*/ 3254493 w 4006243"/>
                <a:gd name="connsiteY7" fmla="*/ 1741698 h 1904744"/>
                <a:gd name="connsiteX8" fmla="*/ 3254493 w 4006243"/>
                <a:gd name="connsiteY8" fmla="*/ 1711004 h 1904744"/>
                <a:gd name="connsiteX9" fmla="*/ 3088271 w 4006243"/>
                <a:gd name="connsiteY9" fmla="*/ 1711004 h 1904744"/>
                <a:gd name="connsiteX10" fmla="*/ 3088271 w 4006243"/>
                <a:gd name="connsiteY10" fmla="*/ 1676175 h 1904744"/>
                <a:gd name="connsiteX11" fmla="*/ 3064997 w 4006243"/>
                <a:gd name="connsiteY11" fmla="*/ 1676175 h 1904744"/>
                <a:gd name="connsiteX12" fmla="*/ 3064997 w 4006243"/>
                <a:gd name="connsiteY12" fmla="*/ 1614352 h 1904744"/>
                <a:gd name="connsiteX13" fmla="*/ 3001535 w 4006243"/>
                <a:gd name="connsiteY13" fmla="*/ 1614352 h 1904744"/>
                <a:gd name="connsiteX14" fmla="*/ 3001535 w 4006243"/>
                <a:gd name="connsiteY14" fmla="*/ 1549482 h 1904744"/>
                <a:gd name="connsiteX15" fmla="*/ 2971648 w 4006243"/>
                <a:gd name="connsiteY15" fmla="*/ 1549482 h 1904744"/>
                <a:gd name="connsiteX16" fmla="*/ 2971648 w 4006243"/>
                <a:gd name="connsiteY16" fmla="*/ 1527061 h 1904744"/>
                <a:gd name="connsiteX17" fmla="*/ 2899792 w 4006243"/>
                <a:gd name="connsiteY17" fmla="*/ 1527061 h 1904744"/>
                <a:gd name="connsiteX18" fmla="*/ 2878808 w 4006243"/>
                <a:gd name="connsiteY18" fmla="*/ 1509102 h 1904744"/>
                <a:gd name="connsiteX19" fmla="*/ 2857951 w 4006243"/>
                <a:gd name="connsiteY19" fmla="*/ 1509102 h 1904744"/>
                <a:gd name="connsiteX20" fmla="*/ 2857951 w 4006243"/>
                <a:gd name="connsiteY20" fmla="*/ 1472095 h 1904744"/>
                <a:gd name="connsiteX21" fmla="*/ 2650904 w 4006243"/>
                <a:gd name="connsiteY21" fmla="*/ 1472095 h 1904744"/>
                <a:gd name="connsiteX22" fmla="*/ 2650904 w 4006243"/>
                <a:gd name="connsiteY22" fmla="*/ 1436721 h 1904744"/>
                <a:gd name="connsiteX23" fmla="*/ 2572181 w 4006243"/>
                <a:gd name="connsiteY23" fmla="*/ 1436721 h 1904744"/>
                <a:gd name="connsiteX24" fmla="*/ 2572181 w 4006243"/>
                <a:gd name="connsiteY24" fmla="*/ 1409728 h 1904744"/>
                <a:gd name="connsiteX25" fmla="*/ 2531357 w 4006243"/>
                <a:gd name="connsiteY25" fmla="*/ 1409728 h 1904744"/>
                <a:gd name="connsiteX26" fmla="*/ 2531357 w 4006243"/>
                <a:gd name="connsiteY26" fmla="*/ 1387307 h 1904744"/>
                <a:gd name="connsiteX27" fmla="*/ 2505540 w 4006243"/>
                <a:gd name="connsiteY27" fmla="*/ 1387307 h 1904744"/>
                <a:gd name="connsiteX28" fmla="*/ 2505540 w 4006243"/>
                <a:gd name="connsiteY28" fmla="*/ 1357375 h 1904744"/>
                <a:gd name="connsiteX29" fmla="*/ 2458356 w 4006243"/>
                <a:gd name="connsiteY29" fmla="*/ 1357375 h 1904744"/>
                <a:gd name="connsiteX30" fmla="*/ 2458356 w 4006243"/>
                <a:gd name="connsiteY30" fmla="*/ 1304913 h 1904744"/>
                <a:gd name="connsiteX31" fmla="*/ 2382558 w 4006243"/>
                <a:gd name="connsiteY31" fmla="*/ 1304913 h 1904744"/>
                <a:gd name="connsiteX32" fmla="*/ 2382558 w 4006243"/>
                <a:gd name="connsiteY32" fmla="*/ 1274981 h 1904744"/>
                <a:gd name="connsiteX33" fmla="*/ 2340208 w 4006243"/>
                <a:gd name="connsiteY33" fmla="*/ 1274981 h 1904744"/>
                <a:gd name="connsiteX34" fmla="*/ 2340208 w 4006243"/>
                <a:gd name="connsiteY34" fmla="*/ 1140670 h 1904744"/>
                <a:gd name="connsiteX35" fmla="*/ 2306760 w 4006243"/>
                <a:gd name="connsiteY35" fmla="*/ 1140670 h 1904744"/>
                <a:gd name="connsiteX36" fmla="*/ 2306760 w 4006243"/>
                <a:gd name="connsiteY36" fmla="*/ 1055772 h 1904744"/>
                <a:gd name="connsiteX37" fmla="*/ 2149440 w 4006243"/>
                <a:gd name="connsiteY37" fmla="*/ 1055772 h 1904744"/>
                <a:gd name="connsiteX38" fmla="*/ 2149440 w 4006243"/>
                <a:gd name="connsiteY38" fmla="*/ 1020399 h 1904744"/>
                <a:gd name="connsiteX39" fmla="*/ 2125912 w 4006243"/>
                <a:gd name="connsiteY39" fmla="*/ 1020399 h 1904744"/>
                <a:gd name="connsiteX40" fmla="*/ 2125912 w 4006243"/>
                <a:gd name="connsiteY40" fmla="*/ 957814 h 1904744"/>
                <a:gd name="connsiteX41" fmla="*/ 2088013 w 4006243"/>
                <a:gd name="connsiteY41" fmla="*/ 957814 h 1904744"/>
                <a:gd name="connsiteX42" fmla="*/ 2088013 w 4006243"/>
                <a:gd name="connsiteY42" fmla="*/ 913080 h 1904744"/>
                <a:gd name="connsiteX43" fmla="*/ 2047698 w 4006243"/>
                <a:gd name="connsiteY43" fmla="*/ 913080 h 1904744"/>
                <a:gd name="connsiteX44" fmla="*/ 2047698 w 4006243"/>
                <a:gd name="connsiteY44" fmla="*/ 865733 h 1904744"/>
                <a:gd name="connsiteX45" fmla="*/ 2009544 w 4006243"/>
                <a:gd name="connsiteY45" fmla="*/ 865733 h 1904744"/>
                <a:gd name="connsiteX46" fmla="*/ 2009544 w 4006243"/>
                <a:gd name="connsiteY46" fmla="*/ 845706 h 1904744"/>
                <a:gd name="connsiteX47" fmla="*/ 1898518 w 4006243"/>
                <a:gd name="connsiteY47" fmla="*/ 845706 h 1904744"/>
                <a:gd name="connsiteX48" fmla="*/ 1898518 w 4006243"/>
                <a:gd name="connsiteY48" fmla="*/ 827203 h 1904744"/>
                <a:gd name="connsiteX49" fmla="*/ 1816869 w 4006243"/>
                <a:gd name="connsiteY49" fmla="*/ 827203 h 1904744"/>
                <a:gd name="connsiteX50" fmla="*/ 1816869 w 4006243"/>
                <a:gd name="connsiteY50" fmla="*/ 798251 h 1904744"/>
                <a:gd name="connsiteX51" fmla="*/ 1799318 w 4006243"/>
                <a:gd name="connsiteY51" fmla="*/ 798251 h 1904744"/>
                <a:gd name="connsiteX52" fmla="*/ 1799318 w 4006243"/>
                <a:gd name="connsiteY52" fmla="*/ 783666 h 1904744"/>
                <a:gd name="connsiteX53" fmla="*/ 1781895 w 4006243"/>
                <a:gd name="connsiteY53" fmla="*/ 783666 h 1904744"/>
                <a:gd name="connsiteX54" fmla="*/ 1781895 w 4006243"/>
                <a:gd name="connsiteY54" fmla="*/ 758415 h 1904744"/>
                <a:gd name="connsiteX55" fmla="*/ 1758494 w 4006243"/>
                <a:gd name="connsiteY55" fmla="*/ 758415 h 1904744"/>
                <a:gd name="connsiteX56" fmla="*/ 1758494 w 4006243"/>
                <a:gd name="connsiteY56" fmla="*/ 718470 h 1904744"/>
                <a:gd name="connsiteX57" fmla="*/ 1577138 w 4006243"/>
                <a:gd name="connsiteY57" fmla="*/ 718470 h 1904744"/>
                <a:gd name="connsiteX58" fmla="*/ 1577138 w 4006243"/>
                <a:gd name="connsiteY58" fmla="*/ 668511 h 1904744"/>
                <a:gd name="connsiteX59" fmla="*/ 1462678 w 4006243"/>
                <a:gd name="connsiteY59" fmla="*/ 668511 h 1904744"/>
                <a:gd name="connsiteX60" fmla="*/ 1462678 w 4006243"/>
                <a:gd name="connsiteY60" fmla="*/ 598634 h 1904744"/>
                <a:gd name="connsiteX61" fmla="*/ 1360935 w 4006243"/>
                <a:gd name="connsiteY61" fmla="*/ 598634 h 1904744"/>
                <a:gd name="connsiteX62" fmla="*/ 1360935 w 4006243"/>
                <a:gd name="connsiteY62" fmla="*/ 570335 h 1904744"/>
                <a:gd name="connsiteX63" fmla="*/ 1306503 w 4006243"/>
                <a:gd name="connsiteY63" fmla="*/ 570335 h 1904744"/>
                <a:gd name="connsiteX64" fmla="*/ 1306503 w 4006243"/>
                <a:gd name="connsiteY64" fmla="*/ 531260 h 1904744"/>
                <a:gd name="connsiteX65" fmla="*/ 1277379 w 4006243"/>
                <a:gd name="connsiteY65" fmla="*/ 531260 h 1904744"/>
                <a:gd name="connsiteX66" fmla="*/ 1277379 w 4006243"/>
                <a:gd name="connsiteY66" fmla="*/ 508839 h 1904744"/>
                <a:gd name="connsiteX67" fmla="*/ 1248128 w 4006243"/>
                <a:gd name="connsiteY67" fmla="*/ 508839 h 1904744"/>
                <a:gd name="connsiteX68" fmla="*/ 1248128 w 4006243"/>
                <a:gd name="connsiteY68" fmla="*/ 478907 h 1904744"/>
                <a:gd name="connsiteX69" fmla="*/ 1204378 w 4006243"/>
                <a:gd name="connsiteY69" fmla="*/ 478907 h 1904744"/>
                <a:gd name="connsiteX70" fmla="*/ 1204378 w 4006243"/>
                <a:gd name="connsiteY70" fmla="*/ 389003 h 1904744"/>
                <a:gd name="connsiteX71" fmla="*/ 1096531 w 4006243"/>
                <a:gd name="connsiteY71" fmla="*/ 389003 h 1904744"/>
                <a:gd name="connsiteX72" fmla="*/ 1096531 w 4006243"/>
                <a:gd name="connsiteY72" fmla="*/ 324133 h 1904744"/>
                <a:gd name="connsiteX73" fmla="*/ 1044007 w 4006243"/>
                <a:gd name="connsiteY73" fmla="*/ 324133 h 1904744"/>
                <a:gd name="connsiteX74" fmla="*/ 1044007 w 4006243"/>
                <a:gd name="connsiteY74" fmla="*/ 301603 h 1904744"/>
                <a:gd name="connsiteX75" fmla="*/ 1014883 w 4006243"/>
                <a:gd name="connsiteY75" fmla="*/ 301603 h 1904744"/>
                <a:gd name="connsiteX76" fmla="*/ 1014883 w 4006243"/>
                <a:gd name="connsiteY76" fmla="*/ 271671 h 1904744"/>
                <a:gd name="connsiteX77" fmla="*/ 968208 w 4006243"/>
                <a:gd name="connsiteY77" fmla="*/ 271671 h 1904744"/>
                <a:gd name="connsiteX78" fmla="*/ 968208 w 4006243"/>
                <a:gd name="connsiteY78" fmla="*/ 224324 h 1904744"/>
                <a:gd name="connsiteX79" fmla="*/ 903093 w 4006243"/>
                <a:gd name="connsiteY79" fmla="*/ 224324 h 1904744"/>
                <a:gd name="connsiteX80" fmla="*/ 903093 w 4006243"/>
                <a:gd name="connsiteY80" fmla="*/ 194284 h 1904744"/>
                <a:gd name="connsiteX81" fmla="*/ 592015 w 4006243"/>
                <a:gd name="connsiteY81" fmla="*/ 194284 h 1904744"/>
                <a:gd name="connsiteX82" fmla="*/ 592015 w 4006243"/>
                <a:gd name="connsiteY82" fmla="*/ 159345 h 1904744"/>
                <a:gd name="connsiteX83" fmla="*/ 349995 w 4006243"/>
                <a:gd name="connsiteY83" fmla="*/ 159345 h 1904744"/>
                <a:gd name="connsiteX84" fmla="*/ 349995 w 4006243"/>
                <a:gd name="connsiteY84" fmla="*/ 130611 h 1904744"/>
                <a:gd name="connsiteX85" fmla="*/ 216330 w 4006243"/>
                <a:gd name="connsiteY85" fmla="*/ 130611 h 1904744"/>
                <a:gd name="connsiteX86" fmla="*/ 216330 w 4006243"/>
                <a:gd name="connsiteY86" fmla="*/ 64544 h 1904744"/>
                <a:gd name="connsiteX87" fmla="*/ 110899 w 4006243"/>
                <a:gd name="connsiteY87" fmla="*/ 64544 h 1904744"/>
                <a:gd name="connsiteX88" fmla="*/ 110899 w 4006243"/>
                <a:gd name="connsiteY88" fmla="*/ 0 h 1904744"/>
                <a:gd name="connsiteX89" fmla="*/ 0 w 4006243"/>
                <a:gd name="connsiteY89" fmla="*/ 0 h 190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6243" h="1904744">
                  <a:moveTo>
                    <a:pt x="4006243" y="1904744"/>
                  </a:moveTo>
                  <a:lnTo>
                    <a:pt x="3548401" y="1904744"/>
                  </a:lnTo>
                  <a:lnTo>
                    <a:pt x="3548401" y="1849017"/>
                  </a:lnTo>
                  <a:lnTo>
                    <a:pt x="3497530" y="1849017"/>
                  </a:lnTo>
                  <a:lnTo>
                    <a:pt x="3497530" y="1791657"/>
                  </a:lnTo>
                  <a:lnTo>
                    <a:pt x="3421223" y="1791657"/>
                  </a:lnTo>
                  <a:lnTo>
                    <a:pt x="3421223" y="1741698"/>
                  </a:lnTo>
                  <a:lnTo>
                    <a:pt x="3254493" y="1741698"/>
                  </a:lnTo>
                  <a:lnTo>
                    <a:pt x="3254493" y="1711004"/>
                  </a:lnTo>
                  <a:lnTo>
                    <a:pt x="3088271" y="1711004"/>
                  </a:lnTo>
                  <a:lnTo>
                    <a:pt x="3088271" y="1676175"/>
                  </a:lnTo>
                  <a:lnTo>
                    <a:pt x="3064997" y="1676175"/>
                  </a:lnTo>
                  <a:lnTo>
                    <a:pt x="3064997" y="1614352"/>
                  </a:lnTo>
                  <a:lnTo>
                    <a:pt x="3001535" y="1614352"/>
                  </a:lnTo>
                  <a:lnTo>
                    <a:pt x="3001535" y="1549482"/>
                  </a:lnTo>
                  <a:lnTo>
                    <a:pt x="2971648" y="1549482"/>
                  </a:lnTo>
                  <a:lnTo>
                    <a:pt x="2971648" y="1527061"/>
                  </a:lnTo>
                  <a:lnTo>
                    <a:pt x="2899792" y="1527061"/>
                  </a:lnTo>
                  <a:lnTo>
                    <a:pt x="2878808" y="1509102"/>
                  </a:lnTo>
                  <a:lnTo>
                    <a:pt x="2857951" y="1509102"/>
                  </a:lnTo>
                  <a:lnTo>
                    <a:pt x="2857951" y="1472095"/>
                  </a:lnTo>
                  <a:lnTo>
                    <a:pt x="2650904" y="1472095"/>
                  </a:lnTo>
                  <a:lnTo>
                    <a:pt x="2650904" y="1436721"/>
                  </a:lnTo>
                  <a:lnTo>
                    <a:pt x="2572181" y="1436721"/>
                  </a:lnTo>
                  <a:lnTo>
                    <a:pt x="2572181" y="1409728"/>
                  </a:lnTo>
                  <a:lnTo>
                    <a:pt x="2531357" y="1409728"/>
                  </a:lnTo>
                  <a:lnTo>
                    <a:pt x="2531357" y="1387307"/>
                  </a:lnTo>
                  <a:lnTo>
                    <a:pt x="2505540" y="1387307"/>
                  </a:lnTo>
                  <a:lnTo>
                    <a:pt x="2505540" y="1357375"/>
                  </a:lnTo>
                  <a:lnTo>
                    <a:pt x="2458356" y="1357375"/>
                  </a:lnTo>
                  <a:lnTo>
                    <a:pt x="2458356" y="1304913"/>
                  </a:lnTo>
                  <a:lnTo>
                    <a:pt x="2382558" y="1304913"/>
                  </a:lnTo>
                  <a:lnTo>
                    <a:pt x="2382558" y="1274981"/>
                  </a:lnTo>
                  <a:lnTo>
                    <a:pt x="2340208" y="1274981"/>
                  </a:lnTo>
                  <a:lnTo>
                    <a:pt x="2340208" y="1140670"/>
                  </a:lnTo>
                  <a:lnTo>
                    <a:pt x="2306760" y="1140670"/>
                  </a:lnTo>
                  <a:lnTo>
                    <a:pt x="2306760" y="1055772"/>
                  </a:lnTo>
                  <a:lnTo>
                    <a:pt x="2149440" y="1055772"/>
                  </a:lnTo>
                  <a:lnTo>
                    <a:pt x="2149440" y="1020399"/>
                  </a:lnTo>
                  <a:lnTo>
                    <a:pt x="2125912" y="1020399"/>
                  </a:lnTo>
                  <a:lnTo>
                    <a:pt x="2125912" y="957814"/>
                  </a:lnTo>
                  <a:lnTo>
                    <a:pt x="2088013" y="957814"/>
                  </a:lnTo>
                  <a:lnTo>
                    <a:pt x="2088013" y="913080"/>
                  </a:lnTo>
                  <a:lnTo>
                    <a:pt x="2047698" y="913080"/>
                  </a:lnTo>
                  <a:lnTo>
                    <a:pt x="2047698" y="865733"/>
                  </a:lnTo>
                  <a:lnTo>
                    <a:pt x="2009544" y="865733"/>
                  </a:lnTo>
                  <a:lnTo>
                    <a:pt x="2009544" y="845706"/>
                  </a:lnTo>
                  <a:lnTo>
                    <a:pt x="1898518" y="845706"/>
                  </a:lnTo>
                  <a:lnTo>
                    <a:pt x="1898518" y="827203"/>
                  </a:lnTo>
                  <a:lnTo>
                    <a:pt x="1816869" y="827203"/>
                  </a:lnTo>
                  <a:lnTo>
                    <a:pt x="1816869" y="798251"/>
                  </a:lnTo>
                  <a:lnTo>
                    <a:pt x="1799318" y="798251"/>
                  </a:lnTo>
                  <a:lnTo>
                    <a:pt x="1799318" y="783666"/>
                  </a:lnTo>
                  <a:lnTo>
                    <a:pt x="1781895" y="783666"/>
                  </a:lnTo>
                  <a:lnTo>
                    <a:pt x="1781895" y="758415"/>
                  </a:lnTo>
                  <a:lnTo>
                    <a:pt x="1758494" y="758415"/>
                  </a:lnTo>
                  <a:lnTo>
                    <a:pt x="1758494" y="718470"/>
                  </a:lnTo>
                  <a:lnTo>
                    <a:pt x="1577138" y="718470"/>
                  </a:lnTo>
                  <a:lnTo>
                    <a:pt x="1577138" y="668511"/>
                  </a:lnTo>
                  <a:lnTo>
                    <a:pt x="1462678" y="668511"/>
                  </a:lnTo>
                  <a:lnTo>
                    <a:pt x="1462678" y="598634"/>
                  </a:lnTo>
                  <a:lnTo>
                    <a:pt x="1360935" y="598634"/>
                  </a:lnTo>
                  <a:lnTo>
                    <a:pt x="1360935" y="570335"/>
                  </a:lnTo>
                  <a:lnTo>
                    <a:pt x="1306503" y="570335"/>
                  </a:lnTo>
                  <a:lnTo>
                    <a:pt x="1306503" y="531260"/>
                  </a:lnTo>
                  <a:lnTo>
                    <a:pt x="1277379" y="531260"/>
                  </a:lnTo>
                  <a:lnTo>
                    <a:pt x="1277379" y="508839"/>
                  </a:lnTo>
                  <a:lnTo>
                    <a:pt x="1248128" y="508839"/>
                  </a:lnTo>
                  <a:lnTo>
                    <a:pt x="1248128" y="478907"/>
                  </a:lnTo>
                  <a:lnTo>
                    <a:pt x="1204378" y="478907"/>
                  </a:lnTo>
                  <a:lnTo>
                    <a:pt x="1204378" y="389003"/>
                  </a:lnTo>
                  <a:lnTo>
                    <a:pt x="1096531" y="389003"/>
                  </a:lnTo>
                  <a:lnTo>
                    <a:pt x="1096531" y="324133"/>
                  </a:lnTo>
                  <a:lnTo>
                    <a:pt x="1044007" y="324133"/>
                  </a:lnTo>
                  <a:lnTo>
                    <a:pt x="1044007" y="301603"/>
                  </a:lnTo>
                  <a:lnTo>
                    <a:pt x="1014883" y="301603"/>
                  </a:lnTo>
                  <a:lnTo>
                    <a:pt x="1014883" y="271671"/>
                  </a:lnTo>
                  <a:lnTo>
                    <a:pt x="968208" y="271671"/>
                  </a:lnTo>
                  <a:lnTo>
                    <a:pt x="968208" y="224324"/>
                  </a:lnTo>
                  <a:lnTo>
                    <a:pt x="903093" y="224324"/>
                  </a:lnTo>
                  <a:lnTo>
                    <a:pt x="903093" y="194284"/>
                  </a:lnTo>
                  <a:lnTo>
                    <a:pt x="592015" y="194284"/>
                  </a:lnTo>
                  <a:lnTo>
                    <a:pt x="592015" y="159345"/>
                  </a:lnTo>
                  <a:lnTo>
                    <a:pt x="349995" y="159345"/>
                  </a:lnTo>
                  <a:lnTo>
                    <a:pt x="349995" y="130611"/>
                  </a:lnTo>
                  <a:lnTo>
                    <a:pt x="216330" y="130611"/>
                  </a:lnTo>
                  <a:lnTo>
                    <a:pt x="216330" y="64544"/>
                  </a:lnTo>
                  <a:lnTo>
                    <a:pt x="110899" y="64544"/>
                  </a:lnTo>
                  <a:lnTo>
                    <a:pt x="110899" y="0"/>
                  </a:lnTo>
                  <a:lnTo>
                    <a:pt x="0" y="0"/>
                  </a:lnTo>
                </a:path>
              </a:pathLst>
            </a:custGeom>
            <a:noFill/>
            <a:ln w="28575" cap="flat">
              <a:solidFill>
                <a:srgbClr val="E1471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21">
              <a:extLst>
                <a:ext uri="{FF2B5EF4-FFF2-40B4-BE49-F238E27FC236}">
                  <a16:creationId xmlns:a16="http://schemas.microsoft.com/office/drawing/2014/main" id="{2CC2C76B-300E-8626-6C8C-B0F6D508BB14}"/>
                </a:ext>
              </a:extLst>
            </p:cNvPr>
            <p:cNvGrpSpPr/>
            <p:nvPr/>
          </p:nvGrpSpPr>
          <p:grpSpPr>
            <a:xfrm>
              <a:off x="1437995" y="3057085"/>
              <a:ext cx="3838745" cy="1814629"/>
              <a:chOff x="1450803" y="3046335"/>
              <a:chExt cx="3840784" cy="1828554"/>
            </a:xfrm>
            <a:solidFill>
              <a:srgbClr val="E1471D"/>
            </a:solidFill>
          </p:grpSpPr>
          <p:sp>
            <p:nvSpPr>
              <p:cNvPr id="26" name="Freeform: Shape 25">
                <a:extLst>
                  <a:ext uri="{FF2B5EF4-FFF2-40B4-BE49-F238E27FC236}">
                    <a16:creationId xmlns:a16="http://schemas.microsoft.com/office/drawing/2014/main" id="{F2E1E7D6-4526-6A50-13B3-696800776E6B}"/>
                  </a:ext>
                </a:extLst>
              </p:cNvPr>
              <p:cNvSpPr/>
              <p:nvPr/>
            </p:nvSpPr>
            <p:spPr>
              <a:xfrm>
                <a:off x="1450803" y="3046335"/>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E7D52D4E-F53C-C26E-72EF-61C97DB76F12}"/>
                  </a:ext>
                </a:extLst>
              </p:cNvPr>
              <p:cNvSpPr/>
              <p:nvPr/>
            </p:nvSpPr>
            <p:spPr>
              <a:xfrm>
                <a:off x="4096111" y="4428635"/>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E06D8A8D-7BB7-495A-1E3C-EA6076D823F0}"/>
                  </a:ext>
                </a:extLst>
              </p:cNvPr>
              <p:cNvSpPr/>
              <p:nvPr/>
            </p:nvSpPr>
            <p:spPr>
              <a:xfrm>
                <a:off x="4159701" y="4428635"/>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FB40473-DD16-A42D-61C3-91D8E97A022F}"/>
                  </a:ext>
                </a:extLst>
              </p:cNvPr>
              <p:cNvSpPr/>
              <p:nvPr/>
            </p:nvSpPr>
            <p:spPr>
              <a:xfrm>
                <a:off x="4350468" y="4613668"/>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B074224-53BC-8982-A835-9EC94E6CFC3E}"/>
                  </a:ext>
                </a:extLst>
              </p:cNvPr>
              <p:cNvSpPr/>
              <p:nvPr/>
            </p:nvSpPr>
            <p:spPr>
              <a:xfrm>
                <a:off x="4452211" y="4613668"/>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89DEC5A-EDC3-35D4-5792-CD5A683F64B6}"/>
                  </a:ext>
                </a:extLst>
              </p:cNvPr>
              <p:cNvSpPr/>
              <p:nvPr/>
            </p:nvSpPr>
            <p:spPr>
              <a:xfrm>
                <a:off x="4477646" y="4646320"/>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E3E0167-45BD-50A1-26F9-B0AFFEA7E46A}"/>
                  </a:ext>
                </a:extLst>
              </p:cNvPr>
              <p:cNvSpPr/>
              <p:nvPr/>
            </p:nvSpPr>
            <p:spPr>
              <a:xfrm>
                <a:off x="4553953" y="4646320"/>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ECE22A8B-659D-5C37-22AD-88A82133C0F1}"/>
                  </a:ext>
                </a:extLst>
              </p:cNvPr>
              <p:cNvSpPr/>
              <p:nvPr/>
            </p:nvSpPr>
            <p:spPr>
              <a:xfrm>
                <a:off x="4630260" y="4646320"/>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DD76599B-9C03-A342-C51E-76AB20DD06DC}"/>
                  </a:ext>
                </a:extLst>
              </p:cNvPr>
              <p:cNvSpPr/>
              <p:nvPr/>
            </p:nvSpPr>
            <p:spPr>
              <a:xfrm>
                <a:off x="4668414" y="4700742"/>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1A2CB9DD-9380-B1A6-E1BC-671CABD056F2}"/>
                  </a:ext>
                </a:extLst>
              </p:cNvPr>
              <p:cNvSpPr/>
              <p:nvPr/>
            </p:nvSpPr>
            <p:spPr>
              <a:xfrm>
                <a:off x="4732003" y="4755163"/>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23593ECF-BD8E-C747-4A56-D139428DBD18}"/>
                  </a:ext>
                </a:extLst>
              </p:cNvPr>
              <p:cNvSpPr/>
              <p:nvPr/>
            </p:nvSpPr>
            <p:spPr>
              <a:xfrm>
                <a:off x="4770156"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20586F0-DAE7-98C7-A28F-62BB7406503A}"/>
                  </a:ext>
                </a:extLst>
              </p:cNvPr>
              <p:cNvSpPr/>
              <p:nvPr/>
            </p:nvSpPr>
            <p:spPr>
              <a:xfrm>
                <a:off x="4808310"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4BAB8DE2-2D58-D7F1-3B16-4A7D075C97E2}"/>
                  </a:ext>
                </a:extLst>
              </p:cNvPr>
              <p:cNvSpPr/>
              <p:nvPr/>
            </p:nvSpPr>
            <p:spPr>
              <a:xfrm>
                <a:off x="4884617"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4AD85A63-31ED-04B0-F1C7-E5223C6DA8B5}"/>
                  </a:ext>
                </a:extLst>
              </p:cNvPr>
              <p:cNvSpPr/>
              <p:nvPr/>
            </p:nvSpPr>
            <p:spPr>
              <a:xfrm>
                <a:off x="4960924"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B323EE3F-43A8-0382-7D06-8626415BAA8D}"/>
                  </a:ext>
                </a:extLst>
              </p:cNvPr>
              <p:cNvSpPr/>
              <p:nvPr/>
            </p:nvSpPr>
            <p:spPr>
              <a:xfrm>
                <a:off x="4999077"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5C4EDD6-B044-1808-88FF-EB14E06E8FC5}"/>
                  </a:ext>
                </a:extLst>
              </p:cNvPr>
              <p:cNvSpPr/>
              <p:nvPr/>
            </p:nvSpPr>
            <p:spPr>
              <a:xfrm>
                <a:off x="5151691"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488BCF1B-E119-6167-6878-77A6EF6CA84F}"/>
                  </a:ext>
                </a:extLst>
              </p:cNvPr>
              <p:cNvSpPr/>
              <p:nvPr/>
            </p:nvSpPr>
            <p:spPr>
              <a:xfrm>
                <a:off x="5215280" y="480958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595" name="Graphic 21">
              <a:extLst>
                <a:ext uri="{FF2B5EF4-FFF2-40B4-BE49-F238E27FC236}">
                  <a16:creationId xmlns:a16="http://schemas.microsoft.com/office/drawing/2014/main" id="{648A5D40-550C-9401-91F9-9C6272AF7B04}"/>
                </a:ext>
              </a:extLst>
            </p:cNvPr>
            <p:cNvGrpSpPr/>
            <p:nvPr/>
          </p:nvGrpSpPr>
          <p:grpSpPr>
            <a:xfrm>
              <a:off x="1717638" y="3078688"/>
              <a:ext cx="3686212" cy="1242156"/>
              <a:chOff x="1730595" y="3068104"/>
              <a:chExt cx="3688170" cy="1251688"/>
            </a:xfrm>
            <a:solidFill>
              <a:srgbClr val="025973"/>
            </a:solidFill>
          </p:grpSpPr>
          <p:sp>
            <p:nvSpPr>
              <p:cNvPr id="24596" name="Freeform: Shape 24595">
                <a:extLst>
                  <a:ext uri="{FF2B5EF4-FFF2-40B4-BE49-F238E27FC236}">
                    <a16:creationId xmlns:a16="http://schemas.microsoft.com/office/drawing/2014/main" id="{D431D61F-B961-BEB4-4ADB-17D1AB0FB51B}"/>
                  </a:ext>
                </a:extLst>
              </p:cNvPr>
              <p:cNvSpPr/>
              <p:nvPr/>
            </p:nvSpPr>
            <p:spPr>
              <a:xfrm>
                <a:off x="5342459" y="425448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7" name="Freeform: Shape 24596">
                <a:extLst>
                  <a:ext uri="{FF2B5EF4-FFF2-40B4-BE49-F238E27FC236}">
                    <a16:creationId xmlns:a16="http://schemas.microsoft.com/office/drawing/2014/main" id="{F1F87EA3-9E40-E926-5786-746989BB54B7}"/>
                  </a:ext>
                </a:extLst>
              </p:cNvPr>
              <p:cNvSpPr/>
              <p:nvPr/>
            </p:nvSpPr>
            <p:spPr>
              <a:xfrm>
                <a:off x="5126256" y="425448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8" name="Freeform: Shape 24597">
                <a:extLst>
                  <a:ext uri="{FF2B5EF4-FFF2-40B4-BE49-F238E27FC236}">
                    <a16:creationId xmlns:a16="http://schemas.microsoft.com/office/drawing/2014/main" id="{58DEE589-DDB0-079C-BCA6-5E8BDA03989A}"/>
                  </a:ext>
                </a:extLst>
              </p:cNvPr>
              <p:cNvSpPr/>
              <p:nvPr/>
            </p:nvSpPr>
            <p:spPr>
              <a:xfrm>
                <a:off x="4973642" y="425448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9" name="Freeform: Shape 24598">
                <a:extLst>
                  <a:ext uri="{FF2B5EF4-FFF2-40B4-BE49-F238E27FC236}">
                    <a16:creationId xmlns:a16="http://schemas.microsoft.com/office/drawing/2014/main" id="{C815098B-3413-874C-9D3A-28EE21992736}"/>
                  </a:ext>
                </a:extLst>
              </p:cNvPr>
              <p:cNvSpPr/>
              <p:nvPr/>
            </p:nvSpPr>
            <p:spPr>
              <a:xfrm>
                <a:off x="4871899" y="425448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0" name="Freeform: Shape 24599">
                <a:extLst>
                  <a:ext uri="{FF2B5EF4-FFF2-40B4-BE49-F238E27FC236}">
                    <a16:creationId xmlns:a16="http://schemas.microsoft.com/office/drawing/2014/main" id="{2997FEBC-277F-991D-1620-8FD1C8D70E9E}"/>
                  </a:ext>
                </a:extLst>
              </p:cNvPr>
              <p:cNvSpPr/>
              <p:nvPr/>
            </p:nvSpPr>
            <p:spPr>
              <a:xfrm>
                <a:off x="4808310" y="425448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1" name="Freeform: Shape 24600">
                <a:extLst>
                  <a:ext uri="{FF2B5EF4-FFF2-40B4-BE49-F238E27FC236}">
                    <a16:creationId xmlns:a16="http://schemas.microsoft.com/office/drawing/2014/main" id="{EBA72C5D-B208-A5BA-8735-BF76D5E463FB}"/>
                  </a:ext>
                </a:extLst>
              </p:cNvPr>
              <p:cNvSpPr/>
              <p:nvPr/>
            </p:nvSpPr>
            <p:spPr>
              <a:xfrm>
                <a:off x="4732003" y="425448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2" name="Freeform: Shape 24601">
                <a:extLst>
                  <a:ext uri="{FF2B5EF4-FFF2-40B4-BE49-F238E27FC236}">
                    <a16:creationId xmlns:a16="http://schemas.microsoft.com/office/drawing/2014/main" id="{4FB91871-9961-C985-958A-E7D3A96B704D}"/>
                  </a:ext>
                </a:extLst>
              </p:cNvPr>
              <p:cNvSpPr/>
              <p:nvPr/>
            </p:nvSpPr>
            <p:spPr>
              <a:xfrm>
                <a:off x="4693849" y="4167413"/>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3" name="Freeform: Shape 24602">
                <a:extLst>
                  <a:ext uri="{FF2B5EF4-FFF2-40B4-BE49-F238E27FC236}">
                    <a16:creationId xmlns:a16="http://schemas.microsoft.com/office/drawing/2014/main" id="{52282D49-A88F-3947-187B-6DB2218FCCB1}"/>
                  </a:ext>
                </a:extLst>
              </p:cNvPr>
              <p:cNvSpPr/>
              <p:nvPr/>
            </p:nvSpPr>
            <p:spPr>
              <a:xfrm>
                <a:off x="4630260" y="4167413"/>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4" name="Freeform: Shape 24603">
                <a:extLst>
                  <a:ext uri="{FF2B5EF4-FFF2-40B4-BE49-F238E27FC236}">
                    <a16:creationId xmlns:a16="http://schemas.microsoft.com/office/drawing/2014/main" id="{E530443B-1281-C73E-78B4-7299C779E2FA}"/>
                  </a:ext>
                </a:extLst>
              </p:cNvPr>
              <p:cNvSpPr/>
              <p:nvPr/>
            </p:nvSpPr>
            <p:spPr>
              <a:xfrm>
                <a:off x="4566671" y="4167413"/>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5" name="Freeform: Shape 24604">
                <a:extLst>
                  <a:ext uri="{FF2B5EF4-FFF2-40B4-BE49-F238E27FC236}">
                    <a16:creationId xmlns:a16="http://schemas.microsoft.com/office/drawing/2014/main" id="{0C0394E4-DE16-FF4A-DF90-9072A9C4FF5E}"/>
                  </a:ext>
                </a:extLst>
              </p:cNvPr>
              <p:cNvSpPr/>
              <p:nvPr/>
            </p:nvSpPr>
            <p:spPr>
              <a:xfrm>
                <a:off x="4464928" y="4167413"/>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6" name="Freeform: Shape 24605">
                <a:extLst>
                  <a:ext uri="{FF2B5EF4-FFF2-40B4-BE49-F238E27FC236}">
                    <a16:creationId xmlns:a16="http://schemas.microsoft.com/office/drawing/2014/main" id="{63CFB847-AD11-8AD9-7AFA-7E744C09044C}"/>
                  </a:ext>
                </a:extLst>
              </p:cNvPr>
              <p:cNvSpPr/>
              <p:nvPr/>
            </p:nvSpPr>
            <p:spPr>
              <a:xfrm>
                <a:off x="4388621" y="4080339"/>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7" name="Freeform: Shape 24606">
                <a:extLst>
                  <a:ext uri="{FF2B5EF4-FFF2-40B4-BE49-F238E27FC236}">
                    <a16:creationId xmlns:a16="http://schemas.microsoft.com/office/drawing/2014/main" id="{F422A7CD-3A37-B9D0-51CD-B4D1AF645850}"/>
                  </a:ext>
                </a:extLst>
              </p:cNvPr>
              <p:cNvSpPr/>
              <p:nvPr/>
            </p:nvSpPr>
            <p:spPr>
              <a:xfrm>
                <a:off x="4286879" y="4080339"/>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8" name="Freeform: Shape 24607">
                <a:extLst>
                  <a:ext uri="{FF2B5EF4-FFF2-40B4-BE49-F238E27FC236}">
                    <a16:creationId xmlns:a16="http://schemas.microsoft.com/office/drawing/2014/main" id="{0D846F1C-5B4B-0B23-D1C4-A4973C233795}"/>
                  </a:ext>
                </a:extLst>
              </p:cNvPr>
              <p:cNvSpPr/>
              <p:nvPr/>
            </p:nvSpPr>
            <p:spPr>
              <a:xfrm>
                <a:off x="4223290" y="4080339"/>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9" name="Freeform: Shape 24608">
                <a:extLst>
                  <a:ext uri="{FF2B5EF4-FFF2-40B4-BE49-F238E27FC236}">
                    <a16:creationId xmlns:a16="http://schemas.microsoft.com/office/drawing/2014/main" id="{04573302-DC6D-0E0D-7D44-16567E133F81}"/>
                  </a:ext>
                </a:extLst>
              </p:cNvPr>
              <p:cNvSpPr/>
              <p:nvPr/>
            </p:nvSpPr>
            <p:spPr>
              <a:xfrm>
                <a:off x="4172418" y="4058571"/>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10" name="Freeform: Shape 24609">
                <a:extLst>
                  <a:ext uri="{FF2B5EF4-FFF2-40B4-BE49-F238E27FC236}">
                    <a16:creationId xmlns:a16="http://schemas.microsoft.com/office/drawing/2014/main" id="{31BAF8AB-60AD-96EF-D5FC-226DA0EBB414}"/>
                  </a:ext>
                </a:extLst>
              </p:cNvPr>
              <p:cNvSpPr/>
              <p:nvPr/>
            </p:nvSpPr>
            <p:spPr>
              <a:xfrm>
                <a:off x="4045240" y="3971497"/>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11" name="Freeform: Shape 24610">
                <a:extLst>
                  <a:ext uri="{FF2B5EF4-FFF2-40B4-BE49-F238E27FC236}">
                    <a16:creationId xmlns:a16="http://schemas.microsoft.com/office/drawing/2014/main" id="{2769DB9F-DDE2-6790-D29B-00E9D67E86F9}"/>
                  </a:ext>
                </a:extLst>
              </p:cNvPr>
              <p:cNvSpPr/>
              <p:nvPr/>
            </p:nvSpPr>
            <p:spPr>
              <a:xfrm>
                <a:off x="1730595" y="3068104"/>
                <a:ext cx="76306" cy="65305"/>
              </a:xfrm>
              <a:custGeom>
                <a:avLst/>
                <a:gdLst>
                  <a:gd name="connsiteX0" fmla="*/ 76307 w 76306"/>
                  <a:gd name="connsiteY0" fmla="*/ 32653 h 65305"/>
                  <a:gd name="connsiteX1" fmla="*/ 38153 w 76306"/>
                  <a:gd name="connsiteY1" fmla="*/ 65306 h 65305"/>
                  <a:gd name="connsiteX2" fmla="*/ 0 w 76306"/>
                  <a:gd name="connsiteY2" fmla="*/ 32653 h 65305"/>
                  <a:gd name="connsiteX3" fmla="*/ 38153 w 76306"/>
                  <a:gd name="connsiteY3" fmla="*/ 0 h 65305"/>
                  <a:gd name="connsiteX4" fmla="*/ 76307 w 76306"/>
                  <a:gd name="connsiteY4" fmla="*/ 32653 h 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6" h="65305">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w="12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12" name="Freeform: Shape 24611">
              <a:extLst>
                <a:ext uri="{FF2B5EF4-FFF2-40B4-BE49-F238E27FC236}">
                  <a16:creationId xmlns:a16="http://schemas.microsoft.com/office/drawing/2014/main" id="{A64BCDAF-0B0C-0A20-2CD0-11ED70276371}"/>
                </a:ext>
              </a:extLst>
            </p:cNvPr>
            <p:cNvSpPr/>
            <p:nvPr/>
          </p:nvSpPr>
          <p:spPr>
            <a:xfrm>
              <a:off x="1234618" y="2959873"/>
              <a:ext cx="4125633" cy="1328567"/>
            </a:xfrm>
            <a:custGeom>
              <a:avLst/>
              <a:gdLst>
                <a:gd name="connsiteX0" fmla="*/ 0 w 4127825"/>
                <a:gd name="connsiteY0" fmla="*/ 0 h 1338762"/>
                <a:gd name="connsiteX1" fmla="*/ 171945 w 4127825"/>
                <a:gd name="connsiteY1" fmla="*/ 0 h 1338762"/>
                <a:gd name="connsiteX2" fmla="*/ 171945 w 4127825"/>
                <a:gd name="connsiteY2" fmla="*/ 36136 h 1338762"/>
                <a:gd name="connsiteX3" fmla="*/ 203485 w 4127825"/>
                <a:gd name="connsiteY3" fmla="*/ 36136 h 1338762"/>
                <a:gd name="connsiteX4" fmla="*/ 203485 w 4127825"/>
                <a:gd name="connsiteY4" fmla="*/ 74884 h 1338762"/>
                <a:gd name="connsiteX5" fmla="*/ 309043 w 4127825"/>
                <a:gd name="connsiteY5" fmla="*/ 74884 h 1338762"/>
                <a:gd name="connsiteX6" fmla="*/ 309043 w 4127825"/>
                <a:gd name="connsiteY6" fmla="*/ 97958 h 1338762"/>
                <a:gd name="connsiteX7" fmla="*/ 349740 w 4127825"/>
                <a:gd name="connsiteY7" fmla="*/ 97958 h 1338762"/>
                <a:gd name="connsiteX8" fmla="*/ 349740 w 4127825"/>
                <a:gd name="connsiteY8" fmla="*/ 136053 h 1338762"/>
                <a:gd name="connsiteX9" fmla="*/ 397941 w 4127825"/>
                <a:gd name="connsiteY9" fmla="*/ 136053 h 1338762"/>
                <a:gd name="connsiteX10" fmla="*/ 397941 w 4127825"/>
                <a:gd name="connsiteY10" fmla="*/ 148461 h 1338762"/>
                <a:gd name="connsiteX11" fmla="*/ 581714 w 4127825"/>
                <a:gd name="connsiteY11" fmla="*/ 148461 h 1338762"/>
                <a:gd name="connsiteX12" fmla="*/ 581714 w 4127825"/>
                <a:gd name="connsiteY12" fmla="*/ 190474 h 1338762"/>
                <a:gd name="connsiteX13" fmla="*/ 625463 w 4127825"/>
                <a:gd name="connsiteY13" fmla="*/ 190474 h 1338762"/>
                <a:gd name="connsiteX14" fmla="*/ 625463 w 4127825"/>
                <a:gd name="connsiteY14" fmla="*/ 223127 h 1338762"/>
                <a:gd name="connsiteX15" fmla="*/ 731275 w 4127825"/>
                <a:gd name="connsiteY15" fmla="*/ 223127 h 1338762"/>
                <a:gd name="connsiteX16" fmla="*/ 731275 w 4127825"/>
                <a:gd name="connsiteY16" fmla="*/ 255780 h 1338762"/>
                <a:gd name="connsiteX17" fmla="*/ 839758 w 4127825"/>
                <a:gd name="connsiteY17" fmla="*/ 255780 h 1338762"/>
                <a:gd name="connsiteX18" fmla="*/ 839758 w 4127825"/>
                <a:gd name="connsiteY18" fmla="*/ 293222 h 1338762"/>
                <a:gd name="connsiteX19" fmla="*/ 871171 w 4127825"/>
                <a:gd name="connsiteY19" fmla="*/ 293222 h 1338762"/>
                <a:gd name="connsiteX20" fmla="*/ 871171 w 4127825"/>
                <a:gd name="connsiteY20" fmla="*/ 353738 h 1338762"/>
                <a:gd name="connsiteX21" fmla="*/ 985632 w 4127825"/>
                <a:gd name="connsiteY21" fmla="*/ 353738 h 1338762"/>
                <a:gd name="connsiteX22" fmla="*/ 985632 w 4127825"/>
                <a:gd name="connsiteY22" fmla="*/ 386391 h 1338762"/>
                <a:gd name="connsiteX23" fmla="*/ 1005980 w 4127825"/>
                <a:gd name="connsiteY23" fmla="*/ 386391 h 1338762"/>
                <a:gd name="connsiteX24" fmla="*/ 1005980 w 4127825"/>
                <a:gd name="connsiteY24" fmla="*/ 408159 h 1338762"/>
                <a:gd name="connsiteX25" fmla="*/ 1163681 w 4127825"/>
                <a:gd name="connsiteY25" fmla="*/ 408159 h 1338762"/>
                <a:gd name="connsiteX26" fmla="*/ 1163681 w 4127825"/>
                <a:gd name="connsiteY26" fmla="*/ 429275 h 1338762"/>
                <a:gd name="connsiteX27" fmla="*/ 1192678 w 4127825"/>
                <a:gd name="connsiteY27" fmla="*/ 429275 h 1338762"/>
                <a:gd name="connsiteX28" fmla="*/ 1192678 w 4127825"/>
                <a:gd name="connsiteY28" fmla="*/ 459207 h 1338762"/>
                <a:gd name="connsiteX29" fmla="*/ 1227652 w 4127825"/>
                <a:gd name="connsiteY29" fmla="*/ 459207 h 1338762"/>
                <a:gd name="connsiteX30" fmla="*/ 1227652 w 4127825"/>
                <a:gd name="connsiteY30" fmla="*/ 481628 h 1338762"/>
                <a:gd name="connsiteX31" fmla="*/ 1248001 w 4127825"/>
                <a:gd name="connsiteY31" fmla="*/ 481628 h 1338762"/>
                <a:gd name="connsiteX32" fmla="*/ 1248001 w 4127825"/>
                <a:gd name="connsiteY32" fmla="*/ 505356 h 1338762"/>
                <a:gd name="connsiteX33" fmla="*/ 1290351 w 4127825"/>
                <a:gd name="connsiteY33" fmla="*/ 505356 h 1338762"/>
                <a:gd name="connsiteX34" fmla="*/ 1290351 w 4127825"/>
                <a:gd name="connsiteY34" fmla="*/ 525383 h 1338762"/>
                <a:gd name="connsiteX35" fmla="*/ 1306375 w 4127825"/>
                <a:gd name="connsiteY35" fmla="*/ 525383 h 1338762"/>
                <a:gd name="connsiteX36" fmla="*/ 1306375 w 4127825"/>
                <a:gd name="connsiteY36" fmla="*/ 559451 h 1338762"/>
                <a:gd name="connsiteX37" fmla="*/ 1354449 w 4127825"/>
                <a:gd name="connsiteY37" fmla="*/ 559451 h 1338762"/>
                <a:gd name="connsiteX38" fmla="*/ 1354449 w 4127825"/>
                <a:gd name="connsiteY38" fmla="*/ 579042 h 1338762"/>
                <a:gd name="connsiteX39" fmla="*/ 1418038 w 4127825"/>
                <a:gd name="connsiteY39" fmla="*/ 579042 h 1338762"/>
                <a:gd name="connsiteX40" fmla="*/ 1418038 w 4127825"/>
                <a:gd name="connsiteY40" fmla="*/ 587750 h 1338762"/>
                <a:gd name="connsiteX41" fmla="*/ 1494345 w 4127825"/>
                <a:gd name="connsiteY41" fmla="*/ 587750 h 1338762"/>
                <a:gd name="connsiteX42" fmla="*/ 1494345 w 4127825"/>
                <a:gd name="connsiteY42" fmla="*/ 605273 h 1338762"/>
                <a:gd name="connsiteX43" fmla="*/ 1638819 w 4127825"/>
                <a:gd name="connsiteY43" fmla="*/ 605273 h 1338762"/>
                <a:gd name="connsiteX44" fmla="*/ 1638819 w 4127825"/>
                <a:gd name="connsiteY44" fmla="*/ 636729 h 1338762"/>
                <a:gd name="connsiteX45" fmla="*/ 1651919 w 4127825"/>
                <a:gd name="connsiteY45" fmla="*/ 636729 h 1338762"/>
                <a:gd name="connsiteX46" fmla="*/ 1651919 w 4127825"/>
                <a:gd name="connsiteY46" fmla="*/ 657627 h 1338762"/>
                <a:gd name="connsiteX47" fmla="*/ 1774137 w 4127825"/>
                <a:gd name="connsiteY47" fmla="*/ 657627 h 1338762"/>
                <a:gd name="connsiteX48" fmla="*/ 1774137 w 4127825"/>
                <a:gd name="connsiteY48" fmla="*/ 678851 h 1338762"/>
                <a:gd name="connsiteX49" fmla="*/ 1888598 w 4127825"/>
                <a:gd name="connsiteY49" fmla="*/ 678851 h 1338762"/>
                <a:gd name="connsiteX50" fmla="*/ 1888598 w 4127825"/>
                <a:gd name="connsiteY50" fmla="*/ 717490 h 1338762"/>
                <a:gd name="connsiteX51" fmla="*/ 1965413 w 4127825"/>
                <a:gd name="connsiteY51" fmla="*/ 717490 h 1338762"/>
                <a:gd name="connsiteX52" fmla="*/ 1965413 w 4127825"/>
                <a:gd name="connsiteY52" fmla="*/ 737517 h 1338762"/>
                <a:gd name="connsiteX53" fmla="*/ 2045663 w 4127825"/>
                <a:gd name="connsiteY53" fmla="*/ 737517 h 1338762"/>
                <a:gd name="connsiteX54" fmla="*/ 2045663 w 4127825"/>
                <a:gd name="connsiteY54" fmla="*/ 762442 h 1338762"/>
                <a:gd name="connsiteX55" fmla="*/ 2117519 w 4127825"/>
                <a:gd name="connsiteY55" fmla="*/ 762442 h 1338762"/>
                <a:gd name="connsiteX56" fmla="*/ 2117519 w 4127825"/>
                <a:gd name="connsiteY56" fmla="*/ 788673 h 1338762"/>
                <a:gd name="connsiteX57" fmla="*/ 2181108 w 4127825"/>
                <a:gd name="connsiteY57" fmla="*/ 788673 h 1338762"/>
                <a:gd name="connsiteX58" fmla="*/ 2181108 w 4127825"/>
                <a:gd name="connsiteY58" fmla="*/ 811094 h 1338762"/>
                <a:gd name="connsiteX59" fmla="*/ 2226383 w 4127825"/>
                <a:gd name="connsiteY59" fmla="*/ 811094 h 1338762"/>
                <a:gd name="connsiteX60" fmla="*/ 2226383 w 4127825"/>
                <a:gd name="connsiteY60" fmla="*/ 832645 h 1338762"/>
                <a:gd name="connsiteX61" fmla="*/ 2241009 w 4127825"/>
                <a:gd name="connsiteY61" fmla="*/ 832645 h 1338762"/>
                <a:gd name="connsiteX62" fmla="*/ 2241009 w 4127825"/>
                <a:gd name="connsiteY62" fmla="*/ 854414 h 1338762"/>
                <a:gd name="connsiteX63" fmla="*/ 2261484 w 4127825"/>
                <a:gd name="connsiteY63" fmla="*/ 854414 h 1338762"/>
                <a:gd name="connsiteX64" fmla="*/ 2261484 w 4127825"/>
                <a:gd name="connsiteY64" fmla="*/ 872264 h 1338762"/>
                <a:gd name="connsiteX65" fmla="*/ 2306633 w 4127825"/>
                <a:gd name="connsiteY65" fmla="*/ 872264 h 1338762"/>
                <a:gd name="connsiteX66" fmla="*/ 2306633 w 4127825"/>
                <a:gd name="connsiteY66" fmla="*/ 887067 h 1338762"/>
                <a:gd name="connsiteX67" fmla="*/ 2486336 w 4127825"/>
                <a:gd name="connsiteY67" fmla="*/ 887067 h 1338762"/>
                <a:gd name="connsiteX68" fmla="*/ 2486336 w 4127825"/>
                <a:gd name="connsiteY68" fmla="*/ 913406 h 1338762"/>
                <a:gd name="connsiteX69" fmla="*/ 2549925 w 4127825"/>
                <a:gd name="connsiteY69" fmla="*/ 913406 h 1338762"/>
                <a:gd name="connsiteX70" fmla="*/ 2549925 w 4127825"/>
                <a:gd name="connsiteY70" fmla="*/ 941488 h 1338762"/>
                <a:gd name="connsiteX71" fmla="*/ 2609953 w 4127825"/>
                <a:gd name="connsiteY71" fmla="*/ 941488 h 1338762"/>
                <a:gd name="connsiteX72" fmla="*/ 2609953 w 4127825"/>
                <a:gd name="connsiteY72" fmla="*/ 970875 h 1338762"/>
                <a:gd name="connsiteX73" fmla="*/ 2689821 w 4127825"/>
                <a:gd name="connsiteY73" fmla="*/ 970875 h 1338762"/>
                <a:gd name="connsiteX74" fmla="*/ 2689821 w 4127825"/>
                <a:gd name="connsiteY74" fmla="*/ 993297 h 1338762"/>
                <a:gd name="connsiteX75" fmla="*/ 2722124 w 4127825"/>
                <a:gd name="connsiteY75" fmla="*/ 993297 h 1338762"/>
                <a:gd name="connsiteX76" fmla="*/ 2722124 w 4127825"/>
                <a:gd name="connsiteY76" fmla="*/ 1023120 h 1338762"/>
                <a:gd name="connsiteX77" fmla="*/ 2760150 w 4127825"/>
                <a:gd name="connsiteY77" fmla="*/ 1023120 h 1338762"/>
                <a:gd name="connsiteX78" fmla="*/ 2760150 w 4127825"/>
                <a:gd name="connsiteY78" fmla="*/ 1055772 h 1338762"/>
                <a:gd name="connsiteX79" fmla="*/ 2854898 w 4127825"/>
                <a:gd name="connsiteY79" fmla="*/ 1055772 h 1338762"/>
                <a:gd name="connsiteX80" fmla="*/ 2854898 w 4127825"/>
                <a:gd name="connsiteY80" fmla="*/ 1116833 h 1338762"/>
                <a:gd name="connsiteX81" fmla="*/ 2874229 w 4127825"/>
                <a:gd name="connsiteY81" fmla="*/ 1116833 h 1338762"/>
                <a:gd name="connsiteX82" fmla="*/ 2874229 w 4127825"/>
                <a:gd name="connsiteY82" fmla="*/ 1142847 h 1338762"/>
                <a:gd name="connsiteX83" fmla="*/ 2985892 w 4127825"/>
                <a:gd name="connsiteY83" fmla="*/ 1142847 h 1338762"/>
                <a:gd name="connsiteX84" fmla="*/ 2985892 w 4127825"/>
                <a:gd name="connsiteY84" fmla="*/ 1167118 h 1338762"/>
                <a:gd name="connsiteX85" fmla="*/ 3215449 w 4127825"/>
                <a:gd name="connsiteY85" fmla="*/ 1167118 h 1338762"/>
                <a:gd name="connsiteX86" fmla="*/ 3215449 w 4127825"/>
                <a:gd name="connsiteY86" fmla="*/ 1245376 h 1338762"/>
                <a:gd name="connsiteX87" fmla="*/ 3505161 w 4127825"/>
                <a:gd name="connsiteY87" fmla="*/ 1245376 h 1338762"/>
                <a:gd name="connsiteX88" fmla="*/ 3505161 w 4127825"/>
                <a:gd name="connsiteY88" fmla="*/ 1338763 h 1338762"/>
                <a:gd name="connsiteX89" fmla="*/ 4127826 w 4127825"/>
                <a:gd name="connsiteY89" fmla="*/ 1338763 h 133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127825" h="1338762">
                  <a:moveTo>
                    <a:pt x="0" y="0"/>
                  </a:moveTo>
                  <a:lnTo>
                    <a:pt x="171945" y="0"/>
                  </a:lnTo>
                  <a:lnTo>
                    <a:pt x="171945" y="36136"/>
                  </a:lnTo>
                  <a:lnTo>
                    <a:pt x="203485" y="36136"/>
                  </a:lnTo>
                  <a:lnTo>
                    <a:pt x="203485" y="74884"/>
                  </a:lnTo>
                  <a:lnTo>
                    <a:pt x="309043" y="74884"/>
                  </a:lnTo>
                  <a:lnTo>
                    <a:pt x="309043" y="97958"/>
                  </a:lnTo>
                  <a:lnTo>
                    <a:pt x="349740" y="97958"/>
                  </a:lnTo>
                  <a:lnTo>
                    <a:pt x="349740" y="136053"/>
                  </a:lnTo>
                  <a:lnTo>
                    <a:pt x="397941" y="136053"/>
                  </a:lnTo>
                  <a:lnTo>
                    <a:pt x="397941" y="148461"/>
                  </a:lnTo>
                  <a:lnTo>
                    <a:pt x="581714" y="148461"/>
                  </a:lnTo>
                  <a:lnTo>
                    <a:pt x="581714" y="190474"/>
                  </a:lnTo>
                  <a:lnTo>
                    <a:pt x="625463" y="190474"/>
                  </a:lnTo>
                  <a:lnTo>
                    <a:pt x="625463" y="223127"/>
                  </a:lnTo>
                  <a:lnTo>
                    <a:pt x="731275" y="223127"/>
                  </a:lnTo>
                  <a:lnTo>
                    <a:pt x="731275" y="255780"/>
                  </a:lnTo>
                  <a:lnTo>
                    <a:pt x="839758" y="255780"/>
                  </a:lnTo>
                  <a:lnTo>
                    <a:pt x="839758" y="293222"/>
                  </a:lnTo>
                  <a:lnTo>
                    <a:pt x="871171" y="293222"/>
                  </a:lnTo>
                  <a:lnTo>
                    <a:pt x="871171" y="353738"/>
                  </a:lnTo>
                  <a:lnTo>
                    <a:pt x="985632" y="353738"/>
                  </a:lnTo>
                  <a:lnTo>
                    <a:pt x="985632" y="386391"/>
                  </a:lnTo>
                  <a:lnTo>
                    <a:pt x="1005980" y="386391"/>
                  </a:lnTo>
                  <a:lnTo>
                    <a:pt x="1005980" y="408159"/>
                  </a:lnTo>
                  <a:lnTo>
                    <a:pt x="1163681" y="408159"/>
                  </a:lnTo>
                  <a:lnTo>
                    <a:pt x="1163681" y="429275"/>
                  </a:lnTo>
                  <a:lnTo>
                    <a:pt x="1192678" y="429275"/>
                  </a:lnTo>
                  <a:lnTo>
                    <a:pt x="1192678" y="459207"/>
                  </a:lnTo>
                  <a:lnTo>
                    <a:pt x="1227652" y="459207"/>
                  </a:lnTo>
                  <a:lnTo>
                    <a:pt x="1227652" y="481628"/>
                  </a:lnTo>
                  <a:lnTo>
                    <a:pt x="1248001" y="481628"/>
                  </a:lnTo>
                  <a:lnTo>
                    <a:pt x="1248001" y="505356"/>
                  </a:lnTo>
                  <a:lnTo>
                    <a:pt x="1290351" y="505356"/>
                  </a:lnTo>
                  <a:lnTo>
                    <a:pt x="1290351" y="525383"/>
                  </a:lnTo>
                  <a:lnTo>
                    <a:pt x="1306375" y="525383"/>
                  </a:lnTo>
                  <a:lnTo>
                    <a:pt x="1306375" y="559451"/>
                  </a:lnTo>
                  <a:lnTo>
                    <a:pt x="1354449" y="559451"/>
                  </a:lnTo>
                  <a:lnTo>
                    <a:pt x="1354449" y="579042"/>
                  </a:lnTo>
                  <a:lnTo>
                    <a:pt x="1418038" y="579042"/>
                  </a:lnTo>
                  <a:lnTo>
                    <a:pt x="1418038" y="587750"/>
                  </a:lnTo>
                  <a:lnTo>
                    <a:pt x="1494345" y="587750"/>
                  </a:lnTo>
                  <a:lnTo>
                    <a:pt x="1494345" y="605273"/>
                  </a:lnTo>
                  <a:lnTo>
                    <a:pt x="1638819" y="605273"/>
                  </a:lnTo>
                  <a:lnTo>
                    <a:pt x="1638819" y="636729"/>
                  </a:lnTo>
                  <a:lnTo>
                    <a:pt x="1651919" y="636729"/>
                  </a:lnTo>
                  <a:lnTo>
                    <a:pt x="1651919" y="657627"/>
                  </a:lnTo>
                  <a:lnTo>
                    <a:pt x="1774137" y="657627"/>
                  </a:lnTo>
                  <a:lnTo>
                    <a:pt x="1774137" y="678851"/>
                  </a:lnTo>
                  <a:lnTo>
                    <a:pt x="1888598" y="678851"/>
                  </a:lnTo>
                  <a:lnTo>
                    <a:pt x="1888598" y="717490"/>
                  </a:lnTo>
                  <a:lnTo>
                    <a:pt x="1965413" y="717490"/>
                  </a:lnTo>
                  <a:lnTo>
                    <a:pt x="1965413" y="737517"/>
                  </a:lnTo>
                  <a:lnTo>
                    <a:pt x="2045663" y="737517"/>
                  </a:lnTo>
                  <a:lnTo>
                    <a:pt x="2045663" y="762442"/>
                  </a:lnTo>
                  <a:lnTo>
                    <a:pt x="2117519" y="762442"/>
                  </a:lnTo>
                  <a:lnTo>
                    <a:pt x="2117519" y="788673"/>
                  </a:lnTo>
                  <a:lnTo>
                    <a:pt x="2181108" y="788673"/>
                  </a:lnTo>
                  <a:lnTo>
                    <a:pt x="2181108" y="811094"/>
                  </a:lnTo>
                  <a:lnTo>
                    <a:pt x="2226383" y="811094"/>
                  </a:lnTo>
                  <a:lnTo>
                    <a:pt x="2226383" y="832645"/>
                  </a:lnTo>
                  <a:lnTo>
                    <a:pt x="2241009" y="832645"/>
                  </a:lnTo>
                  <a:lnTo>
                    <a:pt x="2241009" y="854414"/>
                  </a:lnTo>
                  <a:lnTo>
                    <a:pt x="2261484" y="854414"/>
                  </a:lnTo>
                  <a:lnTo>
                    <a:pt x="2261484" y="872264"/>
                  </a:lnTo>
                  <a:lnTo>
                    <a:pt x="2306633" y="872264"/>
                  </a:lnTo>
                  <a:lnTo>
                    <a:pt x="2306633" y="887067"/>
                  </a:lnTo>
                  <a:lnTo>
                    <a:pt x="2486336" y="887067"/>
                  </a:lnTo>
                  <a:lnTo>
                    <a:pt x="2486336" y="913406"/>
                  </a:lnTo>
                  <a:lnTo>
                    <a:pt x="2549925" y="913406"/>
                  </a:lnTo>
                  <a:lnTo>
                    <a:pt x="2549925" y="941488"/>
                  </a:lnTo>
                  <a:lnTo>
                    <a:pt x="2609953" y="941488"/>
                  </a:lnTo>
                  <a:lnTo>
                    <a:pt x="2609953" y="970875"/>
                  </a:lnTo>
                  <a:lnTo>
                    <a:pt x="2689821" y="970875"/>
                  </a:lnTo>
                  <a:lnTo>
                    <a:pt x="2689821" y="993297"/>
                  </a:lnTo>
                  <a:lnTo>
                    <a:pt x="2722124" y="993297"/>
                  </a:lnTo>
                  <a:lnTo>
                    <a:pt x="2722124" y="1023120"/>
                  </a:lnTo>
                  <a:lnTo>
                    <a:pt x="2760150" y="1023120"/>
                  </a:lnTo>
                  <a:lnTo>
                    <a:pt x="2760150" y="1055772"/>
                  </a:lnTo>
                  <a:lnTo>
                    <a:pt x="2854898" y="1055772"/>
                  </a:lnTo>
                  <a:lnTo>
                    <a:pt x="2854898" y="1116833"/>
                  </a:lnTo>
                  <a:lnTo>
                    <a:pt x="2874229" y="1116833"/>
                  </a:lnTo>
                  <a:lnTo>
                    <a:pt x="2874229" y="1142847"/>
                  </a:lnTo>
                  <a:lnTo>
                    <a:pt x="2985892" y="1142847"/>
                  </a:lnTo>
                  <a:lnTo>
                    <a:pt x="2985892" y="1167118"/>
                  </a:lnTo>
                  <a:lnTo>
                    <a:pt x="3215449" y="1167118"/>
                  </a:lnTo>
                  <a:lnTo>
                    <a:pt x="3215449" y="1245376"/>
                  </a:lnTo>
                  <a:lnTo>
                    <a:pt x="3505161" y="1245376"/>
                  </a:lnTo>
                  <a:lnTo>
                    <a:pt x="3505161" y="1338763"/>
                  </a:lnTo>
                  <a:lnTo>
                    <a:pt x="4127826" y="1338763"/>
                  </a:lnTo>
                </a:path>
              </a:pathLst>
            </a:custGeom>
            <a:noFill/>
            <a:ln w="28575" cap="flat">
              <a:solidFill>
                <a:srgbClr val="02597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613" name="Group 24612">
              <a:extLst>
                <a:ext uri="{FF2B5EF4-FFF2-40B4-BE49-F238E27FC236}">
                  <a16:creationId xmlns:a16="http://schemas.microsoft.com/office/drawing/2014/main" id="{F6D87097-F32A-7123-2CE8-32BD962224DB}"/>
                </a:ext>
              </a:extLst>
            </p:cNvPr>
            <p:cNvGrpSpPr/>
            <p:nvPr/>
          </p:nvGrpSpPr>
          <p:grpSpPr>
            <a:xfrm>
              <a:off x="1120140" y="2932051"/>
              <a:ext cx="4451239" cy="2933305"/>
              <a:chOff x="1120140" y="2932051"/>
              <a:chExt cx="4451239" cy="2933305"/>
            </a:xfrm>
          </p:grpSpPr>
          <p:sp>
            <p:nvSpPr>
              <p:cNvPr id="43" name="Freeform: Shape 42">
                <a:extLst>
                  <a:ext uri="{FF2B5EF4-FFF2-40B4-BE49-F238E27FC236}">
                    <a16:creationId xmlns:a16="http://schemas.microsoft.com/office/drawing/2014/main" id="{4CA61797-8A1A-B60E-E47F-38C1DBAFBF40}"/>
                  </a:ext>
                </a:extLst>
              </p:cNvPr>
              <p:cNvSpPr/>
              <p:nvPr/>
            </p:nvSpPr>
            <p:spPr>
              <a:xfrm>
                <a:off x="1221882" y="2932051"/>
                <a:ext cx="4349497" cy="2850041"/>
              </a:xfrm>
              <a:custGeom>
                <a:avLst/>
                <a:gdLst>
                  <a:gd name="connsiteX0" fmla="*/ 0 w 4349497"/>
                  <a:gd name="connsiteY0" fmla="*/ 0 h 2850041"/>
                  <a:gd name="connsiteX1" fmla="*/ 0 w 4349497"/>
                  <a:gd name="connsiteY1" fmla="*/ 2850042 h 2850041"/>
                  <a:gd name="connsiteX2" fmla="*/ 4349498 w 4349497"/>
                  <a:gd name="connsiteY2" fmla="*/ 2850042 h 2850041"/>
                </a:gdLst>
                <a:ahLst/>
                <a:cxnLst>
                  <a:cxn ang="0">
                    <a:pos x="connsiteX0" y="connsiteY0"/>
                  </a:cxn>
                  <a:cxn ang="0">
                    <a:pos x="connsiteX1" y="connsiteY1"/>
                  </a:cxn>
                  <a:cxn ang="0">
                    <a:pos x="connsiteX2" y="connsiteY2"/>
                  </a:cxn>
                </a:cxnLst>
                <a:rect l="l" t="t" r="r" b="b"/>
                <a:pathLst>
                  <a:path w="4349497" h="2850041">
                    <a:moveTo>
                      <a:pt x="0" y="0"/>
                    </a:moveTo>
                    <a:lnTo>
                      <a:pt x="0" y="2850042"/>
                    </a:lnTo>
                    <a:lnTo>
                      <a:pt x="4349498" y="2850042"/>
                    </a:lnTo>
                  </a:path>
                </a:pathLst>
              </a:custGeom>
              <a:noFill/>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21">
                <a:extLst>
                  <a:ext uri="{FF2B5EF4-FFF2-40B4-BE49-F238E27FC236}">
                    <a16:creationId xmlns:a16="http://schemas.microsoft.com/office/drawing/2014/main" id="{73F8CECB-7E56-5991-B34D-6290CC8D4C6E}"/>
                  </a:ext>
                </a:extLst>
              </p:cNvPr>
              <p:cNvGrpSpPr/>
              <p:nvPr/>
            </p:nvGrpSpPr>
            <p:grpSpPr>
              <a:xfrm>
                <a:off x="1120140" y="2937493"/>
                <a:ext cx="101742" cy="2851673"/>
                <a:chOff x="1120140" y="2937493"/>
                <a:chExt cx="101742" cy="2851673"/>
              </a:xfrm>
            </p:grpSpPr>
            <p:sp>
              <p:nvSpPr>
                <p:cNvPr id="45" name="Freeform: Shape 44">
                  <a:extLst>
                    <a:ext uri="{FF2B5EF4-FFF2-40B4-BE49-F238E27FC236}">
                      <a16:creationId xmlns:a16="http://schemas.microsoft.com/office/drawing/2014/main" id="{F706E996-1B0E-7622-946D-5F3CF40CDE36}"/>
                    </a:ext>
                  </a:extLst>
                </p:cNvPr>
                <p:cNvSpPr/>
                <p:nvPr/>
              </p:nvSpPr>
              <p:spPr>
                <a:xfrm>
                  <a:off x="1120140" y="2937493"/>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FFF91004-91D6-F057-3CF8-857B53E81E89}"/>
                    </a:ext>
                  </a:extLst>
                </p:cNvPr>
                <p:cNvSpPr/>
                <p:nvPr/>
              </p:nvSpPr>
              <p:spPr>
                <a:xfrm>
                  <a:off x="1120140" y="3507828"/>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0E47267B-4E80-D8E5-0F92-515D18322F6F}"/>
                    </a:ext>
                  </a:extLst>
                </p:cNvPr>
                <p:cNvSpPr/>
                <p:nvPr/>
              </p:nvSpPr>
              <p:spPr>
                <a:xfrm>
                  <a:off x="1120140" y="4078162"/>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7128318E-65F2-71A4-49D5-619912AEDC84}"/>
                    </a:ext>
                  </a:extLst>
                </p:cNvPr>
                <p:cNvSpPr/>
                <p:nvPr/>
              </p:nvSpPr>
              <p:spPr>
                <a:xfrm>
                  <a:off x="1120140" y="4648497"/>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0CEAE805-5BEB-08E7-94C0-793BDF207507}"/>
                    </a:ext>
                  </a:extLst>
                </p:cNvPr>
                <p:cNvSpPr/>
                <p:nvPr/>
              </p:nvSpPr>
              <p:spPr>
                <a:xfrm>
                  <a:off x="1120140" y="5218832"/>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1566B96-FCBC-0DDC-5EA6-E7795EA3676E}"/>
                    </a:ext>
                  </a:extLst>
                </p:cNvPr>
                <p:cNvSpPr/>
                <p:nvPr/>
              </p:nvSpPr>
              <p:spPr>
                <a:xfrm>
                  <a:off x="1120140" y="5789167"/>
                  <a:ext cx="101742" cy="10884"/>
                </a:xfrm>
                <a:custGeom>
                  <a:avLst/>
                  <a:gdLst>
                    <a:gd name="connsiteX0" fmla="*/ 0 w 101742"/>
                    <a:gd name="connsiteY0" fmla="*/ 0 h 10884"/>
                    <a:gd name="connsiteX1" fmla="*/ 101743 w 101742"/>
                    <a:gd name="connsiteY1" fmla="*/ 0 h 10884"/>
                  </a:gdLst>
                  <a:ahLst/>
                  <a:cxnLst>
                    <a:cxn ang="0">
                      <a:pos x="connsiteX0" y="connsiteY0"/>
                    </a:cxn>
                    <a:cxn ang="0">
                      <a:pos x="connsiteX1" y="connsiteY1"/>
                    </a:cxn>
                  </a:cxnLst>
                  <a:rect l="l" t="t" r="r" b="b"/>
                  <a:pathLst>
                    <a:path w="101742" h="10884">
                      <a:moveTo>
                        <a:pt x="0" y="0"/>
                      </a:moveTo>
                      <a:lnTo>
                        <a:pt x="101743" y="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1">
                <a:extLst>
                  <a:ext uri="{FF2B5EF4-FFF2-40B4-BE49-F238E27FC236}">
                    <a16:creationId xmlns:a16="http://schemas.microsoft.com/office/drawing/2014/main" id="{24202B24-9B7F-9218-B87B-215F93D5DF30}"/>
                  </a:ext>
                </a:extLst>
              </p:cNvPr>
              <p:cNvGrpSpPr/>
              <p:nvPr/>
            </p:nvGrpSpPr>
            <p:grpSpPr>
              <a:xfrm>
                <a:off x="1220738" y="5789167"/>
                <a:ext cx="4337923" cy="76189"/>
                <a:chOff x="1220738" y="5789167"/>
                <a:chExt cx="4337923" cy="76189"/>
              </a:xfrm>
            </p:grpSpPr>
            <p:grpSp>
              <p:nvGrpSpPr>
                <p:cNvPr id="52" name="Graphic 21">
                  <a:extLst>
                    <a:ext uri="{FF2B5EF4-FFF2-40B4-BE49-F238E27FC236}">
                      <a16:creationId xmlns:a16="http://schemas.microsoft.com/office/drawing/2014/main" id="{0FBE968C-25AC-DF89-0886-93A5F3E3186A}"/>
                    </a:ext>
                  </a:extLst>
                </p:cNvPr>
                <p:cNvGrpSpPr/>
                <p:nvPr/>
              </p:nvGrpSpPr>
              <p:grpSpPr>
                <a:xfrm>
                  <a:off x="1220738" y="5789167"/>
                  <a:ext cx="722499" cy="76189"/>
                  <a:chOff x="1220738" y="5789167"/>
                  <a:chExt cx="722499" cy="76189"/>
                </a:xfrm>
              </p:grpSpPr>
              <p:sp>
                <p:nvSpPr>
                  <p:cNvPr id="54" name="Freeform: Shape 53">
                    <a:extLst>
                      <a:ext uri="{FF2B5EF4-FFF2-40B4-BE49-F238E27FC236}">
                        <a16:creationId xmlns:a16="http://schemas.microsoft.com/office/drawing/2014/main" id="{C0E75947-0DCA-A9D1-7EDE-D0F930B7FF5C}"/>
                      </a:ext>
                    </a:extLst>
                  </p:cNvPr>
                  <p:cNvSpPr/>
                  <p:nvPr/>
                </p:nvSpPr>
                <p:spPr>
                  <a:xfrm>
                    <a:off x="1930520"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E31D779-5B44-248C-7CE6-32765B4E7068}"/>
                      </a:ext>
                    </a:extLst>
                  </p:cNvPr>
                  <p:cNvSpPr/>
                  <p:nvPr/>
                </p:nvSpPr>
                <p:spPr>
                  <a:xfrm>
                    <a:off x="1575692"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8ED304F9-2F47-4C56-62DC-56C124CB1DC5}"/>
                      </a:ext>
                    </a:extLst>
                  </p:cNvPr>
                  <p:cNvSpPr/>
                  <p:nvPr/>
                </p:nvSpPr>
                <p:spPr>
                  <a:xfrm>
                    <a:off x="1220738"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aphic 21">
                  <a:extLst>
                    <a:ext uri="{FF2B5EF4-FFF2-40B4-BE49-F238E27FC236}">
                      <a16:creationId xmlns:a16="http://schemas.microsoft.com/office/drawing/2014/main" id="{381090F8-2BF8-0368-E34F-724CDC9969BF}"/>
                    </a:ext>
                  </a:extLst>
                </p:cNvPr>
                <p:cNvGrpSpPr/>
                <p:nvPr/>
              </p:nvGrpSpPr>
              <p:grpSpPr>
                <a:xfrm>
                  <a:off x="2287509" y="5789167"/>
                  <a:ext cx="739668" cy="76189"/>
                  <a:chOff x="2287509" y="5789167"/>
                  <a:chExt cx="739668" cy="76189"/>
                </a:xfrm>
              </p:grpSpPr>
              <p:sp>
                <p:nvSpPr>
                  <p:cNvPr id="61" name="Freeform: Shape 60">
                    <a:extLst>
                      <a:ext uri="{FF2B5EF4-FFF2-40B4-BE49-F238E27FC236}">
                        <a16:creationId xmlns:a16="http://schemas.microsoft.com/office/drawing/2014/main" id="{D578349E-FA5E-D1D4-273D-1A36823D199B}"/>
                      </a:ext>
                    </a:extLst>
                  </p:cNvPr>
                  <p:cNvSpPr/>
                  <p:nvPr/>
                </p:nvSpPr>
                <p:spPr>
                  <a:xfrm>
                    <a:off x="3014460"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92AA6A40-FDA2-2E49-A1A9-B84A194BB6B4}"/>
                      </a:ext>
                    </a:extLst>
                  </p:cNvPr>
                  <p:cNvSpPr/>
                  <p:nvPr/>
                </p:nvSpPr>
                <p:spPr>
                  <a:xfrm>
                    <a:off x="2650985"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7" name="Freeform: Shape 24576">
                    <a:extLst>
                      <a:ext uri="{FF2B5EF4-FFF2-40B4-BE49-F238E27FC236}">
                        <a16:creationId xmlns:a16="http://schemas.microsoft.com/office/drawing/2014/main" id="{D250BA0F-D69E-A7A2-4E4D-82A938382257}"/>
                      </a:ext>
                    </a:extLst>
                  </p:cNvPr>
                  <p:cNvSpPr/>
                  <p:nvPr/>
                </p:nvSpPr>
                <p:spPr>
                  <a:xfrm>
                    <a:off x="2287509"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579" name="Graphic 21">
                  <a:extLst>
                    <a:ext uri="{FF2B5EF4-FFF2-40B4-BE49-F238E27FC236}">
                      <a16:creationId xmlns:a16="http://schemas.microsoft.com/office/drawing/2014/main" id="{C4CDB44B-C2B9-B685-3CE8-F108ECC1FD4A}"/>
                    </a:ext>
                  </a:extLst>
                </p:cNvPr>
                <p:cNvGrpSpPr/>
                <p:nvPr/>
              </p:nvGrpSpPr>
              <p:grpSpPr>
                <a:xfrm>
                  <a:off x="3375774" y="5789167"/>
                  <a:ext cx="739795" cy="76189"/>
                  <a:chOff x="3375774" y="5789167"/>
                  <a:chExt cx="739795" cy="76189"/>
                </a:xfrm>
              </p:grpSpPr>
              <p:sp>
                <p:nvSpPr>
                  <p:cNvPr id="24581" name="Freeform: Shape 24580">
                    <a:extLst>
                      <a:ext uri="{FF2B5EF4-FFF2-40B4-BE49-F238E27FC236}">
                        <a16:creationId xmlns:a16="http://schemas.microsoft.com/office/drawing/2014/main" id="{EADED867-2585-8339-42F5-E818C4F9A13B}"/>
                      </a:ext>
                    </a:extLst>
                  </p:cNvPr>
                  <p:cNvSpPr/>
                  <p:nvPr/>
                </p:nvSpPr>
                <p:spPr>
                  <a:xfrm>
                    <a:off x="4102852"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3" name="Freeform: Shape 24582">
                    <a:extLst>
                      <a:ext uri="{FF2B5EF4-FFF2-40B4-BE49-F238E27FC236}">
                        <a16:creationId xmlns:a16="http://schemas.microsoft.com/office/drawing/2014/main" id="{F28EC522-58F7-CA83-C316-67DA75B79517}"/>
                      </a:ext>
                    </a:extLst>
                  </p:cNvPr>
                  <p:cNvSpPr/>
                  <p:nvPr/>
                </p:nvSpPr>
                <p:spPr>
                  <a:xfrm>
                    <a:off x="3739376"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5" name="Freeform: Shape 24584">
                    <a:extLst>
                      <a:ext uri="{FF2B5EF4-FFF2-40B4-BE49-F238E27FC236}">
                        <a16:creationId xmlns:a16="http://schemas.microsoft.com/office/drawing/2014/main" id="{C989A7BF-1F37-391C-E1D9-90DAFF9A7F52}"/>
                      </a:ext>
                    </a:extLst>
                  </p:cNvPr>
                  <p:cNvSpPr/>
                  <p:nvPr/>
                </p:nvSpPr>
                <p:spPr>
                  <a:xfrm>
                    <a:off x="3375774"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586" name="Graphic 21">
                  <a:extLst>
                    <a:ext uri="{FF2B5EF4-FFF2-40B4-BE49-F238E27FC236}">
                      <a16:creationId xmlns:a16="http://schemas.microsoft.com/office/drawing/2014/main" id="{265A3FB8-B3B8-5BD3-B015-558A3C550E96}"/>
                    </a:ext>
                  </a:extLst>
                </p:cNvPr>
                <p:cNvGrpSpPr/>
                <p:nvPr/>
              </p:nvGrpSpPr>
              <p:grpSpPr>
                <a:xfrm>
                  <a:off x="4471415" y="5789167"/>
                  <a:ext cx="1087246" cy="76189"/>
                  <a:chOff x="4471415" y="5789167"/>
                  <a:chExt cx="1087246" cy="76189"/>
                </a:xfrm>
              </p:grpSpPr>
              <p:sp>
                <p:nvSpPr>
                  <p:cNvPr id="24588" name="Freeform: Shape 24587">
                    <a:extLst>
                      <a:ext uri="{FF2B5EF4-FFF2-40B4-BE49-F238E27FC236}">
                        <a16:creationId xmlns:a16="http://schemas.microsoft.com/office/drawing/2014/main" id="{0AAEE1D7-2A8E-8DA9-C961-41B801D93D0E}"/>
                      </a:ext>
                    </a:extLst>
                  </p:cNvPr>
                  <p:cNvSpPr/>
                  <p:nvPr/>
                </p:nvSpPr>
                <p:spPr>
                  <a:xfrm>
                    <a:off x="5545944"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9" name="Freeform: Shape 24588">
                    <a:extLst>
                      <a:ext uri="{FF2B5EF4-FFF2-40B4-BE49-F238E27FC236}">
                        <a16:creationId xmlns:a16="http://schemas.microsoft.com/office/drawing/2014/main" id="{4D1D340B-D95F-1F36-0B8D-341F6BF6F452}"/>
                      </a:ext>
                    </a:extLst>
                  </p:cNvPr>
                  <p:cNvSpPr/>
                  <p:nvPr/>
                </p:nvSpPr>
                <p:spPr>
                  <a:xfrm>
                    <a:off x="5175346"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1" name="Freeform: Shape 24590">
                    <a:extLst>
                      <a:ext uri="{FF2B5EF4-FFF2-40B4-BE49-F238E27FC236}">
                        <a16:creationId xmlns:a16="http://schemas.microsoft.com/office/drawing/2014/main" id="{8EFB9280-B0F6-A89C-390C-9FBC18DBBA06}"/>
                      </a:ext>
                    </a:extLst>
                  </p:cNvPr>
                  <p:cNvSpPr/>
                  <p:nvPr/>
                </p:nvSpPr>
                <p:spPr>
                  <a:xfrm>
                    <a:off x="4823317"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3" name="Freeform: Shape 24592">
                    <a:extLst>
                      <a:ext uri="{FF2B5EF4-FFF2-40B4-BE49-F238E27FC236}">
                        <a16:creationId xmlns:a16="http://schemas.microsoft.com/office/drawing/2014/main" id="{C00C436E-1BBE-5C4E-F50C-616A3D9D93A5}"/>
                      </a:ext>
                    </a:extLst>
                  </p:cNvPr>
                  <p:cNvSpPr/>
                  <p:nvPr/>
                </p:nvSpPr>
                <p:spPr>
                  <a:xfrm>
                    <a:off x="4471415" y="5789167"/>
                    <a:ext cx="12717" cy="76189"/>
                  </a:xfrm>
                  <a:custGeom>
                    <a:avLst/>
                    <a:gdLst>
                      <a:gd name="connsiteX0" fmla="*/ 0 w 12717"/>
                      <a:gd name="connsiteY0" fmla="*/ 0 h 76189"/>
                      <a:gd name="connsiteX1" fmla="*/ 0 w 12717"/>
                      <a:gd name="connsiteY1" fmla="*/ 76190 h 76189"/>
                    </a:gdLst>
                    <a:ahLst/>
                    <a:cxnLst>
                      <a:cxn ang="0">
                        <a:pos x="connsiteX0" y="connsiteY0"/>
                      </a:cxn>
                      <a:cxn ang="0">
                        <a:pos x="connsiteX1" y="connsiteY1"/>
                      </a:cxn>
                    </a:cxnLst>
                    <a:rect l="l" t="t" r="r" b="b"/>
                    <a:pathLst>
                      <a:path w="12717" h="76189">
                        <a:moveTo>
                          <a:pt x="0" y="0"/>
                        </a:moveTo>
                        <a:lnTo>
                          <a:pt x="0" y="76190"/>
                        </a:lnTo>
                      </a:path>
                    </a:pathLst>
                  </a:custGeom>
                  <a:ln w="2857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spTree>
    <p:extLst>
      <p:ext uri="{BB962C8B-B14F-4D97-AF65-F5344CB8AC3E}">
        <p14:creationId xmlns:p14="http://schemas.microsoft.com/office/powerpoint/2010/main" val="2209541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33F22C4-763B-49A7-9CF7-DAEC5F28A5BE}"/>
              </a:ext>
            </a:extLst>
          </p:cNvPr>
          <p:cNvSpPr>
            <a:spLocks noGrp="1" noChangeArrowheads="1"/>
          </p:cNvSpPr>
          <p:nvPr>
            <p:ph type="title"/>
          </p:nvPr>
        </p:nvSpPr>
        <p:spPr>
          <a:xfrm>
            <a:off x="585214" y="285225"/>
            <a:ext cx="10515600" cy="702672"/>
          </a:xfrm>
        </p:spPr>
        <p:txBody>
          <a:bodyPr>
            <a:normAutofit fontScale="90000"/>
          </a:bodyPr>
          <a:lstStyle/>
          <a:p>
            <a:pPr algn="ctr" eaLnBrk="1" hangingPunct="1"/>
            <a:r>
              <a:rPr lang="en-US" b="1">
                <a:solidFill>
                  <a:schemeClr val="tx1"/>
                </a:solidFill>
                <a:latin typeface="Lora" pitchFamily="2" charset="0"/>
              </a:rPr>
              <a:t>PROpel</a:t>
            </a:r>
            <a:br>
              <a:rPr lang="en-US" b="1">
                <a:solidFill>
                  <a:schemeClr val="tx1"/>
                </a:solidFill>
                <a:latin typeface="Lora" pitchFamily="2" charset="0"/>
              </a:rPr>
            </a:br>
            <a:r>
              <a:rPr lang="en-US">
                <a:solidFill>
                  <a:schemeClr val="tx1"/>
                </a:solidFill>
                <a:latin typeface="Lora" pitchFamily="2" charset="0"/>
              </a:rPr>
              <a:t>Safety</a:t>
            </a:r>
            <a:endParaRPr lang="en-US" altLang="en-US" dirty="0">
              <a:solidFill>
                <a:schemeClr val="bg1"/>
              </a:solidFill>
            </a:endParaRPr>
          </a:p>
        </p:txBody>
      </p:sp>
      <p:graphicFrame>
        <p:nvGraphicFramePr>
          <p:cNvPr id="46112" name="Group 32">
            <a:extLst>
              <a:ext uri="{FF2B5EF4-FFF2-40B4-BE49-F238E27FC236}">
                <a16:creationId xmlns:a16="http://schemas.microsoft.com/office/drawing/2014/main" id="{D7C5433A-81C8-4628-823D-0376ECD29BDF}"/>
              </a:ext>
            </a:extLst>
          </p:cNvPr>
          <p:cNvGraphicFramePr>
            <a:graphicFrameLocks noGrp="1"/>
          </p:cNvGraphicFramePr>
          <p:nvPr/>
        </p:nvGraphicFramePr>
        <p:xfrm>
          <a:off x="689119" y="1115625"/>
          <a:ext cx="10813762" cy="3244181"/>
        </p:xfrm>
        <a:graphic>
          <a:graphicData uri="http://schemas.openxmlformats.org/drawingml/2006/table">
            <a:tbl>
              <a:tblPr/>
              <a:tblGrid>
                <a:gridCol w="4761538">
                  <a:extLst>
                    <a:ext uri="{9D8B030D-6E8A-4147-A177-3AD203B41FA5}">
                      <a16:colId xmlns:a16="http://schemas.microsoft.com/office/drawing/2014/main" val="20000"/>
                    </a:ext>
                  </a:extLst>
                </a:gridCol>
                <a:gridCol w="3124789">
                  <a:extLst>
                    <a:ext uri="{9D8B030D-6E8A-4147-A177-3AD203B41FA5}">
                      <a16:colId xmlns:a16="http://schemas.microsoft.com/office/drawing/2014/main" val="20001"/>
                    </a:ext>
                  </a:extLst>
                </a:gridCol>
                <a:gridCol w="2927435">
                  <a:extLst>
                    <a:ext uri="{9D8B030D-6E8A-4147-A177-3AD203B41FA5}">
                      <a16:colId xmlns:a16="http://schemas.microsoft.com/office/drawing/2014/main" val="4069657791"/>
                    </a:ext>
                  </a:extLst>
                </a:gridCol>
              </a:tblGrid>
              <a:tr h="653328">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AE, n (%)</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Abiraterone + Olaparib</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(n = 398)</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1" i="0" u="none" strike="noStrike" cap="none" normalizeH="0" baseline="0">
                          <a:ln>
                            <a:noFill/>
                          </a:ln>
                          <a:solidFill>
                            <a:schemeClr val="tx1"/>
                          </a:solidFill>
                          <a:effectLst/>
                          <a:latin typeface="Calibri" panose="020F0502020204030204" pitchFamily="34" charset="0"/>
                        </a:rPr>
                        <a:t>Abiraterone + Placebo</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1" i="0" u="none" strike="noStrike" cap="none" normalizeH="0" baseline="0">
                          <a:ln>
                            <a:noFill/>
                          </a:ln>
                          <a:solidFill>
                            <a:schemeClr val="tx1"/>
                          </a:solidFill>
                          <a:effectLst/>
                          <a:latin typeface="Calibri" panose="020F0502020204030204" pitchFamily="34" charset="0"/>
                        </a:rPr>
                        <a:t>(n = 396)</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0"/>
                  </a:ext>
                </a:extLst>
              </a:tr>
              <a:tr h="36576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Any AE</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389 (97.7)</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380 (96.0)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1"/>
                  </a:ext>
                </a:extLst>
              </a:tr>
              <a:tr h="36576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Any AE grade ≥3</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222 (55.8)</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171 (43.2)</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2"/>
                  </a:ext>
                </a:extLst>
              </a:tr>
              <a:tr h="396245">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Death due to AE</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26 (6.5)</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20 (5.1)</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3"/>
                  </a:ext>
                </a:extLst>
              </a:tr>
              <a:tr h="36576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Any AE leading to:</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800" b="0" i="0" u="none" strike="noStrike" cap="none" normalizeH="0" baseline="0" dirty="0">
                          <a:ln>
                            <a:noFill/>
                          </a:ln>
                          <a:solidFill>
                            <a:schemeClr val="bg1"/>
                          </a:solidFill>
                          <a:effectLst/>
                          <a:latin typeface="Calibri" panose="020F0502020204030204" pitchFamily="34" charset="0"/>
                        </a:rPr>
                        <a:t>Dose interruption of </a:t>
                      </a:r>
                      <a:r>
                        <a:rPr kumimoji="0" lang="en-US" sz="1800" b="0" i="0" u="none" strike="noStrike" cap="none" normalizeH="0" baseline="0" dirty="0" err="1">
                          <a:ln>
                            <a:noFill/>
                          </a:ln>
                          <a:solidFill>
                            <a:schemeClr val="bg1"/>
                          </a:solidFill>
                          <a:effectLst/>
                          <a:latin typeface="Calibri" panose="020F0502020204030204" pitchFamily="34" charset="0"/>
                        </a:rPr>
                        <a:t>olaparib</a:t>
                      </a:r>
                      <a:r>
                        <a:rPr kumimoji="0" lang="en-US" sz="1800" b="0" i="0" u="none" strike="noStrike" cap="none" normalizeH="0" baseline="0" dirty="0">
                          <a:ln>
                            <a:noFill/>
                          </a:ln>
                          <a:solidFill>
                            <a:schemeClr val="bg1"/>
                          </a:solidFill>
                          <a:effectLst/>
                          <a:latin typeface="Calibri" panose="020F0502020204030204" pitchFamily="34" charset="0"/>
                        </a:rPr>
                        <a:t> or placebo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800" b="0" i="0" u="none" strike="noStrike" cap="none" normalizeH="0" baseline="0" dirty="0">
                          <a:ln>
                            <a:noFill/>
                          </a:ln>
                          <a:solidFill>
                            <a:schemeClr val="bg1"/>
                          </a:solidFill>
                          <a:effectLst/>
                          <a:latin typeface="Calibri" panose="020F0502020204030204" pitchFamily="34" charset="0"/>
                        </a:rPr>
                        <a:t>Dose reduction of </a:t>
                      </a:r>
                      <a:r>
                        <a:rPr kumimoji="0" lang="en-US" sz="1800" b="0" i="0" u="none" strike="noStrike" cap="none" normalizeH="0" baseline="0" dirty="0" err="1">
                          <a:ln>
                            <a:noFill/>
                          </a:ln>
                          <a:solidFill>
                            <a:schemeClr val="bg1"/>
                          </a:solidFill>
                          <a:effectLst/>
                          <a:latin typeface="Calibri" panose="020F0502020204030204" pitchFamily="34" charset="0"/>
                        </a:rPr>
                        <a:t>olaparib</a:t>
                      </a:r>
                      <a:r>
                        <a:rPr kumimoji="0" lang="en-US" sz="1800" b="0" i="0" u="none" strike="noStrike" cap="none" normalizeH="0" baseline="0" dirty="0">
                          <a:ln>
                            <a:noFill/>
                          </a:ln>
                          <a:solidFill>
                            <a:schemeClr val="bg1"/>
                          </a:solidFill>
                          <a:effectLst/>
                          <a:latin typeface="Calibri" panose="020F0502020204030204" pitchFamily="34" charset="0"/>
                        </a:rPr>
                        <a:t> or placebo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800" b="0" i="0" u="none" strike="noStrike" cap="none" normalizeH="0" baseline="0" dirty="0">
                          <a:ln>
                            <a:noFill/>
                          </a:ln>
                          <a:solidFill>
                            <a:schemeClr val="bg1"/>
                          </a:solidFill>
                          <a:effectLst/>
                          <a:latin typeface="Calibri" panose="020F0502020204030204" pitchFamily="34" charset="0"/>
                        </a:rPr>
                        <a:t>Discontinuation of </a:t>
                      </a:r>
                      <a:r>
                        <a:rPr kumimoji="0" lang="en-US" sz="1800" b="0" i="0" u="none" strike="noStrike" cap="none" normalizeH="0" baseline="0" dirty="0" err="1">
                          <a:ln>
                            <a:noFill/>
                          </a:ln>
                          <a:solidFill>
                            <a:schemeClr val="bg1"/>
                          </a:solidFill>
                          <a:effectLst/>
                          <a:latin typeface="Calibri" panose="020F0502020204030204" pitchFamily="34" charset="0"/>
                        </a:rPr>
                        <a:t>olaparib</a:t>
                      </a:r>
                      <a:r>
                        <a:rPr kumimoji="0" lang="en-US" sz="1800" b="0" i="0" u="none" strike="noStrike" cap="none" normalizeH="0" baseline="0" dirty="0">
                          <a:ln>
                            <a:noFill/>
                          </a:ln>
                          <a:solidFill>
                            <a:schemeClr val="bg1"/>
                          </a:solidFill>
                          <a:effectLst/>
                          <a:latin typeface="Calibri" panose="020F0502020204030204" pitchFamily="34" charset="0"/>
                        </a:rPr>
                        <a:t> or placebo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800" b="0" i="0" u="none" strike="noStrike" cap="none" normalizeH="0" baseline="0" dirty="0">
                          <a:ln>
                            <a:noFill/>
                          </a:ln>
                          <a:solidFill>
                            <a:schemeClr val="bg1"/>
                          </a:solidFill>
                          <a:effectLst/>
                          <a:latin typeface="Calibri" panose="020F0502020204030204" pitchFamily="34" charset="0"/>
                        </a:rPr>
                        <a:t>Discontinuation of abiraterone</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8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195 (49.0)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90 (22.6)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69 (17.3)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45 (11.3)</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8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112 (28.3)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24 (6.1)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34 (8.6)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rPr>
                        <a:t>37 (9.3)</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997812508"/>
                  </a:ext>
                </a:extLst>
              </a:tr>
            </a:tbl>
          </a:graphicData>
        </a:graphic>
      </p:graphicFrame>
      <p:sp>
        <p:nvSpPr>
          <p:cNvPr id="2" name="Text Box 15">
            <a:extLst>
              <a:ext uri="{FF2B5EF4-FFF2-40B4-BE49-F238E27FC236}">
                <a16:creationId xmlns:a16="http://schemas.microsoft.com/office/drawing/2014/main" id="{AFACDF70-9F7A-E439-B883-C5E85D5104CD}"/>
              </a:ext>
            </a:extLst>
          </p:cNvPr>
          <p:cNvSpPr txBox="1">
            <a:spLocks noChangeArrowheads="1"/>
          </p:cNvSpPr>
          <p:nvPr/>
        </p:nvSpPr>
        <p:spPr bwMode="auto">
          <a:xfrm>
            <a:off x="7614155" y="6369049"/>
            <a:ext cx="2758570"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Clarke. ASCO GU 2023. Abstr LBA16</a:t>
            </a:r>
            <a:r>
              <a:rPr kumimoji="0" lang="en-US" alt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a:t>
            </a:r>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aphicFrame>
        <p:nvGraphicFramePr>
          <p:cNvPr id="46114" name="Rectangle 3">
            <a:extLst>
              <a:ext uri="{FF2B5EF4-FFF2-40B4-BE49-F238E27FC236}">
                <a16:creationId xmlns:a16="http://schemas.microsoft.com/office/drawing/2014/main" id="{49D78CC1-6D58-2559-1F33-3BD15E18DC1F}"/>
              </a:ext>
            </a:extLst>
          </p:cNvPr>
          <p:cNvGraphicFramePr/>
          <p:nvPr/>
        </p:nvGraphicFramePr>
        <p:xfrm>
          <a:off x="856648" y="4487534"/>
          <a:ext cx="10898706" cy="1753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2653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767408" y="1029494"/>
            <a:ext cx="10657184" cy="4799013"/>
          </a:xfrm>
        </p:spPr>
        <p:txBody>
          <a:bodyPr anchor="ctr"/>
          <a:lstStyle/>
          <a:p>
            <a:pPr marL="98425" indent="0">
              <a:lnSpc>
                <a:spcPct val="100000"/>
              </a:lnSpc>
              <a:buNone/>
            </a:pPr>
            <a:r>
              <a:rPr lang="en-US" sz="2400" dirty="0"/>
              <a:t>This educational activity contains discussion of published and/or investigational uses of agents that are not indicated by the Food and Drug Administration. Research To Practice does not recommend the use of any agent outside of the labeled indications. Please refer to the official prescribing information for each product for discussion of approved indications, contraindications and warnings. The opinions expressed are those of the presenters and are not to be construed </a:t>
            </a:r>
            <a:br>
              <a:rPr lang="en-US" sz="2400" dirty="0"/>
            </a:br>
            <a:r>
              <a:rPr lang="en-US" sz="2400" dirty="0"/>
              <a:t>as those of the publisher or grantors.</a:t>
            </a:r>
            <a:endParaRPr lang="en-US" sz="2400" b="0" dirty="0"/>
          </a:p>
        </p:txBody>
      </p:sp>
    </p:spTree>
    <p:extLst>
      <p:ext uri="{BB962C8B-B14F-4D97-AF65-F5344CB8AC3E}">
        <p14:creationId xmlns:p14="http://schemas.microsoft.com/office/powerpoint/2010/main" val="4114819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8AA4AF9-2C40-6129-0DC0-0D86764B2CDE}"/>
              </a:ext>
            </a:extLst>
          </p:cNvPr>
          <p:cNvSpPr>
            <a:spLocks noGrp="1"/>
          </p:cNvSpPr>
          <p:nvPr>
            <p:ph type="title"/>
          </p:nvPr>
        </p:nvSpPr>
        <p:spPr>
          <a:xfrm>
            <a:off x="604677" y="248783"/>
            <a:ext cx="11274042" cy="743350"/>
          </a:xfrm>
        </p:spPr>
        <p:txBody>
          <a:bodyPr>
            <a:noAutofit/>
          </a:bodyPr>
          <a:lstStyle/>
          <a:p>
            <a:pPr algn="ctr"/>
            <a:r>
              <a:rPr lang="en-US" sz="2800" b="1" dirty="0">
                <a:solidFill>
                  <a:schemeClr val="tx1"/>
                </a:solidFill>
                <a:latin typeface="Lora" pitchFamily="2" charset="0"/>
              </a:rPr>
              <a:t>MAGNITUDE</a:t>
            </a:r>
            <a:br>
              <a:rPr lang="en-US" sz="2800" dirty="0">
                <a:solidFill>
                  <a:schemeClr val="tx1"/>
                </a:solidFill>
                <a:latin typeface="Lora" pitchFamily="2" charset="0"/>
              </a:rPr>
            </a:br>
            <a:r>
              <a:rPr lang="en-US" sz="2800" dirty="0">
                <a:solidFill>
                  <a:schemeClr val="tx1"/>
                </a:solidFill>
                <a:latin typeface="Lora" pitchFamily="2" charset="0"/>
              </a:rPr>
              <a:t>First-line Abiraterone/Prednisone ± Niraparib in mCRPC</a:t>
            </a:r>
          </a:p>
        </p:txBody>
      </p:sp>
      <p:sp>
        <p:nvSpPr>
          <p:cNvPr id="57" name="Content Placeholder 2">
            <a:extLst>
              <a:ext uri="{FF2B5EF4-FFF2-40B4-BE49-F238E27FC236}">
                <a16:creationId xmlns:a16="http://schemas.microsoft.com/office/drawing/2014/main" id="{8E1B0F21-FBD0-4D77-D1A9-4D25FD9F1632}"/>
              </a:ext>
            </a:extLst>
          </p:cNvPr>
          <p:cNvSpPr>
            <a:spLocks noGrp="1"/>
          </p:cNvSpPr>
          <p:nvPr>
            <p:ph idx="1"/>
          </p:nvPr>
        </p:nvSpPr>
        <p:spPr>
          <a:xfrm>
            <a:off x="690705" y="1402497"/>
            <a:ext cx="10010207" cy="3935074"/>
          </a:xfrm>
        </p:spPr>
        <p:txBody>
          <a:bodyPr/>
          <a:lstStyle/>
          <a:p>
            <a:pPr>
              <a:buClr>
                <a:srgbClr val="000000"/>
              </a:buClr>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International, randomized, double-blind phase III trial</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kumimoji="0" lang="en-US" sz="2200" b="0" i="0" u="none" strike="noStrike" kern="0" cap="none" spc="0" normalizeH="0" baseline="0" noProof="0" dirty="0">
              <a:ln>
                <a:noFill/>
              </a:ln>
              <a:solidFill>
                <a:srgbClr val="000000"/>
              </a:solidFill>
              <a:effectLst/>
              <a:uLnTx/>
              <a:uFillTx/>
            </a:endParaRP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lang="en-US" sz="2200" dirty="0">
              <a:solidFill>
                <a:srgbClr val="000000"/>
              </a:solidFill>
            </a:endParaRP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kumimoji="0" lang="en-US" sz="2200" b="0" i="0" u="none" strike="noStrike" kern="0" cap="none" spc="0" normalizeH="0" baseline="0" noProof="0" dirty="0">
              <a:ln>
                <a:noFill/>
              </a:ln>
              <a:solidFill>
                <a:srgbClr val="000000"/>
              </a:solidFill>
              <a:effectLst/>
              <a:uLnTx/>
              <a:uFillTx/>
            </a:endParaRP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lang="en-US" sz="2200" dirty="0">
              <a:solidFill>
                <a:srgbClr val="000000"/>
              </a:solidFill>
            </a:endParaRP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kumimoji="0" lang="en-US" sz="2200" b="0" i="0" u="none" strike="noStrike" kern="0" cap="none" spc="0" normalizeH="0" baseline="0" noProof="0" dirty="0">
              <a:ln>
                <a:noFill/>
              </a:ln>
              <a:solidFill>
                <a:srgbClr val="000000"/>
              </a:solidFill>
              <a:effectLst/>
              <a:uLnTx/>
              <a:uFillTx/>
            </a:endParaRP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lang="en-US" sz="2200" dirty="0">
              <a:solidFill>
                <a:srgbClr val="000000"/>
              </a:solidFill>
            </a:endParaRP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kumimoji="0" lang="en-US" sz="2200" b="0" i="0" u="none" strike="noStrike" kern="0" cap="none" spc="0" normalizeH="0" baseline="0" noProof="0" dirty="0">
              <a:ln>
                <a:noFill/>
              </a:ln>
              <a:solidFill>
                <a:srgbClr val="000000"/>
              </a:solidFill>
              <a:effectLst/>
              <a:uLnTx/>
              <a:uFillTx/>
            </a:endParaRPr>
          </a:p>
        </p:txBody>
      </p:sp>
      <p:sp>
        <p:nvSpPr>
          <p:cNvPr id="14" name="Text Box 11">
            <a:extLst>
              <a:ext uri="{FF2B5EF4-FFF2-40B4-BE49-F238E27FC236}">
                <a16:creationId xmlns:a16="http://schemas.microsoft.com/office/drawing/2014/main" id="{2FD4B09F-751C-1232-5B88-9755EF786003}"/>
              </a:ext>
            </a:extLst>
          </p:cNvPr>
          <p:cNvSpPr txBox="1">
            <a:spLocks noChangeArrowheads="1"/>
          </p:cNvSpPr>
          <p:nvPr/>
        </p:nvSpPr>
        <p:spPr bwMode="auto">
          <a:xfrm>
            <a:off x="7188143" y="6385379"/>
            <a:ext cx="46905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Chi. ASCO GU 2022. Abstr 12. Chi. J Clin Oncol. 2023; JCO2201649.</a:t>
            </a:r>
          </a:p>
        </p:txBody>
      </p:sp>
      <p:sp>
        <p:nvSpPr>
          <p:cNvPr id="19" name="Text Box 45">
            <a:extLst>
              <a:ext uri="{FF2B5EF4-FFF2-40B4-BE49-F238E27FC236}">
                <a16:creationId xmlns:a16="http://schemas.microsoft.com/office/drawing/2014/main" id="{C456C867-A9AE-F87D-2F1F-AC699C5D6355}"/>
              </a:ext>
            </a:extLst>
          </p:cNvPr>
          <p:cNvSpPr txBox="1">
            <a:spLocks noChangeArrowheads="1"/>
          </p:cNvSpPr>
          <p:nvPr/>
        </p:nvSpPr>
        <p:spPr bwMode="auto">
          <a:xfrm>
            <a:off x="604676" y="1851153"/>
            <a:ext cx="272275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with mCRPC</a:t>
            </a:r>
          </a:p>
          <a:p>
            <a:pPr marL="509588"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 prior systemic tx for mCRPC, no prior PARPi</a:t>
            </a:r>
          </a:p>
          <a:p>
            <a:pPr marL="509588"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Prior AAP permitted for mCRPC if ≤4 mo</a:t>
            </a:r>
          </a:p>
          <a:p>
            <a:pPr marL="509588"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BPI-SF worst pain score ≤3</a:t>
            </a:r>
          </a:p>
          <a:p>
            <a:pPr marL="509588"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 uncontrolled HTN, severe/unstable angina, MI, or ischemia</a:t>
            </a:r>
          </a:p>
          <a:p>
            <a:pPr marL="509588"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ECOG PS 0/1</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 = 670)</a:t>
            </a:r>
          </a:p>
        </p:txBody>
      </p:sp>
      <p:sp>
        <p:nvSpPr>
          <p:cNvPr id="25" name="Rectangle 46">
            <a:extLst>
              <a:ext uri="{FF2B5EF4-FFF2-40B4-BE49-F238E27FC236}">
                <a16:creationId xmlns:a16="http://schemas.microsoft.com/office/drawing/2014/main" id="{4841C48E-530C-FB7A-A5B8-F22349CB264A}"/>
              </a:ext>
            </a:extLst>
          </p:cNvPr>
          <p:cNvSpPr>
            <a:spLocks noChangeArrowheads="1"/>
          </p:cNvSpPr>
          <p:nvPr/>
        </p:nvSpPr>
        <p:spPr bwMode="auto">
          <a:xfrm>
            <a:off x="10385702" y="2644170"/>
            <a:ext cx="167235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Until PD, unacceptable toxicity, death, or end of study (total study duration ~66 mo)</a:t>
            </a:r>
          </a:p>
        </p:txBody>
      </p:sp>
      <p:sp>
        <p:nvSpPr>
          <p:cNvPr id="26" name="Rectangle 49">
            <a:extLst>
              <a:ext uri="{FF2B5EF4-FFF2-40B4-BE49-F238E27FC236}">
                <a16:creationId xmlns:a16="http://schemas.microsoft.com/office/drawing/2014/main" id="{65CD9915-90A9-350F-DAE6-85B489176F55}"/>
              </a:ext>
            </a:extLst>
          </p:cNvPr>
          <p:cNvSpPr>
            <a:spLocks noChangeArrowheads="1"/>
          </p:cNvSpPr>
          <p:nvPr/>
        </p:nvSpPr>
        <p:spPr bwMode="auto">
          <a:xfrm>
            <a:off x="6334555" y="1735780"/>
            <a:ext cx="3417706" cy="548640"/>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Niraparib</a:t>
            </a: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200 mg PO QD + </a:t>
            </a: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AAP</a:t>
            </a:r>
            <a:r>
              <a:rPr kumimoji="0" lang="en-US" altLang="en-US" sz="16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a:t>
            </a:r>
            <a:endParaRPr kumimoji="0" lang="en-US" altLang="en-US" sz="1600" b="0"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9" name="Rectangle 50">
            <a:extLst>
              <a:ext uri="{FF2B5EF4-FFF2-40B4-BE49-F238E27FC236}">
                <a16:creationId xmlns:a16="http://schemas.microsoft.com/office/drawing/2014/main" id="{E0A32262-9BE2-A880-CB24-5FDBC5324346}"/>
              </a:ext>
            </a:extLst>
          </p:cNvPr>
          <p:cNvSpPr>
            <a:spLocks noChangeArrowheads="1"/>
          </p:cNvSpPr>
          <p:nvPr/>
        </p:nvSpPr>
        <p:spPr bwMode="auto">
          <a:xfrm>
            <a:off x="6316003" y="2412472"/>
            <a:ext cx="3417706" cy="548640"/>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Placebo </a:t>
            </a: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PO QD + </a:t>
            </a: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AAP</a:t>
            </a:r>
            <a:r>
              <a:rPr kumimoji="0" lang="en-US" altLang="en-US" sz="16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 †</a:t>
            </a:r>
            <a:endPar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2" name="Line 52">
            <a:extLst>
              <a:ext uri="{FF2B5EF4-FFF2-40B4-BE49-F238E27FC236}">
                <a16:creationId xmlns:a16="http://schemas.microsoft.com/office/drawing/2014/main" id="{C26CADE7-F09C-EE68-B989-6BEC44260AC7}"/>
              </a:ext>
            </a:extLst>
          </p:cNvPr>
          <p:cNvSpPr>
            <a:spLocks noChangeShapeType="1"/>
          </p:cNvSpPr>
          <p:nvPr/>
        </p:nvSpPr>
        <p:spPr bwMode="auto">
          <a:xfrm>
            <a:off x="9829320" y="3656768"/>
            <a:ext cx="479425" cy="0"/>
          </a:xfrm>
          <a:prstGeom prst="line">
            <a:avLst/>
          </a:prstGeom>
          <a:ln>
            <a:headEnd/>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3" name="Text Box 45">
            <a:extLst>
              <a:ext uri="{FF2B5EF4-FFF2-40B4-BE49-F238E27FC236}">
                <a16:creationId xmlns:a16="http://schemas.microsoft.com/office/drawing/2014/main" id="{0A98EAF5-A146-0574-20BD-5AFFFAD1D4C9}"/>
              </a:ext>
            </a:extLst>
          </p:cNvPr>
          <p:cNvSpPr txBox="1">
            <a:spLocks noChangeArrowheads="1"/>
          </p:cNvSpPr>
          <p:nvPr/>
        </p:nvSpPr>
        <p:spPr bwMode="auto">
          <a:xfrm>
            <a:off x="3888242" y="3653376"/>
            <a:ext cx="1698578" cy="584775"/>
          </a:xfrm>
          <a:prstGeom prst="rect">
            <a:avLst/>
          </a:prstGeom>
          <a:solidFill>
            <a:schemeClr val="bg2"/>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HRRmut-</a:t>
            </a:r>
            <a:br>
              <a:rPr kumimoji="0" lang="en-GB"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br>
            <a:r>
              <a:rPr kumimoji="0" lang="en-GB"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(n = 247)</a:t>
            </a:r>
          </a:p>
        </p:txBody>
      </p:sp>
      <p:sp>
        <p:nvSpPr>
          <p:cNvPr id="44" name="Text Box 45">
            <a:extLst>
              <a:ext uri="{FF2B5EF4-FFF2-40B4-BE49-F238E27FC236}">
                <a16:creationId xmlns:a16="http://schemas.microsoft.com/office/drawing/2014/main" id="{1503E8F8-7D5A-2E81-C921-648E22356727}"/>
              </a:ext>
            </a:extLst>
          </p:cNvPr>
          <p:cNvSpPr txBox="1">
            <a:spLocks noChangeArrowheads="1"/>
          </p:cNvSpPr>
          <p:nvPr/>
        </p:nvSpPr>
        <p:spPr bwMode="auto">
          <a:xfrm>
            <a:off x="3918217" y="2223226"/>
            <a:ext cx="1698577" cy="584775"/>
          </a:xfrm>
          <a:prstGeom prst="rect">
            <a:avLst/>
          </a:prstGeom>
          <a:solidFill>
            <a:schemeClr val="bg2"/>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HRRmut+</a:t>
            </a:r>
            <a:br>
              <a:rPr kumimoji="0" lang="en-GB"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br>
            <a:r>
              <a:rPr kumimoji="0" lang="en-GB"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(n = 423)</a:t>
            </a:r>
          </a:p>
        </p:txBody>
      </p:sp>
      <p:sp>
        <p:nvSpPr>
          <p:cNvPr id="45" name="Rectangle 49">
            <a:extLst>
              <a:ext uri="{FF2B5EF4-FFF2-40B4-BE49-F238E27FC236}">
                <a16:creationId xmlns:a16="http://schemas.microsoft.com/office/drawing/2014/main" id="{FF12CFCD-7322-BDBF-F759-ECEEFA9F1083}"/>
              </a:ext>
            </a:extLst>
          </p:cNvPr>
          <p:cNvSpPr>
            <a:spLocks noChangeArrowheads="1"/>
          </p:cNvSpPr>
          <p:nvPr/>
        </p:nvSpPr>
        <p:spPr bwMode="auto">
          <a:xfrm>
            <a:off x="6328841" y="3289722"/>
            <a:ext cx="3417706" cy="548640"/>
          </a:xfrm>
          <a:prstGeom prst="rect">
            <a:avLst/>
          </a:prstGeom>
          <a:solidFill>
            <a:schemeClr val="accent4"/>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Niraparib</a:t>
            </a: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200 mg PO QD + </a:t>
            </a: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AAP</a:t>
            </a:r>
            <a:r>
              <a:rPr kumimoji="0" lang="en-US" altLang="en-US" sz="16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 †</a:t>
            </a:r>
            <a:endPar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6" name="Rectangle 50">
            <a:extLst>
              <a:ext uri="{FF2B5EF4-FFF2-40B4-BE49-F238E27FC236}">
                <a16:creationId xmlns:a16="http://schemas.microsoft.com/office/drawing/2014/main" id="{A6E82E9B-4D29-D4DC-C08C-B81E86CEA7DD}"/>
              </a:ext>
            </a:extLst>
          </p:cNvPr>
          <p:cNvSpPr>
            <a:spLocks noChangeArrowheads="1"/>
          </p:cNvSpPr>
          <p:nvPr/>
        </p:nvSpPr>
        <p:spPr bwMode="auto">
          <a:xfrm>
            <a:off x="6328841" y="4023808"/>
            <a:ext cx="3417706" cy="548640"/>
          </a:xfrm>
          <a:prstGeom prst="rect">
            <a:avLst/>
          </a:prstGeom>
          <a:solidFill>
            <a:schemeClr val="accent6"/>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Placebo </a:t>
            </a: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PO QD + </a:t>
            </a: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AAP</a:t>
            </a:r>
            <a:r>
              <a:rPr kumimoji="0" lang="en-US" altLang="en-US" sz="16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 †</a:t>
            </a:r>
            <a:endPar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 name="Line 52">
            <a:extLst>
              <a:ext uri="{FF2B5EF4-FFF2-40B4-BE49-F238E27FC236}">
                <a16:creationId xmlns:a16="http://schemas.microsoft.com/office/drawing/2014/main" id="{67A9E2F0-4ADA-707C-A3E4-7E4AFA0A0609}"/>
              </a:ext>
            </a:extLst>
          </p:cNvPr>
          <p:cNvSpPr>
            <a:spLocks noChangeShapeType="1"/>
          </p:cNvSpPr>
          <p:nvPr/>
        </p:nvSpPr>
        <p:spPr bwMode="auto">
          <a:xfrm>
            <a:off x="3327435" y="2587156"/>
            <a:ext cx="4794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8" name="Line 52">
            <a:extLst>
              <a:ext uri="{FF2B5EF4-FFF2-40B4-BE49-F238E27FC236}">
                <a16:creationId xmlns:a16="http://schemas.microsoft.com/office/drawing/2014/main" id="{4DA1DD0E-39CB-FE90-FB37-5D2B82AE8485}"/>
              </a:ext>
            </a:extLst>
          </p:cNvPr>
          <p:cNvSpPr>
            <a:spLocks noChangeShapeType="1"/>
          </p:cNvSpPr>
          <p:nvPr/>
        </p:nvSpPr>
        <p:spPr bwMode="auto">
          <a:xfrm>
            <a:off x="3327435" y="4011590"/>
            <a:ext cx="4794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09102742-9F25-A353-0B06-DB9DD5F918D0}"/>
              </a:ext>
            </a:extLst>
          </p:cNvPr>
          <p:cNvGrpSpPr/>
          <p:nvPr/>
        </p:nvGrpSpPr>
        <p:grpSpPr>
          <a:xfrm>
            <a:off x="5805915" y="2052860"/>
            <a:ext cx="420232" cy="602243"/>
            <a:chOff x="5270500" y="2429966"/>
            <a:chExt cx="420232" cy="602243"/>
          </a:xfrm>
        </p:grpSpPr>
        <p:sp>
          <p:nvSpPr>
            <p:cNvPr id="50" name="Line 54">
              <a:extLst>
                <a:ext uri="{FF2B5EF4-FFF2-40B4-BE49-F238E27FC236}">
                  <a16:creationId xmlns:a16="http://schemas.microsoft.com/office/drawing/2014/main" id="{7A4D7246-843D-C875-6890-94F3675036FE}"/>
                </a:ext>
              </a:extLst>
            </p:cNvPr>
            <p:cNvSpPr>
              <a:spLocks noChangeShapeType="1"/>
            </p:cNvSpPr>
            <p:nvPr/>
          </p:nvSpPr>
          <p:spPr bwMode="auto">
            <a:xfrm flipV="1">
              <a:off x="5270500" y="2429966"/>
              <a:ext cx="420232" cy="234772"/>
            </a:xfrm>
            <a:prstGeom prst="line">
              <a:avLst/>
            </a:prstGeom>
            <a:ln w="31750">
              <a:headEnd/>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 name="Line 54">
              <a:extLst>
                <a:ext uri="{FF2B5EF4-FFF2-40B4-BE49-F238E27FC236}">
                  <a16:creationId xmlns:a16="http://schemas.microsoft.com/office/drawing/2014/main" id="{EE71487D-9AE4-5A5C-AA12-9E14135506C2}"/>
                </a:ext>
              </a:extLst>
            </p:cNvPr>
            <p:cNvSpPr>
              <a:spLocks noChangeShapeType="1"/>
            </p:cNvSpPr>
            <p:nvPr/>
          </p:nvSpPr>
          <p:spPr bwMode="auto">
            <a:xfrm>
              <a:off x="5270500" y="2797437"/>
              <a:ext cx="420232" cy="23477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52" name="Group 51">
            <a:extLst>
              <a:ext uri="{FF2B5EF4-FFF2-40B4-BE49-F238E27FC236}">
                <a16:creationId xmlns:a16="http://schemas.microsoft.com/office/drawing/2014/main" id="{41DA994A-312E-BEE0-F248-4B1DE2AFE6C3}"/>
              </a:ext>
            </a:extLst>
          </p:cNvPr>
          <p:cNvGrpSpPr/>
          <p:nvPr/>
        </p:nvGrpSpPr>
        <p:grpSpPr>
          <a:xfrm>
            <a:off x="5707956" y="3680003"/>
            <a:ext cx="420232" cy="602243"/>
            <a:chOff x="5270500" y="2429966"/>
            <a:chExt cx="420232" cy="602243"/>
          </a:xfrm>
        </p:grpSpPr>
        <p:sp>
          <p:nvSpPr>
            <p:cNvPr id="53" name="Line 54">
              <a:extLst>
                <a:ext uri="{FF2B5EF4-FFF2-40B4-BE49-F238E27FC236}">
                  <a16:creationId xmlns:a16="http://schemas.microsoft.com/office/drawing/2014/main" id="{7802E0E6-6534-0EC3-1DE8-F44554A4B20C}"/>
                </a:ext>
              </a:extLst>
            </p:cNvPr>
            <p:cNvSpPr>
              <a:spLocks noChangeShapeType="1"/>
            </p:cNvSpPr>
            <p:nvPr/>
          </p:nvSpPr>
          <p:spPr bwMode="auto">
            <a:xfrm flipV="1">
              <a:off x="5270500" y="2429966"/>
              <a:ext cx="420232" cy="23477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 name="Line 54">
              <a:extLst>
                <a:ext uri="{FF2B5EF4-FFF2-40B4-BE49-F238E27FC236}">
                  <a16:creationId xmlns:a16="http://schemas.microsoft.com/office/drawing/2014/main" id="{8F9A929D-AF4A-89DB-EB29-A2F86752FCD3}"/>
                </a:ext>
              </a:extLst>
            </p:cNvPr>
            <p:cNvSpPr>
              <a:spLocks noChangeShapeType="1"/>
            </p:cNvSpPr>
            <p:nvPr/>
          </p:nvSpPr>
          <p:spPr bwMode="auto">
            <a:xfrm>
              <a:off x="5270500" y="2797437"/>
              <a:ext cx="420232" cy="23477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55" name="Text Box 30">
            <a:extLst>
              <a:ext uri="{FF2B5EF4-FFF2-40B4-BE49-F238E27FC236}">
                <a16:creationId xmlns:a16="http://schemas.microsoft.com/office/drawing/2014/main" id="{1BD1AE6E-8109-8FF7-F8E5-DB36FB443B35}"/>
              </a:ext>
            </a:extLst>
          </p:cNvPr>
          <p:cNvSpPr txBox="1">
            <a:spLocks noChangeArrowheads="1"/>
          </p:cNvSpPr>
          <p:nvPr/>
        </p:nvSpPr>
        <p:spPr bwMode="auto">
          <a:xfrm>
            <a:off x="726864" y="4769657"/>
            <a:ext cx="10894834"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35000"/>
              </a:spcBef>
              <a:spcAft>
                <a:spcPct val="25000"/>
              </a:spcAft>
              <a:buClr>
                <a:srgbClr val="015873"/>
              </a:buClr>
              <a:buSzTx/>
              <a:buFont typeface="Arial" panose="020B0604020202020204" pitchFamily="34" charset="0"/>
              <a:buNone/>
              <a:tabLst/>
              <a:defRPr/>
            </a:pPr>
            <a:r>
              <a:rPr kumimoji="0" lang="it-IT"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*HRRmut+ per tissue and/or plasma assays for </a:t>
            </a:r>
            <a:r>
              <a:rPr kumimoji="0" lang="it-IT" altLang="en-US" sz="1600" b="1"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ATM, BRCA1, BRCA2, BRIP1, CDK12, CHEK2, FANCA, HDAC2, PALB2</a:t>
            </a:r>
            <a:r>
              <a:rPr kumimoji="0" lang="it-IT"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br>
              <a:rPr kumimoji="0" lang="it-IT"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it-IT"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AAP: abiraterone acetate 1000 mg PO QD + prednisone 10 mg PO QD.</a:t>
            </a:r>
          </a:p>
        </p:txBody>
      </p:sp>
      <p:sp>
        <p:nvSpPr>
          <p:cNvPr id="56" name="TextBox 55">
            <a:extLst>
              <a:ext uri="{FF2B5EF4-FFF2-40B4-BE49-F238E27FC236}">
                <a16:creationId xmlns:a16="http://schemas.microsoft.com/office/drawing/2014/main" id="{6D440656-D0E5-1FED-91A2-54452693ACB3}"/>
              </a:ext>
            </a:extLst>
          </p:cNvPr>
          <p:cNvSpPr txBox="1"/>
          <p:nvPr/>
        </p:nvSpPr>
        <p:spPr bwMode="auto">
          <a:xfrm>
            <a:off x="3619544" y="2963347"/>
            <a:ext cx="22863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Prescreened for HRR Biomarker Status*</a:t>
            </a:r>
          </a:p>
        </p:txBody>
      </p:sp>
      <p:sp>
        <p:nvSpPr>
          <p:cNvPr id="58" name="Content Placeholder 3">
            <a:extLst>
              <a:ext uri="{FF2B5EF4-FFF2-40B4-BE49-F238E27FC236}">
                <a16:creationId xmlns:a16="http://schemas.microsoft.com/office/drawing/2014/main" id="{D3E71D5B-F1E5-121E-CE02-0EC5F5C407FC}"/>
              </a:ext>
            </a:extLst>
          </p:cNvPr>
          <p:cNvSpPr txBox="1">
            <a:spLocks/>
          </p:cNvSpPr>
          <p:nvPr/>
        </p:nvSpPr>
        <p:spPr>
          <a:xfrm>
            <a:off x="5961216" y="5322966"/>
            <a:ext cx="5540079" cy="653820"/>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Secondary endpoints: OS, time to symptomatic progression, time to cytotoxic chemotherapy</a:t>
            </a:r>
          </a:p>
        </p:txBody>
      </p:sp>
      <p:sp>
        <p:nvSpPr>
          <p:cNvPr id="3" name="TextBox 2">
            <a:extLst>
              <a:ext uri="{FF2B5EF4-FFF2-40B4-BE49-F238E27FC236}">
                <a16:creationId xmlns:a16="http://schemas.microsoft.com/office/drawing/2014/main" id="{C0DA5620-9F48-EB57-8329-A1B392C0461E}"/>
              </a:ext>
            </a:extLst>
          </p:cNvPr>
          <p:cNvSpPr txBox="1"/>
          <p:nvPr/>
        </p:nvSpPr>
        <p:spPr bwMode="auto">
          <a:xfrm>
            <a:off x="604676" y="5337571"/>
            <a:ext cx="50911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a:ea typeface="+mn-ea"/>
                <a:cs typeface="+mn-cs"/>
              </a:rPr>
              <a:t>Primary endpoint: radiographic PFS by central review</a:t>
            </a:r>
          </a:p>
        </p:txBody>
      </p:sp>
    </p:spTree>
    <p:extLst>
      <p:ext uri="{BB962C8B-B14F-4D97-AF65-F5344CB8AC3E}">
        <p14:creationId xmlns:p14="http://schemas.microsoft.com/office/powerpoint/2010/main" val="79416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itle 1">
            <a:extLst>
              <a:ext uri="{FF2B5EF4-FFF2-40B4-BE49-F238E27FC236}">
                <a16:creationId xmlns:a16="http://schemas.microsoft.com/office/drawing/2014/main" id="{AF35DA36-FDE0-2EDB-133E-85D297315694}"/>
              </a:ext>
            </a:extLst>
          </p:cNvPr>
          <p:cNvSpPr>
            <a:spLocks noGrp="1"/>
          </p:cNvSpPr>
          <p:nvPr>
            <p:ph type="title"/>
          </p:nvPr>
        </p:nvSpPr>
        <p:spPr>
          <a:xfrm>
            <a:off x="576092" y="355602"/>
            <a:ext cx="10515600" cy="659523"/>
          </a:xfrm>
        </p:spPr>
        <p:txBody>
          <a:bodyPr>
            <a:noAutofit/>
          </a:bodyPr>
          <a:lstStyle/>
          <a:p>
            <a:pPr algn="ctr"/>
            <a:r>
              <a:rPr lang="en-US" sz="2800" b="1" dirty="0">
                <a:solidFill>
                  <a:schemeClr val="tx1"/>
                </a:solidFill>
                <a:latin typeface="Lora" pitchFamily="2" charset="0"/>
              </a:rPr>
              <a:t>MAGNITUDE Primary Endpoint</a:t>
            </a:r>
            <a:br>
              <a:rPr lang="en-US" sz="2800" b="1" dirty="0">
                <a:solidFill>
                  <a:schemeClr val="tx1"/>
                </a:solidFill>
                <a:latin typeface="Lora" pitchFamily="2" charset="0"/>
              </a:rPr>
            </a:br>
            <a:r>
              <a:rPr lang="en-US" sz="2800">
                <a:solidFill>
                  <a:schemeClr val="tx1"/>
                </a:solidFill>
                <a:latin typeface="Lora" pitchFamily="2" charset="0"/>
              </a:rPr>
              <a:t> rPFS </a:t>
            </a:r>
            <a:r>
              <a:rPr lang="en-US" sz="2800" dirty="0">
                <a:solidFill>
                  <a:schemeClr val="tx1"/>
                </a:solidFill>
                <a:latin typeface="Lora" pitchFamily="2" charset="0"/>
              </a:rPr>
              <a:t>by Central Review</a:t>
            </a:r>
          </a:p>
        </p:txBody>
      </p:sp>
      <p:sp>
        <p:nvSpPr>
          <p:cNvPr id="512" name="Text Box 11">
            <a:extLst>
              <a:ext uri="{FF2B5EF4-FFF2-40B4-BE49-F238E27FC236}">
                <a16:creationId xmlns:a16="http://schemas.microsoft.com/office/drawing/2014/main" id="{5B0AD2EF-29CF-6D77-FF01-E8F676B6037C}"/>
              </a:ext>
            </a:extLst>
          </p:cNvPr>
          <p:cNvSpPr txBox="1">
            <a:spLocks noChangeArrowheads="1"/>
          </p:cNvSpPr>
          <p:nvPr/>
        </p:nvSpPr>
        <p:spPr bwMode="auto">
          <a:xfrm>
            <a:off x="6696311" y="6382636"/>
            <a:ext cx="506548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Chi. J Clin Oncol. 2023; JCO2201649. Chi. ASCO GU 2022. Abstr 12.</a:t>
            </a:r>
          </a:p>
        </p:txBody>
      </p:sp>
      <p:grpSp>
        <p:nvGrpSpPr>
          <p:cNvPr id="4" name="Group 3">
            <a:extLst>
              <a:ext uri="{FF2B5EF4-FFF2-40B4-BE49-F238E27FC236}">
                <a16:creationId xmlns:a16="http://schemas.microsoft.com/office/drawing/2014/main" id="{C5E95FA0-7792-3D4F-5191-760EED21E882}"/>
              </a:ext>
            </a:extLst>
          </p:cNvPr>
          <p:cNvGrpSpPr/>
          <p:nvPr/>
        </p:nvGrpSpPr>
        <p:grpSpPr>
          <a:xfrm>
            <a:off x="330005" y="1126381"/>
            <a:ext cx="11286944" cy="4676420"/>
            <a:chOff x="330005" y="1126381"/>
            <a:chExt cx="11286944" cy="4676420"/>
          </a:xfrm>
        </p:grpSpPr>
        <p:sp>
          <p:nvSpPr>
            <p:cNvPr id="550" name="TextBox 549">
              <a:extLst>
                <a:ext uri="{FF2B5EF4-FFF2-40B4-BE49-F238E27FC236}">
                  <a16:creationId xmlns:a16="http://schemas.microsoft.com/office/drawing/2014/main" id="{BF8B3FB4-6906-EAB8-6EB6-6C93497FDC55}"/>
                </a:ext>
              </a:extLst>
            </p:cNvPr>
            <p:cNvSpPr txBox="1"/>
            <p:nvPr/>
          </p:nvSpPr>
          <p:spPr bwMode="auto">
            <a:xfrm>
              <a:off x="330005" y="5279581"/>
              <a:ext cx="11587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Nira + AAP</a:t>
              </a:r>
            </a:p>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Pbo + AAP</a:t>
              </a:r>
            </a:p>
          </p:txBody>
        </p:sp>
        <p:sp>
          <p:nvSpPr>
            <p:cNvPr id="339" name="Freeform: Shape 338">
              <a:extLst>
                <a:ext uri="{FF2B5EF4-FFF2-40B4-BE49-F238E27FC236}">
                  <a16:creationId xmlns:a16="http://schemas.microsoft.com/office/drawing/2014/main" id="{7191E03C-806B-6537-2030-CAA93F6656D2}"/>
                </a:ext>
              </a:extLst>
            </p:cNvPr>
            <p:cNvSpPr/>
            <p:nvPr/>
          </p:nvSpPr>
          <p:spPr bwMode="auto">
            <a:xfrm>
              <a:off x="7292612" y="2269671"/>
              <a:ext cx="3696789" cy="1479369"/>
            </a:xfrm>
            <a:custGeom>
              <a:avLst/>
              <a:gdLst>
                <a:gd name="connsiteX0" fmla="*/ 0 w 3696789"/>
                <a:gd name="connsiteY0" fmla="*/ 0 h 1479369"/>
                <a:gd name="connsiteX1" fmla="*/ 160020 w 3696789"/>
                <a:gd name="connsiteY1" fmla="*/ 0 h 1479369"/>
                <a:gd name="connsiteX2" fmla="*/ 160020 w 3696789"/>
                <a:gd name="connsiteY2" fmla="*/ 45720 h 1479369"/>
                <a:gd name="connsiteX3" fmla="*/ 267789 w 3696789"/>
                <a:gd name="connsiteY3" fmla="*/ 45720 h 1479369"/>
                <a:gd name="connsiteX4" fmla="*/ 267789 w 3696789"/>
                <a:gd name="connsiteY4" fmla="*/ 94706 h 1479369"/>
                <a:gd name="connsiteX5" fmla="*/ 287383 w 3696789"/>
                <a:gd name="connsiteY5" fmla="*/ 114300 h 1479369"/>
                <a:gd name="connsiteX6" fmla="*/ 287383 w 3696789"/>
                <a:gd name="connsiteY6" fmla="*/ 146958 h 1479369"/>
                <a:gd name="connsiteX7" fmla="*/ 303712 w 3696789"/>
                <a:gd name="connsiteY7" fmla="*/ 146958 h 1479369"/>
                <a:gd name="connsiteX8" fmla="*/ 303712 w 3696789"/>
                <a:gd name="connsiteY8" fmla="*/ 169818 h 1479369"/>
                <a:gd name="connsiteX9" fmla="*/ 346166 w 3696789"/>
                <a:gd name="connsiteY9" fmla="*/ 169818 h 1479369"/>
                <a:gd name="connsiteX10" fmla="*/ 346166 w 3696789"/>
                <a:gd name="connsiteY10" fmla="*/ 195943 h 1479369"/>
                <a:gd name="connsiteX11" fmla="*/ 522514 w 3696789"/>
                <a:gd name="connsiteY11" fmla="*/ 195943 h 1479369"/>
                <a:gd name="connsiteX12" fmla="*/ 522514 w 3696789"/>
                <a:gd name="connsiteY12" fmla="*/ 251460 h 1479369"/>
                <a:gd name="connsiteX13" fmla="*/ 551906 w 3696789"/>
                <a:gd name="connsiteY13" fmla="*/ 251460 h 1479369"/>
                <a:gd name="connsiteX14" fmla="*/ 551906 w 3696789"/>
                <a:gd name="connsiteY14" fmla="*/ 284118 h 1479369"/>
                <a:gd name="connsiteX15" fmla="*/ 770709 w 3696789"/>
                <a:gd name="connsiteY15" fmla="*/ 284118 h 1479369"/>
                <a:gd name="connsiteX16" fmla="*/ 770709 w 3696789"/>
                <a:gd name="connsiteY16" fmla="*/ 320040 h 1479369"/>
                <a:gd name="connsiteX17" fmla="*/ 868680 w 3696789"/>
                <a:gd name="connsiteY17" fmla="*/ 320040 h 1479369"/>
                <a:gd name="connsiteX18" fmla="*/ 868680 w 3696789"/>
                <a:gd name="connsiteY18" fmla="*/ 336369 h 1479369"/>
                <a:gd name="connsiteX19" fmla="*/ 1025434 w 3696789"/>
                <a:gd name="connsiteY19" fmla="*/ 336369 h 1479369"/>
                <a:gd name="connsiteX20" fmla="*/ 1025434 w 3696789"/>
                <a:gd name="connsiteY20" fmla="*/ 336369 h 1479369"/>
                <a:gd name="connsiteX21" fmla="*/ 1054825 w 3696789"/>
                <a:gd name="connsiteY21" fmla="*/ 365760 h 1479369"/>
                <a:gd name="connsiteX22" fmla="*/ 1077685 w 3696789"/>
                <a:gd name="connsiteY22" fmla="*/ 388620 h 1479369"/>
                <a:gd name="connsiteX23" fmla="*/ 1120140 w 3696789"/>
                <a:gd name="connsiteY23" fmla="*/ 388620 h 1479369"/>
                <a:gd name="connsiteX24" fmla="*/ 1120140 w 3696789"/>
                <a:gd name="connsiteY24" fmla="*/ 450669 h 1479369"/>
                <a:gd name="connsiteX25" fmla="*/ 1152797 w 3696789"/>
                <a:gd name="connsiteY25" fmla="*/ 450669 h 1479369"/>
                <a:gd name="connsiteX26" fmla="*/ 1152797 w 3696789"/>
                <a:gd name="connsiteY26" fmla="*/ 493123 h 1479369"/>
                <a:gd name="connsiteX27" fmla="*/ 1257300 w 3696789"/>
                <a:gd name="connsiteY27" fmla="*/ 493123 h 1479369"/>
                <a:gd name="connsiteX28" fmla="*/ 1257300 w 3696789"/>
                <a:gd name="connsiteY28" fmla="*/ 529046 h 1479369"/>
                <a:gd name="connsiteX29" fmla="*/ 1469572 w 3696789"/>
                <a:gd name="connsiteY29" fmla="*/ 529046 h 1479369"/>
                <a:gd name="connsiteX30" fmla="*/ 1469572 w 3696789"/>
                <a:gd name="connsiteY30" fmla="*/ 587829 h 1479369"/>
                <a:gd name="connsiteX31" fmla="*/ 1505494 w 3696789"/>
                <a:gd name="connsiteY31" fmla="*/ 587829 h 1479369"/>
                <a:gd name="connsiteX32" fmla="*/ 1505494 w 3696789"/>
                <a:gd name="connsiteY32" fmla="*/ 676003 h 1479369"/>
                <a:gd name="connsiteX33" fmla="*/ 1544683 w 3696789"/>
                <a:gd name="connsiteY33" fmla="*/ 676003 h 1479369"/>
                <a:gd name="connsiteX34" fmla="*/ 1544683 w 3696789"/>
                <a:gd name="connsiteY34" fmla="*/ 718458 h 1479369"/>
                <a:gd name="connsiteX35" fmla="*/ 1766752 w 3696789"/>
                <a:gd name="connsiteY35" fmla="*/ 718458 h 1479369"/>
                <a:gd name="connsiteX36" fmla="*/ 1766752 w 3696789"/>
                <a:gd name="connsiteY36" fmla="*/ 747849 h 1479369"/>
                <a:gd name="connsiteX37" fmla="*/ 1828800 w 3696789"/>
                <a:gd name="connsiteY37" fmla="*/ 747849 h 1479369"/>
                <a:gd name="connsiteX38" fmla="*/ 1828800 w 3696789"/>
                <a:gd name="connsiteY38" fmla="*/ 803366 h 1479369"/>
                <a:gd name="connsiteX39" fmla="*/ 1861457 w 3696789"/>
                <a:gd name="connsiteY39" fmla="*/ 803366 h 1479369"/>
                <a:gd name="connsiteX40" fmla="*/ 1861457 w 3696789"/>
                <a:gd name="connsiteY40" fmla="*/ 862149 h 1479369"/>
                <a:gd name="connsiteX41" fmla="*/ 1897380 w 3696789"/>
                <a:gd name="connsiteY41" fmla="*/ 862149 h 1479369"/>
                <a:gd name="connsiteX42" fmla="*/ 1897380 w 3696789"/>
                <a:gd name="connsiteY42" fmla="*/ 898072 h 1479369"/>
                <a:gd name="connsiteX43" fmla="*/ 1952897 w 3696789"/>
                <a:gd name="connsiteY43" fmla="*/ 898072 h 1479369"/>
                <a:gd name="connsiteX44" fmla="*/ 1952897 w 3696789"/>
                <a:gd name="connsiteY44" fmla="*/ 940526 h 1479369"/>
                <a:gd name="connsiteX45" fmla="*/ 2034540 w 3696789"/>
                <a:gd name="connsiteY45" fmla="*/ 940526 h 1479369"/>
                <a:gd name="connsiteX46" fmla="*/ 2034540 w 3696789"/>
                <a:gd name="connsiteY46" fmla="*/ 976449 h 1479369"/>
                <a:gd name="connsiteX47" fmla="*/ 2181497 w 3696789"/>
                <a:gd name="connsiteY47" fmla="*/ 976449 h 1479369"/>
                <a:gd name="connsiteX48" fmla="*/ 2181497 w 3696789"/>
                <a:gd name="connsiteY48" fmla="*/ 1031966 h 1479369"/>
                <a:gd name="connsiteX49" fmla="*/ 2233749 w 3696789"/>
                <a:gd name="connsiteY49" fmla="*/ 1031966 h 1479369"/>
                <a:gd name="connsiteX50" fmla="*/ 2233749 w 3696789"/>
                <a:gd name="connsiteY50" fmla="*/ 1126672 h 1479369"/>
                <a:gd name="connsiteX51" fmla="*/ 2269672 w 3696789"/>
                <a:gd name="connsiteY51" fmla="*/ 1126672 h 1479369"/>
                <a:gd name="connsiteX52" fmla="*/ 2269672 w 3696789"/>
                <a:gd name="connsiteY52" fmla="*/ 1201783 h 1479369"/>
                <a:gd name="connsiteX53" fmla="*/ 2498272 w 3696789"/>
                <a:gd name="connsiteY53" fmla="*/ 1201783 h 1479369"/>
                <a:gd name="connsiteX54" fmla="*/ 2498272 w 3696789"/>
                <a:gd name="connsiteY54" fmla="*/ 1257300 h 1479369"/>
                <a:gd name="connsiteX55" fmla="*/ 2641963 w 3696789"/>
                <a:gd name="connsiteY55" fmla="*/ 1257300 h 1479369"/>
                <a:gd name="connsiteX56" fmla="*/ 2641963 w 3696789"/>
                <a:gd name="connsiteY56" fmla="*/ 1348740 h 1479369"/>
                <a:gd name="connsiteX57" fmla="*/ 2965269 w 3696789"/>
                <a:gd name="connsiteY57" fmla="*/ 1348740 h 1479369"/>
                <a:gd name="connsiteX58" fmla="*/ 2965269 w 3696789"/>
                <a:gd name="connsiteY58" fmla="*/ 1479369 h 1479369"/>
                <a:gd name="connsiteX59" fmla="*/ 3696789 w 3696789"/>
                <a:gd name="connsiteY59" fmla="*/ 1479369 h 14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696789" h="1479369">
                  <a:moveTo>
                    <a:pt x="0" y="0"/>
                  </a:moveTo>
                  <a:lnTo>
                    <a:pt x="160020" y="0"/>
                  </a:lnTo>
                  <a:lnTo>
                    <a:pt x="160020" y="45720"/>
                  </a:lnTo>
                  <a:lnTo>
                    <a:pt x="267789" y="45720"/>
                  </a:lnTo>
                  <a:lnTo>
                    <a:pt x="267789" y="94706"/>
                  </a:lnTo>
                  <a:lnTo>
                    <a:pt x="287383" y="114300"/>
                  </a:lnTo>
                  <a:lnTo>
                    <a:pt x="287383" y="146958"/>
                  </a:lnTo>
                  <a:lnTo>
                    <a:pt x="303712" y="146958"/>
                  </a:lnTo>
                  <a:lnTo>
                    <a:pt x="303712" y="169818"/>
                  </a:lnTo>
                  <a:lnTo>
                    <a:pt x="346166" y="169818"/>
                  </a:lnTo>
                  <a:lnTo>
                    <a:pt x="346166" y="195943"/>
                  </a:lnTo>
                  <a:lnTo>
                    <a:pt x="522514" y="195943"/>
                  </a:lnTo>
                  <a:lnTo>
                    <a:pt x="522514" y="251460"/>
                  </a:lnTo>
                  <a:lnTo>
                    <a:pt x="551906" y="251460"/>
                  </a:lnTo>
                  <a:lnTo>
                    <a:pt x="551906" y="284118"/>
                  </a:lnTo>
                  <a:lnTo>
                    <a:pt x="770709" y="284118"/>
                  </a:lnTo>
                  <a:lnTo>
                    <a:pt x="770709" y="320040"/>
                  </a:lnTo>
                  <a:lnTo>
                    <a:pt x="868680" y="320040"/>
                  </a:lnTo>
                  <a:lnTo>
                    <a:pt x="868680" y="336369"/>
                  </a:lnTo>
                  <a:lnTo>
                    <a:pt x="1025434" y="336369"/>
                  </a:lnTo>
                  <a:lnTo>
                    <a:pt x="1025434" y="336369"/>
                  </a:lnTo>
                  <a:lnTo>
                    <a:pt x="1054825" y="365760"/>
                  </a:lnTo>
                  <a:lnTo>
                    <a:pt x="1077685" y="388620"/>
                  </a:lnTo>
                  <a:lnTo>
                    <a:pt x="1120140" y="388620"/>
                  </a:lnTo>
                  <a:lnTo>
                    <a:pt x="1120140" y="450669"/>
                  </a:lnTo>
                  <a:lnTo>
                    <a:pt x="1152797" y="450669"/>
                  </a:lnTo>
                  <a:lnTo>
                    <a:pt x="1152797" y="493123"/>
                  </a:lnTo>
                  <a:lnTo>
                    <a:pt x="1257300" y="493123"/>
                  </a:lnTo>
                  <a:lnTo>
                    <a:pt x="1257300" y="529046"/>
                  </a:lnTo>
                  <a:lnTo>
                    <a:pt x="1469572" y="529046"/>
                  </a:lnTo>
                  <a:lnTo>
                    <a:pt x="1469572" y="587829"/>
                  </a:lnTo>
                  <a:lnTo>
                    <a:pt x="1505494" y="587829"/>
                  </a:lnTo>
                  <a:lnTo>
                    <a:pt x="1505494" y="676003"/>
                  </a:lnTo>
                  <a:lnTo>
                    <a:pt x="1544683" y="676003"/>
                  </a:lnTo>
                  <a:lnTo>
                    <a:pt x="1544683" y="718458"/>
                  </a:lnTo>
                  <a:lnTo>
                    <a:pt x="1766752" y="718458"/>
                  </a:lnTo>
                  <a:lnTo>
                    <a:pt x="1766752" y="747849"/>
                  </a:lnTo>
                  <a:lnTo>
                    <a:pt x="1828800" y="747849"/>
                  </a:lnTo>
                  <a:lnTo>
                    <a:pt x="1828800" y="803366"/>
                  </a:lnTo>
                  <a:lnTo>
                    <a:pt x="1861457" y="803366"/>
                  </a:lnTo>
                  <a:lnTo>
                    <a:pt x="1861457" y="862149"/>
                  </a:lnTo>
                  <a:lnTo>
                    <a:pt x="1897380" y="862149"/>
                  </a:lnTo>
                  <a:lnTo>
                    <a:pt x="1897380" y="898072"/>
                  </a:lnTo>
                  <a:lnTo>
                    <a:pt x="1952897" y="898072"/>
                  </a:lnTo>
                  <a:lnTo>
                    <a:pt x="1952897" y="940526"/>
                  </a:lnTo>
                  <a:lnTo>
                    <a:pt x="2034540" y="940526"/>
                  </a:lnTo>
                  <a:lnTo>
                    <a:pt x="2034540" y="976449"/>
                  </a:lnTo>
                  <a:lnTo>
                    <a:pt x="2181497" y="976449"/>
                  </a:lnTo>
                  <a:lnTo>
                    <a:pt x="2181497" y="1031966"/>
                  </a:lnTo>
                  <a:lnTo>
                    <a:pt x="2233749" y="1031966"/>
                  </a:lnTo>
                  <a:lnTo>
                    <a:pt x="2233749" y="1126672"/>
                  </a:lnTo>
                  <a:lnTo>
                    <a:pt x="2269672" y="1126672"/>
                  </a:lnTo>
                  <a:lnTo>
                    <a:pt x="2269672" y="1201783"/>
                  </a:lnTo>
                  <a:lnTo>
                    <a:pt x="2498272" y="1201783"/>
                  </a:lnTo>
                  <a:lnTo>
                    <a:pt x="2498272" y="1257300"/>
                  </a:lnTo>
                  <a:lnTo>
                    <a:pt x="2641963" y="1257300"/>
                  </a:lnTo>
                  <a:lnTo>
                    <a:pt x="2641963" y="1348740"/>
                  </a:lnTo>
                  <a:lnTo>
                    <a:pt x="2965269" y="1348740"/>
                  </a:lnTo>
                  <a:lnTo>
                    <a:pt x="2965269" y="1479369"/>
                  </a:lnTo>
                  <a:lnTo>
                    <a:pt x="3696789" y="1479369"/>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0" name="Freeform: Shape 339">
              <a:extLst>
                <a:ext uri="{FF2B5EF4-FFF2-40B4-BE49-F238E27FC236}">
                  <a16:creationId xmlns:a16="http://schemas.microsoft.com/office/drawing/2014/main" id="{CEABC117-E2A3-D0F8-0B8D-353B33629169}"/>
                </a:ext>
              </a:extLst>
            </p:cNvPr>
            <p:cNvSpPr/>
            <p:nvPr/>
          </p:nvSpPr>
          <p:spPr bwMode="auto">
            <a:xfrm>
              <a:off x="7305675" y="2269671"/>
              <a:ext cx="3353889" cy="1606732"/>
            </a:xfrm>
            <a:custGeom>
              <a:avLst/>
              <a:gdLst>
                <a:gd name="connsiteX0" fmla="*/ 0 w 3353889"/>
                <a:gd name="connsiteY0" fmla="*/ 0 h 1606732"/>
                <a:gd name="connsiteX1" fmla="*/ 88174 w 3353889"/>
                <a:gd name="connsiteY1" fmla="*/ 0 h 1606732"/>
                <a:gd name="connsiteX2" fmla="*/ 88174 w 3353889"/>
                <a:gd name="connsiteY2" fmla="*/ 29392 h 1606732"/>
                <a:gd name="connsiteX3" fmla="*/ 235131 w 3353889"/>
                <a:gd name="connsiteY3" fmla="*/ 29392 h 1606732"/>
                <a:gd name="connsiteX4" fmla="*/ 235131 w 3353889"/>
                <a:gd name="connsiteY4" fmla="*/ 101238 h 1606732"/>
                <a:gd name="connsiteX5" fmla="*/ 267789 w 3353889"/>
                <a:gd name="connsiteY5" fmla="*/ 101238 h 1606732"/>
                <a:gd name="connsiteX6" fmla="*/ 267789 w 3353889"/>
                <a:gd name="connsiteY6" fmla="*/ 251460 h 1606732"/>
                <a:gd name="connsiteX7" fmla="*/ 297180 w 3353889"/>
                <a:gd name="connsiteY7" fmla="*/ 251460 h 1606732"/>
                <a:gd name="connsiteX8" fmla="*/ 297180 w 3353889"/>
                <a:gd name="connsiteY8" fmla="*/ 284118 h 1606732"/>
                <a:gd name="connsiteX9" fmla="*/ 336369 w 3353889"/>
                <a:gd name="connsiteY9" fmla="*/ 284118 h 1606732"/>
                <a:gd name="connsiteX10" fmla="*/ 336369 w 3353889"/>
                <a:gd name="connsiteY10" fmla="*/ 306978 h 1606732"/>
                <a:gd name="connsiteX11" fmla="*/ 460466 w 3353889"/>
                <a:gd name="connsiteY11" fmla="*/ 306978 h 1606732"/>
                <a:gd name="connsiteX12" fmla="*/ 460466 w 3353889"/>
                <a:gd name="connsiteY12" fmla="*/ 339635 h 1606732"/>
                <a:gd name="connsiteX13" fmla="*/ 493123 w 3353889"/>
                <a:gd name="connsiteY13" fmla="*/ 339635 h 1606732"/>
                <a:gd name="connsiteX14" fmla="*/ 493123 w 3353889"/>
                <a:gd name="connsiteY14" fmla="*/ 391886 h 1606732"/>
                <a:gd name="connsiteX15" fmla="*/ 493123 w 3353889"/>
                <a:gd name="connsiteY15" fmla="*/ 391886 h 1606732"/>
                <a:gd name="connsiteX16" fmla="*/ 515983 w 3353889"/>
                <a:gd name="connsiteY16" fmla="*/ 391886 h 1606732"/>
                <a:gd name="connsiteX17" fmla="*/ 515983 w 3353889"/>
                <a:gd name="connsiteY17" fmla="*/ 476795 h 1606732"/>
                <a:gd name="connsiteX18" fmla="*/ 529046 w 3353889"/>
                <a:gd name="connsiteY18" fmla="*/ 476795 h 1606732"/>
                <a:gd name="connsiteX19" fmla="*/ 529046 w 3353889"/>
                <a:gd name="connsiteY19" fmla="*/ 476795 h 1606732"/>
                <a:gd name="connsiteX20" fmla="*/ 584563 w 3353889"/>
                <a:gd name="connsiteY20" fmla="*/ 476795 h 1606732"/>
                <a:gd name="connsiteX21" fmla="*/ 584563 w 3353889"/>
                <a:gd name="connsiteY21" fmla="*/ 512718 h 1606732"/>
                <a:gd name="connsiteX22" fmla="*/ 627017 w 3353889"/>
                <a:gd name="connsiteY22" fmla="*/ 512718 h 1606732"/>
                <a:gd name="connsiteX23" fmla="*/ 627017 w 3353889"/>
                <a:gd name="connsiteY23" fmla="*/ 512718 h 1606732"/>
                <a:gd name="connsiteX24" fmla="*/ 627017 w 3353889"/>
                <a:gd name="connsiteY24" fmla="*/ 542109 h 1606732"/>
                <a:gd name="connsiteX25" fmla="*/ 731520 w 3353889"/>
                <a:gd name="connsiteY25" fmla="*/ 542109 h 1606732"/>
                <a:gd name="connsiteX26" fmla="*/ 731520 w 3353889"/>
                <a:gd name="connsiteY26" fmla="*/ 594360 h 1606732"/>
                <a:gd name="connsiteX27" fmla="*/ 754380 w 3353889"/>
                <a:gd name="connsiteY27" fmla="*/ 594360 h 1606732"/>
                <a:gd name="connsiteX28" fmla="*/ 754380 w 3353889"/>
                <a:gd name="connsiteY28" fmla="*/ 649878 h 1606732"/>
                <a:gd name="connsiteX29" fmla="*/ 754380 w 3353889"/>
                <a:gd name="connsiteY29" fmla="*/ 649878 h 1606732"/>
                <a:gd name="connsiteX30" fmla="*/ 770708 w 3353889"/>
                <a:gd name="connsiteY30" fmla="*/ 666206 h 1606732"/>
                <a:gd name="connsiteX31" fmla="*/ 963386 w 3353889"/>
                <a:gd name="connsiteY31" fmla="*/ 666206 h 1606732"/>
                <a:gd name="connsiteX32" fmla="*/ 963386 w 3353889"/>
                <a:gd name="connsiteY32" fmla="*/ 692332 h 1606732"/>
                <a:gd name="connsiteX33" fmla="*/ 1038497 w 3353889"/>
                <a:gd name="connsiteY33" fmla="*/ 692332 h 1606732"/>
                <a:gd name="connsiteX34" fmla="*/ 1038497 w 3353889"/>
                <a:gd name="connsiteY34" fmla="*/ 760912 h 1606732"/>
                <a:gd name="connsiteX35" fmla="*/ 1094014 w 3353889"/>
                <a:gd name="connsiteY35" fmla="*/ 760912 h 1606732"/>
                <a:gd name="connsiteX36" fmla="*/ 1094014 w 3353889"/>
                <a:gd name="connsiteY36" fmla="*/ 803366 h 1606732"/>
                <a:gd name="connsiteX37" fmla="*/ 1120140 w 3353889"/>
                <a:gd name="connsiteY37" fmla="*/ 803366 h 1606732"/>
                <a:gd name="connsiteX38" fmla="*/ 1120140 w 3353889"/>
                <a:gd name="connsiteY38" fmla="*/ 963386 h 1606732"/>
                <a:gd name="connsiteX39" fmla="*/ 1149531 w 3353889"/>
                <a:gd name="connsiteY39" fmla="*/ 963386 h 1606732"/>
                <a:gd name="connsiteX40" fmla="*/ 1149531 w 3353889"/>
                <a:gd name="connsiteY40" fmla="*/ 1067889 h 1606732"/>
                <a:gd name="connsiteX41" fmla="*/ 1227909 w 3353889"/>
                <a:gd name="connsiteY41" fmla="*/ 1067889 h 1606732"/>
                <a:gd name="connsiteX42" fmla="*/ 1227909 w 3353889"/>
                <a:gd name="connsiteY42" fmla="*/ 1116875 h 1606732"/>
                <a:gd name="connsiteX43" fmla="*/ 1456509 w 3353889"/>
                <a:gd name="connsiteY43" fmla="*/ 1116875 h 1606732"/>
                <a:gd name="connsiteX44" fmla="*/ 1456509 w 3353889"/>
                <a:gd name="connsiteY44" fmla="*/ 1169126 h 1606732"/>
                <a:gd name="connsiteX45" fmla="*/ 1492431 w 3353889"/>
                <a:gd name="connsiteY45" fmla="*/ 1169126 h 1606732"/>
                <a:gd name="connsiteX46" fmla="*/ 1492431 w 3353889"/>
                <a:gd name="connsiteY46" fmla="*/ 1218112 h 1606732"/>
                <a:gd name="connsiteX47" fmla="*/ 1515291 w 3353889"/>
                <a:gd name="connsiteY47" fmla="*/ 1218112 h 1606732"/>
                <a:gd name="connsiteX48" fmla="*/ 1515291 w 3353889"/>
                <a:gd name="connsiteY48" fmla="*/ 1267098 h 1606732"/>
                <a:gd name="connsiteX49" fmla="*/ 1672046 w 3353889"/>
                <a:gd name="connsiteY49" fmla="*/ 1267098 h 1606732"/>
                <a:gd name="connsiteX50" fmla="*/ 1672046 w 3353889"/>
                <a:gd name="connsiteY50" fmla="*/ 1303020 h 1606732"/>
                <a:gd name="connsiteX51" fmla="*/ 1858191 w 3353889"/>
                <a:gd name="connsiteY51" fmla="*/ 1303020 h 1606732"/>
                <a:gd name="connsiteX52" fmla="*/ 1858191 w 3353889"/>
                <a:gd name="connsiteY52" fmla="*/ 1423852 h 1606732"/>
                <a:gd name="connsiteX53" fmla="*/ 1894114 w 3353889"/>
                <a:gd name="connsiteY53" fmla="*/ 1423852 h 1606732"/>
                <a:gd name="connsiteX54" fmla="*/ 1894114 w 3353889"/>
                <a:gd name="connsiteY54" fmla="*/ 1453243 h 1606732"/>
                <a:gd name="connsiteX55" fmla="*/ 2210889 w 3353889"/>
                <a:gd name="connsiteY55" fmla="*/ 1453243 h 1606732"/>
                <a:gd name="connsiteX56" fmla="*/ 2210889 w 3353889"/>
                <a:gd name="connsiteY56" fmla="*/ 1531620 h 1606732"/>
                <a:gd name="connsiteX57" fmla="*/ 2596243 w 3353889"/>
                <a:gd name="connsiteY57" fmla="*/ 1531620 h 1606732"/>
                <a:gd name="connsiteX58" fmla="*/ 2596243 w 3353889"/>
                <a:gd name="connsiteY58" fmla="*/ 1606732 h 1606732"/>
                <a:gd name="connsiteX59" fmla="*/ 3353889 w 3353889"/>
                <a:gd name="connsiteY59" fmla="*/ 1606732 h 160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53889" h="1606732">
                  <a:moveTo>
                    <a:pt x="0" y="0"/>
                  </a:moveTo>
                  <a:lnTo>
                    <a:pt x="88174" y="0"/>
                  </a:lnTo>
                  <a:lnTo>
                    <a:pt x="88174" y="29392"/>
                  </a:lnTo>
                  <a:lnTo>
                    <a:pt x="235131" y="29392"/>
                  </a:lnTo>
                  <a:lnTo>
                    <a:pt x="235131" y="101238"/>
                  </a:lnTo>
                  <a:lnTo>
                    <a:pt x="267789" y="101238"/>
                  </a:lnTo>
                  <a:lnTo>
                    <a:pt x="267789" y="251460"/>
                  </a:lnTo>
                  <a:lnTo>
                    <a:pt x="297180" y="251460"/>
                  </a:lnTo>
                  <a:lnTo>
                    <a:pt x="297180" y="284118"/>
                  </a:lnTo>
                  <a:lnTo>
                    <a:pt x="336369" y="284118"/>
                  </a:lnTo>
                  <a:lnTo>
                    <a:pt x="336369" y="306978"/>
                  </a:lnTo>
                  <a:lnTo>
                    <a:pt x="460466" y="306978"/>
                  </a:lnTo>
                  <a:lnTo>
                    <a:pt x="460466" y="339635"/>
                  </a:lnTo>
                  <a:lnTo>
                    <a:pt x="493123" y="339635"/>
                  </a:lnTo>
                  <a:lnTo>
                    <a:pt x="493123" y="391886"/>
                  </a:lnTo>
                  <a:lnTo>
                    <a:pt x="493123" y="391886"/>
                  </a:lnTo>
                  <a:lnTo>
                    <a:pt x="515983" y="391886"/>
                  </a:lnTo>
                  <a:lnTo>
                    <a:pt x="515983" y="476795"/>
                  </a:lnTo>
                  <a:lnTo>
                    <a:pt x="529046" y="476795"/>
                  </a:lnTo>
                  <a:lnTo>
                    <a:pt x="529046" y="476795"/>
                  </a:lnTo>
                  <a:lnTo>
                    <a:pt x="584563" y="476795"/>
                  </a:lnTo>
                  <a:lnTo>
                    <a:pt x="584563" y="512718"/>
                  </a:lnTo>
                  <a:lnTo>
                    <a:pt x="627017" y="512718"/>
                  </a:lnTo>
                  <a:lnTo>
                    <a:pt x="627017" y="512718"/>
                  </a:lnTo>
                  <a:lnTo>
                    <a:pt x="627017" y="542109"/>
                  </a:lnTo>
                  <a:lnTo>
                    <a:pt x="731520" y="542109"/>
                  </a:lnTo>
                  <a:lnTo>
                    <a:pt x="731520" y="594360"/>
                  </a:lnTo>
                  <a:lnTo>
                    <a:pt x="754380" y="594360"/>
                  </a:lnTo>
                  <a:lnTo>
                    <a:pt x="754380" y="649878"/>
                  </a:lnTo>
                  <a:lnTo>
                    <a:pt x="754380" y="649878"/>
                  </a:lnTo>
                  <a:lnTo>
                    <a:pt x="770708" y="666206"/>
                  </a:lnTo>
                  <a:lnTo>
                    <a:pt x="963386" y="666206"/>
                  </a:lnTo>
                  <a:lnTo>
                    <a:pt x="963386" y="692332"/>
                  </a:lnTo>
                  <a:lnTo>
                    <a:pt x="1038497" y="692332"/>
                  </a:lnTo>
                  <a:lnTo>
                    <a:pt x="1038497" y="760912"/>
                  </a:lnTo>
                  <a:lnTo>
                    <a:pt x="1094014" y="760912"/>
                  </a:lnTo>
                  <a:lnTo>
                    <a:pt x="1094014" y="803366"/>
                  </a:lnTo>
                  <a:lnTo>
                    <a:pt x="1120140" y="803366"/>
                  </a:lnTo>
                  <a:lnTo>
                    <a:pt x="1120140" y="963386"/>
                  </a:lnTo>
                  <a:lnTo>
                    <a:pt x="1149531" y="963386"/>
                  </a:lnTo>
                  <a:lnTo>
                    <a:pt x="1149531" y="1067889"/>
                  </a:lnTo>
                  <a:lnTo>
                    <a:pt x="1227909" y="1067889"/>
                  </a:lnTo>
                  <a:lnTo>
                    <a:pt x="1227909" y="1116875"/>
                  </a:lnTo>
                  <a:lnTo>
                    <a:pt x="1456509" y="1116875"/>
                  </a:lnTo>
                  <a:lnTo>
                    <a:pt x="1456509" y="1169126"/>
                  </a:lnTo>
                  <a:lnTo>
                    <a:pt x="1492431" y="1169126"/>
                  </a:lnTo>
                  <a:lnTo>
                    <a:pt x="1492431" y="1218112"/>
                  </a:lnTo>
                  <a:lnTo>
                    <a:pt x="1515291" y="1218112"/>
                  </a:lnTo>
                  <a:lnTo>
                    <a:pt x="1515291" y="1267098"/>
                  </a:lnTo>
                  <a:lnTo>
                    <a:pt x="1672046" y="1267098"/>
                  </a:lnTo>
                  <a:lnTo>
                    <a:pt x="1672046" y="1303020"/>
                  </a:lnTo>
                  <a:lnTo>
                    <a:pt x="1858191" y="1303020"/>
                  </a:lnTo>
                  <a:lnTo>
                    <a:pt x="1858191" y="1423852"/>
                  </a:lnTo>
                  <a:lnTo>
                    <a:pt x="1894114" y="1423852"/>
                  </a:lnTo>
                  <a:lnTo>
                    <a:pt x="1894114" y="1453243"/>
                  </a:lnTo>
                  <a:lnTo>
                    <a:pt x="2210889" y="1453243"/>
                  </a:lnTo>
                  <a:lnTo>
                    <a:pt x="2210889" y="1531620"/>
                  </a:lnTo>
                  <a:lnTo>
                    <a:pt x="2596243" y="1531620"/>
                  </a:lnTo>
                  <a:lnTo>
                    <a:pt x="2596243" y="1606732"/>
                  </a:lnTo>
                  <a:lnTo>
                    <a:pt x="3353889" y="1606732"/>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1" name="Freeform: Shape 340">
              <a:extLst>
                <a:ext uri="{FF2B5EF4-FFF2-40B4-BE49-F238E27FC236}">
                  <a16:creationId xmlns:a16="http://schemas.microsoft.com/office/drawing/2014/main" id="{716121CF-B6C1-6826-2505-F037389E2156}"/>
                </a:ext>
              </a:extLst>
            </p:cNvPr>
            <p:cNvSpPr/>
            <p:nvPr/>
          </p:nvSpPr>
          <p:spPr bwMode="auto">
            <a:xfrm>
              <a:off x="1604263" y="2270014"/>
              <a:ext cx="3795080" cy="1592207"/>
            </a:xfrm>
            <a:custGeom>
              <a:avLst/>
              <a:gdLst>
                <a:gd name="connsiteX0" fmla="*/ 0 w 3795080"/>
                <a:gd name="connsiteY0" fmla="*/ 0 h 1592207"/>
                <a:gd name="connsiteX1" fmla="*/ 175846 w 3795080"/>
                <a:gd name="connsiteY1" fmla="*/ 0 h 1592207"/>
                <a:gd name="connsiteX2" fmla="*/ 175846 w 3795080"/>
                <a:gd name="connsiteY2" fmla="*/ 28775 h 1592207"/>
                <a:gd name="connsiteX3" fmla="*/ 249382 w 3795080"/>
                <a:gd name="connsiteY3" fmla="*/ 28775 h 1592207"/>
                <a:gd name="connsiteX4" fmla="*/ 249382 w 3795080"/>
                <a:gd name="connsiteY4" fmla="*/ 54352 h 1592207"/>
                <a:gd name="connsiteX5" fmla="*/ 290946 w 3795080"/>
                <a:gd name="connsiteY5" fmla="*/ 54352 h 1592207"/>
                <a:gd name="connsiteX6" fmla="*/ 290946 w 3795080"/>
                <a:gd name="connsiteY6" fmla="*/ 134283 h 1592207"/>
                <a:gd name="connsiteX7" fmla="*/ 313326 w 3795080"/>
                <a:gd name="connsiteY7" fmla="*/ 134283 h 1592207"/>
                <a:gd name="connsiteX8" fmla="*/ 313326 w 3795080"/>
                <a:gd name="connsiteY8" fmla="*/ 163057 h 1592207"/>
                <a:gd name="connsiteX9" fmla="*/ 377270 w 3795080"/>
                <a:gd name="connsiteY9" fmla="*/ 163057 h 1592207"/>
                <a:gd name="connsiteX10" fmla="*/ 377270 w 3795080"/>
                <a:gd name="connsiteY10" fmla="*/ 191832 h 1592207"/>
                <a:gd name="connsiteX11" fmla="*/ 517947 w 3795080"/>
                <a:gd name="connsiteY11" fmla="*/ 191832 h 1592207"/>
                <a:gd name="connsiteX12" fmla="*/ 517947 w 3795080"/>
                <a:gd name="connsiteY12" fmla="*/ 220607 h 1592207"/>
                <a:gd name="connsiteX13" fmla="*/ 553116 w 3795080"/>
                <a:gd name="connsiteY13" fmla="*/ 220607 h 1592207"/>
                <a:gd name="connsiteX14" fmla="*/ 553116 w 3795080"/>
                <a:gd name="connsiteY14" fmla="*/ 268565 h 1592207"/>
                <a:gd name="connsiteX15" fmla="*/ 597877 w 3795080"/>
                <a:gd name="connsiteY15" fmla="*/ 268565 h 1592207"/>
                <a:gd name="connsiteX16" fmla="*/ 597877 w 3795080"/>
                <a:gd name="connsiteY16" fmla="*/ 287748 h 1592207"/>
                <a:gd name="connsiteX17" fmla="*/ 757737 w 3795080"/>
                <a:gd name="connsiteY17" fmla="*/ 287748 h 1592207"/>
                <a:gd name="connsiteX18" fmla="*/ 757737 w 3795080"/>
                <a:gd name="connsiteY18" fmla="*/ 348495 h 1592207"/>
                <a:gd name="connsiteX19" fmla="*/ 808892 w 3795080"/>
                <a:gd name="connsiteY19" fmla="*/ 348495 h 1592207"/>
                <a:gd name="connsiteX20" fmla="*/ 808892 w 3795080"/>
                <a:gd name="connsiteY20" fmla="*/ 377270 h 1592207"/>
                <a:gd name="connsiteX21" fmla="*/ 879231 w 3795080"/>
                <a:gd name="connsiteY21" fmla="*/ 377270 h 1592207"/>
                <a:gd name="connsiteX22" fmla="*/ 879231 w 3795080"/>
                <a:gd name="connsiteY22" fmla="*/ 377270 h 1592207"/>
                <a:gd name="connsiteX23" fmla="*/ 1055077 w 3795080"/>
                <a:gd name="connsiteY23" fmla="*/ 377270 h 1592207"/>
                <a:gd name="connsiteX24" fmla="*/ 1055077 w 3795080"/>
                <a:gd name="connsiteY24" fmla="*/ 418834 h 1592207"/>
                <a:gd name="connsiteX25" fmla="*/ 1115824 w 3795080"/>
                <a:gd name="connsiteY25" fmla="*/ 418834 h 1592207"/>
                <a:gd name="connsiteX26" fmla="*/ 1115824 w 3795080"/>
                <a:gd name="connsiteY26" fmla="*/ 495566 h 1592207"/>
                <a:gd name="connsiteX27" fmla="*/ 1147796 w 3795080"/>
                <a:gd name="connsiteY27" fmla="*/ 495566 h 1592207"/>
                <a:gd name="connsiteX28" fmla="*/ 1147796 w 3795080"/>
                <a:gd name="connsiteY28" fmla="*/ 559510 h 1592207"/>
                <a:gd name="connsiteX29" fmla="*/ 1179768 w 3795080"/>
                <a:gd name="connsiteY29" fmla="*/ 559510 h 1592207"/>
                <a:gd name="connsiteX30" fmla="*/ 1179768 w 3795080"/>
                <a:gd name="connsiteY30" fmla="*/ 585088 h 1592207"/>
                <a:gd name="connsiteX31" fmla="*/ 1301262 w 3795080"/>
                <a:gd name="connsiteY31" fmla="*/ 585088 h 1592207"/>
                <a:gd name="connsiteX32" fmla="*/ 1301262 w 3795080"/>
                <a:gd name="connsiteY32" fmla="*/ 607469 h 1592207"/>
                <a:gd name="connsiteX33" fmla="*/ 1483502 w 3795080"/>
                <a:gd name="connsiteY33" fmla="*/ 607469 h 1592207"/>
                <a:gd name="connsiteX34" fmla="*/ 1483502 w 3795080"/>
                <a:gd name="connsiteY34" fmla="*/ 655427 h 1592207"/>
                <a:gd name="connsiteX35" fmla="*/ 1512277 w 3795080"/>
                <a:gd name="connsiteY35" fmla="*/ 655427 h 1592207"/>
                <a:gd name="connsiteX36" fmla="*/ 1512277 w 3795080"/>
                <a:gd name="connsiteY36" fmla="*/ 738554 h 1592207"/>
                <a:gd name="connsiteX37" fmla="*/ 1528263 w 3795080"/>
                <a:gd name="connsiteY37" fmla="*/ 738554 h 1592207"/>
                <a:gd name="connsiteX38" fmla="*/ 1528263 w 3795080"/>
                <a:gd name="connsiteY38" fmla="*/ 834470 h 1592207"/>
                <a:gd name="connsiteX39" fmla="*/ 1790434 w 3795080"/>
                <a:gd name="connsiteY39" fmla="*/ 834470 h 1592207"/>
                <a:gd name="connsiteX40" fmla="*/ 1790434 w 3795080"/>
                <a:gd name="connsiteY40" fmla="*/ 879231 h 1592207"/>
                <a:gd name="connsiteX41" fmla="*/ 1857575 w 3795080"/>
                <a:gd name="connsiteY41" fmla="*/ 879231 h 1592207"/>
                <a:gd name="connsiteX42" fmla="*/ 1857575 w 3795080"/>
                <a:gd name="connsiteY42" fmla="*/ 917597 h 1592207"/>
                <a:gd name="connsiteX43" fmla="*/ 1883153 w 3795080"/>
                <a:gd name="connsiteY43" fmla="*/ 917597 h 1592207"/>
                <a:gd name="connsiteX44" fmla="*/ 1883153 w 3795080"/>
                <a:gd name="connsiteY44" fmla="*/ 1000724 h 1592207"/>
                <a:gd name="connsiteX45" fmla="*/ 1921519 w 3795080"/>
                <a:gd name="connsiteY45" fmla="*/ 1000724 h 1592207"/>
                <a:gd name="connsiteX46" fmla="*/ 1921519 w 3795080"/>
                <a:gd name="connsiteY46" fmla="*/ 1055077 h 1592207"/>
                <a:gd name="connsiteX47" fmla="*/ 2014238 w 3795080"/>
                <a:gd name="connsiteY47" fmla="*/ 1055077 h 1592207"/>
                <a:gd name="connsiteX48" fmla="*/ 2014238 w 3795080"/>
                <a:gd name="connsiteY48" fmla="*/ 1090246 h 1592207"/>
                <a:gd name="connsiteX49" fmla="*/ 2129337 w 3795080"/>
                <a:gd name="connsiteY49" fmla="*/ 1090246 h 1592207"/>
                <a:gd name="connsiteX50" fmla="*/ 2129337 w 3795080"/>
                <a:gd name="connsiteY50" fmla="*/ 1115824 h 1592207"/>
                <a:gd name="connsiteX51" fmla="*/ 2206070 w 3795080"/>
                <a:gd name="connsiteY51" fmla="*/ 1115824 h 1592207"/>
                <a:gd name="connsiteX52" fmla="*/ 2206070 w 3795080"/>
                <a:gd name="connsiteY52" fmla="*/ 1144599 h 1592207"/>
                <a:gd name="connsiteX53" fmla="*/ 2257225 w 3795080"/>
                <a:gd name="connsiteY53" fmla="*/ 1144599 h 1592207"/>
                <a:gd name="connsiteX54" fmla="*/ 2257225 w 3795080"/>
                <a:gd name="connsiteY54" fmla="*/ 1250106 h 1592207"/>
                <a:gd name="connsiteX55" fmla="*/ 2270014 w 3795080"/>
                <a:gd name="connsiteY55" fmla="*/ 1237317 h 1592207"/>
                <a:gd name="connsiteX56" fmla="*/ 2270014 w 3795080"/>
                <a:gd name="connsiteY56" fmla="*/ 1275684 h 1592207"/>
                <a:gd name="connsiteX57" fmla="*/ 2503410 w 3795080"/>
                <a:gd name="connsiteY57" fmla="*/ 1275684 h 1592207"/>
                <a:gd name="connsiteX58" fmla="*/ 2503410 w 3795080"/>
                <a:gd name="connsiteY58" fmla="*/ 1275684 h 1592207"/>
                <a:gd name="connsiteX59" fmla="*/ 2503410 w 3795080"/>
                <a:gd name="connsiteY59" fmla="*/ 1275684 h 1592207"/>
                <a:gd name="connsiteX60" fmla="*/ 2503410 w 3795080"/>
                <a:gd name="connsiteY60" fmla="*/ 1307656 h 1592207"/>
                <a:gd name="connsiteX61" fmla="*/ 2647284 w 3795080"/>
                <a:gd name="connsiteY61" fmla="*/ 1307656 h 1592207"/>
                <a:gd name="connsiteX62" fmla="*/ 2647284 w 3795080"/>
                <a:gd name="connsiteY62" fmla="*/ 1419558 h 1592207"/>
                <a:gd name="connsiteX63" fmla="*/ 2736806 w 3795080"/>
                <a:gd name="connsiteY63" fmla="*/ 1419558 h 1592207"/>
                <a:gd name="connsiteX64" fmla="*/ 2736806 w 3795080"/>
                <a:gd name="connsiteY64" fmla="*/ 1461122 h 1592207"/>
                <a:gd name="connsiteX65" fmla="*/ 2970202 w 3795080"/>
                <a:gd name="connsiteY65" fmla="*/ 1461122 h 1592207"/>
                <a:gd name="connsiteX66" fmla="*/ 2970202 w 3795080"/>
                <a:gd name="connsiteY66" fmla="*/ 1502685 h 1592207"/>
                <a:gd name="connsiteX67" fmla="*/ 3350669 w 3795080"/>
                <a:gd name="connsiteY67" fmla="*/ 1502685 h 1592207"/>
                <a:gd name="connsiteX68" fmla="*/ 3350669 w 3795080"/>
                <a:gd name="connsiteY68" fmla="*/ 1592207 h 1592207"/>
                <a:gd name="connsiteX69" fmla="*/ 3795080 w 3795080"/>
                <a:gd name="connsiteY69" fmla="*/ 1592207 h 159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5080" h="1592207">
                  <a:moveTo>
                    <a:pt x="0" y="0"/>
                  </a:moveTo>
                  <a:lnTo>
                    <a:pt x="175846" y="0"/>
                  </a:lnTo>
                  <a:lnTo>
                    <a:pt x="175846" y="28775"/>
                  </a:lnTo>
                  <a:lnTo>
                    <a:pt x="249382" y="28775"/>
                  </a:lnTo>
                  <a:lnTo>
                    <a:pt x="249382" y="54352"/>
                  </a:lnTo>
                  <a:lnTo>
                    <a:pt x="290946" y="54352"/>
                  </a:lnTo>
                  <a:lnTo>
                    <a:pt x="290946" y="134283"/>
                  </a:lnTo>
                  <a:lnTo>
                    <a:pt x="313326" y="134283"/>
                  </a:lnTo>
                  <a:lnTo>
                    <a:pt x="313326" y="163057"/>
                  </a:lnTo>
                  <a:lnTo>
                    <a:pt x="377270" y="163057"/>
                  </a:lnTo>
                  <a:lnTo>
                    <a:pt x="377270" y="191832"/>
                  </a:lnTo>
                  <a:lnTo>
                    <a:pt x="517947" y="191832"/>
                  </a:lnTo>
                  <a:lnTo>
                    <a:pt x="517947" y="220607"/>
                  </a:lnTo>
                  <a:lnTo>
                    <a:pt x="553116" y="220607"/>
                  </a:lnTo>
                  <a:lnTo>
                    <a:pt x="553116" y="268565"/>
                  </a:lnTo>
                  <a:lnTo>
                    <a:pt x="597877" y="268565"/>
                  </a:lnTo>
                  <a:lnTo>
                    <a:pt x="597877" y="287748"/>
                  </a:lnTo>
                  <a:lnTo>
                    <a:pt x="757737" y="287748"/>
                  </a:lnTo>
                  <a:lnTo>
                    <a:pt x="757737" y="348495"/>
                  </a:lnTo>
                  <a:lnTo>
                    <a:pt x="808892" y="348495"/>
                  </a:lnTo>
                  <a:lnTo>
                    <a:pt x="808892" y="377270"/>
                  </a:lnTo>
                  <a:lnTo>
                    <a:pt x="879231" y="377270"/>
                  </a:lnTo>
                  <a:lnTo>
                    <a:pt x="879231" y="377270"/>
                  </a:lnTo>
                  <a:lnTo>
                    <a:pt x="1055077" y="377270"/>
                  </a:lnTo>
                  <a:lnTo>
                    <a:pt x="1055077" y="418834"/>
                  </a:lnTo>
                  <a:lnTo>
                    <a:pt x="1115824" y="418834"/>
                  </a:lnTo>
                  <a:lnTo>
                    <a:pt x="1115824" y="495566"/>
                  </a:lnTo>
                  <a:lnTo>
                    <a:pt x="1147796" y="495566"/>
                  </a:lnTo>
                  <a:lnTo>
                    <a:pt x="1147796" y="559510"/>
                  </a:lnTo>
                  <a:lnTo>
                    <a:pt x="1179768" y="559510"/>
                  </a:lnTo>
                  <a:lnTo>
                    <a:pt x="1179768" y="585088"/>
                  </a:lnTo>
                  <a:lnTo>
                    <a:pt x="1301262" y="585088"/>
                  </a:lnTo>
                  <a:lnTo>
                    <a:pt x="1301262" y="607469"/>
                  </a:lnTo>
                  <a:lnTo>
                    <a:pt x="1483502" y="607469"/>
                  </a:lnTo>
                  <a:lnTo>
                    <a:pt x="1483502" y="655427"/>
                  </a:lnTo>
                  <a:lnTo>
                    <a:pt x="1512277" y="655427"/>
                  </a:lnTo>
                  <a:lnTo>
                    <a:pt x="1512277" y="738554"/>
                  </a:lnTo>
                  <a:lnTo>
                    <a:pt x="1528263" y="738554"/>
                  </a:lnTo>
                  <a:lnTo>
                    <a:pt x="1528263" y="834470"/>
                  </a:lnTo>
                  <a:lnTo>
                    <a:pt x="1790434" y="834470"/>
                  </a:lnTo>
                  <a:lnTo>
                    <a:pt x="1790434" y="879231"/>
                  </a:lnTo>
                  <a:lnTo>
                    <a:pt x="1857575" y="879231"/>
                  </a:lnTo>
                  <a:lnTo>
                    <a:pt x="1857575" y="917597"/>
                  </a:lnTo>
                  <a:lnTo>
                    <a:pt x="1883153" y="917597"/>
                  </a:lnTo>
                  <a:lnTo>
                    <a:pt x="1883153" y="1000724"/>
                  </a:lnTo>
                  <a:lnTo>
                    <a:pt x="1921519" y="1000724"/>
                  </a:lnTo>
                  <a:lnTo>
                    <a:pt x="1921519" y="1055077"/>
                  </a:lnTo>
                  <a:lnTo>
                    <a:pt x="2014238" y="1055077"/>
                  </a:lnTo>
                  <a:lnTo>
                    <a:pt x="2014238" y="1090246"/>
                  </a:lnTo>
                  <a:lnTo>
                    <a:pt x="2129337" y="1090246"/>
                  </a:lnTo>
                  <a:lnTo>
                    <a:pt x="2129337" y="1115824"/>
                  </a:lnTo>
                  <a:lnTo>
                    <a:pt x="2206070" y="1115824"/>
                  </a:lnTo>
                  <a:lnTo>
                    <a:pt x="2206070" y="1144599"/>
                  </a:lnTo>
                  <a:lnTo>
                    <a:pt x="2257225" y="1144599"/>
                  </a:lnTo>
                  <a:lnTo>
                    <a:pt x="2257225" y="1250106"/>
                  </a:lnTo>
                  <a:lnTo>
                    <a:pt x="2270014" y="1237317"/>
                  </a:lnTo>
                  <a:lnTo>
                    <a:pt x="2270014" y="1275684"/>
                  </a:lnTo>
                  <a:lnTo>
                    <a:pt x="2503410" y="1275684"/>
                  </a:lnTo>
                  <a:lnTo>
                    <a:pt x="2503410" y="1275684"/>
                  </a:lnTo>
                  <a:lnTo>
                    <a:pt x="2503410" y="1275684"/>
                  </a:lnTo>
                  <a:lnTo>
                    <a:pt x="2503410" y="1307656"/>
                  </a:lnTo>
                  <a:lnTo>
                    <a:pt x="2647284" y="1307656"/>
                  </a:lnTo>
                  <a:lnTo>
                    <a:pt x="2647284" y="1419558"/>
                  </a:lnTo>
                  <a:lnTo>
                    <a:pt x="2736806" y="1419558"/>
                  </a:lnTo>
                  <a:lnTo>
                    <a:pt x="2736806" y="1461122"/>
                  </a:lnTo>
                  <a:lnTo>
                    <a:pt x="2970202" y="1461122"/>
                  </a:lnTo>
                  <a:lnTo>
                    <a:pt x="2970202" y="1502685"/>
                  </a:lnTo>
                  <a:lnTo>
                    <a:pt x="3350669" y="1502685"/>
                  </a:lnTo>
                  <a:lnTo>
                    <a:pt x="3350669" y="1592207"/>
                  </a:lnTo>
                  <a:lnTo>
                    <a:pt x="3795080" y="1592207"/>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2" name="Freeform: Shape 341">
              <a:extLst>
                <a:ext uri="{FF2B5EF4-FFF2-40B4-BE49-F238E27FC236}">
                  <a16:creationId xmlns:a16="http://schemas.microsoft.com/office/drawing/2014/main" id="{2A6A3641-64A0-D9AA-5E26-4F1F05A2D563}"/>
                </a:ext>
              </a:extLst>
            </p:cNvPr>
            <p:cNvSpPr/>
            <p:nvPr/>
          </p:nvSpPr>
          <p:spPr bwMode="auto">
            <a:xfrm>
              <a:off x="1620249" y="2276408"/>
              <a:ext cx="3750319" cy="1665743"/>
            </a:xfrm>
            <a:custGeom>
              <a:avLst/>
              <a:gdLst>
                <a:gd name="connsiteX0" fmla="*/ 0 w 3750319"/>
                <a:gd name="connsiteY0" fmla="*/ 0 h 1665743"/>
                <a:gd name="connsiteX1" fmla="*/ 92719 w 3750319"/>
                <a:gd name="connsiteY1" fmla="*/ 0 h 1665743"/>
                <a:gd name="connsiteX2" fmla="*/ 92719 w 3750319"/>
                <a:gd name="connsiteY2" fmla="*/ 28775 h 1665743"/>
                <a:gd name="connsiteX3" fmla="*/ 92719 w 3750319"/>
                <a:gd name="connsiteY3" fmla="*/ 28775 h 1665743"/>
                <a:gd name="connsiteX4" fmla="*/ 201424 w 3750319"/>
                <a:gd name="connsiteY4" fmla="*/ 28775 h 1665743"/>
                <a:gd name="connsiteX5" fmla="*/ 214213 w 3750319"/>
                <a:gd name="connsiteY5" fmla="*/ 41564 h 1665743"/>
                <a:gd name="connsiteX6" fmla="*/ 278157 w 3750319"/>
                <a:gd name="connsiteY6" fmla="*/ 41564 h 1665743"/>
                <a:gd name="connsiteX7" fmla="*/ 278157 w 3750319"/>
                <a:gd name="connsiteY7" fmla="*/ 195030 h 1665743"/>
                <a:gd name="connsiteX8" fmla="*/ 294143 w 3750319"/>
                <a:gd name="connsiteY8" fmla="*/ 195030 h 1665743"/>
                <a:gd name="connsiteX9" fmla="*/ 294143 w 3750319"/>
                <a:gd name="connsiteY9" fmla="*/ 252579 h 1665743"/>
                <a:gd name="connsiteX10" fmla="*/ 319720 w 3750319"/>
                <a:gd name="connsiteY10" fmla="*/ 252579 h 1665743"/>
                <a:gd name="connsiteX11" fmla="*/ 319720 w 3750319"/>
                <a:gd name="connsiteY11" fmla="*/ 274960 h 1665743"/>
                <a:gd name="connsiteX12" fmla="*/ 393256 w 3750319"/>
                <a:gd name="connsiteY12" fmla="*/ 274960 h 1665743"/>
                <a:gd name="connsiteX13" fmla="*/ 393256 w 3750319"/>
                <a:gd name="connsiteY13" fmla="*/ 297340 h 1665743"/>
                <a:gd name="connsiteX14" fmla="*/ 498764 w 3750319"/>
                <a:gd name="connsiteY14" fmla="*/ 297340 h 1665743"/>
                <a:gd name="connsiteX15" fmla="*/ 498764 w 3750319"/>
                <a:gd name="connsiteY15" fmla="*/ 361284 h 1665743"/>
                <a:gd name="connsiteX16" fmla="*/ 540327 w 3750319"/>
                <a:gd name="connsiteY16" fmla="*/ 361284 h 1665743"/>
                <a:gd name="connsiteX17" fmla="*/ 540327 w 3750319"/>
                <a:gd name="connsiteY17" fmla="*/ 434820 h 1665743"/>
                <a:gd name="connsiteX18" fmla="*/ 658624 w 3750319"/>
                <a:gd name="connsiteY18" fmla="*/ 434820 h 1665743"/>
                <a:gd name="connsiteX19" fmla="*/ 658624 w 3750319"/>
                <a:gd name="connsiteY19" fmla="*/ 466792 h 1665743"/>
                <a:gd name="connsiteX20" fmla="*/ 757737 w 3750319"/>
                <a:gd name="connsiteY20" fmla="*/ 466792 h 1665743"/>
                <a:gd name="connsiteX21" fmla="*/ 757737 w 3750319"/>
                <a:gd name="connsiteY21" fmla="*/ 533933 h 1665743"/>
                <a:gd name="connsiteX22" fmla="*/ 757737 w 3750319"/>
                <a:gd name="connsiteY22" fmla="*/ 533933 h 1665743"/>
                <a:gd name="connsiteX23" fmla="*/ 792906 w 3750319"/>
                <a:gd name="connsiteY23" fmla="*/ 533933 h 1665743"/>
                <a:gd name="connsiteX24" fmla="*/ 792906 w 3750319"/>
                <a:gd name="connsiteY24" fmla="*/ 585089 h 1665743"/>
                <a:gd name="connsiteX25" fmla="*/ 872836 w 3750319"/>
                <a:gd name="connsiteY25" fmla="*/ 585089 h 1665743"/>
                <a:gd name="connsiteX26" fmla="*/ 872836 w 3750319"/>
                <a:gd name="connsiteY26" fmla="*/ 604272 h 1665743"/>
                <a:gd name="connsiteX27" fmla="*/ 1003922 w 3750319"/>
                <a:gd name="connsiteY27" fmla="*/ 604272 h 1665743"/>
                <a:gd name="connsiteX28" fmla="*/ 1003922 w 3750319"/>
                <a:gd name="connsiteY28" fmla="*/ 633047 h 1665743"/>
                <a:gd name="connsiteX29" fmla="*/ 1058274 w 3750319"/>
                <a:gd name="connsiteY29" fmla="*/ 633047 h 1665743"/>
                <a:gd name="connsiteX30" fmla="*/ 1058274 w 3750319"/>
                <a:gd name="connsiteY30" fmla="*/ 668216 h 1665743"/>
                <a:gd name="connsiteX31" fmla="*/ 1122218 w 3750319"/>
                <a:gd name="connsiteY31" fmla="*/ 668216 h 1665743"/>
                <a:gd name="connsiteX32" fmla="*/ 1122218 w 3750319"/>
                <a:gd name="connsiteY32" fmla="*/ 728963 h 1665743"/>
                <a:gd name="connsiteX33" fmla="*/ 1147796 w 3750319"/>
                <a:gd name="connsiteY33" fmla="*/ 728963 h 1665743"/>
                <a:gd name="connsiteX34" fmla="*/ 1147796 w 3750319"/>
                <a:gd name="connsiteY34" fmla="*/ 789709 h 1665743"/>
                <a:gd name="connsiteX35" fmla="*/ 1154190 w 3750319"/>
                <a:gd name="connsiteY35" fmla="*/ 796103 h 1665743"/>
                <a:gd name="connsiteX36" fmla="*/ 1154190 w 3750319"/>
                <a:gd name="connsiteY36" fmla="*/ 927189 h 1665743"/>
                <a:gd name="connsiteX37" fmla="*/ 1208543 w 3750319"/>
                <a:gd name="connsiteY37" fmla="*/ 927189 h 1665743"/>
                <a:gd name="connsiteX38" fmla="*/ 1230923 w 3750319"/>
                <a:gd name="connsiteY38" fmla="*/ 949569 h 1665743"/>
                <a:gd name="connsiteX39" fmla="*/ 1489897 w 3750319"/>
                <a:gd name="connsiteY39" fmla="*/ 949569 h 1665743"/>
                <a:gd name="connsiteX40" fmla="*/ 1489897 w 3750319"/>
                <a:gd name="connsiteY40" fmla="*/ 1029500 h 1665743"/>
                <a:gd name="connsiteX41" fmla="*/ 1525066 w 3750319"/>
                <a:gd name="connsiteY41" fmla="*/ 1029500 h 1665743"/>
                <a:gd name="connsiteX42" fmla="*/ 1525066 w 3750319"/>
                <a:gd name="connsiteY42" fmla="*/ 1077458 h 1665743"/>
                <a:gd name="connsiteX43" fmla="*/ 1675334 w 3750319"/>
                <a:gd name="connsiteY43" fmla="*/ 1077458 h 1665743"/>
                <a:gd name="connsiteX44" fmla="*/ 1675334 w 3750319"/>
                <a:gd name="connsiteY44" fmla="*/ 1090247 h 1665743"/>
                <a:gd name="connsiteX45" fmla="*/ 1739278 w 3750319"/>
                <a:gd name="connsiteY45" fmla="*/ 1090247 h 1665743"/>
                <a:gd name="connsiteX46" fmla="*/ 1739278 w 3750319"/>
                <a:gd name="connsiteY46" fmla="*/ 1103035 h 1665743"/>
                <a:gd name="connsiteX47" fmla="*/ 1857575 w 3750319"/>
                <a:gd name="connsiteY47" fmla="*/ 1103035 h 1665743"/>
                <a:gd name="connsiteX48" fmla="*/ 1857575 w 3750319"/>
                <a:gd name="connsiteY48" fmla="*/ 1170177 h 1665743"/>
                <a:gd name="connsiteX49" fmla="*/ 1876758 w 3750319"/>
                <a:gd name="connsiteY49" fmla="*/ 1189360 h 1665743"/>
                <a:gd name="connsiteX50" fmla="*/ 1876758 w 3750319"/>
                <a:gd name="connsiteY50" fmla="*/ 1266093 h 1665743"/>
                <a:gd name="connsiteX51" fmla="*/ 1998252 w 3750319"/>
                <a:gd name="connsiteY51" fmla="*/ 1266093 h 1665743"/>
                <a:gd name="connsiteX52" fmla="*/ 1998252 w 3750319"/>
                <a:gd name="connsiteY52" fmla="*/ 1282079 h 1665743"/>
                <a:gd name="connsiteX53" fmla="*/ 2103760 w 3750319"/>
                <a:gd name="connsiteY53" fmla="*/ 1282079 h 1665743"/>
                <a:gd name="connsiteX54" fmla="*/ 2103760 w 3750319"/>
                <a:gd name="connsiteY54" fmla="*/ 1298065 h 1665743"/>
                <a:gd name="connsiteX55" fmla="*/ 2225253 w 3750319"/>
                <a:gd name="connsiteY55" fmla="*/ 1298065 h 1665743"/>
                <a:gd name="connsiteX56" fmla="*/ 2225253 w 3750319"/>
                <a:gd name="connsiteY56" fmla="*/ 1374798 h 1665743"/>
                <a:gd name="connsiteX57" fmla="*/ 2257225 w 3750319"/>
                <a:gd name="connsiteY57" fmla="*/ 1374798 h 1665743"/>
                <a:gd name="connsiteX58" fmla="*/ 2257225 w 3750319"/>
                <a:gd name="connsiteY58" fmla="*/ 1406770 h 1665743"/>
                <a:gd name="connsiteX59" fmla="*/ 2445860 w 3750319"/>
                <a:gd name="connsiteY59" fmla="*/ 1406770 h 1665743"/>
                <a:gd name="connsiteX60" fmla="*/ 2445860 w 3750319"/>
                <a:gd name="connsiteY60" fmla="*/ 1429150 h 1665743"/>
                <a:gd name="connsiteX61" fmla="*/ 2592932 w 3750319"/>
                <a:gd name="connsiteY61" fmla="*/ 1429150 h 1665743"/>
                <a:gd name="connsiteX62" fmla="*/ 2592932 w 3750319"/>
                <a:gd name="connsiteY62" fmla="*/ 1486700 h 1665743"/>
                <a:gd name="connsiteX63" fmla="*/ 2621706 w 3750319"/>
                <a:gd name="connsiteY63" fmla="*/ 1486700 h 1665743"/>
                <a:gd name="connsiteX64" fmla="*/ 2621706 w 3750319"/>
                <a:gd name="connsiteY64" fmla="*/ 1573024 h 1665743"/>
                <a:gd name="connsiteX65" fmla="*/ 2944624 w 3750319"/>
                <a:gd name="connsiteY65" fmla="*/ 1573024 h 1665743"/>
                <a:gd name="connsiteX66" fmla="*/ 2944624 w 3750319"/>
                <a:gd name="connsiteY66" fmla="*/ 1624179 h 1665743"/>
                <a:gd name="connsiteX67" fmla="*/ 2979793 w 3750319"/>
                <a:gd name="connsiteY67" fmla="*/ 1624179 h 1665743"/>
                <a:gd name="connsiteX68" fmla="*/ 2979793 w 3750319"/>
                <a:gd name="connsiteY68" fmla="*/ 1665743 h 1665743"/>
                <a:gd name="connsiteX69" fmla="*/ 3750319 w 3750319"/>
                <a:gd name="connsiteY69" fmla="*/ 1665743 h 166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50319" h="1665743">
                  <a:moveTo>
                    <a:pt x="0" y="0"/>
                  </a:moveTo>
                  <a:lnTo>
                    <a:pt x="92719" y="0"/>
                  </a:lnTo>
                  <a:lnTo>
                    <a:pt x="92719" y="28775"/>
                  </a:lnTo>
                  <a:lnTo>
                    <a:pt x="92719" y="28775"/>
                  </a:lnTo>
                  <a:lnTo>
                    <a:pt x="201424" y="28775"/>
                  </a:lnTo>
                  <a:lnTo>
                    <a:pt x="214213" y="41564"/>
                  </a:lnTo>
                  <a:lnTo>
                    <a:pt x="278157" y="41564"/>
                  </a:lnTo>
                  <a:lnTo>
                    <a:pt x="278157" y="195030"/>
                  </a:lnTo>
                  <a:lnTo>
                    <a:pt x="294143" y="195030"/>
                  </a:lnTo>
                  <a:lnTo>
                    <a:pt x="294143" y="252579"/>
                  </a:lnTo>
                  <a:lnTo>
                    <a:pt x="319720" y="252579"/>
                  </a:lnTo>
                  <a:lnTo>
                    <a:pt x="319720" y="274960"/>
                  </a:lnTo>
                  <a:lnTo>
                    <a:pt x="393256" y="274960"/>
                  </a:lnTo>
                  <a:lnTo>
                    <a:pt x="393256" y="297340"/>
                  </a:lnTo>
                  <a:lnTo>
                    <a:pt x="498764" y="297340"/>
                  </a:lnTo>
                  <a:lnTo>
                    <a:pt x="498764" y="361284"/>
                  </a:lnTo>
                  <a:lnTo>
                    <a:pt x="540327" y="361284"/>
                  </a:lnTo>
                  <a:lnTo>
                    <a:pt x="540327" y="434820"/>
                  </a:lnTo>
                  <a:lnTo>
                    <a:pt x="658624" y="434820"/>
                  </a:lnTo>
                  <a:lnTo>
                    <a:pt x="658624" y="466792"/>
                  </a:lnTo>
                  <a:lnTo>
                    <a:pt x="757737" y="466792"/>
                  </a:lnTo>
                  <a:lnTo>
                    <a:pt x="757737" y="533933"/>
                  </a:lnTo>
                  <a:lnTo>
                    <a:pt x="757737" y="533933"/>
                  </a:lnTo>
                  <a:lnTo>
                    <a:pt x="792906" y="533933"/>
                  </a:lnTo>
                  <a:lnTo>
                    <a:pt x="792906" y="585089"/>
                  </a:lnTo>
                  <a:lnTo>
                    <a:pt x="872836" y="585089"/>
                  </a:lnTo>
                  <a:lnTo>
                    <a:pt x="872836" y="604272"/>
                  </a:lnTo>
                  <a:lnTo>
                    <a:pt x="1003922" y="604272"/>
                  </a:lnTo>
                  <a:lnTo>
                    <a:pt x="1003922" y="633047"/>
                  </a:lnTo>
                  <a:lnTo>
                    <a:pt x="1058274" y="633047"/>
                  </a:lnTo>
                  <a:lnTo>
                    <a:pt x="1058274" y="668216"/>
                  </a:lnTo>
                  <a:lnTo>
                    <a:pt x="1122218" y="668216"/>
                  </a:lnTo>
                  <a:lnTo>
                    <a:pt x="1122218" y="728963"/>
                  </a:lnTo>
                  <a:lnTo>
                    <a:pt x="1147796" y="728963"/>
                  </a:lnTo>
                  <a:lnTo>
                    <a:pt x="1147796" y="789709"/>
                  </a:lnTo>
                  <a:lnTo>
                    <a:pt x="1154190" y="796103"/>
                  </a:lnTo>
                  <a:lnTo>
                    <a:pt x="1154190" y="927189"/>
                  </a:lnTo>
                  <a:lnTo>
                    <a:pt x="1208543" y="927189"/>
                  </a:lnTo>
                  <a:lnTo>
                    <a:pt x="1230923" y="949569"/>
                  </a:lnTo>
                  <a:lnTo>
                    <a:pt x="1489897" y="949569"/>
                  </a:lnTo>
                  <a:lnTo>
                    <a:pt x="1489897" y="1029500"/>
                  </a:lnTo>
                  <a:lnTo>
                    <a:pt x="1525066" y="1029500"/>
                  </a:lnTo>
                  <a:lnTo>
                    <a:pt x="1525066" y="1077458"/>
                  </a:lnTo>
                  <a:lnTo>
                    <a:pt x="1675334" y="1077458"/>
                  </a:lnTo>
                  <a:lnTo>
                    <a:pt x="1675334" y="1090247"/>
                  </a:lnTo>
                  <a:lnTo>
                    <a:pt x="1739278" y="1090247"/>
                  </a:lnTo>
                  <a:lnTo>
                    <a:pt x="1739278" y="1103035"/>
                  </a:lnTo>
                  <a:lnTo>
                    <a:pt x="1857575" y="1103035"/>
                  </a:lnTo>
                  <a:lnTo>
                    <a:pt x="1857575" y="1170177"/>
                  </a:lnTo>
                  <a:lnTo>
                    <a:pt x="1876758" y="1189360"/>
                  </a:lnTo>
                  <a:lnTo>
                    <a:pt x="1876758" y="1266093"/>
                  </a:lnTo>
                  <a:lnTo>
                    <a:pt x="1998252" y="1266093"/>
                  </a:lnTo>
                  <a:lnTo>
                    <a:pt x="1998252" y="1282079"/>
                  </a:lnTo>
                  <a:lnTo>
                    <a:pt x="2103760" y="1282079"/>
                  </a:lnTo>
                  <a:lnTo>
                    <a:pt x="2103760" y="1298065"/>
                  </a:lnTo>
                  <a:lnTo>
                    <a:pt x="2225253" y="1298065"/>
                  </a:lnTo>
                  <a:lnTo>
                    <a:pt x="2225253" y="1374798"/>
                  </a:lnTo>
                  <a:lnTo>
                    <a:pt x="2257225" y="1374798"/>
                  </a:lnTo>
                  <a:lnTo>
                    <a:pt x="2257225" y="1406770"/>
                  </a:lnTo>
                  <a:lnTo>
                    <a:pt x="2445860" y="1406770"/>
                  </a:lnTo>
                  <a:lnTo>
                    <a:pt x="2445860" y="1429150"/>
                  </a:lnTo>
                  <a:lnTo>
                    <a:pt x="2592932" y="1429150"/>
                  </a:lnTo>
                  <a:lnTo>
                    <a:pt x="2592932" y="1486700"/>
                  </a:lnTo>
                  <a:lnTo>
                    <a:pt x="2621706" y="1486700"/>
                  </a:lnTo>
                  <a:lnTo>
                    <a:pt x="2621706" y="1573024"/>
                  </a:lnTo>
                  <a:lnTo>
                    <a:pt x="2944624" y="1573024"/>
                  </a:lnTo>
                  <a:lnTo>
                    <a:pt x="2944624" y="1624179"/>
                  </a:lnTo>
                  <a:lnTo>
                    <a:pt x="2979793" y="1624179"/>
                  </a:lnTo>
                  <a:lnTo>
                    <a:pt x="2979793" y="1665743"/>
                  </a:lnTo>
                  <a:lnTo>
                    <a:pt x="3750319" y="1665743"/>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3" name="TextBox 512">
              <a:extLst>
                <a:ext uri="{FF2B5EF4-FFF2-40B4-BE49-F238E27FC236}">
                  <a16:creationId xmlns:a16="http://schemas.microsoft.com/office/drawing/2014/main" id="{517D8BAD-415D-B7E5-D5AE-FAAA984D3FD8}"/>
                </a:ext>
              </a:extLst>
            </p:cNvPr>
            <p:cNvSpPr txBox="1"/>
            <p:nvPr/>
          </p:nvSpPr>
          <p:spPr bwMode="auto">
            <a:xfrm>
              <a:off x="2082706" y="1126381"/>
              <a:ext cx="2734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HRRmut+ Cohort</a:t>
              </a:r>
              <a:b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Median follow-up: 26.8 mo</a:t>
              </a:r>
            </a:p>
          </p:txBody>
        </p:sp>
        <p:sp>
          <p:nvSpPr>
            <p:cNvPr id="514" name="TextBox 513">
              <a:extLst>
                <a:ext uri="{FF2B5EF4-FFF2-40B4-BE49-F238E27FC236}">
                  <a16:creationId xmlns:a16="http://schemas.microsoft.com/office/drawing/2014/main" id="{0ECD24A0-91A9-1DB2-0BBF-287704FB942B}"/>
                </a:ext>
              </a:extLst>
            </p:cNvPr>
            <p:cNvSpPr txBox="1"/>
            <p:nvPr/>
          </p:nvSpPr>
          <p:spPr bwMode="auto">
            <a:xfrm>
              <a:off x="7642959" y="1145156"/>
              <a:ext cx="27340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BRCA1/2</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-Mutated Cohort</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follow-up: 24.8 mo</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5" name="TextBox 514">
              <a:extLst>
                <a:ext uri="{FF2B5EF4-FFF2-40B4-BE49-F238E27FC236}">
                  <a16:creationId xmlns:a16="http://schemas.microsoft.com/office/drawing/2014/main" id="{E5717165-7A84-72EB-CFD3-9B77321A71C4}"/>
                </a:ext>
              </a:extLst>
            </p:cNvPr>
            <p:cNvSpPr txBox="1"/>
            <p:nvPr/>
          </p:nvSpPr>
          <p:spPr bwMode="auto">
            <a:xfrm rot="16200000">
              <a:off x="-502631" y="3218555"/>
              <a:ext cx="2849178" cy="369332"/>
            </a:xfrm>
            <a:prstGeom prst="rect">
              <a:avLst/>
            </a:prstGeom>
            <a:solidFill>
              <a:schemeClr val="bg1"/>
            </a:solidFill>
            <a:ln>
              <a:noFill/>
            </a:ln>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Without Events (%)</a:t>
              </a:r>
            </a:p>
          </p:txBody>
        </p:sp>
        <p:sp>
          <p:nvSpPr>
            <p:cNvPr id="516" name="TextBox 515">
              <a:extLst>
                <a:ext uri="{FF2B5EF4-FFF2-40B4-BE49-F238E27FC236}">
                  <a16:creationId xmlns:a16="http://schemas.microsoft.com/office/drawing/2014/main" id="{05CD9BF1-04CD-1696-3CCF-66BFA0AC9E05}"/>
                </a:ext>
              </a:extLst>
            </p:cNvPr>
            <p:cNvSpPr txBox="1"/>
            <p:nvPr/>
          </p:nvSpPr>
          <p:spPr bwMode="auto">
            <a:xfrm>
              <a:off x="2319602" y="4898279"/>
              <a:ext cx="2552430" cy="369332"/>
            </a:xfrm>
            <a:prstGeom prst="rect">
              <a:avLst/>
            </a:prstGeom>
            <a:noFill/>
            <a:ln>
              <a:noFill/>
            </a:ln>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 From Randomization</a:t>
              </a:r>
            </a:p>
          </p:txBody>
        </p:sp>
        <p:sp>
          <p:nvSpPr>
            <p:cNvPr id="517" name="TextBox 516">
              <a:extLst>
                <a:ext uri="{FF2B5EF4-FFF2-40B4-BE49-F238E27FC236}">
                  <a16:creationId xmlns:a16="http://schemas.microsoft.com/office/drawing/2014/main" id="{8D17333B-16E4-1381-CD59-D67456DBB659}"/>
                </a:ext>
              </a:extLst>
            </p:cNvPr>
            <p:cNvSpPr txBox="1"/>
            <p:nvPr/>
          </p:nvSpPr>
          <p:spPr bwMode="auto">
            <a:xfrm>
              <a:off x="379362" y="4837121"/>
              <a:ext cx="1089031" cy="523220"/>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at Risk, n</a:t>
              </a:r>
            </a:p>
          </p:txBody>
        </p:sp>
        <p:sp>
          <p:nvSpPr>
            <p:cNvPr id="519" name="TextBox 518">
              <a:extLst>
                <a:ext uri="{FF2B5EF4-FFF2-40B4-BE49-F238E27FC236}">
                  <a16:creationId xmlns:a16="http://schemas.microsoft.com/office/drawing/2014/main" id="{F2DE7A8C-9730-7545-B0F6-5EACE9A25F46}"/>
                </a:ext>
              </a:extLst>
            </p:cNvPr>
            <p:cNvSpPr txBox="1"/>
            <p:nvPr/>
          </p:nvSpPr>
          <p:spPr bwMode="auto">
            <a:xfrm>
              <a:off x="1731435" y="4097536"/>
              <a:ext cx="33954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 0.76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(95% CI: 0.60-0.97;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.0280)</a:t>
              </a:r>
            </a:p>
          </p:txBody>
        </p:sp>
        <p:sp>
          <p:nvSpPr>
            <p:cNvPr id="521" name="TextBox 520">
              <a:extLst>
                <a:ext uri="{FF2B5EF4-FFF2-40B4-BE49-F238E27FC236}">
                  <a16:creationId xmlns:a16="http://schemas.microsoft.com/office/drawing/2014/main" id="{CC259392-E5AE-CC4D-652A-D78CD67729D3}"/>
                </a:ext>
              </a:extLst>
            </p:cNvPr>
            <p:cNvSpPr txBox="1"/>
            <p:nvPr/>
          </p:nvSpPr>
          <p:spPr bwMode="auto">
            <a:xfrm>
              <a:off x="7417979" y="4152232"/>
              <a:ext cx="3395481" cy="338554"/>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 0.55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(95% CI: 0.39-0.78;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.0007)</a:t>
              </a:r>
            </a:p>
          </p:txBody>
        </p:sp>
        <p:grpSp>
          <p:nvGrpSpPr>
            <p:cNvPr id="522" name="Group 521">
              <a:extLst>
                <a:ext uri="{FF2B5EF4-FFF2-40B4-BE49-F238E27FC236}">
                  <a16:creationId xmlns:a16="http://schemas.microsoft.com/office/drawing/2014/main" id="{FBECEF19-3E13-A267-1114-512B32333876}"/>
                </a:ext>
              </a:extLst>
            </p:cNvPr>
            <p:cNvGrpSpPr/>
            <p:nvPr/>
          </p:nvGrpSpPr>
          <p:grpSpPr>
            <a:xfrm>
              <a:off x="899189" y="2102887"/>
              <a:ext cx="705562" cy="2568733"/>
              <a:chOff x="906594" y="1982548"/>
              <a:chExt cx="585388" cy="2952972"/>
            </a:xfrm>
          </p:grpSpPr>
          <p:sp>
            <p:nvSpPr>
              <p:cNvPr id="523" name="TextBox 522">
                <a:extLst>
                  <a:ext uri="{FF2B5EF4-FFF2-40B4-BE49-F238E27FC236}">
                    <a16:creationId xmlns:a16="http://schemas.microsoft.com/office/drawing/2014/main" id="{3A3FA83F-140F-06FD-BC0A-C3C3EFD4B00E}"/>
                  </a:ext>
                </a:extLst>
              </p:cNvPr>
              <p:cNvSpPr txBox="1"/>
              <p:nvPr/>
            </p:nvSpPr>
            <p:spPr bwMode="auto">
              <a:xfrm>
                <a:off x="906594" y="1982548"/>
                <a:ext cx="585388" cy="3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524" name="TextBox 523">
                <a:extLst>
                  <a:ext uri="{FF2B5EF4-FFF2-40B4-BE49-F238E27FC236}">
                    <a16:creationId xmlns:a16="http://schemas.microsoft.com/office/drawing/2014/main" id="{0E74261D-0A6E-1AF4-0F96-68D9D68C897F}"/>
                  </a:ext>
                </a:extLst>
              </p:cNvPr>
              <p:cNvSpPr txBox="1"/>
              <p:nvPr/>
            </p:nvSpPr>
            <p:spPr bwMode="auto">
              <a:xfrm>
                <a:off x="1030102" y="2499233"/>
                <a:ext cx="461879" cy="3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525" name="TextBox 524">
                <a:extLst>
                  <a:ext uri="{FF2B5EF4-FFF2-40B4-BE49-F238E27FC236}">
                    <a16:creationId xmlns:a16="http://schemas.microsoft.com/office/drawing/2014/main" id="{25642819-347A-6B0F-74C7-0CE8A22E9B32}"/>
                  </a:ext>
                </a:extLst>
              </p:cNvPr>
              <p:cNvSpPr txBox="1"/>
              <p:nvPr/>
            </p:nvSpPr>
            <p:spPr bwMode="auto">
              <a:xfrm>
                <a:off x="1030102" y="3015917"/>
                <a:ext cx="461879" cy="3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526" name="TextBox 525">
                <a:extLst>
                  <a:ext uri="{FF2B5EF4-FFF2-40B4-BE49-F238E27FC236}">
                    <a16:creationId xmlns:a16="http://schemas.microsoft.com/office/drawing/2014/main" id="{6F091E26-C988-130B-D711-D8BDA72C2729}"/>
                  </a:ext>
                </a:extLst>
              </p:cNvPr>
              <p:cNvSpPr txBox="1"/>
              <p:nvPr/>
            </p:nvSpPr>
            <p:spPr bwMode="auto">
              <a:xfrm>
                <a:off x="1030102" y="3532601"/>
                <a:ext cx="461879" cy="3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527" name="TextBox 526">
                <a:extLst>
                  <a:ext uri="{FF2B5EF4-FFF2-40B4-BE49-F238E27FC236}">
                    <a16:creationId xmlns:a16="http://schemas.microsoft.com/office/drawing/2014/main" id="{4052721C-532B-49A2-9F37-7F742A3684CB}"/>
                  </a:ext>
                </a:extLst>
              </p:cNvPr>
              <p:cNvSpPr txBox="1"/>
              <p:nvPr/>
            </p:nvSpPr>
            <p:spPr bwMode="auto">
              <a:xfrm>
                <a:off x="1030102" y="4049285"/>
                <a:ext cx="461879" cy="3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528" name="TextBox 527">
                <a:extLst>
                  <a:ext uri="{FF2B5EF4-FFF2-40B4-BE49-F238E27FC236}">
                    <a16:creationId xmlns:a16="http://schemas.microsoft.com/office/drawing/2014/main" id="{0DADE969-A670-9B61-5909-E5E336586AE7}"/>
                  </a:ext>
                </a:extLst>
              </p:cNvPr>
              <p:cNvSpPr txBox="1"/>
              <p:nvPr/>
            </p:nvSpPr>
            <p:spPr bwMode="auto">
              <a:xfrm>
                <a:off x="1030102" y="4565969"/>
                <a:ext cx="461879" cy="3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grpSp>
        <p:sp>
          <p:nvSpPr>
            <p:cNvPr id="529" name="Freeform: Shape 528">
              <a:extLst>
                <a:ext uri="{FF2B5EF4-FFF2-40B4-BE49-F238E27FC236}">
                  <a16:creationId xmlns:a16="http://schemas.microsoft.com/office/drawing/2014/main" id="{191219E3-3C85-A5B3-3ABF-96B632606921}"/>
                </a:ext>
              </a:extLst>
            </p:cNvPr>
            <p:cNvSpPr/>
            <p:nvPr/>
          </p:nvSpPr>
          <p:spPr bwMode="auto">
            <a:xfrm>
              <a:off x="1616107" y="2340139"/>
              <a:ext cx="4058159" cy="2245475"/>
            </a:xfrm>
            <a:custGeom>
              <a:avLst/>
              <a:gdLst>
                <a:gd name="connsiteX0" fmla="*/ 0 w 4264502"/>
                <a:gd name="connsiteY0" fmla="*/ 0 h 2581360"/>
                <a:gd name="connsiteX1" fmla="*/ 0 w 4264502"/>
                <a:gd name="connsiteY1" fmla="*/ 2581360 h 2581360"/>
                <a:gd name="connsiteX2" fmla="*/ 4264502 w 4264502"/>
                <a:gd name="connsiteY2" fmla="*/ 2581360 h 2581360"/>
              </a:gdLst>
              <a:ahLst/>
              <a:cxnLst>
                <a:cxn ang="0">
                  <a:pos x="connsiteX0" y="connsiteY0"/>
                </a:cxn>
                <a:cxn ang="0">
                  <a:pos x="connsiteX1" y="connsiteY1"/>
                </a:cxn>
                <a:cxn ang="0">
                  <a:pos x="connsiteX2" y="connsiteY2"/>
                </a:cxn>
              </a:cxnLst>
              <a:rect l="l" t="t" r="r" b="b"/>
              <a:pathLst>
                <a:path w="4264502" h="2581360">
                  <a:moveTo>
                    <a:pt x="0" y="0"/>
                  </a:moveTo>
                  <a:lnTo>
                    <a:pt x="0" y="2581360"/>
                  </a:lnTo>
                  <a:lnTo>
                    <a:pt x="4264502" y="2581360"/>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530" name="Group 529">
              <a:extLst>
                <a:ext uri="{FF2B5EF4-FFF2-40B4-BE49-F238E27FC236}">
                  <a16:creationId xmlns:a16="http://schemas.microsoft.com/office/drawing/2014/main" id="{0C442310-69F2-028F-36E8-1E2D3F5C9899}"/>
                </a:ext>
              </a:extLst>
            </p:cNvPr>
            <p:cNvGrpSpPr/>
            <p:nvPr/>
          </p:nvGrpSpPr>
          <p:grpSpPr>
            <a:xfrm>
              <a:off x="1559131" y="2281803"/>
              <a:ext cx="59321" cy="2243246"/>
              <a:chOff x="7323009" y="2414170"/>
              <a:chExt cx="47123" cy="2362493"/>
            </a:xfrm>
          </p:grpSpPr>
          <p:cxnSp>
            <p:nvCxnSpPr>
              <p:cNvPr id="531" name="Straight Connector 530">
                <a:extLst>
                  <a:ext uri="{FF2B5EF4-FFF2-40B4-BE49-F238E27FC236}">
                    <a16:creationId xmlns:a16="http://schemas.microsoft.com/office/drawing/2014/main" id="{4331D1EA-576A-7443-5392-77F100AFAA4C}"/>
                  </a:ext>
                </a:extLst>
              </p:cNvPr>
              <p:cNvCxnSpPr>
                <a:cxnSpLocks/>
              </p:cNvCxnSpPr>
              <p:nvPr/>
            </p:nvCxnSpPr>
            <p:spPr bwMode="auto">
              <a:xfrm flipH="1">
                <a:off x="7323009" y="2414170"/>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32" name="Straight Connector 531">
                <a:extLst>
                  <a:ext uri="{FF2B5EF4-FFF2-40B4-BE49-F238E27FC236}">
                    <a16:creationId xmlns:a16="http://schemas.microsoft.com/office/drawing/2014/main" id="{AE42BD16-7BA3-ABCF-3D69-EB87EA3E85EA}"/>
                  </a:ext>
                </a:extLst>
              </p:cNvPr>
              <p:cNvCxnSpPr>
                <a:cxnSpLocks/>
              </p:cNvCxnSpPr>
              <p:nvPr/>
            </p:nvCxnSpPr>
            <p:spPr bwMode="auto">
              <a:xfrm flipH="1">
                <a:off x="7323009" y="2886669"/>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33" name="Straight Connector 532">
                <a:extLst>
                  <a:ext uri="{FF2B5EF4-FFF2-40B4-BE49-F238E27FC236}">
                    <a16:creationId xmlns:a16="http://schemas.microsoft.com/office/drawing/2014/main" id="{4BB41862-D985-A13B-DBC7-3BD4173B969C}"/>
                  </a:ext>
                </a:extLst>
              </p:cNvPr>
              <p:cNvCxnSpPr>
                <a:cxnSpLocks/>
              </p:cNvCxnSpPr>
              <p:nvPr/>
            </p:nvCxnSpPr>
            <p:spPr bwMode="auto">
              <a:xfrm flipH="1">
                <a:off x="7323009" y="3359168"/>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34" name="Straight Connector 533">
                <a:extLst>
                  <a:ext uri="{FF2B5EF4-FFF2-40B4-BE49-F238E27FC236}">
                    <a16:creationId xmlns:a16="http://schemas.microsoft.com/office/drawing/2014/main" id="{AAE3573D-5C40-7D30-376B-1B5C07144D94}"/>
                  </a:ext>
                </a:extLst>
              </p:cNvPr>
              <p:cNvCxnSpPr>
                <a:cxnSpLocks/>
              </p:cNvCxnSpPr>
              <p:nvPr/>
            </p:nvCxnSpPr>
            <p:spPr bwMode="auto">
              <a:xfrm flipH="1">
                <a:off x="7323009" y="3831667"/>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35" name="Straight Connector 534">
                <a:extLst>
                  <a:ext uri="{FF2B5EF4-FFF2-40B4-BE49-F238E27FC236}">
                    <a16:creationId xmlns:a16="http://schemas.microsoft.com/office/drawing/2014/main" id="{F14ACD4D-EA42-D15C-A379-5E91B88FFB0B}"/>
                  </a:ext>
                </a:extLst>
              </p:cNvPr>
              <p:cNvCxnSpPr>
                <a:cxnSpLocks/>
              </p:cNvCxnSpPr>
              <p:nvPr/>
            </p:nvCxnSpPr>
            <p:spPr bwMode="auto">
              <a:xfrm flipH="1">
                <a:off x="7323009" y="4304166"/>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36" name="Straight Connector 535">
                <a:extLst>
                  <a:ext uri="{FF2B5EF4-FFF2-40B4-BE49-F238E27FC236}">
                    <a16:creationId xmlns:a16="http://schemas.microsoft.com/office/drawing/2014/main" id="{ECC5088D-B6F5-9955-6B43-A5A853373E16}"/>
                  </a:ext>
                </a:extLst>
              </p:cNvPr>
              <p:cNvCxnSpPr>
                <a:cxnSpLocks/>
              </p:cNvCxnSpPr>
              <p:nvPr/>
            </p:nvCxnSpPr>
            <p:spPr bwMode="auto">
              <a:xfrm flipH="1">
                <a:off x="7323009" y="4776663"/>
                <a:ext cx="47123" cy="0"/>
              </a:xfrm>
              <a:prstGeom prst="line">
                <a:avLst/>
              </a:prstGeom>
              <a:noFill/>
              <a:ln w="28575" cap="flat" cmpd="sng" algn="ctr">
                <a:solidFill>
                  <a:schemeClr val="bg1"/>
                </a:solidFill>
                <a:prstDash val="solid"/>
                <a:round/>
                <a:headEnd type="none" w="med" len="med"/>
                <a:tailEnd type="none" w="med" len="med"/>
              </a:ln>
              <a:effectLst/>
            </p:spPr>
          </p:cxnSp>
        </p:grpSp>
        <p:grpSp>
          <p:nvGrpSpPr>
            <p:cNvPr id="537" name="Group 536">
              <a:extLst>
                <a:ext uri="{FF2B5EF4-FFF2-40B4-BE49-F238E27FC236}">
                  <a16:creationId xmlns:a16="http://schemas.microsoft.com/office/drawing/2014/main" id="{FD07081D-7255-D690-B826-57ED4406D92A}"/>
                </a:ext>
              </a:extLst>
            </p:cNvPr>
            <p:cNvGrpSpPr/>
            <p:nvPr/>
          </p:nvGrpSpPr>
          <p:grpSpPr>
            <a:xfrm rot="5400000">
              <a:off x="2600637" y="3555033"/>
              <a:ext cx="59457" cy="2028376"/>
              <a:chOff x="7323009" y="2414170"/>
              <a:chExt cx="47123" cy="2362493"/>
            </a:xfrm>
          </p:grpSpPr>
          <p:cxnSp>
            <p:nvCxnSpPr>
              <p:cNvPr id="538" name="Straight Connector 537">
                <a:extLst>
                  <a:ext uri="{FF2B5EF4-FFF2-40B4-BE49-F238E27FC236}">
                    <a16:creationId xmlns:a16="http://schemas.microsoft.com/office/drawing/2014/main" id="{190CD641-8A50-4B11-F170-0E4AA837C89B}"/>
                  </a:ext>
                </a:extLst>
              </p:cNvPr>
              <p:cNvCxnSpPr>
                <a:cxnSpLocks/>
              </p:cNvCxnSpPr>
              <p:nvPr/>
            </p:nvCxnSpPr>
            <p:spPr bwMode="auto">
              <a:xfrm flipH="1">
                <a:off x="7323009" y="2414170"/>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39" name="Straight Connector 538">
                <a:extLst>
                  <a:ext uri="{FF2B5EF4-FFF2-40B4-BE49-F238E27FC236}">
                    <a16:creationId xmlns:a16="http://schemas.microsoft.com/office/drawing/2014/main" id="{7FA882F6-5A98-EA00-38AB-B5A4F3886E02}"/>
                  </a:ext>
                </a:extLst>
              </p:cNvPr>
              <p:cNvCxnSpPr>
                <a:cxnSpLocks/>
              </p:cNvCxnSpPr>
              <p:nvPr/>
            </p:nvCxnSpPr>
            <p:spPr bwMode="auto">
              <a:xfrm flipH="1">
                <a:off x="7323009" y="2886669"/>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40" name="Straight Connector 539">
                <a:extLst>
                  <a:ext uri="{FF2B5EF4-FFF2-40B4-BE49-F238E27FC236}">
                    <a16:creationId xmlns:a16="http://schemas.microsoft.com/office/drawing/2014/main" id="{5F8CA52F-2EDE-8200-DAE1-733703BDFE45}"/>
                  </a:ext>
                </a:extLst>
              </p:cNvPr>
              <p:cNvCxnSpPr>
                <a:cxnSpLocks/>
              </p:cNvCxnSpPr>
              <p:nvPr/>
            </p:nvCxnSpPr>
            <p:spPr bwMode="auto">
              <a:xfrm flipH="1">
                <a:off x="7323009" y="3359168"/>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41" name="Straight Connector 540">
                <a:extLst>
                  <a:ext uri="{FF2B5EF4-FFF2-40B4-BE49-F238E27FC236}">
                    <a16:creationId xmlns:a16="http://schemas.microsoft.com/office/drawing/2014/main" id="{030B9EE8-3E94-BAC9-6BD7-2AA09CD1B2CE}"/>
                  </a:ext>
                </a:extLst>
              </p:cNvPr>
              <p:cNvCxnSpPr>
                <a:cxnSpLocks/>
              </p:cNvCxnSpPr>
              <p:nvPr/>
            </p:nvCxnSpPr>
            <p:spPr bwMode="auto">
              <a:xfrm flipH="1">
                <a:off x="7323009" y="3831667"/>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42" name="Straight Connector 541">
                <a:extLst>
                  <a:ext uri="{FF2B5EF4-FFF2-40B4-BE49-F238E27FC236}">
                    <a16:creationId xmlns:a16="http://schemas.microsoft.com/office/drawing/2014/main" id="{F74956BF-98E9-FE9D-F3E8-6C857FBAD7A8}"/>
                  </a:ext>
                </a:extLst>
              </p:cNvPr>
              <p:cNvCxnSpPr>
                <a:cxnSpLocks/>
              </p:cNvCxnSpPr>
              <p:nvPr/>
            </p:nvCxnSpPr>
            <p:spPr bwMode="auto">
              <a:xfrm flipH="1">
                <a:off x="7323009" y="4304166"/>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43" name="Straight Connector 542">
                <a:extLst>
                  <a:ext uri="{FF2B5EF4-FFF2-40B4-BE49-F238E27FC236}">
                    <a16:creationId xmlns:a16="http://schemas.microsoft.com/office/drawing/2014/main" id="{B04FA248-C024-D162-92F7-1FB5955A069C}"/>
                  </a:ext>
                </a:extLst>
              </p:cNvPr>
              <p:cNvCxnSpPr>
                <a:cxnSpLocks/>
              </p:cNvCxnSpPr>
              <p:nvPr/>
            </p:nvCxnSpPr>
            <p:spPr bwMode="auto">
              <a:xfrm flipH="1">
                <a:off x="7323009" y="4776663"/>
                <a:ext cx="47123" cy="0"/>
              </a:xfrm>
              <a:prstGeom prst="line">
                <a:avLst/>
              </a:prstGeom>
              <a:noFill/>
              <a:ln w="28575" cap="flat" cmpd="sng" algn="ctr">
                <a:solidFill>
                  <a:schemeClr val="bg1"/>
                </a:solidFill>
                <a:prstDash val="solid"/>
                <a:round/>
                <a:headEnd type="none" w="med" len="med"/>
                <a:tailEnd type="none" w="med" len="med"/>
              </a:ln>
              <a:effectLst/>
            </p:spPr>
          </p:cxnSp>
        </p:grpSp>
        <p:sp>
          <p:nvSpPr>
            <p:cNvPr id="544" name="TextBox 543">
              <a:extLst>
                <a:ext uri="{FF2B5EF4-FFF2-40B4-BE49-F238E27FC236}">
                  <a16:creationId xmlns:a16="http://schemas.microsoft.com/office/drawing/2014/main" id="{C1D75B15-038A-453A-1139-9D1361C11BA5}"/>
                </a:ext>
              </a:extLst>
            </p:cNvPr>
            <p:cNvSpPr txBox="1"/>
            <p:nvPr/>
          </p:nvSpPr>
          <p:spPr bwMode="auto">
            <a:xfrm>
              <a:off x="1418454" y="4550829"/>
              <a:ext cx="401780" cy="32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545" name="TextBox 544">
              <a:extLst>
                <a:ext uri="{FF2B5EF4-FFF2-40B4-BE49-F238E27FC236}">
                  <a16:creationId xmlns:a16="http://schemas.microsoft.com/office/drawing/2014/main" id="{A448E8B2-66FF-6D9A-7EFA-25BCB24A9E20}"/>
                </a:ext>
              </a:extLst>
            </p:cNvPr>
            <p:cNvSpPr txBox="1"/>
            <p:nvPr/>
          </p:nvSpPr>
          <p:spPr bwMode="auto">
            <a:xfrm>
              <a:off x="1820234" y="4550829"/>
              <a:ext cx="401780" cy="32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546" name="TextBox 545">
              <a:extLst>
                <a:ext uri="{FF2B5EF4-FFF2-40B4-BE49-F238E27FC236}">
                  <a16:creationId xmlns:a16="http://schemas.microsoft.com/office/drawing/2014/main" id="{61062E0A-7A38-1484-4B40-7602145B366F}"/>
                </a:ext>
              </a:extLst>
            </p:cNvPr>
            <p:cNvSpPr txBox="1"/>
            <p:nvPr/>
          </p:nvSpPr>
          <p:spPr bwMode="auto">
            <a:xfrm>
              <a:off x="2218012" y="4550829"/>
              <a:ext cx="401780" cy="32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547" name="TextBox 546">
              <a:extLst>
                <a:ext uri="{FF2B5EF4-FFF2-40B4-BE49-F238E27FC236}">
                  <a16:creationId xmlns:a16="http://schemas.microsoft.com/office/drawing/2014/main" id="{CE88A3A5-0104-B2DA-7379-1E5F173CE3CB}"/>
                </a:ext>
              </a:extLst>
            </p:cNvPr>
            <p:cNvSpPr txBox="1"/>
            <p:nvPr/>
          </p:nvSpPr>
          <p:spPr bwMode="auto">
            <a:xfrm>
              <a:off x="2635466" y="4550829"/>
              <a:ext cx="401780" cy="32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a:t>
              </a:r>
            </a:p>
          </p:txBody>
        </p:sp>
        <p:sp>
          <p:nvSpPr>
            <p:cNvPr id="548" name="TextBox 547">
              <a:extLst>
                <a:ext uri="{FF2B5EF4-FFF2-40B4-BE49-F238E27FC236}">
                  <a16:creationId xmlns:a16="http://schemas.microsoft.com/office/drawing/2014/main" id="{37AA312C-1FA0-9082-9315-67FC46C0017C}"/>
                </a:ext>
              </a:extLst>
            </p:cNvPr>
            <p:cNvSpPr txBox="1"/>
            <p:nvPr/>
          </p:nvSpPr>
          <p:spPr bwMode="auto">
            <a:xfrm>
              <a:off x="2977810" y="4550829"/>
              <a:ext cx="525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549" name="TextBox 548">
              <a:extLst>
                <a:ext uri="{FF2B5EF4-FFF2-40B4-BE49-F238E27FC236}">
                  <a16:creationId xmlns:a16="http://schemas.microsoft.com/office/drawing/2014/main" id="{2BA6EA70-10C5-ADB7-DC61-507D86597998}"/>
                </a:ext>
              </a:extLst>
            </p:cNvPr>
            <p:cNvSpPr txBox="1"/>
            <p:nvPr/>
          </p:nvSpPr>
          <p:spPr bwMode="auto">
            <a:xfrm>
              <a:off x="3378885" y="4550829"/>
              <a:ext cx="525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15</a:t>
              </a:r>
            </a:p>
          </p:txBody>
        </p:sp>
        <p:sp>
          <p:nvSpPr>
            <p:cNvPr id="551" name="TextBox 550">
              <a:extLst>
                <a:ext uri="{FF2B5EF4-FFF2-40B4-BE49-F238E27FC236}">
                  <a16:creationId xmlns:a16="http://schemas.microsoft.com/office/drawing/2014/main" id="{97193557-BA80-3217-1987-09828DA03AD1}"/>
                </a:ext>
              </a:extLst>
            </p:cNvPr>
            <p:cNvSpPr txBox="1"/>
            <p:nvPr/>
          </p:nvSpPr>
          <p:spPr bwMode="auto">
            <a:xfrm>
              <a:off x="3826754" y="4553435"/>
              <a:ext cx="4518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552" name="TextBox 551">
              <a:extLst>
                <a:ext uri="{FF2B5EF4-FFF2-40B4-BE49-F238E27FC236}">
                  <a16:creationId xmlns:a16="http://schemas.microsoft.com/office/drawing/2014/main" id="{112A1119-E191-F904-340C-3EDB7EB16E8E}"/>
                </a:ext>
              </a:extLst>
            </p:cNvPr>
            <p:cNvSpPr txBox="1"/>
            <p:nvPr/>
          </p:nvSpPr>
          <p:spPr bwMode="auto">
            <a:xfrm>
              <a:off x="4233024" y="4553435"/>
              <a:ext cx="429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a:t>
              </a:r>
            </a:p>
          </p:txBody>
        </p:sp>
        <p:sp>
          <p:nvSpPr>
            <p:cNvPr id="553" name="TextBox 552">
              <a:extLst>
                <a:ext uri="{FF2B5EF4-FFF2-40B4-BE49-F238E27FC236}">
                  <a16:creationId xmlns:a16="http://schemas.microsoft.com/office/drawing/2014/main" id="{059128C7-6698-0C53-87D9-8C8B44E66467}"/>
                </a:ext>
              </a:extLst>
            </p:cNvPr>
            <p:cNvSpPr txBox="1"/>
            <p:nvPr/>
          </p:nvSpPr>
          <p:spPr bwMode="auto">
            <a:xfrm>
              <a:off x="4650478" y="4553435"/>
              <a:ext cx="429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554" name="TextBox 553">
              <a:extLst>
                <a:ext uri="{FF2B5EF4-FFF2-40B4-BE49-F238E27FC236}">
                  <a16:creationId xmlns:a16="http://schemas.microsoft.com/office/drawing/2014/main" id="{2FC71F20-983D-3546-92B7-6EE7C83F23FC}"/>
                </a:ext>
              </a:extLst>
            </p:cNvPr>
            <p:cNvSpPr txBox="1"/>
            <p:nvPr/>
          </p:nvSpPr>
          <p:spPr bwMode="auto">
            <a:xfrm>
              <a:off x="5015501" y="4553435"/>
              <a:ext cx="525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27</a:t>
              </a:r>
            </a:p>
          </p:txBody>
        </p:sp>
        <p:sp>
          <p:nvSpPr>
            <p:cNvPr id="555" name="TextBox 554">
              <a:extLst>
                <a:ext uri="{FF2B5EF4-FFF2-40B4-BE49-F238E27FC236}">
                  <a16:creationId xmlns:a16="http://schemas.microsoft.com/office/drawing/2014/main" id="{25331207-78D4-5C0A-D931-57671C407091}"/>
                </a:ext>
              </a:extLst>
            </p:cNvPr>
            <p:cNvSpPr txBox="1"/>
            <p:nvPr/>
          </p:nvSpPr>
          <p:spPr bwMode="auto">
            <a:xfrm>
              <a:off x="5416576" y="4553435"/>
              <a:ext cx="525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grpSp>
          <p:nvGrpSpPr>
            <p:cNvPr id="556" name="Group 555">
              <a:extLst>
                <a:ext uri="{FF2B5EF4-FFF2-40B4-BE49-F238E27FC236}">
                  <a16:creationId xmlns:a16="http://schemas.microsoft.com/office/drawing/2014/main" id="{5DFCF0F1-67B3-675D-3620-E4DAF5EEE247}"/>
                </a:ext>
              </a:extLst>
            </p:cNvPr>
            <p:cNvGrpSpPr/>
            <p:nvPr/>
          </p:nvGrpSpPr>
          <p:grpSpPr>
            <a:xfrm rot="5400000">
              <a:off x="4820577" y="3758571"/>
              <a:ext cx="59457" cy="1622700"/>
              <a:chOff x="7323009" y="2886669"/>
              <a:chExt cx="47123" cy="1889994"/>
            </a:xfrm>
          </p:grpSpPr>
          <p:cxnSp>
            <p:nvCxnSpPr>
              <p:cNvPr id="557" name="Straight Connector 556">
                <a:extLst>
                  <a:ext uri="{FF2B5EF4-FFF2-40B4-BE49-F238E27FC236}">
                    <a16:creationId xmlns:a16="http://schemas.microsoft.com/office/drawing/2014/main" id="{45BEE8E8-3F4C-7F93-B36D-0C5DADE0D74D}"/>
                  </a:ext>
                </a:extLst>
              </p:cNvPr>
              <p:cNvCxnSpPr>
                <a:cxnSpLocks/>
              </p:cNvCxnSpPr>
              <p:nvPr/>
            </p:nvCxnSpPr>
            <p:spPr bwMode="auto">
              <a:xfrm flipH="1">
                <a:off x="7323009" y="2886669"/>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58" name="Straight Connector 557">
                <a:extLst>
                  <a:ext uri="{FF2B5EF4-FFF2-40B4-BE49-F238E27FC236}">
                    <a16:creationId xmlns:a16="http://schemas.microsoft.com/office/drawing/2014/main" id="{495786EF-B8C6-79E8-EAC9-B98A8EC5067D}"/>
                  </a:ext>
                </a:extLst>
              </p:cNvPr>
              <p:cNvCxnSpPr>
                <a:cxnSpLocks/>
              </p:cNvCxnSpPr>
              <p:nvPr/>
            </p:nvCxnSpPr>
            <p:spPr bwMode="auto">
              <a:xfrm flipH="1">
                <a:off x="7323009" y="3359168"/>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59" name="Straight Connector 558">
                <a:extLst>
                  <a:ext uri="{FF2B5EF4-FFF2-40B4-BE49-F238E27FC236}">
                    <a16:creationId xmlns:a16="http://schemas.microsoft.com/office/drawing/2014/main" id="{612495DB-BBC9-6D59-BF9C-024A8770BF3E}"/>
                  </a:ext>
                </a:extLst>
              </p:cNvPr>
              <p:cNvCxnSpPr>
                <a:cxnSpLocks/>
              </p:cNvCxnSpPr>
              <p:nvPr/>
            </p:nvCxnSpPr>
            <p:spPr bwMode="auto">
              <a:xfrm flipH="1">
                <a:off x="7323009" y="3831667"/>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60" name="Straight Connector 559">
                <a:extLst>
                  <a:ext uri="{FF2B5EF4-FFF2-40B4-BE49-F238E27FC236}">
                    <a16:creationId xmlns:a16="http://schemas.microsoft.com/office/drawing/2014/main" id="{59F9B2B6-0117-B26D-0C19-6DB4F3266DD0}"/>
                  </a:ext>
                </a:extLst>
              </p:cNvPr>
              <p:cNvCxnSpPr>
                <a:cxnSpLocks/>
              </p:cNvCxnSpPr>
              <p:nvPr/>
            </p:nvCxnSpPr>
            <p:spPr bwMode="auto">
              <a:xfrm flipH="1">
                <a:off x="7323009" y="4304166"/>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561" name="Straight Connector 560">
                <a:extLst>
                  <a:ext uri="{FF2B5EF4-FFF2-40B4-BE49-F238E27FC236}">
                    <a16:creationId xmlns:a16="http://schemas.microsoft.com/office/drawing/2014/main" id="{D9309FD7-65AA-F549-99BD-ADD37966A9F5}"/>
                  </a:ext>
                </a:extLst>
              </p:cNvPr>
              <p:cNvCxnSpPr>
                <a:cxnSpLocks/>
              </p:cNvCxnSpPr>
              <p:nvPr/>
            </p:nvCxnSpPr>
            <p:spPr bwMode="auto">
              <a:xfrm flipH="1">
                <a:off x="7323009" y="4776663"/>
                <a:ext cx="47123" cy="0"/>
              </a:xfrm>
              <a:prstGeom prst="line">
                <a:avLst/>
              </a:prstGeom>
              <a:noFill/>
              <a:ln w="28575" cap="flat" cmpd="sng" algn="ctr">
                <a:solidFill>
                  <a:schemeClr val="bg1"/>
                </a:solidFill>
                <a:prstDash val="solid"/>
                <a:round/>
                <a:headEnd type="none" w="med" len="med"/>
                <a:tailEnd type="none" w="med" len="med"/>
              </a:ln>
              <a:effectLst/>
            </p:spPr>
          </p:cxnSp>
        </p:grpSp>
        <p:sp>
          <p:nvSpPr>
            <p:cNvPr id="562" name="TextBox 561">
              <a:extLst>
                <a:ext uri="{FF2B5EF4-FFF2-40B4-BE49-F238E27FC236}">
                  <a16:creationId xmlns:a16="http://schemas.microsoft.com/office/drawing/2014/main" id="{60CA459A-2745-64DC-343C-6333B9C7F54A}"/>
                </a:ext>
              </a:extLst>
            </p:cNvPr>
            <p:cNvSpPr txBox="1"/>
            <p:nvPr/>
          </p:nvSpPr>
          <p:spPr bwMode="auto">
            <a:xfrm>
              <a:off x="1377001" y="5263562"/>
              <a:ext cx="481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212</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211</a:t>
              </a:r>
            </a:p>
          </p:txBody>
        </p:sp>
        <p:sp>
          <p:nvSpPr>
            <p:cNvPr id="563" name="TextBox 562">
              <a:extLst>
                <a:ext uri="{FF2B5EF4-FFF2-40B4-BE49-F238E27FC236}">
                  <a16:creationId xmlns:a16="http://schemas.microsoft.com/office/drawing/2014/main" id="{C34A1B00-2512-A13E-A1C1-A363D8822D58}"/>
                </a:ext>
              </a:extLst>
            </p:cNvPr>
            <p:cNvSpPr txBox="1"/>
            <p:nvPr/>
          </p:nvSpPr>
          <p:spPr bwMode="auto">
            <a:xfrm>
              <a:off x="1778781" y="5263562"/>
              <a:ext cx="481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192</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182</a:t>
              </a:r>
            </a:p>
          </p:txBody>
        </p:sp>
        <p:sp>
          <p:nvSpPr>
            <p:cNvPr id="564" name="TextBox 563">
              <a:extLst>
                <a:ext uri="{FF2B5EF4-FFF2-40B4-BE49-F238E27FC236}">
                  <a16:creationId xmlns:a16="http://schemas.microsoft.com/office/drawing/2014/main" id="{6F296774-B634-C26B-6078-14AC1198E7A1}"/>
                </a:ext>
              </a:extLst>
            </p:cNvPr>
            <p:cNvSpPr txBox="1"/>
            <p:nvPr/>
          </p:nvSpPr>
          <p:spPr bwMode="auto">
            <a:xfrm>
              <a:off x="2176559" y="5263562"/>
              <a:ext cx="481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167</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149</a:t>
              </a:r>
            </a:p>
          </p:txBody>
        </p:sp>
        <p:sp>
          <p:nvSpPr>
            <p:cNvPr id="565" name="TextBox 564">
              <a:extLst>
                <a:ext uri="{FF2B5EF4-FFF2-40B4-BE49-F238E27FC236}">
                  <a16:creationId xmlns:a16="http://schemas.microsoft.com/office/drawing/2014/main" id="{118C7612-5C46-0D4C-3B38-ABC61412E431}"/>
                </a:ext>
              </a:extLst>
            </p:cNvPr>
            <p:cNvSpPr txBox="1"/>
            <p:nvPr/>
          </p:nvSpPr>
          <p:spPr bwMode="auto">
            <a:xfrm>
              <a:off x="2594013" y="5263562"/>
              <a:ext cx="481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129</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102</a:t>
              </a:r>
            </a:p>
          </p:txBody>
        </p:sp>
        <p:sp>
          <p:nvSpPr>
            <p:cNvPr id="566" name="TextBox 565">
              <a:extLst>
                <a:ext uri="{FF2B5EF4-FFF2-40B4-BE49-F238E27FC236}">
                  <a16:creationId xmlns:a16="http://schemas.microsoft.com/office/drawing/2014/main" id="{4EA222D2-66DF-2950-3163-1A2A7001EB50}"/>
                </a:ext>
              </a:extLst>
            </p:cNvPr>
            <p:cNvSpPr txBox="1"/>
            <p:nvPr/>
          </p:nvSpPr>
          <p:spPr bwMode="auto">
            <a:xfrm>
              <a:off x="2977810" y="5263562"/>
              <a:ext cx="525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96</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78</a:t>
              </a:r>
            </a:p>
          </p:txBody>
        </p:sp>
        <p:sp>
          <p:nvSpPr>
            <p:cNvPr id="567" name="TextBox 566">
              <a:extLst>
                <a:ext uri="{FF2B5EF4-FFF2-40B4-BE49-F238E27FC236}">
                  <a16:creationId xmlns:a16="http://schemas.microsoft.com/office/drawing/2014/main" id="{C0A7AC47-FD45-2DF9-158D-CA5331326B6C}"/>
                </a:ext>
              </a:extLst>
            </p:cNvPr>
            <p:cNvSpPr txBox="1"/>
            <p:nvPr/>
          </p:nvSpPr>
          <p:spPr bwMode="auto">
            <a:xfrm>
              <a:off x="3378885" y="5263562"/>
              <a:ext cx="525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64</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53</a:t>
              </a:r>
            </a:p>
          </p:txBody>
        </p:sp>
        <p:sp>
          <p:nvSpPr>
            <p:cNvPr id="568" name="TextBox 567">
              <a:extLst>
                <a:ext uri="{FF2B5EF4-FFF2-40B4-BE49-F238E27FC236}">
                  <a16:creationId xmlns:a16="http://schemas.microsoft.com/office/drawing/2014/main" id="{9CD9C2CB-E3EC-D266-A99B-53F77C26639D}"/>
                </a:ext>
              </a:extLst>
            </p:cNvPr>
            <p:cNvSpPr txBox="1"/>
            <p:nvPr/>
          </p:nvSpPr>
          <p:spPr bwMode="auto">
            <a:xfrm>
              <a:off x="3826754" y="5266168"/>
              <a:ext cx="4518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45</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35</a:t>
              </a:r>
            </a:p>
          </p:txBody>
        </p:sp>
        <p:sp>
          <p:nvSpPr>
            <p:cNvPr id="569" name="TextBox 568">
              <a:extLst>
                <a:ext uri="{FF2B5EF4-FFF2-40B4-BE49-F238E27FC236}">
                  <a16:creationId xmlns:a16="http://schemas.microsoft.com/office/drawing/2014/main" id="{BA7B18E2-AB4F-35E5-F57E-6265263CCB9E}"/>
                </a:ext>
              </a:extLst>
            </p:cNvPr>
            <p:cNvSpPr txBox="1"/>
            <p:nvPr/>
          </p:nvSpPr>
          <p:spPr bwMode="auto">
            <a:xfrm>
              <a:off x="4233024" y="5266168"/>
              <a:ext cx="4296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15</a:t>
              </a:r>
            </a:p>
          </p:txBody>
        </p:sp>
        <p:sp>
          <p:nvSpPr>
            <p:cNvPr id="570" name="TextBox 569">
              <a:extLst>
                <a:ext uri="{FF2B5EF4-FFF2-40B4-BE49-F238E27FC236}">
                  <a16:creationId xmlns:a16="http://schemas.microsoft.com/office/drawing/2014/main" id="{FD5492B7-7D7A-F067-6761-409CA28B5194}"/>
                </a:ext>
              </a:extLst>
            </p:cNvPr>
            <p:cNvSpPr txBox="1"/>
            <p:nvPr/>
          </p:nvSpPr>
          <p:spPr bwMode="auto">
            <a:xfrm>
              <a:off x="4650478" y="5266168"/>
              <a:ext cx="4296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a:t>
              </a:r>
            </a:p>
          </p:txBody>
        </p:sp>
        <p:sp>
          <p:nvSpPr>
            <p:cNvPr id="571" name="TextBox 570">
              <a:extLst>
                <a:ext uri="{FF2B5EF4-FFF2-40B4-BE49-F238E27FC236}">
                  <a16:creationId xmlns:a16="http://schemas.microsoft.com/office/drawing/2014/main" id="{EB6C8408-3560-578F-3363-1FA137C07D51}"/>
                </a:ext>
              </a:extLst>
            </p:cNvPr>
            <p:cNvSpPr txBox="1"/>
            <p:nvPr/>
          </p:nvSpPr>
          <p:spPr bwMode="auto">
            <a:xfrm>
              <a:off x="5015501" y="5266168"/>
              <a:ext cx="525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572" name="TextBox 571">
              <a:extLst>
                <a:ext uri="{FF2B5EF4-FFF2-40B4-BE49-F238E27FC236}">
                  <a16:creationId xmlns:a16="http://schemas.microsoft.com/office/drawing/2014/main" id="{BF9E518A-67D2-3A0F-C3C5-4933B0FAA45E}"/>
                </a:ext>
              </a:extLst>
            </p:cNvPr>
            <p:cNvSpPr txBox="1"/>
            <p:nvPr/>
          </p:nvSpPr>
          <p:spPr bwMode="auto">
            <a:xfrm>
              <a:off x="5416576" y="5266168"/>
              <a:ext cx="525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573" name="TextBox 572">
              <a:extLst>
                <a:ext uri="{FF2B5EF4-FFF2-40B4-BE49-F238E27FC236}">
                  <a16:creationId xmlns:a16="http://schemas.microsoft.com/office/drawing/2014/main" id="{7FD08DCE-C18A-FEB5-61A2-86904C9F8A08}"/>
                </a:ext>
              </a:extLst>
            </p:cNvPr>
            <p:cNvSpPr txBox="1"/>
            <p:nvPr/>
          </p:nvSpPr>
          <p:spPr bwMode="auto">
            <a:xfrm>
              <a:off x="3831046" y="3963204"/>
              <a:ext cx="22028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Placebo + AAP: 13.7 mo</a:t>
              </a:r>
            </a:p>
          </p:txBody>
        </p:sp>
        <p:sp>
          <p:nvSpPr>
            <p:cNvPr id="574" name="TextBox 573">
              <a:extLst>
                <a:ext uri="{FF2B5EF4-FFF2-40B4-BE49-F238E27FC236}">
                  <a16:creationId xmlns:a16="http://schemas.microsoft.com/office/drawing/2014/main" id="{156DB19B-CA5A-FD1D-4E4A-8BC14029DADB}"/>
                </a:ext>
              </a:extLst>
            </p:cNvPr>
            <p:cNvSpPr txBox="1"/>
            <p:nvPr/>
          </p:nvSpPr>
          <p:spPr bwMode="auto">
            <a:xfrm>
              <a:off x="3831046" y="3103546"/>
              <a:ext cx="23330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Niraparib + AAP: 16.7 mo</a:t>
              </a:r>
            </a:p>
          </p:txBody>
        </p:sp>
        <p:cxnSp>
          <p:nvCxnSpPr>
            <p:cNvPr id="575" name="Straight Connector 574">
              <a:extLst>
                <a:ext uri="{FF2B5EF4-FFF2-40B4-BE49-F238E27FC236}">
                  <a16:creationId xmlns:a16="http://schemas.microsoft.com/office/drawing/2014/main" id="{86BD5880-5720-CA4E-8D29-FAEC518345B1}"/>
                </a:ext>
              </a:extLst>
            </p:cNvPr>
            <p:cNvCxnSpPr>
              <a:cxnSpLocks/>
            </p:cNvCxnSpPr>
            <p:nvPr/>
          </p:nvCxnSpPr>
          <p:spPr bwMode="auto">
            <a:xfrm>
              <a:off x="1624179" y="3412709"/>
              <a:ext cx="4037476" cy="0"/>
            </a:xfrm>
            <a:prstGeom prst="line">
              <a:avLst/>
            </a:prstGeom>
            <a:noFill/>
            <a:ln w="28575" cap="flat" cmpd="sng" algn="ctr">
              <a:solidFill>
                <a:schemeClr val="tx2"/>
              </a:solidFill>
              <a:prstDash val="sysDash"/>
              <a:round/>
              <a:headEnd type="none" w="med" len="med"/>
              <a:tailEnd type="none" w="med" len="med"/>
            </a:ln>
            <a:effectLst/>
          </p:spPr>
        </p:cxnSp>
        <p:grpSp>
          <p:nvGrpSpPr>
            <p:cNvPr id="576" name="Group 575">
              <a:extLst>
                <a:ext uri="{FF2B5EF4-FFF2-40B4-BE49-F238E27FC236}">
                  <a16:creationId xmlns:a16="http://schemas.microsoft.com/office/drawing/2014/main" id="{E4884890-8475-3AD9-8CDF-ECCB4856AEEA}"/>
                </a:ext>
              </a:extLst>
            </p:cNvPr>
            <p:cNvGrpSpPr/>
            <p:nvPr/>
          </p:nvGrpSpPr>
          <p:grpSpPr>
            <a:xfrm>
              <a:off x="1612566" y="2249088"/>
              <a:ext cx="3831329" cy="1630599"/>
              <a:chOff x="1507791" y="2249088"/>
              <a:chExt cx="3831329" cy="1630599"/>
            </a:xfrm>
          </p:grpSpPr>
          <p:sp>
            <p:nvSpPr>
              <p:cNvPr id="577" name="Isosceles Triangle 576">
                <a:extLst>
                  <a:ext uri="{FF2B5EF4-FFF2-40B4-BE49-F238E27FC236}">
                    <a16:creationId xmlns:a16="http://schemas.microsoft.com/office/drawing/2014/main" id="{FF567A76-1175-E698-4722-C210189946DC}"/>
                  </a:ext>
                </a:extLst>
              </p:cNvPr>
              <p:cNvSpPr/>
              <p:nvPr/>
            </p:nvSpPr>
            <p:spPr bwMode="auto">
              <a:xfrm>
                <a:off x="1507791" y="2249088"/>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78" name="Isosceles Triangle 577">
                <a:extLst>
                  <a:ext uri="{FF2B5EF4-FFF2-40B4-BE49-F238E27FC236}">
                    <a16:creationId xmlns:a16="http://schemas.microsoft.com/office/drawing/2014/main" id="{1E509514-70FF-CFFC-D1EB-401DF0880504}"/>
                  </a:ext>
                </a:extLst>
              </p:cNvPr>
              <p:cNvSpPr/>
              <p:nvPr/>
            </p:nvSpPr>
            <p:spPr bwMode="auto">
              <a:xfrm>
                <a:off x="1745964" y="2277443"/>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79" name="Isosceles Triangle 578">
                <a:extLst>
                  <a:ext uri="{FF2B5EF4-FFF2-40B4-BE49-F238E27FC236}">
                    <a16:creationId xmlns:a16="http://schemas.microsoft.com/office/drawing/2014/main" id="{C13A942E-C83E-1C69-41CE-B52804588019}"/>
                  </a:ext>
                </a:extLst>
              </p:cNvPr>
              <p:cNvSpPr/>
              <p:nvPr/>
            </p:nvSpPr>
            <p:spPr bwMode="auto">
              <a:xfrm>
                <a:off x="1777293" y="237001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0" name="Isosceles Triangle 579">
                <a:extLst>
                  <a:ext uri="{FF2B5EF4-FFF2-40B4-BE49-F238E27FC236}">
                    <a16:creationId xmlns:a16="http://schemas.microsoft.com/office/drawing/2014/main" id="{89C7EE29-215D-7FBD-4DFC-D4758CA5F832}"/>
                  </a:ext>
                </a:extLst>
              </p:cNvPr>
              <p:cNvSpPr/>
              <p:nvPr/>
            </p:nvSpPr>
            <p:spPr bwMode="auto">
              <a:xfrm>
                <a:off x="2014951" y="2474482"/>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1" name="Isosceles Triangle 580">
                <a:extLst>
                  <a:ext uri="{FF2B5EF4-FFF2-40B4-BE49-F238E27FC236}">
                    <a16:creationId xmlns:a16="http://schemas.microsoft.com/office/drawing/2014/main" id="{D7C8BF45-7398-FB2F-E093-E6B517D78670}"/>
                  </a:ext>
                </a:extLst>
              </p:cNvPr>
              <p:cNvSpPr/>
              <p:nvPr/>
            </p:nvSpPr>
            <p:spPr bwMode="auto">
              <a:xfrm>
                <a:off x="2115272" y="251747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2" name="Isosceles Triangle 581">
                <a:extLst>
                  <a:ext uri="{FF2B5EF4-FFF2-40B4-BE49-F238E27FC236}">
                    <a16:creationId xmlns:a16="http://schemas.microsoft.com/office/drawing/2014/main" id="{2364CFC3-336C-1091-9069-D725D303FA2E}"/>
                  </a:ext>
                </a:extLst>
              </p:cNvPr>
              <p:cNvSpPr/>
              <p:nvPr/>
            </p:nvSpPr>
            <p:spPr bwMode="auto">
              <a:xfrm>
                <a:off x="2086454" y="251747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3" name="Isosceles Triangle 582">
                <a:extLst>
                  <a:ext uri="{FF2B5EF4-FFF2-40B4-BE49-F238E27FC236}">
                    <a16:creationId xmlns:a16="http://schemas.microsoft.com/office/drawing/2014/main" id="{5A1888B7-6F35-DEC3-0F08-A0050515442F}"/>
                  </a:ext>
                </a:extLst>
              </p:cNvPr>
              <p:cNvSpPr/>
              <p:nvPr/>
            </p:nvSpPr>
            <p:spPr bwMode="auto">
              <a:xfrm>
                <a:off x="2258636" y="2578232"/>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4" name="Isosceles Triangle 583">
                <a:extLst>
                  <a:ext uri="{FF2B5EF4-FFF2-40B4-BE49-F238E27FC236}">
                    <a16:creationId xmlns:a16="http://schemas.microsoft.com/office/drawing/2014/main" id="{B7296710-36B5-1723-4398-6C11C73C8634}"/>
                  </a:ext>
                </a:extLst>
              </p:cNvPr>
              <p:cNvSpPr/>
              <p:nvPr/>
            </p:nvSpPr>
            <p:spPr bwMode="auto">
              <a:xfrm>
                <a:off x="2240636" y="2558992"/>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5" name="Isosceles Triangle 584">
                <a:extLst>
                  <a:ext uri="{FF2B5EF4-FFF2-40B4-BE49-F238E27FC236}">
                    <a16:creationId xmlns:a16="http://schemas.microsoft.com/office/drawing/2014/main" id="{226D140A-F853-6570-4CA7-F57C85EB50DA}"/>
                  </a:ext>
                </a:extLst>
              </p:cNvPr>
              <p:cNvSpPr/>
              <p:nvPr/>
            </p:nvSpPr>
            <p:spPr bwMode="auto">
              <a:xfrm>
                <a:off x="2286953" y="2607943"/>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6" name="Isosceles Triangle 585">
                <a:extLst>
                  <a:ext uri="{FF2B5EF4-FFF2-40B4-BE49-F238E27FC236}">
                    <a16:creationId xmlns:a16="http://schemas.microsoft.com/office/drawing/2014/main" id="{9F857D7A-ACFD-AACD-1FA9-F14A35FD3AE0}"/>
                  </a:ext>
                </a:extLst>
              </p:cNvPr>
              <p:cNvSpPr/>
              <p:nvPr/>
            </p:nvSpPr>
            <p:spPr bwMode="auto">
              <a:xfrm>
                <a:off x="2490336" y="263211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7" name="Isosceles Triangle 586">
                <a:extLst>
                  <a:ext uri="{FF2B5EF4-FFF2-40B4-BE49-F238E27FC236}">
                    <a16:creationId xmlns:a16="http://schemas.microsoft.com/office/drawing/2014/main" id="{CC6B6B14-F67F-79F5-CC58-65D1E8D02984}"/>
                  </a:ext>
                </a:extLst>
              </p:cNvPr>
              <p:cNvSpPr/>
              <p:nvPr/>
            </p:nvSpPr>
            <p:spPr bwMode="auto">
              <a:xfrm>
                <a:off x="2523987" y="2631921"/>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8" name="Isosceles Triangle 587">
                <a:extLst>
                  <a:ext uri="{FF2B5EF4-FFF2-40B4-BE49-F238E27FC236}">
                    <a16:creationId xmlns:a16="http://schemas.microsoft.com/office/drawing/2014/main" id="{EB7A36AC-0D03-6F8D-D1F8-9DC7DD7A6DC0}"/>
                  </a:ext>
                </a:extLst>
              </p:cNvPr>
              <p:cNvSpPr/>
              <p:nvPr/>
            </p:nvSpPr>
            <p:spPr bwMode="auto">
              <a:xfrm>
                <a:off x="2609475" y="272842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9" name="Isosceles Triangle 588">
                <a:extLst>
                  <a:ext uri="{FF2B5EF4-FFF2-40B4-BE49-F238E27FC236}">
                    <a16:creationId xmlns:a16="http://schemas.microsoft.com/office/drawing/2014/main" id="{3DAFF87E-83F1-A30F-E4FE-4BEE7FCF4A40}"/>
                  </a:ext>
                </a:extLst>
              </p:cNvPr>
              <p:cNvSpPr/>
              <p:nvPr/>
            </p:nvSpPr>
            <p:spPr bwMode="auto">
              <a:xfrm>
                <a:off x="2594672" y="269626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0" name="Isosceles Triangle 589">
                <a:extLst>
                  <a:ext uri="{FF2B5EF4-FFF2-40B4-BE49-F238E27FC236}">
                    <a16:creationId xmlns:a16="http://schemas.microsoft.com/office/drawing/2014/main" id="{22278BD9-D730-1DDA-A527-4EC45CC53DBA}"/>
                  </a:ext>
                </a:extLst>
              </p:cNvPr>
              <p:cNvSpPr/>
              <p:nvPr/>
            </p:nvSpPr>
            <p:spPr bwMode="auto">
              <a:xfrm>
                <a:off x="2620902" y="276502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1" name="Isosceles Triangle 590">
                <a:extLst>
                  <a:ext uri="{FF2B5EF4-FFF2-40B4-BE49-F238E27FC236}">
                    <a16:creationId xmlns:a16="http://schemas.microsoft.com/office/drawing/2014/main" id="{499EA41A-073D-33CA-ABA5-CF68039F0088}"/>
                  </a:ext>
                </a:extLst>
              </p:cNvPr>
              <p:cNvSpPr/>
              <p:nvPr/>
            </p:nvSpPr>
            <p:spPr bwMode="auto">
              <a:xfrm>
                <a:off x="2901052" y="2838311"/>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2" name="Isosceles Triangle 591">
                <a:extLst>
                  <a:ext uri="{FF2B5EF4-FFF2-40B4-BE49-F238E27FC236}">
                    <a16:creationId xmlns:a16="http://schemas.microsoft.com/office/drawing/2014/main" id="{DA62AAC2-85E0-3E10-7672-B845FC032252}"/>
                  </a:ext>
                </a:extLst>
              </p:cNvPr>
              <p:cNvSpPr/>
              <p:nvPr/>
            </p:nvSpPr>
            <p:spPr bwMode="auto">
              <a:xfrm>
                <a:off x="2649659" y="281109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3" name="Isosceles Triangle 592">
                <a:extLst>
                  <a:ext uri="{FF2B5EF4-FFF2-40B4-BE49-F238E27FC236}">
                    <a16:creationId xmlns:a16="http://schemas.microsoft.com/office/drawing/2014/main" id="{6EC51361-FE00-AE79-D714-4F0ABA4FC030}"/>
                  </a:ext>
                </a:extLst>
              </p:cNvPr>
              <p:cNvSpPr/>
              <p:nvPr/>
            </p:nvSpPr>
            <p:spPr bwMode="auto">
              <a:xfrm>
                <a:off x="2954396" y="2852693"/>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4" name="Isosceles Triangle 593">
                <a:extLst>
                  <a:ext uri="{FF2B5EF4-FFF2-40B4-BE49-F238E27FC236}">
                    <a16:creationId xmlns:a16="http://schemas.microsoft.com/office/drawing/2014/main" id="{61F00FC7-7AAB-64C4-9A27-288C2D1CF843}"/>
                  </a:ext>
                </a:extLst>
              </p:cNvPr>
              <p:cNvSpPr/>
              <p:nvPr/>
            </p:nvSpPr>
            <p:spPr bwMode="auto">
              <a:xfrm>
                <a:off x="2975804" y="2887592"/>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5" name="Isosceles Triangle 594">
                <a:extLst>
                  <a:ext uri="{FF2B5EF4-FFF2-40B4-BE49-F238E27FC236}">
                    <a16:creationId xmlns:a16="http://schemas.microsoft.com/office/drawing/2014/main" id="{DB09B2F9-2351-EBAE-456C-8C9BFFD46CDB}"/>
                  </a:ext>
                </a:extLst>
              </p:cNvPr>
              <p:cNvSpPr/>
              <p:nvPr/>
            </p:nvSpPr>
            <p:spPr bwMode="auto">
              <a:xfrm>
                <a:off x="2982021" y="2925471"/>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6" name="Isosceles Triangle 595">
                <a:extLst>
                  <a:ext uri="{FF2B5EF4-FFF2-40B4-BE49-F238E27FC236}">
                    <a16:creationId xmlns:a16="http://schemas.microsoft.com/office/drawing/2014/main" id="{34AB0DF5-2D0E-B166-00A5-8D510C5DE1D0}"/>
                  </a:ext>
                </a:extLst>
              </p:cNvPr>
              <p:cNvSpPr/>
              <p:nvPr/>
            </p:nvSpPr>
            <p:spPr bwMode="auto">
              <a:xfrm>
                <a:off x="2989134" y="2951411"/>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7" name="Isosceles Triangle 596">
                <a:extLst>
                  <a:ext uri="{FF2B5EF4-FFF2-40B4-BE49-F238E27FC236}">
                    <a16:creationId xmlns:a16="http://schemas.microsoft.com/office/drawing/2014/main" id="{F9611CC6-0351-7E8A-4917-DFFE562ACA70}"/>
                  </a:ext>
                </a:extLst>
              </p:cNvPr>
              <p:cNvSpPr/>
              <p:nvPr/>
            </p:nvSpPr>
            <p:spPr bwMode="auto">
              <a:xfrm>
                <a:off x="2998134" y="2986366"/>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8" name="Isosceles Triangle 597">
                <a:extLst>
                  <a:ext uri="{FF2B5EF4-FFF2-40B4-BE49-F238E27FC236}">
                    <a16:creationId xmlns:a16="http://schemas.microsoft.com/office/drawing/2014/main" id="{5B77D98B-E94A-A127-E600-E2640AA00892}"/>
                  </a:ext>
                </a:extLst>
              </p:cNvPr>
              <p:cNvSpPr/>
              <p:nvPr/>
            </p:nvSpPr>
            <p:spPr bwMode="auto">
              <a:xfrm>
                <a:off x="3005535" y="3032358"/>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9" name="Isosceles Triangle 598">
                <a:extLst>
                  <a:ext uri="{FF2B5EF4-FFF2-40B4-BE49-F238E27FC236}">
                    <a16:creationId xmlns:a16="http://schemas.microsoft.com/office/drawing/2014/main" id="{262DBC32-BC1B-A5AD-7F01-B682CF046DB2}"/>
                  </a:ext>
                </a:extLst>
              </p:cNvPr>
              <p:cNvSpPr/>
              <p:nvPr/>
            </p:nvSpPr>
            <p:spPr bwMode="auto">
              <a:xfrm>
                <a:off x="3205620" y="3068291"/>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0" name="Isosceles Triangle 599">
                <a:extLst>
                  <a:ext uri="{FF2B5EF4-FFF2-40B4-BE49-F238E27FC236}">
                    <a16:creationId xmlns:a16="http://schemas.microsoft.com/office/drawing/2014/main" id="{28E41B93-7B33-5CA1-D210-D5DF4CE09FB5}"/>
                  </a:ext>
                </a:extLst>
              </p:cNvPr>
              <p:cNvSpPr/>
              <p:nvPr/>
            </p:nvSpPr>
            <p:spPr bwMode="auto">
              <a:xfrm>
                <a:off x="3235323" y="3071444"/>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1" name="Isosceles Triangle 600">
                <a:extLst>
                  <a:ext uri="{FF2B5EF4-FFF2-40B4-BE49-F238E27FC236}">
                    <a16:creationId xmlns:a16="http://schemas.microsoft.com/office/drawing/2014/main" id="{6CE4E155-A8F7-641B-EC13-99D3C82338A9}"/>
                  </a:ext>
                </a:extLst>
              </p:cNvPr>
              <p:cNvSpPr/>
              <p:nvPr/>
            </p:nvSpPr>
            <p:spPr bwMode="auto">
              <a:xfrm>
                <a:off x="3349312" y="3155036"/>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2" name="Isosceles Triangle 601">
                <a:extLst>
                  <a:ext uri="{FF2B5EF4-FFF2-40B4-BE49-F238E27FC236}">
                    <a16:creationId xmlns:a16="http://schemas.microsoft.com/office/drawing/2014/main" id="{F6141F5C-88CB-08CF-30C7-863FA80EDBFF}"/>
                  </a:ext>
                </a:extLst>
              </p:cNvPr>
              <p:cNvSpPr/>
              <p:nvPr/>
            </p:nvSpPr>
            <p:spPr bwMode="auto">
              <a:xfrm>
                <a:off x="3338229" y="313692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3" name="Isosceles Triangle 602">
                <a:extLst>
                  <a:ext uri="{FF2B5EF4-FFF2-40B4-BE49-F238E27FC236}">
                    <a16:creationId xmlns:a16="http://schemas.microsoft.com/office/drawing/2014/main" id="{F2B07D7F-253D-48CA-873C-C17584CDA932}"/>
                  </a:ext>
                </a:extLst>
              </p:cNvPr>
              <p:cNvSpPr/>
              <p:nvPr/>
            </p:nvSpPr>
            <p:spPr bwMode="auto">
              <a:xfrm>
                <a:off x="3390529" y="3253824"/>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4" name="Isosceles Triangle 603">
                <a:extLst>
                  <a:ext uri="{FF2B5EF4-FFF2-40B4-BE49-F238E27FC236}">
                    <a16:creationId xmlns:a16="http://schemas.microsoft.com/office/drawing/2014/main" id="{403652F2-D456-F51D-C5D5-D0F4A52EEF1D}"/>
                  </a:ext>
                </a:extLst>
              </p:cNvPr>
              <p:cNvSpPr/>
              <p:nvPr/>
            </p:nvSpPr>
            <p:spPr bwMode="auto">
              <a:xfrm>
                <a:off x="3370203" y="321353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5" name="Isosceles Triangle 604">
                <a:extLst>
                  <a:ext uri="{FF2B5EF4-FFF2-40B4-BE49-F238E27FC236}">
                    <a16:creationId xmlns:a16="http://schemas.microsoft.com/office/drawing/2014/main" id="{DCF3D16B-D695-1144-3700-722CEB6A2793}"/>
                  </a:ext>
                </a:extLst>
              </p:cNvPr>
              <p:cNvSpPr/>
              <p:nvPr/>
            </p:nvSpPr>
            <p:spPr bwMode="auto">
              <a:xfrm>
                <a:off x="3434192" y="3282494"/>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6" name="Isosceles Triangle 605">
                <a:extLst>
                  <a:ext uri="{FF2B5EF4-FFF2-40B4-BE49-F238E27FC236}">
                    <a16:creationId xmlns:a16="http://schemas.microsoft.com/office/drawing/2014/main" id="{91C33DD9-2A66-6C77-9685-EBF4F51D69D0}"/>
                  </a:ext>
                </a:extLst>
              </p:cNvPr>
              <p:cNvSpPr/>
              <p:nvPr/>
            </p:nvSpPr>
            <p:spPr bwMode="auto">
              <a:xfrm>
                <a:off x="3506978" y="3310407"/>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7" name="Isosceles Triangle 606">
                <a:extLst>
                  <a:ext uri="{FF2B5EF4-FFF2-40B4-BE49-F238E27FC236}">
                    <a16:creationId xmlns:a16="http://schemas.microsoft.com/office/drawing/2014/main" id="{F89B8E18-66DE-61F6-17D1-98A307FA397A}"/>
                  </a:ext>
                </a:extLst>
              </p:cNvPr>
              <p:cNvSpPr/>
              <p:nvPr/>
            </p:nvSpPr>
            <p:spPr bwMode="auto">
              <a:xfrm>
                <a:off x="3676052" y="3360887"/>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8" name="Isosceles Triangle 607">
                <a:extLst>
                  <a:ext uri="{FF2B5EF4-FFF2-40B4-BE49-F238E27FC236}">
                    <a16:creationId xmlns:a16="http://schemas.microsoft.com/office/drawing/2014/main" id="{D1F73072-1136-DCDE-2B80-113CE6C193DD}"/>
                  </a:ext>
                </a:extLst>
              </p:cNvPr>
              <p:cNvSpPr/>
              <p:nvPr/>
            </p:nvSpPr>
            <p:spPr bwMode="auto">
              <a:xfrm>
                <a:off x="3712359" y="3410188"/>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9" name="Isosceles Triangle 608">
                <a:extLst>
                  <a:ext uri="{FF2B5EF4-FFF2-40B4-BE49-F238E27FC236}">
                    <a16:creationId xmlns:a16="http://schemas.microsoft.com/office/drawing/2014/main" id="{07819ECD-7EA7-E028-143E-437C94B9721A}"/>
                  </a:ext>
                </a:extLst>
              </p:cNvPr>
              <p:cNvSpPr/>
              <p:nvPr/>
            </p:nvSpPr>
            <p:spPr bwMode="auto">
              <a:xfrm>
                <a:off x="3726252" y="343886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0" name="Isosceles Triangle 609">
                <a:extLst>
                  <a:ext uri="{FF2B5EF4-FFF2-40B4-BE49-F238E27FC236}">
                    <a16:creationId xmlns:a16="http://schemas.microsoft.com/office/drawing/2014/main" id="{264DA90B-8D53-E62E-60B2-D4B7D75360AA}"/>
                  </a:ext>
                </a:extLst>
              </p:cNvPr>
              <p:cNvSpPr/>
              <p:nvPr/>
            </p:nvSpPr>
            <p:spPr bwMode="auto">
              <a:xfrm>
                <a:off x="3759903" y="3505575"/>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1" name="Isosceles Triangle 610">
                <a:extLst>
                  <a:ext uri="{FF2B5EF4-FFF2-40B4-BE49-F238E27FC236}">
                    <a16:creationId xmlns:a16="http://schemas.microsoft.com/office/drawing/2014/main" id="{E2952ECB-8304-B32F-7EAA-A70D0BCDF4EC}"/>
                  </a:ext>
                </a:extLst>
              </p:cNvPr>
              <p:cNvSpPr/>
              <p:nvPr/>
            </p:nvSpPr>
            <p:spPr bwMode="auto">
              <a:xfrm>
                <a:off x="4040417" y="3525663"/>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2" name="Isosceles Triangle 611">
                <a:extLst>
                  <a:ext uri="{FF2B5EF4-FFF2-40B4-BE49-F238E27FC236}">
                    <a16:creationId xmlns:a16="http://schemas.microsoft.com/office/drawing/2014/main" id="{4E16262E-46EF-BA4C-CC62-276DFD8085E9}"/>
                  </a:ext>
                </a:extLst>
              </p:cNvPr>
              <p:cNvSpPr/>
              <p:nvPr/>
            </p:nvSpPr>
            <p:spPr bwMode="auto">
              <a:xfrm>
                <a:off x="3841915" y="3505575"/>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3" name="Isosceles Triangle 612">
                <a:extLst>
                  <a:ext uri="{FF2B5EF4-FFF2-40B4-BE49-F238E27FC236}">
                    <a16:creationId xmlns:a16="http://schemas.microsoft.com/office/drawing/2014/main" id="{341B0177-5D57-438D-8C5E-79392B1566C0}"/>
                  </a:ext>
                </a:extLst>
              </p:cNvPr>
              <p:cNvSpPr/>
              <p:nvPr/>
            </p:nvSpPr>
            <p:spPr bwMode="auto">
              <a:xfrm>
                <a:off x="4206244" y="3691731"/>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4" name="Isosceles Triangle 613">
                <a:extLst>
                  <a:ext uri="{FF2B5EF4-FFF2-40B4-BE49-F238E27FC236}">
                    <a16:creationId xmlns:a16="http://schemas.microsoft.com/office/drawing/2014/main" id="{401DA029-8D9C-80D0-E4A5-2213C94C2E0A}"/>
                  </a:ext>
                </a:extLst>
              </p:cNvPr>
              <p:cNvSpPr/>
              <p:nvPr/>
            </p:nvSpPr>
            <p:spPr bwMode="auto">
              <a:xfrm>
                <a:off x="4076949" y="3524707"/>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5" name="Isosceles Triangle 614">
                <a:extLst>
                  <a:ext uri="{FF2B5EF4-FFF2-40B4-BE49-F238E27FC236}">
                    <a16:creationId xmlns:a16="http://schemas.microsoft.com/office/drawing/2014/main" id="{0CAA90A9-25D7-2B72-6100-15E6D576F121}"/>
                  </a:ext>
                </a:extLst>
              </p:cNvPr>
              <p:cNvSpPr/>
              <p:nvPr/>
            </p:nvSpPr>
            <p:spPr bwMode="auto">
              <a:xfrm>
                <a:off x="4106552" y="3577802"/>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6" name="Isosceles Triangle 615">
                <a:extLst>
                  <a:ext uri="{FF2B5EF4-FFF2-40B4-BE49-F238E27FC236}">
                    <a16:creationId xmlns:a16="http://schemas.microsoft.com/office/drawing/2014/main" id="{BCA29F69-5283-2B55-5EB1-E0C5A9A56443}"/>
                  </a:ext>
                </a:extLst>
              </p:cNvPr>
              <p:cNvSpPr/>
              <p:nvPr/>
            </p:nvSpPr>
            <p:spPr bwMode="auto">
              <a:xfrm>
                <a:off x="4235062" y="3691535"/>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7" name="Isosceles Triangle 616">
                <a:extLst>
                  <a:ext uri="{FF2B5EF4-FFF2-40B4-BE49-F238E27FC236}">
                    <a16:creationId xmlns:a16="http://schemas.microsoft.com/office/drawing/2014/main" id="{340A02CF-6797-969B-EC00-D7EE12890212}"/>
                  </a:ext>
                </a:extLst>
              </p:cNvPr>
              <p:cNvSpPr/>
              <p:nvPr/>
            </p:nvSpPr>
            <p:spPr bwMode="auto">
              <a:xfrm>
                <a:off x="4428991" y="3690031"/>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8" name="Isosceles Triangle 617">
                <a:extLst>
                  <a:ext uri="{FF2B5EF4-FFF2-40B4-BE49-F238E27FC236}">
                    <a16:creationId xmlns:a16="http://schemas.microsoft.com/office/drawing/2014/main" id="{D66486FB-3F2F-BF5F-DF06-D8DF8B104EBC}"/>
                  </a:ext>
                </a:extLst>
              </p:cNvPr>
              <p:cNvSpPr/>
              <p:nvPr/>
            </p:nvSpPr>
            <p:spPr bwMode="auto">
              <a:xfrm>
                <a:off x="4484665" y="3739081"/>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9" name="Isosceles Triangle 618">
                <a:extLst>
                  <a:ext uri="{FF2B5EF4-FFF2-40B4-BE49-F238E27FC236}">
                    <a16:creationId xmlns:a16="http://schemas.microsoft.com/office/drawing/2014/main" id="{4A51A2EC-BC8C-9EC5-98A0-BD805269967F}"/>
                  </a:ext>
                </a:extLst>
              </p:cNvPr>
              <p:cNvSpPr/>
              <p:nvPr/>
            </p:nvSpPr>
            <p:spPr bwMode="auto">
              <a:xfrm>
                <a:off x="4444650" y="3738936"/>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20" name="Isosceles Triangle 619">
                <a:extLst>
                  <a:ext uri="{FF2B5EF4-FFF2-40B4-BE49-F238E27FC236}">
                    <a16:creationId xmlns:a16="http://schemas.microsoft.com/office/drawing/2014/main" id="{82692532-4E24-5046-4010-EAA456F47068}"/>
                  </a:ext>
                </a:extLst>
              </p:cNvPr>
              <p:cNvSpPr/>
              <p:nvPr/>
            </p:nvSpPr>
            <p:spPr bwMode="auto">
              <a:xfrm>
                <a:off x="4513483" y="3741375"/>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21" name="Isosceles Triangle 620">
                <a:extLst>
                  <a:ext uri="{FF2B5EF4-FFF2-40B4-BE49-F238E27FC236}">
                    <a16:creationId xmlns:a16="http://schemas.microsoft.com/office/drawing/2014/main" id="{3F0259F8-823D-BFEC-7F24-C18F8E1FBD0C}"/>
                  </a:ext>
                </a:extLst>
              </p:cNvPr>
              <p:cNvSpPr/>
              <p:nvPr/>
            </p:nvSpPr>
            <p:spPr bwMode="auto">
              <a:xfrm>
                <a:off x="4864567" y="3812346"/>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22" name="Isosceles Triangle 621">
                <a:extLst>
                  <a:ext uri="{FF2B5EF4-FFF2-40B4-BE49-F238E27FC236}">
                    <a16:creationId xmlns:a16="http://schemas.microsoft.com/office/drawing/2014/main" id="{761D04D0-75DC-6AF2-25A6-E2A98C84C265}"/>
                  </a:ext>
                </a:extLst>
              </p:cNvPr>
              <p:cNvSpPr/>
              <p:nvPr/>
            </p:nvSpPr>
            <p:spPr bwMode="auto">
              <a:xfrm>
                <a:off x="4816486" y="381438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23" name="Isosceles Triangle 622">
                <a:extLst>
                  <a:ext uri="{FF2B5EF4-FFF2-40B4-BE49-F238E27FC236}">
                    <a16:creationId xmlns:a16="http://schemas.microsoft.com/office/drawing/2014/main" id="{70F03B11-9F25-E3DA-6EFC-44E1DADDED74}"/>
                  </a:ext>
                </a:extLst>
              </p:cNvPr>
              <p:cNvSpPr/>
              <p:nvPr/>
            </p:nvSpPr>
            <p:spPr bwMode="auto">
              <a:xfrm>
                <a:off x="5264487" y="3815348"/>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24" name="Isosceles Triangle 623">
                <a:extLst>
                  <a:ext uri="{FF2B5EF4-FFF2-40B4-BE49-F238E27FC236}">
                    <a16:creationId xmlns:a16="http://schemas.microsoft.com/office/drawing/2014/main" id="{22167E94-A662-77D7-E2B0-BFDECFA4178E}"/>
                  </a:ext>
                </a:extLst>
              </p:cNvPr>
              <p:cNvSpPr/>
              <p:nvPr/>
            </p:nvSpPr>
            <p:spPr bwMode="auto">
              <a:xfrm>
                <a:off x="4976187" y="3812526"/>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25" name="Isosceles Triangle 624">
                <a:extLst>
                  <a:ext uri="{FF2B5EF4-FFF2-40B4-BE49-F238E27FC236}">
                    <a16:creationId xmlns:a16="http://schemas.microsoft.com/office/drawing/2014/main" id="{A57FE61D-7935-7BE8-E5D7-941928D0F245}"/>
                  </a:ext>
                </a:extLst>
              </p:cNvPr>
              <p:cNvSpPr/>
              <p:nvPr/>
            </p:nvSpPr>
            <p:spPr bwMode="auto">
              <a:xfrm>
                <a:off x="4894363" y="3812928"/>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26" name="Isosceles Triangle 625">
                <a:extLst>
                  <a:ext uri="{FF2B5EF4-FFF2-40B4-BE49-F238E27FC236}">
                    <a16:creationId xmlns:a16="http://schemas.microsoft.com/office/drawing/2014/main" id="{2DE5C61A-E4EA-77CB-6546-9A552EF8D45B}"/>
                  </a:ext>
                </a:extLst>
              </p:cNvPr>
              <p:cNvSpPr/>
              <p:nvPr/>
            </p:nvSpPr>
            <p:spPr bwMode="auto">
              <a:xfrm>
                <a:off x="5178737" y="3814948"/>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627" name="Group 626">
              <a:extLst>
                <a:ext uri="{FF2B5EF4-FFF2-40B4-BE49-F238E27FC236}">
                  <a16:creationId xmlns:a16="http://schemas.microsoft.com/office/drawing/2014/main" id="{CB458F69-9594-302B-7BF7-250CEC0E8671}"/>
                </a:ext>
              </a:extLst>
            </p:cNvPr>
            <p:cNvGrpSpPr/>
            <p:nvPr/>
          </p:nvGrpSpPr>
          <p:grpSpPr>
            <a:xfrm>
              <a:off x="1866569" y="2422276"/>
              <a:ext cx="3543854" cy="1571157"/>
              <a:chOff x="1761795" y="2410592"/>
              <a:chExt cx="3543854" cy="1571157"/>
            </a:xfrm>
          </p:grpSpPr>
          <p:sp>
            <p:nvSpPr>
              <p:cNvPr id="628" name="Oval 627">
                <a:extLst>
                  <a:ext uri="{FF2B5EF4-FFF2-40B4-BE49-F238E27FC236}">
                    <a16:creationId xmlns:a16="http://schemas.microsoft.com/office/drawing/2014/main" id="{9F1F5F1B-41D4-6D22-B72C-C334941AEC80}"/>
                  </a:ext>
                </a:extLst>
              </p:cNvPr>
              <p:cNvSpPr/>
              <p:nvPr/>
            </p:nvSpPr>
            <p:spPr bwMode="auto">
              <a:xfrm>
                <a:off x="1761795" y="2410592"/>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29" name="Oval 628">
                <a:extLst>
                  <a:ext uri="{FF2B5EF4-FFF2-40B4-BE49-F238E27FC236}">
                    <a16:creationId xmlns:a16="http://schemas.microsoft.com/office/drawing/2014/main" id="{6D86B19C-9BE9-74E6-DEBB-2FB45E493A7E}"/>
                  </a:ext>
                </a:extLst>
              </p:cNvPr>
              <p:cNvSpPr/>
              <p:nvPr/>
            </p:nvSpPr>
            <p:spPr bwMode="auto">
              <a:xfrm>
                <a:off x="1774639" y="2447852"/>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0" name="Oval 629">
                <a:extLst>
                  <a:ext uri="{FF2B5EF4-FFF2-40B4-BE49-F238E27FC236}">
                    <a16:creationId xmlns:a16="http://schemas.microsoft.com/office/drawing/2014/main" id="{37FD85A6-D99C-D871-EC21-EDAE7D82B17C}"/>
                  </a:ext>
                </a:extLst>
              </p:cNvPr>
              <p:cNvSpPr/>
              <p:nvPr/>
            </p:nvSpPr>
            <p:spPr bwMode="auto">
              <a:xfrm>
                <a:off x="1959070" y="2537498"/>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1" name="Oval 630">
                <a:extLst>
                  <a:ext uri="{FF2B5EF4-FFF2-40B4-BE49-F238E27FC236}">
                    <a16:creationId xmlns:a16="http://schemas.microsoft.com/office/drawing/2014/main" id="{E92BAC91-6A00-AD92-75DC-350165818930}"/>
                  </a:ext>
                </a:extLst>
              </p:cNvPr>
              <p:cNvSpPr/>
              <p:nvPr/>
            </p:nvSpPr>
            <p:spPr bwMode="auto">
              <a:xfrm>
                <a:off x="1984800" y="2558992"/>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2" name="Oval 631">
                <a:extLst>
                  <a:ext uri="{FF2B5EF4-FFF2-40B4-BE49-F238E27FC236}">
                    <a16:creationId xmlns:a16="http://schemas.microsoft.com/office/drawing/2014/main" id="{03AEB830-6193-C93A-E41A-5263250530B1}"/>
                  </a:ext>
                </a:extLst>
              </p:cNvPr>
              <p:cNvSpPr/>
              <p:nvPr/>
            </p:nvSpPr>
            <p:spPr bwMode="auto">
              <a:xfrm>
                <a:off x="2035596" y="2674048"/>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3" name="Oval 632">
                <a:extLst>
                  <a:ext uri="{FF2B5EF4-FFF2-40B4-BE49-F238E27FC236}">
                    <a16:creationId xmlns:a16="http://schemas.microsoft.com/office/drawing/2014/main" id="{A99B4671-E8F9-EFF2-E68B-1A93CEC1513A}"/>
                  </a:ext>
                </a:extLst>
              </p:cNvPr>
              <p:cNvSpPr/>
              <p:nvPr/>
            </p:nvSpPr>
            <p:spPr bwMode="auto">
              <a:xfrm>
                <a:off x="2231019" y="2718477"/>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4" name="Oval 633">
                <a:extLst>
                  <a:ext uri="{FF2B5EF4-FFF2-40B4-BE49-F238E27FC236}">
                    <a16:creationId xmlns:a16="http://schemas.microsoft.com/office/drawing/2014/main" id="{E5DFD308-8B9F-81DB-9C6C-8980DDF9BA6B}"/>
                  </a:ext>
                </a:extLst>
              </p:cNvPr>
              <p:cNvSpPr/>
              <p:nvPr/>
            </p:nvSpPr>
            <p:spPr bwMode="auto">
              <a:xfrm>
                <a:off x="2270456" y="2794542"/>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5" name="Oval 634">
                <a:extLst>
                  <a:ext uri="{FF2B5EF4-FFF2-40B4-BE49-F238E27FC236}">
                    <a16:creationId xmlns:a16="http://schemas.microsoft.com/office/drawing/2014/main" id="{5A90C4AB-80A0-505C-085D-30E50D3F4B66}"/>
                  </a:ext>
                </a:extLst>
              </p:cNvPr>
              <p:cNvSpPr/>
              <p:nvPr/>
            </p:nvSpPr>
            <p:spPr bwMode="auto">
              <a:xfrm>
                <a:off x="2561303" y="2900568"/>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6" name="Oval 635">
                <a:extLst>
                  <a:ext uri="{FF2B5EF4-FFF2-40B4-BE49-F238E27FC236}">
                    <a16:creationId xmlns:a16="http://schemas.microsoft.com/office/drawing/2014/main" id="{AC094BCE-0D8B-6B6B-99BF-671E6EF78444}"/>
                  </a:ext>
                </a:extLst>
              </p:cNvPr>
              <p:cNvSpPr/>
              <p:nvPr/>
            </p:nvSpPr>
            <p:spPr bwMode="auto">
              <a:xfrm>
                <a:off x="2624533" y="2997636"/>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7" name="Oval 636">
                <a:extLst>
                  <a:ext uri="{FF2B5EF4-FFF2-40B4-BE49-F238E27FC236}">
                    <a16:creationId xmlns:a16="http://schemas.microsoft.com/office/drawing/2014/main" id="{FFC5ACB9-BFB5-95BC-3003-C32E9D402E24}"/>
                  </a:ext>
                </a:extLst>
              </p:cNvPr>
              <p:cNvSpPr/>
              <p:nvPr/>
            </p:nvSpPr>
            <p:spPr bwMode="auto">
              <a:xfrm>
                <a:off x="2609388" y="2953391"/>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8" name="Oval 637">
                <a:extLst>
                  <a:ext uri="{FF2B5EF4-FFF2-40B4-BE49-F238E27FC236}">
                    <a16:creationId xmlns:a16="http://schemas.microsoft.com/office/drawing/2014/main" id="{68B8F83F-2518-E65A-7B92-FDF6A8C9AB21}"/>
                  </a:ext>
                </a:extLst>
              </p:cNvPr>
              <p:cNvSpPr/>
              <p:nvPr/>
            </p:nvSpPr>
            <p:spPr bwMode="auto">
              <a:xfrm>
                <a:off x="2621042" y="3030783"/>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9" name="Oval 638">
                <a:extLst>
                  <a:ext uri="{FF2B5EF4-FFF2-40B4-BE49-F238E27FC236}">
                    <a16:creationId xmlns:a16="http://schemas.microsoft.com/office/drawing/2014/main" id="{83C5D0E6-4338-EFBD-B90E-BA370556E822}"/>
                  </a:ext>
                </a:extLst>
              </p:cNvPr>
              <p:cNvSpPr/>
              <p:nvPr/>
            </p:nvSpPr>
            <p:spPr bwMode="auto">
              <a:xfrm>
                <a:off x="2632071" y="3070295"/>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0" name="Oval 639">
                <a:extLst>
                  <a:ext uri="{FF2B5EF4-FFF2-40B4-BE49-F238E27FC236}">
                    <a16:creationId xmlns:a16="http://schemas.microsoft.com/office/drawing/2014/main" id="{D27084E1-7FD3-0F09-BE39-E858D1C96716}"/>
                  </a:ext>
                </a:extLst>
              </p:cNvPr>
              <p:cNvSpPr/>
              <p:nvPr/>
            </p:nvSpPr>
            <p:spPr bwMode="auto">
              <a:xfrm>
                <a:off x="2785649" y="3184738"/>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1" name="Oval 640">
                <a:extLst>
                  <a:ext uri="{FF2B5EF4-FFF2-40B4-BE49-F238E27FC236}">
                    <a16:creationId xmlns:a16="http://schemas.microsoft.com/office/drawing/2014/main" id="{9AC1C7E7-3041-CFDE-48C0-07A7EE659805}"/>
                  </a:ext>
                </a:extLst>
              </p:cNvPr>
              <p:cNvSpPr/>
              <p:nvPr/>
            </p:nvSpPr>
            <p:spPr bwMode="auto">
              <a:xfrm>
                <a:off x="2745113" y="3186042"/>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2" name="Oval 641">
                <a:extLst>
                  <a:ext uri="{FF2B5EF4-FFF2-40B4-BE49-F238E27FC236}">
                    <a16:creationId xmlns:a16="http://schemas.microsoft.com/office/drawing/2014/main" id="{F00B3AB1-5EFB-0624-CA32-805FB84C985A}"/>
                  </a:ext>
                </a:extLst>
              </p:cNvPr>
              <p:cNvSpPr/>
              <p:nvPr/>
            </p:nvSpPr>
            <p:spPr bwMode="auto">
              <a:xfrm>
                <a:off x="2926443" y="3198734"/>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3" name="Oval 642">
                <a:extLst>
                  <a:ext uri="{FF2B5EF4-FFF2-40B4-BE49-F238E27FC236}">
                    <a16:creationId xmlns:a16="http://schemas.microsoft.com/office/drawing/2014/main" id="{DF0D19F3-6CE3-219E-0700-96997EAE81A6}"/>
                  </a:ext>
                </a:extLst>
              </p:cNvPr>
              <p:cNvSpPr/>
              <p:nvPr/>
            </p:nvSpPr>
            <p:spPr bwMode="auto">
              <a:xfrm>
                <a:off x="2959372" y="3197667"/>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4" name="Oval 643">
                <a:extLst>
                  <a:ext uri="{FF2B5EF4-FFF2-40B4-BE49-F238E27FC236}">
                    <a16:creationId xmlns:a16="http://schemas.microsoft.com/office/drawing/2014/main" id="{0A6EDDEA-CA17-C1AC-95F9-3AC00C49D2C1}"/>
                  </a:ext>
                </a:extLst>
              </p:cNvPr>
              <p:cNvSpPr/>
              <p:nvPr/>
            </p:nvSpPr>
            <p:spPr bwMode="auto">
              <a:xfrm>
                <a:off x="3002095" y="3284956"/>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5" name="Oval 644">
                <a:extLst>
                  <a:ext uri="{FF2B5EF4-FFF2-40B4-BE49-F238E27FC236}">
                    <a16:creationId xmlns:a16="http://schemas.microsoft.com/office/drawing/2014/main" id="{4A668843-41F4-726D-F19F-16FF0D7F6528}"/>
                  </a:ext>
                </a:extLst>
              </p:cNvPr>
              <p:cNvSpPr/>
              <p:nvPr/>
            </p:nvSpPr>
            <p:spPr bwMode="auto">
              <a:xfrm>
                <a:off x="2985147" y="3266736"/>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6" name="Oval 645">
                <a:extLst>
                  <a:ext uri="{FF2B5EF4-FFF2-40B4-BE49-F238E27FC236}">
                    <a16:creationId xmlns:a16="http://schemas.microsoft.com/office/drawing/2014/main" id="{2665C07F-6994-D82F-D10B-A9FF9D89B8CC}"/>
                  </a:ext>
                </a:extLst>
              </p:cNvPr>
              <p:cNvSpPr/>
              <p:nvPr/>
            </p:nvSpPr>
            <p:spPr bwMode="auto">
              <a:xfrm>
                <a:off x="3010366" y="3310967"/>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7" name="Oval 646">
                <a:extLst>
                  <a:ext uri="{FF2B5EF4-FFF2-40B4-BE49-F238E27FC236}">
                    <a16:creationId xmlns:a16="http://schemas.microsoft.com/office/drawing/2014/main" id="{6FE07EBA-93DB-B474-B4F9-506C055D369B}"/>
                  </a:ext>
                </a:extLst>
              </p:cNvPr>
              <p:cNvSpPr/>
              <p:nvPr/>
            </p:nvSpPr>
            <p:spPr bwMode="auto">
              <a:xfrm>
                <a:off x="3115693" y="3316218"/>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8" name="Oval 647">
                <a:extLst>
                  <a:ext uri="{FF2B5EF4-FFF2-40B4-BE49-F238E27FC236}">
                    <a16:creationId xmlns:a16="http://schemas.microsoft.com/office/drawing/2014/main" id="{1DCF4B99-BC15-575D-DBC3-8F97C36BAD1E}"/>
                  </a:ext>
                </a:extLst>
              </p:cNvPr>
              <p:cNvSpPr/>
              <p:nvPr/>
            </p:nvSpPr>
            <p:spPr bwMode="auto">
              <a:xfrm>
                <a:off x="3091109" y="3315616"/>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9" name="Oval 648">
                <a:extLst>
                  <a:ext uri="{FF2B5EF4-FFF2-40B4-BE49-F238E27FC236}">
                    <a16:creationId xmlns:a16="http://schemas.microsoft.com/office/drawing/2014/main" id="{103E07DC-355D-D9F8-08E9-780072C2FB6A}"/>
                  </a:ext>
                </a:extLst>
              </p:cNvPr>
              <p:cNvSpPr/>
              <p:nvPr/>
            </p:nvSpPr>
            <p:spPr bwMode="auto">
              <a:xfrm>
                <a:off x="3326004" y="3349149"/>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0" name="Oval 649">
                <a:extLst>
                  <a:ext uri="{FF2B5EF4-FFF2-40B4-BE49-F238E27FC236}">
                    <a16:creationId xmlns:a16="http://schemas.microsoft.com/office/drawing/2014/main" id="{70887D64-83D1-0B58-208E-6BB714795A99}"/>
                  </a:ext>
                </a:extLst>
              </p:cNvPr>
              <p:cNvSpPr/>
              <p:nvPr/>
            </p:nvSpPr>
            <p:spPr bwMode="auto">
              <a:xfrm>
                <a:off x="3344974" y="3370419"/>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1" name="Oval 650">
                <a:extLst>
                  <a:ext uri="{FF2B5EF4-FFF2-40B4-BE49-F238E27FC236}">
                    <a16:creationId xmlns:a16="http://schemas.microsoft.com/office/drawing/2014/main" id="{A6E7F1EA-B8B1-AACE-3E5B-C0B045F7FFB3}"/>
                  </a:ext>
                </a:extLst>
              </p:cNvPr>
              <p:cNvSpPr/>
              <p:nvPr/>
            </p:nvSpPr>
            <p:spPr bwMode="auto">
              <a:xfrm>
                <a:off x="3360228" y="3408982"/>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2" name="Oval 651">
                <a:extLst>
                  <a:ext uri="{FF2B5EF4-FFF2-40B4-BE49-F238E27FC236}">
                    <a16:creationId xmlns:a16="http://schemas.microsoft.com/office/drawing/2014/main" id="{894676F0-5441-556F-AECF-77BC1BEC9944}"/>
                  </a:ext>
                </a:extLst>
              </p:cNvPr>
              <p:cNvSpPr/>
              <p:nvPr/>
            </p:nvSpPr>
            <p:spPr bwMode="auto">
              <a:xfrm>
                <a:off x="3380399" y="3501877"/>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3" name="Oval 652">
                <a:extLst>
                  <a:ext uri="{FF2B5EF4-FFF2-40B4-BE49-F238E27FC236}">
                    <a16:creationId xmlns:a16="http://schemas.microsoft.com/office/drawing/2014/main" id="{9BF616B5-486A-6E85-751D-A0C9F75ED0F7}"/>
                  </a:ext>
                </a:extLst>
              </p:cNvPr>
              <p:cNvSpPr/>
              <p:nvPr/>
            </p:nvSpPr>
            <p:spPr bwMode="auto">
              <a:xfrm>
                <a:off x="3481270" y="3523244"/>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4" name="Oval 653">
                <a:extLst>
                  <a:ext uri="{FF2B5EF4-FFF2-40B4-BE49-F238E27FC236}">
                    <a16:creationId xmlns:a16="http://schemas.microsoft.com/office/drawing/2014/main" id="{9A649A5B-2E2A-DE7E-0C14-955B9C44B55A}"/>
                  </a:ext>
                </a:extLst>
              </p:cNvPr>
              <p:cNvSpPr/>
              <p:nvPr/>
            </p:nvSpPr>
            <p:spPr bwMode="auto">
              <a:xfrm>
                <a:off x="3431773" y="3502243"/>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5" name="Oval 654">
                <a:extLst>
                  <a:ext uri="{FF2B5EF4-FFF2-40B4-BE49-F238E27FC236}">
                    <a16:creationId xmlns:a16="http://schemas.microsoft.com/office/drawing/2014/main" id="{52061623-FD18-77F4-1E6D-1426868FB81A}"/>
                  </a:ext>
                </a:extLst>
              </p:cNvPr>
              <p:cNvSpPr/>
              <p:nvPr/>
            </p:nvSpPr>
            <p:spPr bwMode="auto">
              <a:xfrm>
                <a:off x="3461937" y="3502047"/>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6" name="Oval 655">
                <a:extLst>
                  <a:ext uri="{FF2B5EF4-FFF2-40B4-BE49-F238E27FC236}">
                    <a16:creationId xmlns:a16="http://schemas.microsoft.com/office/drawing/2014/main" id="{39D27202-0F44-4211-F826-CA3CCC1A1D0C}"/>
                  </a:ext>
                </a:extLst>
              </p:cNvPr>
              <p:cNvSpPr/>
              <p:nvPr/>
            </p:nvSpPr>
            <p:spPr bwMode="auto">
              <a:xfrm>
                <a:off x="3632816" y="3535093"/>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7" name="Oval 656">
                <a:extLst>
                  <a:ext uri="{FF2B5EF4-FFF2-40B4-BE49-F238E27FC236}">
                    <a16:creationId xmlns:a16="http://schemas.microsoft.com/office/drawing/2014/main" id="{7F6AAC27-8354-2F34-8230-447473FA790D}"/>
                  </a:ext>
                </a:extLst>
              </p:cNvPr>
              <p:cNvSpPr/>
              <p:nvPr/>
            </p:nvSpPr>
            <p:spPr bwMode="auto">
              <a:xfrm>
                <a:off x="3702302" y="3614826"/>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8" name="Oval 657">
                <a:extLst>
                  <a:ext uri="{FF2B5EF4-FFF2-40B4-BE49-F238E27FC236}">
                    <a16:creationId xmlns:a16="http://schemas.microsoft.com/office/drawing/2014/main" id="{DED4C093-F664-E9F9-47F9-2FB1F94710CB}"/>
                  </a:ext>
                </a:extLst>
              </p:cNvPr>
              <p:cNvSpPr/>
              <p:nvPr/>
            </p:nvSpPr>
            <p:spPr bwMode="auto">
              <a:xfrm>
                <a:off x="3692642" y="3568635"/>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9" name="Oval 658">
                <a:extLst>
                  <a:ext uri="{FF2B5EF4-FFF2-40B4-BE49-F238E27FC236}">
                    <a16:creationId xmlns:a16="http://schemas.microsoft.com/office/drawing/2014/main" id="{8275275E-ECE9-C1B6-B65E-A82797EC43FB}"/>
                  </a:ext>
                </a:extLst>
              </p:cNvPr>
              <p:cNvSpPr/>
              <p:nvPr/>
            </p:nvSpPr>
            <p:spPr bwMode="auto">
              <a:xfrm>
                <a:off x="3738444" y="3614604"/>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0" name="Oval 659">
                <a:extLst>
                  <a:ext uri="{FF2B5EF4-FFF2-40B4-BE49-F238E27FC236}">
                    <a16:creationId xmlns:a16="http://schemas.microsoft.com/office/drawing/2014/main" id="{09092BA8-06C7-ED2E-04BC-5B1287D68A4D}"/>
                  </a:ext>
                </a:extLst>
              </p:cNvPr>
              <p:cNvSpPr/>
              <p:nvPr/>
            </p:nvSpPr>
            <p:spPr bwMode="auto">
              <a:xfrm>
                <a:off x="3973921" y="3676034"/>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1" name="Oval 660">
                <a:extLst>
                  <a:ext uri="{FF2B5EF4-FFF2-40B4-BE49-F238E27FC236}">
                    <a16:creationId xmlns:a16="http://schemas.microsoft.com/office/drawing/2014/main" id="{A0DE6B4D-2855-B0C6-B422-42BB7B1255B8}"/>
                  </a:ext>
                </a:extLst>
              </p:cNvPr>
              <p:cNvSpPr/>
              <p:nvPr/>
            </p:nvSpPr>
            <p:spPr bwMode="auto">
              <a:xfrm>
                <a:off x="4132231" y="3818287"/>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2" name="Oval 661">
                <a:extLst>
                  <a:ext uri="{FF2B5EF4-FFF2-40B4-BE49-F238E27FC236}">
                    <a16:creationId xmlns:a16="http://schemas.microsoft.com/office/drawing/2014/main" id="{AFC72B58-C81D-BF8E-DA52-ECEB53AF1A13}"/>
                  </a:ext>
                </a:extLst>
              </p:cNvPr>
              <p:cNvSpPr/>
              <p:nvPr/>
            </p:nvSpPr>
            <p:spPr bwMode="auto">
              <a:xfrm>
                <a:off x="4082499" y="3715377"/>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3" name="Oval 662">
                <a:extLst>
                  <a:ext uri="{FF2B5EF4-FFF2-40B4-BE49-F238E27FC236}">
                    <a16:creationId xmlns:a16="http://schemas.microsoft.com/office/drawing/2014/main" id="{B4C8BE47-C61C-B47D-52EB-7D46C2D9DEC7}"/>
                  </a:ext>
                </a:extLst>
              </p:cNvPr>
              <p:cNvSpPr/>
              <p:nvPr/>
            </p:nvSpPr>
            <p:spPr bwMode="auto">
              <a:xfrm>
                <a:off x="4102543" y="3772945"/>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4" name="Oval 663">
                <a:extLst>
                  <a:ext uri="{FF2B5EF4-FFF2-40B4-BE49-F238E27FC236}">
                    <a16:creationId xmlns:a16="http://schemas.microsoft.com/office/drawing/2014/main" id="{3B39ABBF-FC72-F7E3-A9A7-D20FFF882C60}"/>
                  </a:ext>
                </a:extLst>
              </p:cNvPr>
              <p:cNvSpPr/>
              <p:nvPr/>
            </p:nvSpPr>
            <p:spPr bwMode="auto">
              <a:xfrm>
                <a:off x="4239094" y="3814946"/>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5" name="Oval 664">
                <a:extLst>
                  <a:ext uri="{FF2B5EF4-FFF2-40B4-BE49-F238E27FC236}">
                    <a16:creationId xmlns:a16="http://schemas.microsoft.com/office/drawing/2014/main" id="{C09C6D6D-D00B-1652-3C06-90659B492639}"/>
                  </a:ext>
                </a:extLst>
              </p:cNvPr>
              <p:cNvSpPr/>
              <p:nvPr/>
            </p:nvSpPr>
            <p:spPr bwMode="auto">
              <a:xfrm>
                <a:off x="4324487" y="3814128"/>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6" name="Oval 665">
                <a:extLst>
                  <a:ext uri="{FF2B5EF4-FFF2-40B4-BE49-F238E27FC236}">
                    <a16:creationId xmlns:a16="http://schemas.microsoft.com/office/drawing/2014/main" id="{ABF68ADD-860D-1B35-75A0-5DBC07CAD973}"/>
                  </a:ext>
                </a:extLst>
              </p:cNvPr>
              <p:cNvSpPr/>
              <p:nvPr/>
            </p:nvSpPr>
            <p:spPr bwMode="auto">
              <a:xfrm>
                <a:off x="4471454" y="3911648"/>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7" name="Oval 666">
                <a:extLst>
                  <a:ext uri="{FF2B5EF4-FFF2-40B4-BE49-F238E27FC236}">
                    <a16:creationId xmlns:a16="http://schemas.microsoft.com/office/drawing/2014/main" id="{69412B76-CCD4-D4F1-B954-E44CC585DDA8}"/>
                  </a:ext>
                </a:extLst>
              </p:cNvPr>
              <p:cNvSpPr/>
              <p:nvPr/>
            </p:nvSpPr>
            <p:spPr bwMode="auto">
              <a:xfrm>
                <a:off x="4590624" y="3914786"/>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8" name="Oval 667">
                <a:extLst>
                  <a:ext uri="{FF2B5EF4-FFF2-40B4-BE49-F238E27FC236}">
                    <a16:creationId xmlns:a16="http://schemas.microsoft.com/office/drawing/2014/main" id="{9EE5FC6E-81E7-46DB-2BB2-9318DCB943CB}"/>
                  </a:ext>
                </a:extLst>
              </p:cNvPr>
              <p:cNvSpPr/>
              <p:nvPr/>
            </p:nvSpPr>
            <p:spPr bwMode="auto">
              <a:xfrm>
                <a:off x="4817057" y="3914991"/>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9" name="Oval 668">
                <a:extLst>
                  <a:ext uri="{FF2B5EF4-FFF2-40B4-BE49-F238E27FC236}">
                    <a16:creationId xmlns:a16="http://schemas.microsoft.com/office/drawing/2014/main" id="{68F6E8C3-6B26-6377-DC55-41315339E0DD}"/>
                  </a:ext>
                </a:extLst>
              </p:cNvPr>
              <p:cNvSpPr/>
              <p:nvPr/>
            </p:nvSpPr>
            <p:spPr bwMode="auto">
              <a:xfrm>
                <a:off x="4847706" y="3914991"/>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70" name="Oval 669">
                <a:extLst>
                  <a:ext uri="{FF2B5EF4-FFF2-40B4-BE49-F238E27FC236}">
                    <a16:creationId xmlns:a16="http://schemas.microsoft.com/office/drawing/2014/main" id="{45F2AF79-4826-57D5-023D-488EAEBB57B3}"/>
                  </a:ext>
                </a:extLst>
              </p:cNvPr>
              <p:cNvSpPr/>
              <p:nvPr/>
            </p:nvSpPr>
            <p:spPr bwMode="auto">
              <a:xfrm>
                <a:off x="5210661" y="3917410"/>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71" name="Oval 670">
                <a:extLst>
                  <a:ext uri="{FF2B5EF4-FFF2-40B4-BE49-F238E27FC236}">
                    <a16:creationId xmlns:a16="http://schemas.microsoft.com/office/drawing/2014/main" id="{D701C7B7-9329-1DA7-D83E-EBCCFA52D596}"/>
                  </a:ext>
                </a:extLst>
              </p:cNvPr>
              <p:cNvSpPr/>
              <p:nvPr/>
            </p:nvSpPr>
            <p:spPr bwMode="auto">
              <a:xfrm>
                <a:off x="5241310" y="3917410"/>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
          <p:nvSpPr>
            <p:cNvPr id="672" name="TextBox 671">
              <a:extLst>
                <a:ext uri="{FF2B5EF4-FFF2-40B4-BE49-F238E27FC236}">
                  <a16:creationId xmlns:a16="http://schemas.microsoft.com/office/drawing/2014/main" id="{A7DE6C80-166C-556A-CE30-E51FEA3CF058}"/>
                </a:ext>
              </a:extLst>
            </p:cNvPr>
            <p:cNvSpPr txBox="1"/>
            <p:nvPr/>
          </p:nvSpPr>
          <p:spPr bwMode="auto">
            <a:xfrm rot="16200000">
              <a:off x="5172485" y="3226794"/>
              <a:ext cx="2849178" cy="369332"/>
            </a:xfrm>
            <a:prstGeom prst="rect">
              <a:avLst/>
            </a:prstGeom>
            <a:solidFill>
              <a:schemeClr val="bg1"/>
            </a:solidFill>
            <a:ln>
              <a:noFill/>
            </a:ln>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Without Events (%)</a:t>
              </a:r>
            </a:p>
          </p:txBody>
        </p:sp>
        <p:sp>
          <p:nvSpPr>
            <p:cNvPr id="673" name="TextBox 672">
              <a:extLst>
                <a:ext uri="{FF2B5EF4-FFF2-40B4-BE49-F238E27FC236}">
                  <a16:creationId xmlns:a16="http://schemas.microsoft.com/office/drawing/2014/main" id="{F245A1F6-0686-6551-A029-6DAE3EC4DA0C}"/>
                </a:ext>
              </a:extLst>
            </p:cNvPr>
            <p:cNvSpPr txBox="1"/>
            <p:nvPr/>
          </p:nvSpPr>
          <p:spPr bwMode="auto">
            <a:xfrm>
              <a:off x="7994718" y="4906518"/>
              <a:ext cx="2552430" cy="369332"/>
            </a:xfrm>
            <a:prstGeom prst="rect">
              <a:avLst/>
            </a:prstGeom>
            <a:noFill/>
            <a:ln>
              <a:noFill/>
            </a:ln>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 From Randomization</a:t>
              </a:r>
            </a:p>
          </p:txBody>
        </p:sp>
        <p:sp>
          <p:nvSpPr>
            <p:cNvPr id="674" name="TextBox 673">
              <a:extLst>
                <a:ext uri="{FF2B5EF4-FFF2-40B4-BE49-F238E27FC236}">
                  <a16:creationId xmlns:a16="http://schemas.microsoft.com/office/drawing/2014/main" id="{B490EFEA-611C-F6AB-4EA0-9AE56BD65E20}"/>
                </a:ext>
              </a:extLst>
            </p:cNvPr>
            <p:cNvSpPr txBox="1"/>
            <p:nvPr/>
          </p:nvSpPr>
          <p:spPr bwMode="auto">
            <a:xfrm>
              <a:off x="5988107" y="4835647"/>
              <a:ext cx="1089031" cy="523220"/>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at Risk, n</a:t>
              </a:r>
            </a:p>
          </p:txBody>
        </p:sp>
        <p:grpSp>
          <p:nvGrpSpPr>
            <p:cNvPr id="675" name="Group 674">
              <a:extLst>
                <a:ext uri="{FF2B5EF4-FFF2-40B4-BE49-F238E27FC236}">
                  <a16:creationId xmlns:a16="http://schemas.microsoft.com/office/drawing/2014/main" id="{78CD9588-17CC-A4FF-FFB1-8DC540DE512D}"/>
                </a:ext>
              </a:extLst>
            </p:cNvPr>
            <p:cNvGrpSpPr/>
            <p:nvPr/>
          </p:nvGrpSpPr>
          <p:grpSpPr>
            <a:xfrm>
              <a:off x="6574305" y="2111126"/>
              <a:ext cx="705562" cy="2568733"/>
              <a:chOff x="906594" y="1982548"/>
              <a:chExt cx="585388" cy="2952972"/>
            </a:xfrm>
          </p:grpSpPr>
          <p:sp>
            <p:nvSpPr>
              <p:cNvPr id="676" name="TextBox 675">
                <a:extLst>
                  <a:ext uri="{FF2B5EF4-FFF2-40B4-BE49-F238E27FC236}">
                    <a16:creationId xmlns:a16="http://schemas.microsoft.com/office/drawing/2014/main" id="{7E07C7F9-F1EA-4EF6-9C12-90A299216AE3}"/>
                  </a:ext>
                </a:extLst>
              </p:cNvPr>
              <p:cNvSpPr txBox="1"/>
              <p:nvPr/>
            </p:nvSpPr>
            <p:spPr bwMode="auto">
              <a:xfrm>
                <a:off x="906594" y="1982548"/>
                <a:ext cx="585388" cy="3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677" name="TextBox 676">
                <a:extLst>
                  <a:ext uri="{FF2B5EF4-FFF2-40B4-BE49-F238E27FC236}">
                    <a16:creationId xmlns:a16="http://schemas.microsoft.com/office/drawing/2014/main" id="{48380BB0-7769-BDC6-90CD-16E96E9CB3F3}"/>
                  </a:ext>
                </a:extLst>
              </p:cNvPr>
              <p:cNvSpPr txBox="1"/>
              <p:nvPr/>
            </p:nvSpPr>
            <p:spPr bwMode="auto">
              <a:xfrm>
                <a:off x="1030102" y="2499233"/>
                <a:ext cx="461879" cy="3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678" name="TextBox 677">
                <a:extLst>
                  <a:ext uri="{FF2B5EF4-FFF2-40B4-BE49-F238E27FC236}">
                    <a16:creationId xmlns:a16="http://schemas.microsoft.com/office/drawing/2014/main" id="{E07FFE86-8DAA-1514-11CD-A8F83FBF6E52}"/>
                  </a:ext>
                </a:extLst>
              </p:cNvPr>
              <p:cNvSpPr txBox="1"/>
              <p:nvPr/>
            </p:nvSpPr>
            <p:spPr bwMode="auto">
              <a:xfrm>
                <a:off x="1030102" y="3015917"/>
                <a:ext cx="461879" cy="3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679" name="TextBox 678">
                <a:extLst>
                  <a:ext uri="{FF2B5EF4-FFF2-40B4-BE49-F238E27FC236}">
                    <a16:creationId xmlns:a16="http://schemas.microsoft.com/office/drawing/2014/main" id="{7DC091F6-781F-7274-09E5-771CC524EBEF}"/>
                  </a:ext>
                </a:extLst>
              </p:cNvPr>
              <p:cNvSpPr txBox="1"/>
              <p:nvPr/>
            </p:nvSpPr>
            <p:spPr bwMode="auto">
              <a:xfrm>
                <a:off x="1030102" y="3532601"/>
                <a:ext cx="461879" cy="3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680" name="TextBox 679">
                <a:extLst>
                  <a:ext uri="{FF2B5EF4-FFF2-40B4-BE49-F238E27FC236}">
                    <a16:creationId xmlns:a16="http://schemas.microsoft.com/office/drawing/2014/main" id="{31287F42-0AB6-2898-6A7F-355250FE23A3}"/>
                  </a:ext>
                </a:extLst>
              </p:cNvPr>
              <p:cNvSpPr txBox="1"/>
              <p:nvPr/>
            </p:nvSpPr>
            <p:spPr bwMode="auto">
              <a:xfrm>
                <a:off x="1030102" y="4049285"/>
                <a:ext cx="461879" cy="3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681" name="TextBox 680">
                <a:extLst>
                  <a:ext uri="{FF2B5EF4-FFF2-40B4-BE49-F238E27FC236}">
                    <a16:creationId xmlns:a16="http://schemas.microsoft.com/office/drawing/2014/main" id="{09EB8E99-6362-9E13-497C-AF8433899317}"/>
                  </a:ext>
                </a:extLst>
              </p:cNvPr>
              <p:cNvSpPr txBox="1"/>
              <p:nvPr/>
            </p:nvSpPr>
            <p:spPr bwMode="auto">
              <a:xfrm>
                <a:off x="1030102" y="4565969"/>
                <a:ext cx="461879" cy="3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grpSp>
        <p:sp>
          <p:nvSpPr>
            <p:cNvPr id="682" name="Freeform: Shape 681">
              <a:extLst>
                <a:ext uri="{FF2B5EF4-FFF2-40B4-BE49-F238E27FC236}">
                  <a16:creationId xmlns:a16="http://schemas.microsoft.com/office/drawing/2014/main" id="{62771238-5D8F-B5B1-7BDB-92D3887320A2}"/>
                </a:ext>
              </a:extLst>
            </p:cNvPr>
            <p:cNvSpPr/>
            <p:nvPr/>
          </p:nvSpPr>
          <p:spPr bwMode="auto">
            <a:xfrm>
              <a:off x="7291294" y="2292076"/>
              <a:ext cx="4058159" cy="2245475"/>
            </a:xfrm>
            <a:custGeom>
              <a:avLst/>
              <a:gdLst>
                <a:gd name="connsiteX0" fmla="*/ 0 w 4264502"/>
                <a:gd name="connsiteY0" fmla="*/ 0 h 2581360"/>
                <a:gd name="connsiteX1" fmla="*/ 0 w 4264502"/>
                <a:gd name="connsiteY1" fmla="*/ 2581360 h 2581360"/>
                <a:gd name="connsiteX2" fmla="*/ 4264502 w 4264502"/>
                <a:gd name="connsiteY2" fmla="*/ 2581360 h 2581360"/>
              </a:gdLst>
              <a:ahLst/>
              <a:cxnLst>
                <a:cxn ang="0">
                  <a:pos x="connsiteX0" y="connsiteY0"/>
                </a:cxn>
                <a:cxn ang="0">
                  <a:pos x="connsiteX1" y="connsiteY1"/>
                </a:cxn>
                <a:cxn ang="0">
                  <a:pos x="connsiteX2" y="connsiteY2"/>
                </a:cxn>
              </a:cxnLst>
              <a:rect l="l" t="t" r="r" b="b"/>
              <a:pathLst>
                <a:path w="4264502" h="2581360">
                  <a:moveTo>
                    <a:pt x="0" y="0"/>
                  </a:moveTo>
                  <a:lnTo>
                    <a:pt x="0" y="2581360"/>
                  </a:lnTo>
                  <a:lnTo>
                    <a:pt x="4264502" y="2581360"/>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683" name="Group 682">
              <a:extLst>
                <a:ext uri="{FF2B5EF4-FFF2-40B4-BE49-F238E27FC236}">
                  <a16:creationId xmlns:a16="http://schemas.microsoft.com/office/drawing/2014/main" id="{5082B217-1257-C86C-3710-5BF6399C0B7E}"/>
                </a:ext>
              </a:extLst>
            </p:cNvPr>
            <p:cNvGrpSpPr/>
            <p:nvPr/>
          </p:nvGrpSpPr>
          <p:grpSpPr>
            <a:xfrm>
              <a:off x="7234247" y="2290042"/>
              <a:ext cx="59321" cy="2243246"/>
              <a:chOff x="7323009" y="2414170"/>
              <a:chExt cx="47123" cy="2362493"/>
            </a:xfrm>
          </p:grpSpPr>
          <p:cxnSp>
            <p:nvCxnSpPr>
              <p:cNvPr id="684" name="Straight Connector 683">
                <a:extLst>
                  <a:ext uri="{FF2B5EF4-FFF2-40B4-BE49-F238E27FC236}">
                    <a16:creationId xmlns:a16="http://schemas.microsoft.com/office/drawing/2014/main" id="{7234BC32-3E5D-241E-7B63-BA975CB8A40B}"/>
                  </a:ext>
                </a:extLst>
              </p:cNvPr>
              <p:cNvCxnSpPr>
                <a:cxnSpLocks/>
              </p:cNvCxnSpPr>
              <p:nvPr/>
            </p:nvCxnSpPr>
            <p:spPr bwMode="auto">
              <a:xfrm flipH="1">
                <a:off x="7323009" y="2414170"/>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685" name="Straight Connector 684">
                <a:extLst>
                  <a:ext uri="{FF2B5EF4-FFF2-40B4-BE49-F238E27FC236}">
                    <a16:creationId xmlns:a16="http://schemas.microsoft.com/office/drawing/2014/main" id="{812D1E50-7330-8354-B909-B3D07DAC370F}"/>
                  </a:ext>
                </a:extLst>
              </p:cNvPr>
              <p:cNvCxnSpPr>
                <a:cxnSpLocks/>
              </p:cNvCxnSpPr>
              <p:nvPr/>
            </p:nvCxnSpPr>
            <p:spPr bwMode="auto">
              <a:xfrm flipH="1">
                <a:off x="7323009" y="2886669"/>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686" name="Straight Connector 685">
                <a:extLst>
                  <a:ext uri="{FF2B5EF4-FFF2-40B4-BE49-F238E27FC236}">
                    <a16:creationId xmlns:a16="http://schemas.microsoft.com/office/drawing/2014/main" id="{F5B2B4E0-1325-02AC-31C0-CA97930FE0C7}"/>
                  </a:ext>
                </a:extLst>
              </p:cNvPr>
              <p:cNvCxnSpPr>
                <a:cxnSpLocks/>
              </p:cNvCxnSpPr>
              <p:nvPr/>
            </p:nvCxnSpPr>
            <p:spPr bwMode="auto">
              <a:xfrm flipH="1">
                <a:off x="7323009" y="3359168"/>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687" name="Straight Connector 686">
                <a:extLst>
                  <a:ext uri="{FF2B5EF4-FFF2-40B4-BE49-F238E27FC236}">
                    <a16:creationId xmlns:a16="http://schemas.microsoft.com/office/drawing/2014/main" id="{C7CCB93C-7B95-5D81-7F6A-0768B9B24F79}"/>
                  </a:ext>
                </a:extLst>
              </p:cNvPr>
              <p:cNvCxnSpPr>
                <a:cxnSpLocks/>
              </p:cNvCxnSpPr>
              <p:nvPr/>
            </p:nvCxnSpPr>
            <p:spPr bwMode="auto">
              <a:xfrm flipH="1">
                <a:off x="7323009" y="3831667"/>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688" name="Straight Connector 687">
                <a:extLst>
                  <a:ext uri="{FF2B5EF4-FFF2-40B4-BE49-F238E27FC236}">
                    <a16:creationId xmlns:a16="http://schemas.microsoft.com/office/drawing/2014/main" id="{0A5566CC-9EDE-98C0-73BE-E915959FADAE}"/>
                  </a:ext>
                </a:extLst>
              </p:cNvPr>
              <p:cNvCxnSpPr>
                <a:cxnSpLocks/>
              </p:cNvCxnSpPr>
              <p:nvPr/>
            </p:nvCxnSpPr>
            <p:spPr bwMode="auto">
              <a:xfrm flipH="1">
                <a:off x="7323009" y="4304166"/>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689" name="Straight Connector 688">
                <a:extLst>
                  <a:ext uri="{FF2B5EF4-FFF2-40B4-BE49-F238E27FC236}">
                    <a16:creationId xmlns:a16="http://schemas.microsoft.com/office/drawing/2014/main" id="{705CBEE8-0DB4-2EDF-5AC4-3C52B1E93B7C}"/>
                  </a:ext>
                </a:extLst>
              </p:cNvPr>
              <p:cNvCxnSpPr>
                <a:cxnSpLocks/>
              </p:cNvCxnSpPr>
              <p:nvPr/>
            </p:nvCxnSpPr>
            <p:spPr bwMode="auto">
              <a:xfrm flipH="1">
                <a:off x="7323009" y="4776663"/>
                <a:ext cx="47123" cy="0"/>
              </a:xfrm>
              <a:prstGeom prst="line">
                <a:avLst/>
              </a:prstGeom>
              <a:noFill/>
              <a:ln w="28575" cap="flat" cmpd="sng" algn="ctr">
                <a:solidFill>
                  <a:schemeClr val="bg1"/>
                </a:solidFill>
                <a:prstDash val="solid"/>
                <a:round/>
                <a:headEnd type="none" w="med" len="med"/>
                <a:tailEnd type="none" w="med" len="med"/>
              </a:ln>
              <a:effectLst/>
            </p:spPr>
          </p:cxnSp>
        </p:grpSp>
        <p:grpSp>
          <p:nvGrpSpPr>
            <p:cNvPr id="690" name="Group 689">
              <a:extLst>
                <a:ext uri="{FF2B5EF4-FFF2-40B4-BE49-F238E27FC236}">
                  <a16:creationId xmlns:a16="http://schemas.microsoft.com/office/drawing/2014/main" id="{29B75159-8370-2B3D-2CDB-A32B67830C26}"/>
                </a:ext>
              </a:extLst>
            </p:cNvPr>
            <p:cNvGrpSpPr/>
            <p:nvPr/>
          </p:nvGrpSpPr>
          <p:grpSpPr>
            <a:xfrm rot="5400000">
              <a:off x="8275753" y="3563272"/>
              <a:ext cx="59457" cy="2028376"/>
              <a:chOff x="7323009" y="2414170"/>
              <a:chExt cx="47123" cy="2362493"/>
            </a:xfrm>
          </p:grpSpPr>
          <p:cxnSp>
            <p:nvCxnSpPr>
              <p:cNvPr id="691" name="Straight Connector 690">
                <a:extLst>
                  <a:ext uri="{FF2B5EF4-FFF2-40B4-BE49-F238E27FC236}">
                    <a16:creationId xmlns:a16="http://schemas.microsoft.com/office/drawing/2014/main" id="{91A4F3EC-83A2-2AD3-6C03-2A52047CA1ED}"/>
                  </a:ext>
                </a:extLst>
              </p:cNvPr>
              <p:cNvCxnSpPr>
                <a:cxnSpLocks/>
              </p:cNvCxnSpPr>
              <p:nvPr/>
            </p:nvCxnSpPr>
            <p:spPr bwMode="auto">
              <a:xfrm flipH="1">
                <a:off x="7323009" y="2414170"/>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692" name="Straight Connector 691">
                <a:extLst>
                  <a:ext uri="{FF2B5EF4-FFF2-40B4-BE49-F238E27FC236}">
                    <a16:creationId xmlns:a16="http://schemas.microsoft.com/office/drawing/2014/main" id="{07A79DC3-B524-C4A1-851C-7C378A864879}"/>
                  </a:ext>
                </a:extLst>
              </p:cNvPr>
              <p:cNvCxnSpPr>
                <a:cxnSpLocks/>
              </p:cNvCxnSpPr>
              <p:nvPr/>
            </p:nvCxnSpPr>
            <p:spPr bwMode="auto">
              <a:xfrm flipH="1">
                <a:off x="7323009" y="2886669"/>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693" name="Straight Connector 692">
                <a:extLst>
                  <a:ext uri="{FF2B5EF4-FFF2-40B4-BE49-F238E27FC236}">
                    <a16:creationId xmlns:a16="http://schemas.microsoft.com/office/drawing/2014/main" id="{7CD56A28-0E44-C5CF-72AD-51F18BFE257F}"/>
                  </a:ext>
                </a:extLst>
              </p:cNvPr>
              <p:cNvCxnSpPr>
                <a:cxnSpLocks/>
              </p:cNvCxnSpPr>
              <p:nvPr/>
            </p:nvCxnSpPr>
            <p:spPr bwMode="auto">
              <a:xfrm flipH="1">
                <a:off x="7323009" y="3359168"/>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694" name="Straight Connector 693">
                <a:extLst>
                  <a:ext uri="{FF2B5EF4-FFF2-40B4-BE49-F238E27FC236}">
                    <a16:creationId xmlns:a16="http://schemas.microsoft.com/office/drawing/2014/main" id="{44CCB2BB-B7C0-60CF-D409-22BBB5413389}"/>
                  </a:ext>
                </a:extLst>
              </p:cNvPr>
              <p:cNvCxnSpPr>
                <a:cxnSpLocks/>
              </p:cNvCxnSpPr>
              <p:nvPr/>
            </p:nvCxnSpPr>
            <p:spPr bwMode="auto">
              <a:xfrm flipH="1">
                <a:off x="7323009" y="3831667"/>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695" name="Straight Connector 694">
                <a:extLst>
                  <a:ext uri="{FF2B5EF4-FFF2-40B4-BE49-F238E27FC236}">
                    <a16:creationId xmlns:a16="http://schemas.microsoft.com/office/drawing/2014/main" id="{462189B3-D894-CD43-5100-2B3E74F3C9CC}"/>
                  </a:ext>
                </a:extLst>
              </p:cNvPr>
              <p:cNvCxnSpPr>
                <a:cxnSpLocks/>
              </p:cNvCxnSpPr>
              <p:nvPr/>
            </p:nvCxnSpPr>
            <p:spPr bwMode="auto">
              <a:xfrm flipH="1">
                <a:off x="7323009" y="4304166"/>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696" name="Straight Connector 695">
                <a:extLst>
                  <a:ext uri="{FF2B5EF4-FFF2-40B4-BE49-F238E27FC236}">
                    <a16:creationId xmlns:a16="http://schemas.microsoft.com/office/drawing/2014/main" id="{3930B18C-5FD0-52D9-8359-2AA50D1CBED2}"/>
                  </a:ext>
                </a:extLst>
              </p:cNvPr>
              <p:cNvCxnSpPr>
                <a:cxnSpLocks/>
              </p:cNvCxnSpPr>
              <p:nvPr/>
            </p:nvCxnSpPr>
            <p:spPr bwMode="auto">
              <a:xfrm flipH="1">
                <a:off x="7323009" y="4776663"/>
                <a:ext cx="47123" cy="0"/>
              </a:xfrm>
              <a:prstGeom prst="line">
                <a:avLst/>
              </a:prstGeom>
              <a:noFill/>
              <a:ln w="28575" cap="flat" cmpd="sng" algn="ctr">
                <a:solidFill>
                  <a:schemeClr val="bg1"/>
                </a:solidFill>
                <a:prstDash val="solid"/>
                <a:round/>
                <a:headEnd type="none" w="med" len="med"/>
                <a:tailEnd type="none" w="med" len="med"/>
              </a:ln>
              <a:effectLst/>
            </p:spPr>
          </p:cxnSp>
        </p:grpSp>
        <p:sp>
          <p:nvSpPr>
            <p:cNvPr id="697" name="TextBox 696">
              <a:extLst>
                <a:ext uri="{FF2B5EF4-FFF2-40B4-BE49-F238E27FC236}">
                  <a16:creationId xmlns:a16="http://schemas.microsoft.com/office/drawing/2014/main" id="{9DFF871D-7BBD-D67A-E387-A4DE5B96BC10}"/>
                </a:ext>
              </a:extLst>
            </p:cNvPr>
            <p:cNvSpPr txBox="1"/>
            <p:nvPr/>
          </p:nvSpPr>
          <p:spPr bwMode="auto">
            <a:xfrm>
              <a:off x="7093570" y="4559068"/>
              <a:ext cx="401780" cy="32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698" name="TextBox 697">
              <a:extLst>
                <a:ext uri="{FF2B5EF4-FFF2-40B4-BE49-F238E27FC236}">
                  <a16:creationId xmlns:a16="http://schemas.microsoft.com/office/drawing/2014/main" id="{8B78F7E8-5BE6-E6C9-27E8-715AC85E554E}"/>
                </a:ext>
              </a:extLst>
            </p:cNvPr>
            <p:cNvSpPr txBox="1"/>
            <p:nvPr/>
          </p:nvSpPr>
          <p:spPr bwMode="auto">
            <a:xfrm>
              <a:off x="7495350" y="4559068"/>
              <a:ext cx="401780" cy="32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699" name="TextBox 698">
              <a:extLst>
                <a:ext uri="{FF2B5EF4-FFF2-40B4-BE49-F238E27FC236}">
                  <a16:creationId xmlns:a16="http://schemas.microsoft.com/office/drawing/2014/main" id="{AEE98BB0-6D3B-2D3F-89C8-643AD89540D2}"/>
                </a:ext>
              </a:extLst>
            </p:cNvPr>
            <p:cNvSpPr txBox="1"/>
            <p:nvPr/>
          </p:nvSpPr>
          <p:spPr bwMode="auto">
            <a:xfrm>
              <a:off x="7893128" y="4559068"/>
              <a:ext cx="401780" cy="32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700" name="TextBox 699">
              <a:extLst>
                <a:ext uri="{FF2B5EF4-FFF2-40B4-BE49-F238E27FC236}">
                  <a16:creationId xmlns:a16="http://schemas.microsoft.com/office/drawing/2014/main" id="{A153CB76-AAF1-6353-DA56-618BE1CAD4AE}"/>
                </a:ext>
              </a:extLst>
            </p:cNvPr>
            <p:cNvSpPr txBox="1"/>
            <p:nvPr/>
          </p:nvSpPr>
          <p:spPr bwMode="auto">
            <a:xfrm>
              <a:off x="8310582" y="4559068"/>
              <a:ext cx="401780" cy="32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a:t>
              </a:r>
            </a:p>
          </p:txBody>
        </p:sp>
        <p:sp>
          <p:nvSpPr>
            <p:cNvPr id="701" name="TextBox 700">
              <a:extLst>
                <a:ext uri="{FF2B5EF4-FFF2-40B4-BE49-F238E27FC236}">
                  <a16:creationId xmlns:a16="http://schemas.microsoft.com/office/drawing/2014/main" id="{0FB81FD6-A308-EAA0-F08B-81D3C2EE40AF}"/>
                </a:ext>
              </a:extLst>
            </p:cNvPr>
            <p:cNvSpPr txBox="1"/>
            <p:nvPr/>
          </p:nvSpPr>
          <p:spPr bwMode="auto">
            <a:xfrm>
              <a:off x="8652926" y="4559068"/>
              <a:ext cx="525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702" name="TextBox 701">
              <a:extLst>
                <a:ext uri="{FF2B5EF4-FFF2-40B4-BE49-F238E27FC236}">
                  <a16:creationId xmlns:a16="http://schemas.microsoft.com/office/drawing/2014/main" id="{9EE670D5-0FF9-E2B2-A786-F907BA7298E0}"/>
                </a:ext>
              </a:extLst>
            </p:cNvPr>
            <p:cNvSpPr txBox="1"/>
            <p:nvPr/>
          </p:nvSpPr>
          <p:spPr bwMode="auto">
            <a:xfrm>
              <a:off x="9054001" y="4559068"/>
              <a:ext cx="525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15</a:t>
              </a:r>
            </a:p>
          </p:txBody>
        </p:sp>
        <p:sp>
          <p:nvSpPr>
            <p:cNvPr id="703" name="TextBox 702">
              <a:extLst>
                <a:ext uri="{FF2B5EF4-FFF2-40B4-BE49-F238E27FC236}">
                  <a16:creationId xmlns:a16="http://schemas.microsoft.com/office/drawing/2014/main" id="{9D62788F-71CF-28EF-677F-11B97AFE001F}"/>
                </a:ext>
              </a:extLst>
            </p:cNvPr>
            <p:cNvSpPr txBox="1"/>
            <p:nvPr/>
          </p:nvSpPr>
          <p:spPr bwMode="auto">
            <a:xfrm>
              <a:off x="5918436" y="5266168"/>
              <a:ext cx="11587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Nira + AAP</a:t>
              </a:r>
            </a:p>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Pbo + AAP</a:t>
              </a:r>
            </a:p>
          </p:txBody>
        </p:sp>
        <p:sp>
          <p:nvSpPr>
            <p:cNvPr id="704" name="TextBox 703">
              <a:extLst>
                <a:ext uri="{FF2B5EF4-FFF2-40B4-BE49-F238E27FC236}">
                  <a16:creationId xmlns:a16="http://schemas.microsoft.com/office/drawing/2014/main" id="{5B7DE344-1B8B-E6F2-D9D1-25DCBAA22063}"/>
                </a:ext>
              </a:extLst>
            </p:cNvPr>
            <p:cNvSpPr txBox="1"/>
            <p:nvPr/>
          </p:nvSpPr>
          <p:spPr bwMode="auto">
            <a:xfrm>
              <a:off x="9501870" y="4561674"/>
              <a:ext cx="4518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705" name="TextBox 704">
              <a:extLst>
                <a:ext uri="{FF2B5EF4-FFF2-40B4-BE49-F238E27FC236}">
                  <a16:creationId xmlns:a16="http://schemas.microsoft.com/office/drawing/2014/main" id="{856BD346-744C-DAA7-7BCF-1E792A441EDD}"/>
                </a:ext>
              </a:extLst>
            </p:cNvPr>
            <p:cNvSpPr txBox="1"/>
            <p:nvPr/>
          </p:nvSpPr>
          <p:spPr bwMode="auto">
            <a:xfrm>
              <a:off x="9908140" y="4561674"/>
              <a:ext cx="429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a:t>
              </a:r>
            </a:p>
          </p:txBody>
        </p:sp>
        <p:sp>
          <p:nvSpPr>
            <p:cNvPr id="706" name="TextBox 705">
              <a:extLst>
                <a:ext uri="{FF2B5EF4-FFF2-40B4-BE49-F238E27FC236}">
                  <a16:creationId xmlns:a16="http://schemas.microsoft.com/office/drawing/2014/main" id="{D0F0BFF2-527D-9696-18E7-91BE1E9314E0}"/>
                </a:ext>
              </a:extLst>
            </p:cNvPr>
            <p:cNvSpPr txBox="1"/>
            <p:nvPr/>
          </p:nvSpPr>
          <p:spPr bwMode="auto">
            <a:xfrm>
              <a:off x="10325594" y="4561674"/>
              <a:ext cx="429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707" name="TextBox 706">
              <a:extLst>
                <a:ext uri="{FF2B5EF4-FFF2-40B4-BE49-F238E27FC236}">
                  <a16:creationId xmlns:a16="http://schemas.microsoft.com/office/drawing/2014/main" id="{FB66BF8D-A572-5EAC-DEEE-32BED4BF430A}"/>
                </a:ext>
              </a:extLst>
            </p:cNvPr>
            <p:cNvSpPr txBox="1"/>
            <p:nvPr/>
          </p:nvSpPr>
          <p:spPr bwMode="auto">
            <a:xfrm>
              <a:off x="10690617" y="4561674"/>
              <a:ext cx="525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27</a:t>
              </a:r>
            </a:p>
          </p:txBody>
        </p:sp>
        <p:sp>
          <p:nvSpPr>
            <p:cNvPr id="708" name="TextBox 707">
              <a:extLst>
                <a:ext uri="{FF2B5EF4-FFF2-40B4-BE49-F238E27FC236}">
                  <a16:creationId xmlns:a16="http://schemas.microsoft.com/office/drawing/2014/main" id="{4433BAAB-4849-F489-6FD7-DFA2BA140766}"/>
                </a:ext>
              </a:extLst>
            </p:cNvPr>
            <p:cNvSpPr txBox="1"/>
            <p:nvPr/>
          </p:nvSpPr>
          <p:spPr bwMode="auto">
            <a:xfrm>
              <a:off x="11091692" y="4561674"/>
              <a:ext cx="525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grpSp>
          <p:nvGrpSpPr>
            <p:cNvPr id="709" name="Group 708">
              <a:extLst>
                <a:ext uri="{FF2B5EF4-FFF2-40B4-BE49-F238E27FC236}">
                  <a16:creationId xmlns:a16="http://schemas.microsoft.com/office/drawing/2014/main" id="{38A5AFEB-9E34-1967-606D-724470B7FF42}"/>
                </a:ext>
              </a:extLst>
            </p:cNvPr>
            <p:cNvGrpSpPr/>
            <p:nvPr/>
          </p:nvGrpSpPr>
          <p:grpSpPr>
            <a:xfrm rot="5400000">
              <a:off x="10495693" y="3766810"/>
              <a:ext cx="59457" cy="1622700"/>
              <a:chOff x="7323009" y="2886669"/>
              <a:chExt cx="47123" cy="1889994"/>
            </a:xfrm>
          </p:grpSpPr>
          <p:cxnSp>
            <p:nvCxnSpPr>
              <p:cNvPr id="710" name="Straight Connector 709">
                <a:extLst>
                  <a:ext uri="{FF2B5EF4-FFF2-40B4-BE49-F238E27FC236}">
                    <a16:creationId xmlns:a16="http://schemas.microsoft.com/office/drawing/2014/main" id="{18D735B2-0E17-DC8A-BFF4-7FFEF4A11196}"/>
                  </a:ext>
                </a:extLst>
              </p:cNvPr>
              <p:cNvCxnSpPr>
                <a:cxnSpLocks/>
              </p:cNvCxnSpPr>
              <p:nvPr/>
            </p:nvCxnSpPr>
            <p:spPr bwMode="auto">
              <a:xfrm flipH="1">
                <a:off x="7323009" y="2886669"/>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711" name="Straight Connector 710">
                <a:extLst>
                  <a:ext uri="{FF2B5EF4-FFF2-40B4-BE49-F238E27FC236}">
                    <a16:creationId xmlns:a16="http://schemas.microsoft.com/office/drawing/2014/main" id="{456A89BC-05FE-45FF-1C7B-7753C8DF9367}"/>
                  </a:ext>
                </a:extLst>
              </p:cNvPr>
              <p:cNvCxnSpPr>
                <a:cxnSpLocks/>
              </p:cNvCxnSpPr>
              <p:nvPr/>
            </p:nvCxnSpPr>
            <p:spPr bwMode="auto">
              <a:xfrm flipH="1">
                <a:off x="7323009" y="3359168"/>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712" name="Straight Connector 711">
                <a:extLst>
                  <a:ext uri="{FF2B5EF4-FFF2-40B4-BE49-F238E27FC236}">
                    <a16:creationId xmlns:a16="http://schemas.microsoft.com/office/drawing/2014/main" id="{7F2D5773-E048-EC86-D853-98A7C6C08972}"/>
                  </a:ext>
                </a:extLst>
              </p:cNvPr>
              <p:cNvCxnSpPr>
                <a:cxnSpLocks/>
              </p:cNvCxnSpPr>
              <p:nvPr/>
            </p:nvCxnSpPr>
            <p:spPr bwMode="auto">
              <a:xfrm flipH="1">
                <a:off x="7323009" y="3831667"/>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713" name="Straight Connector 712">
                <a:extLst>
                  <a:ext uri="{FF2B5EF4-FFF2-40B4-BE49-F238E27FC236}">
                    <a16:creationId xmlns:a16="http://schemas.microsoft.com/office/drawing/2014/main" id="{EAE847ED-63B0-5BB4-702A-2A29363C5F68}"/>
                  </a:ext>
                </a:extLst>
              </p:cNvPr>
              <p:cNvCxnSpPr>
                <a:cxnSpLocks/>
              </p:cNvCxnSpPr>
              <p:nvPr/>
            </p:nvCxnSpPr>
            <p:spPr bwMode="auto">
              <a:xfrm flipH="1">
                <a:off x="7323009" y="4304166"/>
                <a:ext cx="47123" cy="0"/>
              </a:xfrm>
              <a:prstGeom prst="line">
                <a:avLst/>
              </a:prstGeom>
              <a:noFill/>
              <a:ln w="28575" cap="flat" cmpd="sng" algn="ctr">
                <a:solidFill>
                  <a:schemeClr val="bg1"/>
                </a:solidFill>
                <a:prstDash val="solid"/>
                <a:round/>
                <a:headEnd type="none" w="med" len="med"/>
                <a:tailEnd type="none" w="med" len="med"/>
              </a:ln>
              <a:effectLst/>
            </p:spPr>
          </p:cxnSp>
          <p:cxnSp>
            <p:nvCxnSpPr>
              <p:cNvPr id="714" name="Straight Connector 713">
                <a:extLst>
                  <a:ext uri="{FF2B5EF4-FFF2-40B4-BE49-F238E27FC236}">
                    <a16:creationId xmlns:a16="http://schemas.microsoft.com/office/drawing/2014/main" id="{C95C25F8-F9F2-2024-B229-DE4EEABA9D12}"/>
                  </a:ext>
                </a:extLst>
              </p:cNvPr>
              <p:cNvCxnSpPr>
                <a:cxnSpLocks/>
              </p:cNvCxnSpPr>
              <p:nvPr/>
            </p:nvCxnSpPr>
            <p:spPr bwMode="auto">
              <a:xfrm flipH="1">
                <a:off x="7323009" y="4776663"/>
                <a:ext cx="47123" cy="0"/>
              </a:xfrm>
              <a:prstGeom prst="line">
                <a:avLst/>
              </a:prstGeom>
              <a:noFill/>
              <a:ln w="28575" cap="flat" cmpd="sng" algn="ctr">
                <a:solidFill>
                  <a:schemeClr val="bg1"/>
                </a:solidFill>
                <a:prstDash val="solid"/>
                <a:round/>
                <a:headEnd type="none" w="med" len="med"/>
                <a:tailEnd type="none" w="med" len="med"/>
              </a:ln>
              <a:effectLst/>
            </p:spPr>
          </p:cxnSp>
        </p:grpSp>
        <p:sp>
          <p:nvSpPr>
            <p:cNvPr id="715" name="TextBox 714">
              <a:extLst>
                <a:ext uri="{FF2B5EF4-FFF2-40B4-BE49-F238E27FC236}">
                  <a16:creationId xmlns:a16="http://schemas.microsoft.com/office/drawing/2014/main" id="{297EE9B8-5B4F-5A7E-4FA6-D13EF6335F76}"/>
                </a:ext>
              </a:extLst>
            </p:cNvPr>
            <p:cNvSpPr txBox="1"/>
            <p:nvPr/>
          </p:nvSpPr>
          <p:spPr bwMode="auto">
            <a:xfrm>
              <a:off x="7052117" y="5271801"/>
              <a:ext cx="481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113</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112</a:t>
              </a:r>
            </a:p>
          </p:txBody>
        </p:sp>
        <p:sp>
          <p:nvSpPr>
            <p:cNvPr id="716" name="TextBox 715">
              <a:extLst>
                <a:ext uri="{FF2B5EF4-FFF2-40B4-BE49-F238E27FC236}">
                  <a16:creationId xmlns:a16="http://schemas.microsoft.com/office/drawing/2014/main" id="{46911CDE-312B-56FD-F78C-0DF20A6DD757}"/>
                </a:ext>
              </a:extLst>
            </p:cNvPr>
            <p:cNvSpPr txBox="1"/>
            <p:nvPr/>
          </p:nvSpPr>
          <p:spPr bwMode="auto">
            <a:xfrm>
              <a:off x="7453897" y="5271801"/>
              <a:ext cx="481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103</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97</a:t>
              </a:r>
            </a:p>
          </p:txBody>
        </p:sp>
        <p:sp>
          <p:nvSpPr>
            <p:cNvPr id="717" name="TextBox 716">
              <a:extLst>
                <a:ext uri="{FF2B5EF4-FFF2-40B4-BE49-F238E27FC236}">
                  <a16:creationId xmlns:a16="http://schemas.microsoft.com/office/drawing/2014/main" id="{5236048E-FBB5-71D1-4E7F-6FC242F77090}"/>
                </a:ext>
              </a:extLst>
            </p:cNvPr>
            <p:cNvSpPr txBox="1"/>
            <p:nvPr/>
          </p:nvSpPr>
          <p:spPr bwMode="auto">
            <a:xfrm>
              <a:off x="7851675" y="5271801"/>
              <a:ext cx="481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90</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77</a:t>
              </a:r>
            </a:p>
          </p:txBody>
        </p:sp>
        <p:sp>
          <p:nvSpPr>
            <p:cNvPr id="718" name="TextBox 717">
              <a:extLst>
                <a:ext uri="{FF2B5EF4-FFF2-40B4-BE49-F238E27FC236}">
                  <a16:creationId xmlns:a16="http://schemas.microsoft.com/office/drawing/2014/main" id="{49FA57F0-9CFE-2F4E-3117-71C1EE851619}"/>
                </a:ext>
              </a:extLst>
            </p:cNvPr>
            <p:cNvSpPr txBox="1"/>
            <p:nvPr/>
          </p:nvSpPr>
          <p:spPr bwMode="auto">
            <a:xfrm>
              <a:off x="8269129" y="5271801"/>
              <a:ext cx="481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65</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43</a:t>
              </a:r>
            </a:p>
          </p:txBody>
        </p:sp>
        <p:sp>
          <p:nvSpPr>
            <p:cNvPr id="719" name="TextBox 718">
              <a:extLst>
                <a:ext uri="{FF2B5EF4-FFF2-40B4-BE49-F238E27FC236}">
                  <a16:creationId xmlns:a16="http://schemas.microsoft.com/office/drawing/2014/main" id="{DD899D8C-1E5A-12FB-B7BA-570D3E5166EC}"/>
                </a:ext>
              </a:extLst>
            </p:cNvPr>
            <p:cNvSpPr txBox="1"/>
            <p:nvPr/>
          </p:nvSpPr>
          <p:spPr bwMode="auto">
            <a:xfrm>
              <a:off x="8652926" y="5271801"/>
              <a:ext cx="525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45</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28</a:t>
              </a:r>
            </a:p>
          </p:txBody>
        </p:sp>
        <p:sp>
          <p:nvSpPr>
            <p:cNvPr id="720" name="TextBox 719">
              <a:extLst>
                <a:ext uri="{FF2B5EF4-FFF2-40B4-BE49-F238E27FC236}">
                  <a16:creationId xmlns:a16="http://schemas.microsoft.com/office/drawing/2014/main" id="{0D472961-1794-2FEB-3527-4915E3A415BA}"/>
                </a:ext>
              </a:extLst>
            </p:cNvPr>
            <p:cNvSpPr txBox="1"/>
            <p:nvPr/>
          </p:nvSpPr>
          <p:spPr bwMode="auto">
            <a:xfrm>
              <a:off x="9054001" y="5271801"/>
              <a:ext cx="525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31</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721" name="TextBox 720">
              <a:extLst>
                <a:ext uri="{FF2B5EF4-FFF2-40B4-BE49-F238E27FC236}">
                  <a16:creationId xmlns:a16="http://schemas.microsoft.com/office/drawing/2014/main" id="{6D3FFE39-FB22-3589-DEDA-7CD8FC4086D2}"/>
                </a:ext>
              </a:extLst>
            </p:cNvPr>
            <p:cNvSpPr txBox="1"/>
            <p:nvPr/>
          </p:nvSpPr>
          <p:spPr bwMode="auto">
            <a:xfrm>
              <a:off x="9501870" y="5274407"/>
              <a:ext cx="4518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11</a:t>
              </a:r>
            </a:p>
          </p:txBody>
        </p:sp>
        <p:sp>
          <p:nvSpPr>
            <p:cNvPr id="722" name="TextBox 721">
              <a:extLst>
                <a:ext uri="{FF2B5EF4-FFF2-40B4-BE49-F238E27FC236}">
                  <a16:creationId xmlns:a16="http://schemas.microsoft.com/office/drawing/2014/main" id="{2D4DAF39-27E7-4CA5-E35E-C56DDEB560D1}"/>
                </a:ext>
              </a:extLst>
            </p:cNvPr>
            <p:cNvSpPr txBox="1"/>
            <p:nvPr/>
          </p:nvSpPr>
          <p:spPr bwMode="auto">
            <a:xfrm>
              <a:off x="9908140" y="5274407"/>
              <a:ext cx="4296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a:t>
              </a:r>
            </a:p>
          </p:txBody>
        </p:sp>
        <p:sp>
          <p:nvSpPr>
            <p:cNvPr id="723" name="TextBox 722">
              <a:extLst>
                <a:ext uri="{FF2B5EF4-FFF2-40B4-BE49-F238E27FC236}">
                  <a16:creationId xmlns:a16="http://schemas.microsoft.com/office/drawing/2014/main" id="{F3BB6431-C47B-FD0C-7D1D-0DD9A7B0D49C}"/>
                </a:ext>
              </a:extLst>
            </p:cNvPr>
            <p:cNvSpPr txBox="1"/>
            <p:nvPr/>
          </p:nvSpPr>
          <p:spPr bwMode="auto">
            <a:xfrm>
              <a:off x="10325594" y="5274407"/>
              <a:ext cx="4296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724" name="TextBox 723">
              <a:extLst>
                <a:ext uri="{FF2B5EF4-FFF2-40B4-BE49-F238E27FC236}">
                  <a16:creationId xmlns:a16="http://schemas.microsoft.com/office/drawing/2014/main" id="{229FA580-8555-7F8C-8AF7-44E9D5356A93}"/>
                </a:ext>
              </a:extLst>
            </p:cNvPr>
            <p:cNvSpPr txBox="1"/>
            <p:nvPr/>
          </p:nvSpPr>
          <p:spPr bwMode="auto">
            <a:xfrm>
              <a:off x="10690617" y="5274407"/>
              <a:ext cx="525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725" name="TextBox 724">
              <a:extLst>
                <a:ext uri="{FF2B5EF4-FFF2-40B4-BE49-F238E27FC236}">
                  <a16:creationId xmlns:a16="http://schemas.microsoft.com/office/drawing/2014/main" id="{832F97B8-39C3-00F5-49E0-8341B367BC16}"/>
                </a:ext>
              </a:extLst>
            </p:cNvPr>
            <p:cNvSpPr txBox="1"/>
            <p:nvPr/>
          </p:nvSpPr>
          <p:spPr bwMode="auto">
            <a:xfrm>
              <a:off x="11091692" y="5274407"/>
              <a:ext cx="525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726" name="TextBox 725">
              <a:extLst>
                <a:ext uri="{FF2B5EF4-FFF2-40B4-BE49-F238E27FC236}">
                  <a16:creationId xmlns:a16="http://schemas.microsoft.com/office/drawing/2014/main" id="{BE4857DA-E5CF-5DEB-5482-23B14E9D340A}"/>
                </a:ext>
              </a:extLst>
            </p:cNvPr>
            <p:cNvSpPr txBox="1"/>
            <p:nvPr/>
          </p:nvSpPr>
          <p:spPr bwMode="auto">
            <a:xfrm>
              <a:off x="9266336" y="3880968"/>
              <a:ext cx="22028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Placebo + AAP: 10.9 mo</a:t>
              </a:r>
            </a:p>
          </p:txBody>
        </p:sp>
        <p:sp>
          <p:nvSpPr>
            <p:cNvPr id="727" name="TextBox 726">
              <a:extLst>
                <a:ext uri="{FF2B5EF4-FFF2-40B4-BE49-F238E27FC236}">
                  <a16:creationId xmlns:a16="http://schemas.microsoft.com/office/drawing/2014/main" id="{725BB102-B64F-D021-83C7-C2569B90646A}"/>
                </a:ext>
              </a:extLst>
            </p:cNvPr>
            <p:cNvSpPr txBox="1"/>
            <p:nvPr/>
          </p:nvSpPr>
          <p:spPr bwMode="auto">
            <a:xfrm>
              <a:off x="9242685" y="2856091"/>
              <a:ext cx="23330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Niraparib + AAP: 19.5 mo</a:t>
              </a:r>
            </a:p>
          </p:txBody>
        </p:sp>
        <p:grpSp>
          <p:nvGrpSpPr>
            <p:cNvPr id="728" name="Group 727">
              <a:extLst>
                <a:ext uri="{FF2B5EF4-FFF2-40B4-BE49-F238E27FC236}">
                  <a16:creationId xmlns:a16="http://schemas.microsoft.com/office/drawing/2014/main" id="{133DC5A8-BE81-07F6-749A-60BC7B630F04}"/>
                </a:ext>
              </a:extLst>
            </p:cNvPr>
            <p:cNvGrpSpPr/>
            <p:nvPr/>
          </p:nvGrpSpPr>
          <p:grpSpPr>
            <a:xfrm>
              <a:off x="7267280" y="2231479"/>
              <a:ext cx="4109660" cy="1550861"/>
              <a:chOff x="7162505" y="2231479"/>
              <a:chExt cx="4109660" cy="1550861"/>
            </a:xfrm>
          </p:grpSpPr>
          <p:cxnSp>
            <p:nvCxnSpPr>
              <p:cNvPr id="729" name="Straight Connector 728">
                <a:extLst>
                  <a:ext uri="{FF2B5EF4-FFF2-40B4-BE49-F238E27FC236}">
                    <a16:creationId xmlns:a16="http://schemas.microsoft.com/office/drawing/2014/main" id="{47489AEA-6D39-23C3-94DA-A5E02AC08426}"/>
                  </a:ext>
                </a:extLst>
              </p:cNvPr>
              <p:cNvCxnSpPr>
                <a:cxnSpLocks/>
              </p:cNvCxnSpPr>
              <p:nvPr/>
            </p:nvCxnSpPr>
            <p:spPr bwMode="auto">
              <a:xfrm>
                <a:off x="7206038" y="3413381"/>
                <a:ext cx="4066127" cy="0"/>
              </a:xfrm>
              <a:prstGeom prst="line">
                <a:avLst/>
              </a:prstGeom>
              <a:noFill/>
              <a:ln w="28575" cap="flat" cmpd="sng" algn="ctr">
                <a:solidFill>
                  <a:schemeClr val="tx2"/>
                </a:solidFill>
                <a:prstDash val="sysDash"/>
                <a:round/>
                <a:headEnd type="none" w="med" len="med"/>
                <a:tailEnd type="none" w="med" len="med"/>
              </a:ln>
              <a:effectLst/>
            </p:spPr>
          </p:cxnSp>
          <p:sp>
            <p:nvSpPr>
              <p:cNvPr id="730" name="Isosceles Triangle 729">
                <a:extLst>
                  <a:ext uri="{FF2B5EF4-FFF2-40B4-BE49-F238E27FC236}">
                    <a16:creationId xmlns:a16="http://schemas.microsoft.com/office/drawing/2014/main" id="{6B74B0CA-658C-56D1-1057-7536B8E8EAC0}"/>
                  </a:ext>
                </a:extLst>
              </p:cNvPr>
              <p:cNvSpPr/>
              <p:nvPr/>
            </p:nvSpPr>
            <p:spPr bwMode="auto">
              <a:xfrm>
                <a:off x="7162505" y="223147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1" name="Isosceles Triangle 730">
                <a:extLst>
                  <a:ext uri="{FF2B5EF4-FFF2-40B4-BE49-F238E27FC236}">
                    <a16:creationId xmlns:a16="http://schemas.microsoft.com/office/drawing/2014/main" id="{EB2ADB95-A1EE-C612-09EC-FBF10A5F7C42}"/>
                  </a:ext>
                </a:extLst>
              </p:cNvPr>
              <p:cNvSpPr/>
              <p:nvPr/>
            </p:nvSpPr>
            <p:spPr bwMode="auto">
              <a:xfrm>
                <a:off x="7681918" y="248470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2" name="Isosceles Triangle 731">
                <a:extLst>
                  <a:ext uri="{FF2B5EF4-FFF2-40B4-BE49-F238E27FC236}">
                    <a16:creationId xmlns:a16="http://schemas.microsoft.com/office/drawing/2014/main" id="{4353115F-33C4-286E-F731-1BF4E46FE6A2}"/>
                  </a:ext>
                </a:extLst>
              </p:cNvPr>
              <p:cNvSpPr/>
              <p:nvPr/>
            </p:nvSpPr>
            <p:spPr bwMode="auto">
              <a:xfrm>
                <a:off x="7761651" y="250165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3" name="Isosceles Triangle 732">
                <a:extLst>
                  <a:ext uri="{FF2B5EF4-FFF2-40B4-BE49-F238E27FC236}">
                    <a16:creationId xmlns:a16="http://schemas.microsoft.com/office/drawing/2014/main" id="{9A54B058-8180-F09D-3CE2-040CE090BC91}"/>
                  </a:ext>
                </a:extLst>
              </p:cNvPr>
              <p:cNvSpPr/>
              <p:nvPr/>
            </p:nvSpPr>
            <p:spPr bwMode="auto">
              <a:xfrm>
                <a:off x="7912795" y="2505328"/>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4" name="Isosceles Triangle 733">
                <a:extLst>
                  <a:ext uri="{FF2B5EF4-FFF2-40B4-BE49-F238E27FC236}">
                    <a16:creationId xmlns:a16="http://schemas.microsoft.com/office/drawing/2014/main" id="{F1D12ED6-BAF5-5454-5058-36B08DCCA293}"/>
                  </a:ext>
                </a:extLst>
              </p:cNvPr>
              <p:cNvSpPr/>
              <p:nvPr/>
            </p:nvSpPr>
            <p:spPr bwMode="auto">
              <a:xfrm>
                <a:off x="8179426" y="2570968"/>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5" name="Isosceles Triangle 734">
                <a:extLst>
                  <a:ext uri="{FF2B5EF4-FFF2-40B4-BE49-F238E27FC236}">
                    <a16:creationId xmlns:a16="http://schemas.microsoft.com/office/drawing/2014/main" id="{0C05399B-EBAA-5A42-595B-989599442EAE}"/>
                  </a:ext>
                </a:extLst>
              </p:cNvPr>
              <p:cNvSpPr/>
              <p:nvPr/>
            </p:nvSpPr>
            <p:spPr bwMode="auto">
              <a:xfrm>
                <a:off x="7954262" y="2552137"/>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6" name="Isosceles Triangle 735">
                <a:extLst>
                  <a:ext uri="{FF2B5EF4-FFF2-40B4-BE49-F238E27FC236}">
                    <a16:creationId xmlns:a16="http://schemas.microsoft.com/office/drawing/2014/main" id="{8D75CB5B-2C4D-24AB-4EF7-6BC02771AE84}"/>
                  </a:ext>
                </a:extLst>
              </p:cNvPr>
              <p:cNvSpPr/>
              <p:nvPr/>
            </p:nvSpPr>
            <p:spPr bwMode="auto">
              <a:xfrm>
                <a:off x="8266603" y="264473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7" name="Isosceles Triangle 736">
                <a:extLst>
                  <a:ext uri="{FF2B5EF4-FFF2-40B4-BE49-F238E27FC236}">
                    <a16:creationId xmlns:a16="http://schemas.microsoft.com/office/drawing/2014/main" id="{874122A3-6189-C61B-EC43-AC1CAC3FE456}"/>
                  </a:ext>
                </a:extLst>
              </p:cNvPr>
              <p:cNvSpPr/>
              <p:nvPr/>
            </p:nvSpPr>
            <p:spPr bwMode="auto">
              <a:xfrm>
                <a:off x="8287260" y="2668094"/>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8" name="Isosceles Triangle 737">
                <a:extLst>
                  <a:ext uri="{FF2B5EF4-FFF2-40B4-BE49-F238E27FC236}">
                    <a16:creationId xmlns:a16="http://schemas.microsoft.com/office/drawing/2014/main" id="{6B25CD78-4013-B3C2-9B25-9980B85B25C9}"/>
                  </a:ext>
                </a:extLst>
              </p:cNvPr>
              <p:cNvSpPr/>
              <p:nvPr/>
            </p:nvSpPr>
            <p:spPr bwMode="auto">
              <a:xfrm>
                <a:off x="8296926" y="2723923"/>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9" name="Isosceles Triangle 738">
                <a:extLst>
                  <a:ext uri="{FF2B5EF4-FFF2-40B4-BE49-F238E27FC236}">
                    <a16:creationId xmlns:a16="http://schemas.microsoft.com/office/drawing/2014/main" id="{C7C3DFF6-A91D-A6AE-A483-973C22F3F457}"/>
                  </a:ext>
                </a:extLst>
              </p:cNvPr>
              <p:cNvSpPr/>
              <p:nvPr/>
            </p:nvSpPr>
            <p:spPr bwMode="auto">
              <a:xfrm>
                <a:off x="8620201" y="2776912"/>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0" name="Isosceles Triangle 739">
                <a:extLst>
                  <a:ext uri="{FF2B5EF4-FFF2-40B4-BE49-F238E27FC236}">
                    <a16:creationId xmlns:a16="http://schemas.microsoft.com/office/drawing/2014/main" id="{BD1CF7B4-C694-61E9-B742-AAF0902B5B0C}"/>
                  </a:ext>
                </a:extLst>
              </p:cNvPr>
              <p:cNvSpPr/>
              <p:nvPr/>
            </p:nvSpPr>
            <p:spPr bwMode="auto">
              <a:xfrm>
                <a:off x="8640396" y="2797175"/>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1" name="Isosceles Triangle 740">
                <a:extLst>
                  <a:ext uri="{FF2B5EF4-FFF2-40B4-BE49-F238E27FC236}">
                    <a16:creationId xmlns:a16="http://schemas.microsoft.com/office/drawing/2014/main" id="{918BB09F-9B53-978D-06E9-A8C4B38E61EC}"/>
                  </a:ext>
                </a:extLst>
              </p:cNvPr>
              <p:cNvSpPr/>
              <p:nvPr/>
            </p:nvSpPr>
            <p:spPr bwMode="auto">
              <a:xfrm>
                <a:off x="8885126" y="2944926"/>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2" name="Isosceles Triangle 741">
                <a:extLst>
                  <a:ext uri="{FF2B5EF4-FFF2-40B4-BE49-F238E27FC236}">
                    <a16:creationId xmlns:a16="http://schemas.microsoft.com/office/drawing/2014/main" id="{45E1AF28-C08B-CA9D-5252-A6483100D7D9}"/>
                  </a:ext>
                </a:extLst>
              </p:cNvPr>
              <p:cNvSpPr/>
              <p:nvPr/>
            </p:nvSpPr>
            <p:spPr bwMode="auto">
              <a:xfrm>
                <a:off x="8665231" y="287026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3" name="Isosceles Triangle 742">
                <a:extLst>
                  <a:ext uri="{FF2B5EF4-FFF2-40B4-BE49-F238E27FC236}">
                    <a16:creationId xmlns:a16="http://schemas.microsoft.com/office/drawing/2014/main" id="{D9EA0143-4980-8484-4142-5C06C46610A8}"/>
                  </a:ext>
                </a:extLst>
              </p:cNvPr>
              <p:cNvSpPr/>
              <p:nvPr/>
            </p:nvSpPr>
            <p:spPr bwMode="auto">
              <a:xfrm>
                <a:off x="8677249" y="291376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4" name="Isosceles Triangle 743">
                <a:extLst>
                  <a:ext uri="{FF2B5EF4-FFF2-40B4-BE49-F238E27FC236}">
                    <a16:creationId xmlns:a16="http://schemas.microsoft.com/office/drawing/2014/main" id="{B393857C-DA64-DBEA-6F16-812E71208AFA}"/>
                  </a:ext>
                </a:extLst>
              </p:cNvPr>
              <p:cNvSpPr/>
              <p:nvPr/>
            </p:nvSpPr>
            <p:spPr bwMode="auto">
              <a:xfrm>
                <a:off x="9032630" y="3088742"/>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5" name="Isosceles Triangle 744">
                <a:extLst>
                  <a:ext uri="{FF2B5EF4-FFF2-40B4-BE49-F238E27FC236}">
                    <a16:creationId xmlns:a16="http://schemas.microsoft.com/office/drawing/2014/main" id="{3B5A77EA-9D95-4B02-BD9A-3F2D263C5450}"/>
                  </a:ext>
                </a:extLst>
              </p:cNvPr>
              <p:cNvSpPr/>
              <p:nvPr/>
            </p:nvSpPr>
            <p:spPr bwMode="auto">
              <a:xfrm>
                <a:off x="8999545" y="302415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6" name="Isosceles Triangle 745">
                <a:extLst>
                  <a:ext uri="{FF2B5EF4-FFF2-40B4-BE49-F238E27FC236}">
                    <a16:creationId xmlns:a16="http://schemas.microsoft.com/office/drawing/2014/main" id="{E442D893-2C21-ABEC-8DB8-18297627FBD6}"/>
                  </a:ext>
                </a:extLst>
              </p:cNvPr>
              <p:cNvSpPr/>
              <p:nvPr/>
            </p:nvSpPr>
            <p:spPr bwMode="auto">
              <a:xfrm>
                <a:off x="9349056" y="3252595"/>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7" name="Isosceles Triangle 746">
                <a:extLst>
                  <a:ext uri="{FF2B5EF4-FFF2-40B4-BE49-F238E27FC236}">
                    <a16:creationId xmlns:a16="http://schemas.microsoft.com/office/drawing/2014/main" id="{5D708884-DF8B-6173-ECAF-F042B282BF52}"/>
                  </a:ext>
                </a:extLst>
              </p:cNvPr>
              <p:cNvSpPr/>
              <p:nvPr/>
            </p:nvSpPr>
            <p:spPr bwMode="auto">
              <a:xfrm>
                <a:off x="9061132" y="3129071"/>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8" name="Isosceles Triangle 747">
                <a:extLst>
                  <a:ext uri="{FF2B5EF4-FFF2-40B4-BE49-F238E27FC236}">
                    <a16:creationId xmlns:a16="http://schemas.microsoft.com/office/drawing/2014/main" id="{6A25E994-C1F5-5BA3-6BBB-96FC5B9E7328}"/>
                  </a:ext>
                </a:extLst>
              </p:cNvPr>
              <p:cNvSpPr/>
              <p:nvPr/>
            </p:nvSpPr>
            <p:spPr bwMode="auto">
              <a:xfrm>
                <a:off x="9413920" y="338529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9" name="Isosceles Triangle 748">
                <a:extLst>
                  <a:ext uri="{FF2B5EF4-FFF2-40B4-BE49-F238E27FC236}">
                    <a16:creationId xmlns:a16="http://schemas.microsoft.com/office/drawing/2014/main" id="{6F0EBD46-12BF-969B-1945-69C5C931DCA7}"/>
                  </a:ext>
                </a:extLst>
              </p:cNvPr>
              <p:cNvSpPr/>
              <p:nvPr/>
            </p:nvSpPr>
            <p:spPr bwMode="auto">
              <a:xfrm>
                <a:off x="9382369" y="325361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50" name="Isosceles Triangle 749">
                <a:extLst>
                  <a:ext uri="{FF2B5EF4-FFF2-40B4-BE49-F238E27FC236}">
                    <a16:creationId xmlns:a16="http://schemas.microsoft.com/office/drawing/2014/main" id="{0D1101AB-A23A-5BCC-F0D0-BA18A2BEBF8A}"/>
                  </a:ext>
                </a:extLst>
              </p:cNvPr>
              <p:cNvSpPr/>
              <p:nvPr/>
            </p:nvSpPr>
            <p:spPr bwMode="auto">
              <a:xfrm>
                <a:off x="9383923" y="3358298"/>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51" name="Isosceles Triangle 750">
                <a:extLst>
                  <a:ext uri="{FF2B5EF4-FFF2-40B4-BE49-F238E27FC236}">
                    <a16:creationId xmlns:a16="http://schemas.microsoft.com/office/drawing/2014/main" id="{F2E43610-072A-3E09-A49D-04AED8CD0C47}"/>
                  </a:ext>
                </a:extLst>
              </p:cNvPr>
              <p:cNvSpPr/>
              <p:nvPr/>
            </p:nvSpPr>
            <p:spPr bwMode="auto">
              <a:xfrm>
                <a:off x="9427064" y="344461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52" name="Isosceles Triangle 751">
                <a:extLst>
                  <a:ext uri="{FF2B5EF4-FFF2-40B4-BE49-F238E27FC236}">
                    <a16:creationId xmlns:a16="http://schemas.microsoft.com/office/drawing/2014/main" id="{EFFEB3FE-F063-F332-6113-509BB3663619}"/>
                  </a:ext>
                </a:extLst>
              </p:cNvPr>
              <p:cNvSpPr/>
              <p:nvPr/>
            </p:nvSpPr>
            <p:spPr bwMode="auto">
              <a:xfrm>
                <a:off x="9745172" y="3503073"/>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53" name="Isosceles Triangle 752">
                <a:extLst>
                  <a:ext uri="{FF2B5EF4-FFF2-40B4-BE49-F238E27FC236}">
                    <a16:creationId xmlns:a16="http://schemas.microsoft.com/office/drawing/2014/main" id="{B787D6F8-E1BA-B234-4004-D45742167D6A}"/>
                  </a:ext>
                </a:extLst>
              </p:cNvPr>
              <p:cNvSpPr/>
              <p:nvPr/>
            </p:nvSpPr>
            <p:spPr bwMode="auto">
              <a:xfrm>
                <a:off x="9468732" y="3443152"/>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54" name="Isosceles Triangle 753">
                <a:extLst>
                  <a:ext uri="{FF2B5EF4-FFF2-40B4-BE49-F238E27FC236}">
                    <a16:creationId xmlns:a16="http://schemas.microsoft.com/office/drawing/2014/main" id="{B96942F6-9AB4-A9CE-A94D-89363EB6DA90}"/>
                  </a:ext>
                </a:extLst>
              </p:cNvPr>
              <p:cNvSpPr/>
              <p:nvPr/>
            </p:nvSpPr>
            <p:spPr bwMode="auto">
              <a:xfrm>
                <a:off x="9887037" y="3586259"/>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55" name="Isosceles Triangle 754">
                <a:extLst>
                  <a:ext uri="{FF2B5EF4-FFF2-40B4-BE49-F238E27FC236}">
                    <a16:creationId xmlns:a16="http://schemas.microsoft.com/office/drawing/2014/main" id="{257D8DC2-57EC-FE6E-3FDF-902D14FDAF62}"/>
                  </a:ext>
                </a:extLst>
              </p:cNvPr>
              <p:cNvSpPr/>
              <p:nvPr/>
            </p:nvSpPr>
            <p:spPr bwMode="auto">
              <a:xfrm>
                <a:off x="9789932" y="350033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56" name="Isosceles Triangle 755">
                <a:extLst>
                  <a:ext uri="{FF2B5EF4-FFF2-40B4-BE49-F238E27FC236}">
                    <a16:creationId xmlns:a16="http://schemas.microsoft.com/office/drawing/2014/main" id="{A66ADF7F-92E4-133C-50BC-D2DE7970D6CE}"/>
                  </a:ext>
                </a:extLst>
              </p:cNvPr>
              <p:cNvSpPr/>
              <p:nvPr/>
            </p:nvSpPr>
            <p:spPr bwMode="auto">
              <a:xfrm>
                <a:off x="10132519" y="371164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57" name="Isosceles Triangle 756">
                <a:extLst>
                  <a:ext uri="{FF2B5EF4-FFF2-40B4-BE49-F238E27FC236}">
                    <a16:creationId xmlns:a16="http://schemas.microsoft.com/office/drawing/2014/main" id="{2BC5EE10-B095-A995-AEBB-69A8A98C8CD5}"/>
                  </a:ext>
                </a:extLst>
              </p:cNvPr>
              <p:cNvSpPr/>
              <p:nvPr/>
            </p:nvSpPr>
            <p:spPr bwMode="auto">
              <a:xfrm>
                <a:off x="9932231" y="3591614"/>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58" name="Isosceles Triangle 757">
                <a:extLst>
                  <a:ext uri="{FF2B5EF4-FFF2-40B4-BE49-F238E27FC236}">
                    <a16:creationId xmlns:a16="http://schemas.microsoft.com/office/drawing/2014/main" id="{CA376EA3-F6AC-73CF-3F07-557260B5E082}"/>
                  </a:ext>
                </a:extLst>
              </p:cNvPr>
              <p:cNvSpPr/>
              <p:nvPr/>
            </p:nvSpPr>
            <p:spPr bwMode="auto">
              <a:xfrm>
                <a:off x="10114419" y="3587583"/>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59" name="Isosceles Triangle 758">
                <a:extLst>
                  <a:ext uri="{FF2B5EF4-FFF2-40B4-BE49-F238E27FC236}">
                    <a16:creationId xmlns:a16="http://schemas.microsoft.com/office/drawing/2014/main" id="{67BFE706-105C-AF36-566F-1B883961CE71}"/>
                  </a:ext>
                </a:extLst>
              </p:cNvPr>
              <p:cNvSpPr/>
              <p:nvPr/>
            </p:nvSpPr>
            <p:spPr bwMode="auto">
              <a:xfrm>
                <a:off x="10502169" y="3712783"/>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60" name="Isosceles Triangle 759">
                <a:extLst>
                  <a:ext uri="{FF2B5EF4-FFF2-40B4-BE49-F238E27FC236}">
                    <a16:creationId xmlns:a16="http://schemas.microsoft.com/office/drawing/2014/main" id="{559E55E1-A62A-4879-90F4-E79C8F66601A}"/>
                  </a:ext>
                </a:extLst>
              </p:cNvPr>
              <p:cNvSpPr/>
              <p:nvPr/>
            </p:nvSpPr>
            <p:spPr bwMode="auto">
              <a:xfrm>
                <a:off x="10566896" y="3718001"/>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61" name="Isosceles Triangle 760">
                <a:extLst>
                  <a:ext uri="{FF2B5EF4-FFF2-40B4-BE49-F238E27FC236}">
                    <a16:creationId xmlns:a16="http://schemas.microsoft.com/office/drawing/2014/main" id="{8B9718AE-3100-8B6C-4F50-998027F2A5A1}"/>
                  </a:ext>
                </a:extLst>
              </p:cNvPr>
              <p:cNvSpPr/>
              <p:nvPr/>
            </p:nvSpPr>
            <p:spPr bwMode="auto">
              <a:xfrm>
                <a:off x="10861037" y="3711640"/>
                <a:ext cx="74633" cy="64339"/>
              </a:xfrm>
              <a:prstGeom prst="triangl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762" name="Group 761">
              <a:extLst>
                <a:ext uri="{FF2B5EF4-FFF2-40B4-BE49-F238E27FC236}">
                  <a16:creationId xmlns:a16="http://schemas.microsoft.com/office/drawing/2014/main" id="{D4C77D19-BB9C-697E-C0AD-268AA727BDFA}"/>
                </a:ext>
              </a:extLst>
            </p:cNvPr>
            <p:cNvGrpSpPr/>
            <p:nvPr/>
          </p:nvGrpSpPr>
          <p:grpSpPr>
            <a:xfrm>
              <a:off x="7708631" y="2545033"/>
              <a:ext cx="2979416" cy="1367720"/>
              <a:chOff x="7603856" y="2545033"/>
              <a:chExt cx="2979416" cy="1367720"/>
            </a:xfrm>
          </p:grpSpPr>
          <p:sp>
            <p:nvSpPr>
              <p:cNvPr id="763" name="Oval 762">
                <a:extLst>
                  <a:ext uri="{FF2B5EF4-FFF2-40B4-BE49-F238E27FC236}">
                    <a16:creationId xmlns:a16="http://schemas.microsoft.com/office/drawing/2014/main" id="{D08CB765-C0D5-AE09-DBFD-4D74B1DB66B7}"/>
                  </a:ext>
                </a:extLst>
              </p:cNvPr>
              <p:cNvSpPr/>
              <p:nvPr/>
            </p:nvSpPr>
            <p:spPr bwMode="auto">
              <a:xfrm>
                <a:off x="7603856" y="2545033"/>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64" name="Oval 763">
                <a:extLst>
                  <a:ext uri="{FF2B5EF4-FFF2-40B4-BE49-F238E27FC236}">
                    <a16:creationId xmlns:a16="http://schemas.microsoft.com/office/drawing/2014/main" id="{9F9E4E3C-522E-C9D9-57AE-0DD2A4E28DE6}"/>
                  </a:ext>
                </a:extLst>
              </p:cNvPr>
              <p:cNvSpPr/>
              <p:nvPr/>
            </p:nvSpPr>
            <p:spPr bwMode="auto">
              <a:xfrm>
                <a:off x="7648014" y="2573824"/>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65" name="Oval 764">
                <a:extLst>
                  <a:ext uri="{FF2B5EF4-FFF2-40B4-BE49-F238E27FC236}">
                    <a16:creationId xmlns:a16="http://schemas.microsoft.com/office/drawing/2014/main" id="{614330CD-C1B6-B15F-29C8-D6B102CF55C5}"/>
                  </a:ext>
                </a:extLst>
              </p:cNvPr>
              <p:cNvSpPr/>
              <p:nvPr/>
            </p:nvSpPr>
            <p:spPr bwMode="auto">
              <a:xfrm>
                <a:off x="8233285" y="2983422"/>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66" name="Oval 765">
                <a:extLst>
                  <a:ext uri="{FF2B5EF4-FFF2-40B4-BE49-F238E27FC236}">
                    <a16:creationId xmlns:a16="http://schemas.microsoft.com/office/drawing/2014/main" id="{4B36AF88-893F-C45C-B63A-DF637428A7A7}"/>
                  </a:ext>
                </a:extLst>
              </p:cNvPr>
              <p:cNvSpPr/>
              <p:nvPr/>
            </p:nvSpPr>
            <p:spPr bwMode="auto">
              <a:xfrm>
                <a:off x="7933596" y="2877787"/>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67" name="Oval 766">
                <a:extLst>
                  <a:ext uri="{FF2B5EF4-FFF2-40B4-BE49-F238E27FC236}">
                    <a16:creationId xmlns:a16="http://schemas.microsoft.com/office/drawing/2014/main" id="{5F5BED4F-56C1-4AB0-3451-FA0FFC4091CB}"/>
                  </a:ext>
                </a:extLst>
              </p:cNvPr>
              <p:cNvSpPr/>
              <p:nvPr/>
            </p:nvSpPr>
            <p:spPr bwMode="auto">
              <a:xfrm>
                <a:off x="8264058" y="3015121"/>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68" name="Oval 767">
                <a:extLst>
                  <a:ext uri="{FF2B5EF4-FFF2-40B4-BE49-F238E27FC236}">
                    <a16:creationId xmlns:a16="http://schemas.microsoft.com/office/drawing/2014/main" id="{045AD762-D347-160C-92DB-E64A2B3C66F5}"/>
                  </a:ext>
                </a:extLst>
              </p:cNvPr>
              <p:cNvSpPr/>
              <p:nvPr/>
            </p:nvSpPr>
            <p:spPr bwMode="auto">
              <a:xfrm>
                <a:off x="8277197" y="3040500"/>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69" name="Oval 768">
                <a:extLst>
                  <a:ext uri="{FF2B5EF4-FFF2-40B4-BE49-F238E27FC236}">
                    <a16:creationId xmlns:a16="http://schemas.microsoft.com/office/drawing/2014/main" id="{D84C0E01-3BC3-D798-26AB-C707B261DC50}"/>
                  </a:ext>
                </a:extLst>
              </p:cNvPr>
              <p:cNvSpPr/>
              <p:nvPr/>
            </p:nvSpPr>
            <p:spPr bwMode="auto">
              <a:xfrm>
                <a:off x="8288239" y="3109867"/>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70" name="Oval 769">
                <a:extLst>
                  <a:ext uri="{FF2B5EF4-FFF2-40B4-BE49-F238E27FC236}">
                    <a16:creationId xmlns:a16="http://schemas.microsoft.com/office/drawing/2014/main" id="{CB35CA43-D0DE-A61E-DDBD-E654D33B0B3E}"/>
                  </a:ext>
                </a:extLst>
              </p:cNvPr>
              <p:cNvSpPr/>
              <p:nvPr/>
            </p:nvSpPr>
            <p:spPr bwMode="auto">
              <a:xfrm>
                <a:off x="8300691" y="3147064"/>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71" name="Oval 770">
                <a:extLst>
                  <a:ext uri="{FF2B5EF4-FFF2-40B4-BE49-F238E27FC236}">
                    <a16:creationId xmlns:a16="http://schemas.microsoft.com/office/drawing/2014/main" id="{196E2C43-9ECA-793F-A4B9-F5A11BF93AF3}"/>
                  </a:ext>
                </a:extLst>
              </p:cNvPr>
              <p:cNvSpPr/>
              <p:nvPr/>
            </p:nvSpPr>
            <p:spPr bwMode="auto">
              <a:xfrm>
                <a:off x="8425133" y="3355226"/>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72" name="Oval 771">
                <a:extLst>
                  <a:ext uri="{FF2B5EF4-FFF2-40B4-BE49-F238E27FC236}">
                    <a16:creationId xmlns:a16="http://schemas.microsoft.com/office/drawing/2014/main" id="{A3339D6A-15A4-E15B-922B-A59D2622BE10}"/>
                  </a:ext>
                </a:extLst>
              </p:cNvPr>
              <p:cNvSpPr/>
              <p:nvPr/>
            </p:nvSpPr>
            <p:spPr bwMode="auto">
              <a:xfrm>
                <a:off x="8308704" y="3185758"/>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73" name="Oval 772">
                <a:extLst>
                  <a:ext uri="{FF2B5EF4-FFF2-40B4-BE49-F238E27FC236}">
                    <a16:creationId xmlns:a16="http://schemas.microsoft.com/office/drawing/2014/main" id="{321CB107-8698-1E96-04E0-6D096ED22285}"/>
                  </a:ext>
                </a:extLst>
              </p:cNvPr>
              <p:cNvSpPr/>
              <p:nvPr/>
            </p:nvSpPr>
            <p:spPr bwMode="auto">
              <a:xfrm>
                <a:off x="8605745" y="3358735"/>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74" name="Oval 773">
                <a:extLst>
                  <a:ext uri="{FF2B5EF4-FFF2-40B4-BE49-F238E27FC236}">
                    <a16:creationId xmlns:a16="http://schemas.microsoft.com/office/drawing/2014/main" id="{76215AD9-C40B-4D03-1F11-7530723F1CA7}"/>
                  </a:ext>
                </a:extLst>
              </p:cNvPr>
              <p:cNvSpPr/>
              <p:nvPr/>
            </p:nvSpPr>
            <p:spPr bwMode="auto">
              <a:xfrm>
                <a:off x="8468306" y="3353054"/>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75" name="Oval 774">
                <a:extLst>
                  <a:ext uri="{FF2B5EF4-FFF2-40B4-BE49-F238E27FC236}">
                    <a16:creationId xmlns:a16="http://schemas.microsoft.com/office/drawing/2014/main" id="{268A3889-A411-EA75-9CEA-8F1746BDA8D5}"/>
                  </a:ext>
                </a:extLst>
              </p:cNvPr>
              <p:cNvSpPr/>
              <p:nvPr/>
            </p:nvSpPr>
            <p:spPr bwMode="auto">
              <a:xfrm>
                <a:off x="8685840" y="3493370"/>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76" name="Oval 775">
                <a:extLst>
                  <a:ext uri="{FF2B5EF4-FFF2-40B4-BE49-F238E27FC236}">
                    <a16:creationId xmlns:a16="http://schemas.microsoft.com/office/drawing/2014/main" id="{E34748EA-CEC5-8D27-617A-F952F302480C}"/>
                  </a:ext>
                </a:extLst>
              </p:cNvPr>
              <p:cNvSpPr/>
              <p:nvPr/>
            </p:nvSpPr>
            <p:spPr bwMode="auto">
              <a:xfrm>
                <a:off x="8672661" y="3461706"/>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77" name="Oval 776">
                <a:extLst>
                  <a:ext uri="{FF2B5EF4-FFF2-40B4-BE49-F238E27FC236}">
                    <a16:creationId xmlns:a16="http://schemas.microsoft.com/office/drawing/2014/main" id="{4EC6D377-518A-1ED3-07D1-A3BF30702094}"/>
                  </a:ext>
                </a:extLst>
              </p:cNvPr>
              <p:cNvSpPr/>
              <p:nvPr/>
            </p:nvSpPr>
            <p:spPr bwMode="auto">
              <a:xfrm>
                <a:off x="8760156" y="3506801"/>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78" name="Oval 777">
                <a:extLst>
                  <a:ext uri="{FF2B5EF4-FFF2-40B4-BE49-F238E27FC236}">
                    <a16:creationId xmlns:a16="http://schemas.microsoft.com/office/drawing/2014/main" id="{7D38B7E5-7DDE-A1A7-16A2-3CDEF5E93208}"/>
                  </a:ext>
                </a:extLst>
              </p:cNvPr>
              <p:cNvSpPr/>
              <p:nvPr/>
            </p:nvSpPr>
            <p:spPr bwMode="auto">
              <a:xfrm>
                <a:off x="8789844" y="3506439"/>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79" name="Oval 778">
                <a:extLst>
                  <a:ext uri="{FF2B5EF4-FFF2-40B4-BE49-F238E27FC236}">
                    <a16:creationId xmlns:a16="http://schemas.microsoft.com/office/drawing/2014/main" id="{13905330-6561-E725-0979-4729A5821C8B}"/>
                  </a:ext>
                </a:extLst>
              </p:cNvPr>
              <p:cNvSpPr/>
              <p:nvPr/>
            </p:nvSpPr>
            <p:spPr bwMode="auto">
              <a:xfrm>
                <a:off x="9390558" y="3771477"/>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80" name="Oval 779">
                <a:extLst>
                  <a:ext uri="{FF2B5EF4-FFF2-40B4-BE49-F238E27FC236}">
                    <a16:creationId xmlns:a16="http://schemas.microsoft.com/office/drawing/2014/main" id="{E64693CE-644B-D041-2B51-600C69151214}"/>
                  </a:ext>
                </a:extLst>
              </p:cNvPr>
              <p:cNvSpPr/>
              <p:nvPr/>
            </p:nvSpPr>
            <p:spPr bwMode="auto">
              <a:xfrm>
                <a:off x="9059939" y="3695667"/>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81" name="Oval 780">
                <a:extLst>
                  <a:ext uri="{FF2B5EF4-FFF2-40B4-BE49-F238E27FC236}">
                    <a16:creationId xmlns:a16="http://schemas.microsoft.com/office/drawing/2014/main" id="{9B37C85A-B74A-CB84-1AA9-989EDFB189AD}"/>
                  </a:ext>
                </a:extLst>
              </p:cNvPr>
              <p:cNvSpPr/>
              <p:nvPr/>
            </p:nvSpPr>
            <p:spPr bwMode="auto">
              <a:xfrm>
                <a:off x="9022224" y="3573278"/>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82" name="Oval 781">
                <a:extLst>
                  <a:ext uri="{FF2B5EF4-FFF2-40B4-BE49-F238E27FC236}">
                    <a16:creationId xmlns:a16="http://schemas.microsoft.com/office/drawing/2014/main" id="{4F5360FC-9788-2B49-91C0-F48F9B8CF03C}"/>
                  </a:ext>
                </a:extLst>
              </p:cNvPr>
              <p:cNvSpPr/>
              <p:nvPr/>
            </p:nvSpPr>
            <p:spPr bwMode="auto">
              <a:xfrm>
                <a:off x="9767929" y="3843139"/>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83" name="Oval 782">
                <a:extLst>
                  <a:ext uri="{FF2B5EF4-FFF2-40B4-BE49-F238E27FC236}">
                    <a16:creationId xmlns:a16="http://schemas.microsoft.com/office/drawing/2014/main" id="{A49C94F4-843E-4886-7661-1A6A4E224231}"/>
                  </a:ext>
                </a:extLst>
              </p:cNvPr>
              <p:cNvSpPr/>
              <p:nvPr/>
            </p:nvSpPr>
            <p:spPr bwMode="auto">
              <a:xfrm>
                <a:off x="9418318" y="3774371"/>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84" name="Oval 783">
                <a:extLst>
                  <a:ext uri="{FF2B5EF4-FFF2-40B4-BE49-F238E27FC236}">
                    <a16:creationId xmlns:a16="http://schemas.microsoft.com/office/drawing/2014/main" id="{2F1B8433-125C-AC8A-0FE4-32F33BA03D5C}"/>
                  </a:ext>
                </a:extLst>
              </p:cNvPr>
              <p:cNvSpPr/>
              <p:nvPr/>
            </p:nvSpPr>
            <p:spPr bwMode="auto">
              <a:xfrm>
                <a:off x="10148342" y="3843505"/>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85" name="Oval 784">
                <a:extLst>
                  <a:ext uri="{FF2B5EF4-FFF2-40B4-BE49-F238E27FC236}">
                    <a16:creationId xmlns:a16="http://schemas.microsoft.com/office/drawing/2014/main" id="{28CD8424-0DFC-AB8E-9CEB-4B41100EAA55}"/>
                  </a:ext>
                </a:extLst>
              </p:cNvPr>
              <p:cNvSpPr/>
              <p:nvPr/>
            </p:nvSpPr>
            <p:spPr bwMode="auto">
              <a:xfrm>
                <a:off x="9808925" y="3845525"/>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86" name="Oval 785">
                <a:extLst>
                  <a:ext uri="{FF2B5EF4-FFF2-40B4-BE49-F238E27FC236}">
                    <a16:creationId xmlns:a16="http://schemas.microsoft.com/office/drawing/2014/main" id="{5F30B89A-B275-BCFB-FB3A-1020BD02FD17}"/>
                  </a:ext>
                </a:extLst>
              </p:cNvPr>
              <p:cNvSpPr/>
              <p:nvPr/>
            </p:nvSpPr>
            <p:spPr bwMode="auto">
              <a:xfrm>
                <a:off x="10004742" y="3847959"/>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87" name="Oval 786">
                <a:extLst>
                  <a:ext uri="{FF2B5EF4-FFF2-40B4-BE49-F238E27FC236}">
                    <a16:creationId xmlns:a16="http://schemas.microsoft.com/office/drawing/2014/main" id="{A8D54352-EBA2-B0D5-8C5E-CE1F37DF5788}"/>
                  </a:ext>
                </a:extLst>
              </p:cNvPr>
              <p:cNvSpPr/>
              <p:nvPr/>
            </p:nvSpPr>
            <p:spPr bwMode="auto">
              <a:xfrm>
                <a:off x="10518933" y="3848414"/>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88" name="Oval 787">
                <a:extLst>
                  <a:ext uri="{FF2B5EF4-FFF2-40B4-BE49-F238E27FC236}">
                    <a16:creationId xmlns:a16="http://schemas.microsoft.com/office/drawing/2014/main" id="{441A744F-4E52-048B-5086-1D8110C6670E}"/>
                  </a:ext>
                </a:extLst>
              </p:cNvPr>
              <p:cNvSpPr/>
              <p:nvPr/>
            </p:nvSpPr>
            <p:spPr bwMode="auto">
              <a:xfrm>
                <a:off x="10275565" y="3841267"/>
                <a:ext cx="64339" cy="64339"/>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3680765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60AAA0A-7617-F137-DFFE-6304518E8334}"/>
              </a:ext>
            </a:extLst>
          </p:cNvPr>
          <p:cNvSpPr>
            <a:spLocks noGrp="1"/>
          </p:cNvSpPr>
          <p:nvPr>
            <p:ph type="title"/>
          </p:nvPr>
        </p:nvSpPr>
        <p:spPr>
          <a:xfrm>
            <a:off x="1095237" y="440058"/>
            <a:ext cx="10001526" cy="587375"/>
          </a:xfrm>
        </p:spPr>
        <p:txBody>
          <a:bodyPr>
            <a:normAutofit fontScale="90000"/>
          </a:bodyPr>
          <a:lstStyle/>
          <a:p>
            <a:pPr algn="ctr"/>
            <a:r>
              <a:rPr lang="en-US" b="1" dirty="0">
                <a:solidFill>
                  <a:schemeClr val="tx1"/>
                </a:solidFill>
                <a:latin typeface="Lora" pitchFamily="2" charset="0"/>
              </a:rPr>
              <a:t>MAGNITUDE</a:t>
            </a:r>
            <a:br>
              <a:rPr lang="en-US" dirty="0">
                <a:solidFill>
                  <a:schemeClr val="tx1"/>
                </a:solidFill>
                <a:latin typeface="Lora" pitchFamily="2" charset="0"/>
              </a:rPr>
            </a:br>
            <a:r>
              <a:rPr lang="en-US" dirty="0">
                <a:solidFill>
                  <a:schemeClr val="tx1"/>
                </a:solidFill>
                <a:latin typeface="Lora" pitchFamily="2" charset="0"/>
              </a:rPr>
              <a:t>TEAEs </a:t>
            </a:r>
            <a:r>
              <a:rPr lang="en-US">
                <a:solidFill>
                  <a:schemeClr val="tx1"/>
                </a:solidFill>
                <a:latin typeface="Lora" pitchFamily="2" charset="0"/>
              </a:rPr>
              <a:t>in </a:t>
            </a:r>
            <a:r>
              <a:rPr lang="en-US">
                <a:solidFill>
                  <a:srgbClr val="C00000"/>
                </a:solidFill>
                <a:latin typeface="Lora" pitchFamily="2" charset="0"/>
              </a:rPr>
              <a:t>HRR MUT+</a:t>
            </a:r>
            <a:r>
              <a:rPr lang="en-US">
                <a:solidFill>
                  <a:schemeClr val="tx1"/>
                </a:solidFill>
                <a:latin typeface="Lora" pitchFamily="2" charset="0"/>
              </a:rPr>
              <a:t> </a:t>
            </a:r>
            <a:r>
              <a:rPr lang="en-US" dirty="0">
                <a:solidFill>
                  <a:schemeClr val="tx1"/>
                </a:solidFill>
                <a:latin typeface="Lora" pitchFamily="2" charset="0"/>
              </a:rPr>
              <a:t>Cohort</a:t>
            </a:r>
          </a:p>
        </p:txBody>
      </p:sp>
      <p:sp>
        <p:nvSpPr>
          <p:cNvPr id="15" name="Content Placeholder 3">
            <a:extLst>
              <a:ext uri="{FF2B5EF4-FFF2-40B4-BE49-F238E27FC236}">
                <a16:creationId xmlns:a16="http://schemas.microsoft.com/office/drawing/2014/main" id="{12FBC664-2B23-9500-5236-BD7C97F4BC52}"/>
              </a:ext>
            </a:extLst>
          </p:cNvPr>
          <p:cNvSpPr txBox="1">
            <a:spLocks/>
          </p:cNvSpPr>
          <p:nvPr/>
        </p:nvSpPr>
        <p:spPr bwMode="auto">
          <a:xfrm>
            <a:off x="6875631" y="1639012"/>
            <a:ext cx="4909458" cy="318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prstClr val="black">
                  <a:lumMod val="95000"/>
                </a:prstClr>
              </a:buClr>
              <a:buSzTx/>
              <a:buFont typeface="Wingdings" panose="05000000000000000000" pitchFamily="2" charset="2"/>
              <a:buChar char="§"/>
              <a:tabLst/>
              <a:defRPr/>
            </a:pPr>
            <a:r>
              <a:rPr kumimoji="0" lang="en-US" sz="2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AEs most frequently leading to dose reduction in niraparib arm:</a:t>
            </a:r>
          </a:p>
          <a:p>
            <a:pPr marL="342900" marR="0" lvl="0" indent="-285750" algn="l" defTabSz="914400" rtl="0" eaLnBrk="1" fontAlgn="base" latinLnBrk="0" hangingPunct="1">
              <a:lnSpc>
                <a:spcPct val="90000"/>
              </a:lnSpc>
              <a:spcBef>
                <a:spcPts val="1000"/>
              </a:spcBef>
              <a:spcAft>
                <a:spcPts val="700"/>
              </a:spcAft>
              <a:buClr>
                <a:prstClr val="black"/>
              </a:buClr>
              <a:buSzTx/>
              <a:buFont typeface="Arial" panose="020B0604020202020204" pitchFamily="34" charset="0"/>
              <a:buChar char="‒"/>
              <a:tabLst/>
              <a:defRPr/>
            </a:pPr>
            <a:r>
              <a:rPr kumimoji="0" lang="en-US" sz="26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Anemia, 50%</a:t>
            </a:r>
          </a:p>
          <a:p>
            <a:pPr marL="342900" marR="0" lvl="0" indent="-285750" algn="l" defTabSz="914400" rtl="0" eaLnBrk="1" fontAlgn="base" latinLnBrk="0" hangingPunct="1">
              <a:lnSpc>
                <a:spcPct val="90000"/>
              </a:lnSpc>
              <a:spcBef>
                <a:spcPts val="1000"/>
              </a:spcBef>
              <a:spcAft>
                <a:spcPts val="700"/>
              </a:spcAft>
              <a:buClr>
                <a:prstClr val="black"/>
              </a:buClr>
              <a:buSzTx/>
              <a:buFont typeface="Arial" panose="020B0604020202020204" pitchFamily="34" charset="0"/>
              <a:buChar char="‒"/>
              <a:tabLst/>
              <a:defRPr/>
            </a:pPr>
            <a:r>
              <a:rPr kumimoji="0" lang="en-US" sz="26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Thrombocytopenia, 23.1%</a:t>
            </a:r>
          </a:p>
          <a:p>
            <a:pPr marL="342900" marR="0" lvl="0" indent="-342900" algn="l" defTabSz="914400" rtl="0" eaLnBrk="1" fontAlgn="base" latinLnBrk="0" hangingPunct="1">
              <a:lnSpc>
                <a:spcPct val="90000"/>
              </a:lnSpc>
              <a:spcBef>
                <a:spcPts val="1000"/>
              </a:spcBef>
              <a:spcAft>
                <a:spcPts val="700"/>
              </a:spcAft>
              <a:buClr>
                <a:prstClr val="black"/>
              </a:buClr>
              <a:buSzTx/>
              <a:buFont typeface="Wingdings" panose="05000000000000000000" pitchFamily="2" charset="2"/>
              <a:buChar char="§"/>
              <a:tabLst/>
              <a:defRPr/>
            </a:pPr>
            <a:r>
              <a:rPr kumimoji="0" lang="en-US" sz="2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Median relative dose intensity in niraparib arm: 99%</a:t>
            </a:r>
          </a:p>
        </p:txBody>
      </p:sp>
      <p:graphicFrame>
        <p:nvGraphicFramePr>
          <p:cNvPr id="17" name="Group 3">
            <a:extLst>
              <a:ext uri="{FF2B5EF4-FFF2-40B4-BE49-F238E27FC236}">
                <a16:creationId xmlns:a16="http://schemas.microsoft.com/office/drawing/2014/main" id="{53212C3D-EE41-5992-9D14-E80B43F5828C}"/>
              </a:ext>
            </a:extLst>
          </p:cNvPr>
          <p:cNvGraphicFramePr>
            <a:graphicFrameLocks/>
          </p:cNvGraphicFramePr>
          <p:nvPr/>
        </p:nvGraphicFramePr>
        <p:xfrm>
          <a:off x="719138" y="1639012"/>
          <a:ext cx="5845291" cy="4297792"/>
        </p:xfrm>
        <a:graphic>
          <a:graphicData uri="http://schemas.openxmlformats.org/drawingml/2006/table">
            <a:tbl>
              <a:tblPr/>
              <a:tblGrid>
                <a:gridCol w="2697830">
                  <a:extLst>
                    <a:ext uri="{9D8B030D-6E8A-4147-A177-3AD203B41FA5}">
                      <a16:colId xmlns:a16="http://schemas.microsoft.com/office/drawing/2014/main" val="20000"/>
                    </a:ext>
                  </a:extLst>
                </a:gridCol>
                <a:gridCol w="1684421">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tblGrid>
              <a:tr h="142949">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600" b="1" i="0" u="none" strike="noStrike" cap="none" normalizeH="0" baseline="0" dirty="0">
                          <a:ln>
                            <a:noFill/>
                          </a:ln>
                          <a:solidFill>
                            <a:schemeClr val="tx1"/>
                          </a:solidFill>
                          <a:effectLst/>
                          <a:latin typeface="Calibri" panose="020F0502020204030204" pitchFamily="34" charset="0"/>
                        </a:rPr>
                        <a:t>Safety Outcome,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656569"/>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Niraparib + AAP</a:t>
                      </a:r>
                      <a:br>
                        <a:rPr kumimoji="0" lang="en-US" sz="1600" b="1" i="0" u="none" strike="noStrike" cap="none" normalizeH="0" baseline="0" dirty="0">
                          <a:ln>
                            <a:noFill/>
                          </a:ln>
                          <a:solidFill>
                            <a:schemeClr val="bg1"/>
                          </a:solidFill>
                          <a:effectLst/>
                          <a:latin typeface="Calibri" panose="020F0502020204030204" pitchFamily="34" charset="0"/>
                        </a:rPr>
                      </a:br>
                      <a:r>
                        <a:rPr kumimoji="0" lang="en-US" sz="1600" b="1" i="0" u="none" strike="noStrike" cap="none" normalizeH="0" baseline="0" dirty="0">
                          <a:ln>
                            <a:noFill/>
                          </a:ln>
                          <a:solidFill>
                            <a:schemeClr val="bg1"/>
                          </a:solidFill>
                          <a:effectLst/>
                          <a:latin typeface="Calibri" panose="020F0502020204030204" pitchFamily="34" charset="0"/>
                        </a:rPr>
                        <a:t>(n = 212)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1587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Placebo + AAP</a:t>
                      </a:r>
                      <a:br>
                        <a:rPr kumimoji="0" lang="en-US" sz="1600" b="1" i="0" u="none" strike="noStrike" cap="none" normalizeH="0" baseline="0" dirty="0">
                          <a:ln>
                            <a:noFill/>
                          </a:ln>
                          <a:solidFill>
                            <a:schemeClr val="bg1"/>
                          </a:solidFill>
                          <a:effectLst/>
                          <a:latin typeface="Calibri" panose="020F0502020204030204" pitchFamily="34" charset="0"/>
                        </a:rPr>
                      </a:br>
                      <a:r>
                        <a:rPr kumimoji="0" lang="en-US" sz="1600" b="1" i="0" u="none" strike="noStrike" cap="none" normalizeH="0" baseline="0" dirty="0">
                          <a:ln>
                            <a:noFill/>
                          </a:ln>
                          <a:solidFill>
                            <a:schemeClr val="bg1"/>
                          </a:solidFill>
                          <a:effectLst/>
                          <a:latin typeface="Calibri" panose="020F0502020204030204" pitchFamily="34" charset="0"/>
                        </a:rPr>
                        <a:t>(n = 211)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All TEAEs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Drug related</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 211 (99.5)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165 (77.8)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203 (96.2)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121 (57.3)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Grade 3/4 TEAEs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153 (72.1)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104 (49.2)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Serious AEs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Drug related</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93 (43.9)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24 (11.3)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61 (28.9)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6 (2.8)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Dose reduction due to AE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42 (20.3)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7 (3.8)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939289651"/>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2">
                              <a:lumMod val="10000"/>
                            </a:schemeClr>
                          </a:solidFill>
                          <a:effectLst/>
                          <a:latin typeface="Calibri" panose="020F0502020204030204" pitchFamily="34" charset="0"/>
                        </a:rPr>
                        <a:t>Discontinuation of niraparib/placebo due to AE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2">
                              <a:lumMod val="10000"/>
                            </a:schemeClr>
                          </a:solidFill>
                          <a:effectLst/>
                          <a:latin typeface="Calibri" panose="020F0502020204030204" pitchFamily="34" charset="0"/>
                        </a:rPr>
                        <a:t>23 (15.1)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2">
                              <a:lumMod val="10000"/>
                            </a:schemeClr>
                          </a:solidFill>
                          <a:effectLst/>
                          <a:latin typeface="Calibri" panose="020F0502020204030204" pitchFamily="34" charset="0"/>
                        </a:rPr>
                        <a:t>10 (5.7)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258663610"/>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All deaths within 30 d of last dose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Death due to prostate cancer</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29 (13.7)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10 (4.7)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19 (9.0)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23 (10.9)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14 (6.6)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9(4.3)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847809359"/>
                  </a:ext>
                </a:extLst>
              </a:tr>
            </a:tbl>
          </a:graphicData>
        </a:graphic>
      </p:graphicFrame>
      <p:sp>
        <p:nvSpPr>
          <p:cNvPr id="2" name="Text Box 11">
            <a:extLst>
              <a:ext uri="{FF2B5EF4-FFF2-40B4-BE49-F238E27FC236}">
                <a16:creationId xmlns:a16="http://schemas.microsoft.com/office/drawing/2014/main" id="{FE8B6200-C63F-1B12-ACCC-49408201DD37}"/>
              </a:ext>
            </a:extLst>
          </p:cNvPr>
          <p:cNvSpPr txBox="1">
            <a:spLocks noChangeArrowheads="1"/>
          </p:cNvSpPr>
          <p:nvPr/>
        </p:nvSpPr>
        <p:spPr bwMode="auto">
          <a:xfrm>
            <a:off x="6696311" y="6382636"/>
            <a:ext cx="506548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Chi. J Clin Oncol. 2023; JCO2201649. Chi. ASCO GU 2022. Abstr 12.</a:t>
            </a:r>
          </a:p>
        </p:txBody>
      </p:sp>
    </p:spTree>
    <p:extLst>
      <p:ext uri="{BB962C8B-B14F-4D97-AF65-F5344CB8AC3E}">
        <p14:creationId xmlns:p14="http://schemas.microsoft.com/office/powerpoint/2010/main" val="3346968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D4A29C-9F8E-3236-02ED-515B56165BF7}"/>
              </a:ext>
            </a:extLst>
          </p:cNvPr>
          <p:cNvSpPr>
            <a:spLocks noGrp="1"/>
          </p:cNvSpPr>
          <p:nvPr>
            <p:ph type="title"/>
          </p:nvPr>
        </p:nvSpPr>
        <p:spPr>
          <a:xfrm>
            <a:off x="1095237" y="508443"/>
            <a:ext cx="10001526" cy="587375"/>
          </a:xfrm>
        </p:spPr>
        <p:txBody>
          <a:bodyPr>
            <a:normAutofit fontScale="90000"/>
          </a:bodyPr>
          <a:lstStyle/>
          <a:p>
            <a:pPr algn="ctr"/>
            <a:r>
              <a:rPr lang="en-US" b="1" dirty="0">
                <a:solidFill>
                  <a:schemeClr val="tx1"/>
                </a:solidFill>
                <a:latin typeface="Lora" pitchFamily="2" charset="0"/>
              </a:rPr>
              <a:t>MAGNITUDE:</a:t>
            </a:r>
            <a:r>
              <a:rPr lang="en-US" dirty="0">
                <a:solidFill>
                  <a:schemeClr val="tx1"/>
                </a:solidFill>
                <a:latin typeface="Lora" pitchFamily="2" charset="0"/>
              </a:rPr>
              <a:t> Common TEAEs of Clinical Interest </a:t>
            </a:r>
            <a:br>
              <a:rPr lang="en-US" dirty="0">
                <a:solidFill>
                  <a:schemeClr val="tx1"/>
                </a:solidFill>
                <a:latin typeface="Lora" pitchFamily="2" charset="0"/>
              </a:rPr>
            </a:br>
            <a:r>
              <a:rPr lang="en-US" dirty="0">
                <a:solidFill>
                  <a:schemeClr val="tx1"/>
                </a:solidFill>
                <a:latin typeface="Lora" pitchFamily="2" charset="0"/>
              </a:rPr>
              <a:t>in </a:t>
            </a:r>
            <a:r>
              <a:rPr lang="en-US" dirty="0">
                <a:solidFill>
                  <a:srgbClr val="C00000"/>
                </a:solidFill>
                <a:latin typeface="Lora" pitchFamily="2" charset="0"/>
              </a:rPr>
              <a:t>HRR MUT</a:t>
            </a:r>
            <a:r>
              <a:rPr lang="en-US">
                <a:solidFill>
                  <a:srgbClr val="C00000"/>
                </a:solidFill>
                <a:latin typeface="Lora" pitchFamily="2" charset="0"/>
              </a:rPr>
              <a:t>+ </a:t>
            </a:r>
            <a:r>
              <a:rPr lang="en-US">
                <a:solidFill>
                  <a:schemeClr val="tx1"/>
                </a:solidFill>
                <a:latin typeface="Lora" pitchFamily="2" charset="0"/>
              </a:rPr>
              <a:t>Cohort</a:t>
            </a:r>
            <a:br>
              <a:rPr lang="en-US" dirty="0"/>
            </a:br>
            <a:endParaRPr lang="en-US" dirty="0"/>
          </a:p>
        </p:txBody>
      </p:sp>
      <p:sp>
        <p:nvSpPr>
          <p:cNvPr id="6" name="Text Box 11">
            <a:extLst>
              <a:ext uri="{FF2B5EF4-FFF2-40B4-BE49-F238E27FC236}">
                <a16:creationId xmlns:a16="http://schemas.microsoft.com/office/drawing/2014/main" id="{A8D60DDB-56ED-7FF5-3005-BEF0C3CD2E98}"/>
              </a:ext>
            </a:extLst>
          </p:cNvPr>
          <p:cNvSpPr txBox="1">
            <a:spLocks noChangeArrowheads="1"/>
          </p:cNvSpPr>
          <p:nvPr/>
        </p:nvSpPr>
        <p:spPr bwMode="auto">
          <a:xfrm>
            <a:off x="6410878" y="6444861"/>
            <a:ext cx="869337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Chi. J Clin Oncol. 2023; JCO2201649. Chi. ASCO GU 2022. Abstr 12.</a:t>
            </a:r>
          </a:p>
        </p:txBody>
      </p:sp>
      <p:graphicFrame>
        <p:nvGraphicFramePr>
          <p:cNvPr id="8" name="Group 3">
            <a:extLst>
              <a:ext uri="{FF2B5EF4-FFF2-40B4-BE49-F238E27FC236}">
                <a16:creationId xmlns:a16="http://schemas.microsoft.com/office/drawing/2014/main" id="{4A801D74-C282-8AB1-70A3-D7B75C7F2999}"/>
              </a:ext>
            </a:extLst>
          </p:cNvPr>
          <p:cNvGraphicFramePr>
            <a:graphicFrameLocks/>
          </p:cNvGraphicFramePr>
          <p:nvPr/>
        </p:nvGraphicFramePr>
        <p:xfrm>
          <a:off x="924025" y="1233654"/>
          <a:ext cx="10672858" cy="4935536"/>
        </p:xfrm>
        <a:graphic>
          <a:graphicData uri="http://schemas.openxmlformats.org/drawingml/2006/table">
            <a:tbl>
              <a:tblPr/>
              <a:tblGrid>
                <a:gridCol w="3282214">
                  <a:extLst>
                    <a:ext uri="{9D8B030D-6E8A-4147-A177-3AD203B41FA5}">
                      <a16:colId xmlns:a16="http://schemas.microsoft.com/office/drawing/2014/main" val="20000"/>
                    </a:ext>
                  </a:extLst>
                </a:gridCol>
                <a:gridCol w="1847661">
                  <a:extLst>
                    <a:ext uri="{9D8B030D-6E8A-4147-A177-3AD203B41FA5}">
                      <a16:colId xmlns:a16="http://schemas.microsoft.com/office/drawing/2014/main" val="20001"/>
                    </a:ext>
                  </a:extLst>
                </a:gridCol>
                <a:gridCol w="1847661">
                  <a:extLst>
                    <a:ext uri="{9D8B030D-6E8A-4147-A177-3AD203B41FA5}">
                      <a16:colId xmlns:a16="http://schemas.microsoft.com/office/drawing/2014/main" val="372769875"/>
                    </a:ext>
                  </a:extLst>
                </a:gridCol>
                <a:gridCol w="1847661">
                  <a:extLst>
                    <a:ext uri="{9D8B030D-6E8A-4147-A177-3AD203B41FA5}">
                      <a16:colId xmlns:a16="http://schemas.microsoft.com/office/drawing/2014/main" val="20002"/>
                    </a:ext>
                  </a:extLst>
                </a:gridCol>
                <a:gridCol w="1847661">
                  <a:extLst>
                    <a:ext uri="{9D8B030D-6E8A-4147-A177-3AD203B41FA5}">
                      <a16:colId xmlns:a16="http://schemas.microsoft.com/office/drawing/2014/main" val="4280850230"/>
                    </a:ext>
                  </a:extLst>
                </a:gridCol>
              </a:tblGrid>
              <a:tr h="314373">
                <a:tc rowSpan="2">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dirty="0">
                          <a:ln>
                            <a:noFill/>
                          </a:ln>
                          <a:solidFill>
                            <a:schemeClr val="tx1"/>
                          </a:solidFill>
                          <a:effectLst/>
                          <a:latin typeface="Calibri" panose="020F0502020204030204" pitchFamily="34" charset="0"/>
                        </a:rPr>
                        <a:t>TEAEs Occurring in &gt;10% of Niraparib Arm or of Clinical Interest,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Niraparib + AAP (n = 212)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56627D"/>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Placebo + AAP (n = 211)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5A11"/>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F9101"/>
                    </a:solidFill>
                  </a:tcPr>
                </a:tc>
                <a:extLst>
                  <a:ext uri="{0D108BD9-81ED-4DB2-BD59-A6C34878D82A}">
                    <a16:rowId xmlns:a16="http://schemas.microsoft.com/office/drawing/2014/main" val="10001"/>
                  </a:ext>
                </a:extLst>
              </a:tr>
              <a:tr h="314373">
                <a:tc vMerge="1">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16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All Grades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Grade ≥3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All Grades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Grade ≥3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707003980"/>
                  </a:ext>
                </a:extLst>
              </a:tr>
              <a:tr h="119457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Hematologic</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Anemia</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Thrombocytopenia</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Neutropenia</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AML/MDS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 106 (50.0)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49 (23.1)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32 (15.1)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64 (30.1)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16 (2.4)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14 (6.6)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endPar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48 (22.7)</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 20 (9.5)</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15 (7.1)</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1 (0.5)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endPar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18 (8.5)</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5 (2.4)</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5 (2.3)</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1 (0.5)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119457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Cardiovascular</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Hypertension</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Arrhythmia</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Cardiac failure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Ischemic heart disease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endPar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70 (33.0)</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27 (12.7)</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4 (1.9)</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4 (1.9)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endPar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33 (15.6)</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6 (2.8)*</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3 (1.4)*</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4 (1.9)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endPar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47 (22.3)</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12 (5.7)</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4 (1.9)</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8 (3.8)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endPar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26 (12.3)</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3 (1.4)</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1 (0.5)</a:t>
                      </a:r>
                    </a:p>
                    <a:p>
                      <a:pPr marL="0" marR="0" lvl="0" indent="0" algn="ctr"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6 (2.8)</a:t>
                      </a:r>
                      <a:r>
                        <a:rPr kumimoji="0" lang="en-US" sz="1400" b="0" i="0" u="none" strike="noStrike" kern="1200" cap="none" spc="0" normalizeH="0" baseline="30000" noProof="0" dirty="0">
                          <a:ln>
                            <a:noFill/>
                          </a:ln>
                          <a:solidFill>
                            <a:srgbClr val="455560">
                              <a:lumMod val="10000"/>
                            </a:srgbClr>
                          </a:solidFill>
                          <a:effectLst/>
                          <a:uLnTx/>
                          <a:uFillTx/>
                          <a:latin typeface="Calibri" panose="020F0502020204030204" pitchFamily="34" charset="0"/>
                          <a:ea typeface="+mn-ea"/>
                          <a:cs typeface="+mn-cs"/>
                        </a:rPr>
                        <a: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3"/>
                  </a:ext>
                </a:extLst>
              </a:tr>
              <a:tr h="53442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General disorders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Fatigue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63 (29.7)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8 (3.7)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40 (19.0)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11(2.5)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75447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Gastrointestinal</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Constipation</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Nausea</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70 (33.0)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52 (24.5)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1(0.5)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 (0.5)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33 (15.6)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31 (14.7)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3939289651"/>
                  </a:ext>
                </a:extLst>
              </a:tr>
              <a:tr h="31437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Hepatotoxicity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25 (11.8)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4 (1.9)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26 (12.3)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10 (4.7)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258663610"/>
                  </a:ext>
                </a:extLst>
              </a:tr>
              <a:tr h="31437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Cerebrovascular disorders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6 (2.8)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 (0.9)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 (0.9)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 (0.5)*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2847809359"/>
                  </a:ext>
                </a:extLst>
              </a:tr>
            </a:tbl>
          </a:graphicData>
        </a:graphic>
      </p:graphicFrame>
    </p:spTree>
    <p:extLst>
      <p:ext uri="{BB962C8B-B14F-4D97-AF65-F5344CB8AC3E}">
        <p14:creationId xmlns:p14="http://schemas.microsoft.com/office/powerpoint/2010/main" val="4282573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1A5D77-9B3D-9479-7D1F-F4861C5AE302}"/>
              </a:ext>
            </a:extLst>
          </p:cNvPr>
          <p:cNvSpPr>
            <a:spLocks noGrp="1"/>
          </p:cNvSpPr>
          <p:nvPr>
            <p:ph type="title"/>
          </p:nvPr>
        </p:nvSpPr>
        <p:spPr>
          <a:xfrm>
            <a:off x="544319" y="311551"/>
            <a:ext cx="10515600" cy="770629"/>
          </a:xfrm>
        </p:spPr>
        <p:txBody>
          <a:bodyPr>
            <a:noAutofit/>
          </a:bodyPr>
          <a:lstStyle/>
          <a:p>
            <a:pPr algn="ctr"/>
            <a:r>
              <a:rPr lang="en-US" sz="2800" dirty="0">
                <a:solidFill>
                  <a:schemeClr val="tx1"/>
                </a:solidFill>
                <a:latin typeface="Lora" pitchFamily="2" charset="0"/>
              </a:rPr>
              <a:t>Summary of Completed Trials with PARP Inhibitors and AR Signaling Inhibitors</a:t>
            </a:r>
          </a:p>
        </p:txBody>
      </p:sp>
      <p:graphicFrame>
        <p:nvGraphicFramePr>
          <p:cNvPr id="4" name="Table 4">
            <a:extLst>
              <a:ext uri="{FF2B5EF4-FFF2-40B4-BE49-F238E27FC236}">
                <a16:creationId xmlns:a16="http://schemas.microsoft.com/office/drawing/2014/main" id="{BB4669E9-F309-D909-DCAF-CED674AE1CF1}"/>
              </a:ext>
            </a:extLst>
          </p:cNvPr>
          <p:cNvGraphicFramePr>
            <a:graphicFrameLocks noGrp="1"/>
          </p:cNvGraphicFramePr>
          <p:nvPr/>
        </p:nvGraphicFramePr>
        <p:xfrm>
          <a:off x="657236" y="1208015"/>
          <a:ext cx="10877528" cy="5094374"/>
        </p:xfrm>
        <a:graphic>
          <a:graphicData uri="http://schemas.openxmlformats.org/drawingml/2006/table">
            <a:tbl>
              <a:tblPr firstRow="1" bandRow="1">
                <a:tableStyleId>{5C22544A-7EE6-4342-B048-85BDC9FD1C3A}</a:tableStyleId>
              </a:tblPr>
              <a:tblGrid>
                <a:gridCol w="2719382">
                  <a:extLst>
                    <a:ext uri="{9D8B030D-6E8A-4147-A177-3AD203B41FA5}">
                      <a16:colId xmlns:a16="http://schemas.microsoft.com/office/drawing/2014/main" val="2860641020"/>
                    </a:ext>
                  </a:extLst>
                </a:gridCol>
                <a:gridCol w="2719382">
                  <a:extLst>
                    <a:ext uri="{9D8B030D-6E8A-4147-A177-3AD203B41FA5}">
                      <a16:colId xmlns:a16="http://schemas.microsoft.com/office/drawing/2014/main" val="604763456"/>
                    </a:ext>
                  </a:extLst>
                </a:gridCol>
                <a:gridCol w="2719382">
                  <a:extLst>
                    <a:ext uri="{9D8B030D-6E8A-4147-A177-3AD203B41FA5}">
                      <a16:colId xmlns:a16="http://schemas.microsoft.com/office/drawing/2014/main" val="896848533"/>
                    </a:ext>
                  </a:extLst>
                </a:gridCol>
                <a:gridCol w="2719382">
                  <a:extLst>
                    <a:ext uri="{9D8B030D-6E8A-4147-A177-3AD203B41FA5}">
                      <a16:colId xmlns:a16="http://schemas.microsoft.com/office/drawing/2014/main" val="1848015814"/>
                    </a:ext>
                  </a:extLst>
                </a:gridCol>
              </a:tblGrid>
              <a:tr h="296786">
                <a:tc>
                  <a:txBody>
                    <a:bodyPr/>
                    <a:lstStyle/>
                    <a:p>
                      <a:pPr algn="l"/>
                      <a:endParaRPr lang="en-US" sz="1400" dirty="0">
                        <a:solidFill>
                          <a:schemeClr val="bg1"/>
                        </a:solidFill>
                        <a:effectLst/>
                      </a:endParaRPr>
                    </a:p>
                  </a:txBody>
                  <a:tcPr marL="31750" marR="31750" marT="31750" marB="3175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algn="ctr"/>
                      <a:r>
                        <a:rPr lang="en-US" sz="1400" b="1" dirty="0" err="1">
                          <a:solidFill>
                            <a:schemeClr val="bg1"/>
                          </a:solidFill>
                          <a:effectLst/>
                        </a:rPr>
                        <a:t>PROpel</a:t>
                      </a:r>
                      <a:endParaRPr lang="en-US" sz="1400" b="1" dirty="0">
                        <a:solidFill>
                          <a:schemeClr val="bg1"/>
                        </a:solidFill>
                        <a:effectLst/>
                      </a:endParaRPr>
                    </a:p>
                  </a:txBody>
                  <a:tcPr marL="31750" marR="31750" marT="31750" marB="3175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algn="ctr"/>
                      <a:r>
                        <a:rPr lang="en-US" sz="1400" b="1" dirty="0">
                          <a:solidFill>
                            <a:schemeClr val="bg1"/>
                          </a:solidFill>
                          <a:effectLst/>
                        </a:rPr>
                        <a:t>MAGNITUDE</a:t>
                      </a:r>
                    </a:p>
                  </a:txBody>
                  <a:tcPr marL="31750" marR="31750" marT="31750" marB="3175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algn="ctr"/>
                      <a:r>
                        <a:rPr lang="en-US" sz="1400" b="1" dirty="0">
                          <a:solidFill>
                            <a:schemeClr val="bg1"/>
                          </a:solidFill>
                          <a:effectLst/>
                        </a:rPr>
                        <a:t>TALAPRO-2</a:t>
                      </a:r>
                    </a:p>
                  </a:txBody>
                  <a:tcPr marL="31750" marR="31750" marT="31750" marB="3175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1484067435"/>
                  </a:ext>
                </a:extLst>
              </a:tr>
              <a:tr h="296786">
                <a:tc>
                  <a:txBody>
                    <a:bodyPr/>
                    <a:lstStyle/>
                    <a:p>
                      <a:pPr algn="l"/>
                      <a:r>
                        <a:rPr lang="en-US" sz="1400" b="1" dirty="0">
                          <a:solidFill>
                            <a:schemeClr val="tx1"/>
                          </a:solidFill>
                          <a:effectLst/>
                        </a:rPr>
                        <a:t>Radiographic PFS</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168797660"/>
                  </a:ext>
                </a:extLst>
              </a:tr>
              <a:tr h="525502">
                <a:tc>
                  <a:txBody>
                    <a:bodyPr/>
                    <a:lstStyle/>
                    <a:p>
                      <a:pPr algn="l"/>
                      <a:r>
                        <a:rPr lang="en-US" sz="1400" b="0" dirty="0">
                          <a:solidFill>
                            <a:schemeClr val="tx1"/>
                          </a:solidFill>
                          <a:effectLst/>
                        </a:rPr>
                        <a:t> All-comers, ITT population</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400" dirty="0">
                          <a:solidFill>
                            <a:schemeClr val="tx1"/>
                          </a:solidFill>
                          <a:effectLst/>
                        </a:rPr>
                        <a:t>24.8 vs 16.6 mo</a:t>
                      </a:r>
                      <a:br>
                        <a:rPr lang="fr-FR" sz="1400" dirty="0">
                          <a:solidFill>
                            <a:schemeClr val="tx1"/>
                          </a:solidFill>
                          <a:effectLst/>
                        </a:rPr>
                      </a:br>
                      <a:r>
                        <a:rPr lang="fr-FR" sz="1400" dirty="0">
                          <a:solidFill>
                            <a:schemeClr val="tx1"/>
                          </a:solidFill>
                          <a:effectLst/>
                        </a:rPr>
                        <a:t>HR 0.66, 95% CI 0.54–0.81</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Not assessed</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nn-NO" sz="1400" dirty="0">
                          <a:solidFill>
                            <a:schemeClr val="tx1"/>
                          </a:solidFill>
                          <a:effectLst/>
                        </a:rPr>
                        <a:t>NR vs 21.9 mo</a:t>
                      </a:r>
                      <a:br>
                        <a:rPr lang="nn-NO" sz="1400" dirty="0">
                          <a:solidFill>
                            <a:schemeClr val="tx1"/>
                          </a:solidFill>
                          <a:effectLst/>
                        </a:rPr>
                      </a:br>
                      <a:r>
                        <a:rPr lang="nn-NO" sz="1400" dirty="0">
                          <a:solidFill>
                            <a:schemeClr val="tx1"/>
                          </a:solidFill>
                          <a:effectLst/>
                        </a:rPr>
                        <a:t>HR 0.63, 95% CI 0.51–0.78</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80189628"/>
                  </a:ext>
                </a:extLst>
              </a:tr>
              <a:tr h="525502">
                <a:tc>
                  <a:txBody>
                    <a:bodyPr/>
                    <a:lstStyle/>
                    <a:p>
                      <a:pPr algn="l"/>
                      <a:r>
                        <a:rPr lang="en-US" sz="1400" b="0" dirty="0">
                          <a:solidFill>
                            <a:schemeClr val="tx1"/>
                          </a:solidFill>
                          <a:effectLst/>
                        </a:rPr>
                        <a:t> HRR gene aberration present</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nn-NO" sz="1400" dirty="0">
                          <a:solidFill>
                            <a:schemeClr val="tx1"/>
                          </a:solidFill>
                          <a:effectLst/>
                        </a:rPr>
                        <a:t>NR vs 13.9 mo</a:t>
                      </a:r>
                      <a:br>
                        <a:rPr lang="nn-NO" sz="1400" dirty="0">
                          <a:solidFill>
                            <a:schemeClr val="tx1"/>
                          </a:solidFill>
                          <a:effectLst/>
                        </a:rPr>
                      </a:br>
                      <a:r>
                        <a:rPr lang="nn-NO" sz="1400" dirty="0">
                          <a:solidFill>
                            <a:schemeClr val="tx1"/>
                          </a:solidFill>
                          <a:effectLst/>
                        </a:rPr>
                        <a:t>HR 0.50, 95% CI 0.34–0.73</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HR 0.76, 95% CI 0.60–0.97</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HR 0.46, 95% CI 0.30–0.70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604819744"/>
                  </a:ext>
                </a:extLst>
              </a:tr>
              <a:tr h="525502">
                <a:tc>
                  <a:txBody>
                    <a:bodyPr/>
                    <a:lstStyle/>
                    <a:p>
                      <a:pPr algn="l"/>
                      <a:r>
                        <a:rPr lang="de-DE" sz="1400" b="0" dirty="0">
                          <a:solidFill>
                            <a:schemeClr val="tx1"/>
                          </a:solidFill>
                          <a:effectLst/>
                        </a:rPr>
                        <a:t> HRR gene aberration absent/unknown</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400" dirty="0">
                          <a:solidFill>
                            <a:schemeClr val="tx1"/>
                          </a:solidFill>
                          <a:effectLst/>
                        </a:rPr>
                        <a:t>24.1 vs 19.0 mo</a:t>
                      </a:r>
                      <a:br>
                        <a:rPr lang="fr-FR" sz="1400" dirty="0">
                          <a:solidFill>
                            <a:schemeClr val="tx1"/>
                          </a:solidFill>
                          <a:effectLst/>
                        </a:rPr>
                      </a:br>
                      <a:r>
                        <a:rPr lang="fr-FR" sz="1400" dirty="0">
                          <a:solidFill>
                            <a:schemeClr val="tx1"/>
                          </a:solidFill>
                          <a:effectLst/>
                        </a:rPr>
                        <a:t>HR 0.76, 95% CI 0.60–0.97</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HR 1.09, 95% CI 0.75–1.57</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HR 0.70, 95% CI 0.54–0.89</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36271430"/>
                  </a:ext>
                </a:extLst>
              </a:tr>
              <a:tr h="296786">
                <a:tc>
                  <a:txBody>
                    <a:bodyPr/>
                    <a:lstStyle/>
                    <a:p>
                      <a:pPr algn="l"/>
                      <a:r>
                        <a:rPr lang="en-US" sz="1400" b="0" dirty="0">
                          <a:solidFill>
                            <a:schemeClr val="tx1"/>
                          </a:solidFill>
                          <a:effectLst/>
                        </a:rPr>
                        <a:t> </a:t>
                      </a:r>
                      <a:r>
                        <a:rPr lang="en-US" sz="1400" b="0" i="1" dirty="0">
                          <a:solidFill>
                            <a:schemeClr val="tx1"/>
                          </a:solidFill>
                          <a:effectLst/>
                        </a:rPr>
                        <a:t>BRCA1/2</a:t>
                      </a:r>
                      <a:r>
                        <a:rPr lang="en-US" sz="1400" b="0" dirty="0">
                          <a:solidFill>
                            <a:schemeClr val="tx1"/>
                          </a:solidFill>
                          <a:effectLst/>
                        </a:rPr>
                        <a:t> gene aberration</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NR</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HR 0.55, 95% CI 0.39–0.78</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NR</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65683367"/>
                  </a:ext>
                </a:extLst>
              </a:tr>
              <a:tr h="296786">
                <a:tc>
                  <a:txBody>
                    <a:bodyPr/>
                    <a:lstStyle/>
                    <a:p>
                      <a:pPr algn="l"/>
                      <a:r>
                        <a:rPr lang="en-US" sz="1400" b="1" dirty="0">
                          <a:solidFill>
                            <a:schemeClr val="tx1"/>
                          </a:solidFill>
                          <a:effectLst/>
                        </a:rPr>
                        <a:t>Overall survival</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endParaRPr lang="en-US" sz="1400" dirty="0">
                        <a:solidFill>
                          <a:schemeClr val="bg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endParaRPr lang="en-US" sz="1400" dirty="0">
                        <a:solidFill>
                          <a:schemeClr val="bg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endParaRPr lang="en-US" sz="1400" dirty="0">
                        <a:solidFill>
                          <a:schemeClr val="bg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506211445"/>
                  </a:ext>
                </a:extLst>
              </a:tr>
              <a:tr h="754218">
                <a:tc>
                  <a:txBody>
                    <a:bodyPr/>
                    <a:lstStyle/>
                    <a:p>
                      <a:pPr algn="l"/>
                      <a:r>
                        <a:rPr lang="en-US" sz="1400" b="0" dirty="0">
                          <a:solidFill>
                            <a:schemeClr val="tx1"/>
                          </a:solidFill>
                          <a:effectLst/>
                        </a:rPr>
                        <a:t> ITT population</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47.9% at maturity</a:t>
                      </a:r>
                      <a:br>
                        <a:rPr lang="en-US" sz="1400" dirty="0">
                          <a:solidFill>
                            <a:schemeClr val="tx1"/>
                          </a:solidFill>
                          <a:effectLst/>
                        </a:rPr>
                      </a:br>
                      <a:r>
                        <a:rPr lang="en-US" sz="1400" dirty="0">
                          <a:solidFill>
                            <a:schemeClr val="tx1"/>
                          </a:solidFill>
                          <a:effectLst/>
                        </a:rPr>
                        <a:t>42.1 vs 34.7 </a:t>
                      </a:r>
                      <a:r>
                        <a:rPr lang="en-US" sz="1400" dirty="0" err="1">
                          <a:solidFill>
                            <a:schemeClr val="tx1"/>
                          </a:solidFill>
                          <a:effectLst/>
                        </a:rPr>
                        <a:t>mo</a:t>
                      </a:r>
                      <a:br>
                        <a:rPr lang="en-US" sz="1400" dirty="0">
                          <a:solidFill>
                            <a:schemeClr val="tx1"/>
                          </a:solidFill>
                          <a:effectLst/>
                        </a:rPr>
                      </a:br>
                      <a:r>
                        <a:rPr lang="en-US" sz="1400" dirty="0">
                          <a:solidFill>
                            <a:schemeClr val="tx1"/>
                          </a:solidFill>
                          <a:effectLst/>
                        </a:rPr>
                        <a:t>HR 0.81, 95% CI 0.67–1.00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1"/>
                          </a:solidFill>
                          <a:effectLst/>
                        </a:rPr>
                        <a:t>Not assessed</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31% at maturity</a:t>
                      </a:r>
                      <a:br>
                        <a:rPr lang="en-US" sz="1400" dirty="0">
                          <a:solidFill>
                            <a:schemeClr val="tx1"/>
                          </a:solidFill>
                          <a:effectLst/>
                        </a:rPr>
                      </a:br>
                      <a:r>
                        <a:rPr lang="en-US" sz="1400" dirty="0">
                          <a:solidFill>
                            <a:schemeClr val="tx1"/>
                          </a:solidFill>
                          <a:effectLst/>
                        </a:rPr>
                        <a:t>HR 0.89, 95% CI 0.69–1.14</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7992637"/>
                  </a:ext>
                </a:extLst>
              </a:tr>
              <a:tr h="525502">
                <a:tc>
                  <a:txBody>
                    <a:bodyPr/>
                    <a:lstStyle/>
                    <a:p>
                      <a:pPr algn="l"/>
                      <a:r>
                        <a:rPr lang="en-US" sz="1400" b="0" dirty="0">
                          <a:solidFill>
                            <a:schemeClr val="tx1"/>
                          </a:solidFill>
                          <a:effectLst/>
                        </a:rPr>
                        <a:t> HRR gene aberration present</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nn-NO" sz="1400" dirty="0">
                          <a:solidFill>
                            <a:schemeClr val="tx1"/>
                          </a:solidFill>
                          <a:effectLst/>
                        </a:rPr>
                        <a:t>NR vs 28.5 mo</a:t>
                      </a:r>
                      <a:br>
                        <a:rPr lang="nn-NO" sz="1400" dirty="0">
                          <a:solidFill>
                            <a:schemeClr val="tx1"/>
                          </a:solidFill>
                          <a:effectLst/>
                        </a:rPr>
                      </a:br>
                      <a:r>
                        <a:rPr lang="nn-NO" sz="1400" dirty="0">
                          <a:solidFill>
                            <a:schemeClr val="tx1"/>
                          </a:solidFill>
                          <a:effectLst/>
                        </a:rPr>
                        <a:t>HR 0.66, 95% CI 0.45–0.95</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27% at maturity</a:t>
                      </a:r>
                      <a:br>
                        <a:rPr lang="en-US" sz="1400" dirty="0">
                          <a:solidFill>
                            <a:schemeClr val="tx1"/>
                          </a:solidFill>
                          <a:effectLst/>
                        </a:rPr>
                      </a:br>
                      <a:r>
                        <a:rPr lang="en-US" sz="1400" dirty="0">
                          <a:solidFill>
                            <a:schemeClr val="tx1"/>
                          </a:solidFill>
                          <a:effectLst/>
                        </a:rPr>
                        <a:t>HR 1.01, 95% CI 0.75–1.36</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NR</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187331887"/>
                  </a:ext>
                </a:extLst>
              </a:tr>
              <a:tr h="525502">
                <a:tc>
                  <a:txBody>
                    <a:bodyPr/>
                    <a:lstStyle/>
                    <a:p>
                      <a:pPr algn="l"/>
                      <a:r>
                        <a:rPr lang="en-US" sz="1400" b="0" dirty="0">
                          <a:solidFill>
                            <a:schemeClr val="tx1"/>
                          </a:solidFill>
                          <a:effectLst/>
                        </a:rPr>
                        <a:t> HRR gene aberration absent</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400">
                          <a:solidFill>
                            <a:schemeClr val="tx1"/>
                          </a:solidFill>
                          <a:effectLst/>
                        </a:rPr>
                        <a:t>42.1 vs 38.9 mo</a:t>
                      </a:r>
                      <a:br>
                        <a:rPr lang="fr-FR" sz="1400">
                          <a:solidFill>
                            <a:schemeClr val="tx1"/>
                          </a:solidFill>
                          <a:effectLst/>
                        </a:rPr>
                      </a:br>
                      <a:r>
                        <a:rPr lang="fr-FR" sz="1400">
                          <a:solidFill>
                            <a:schemeClr val="tx1"/>
                          </a:solidFill>
                          <a:effectLst/>
                        </a:rPr>
                        <a:t>HR 0.89, 95% CI 0.70–1.14</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1"/>
                          </a:solidFill>
                          <a:effectLst/>
                        </a:rPr>
                        <a:t>NR</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NR</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8757178"/>
                  </a:ext>
                </a:extLst>
              </a:tr>
              <a:tr h="525502">
                <a:tc>
                  <a:txBody>
                    <a:bodyPr/>
                    <a:lstStyle/>
                    <a:p>
                      <a:pPr algn="l"/>
                      <a:r>
                        <a:rPr lang="en-US" sz="1400" b="0" dirty="0">
                          <a:solidFill>
                            <a:schemeClr val="tx1"/>
                          </a:solidFill>
                          <a:effectLst/>
                        </a:rPr>
                        <a:t> </a:t>
                      </a:r>
                      <a:r>
                        <a:rPr lang="en-US" sz="1400" b="0" i="1" dirty="0">
                          <a:solidFill>
                            <a:schemeClr val="tx1"/>
                          </a:solidFill>
                          <a:effectLst/>
                        </a:rPr>
                        <a:t>BRCA1/2</a:t>
                      </a:r>
                      <a:r>
                        <a:rPr lang="en-US" sz="1400" b="0" dirty="0">
                          <a:solidFill>
                            <a:schemeClr val="tx1"/>
                          </a:solidFill>
                          <a:effectLst/>
                        </a:rPr>
                        <a:t> gene aberration</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nn-NO" sz="1400" dirty="0">
                          <a:solidFill>
                            <a:schemeClr val="tx1"/>
                          </a:solidFill>
                          <a:effectLst/>
                        </a:rPr>
                        <a:t>NR vs 23 mo</a:t>
                      </a:r>
                      <a:br>
                        <a:rPr lang="nn-NO" sz="1400" dirty="0">
                          <a:solidFill>
                            <a:schemeClr val="tx1"/>
                          </a:solidFill>
                          <a:effectLst/>
                        </a:rPr>
                      </a:br>
                      <a:r>
                        <a:rPr lang="nn-NO" sz="1400" dirty="0">
                          <a:solidFill>
                            <a:schemeClr val="tx1"/>
                          </a:solidFill>
                          <a:effectLst/>
                        </a:rPr>
                        <a:t>HR 0.29, 95% CI 0.14–0.56</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1400" dirty="0">
                          <a:solidFill>
                            <a:schemeClr val="tx1"/>
                          </a:solidFill>
                          <a:effectLst/>
                        </a:rPr>
                        <a:t>29.3 VS 28.6 </a:t>
                      </a:r>
                      <a:r>
                        <a:rPr lang="en-US" sz="1400" dirty="0" err="1">
                          <a:solidFill>
                            <a:schemeClr val="tx1"/>
                          </a:solidFill>
                          <a:effectLst/>
                        </a:rPr>
                        <a:t>mo</a:t>
                      </a:r>
                      <a:endParaRPr lang="en-US" sz="1400" dirty="0">
                        <a:solidFill>
                          <a:schemeClr val="tx1"/>
                        </a:solidFill>
                        <a:effectLst/>
                      </a:endParaRPr>
                    </a:p>
                    <a:p>
                      <a:pPr algn="ctr"/>
                      <a:r>
                        <a:rPr lang="en-US" sz="1400" dirty="0">
                          <a:solidFill>
                            <a:schemeClr val="tx1"/>
                          </a:solidFill>
                          <a:effectLst/>
                        </a:rPr>
                        <a:t>HR 0.88, 95% CI 0.58-1.34</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1400" dirty="0">
                          <a:solidFill>
                            <a:schemeClr val="tx1"/>
                          </a:solidFill>
                          <a:effectLst/>
                        </a:rPr>
                        <a:t>NR</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650526545"/>
                  </a:ext>
                </a:extLst>
              </a:tr>
            </a:tbl>
          </a:graphicData>
        </a:graphic>
      </p:graphicFrame>
      <p:sp>
        <p:nvSpPr>
          <p:cNvPr id="2" name="Text Box 15">
            <a:extLst>
              <a:ext uri="{FF2B5EF4-FFF2-40B4-BE49-F238E27FC236}">
                <a16:creationId xmlns:a16="http://schemas.microsoft.com/office/drawing/2014/main" id="{FD041993-93E2-7EAB-F5D2-964939AF8DD8}"/>
              </a:ext>
            </a:extLst>
          </p:cNvPr>
          <p:cNvSpPr txBox="1">
            <a:spLocks noChangeArrowheads="1"/>
          </p:cNvSpPr>
          <p:nvPr/>
        </p:nvSpPr>
        <p:spPr bwMode="auto">
          <a:xfrm>
            <a:off x="8407785" y="6428224"/>
            <a:ext cx="3440209"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10" normalizeH="0" baseline="0" noProof="0" dirty="0" err="1">
                <a:ln>
                  <a:noFill/>
                </a:ln>
                <a:solidFill>
                  <a:prstClr val="black"/>
                </a:solidFill>
                <a:effectLst/>
                <a:uLnTx/>
                <a:uFillTx/>
                <a:latin typeface="Calibri" panose="020F0502020204030204"/>
                <a:ea typeface="+mn-ea"/>
                <a:cs typeface="+mn-cs"/>
              </a:rPr>
              <a:t>Beije</a:t>
            </a:r>
            <a:r>
              <a:rPr kumimoji="0" lang="en-US" altLang="en-US" sz="1200" b="1" i="0" u="none" strike="noStrike" kern="1200" cap="none" spc="-10" normalizeH="0" baseline="0" noProof="0" dirty="0">
                <a:ln>
                  <a:noFill/>
                </a:ln>
                <a:solidFill>
                  <a:prstClr val="black"/>
                </a:solidFill>
                <a:effectLst/>
                <a:uLnTx/>
                <a:uFillTx/>
                <a:latin typeface="Calibri" panose="020F0502020204030204"/>
                <a:ea typeface="+mn-ea"/>
                <a:cs typeface="+mn-cs"/>
              </a:rPr>
              <a:t>. </a:t>
            </a:r>
            <a:r>
              <a:rPr kumimoji="0" lang="en-US" altLang="en-US" sz="1200" b="1" i="0" u="none" strike="noStrike" kern="1200" cap="none" spc="-10" normalizeH="0" baseline="0" noProof="0" dirty="0" err="1">
                <a:ln>
                  <a:noFill/>
                </a:ln>
                <a:solidFill>
                  <a:prstClr val="black"/>
                </a:solidFill>
                <a:effectLst/>
                <a:uLnTx/>
                <a:uFillTx/>
                <a:latin typeface="Calibri" panose="020F0502020204030204"/>
                <a:ea typeface="+mn-ea"/>
                <a:cs typeface="+mn-cs"/>
              </a:rPr>
              <a:t>Eur</a:t>
            </a:r>
            <a:r>
              <a:rPr kumimoji="0" lang="en-US" altLang="en-US" sz="1200" b="1" i="0" u="none" strike="noStrike" kern="1200" cap="none" spc="-10" normalizeH="0" baseline="0" noProof="0" dirty="0">
                <a:ln>
                  <a:noFill/>
                </a:ln>
                <a:solidFill>
                  <a:prstClr val="black"/>
                </a:solidFill>
                <a:effectLst/>
                <a:uLnTx/>
                <a:uFillTx/>
                <a:latin typeface="Calibri" panose="020F0502020204030204"/>
                <a:ea typeface="+mn-ea"/>
                <a:cs typeface="+mn-cs"/>
              </a:rPr>
              <a:t> Urol. 2023;S0302-2838(23)02716-1.</a:t>
            </a:r>
            <a:endPar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815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B4669E9-F309-D909-DCAF-CED674AE1CF1}"/>
              </a:ext>
            </a:extLst>
          </p:cNvPr>
          <p:cNvGraphicFramePr>
            <a:graphicFrameLocks noGrp="1"/>
          </p:cNvGraphicFramePr>
          <p:nvPr/>
        </p:nvGraphicFramePr>
        <p:xfrm>
          <a:off x="534988" y="827369"/>
          <a:ext cx="10877528" cy="4838590"/>
        </p:xfrm>
        <a:graphic>
          <a:graphicData uri="http://schemas.openxmlformats.org/drawingml/2006/table">
            <a:tbl>
              <a:tblPr firstRow="1" bandRow="1">
                <a:tableStyleId>{5C22544A-7EE6-4342-B048-85BDC9FD1C3A}</a:tableStyleId>
              </a:tblPr>
              <a:tblGrid>
                <a:gridCol w="2719382">
                  <a:extLst>
                    <a:ext uri="{9D8B030D-6E8A-4147-A177-3AD203B41FA5}">
                      <a16:colId xmlns:a16="http://schemas.microsoft.com/office/drawing/2014/main" val="2860641020"/>
                    </a:ext>
                  </a:extLst>
                </a:gridCol>
                <a:gridCol w="2719382">
                  <a:extLst>
                    <a:ext uri="{9D8B030D-6E8A-4147-A177-3AD203B41FA5}">
                      <a16:colId xmlns:a16="http://schemas.microsoft.com/office/drawing/2014/main" val="604763456"/>
                    </a:ext>
                  </a:extLst>
                </a:gridCol>
                <a:gridCol w="2719382">
                  <a:extLst>
                    <a:ext uri="{9D8B030D-6E8A-4147-A177-3AD203B41FA5}">
                      <a16:colId xmlns:a16="http://schemas.microsoft.com/office/drawing/2014/main" val="896848533"/>
                    </a:ext>
                  </a:extLst>
                </a:gridCol>
                <a:gridCol w="2719382">
                  <a:extLst>
                    <a:ext uri="{9D8B030D-6E8A-4147-A177-3AD203B41FA5}">
                      <a16:colId xmlns:a16="http://schemas.microsoft.com/office/drawing/2014/main" val="1848015814"/>
                    </a:ext>
                  </a:extLst>
                </a:gridCol>
              </a:tblGrid>
              <a:tr h="550506">
                <a:tc>
                  <a:txBody>
                    <a:bodyPr/>
                    <a:lstStyle/>
                    <a:p>
                      <a:pPr algn="l"/>
                      <a:endParaRPr lang="en-US" sz="1400" dirty="0">
                        <a:solidFill>
                          <a:schemeClr val="bg1"/>
                        </a:solidFill>
                        <a:effectLst/>
                      </a:endParaRPr>
                    </a:p>
                  </a:txBody>
                  <a:tcPr marL="31750" marR="31750" marT="31750" marB="3175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algn="ctr"/>
                      <a:r>
                        <a:rPr lang="en-US" sz="1400" b="1" dirty="0">
                          <a:solidFill>
                            <a:schemeClr val="bg1"/>
                          </a:solidFill>
                          <a:effectLst/>
                        </a:rPr>
                        <a:t>PROPEL</a:t>
                      </a:r>
                    </a:p>
                    <a:p>
                      <a:pPr algn="ctr"/>
                      <a:r>
                        <a:rPr lang="en-US" sz="1400" b="1" dirty="0">
                          <a:solidFill>
                            <a:schemeClr val="bg1"/>
                          </a:solidFill>
                          <a:effectLst/>
                        </a:rPr>
                        <a:t>Olaparib + Abiraterone</a:t>
                      </a:r>
                    </a:p>
                  </a:txBody>
                  <a:tcPr marL="31750" marR="31750" marT="31750" marB="3175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algn="ctr"/>
                      <a:r>
                        <a:rPr lang="en-US" sz="1400" b="1" dirty="0">
                          <a:solidFill>
                            <a:schemeClr val="bg1"/>
                          </a:solidFill>
                          <a:effectLst/>
                        </a:rPr>
                        <a:t>MAGNITUDE</a:t>
                      </a:r>
                    </a:p>
                    <a:p>
                      <a:pPr algn="ctr"/>
                      <a:r>
                        <a:rPr lang="en-US" sz="1400" b="1" dirty="0">
                          <a:solidFill>
                            <a:schemeClr val="bg1"/>
                          </a:solidFill>
                          <a:effectLst/>
                        </a:rPr>
                        <a:t>Niraparib + Abiraterone</a:t>
                      </a:r>
                    </a:p>
                  </a:txBody>
                  <a:tcPr marL="31750" marR="31750" marT="31750" marB="3175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algn="ctr"/>
                      <a:r>
                        <a:rPr lang="en-US" sz="1400" b="1" dirty="0">
                          <a:solidFill>
                            <a:schemeClr val="bg1"/>
                          </a:solidFill>
                          <a:effectLst/>
                        </a:rPr>
                        <a:t>TALAPRO-2</a:t>
                      </a:r>
                    </a:p>
                    <a:p>
                      <a:pPr algn="ctr"/>
                      <a:r>
                        <a:rPr lang="en-US" sz="1400" b="1" dirty="0" err="1">
                          <a:solidFill>
                            <a:schemeClr val="bg1"/>
                          </a:solidFill>
                          <a:effectLst/>
                        </a:rPr>
                        <a:t>Talazoparib</a:t>
                      </a:r>
                      <a:r>
                        <a:rPr lang="en-US" sz="1400" b="1" dirty="0">
                          <a:solidFill>
                            <a:schemeClr val="bg1"/>
                          </a:solidFill>
                          <a:effectLst/>
                        </a:rPr>
                        <a:t> + </a:t>
                      </a:r>
                      <a:r>
                        <a:rPr lang="en-US" sz="1400" b="1" dirty="0" err="1">
                          <a:solidFill>
                            <a:schemeClr val="bg1"/>
                          </a:solidFill>
                          <a:effectLst/>
                        </a:rPr>
                        <a:t>Enzaluatmide</a:t>
                      </a:r>
                      <a:endParaRPr lang="en-US" sz="1400" b="1" dirty="0">
                        <a:solidFill>
                          <a:schemeClr val="bg1"/>
                        </a:solidFill>
                        <a:effectLst/>
                      </a:endParaRPr>
                    </a:p>
                  </a:txBody>
                  <a:tcPr marL="31750" marR="31750" marT="31750" marB="3175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1484067435"/>
                  </a:ext>
                </a:extLst>
              </a:tr>
              <a:tr h="657870">
                <a:tc>
                  <a:txBody>
                    <a:bodyPr/>
                    <a:lstStyle/>
                    <a:p>
                      <a:pPr algn="l"/>
                      <a:r>
                        <a:rPr lang="en-US" sz="1400" b="1" dirty="0">
                          <a:solidFill>
                            <a:schemeClr val="tx1"/>
                          </a:solidFill>
                          <a:effectLst/>
                        </a:rPr>
                        <a:t>Select G3-4 Toxicities % (all grades %)</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US" dirty="0"/>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168797660"/>
                  </a:ext>
                </a:extLst>
              </a:tr>
              <a:tr h="657870">
                <a:tc>
                  <a:txBody>
                    <a:bodyPr/>
                    <a:lstStyle/>
                    <a:p>
                      <a:pPr algn="l"/>
                      <a:r>
                        <a:rPr lang="en-US" sz="1400" b="0" dirty="0">
                          <a:solidFill>
                            <a:schemeClr val="tx1"/>
                          </a:solidFill>
                          <a:effectLst/>
                        </a:rPr>
                        <a:t> Anemia </a:t>
                      </a:r>
                    </a:p>
                    <a:p>
                      <a:pPr algn="l"/>
                      <a:r>
                        <a:rPr lang="en-US" sz="1400" b="0" dirty="0">
                          <a:solidFill>
                            <a:schemeClr val="tx1"/>
                          </a:solidFill>
                          <a:effectLst/>
                        </a:rPr>
                        <a:t>---</a:t>
                      </a:r>
                      <a:r>
                        <a:rPr lang="en-US" sz="1400" b="0" dirty="0">
                          <a:solidFill>
                            <a:schemeClr val="tx1"/>
                          </a:solidFill>
                          <a:effectLst/>
                          <a:highlight>
                            <a:srgbClr val="00FFFF"/>
                          </a:highlight>
                        </a:rPr>
                        <a:t>Transfusion Rate</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400" dirty="0">
                          <a:solidFill>
                            <a:schemeClr val="tx1"/>
                          </a:solidFill>
                          <a:effectLst/>
                        </a:rPr>
                        <a:t>16.3 (50)</a:t>
                      </a:r>
                    </a:p>
                    <a:p>
                      <a:pPr algn="ctr"/>
                      <a:r>
                        <a:rPr lang="fr-FR" sz="1400" dirty="0">
                          <a:solidFill>
                            <a:schemeClr val="tx1"/>
                          </a:solidFill>
                          <a:effectLst/>
                          <a:highlight>
                            <a:srgbClr val="00FFFF"/>
                          </a:highlight>
                        </a:rPr>
                        <a:t>18%</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30.1 (50.0)</a:t>
                      </a:r>
                    </a:p>
                    <a:p>
                      <a:pPr algn="ctr"/>
                      <a:r>
                        <a:rPr lang="en-US" sz="1400" dirty="0">
                          <a:solidFill>
                            <a:schemeClr val="tx1"/>
                          </a:solidFill>
                          <a:effectLst/>
                          <a:highlight>
                            <a:srgbClr val="00FFFF"/>
                          </a:highlight>
                        </a:rPr>
                        <a:t>27.4%</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nn-NO" sz="1400" dirty="0">
                          <a:solidFill>
                            <a:schemeClr val="tx1"/>
                          </a:solidFill>
                          <a:effectLst/>
                        </a:rPr>
                        <a:t>46 (66)</a:t>
                      </a:r>
                    </a:p>
                    <a:p>
                      <a:pPr algn="ctr"/>
                      <a:r>
                        <a:rPr lang="nn-NO" sz="1400" dirty="0">
                          <a:solidFill>
                            <a:schemeClr val="tx1"/>
                          </a:solidFill>
                          <a:effectLst/>
                          <a:highlight>
                            <a:srgbClr val="00FFFF"/>
                          </a:highlight>
                        </a:rPr>
                        <a:t>39%</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80189628"/>
                  </a:ext>
                </a:extLst>
              </a:tr>
              <a:tr h="371543">
                <a:tc>
                  <a:txBody>
                    <a:bodyPr/>
                    <a:lstStyle/>
                    <a:p>
                      <a:pPr algn="l"/>
                      <a:r>
                        <a:rPr lang="en-US" sz="1400" b="0" dirty="0">
                          <a:solidFill>
                            <a:schemeClr val="tx1"/>
                          </a:solidFill>
                          <a:effectLst/>
                        </a:rPr>
                        <a:t> Fatigue</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nn-NO" sz="1400" dirty="0">
                          <a:solidFill>
                            <a:schemeClr val="tx1"/>
                          </a:solidFill>
                          <a:effectLst/>
                        </a:rPr>
                        <a:t>2.5 (39.0)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3.3 (29.7)</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4 (34)</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604819744"/>
                  </a:ext>
                </a:extLst>
              </a:tr>
              <a:tr h="371543">
                <a:tc>
                  <a:txBody>
                    <a:bodyPr/>
                    <a:lstStyle/>
                    <a:p>
                      <a:pPr algn="l"/>
                      <a:r>
                        <a:rPr lang="de-DE" sz="1400" b="0" dirty="0">
                          <a:solidFill>
                            <a:schemeClr val="tx1"/>
                          </a:solidFill>
                          <a:effectLst/>
                        </a:rPr>
                        <a:t> Nausea</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400" dirty="0">
                          <a:solidFill>
                            <a:schemeClr val="tx1"/>
                          </a:solidFill>
                          <a:effectLst/>
                        </a:rPr>
                        <a:t>0.3 (31.0)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0.5 (24.5)</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&lt;1 (21)</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36271430"/>
                  </a:ext>
                </a:extLst>
              </a:tr>
              <a:tr h="371543">
                <a:tc>
                  <a:txBody>
                    <a:bodyPr/>
                    <a:lstStyle/>
                    <a:p>
                      <a:pPr algn="l"/>
                      <a:r>
                        <a:rPr lang="en-US" sz="1400" b="0" dirty="0">
                          <a:solidFill>
                            <a:schemeClr val="tx1"/>
                          </a:solidFill>
                          <a:effectLst/>
                        </a:rPr>
                        <a:t> Hypertension</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3.8 (15.0)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33 (15.6)</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5 (14)</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65683367"/>
                  </a:ext>
                </a:extLst>
              </a:tr>
              <a:tr h="371543">
                <a:tc>
                  <a:txBody>
                    <a:bodyPr/>
                    <a:lstStyle/>
                    <a:p>
                      <a:pPr algn="l"/>
                      <a:r>
                        <a:rPr lang="en-US" sz="1400" b="0" dirty="0">
                          <a:solidFill>
                            <a:schemeClr val="tx1"/>
                          </a:solidFill>
                          <a:effectLst/>
                        </a:rPr>
                        <a:t> Pulmonary Embolism</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7.3%</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1.9%</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2.5%</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50745887"/>
                  </a:ext>
                </a:extLst>
              </a:tr>
              <a:tr h="371543">
                <a:tc>
                  <a:txBody>
                    <a:bodyPr/>
                    <a:lstStyle/>
                    <a:p>
                      <a:pPr algn="l"/>
                      <a:r>
                        <a:rPr lang="en-US" sz="1400" b="1" dirty="0">
                          <a:solidFill>
                            <a:schemeClr val="tx1"/>
                          </a:solidFill>
                          <a:effectLst/>
                        </a:rPr>
                        <a:t>Outcomes</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506211445"/>
                  </a:ext>
                </a:extLst>
              </a:tr>
              <a:tr h="371543">
                <a:tc>
                  <a:txBody>
                    <a:bodyPr/>
                    <a:lstStyle/>
                    <a:p>
                      <a:pPr algn="l"/>
                      <a:r>
                        <a:rPr lang="en-US" sz="1400" b="0" dirty="0">
                          <a:solidFill>
                            <a:schemeClr val="tx1"/>
                          </a:solidFill>
                          <a:effectLst/>
                        </a:rPr>
                        <a:t> PARP interruption</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highlight>
                            <a:srgbClr val="00FFFF"/>
                          </a:highlight>
                        </a:rPr>
                        <a:t>49%</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highlight>
                            <a:srgbClr val="00FFFF"/>
                          </a:highlight>
                        </a:rPr>
                        <a:t>49.1%</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highlight>
                            <a:srgbClr val="00FFFF"/>
                          </a:highlight>
                        </a:rPr>
                        <a:t>62.0%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7992637"/>
                  </a:ext>
                </a:extLst>
              </a:tr>
              <a:tr h="371543">
                <a:tc>
                  <a:txBody>
                    <a:bodyPr/>
                    <a:lstStyle/>
                    <a:p>
                      <a:pPr algn="l"/>
                      <a:r>
                        <a:rPr lang="en-US" sz="1400" b="0">
                          <a:solidFill>
                            <a:schemeClr val="tx1"/>
                          </a:solidFill>
                          <a:effectLst/>
                        </a:rPr>
                        <a:t> PARP dose reduction</a:t>
                      </a:r>
                      <a:endParaRPr lang="en-US" sz="1400" b="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nn-NO" sz="1400" dirty="0">
                          <a:solidFill>
                            <a:schemeClr val="tx1"/>
                          </a:solidFill>
                          <a:effectLst/>
                          <a:highlight>
                            <a:srgbClr val="00FFFF"/>
                          </a:highlight>
                        </a:rPr>
                        <a:t>22.6%</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highlight>
                            <a:srgbClr val="00FFFF"/>
                          </a:highlight>
                        </a:rPr>
                        <a:t>20.3%</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highlight>
                            <a:srgbClr val="00FFFF"/>
                          </a:highlight>
                        </a:rPr>
                        <a:t>53.0%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187331887"/>
                  </a:ext>
                </a:extLst>
              </a:tr>
              <a:tr h="371543">
                <a:tc>
                  <a:txBody>
                    <a:bodyPr/>
                    <a:lstStyle/>
                    <a:p>
                      <a:pPr algn="l"/>
                      <a:r>
                        <a:rPr lang="en-US" sz="1400" b="0" dirty="0">
                          <a:solidFill>
                            <a:schemeClr val="tx1"/>
                          </a:solidFill>
                          <a:effectLst/>
                        </a:rPr>
                        <a:t> PARP discontinuation</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400" dirty="0">
                          <a:solidFill>
                            <a:schemeClr val="tx1"/>
                          </a:solidFill>
                          <a:effectLst/>
                          <a:highlight>
                            <a:srgbClr val="00FFFF"/>
                          </a:highlight>
                        </a:rPr>
                        <a:t>17.3%</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highlight>
                            <a:srgbClr val="00FFFF"/>
                          </a:highlight>
                        </a:rPr>
                        <a:t>15.1%</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highlight>
                            <a:srgbClr val="00FFFF"/>
                          </a:highlight>
                        </a:rPr>
                        <a:t>19.0%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8757178"/>
                  </a:ext>
                </a:extLst>
              </a:tr>
            </a:tbl>
          </a:graphicData>
        </a:graphic>
      </p:graphicFrame>
      <p:sp>
        <p:nvSpPr>
          <p:cNvPr id="3" name="TextBox 2">
            <a:extLst>
              <a:ext uri="{FF2B5EF4-FFF2-40B4-BE49-F238E27FC236}">
                <a16:creationId xmlns:a16="http://schemas.microsoft.com/office/drawing/2014/main" id="{7F3EB074-5FB9-1D00-FE54-17DE67885E2B}"/>
              </a:ext>
            </a:extLst>
          </p:cNvPr>
          <p:cNvSpPr txBox="1"/>
          <p:nvPr/>
        </p:nvSpPr>
        <p:spPr>
          <a:xfrm>
            <a:off x="5327779" y="6473263"/>
            <a:ext cx="64536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10" normalizeH="0" baseline="0" noProof="0" dirty="0">
                <a:ln>
                  <a:noFill/>
                </a:ln>
                <a:solidFill>
                  <a:prstClr val="black"/>
                </a:solidFill>
                <a:effectLst/>
                <a:uLnTx/>
                <a:uFillTx/>
                <a:latin typeface="Calibri" panose="020F0502020204030204"/>
                <a:ea typeface="+mn-ea"/>
                <a:cs typeface="Calibri" panose="020F0502020204030204" pitchFamily="34" charset="0"/>
              </a:rPr>
              <a:t>Clarke. NEJM Evid. 2022;1.  </a:t>
            </a: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Chi. J Clin Oncol. 2023; JCO2201649. </a:t>
            </a:r>
            <a:r>
              <a:rPr kumimoji="0" lang="en-US" altLang="en-US" sz="12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Fizazi</a:t>
            </a: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Lancet.  2023;402</a:t>
            </a:r>
          </a:p>
        </p:txBody>
      </p:sp>
      <p:sp>
        <p:nvSpPr>
          <p:cNvPr id="6" name="TextBox 5">
            <a:extLst>
              <a:ext uri="{FF2B5EF4-FFF2-40B4-BE49-F238E27FC236}">
                <a16:creationId xmlns:a16="http://schemas.microsoft.com/office/drawing/2014/main" id="{F5EF5CE4-B2F2-3A4F-CC3E-2B63152F72C6}"/>
              </a:ext>
            </a:extLst>
          </p:cNvPr>
          <p:cNvSpPr txBox="1"/>
          <p:nvPr/>
        </p:nvSpPr>
        <p:spPr>
          <a:xfrm>
            <a:off x="706508" y="5668689"/>
            <a:ext cx="10778984"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Toxicities are largely a class effect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PARPi’s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Myelosuppression and GI toxicity are most prominent.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AE’s of special interest include MDS/AML and PE.</a:t>
            </a:r>
          </a:p>
        </p:txBody>
      </p:sp>
      <p:sp>
        <p:nvSpPr>
          <p:cNvPr id="9" name="Title 4">
            <a:extLst>
              <a:ext uri="{FF2B5EF4-FFF2-40B4-BE49-F238E27FC236}">
                <a16:creationId xmlns:a16="http://schemas.microsoft.com/office/drawing/2014/main" id="{A2332E78-D6CC-A821-7065-69B19E2ED921}"/>
              </a:ext>
            </a:extLst>
          </p:cNvPr>
          <p:cNvSpPr>
            <a:spLocks noGrp="1"/>
          </p:cNvSpPr>
          <p:nvPr>
            <p:ph type="body" sz="quarter" idx="25"/>
          </p:nvPr>
        </p:nvSpPr>
        <p:spPr>
          <a:xfrm>
            <a:off x="534988" y="212271"/>
            <a:ext cx="11053762" cy="486071"/>
          </a:xfrm>
        </p:spPr>
        <p:txBody>
          <a:bodyPr>
            <a:normAutofit fontScale="97500"/>
          </a:bodyPr>
          <a:lstStyle/>
          <a:p>
            <a:pPr algn="ctr"/>
            <a:r>
              <a:rPr lang="en-US" sz="2800" dirty="0">
                <a:solidFill>
                  <a:schemeClr val="tx1"/>
                </a:solidFill>
              </a:rPr>
              <a:t>Safety Summary</a:t>
            </a:r>
          </a:p>
        </p:txBody>
      </p:sp>
    </p:spTree>
    <p:extLst>
      <p:ext uri="{BB962C8B-B14F-4D97-AF65-F5344CB8AC3E}">
        <p14:creationId xmlns:p14="http://schemas.microsoft.com/office/powerpoint/2010/main" val="2081454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Box 89">
            <a:extLst>
              <a:ext uri="{FF2B5EF4-FFF2-40B4-BE49-F238E27FC236}">
                <a16:creationId xmlns:a16="http://schemas.microsoft.com/office/drawing/2014/main" id="{3F32BB40-53B0-40F5-25CC-0BDEF63B37BE}"/>
              </a:ext>
            </a:extLst>
          </p:cNvPr>
          <p:cNvSpPr txBox="1"/>
          <p:nvPr/>
        </p:nvSpPr>
        <p:spPr>
          <a:xfrm>
            <a:off x="7436385" y="6473263"/>
            <a:ext cx="43450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10" normalizeH="0" baseline="0" noProof="0">
                <a:ln>
                  <a:noFill/>
                </a:ln>
                <a:solidFill>
                  <a:prstClr val="black"/>
                </a:solidFill>
                <a:effectLst/>
                <a:uLnTx/>
                <a:uFillTx/>
                <a:latin typeface="Calibri" panose="020F0502020204030204"/>
                <a:ea typeface="+mn-ea"/>
                <a:cs typeface="Calibri" panose="020F0502020204030204" pitchFamily="34" charset="0"/>
              </a:rPr>
              <a:t>Rathkopf DE, ASCO GU 2021. Agarwal N, ASCO GU 2022</a:t>
            </a:r>
            <a:endPar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Text Placeholder 3">
            <a:extLst>
              <a:ext uri="{FF2B5EF4-FFF2-40B4-BE49-F238E27FC236}">
                <a16:creationId xmlns:a16="http://schemas.microsoft.com/office/drawing/2014/main" id="{E00C08CA-D15E-9DD5-D310-5F90B9F659C8}"/>
              </a:ext>
            </a:extLst>
          </p:cNvPr>
          <p:cNvSpPr>
            <a:spLocks noGrp="1"/>
          </p:cNvSpPr>
          <p:nvPr>
            <p:ph type="body" sz="quarter" idx="25"/>
          </p:nvPr>
        </p:nvSpPr>
        <p:spPr>
          <a:xfrm>
            <a:off x="568980" y="290296"/>
            <a:ext cx="11054039" cy="447935"/>
          </a:xfrm>
        </p:spPr>
        <p:txBody>
          <a:bodyPr>
            <a:normAutofit lnSpcReduction="10000"/>
          </a:bodyPr>
          <a:lstStyle/>
          <a:p>
            <a:pPr algn="ctr"/>
            <a:r>
              <a:rPr lang="en-US" sz="2800" dirty="0">
                <a:solidFill>
                  <a:schemeClr val="tx1"/>
                </a:solidFill>
              </a:rPr>
              <a:t>Ongoing Ph3 studies of </a:t>
            </a:r>
            <a:r>
              <a:rPr lang="en-US" sz="2800" dirty="0" err="1">
                <a:solidFill>
                  <a:schemeClr val="tx1"/>
                </a:solidFill>
              </a:rPr>
              <a:t>PARPi</a:t>
            </a:r>
            <a:r>
              <a:rPr lang="en-US" sz="2800" dirty="0">
                <a:solidFill>
                  <a:schemeClr val="tx1"/>
                </a:solidFill>
              </a:rPr>
              <a:t> in </a:t>
            </a:r>
            <a:r>
              <a:rPr lang="en-US" sz="2800" dirty="0" err="1">
                <a:solidFill>
                  <a:schemeClr val="tx1"/>
                </a:solidFill>
              </a:rPr>
              <a:t>mHSPC</a:t>
            </a:r>
            <a:endParaRPr lang="en-US" sz="2800" dirty="0">
              <a:solidFill>
                <a:schemeClr val="tx1"/>
              </a:solidFill>
            </a:endParaRPr>
          </a:p>
        </p:txBody>
      </p:sp>
      <p:graphicFrame>
        <p:nvGraphicFramePr>
          <p:cNvPr id="11" name="Table 10">
            <a:extLst>
              <a:ext uri="{FF2B5EF4-FFF2-40B4-BE49-F238E27FC236}">
                <a16:creationId xmlns:a16="http://schemas.microsoft.com/office/drawing/2014/main" id="{7BCC1A15-55E9-7DFB-0A7E-FF07C947B5EE}"/>
              </a:ext>
            </a:extLst>
          </p:cNvPr>
          <p:cNvGraphicFramePr>
            <a:graphicFrameLocks noGrp="1"/>
          </p:cNvGraphicFramePr>
          <p:nvPr/>
        </p:nvGraphicFramePr>
        <p:xfrm>
          <a:off x="116749" y="738231"/>
          <a:ext cx="11958499" cy="3277015"/>
        </p:xfrm>
        <a:graphic>
          <a:graphicData uri="http://schemas.openxmlformats.org/drawingml/2006/table">
            <a:tbl>
              <a:tblPr/>
              <a:tblGrid>
                <a:gridCol w="1123847">
                  <a:extLst>
                    <a:ext uri="{9D8B030D-6E8A-4147-A177-3AD203B41FA5}">
                      <a16:colId xmlns:a16="http://schemas.microsoft.com/office/drawing/2014/main" val="4223006918"/>
                    </a:ext>
                  </a:extLst>
                </a:gridCol>
                <a:gridCol w="1688186">
                  <a:extLst>
                    <a:ext uri="{9D8B030D-6E8A-4147-A177-3AD203B41FA5}">
                      <a16:colId xmlns:a16="http://schemas.microsoft.com/office/drawing/2014/main" val="3927805941"/>
                    </a:ext>
                  </a:extLst>
                </a:gridCol>
                <a:gridCol w="2130988">
                  <a:extLst>
                    <a:ext uri="{9D8B030D-6E8A-4147-A177-3AD203B41FA5}">
                      <a16:colId xmlns:a16="http://schemas.microsoft.com/office/drawing/2014/main" val="1050068947"/>
                    </a:ext>
                  </a:extLst>
                </a:gridCol>
                <a:gridCol w="1595935">
                  <a:extLst>
                    <a:ext uri="{9D8B030D-6E8A-4147-A177-3AD203B41FA5}">
                      <a16:colId xmlns:a16="http://schemas.microsoft.com/office/drawing/2014/main" val="435322620"/>
                    </a:ext>
                  </a:extLst>
                </a:gridCol>
                <a:gridCol w="2546116">
                  <a:extLst>
                    <a:ext uri="{9D8B030D-6E8A-4147-A177-3AD203B41FA5}">
                      <a16:colId xmlns:a16="http://schemas.microsoft.com/office/drawing/2014/main" val="3573764630"/>
                    </a:ext>
                  </a:extLst>
                </a:gridCol>
                <a:gridCol w="1545019">
                  <a:extLst>
                    <a:ext uri="{9D8B030D-6E8A-4147-A177-3AD203B41FA5}">
                      <a16:colId xmlns:a16="http://schemas.microsoft.com/office/drawing/2014/main" val="1613100905"/>
                    </a:ext>
                  </a:extLst>
                </a:gridCol>
                <a:gridCol w="1328408">
                  <a:extLst>
                    <a:ext uri="{9D8B030D-6E8A-4147-A177-3AD203B41FA5}">
                      <a16:colId xmlns:a16="http://schemas.microsoft.com/office/drawing/2014/main" val="2347845393"/>
                    </a:ext>
                  </a:extLst>
                </a:gridCol>
              </a:tblGrid>
              <a:tr h="689877">
                <a:tc>
                  <a:txBody>
                    <a:bodyPr/>
                    <a:lstStyle/>
                    <a:p>
                      <a:pPr algn="ctr" fontAlgn="ctr"/>
                      <a:r>
                        <a:rPr lang="en-US" sz="1200" b="1" i="0" u="none" strike="noStrike" dirty="0">
                          <a:solidFill>
                            <a:schemeClr val="tx1"/>
                          </a:solidFill>
                          <a:effectLst/>
                          <a:latin typeface="Arial" panose="020B0604020202020204" pitchFamily="34" charset="0"/>
                        </a:rPr>
                        <a:t>Trial</a:t>
                      </a:r>
                    </a:p>
                  </a:txBody>
                  <a:tcPr marL="4711" marR="4711" marT="4711" marB="0" anchor="ctr">
                    <a:lnL>
                      <a:noFill/>
                    </a:lnL>
                    <a:lnR>
                      <a:noFill/>
                    </a:lnR>
                    <a:lnT>
                      <a:noFill/>
                    </a:lnT>
                    <a:lnB>
                      <a:noFill/>
                    </a:lnB>
                    <a:solidFill>
                      <a:srgbClr val="F2F2F2"/>
                    </a:solidFill>
                  </a:tcPr>
                </a:tc>
                <a:tc>
                  <a:txBody>
                    <a:bodyPr/>
                    <a:lstStyle/>
                    <a:p>
                      <a:pPr algn="ctr" fontAlgn="ctr"/>
                      <a:r>
                        <a:rPr lang="en-US" sz="1200" b="1" i="0" u="none" strike="noStrike">
                          <a:solidFill>
                            <a:schemeClr val="tx1"/>
                          </a:solidFill>
                          <a:effectLst/>
                          <a:latin typeface="Arial" panose="020B0604020202020204" pitchFamily="34" charset="0"/>
                        </a:rPr>
                        <a:t>Design</a:t>
                      </a:r>
                    </a:p>
                  </a:txBody>
                  <a:tcPr marL="4711" marR="4711" marT="4711" marB="0" anchor="ctr">
                    <a:lnL>
                      <a:noFill/>
                    </a:lnL>
                    <a:lnR>
                      <a:noFill/>
                    </a:lnR>
                    <a:lnT>
                      <a:noFill/>
                    </a:lnT>
                    <a:lnB>
                      <a:noFill/>
                    </a:lnB>
                    <a:solidFill>
                      <a:srgbClr val="F2F2F2"/>
                    </a:solidFill>
                  </a:tcPr>
                </a:tc>
                <a:tc>
                  <a:txBody>
                    <a:bodyPr/>
                    <a:lstStyle/>
                    <a:p>
                      <a:pPr algn="ctr" fontAlgn="ctr"/>
                      <a:r>
                        <a:rPr lang="en-US" sz="1200" b="1" i="0" u="none" strike="noStrike">
                          <a:solidFill>
                            <a:schemeClr val="tx1"/>
                          </a:solidFill>
                          <a:effectLst/>
                          <a:latin typeface="Arial" panose="020B0604020202020204" pitchFamily="34" charset="0"/>
                        </a:rPr>
                        <a:t>Treatment</a:t>
                      </a:r>
                    </a:p>
                  </a:txBody>
                  <a:tcPr marL="4711" marR="4711" marT="4711" marB="0" anchor="ctr">
                    <a:lnL>
                      <a:noFill/>
                    </a:lnL>
                    <a:lnR>
                      <a:noFill/>
                    </a:lnR>
                    <a:lnT>
                      <a:noFill/>
                    </a:lnT>
                    <a:lnB>
                      <a:noFill/>
                    </a:lnB>
                    <a:solidFill>
                      <a:srgbClr val="F2F2F2"/>
                    </a:solidFill>
                  </a:tcPr>
                </a:tc>
                <a:tc>
                  <a:txBody>
                    <a:bodyPr/>
                    <a:lstStyle/>
                    <a:p>
                      <a:pPr algn="ctr" fontAlgn="ctr"/>
                      <a:r>
                        <a:rPr lang="en-US" sz="1200" b="1" i="0" u="none" strike="noStrike">
                          <a:solidFill>
                            <a:schemeClr val="tx1"/>
                          </a:solidFill>
                          <a:effectLst/>
                          <a:latin typeface="Arial" panose="020B0604020202020204" pitchFamily="34" charset="0"/>
                        </a:rPr>
                        <a:t>Control</a:t>
                      </a:r>
                    </a:p>
                  </a:txBody>
                  <a:tcPr marL="4711" marR="4711" marT="4711" marB="0" anchor="ctr">
                    <a:lnL>
                      <a:noFill/>
                    </a:lnL>
                    <a:lnR>
                      <a:noFill/>
                    </a:lnR>
                    <a:lnT>
                      <a:noFill/>
                    </a:lnT>
                    <a:lnB>
                      <a:noFill/>
                    </a:lnB>
                    <a:solidFill>
                      <a:srgbClr val="F2F2F2"/>
                    </a:solidFill>
                  </a:tcPr>
                </a:tc>
                <a:tc>
                  <a:txBody>
                    <a:bodyPr/>
                    <a:lstStyle/>
                    <a:p>
                      <a:pPr algn="ctr" fontAlgn="ctr"/>
                      <a:r>
                        <a:rPr lang="en-US" sz="1200" b="1" i="0" u="none" strike="noStrike">
                          <a:solidFill>
                            <a:schemeClr val="tx1"/>
                          </a:solidFill>
                          <a:effectLst/>
                          <a:latin typeface="Arial" panose="020B0604020202020204" pitchFamily="34" charset="0"/>
                        </a:rPr>
                        <a:t>Setting</a:t>
                      </a:r>
                    </a:p>
                  </a:txBody>
                  <a:tcPr marL="4711" marR="4711" marT="4711" marB="0" anchor="ctr">
                    <a:lnL>
                      <a:noFill/>
                    </a:lnL>
                    <a:lnR>
                      <a:noFill/>
                    </a:lnR>
                    <a:lnT>
                      <a:noFill/>
                    </a:lnT>
                    <a:lnB>
                      <a:noFill/>
                    </a:lnB>
                    <a:solidFill>
                      <a:srgbClr val="F2F2F2"/>
                    </a:solidFill>
                  </a:tcPr>
                </a:tc>
                <a:tc>
                  <a:txBody>
                    <a:bodyPr/>
                    <a:lstStyle/>
                    <a:p>
                      <a:pPr algn="ctr" fontAlgn="ctr"/>
                      <a:r>
                        <a:rPr lang="en-US" sz="1200" b="1" i="0" u="none" strike="noStrike">
                          <a:solidFill>
                            <a:schemeClr val="tx1"/>
                          </a:solidFill>
                          <a:effectLst/>
                          <a:latin typeface="Arial" panose="020B0604020202020204" pitchFamily="34" charset="0"/>
                        </a:rPr>
                        <a:t>Primary endpoint</a:t>
                      </a:r>
                    </a:p>
                  </a:txBody>
                  <a:tcPr marL="4711" marR="4711" marT="4711" marB="0" anchor="ctr">
                    <a:lnL>
                      <a:noFill/>
                    </a:lnL>
                    <a:lnR>
                      <a:noFill/>
                    </a:lnR>
                    <a:lnT>
                      <a:noFill/>
                    </a:lnT>
                    <a:lnB>
                      <a:noFill/>
                    </a:lnB>
                    <a:solidFill>
                      <a:srgbClr val="F2F2F2"/>
                    </a:solidFill>
                  </a:tcPr>
                </a:tc>
                <a:tc>
                  <a:txBody>
                    <a:bodyPr/>
                    <a:lstStyle/>
                    <a:p>
                      <a:pPr algn="ctr" fontAlgn="ctr"/>
                      <a:r>
                        <a:rPr lang="en-US" sz="1200" b="1" i="0" u="none" strike="noStrike">
                          <a:solidFill>
                            <a:schemeClr val="tx1"/>
                          </a:solidFill>
                          <a:effectLst/>
                          <a:latin typeface="Arial" panose="020B0604020202020204" pitchFamily="34" charset="0"/>
                        </a:rPr>
                        <a:t>Estimated/actual enrollment</a:t>
                      </a:r>
                    </a:p>
                  </a:txBody>
                  <a:tcPr marL="4711" marR="4711" marT="4711" marB="0" anchor="ctr">
                    <a:lnL>
                      <a:noFill/>
                    </a:lnL>
                    <a:lnR>
                      <a:noFill/>
                    </a:lnR>
                    <a:lnT>
                      <a:noFill/>
                    </a:lnT>
                    <a:lnB>
                      <a:noFill/>
                    </a:lnB>
                    <a:solidFill>
                      <a:srgbClr val="F2F2F2"/>
                    </a:solidFill>
                  </a:tcPr>
                </a:tc>
                <a:extLst>
                  <a:ext uri="{0D108BD9-81ED-4DB2-BD59-A6C34878D82A}">
                    <a16:rowId xmlns:a16="http://schemas.microsoft.com/office/drawing/2014/main" val="1051968690"/>
                  </a:ext>
                </a:extLst>
              </a:tr>
              <a:tr h="1293569">
                <a:tc>
                  <a:txBody>
                    <a:bodyPr/>
                    <a:lstStyle/>
                    <a:p>
                      <a:pPr algn="ctr" fontAlgn="t"/>
                      <a:r>
                        <a:rPr lang="en-US" sz="1200" b="0" i="0" u="none" strike="noStrike">
                          <a:solidFill>
                            <a:schemeClr val="bg1"/>
                          </a:solidFill>
                          <a:effectLst/>
                          <a:latin typeface="Arial" panose="020B0604020202020204" pitchFamily="34" charset="0"/>
                        </a:rPr>
                        <a:t>AMPLITUDE</a:t>
                      </a:r>
                      <a:br>
                        <a:rPr lang="en-US" sz="1200" b="0" i="0" u="none" strike="noStrike">
                          <a:solidFill>
                            <a:schemeClr val="bg1"/>
                          </a:solidFill>
                          <a:effectLst/>
                          <a:latin typeface="Arial" panose="020B0604020202020204" pitchFamily="34" charset="0"/>
                        </a:rPr>
                      </a:br>
                      <a:r>
                        <a:rPr lang="en-US" sz="1200" b="0" i="0" u="none" strike="noStrike">
                          <a:solidFill>
                            <a:schemeClr val="bg1"/>
                          </a:solidFill>
                          <a:effectLst/>
                          <a:latin typeface="Arial" panose="020B0604020202020204" pitchFamily="34" charset="0"/>
                        </a:rPr>
                        <a:t>  NCT04497844</a:t>
                      </a:r>
                    </a:p>
                  </a:txBody>
                  <a:tcPr marL="4711" marR="4711" marT="4711" marB="0" anchor="ctr">
                    <a:lnL>
                      <a:noFill/>
                    </a:lnL>
                    <a:lnR>
                      <a:noFill/>
                    </a:lnR>
                    <a:lnT>
                      <a:noFill/>
                    </a:lnT>
                    <a:lnB>
                      <a:noFill/>
                    </a:lnB>
                    <a:solidFill>
                      <a:srgbClr val="C55A11"/>
                    </a:solidFill>
                  </a:tcPr>
                </a:tc>
                <a:tc>
                  <a:txBody>
                    <a:bodyPr/>
                    <a:lstStyle/>
                    <a:p>
                      <a:pPr algn="ctr" fontAlgn="t"/>
                      <a:r>
                        <a:rPr lang="en-US" sz="1200" b="0" i="0" u="none" strike="noStrike">
                          <a:solidFill>
                            <a:schemeClr val="bg1"/>
                          </a:solidFill>
                          <a:effectLst/>
                          <a:latin typeface="Arial" panose="020B0604020202020204" pitchFamily="34" charset="0"/>
                        </a:rPr>
                        <a:t>Phase-III randomized controlled trial</a:t>
                      </a:r>
                    </a:p>
                  </a:txBody>
                  <a:tcPr marL="4711" marR="4711" marT="4711" marB="0" anchor="ctr">
                    <a:lnL>
                      <a:noFill/>
                    </a:lnL>
                    <a:lnR>
                      <a:noFill/>
                    </a:lnR>
                    <a:lnT>
                      <a:noFill/>
                    </a:lnT>
                    <a:lnB>
                      <a:noFill/>
                    </a:lnB>
                    <a:solidFill>
                      <a:srgbClr val="C55A11"/>
                    </a:solidFill>
                  </a:tcPr>
                </a:tc>
                <a:tc>
                  <a:txBody>
                    <a:bodyPr/>
                    <a:lstStyle/>
                    <a:p>
                      <a:pPr algn="ctr" fontAlgn="t"/>
                      <a:r>
                        <a:rPr lang="en-US" sz="1200" b="1" i="0" u="none" strike="noStrike" dirty="0">
                          <a:solidFill>
                            <a:schemeClr val="bg1"/>
                          </a:solidFill>
                          <a:effectLst/>
                          <a:latin typeface="Arial" panose="020B0604020202020204" pitchFamily="34" charset="0"/>
                        </a:rPr>
                        <a:t>Niraparib</a:t>
                      </a:r>
                      <a:r>
                        <a:rPr lang="en-US" sz="1200" b="0" i="0" u="none" strike="noStrike" dirty="0">
                          <a:solidFill>
                            <a:schemeClr val="bg1"/>
                          </a:solidFill>
                          <a:effectLst/>
                          <a:latin typeface="Arial" panose="020B0604020202020204" pitchFamily="34" charset="0"/>
                        </a:rPr>
                        <a:t> + Abiraterone Acetate + Prednisone</a:t>
                      </a:r>
                    </a:p>
                  </a:txBody>
                  <a:tcPr marL="4711" marR="4711" marT="4711" marB="0" anchor="ctr">
                    <a:lnL>
                      <a:noFill/>
                    </a:lnL>
                    <a:lnR>
                      <a:noFill/>
                    </a:lnR>
                    <a:lnT>
                      <a:noFill/>
                    </a:lnT>
                    <a:lnB>
                      <a:noFill/>
                    </a:lnB>
                    <a:solidFill>
                      <a:srgbClr val="C55A11"/>
                    </a:solidFill>
                  </a:tcPr>
                </a:tc>
                <a:tc>
                  <a:txBody>
                    <a:bodyPr/>
                    <a:lstStyle/>
                    <a:p>
                      <a:pPr algn="ctr" fontAlgn="t"/>
                      <a:r>
                        <a:rPr lang="en-US" sz="1200" b="0" i="0" u="none" strike="noStrike">
                          <a:solidFill>
                            <a:schemeClr val="bg1"/>
                          </a:solidFill>
                          <a:effectLst/>
                          <a:latin typeface="Arial" panose="020B0604020202020204" pitchFamily="34" charset="0"/>
                        </a:rPr>
                        <a:t>Abiraterone Acetate + Prednisone</a:t>
                      </a:r>
                    </a:p>
                  </a:txBody>
                  <a:tcPr marL="4711" marR="4711" marT="4711" marB="0" anchor="ctr">
                    <a:lnL>
                      <a:noFill/>
                    </a:lnL>
                    <a:lnR>
                      <a:noFill/>
                    </a:lnR>
                    <a:lnT>
                      <a:noFill/>
                    </a:lnT>
                    <a:lnB>
                      <a:noFill/>
                    </a:lnB>
                    <a:solidFill>
                      <a:srgbClr val="C55A11"/>
                    </a:solidFill>
                  </a:tcPr>
                </a:tc>
                <a:tc>
                  <a:txBody>
                    <a:bodyPr/>
                    <a:lstStyle/>
                    <a:p>
                      <a:pPr lvl="0" algn="ctr" fontAlgn="t"/>
                      <a:r>
                        <a:rPr lang="en-US" sz="1200" b="0" i="0" u="none" strike="noStrike">
                          <a:solidFill>
                            <a:schemeClr val="bg1"/>
                          </a:solidFill>
                          <a:effectLst/>
                          <a:latin typeface="Arial" panose="020B0604020202020204" pitchFamily="34" charset="0"/>
                        </a:rPr>
                        <a:t>mHSPC</a:t>
                      </a:r>
                      <a:br>
                        <a:rPr lang="en-US" sz="1200" b="0" i="0" u="none" strike="noStrike">
                          <a:solidFill>
                            <a:schemeClr val="bg1"/>
                          </a:solidFill>
                          <a:effectLst/>
                          <a:latin typeface="Arial" panose="020B0604020202020204" pitchFamily="34" charset="0"/>
                        </a:rPr>
                      </a:br>
                      <a:r>
                        <a:rPr lang="en-US" sz="1200" b="0" i="0" u="none" strike="noStrike">
                          <a:solidFill>
                            <a:schemeClr val="bg1"/>
                          </a:solidFill>
                          <a:effectLst/>
                          <a:latin typeface="Arial" panose="020B0604020202020204" pitchFamily="34" charset="0"/>
                        </a:rPr>
                        <a:t>Deleterious germline or somatic homologous recombination repair gene mutations</a:t>
                      </a:r>
                    </a:p>
                    <a:p>
                      <a:pPr lvl="0" algn="ctr" fontAlgn="t"/>
                      <a:endParaRPr lang="en-US" sz="1200" b="0" i="0" u="none" strike="noStrike">
                        <a:solidFill>
                          <a:schemeClr val="bg1"/>
                        </a:solidFill>
                        <a:effectLst/>
                        <a:latin typeface="Arial" panose="020B0604020202020204" pitchFamily="34" charset="0"/>
                      </a:endParaRPr>
                    </a:p>
                    <a:p>
                      <a:pPr lvl="0" algn="ctr" fontAlgn="t"/>
                      <a:r>
                        <a:rPr lang="en-US" sz="1200" b="0" i="0" u="none" strike="noStrike">
                          <a:solidFill>
                            <a:schemeClr val="bg1"/>
                          </a:solidFill>
                          <a:effectLst/>
                          <a:latin typeface="Arial" panose="020B0604020202020204" pitchFamily="34" charset="0"/>
                        </a:rPr>
                        <a:t>Previous docetaxel in mHSPC </a:t>
                      </a:r>
                      <a:r>
                        <a:rPr lang="en-US" sz="1200" b="0" i="1" u="none" strike="noStrike">
                          <a:solidFill>
                            <a:schemeClr val="bg1"/>
                          </a:solidFill>
                          <a:effectLst/>
                          <a:latin typeface="Arial" panose="020B0604020202020204" pitchFamily="34" charset="0"/>
                        </a:rPr>
                        <a:t>allowed</a:t>
                      </a:r>
                    </a:p>
                  </a:txBody>
                  <a:tcPr marL="4711" marR="4711" marT="4711" marB="0" anchor="ctr">
                    <a:lnL>
                      <a:noFill/>
                    </a:lnL>
                    <a:lnR>
                      <a:noFill/>
                    </a:lnR>
                    <a:lnT>
                      <a:noFill/>
                    </a:lnT>
                    <a:lnB>
                      <a:noFill/>
                    </a:lnB>
                    <a:solidFill>
                      <a:srgbClr val="C55A11"/>
                    </a:solidFill>
                  </a:tcPr>
                </a:tc>
                <a:tc>
                  <a:txBody>
                    <a:bodyPr/>
                    <a:lstStyle/>
                    <a:p>
                      <a:pPr algn="ctr" fontAlgn="ctr"/>
                      <a:r>
                        <a:rPr lang="en-US" sz="1200" b="0" i="0" u="none" strike="noStrike">
                          <a:solidFill>
                            <a:schemeClr val="bg1"/>
                          </a:solidFill>
                          <a:effectLst/>
                          <a:latin typeface="Arial" panose="020B0604020202020204" pitchFamily="34" charset="0"/>
                        </a:rPr>
                        <a:t>rPFS</a:t>
                      </a:r>
                    </a:p>
                  </a:txBody>
                  <a:tcPr marL="4711" marR="4711" marT="4711" marB="0" anchor="ctr">
                    <a:lnL>
                      <a:noFill/>
                    </a:lnL>
                    <a:lnR>
                      <a:noFill/>
                    </a:lnR>
                    <a:lnT>
                      <a:noFill/>
                    </a:lnT>
                    <a:lnB>
                      <a:noFill/>
                    </a:lnB>
                    <a:solidFill>
                      <a:srgbClr val="C55A11"/>
                    </a:solidFill>
                  </a:tcPr>
                </a:tc>
                <a:tc>
                  <a:txBody>
                    <a:bodyPr/>
                    <a:lstStyle/>
                    <a:p>
                      <a:pPr algn="ctr" fontAlgn="ctr"/>
                      <a:r>
                        <a:rPr lang="en-US" sz="1200" b="0" i="0" u="none" strike="noStrike">
                          <a:solidFill>
                            <a:schemeClr val="bg1"/>
                          </a:solidFill>
                          <a:effectLst/>
                          <a:latin typeface="Arial" panose="020B0604020202020204" pitchFamily="34" charset="0"/>
                        </a:rPr>
                        <a:t>778</a:t>
                      </a:r>
                    </a:p>
                  </a:txBody>
                  <a:tcPr marL="4711" marR="4711" marT="4711" marB="0" anchor="ctr">
                    <a:lnL>
                      <a:noFill/>
                    </a:lnL>
                    <a:lnR>
                      <a:noFill/>
                    </a:lnR>
                    <a:lnT>
                      <a:noFill/>
                    </a:lnT>
                    <a:lnB>
                      <a:noFill/>
                    </a:lnB>
                    <a:solidFill>
                      <a:srgbClr val="C55A11"/>
                    </a:solidFill>
                  </a:tcPr>
                </a:tc>
                <a:extLst>
                  <a:ext uri="{0D108BD9-81ED-4DB2-BD59-A6C34878D82A}">
                    <a16:rowId xmlns:a16="http://schemas.microsoft.com/office/drawing/2014/main" val="3260610931"/>
                  </a:ext>
                </a:extLst>
              </a:tr>
              <a:tr h="1293569">
                <a:tc>
                  <a:txBody>
                    <a:bodyPr/>
                    <a:lstStyle/>
                    <a:p>
                      <a:pPr algn="ctr" fontAlgn="ctr"/>
                      <a:r>
                        <a:rPr lang="en-US" sz="1200" b="0" i="0" u="none" strike="noStrike">
                          <a:solidFill>
                            <a:schemeClr val="bg1"/>
                          </a:solidFill>
                          <a:effectLst/>
                          <a:latin typeface="Arial" panose="020B0604020202020204" pitchFamily="34" charset="0"/>
                        </a:rPr>
                        <a:t>TALAPRO-3</a:t>
                      </a:r>
                      <a:br>
                        <a:rPr lang="en-US" sz="1200" b="0" i="0" u="none" strike="noStrike">
                          <a:solidFill>
                            <a:schemeClr val="bg1"/>
                          </a:solidFill>
                          <a:effectLst/>
                          <a:latin typeface="Arial" panose="020B0604020202020204" pitchFamily="34" charset="0"/>
                        </a:rPr>
                      </a:br>
                      <a:r>
                        <a:rPr lang="en-US" sz="1200" b="0" i="0" u="none" strike="noStrike">
                          <a:solidFill>
                            <a:schemeClr val="bg1"/>
                          </a:solidFill>
                          <a:effectLst/>
                          <a:latin typeface="Arial" panose="020B0604020202020204" pitchFamily="34" charset="0"/>
                        </a:rPr>
                        <a:t>  NCT04821622</a:t>
                      </a:r>
                    </a:p>
                  </a:txBody>
                  <a:tcPr marL="4711" marR="4711" marT="4711" marB="0" anchor="ctr">
                    <a:lnL>
                      <a:noFill/>
                    </a:lnL>
                    <a:lnR>
                      <a:noFill/>
                    </a:lnR>
                    <a:lnT>
                      <a:noFill/>
                    </a:lnT>
                    <a:lnB>
                      <a:noFill/>
                    </a:lnB>
                    <a:solidFill>
                      <a:srgbClr val="4472C4"/>
                    </a:solidFill>
                  </a:tcPr>
                </a:tc>
                <a:tc>
                  <a:txBody>
                    <a:bodyPr/>
                    <a:lstStyle/>
                    <a:p>
                      <a:pPr algn="ctr" fontAlgn="ctr"/>
                      <a:r>
                        <a:rPr lang="en-US" sz="1200" b="0" i="0" u="none" strike="noStrike">
                          <a:solidFill>
                            <a:schemeClr val="bg1"/>
                          </a:solidFill>
                          <a:effectLst/>
                          <a:latin typeface="Arial" panose="020B0604020202020204" pitchFamily="34" charset="0"/>
                        </a:rPr>
                        <a:t>Phase-III randomized controlled trial</a:t>
                      </a:r>
                    </a:p>
                  </a:txBody>
                  <a:tcPr marL="4711" marR="4711" marT="4711" marB="0" anchor="ctr">
                    <a:lnL>
                      <a:noFill/>
                    </a:lnL>
                    <a:lnR>
                      <a:noFill/>
                    </a:lnR>
                    <a:lnT>
                      <a:noFill/>
                    </a:lnT>
                    <a:lnB>
                      <a:noFill/>
                    </a:lnB>
                    <a:solidFill>
                      <a:srgbClr val="4472C4"/>
                    </a:solidFill>
                  </a:tcPr>
                </a:tc>
                <a:tc>
                  <a:txBody>
                    <a:bodyPr/>
                    <a:lstStyle/>
                    <a:p>
                      <a:pPr algn="ctr" fontAlgn="t"/>
                      <a:r>
                        <a:rPr lang="en-US" sz="1200" b="1" i="0" u="none" strike="noStrike">
                          <a:solidFill>
                            <a:schemeClr val="bg1"/>
                          </a:solidFill>
                          <a:effectLst/>
                          <a:latin typeface="Arial" panose="020B0604020202020204" pitchFamily="34" charset="0"/>
                        </a:rPr>
                        <a:t>Talazoparib</a:t>
                      </a:r>
                      <a:r>
                        <a:rPr lang="en-US" sz="1200" b="0" i="0" u="none" strike="noStrike">
                          <a:solidFill>
                            <a:schemeClr val="bg1"/>
                          </a:solidFill>
                          <a:effectLst/>
                          <a:latin typeface="Arial" panose="020B0604020202020204" pitchFamily="34" charset="0"/>
                        </a:rPr>
                        <a:t> + Enzalutamide</a:t>
                      </a:r>
                    </a:p>
                  </a:txBody>
                  <a:tcPr marL="4711" marR="4711" marT="4711" marB="0" anchor="ctr">
                    <a:lnL>
                      <a:noFill/>
                    </a:lnL>
                    <a:lnR>
                      <a:noFill/>
                    </a:lnR>
                    <a:lnT>
                      <a:noFill/>
                    </a:lnT>
                    <a:lnB>
                      <a:noFill/>
                    </a:lnB>
                    <a:solidFill>
                      <a:srgbClr val="4472C4"/>
                    </a:solidFill>
                  </a:tcPr>
                </a:tc>
                <a:tc>
                  <a:txBody>
                    <a:bodyPr/>
                    <a:lstStyle/>
                    <a:p>
                      <a:pPr algn="ctr" fontAlgn="t"/>
                      <a:r>
                        <a:rPr lang="en-US" sz="1200" b="0" i="0" u="none" strike="noStrike" dirty="0">
                          <a:solidFill>
                            <a:schemeClr val="bg1"/>
                          </a:solidFill>
                          <a:effectLst/>
                          <a:latin typeface="Arial" panose="020B0604020202020204" pitchFamily="34" charset="0"/>
                        </a:rPr>
                        <a:t>Enzalutamide</a:t>
                      </a:r>
                    </a:p>
                  </a:txBody>
                  <a:tcPr marL="4711" marR="4711" marT="4711" marB="0" anchor="ctr">
                    <a:lnL>
                      <a:noFill/>
                    </a:lnL>
                    <a:lnR>
                      <a:noFill/>
                    </a:lnR>
                    <a:lnT>
                      <a:noFill/>
                    </a:lnT>
                    <a:lnB>
                      <a:noFill/>
                    </a:lnB>
                    <a:solidFill>
                      <a:srgbClr val="4472C4"/>
                    </a:solidFill>
                  </a:tcPr>
                </a:tc>
                <a:tc>
                  <a:txBody>
                    <a:bodyPr/>
                    <a:lstStyle/>
                    <a:p>
                      <a:pPr algn="ctr" fontAlgn="t"/>
                      <a:r>
                        <a:rPr lang="en-US" sz="1200" b="0" i="0" u="none" strike="noStrike">
                          <a:solidFill>
                            <a:schemeClr val="bg1"/>
                          </a:solidFill>
                          <a:effectLst/>
                          <a:latin typeface="Arial" panose="020B0604020202020204" pitchFamily="34" charset="0"/>
                        </a:rPr>
                        <a:t>mHSPC</a:t>
                      </a:r>
                      <a:br>
                        <a:rPr lang="en-US" sz="1200" b="0" i="0" u="none" strike="noStrike">
                          <a:solidFill>
                            <a:schemeClr val="bg1"/>
                          </a:solidFill>
                          <a:effectLst/>
                          <a:latin typeface="Arial" panose="020B0604020202020204" pitchFamily="34" charset="0"/>
                        </a:rPr>
                      </a:br>
                      <a:r>
                        <a:rPr lang="en-US" sz="1200" b="0" i="0" u="none" strike="noStrike">
                          <a:solidFill>
                            <a:schemeClr val="bg1"/>
                          </a:solidFill>
                          <a:effectLst/>
                          <a:latin typeface="Arial" panose="020B0604020202020204" pitchFamily="34" charset="0"/>
                        </a:rPr>
                        <a:t>  Deleterious germline or somatic homologous recombination repair gene mutations</a:t>
                      </a:r>
                    </a:p>
                    <a:p>
                      <a:pPr algn="ctr" fontAlgn="t"/>
                      <a:endParaRPr lang="en-US" sz="1200" b="0" i="0" u="none" strike="noStrike">
                        <a:solidFill>
                          <a:schemeClr val="bg1"/>
                        </a:solidFill>
                        <a:effectLst/>
                        <a:latin typeface="Arial" panose="020B0604020202020204" pitchFamily="34" charset="0"/>
                      </a:endParaRPr>
                    </a:p>
                    <a:p>
                      <a:pPr marL="0" marR="0" lvl="0" indent="0" algn="ctr" defTabSz="914377" rtl="0" eaLnBrk="1" fontAlgn="t" latinLnBrk="0" hangingPunct="1">
                        <a:lnSpc>
                          <a:spcPct val="100000"/>
                        </a:lnSpc>
                        <a:spcBef>
                          <a:spcPts val="0"/>
                        </a:spcBef>
                        <a:spcAft>
                          <a:spcPts val="0"/>
                        </a:spcAft>
                        <a:buClrTx/>
                        <a:buSzTx/>
                        <a:buFontTx/>
                        <a:buNone/>
                        <a:tabLst/>
                        <a:defRPr/>
                      </a:pPr>
                      <a:r>
                        <a:rPr lang="en-US" sz="1200" b="0" i="0" u="none" strike="noStrike">
                          <a:solidFill>
                            <a:schemeClr val="bg1"/>
                          </a:solidFill>
                          <a:effectLst/>
                          <a:latin typeface="Arial" panose="020B0604020202020204" pitchFamily="34" charset="0"/>
                        </a:rPr>
                        <a:t>Previous docetaxel in mHSPC </a:t>
                      </a:r>
                      <a:r>
                        <a:rPr lang="en-US" sz="1200" b="0" i="1" u="none" strike="noStrike">
                          <a:solidFill>
                            <a:schemeClr val="bg1"/>
                          </a:solidFill>
                          <a:effectLst/>
                          <a:latin typeface="Arial" panose="020B0604020202020204" pitchFamily="34" charset="0"/>
                        </a:rPr>
                        <a:t>not allowed</a:t>
                      </a:r>
                    </a:p>
                  </a:txBody>
                  <a:tcPr marL="4711" marR="4711" marT="4711" marB="0" anchor="ctr">
                    <a:lnL>
                      <a:noFill/>
                    </a:lnL>
                    <a:lnR>
                      <a:noFill/>
                    </a:lnR>
                    <a:lnT>
                      <a:noFill/>
                    </a:lnT>
                    <a:lnB>
                      <a:noFill/>
                    </a:lnB>
                    <a:solidFill>
                      <a:srgbClr val="4472C4"/>
                    </a:solidFill>
                  </a:tcPr>
                </a:tc>
                <a:tc>
                  <a:txBody>
                    <a:bodyPr/>
                    <a:lstStyle/>
                    <a:p>
                      <a:pPr algn="ctr" fontAlgn="ctr"/>
                      <a:r>
                        <a:rPr lang="en-US" sz="1200" b="0" i="0" u="none" strike="noStrike">
                          <a:solidFill>
                            <a:schemeClr val="bg1"/>
                          </a:solidFill>
                          <a:effectLst/>
                          <a:latin typeface="Arial" panose="020B0604020202020204" pitchFamily="34" charset="0"/>
                        </a:rPr>
                        <a:t>rPFS</a:t>
                      </a:r>
                    </a:p>
                  </a:txBody>
                  <a:tcPr marL="4711" marR="4711" marT="4711" marB="0" anchor="ctr">
                    <a:lnL>
                      <a:noFill/>
                    </a:lnL>
                    <a:lnR>
                      <a:noFill/>
                    </a:lnR>
                    <a:lnT>
                      <a:noFill/>
                    </a:lnT>
                    <a:lnB>
                      <a:noFill/>
                    </a:lnB>
                    <a:solidFill>
                      <a:srgbClr val="4472C4"/>
                    </a:solidFill>
                  </a:tcPr>
                </a:tc>
                <a:tc>
                  <a:txBody>
                    <a:bodyPr/>
                    <a:lstStyle/>
                    <a:p>
                      <a:pPr algn="ctr" fontAlgn="ctr"/>
                      <a:r>
                        <a:rPr lang="en-US" sz="1200" b="0" i="0" u="none" strike="noStrike" dirty="0">
                          <a:solidFill>
                            <a:schemeClr val="bg1"/>
                          </a:solidFill>
                          <a:effectLst/>
                          <a:latin typeface="Arial" panose="020B0604020202020204" pitchFamily="34" charset="0"/>
                        </a:rPr>
                        <a:t>550</a:t>
                      </a:r>
                    </a:p>
                  </a:txBody>
                  <a:tcPr marL="4711" marR="4711" marT="4711" marB="0" anchor="ctr">
                    <a:lnL>
                      <a:noFill/>
                    </a:lnL>
                    <a:lnR>
                      <a:noFill/>
                    </a:lnR>
                    <a:lnT>
                      <a:noFill/>
                    </a:lnT>
                    <a:lnB>
                      <a:noFill/>
                    </a:lnB>
                    <a:solidFill>
                      <a:srgbClr val="4472C4"/>
                    </a:solidFill>
                  </a:tcPr>
                </a:tc>
                <a:extLst>
                  <a:ext uri="{0D108BD9-81ED-4DB2-BD59-A6C34878D82A}">
                    <a16:rowId xmlns:a16="http://schemas.microsoft.com/office/drawing/2014/main" val="749197527"/>
                  </a:ext>
                </a:extLst>
              </a:tr>
            </a:tbl>
          </a:graphicData>
        </a:graphic>
      </p:graphicFrame>
      <p:grpSp>
        <p:nvGrpSpPr>
          <p:cNvPr id="87" name="Group 86">
            <a:extLst>
              <a:ext uri="{FF2B5EF4-FFF2-40B4-BE49-F238E27FC236}">
                <a16:creationId xmlns:a16="http://schemas.microsoft.com/office/drawing/2014/main" id="{4A573035-D79E-75B5-7AA3-19729CF4732E}"/>
              </a:ext>
            </a:extLst>
          </p:cNvPr>
          <p:cNvGrpSpPr/>
          <p:nvPr/>
        </p:nvGrpSpPr>
        <p:grpSpPr>
          <a:xfrm>
            <a:off x="6385771" y="4052585"/>
            <a:ext cx="5673051" cy="2181831"/>
            <a:chOff x="6385771" y="4030551"/>
            <a:chExt cx="5673051" cy="2181831"/>
          </a:xfrm>
        </p:grpSpPr>
        <p:sp>
          <p:nvSpPr>
            <p:cNvPr id="82" name="Rectangle 81">
              <a:extLst>
                <a:ext uri="{FF2B5EF4-FFF2-40B4-BE49-F238E27FC236}">
                  <a16:creationId xmlns:a16="http://schemas.microsoft.com/office/drawing/2014/main" id="{EB34F76B-2323-FFA3-BC39-582E2FFE511A}"/>
                </a:ext>
              </a:extLst>
            </p:cNvPr>
            <p:cNvSpPr/>
            <p:nvPr/>
          </p:nvSpPr>
          <p:spPr>
            <a:xfrm>
              <a:off x="6385771" y="4135110"/>
              <a:ext cx="5673051" cy="191580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Rounded Corners 82">
              <a:extLst>
                <a:ext uri="{FF2B5EF4-FFF2-40B4-BE49-F238E27FC236}">
                  <a16:creationId xmlns:a16="http://schemas.microsoft.com/office/drawing/2014/main" id="{4858DA09-7B18-CC64-5564-5EE3925A94BD}"/>
                </a:ext>
              </a:extLst>
            </p:cNvPr>
            <p:cNvSpPr/>
            <p:nvPr/>
          </p:nvSpPr>
          <p:spPr>
            <a:xfrm>
              <a:off x="8191733" y="4030551"/>
              <a:ext cx="1400962" cy="251669"/>
            </a:xfrm>
            <a:prstGeom prst="roundRect">
              <a:avLst/>
            </a:prstGeom>
            <a:solidFill>
              <a:srgbClr val="8FAADC"/>
            </a:solidFill>
            <a:ln>
              <a:solidFill>
                <a:srgbClr val="8FAA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t"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TALAPRO-3</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68" name="Connector: Elbow 67">
              <a:extLst>
                <a:ext uri="{FF2B5EF4-FFF2-40B4-BE49-F238E27FC236}">
                  <a16:creationId xmlns:a16="http://schemas.microsoft.com/office/drawing/2014/main" id="{BC171766-568A-09B9-493F-6CF37437DC50}"/>
                </a:ext>
              </a:extLst>
            </p:cNvPr>
            <p:cNvCxnSpPr>
              <a:cxnSpLocks/>
              <a:stCxn id="67" idx="6"/>
              <a:endCxn id="65" idx="1"/>
            </p:cNvCxnSpPr>
            <p:nvPr/>
          </p:nvCxnSpPr>
          <p:spPr>
            <a:xfrm flipV="1">
              <a:off x="8509232" y="4631604"/>
              <a:ext cx="218114" cy="355600"/>
            </a:xfrm>
            <a:prstGeom prst="bentConnector3">
              <a:avLst>
                <a:gd name="adj1" fmla="val 50000"/>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9C44BAAD-4571-5858-982D-3623DD827E2C}"/>
                </a:ext>
              </a:extLst>
            </p:cNvPr>
            <p:cNvCxnSpPr>
              <a:cxnSpLocks/>
              <a:stCxn id="67" idx="6"/>
              <a:endCxn id="66" idx="1"/>
            </p:cNvCxnSpPr>
            <p:nvPr/>
          </p:nvCxnSpPr>
          <p:spPr>
            <a:xfrm>
              <a:off x="8509232" y="4987204"/>
              <a:ext cx="218114" cy="282079"/>
            </a:xfrm>
            <a:prstGeom prst="bentConnector3">
              <a:avLst>
                <a:gd name="adj1" fmla="val 50000"/>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1391338E-3AEF-1948-0ABE-BF502DBF72D8}"/>
                </a:ext>
              </a:extLst>
            </p:cNvPr>
            <p:cNvCxnSpPr>
              <a:cxnSpLocks/>
              <a:stCxn id="65" idx="3"/>
              <a:endCxn id="73" idx="1"/>
            </p:cNvCxnSpPr>
            <p:nvPr/>
          </p:nvCxnSpPr>
          <p:spPr>
            <a:xfrm>
              <a:off x="10128308" y="4631604"/>
              <a:ext cx="222038" cy="355599"/>
            </a:xfrm>
            <a:prstGeom prst="bentConnector3">
              <a:avLst>
                <a:gd name="adj1" fmla="val 50000"/>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96952869-214A-28DD-A5DD-2EAB833F4F93}"/>
                </a:ext>
              </a:extLst>
            </p:cNvPr>
            <p:cNvCxnSpPr>
              <a:cxnSpLocks/>
              <a:stCxn id="66" idx="3"/>
              <a:endCxn id="73" idx="1"/>
            </p:cNvCxnSpPr>
            <p:nvPr/>
          </p:nvCxnSpPr>
          <p:spPr>
            <a:xfrm flipV="1">
              <a:off x="10128308" y="4987203"/>
              <a:ext cx="222038" cy="282080"/>
            </a:xfrm>
            <a:prstGeom prst="bentConnector3">
              <a:avLst>
                <a:gd name="adj1" fmla="val 50000"/>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EB3550F3-00A7-7C23-3E68-C7758CC4417E}"/>
                </a:ext>
              </a:extLst>
            </p:cNvPr>
            <p:cNvSpPr txBox="1"/>
            <p:nvPr/>
          </p:nvSpPr>
          <p:spPr>
            <a:xfrm>
              <a:off x="7605884" y="4760585"/>
              <a:ext cx="46376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550</a:t>
              </a:r>
            </a:p>
          </p:txBody>
        </p:sp>
        <p:sp>
          <p:nvSpPr>
            <p:cNvPr id="65" name="Rectangle: Rounded Corners 64">
              <a:extLst>
                <a:ext uri="{FF2B5EF4-FFF2-40B4-BE49-F238E27FC236}">
                  <a16:creationId xmlns:a16="http://schemas.microsoft.com/office/drawing/2014/main" id="{6A25C764-0BDB-2811-6EFE-B89F767F08D9}"/>
                </a:ext>
              </a:extLst>
            </p:cNvPr>
            <p:cNvSpPr/>
            <p:nvPr/>
          </p:nvSpPr>
          <p:spPr>
            <a:xfrm>
              <a:off x="8727346" y="4431549"/>
              <a:ext cx="1400962" cy="400109"/>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t"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Talazoparib</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enzalutamide</a:t>
              </a:r>
            </a:p>
          </p:txBody>
        </p:sp>
        <p:sp>
          <p:nvSpPr>
            <p:cNvPr id="66" name="Rectangle: Rounded Corners 65">
              <a:extLst>
                <a:ext uri="{FF2B5EF4-FFF2-40B4-BE49-F238E27FC236}">
                  <a16:creationId xmlns:a16="http://schemas.microsoft.com/office/drawing/2014/main" id="{BB1D92C8-51D9-A538-4A1C-1E03D4EB200F}"/>
                </a:ext>
              </a:extLst>
            </p:cNvPr>
            <p:cNvSpPr/>
            <p:nvPr/>
          </p:nvSpPr>
          <p:spPr>
            <a:xfrm>
              <a:off x="8727346" y="5143448"/>
              <a:ext cx="1400962" cy="251669"/>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Enzalutamide</a:t>
              </a:r>
            </a:p>
          </p:txBody>
        </p:sp>
        <p:sp>
          <p:nvSpPr>
            <p:cNvPr id="67" name="Flowchart: Connector 66">
              <a:extLst>
                <a:ext uri="{FF2B5EF4-FFF2-40B4-BE49-F238E27FC236}">
                  <a16:creationId xmlns:a16="http://schemas.microsoft.com/office/drawing/2014/main" id="{65BDA463-6B03-4CDD-2C8C-16415AA80A00}"/>
                </a:ext>
              </a:extLst>
            </p:cNvPr>
            <p:cNvSpPr/>
            <p:nvPr/>
          </p:nvSpPr>
          <p:spPr>
            <a:xfrm>
              <a:off x="7997503" y="4731688"/>
              <a:ext cx="511729" cy="511031"/>
            </a:xfrm>
            <a:prstGeom prst="flowChartConnector">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1:1</a:t>
              </a:r>
            </a:p>
          </p:txBody>
        </p:sp>
        <p:sp>
          <p:nvSpPr>
            <p:cNvPr id="70" name="TextBox 69">
              <a:extLst>
                <a:ext uri="{FF2B5EF4-FFF2-40B4-BE49-F238E27FC236}">
                  <a16:creationId xmlns:a16="http://schemas.microsoft.com/office/drawing/2014/main" id="{4DEFA173-5F53-0187-47F0-DB10E75832E2}"/>
                </a:ext>
              </a:extLst>
            </p:cNvPr>
            <p:cNvSpPr txBox="1"/>
            <p:nvPr/>
          </p:nvSpPr>
          <p:spPr>
            <a:xfrm>
              <a:off x="6385771" y="4787149"/>
              <a:ext cx="13429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DDR gene mutated </a:t>
              </a: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mHSPC</a:t>
              </a:r>
            </a:p>
          </p:txBody>
        </p:sp>
        <p:cxnSp>
          <p:nvCxnSpPr>
            <p:cNvPr id="71" name="Straight Arrow Connector 70">
              <a:extLst>
                <a:ext uri="{FF2B5EF4-FFF2-40B4-BE49-F238E27FC236}">
                  <a16:creationId xmlns:a16="http://schemas.microsoft.com/office/drawing/2014/main" id="{6BDBEE0B-974F-6E55-F4BF-D732F3EFEF11}"/>
                </a:ext>
              </a:extLst>
            </p:cNvPr>
            <p:cNvCxnSpPr>
              <a:cxnSpLocks/>
              <a:stCxn id="70" idx="3"/>
              <a:endCxn id="67" idx="2"/>
            </p:cNvCxnSpPr>
            <p:nvPr/>
          </p:nvCxnSpPr>
          <p:spPr>
            <a:xfrm>
              <a:off x="7728707" y="4987204"/>
              <a:ext cx="268796" cy="0"/>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1F3BCD0-3A00-9328-6730-057CA01BFC51}"/>
                </a:ext>
              </a:extLst>
            </p:cNvPr>
            <p:cNvSpPr txBox="1"/>
            <p:nvPr/>
          </p:nvSpPr>
          <p:spPr>
            <a:xfrm>
              <a:off x="6776905" y="5350608"/>
              <a:ext cx="195044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Stratification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BRCA vs. non-BRCA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Volume of disease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Timing of metastases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Rectangle: Rounded Corners 72">
              <a:extLst>
                <a:ext uri="{FF2B5EF4-FFF2-40B4-BE49-F238E27FC236}">
                  <a16:creationId xmlns:a16="http://schemas.microsoft.com/office/drawing/2014/main" id="{08976A60-EC13-E382-A467-0F97EB76656B}"/>
                </a:ext>
              </a:extLst>
            </p:cNvPr>
            <p:cNvSpPr/>
            <p:nvPr/>
          </p:nvSpPr>
          <p:spPr>
            <a:xfrm>
              <a:off x="10350346" y="4787148"/>
              <a:ext cx="1526098" cy="40011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t"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Primary endpoint</a:t>
              </a:r>
            </a:p>
            <a:p>
              <a:pPr marL="0" marR="0" lvl="0" indent="0" algn="ctr" defTabSz="914377"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rPFS</a:t>
              </a:r>
            </a:p>
          </p:txBody>
        </p:sp>
      </p:grpSp>
      <p:grpSp>
        <p:nvGrpSpPr>
          <p:cNvPr id="86" name="Group 85">
            <a:extLst>
              <a:ext uri="{FF2B5EF4-FFF2-40B4-BE49-F238E27FC236}">
                <a16:creationId xmlns:a16="http://schemas.microsoft.com/office/drawing/2014/main" id="{DE7624E9-588A-7B86-A9FF-34D950D346A2}"/>
              </a:ext>
            </a:extLst>
          </p:cNvPr>
          <p:cNvGrpSpPr/>
          <p:nvPr/>
        </p:nvGrpSpPr>
        <p:grpSpPr>
          <a:xfrm>
            <a:off x="133179" y="4048800"/>
            <a:ext cx="5673051" cy="2185616"/>
            <a:chOff x="133179" y="4026766"/>
            <a:chExt cx="5673051" cy="2185616"/>
          </a:xfrm>
        </p:grpSpPr>
        <p:sp>
          <p:nvSpPr>
            <p:cNvPr id="80" name="Rectangle 79">
              <a:extLst>
                <a:ext uri="{FF2B5EF4-FFF2-40B4-BE49-F238E27FC236}">
                  <a16:creationId xmlns:a16="http://schemas.microsoft.com/office/drawing/2014/main" id="{4FE77B7A-9C87-49AD-32A5-974FDD215D14}"/>
                </a:ext>
              </a:extLst>
            </p:cNvPr>
            <p:cNvSpPr/>
            <p:nvPr/>
          </p:nvSpPr>
          <p:spPr>
            <a:xfrm>
              <a:off x="133179" y="4131325"/>
              <a:ext cx="5673051" cy="191580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8236F4C3-97DA-3801-977D-B88381A1BFCC}"/>
                </a:ext>
              </a:extLst>
            </p:cNvPr>
            <p:cNvSpPr/>
            <p:nvPr/>
          </p:nvSpPr>
          <p:spPr>
            <a:xfrm>
              <a:off x="2474754" y="4431549"/>
              <a:ext cx="1400962" cy="40010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t"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Niraparib</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AAP</a:t>
              </a:r>
            </a:p>
          </p:txBody>
        </p:sp>
        <p:sp>
          <p:nvSpPr>
            <p:cNvPr id="30" name="Rectangle: Rounded Corners 29">
              <a:extLst>
                <a:ext uri="{FF2B5EF4-FFF2-40B4-BE49-F238E27FC236}">
                  <a16:creationId xmlns:a16="http://schemas.microsoft.com/office/drawing/2014/main" id="{3B852A10-EBBB-6260-A6A2-B8BFD93C492D}"/>
                </a:ext>
              </a:extLst>
            </p:cNvPr>
            <p:cNvSpPr/>
            <p:nvPr/>
          </p:nvSpPr>
          <p:spPr>
            <a:xfrm>
              <a:off x="2474754" y="5143448"/>
              <a:ext cx="1400962" cy="25166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AAP</a:t>
              </a:r>
            </a:p>
          </p:txBody>
        </p:sp>
        <p:sp>
          <p:nvSpPr>
            <p:cNvPr id="31" name="Flowchart: Connector 30">
              <a:extLst>
                <a:ext uri="{FF2B5EF4-FFF2-40B4-BE49-F238E27FC236}">
                  <a16:creationId xmlns:a16="http://schemas.microsoft.com/office/drawing/2014/main" id="{E38955E9-ED43-9FE8-B65E-6C8B6F5679FF}"/>
                </a:ext>
              </a:extLst>
            </p:cNvPr>
            <p:cNvSpPr/>
            <p:nvPr/>
          </p:nvSpPr>
          <p:spPr>
            <a:xfrm>
              <a:off x="1744911" y="4731688"/>
              <a:ext cx="511729" cy="511031"/>
            </a:xfrm>
            <a:prstGeom prst="flowChartConnector">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1:1</a:t>
              </a:r>
            </a:p>
          </p:txBody>
        </p:sp>
        <p:cxnSp>
          <p:nvCxnSpPr>
            <p:cNvPr id="33" name="Connector: Elbow 32">
              <a:extLst>
                <a:ext uri="{FF2B5EF4-FFF2-40B4-BE49-F238E27FC236}">
                  <a16:creationId xmlns:a16="http://schemas.microsoft.com/office/drawing/2014/main" id="{89C1554E-A93C-F672-EF54-3B83D220CA74}"/>
                </a:ext>
              </a:extLst>
            </p:cNvPr>
            <p:cNvCxnSpPr>
              <a:cxnSpLocks/>
              <a:stCxn id="31" idx="6"/>
              <a:endCxn id="29" idx="1"/>
            </p:cNvCxnSpPr>
            <p:nvPr/>
          </p:nvCxnSpPr>
          <p:spPr>
            <a:xfrm flipV="1">
              <a:off x="2256640" y="4631604"/>
              <a:ext cx="218114" cy="355600"/>
            </a:xfrm>
            <a:prstGeom prst="bentConnector3">
              <a:avLst>
                <a:gd name="adj1" fmla="val 50000"/>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27DD5C85-BAC0-23BD-5B6B-095508C76725}"/>
                </a:ext>
              </a:extLst>
            </p:cNvPr>
            <p:cNvCxnSpPr>
              <a:cxnSpLocks/>
              <a:stCxn id="31" idx="6"/>
              <a:endCxn id="30" idx="1"/>
            </p:cNvCxnSpPr>
            <p:nvPr/>
          </p:nvCxnSpPr>
          <p:spPr>
            <a:xfrm>
              <a:off x="2256640" y="4987204"/>
              <a:ext cx="218114" cy="282079"/>
            </a:xfrm>
            <a:prstGeom prst="bentConnector3">
              <a:avLst>
                <a:gd name="adj1" fmla="val 50000"/>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F89FD54-11B1-D5A5-3D76-FF253C5A15E5}"/>
                </a:ext>
              </a:extLst>
            </p:cNvPr>
            <p:cNvSpPr txBox="1"/>
            <p:nvPr/>
          </p:nvSpPr>
          <p:spPr>
            <a:xfrm>
              <a:off x="133179" y="4787149"/>
              <a:ext cx="13429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DDR gene mutated </a:t>
              </a: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mHSPC</a:t>
              </a:r>
            </a:p>
          </p:txBody>
        </p:sp>
        <p:cxnSp>
          <p:nvCxnSpPr>
            <p:cNvPr id="43" name="Straight Arrow Connector 42">
              <a:extLst>
                <a:ext uri="{FF2B5EF4-FFF2-40B4-BE49-F238E27FC236}">
                  <a16:creationId xmlns:a16="http://schemas.microsoft.com/office/drawing/2014/main" id="{146FFD48-5250-409B-F776-4AF556F1B425}"/>
                </a:ext>
              </a:extLst>
            </p:cNvPr>
            <p:cNvCxnSpPr>
              <a:cxnSpLocks/>
              <a:stCxn id="41" idx="3"/>
              <a:endCxn id="31" idx="2"/>
            </p:cNvCxnSpPr>
            <p:nvPr/>
          </p:nvCxnSpPr>
          <p:spPr>
            <a:xfrm>
              <a:off x="1476115" y="4987204"/>
              <a:ext cx="268796"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14CC903-1A60-DB92-87E9-855B510EC5FF}"/>
                </a:ext>
              </a:extLst>
            </p:cNvPr>
            <p:cNvSpPr txBox="1"/>
            <p:nvPr/>
          </p:nvSpPr>
          <p:spPr>
            <a:xfrm>
              <a:off x="524313" y="5350608"/>
              <a:ext cx="195044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Stratification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Type of HRR alteration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Volume of disease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 docetaxel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tangle: Rounded Corners 48">
              <a:extLst>
                <a:ext uri="{FF2B5EF4-FFF2-40B4-BE49-F238E27FC236}">
                  <a16:creationId xmlns:a16="http://schemas.microsoft.com/office/drawing/2014/main" id="{6E9C985A-9C19-B51F-32F3-5FA288B595EA}"/>
                </a:ext>
              </a:extLst>
            </p:cNvPr>
            <p:cNvSpPr/>
            <p:nvPr/>
          </p:nvSpPr>
          <p:spPr>
            <a:xfrm>
              <a:off x="4097754" y="4787148"/>
              <a:ext cx="1526098" cy="40011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t"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Primary endpoint</a:t>
              </a:r>
            </a:p>
            <a:p>
              <a:pPr marL="0" marR="0" lvl="0" indent="0" algn="ctr" defTabSz="914377"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rPFS</a:t>
              </a:r>
            </a:p>
          </p:txBody>
        </p:sp>
        <p:cxnSp>
          <p:nvCxnSpPr>
            <p:cNvPr id="59" name="Connector: Elbow 58">
              <a:extLst>
                <a:ext uri="{FF2B5EF4-FFF2-40B4-BE49-F238E27FC236}">
                  <a16:creationId xmlns:a16="http://schemas.microsoft.com/office/drawing/2014/main" id="{4CE1CCD9-F68B-422A-2415-EE9FB8C649E4}"/>
                </a:ext>
              </a:extLst>
            </p:cNvPr>
            <p:cNvCxnSpPr>
              <a:cxnSpLocks/>
              <a:stCxn id="29" idx="3"/>
              <a:endCxn id="49" idx="1"/>
            </p:cNvCxnSpPr>
            <p:nvPr/>
          </p:nvCxnSpPr>
          <p:spPr>
            <a:xfrm>
              <a:off x="3875716" y="4631604"/>
              <a:ext cx="222038" cy="355599"/>
            </a:xfrm>
            <a:prstGeom prst="bentConnector3">
              <a:avLst>
                <a:gd name="adj1" fmla="val 50000"/>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CB8AA23E-4202-88B7-7C56-06219E5D61F5}"/>
                </a:ext>
              </a:extLst>
            </p:cNvPr>
            <p:cNvCxnSpPr>
              <a:cxnSpLocks/>
              <a:stCxn id="30" idx="3"/>
              <a:endCxn id="49" idx="1"/>
            </p:cNvCxnSpPr>
            <p:nvPr/>
          </p:nvCxnSpPr>
          <p:spPr>
            <a:xfrm flipV="1">
              <a:off x="3875716" y="4987203"/>
              <a:ext cx="222038" cy="282080"/>
            </a:xfrm>
            <a:prstGeom prst="bentConnector3">
              <a:avLst>
                <a:gd name="adj1" fmla="val 50000"/>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DAB84E1-A295-8C4F-688D-3AFD8DCB79DF}"/>
                </a:ext>
              </a:extLst>
            </p:cNvPr>
            <p:cNvSpPr txBox="1"/>
            <p:nvPr/>
          </p:nvSpPr>
          <p:spPr>
            <a:xfrm>
              <a:off x="1339525" y="4784787"/>
              <a:ext cx="46376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778</a:t>
              </a:r>
            </a:p>
          </p:txBody>
        </p:sp>
        <p:sp>
          <p:nvSpPr>
            <p:cNvPr id="81" name="Rectangle: Rounded Corners 80">
              <a:extLst>
                <a:ext uri="{FF2B5EF4-FFF2-40B4-BE49-F238E27FC236}">
                  <a16:creationId xmlns:a16="http://schemas.microsoft.com/office/drawing/2014/main" id="{7C11FF02-64DA-F9AF-58A7-D7649373A850}"/>
                </a:ext>
              </a:extLst>
            </p:cNvPr>
            <p:cNvSpPr/>
            <p:nvPr/>
          </p:nvSpPr>
          <p:spPr>
            <a:xfrm>
              <a:off x="1939141" y="4026766"/>
              <a:ext cx="1400962" cy="25166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t"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AMPLITUDE</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66886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B932-318F-4551-DD8D-9E28AC06C673}"/>
              </a:ext>
            </a:extLst>
          </p:cNvPr>
          <p:cNvSpPr>
            <a:spLocks noGrp="1"/>
          </p:cNvSpPr>
          <p:nvPr>
            <p:ph type="title"/>
          </p:nvPr>
        </p:nvSpPr>
        <p:spPr>
          <a:xfrm>
            <a:off x="630314" y="375358"/>
            <a:ext cx="10931371" cy="396354"/>
          </a:xfrm>
        </p:spPr>
        <p:txBody>
          <a:bodyPr/>
          <a:lstStyle/>
          <a:p>
            <a:pPr algn="l"/>
            <a:r>
              <a:rPr lang="en-US" dirty="0">
                <a:latin typeface="Calibri" panose="020F0502020204030204" pitchFamily="34" charset="0"/>
                <a:cs typeface="Calibri" panose="020F0502020204030204" pitchFamily="34" charset="0"/>
              </a:rPr>
              <a:t>EvoPAR-PR01: Phase III Study of AZD5305 vs Placebo in </a:t>
            </a:r>
            <a:r>
              <a:rPr lang="en-US" dirty="0" err="1">
                <a:latin typeface="Calibri" panose="020F0502020204030204" pitchFamily="34" charset="0"/>
                <a:cs typeface="Calibri" panose="020F0502020204030204" pitchFamily="34" charset="0"/>
              </a:rPr>
              <a:t>mHSPC</a:t>
            </a:r>
            <a:r>
              <a:rPr lang="en-US" dirty="0">
                <a:latin typeface="Calibri" panose="020F0502020204030204" pitchFamily="34" charset="0"/>
                <a:cs typeface="Calibri" panose="020F0502020204030204" pitchFamily="34" charset="0"/>
              </a:rPr>
              <a:t> Receiving Physician's Choice of New Hormonal Agents </a:t>
            </a:r>
          </a:p>
        </p:txBody>
      </p:sp>
      <p:sp>
        <p:nvSpPr>
          <p:cNvPr id="6" name="TextBox 5">
            <a:extLst>
              <a:ext uri="{FF2B5EF4-FFF2-40B4-BE49-F238E27FC236}">
                <a16:creationId xmlns:a16="http://schemas.microsoft.com/office/drawing/2014/main" id="{896B5FBA-CF5E-BCFF-A036-A6687582C279}"/>
              </a:ext>
            </a:extLst>
          </p:cNvPr>
          <p:cNvSpPr txBox="1"/>
          <p:nvPr/>
        </p:nvSpPr>
        <p:spPr>
          <a:xfrm>
            <a:off x="1002808" y="1020921"/>
            <a:ext cx="3119266"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Trial Identifier: NCT06120491</a:t>
            </a:r>
          </a:p>
        </p:txBody>
      </p:sp>
      <p:graphicFrame>
        <p:nvGraphicFramePr>
          <p:cNvPr id="32" name="Diagram 31">
            <a:extLst>
              <a:ext uri="{FF2B5EF4-FFF2-40B4-BE49-F238E27FC236}">
                <a16:creationId xmlns:a16="http://schemas.microsoft.com/office/drawing/2014/main" id="{DEB2FABB-E4B2-D0AC-8CC1-532510F95E4A}"/>
              </a:ext>
            </a:extLst>
          </p:cNvPr>
          <p:cNvGraphicFramePr/>
          <p:nvPr/>
        </p:nvGraphicFramePr>
        <p:xfrm>
          <a:off x="1030938" y="3607952"/>
          <a:ext cx="3119266" cy="2234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5" name="Group 74">
            <a:extLst>
              <a:ext uri="{FF2B5EF4-FFF2-40B4-BE49-F238E27FC236}">
                <a16:creationId xmlns:a16="http://schemas.microsoft.com/office/drawing/2014/main" id="{C846809E-DF27-8890-A8A2-F8DD13883A7D}"/>
              </a:ext>
            </a:extLst>
          </p:cNvPr>
          <p:cNvGrpSpPr/>
          <p:nvPr/>
        </p:nvGrpSpPr>
        <p:grpSpPr>
          <a:xfrm>
            <a:off x="5999593" y="4272819"/>
            <a:ext cx="4975478" cy="374400"/>
            <a:chOff x="0" y="0"/>
            <a:chExt cx="2368732" cy="374400"/>
          </a:xfrm>
          <a:solidFill>
            <a:srgbClr val="FA8000"/>
          </a:solidFill>
        </p:grpSpPr>
        <p:sp>
          <p:nvSpPr>
            <p:cNvPr id="79" name="Rectangle 78">
              <a:extLst>
                <a:ext uri="{FF2B5EF4-FFF2-40B4-BE49-F238E27FC236}">
                  <a16:creationId xmlns:a16="http://schemas.microsoft.com/office/drawing/2014/main" id="{6C62837A-F5D5-140B-3044-FAEA3753DC30}"/>
                </a:ext>
              </a:extLst>
            </p:cNvPr>
            <p:cNvSpPr/>
            <p:nvPr/>
          </p:nvSpPr>
          <p:spPr>
            <a:xfrm>
              <a:off x="0" y="0"/>
              <a:ext cx="2368732" cy="374400"/>
            </a:xfrm>
            <a:prstGeom prst="rect">
              <a:avLst/>
            </a:prstGeom>
            <a:grpFill/>
            <a:ln>
              <a:solidFill>
                <a:srgbClr val="FF9300"/>
              </a:solidFill>
            </a:ln>
            <a:effectLst>
              <a:outerShdw blurRad="50800" dist="38100" dir="2700000" algn="tl" rotWithShape="0">
                <a:prstClr val="black">
                  <a:alpha val="40000"/>
                </a:prstClr>
              </a:outerShdw>
            </a:effectLst>
          </p:spPr>
          <p:style>
            <a:lnRef idx="1">
              <a:schemeClr val="dk2">
                <a:shade val="80000"/>
                <a:hueOff val="0"/>
                <a:satOff val="0"/>
                <a:lumOff val="0"/>
                <a:alphaOff val="0"/>
              </a:schemeClr>
            </a:lnRef>
            <a:fillRef idx="3">
              <a:scrgbClr r="0" g="0" b="0"/>
            </a:fillRef>
            <a:effectRef idx="3">
              <a:scrgbClr r="0" g="0" b="0"/>
            </a:effectRef>
            <a:fontRef idx="minor">
              <a:schemeClr val="dk2">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endParaRPr>
            </a:p>
          </p:txBody>
        </p:sp>
        <p:sp>
          <p:nvSpPr>
            <p:cNvPr id="80" name="TextBox 79">
              <a:extLst>
                <a:ext uri="{FF2B5EF4-FFF2-40B4-BE49-F238E27FC236}">
                  <a16:creationId xmlns:a16="http://schemas.microsoft.com/office/drawing/2014/main" id="{BEC00CCE-7D91-CF01-FC37-18FF1C114B67}"/>
                </a:ext>
              </a:extLst>
            </p:cNvPr>
            <p:cNvSpPr txBox="1"/>
            <p:nvPr/>
          </p:nvSpPr>
          <p:spPr>
            <a:xfrm>
              <a:off x="0" y="0"/>
              <a:ext cx="2368732" cy="374400"/>
            </a:xfrm>
            <a:prstGeom prst="rect">
              <a:avLst/>
            </a:prstGeom>
            <a:grpFill/>
            <a:ln>
              <a:solidFill>
                <a:srgbClr val="FF9300"/>
              </a:solid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6680" tIns="60960" rIns="106680" bIns="6096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Outcomes</a:t>
              </a:r>
            </a:p>
          </p:txBody>
        </p:sp>
      </p:grpSp>
      <p:grpSp>
        <p:nvGrpSpPr>
          <p:cNvPr id="76" name="Group 75">
            <a:extLst>
              <a:ext uri="{FF2B5EF4-FFF2-40B4-BE49-F238E27FC236}">
                <a16:creationId xmlns:a16="http://schemas.microsoft.com/office/drawing/2014/main" id="{D5CDEC38-C025-65D0-70AA-CA2C5BBD95DB}"/>
              </a:ext>
            </a:extLst>
          </p:cNvPr>
          <p:cNvGrpSpPr/>
          <p:nvPr/>
        </p:nvGrpSpPr>
        <p:grpSpPr>
          <a:xfrm>
            <a:off x="5999593" y="4665661"/>
            <a:ext cx="4975478" cy="1095997"/>
            <a:chOff x="0" y="392843"/>
            <a:chExt cx="2368732" cy="1427400"/>
          </a:xfrm>
          <a:solidFill>
            <a:srgbClr val="FFDFB1"/>
          </a:solidFill>
        </p:grpSpPr>
        <p:sp>
          <p:nvSpPr>
            <p:cNvPr id="77" name="Rectangle 76">
              <a:extLst>
                <a:ext uri="{FF2B5EF4-FFF2-40B4-BE49-F238E27FC236}">
                  <a16:creationId xmlns:a16="http://schemas.microsoft.com/office/drawing/2014/main" id="{961026D2-F68E-1278-C2AE-B8210450159A}"/>
                </a:ext>
              </a:extLst>
            </p:cNvPr>
            <p:cNvSpPr/>
            <p:nvPr/>
          </p:nvSpPr>
          <p:spPr>
            <a:xfrm>
              <a:off x="0" y="392843"/>
              <a:ext cx="2368732" cy="1427400"/>
            </a:xfrm>
            <a:prstGeom prst="rect">
              <a:avLst/>
            </a:prstGeom>
            <a:grpFill/>
            <a:ln>
              <a:noFill/>
            </a:ln>
            <a:effectLst>
              <a:outerShdw blurRad="50800" dist="38100" dir="2700000" algn="tl" rotWithShape="0">
                <a:prstClr val="black">
                  <a:alpha val="40000"/>
                </a:prstClr>
              </a:outerShdw>
            </a:effectLst>
          </p:spPr>
          <p:style>
            <a:lnRef idx="1">
              <a:scrgbClr r="0" g="0" b="0"/>
            </a:lnRef>
            <a:fillRef idx="1">
              <a:scrgbClr r="0" g="0" b="0"/>
            </a:fillRef>
            <a:effectRef idx="2">
              <a:scrgbClr r="0" g="0" b="0"/>
            </a:effectRef>
            <a:fontRef idx="minor">
              <a:schemeClr val="dk2">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endParaRPr>
            </a:p>
          </p:txBody>
        </p:sp>
        <p:sp>
          <p:nvSpPr>
            <p:cNvPr id="78" name="TextBox 77">
              <a:extLst>
                <a:ext uri="{FF2B5EF4-FFF2-40B4-BE49-F238E27FC236}">
                  <a16:creationId xmlns:a16="http://schemas.microsoft.com/office/drawing/2014/main" id="{0F33C726-881F-ECC5-4521-C0A9E600349D}"/>
                </a:ext>
              </a:extLst>
            </p:cNvPr>
            <p:cNvSpPr txBox="1"/>
            <p:nvPr/>
          </p:nvSpPr>
          <p:spPr>
            <a:xfrm>
              <a:off x="0" y="392843"/>
              <a:ext cx="2368732" cy="1427400"/>
            </a:xfrm>
            <a:prstGeom prst="rect">
              <a:avLst/>
            </a:prstGeom>
            <a:grpFill/>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9342" tIns="69342" rIns="92456" bIns="104013"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US" sz="1600" b="0" i="0" u="sng"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rPr>
                <a:t>Primary Endpoint:</a:t>
              </a: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err="1">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rPr>
                <a:t>rPFS</a:t>
              </a: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rPr>
                <a:t> [up to 50 months]</a:t>
              </a:r>
              <a:endParaRPr kumimoji="0" lang="en-US" sz="1600" b="0" i="0" u="sng"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US" sz="1600" b="0" i="0" u="sng"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rPr>
                <a:t>Key Secondary Endpoints:</a:t>
              </a: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Calibri" panose="020F0502020204030204" pitchFamily="34" charset="0"/>
                </a:rPr>
                <a:t> OS, time to first subsequent therapy or death (TFST), symptomatic skeletal event-free survival (SSE-FS) [up to 90 months]</a:t>
              </a:r>
            </a:p>
          </p:txBody>
        </p:sp>
      </p:grpSp>
      <p:sp>
        <p:nvSpPr>
          <p:cNvPr id="81" name="TextBox 80">
            <a:extLst>
              <a:ext uri="{FF2B5EF4-FFF2-40B4-BE49-F238E27FC236}">
                <a16:creationId xmlns:a16="http://schemas.microsoft.com/office/drawing/2014/main" id="{B231AEA4-9F46-53A8-F134-3F2B7B08891B}"/>
              </a:ext>
            </a:extLst>
          </p:cNvPr>
          <p:cNvSpPr txBox="1"/>
          <p:nvPr/>
        </p:nvSpPr>
        <p:spPr>
          <a:xfrm>
            <a:off x="331468" y="5928843"/>
            <a:ext cx="1039896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mHSPC</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metastatic hormone-sensitive prostate cancer; ADT = androgen deprivation therapy; GnRH = gonadotropin releasing hormone; ECOG PS = Eastern Cooperative Oncology Group Performance Status;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HRRm</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homologous recombination repair mutated; MDS = m</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yelodysplastic</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syndrome; AML = acute myeloid leukemia;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rPFS</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radiographic progression-free survival   OS = overall survival</a:t>
            </a:r>
          </a:p>
        </p:txBody>
      </p:sp>
      <p:sp>
        <p:nvSpPr>
          <p:cNvPr id="84" name="TextBox 83">
            <a:extLst>
              <a:ext uri="{FF2B5EF4-FFF2-40B4-BE49-F238E27FC236}">
                <a16:creationId xmlns:a16="http://schemas.microsoft.com/office/drawing/2014/main" id="{BA7D171C-A58B-AA09-56C2-5264D3B52CA8}"/>
              </a:ext>
            </a:extLst>
          </p:cNvPr>
          <p:cNvSpPr txBox="1"/>
          <p:nvPr/>
        </p:nvSpPr>
        <p:spPr>
          <a:xfrm>
            <a:off x="24821" y="6550223"/>
            <a:ext cx="469164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www.clinicaltrials.gov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Accessed January 2024.</a:t>
            </a:r>
          </a:p>
        </p:txBody>
      </p:sp>
      <p:grpSp>
        <p:nvGrpSpPr>
          <p:cNvPr id="7" name="Group 6">
            <a:extLst>
              <a:ext uri="{FF2B5EF4-FFF2-40B4-BE49-F238E27FC236}">
                <a16:creationId xmlns:a16="http://schemas.microsoft.com/office/drawing/2014/main" id="{670C3462-CC1B-D992-7641-6CA1E16C98B6}"/>
              </a:ext>
            </a:extLst>
          </p:cNvPr>
          <p:cNvGrpSpPr/>
          <p:nvPr/>
        </p:nvGrpSpPr>
        <p:grpSpPr>
          <a:xfrm>
            <a:off x="6011351" y="1309364"/>
            <a:ext cx="4963720" cy="552506"/>
            <a:chOff x="0" y="0"/>
            <a:chExt cx="2368732" cy="432000"/>
          </a:xfrm>
          <a:solidFill>
            <a:srgbClr val="8CC84D"/>
          </a:solidFill>
        </p:grpSpPr>
        <p:sp>
          <p:nvSpPr>
            <p:cNvPr id="8" name="Rectangle 7">
              <a:extLst>
                <a:ext uri="{FF2B5EF4-FFF2-40B4-BE49-F238E27FC236}">
                  <a16:creationId xmlns:a16="http://schemas.microsoft.com/office/drawing/2014/main" id="{137A9E2B-52D2-ED38-4D29-81534338C76B}"/>
                </a:ext>
              </a:extLst>
            </p:cNvPr>
            <p:cNvSpPr/>
            <p:nvPr/>
          </p:nvSpPr>
          <p:spPr>
            <a:xfrm>
              <a:off x="0" y="0"/>
              <a:ext cx="2368732" cy="432000"/>
            </a:xfrm>
            <a:prstGeom prst="rect">
              <a:avLst/>
            </a:prstGeom>
            <a:grpFill/>
            <a:ln>
              <a:solidFill>
                <a:srgbClr val="92D050"/>
              </a:solidFill>
            </a:ln>
            <a:effectLst>
              <a:outerShdw blurRad="50800" dist="38100" dir="2700000" algn="tl" rotWithShape="0">
                <a:prstClr val="black">
                  <a:alpha val="40000"/>
                </a:prstClr>
              </a:outerShdw>
            </a:effectLst>
          </p:spPr>
          <p:style>
            <a:lnRef idx="1">
              <a:schemeClr val="accent1">
                <a:hueOff val="0"/>
                <a:satOff val="0"/>
                <a:lumOff val="0"/>
                <a:alphaOff val="0"/>
              </a:schemeClr>
            </a:lnRef>
            <a:fillRef idx="3">
              <a:schemeClr val="accent1">
                <a:hueOff val="0"/>
                <a:satOff val="0"/>
                <a:lumOff val="0"/>
                <a:alphaOff val="0"/>
              </a:schemeClr>
            </a:fillRef>
            <a:effectRef idx="3">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EAC443A5-7C3A-14C6-E152-27FB1B1321E5}"/>
                </a:ext>
              </a:extLst>
            </p:cNvPr>
            <p:cNvSpPr txBox="1"/>
            <p:nvPr/>
          </p:nvSpPr>
          <p:spPr>
            <a:xfrm>
              <a:off x="0" y="0"/>
              <a:ext cx="2368732" cy="432000"/>
            </a:xfrm>
            <a:prstGeom prst="rect">
              <a:avLst/>
            </a:prstGeom>
            <a:grpFill/>
            <a:ln>
              <a:solidFill>
                <a:srgbClr val="92D050"/>
              </a:solidFill>
            </a:ln>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AZD5305 + Abiraterone/</a:t>
              </a: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Darolutamide</a:t>
              </a: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/Enzalutamide</a:t>
              </a:r>
            </a:p>
          </p:txBody>
        </p:sp>
      </p:grpSp>
      <p:grpSp>
        <p:nvGrpSpPr>
          <p:cNvPr id="14" name="Group 13">
            <a:extLst>
              <a:ext uri="{FF2B5EF4-FFF2-40B4-BE49-F238E27FC236}">
                <a16:creationId xmlns:a16="http://schemas.microsoft.com/office/drawing/2014/main" id="{2436E647-F326-3497-627A-5A5CA3019B54}"/>
              </a:ext>
            </a:extLst>
          </p:cNvPr>
          <p:cNvGrpSpPr/>
          <p:nvPr/>
        </p:nvGrpSpPr>
        <p:grpSpPr>
          <a:xfrm>
            <a:off x="6011351" y="3305321"/>
            <a:ext cx="4963720" cy="552506"/>
            <a:chOff x="0" y="0"/>
            <a:chExt cx="2368732" cy="432000"/>
          </a:xfrm>
          <a:solidFill>
            <a:srgbClr val="8CC84D"/>
          </a:solidFill>
        </p:grpSpPr>
        <p:sp>
          <p:nvSpPr>
            <p:cNvPr id="15" name="Rectangle 14">
              <a:extLst>
                <a:ext uri="{FF2B5EF4-FFF2-40B4-BE49-F238E27FC236}">
                  <a16:creationId xmlns:a16="http://schemas.microsoft.com/office/drawing/2014/main" id="{2779C865-1908-7DC6-8322-5B3331AA6B59}"/>
                </a:ext>
              </a:extLst>
            </p:cNvPr>
            <p:cNvSpPr/>
            <p:nvPr/>
          </p:nvSpPr>
          <p:spPr>
            <a:xfrm>
              <a:off x="0" y="0"/>
              <a:ext cx="2368732" cy="432000"/>
            </a:xfrm>
            <a:prstGeom prst="rect">
              <a:avLst/>
            </a:prstGeom>
            <a:grpFill/>
            <a:ln>
              <a:solidFill>
                <a:srgbClr val="92D050"/>
              </a:solidFill>
            </a:ln>
            <a:effectLst>
              <a:outerShdw blurRad="50800" dist="38100" dir="2700000" algn="tl" rotWithShape="0">
                <a:prstClr val="black">
                  <a:alpha val="40000"/>
                </a:prstClr>
              </a:outerShdw>
            </a:effectLst>
          </p:spPr>
          <p:style>
            <a:lnRef idx="1">
              <a:schemeClr val="accent1">
                <a:hueOff val="0"/>
                <a:satOff val="0"/>
                <a:lumOff val="0"/>
                <a:alphaOff val="0"/>
              </a:schemeClr>
            </a:lnRef>
            <a:fillRef idx="3">
              <a:schemeClr val="accent1">
                <a:hueOff val="0"/>
                <a:satOff val="0"/>
                <a:lumOff val="0"/>
                <a:alphaOff val="0"/>
              </a:schemeClr>
            </a:fillRef>
            <a:effectRef idx="3">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5883244A-585B-A6F4-B1C9-FB0888BA68C5}"/>
                </a:ext>
              </a:extLst>
            </p:cNvPr>
            <p:cNvSpPr txBox="1"/>
            <p:nvPr/>
          </p:nvSpPr>
          <p:spPr>
            <a:xfrm>
              <a:off x="0" y="0"/>
              <a:ext cx="2368732" cy="432000"/>
            </a:xfrm>
            <a:prstGeom prst="rect">
              <a:avLst/>
            </a:prstGeom>
            <a:grpFill/>
            <a:ln>
              <a:solidFill>
                <a:srgbClr val="92D050"/>
              </a:solidFill>
            </a:ln>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Placeb</a:t>
              </a: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 + Abiraterone/</a:t>
              </a: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Darolutamide</a:t>
              </a: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/Enzalutamide</a:t>
              </a:r>
            </a:p>
          </p:txBody>
        </p:sp>
      </p:grpSp>
      <p:cxnSp>
        <p:nvCxnSpPr>
          <p:cNvPr id="4" name="Straight Connector 3">
            <a:extLst>
              <a:ext uri="{FF2B5EF4-FFF2-40B4-BE49-F238E27FC236}">
                <a16:creationId xmlns:a16="http://schemas.microsoft.com/office/drawing/2014/main" id="{B1E2F98D-B407-597D-A845-6F15464242D7}"/>
              </a:ext>
            </a:extLst>
          </p:cNvPr>
          <p:cNvCxnSpPr/>
          <p:nvPr/>
        </p:nvCxnSpPr>
        <p:spPr bwMode="auto">
          <a:xfrm>
            <a:off x="3810000" y="2514600"/>
            <a:ext cx="1219200" cy="0"/>
          </a:xfrm>
          <a:prstGeom prst="line">
            <a:avLst/>
          </a:prstGeom>
          <a:solidFill>
            <a:srgbClr val="FFFF00"/>
          </a:solidFill>
          <a:ln w="28575" cap="flat" cmpd="sng" algn="ctr">
            <a:solidFill>
              <a:schemeClr val="tx1"/>
            </a:solidFill>
            <a:prstDash val="solid"/>
            <a:round/>
            <a:headEnd type="none" w="med" len="med"/>
            <a:tailEnd type="none" w="med" len="med"/>
          </a:ln>
          <a:effectLst/>
        </p:spPr>
      </p:cxnSp>
      <p:cxnSp>
        <p:nvCxnSpPr>
          <p:cNvPr id="5" name="Straight Connector 4">
            <a:extLst>
              <a:ext uri="{FF2B5EF4-FFF2-40B4-BE49-F238E27FC236}">
                <a16:creationId xmlns:a16="http://schemas.microsoft.com/office/drawing/2014/main" id="{6E491A9B-93D4-0A7C-92FB-8F0870D84817}"/>
              </a:ext>
            </a:extLst>
          </p:cNvPr>
          <p:cNvCxnSpPr>
            <a:cxnSpLocks/>
          </p:cNvCxnSpPr>
          <p:nvPr/>
        </p:nvCxnSpPr>
        <p:spPr bwMode="auto">
          <a:xfrm>
            <a:off x="5372100" y="1525122"/>
            <a:ext cx="0" cy="2056452"/>
          </a:xfrm>
          <a:prstGeom prst="line">
            <a:avLst/>
          </a:prstGeom>
          <a:solidFill>
            <a:srgbClr val="FFFF00"/>
          </a:solidFill>
          <a:ln w="28575"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745BEC88-4E03-D8E0-0D95-CFAFF6039054}"/>
              </a:ext>
            </a:extLst>
          </p:cNvPr>
          <p:cNvCxnSpPr>
            <a:cxnSpLocks/>
          </p:cNvCxnSpPr>
          <p:nvPr/>
        </p:nvCxnSpPr>
        <p:spPr bwMode="auto">
          <a:xfrm>
            <a:off x="5372100" y="1524000"/>
            <a:ext cx="508000" cy="0"/>
          </a:xfrm>
          <a:prstGeom prst="line">
            <a:avLst/>
          </a:prstGeom>
          <a:solidFill>
            <a:srgbClr val="FFFF00"/>
          </a:solidFill>
          <a:ln w="28575" cap="flat" cmpd="sng" algn="ctr">
            <a:solidFill>
              <a:schemeClr val="tx1"/>
            </a:solidFill>
            <a:prstDash val="solid"/>
            <a:round/>
            <a:headEnd type="none" w="med" len="med"/>
            <a:tailEnd type="arrow" w="med" len="med"/>
          </a:ln>
          <a:effectLst/>
        </p:spPr>
      </p:cxnSp>
      <p:cxnSp>
        <p:nvCxnSpPr>
          <p:cNvPr id="17" name="Straight Connector 16">
            <a:extLst>
              <a:ext uri="{FF2B5EF4-FFF2-40B4-BE49-F238E27FC236}">
                <a16:creationId xmlns:a16="http://schemas.microsoft.com/office/drawing/2014/main" id="{B7047F97-0687-26D0-0029-2EC89D49BBD4}"/>
              </a:ext>
            </a:extLst>
          </p:cNvPr>
          <p:cNvCxnSpPr>
            <a:cxnSpLocks/>
          </p:cNvCxnSpPr>
          <p:nvPr/>
        </p:nvCxnSpPr>
        <p:spPr bwMode="auto">
          <a:xfrm>
            <a:off x="5372100" y="3568700"/>
            <a:ext cx="508000" cy="0"/>
          </a:xfrm>
          <a:prstGeom prst="line">
            <a:avLst/>
          </a:prstGeom>
          <a:solidFill>
            <a:srgbClr val="FFFF00"/>
          </a:solidFill>
          <a:ln w="28575" cap="flat" cmpd="sng" algn="ctr">
            <a:solidFill>
              <a:schemeClr val="tx1"/>
            </a:solidFill>
            <a:prstDash val="solid"/>
            <a:round/>
            <a:headEnd type="none" w="med" len="med"/>
            <a:tailEnd type="arrow" w="med" len="med"/>
          </a:ln>
          <a:effectLst/>
        </p:spPr>
      </p:cxnSp>
      <p:graphicFrame>
        <p:nvGraphicFramePr>
          <p:cNvPr id="19" name="Diagram 18">
            <a:extLst>
              <a:ext uri="{FF2B5EF4-FFF2-40B4-BE49-F238E27FC236}">
                <a16:creationId xmlns:a16="http://schemas.microsoft.com/office/drawing/2014/main" id="{16FDDBA1-2D6A-1B9B-F9AB-DB3C48575D4D}"/>
              </a:ext>
            </a:extLst>
          </p:cNvPr>
          <p:cNvGraphicFramePr/>
          <p:nvPr/>
        </p:nvGraphicFramePr>
        <p:xfrm>
          <a:off x="1009093" y="1605503"/>
          <a:ext cx="3119266" cy="16998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7" name="Rounded Rectangle 36">
            <a:extLst>
              <a:ext uri="{FF2B5EF4-FFF2-40B4-BE49-F238E27FC236}">
                <a16:creationId xmlns:a16="http://schemas.microsoft.com/office/drawing/2014/main" id="{8DB9DFD2-2858-4AB6-D56A-144291179660}"/>
              </a:ext>
            </a:extLst>
          </p:cNvPr>
          <p:cNvSpPr/>
          <p:nvPr/>
        </p:nvSpPr>
        <p:spPr bwMode="auto">
          <a:xfrm>
            <a:off x="4467386" y="2117188"/>
            <a:ext cx="1518411" cy="893834"/>
          </a:xfrm>
          <a:prstGeom prst="roundRect">
            <a:avLst>
              <a:gd name="adj" fmla="val 0"/>
            </a:avLst>
          </a:prstGeom>
          <a:solidFill>
            <a:srgbClr val="8CC84D"/>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 1800</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550 HRRm </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1250 non-</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HRRm</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(1:1)</a:t>
            </a:r>
          </a:p>
        </p:txBody>
      </p:sp>
    </p:spTree>
    <p:extLst>
      <p:ext uri="{BB962C8B-B14F-4D97-AF65-F5344CB8AC3E}">
        <p14:creationId xmlns:p14="http://schemas.microsoft.com/office/powerpoint/2010/main" val="3029058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7AC947-A907-F873-021D-D430452C2E1D}"/>
              </a:ext>
            </a:extLst>
          </p:cNvPr>
          <p:cNvSpPr>
            <a:spLocks noGrp="1"/>
          </p:cNvSpPr>
          <p:nvPr>
            <p:ph type="body" sz="quarter" idx="25"/>
          </p:nvPr>
        </p:nvSpPr>
        <p:spPr/>
        <p:txBody>
          <a:bodyPr>
            <a:normAutofit/>
          </a:bodyPr>
          <a:lstStyle/>
          <a:p>
            <a:pPr algn="ctr"/>
            <a:r>
              <a:rPr lang="en-US" sz="3600" b="1" dirty="0">
                <a:solidFill>
                  <a:schemeClr val="tx1"/>
                </a:solidFill>
              </a:rPr>
              <a:t>Summary</a:t>
            </a:r>
          </a:p>
        </p:txBody>
      </p:sp>
      <p:sp>
        <p:nvSpPr>
          <p:cNvPr id="5" name="Slide Number Placeholder 4">
            <a:extLst>
              <a:ext uri="{FF2B5EF4-FFF2-40B4-BE49-F238E27FC236}">
                <a16:creationId xmlns:a16="http://schemas.microsoft.com/office/drawing/2014/main" id="{53CFFD4D-C5EF-981B-A906-36C1725F319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00" b="0" i="0" u="none" strike="noStrike" kern="1200" cap="none" spc="0" normalizeH="0" baseline="0" noProof="0" smtClean="0">
                <a:ln>
                  <a:noFill/>
                </a:ln>
                <a:solidFill>
                  <a:srgbClr val="7F7F7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0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endParaRPr>
          </a:p>
        </p:txBody>
      </p:sp>
      <p:sp>
        <p:nvSpPr>
          <p:cNvPr id="7" name="Text Placeholder 6">
            <a:extLst>
              <a:ext uri="{FF2B5EF4-FFF2-40B4-BE49-F238E27FC236}">
                <a16:creationId xmlns:a16="http://schemas.microsoft.com/office/drawing/2014/main" id="{C426B3B8-7228-2B83-5908-42B718497E79}"/>
              </a:ext>
            </a:extLst>
          </p:cNvPr>
          <p:cNvSpPr>
            <a:spLocks noGrp="1"/>
          </p:cNvSpPr>
          <p:nvPr>
            <p:ph type="body" sz="quarter" idx="14"/>
          </p:nvPr>
        </p:nvSpPr>
        <p:spPr/>
        <p:txBody>
          <a:bodyPr/>
          <a:lstStyle/>
          <a:p>
            <a:r>
              <a:rPr lang="en-US" sz="2400" dirty="0">
                <a:solidFill>
                  <a:schemeClr val="tx1"/>
                </a:solidFill>
              </a:rPr>
              <a:t>PARP inhibitors continue to prove effective in patients with metastatic PC harboring HRR mutations</a:t>
            </a:r>
          </a:p>
          <a:p>
            <a:r>
              <a:rPr lang="en-US" sz="2400" dirty="0">
                <a:solidFill>
                  <a:schemeClr val="tx1"/>
                </a:solidFill>
              </a:rPr>
              <a:t>Combinations with </a:t>
            </a:r>
            <a:r>
              <a:rPr lang="en-US" sz="2400" dirty="0" err="1">
                <a:solidFill>
                  <a:schemeClr val="tx1"/>
                </a:solidFill>
              </a:rPr>
              <a:t>ARPi’s</a:t>
            </a:r>
            <a:r>
              <a:rPr lang="en-US" sz="2400" dirty="0">
                <a:solidFill>
                  <a:schemeClr val="tx1"/>
                </a:solidFill>
              </a:rPr>
              <a:t> are manageable and effective</a:t>
            </a:r>
          </a:p>
          <a:p>
            <a:r>
              <a:rPr lang="en-US" sz="2400" dirty="0">
                <a:solidFill>
                  <a:schemeClr val="tx1"/>
                </a:solidFill>
              </a:rPr>
              <a:t>Toxicities vary across the different combinations and require careful management</a:t>
            </a:r>
          </a:p>
          <a:p>
            <a:r>
              <a:rPr lang="en-US" sz="2400" dirty="0">
                <a:solidFill>
                  <a:schemeClr val="tx1"/>
                </a:solidFill>
              </a:rPr>
              <a:t>Data in earlier lines of therapy are expected in the near future</a:t>
            </a:r>
          </a:p>
          <a:p>
            <a:endParaRPr lang="en-US" dirty="0"/>
          </a:p>
        </p:txBody>
      </p:sp>
    </p:spTree>
    <p:extLst>
      <p:ext uri="{BB962C8B-B14F-4D97-AF65-F5344CB8AC3E}">
        <p14:creationId xmlns:p14="http://schemas.microsoft.com/office/powerpoint/2010/main" val="234174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D5500-6575-B02D-9A1A-8F0E8F34E0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022F2A-FA9B-1322-C6A2-A8057ECE9507}"/>
              </a:ext>
            </a:extLst>
          </p:cNvPr>
          <p:cNvSpPr>
            <a:spLocks noGrp="1"/>
          </p:cNvSpPr>
          <p:nvPr>
            <p:ph type="title"/>
          </p:nvPr>
        </p:nvSpPr>
        <p:spPr>
          <a:xfrm>
            <a:off x="1009822" y="2742949"/>
            <a:ext cx="10358967" cy="1143000"/>
          </a:xfrm>
        </p:spPr>
        <p:txBody>
          <a:bodyPr/>
          <a:lstStyle/>
          <a:p>
            <a:r>
              <a:rPr lang="en-US" dirty="0"/>
              <a:t>MODULE 4: Role of Novel Radiopharmaceuticals </a:t>
            </a:r>
            <a:br>
              <a:rPr lang="en-US" dirty="0"/>
            </a:br>
            <a:r>
              <a:rPr lang="en-US" dirty="0"/>
              <a:t>in Therapy for </a:t>
            </a:r>
            <a:r>
              <a:rPr lang="en-US" dirty="0" err="1"/>
              <a:t>mCRPC</a:t>
            </a:r>
            <a:r>
              <a:rPr lang="en-US" dirty="0"/>
              <a:t> – Dr Sartor</a:t>
            </a:r>
          </a:p>
        </p:txBody>
      </p:sp>
    </p:spTree>
    <p:extLst>
      <p:ext uri="{BB962C8B-B14F-4D97-AF65-F5344CB8AC3E}">
        <p14:creationId xmlns:p14="http://schemas.microsoft.com/office/powerpoint/2010/main" val="1964902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10152265" cy="4799013"/>
          </a:xfrm>
        </p:spPr>
        <p:txBody>
          <a:bodyPr/>
          <a:lstStyle/>
          <a:p>
            <a:pPr marL="98425" indent="0">
              <a:lnSpc>
                <a:spcPct val="100000"/>
              </a:lnSpc>
              <a:spcBef>
                <a:spcPts val="1600"/>
              </a:spcBef>
              <a:spcAft>
                <a:spcPts val="0"/>
              </a:spcAft>
              <a:buNone/>
            </a:pPr>
            <a:r>
              <a:rPr lang="en-US" sz="2500" dirty="0">
                <a:solidFill>
                  <a:srgbClr val="0432FF"/>
                </a:solidFill>
              </a:rPr>
              <a:t>Module 1: </a:t>
            </a:r>
            <a:r>
              <a:rPr lang="en-US" sz="2500" dirty="0">
                <a:solidFill>
                  <a:schemeClr val="tx1"/>
                </a:solidFill>
              </a:rPr>
              <a:t> Optimizing the Management of Nonmetastatic Prostate Cancer — Dr Aggarwal</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Evidence-Based Selection of Treatment for Metastatic Hormone-Sensitive Prostate Cancer — Dr </a:t>
            </a:r>
            <a:r>
              <a:rPr lang="en-US" sz="2500" dirty="0" err="1">
                <a:solidFill>
                  <a:schemeClr val="tx1"/>
                </a:solidFill>
              </a:rPr>
              <a:t>Antonarakis</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New Considerations with PARP Inhibitors for Metastatic </a:t>
            </a:r>
            <a:br>
              <a:rPr lang="en-US" sz="2500" dirty="0">
                <a:solidFill>
                  <a:schemeClr val="tx1"/>
                </a:solidFill>
              </a:rPr>
            </a:br>
            <a:r>
              <a:rPr lang="en-US" sz="2500" dirty="0">
                <a:solidFill>
                  <a:schemeClr val="tx1"/>
                </a:solidFill>
              </a:rPr>
              <a:t>Castration-Resistant Prostate Cancer (</a:t>
            </a:r>
            <a:r>
              <a:rPr lang="en-US" sz="2500" dirty="0" err="1">
                <a:solidFill>
                  <a:schemeClr val="tx1"/>
                </a:solidFill>
              </a:rPr>
              <a:t>mCRPC</a:t>
            </a:r>
            <a:r>
              <a:rPr lang="en-US" sz="2500" dirty="0">
                <a:solidFill>
                  <a:schemeClr val="tx1"/>
                </a:solidFill>
              </a:rPr>
              <a:t>) — Dr Bryce</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Role of Novel Radiopharmaceuticals in Therapy for </a:t>
            </a:r>
            <a:r>
              <a:rPr lang="en-US" sz="2500" dirty="0" err="1">
                <a:solidFill>
                  <a:schemeClr val="tx1"/>
                </a:solidFill>
              </a:rPr>
              <a:t>mCRPC</a:t>
            </a:r>
            <a:r>
              <a:rPr lang="en-US" sz="2500" dirty="0">
                <a:solidFill>
                  <a:schemeClr val="tx1"/>
                </a:solidFill>
              </a:rPr>
              <a:t> </a:t>
            </a:r>
            <a:br>
              <a:rPr lang="en-US" sz="2500" dirty="0">
                <a:solidFill>
                  <a:schemeClr val="tx1"/>
                </a:solidFill>
              </a:rPr>
            </a:br>
            <a:r>
              <a:rPr lang="en-US" sz="2500" dirty="0">
                <a:solidFill>
                  <a:schemeClr val="tx1"/>
                </a:solidFill>
              </a:rPr>
              <a:t>— Dr Sartor</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Promising Investigational Approaches for Patients with </a:t>
            </a:r>
            <a:br>
              <a:rPr lang="en-US" sz="2500" dirty="0">
                <a:solidFill>
                  <a:schemeClr val="tx1"/>
                </a:solidFill>
              </a:rPr>
            </a:br>
            <a:r>
              <a:rPr lang="en-US" sz="2500" dirty="0">
                <a:solidFill>
                  <a:schemeClr val="tx1"/>
                </a:solidFill>
              </a:rPr>
              <a:t>Prostate Cancer — Dr Heath</a:t>
            </a:r>
          </a:p>
        </p:txBody>
      </p:sp>
    </p:spTree>
    <p:extLst>
      <p:ext uri="{BB962C8B-B14F-4D97-AF65-F5344CB8AC3E}">
        <p14:creationId xmlns:p14="http://schemas.microsoft.com/office/powerpoint/2010/main" val="129978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436845"/>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Optimal candidates for lutetium Lu 177 vipivotide </a:t>
            </a:r>
            <a:b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tetraxetan (</a:t>
            </a:r>
            <a:r>
              <a:rPr kumimoji="0" lang="en-US" sz="3200" b="1" i="0" u="none" strike="noStrike" kern="1200" cap="none" spc="0" normalizeH="0" baseline="30000" noProof="0" dirty="0">
                <a:ln>
                  <a:noFill/>
                </a:ln>
                <a:solidFill>
                  <a:srgbClr val="FFFFFF"/>
                </a:solidFill>
                <a:effectLst/>
                <a:uLnTx/>
                <a:uFillTx/>
                <a:latin typeface="Calibri"/>
                <a:ea typeface="MS PGothic" pitchFamily="34" charset="-128"/>
                <a:cs typeface="Calibri"/>
              </a:rPr>
              <a:t>177</a:t>
            </a: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Lu-PSMA-617); monitoring disease </a:t>
            </a:r>
            <a:b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and treatment options after </a:t>
            </a:r>
            <a:r>
              <a:rPr kumimoji="0" lang="en-US" sz="3200" b="1" i="0" u="none" strike="noStrike" kern="1200" cap="none" spc="0" normalizeH="0" baseline="30000" noProof="0" dirty="0">
                <a:ln>
                  <a:noFill/>
                </a:ln>
                <a:solidFill>
                  <a:srgbClr val="FFFFFF"/>
                </a:solidFill>
                <a:effectLst/>
                <a:uLnTx/>
                <a:uFillTx/>
                <a:latin typeface="Calibri"/>
                <a:ea typeface="MS PGothic" pitchFamily="34" charset="-128"/>
                <a:cs typeface="Calibri"/>
              </a:rPr>
              <a:t>177</a:t>
            </a: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Lu-PSMA-617</a:t>
            </a:r>
            <a:endPar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14" name="TextBox 13">
            <a:extLst>
              <a:ext uri="{FF2B5EF4-FFF2-40B4-BE49-F238E27FC236}">
                <a16:creationId xmlns:a16="http://schemas.microsoft.com/office/drawing/2014/main" id="{764AFCD7-30BC-B5E1-4FC1-DDDB60B69633}"/>
              </a:ext>
            </a:extLst>
          </p:cNvPr>
          <p:cNvSpPr txBox="1"/>
          <p:nvPr/>
        </p:nvSpPr>
        <p:spPr>
          <a:xfrm>
            <a:off x="4066032" y="5191187"/>
            <a:ext cx="405993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5" name="TextBox 14">
            <a:extLst>
              <a:ext uri="{FF2B5EF4-FFF2-40B4-BE49-F238E27FC236}">
                <a16:creationId xmlns:a16="http://schemas.microsoft.com/office/drawing/2014/main" id="{D34DC091-47EE-597A-C700-F6D706C3E090}"/>
              </a:ext>
            </a:extLst>
          </p:cNvPr>
          <p:cNvSpPr txBox="1"/>
          <p:nvPr/>
        </p:nvSpPr>
        <p:spPr>
          <a:xfrm>
            <a:off x="9255619" y="5191187"/>
            <a:ext cx="2289551"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p:txBody>
      </p:sp>
      <p:pic>
        <p:nvPicPr>
          <p:cNvPr id="17" name="Picture 16" descr="A person wearing a headset and smiling&#10;&#10;Description automatically generated">
            <a:extLst>
              <a:ext uri="{FF2B5EF4-FFF2-40B4-BE49-F238E27FC236}">
                <a16:creationId xmlns:a16="http://schemas.microsoft.com/office/drawing/2014/main" id="{4BFD150D-330D-0A8E-8C58-FF7C8A2753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55620" y="2789075"/>
            <a:ext cx="2289551" cy="2286000"/>
          </a:xfrm>
          <a:prstGeom prst="rect">
            <a:avLst/>
          </a:prstGeom>
          <a:ln w="25400">
            <a:solidFill>
              <a:srgbClr val="3333CC"/>
            </a:solidFill>
          </a:ln>
          <a:effectLst/>
        </p:spPr>
      </p:pic>
      <p:sp>
        <p:nvSpPr>
          <p:cNvPr id="18" name="TextBox 17">
            <a:extLst>
              <a:ext uri="{FF2B5EF4-FFF2-40B4-BE49-F238E27FC236}">
                <a16:creationId xmlns:a16="http://schemas.microsoft.com/office/drawing/2014/main" id="{45F9E08B-EBE9-DA31-4517-0568092FFF51}"/>
              </a:ext>
            </a:extLst>
          </p:cNvPr>
          <p:cNvSpPr txBox="1"/>
          <p:nvPr/>
        </p:nvSpPr>
        <p:spPr>
          <a:xfrm>
            <a:off x="318360" y="5191187"/>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939" y="2789075"/>
            <a:ext cx="2289551" cy="2286000"/>
          </a:xfrm>
          <a:prstGeom prst="ellipse">
            <a:avLst/>
          </a:prstGeom>
          <a:ln w="25400">
            <a:solidFill>
              <a:srgbClr val="3333CC"/>
            </a:solidFill>
          </a:ln>
          <a:effectLst/>
        </p:spPr>
      </p:pic>
      <p:pic>
        <p:nvPicPr>
          <p:cNvPr id="21" name="Picture 20" descr="A person wearing headphones&#10;&#10;Description automatically generated">
            <a:extLst>
              <a:ext uri="{FF2B5EF4-FFF2-40B4-BE49-F238E27FC236}">
                <a16:creationId xmlns:a16="http://schemas.microsoft.com/office/drawing/2014/main" id="{BFBC36DB-BBA1-D143-689F-B9ED7E221D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26780" y="2789075"/>
            <a:ext cx="2289551" cy="2286000"/>
          </a:xfrm>
          <a:prstGeom prst="rect">
            <a:avLst/>
          </a:prstGeom>
          <a:ln w="25400">
            <a:solidFill>
              <a:srgbClr val="3333CC"/>
            </a:solidFill>
          </a:ln>
          <a:effectLst/>
        </p:spPr>
      </p:pic>
    </p:spTree>
    <p:extLst>
      <p:ext uri="{BB962C8B-B14F-4D97-AF65-F5344CB8AC3E}">
        <p14:creationId xmlns:p14="http://schemas.microsoft.com/office/powerpoint/2010/main" val="917466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022821" y="1096477"/>
            <a:ext cx="6866851"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Do you use PSMA-PET characteristics to identify patients who may fare better with lutetium Lu 177 vipivotide tetraxetan than with </a:t>
            </a:r>
            <a:r>
              <a:rPr kumimoji="0" lang="en-US" sz="2200" b="1" i="1" u="none" strike="noStrike" kern="1200" cap="none" spc="0" normalizeH="0" baseline="0" noProof="0" dirty="0" err="1">
                <a:ln>
                  <a:noFill/>
                </a:ln>
                <a:solidFill>
                  <a:srgbClr val="3333CC"/>
                </a:solidFill>
                <a:effectLst/>
                <a:uLnTx/>
                <a:uFillTx/>
                <a:latin typeface="Calibri" charset="0"/>
                <a:ea typeface="MS PGothic" pitchFamily="34" charset="-128"/>
              </a:rPr>
              <a:t>cabazitaxel</a:t>
            </a: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How do you approach follow-up imaging for patients receiving PSMA radioligand therapy? Do you follow with PSMA-PET or conventional imaging?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Is there any role for re-treatment with lutetium Lu 177 vipivotide tetraxetan? What about the combination of lutetium Lu 177 vipivotide tetraxetan with other systemic therapies?</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200" b="1" i="1"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200" b="1" i="1"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200" b="1" i="1"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itle 1">
            <a:extLst>
              <a:ext uri="{FF2B5EF4-FFF2-40B4-BE49-F238E27FC236}">
                <a16:creationId xmlns:a16="http://schemas.microsoft.com/office/drawing/2014/main" id="{67D15F7C-F3F0-35E4-4FAC-5AE65BBE1AD5}"/>
              </a:ext>
            </a:extLst>
          </p:cNvPr>
          <p:cNvSpPr txBox="1">
            <a:spLocks/>
          </p:cNvSpPr>
          <p:nvPr/>
        </p:nvSpPr>
        <p:spPr bwMode="auto">
          <a:xfrm>
            <a:off x="1002013" y="5902407"/>
            <a:ext cx="2943160" cy="77002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sp>
        <p:nvSpPr>
          <p:cNvPr id="8" name="Title 1">
            <a:extLst>
              <a:ext uri="{FF2B5EF4-FFF2-40B4-BE49-F238E27FC236}">
                <a16:creationId xmlns:a16="http://schemas.microsoft.com/office/drawing/2014/main" id="{FF13301A-BDA8-256F-FEC1-E8324D575B42}"/>
              </a:ext>
            </a:extLst>
          </p:cNvPr>
          <p:cNvSpPr txBox="1">
            <a:spLocks/>
          </p:cNvSpPr>
          <p:nvPr/>
        </p:nvSpPr>
        <p:spPr bwMode="auto">
          <a:xfrm>
            <a:off x="770176" y="2874053"/>
            <a:ext cx="325186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A person wearing headphones&#10;&#10;Description automatically generated">
            <a:extLst>
              <a:ext uri="{FF2B5EF4-FFF2-40B4-BE49-F238E27FC236}">
                <a16:creationId xmlns:a16="http://schemas.microsoft.com/office/drawing/2014/main" id="{451C08A0-E3C1-814C-8648-929F432BE2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960" y="1143000"/>
            <a:ext cx="3251076" cy="1828730"/>
          </a:xfrm>
          <a:prstGeom prst="rect">
            <a:avLst/>
          </a:prstGeom>
          <a:effectLst>
            <a:outerShdw blurRad="50800" dist="38100" dir="2700000" algn="tl" rotWithShape="0">
              <a:prstClr val="black">
                <a:alpha val="40000"/>
              </a:prstClr>
            </a:outerShdw>
          </a:effectLst>
        </p:spPr>
      </p:pic>
      <p:pic>
        <p:nvPicPr>
          <p:cNvPr id="7" name="Picture 6" descr="A person wearing a headset and smiling&#10;&#10;Description automatically generated">
            <a:extLst>
              <a:ext uri="{FF2B5EF4-FFF2-40B4-BE49-F238E27FC236}">
                <a16:creationId xmlns:a16="http://schemas.microsoft.com/office/drawing/2014/main" id="{C399420B-C709-B8BF-7A4F-F1D8FF1666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961" y="4147117"/>
            <a:ext cx="3251076" cy="18287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6662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34DC091-47EE-597A-C700-F6D706C3E090}"/>
              </a:ext>
            </a:extLst>
          </p:cNvPr>
          <p:cNvSpPr txBox="1"/>
          <p:nvPr/>
        </p:nvSpPr>
        <p:spPr>
          <a:xfrm>
            <a:off x="4926779" y="4862416"/>
            <a:ext cx="2289551"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p:txBody>
      </p:sp>
      <p:pic>
        <p:nvPicPr>
          <p:cNvPr id="17" name="Picture 16" descr="A person wearing a headset and smiling&#10;&#10;Description automatically generated">
            <a:extLst>
              <a:ext uri="{FF2B5EF4-FFF2-40B4-BE49-F238E27FC236}">
                <a16:creationId xmlns:a16="http://schemas.microsoft.com/office/drawing/2014/main" id="{4BFD150D-330D-0A8E-8C58-FF7C8A2753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26779" y="2460304"/>
            <a:ext cx="2289551" cy="2286000"/>
          </a:xfrm>
          <a:prstGeom prst="rect">
            <a:avLst/>
          </a:prstGeom>
          <a:ln w="25400">
            <a:solidFill>
              <a:srgbClr val="3333CC"/>
            </a:solidFill>
          </a:ln>
          <a:effectLst/>
        </p:spPr>
      </p:pic>
      <p:sp>
        <p:nvSpPr>
          <p:cNvPr id="3" name="TextBox 2">
            <a:extLst>
              <a:ext uri="{FF2B5EF4-FFF2-40B4-BE49-F238E27FC236}">
                <a16:creationId xmlns:a16="http://schemas.microsoft.com/office/drawing/2014/main" id="{694514E0-D367-46F3-7DE4-7AB4FA5FEAD0}"/>
              </a:ext>
            </a:extLst>
          </p:cNvPr>
          <p:cNvSpPr txBox="1"/>
          <p:nvPr/>
        </p:nvSpPr>
        <p:spPr>
          <a:xfrm>
            <a:off x="8558372" y="4862416"/>
            <a:ext cx="3633627"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descr="A person wearing headphones&#10;&#10;Description automatically generated">
            <a:extLst>
              <a:ext uri="{FF2B5EF4-FFF2-40B4-BE49-F238E27FC236}">
                <a16:creationId xmlns:a16="http://schemas.microsoft.com/office/drawing/2014/main" id="{912ECD35-8131-0CBB-9FBA-1514B433D3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55620" y="2460304"/>
            <a:ext cx="2289551" cy="2286000"/>
          </a:xfrm>
          <a:prstGeom prst="rect">
            <a:avLst/>
          </a:prstGeom>
          <a:ln w="25400">
            <a:solidFill>
              <a:srgbClr val="3333CC"/>
            </a:solidFill>
          </a:ln>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06540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Prevention and management of side effects associated </a:t>
            </a:r>
            <a:b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with lutetium Lu 177 vipivotide tetraxetan</a:t>
            </a:r>
            <a:endPar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18" name="TextBox 17">
            <a:extLst>
              <a:ext uri="{FF2B5EF4-FFF2-40B4-BE49-F238E27FC236}">
                <a16:creationId xmlns:a16="http://schemas.microsoft.com/office/drawing/2014/main" id="{45F9E08B-EBE9-DA31-4517-0568092FFF51}"/>
              </a:ext>
            </a:extLst>
          </p:cNvPr>
          <p:cNvSpPr txBox="1"/>
          <p:nvPr/>
        </p:nvSpPr>
        <p:spPr>
          <a:xfrm>
            <a:off x="318360"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939"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3513990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022821" y="1179605"/>
            <a:ext cx="6866851"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r>
              <a:rPr kumimoji="0" lang="en-US" sz="2400" b="1" i="1" u="none" strike="noStrike" kern="100" cap="none" spc="0" normalizeH="0" baseline="0" noProof="0" dirty="0">
                <a:ln>
                  <a:noFill/>
                </a:ln>
                <a:solidFill>
                  <a:srgbClr val="2D2DB9"/>
                </a:solidFill>
                <a:effectLst/>
                <a:uLnTx/>
                <a:uFillTx/>
                <a:latin typeface="Calibri" panose="020F0502020204030204" pitchFamily="34" charset="0"/>
                <a:ea typeface="Calibri" panose="020F0502020204030204" pitchFamily="34" charset="0"/>
                <a:cs typeface="Times New Roman" panose="02020603050405020304" pitchFamily="18" charset="0"/>
              </a:rPr>
              <a:t>How do you approach radiation protection precautions for patients with external urine collection devices who are receiving lutetium Lu 177 vipivotide tetraxetan?</a:t>
            </a:r>
          </a:p>
          <a:p>
            <a:pPr marL="0"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r>
              <a:rPr kumimoji="0" lang="en-US" sz="2400" b="1" i="1" u="none" strike="noStrike" kern="100" cap="none" spc="0" normalizeH="0" baseline="0" noProof="0" dirty="0">
                <a:ln>
                  <a:noFill/>
                </a:ln>
                <a:solidFill>
                  <a:srgbClr val="2D2DB9"/>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200" b="1" i="1" u="none" strike="noStrike" kern="100" cap="none" spc="0" normalizeH="0" baseline="0" noProof="0" dirty="0">
              <a:ln>
                <a:noFill/>
              </a:ln>
              <a:solidFill>
                <a:srgbClr val="2D2DB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200" b="1" i="1" u="none" strike="noStrike" kern="100" cap="none" spc="0" normalizeH="0" baseline="0" noProof="0" dirty="0">
              <a:ln>
                <a:noFill/>
              </a:ln>
              <a:solidFill>
                <a:srgbClr val="2D2DB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200" b="1" i="1" u="none" strike="noStrike" kern="100" cap="none" spc="0" normalizeH="0" baseline="0" noProof="0" dirty="0">
              <a:ln>
                <a:noFill/>
              </a:ln>
              <a:solidFill>
                <a:srgbClr val="2D2DB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itle 1">
            <a:extLst>
              <a:ext uri="{FF2B5EF4-FFF2-40B4-BE49-F238E27FC236}">
                <a16:creationId xmlns:a16="http://schemas.microsoft.com/office/drawing/2014/main" id="{67D15F7C-F3F0-35E4-4FAC-5AE65BBE1AD5}"/>
              </a:ext>
            </a:extLst>
          </p:cNvPr>
          <p:cNvSpPr txBox="1">
            <a:spLocks/>
          </p:cNvSpPr>
          <p:nvPr/>
        </p:nvSpPr>
        <p:spPr bwMode="auto">
          <a:xfrm>
            <a:off x="770175" y="5975847"/>
            <a:ext cx="3251076" cy="696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sp>
        <p:nvSpPr>
          <p:cNvPr id="8" name="Title 1">
            <a:extLst>
              <a:ext uri="{FF2B5EF4-FFF2-40B4-BE49-F238E27FC236}">
                <a16:creationId xmlns:a16="http://schemas.microsoft.com/office/drawing/2014/main" id="{FF13301A-BDA8-256F-FEC1-E8324D575B42}"/>
              </a:ext>
            </a:extLst>
          </p:cNvPr>
          <p:cNvSpPr txBox="1">
            <a:spLocks/>
          </p:cNvSpPr>
          <p:nvPr/>
        </p:nvSpPr>
        <p:spPr bwMode="auto">
          <a:xfrm>
            <a:off x="770175" y="2971730"/>
            <a:ext cx="3251076" cy="47879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A person wearing headphones&#10;&#10;Description automatically generated">
            <a:extLst>
              <a:ext uri="{FF2B5EF4-FFF2-40B4-BE49-F238E27FC236}">
                <a16:creationId xmlns:a16="http://schemas.microsoft.com/office/drawing/2014/main" id="{451C08A0-E3C1-814C-8648-929F432BE2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960" y="1143000"/>
            <a:ext cx="3251076" cy="1828730"/>
          </a:xfrm>
          <a:prstGeom prst="rect">
            <a:avLst/>
          </a:prstGeom>
          <a:effectLst>
            <a:outerShdw blurRad="50800" dist="38100" dir="2700000" algn="tl" rotWithShape="0">
              <a:prstClr val="black">
                <a:alpha val="40000"/>
              </a:prstClr>
            </a:outerShdw>
          </a:effectLst>
        </p:spPr>
      </p:pic>
      <p:pic>
        <p:nvPicPr>
          <p:cNvPr id="7" name="Picture 6" descr="A person wearing a headset and smiling&#10;&#10;Description automatically generated">
            <a:extLst>
              <a:ext uri="{FF2B5EF4-FFF2-40B4-BE49-F238E27FC236}">
                <a16:creationId xmlns:a16="http://schemas.microsoft.com/office/drawing/2014/main" id="{C399420B-C709-B8BF-7A4F-F1D8FF1666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961" y="4147117"/>
            <a:ext cx="3251076" cy="1828730"/>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AC6D0091-B37D-4E75-CB6B-98FC5A6208DA}"/>
              </a:ext>
            </a:extLst>
          </p:cNvPr>
          <p:cNvSpPr txBox="1">
            <a:spLocks/>
          </p:cNvSpPr>
          <p:nvPr/>
        </p:nvSpPr>
        <p:spPr bwMode="auto">
          <a:xfrm>
            <a:off x="4022821" y="4147117"/>
            <a:ext cx="6866851"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r>
              <a:rPr kumimoji="0" lang="en-US" sz="2400" b="1" i="1" u="none" strike="noStrike" kern="100" cap="none" spc="0" normalizeH="0" baseline="0" noProof="0" dirty="0">
                <a:ln>
                  <a:noFill/>
                </a:ln>
                <a:solidFill>
                  <a:srgbClr val="2D2DB9"/>
                </a:solidFill>
                <a:effectLst/>
                <a:uLnTx/>
                <a:uFillTx/>
                <a:latin typeface="Calibri" panose="020F0502020204030204" pitchFamily="34" charset="0"/>
                <a:ea typeface="Calibri" panose="020F0502020204030204" pitchFamily="34" charset="0"/>
                <a:cs typeface="Times New Roman" panose="02020603050405020304" pitchFamily="18" charset="0"/>
              </a:rPr>
              <a:t>What strategies do you use to prevent and manage the xerostomia and dry eye associated with lutetium Lu 177 vipivotide tetraxetan?</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200" b="1" i="1" u="none" strike="noStrike" kern="100" cap="none" spc="0" normalizeH="0" baseline="0" noProof="0" dirty="0">
              <a:ln>
                <a:noFill/>
              </a:ln>
              <a:solidFill>
                <a:srgbClr val="2D2DB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200" b="1" i="1" u="none" strike="noStrike" kern="100" cap="none" spc="0" normalizeH="0" baseline="0" noProof="0" dirty="0">
              <a:ln>
                <a:noFill/>
              </a:ln>
              <a:solidFill>
                <a:srgbClr val="2D2DB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200" b="1" i="1" u="none" strike="noStrike" kern="100" cap="none" spc="0" normalizeH="0" baseline="0" noProof="0" dirty="0">
              <a:ln>
                <a:noFill/>
              </a:ln>
              <a:solidFill>
                <a:srgbClr val="2D2DB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4863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06540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Sequencing lutetium Lu 177 vipivotide tetraxetan </a:t>
            </a:r>
            <a:b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and radium Ra 223 dichloride</a:t>
            </a:r>
            <a:endPar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14" name="TextBox 13">
            <a:extLst>
              <a:ext uri="{FF2B5EF4-FFF2-40B4-BE49-F238E27FC236}">
                <a16:creationId xmlns:a16="http://schemas.microsoft.com/office/drawing/2014/main" id="{764AFCD7-30BC-B5E1-4FC1-DDDB60B69633}"/>
              </a:ext>
            </a:extLst>
          </p:cNvPr>
          <p:cNvSpPr txBox="1"/>
          <p:nvPr/>
        </p:nvSpPr>
        <p:spPr>
          <a:xfrm>
            <a:off x="4066032" y="4862416"/>
            <a:ext cx="405993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5" name="TextBox 14">
            <a:extLst>
              <a:ext uri="{FF2B5EF4-FFF2-40B4-BE49-F238E27FC236}">
                <a16:creationId xmlns:a16="http://schemas.microsoft.com/office/drawing/2014/main" id="{D34DC091-47EE-597A-C700-F6D706C3E090}"/>
              </a:ext>
            </a:extLst>
          </p:cNvPr>
          <p:cNvSpPr txBox="1"/>
          <p:nvPr/>
        </p:nvSpPr>
        <p:spPr>
          <a:xfrm>
            <a:off x="8370427" y="4862416"/>
            <a:ext cx="405993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p:txBody>
      </p:sp>
      <p:pic>
        <p:nvPicPr>
          <p:cNvPr id="17" name="Picture 16" descr="A person wearing a headset and smiling&#10;&#10;Description automatically generated">
            <a:extLst>
              <a:ext uri="{FF2B5EF4-FFF2-40B4-BE49-F238E27FC236}">
                <a16:creationId xmlns:a16="http://schemas.microsoft.com/office/drawing/2014/main" id="{4BFD150D-330D-0A8E-8C58-FF7C8A2753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55620" y="2460304"/>
            <a:ext cx="2289551" cy="2286000"/>
          </a:xfrm>
          <a:prstGeom prst="rect">
            <a:avLst/>
          </a:prstGeom>
          <a:ln w="25400">
            <a:solidFill>
              <a:srgbClr val="3333CC"/>
            </a:solidFill>
          </a:ln>
          <a:effectLst/>
        </p:spPr>
      </p:pic>
      <p:sp>
        <p:nvSpPr>
          <p:cNvPr id="18" name="TextBox 17">
            <a:extLst>
              <a:ext uri="{FF2B5EF4-FFF2-40B4-BE49-F238E27FC236}">
                <a16:creationId xmlns:a16="http://schemas.microsoft.com/office/drawing/2014/main" id="{45F9E08B-EBE9-DA31-4517-0568092FFF51}"/>
              </a:ext>
            </a:extLst>
          </p:cNvPr>
          <p:cNvSpPr txBox="1"/>
          <p:nvPr/>
        </p:nvSpPr>
        <p:spPr>
          <a:xfrm>
            <a:off x="318360"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939" y="2460304"/>
            <a:ext cx="2289551" cy="2286000"/>
          </a:xfrm>
          <a:prstGeom prst="ellipse">
            <a:avLst/>
          </a:prstGeom>
          <a:ln w="25400">
            <a:solidFill>
              <a:srgbClr val="3333CC"/>
            </a:solidFill>
          </a:ln>
          <a:effectLst/>
        </p:spPr>
      </p:pic>
      <p:pic>
        <p:nvPicPr>
          <p:cNvPr id="21" name="Picture 20" descr="A person wearing headphones&#10;&#10;Description automatically generated">
            <a:extLst>
              <a:ext uri="{FF2B5EF4-FFF2-40B4-BE49-F238E27FC236}">
                <a16:creationId xmlns:a16="http://schemas.microsoft.com/office/drawing/2014/main" id="{BFBC36DB-BBA1-D143-689F-B9ED7E221D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26780" y="2460304"/>
            <a:ext cx="2289551" cy="2286000"/>
          </a:xfrm>
          <a:prstGeom prst="rect">
            <a:avLst/>
          </a:prstGeom>
          <a:ln w="25400">
            <a:solidFill>
              <a:srgbClr val="3333CC"/>
            </a:solidFill>
          </a:ln>
          <a:effectLst/>
        </p:spPr>
      </p:pic>
    </p:spTree>
    <p:extLst>
      <p:ext uri="{BB962C8B-B14F-4D97-AF65-F5344CB8AC3E}">
        <p14:creationId xmlns:p14="http://schemas.microsoft.com/office/powerpoint/2010/main" val="3350448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212434" y="2057365"/>
            <a:ext cx="6866851"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5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2D2DB9"/>
                </a:solidFill>
                <a:effectLst/>
                <a:uLnTx/>
                <a:uFillTx/>
                <a:latin typeface="Calibri"/>
                <a:ea typeface="Calibri" panose="020F0502020204030204" pitchFamily="34" charset="0"/>
              </a:rPr>
              <a:t>In which clinical situations are you currently prioritizing radium-223 for patients with </a:t>
            </a:r>
            <a:r>
              <a:rPr kumimoji="0" lang="en-US" sz="2400" b="1" i="1" u="none" strike="noStrike" kern="1200" cap="none" spc="0" normalizeH="0" baseline="0" noProof="0" dirty="0" err="1">
                <a:ln>
                  <a:noFill/>
                </a:ln>
                <a:solidFill>
                  <a:srgbClr val="2D2DB9"/>
                </a:solidFill>
                <a:effectLst/>
                <a:uLnTx/>
                <a:uFillTx/>
                <a:latin typeface="Calibri"/>
                <a:ea typeface="Calibri" panose="020F0502020204030204" pitchFamily="34" charset="0"/>
              </a:rPr>
              <a:t>mCRPC</a:t>
            </a:r>
            <a:r>
              <a:rPr kumimoji="0" lang="en-US" sz="2400" b="1" i="1" u="none" strike="noStrike" kern="1200" cap="none" spc="0" normalizeH="0" baseline="0" noProof="0" dirty="0">
                <a:ln>
                  <a:noFill/>
                </a:ln>
                <a:solidFill>
                  <a:srgbClr val="2D2DB9"/>
                </a:solidFill>
                <a:effectLst/>
                <a:uLnTx/>
                <a:uFillTx/>
                <a:latin typeface="Calibri"/>
                <a:ea typeface="Calibri" panose="020F0502020204030204" pitchFamily="34" charset="0"/>
              </a:rPr>
              <a:t>?</a:t>
            </a:r>
          </a:p>
          <a:p>
            <a:pPr marL="95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2D2DB9"/>
                </a:solidFill>
                <a:effectLst/>
                <a:uLnTx/>
                <a:uFillTx/>
                <a:latin typeface="Calibri"/>
                <a:ea typeface="MS PGothic" pitchFamily="34" charset="-128"/>
              </a:rPr>
              <a:t>Do you generally use lutetium Lu 177 vipivotide tetraxetan or radium-223 first for patients with PSMA-positive </a:t>
            </a:r>
            <a:r>
              <a:rPr kumimoji="0" lang="en-US" sz="2400" b="1" i="1" u="none" strike="noStrike" kern="1200" cap="none" spc="0" normalizeH="0" baseline="0" noProof="0" dirty="0" err="1">
                <a:ln>
                  <a:noFill/>
                </a:ln>
                <a:solidFill>
                  <a:srgbClr val="2D2DB9"/>
                </a:solidFill>
                <a:effectLst/>
                <a:uLnTx/>
                <a:uFillTx/>
                <a:latin typeface="Calibri"/>
                <a:ea typeface="MS PGothic" pitchFamily="34" charset="-128"/>
              </a:rPr>
              <a:t>mCRPC</a:t>
            </a:r>
            <a:r>
              <a:rPr kumimoji="0" lang="en-US" sz="2400" b="1" i="1" u="none" strike="noStrike" kern="1200" cap="none" spc="0" normalizeH="0" baseline="0" noProof="0" dirty="0">
                <a:ln>
                  <a:noFill/>
                </a:ln>
                <a:solidFill>
                  <a:srgbClr val="2D2DB9"/>
                </a:solidFill>
                <a:effectLst/>
                <a:uLnTx/>
                <a:uFillTx/>
                <a:latin typeface="Calibri"/>
                <a:ea typeface="MS PGothic" pitchFamily="34" charset="-128"/>
              </a:rPr>
              <a:t> and bone-only metastases?</a:t>
            </a:r>
          </a:p>
          <a:p>
            <a:pPr marL="9525"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r>
              <a:rPr kumimoji="0" lang="en-US" sz="2400" b="1" i="1" u="none" strike="noStrike" kern="100" cap="none" spc="0" normalizeH="0" baseline="0" noProof="0" dirty="0">
                <a:ln>
                  <a:noFill/>
                </a:ln>
                <a:solidFill>
                  <a:srgbClr val="2D2DB9"/>
                </a:solidFill>
                <a:effectLst/>
                <a:uLnTx/>
                <a:uFillTx/>
                <a:latin typeface="Calibri"/>
                <a:ea typeface="Aptos" panose="020B0004020202020204" pitchFamily="34" charset="0"/>
                <a:cs typeface="Times New Roman" panose="02020603050405020304" pitchFamily="18" charset="0"/>
              </a:rPr>
              <a:t>What investigational radioligand therapies with targets beyond PSMA seem most promising?  </a:t>
            </a:r>
            <a:endParaRPr kumimoji="0" lang="en-US" sz="2400" b="1" i="0" u="none" strike="noStrike" kern="100" cap="none" spc="0" normalizeH="0" baseline="0" noProof="0" dirty="0">
              <a:ln>
                <a:noFill/>
              </a:ln>
              <a:solidFill>
                <a:srgbClr val="2D2DB9"/>
              </a:solidFill>
              <a:effectLst/>
              <a:uLnTx/>
              <a:uFillTx/>
              <a:latin typeface="Calibri"/>
              <a:ea typeface="Aptos" panose="020B0004020202020204" pitchFamily="34" charset="0"/>
              <a:cs typeface="Times New Roman" panose="02020603050405020304" pitchFamily="18" charset="0"/>
            </a:endParaRPr>
          </a:p>
        </p:txBody>
      </p:sp>
      <p:pic>
        <p:nvPicPr>
          <p:cNvPr id="5" name="Picture 4" descr="A person wearing headphones&#10;&#10;Description automatically generated">
            <a:extLst>
              <a:ext uri="{FF2B5EF4-FFF2-40B4-BE49-F238E27FC236}">
                <a16:creationId xmlns:a16="http://schemas.microsoft.com/office/drawing/2014/main" id="{451C08A0-E3C1-814C-8648-929F432BE2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960" y="1143000"/>
            <a:ext cx="3251076" cy="1828730"/>
          </a:xfrm>
          <a:prstGeom prst="rect">
            <a:avLst/>
          </a:prstGeom>
          <a:effectLst>
            <a:outerShdw blurRad="50800" dist="38100" dir="2700000" algn="tl" rotWithShape="0">
              <a:prstClr val="black">
                <a:alpha val="40000"/>
              </a:prstClr>
            </a:outerShdw>
          </a:effectLst>
        </p:spPr>
      </p:pic>
      <p:pic>
        <p:nvPicPr>
          <p:cNvPr id="7" name="Picture 6" descr="A person wearing a headset and smiling&#10;&#10;Description automatically generated">
            <a:extLst>
              <a:ext uri="{FF2B5EF4-FFF2-40B4-BE49-F238E27FC236}">
                <a16:creationId xmlns:a16="http://schemas.microsoft.com/office/drawing/2014/main" id="{C399420B-C709-B8BF-7A4F-F1D8FF1666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961" y="4147117"/>
            <a:ext cx="3251076" cy="1828730"/>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2F4BA7E8-4ACD-3E4D-4CD5-2BABCF121D5B}"/>
              </a:ext>
            </a:extLst>
          </p:cNvPr>
          <p:cNvSpPr txBox="1">
            <a:spLocks/>
          </p:cNvSpPr>
          <p:nvPr/>
        </p:nvSpPr>
        <p:spPr bwMode="auto">
          <a:xfrm>
            <a:off x="770175" y="5975847"/>
            <a:ext cx="3251076" cy="696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sp>
        <p:nvSpPr>
          <p:cNvPr id="6" name="Title 1">
            <a:extLst>
              <a:ext uri="{FF2B5EF4-FFF2-40B4-BE49-F238E27FC236}">
                <a16:creationId xmlns:a16="http://schemas.microsoft.com/office/drawing/2014/main" id="{0C418A5E-3996-D2E9-C326-DCD594CA2F92}"/>
              </a:ext>
            </a:extLst>
          </p:cNvPr>
          <p:cNvSpPr txBox="1">
            <a:spLocks/>
          </p:cNvSpPr>
          <p:nvPr/>
        </p:nvSpPr>
        <p:spPr bwMode="auto">
          <a:xfrm>
            <a:off x="770175" y="2971730"/>
            <a:ext cx="3251076" cy="47879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72342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5790023-E92A-B9CE-3880-72E0DB48D412}"/>
              </a:ext>
            </a:extLst>
          </p:cNvPr>
          <p:cNvSpPr>
            <a:spLocks noGrp="1"/>
          </p:cNvSpPr>
          <p:nvPr>
            <p:ph idx="46"/>
          </p:nvPr>
        </p:nvSpPr>
        <p:spPr/>
        <p:txBody>
          <a:bodyPr/>
          <a:lstStyle/>
          <a:p>
            <a:r>
              <a:rPr lang="en-US" dirty="0"/>
              <a:t>72 years</a:t>
            </a:r>
          </a:p>
        </p:txBody>
      </p:sp>
      <p:sp>
        <p:nvSpPr>
          <p:cNvPr id="5" name="Content Placeholder 4">
            <a:extLst>
              <a:ext uri="{FF2B5EF4-FFF2-40B4-BE49-F238E27FC236}">
                <a16:creationId xmlns:a16="http://schemas.microsoft.com/office/drawing/2014/main" id="{9DE3B8F8-64A4-3B25-F97C-FEA0317A1F6B}"/>
              </a:ext>
            </a:extLst>
          </p:cNvPr>
          <p:cNvSpPr>
            <a:spLocks noGrp="1"/>
          </p:cNvSpPr>
          <p:nvPr>
            <p:ph idx="47"/>
          </p:nvPr>
        </p:nvSpPr>
        <p:spPr/>
        <p:txBody>
          <a:bodyPr/>
          <a:lstStyle/>
          <a:p>
            <a:r>
              <a:rPr lang="en-US" dirty="0"/>
              <a:t>72 years</a:t>
            </a:r>
          </a:p>
        </p:txBody>
      </p:sp>
      <p:sp>
        <p:nvSpPr>
          <p:cNvPr id="6" name="Content Placeholder 5">
            <a:extLst>
              <a:ext uri="{FF2B5EF4-FFF2-40B4-BE49-F238E27FC236}">
                <a16:creationId xmlns:a16="http://schemas.microsoft.com/office/drawing/2014/main" id="{5865B87A-CFCE-BD47-FF85-C3E6C3DF70E4}"/>
              </a:ext>
            </a:extLst>
          </p:cNvPr>
          <p:cNvSpPr>
            <a:spLocks noGrp="1"/>
          </p:cNvSpPr>
          <p:nvPr>
            <p:ph idx="48"/>
          </p:nvPr>
        </p:nvSpPr>
        <p:spPr/>
        <p:txBody>
          <a:bodyPr/>
          <a:lstStyle/>
          <a:p>
            <a:r>
              <a:rPr lang="en-US" dirty="0"/>
              <a:t>66 years</a:t>
            </a:r>
          </a:p>
        </p:txBody>
      </p:sp>
      <p:sp>
        <p:nvSpPr>
          <p:cNvPr id="7" name="Content Placeholder 6">
            <a:extLst>
              <a:ext uri="{FF2B5EF4-FFF2-40B4-BE49-F238E27FC236}">
                <a16:creationId xmlns:a16="http://schemas.microsoft.com/office/drawing/2014/main" id="{01AE2162-E537-F757-9CB2-C0402FF91A05}"/>
              </a:ext>
            </a:extLst>
          </p:cNvPr>
          <p:cNvSpPr>
            <a:spLocks noGrp="1"/>
          </p:cNvSpPr>
          <p:nvPr>
            <p:ph idx="49"/>
          </p:nvPr>
        </p:nvSpPr>
        <p:spPr/>
        <p:txBody>
          <a:bodyPr/>
          <a:lstStyle/>
          <a:p>
            <a:r>
              <a:rPr lang="en-US" dirty="0"/>
              <a:t>78 years</a:t>
            </a:r>
          </a:p>
        </p:txBody>
      </p:sp>
      <p:sp>
        <p:nvSpPr>
          <p:cNvPr id="8" name="Content Placeholder 7">
            <a:extLst>
              <a:ext uri="{FF2B5EF4-FFF2-40B4-BE49-F238E27FC236}">
                <a16:creationId xmlns:a16="http://schemas.microsoft.com/office/drawing/2014/main" id="{F62E2FAB-3553-7989-FF43-68310D6021BB}"/>
              </a:ext>
            </a:extLst>
          </p:cNvPr>
          <p:cNvSpPr>
            <a:spLocks noGrp="1"/>
          </p:cNvSpPr>
          <p:nvPr>
            <p:ph idx="50"/>
          </p:nvPr>
        </p:nvSpPr>
        <p:spPr/>
        <p:txBody>
          <a:bodyPr/>
          <a:lstStyle/>
          <a:p>
            <a:r>
              <a:rPr lang="en-US" dirty="0"/>
              <a:t>83 years</a:t>
            </a:r>
          </a:p>
        </p:txBody>
      </p:sp>
      <p:sp>
        <p:nvSpPr>
          <p:cNvPr id="9" name="Content Placeholder 8">
            <a:extLst>
              <a:ext uri="{FF2B5EF4-FFF2-40B4-BE49-F238E27FC236}">
                <a16:creationId xmlns:a16="http://schemas.microsoft.com/office/drawing/2014/main" id="{B9989793-09F5-B83E-450D-C3C8322523A3}"/>
              </a:ext>
            </a:extLst>
          </p:cNvPr>
          <p:cNvSpPr>
            <a:spLocks noGrp="1"/>
          </p:cNvSpPr>
          <p:nvPr>
            <p:ph idx="58"/>
          </p:nvPr>
        </p:nvSpPr>
        <p:spPr/>
        <p:txBody>
          <a:bodyPr/>
          <a:lstStyle/>
          <a:p>
            <a:r>
              <a:rPr lang="en-US" dirty="0"/>
              <a:t>Age</a:t>
            </a:r>
          </a:p>
        </p:txBody>
      </p:sp>
      <p:sp>
        <p:nvSpPr>
          <p:cNvPr id="3" name="Title 2">
            <a:extLst>
              <a:ext uri="{FF2B5EF4-FFF2-40B4-BE49-F238E27FC236}">
                <a16:creationId xmlns:a16="http://schemas.microsoft.com/office/drawing/2014/main" id="{14B01751-ADFA-5046-31A3-BFAA6E57F3FC}"/>
              </a:ext>
            </a:extLst>
          </p:cNvPr>
          <p:cNvSpPr>
            <a:spLocks noGrp="1"/>
          </p:cNvSpPr>
          <p:nvPr>
            <p:ph type="title"/>
          </p:nvPr>
        </p:nvSpPr>
        <p:spPr/>
        <p:txBody>
          <a:bodyPr/>
          <a:lstStyle/>
          <a:p>
            <a:r>
              <a:rPr lang="en-US" dirty="0"/>
              <a:t>What was the age of the last patient in your practice with </a:t>
            </a:r>
            <a:r>
              <a:rPr lang="en-US" dirty="0" err="1"/>
              <a:t>mCRPC</a:t>
            </a:r>
            <a:r>
              <a:rPr lang="en-US" dirty="0"/>
              <a:t> who received lutetium Lu 177 vipivotide tetraxetan? What prior treatment or treatments did the patient receive?</a:t>
            </a:r>
          </a:p>
        </p:txBody>
      </p:sp>
      <p:sp>
        <p:nvSpPr>
          <p:cNvPr id="11" name="Content Placeholder 10">
            <a:extLst>
              <a:ext uri="{FF2B5EF4-FFF2-40B4-BE49-F238E27FC236}">
                <a16:creationId xmlns:a16="http://schemas.microsoft.com/office/drawing/2014/main" id="{4D369FA9-7031-848D-692A-0C08EB8C3DAE}"/>
              </a:ext>
            </a:extLst>
          </p:cNvPr>
          <p:cNvSpPr>
            <a:spLocks noGrp="1"/>
          </p:cNvSpPr>
          <p:nvPr>
            <p:ph idx="73"/>
          </p:nvPr>
        </p:nvSpPr>
        <p:spPr/>
        <p:txBody>
          <a:bodyPr/>
          <a:lstStyle/>
          <a:p>
            <a:r>
              <a:rPr lang="en-US" dirty="0"/>
              <a:t>Enzalutamide, docetaxel</a:t>
            </a:r>
          </a:p>
        </p:txBody>
      </p:sp>
      <p:sp>
        <p:nvSpPr>
          <p:cNvPr id="12" name="Content Placeholder 11">
            <a:extLst>
              <a:ext uri="{FF2B5EF4-FFF2-40B4-BE49-F238E27FC236}">
                <a16:creationId xmlns:a16="http://schemas.microsoft.com/office/drawing/2014/main" id="{99D1A40A-1AF0-BD0B-C31D-277C2321B3DE}"/>
              </a:ext>
            </a:extLst>
          </p:cNvPr>
          <p:cNvSpPr>
            <a:spLocks noGrp="1"/>
          </p:cNvSpPr>
          <p:nvPr>
            <p:ph idx="74"/>
          </p:nvPr>
        </p:nvSpPr>
        <p:spPr/>
        <p:txBody>
          <a:bodyPr/>
          <a:lstStyle/>
          <a:p>
            <a:r>
              <a:rPr lang="en-US" dirty="0"/>
              <a:t>Abiraterone, docetaxel</a:t>
            </a:r>
          </a:p>
        </p:txBody>
      </p:sp>
      <p:sp>
        <p:nvSpPr>
          <p:cNvPr id="13" name="Content Placeholder 12">
            <a:extLst>
              <a:ext uri="{FF2B5EF4-FFF2-40B4-BE49-F238E27FC236}">
                <a16:creationId xmlns:a16="http://schemas.microsoft.com/office/drawing/2014/main" id="{A45C87C8-4F3F-7C10-6A24-ABCC9EC1332D}"/>
              </a:ext>
            </a:extLst>
          </p:cNvPr>
          <p:cNvSpPr>
            <a:spLocks noGrp="1"/>
          </p:cNvSpPr>
          <p:nvPr>
            <p:ph idx="75"/>
          </p:nvPr>
        </p:nvSpPr>
        <p:spPr/>
        <p:txBody>
          <a:bodyPr/>
          <a:lstStyle/>
          <a:p>
            <a:r>
              <a:rPr lang="en-US" dirty="0"/>
              <a:t>Abi, </a:t>
            </a:r>
            <a:r>
              <a:rPr lang="en-US" dirty="0" err="1"/>
              <a:t>enza</a:t>
            </a:r>
            <a:r>
              <a:rPr lang="en-US" dirty="0"/>
              <a:t>, docetaxel, sip-T</a:t>
            </a:r>
          </a:p>
        </p:txBody>
      </p:sp>
      <p:sp>
        <p:nvSpPr>
          <p:cNvPr id="14" name="Content Placeholder 13">
            <a:extLst>
              <a:ext uri="{FF2B5EF4-FFF2-40B4-BE49-F238E27FC236}">
                <a16:creationId xmlns:a16="http://schemas.microsoft.com/office/drawing/2014/main" id="{867262F0-289E-A8DE-19F1-254A84A0233A}"/>
              </a:ext>
            </a:extLst>
          </p:cNvPr>
          <p:cNvSpPr>
            <a:spLocks noGrp="1"/>
          </p:cNvSpPr>
          <p:nvPr>
            <p:ph idx="76"/>
          </p:nvPr>
        </p:nvSpPr>
        <p:spPr/>
        <p:txBody>
          <a:bodyPr/>
          <a:lstStyle/>
          <a:p>
            <a:r>
              <a:rPr lang="en-US" dirty="0"/>
              <a:t>ADT, </a:t>
            </a:r>
            <a:r>
              <a:rPr lang="en-US" dirty="0" err="1"/>
              <a:t>abi</a:t>
            </a:r>
            <a:r>
              <a:rPr lang="en-US" dirty="0"/>
              <a:t>, docetaxel, </a:t>
            </a:r>
            <a:r>
              <a:rPr lang="en-US" dirty="0" err="1"/>
              <a:t>daro</a:t>
            </a:r>
            <a:endParaRPr lang="en-US" dirty="0"/>
          </a:p>
        </p:txBody>
      </p:sp>
      <p:sp>
        <p:nvSpPr>
          <p:cNvPr id="15" name="Content Placeholder 14">
            <a:extLst>
              <a:ext uri="{FF2B5EF4-FFF2-40B4-BE49-F238E27FC236}">
                <a16:creationId xmlns:a16="http://schemas.microsoft.com/office/drawing/2014/main" id="{74CF1A28-D307-B9EB-F506-1E9F9DEBD700}"/>
              </a:ext>
            </a:extLst>
          </p:cNvPr>
          <p:cNvSpPr>
            <a:spLocks noGrp="1"/>
          </p:cNvSpPr>
          <p:nvPr>
            <p:ph idx="77"/>
          </p:nvPr>
        </p:nvSpPr>
        <p:spPr/>
        <p:txBody>
          <a:bodyPr/>
          <a:lstStyle/>
          <a:p>
            <a:r>
              <a:rPr lang="en-US" dirty="0"/>
              <a:t>Docetaxel</a:t>
            </a:r>
          </a:p>
        </p:txBody>
      </p:sp>
      <p:sp>
        <p:nvSpPr>
          <p:cNvPr id="16" name="Content Placeholder 15">
            <a:extLst>
              <a:ext uri="{FF2B5EF4-FFF2-40B4-BE49-F238E27FC236}">
                <a16:creationId xmlns:a16="http://schemas.microsoft.com/office/drawing/2014/main" id="{E150B564-0B80-F3A1-CF11-CBC3ABB4388E}"/>
              </a:ext>
            </a:extLst>
          </p:cNvPr>
          <p:cNvSpPr>
            <a:spLocks noGrp="1"/>
          </p:cNvSpPr>
          <p:nvPr>
            <p:ph idx="78"/>
          </p:nvPr>
        </p:nvSpPr>
        <p:spPr/>
        <p:txBody>
          <a:bodyPr/>
          <a:lstStyle/>
          <a:p>
            <a:r>
              <a:rPr lang="en-US" dirty="0"/>
              <a:t>Prior treatment</a:t>
            </a:r>
          </a:p>
        </p:txBody>
      </p:sp>
      <p:sp>
        <p:nvSpPr>
          <p:cNvPr id="17" name="Content Placeholder 16">
            <a:extLst>
              <a:ext uri="{FF2B5EF4-FFF2-40B4-BE49-F238E27FC236}">
                <a16:creationId xmlns:a16="http://schemas.microsoft.com/office/drawing/2014/main" id="{470657F8-6F6E-4285-CA36-628264D7FC2E}"/>
              </a:ext>
            </a:extLst>
          </p:cNvPr>
          <p:cNvSpPr>
            <a:spLocks noGrp="1"/>
          </p:cNvSpPr>
          <p:nvPr>
            <p:ph idx="79"/>
          </p:nvPr>
        </p:nvSpPr>
        <p:spPr/>
        <p:txBody>
          <a:bodyPr/>
          <a:lstStyle/>
          <a:p>
            <a:r>
              <a:rPr lang="en-US" dirty="0"/>
              <a:t>ADT, </a:t>
            </a:r>
            <a:r>
              <a:rPr lang="en-US" dirty="0" err="1"/>
              <a:t>abi</a:t>
            </a:r>
            <a:r>
              <a:rPr lang="en-US" dirty="0"/>
              <a:t>, docetaxel</a:t>
            </a:r>
          </a:p>
        </p:txBody>
      </p:sp>
      <p:sp>
        <p:nvSpPr>
          <p:cNvPr id="18" name="Content Placeholder 17">
            <a:extLst>
              <a:ext uri="{FF2B5EF4-FFF2-40B4-BE49-F238E27FC236}">
                <a16:creationId xmlns:a16="http://schemas.microsoft.com/office/drawing/2014/main" id="{C3208E0C-C930-FA4D-9313-8578CEC7B349}"/>
              </a:ext>
            </a:extLst>
          </p:cNvPr>
          <p:cNvSpPr>
            <a:spLocks noGrp="1"/>
          </p:cNvSpPr>
          <p:nvPr>
            <p:ph idx="80"/>
          </p:nvPr>
        </p:nvSpPr>
        <p:spPr/>
        <p:txBody>
          <a:bodyPr/>
          <a:lstStyle/>
          <a:p>
            <a:r>
              <a:rPr lang="en-US" dirty="0"/>
              <a:t>62 years</a:t>
            </a:r>
          </a:p>
        </p:txBody>
      </p:sp>
      <p:sp>
        <p:nvSpPr>
          <p:cNvPr id="19" name="Content Placeholder 18">
            <a:extLst>
              <a:ext uri="{FF2B5EF4-FFF2-40B4-BE49-F238E27FC236}">
                <a16:creationId xmlns:a16="http://schemas.microsoft.com/office/drawing/2014/main" id="{9482E02C-0E79-786B-4F29-62A08A628F8B}"/>
              </a:ext>
            </a:extLst>
          </p:cNvPr>
          <p:cNvSpPr>
            <a:spLocks noGrp="1"/>
          </p:cNvSpPr>
          <p:nvPr>
            <p:ph idx="81"/>
          </p:nvPr>
        </p:nvSpPr>
        <p:spPr/>
        <p:txBody>
          <a:bodyPr/>
          <a:lstStyle/>
          <a:p>
            <a:r>
              <a:rPr lang="en-US" dirty="0"/>
              <a:t>ADT/</a:t>
            </a:r>
            <a:r>
              <a:rPr lang="en-US" dirty="0" err="1"/>
              <a:t>abi</a:t>
            </a:r>
            <a:r>
              <a:rPr lang="en-US" dirty="0"/>
              <a:t>/</a:t>
            </a:r>
            <a:r>
              <a:rPr lang="en-US" dirty="0" err="1"/>
              <a:t>enza</a:t>
            </a:r>
            <a:r>
              <a:rPr lang="en-US" dirty="0"/>
              <a:t>/docetaxel</a:t>
            </a:r>
          </a:p>
        </p:txBody>
      </p:sp>
      <p:sp>
        <p:nvSpPr>
          <p:cNvPr id="2" name="TextBox 1">
            <a:extLst>
              <a:ext uri="{FF2B5EF4-FFF2-40B4-BE49-F238E27FC236}">
                <a16:creationId xmlns:a16="http://schemas.microsoft.com/office/drawing/2014/main" id="{5D6B3D7D-C34F-A846-3168-F0D339976034}"/>
              </a:ext>
            </a:extLst>
          </p:cNvPr>
          <p:cNvSpPr txBox="1"/>
          <p:nvPr/>
        </p:nvSpPr>
        <p:spPr>
          <a:xfrm>
            <a:off x="551384" y="6407832"/>
            <a:ext cx="34286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Daro</a:t>
            </a:r>
            <a:r>
              <a:rPr kumimoji="0" lang="en-US" sz="1500" b="0" i="0" u="none" strike="noStrike" kern="1200" cap="none" spc="0" normalizeH="0" baseline="0" noProof="0" dirty="0">
                <a:ln>
                  <a:noFill/>
                </a:ln>
                <a:solidFill>
                  <a:srgbClr val="000000"/>
                </a:solidFill>
                <a:effectLst/>
                <a:uLnTx/>
                <a:uFillTx/>
                <a:latin typeface="Calibri"/>
                <a:ea typeface="MS PGothic" charset="0"/>
              </a:rPr>
              <a:t> = </a:t>
            </a:r>
            <a:r>
              <a:rPr kumimoji="0" lang="en-US" sz="1500" b="0" i="0" u="none" strike="noStrike" kern="1200" cap="none" spc="0" normalizeH="0" baseline="0" noProof="0" dirty="0" err="1">
                <a:ln>
                  <a:noFill/>
                </a:ln>
                <a:solidFill>
                  <a:srgbClr val="000000"/>
                </a:solidFill>
                <a:effectLst/>
                <a:uLnTx/>
                <a:uFillTx/>
                <a:latin typeface="Calibri"/>
                <a:ea typeface="MS PGothic" charset="0"/>
              </a:rPr>
              <a:t>darolutamide</a:t>
            </a:r>
            <a:r>
              <a:rPr kumimoji="0" lang="en-US" sz="1500" b="0" i="0" u="none" strike="noStrike" kern="1200" cap="none" spc="0" normalizeH="0" baseline="0" noProof="0" dirty="0">
                <a:ln>
                  <a:noFill/>
                </a:ln>
                <a:solidFill>
                  <a:srgbClr val="000000"/>
                </a:solidFill>
                <a:effectLst/>
                <a:uLnTx/>
                <a:uFillTx/>
                <a:latin typeface="Calibri"/>
                <a:ea typeface="MS PGothic" charset="0"/>
              </a:rPr>
              <a:t>; sip-T = </a:t>
            </a:r>
            <a:r>
              <a:rPr kumimoji="0" lang="en-US" sz="1500" b="0" i="0" u="none" strike="noStrike" kern="1200" cap="none" spc="0" normalizeH="0" baseline="0" noProof="0" dirty="0" err="1">
                <a:ln>
                  <a:noFill/>
                </a:ln>
                <a:solidFill>
                  <a:srgbClr val="000000"/>
                </a:solidFill>
                <a:effectLst/>
                <a:uLnTx/>
                <a:uFillTx/>
                <a:latin typeface="Calibri"/>
                <a:ea typeface="MS PGothic" charset="0"/>
              </a:rPr>
              <a:t>sipuleucel</a:t>
            </a:r>
            <a:r>
              <a:rPr kumimoji="0" lang="en-US" sz="1500" b="0" i="0" u="none" strike="noStrike" kern="1200" cap="none" spc="0" normalizeH="0" baseline="0" noProof="0" dirty="0">
                <a:ln>
                  <a:noFill/>
                </a:ln>
                <a:solidFill>
                  <a:srgbClr val="000000"/>
                </a:solidFill>
                <a:effectLst/>
                <a:uLnTx/>
                <a:uFillTx/>
                <a:latin typeface="Calibri"/>
                <a:ea typeface="MS PGothic" charset="0"/>
              </a:rPr>
              <a:t>-T </a:t>
            </a:r>
          </a:p>
        </p:txBody>
      </p:sp>
      <p:sp>
        <p:nvSpPr>
          <p:cNvPr id="20" name="Content Placeholder 6">
            <a:extLst>
              <a:ext uri="{FF2B5EF4-FFF2-40B4-BE49-F238E27FC236}">
                <a16:creationId xmlns:a16="http://schemas.microsoft.com/office/drawing/2014/main" id="{1341EB91-B165-4FB9-2C4A-E945F3E4E1CC}"/>
              </a:ext>
            </a:extLst>
          </p:cNvPr>
          <p:cNvSpPr>
            <a:spLocks noGrp="1"/>
          </p:cNvSpPr>
          <p:nvPr>
            <p:ph idx="71"/>
          </p:nvPr>
        </p:nvSpPr>
        <p:spPr/>
        <p:txBody>
          <a:bodyPr/>
          <a:lstStyle/>
          <a:p>
            <a:r>
              <a:rPr lang="en-US" dirty="0"/>
              <a:t>78 years</a:t>
            </a:r>
          </a:p>
        </p:txBody>
      </p:sp>
    </p:spTree>
    <p:extLst>
      <p:ext uri="{BB962C8B-B14F-4D97-AF65-F5344CB8AC3E}">
        <p14:creationId xmlns:p14="http://schemas.microsoft.com/office/powerpoint/2010/main" val="1542345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AD9F49-6EBF-A3BA-D3DA-F16EC4B1B678}"/>
              </a:ext>
            </a:extLst>
          </p:cNvPr>
          <p:cNvSpPr>
            <a:spLocks noGrp="1"/>
          </p:cNvSpPr>
          <p:nvPr>
            <p:ph idx="48"/>
          </p:nvPr>
        </p:nvSpPr>
        <p:spPr/>
        <p:txBody>
          <a:bodyPr/>
          <a:lstStyle/>
          <a:p>
            <a:r>
              <a:rPr lang="en-US" dirty="0"/>
              <a:t>Docetaxel or radium-223</a:t>
            </a:r>
          </a:p>
        </p:txBody>
      </p:sp>
      <p:sp>
        <p:nvSpPr>
          <p:cNvPr id="6" name="Content Placeholder 5">
            <a:extLst>
              <a:ext uri="{FF2B5EF4-FFF2-40B4-BE49-F238E27FC236}">
                <a16:creationId xmlns:a16="http://schemas.microsoft.com/office/drawing/2014/main" id="{4F0AA406-8336-8854-43DA-FA4FDC0C52F5}"/>
              </a:ext>
            </a:extLst>
          </p:cNvPr>
          <p:cNvSpPr>
            <a:spLocks noGrp="1"/>
          </p:cNvSpPr>
          <p:nvPr>
            <p:ph idx="50"/>
          </p:nvPr>
        </p:nvSpPr>
        <p:spPr/>
        <p:txBody>
          <a:bodyPr/>
          <a:lstStyle/>
          <a:p>
            <a:r>
              <a:rPr lang="en-US" dirty="0"/>
              <a:t>Docetaxel</a:t>
            </a:r>
          </a:p>
        </p:txBody>
      </p:sp>
      <p:sp>
        <p:nvSpPr>
          <p:cNvPr id="8" name="Title 7">
            <a:extLst>
              <a:ext uri="{FF2B5EF4-FFF2-40B4-BE49-F238E27FC236}">
                <a16:creationId xmlns:a16="http://schemas.microsoft.com/office/drawing/2014/main" id="{CBEB00AB-B72A-B39F-9352-5BB0BA23417E}"/>
              </a:ext>
            </a:extLst>
          </p:cNvPr>
          <p:cNvSpPr>
            <a:spLocks noGrp="1"/>
          </p:cNvSpPr>
          <p:nvPr>
            <p:ph type="title"/>
          </p:nvPr>
        </p:nvSpPr>
        <p:spPr/>
        <p:txBody>
          <a:bodyPr/>
          <a:lstStyle/>
          <a:p>
            <a:pPr>
              <a:lnSpc>
                <a:spcPts val="2180"/>
              </a:lnSpc>
            </a:pPr>
            <a:r>
              <a:rPr lang="en-US" sz="20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A 65-year-old man receiving </a:t>
            </a:r>
            <a:r>
              <a:rPr lang="en-US" sz="2000" b="1" u="sng"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ADT and abiraterone/prednisone</a:t>
            </a:r>
            <a:r>
              <a:rPr lang="en-US" sz="20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for </a:t>
            </a:r>
            <a:r>
              <a:rPr lang="en-US" sz="2000" b="1" kern="100" dirty="0" err="1">
                <a:solidFill>
                  <a:srgbClr val="0432FF"/>
                </a:solidFill>
                <a:effectLst/>
                <a:latin typeface="Calibri" panose="020F0502020204030204" pitchFamily="34" charset="0"/>
                <a:ea typeface="Calibri" panose="020F0502020204030204" pitchFamily="34" charset="0"/>
                <a:cs typeface="Calibri" panose="020F0502020204030204" pitchFamily="34" charset="0"/>
              </a:rPr>
              <a:t>mHSPC</a:t>
            </a:r>
            <a:r>
              <a:rPr lang="en-US" sz="20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develops new bone metastases (PSMA-positive). Genetic testing is negative for HRR mutations. Regulatory and reimbursement issues aside, what systemic treatment would you most likely recommend?</a:t>
            </a:r>
            <a:endParaRPr lang="en-US" sz="2000" dirty="0">
              <a:solidFill>
                <a:srgbClr val="0432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30069E71-FEBB-8B45-E630-B33F8EB04C95}"/>
              </a:ext>
            </a:extLst>
          </p:cNvPr>
          <p:cNvSpPr>
            <a:spLocks noGrp="1"/>
          </p:cNvSpPr>
          <p:nvPr>
            <p:ph idx="52"/>
          </p:nvPr>
        </p:nvSpPr>
        <p:spPr/>
        <p:txBody>
          <a:bodyPr/>
          <a:lstStyle/>
          <a:p>
            <a:r>
              <a:rPr lang="en-US" dirty="0"/>
              <a:t>Lutetium Lu 177 vipivotide tetraxetan </a:t>
            </a:r>
          </a:p>
        </p:txBody>
      </p:sp>
      <p:sp>
        <p:nvSpPr>
          <p:cNvPr id="10" name="Content Placeholder 5">
            <a:extLst>
              <a:ext uri="{FF2B5EF4-FFF2-40B4-BE49-F238E27FC236}">
                <a16:creationId xmlns:a16="http://schemas.microsoft.com/office/drawing/2014/main" id="{1FE1636D-7198-293E-EB0A-BBCF26F5CF83}"/>
              </a:ext>
            </a:extLst>
          </p:cNvPr>
          <p:cNvSpPr>
            <a:spLocks noGrp="1"/>
          </p:cNvSpPr>
          <p:nvPr>
            <p:ph idx="47"/>
          </p:nvPr>
        </p:nvSpPr>
        <p:spPr/>
        <p:txBody>
          <a:bodyPr/>
          <a:lstStyle/>
          <a:p>
            <a:r>
              <a:rPr lang="en-US" dirty="0"/>
              <a:t>Docetaxel</a:t>
            </a:r>
          </a:p>
        </p:txBody>
      </p:sp>
      <p:sp>
        <p:nvSpPr>
          <p:cNvPr id="11" name="Content Placeholder 5">
            <a:extLst>
              <a:ext uri="{FF2B5EF4-FFF2-40B4-BE49-F238E27FC236}">
                <a16:creationId xmlns:a16="http://schemas.microsoft.com/office/drawing/2014/main" id="{1341C3D0-A5B1-13E6-C96A-522056FCB688}"/>
              </a:ext>
            </a:extLst>
          </p:cNvPr>
          <p:cNvSpPr>
            <a:spLocks noGrp="1"/>
          </p:cNvSpPr>
          <p:nvPr>
            <p:ph idx="49"/>
          </p:nvPr>
        </p:nvSpPr>
        <p:spPr/>
        <p:txBody>
          <a:bodyPr/>
          <a:lstStyle/>
          <a:p>
            <a:r>
              <a:rPr lang="en-US" dirty="0"/>
              <a:t>Docetaxel</a:t>
            </a:r>
          </a:p>
        </p:txBody>
      </p:sp>
      <p:sp>
        <p:nvSpPr>
          <p:cNvPr id="12" name="Content Placeholder 5">
            <a:extLst>
              <a:ext uri="{FF2B5EF4-FFF2-40B4-BE49-F238E27FC236}">
                <a16:creationId xmlns:a16="http://schemas.microsoft.com/office/drawing/2014/main" id="{A2F4DD7A-440B-2904-BCDC-EEA2588ECCF4}"/>
              </a:ext>
            </a:extLst>
          </p:cNvPr>
          <p:cNvSpPr>
            <a:spLocks noGrp="1"/>
          </p:cNvSpPr>
          <p:nvPr>
            <p:ph idx="51"/>
          </p:nvPr>
        </p:nvSpPr>
        <p:spPr/>
        <p:txBody>
          <a:bodyPr/>
          <a:lstStyle/>
          <a:p>
            <a:r>
              <a:rPr lang="en-US" dirty="0"/>
              <a:t>Docetaxel</a:t>
            </a:r>
          </a:p>
        </p:txBody>
      </p:sp>
      <p:sp>
        <p:nvSpPr>
          <p:cNvPr id="13" name="Content Placeholder 8">
            <a:extLst>
              <a:ext uri="{FF2B5EF4-FFF2-40B4-BE49-F238E27FC236}">
                <a16:creationId xmlns:a16="http://schemas.microsoft.com/office/drawing/2014/main" id="{DEFD1050-E547-F2A7-42C5-026396262F35}"/>
              </a:ext>
            </a:extLst>
          </p:cNvPr>
          <p:cNvSpPr>
            <a:spLocks noGrp="1"/>
          </p:cNvSpPr>
          <p:nvPr>
            <p:ph idx="46"/>
          </p:nvPr>
        </p:nvSpPr>
        <p:spPr/>
        <p:txBody>
          <a:bodyPr/>
          <a:lstStyle/>
          <a:p>
            <a:r>
              <a:rPr lang="en-US" dirty="0"/>
              <a:t>Lutetium Lu 177 vipivotide tetraxetan </a:t>
            </a:r>
          </a:p>
        </p:txBody>
      </p:sp>
    </p:spTree>
    <p:extLst>
      <p:ext uri="{BB962C8B-B14F-4D97-AF65-F5344CB8AC3E}">
        <p14:creationId xmlns:p14="http://schemas.microsoft.com/office/powerpoint/2010/main" val="3317249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C79A1E0-51A5-5302-B6EA-1A5312D84962}"/>
              </a:ext>
            </a:extLst>
          </p:cNvPr>
          <p:cNvSpPr>
            <a:spLocks noGrp="1"/>
          </p:cNvSpPr>
          <p:nvPr>
            <p:ph idx="50"/>
          </p:nvPr>
        </p:nvSpPr>
        <p:spPr/>
        <p:txBody>
          <a:bodyPr/>
          <a:lstStyle/>
          <a:p>
            <a:r>
              <a:rPr lang="en-US" dirty="0"/>
              <a:t>Chemotherapy</a:t>
            </a:r>
          </a:p>
        </p:txBody>
      </p:sp>
      <p:sp>
        <p:nvSpPr>
          <p:cNvPr id="8" name="Title 7">
            <a:extLst>
              <a:ext uri="{FF2B5EF4-FFF2-40B4-BE49-F238E27FC236}">
                <a16:creationId xmlns:a16="http://schemas.microsoft.com/office/drawing/2014/main" id="{2B30B87A-723E-3D8C-7D91-6F32CC9464CF}"/>
              </a:ext>
            </a:extLst>
          </p:cNvPr>
          <p:cNvSpPr>
            <a:spLocks noGrp="1"/>
          </p:cNvSpPr>
          <p:nvPr>
            <p:ph type="title"/>
          </p:nvPr>
        </p:nvSpPr>
        <p:spPr/>
        <p:txBody>
          <a:bodyPr/>
          <a:lstStyle/>
          <a:p>
            <a:r>
              <a:rPr lang="en-US" dirty="0"/>
              <a:t>Regulatory and reimbursement issues aside, what would you generally recommend first for a patient with PSMA-positive </a:t>
            </a:r>
            <a:r>
              <a:rPr lang="en-US" dirty="0" err="1"/>
              <a:t>mCRPC</a:t>
            </a:r>
            <a:r>
              <a:rPr lang="en-US" sz="24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(chemotherapy or </a:t>
            </a:r>
            <a:r>
              <a:rPr lang="en-US" sz="2400" b="1" kern="100" baseline="300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177</a:t>
            </a:r>
            <a:r>
              <a:rPr lang="en-US" sz="24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Lu-PSMA-617)?</a:t>
            </a:r>
            <a:endParaRPr lang="en-US" dirty="0"/>
          </a:p>
        </p:txBody>
      </p:sp>
      <p:sp>
        <p:nvSpPr>
          <p:cNvPr id="10" name="Content Placeholder 8">
            <a:extLst>
              <a:ext uri="{FF2B5EF4-FFF2-40B4-BE49-F238E27FC236}">
                <a16:creationId xmlns:a16="http://schemas.microsoft.com/office/drawing/2014/main" id="{3C0EC1A9-05EA-DC38-E464-12F520149CD3}"/>
              </a:ext>
            </a:extLst>
          </p:cNvPr>
          <p:cNvSpPr>
            <a:spLocks noGrp="1"/>
          </p:cNvSpPr>
          <p:nvPr>
            <p:ph idx="48"/>
          </p:nvPr>
        </p:nvSpPr>
        <p:spPr/>
        <p:txBody>
          <a:bodyPr/>
          <a:lstStyle/>
          <a:p>
            <a:r>
              <a:rPr lang="en-US" dirty="0"/>
              <a:t>Lutetium Lu 177 vipivotide tetraxetan </a:t>
            </a:r>
          </a:p>
        </p:txBody>
      </p:sp>
      <p:sp>
        <p:nvSpPr>
          <p:cNvPr id="4" name="Content Placeholder 5">
            <a:extLst>
              <a:ext uri="{FF2B5EF4-FFF2-40B4-BE49-F238E27FC236}">
                <a16:creationId xmlns:a16="http://schemas.microsoft.com/office/drawing/2014/main" id="{D07E28D2-B06C-AFCA-970A-3D93E7CF2BEF}"/>
              </a:ext>
            </a:extLst>
          </p:cNvPr>
          <p:cNvSpPr>
            <a:spLocks noGrp="1"/>
          </p:cNvSpPr>
          <p:nvPr>
            <p:ph idx="47"/>
          </p:nvPr>
        </p:nvSpPr>
        <p:spPr/>
        <p:txBody>
          <a:bodyPr/>
          <a:lstStyle/>
          <a:p>
            <a:r>
              <a:rPr lang="en-US" dirty="0"/>
              <a:t>Chemotherapy</a:t>
            </a:r>
          </a:p>
        </p:txBody>
      </p:sp>
      <p:sp>
        <p:nvSpPr>
          <p:cNvPr id="11" name="Content Placeholder 8">
            <a:extLst>
              <a:ext uri="{FF2B5EF4-FFF2-40B4-BE49-F238E27FC236}">
                <a16:creationId xmlns:a16="http://schemas.microsoft.com/office/drawing/2014/main" id="{3DD10C79-54D3-8C25-CECF-7ED2EDFCBE3D}"/>
              </a:ext>
            </a:extLst>
          </p:cNvPr>
          <p:cNvSpPr>
            <a:spLocks noGrp="1"/>
          </p:cNvSpPr>
          <p:nvPr>
            <p:ph idx="52"/>
          </p:nvPr>
        </p:nvSpPr>
        <p:spPr/>
        <p:txBody>
          <a:bodyPr/>
          <a:lstStyle/>
          <a:p>
            <a:r>
              <a:rPr lang="en-US" dirty="0"/>
              <a:t>Lutetium Lu 177 vipivotide tetraxetan </a:t>
            </a:r>
          </a:p>
        </p:txBody>
      </p:sp>
      <p:sp>
        <p:nvSpPr>
          <p:cNvPr id="12" name="Content Placeholder 8">
            <a:extLst>
              <a:ext uri="{FF2B5EF4-FFF2-40B4-BE49-F238E27FC236}">
                <a16:creationId xmlns:a16="http://schemas.microsoft.com/office/drawing/2014/main" id="{79B09436-F383-0365-20E2-AA651B74CB6D}"/>
              </a:ext>
            </a:extLst>
          </p:cNvPr>
          <p:cNvSpPr>
            <a:spLocks noGrp="1"/>
          </p:cNvSpPr>
          <p:nvPr>
            <p:ph idx="49"/>
          </p:nvPr>
        </p:nvSpPr>
        <p:spPr/>
        <p:txBody>
          <a:bodyPr/>
          <a:lstStyle/>
          <a:p>
            <a:r>
              <a:rPr lang="en-US" dirty="0"/>
              <a:t>Lutetium Lu 177 vipivotide tetraxetan </a:t>
            </a:r>
          </a:p>
        </p:txBody>
      </p:sp>
      <p:sp>
        <p:nvSpPr>
          <p:cNvPr id="13" name="Content Placeholder 8">
            <a:extLst>
              <a:ext uri="{FF2B5EF4-FFF2-40B4-BE49-F238E27FC236}">
                <a16:creationId xmlns:a16="http://schemas.microsoft.com/office/drawing/2014/main" id="{728F300E-4347-2196-1BDF-6B7BE670409E}"/>
              </a:ext>
            </a:extLst>
          </p:cNvPr>
          <p:cNvSpPr>
            <a:spLocks noGrp="1"/>
          </p:cNvSpPr>
          <p:nvPr>
            <p:ph idx="51"/>
          </p:nvPr>
        </p:nvSpPr>
        <p:spPr/>
        <p:txBody>
          <a:bodyPr/>
          <a:lstStyle/>
          <a:p>
            <a:r>
              <a:rPr lang="en-US" dirty="0"/>
              <a:t>Lutetium Lu 177 vipivotide tetraxetan </a:t>
            </a:r>
          </a:p>
        </p:txBody>
      </p:sp>
      <p:sp>
        <p:nvSpPr>
          <p:cNvPr id="14" name="Content Placeholder 8">
            <a:extLst>
              <a:ext uri="{FF2B5EF4-FFF2-40B4-BE49-F238E27FC236}">
                <a16:creationId xmlns:a16="http://schemas.microsoft.com/office/drawing/2014/main" id="{FCB9E2C8-24DD-2084-102D-535EB9E9C930}"/>
              </a:ext>
            </a:extLst>
          </p:cNvPr>
          <p:cNvSpPr>
            <a:spLocks noGrp="1"/>
          </p:cNvSpPr>
          <p:nvPr>
            <p:ph idx="46"/>
          </p:nvPr>
        </p:nvSpPr>
        <p:spPr/>
        <p:txBody>
          <a:bodyPr/>
          <a:lstStyle/>
          <a:p>
            <a:r>
              <a:rPr lang="en-US" dirty="0"/>
              <a:t>Lutetium Lu 177 vipivotide tetraxetan </a:t>
            </a:r>
          </a:p>
        </p:txBody>
      </p:sp>
    </p:spTree>
    <p:extLst>
      <p:ext uri="{BB962C8B-B14F-4D97-AF65-F5344CB8AC3E}">
        <p14:creationId xmlns:p14="http://schemas.microsoft.com/office/powerpoint/2010/main" val="484647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19C0C6-EC72-A689-43E1-6E8926CFD2F5}"/>
              </a:ext>
            </a:extLst>
          </p:cNvPr>
          <p:cNvSpPr>
            <a:spLocks noGrp="1"/>
          </p:cNvSpPr>
          <p:nvPr>
            <p:ph type="title"/>
          </p:nvPr>
        </p:nvSpPr>
        <p:spPr/>
        <p:txBody>
          <a:bodyPr/>
          <a:lstStyle/>
          <a:p>
            <a:pPr>
              <a:lnSpc>
                <a:spcPts val="2300"/>
              </a:lnSpc>
            </a:pPr>
            <a:r>
              <a:rPr lang="en-US" dirty="0"/>
              <a:t>Regulatory and reimbursement issues aside, what would you generally prefer </a:t>
            </a:r>
            <a:br>
              <a:rPr lang="en-US" dirty="0"/>
            </a:br>
            <a:r>
              <a:rPr lang="en-US" dirty="0"/>
              <a:t>for a patient with PSMA-positive </a:t>
            </a:r>
            <a:r>
              <a:rPr lang="en-US" dirty="0" err="1"/>
              <a:t>mCRPC</a:t>
            </a:r>
            <a:r>
              <a:rPr lang="en-US" dirty="0"/>
              <a:t> and bone-only metastases</a:t>
            </a:r>
            <a:r>
              <a:rPr lang="en-US" sz="24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a:t>
            </a:r>
            <a:br>
              <a:rPr lang="en-US" sz="24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br>
            <a:r>
              <a:rPr lang="en-US" sz="24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(radium-223 or </a:t>
            </a:r>
            <a:r>
              <a:rPr lang="en-US" sz="2400" b="1" kern="100" baseline="300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177</a:t>
            </a:r>
            <a:r>
              <a:rPr lang="en-US" sz="24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Lu-PSMA-617)?</a:t>
            </a:r>
            <a:endParaRPr lang="en-US" dirty="0"/>
          </a:p>
        </p:txBody>
      </p:sp>
      <p:sp>
        <p:nvSpPr>
          <p:cNvPr id="9" name="Content Placeholder 8">
            <a:extLst>
              <a:ext uri="{FF2B5EF4-FFF2-40B4-BE49-F238E27FC236}">
                <a16:creationId xmlns:a16="http://schemas.microsoft.com/office/drawing/2014/main" id="{D825E89E-9F5D-B93F-BCAD-6D8DC05B2B40}"/>
              </a:ext>
            </a:extLst>
          </p:cNvPr>
          <p:cNvSpPr>
            <a:spLocks noGrp="1"/>
          </p:cNvSpPr>
          <p:nvPr>
            <p:ph idx="52"/>
          </p:nvPr>
        </p:nvSpPr>
        <p:spPr/>
        <p:txBody>
          <a:bodyPr/>
          <a:lstStyle/>
          <a:p>
            <a:r>
              <a:rPr lang="en-US" dirty="0"/>
              <a:t>Lutetium Lu 177 vipivotide tetraxetan </a:t>
            </a:r>
          </a:p>
        </p:txBody>
      </p:sp>
      <p:sp>
        <p:nvSpPr>
          <p:cNvPr id="10" name="Content Placeholder 5">
            <a:extLst>
              <a:ext uri="{FF2B5EF4-FFF2-40B4-BE49-F238E27FC236}">
                <a16:creationId xmlns:a16="http://schemas.microsoft.com/office/drawing/2014/main" id="{5638660B-C179-E526-50FD-0A2B6C47C628}"/>
              </a:ext>
            </a:extLst>
          </p:cNvPr>
          <p:cNvSpPr>
            <a:spLocks noGrp="1"/>
          </p:cNvSpPr>
          <p:nvPr>
            <p:ph idx="50"/>
          </p:nvPr>
        </p:nvSpPr>
        <p:spPr/>
        <p:txBody>
          <a:bodyPr/>
          <a:lstStyle/>
          <a:p>
            <a:r>
              <a:rPr lang="en-US" dirty="0"/>
              <a:t>Lutetium Lu 177 vipivotide tetraxetan </a:t>
            </a:r>
          </a:p>
        </p:txBody>
      </p:sp>
      <p:sp>
        <p:nvSpPr>
          <p:cNvPr id="11" name="Content Placeholder 8">
            <a:extLst>
              <a:ext uri="{FF2B5EF4-FFF2-40B4-BE49-F238E27FC236}">
                <a16:creationId xmlns:a16="http://schemas.microsoft.com/office/drawing/2014/main" id="{854CBC74-8BD4-46B4-0784-C0DFB6BF57CA}"/>
              </a:ext>
            </a:extLst>
          </p:cNvPr>
          <p:cNvSpPr>
            <a:spLocks noGrp="1"/>
          </p:cNvSpPr>
          <p:nvPr>
            <p:ph idx="48"/>
          </p:nvPr>
        </p:nvSpPr>
        <p:spPr/>
        <p:txBody>
          <a:bodyPr/>
          <a:lstStyle/>
          <a:p>
            <a:r>
              <a:rPr lang="en-US" dirty="0"/>
              <a:t>Lutetium Lu 177 vipivotide tetraxetan </a:t>
            </a:r>
          </a:p>
        </p:txBody>
      </p:sp>
      <p:sp>
        <p:nvSpPr>
          <p:cNvPr id="4" name="Content Placeholder 8">
            <a:extLst>
              <a:ext uri="{FF2B5EF4-FFF2-40B4-BE49-F238E27FC236}">
                <a16:creationId xmlns:a16="http://schemas.microsoft.com/office/drawing/2014/main" id="{E9C25B20-AC61-3CE5-3778-F1326D63027F}"/>
              </a:ext>
            </a:extLst>
          </p:cNvPr>
          <p:cNvSpPr>
            <a:spLocks noGrp="1"/>
          </p:cNvSpPr>
          <p:nvPr>
            <p:ph idx="47"/>
          </p:nvPr>
        </p:nvSpPr>
        <p:spPr/>
        <p:txBody>
          <a:bodyPr/>
          <a:lstStyle/>
          <a:p>
            <a:r>
              <a:rPr lang="en-US" dirty="0"/>
              <a:t>Lutetium Lu 177 vipivotide tetraxetan </a:t>
            </a:r>
          </a:p>
        </p:txBody>
      </p:sp>
      <p:sp>
        <p:nvSpPr>
          <p:cNvPr id="6" name="Content Placeholder 8">
            <a:extLst>
              <a:ext uri="{FF2B5EF4-FFF2-40B4-BE49-F238E27FC236}">
                <a16:creationId xmlns:a16="http://schemas.microsoft.com/office/drawing/2014/main" id="{42BB2D25-4187-A9EF-7D16-88C3CBCA54FE}"/>
              </a:ext>
            </a:extLst>
          </p:cNvPr>
          <p:cNvSpPr>
            <a:spLocks noGrp="1"/>
          </p:cNvSpPr>
          <p:nvPr>
            <p:ph idx="49"/>
          </p:nvPr>
        </p:nvSpPr>
        <p:spPr/>
        <p:txBody>
          <a:bodyPr/>
          <a:lstStyle/>
          <a:p>
            <a:r>
              <a:rPr lang="en-US" dirty="0"/>
              <a:t>Lutetium Lu 177 vipivotide tetraxetan </a:t>
            </a:r>
          </a:p>
        </p:txBody>
      </p:sp>
      <p:sp>
        <p:nvSpPr>
          <p:cNvPr id="12" name="Content Placeholder 8">
            <a:extLst>
              <a:ext uri="{FF2B5EF4-FFF2-40B4-BE49-F238E27FC236}">
                <a16:creationId xmlns:a16="http://schemas.microsoft.com/office/drawing/2014/main" id="{A5DCE964-593C-7E89-BA74-61DFF0D9A6D2}"/>
              </a:ext>
            </a:extLst>
          </p:cNvPr>
          <p:cNvSpPr>
            <a:spLocks noGrp="1"/>
          </p:cNvSpPr>
          <p:nvPr>
            <p:ph idx="51"/>
          </p:nvPr>
        </p:nvSpPr>
        <p:spPr/>
        <p:txBody>
          <a:bodyPr/>
          <a:lstStyle/>
          <a:p>
            <a:r>
              <a:rPr lang="en-US" dirty="0"/>
              <a:t>Lutetium Lu 177 vipivotide tetraxetan </a:t>
            </a:r>
          </a:p>
        </p:txBody>
      </p:sp>
      <p:sp>
        <p:nvSpPr>
          <p:cNvPr id="13" name="Content Placeholder 8">
            <a:extLst>
              <a:ext uri="{FF2B5EF4-FFF2-40B4-BE49-F238E27FC236}">
                <a16:creationId xmlns:a16="http://schemas.microsoft.com/office/drawing/2014/main" id="{741FA51E-E50B-2F04-AA06-DB95A7E32180}"/>
              </a:ext>
            </a:extLst>
          </p:cNvPr>
          <p:cNvSpPr>
            <a:spLocks noGrp="1"/>
          </p:cNvSpPr>
          <p:nvPr>
            <p:ph idx="46"/>
          </p:nvPr>
        </p:nvSpPr>
        <p:spPr/>
        <p:txBody>
          <a:bodyPr/>
          <a:lstStyle/>
          <a:p>
            <a:r>
              <a:rPr lang="en-US" dirty="0"/>
              <a:t>Lutetium Lu 177 vipivotide tetraxetan </a:t>
            </a:r>
          </a:p>
        </p:txBody>
      </p:sp>
    </p:spTree>
    <p:extLst>
      <p:ext uri="{BB962C8B-B14F-4D97-AF65-F5344CB8AC3E}">
        <p14:creationId xmlns:p14="http://schemas.microsoft.com/office/powerpoint/2010/main" val="3525633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headphones&#10;&#10;Description automatically generated">
            <a:extLst>
              <a:ext uri="{FF2B5EF4-FFF2-40B4-BE49-F238E27FC236}">
                <a16:creationId xmlns:a16="http://schemas.microsoft.com/office/drawing/2014/main" id="{E9396813-9D8C-575B-368F-3162436144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6" y="1484784"/>
            <a:ext cx="3657600" cy="2057400"/>
          </a:xfrm>
          <a:prstGeom prst="rect">
            <a:avLst/>
          </a:prstGeom>
          <a:effectLst>
            <a:outerShdw blurRad="50800" dist="38100" dir="2700000" algn="tl" rotWithShape="0">
              <a:prstClr val="black">
                <a:alpha val="40000"/>
              </a:prstClr>
            </a:outerShdw>
          </a:effectLst>
        </p:spPr>
      </p:pic>
      <p:pic>
        <p:nvPicPr>
          <p:cNvPr id="4" name="Picture 3" descr="A person wearing a headset and smiling&#10;&#10;Description automatically generated">
            <a:extLst>
              <a:ext uri="{FF2B5EF4-FFF2-40B4-BE49-F238E27FC236}">
                <a16:creationId xmlns:a16="http://schemas.microsoft.com/office/drawing/2014/main" id="{85230827-6719-01EA-09D5-BD177B7BFC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713" y="3935398"/>
            <a:ext cx="3657600" cy="2057400"/>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EAE9CF58-B650-5CAF-353F-842DD5162C42}"/>
              </a:ext>
            </a:extLst>
          </p:cNvPr>
          <p:cNvSpPr txBox="1"/>
          <p:nvPr/>
        </p:nvSpPr>
        <p:spPr>
          <a:xfrm>
            <a:off x="4609479" y="1484784"/>
            <a:ext cx="5951017" cy="1769715"/>
          </a:xfrm>
          <a:prstGeom prst="rect">
            <a:avLst/>
          </a:prstGeom>
          <a:no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of Medicine, Surgery, Pharmacology and Cancer Biology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of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Duke Cancer Institute Center for Prostate and Urologic Cancers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Divisions of Medical Oncology and Urology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Duke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Durham, North Carolina</a:t>
            </a:r>
          </a:p>
        </p:txBody>
      </p:sp>
      <p:sp>
        <p:nvSpPr>
          <p:cNvPr id="28" name="TextBox 27">
            <a:extLst>
              <a:ext uri="{FF2B5EF4-FFF2-40B4-BE49-F238E27FC236}">
                <a16:creationId xmlns:a16="http://schemas.microsoft.com/office/drawing/2014/main" id="{EC14A0F5-C7E1-581E-9E67-C3ABB78C2B09}"/>
              </a:ext>
            </a:extLst>
          </p:cNvPr>
          <p:cNvSpPr txBox="1"/>
          <p:nvPr/>
        </p:nvSpPr>
        <p:spPr>
          <a:xfrm>
            <a:off x="4609479" y="3935398"/>
            <a:ext cx="4942905" cy="2015936"/>
          </a:xfrm>
          <a:prstGeom prst="rect">
            <a:avLst/>
          </a:prstGeom>
          <a:no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Rana R McKay,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Associate Professor of Medicine and Urology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Associate Director, Translational Sciences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Interim Associate Director, Clinical Sciences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Co-Lead, Genitourinary Oncology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University of California San Diego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cs typeface="+mn-cs"/>
              </a:rPr>
              <a:t>Moores</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La Jolla, California</a:t>
            </a:r>
          </a:p>
        </p:txBody>
      </p:sp>
      <p:sp>
        <p:nvSpPr>
          <p:cNvPr id="3" name="Title 1">
            <a:extLst>
              <a:ext uri="{FF2B5EF4-FFF2-40B4-BE49-F238E27FC236}">
                <a16:creationId xmlns:a16="http://schemas.microsoft.com/office/drawing/2014/main" id="{71794E11-6F5A-DF5C-811D-ED8D0348863A}"/>
              </a:ext>
            </a:extLst>
          </p:cNvPr>
          <p:cNvSpPr txBox="1">
            <a:spLocks/>
          </p:cNvSpPr>
          <p:nvPr/>
        </p:nvSpPr>
        <p:spPr>
          <a:xfrm>
            <a:off x="912286" y="44624"/>
            <a:ext cx="10358967" cy="1143000"/>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1477771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BC4D968-9D36-6A49-15E0-7835A0E0EC6F}"/>
              </a:ext>
            </a:extLst>
          </p:cNvPr>
          <p:cNvSpPr>
            <a:spLocks noGrp="1"/>
          </p:cNvSpPr>
          <p:nvPr>
            <p:ph idx="48"/>
          </p:nvPr>
        </p:nvSpPr>
        <p:spPr/>
        <p:txBody>
          <a:bodyPr/>
          <a:lstStyle/>
          <a:p>
            <a:r>
              <a:rPr lang="en-US" dirty="0"/>
              <a:t>Somewhat problematic</a:t>
            </a:r>
          </a:p>
        </p:txBody>
      </p:sp>
      <p:sp>
        <p:nvSpPr>
          <p:cNvPr id="6" name="Content Placeholder 5">
            <a:extLst>
              <a:ext uri="{FF2B5EF4-FFF2-40B4-BE49-F238E27FC236}">
                <a16:creationId xmlns:a16="http://schemas.microsoft.com/office/drawing/2014/main" id="{451AD62D-C3C3-C0BD-6B7E-0DF08B662D05}"/>
              </a:ext>
            </a:extLst>
          </p:cNvPr>
          <p:cNvSpPr>
            <a:spLocks noGrp="1"/>
          </p:cNvSpPr>
          <p:nvPr>
            <p:ph idx="50"/>
          </p:nvPr>
        </p:nvSpPr>
        <p:spPr/>
        <p:txBody>
          <a:bodyPr/>
          <a:lstStyle/>
          <a:p>
            <a:r>
              <a:rPr lang="en-US" dirty="0"/>
              <a:t>Not very problematic </a:t>
            </a:r>
          </a:p>
        </p:txBody>
      </p:sp>
      <p:sp>
        <p:nvSpPr>
          <p:cNvPr id="8" name="Title 7">
            <a:extLst>
              <a:ext uri="{FF2B5EF4-FFF2-40B4-BE49-F238E27FC236}">
                <a16:creationId xmlns:a16="http://schemas.microsoft.com/office/drawing/2014/main" id="{9B88F992-309F-D054-5DFB-42AD26936AC8}"/>
              </a:ext>
            </a:extLst>
          </p:cNvPr>
          <p:cNvSpPr>
            <a:spLocks noGrp="1"/>
          </p:cNvSpPr>
          <p:nvPr>
            <p:ph type="title"/>
          </p:nvPr>
        </p:nvSpPr>
        <p:spPr>
          <a:xfrm>
            <a:off x="551384" y="0"/>
            <a:ext cx="11305256" cy="1023414"/>
          </a:xfrm>
        </p:spPr>
        <p:txBody>
          <a:bodyPr/>
          <a:lstStyle/>
          <a:p>
            <a:r>
              <a:rPr lang="en-US" sz="2200" dirty="0"/>
              <a:t>Based on current clinical trial data and your personal experience, to what extent do you believe the xerostomia associated with lutetium Lu 177 vipivotide tetraxetan is problematic for patients?</a:t>
            </a:r>
          </a:p>
        </p:txBody>
      </p:sp>
      <p:sp>
        <p:nvSpPr>
          <p:cNvPr id="10" name="Content Placeholder 5">
            <a:extLst>
              <a:ext uri="{FF2B5EF4-FFF2-40B4-BE49-F238E27FC236}">
                <a16:creationId xmlns:a16="http://schemas.microsoft.com/office/drawing/2014/main" id="{23691544-171A-7972-7585-91624E6CC0B8}"/>
              </a:ext>
            </a:extLst>
          </p:cNvPr>
          <p:cNvSpPr>
            <a:spLocks noGrp="1"/>
          </p:cNvSpPr>
          <p:nvPr>
            <p:ph idx="52"/>
          </p:nvPr>
        </p:nvSpPr>
        <p:spPr/>
        <p:txBody>
          <a:bodyPr/>
          <a:lstStyle/>
          <a:p>
            <a:r>
              <a:rPr lang="en-US" dirty="0"/>
              <a:t>Not very problematic </a:t>
            </a:r>
          </a:p>
        </p:txBody>
      </p:sp>
      <p:sp>
        <p:nvSpPr>
          <p:cNvPr id="9" name="Content Placeholder 5">
            <a:extLst>
              <a:ext uri="{FF2B5EF4-FFF2-40B4-BE49-F238E27FC236}">
                <a16:creationId xmlns:a16="http://schemas.microsoft.com/office/drawing/2014/main" id="{1F1ABF87-C0FE-2BE0-497E-589D8A3377B7}"/>
              </a:ext>
            </a:extLst>
          </p:cNvPr>
          <p:cNvSpPr>
            <a:spLocks noGrp="1"/>
          </p:cNvSpPr>
          <p:nvPr>
            <p:ph idx="47"/>
          </p:nvPr>
        </p:nvSpPr>
        <p:spPr/>
        <p:txBody>
          <a:bodyPr/>
          <a:lstStyle/>
          <a:p>
            <a:r>
              <a:rPr lang="en-US" dirty="0"/>
              <a:t>Not very problematic </a:t>
            </a:r>
          </a:p>
        </p:txBody>
      </p:sp>
      <p:sp>
        <p:nvSpPr>
          <p:cNvPr id="11" name="Content Placeholder 3">
            <a:extLst>
              <a:ext uri="{FF2B5EF4-FFF2-40B4-BE49-F238E27FC236}">
                <a16:creationId xmlns:a16="http://schemas.microsoft.com/office/drawing/2014/main" id="{4CD0120A-4E84-6649-A6BF-12B9144E8648}"/>
              </a:ext>
            </a:extLst>
          </p:cNvPr>
          <p:cNvSpPr>
            <a:spLocks noGrp="1"/>
          </p:cNvSpPr>
          <p:nvPr>
            <p:ph idx="49"/>
          </p:nvPr>
        </p:nvSpPr>
        <p:spPr/>
        <p:txBody>
          <a:bodyPr/>
          <a:lstStyle/>
          <a:p>
            <a:r>
              <a:rPr lang="en-US" dirty="0"/>
              <a:t>Somewhat problematic</a:t>
            </a:r>
          </a:p>
        </p:txBody>
      </p:sp>
      <p:sp>
        <p:nvSpPr>
          <p:cNvPr id="12" name="Content Placeholder 5">
            <a:extLst>
              <a:ext uri="{FF2B5EF4-FFF2-40B4-BE49-F238E27FC236}">
                <a16:creationId xmlns:a16="http://schemas.microsoft.com/office/drawing/2014/main" id="{56C681D3-B095-4B79-C056-CF8303033AE9}"/>
              </a:ext>
            </a:extLst>
          </p:cNvPr>
          <p:cNvSpPr>
            <a:spLocks noGrp="1"/>
          </p:cNvSpPr>
          <p:nvPr>
            <p:ph idx="51"/>
          </p:nvPr>
        </p:nvSpPr>
        <p:spPr/>
        <p:txBody>
          <a:bodyPr/>
          <a:lstStyle/>
          <a:p>
            <a:r>
              <a:rPr lang="en-US" dirty="0"/>
              <a:t>Not very problematic </a:t>
            </a:r>
          </a:p>
        </p:txBody>
      </p:sp>
      <p:sp>
        <p:nvSpPr>
          <p:cNvPr id="13" name="Content Placeholder 5">
            <a:extLst>
              <a:ext uri="{FF2B5EF4-FFF2-40B4-BE49-F238E27FC236}">
                <a16:creationId xmlns:a16="http://schemas.microsoft.com/office/drawing/2014/main" id="{9336E0F3-F826-8936-1828-56559F5F4526}"/>
              </a:ext>
            </a:extLst>
          </p:cNvPr>
          <p:cNvSpPr>
            <a:spLocks noGrp="1"/>
          </p:cNvSpPr>
          <p:nvPr>
            <p:ph idx="46"/>
          </p:nvPr>
        </p:nvSpPr>
        <p:spPr/>
        <p:txBody>
          <a:bodyPr/>
          <a:lstStyle/>
          <a:p>
            <a:r>
              <a:rPr lang="en-US" dirty="0"/>
              <a:t>Not very problematic </a:t>
            </a:r>
          </a:p>
        </p:txBody>
      </p:sp>
    </p:spTree>
    <p:extLst>
      <p:ext uri="{BB962C8B-B14F-4D97-AF65-F5344CB8AC3E}">
        <p14:creationId xmlns:p14="http://schemas.microsoft.com/office/powerpoint/2010/main" val="3593256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53FC7F-E411-672D-33E0-B9B15510FAE3}"/>
              </a:ext>
            </a:extLst>
          </p:cNvPr>
          <p:cNvSpPr>
            <a:spLocks noGrp="1"/>
          </p:cNvSpPr>
          <p:nvPr>
            <p:ph idx="46"/>
          </p:nvPr>
        </p:nvSpPr>
        <p:spPr/>
        <p:txBody>
          <a:bodyPr/>
          <a:lstStyle/>
          <a:p>
            <a:r>
              <a:rPr lang="en-US" dirty="0"/>
              <a:t>Hydration, OTC medications for dry mouth</a:t>
            </a:r>
          </a:p>
        </p:txBody>
      </p:sp>
      <p:sp>
        <p:nvSpPr>
          <p:cNvPr id="3" name="Content Placeholder 2">
            <a:extLst>
              <a:ext uri="{FF2B5EF4-FFF2-40B4-BE49-F238E27FC236}">
                <a16:creationId xmlns:a16="http://schemas.microsoft.com/office/drawing/2014/main" id="{4FDC1E07-FDC6-50CA-DCB6-095E66A9A967}"/>
              </a:ext>
            </a:extLst>
          </p:cNvPr>
          <p:cNvSpPr>
            <a:spLocks noGrp="1"/>
          </p:cNvSpPr>
          <p:nvPr>
            <p:ph idx="47"/>
          </p:nvPr>
        </p:nvSpPr>
        <p:spPr/>
        <p:txBody>
          <a:bodyPr/>
          <a:lstStyle/>
          <a:p>
            <a:r>
              <a:rPr lang="en-US" dirty="0"/>
              <a:t>Mouth rinse 3 to 4 times per day</a:t>
            </a:r>
          </a:p>
        </p:txBody>
      </p:sp>
      <p:sp>
        <p:nvSpPr>
          <p:cNvPr id="4" name="Content Placeholder 3">
            <a:extLst>
              <a:ext uri="{FF2B5EF4-FFF2-40B4-BE49-F238E27FC236}">
                <a16:creationId xmlns:a16="http://schemas.microsoft.com/office/drawing/2014/main" id="{685CB513-4CD6-88E9-4AC9-DE62D3DFCC41}"/>
              </a:ext>
            </a:extLst>
          </p:cNvPr>
          <p:cNvSpPr>
            <a:spLocks noGrp="1"/>
          </p:cNvSpPr>
          <p:nvPr>
            <p:ph idx="48"/>
          </p:nvPr>
        </p:nvSpPr>
        <p:spPr/>
        <p:txBody>
          <a:bodyPr/>
          <a:lstStyle/>
          <a:p>
            <a:pPr>
              <a:lnSpc>
                <a:spcPts val="2080"/>
              </a:lnSpc>
            </a:pPr>
            <a:r>
              <a:rPr lang="en-US" sz="1900" dirty="0"/>
              <a:t>Ice packs to salivary glands (preventive), hydration pre- and </a:t>
            </a:r>
            <a:br>
              <a:rPr lang="en-US" sz="1900" dirty="0"/>
            </a:br>
            <a:r>
              <a:rPr lang="en-US" sz="1900" dirty="0"/>
              <a:t>post-therapy and long term, chewing gum</a:t>
            </a:r>
          </a:p>
        </p:txBody>
      </p:sp>
      <p:sp>
        <p:nvSpPr>
          <p:cNvPr id="5" name="Content Placeholder 4">
            <a:extLst>
              <a:ext uri="{FF2B5EF4-FFF2-40B4-BE49-F238E27FC236}">
                <a16:creationId xmlns:a16="http://schemas.microsoft.com/office/drawing/2014/main" id="{240269AB-E5A0-B1A0-0DD5-0004B895DC38}"/>
              </a:ext>
            </a:extLst>
          </p:cNvPr>
          <p:cNvSpPr>
            <a:spLocks noGrp="1"/>
          </p:cNvSpPr>
          <p:nvPr>
            <p:ph idx="49"/>
          </p:nvPr>
        </p:nvSpPr>
        <p:spPr/>
        <p:txBody>
          <a:bodyPr/>
          <a:lstStyle/>
          <a:p>
            <a:r>
              <a:rPr lang="en-US" dirty="0"/>
              <a:t>Saliva supplements, mouth rinse</a:t>
            </a:r>
          </a:p>
        </p:txBody>
      </p:sp>
      <p:sp>
        <p:nvSpPr>
          <p:cNvPr id="6" name="Content Placeholder 5">
            <a:extLst>
              <a:ext uri="{FF2B5EF4-FFF2-40B4-BE49-F238E27FC236}">
                <a16:creationId xmlns:a16="http://schemas.microsoft.com/office/drawing/2014/main" id="{70F02455-5E50-76EF-1129-E0F6F7B0EA5C}"/>
              </a:ext>
            </a:extLst>
          </p:cNvPr>
          <p:cNvSpPr>
            <a:spLocks noGrp="1"/>
          </p:cNvSpPr>
          <p:nvPr>
            <p:ph idx="50"/>
          </p:nvPr>
        </p:nvSpPr>
        <p:spPr/>
        <p:txBody>
          <a:bodyPr/>
          <a:lstStyle/>
          <a:p>
            <a:r>
              <a:rPr lang="en-US" dirty="0"/>
              <a:t>Hydration, mouth rinse</a:t>
            </a:r>
          </a:p>
        </p:txBody>
      </p:sp>
      <p:sp>
        <p:nvSpPr>
          <p:cNvPr id="7" name="Content Placeholder 6">
            <a:extLst>
              <a:ext uri="{FF2B5EF4-FFF2-40B4-BE49-F238E27FC236}">
                <a16:creationId xmlns:a16="http://schemas.microsoft.com/office/drawing/2014/main" id="{839E93AC-19B6-C6A1-D109-5353B86398C9}"/>
              </a:ext>
            </a:extLst>
          </p:cNvPr>
          <p:cNvSpPr>
            <a:spLocks noGrp="1"/>
          </p:cNvSpPr>
          <p:nvPr>
            <p:ph idx="51"/>
          </p:nvPr>
        </p:nvSpPr>
        <p:spPr/>
        <p:txBody>
          <a:bodyPr/>
          <a:lstStyle/>
          <a:p>
            <a:r>
              <a:rPr lang="en-US" dirty="0"/>
              <a:t>Hydration</a:t>
            </a:r>
          </a:p>
        </p:txBody>
      </p:sp>
      <p:sp>
        <p:nvSpPr>
          <p:cNvPr id="8" name="Title 7">
            <a:extLst>
              <a:ext uri="{FF2B5EF4-FFF2-40B4-BE49-F238E27FC236}">
                <a16:creationId xmlns:a16="http://schemas.microsoft.com/office/drawing/2014/main" id="{D526E4D4-E4E7-0FCB-F2C0-46A67AA5008F}"/>
              </a:ext>
            </a:extLst>
          </p:cNvPr>
          <p:cNvSpPr>
            <a:spLocks noGrp="1"/>
          </p:cNvSpPr>
          <p:nvPr>
            <p:ph type="title"/>
          </p:nvPr>
        </p:nvSpPr>
        <p:spPr/>
        <p:txBody>
          <a:bodyPr/>
          <a:lstStyle/>
          <a:p>
            <a:r>
              <a:rPr lang="en-US" dirty="0"/>
              <a:t>What strategies do you use to prevent and manage the xerostomia associated with lutetium Lu 177 vipivotide tetraxetan?</a:t>
            </a:r>
          </a:p>
        </p:txBody>
      </p:sp>
      <p:sp>
        <p:nvSpPr>
          <p:cNvPr id="9" name="Content Placeholder 8">
            <a:extLst>
              <a:ext uri="{FF2B5EF4-FFF2-40B4-BE49-F238E27FC236}">
                <a16:creationId xmlns:a16="http://schemas.microsoft.com/office/drawing/2014/main" id="{3C37B0DE-8B3D-8E85-DC05-E7247ABEC556}"/>
              </a:ext>
            </a:extLst>
          </p:cNvPr>
          <p:cNvSpPr>
            <a:spLocks noGrp="1"/>
          </p:cNvSpPr>
          <p:nvPr>
            <p:ph idx="52"/>
          </p:nvPr>
        </p:nvSpPr>
        <p:spPr/>
        <p:txBody>
          <a:bodyPr/>
          <a:lstStyle/>
          <a:p>
            <a:r>
              <a:rPr lang="en-US" dirty="0"/>
              <a:t>Water and mints</a:t>
            </a:r>
          </a:p>
        </p:txBody>
      </p:sp>
    </p:spTree>
    <p:extLst>
      <p:ext uri="{BB962C8B-B14F-4D97-AF65-F5344CB8AC3E}">
        <p14:creationId xmlns:p14="http://schemas.microsoft.com/office/powerpoint/2010/main" val="1095508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a:extLst>
              <a:ext uri="{FF2B5EF4-FFF2-40B4-BE49-F238E27FC236}">
                <a16:creationId xmlns:a16="http://schemas.microsoft.com/office/drawing/2014/main" id="{B3DF136C-5CC5-89E1-8549-93BB44B17957}"/>
              </a:ext>
            </a:extLst>
          </p:cNvPr>
          <p:cNvSpPr>
            <a:spLocks noGrp="1" noChangeArrowheads="1"/>
          </p:cNvSpPr>
          <p:nvPr>
            <p:ph type="ctrTitle"/>
          </p:nvPr>
        </p:nvSpPr>
        <p:spPr>
          <a:xfrm>
            <a:off x="838200" y="1295400"/>
            <a:ext cx="10134600" cy="838200"/>
          </a:xfrm>
        </p:spPr>
        <p:txBody>
          <a:bodyPr/>
          <a:lstStyle/>
          <a:p>
            <a:r>
              <a:rPr lang="en-US" altLang="en-US" sz="5000" b="1" dirty="0">
                <a:solidFill>
                  <a:srgbClr val="FFFF00"/>
                </a:solidFill>
                <a:cs typeface="Times New Roman" panose="02020603050405020304" pitchFamily="18" charset="0"/>
              </a:rPr>
              <a:t>Role of novel radiopharmaceuticals in prostate cancer</a:t>
            </a:r>
            <a:endParaRPr lang="en-US" altLang="en-US" sz="5000" b="1" dirty="0">
              <a:solidFill>
                <a:srgbClr val="FFFF00"/>
              </a:solidFill>
            </a:endParaRPr>
          </a:p>
        </p:txBody>
      </p:sp>
      <p:sp>
        <p:nvSpPr>
          <p:cNvPr id="91139" name="Rectangle 5">
            <a:extLst>
              <a:ext uri="{FF2B5EF4-FFF2-40B4-BE49-F238E27FC236}">
                <a16:creationId xmlns:a16="http://schemas.microsoft.com/office/drawing/2014/main" id="{6FFE6541-6E22-3F78-C68F-368D9C7701D0}"/>
              </a:ext>
            </a:extLst>
          </p:cNvPr>
          <p:cNvSpPr>
            <a:spLocks noGrp="1" noChangeArrowheads="1"/>
          </p:cNvSpPr>
          <p:nvPr>
            <p:ph type="subTitle" idx="1"/>
          </p:nvPr>
        </p:nvSpPr>
        <p:spPr>
          <a:xfrm>
            <a:off x="2436813" y="3124200"/>
            <a:ext cx="7359650" cy="3276600"/>
          </a:xfrm>
        </p:spPr>
        <p:txBody>
          <a:bodyPr/>
          <a:lstStyle/>
          <a:p>
            <a:pPr>
              <a:lnSpc>
                <a:spcPct val="80000"/>
              </a:lnSpc>
            </a:pPr>
            <a:endParaRPr lang="en-US" altLang="en-US" b="1">
              <a:cs typeface="Times New Roman" panose="02020603050405020304" pitchFamily="18" charset="0"/>
            </a:endParaRPr>
          </a:p>
          <a:p>
            <a:pPr>
              <a:lnSpc>
                <a:spcPct val="80000"/>
              </a:lnSpc>
            </a:pPr>
            <a:r>
              <a:rPr lang="en-US" altLang="en-US" sz="2800" b="1">
                <a:cs typeface="Times New Roman" panose="02020603050405020304" pitchFamily="18" charset="0"/>
              </a:rPr>
              <a:t>Oliver Sartor, MD</a:t>
            </a:r>
          </a:p>
          <a:p>
            <a:pPr>
              <a:lnSpc>
                <a:spcPct val="80000"/>
              </a:lnSpc>
            </a:pPr>
            <a:r>
              <a:rPr lang="en-US" altLang="en-US" sz="2800" b="1">
                <a:cs typeface="Times New Roman" panose="02020603050405020304" pitchFamily="18" charset="0"/>
              </a:rPr>
              <a:t>Chief, GU Cancers Disease Group</a:t>
            </a:r>
          </a:p>
          <a:p>
            <a:pPr>
              <a:lnSpc>
                <a:spcPct val="80000"/>
              </a:lnSpc>
            </a:pPr>
            <a:r>
              <a:rPr lang="en-US" altLang="en-US" sz="2800" b="1">
                <a:cs typeface="Times New Roman" panose="02020603050405020304" pitchFamily="18" charset="0"/>
              </a:rPr>
              <a:t>Director, Radiopharmaceutical Trials</a:t>
            </a:r>
          </a:p>
          <a:p>
            <a:pPr>
              <a:lnSpc>
                <a:spcPct val="80000"/>
              </a:lnSpc>
            </a:pPr>
            <a:r>
              <a:rPr lang="en-US" altLang="en-US" sz="2800" b="1">
                <a:cs typeface="Times New Roman" panose="02020603050405020304" pitchFamily="18" charset="0"/>
              </a:rPr>
              <a:t>Mayo Clinic</a:t>
            </a:r>
          </a:p>
        </p:txBody>
      </p:sp>
      <p:sp>
        <p:nvSpPr>
          <p:cNvPr id="91140" name="Rectangle 6">
            <a:extLst>
              <a:ext uri="{FF2B5EF4-FFF2-40B4-BE49-F238E27FC236}">
                <a16:creationId xmlns:a16="http://schemas.microsoft.com/office/drawing/2014/main" id="{2B7C3E20-65E1-AE78-65A1-3A9EFAD78CA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2C0057-BA75-EE41-9BBD-723D430E1FCC}" type="slidenum">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advClick="0"/>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Theranostics could be big business in precision oncology | Nature Medicine">
            <a:extLst>
              <a:ext uri="{FF2B5EF4-FFF2-40B4-BE49-F238E27FC236}">
                <a16:creationId xmlns:a16="http://schemas.microsoft.com/office/drawing/2014/main" id="{3741242E-ADE9-4627-0455-AFD7C63A8B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19400" y="1443626"/>
            <a:ext cx="6781800" cy="4876800"/>
          </a:xfrm>
          <a:noFill/>
        </p:spPr>
      </p:pic>
      <p:sp>
        <p:nvSpPr>
          <p:cNvPr id="93187" name="Rectangle 3">
            <a:extLst>
              <a:ext uri="{FF2B5EF4-FFF2-40B4-BE49-F238E27FC236}">
                <a16:creationId xmlns:a16="http://schemas.microsoft.com/office/drawing/2014/main" id="{F9607750-43DD-17A5-321D-CD1FFDB464CF}"/>
              </a:ext>
            </a:extLst>
          </p:cNvPr>
          <p:cNvSpPr>
            <a:spLocks noChangeArrowheads="1"/>
          </p:cNvSpPr>
          <p:nvPr/>
        </p:nvSpPr>
        <p:spPr bwMode="auto">
          <a:xfrm>
            <a:off x="2209800" y="152400"/>
            <a:ext cx="7772400" cy="1219200"/>
          </a:xfrm>
          <a:prstGeom prst="rect">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Theranostics</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See it…. Treat it…..Love it! </a:t>
            </a:r>
          </a:p>
        </p:txBody>
      </p:sp>
      <p:sp>
        <p:nvSpPr>
          <p:cNvPr id="93188" name="TextBox 5">
            <a:extLst>
              <a:ext uri="{FF2B5EF4-FFF2-40B4-BE49-F238E27FC236}">
                <a16:creationId xmlns:a16="http://schemas.microsoft.com/office/drawing/2014/main" id="{A0CB3E75-7984-76CC-C869-A0B4EA399F92}"/>
              </a:ext>
            </a:extLst>
          </p:cNvPr>
          <p:cNvSpPr txBox="1">
            <a:spLocks noChangeArrowheads="1"/>
          </p:cNvSpPr>
          <p:nvPr/>
        </p:nvSpPr>
        <p:spPr bwMode="auto">
          <a:xfrm>
            <a:off x="2133600" y="6320426"/>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Cell surface target, a ligand, a linker, and an isotope </a:t>
            </a:r>
          </a:p>
        </p:txBody>
      </p:sp>
    </p:spTree>
  </p:cSld>
  <p:clrMapOvr>
    <a:masterClrMapping/>
  </p:clrMapOvr>
  <p:transition advClick="0"/>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B1D6D3AE-40A9-FBC7-862F-D375E8F635BC}"/>
              </a:ext>
            </a:extLst>
          </p:cNvPr>
          <p:cNvSpPr>
            <a:spLocks noGrp="1" noChangeArrowheads="1"/>
          </p:cNvSpPr>
          <p:nvPr>
            <p:ph type="title"/>
          </p:nvPr>
        </p:nvSpPr>
        <p:spPr>
          <a:xfrm>
            <a:off x="1752600" y="461964"/>
            <a:ext cx="8839200" cy="1709737"/>
          </a:xfrm>
        </p:spPr>
        <p:txBody>
          <a:bodyPr/>
          <a:lstStyle/>
          <a:p>
            <a:r>
              <a:rPr lang="en-US" altLang="en-US" sz="3600" b="1"/>
              <a:t>VISION: </a:t>
            </a:r>
            <a:r>
              <a:rPr lang="en-US" altLang="en-US" sz="3600" b="1" baseline="30000"/>
              <a:t>177</a:t>
            </a:r>
            <a:r>
              <a:rPr lang="en-US" altLang="en-US" sz="3600" b="1"/>
              <a:t>Lu-PSMA-617 Phase III trial</a:t>
            </a:r>
            <a:br>
              <a:rPr lang="en-US" altLang="en-US" sz="3600" b="1"/>
            </a:br>
            <a:br>
              <a:rPr lang="en-US" altLang="en-US" sz="3600" b="1"/>
            </a:br>
            <a:endParaRPr lang="en-US" altLang="en-US" sz="3600" b="1"/>
          </a:p>
        </p:txBody>
      </p:sp>
      <p:grpSp>
        <p:nvGrpSpPr>
          <p:cNvPr id="94211" name="Group 3">
            <a:extLst>
              <a:ext uri="{FF2B5EF4-FFF2-40B4-BE49-F238E27FC236}">
                <a16:creationId xmlns:a16="http://schemas.microsoft.com/office/drawing/2014/main" id="{8ED2FB85-2805-D014-FBC2-8C52DC20AD62}"/>
              </a:ext>
            </a:extLst>
          </p:cNvPr>
          <p:cNvGrpSpPr>
            <a:grpSpLocks/>
          </p:cNvGrpSpPr>
          <p:nvPr/>
        </p:nvGrpSpPr>
        <p:grpSpPr bwMode="auto">
          <a:xfrm>
            <a:off x="762000" y="1893103"/>
            <a:ext cx="10905939" cy="4470398"/>
            <a:chOff x="1065704" y="2013997"/>
            <a:chExt cx="9294262" cy="2983899"/>
          </a:xfrm>
        </p:grpSpPr>
        <p:cxnSp>
          <p:nvCxnSpPr>
            <p:cNvPr id="94213" name="Straight Arrow Connector 4">
              <a:extLst>
                <a:ext uri="{FF2B5EF4-FFF2-40B4-BE49-F238E27FC236}">
                  <a16:creationId xmlns:a16="http://schemas.microsoft.com/office/drawing/2014/main" id="{2C9B7FEE-E42E-7DD5-18A9-11E8BA72F0D3}"/>
                </a:ext>
              </a:extLst>
            </p:cNvPr>
            <p:cNvCxnSpPr>
              <a:cxnSpLocks noChangeShapeType="1"/>
            </p:cNvCxnSpPr>
            <p:nvPr/>
          </p:nvCxnSpPr>
          <p:spPr bwMode="auto">
            <a:xfrm>
              <a:off x="3257432" y="2979773"/>
              <a:ext cx="360289" cy="0"/>
            </a:xfrm>
            <a:prstGeom prst="straightConnector1">
              <a:avLst/>
            </a:prstGeom>
            <a:noFill/>
            <a:ln w="38100" cap="sq"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 name="Rectangle 5">
              <a:extLst>
                <a:ext uri="{FF2B5EF4-FFF2-40B4-BE49-F238E27FC236}">
                  <a16:creationId xmlns:a16="http://schemas.microsoft.com/office/drawing/2014/main" id="{56D37B1B-9CEE-93D1-60E3-F871AA58EB60}"/>
                </a:ext>
              </a:extLst>
            </p:cNvPr>
            <p:cNvSpPr/>
            <p:nvPr/>
          </p:nvSpPr>
          <p:spPr>
            <a:xfrm>
              <a:off x="7793514" y="2013997"/>
              <a:ext cx="2566452" cy="407077"/>
            </a:xfrm>
            <a:prstGeom prst="rect">
              <a:avLst/>
            </a:prstGeom>
            <a:solidFill>
              <a:schemeClr val="accent4">
                <a:lumMod val="90000"/>
              </a:schemeClr>
            </a:solidFill>
            <a:ln w="12700" cap="sq" cmpd="sng" algn="ctr">
              <a:noFill/>
              <a:prstDash val="solid"/>
            </a:ln>
            <a:effectLst/>
          </p:spPr>
          <p:txBody>
            <a:bodyPr lIns="0" tIns="0" rIns="0" bIns="0" anchor="ctr"/>
            <a:lstStyle/>
            <a:p>
              <a:pPr marL="0" marR="0" lvl="0" indent="0" algn="ctr" defTabSz="914378"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n-ea"/>
                  <a:cs typeface="+mn-cs"/>
                </a:rPr>
                <a:t>Alternate Primary Endpoints</a:t>
              </a:r>
              <a:endParaRPr kumimoji="0" lang="en-GB" sz="14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 name="Snip Diagonal Corner Rectangle 9">
              <a:extLst>
                <a:ext uri="{FF2B5EF4-FFF2-40B4-BE49-F238E27FC236}">
                  <a16:creationId xmlns:a16="http://schemas.microsoft.com/office/drawing/2014/main" id="{E789C836-94C4-33A8-3344-1D1E0CC949E2}"/>
                </a:ext>
              </a:extLst>
            </p:cNvPr>
            <p:cNvSpPr/>
            <p:nvPr/>
          </p:nvSpPr>
          <p:spPr>
            <a:xfrm>
              <a:off x="7793514" y="2374512"/>
              <a:ext cx="2566452" cy="461620"/>
            </a:xfrm>
            <a:prstGeom prst="rect">
              <a:avLst/>
            </a:prstGeom>
            <a:solidFill>
              <a:schemeClr val="tx1"/>
            </a:solidFill>
            <a:ln w="12700" cap="sq" cmpd="sng" algn="ctr">
              <a:noFill/>
              <a:prstDash val="solid"/>
            </a:ln>
            <a:effectLst/>
          </p:spPr>
          <p:txBody>
            <a:bodyPr/>
            <a:lstStyle/>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rPFS (per PCWG3)</a:t>
              </a: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OS</a:t>
              </a: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endPar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endPar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9E081FA-B8F2-9A67-8EF7-293F156DB577}"/>
                </a:ext>
              </a:extLst>
            </p:cNvPr>
            <p:cNvSpPr/>
            <p:nvPr/>
          </p:nvSpPr>
          <p:spPr>
            <a:xfrm>
              <a:off x="7793514" y="2990449"/>
              <a:ext cx="2566452" cy="363176"/>
            </a:xfrm>
            <a:prstGeom prst="rect">
              <a:avLst/>
            </a:prstGeom>
            <a:solidFill>
              <a:schemeClr val="accent4">
                <a:lumMod val="90000"/>
              </a:schemeClr>
            </a:solidFill>
            <a:ln w="12700" cap="sq" cmpd="sng" algn="ctr">
              <a:noFill/>
              <a:prstDash val="solid"/>
            </a:ln>
            <a:effectLst/>
          </p:spPr>
          <p:txBody>
            <a:bodyPr lIns="0" tIns="0" rIns="0" bIns="0" anchor="ctr"/>
            <a:lstStyle/>
            <a:p>
              <a:pPr marL="0" marR="0" lvl="0" indent="0" algn="ctr" defTabSz="914378"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n-ea"/>
                  <a:cs typeface="+mn-cs"/>
                </a:rPr>
                <a:t>Key Secondary Endpoints </a:t>
              </a:r>
            </a:p>
            <a:p>
              <a:pPr marL="0" marR="0" lvl="0" indent="0" algn="ctr" defTabSz="914378"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(with α control)</a:t>
              </a:r>
            </a:p>
          </p:txBody>
        </p:sp>
        <p:sp>
          <p:nvSpPr>
            <p:cNvPr id="9" name="Snip Diagonal Corner Rectangle 9">
              <a:extLst>
                <a:ext uri="{FF2B5EF4-FFF2-40B4-BE49-F238E27FC236}">
                  <a16:creationId xmlns:a16="http://schemas.microsoft.com/office/drawing/2014/main" id="{EA639B9A-E9DF-3A17-2433-C0DFBD59714F}"/>
                </a:ext>
              </a:extLst>
            </p:cNvPr>
            <p:cNvSpPr/>
            <p:nvPr/>
          </p:nvSpPr>
          <p:spPr>
            <a:xfrm>
              <a:off x="7793514" y="3353625"/>
              <a:ext cx="2566452" cy="416389"/>
            </a:xfrm>
            <a:prstGeom prst="rect">
              <a:avLst/>
            </a:prstGeom>
            <a:solidFill>
              <a:schemeClr val="tx1"/>
            </a:solidFill>
            <a:ln w="12700" cap="sq" cmpd="sng" algn="ctr">
              <a:noFill/>
              <a:prstDash val="solid"/>
            </a:ln>
            <a:effectLst/>
          </p:spPr>
          <p:txBody>
            <a:bodyPr/>
            <a:lstStyle/>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RECIST v1.1 response: ORR </a:t>
              </a: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Time to first SSE</a:t>
              </a: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endPar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endPar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171446" marR="0" lvl="0" indent="-171446" algn="l" defTabSz="914378" rtl="0" eaLnBrk="0" fontAlgn="auto" latinLnBrk="0" hangingPunct="0">
                <a:lnSpc>
                  <a:spcPct val="100000"/>
                </a:lnSpc>
                <a:spcBef>
                  <a:spcPts val="0"/>
                </a:spcBef>
                <a:spcAft>
                  <a:spcPts val="600"/>
                </a:spcAft>
                <a:buClr>
                  <a:srgbClr val="000000"/>
                </a:buClr>
                <a:buSzTx/>
                <a:buFont typeface="Wingdings" panose="05000000000000000000" pitchFamily="2" charset="2"/>
                <a:buChar char="§"/>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F7ABF6D-570F-F165-BAFC-3AA5CAE14DF2}"/>
                </a:ext>
              </a:extLst>
            </p:cNvPr>
            <p:cNvSpPr/>
            <p:nvPr/>
          </p:nvSpPr>
          <p:spPr>
            <a:xfrm>
              <a:off x="1065704" y="2013997"/>
              <a:ext cx="2309977" cy="278036"/>
            </a:xfrm>
            <a:prstGeom prst="rect">
              <a:avLst/>
            </a:prstGeom>
            <a:solidFill>
              <a:schemeClr val="accent4">
                <a:lumMod val="90000"/>
              </a:schemeClr>
            </a:solidFill>
            <a:ln w="12700" cap="sq" cmpd="sng" algn="ctr">
              <a:noFill/>
              <a:prstDash val="solid"/>
            </a:ln>
            <a:effectLst/>
          </p:spPr>
          <p:txBody>
            <a:bodyPr lIns="0" tIns="0" rIns="0" bIns="0" anchor="ctr"/>
            <a:lstStyle/>
            <a:p>
              <a:pPr marL="0" marR="0" lvl="0" indent="0" algn="ctr" defTabSz="914378"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n-ea"/>
                  <a:cs typeface="+mn-cs"/>
                </a:rPr>
                <a:t>Population</a:t>
              </a:r>
              <a:endParaRPr kumimoji="0" lang="en-GB" sz="14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 name="Snip Diagonal Corner Rectangle 9">
              <a:extLst>
                <a:ext uri="{FF2B5EF4-FFF2-40B4-BE49-F238E27FC236}">
                  <a16:creationId xmlns:a16="http://schemas.microsoft.com/office/drawing/2014/main" id="{2544DB42-3A0E-B093-16E6-5BB60B603336}"/>
                </a:ext>
              </a:extLst>
            </p:cNvPr>
            <p:cNvSpPr/>
            <p:nvPr/>
          </p:nvSpPr>
          <p:spPr>
            <a:xfrm>
              <a:off x="1065704" y="2276069"/>
              <a:ext cx="2309977" cy="2083275"/>
            </a:xfrm>
            <a:prstGeom prst="rect">
              <a:avLst/>
            </a:prstGeom>
            <a:solidFill>
              <a:schemeClr val="tx1"/>
            </a:solidFill>
            <a:ln w="12700" cap="sq" cmpd="sng" algn="ctr">
              <a:noFill/>
              <a:prstDash val="solid"/>
            </a:ln>
            <a:effectLst/>
          </p:spPr>
          <p:txBody>
            <a:bodyPr/>
            <a:lstStyle/>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Progressive mCRPC</a:t>
              </a: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PSMA-positive with      </a:t>
              </a:r>
              <a:r>
                <a:rPr kumimoji="0" lang="en-GB" sz="1400" b="0" i="0" u="none" strike="noStrike" kern="0" cap="none" spc="0" normalizeH="0" baseline="30000" noProof="0" dirty="0">
                  <a:ln>
                    <a:noFill/>
                  </a:ln>
                  <a:solidFill>
                    <a:srgbClr val="000000"/>
                  </a:solidFill>
                  <a:effectLst/>
                  <a:uLnTx/>
                  <a:uFillTx/>
                  <a:latin typeface="Arial" panose="020B0604020202020204"/>
                  <a:ea typeface="+mn-ea"/>
                  <a:cs typeface="+mn-cs"/>
                </a:rPr>
                <a:t>68</a:t>
              </a: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Ga-PSMA-11 PET/CT scan (uptake more than liver)</a:t>
              </a: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Previous taxane (≤2 regimens) therapy and previous abiraterone/ enzalutamide</a:t>
              </a:r>
              <a:r>
                <a:rPr kumimoji="0" lang="en-GB" sz="1400" b="0" i="0" u="none" strike="noStrike" kern="0" cap="none" spc="0" normalizeH="0" baseline="30000" noProof="0" dirty="0">
                  <a:ln>
                    <a:noFill/>
                  </a:ln>
                  <a:solidFill>
                    <a:srgbClr val="000000"/>
                  </a:solidFill>
                  <a:effectLst/>
                  <a:uLnTx/>
                  <a:uFillTx/>
                  <a:latin typeface="Arial" panose="020B0604020202020204"/>
                  <a:ea typeface="+mn-ea"/>
                  <a:cs typeface="+mn-cs"/>
                </a:rPr>
                <a:t>a</a:t>
              </a: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 (≥1 regimen)</a:t>
              </a: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ECOG PS 0–2</a:t>
              </a: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Life expectancy &gt;6 months</a:t>
              </a:r>
            </a:p>
            <a:p>
              <a:pPr marL="0" marR="0" lvl="0" indent="0" algn="l" defTabSz="914378" rtl="0" eaLnBrk="0" fontAlgn="auto" latinLnBrk="0" hangingPunct="0">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endPar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endPar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1B364D4F-E713-C31F-0FE7-23FB2130AD23}"/>
                </a:ext>
              </a:extLst>
            </p:cNvPr>
            <p:cNvSpPr/>
            <p:nvPr/>
          </p:nvSpPr>
          <p:spPr>
            <a:xfrm>
              <a:off x="3927699" y="3924331"/>
              <a:ext cx="4692990" cy="278036"/>
            </a:xfrm>
            <a:prstGeom prst="rect">
              <a:avLst/>
            </a:prstGeom>
            <a:solidFill>
              <a:schemeClr val="accent4">
                <a:lumMod val="90000"/>
              </a:schemeClr>
            </a:solidFill>
            <a:ln w="12700" cap="sq" cmpd="sng" algn="ctr">
              <a:noFill/>
              <a:prstDash val="solid"/>
            </a:ln>
            <a:effectLst/>
          </p:spPr>
          <p:txBody>
            <a:bodyPr lIns="0" tIns="0" rIns="0" bIns="0" anchor="ctr"/>
            <a:lstStyle/>
            <a:p>
              <a:pPr marL="0" marR="0" lvl="0" indent="0" algn="ctr" defTabSz="914378"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n-ea"/>
                  <a:cs typeface="+mn-cs"/>
                </a:rPr>
                <a:t>Stratification Factors</a:t>
              </a:r>
              <a:endParaRPr kumimoji="0" lang="en-GB" sz="14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 name="Snip Diagonal Corner Rectangle 9">
              <a:extLst>
                <a:ext uri="{FF2B5EF4-FFF2-40B4-BE49-F238E27FC236}">
                  <a16:creationId xmlns:a16="http://schemas.microsoft.com/office/drawing/2014/main" id="{1CD895E8-0583-E8BC-F654-EA6B36C09AE8}"/>
                </a:ext>
              </a:extLst>
            </p:cNvPr>
            <p:cNvSpPr/>
            <p:nvPr/>
          </p:nvSpPr>
          <p:spPr>
            <a:xfrm>
              <a:off x="3929397" y="4183742"/>
              <a:ext cx="4691292" cy="814154"/>
            </a:xfrm>
            <a:prstGeom prst="rect">
              <a:avLst/>
            </a:prstGeom>
            <a:solidFill>
              <a:schemeClr val="tx1"/>
            </a:solidFill>
            <a:ln w="12700" cap="sq" cmpd="sng" algn="ctr">
              <a:noFill/>
              <a:prstDash val="solid"/>
            </a:ln>
            <a:effectLst/>
          </p:spPr>
          <p:txBody>
            <a:bodyPr/>
            <a:lstStyle/>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Serum LDH (≤ 260 IU/L vs &gt;260 IU/L)</a:t>
              </a: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Presence of liver metastases (yes vs no)</a:t>
              </a: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ECOG PS (0–1 vs 2)</a:t>
              </a: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Inclusion of ARPI in SoC (yes vs no) at time of randomisation</a:t>
              </a:r>
            </a:p>
            <a:p>
              <a:pPr marL="171446" marR="0" lvl="0" indent="-171446" algn="l" defTabSz="914378" rtl="0" eaLnBrk="0" fontAlgn="auto" latinLnBrk="0" hangingPunct="0">
                <a:lnSpc>
                  <a:spcPct val="100000"/>
                </a:lnSpc>
                <a:spcBef>
                  <a:spcPts val="0"/>
                </a:spcBef>
                <a:spcAft>
                  <a:spcPts val="0"/>
                </a:spcAft>
                <a:buClr>
                  <a:srgbClr val="000000"/>
                </a:buClr>
                <a:buSzTx/>
                <a:buFont typeface="Wingdings" panose="05000000000000000000" pitchFamily="2" charset="2"/>
                <a:buChar char="§"/>
                <a:tabLst/>
                <a:defRPr/>
              </a:pPr>
              <a:endPar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cxnSp>
          <p:nvCxnSpPr>
            <p:cNvPr id="94222" name="Straight Arrow Connector 13">
              <a:extLst>
                <a:ext uri="{FF2B5EF4-FFF2-40B4-BE49-F238E27FC236}">
                  <a16:creationId xmlns:a16="http://schemas.microsoft.com/office/drawing/2014/main" id="{B6C96178-3769-D031-C523-CA99B8787F11}"/>
                </a:ext>
              </a:extLst>
            </p:cNvPr>
            <p:cNvCxnSpPr>
              <a:cxnSpLocks noChangeShapeType="1"/>
            </p:cNvCxnSpPr>
            <p:nvPr/>
          </p:nvCxnSpPr>
          <p:spPr bwMode="auto">
            <a:xfrm>
              <a:off x="4691887" y="2979773"/>
              <a:ext cx="237525" cy="0"/>
            </a:xfrm>
            <a:prstGeom prst="straightConnector1">
              <a:avLst/>
            </a:prstGeom>
            <a:noFill/>
            <a:ln w="38100" cap="sq"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5" name="Rectangle 18">
              <a:extLst>
                <a:ext uri="{FF2B5EF4-FFF2-40B4-BE49-F238E27FC236}">
                  <a16:creationId xmlns:a16="http://schemas.microsoft.com/office/drawing/2014/main" id="{5EA99D01-F4CB-9189-1F7B-E49E9673CA7E}"/>
                </a:ext>
              </a:extLst>
            </p:cNvPr>
            <p:cNvSpPr/>
            <p:nvPr/>
          </p:nvSpPr>
          <p:spPr>
            <a:xfrm>
              <a:off x="5716232" y="2135424"/>
              <a:ext cx="1827600" cy="784148"/>
            </a:xfrm>
            <a:prstGeom prst="roundRect">
              <a:avLst/>
            </a:prstGeom>
            <a:solidFill>
              <a:srgbClr val="0070C0"/>
            </a:solidFill>
            <a:ln>
              <a:noFill/>
            </a:ln>
            <a:effectLst/>
          </p:spPr>
          <p:txBody>
            <a:bodyPr anchor="ctr">
              <a:spAutoFit/>
            </a:bodyPr>
            <a:lstStyle/>
            <a:p>
              <a:pPr marL="0" marR="0" lvl="0" indent="0" algn="ctr" defTabSz="914378" rtl="0" eaLnBrk="0" fontAlgn="auto" latinLnBrk="0" hangingPunct="0">
                <a:lnSpc>
                  <a:spcPct val="90000"/>
                </a:lnSpc>
                <a:spcBef>
                  <a:spcPts val="0"/>
                </a:spcBef>
                <a:spcAft>
                  <a:spcPts val="0"/>
                </a:spcAft>
                <a:buClrTx/>
                <a:buSzTx/>
                <a:buFontTx/>
                <a:buNone/>
                <a:tabLst/>
                <a:defRPr/>
              </a:pPr>
              <a:r>
                <a:rPr kumimoji="0" lang="en-GB" sz="1400" b="1" i="0" u="none" strike="noStrike" kern="0" cap="none" spc="0" normalizeH="0" baseline="30000" noProof="0" dirty="0">
                  <a:ln>
                    <a:noFill/>
                  </a:ln>
                  <a:solidFill>
                    <a:srgbClr val="FFFFFF"/>
                  </a:solidFill>
                  <a:effectLst/>
                  <a:uLnTx/>
                  <a:uFillTx/>
                  <a:latin typeface="Arial" panose="020B0604020202020204"/>
                  <a:ea typeface="+mn-ea"/>
                  <a:cs typeface="+mn-cs"/>
                </a:rPr>
                <a:t>177</a:t>
              </a:r>
              <a:r>
                <a:rPr kumimoji="0" lang="en-GB" sz="1400" b="1" i="0" u="none" strike="noStrike" kern="0" cap="none" spc="0" normalizeH="0" baseline="0" noProof="0" dirty="0">
                  <a:ln>
                    <a:noFill/>
                  </a:ln>
                  <a:solidFill>
                    <a:srgbClr val="FFFFFF"/>
                  </a:solidFill>
                  <a:effectLst/>
                  <a:uLnTx/>
                  <a:uFillTx/>
                  <a:latin typeface="Arial" panose="020B0604020202020204"/>
                  <a:ea typeface="+mn-ea"/>
                  <a:cs typeface="+mn-cs"/>
                </a:rPr>
                <a:t>Lu-PSMA-617 </a:t>
              </a:r>
            </a:p>
            <a:p>
              <a:pPr marL="0" marR="0" lvl="0" indent="0" algn="ctr" defTabSz="914378" rtl="0" eaLnBrk="0" fontAlgn="auto" latinLnBrk="0" hangingPunct="0">
                <a:lnSpc>
                  <a:spcPct val="9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FFFFFF"/>
                  </a:solidFill>
                  <a:effectLst/>
                  <a:uLnTx/>
                  <a:uFillTx/>
                  <a:latin typeface="Arial" panose="020B0604020202020204"/>
                  <a:ea typeface="+mn-ea"/>
                  <a:cs typeface="+mn-cs"/>
                </a:rPr>
                <a:t>(IV 7.4 GBq </a:t>
              </a:r>
            </a:p>
            <a:p>
              <a:pPr marL="0" marR="0" lvl="0" indent="0" algn="ctr" defTabSz="914378" rtl="0" eaLnBrk="0" fontAlgn="auto" latinLnBrk="0" hangingPunct="0">
                <a:lnSpc>
                  <a:spcPct val="9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FFFFFF"/>
                  </a:solidFill>
                  <a:effectLst/>
                  <a:uLnTx/>
                  <a:uFillTx/>
                  <a:latin typeface="Arial" panose="020B0604020202020204"/>
                  <a:ea typeface="+mn-ea"/>
                  <a:cs typeface="+mn-cs"/>
                </a:rPr>
                <a:t>Q6W up to 6 cycles) </a:t>
              </a:r>
            </a:p>
            <a:p>
              <a:pPr marL="0" marR="0" lvl="0" indent="0" algn="ctr" defTabSz="914378" rtl="0" eaLnBrk="0" fontAlgn="auto" latinLnBrk="0" hangingPunct="0">
                <a:lnSpc>
                  <a:spcPct val="9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panose="020B0604020202020204"/>
                  <a:ea typeface="+mn-ea"/>
                  <a:cs typeface="+mn-cs"/>
                </a:rPr>
                <a:t>+ SoC</a:t>
              </a:r>
              <a:r>
                <a:rPr kumimoji="0" lang="en-GB" sz="1400" b="0" i="0" u="none" strike="noStrike" kern="0" cap="none" spc="0" normalizeH="0" baseline="0" noProof="0" dirty="0">
                  <a:ln>
                    <a:noFill/>
                  </a:ln>
                  <a:solidFill>
                    <a:srgbClr val="FFFFFF"/>
                  </a:solidFill>
                  <a:effectLst/>
                  <a:uLnTx/>
                  <a:uFillTx/>
                  <a:latin typeface="Arial" panose="020B0604020202020204"/>
                  <a:ea typeface="+mn-ea"/>
                  <a:cs typeface="+mn-cs"/>
                </a:rPr>
                <a:t> </a:t>
              </a: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378" rtl="0" eaLnBrk="0" fontAlgn="auto" latinLnBrk="0" hangingPunct="0">
                <a:lnSpc>
                  <a:spcPct val="9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panose="020B0604020202020204"/>
                  <a:ea typeface="+mn-ea"/>
                  <a:cs typeface="+mn-cs"/>
                </a:rPr>
                <a:t> </a:t>
              </a:r>
              <a:r>
                <a:rPr kumimoji="0" lang="en-GB" sz="1400" b="0" i="0" u="none" strike="noStrike" kern="0" cap="none" spc="0" normalizeH="0" baseline="0" noProof="0" dirty="0">
                  <a:ln>
                    <a:noFill/>
                  </a:ln>
                  <a:solidFill>
                    <a:srgbClr val="FFFFFF"/>
                  </a:solidFill>
                  <a:effectLst/>
                  <a:uLnTx/>
                  <a:uFillTx/>
                  <a:latin typeface="Arial" panose="020B0604020202020204"/>
                  <a:ea typeface="+mn-ea"/>
                  <a:cs typeface="+mn-cs"/>
                </a:rPr>
                <a:t>n=551</a:t>
              </a:r>
            </a:p>
          </p:txBody>
        </p:sp>
        <p:sp>
          <p:nvSpPr>
            <p:cNvPr id="16" name="Rectangle 18">
              <a:extLst>
                <a:ext uri="{FF2B5EF4-FFF2-40B4-BE49-F238E27FC236}">
                  <a16:creationId xmlns:a16="http://schemas.microsoft.com/office/drawing/2014/main" id="{38B55259-CB29-D3FC-C949-B18AE41793D8}"/>
                </a:ext>
              </a:extLst>
            </p:cNvPr>
            <p:cNvSpPr/>
            <p:nvPr/>
          </p:nvSpPr>
          <p:spPr>
            <a:xfrm>
              <a:off x="5716232" y="3314692"/>
              <a:ext cx="1827600" cy="354571"/>
            </a:xfrm>
            <a:prstGeom prst="roundRect">
              <a:avLst/>
            </a:prstGeom>
            <a:solidFill>
              <a:srgbClr val="EC9A1E"/>
            </a:solidFill>
            <a:ln>
              <a:noFill/>
            </a:ln>
            <a:effectLst/>
          </p:spPr>
          <p:txBody>
            <a:bodyPr anchor="ctr">
              <a:spAutoFit/>
            </a:bodyPr>
            <a:lstStyle/>
            <a:p>
              <a:pPr marL="0" marR="0" lvl="0" indent="0" algn="ctr" defTabSz="914378" rtl="0" eaLnBrk="0" fontAlgn="auto" latinLnBrk="0" hangingPunct="0">
                <a:lnSpc>
                  <a:spcPct val="9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mn-cs"/>
                </a:rPr>
                <a:t>SoC alone</a:t>
              </a:r>
              <a:endPar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378" rtl="0" eaLnBrk="0" fontAlgn="auto" latinLnBrk="0" hangingPunct="0">
                <a:lnSpc>
                  <a:spcPct val="9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rPr>
                <a:t> n=280</a:t>
              </a:r>
            </a:p>
          </p:txBody>
        </p:sp>
        <p:cxnSp>
          <p:nvCxnSpPr>
            <p:cNvPr id="94225" name="Elbow Connector 16">
              <a:extLst>
                <a:ext uri="{FF2B5EF4-FFF2-40B4-BE49-F238E27FC236}">
                  <a16:creationId xmlns:a16="http://schemas.microsoft.com/office/drawing/2014/main" id="{3DB8D9E5-0105-E81C-EE5A-FB1CE2FCF416}"/>
                </a:ext>
              </a:extLst>
            </p:cNvPr>
            <p:cNvCxnSpPr>
              <a:cxnSpLocks noChangeShapeType="1"/>
              <a:stCxn id="19" idx="2"/>
              <a:endCxn id="16" idx="1"/>
            </p:cNvCxnSpPr>
            <p:nvPr/>
          </p:nvCxnSpPr>
          <p:spPr bwMode="auto">
            <a:xfrm rot="16200000" flipH="1">
              <a:off x="5325261" y="3101006"/>
              <a:ext cx="381094" cy="400849"/>
            </a:xfrm>
            <a:prstGeom prst="bentConnector2">
              <a:avLst/>
            </a:prstGeom>
            <a:noFill/>
            <a:ln w="38100" cap="sq"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94226" name="Elbow Connector 17">
              <a:extLst>
                <a:ext uri="{FF2B5EF4-FFF2-40B4-BE49-F238E27FC236}">
                  <a16:creationId xmlns:a16="http://schemas.microsoft.com/office/drawing/2014/main" id="{7EC9DD03-48C7-14EF-993A-41DBC43F27C6}"/>
                </a:ext>
              </a:extLst>
            </p:cNvPr>
            <p:cNvCxnSpPr>
              <a:cxnSpLocks noChangeShapeType="1"/>
              <a:stCxn id="19" idx="0"/>
              <a:endCxn id="15" idx="1"/>
            </p:cNvCxnSpPr>
            <p:nvPr/>
          </p:nvCxnSpPr>
          <p:spPr bwMode="auto">
            <a:xfrm rot="5400000" flipH="1" flipV="1">
              <a:off x="5401401" y="2441481"/>
              <a:ext cx="228815" cy="400849"/>
            </a:xfrm>
            <a:prstGeom prst="bentConnector2">
              <a:avLst/>
            </a:prstGeom>
            <a:noFill/>
            <a:ln w="38100" cap="sq"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9" name="Rounded Rectangle 18">
              <a:extLst>
                <a:ext uri="{FF2B5EF4-FFF2-40B4-BE49-F238E27FC236}">
                  <a16:creationId xmlns:a16="http://schemas.microsoft.com/office/drawing/2014/main" id="{AF269F6C-C00F-577D-CCD8-35DFF905F148}"/>
                </a:ext>
              </a:extLst>
            </p:cNvPr>
            <p:cNvSpPr/>
            <p:nvPr/>
          </p:nvSpPr>
          <p:spPr>
            <a:xfrm>
              <a:off x="4914534" y="2756313"/>
              <a:ext cx="801698" cy="354571"/>
            </a:xfrm>
            <a:prstGeom prst="roundRect">
              <a:avLst/>
            </a:prstGeom>
            <a:solidFill>
              <a:schemeClr val="tx1"/>
            </a:solidFill>
            <a:ln>
              <a:noFill/>
            </a:ln>
            <a:effectLst/>
          </p:spPr>
          <p:txBody>
            <a:bodyPr>
              <a:spAutoFit/>
            </a:bodyPr>
            <a:lstStyle/>
            <a:p>
              <a:pPr marL="0" marR="0" lvl="0" indent="0" algn="ctr" defTabSz="914378" rtl="0" eaLnBrk="0" fontAlgn="auto" latinLnBrk="0" hangingPunct="0">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n-ea"/>
                  <a:cs typeface="+mn-cs"/>
                </a:rPr>
                <a:t>R 2:1</a:t>
              </a:r>
            </a:p>
            <a:p>
              <a:pPr marL="0" marR="0" lvl="0" indent="0" algn="ctr" defTabSz="914378" rtl="0" eaLnBrk="0" fontAlgn="auto" latinLnBrk="0" hangingPunct="0">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n=831</a:t>
              </a:r>
            </a:p>
          </p:txBody>
        </p:sp>
        <p:sp>
          <p:nvSpPr>
            <p:cNvPr id="20" name="Rectangle 18">
              <a:extLst>
                <a:ext uri="{FF2B5EF4-FFF2-40B4-BE49-F238E27FC236}">
                  <a16:creationId xmlns:a16="http://schemas.microsoft.com/office/drawing/2014/main" id="{C9A399CD-EBE6-0F20-29FC-D7A22CF1D76E}"/>
                </a:ext>
              </a:extLst>
            </p:cNvPr>
            <p:cNvSpPr/>
            <p:nvPr/>
          </p:nvSpPr>
          <p:spPr>
            <a:xfrm>
              <a:off x="3608378" y="2810503"/>
              <a:ext cx="1098937" cy="354571"/>
            </a:xfrm>
            <a:prstGeom prst="roundRect">
              <a:avLst/>
            </a:prstGeom>
            <a:solidFill>
              <a:schemeClr val="tx1"/>
            </a:solidFill>
            <a:ln>
              <a:noFill/>
            </a:ln>
            <a:effectLst/>
          </p:spPr>
          <p:txBody>
            <a:bodyPr anchor="ctr">
              <a:spAutoFit/>
            </a:bodyPr>
            <a:lstStyle/>
            <a:p>
              <a:pPr marL="0" marR="0" lvl="0" indent="0" algn="ctr" defTabSz="914378" rtl="0" eaLnBrk="0" fontAlgn="auto" latinLnBrk="0" hangingPunct="0">
                <a:lnSpc>
                  <a:spcPct val="9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mn-cs"/>
                </a:rPr>
                <a:t>SoC Selection</a:t>
              </a:r>
            </a:p>
          </p:txBody>
        </p:sp>
      </p:grpSp>
      <p:sp>
        <p:nvSpPr>
          <p:cNvPr id="94212" name="TextBox 27">
            <a:extLst>
              <a:ext uri="{FF2B5EF4-FFF2-40B4-BE49-F238E27FC236}">
                <a16:creationId xmlns:a16="http://schemas.microsoft.com/office/drawing/2014/main" id="{7E571E60-CAB9-FF4C-04E2-B02130A25E2E}"/>
              </a:ext>
            </a:extLst>
          </p:cNvPr>
          <p:cNvSpPr txBox="1">
            <a:spLocks noChangeArrowheads="1"/>
          </p:cNvSpPr>
          <p:nvPr/>
        </p:nvSpPr>
        <p:spPr bwMode="auto">
          <a:xfrm>
            <a:off x="4800601" y="1219200"/>
            <a:ext cx="242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Study Design</a:t>
            </a:r>
          </a:p>
        </p:txBody>
      </p:sp>
    </p:spTree>
  </p:cSld>
  <p:clrMapOvr>
    <a:masterClrMapping/>
  </p:clrMapOvr>
  <p:transition advClick="0"/>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EF1846BC-5E97-4EC7-4A0C-691596814340}"/>
              </a:ext>
            </a:extLst>
          </p:cNvPr>
          <p:cNvSpPr>
            <a:spLocks noChangeArrowheads="1"/>
          </p:cNvSpPr>
          <p:nvPr/>
        </p:nvSpPr>
        <p:spPr bwMode="auto">
          <a:xfrm>
            <a:off x="300606" y="2400299"/>
            <a:ext cx="5720782" cy="40005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lIns="68580" tIns="34290" rIns="68580" bIns="34290"/>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5235" name="Title 1">
            <a:extLst>
              <a:ext uri="{FF2B5EF4-FFF2-40B4-BE49-F238E27FC236}">
                <a16:creationId xmlns:a16="http://schemas.microsoft.com/office/drawing/2014/main" id="{18697127-2633-2FC1-3228-E3BF3A62AD0D}"/>
              </a:ext>
            </a:extLst>
          </p:cNvPr>
          <p:cNvSpPr>
            <a:spLocks noGrp="1" noChangeArrowheads="1"/>
          </p:cNvSpPr>
          <p:nvPr>
            <p:ph type="title"/>
          </p:nvPr>
        </p:nvSpPr>
        <p:spPr>
          <a:xfrm>
            <a:off x="1668463" y="334964"/>
            <a:ext cx="8883650" cy="1265237"/>
          </a:xfrm>
        </p:spPr>
        <p:txBody>
          <a:bodyPr/>
          <a:lstStyle/>
          <a:p>
            <a:r>
              <a:rPr lang="en-US" altLang="en-US" sz="3600" b="1" dirty="0"/>
              <a:t>VISION: </a:t>
            </a:r>
            <a:r>
              <a:rPr lang="en-US" altLang="en-US" sz="3600" b="1" baseline="30000" dirty="0"/>
              <a:t>177</a:t>
            </a:r>
            <a:r>
              <a:rPr lang="en-US" altLang="en-US" sz="3600" b="1" dirty="0"/>
              <a:t>Lu-PSMA-617 Phase III trial</a:t>
            </a:r>
            <a:br>
              <a:rPr lang="en-US" altLang="en-US" sz="2700" b="1" dirty="0"/>
            </a:br>
            <a:br>
              <a:rPr lang="en-US" altLang="en-US" sz="2700" b="1" dirty="0"/>
            </a:br>
            <a:endParaRPr lang="en-US" altLang="en-US" sz="2700" b="1" dirty="0"/>
          </a:p>
        </p:txBody>
      </p:sp>
      <p:sp>
        <p:nvSpPr>
          <p:cNvPr id="95236" name="TextBox 8">
            <a:extLst>
              <a:ext uri="{FF2B5EF4-FFF2-40B4-BE49-F238E27FC236}">
                <a16:creationId xmlns:a16="http://schemas.microsoft.com/office/drawing/2014/main" id="{49BC029C-6FFD-C1AD-37D7-BAB420E9196B}"/>
              </a:ext>
            </a:extLst>
          </p:cNvPr>
          <p:cNvSpPr txBox="1">
            <a:spLocks noChangeArrowheads="1"/>
          </p:cNvSpPr>
          <p:nvPr/>
        </p:nvSpPr>
        <p:spPr bwMode="auto">
          <a:xfrm>
            <a:off x="2876550" y="895351"/>
            <a:ext cx="60579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VISION met both primary endpoints of OS and rPFS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Sartor et al NEJM 2021</a:t>
            </a:r>
          </a:p>
        </p:txBody>
      </p:sp>
      <p:sp>
        <p:nvSpPr>
          <p:cNvPr id="95237" name="TextBox 8">
            <a:extLst>
              <a:ext uri="{FF2B5EF4-FFF2-40B4-BE49-F238E27FC236}">
                <a16:creationId xmlns:a16="http://schemas.microsoft.com/office/drawing/2014/main" id="{B18E6448-2514-E55F-4F3E-ED46752D017A}"/>
              </a:ext>
            </a:extLst>
          </p:cNvPr>
          <p:cNvSpPr txBox="1">
            <a:spLocks noChangeArrowheads="1"/>
          </p:cNvSpPr>
          <p:nvPr/>
        </p:nvSpPr>
        <p:spPr bwMode="auto">
          <a:xfrm>
            <a:off x="1325109" y="1835150"/>
            <a:ext cx="3684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OS: HR 0.62 (95% CI 0.52-0.74</a:t>
            </a:r>
            <a:r>
              <a:rPr kumimoji="0" lang="en-US" altLang="en-US" sz="15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nvGrpSpPr>
          <p:cNvPr id="95238" name="Group 6">
            <a:extLst>
              <a:ext uri="{FF2B5EF4-FFF2-40B4-BE49-F238E27FC236}">
                <a16:creationId xmlns:a16="http://schemas.microsoft.com/office/drawing/2014/main" id="{2143E3C0-C4B8-8F69-6C04-5D8135B4215D}"/>
              </a:ext>
            </a:extLst>
          </p:cNvPr>
          <p:cNvGrpSpPr>
            <a:grpSpLocks/>
          </p:cNvGrpSpPr>
          <p:nvPr/>
        </p:nvGrpSpPr>
        <p:grpSpPr bwMode="auto">
          <a:xfrm>
            <a:off x="405396" y="2667000"/>
            <a:ext cx="5485817" cy="3014662"/>
            <a:chOff x="412955" y="898039"/>
            <a:chExt cx="5630047" cy="2973488"/>
          </a:xfrm>
        </p:grpSpPr>
        <p:sp>
          <p:nvSpPr>
            <p:cNvPr id="8" name="AutoShape 803">
              <a:extLst>
                <a:ext uri="{FF2B5EF4-FFF2-40B4-BE49-F238E27FC236}">
                  <a16:creationId xmlns:a16="http://schemas.microsoft.com/office/drawing/2014/main" id="{12551F8E-3F58-8E28-A640-BA4302488B36}"/>
                </a:ext>
              </a:extLst>
            </p:cNvPr>
            <p:cNvSpPr>
              <a:spLocks noChangeAspect="1" noChangeArrowheads="1" noTextEdit="1"/>
            </p:cNvSpPr>
            <p:nvPr/>
          </p:nvSpPr>
          <p:spPr bwMode="auto">
            <a:xfrm>
              <a:off x="512896" y="898039"/>
              <a:ext cx="5530106" cy="2969639"/>
            </a:xfrm>
            <a:prstGeom prst="rect">
              <a:avLst/>
            </a:prstGeom>
            <a:noFill/>
            <a:ln>
              <a:noFill/>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 name="Rectangle 805">
              <a:extLst>
                <a:ext uri="{FF2B5EF4-FFF2-40B4-BE49-F238E27FC236}">
                  <a16:creationId xmlns:a16="http://schemas.microsoft.com/office/drawing/2014/main" id="{A79B6E7B-54CD-A9C2-FFD3-DECD43FA8EE2}"/>
                </a:ext>
              </a:extLst>
            </p:cNvPr>
            <p:cNvSpPr>
              <a:spLocks noChangeArrowheads="1"/>
            </p:cNvSpPr>
            <p:nvPr/>
          </p:nvSpPr>
          <p:spPr bwMode="auto">
            <a:xfrm>
              <a:off x="491732" y="3428334"/>
              <a:ext cx="1155544" cy="15255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Number still at risk</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 name="Line 806">
              <a:extLst>
                <a:ext uri="{FF2B5EF4-FFF2-40B4-BE49-F238E27FC236}">
                  <a16:creationId xmlns:a16="http://schemas.microsoft.com/office/drawing/2014/main" id="{9131A43C-518A-7BCE-8F6D-9FE4DB2CC259}"/>
                </a:ext>
              </a:extLst>
            </p:cNvPr>
            <p:cNvSpPr>
              <a:spLocks noChangeShapeType="1"/>
            </p:cNvSpPr>
            <p:nvPr/>
          </p:nvSpPr>
          <p:spPr bwMode="auto">
            <a:xfrm>
              <a:off x="1090669" y="3145609"/>
              <a:ext cx="4952333"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 name="Line 807">
              <a:extLst>
                <a:ext uri="{FF2B5EF4-FFF2-40B4-BE49-F238E27FC236}">
                  <a16:creationId xmlns:a16="http://schemas.microsoft.com/office/drawing/2014/main" id="{584590E2-7DF5-7824-0EED-626B90AD5A4B}"/>
                </a:ext>
              </a:extLst>
            </p:cNvPr>
            <p:cNvSpPr>
              <a:spLocks noChangeShapeType="1"/>
            </p:cNvSpPr>
            <p:nvPr/>
          </p:nvSpPr>
          <p:spPr bwMode="auto">
            <a:xfrm>
              <a:off x="1291725"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 name="Rectangle 808">
              <a:extLst>
                <a:ext uri="{FF2B5EF4-FFF2-40B4-BE49-F238E27FC236}">
                  <a16:creationId xmlns:a16="http://schemas.microsoft.com/office/drawing/2014/main" id="{F0B7685C-A2DE-9DCE-7935-6B0337FACFA7}"/>
                </a:ext>
              </a:extLst>
            </p:cNvPr>
            <p:cNvSpPr>
              <a:spLocks noChangeArrowheads="1"/>
            </p:cNvSpPr>
            <p:nvPr/>
          </p:nvSpPr>
          <p:spPr bwMode="auto">
            <a:xfrm>
              <a:off x="1249397" y="3182221"/>
              <a:ext cx="70524"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 name="Line 809">
              <a:extLst>
                <a:ext uri="{FF2B5EF4-FFF2-40B4-BE49-F238E27FC236}">
                  <a16:creationId xmlns:a16="http://schemas.microsoft.com/office/drawing/2014/main" id="{0636BBCE-1E0A-2E73-5DB8-96EA79A371B3}"/>
                </a:ext>
              </a:extLst>
            </p:cNvPr>
            <p:cNvSpPr>
              <a:spLocks noChangeShapeType="1"/>
            </p:cNvSpPr>
            <p:nvPr/>
          </p:nvSpPr>
          <p:spPr bwMode="auto">
            <a:xfrm>
              <a:off x="1575320"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 name="Rectangle 810">
              <a:extLst>
                <a:ext uri="{FF2B5EF4-FFF2-40B4-BE49-F238E27FC236}">
                  <a16:creationId xmlns:a16="http://schemas.microsoft.com/office/drawing/2014/main" id="{88A5EEB2-05C8-7834-F857-68A61802F205}"/>
                </a:ext>
              </a:extLst>
            </p:cNvPr>
            <p:cNvSpPr>
              <a:spLocks noChangeArrowheads="1"/>
            </p:cNvSpPr>
            <p:nvPr/>
          </p:nvSpPr>
          <p:spPr bwMode="auto">
            <a:xfrm>
              <a:off x="1535109" y="3182221"/>
              <a:ext cx="70524"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5" name="Line 811">
              <a:extLst>
                <a:ext uri="{FF2B5EF4-FFF2-40B4-BE49-F238E27FC236}">
                  <a16:creationId xmlns:a16="http://schemas.microsoft.com/office/drawing/2014/main" id="{066F9418-8BD8-A9FA-B46B-183F06D62958}"/>
                </a:ext>
              </a:extLst>
            </p:cNvPr>
            <p:cNvSpPr>
              <a:spLocks noChangeShapeType="1"/>
            </p:cNvSpPr>
            <p:nvPr/>
          </p:nvSpPr>
          <p:spPr bwMode="auto">
            <a:xfrm>
              <a:off x="1858915"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6" name="Rectangle 812">
              <a:extLst>
                <a:ext uri="{FF2B5EF4-FFF2-40B4-BE49-F238E27FC236}">
                  <a16:creationId xmlns:a16="http://schemas.microsoft.com/office/drawing/2014/main" id="{C4271C8F-D474-4114-EF42-23C30E382F05}"/>
                </a:ext>
              </a:extLst>
            </p:cNvPr>
            <p:cNvSpPr>
              <a:spLocks noChangeArrowheads="1"/>
            </p:cNvSpPr>
            <p:nvPr/>
          </p:nvSpPr>
          <p:spPr bwMode="auto">
            <a:xfrm>
              <a:off x="1820820" y="3182221"/>
              <a:ext cx="70524"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7" name="Line 813">
              <a:extLst>
                <a:ext uri="{FF2B5EF4-FFF2-40B4-BE49-F238E27FC236}">
                  <a16:creationId xmlns:a16="http://schemas.microsoft.com/office/drawing/2014/main" id="{6566D232-602B-2946-6712-F9D8ED529A0B}"/>
                </a:ext>
              </a:extLst>
            </p:cNvPr>
            <p:cNvSpPr>
              <a:spLocks noChangeShapeType="1"/>
            </p:cNvSpPr>
            <p:nvPr/>
          </p:nvSpPr>
          <p:spPr bwMode="auto">
            <a:xfrm>
              <a:off x="2144627"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 name="Rectangle 814">
              <a:extLst>
                <a:ext uri="{FF2B5EF4-FFF2-40B4-BE49-F238E27FC236}">
                  <a16:creationId xmlns:a16="http://schemas.microsoft.com/office/drawing/2014/main" id="{104A95B4-CF26-31B5-3282-63FB19409604}"/>
                </a:ext>
              </a:extLst>
            </p:cNvPr>
            <p:cNvSpPr>
              <a:spLocks noChangeArrowheads="1"/>
            </p:cNvSpPr>
            <p:nvPr/>
          </p:nvSpPr>
          <p:spPr bwMode="auto">
            <a:xfrm>
              <a:off x="2102300" y="3182221"/>
              <a:ext cx="70524"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9" name="Line 815">
              <a:extLst>
                <a:ext uri="{FF2B5EF4-FFF2-40B4-BE49-F238E27FC236}">
                  <a16:creationId xmlns:a16="http://schemas.microsoft.com/office/drawing/2014/main" id="{A149C6F3-D659-187D-2006-B53EC9AB7A11}"/>
                </a:ext>
              </a:extLst>
            </p:cNvPr>
            <p:cNvSpPr>
              <a:spLocks noChangeShapeType="1"/>
            </p:cNvSpPr>
            <p:nvPr/>
          </p:nvSpPr>
          <p:spPr bwMode="auto">
            <a:xfrm>
              <a:off x="2430338"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0" name="Rectangle 816">
              <a:extLst>
                <a:ext uri="{FF2B5EF4-FFF2-40B4-BE49-F238E27FC236}">
                  <a16:creationId xmlns:a16="http://schemas.microsoft.com/office/drawing/2014/main" id="{EF2E1484-C5F1-16D4-FF43-BD4BDCDAE378}"/>
                </a:ext>
              </a:extLst>
            </p:cNvPr>
            <p:cNvSpPr>
              <a:spLocks noChangeArrowheads="1"/>
            </p:cNvSpPr>
            <p:nvPr/>
          </p:nvSpPr>
          <p:spPr bwMode="auto">
            <a:xfrm>
              <a:off x="2385895" y="3182221"/>
              <a:ext cx="70524"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3" name="Line 817">
              <a:extLst>
                <a:ext uri="{FF2B5EF4-FFF2-40B4-BE49-F238E27FC236}">
                  <a16:creationId xmlns:a16="http://schemas.microsoft.com/office/drawing/2014/main" id="{A7EDBDFA-94E7-12D5-0AC8-0C70703837CA}"/>
                </a:ext>
              </a:extLst>
            </p:cNvPr>
            <p:cNvSpPr>
              <a:spLocks noChangeShapeType="1"/>
            </p:cNvSpPr>
            <p:nvPr/>
          </p:nvSpPr>
          <p:spPr bwMode="auto">
            <a:xfrm>
              <a:off x="2709700"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4" name="Rectangle 818">
              <a:extLst>
                <a:ext uri="{FF2B5EF4-FFF2-40B4-BE49-F238E27FC236}">
                  <a16:creationId xmlns:a16="http://schemas.microsoft.com/office/drawing/2014/main" id="{0C562531-23E1-E21A-7638-EF809424753B}"/>
                </a:ext>
              </a:extLst>
            </p:cNvPr>
            <p:cNvSpPr>
              <a:spLocks noChangeArrowheads="1"/>
            </p:cNvSpPr>
            <p:nvPr/>
          </p:nvSpPr>
          <p:spPr bwMode="auto">
            <a:xfrm>
              <a:off x="2635628" y="318222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5" name="Line 819">
              <a:extLst>
                <a:ext uri="{FF2B5EF4-FFF2-40B4-BE49-F238E27FC236}">
                  <a16:creationId xmlns:a16="http://schemas.microsoft.com/office/drawing/2014/main" id="{97B9C09F-BB9D-DAE3-4625-D98208B535FF}"/>
                </a:ext>
              </a:extLst>
            </p:cNvPr>
            <p:cNvSpPr>
              <a:spLocks noChangeShapeType="1"/>
            </p:cNvSpPr>
            <p:nvPr/>
          </p:nvSpPr>
          <p:spPr bwMode="auto">
            <a:xfrm>
              <a:off x="2995413"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6" name="Rectangle 820">
              <a:extLst>
                <a:ext uri="{FF2B5EF4-FFF2-40B4-BE49-F238E27FC236}">
                  <a16:creationId xmlns:a16="http://schemas.microsoft.com/office/drawing/2014/main" id="{63F5DE39-8D5F-9013-AEE9-7F562BF0104C}"/>
                </a:ext>
              </a:extLst>
            </p:cNvPr>
            <p:cNvSpPr>
              <a:spLocks noChangeArrowheads="1"/>
            </p:cNvSpPr>
            <p:nvPr/>
          </p:nvSpPr>
          <p:spPr bwMode="auto">
            <a:xfrm>
              <a:off x="2921339" y="318222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7" name="Line 821">
              <a:extLst>
                <a:ext uri="{FF2B5EF4-FFF2-40B4-BE49-F238E27FC236}">
                  <a16:creationId xmlns:a16="http://schemas.microsoft.com/office/drawing/2014/main" id="{4185F96E-1F5E-FDF7-6C69-6C81CC998929}"/>
                </a:ext>
              </a:extLst>
            </p:cNvPr>
            <p:cNvSpPr>
              <a:spLocks noChangeShapeType="1"/>
            </p:cNvSpPr>
            <p:nvPr/>
          </p:nvSpPr>
          <p:spPr bwMode="auto">
            <a:xfrm>
              <a:off x="3281123"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8" name="Rectangle 822">
              <a:extLst>
                <a:ext uri="{FF2B5EF4-FFF2-40B4-BE49-F238E27FC236}">
                  <a16:creationId xmlns:a16="http://schemas.microsoft.com/office/drawing/2014/main" id="{3D79AE63-2D88-FF68-35B3-B50088401ABB}"/>
                </a:ext>
              </a:extLst>
            </p:cNvPr>
            <p:cNvSpPr>
              <a:spLocks noChangeArrowheads="1"/>
            </p:cNvSpPr>
            <p:nvPr/>
          </p:nvSpPr>
          <p:spPr bwMode="auto">
            <a:xfrm>
              <a:off x="3202818" y="318222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14</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9" name="Line 823">
              <a:extLst>
                <a:ext uri="{FF2B5EF4-FFF2-40B4-BE49-F238E27FC236}">
                  <a16:creationId xmlns:a16="http://schemas.microsoft.com/office/drawing/2014/main" id="{C8674F35-1896-8406-19A3-7B00613B53A8}"/>
                </a:ext>
              </a:extLst>
            </p:cNvPr>
            <p:cNvSpPr>
              <a:spLocks noChangeShapeType="1"/>
            </p:cNvSpPr>
            <p:nvPr/>
          </p:nvSpPr>
          <p:spPr bwMode="auto">
            <a:xfrm>
              <a:off x="3562603"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0" name="Rectangle 824">
              <a:extLst>
                <a:ext uri="{FF2B5EF4-FFF2-40B4-BE49-F238E27FC236}">
                  <a16:creationId xmlns:a16="http://schemas.microsoft.com/office/drawing/2014/main" id="{0D4418D4-605E-C7C5-B892-D775510321A8}"/>
                </a:ext>
              </a:extLst>
            </p:cNvPr>
            <p:cNvSpPr>
              <a:spLocks noChangeArrowheads="1"/>
            </p:cNvSpPr>
            <p:nvPr/>
          </p:nvSpPr>
          <p:spPr bwMode="auto">
            <a:xfrm>
              <a:off x="3488529" y="318222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16</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1" name="Line 825">
              <a:extLst>
                <a:ext uri="{FF2B5EF4-FFF2-40B4-BE49-F238E27FC236}">
                  <a16:creationId xmlns:a16="http://schemas.microsoft.com/office/drawing/2014/main" id="{B6B9E6EC-9780-6F02-996D-3A60862590C2}"/>
                </a:ext>
              </a:extLst>
            </p:cNvPr>
            <p:cNvSpPr>
              <a:spLocks noChangeShapeType="1"/>
            </p:cNvSpPr>
            <p:nvPr/>
          </p:nvSpPr>
          <p:spPr bwMode="auto">
            <a:xfrm>
              <a:off x="3848314"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2" name="Rectangle 826">
              <a:extLst>
                <a:ext uri="{FF2B5EF4-FFF2-40B4-BE49-F238E27FC236}">
                  <a16:creationId xmlns:a16="http://schemas.microsoft.com/office/drawing/2014/main" id="{AABE6722-7418-86B8-D77F-B57F52EC11B3}"/>
                </a:ext>
              </a:extLst>
            </p:cNvPr>
            <p:cNvSpPr>
              <a:spLocks noChangeArrowheads="1"/>
            </p:cNvSpPr>
            <p:nvPr/>
          </p:nvSpPr>
          <p:spPr bwMode="auto">
            <a:xfrm>
              <a:off x="3772124" y="318222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18</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3" name="Line 827">
              <a:extLst>
                <a:ext uri="{FF2B5EF4-FFF2-40B4-BE49-F238E27FC236}">
                  <a16:creationId xmlns:a16="http://schemas.microsoft.com/office/drawing/2014/main" id="{A43B1241-1176-2B76-513F-64BB3382ABFB}"/>
                </a:ext>
              </a:extLst>
            </p:cNvPr>
            <p:cNvSpPr>
              <a:spLocks noChangeShapeType="1"/>
            </p:cNvSpPr>
            <p:nvPr/>
          </p:nvSpPr>
          <p:spPr bwMode="auto">
            <a:xfrm>
              <a:off x="4134026"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4" name="Rectangle 828">
              <a:extLst>
                <a:ext uri="{FF2B5EF4-FFF2-40B4-BE49-F238E27FC236}">
                  <a16:creationId xmlns:a16="http://schemas.microsoft.com/office/drawing/2014/main" id="{DA859840-3EA7-78BE-C348-92B68783EED4}"/>
                </a:ext>
              </a:extLst>
            </p:cNvPr>
            <p:cNvSpPr>
              <a:spLocks noChangeArrowheads="1"/>
            </p:cNvSpPr>
            <p:nvPr/>
          </p:nvSpPr>
          <p:spPr bwMode="auto">
            <a:xfrm>
              <a:off x="4057836" y="318222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5" name="Line 829">
              <a:extLst>
                <a:ext uri="{FF2B5EF4-FFF2-40B4-BE49-F238E27FC236}">
                  <a16:creationId xmlns:a16="http://schemas.microsoft.com/office/drawing/2014/main" id="{28C74187-03E2-46DF-3716-8D207A7CAB16}"/>
                </a:ext>
              </a:extLst>
            </p:cNvPr>
            <p:cNvSpPr>
              <a:spLocks noChangeShapeType="1"/>
            </p:cNvSpPr>
            <p:nvPr/>
          </p:nvSpPr>
          <p:spPr bwMode="auto">
            <a:xfrm>
              <a:off x="4417621"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6" name="Rectangle 830">
              <a:extLst>
                <a:ext uri="{FF2B5EF4-FFF2-40B4-BE49-F238E27FC236}">
                  <a16:creationId xmlns:a16="http://schemas.microsoft.com/office/drawing/2014/main" id="{6CC1EECB-216F-389D-178D-5EC14E421720}"/>
                </a:ext>
              </a:extLst>
            </p:cNvPr>
            <p:cNvSpPr>
              <a:spLocks noChangeArrowheads="1"/>
            </p:cNvSpPr>
            <p:nvPr/>
          </p:nvSpPr>
          <p:spPr bwMode="auto">
            <a:xfrm>
              <a:off x="4339314" y="318222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22</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 name="Line 831">
              <a:extLst>
                <a:ext uri="{FF2B5EF4-FFF2-40B4-BE49-F238E27FC236}">
                  <a16:creationId xmlns:a16="http://schemas.microsoft.com/office/drawing/2014/main" id="{956C77B5-3544-1973-848A-E33F6950DD93}"/>
                </a:ext>
              </a:extLst>
            </p:cNvPr>
            <p:cNvSpPr>
              <a:spLocks noChangeShapeType="1"/>
            </p:cNvSpPr>
            <p:nvPr/>
          </p:nvSpPr>
          <p:spPr bwMode="auto">
            <a:xfrm>
              <a:off x="4699099"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8" name="Rectangle 832">
              <a:extLst>
                <a:ext uri="{FF2B5EF4-FFF2-40B4-BE49-F238E27FC236}">
                  <a16:creationId xmlns:a16="http://schemas.microsoft.com/office/drawing/2014/main" id="{607F2967-8094-0E4E-25F0-45A7F7E54B4E}"/>
                </a:ext>
              </a:extLst>
            </p:cNvPr>
            <p:cNvSpPr>
              <a:spLocks noChangeArrowheads="1"/>
            </p:cNvSpPr>
            <p:nvPr/>
          </p:nvSpPr>
          <p:spPr bwMode="auto">
            <a:xfrm>
              <a:off x="4625026" y="318222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24</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9" name="Line 833">
              <a:extLst>
                <a:ext uri="{FF2B5EF4-FFF2-40B4-BE49-F238E27FC236}">
                  <a16:creationId xmlns:a16="http://schemas.microsoft.com/office/drawing/2014/main" id="{4324499C-F368-6135-99D1-298E33832DE2}"/>
                </a:ext>
              </a:extLst>
            </p:cNvPr>
            <p:cNvSpPr>
              <a:spLocks noChangeShapeType="1"/>
            </p:cNvSpPr>
            <p:nvPr/>
          </p:nvSpPr>
          <p:spPr bwMode="auto">
            <a:xfrm>
              <a:off x="4984811"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0" name="Rectangle 834">
              <a:extLst>
                <a:ext uri="{FF2B5EF4-FFF2-40B4-BE49-F238E27FC236}">
                  <a16:creationId xmlns:a16="http://schemas.microsoft.com/office/drawing/2014/main" id="{B18C2C3C-CD32-49A1-C6F2-9B4830F0A415}"/>
                </a:ext>
              </a:extLst>
            </p:cNvPr>
            <p:cNvSpPr>
              <a:spLocks noChangeArrowheads="1"/>
            </p:cNvSpPr>
            <p:nvPr/>
          </p:nvSpPr>
          <p:spPr bwMode="auto">
            <a:xfrm>
              <a:off x="4910737" y="318222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26</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1" name="Line 835">
              <a:extLst>
                <a:ext uri="{FF2B5EF4-FFF2-40B4-BE49-F238E27FC236}">
                  <a16:creationId xmlns:a16="http://schemas.microsoft.com/office/drawing/2014/main" id="{F14E0604-77FD-3F4B-51C2-BD39639B577B}"/>
                </a:ext>
              </a:extLst>
            </p:cNvPr>
            <p:cNvSpPr>
              <a:spLocks noChangeShapeType="1"/>
            </p:cNvSpPr>
            <p:nvPr/>
          </p:nvSpPr>
          <p:spPr bwMode="auto">
            <a:xfrm>
              <a:off x="5268406"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2" name="Rectangle 836">
              <a:extLst>
                <a:ext uri="{FF2B5EF4-FFF2-40B4-BE49-F238E27FC236}">
                  <a16:creationId xmlns:a16="http://schemas.microsoft.com/office/drawing/2014/main" id="{D29FA112-2BB1-C8BE-3DB9-E088C6BF5B7C}"/>
                </a:ext>
              </a:extLst>
            </p:cNvPr>
            <p:cNvSpPr>
              <a:spLocks noChangeArrowheads="1"/>
            </p:cNvSpPr>
            <p:nvPr/>
          </p:nvSpPr>
          <p:spPr bwMode="auto">
            <a:xfrm>
              <a:off x="5192217" y="318222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28</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3" name="Line 837">
              <a:extLst>
                <a:ext uri="{FF2B5EF4-FFF2-40B4-BE49-F238E27FC236}">
                  <a16:creationId xmlns:a16="http://schemas.microsoft.com/office/drawing/2014/main" id="{2BDE7C16-6F9A-2996-280C-E4B1B8376AA0}"/>
                </a:ext>
              </a:extLst>
            </p:cNvPr>
            <p:cNvSpPr>
              <a:spLocks noChangeShapeType="1"/>
            </p:cNvSpPr>
            <p:nvPr/>
          </p:nvSpPr>
          <p:spPr bwMode="auto">
            <a:xfrm>
              <a:off x="5552001"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4" name="Rectangle 838">
              <a:extLst>
                <a:ext uri="{FF2B5EF4-FFF2-40B4-BE49-F238E27FC236}">
                  <a16:creationId xmlns:a16="http://schemas.microsoft.com/office/drawing/2014/main" id="{61C6EC35-CCE3-BCA1-33CE-49A9C2B94CB8}"/>
                </a:ext>
              </a:extLst>
            </p:cNvPr>
            <p:cNvSpPr>
              <a:spLocks noChangeArrowheads="1"/>
            </p:cNvSpPr>
            <p:nvPr/>
          </p:nvSpPr>
          <p:spPr bwMode="auto">
            <a:xfrm>
              <a:off x="5475812" y="318222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5" name="Line 839">
              <a:extLst>
                <a:ext uri="{FF2B5EF4-FFF2-40B4-BE49-F238E27FC236}">
                  <a16:creationId xmlns:a16="http://schemas.microsoft.com/office/drawing/2014/main" id="{1B3117B6-3262-04EF-BB1F-EE109D15CEBA}"/>
                </a:ext>
              </a:extLst>
            </p:cNvPr>
            <p:cNvSpPr>
              <a:spLocks noChangeShapeType="1"/>
            </p:cNvSpPr>
            <p:nvPr/>
          </p:nvSpPr>
          <p:spPr bwMode="auto">
            <a:xfrm>
              <a:off x="5835597" y="3143574"/>
              <a:ext cx="0" cy="38647"/>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6" name="Rectangle 840">
              <a:extLst>
                <a:ext uri="{FF2B5EF4-FFF2-40B4-BE49-F238E27FC236}">
                  <a16:creationId xmlns:a16="http://schemas.microsoft.com/office/drawing/2014/main" id="{6299F3F4-4474-C24E-FD5B-B61796D0E930}"/>
                </a:ext>
              </a:extLst>
            </p:cNvPr>
            <p:cNvSpPr>
              <a:spLocks noChangeArrowheads="1"/>
            </p:cNvSpPr>
            <p:nvPr/>
          </p:nvSpPr>
          <p:spPr bwMode="auto">
            <a:xfrm>
              <a:off x="5761523" y="318222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32</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7" name="Rectangle 841">
              <a:extLst>
                <a:ext uri="{FF2B5EF4-FFF2-40B4-BE49-F238E27FC236}">
                  <a16:creationId xmlns:a16="http://schemas.microsoft.com/office/drawing/2014/main" id="{003AD13B-25AF-FE80-D23C-4C332002F2BD}"/>
                </a:ext>
              </a:extLst>
            </p:cNvPr>
            <p:cNvSpPr>
              <a:spLocks noChangeArrowheads="1"/>
            </p:cNvSpPr>
            <p:nvPr/>
          </p:nvSpPr>
          <p:spPr bwMode="auto">
            <a:xfrm>
              <a:off x="1192255" y="3623598"/>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551</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8" name="Rectangle 842">
              <a:extLst>
                <a:ext uri="{FF2B5EF4-FFF2-40B4-BE49-F238E27FC236}">
                  <a16:creationId xmlns:a16="http://schemas.microsoft.com/office/drawing/2014/main" id="{842B59AF-B03F-06C5-A353-9ABE83C0A5E7}"/>
                </a:ext>
              </a:extLst>
            </p:cNvPr>
            <p:cNvSpPr>
              <a:spLocks noChangeArrowheads="1"/>
            </p:cNvSpPr>
            <p:nvPr/>
          </p:nvSpPr>
          <p:spPr bwMode="auto">
            <a:xfrm>
              <a:off x="1477966" y="3623598"/>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535</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9" name="Rectangle 843">
              <a:extLst>
                <a:ext uri="{FF2B5EF4-FFF2-40B4-BE49-F238E27FC236}">
                  <a16:creationId xmlns:a16="http://schemas.microsoft.com/office/drawing/2014/main" id="{71841C51-CDC6-49B0-7BE4-C24F2E0E65A7}"/>
                </a:ext>
              </a:extLst>
            </p:cNvPr>
            <p:cNvSpPr>
              <a:spLocks noChangeArrowheads="1"/>
            </p:cNvSpPr>
            <p:nvPr/>
          </p:nvSpPr>
          <p:spPr bwMode="auto">
            <a:xfrm>
              <a:off x="1763678" y="3623598"/>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506</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0" name="Rectangle 844">
              <a:extLst>
                <a:ext uri="{FF2B5EF4-FFF2-40B4-BE49-F238E27FC236}">
                  <a16:creationId xmlns:a16="http://schemas.microsoft.com/office/drawing/2014/main" id="{FC5E348B-A175-19A4-B7C6-E115212BDB34}"/>
                </a:ext>
              </a:extLst>
            </p:cNvPr>
            <p:cNvSpPr>
              <a:spLocks noChangeArrowheads="1"/>
            </p:cNvSpPr>
            <p:nvPr/>
          </p:nvSpPr>
          <p:spPr bwMode="auto">
            <a:xfrm>
              <a:off x="2045157" y="3623598"/>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470</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1" name="Rectangle 845">
              <a:extLst>
                <a:ext uri="{FF2B5EF4-FFF2-40B4-BE49-F238E27FC236}">
                  <a16:creationId xmlns:a16="http://schemas.microsoft.com/office/drawing/2014/main" id="{734D1225-7DA9-AD71-9C46-B5EB2C69E53A}"/>
                </a:ext>
              </a:extLst>
            </p:cNvPr>
            <p:cNvSpPr>
              <a:spLocks noChangeArrowheads="1"/>
            </p:cNvSpPr>
            <p:nvPr/>
          </p:nvSpPr>
          <p:spPr bwMode="auto">
            <a:xfrm>
              <a:off x="2328752" y="3623598"/>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425</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2" name="Rectangle 846">
              <a:extLst>
                <a:ext uri="{FF2B5EF4-FFF2-40B4-BE49-F238E27FC236}">
                  <a16:creationId xmlns:a16="http://schemas.microsoft.com/office/drawing/2014/main" id="{AEF62E48-0CC1-1E64-F023-C59EFD18589B}"/>
                </a:ext>
              </a:extLst>
            </p:cNvPr>
            <p:cNvSpPr>
              <a:spLocks noChangeArrowheads="1"/>
            </p:cNvSpPr>
            <p:nvPr/>
          </p:nvSpPr>
          <p:spPr bwMode="auto">
            <a:xfrm>
              <a:off x="2614464" y="3623598"/>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377</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3" name="Rectangle 847">
              <a:extLst>
                <a:ext uri="{FF2B5EF4-FFF2-40B4-BE49-F238E27FC236}">
                  <a16:creationId xmlns:a16="http://schemas.microsoft.com/office/drawing/2014/main" id="{A969F756-4638-D7A7-712B-F734B365EAEF}"/>
                </a:ext>
              </a:extLst>
            </p:cNvPr>
            <p:cNvSpPr>
              <a:spLocks noChangeArrowheads="1"/>
            </p:cNvSpPr>
            <p:nvPr/>
          </p:nvSpPr>
          <p:spPr bwMode="auto">
            <a:xfrm>
              <a:off x="2895942" y="3623598"/>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332</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4" name="Rectangle 848">
              <a:extLst>
                <a:ext uri="{FF2B5EF4-FFF2-40B4-BE49-F238E27FC236}">
                  <a16:creationId xmlns:a16="http://schemas.microsoft.com/office/drawing/2014/main" id="{722B5BB8-40C9-A58E-A8CB-77A940E1D6A5}"/>
                </a:ext>
              </a:extLst>
            </p:cNvPr>
            <p:cNvSpPr>
              <a:spLocks noChangeArrowheads="1"/>
            </p:cNvSpPr>
            <p:nvPr/>
          </p:nvSpPr>
          <p:spPr bwMode="auto">
            <a:xfrm>
              <a:off x="3181654" y="3623598"/>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289</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5" name="Rectangle 849">
              <a:extLst>
                <a:ext uri="{FF2B5EF4-FFF2-40B4-BE49-F238E27FC236}">
                  <a16:creationId xmlns:a16="http://schemas.microsoft.com/office/drawing/2014/main" id="{AA453CFB-0090-FE1A-7BFB-CA85059547CA}"/>
                </a:ext>
              </a:extLst>
            </p:cNvPr>
            <p:cNvSpPr>
              <a:spLocks noChangeArrowheads="1"/>
            </p:cNvSpPr>
            <p:nvPr/>
          </p:nvSpPr>
          <p:spPr bwMode="auto">
            <a:xfrm>
              <a:off x="3467365" y="3623598"/>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236</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6" name="Rectangle 850">
              <a:extLst>
                <a:ext uri="{FF2B5EF4-FFF2-40B4-BE49-F238E27FC236}">
                  <a16:creationId xmlns:a16="http://schemas.microsoft.com/office/drawing/2014/main" id="{E1A6887F-AF06-1790-979F-076994DA3D8C}"/>
                </a:ext>
              </a:extLst>
            </p:cNvPr>
            <p:cNvSpPr>
              <a:spLocks noChangeArrowheads="1"/>
            </p:cNvSpPr>
            <p:nvPr/>
          </p:nvSpPr>
          <p:spPr bwMode="auto">
            <a:xfrm>
              <a:off x="3750960" y="3623598"/>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166</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7" name="Rectangle 851">
              <a:extLst>
                <a:ext uri="{FF2B5EF4-FFF2-40B4-BE49-F238E27FC236}">
                  <a16:creationId xmlns:a16="http://schemas.microsoft.com/office/drawing/2014/main" id="{449DE7C8-F6BB-AAD9-41AF-759285EBE5F0}"/>
                </a:ext>
              </a:extLst>
            </p:cNvPr>
            <p:cNvSpPr>
              <a:spLocks noChangeArrowheads="1"/>
            </p:cNvSpPr>
            <p:nvPr/>
          </p:nvSpPr>
          <p:spPr bwMode="auto">
            <a:xfrm>
              <a:off x="4034555" y="3623598"/>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112</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8" name="Rectangle 852">
              <a:extLst>
                <a:ext uri="{FF2B5EF4-FFF2-40B4-BE49-F238E27FC236}">
                  <a16:creationId xmlns:a16="http://schemas.microsoft.com/office/drawing/2014/main" id="{BE77AB3E-B3A5-4C07-FDCD-2D2CC2BC674A}"/>
                </a:ext>
              </a:extLst>
            </p:cNvPr>
            <p:cNvSpPr>
              <a:spLocks noChangeArrowheads="1"/>
            </p:cNvSpPr>
            <p:nvPr/>
          </p:nvSpPr>
          <p:spPr bwMode="auto">
            <a:xfrm>
              <a:off x="4345664" y="3623598"/>
              <a:ext cx="98304"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63</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9" name="Rectangle 853">
              <a:extLst>
                <a:ext uri="{FF2B5EF4-FFF2-40B4-BE49-F238E27FC236}">
                  <a16:creationId xmlns:a16="http://schemas.microsoft.com/office/drawing/2014/main" id="{AC90711C-1282-FADD-D44D-9C1A461AA17C}"/>
                </a:ext>
              </a:extLst>
            </p:cNvPr>
            <p:cNvSpPr>
              <a:spLocks noChangeArrowheads="1"/>
            </p:cNvSpPr>
            <p:nvPr/>
          </p:nvSpPr>
          <p:spPr bwMode="auto">
            <a:xfrm>
              <a:off x="4631375" y="3623598"/>
              <a:ext cx="98304"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36</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0" name="Rectangle 854">
              <a:extLst>
                <a:ext uri="{FF2B5EF4-FFF2-40B4-BE49-F238E27FC236}">
                  <a16:creationId xmlns:a16="http://schemas.microsoft.com/office/drawing/2014/main" id="{7D4E8C92-4F97-1A3F-3454-88D961569AAB}"/>
                </a:ext>
              </a:extLst>
            </p:cNvPr>
            <p:cNvSpPr>
              <a:spLocks noChangeArrowheads="1"/>
            </p:cNvSpPr>
            <p:nvPr/>
          </p:nvSpPr>
          <p:spPr bwMode="auto">
            <a:xfrm>
              <a:off x="4917087" y="3623598"/>
              <a:ext cx="98304"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15</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1" name="Rectangle 855">
              <a:extLst>
                <a:ext uri="{FF2B5EF4-FFF2-40B4-BE49-F238E27FC236}">
                  <a16:creationId xmlns:a16="http://schemas.microsoft.com/office/drawing/2014/main" id="{42A8E572-F063-CFF3-C9D8-DB87D4EBEFAC}"/>
                </a:ext>
              </a:extLst>
            </p:cNvPr>
            <p:cNvSpPr>
              <a:spLocks noChangeArrowheads="1"/>
            </p:cNvSpPr>
            <p:nvPr/>
          </p:nvSpPr>
          <p:spPr bwMode="auto">
            <a:xfrm>
              <a:off x="5230311" y="3623598"/>
              <a:ext cx="49153"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5</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2" name="Rectangle 856">
              <a:extLst>
                <a:ext uri="{FF2B5EF4-FFF2-40B4-BE49-F238E27FC236}">
                  <a16:creationId xmlns:a16="http://schemas.microsoft.com/office/drawing/2014/main" id="{E921232D-F0CD-CB88-55A8-45DD8A07A58C}"/>
                </a:ext>
              </a:extLst>
            </p:cNvPr>
            <p:cNvSpPr>
              <a:spLocks noChangeArrowheads="1"/>
            </p:cNvSpPr>
            <p:nvPr/>
          </p:nvSpPr>
          <p:spPr bwMode="auto">
            <a:xfrm>
              <a:off x="5516022" y="3623598"/>
              <a:ext cx="49153"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2</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3" name="Rectangle 857">
              <a:extLst>
                <a:ext uri="{FF2B5EF4-FFF2-40B4-BE49-F238E27FC236}">
                  <a16:creationId xmlns:a16="http://schemas.microsoft.com/office/drawing/2014/main" id="{C924B7F5-D43B-6120-EC8E-74542DD09F89}"/>
                </a:ext>
              </a:extLst>
            </p:cNvPr>
            <p:cNvSpPr>
              <a:spLocks noChangeArrowheads="1"/>
            </p:cNvSpPr>
            <p:nvPr/>
          </p:nvSpPr>
          <p:spPr bwMode="auto">
            <a:xfrm>
              <a:off x="5799617" y="3623598"/>
              <a:ext cx="49153"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0</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4" name="Rectangle 858">
              <a:extLst>
                <a:ext uri="{FF2B5EF4-FFF2-40B4-BE49-F238E27FC236}">
                  <a16:creationId xmlns:a16="http://schemas.microsoft.com/office/drawing/2014/main" id="{B1B4BF6E-E4E6-994D-05AF-918343F98034}"/>
                </a:ext>
              </a:extLst>
            </p:cNvPr>
            <p:cNvSpPr>
              <a:spLocks noChangeArrowheads="1"/>
            </p:cNvSpPr>
            <p:nvPr/>
          </p:nvSpPr>
          <p:spPr bwMode="auto">
            <a:xfrm>
              <a:off x="1192255" y="3768013"/>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280</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5" name="Rectangle 859">
              <a:extLst>
                <a:ext uri="{FF2B5EF4-FFF2-40B4-BE49-F238E27FC236}">
                  <a16:creationId xmlns:a16="http://schemas.microsoft.com/office/drawing/2014/main" id="{B8FF7D28-66C8-827C-791A-47B40473321F}"/>
                </a:ext>
              </a:extLst>
            </p:cNvPr>
            <p:cNvSpPr>
              <a:spLocks noChangeArrowheads="1"/>
            </p:cNvSpPr>
            <p:nvPr/>
          </p:nvSpPr>
          <p:spPr bwMode="auto">
            <a:xfrm>
              <a:off x="1477966" y="3768013"/>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238</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6" name="Rectangle 860">
              <a:extLst>
                <a:ext uri="{FF2B5EF4-FFF2-40B4-BE49-F238E27FC236}">
                  <a16:creationId xmlns:a16="http://schemas.microsoft.com/office/drawing/2014/main" id="{7A7ADC6E-ED5B-473D-1E7D-E13BFBB0335E}"/>
                </a:ext>
              </a:extLst>
            </p:cNvPr>
            <p:cNvSpPr>
              <a:spLocks noChangeArrowheads="1"/>
            </p:cNvSpPr>
            <p:nvPr/>
          </p:nvSpPr>
          <p:spPr bwMode="auto">
            <a:xfrm>
              <a:off x="1763678" y="3768013"/>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203</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7" name="Rectangle 861">
              <a:extLst>
                <a:ext uri="{FF2B5EF4-FFF2-40B4-BE49-F238E27FC236}">
                  <a16:creationId xmlns:a16="http://schemas.microsoft.com/office/drawing/2014/main" id="{B19519F1-BAAA-A705-D68A-D33FCEF04DC9}"/>
                </a:ext>
              </a:extLst>
            </p:cNvPr>
            <p:cNvSpPr>
              <a:spLocks noChangeArrowheads="1"/>
            </p:cNvSpPr>
            <p:nvPr/>
          </p:nvSpPr>
          <p:spPr bwMode="auto">
            <a:xfrm>
              <a:off x="2045157" y="3768013"/>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173</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8" name="Rectangle 862">
              <a:extLst>
                <a:ext uri="{FF2B5EF4-FFF2-40B4-BE49-F238E27FC236}">
                  <a16:creationId xmlns:a16="http://schemas.microsoft.com/office/drawing/2014/main" id="{BA0DA601-B9F0-6EA8-15A8-B9CB4A717CD9}"/>
                </a:ext>
              </a:extLst>
            </p:cNvPr>
            <p:cNvSpPr>
              <a:spLocks noChangeArrowheads="1"/>
            </p:cNvSpPr>
            <p:nvPr/>
          </p:nvSpPr>
          <p:spPr bwMode="auto">
            <a:xfrm>
              <a:off x="2328752" y="3768013"/>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155</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9" name="Rectangle 863">
              <a:extLst>
                <a:ext uri="{FF2B5EF4-FFF2-40B4-BE49-F238E27FC236}">
                  <a16:creationId xmlns:a16="http://schemas.microsoft.com/office/drawing/2014/main" id="{ACCB019D-EB0F-61B1-9676-3B0676DC0578}"/>
                </a:ext>
              </a:extLst>
            </p:cNvPr>
            <p:cNvSpPr>
              <a:spLocks noChangeArrowheads="1"/>
            </p:cNvSpPr>
            <p:nvPr/>
          </p:nvSpPr>
          <p:spPr bwMode="auto">
            <a:xfrm>
              <a:off x="2614464" y="3768013"/>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133</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0" name="Rectangle 864">
              <a:extLst>
                <a:ext uri="{FF2B5EF4-FFF2-40B4-BE49-F238E27FC236}">
                  <a16:creationId xmlns:a16="http://schemas.microsoft.com/office/drawing/2014/main" id="{00FACBF3-00B1-6EF5-A84D-0BC7B2879745}"/>
                </a:ext>
              </a:extLst>
            </p:cNvPr>
            <p:cNvSpPr>
              <a:spLocks noChangeArrowheads="1"/>
            </p:cNvSpPr>
            <p:nvPr/>
          </p:nvSpPr>
          <p:spPr bwMode="auto">
            <a:xfrm>
              <a:off x="2895942" y="3768013"/>
              <a:ext cx="147457"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117</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1" name="Rectangle 865">
              <a:extLst>
                <a:ext uri="{FF2B5EF4-FFF2-40B4-BE49-F238E27FC236}">
                  <a16:creationId xmlns:a16="http://schemas.microsoft.com/office/drawing/2014/main" id="{BCE4DD62-D99B-A779-CB8D-0FD8F759ACD8}"/>
                </a:ext>
              </a:extLst>
            </p:cNvPr>
            <p:cNvSpPr>
              <a:spLocks noChangeArrowheads="1"/>
            </p:cNvSpPr>
            <p:nvPr/>
          </p:nvSpPr>
          <p:spPr bwMode="auto">
            <a:xfrm>
              <a:off x="3213399" y="3768013"/>
              <a:ext cx="98304"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98</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2" name="Rectangle 866">
              <a:extLst>
                <a:ext uri="{FF2B5EF4-FFF2-40B4-BE49-F238E27FC236}">
                  <a16:creationId xmlns:a16="http://schemas.microsoft.com/office/drawing/2014/main" id="{C9ED26D8-6954-3BC5-155D-FB32B7037D71}"/>
                </a:ext>
              </a:extLst>
            </p:cNvPr>
            <p:cNvSpPr>
              <a:spLocks noChangeArrowheads="1"/>
            </p:cNvSpPr>
            <p:nvPr/>
          </p:nvSpPr>
          <p:spPr bwMode="auto">
            <a:xfrm>
              <a:off x="3494879" y="3768013"/>
              <a:ext cx="98304"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73</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3" name="Rectangle 867">
              <a:extLst>
                <a:ext uri="{FF2B5EF4-FFF2-40B4-BE49-F238E27FC236}">
                  <a16:creationId xmlns:a16="http://schemas.microsoft.com/office/drawing/2014/main" id="{D78B7B06-9761-72C9-ED62-00D56378CF1E}"/>
                </a:ext>
              </a:extLst>
            </p:cNvPr>
            <p:cNvSpPr>
              <a:spLocks noChangeArrowheads="1"/>
            </p:cNvSpPr>
            <p:nvPr/>
          </p:nvSpPr>
          <p:spPr bwMode="auto">
            <a:xfrm>
              <a:off x="3780589" y="3768013"/>
              <a:ext cx="98304"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51</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868">
              <a:extLst>
                <a:ext uri="{FF2B5EF4-FFF2-40B4-BE49-F238E27FC236}">
                  <a16:creationId xmlns:a16="http://schemas.microsoft.com/office/drawing/2014/main" id="{DF7EA197-3CD3-C9E1-9879-66BFDE61066C}"/>
                </a:ext>
              </a:extLst>
            </p:cNvPr>
            <p:cNvSpPr>
              <a:spLocks noChangeArrowheads="1"/>
            </p:cNvSpPr>
            <p:nvPr/>
          </p:nvSpPr>
          <p:spPr bwMode="auto">
            <a:xfrm>
              <a:off x="4064185" y="3768013"/>
              <a:ext cx="98304"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33</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5" name="Rectangle 869">
              <a:extLst>
                <a:ext uri="{FF2B5EF4-FFF2-40B4-BE49-F238E27FC236}">
                  <a16:creationId xmlns:a16="http://schemas.microsoft.com/office/drawing/2014/main" id="{B4FE73B9-C192-DD04-C8AB-3940CC298E09}"/>
                </a:ext>
              </a:extLst>
            </p:cNvPr>
            <p:cNvSpPr>
              <a:spLocks noChangeArrowheads="1"/>
            </p:cNvSpPr>
            <p:nvPr/>
          </p:nvSpPr>
          <p:spPr bwMode="auto">
            <a:xfrm>
              <a:off x="4345664" y="3768013"/>
              <a:ext cx="98304"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16</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6" name="Rectangle 870">
              <a:extLst>
                <a:ext uri="{FF2B5EF4-FFF2-40B4-BE49-F238E27FC236}">
                  <a16:creationId xmlns:a16="http://schemas.microsoft.com/office/drawing/2014/main" id="{4723F22C-2451-4FB8-0F06-F891636CABC1}"/>
                </a:ext>
              </a:extLst>
            </p:cNvPr>
            <p:cNvSpPr>
              <a:spLocks noChangeArrowheads="1"/>
            </p:cNvSpPr>
            <p:nvPr/>
          </p:nvSpPr>
          <p:spPr bwMode="auto">
            <a:xfrm>
              <a:off x="4663121" y="3768013"/>
              <a:ext cx="49153"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6</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7" name="Rectangle 871">
              <a:extLst>
                <a:ext uri="{FF2B5EF4-FFF2-40B4-BE49-F238E27FC236}">
                  <a16:creationId xmlns:a16="http://schemas.microsoft.com/office/drawing/2014/main" id="{685F938D-A008-35EF-69DC-3364D0371A88}"/>
                </a:ext>
              </a:extLst>
            </p:cNvPr>
            <p:cNvSpPr>
              <a:spLocks noChangeArrowheads="1"/>
            </p:cNvSpPr>
            <p:nvPr/>
          </p:nvSpPr>
          <p:spPr bwMode="auto">
            <a:xfrm>
              <a:off x="4946716" y="3768013"/>
              <a:ext cx="49153"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2</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8" name="Rectangle 872">
              <a:extLst>
                <a:ext uri="{FF2B5EF4-FFF2-40B4-BE49-F238E27FC236}">
                  <a16:creationId xmlns:a16="http://schemas.microsoft.com/office/drawing/2014/main" id="{BF4E98AB-D7EF-8593-499C-2EFC96774F3B}"/>
                </a:ext>
              </a:extLst>
            </p:cNvPr>
            <p:cNvSpPr>
              <a:spLocks noChangeArrowheads="1"/>
            </p:cNvSpPr>
            <p:nvPr/>
          </p:nvSpPr>
          <p:spPr bwMode="auto">
            <a:xfrm>
              <a:off x="5230311" y="3768013"/>
              <a:ext cx="49153"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0</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9" name="Rectangle 873">
              <a:extLst>
                <a:ext uri="{FF2B5EF4-FFF2-40B4-BE49-F238E27FC236}">
                  <a16:creationId xmlns:a16="http://schemas.microsoft.com/office/drawing/2014/main" id="{C1589DE4-A06C-61D6-A8BC-D337A5F14F16}"/>
                </a:ext>
              </a:extLst>
            </p:cNvPr>
            <p:cNvSpPr>
              <a:spLocks noChangeArrowheads="1"/>
            </p:cNvSpPr>
            <p:nvPr/>
          </p:nvSpPr>
          <p:spPr bwMode="auto">
            <a:xfrm>
              <a:off x="5516022" y="3768013"/>
              <a:ext cx="49153"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0</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0" name="Rectangle 874">
              <a:extLst>
                <a:ext uri="{FF2B5EF4-FFF2-40B4-BE49-F238E27FC236}">
                  <a16:creationId xmlns:a16="http://schemas.microsoft.com/office/drawing/2014/main" id="{DB8266F7-CE66-F23E-2B51-3428907545F9}"/>
                </a:ext>
              </a:extLst>
            </p:cNvPr>
            <p:cNvSpPr>
              <a:spLocks noChangeArrowheads="1"/>
            </p:cNvSpPr>
            <p:nvPr/>
          </p:nvSpPr>
          <p:spPr bwMode="auto">
            <a:xfrm>
              <a:off x="5799617" y="3768013"/>
              <a:ext cx="49153"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0</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1" name="Rectangle 875">
              <a:extLst>
                <a:ext uri="{FF2B5EF4-FFF2-40B4-BE49-F238E27FC236}">
                  <a16:creationId xmlns:a16="http://schemas.microsoft.com/office/drawing/2014/main" id="{95394F02-368B-91E5-BDA7-700586C3A593}"/>
                </a:ext>
              </a:extLst>
            </p:cNvPr>
            <p:cNvSpPr>
              <a:spLocks noChangeArrowheads="1"/>
            </p:cNvSpPr>
            <p:nvPr/>
          </p:nvSpPr>
          <p:spPr bwMode="auto">
            <a:xfrm>
              <a:off x="2557321" y="3344941"/>
              <a:ext cx="2126364"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from randomisation (months)</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2" name="Freeform 876">
              <a:extLst>
                <a:ext uri="{FF2B5EF4-FFF2-40B4-BE49-F238E27FC236}">
                  <a16:creationId xmlns:a16="http://schemas.microsoft.com/office/drawing/2014/main" id="{07642CA9-2900-818D-4B53-F541F0AF6A08}"/>
                </a:ext>
              </a:extLst>
            </p:cNvPr>
            <p:cNvSpPr>
              <a:spLocks/>
            </p:cNvSpPr>
            <p:nvPr/>
          </p:nvSpPr>
          <p:spPr bwMode="auto">
            <a:xfrm>
              <a:off x="1035643" y="898039"/>
              <a:ext cx="61374" cy="2247570"/>
            </a:xfrm>
            <a:custGeom>
              <a:avLst/>
              <a:gdLst>
                <a:gd name="T0" fmla="*/ 0 w 58"/>
                <a:gd name="T1" fmla="*/ 2974 h 2974"/>
                <a:gd name="T2" fmla="*/ 58 w 58"/>
                <a:gd name="T3" fmla="*/ 2974 h 2974"/>
                <a:gd name="T4" fmla="*/ 58 w 58"/>
                <a:gd name="T5" fmla="*/ 2971 h 2974"/>
                <a:gd name="T6" fmla="*/ 58 w 58"/>
                <a:gd name="T7" fmla="*/ 0 h 2974"/>
              </a:gdLst>
              <a:ahLst/>
              <a:cxnLst>
                <a:cxn ang="0">
                  <a:pos x="T0" y="T1"/>
                </a:cxn>
                <a:cxn ang="0">
                  <a:pos x="T2" y="T3"/>
                </a:cxn>
                <a:cxn ang="0">
                  <a:pos x="T4" y="T5"/>
                </a:cxn>
                <a:cxn ang="0">
                  <a:pos x="T6" y="T7"/>
                </a:cxn>
              </a:cxnLst>
              <a:rect l="0" t="0" r="r" b="b"/>
              <a:pathLst>
                <a:path w="58" h="2974">
                  <a:moveTo>
                    <a:pt x="0" y="2974"/>
                  </a:moveTo>
                  <a:lnTo>
                    <a:pt x="58" y="2974"/>
                  </a:lnTo>
                  <a:lnTo>
                    <a:pt x="58" y="2971"/>
                  </a:lnTo>
                  <a:lnTo>
                    <a:pt x="58" y="0"/>
                  </a:lnTo>
                </a:path>
              </a:pathLst>
            </a:cu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3" name="Rectangle 877">
              <a:extLst>
                <a:ext uri="{FF2B5EF4-FFF2-40B4-BE49-F238E27FC236}">
                  <a16:creationId xmlns:a16="http://schemas.microsoft.com/office/drawing/2014/main" id="{B5DFD44F-EFAF-9F43-A15C-73C0262867D9}"/>
                </a:ext>
              </a:extLst>
            </p:cNvPr>
            <p:cNvSpPr>
              <a:spLocks noChangeArrowheads="1"/>
            </p:cNvSpPr>
            <p:nvPr/>
          </p:nvSpPr>
          <p:spPr bwMode="auto">
            <a:xfrm>
              <a:off x="940405" y="3092725"/>
              <a:ext cx="70524"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4" name="Line 878">
              <a:extLst>
                <a:ext uri="{FF2B5EF4-FFF2-40B4-BE49-F238E27FC236}">
                  <a16:creationId xmlns:a16="http://schemas.microsoft.com/office/drawing/2014/main" id="{0B8CCF83-8073-F83A-D325-EDE04A426B64}"/>
                </a:ext>
              </a:extLst>
            </p:cNvPr>
            <p:cNvSpPr>
              <a:spLocks noChangeShapeType="1"/>
            </p:cNvSpPr>
            <p:nvPr/>
          </p:nvSpPr>
          <p:spPr bwMode="auto">
            <a:xfrm flipH="1">
              <a:off x="1035643" y="2932038"/>
              <a:ext cx="55026"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5" name="Rectangle 879">
              <a:extLst>
                <a:ext uri="{FF2B5EF4-FFF2-40B4-BE49-F238E27FC236}">
                  <a16:creationId xmlns:a16="http://schemas.microsoft.com/office/drawing/2014/main" id="{9E6F84D7-FB4A-28C3-0455-26A36D154534}"/>
                </a:ext>
              </a:extLst>
            </p:cNvPr>
            <p:cNvSpPr>
              <a:spLocks noChangeArrowheads="1"/>
            </p:cNvSpPr>
            <p:nvPr/>
          </p:nvSpPr>
          <p:spPr bwMode="auto">
            <a:xfrm>
              <a:off x="872681" y="2875086"/>
              <a:ext cx="139681" cy="15255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6" name="Line 880">
              <a:extLst>
                <a:ext uri="{FF2B5EF4-FFF2-40B4-BE49-F238E27FC236}">
                  <a16:creationId xmlns:a16="http://schemas.microsoft.com/office/drawing/2014/main" id="{EFF0BB55-E4BA-8C93-09EC-83BE9C42DA4D}"/>
                </a:ext>
              </a:extLst>
            </p:cNvPr>
            <p:cNvSpPr>
              <a:spLocks noChangeShapeType="1"/>
            </p:cNvSpPr>
            <p:nvPr/>
          </p:nvSpPr>
          <p:spPr bwMode="auto">
            <a:xfrm flipH="1">
              <a:off x="1035643" y="2716434"/>
              <a:ext cx="55026"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7" name="Rectangle 881">
              <a:extLst>
                <a:ext uri="{FF2B5EF4-FFF2-40B4-BE49-F238E27FC236}">
                  <a16:creationId xmlns:a16="http://schemas.microsoft.com/office/drawing/2014/main" id="{399C00CB-6E41-C7EB-BA73-9AF62D821D4D}"/>
                </a:ext>
              </a:extLst>
            </p:cNvPr>
            <p:cNvSpPr>
              <a:spLocks noChangeArrowheads="1"/>
            </p:cNvSpPr>
            <p:nvPr/>
          </p:nvSpPr>
          <p:spPr bwMode="auto">
            <a:xfrm>
              <a:off x="872681" y="2663550"/>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8" name="Line 882">
              <a:extLst>
                <a:ext uri="{FF2B5EF4-FFF2-40B4-BE49-F238E27FC236}">
                  <a16:creationId xmlns:a16="http://schemas.microsoft.com/office/drawing/2014/main" id="{D6847151-AD6E-5DCC-614B-4FCF5383379D}"/>
                </a:ext>
              </a:extLst>
            </p:cNvPr>
            <p:cNvSpPr>
              <a:spLocks noChangeShapeType="1"/>
            </p:cNvSpPr>
            <p:nvPr/>
          </p:nvSpPr>
          <p:spPr bwMode="auto">
            <a:xfrm flipH="1">
              <a:off x="1035643" y="2498797"/>
              <a:ext cx="55026"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9" name="Rectangle 883">
              <a:extLst>
                <a:ext uri="{FF2B5EF4-FFF2-40B4-BE49-F238E27FC236}">
                  <a16:creationId xmlns:a16="http://schemas.microsoft.com/office/drawing/2014/main" id="{0F2B5D5C-9453-A889-83C9-8D4B3C63B560}"/>
                </a:ext>
              </a:extLst>
            </p:cNvPr>
            <p:cNvSpPr>
              <a:spLocks noChangeArrowheads="1"/>
            </p:cNvSpPr>
            <p:nvPr/>
          </p:nvSpPr>
          <p:spPr bwMode="auto">
            <a:xfrm>
              <a:off x="872681" y="2445913"/>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0" name="Line 884">
              <a:extLst>
                <a:ext uri="{FF2B5EF4-FFF2-40B4-BE49-F238E27FC236}">
                  <a16:creationId xmlns:a16="http://schemas.microsoft.com/office/drawing/2014/main" id="{A930198F-2C79-3E5C-AAD7-984A482ED714}"/>
                </a:ext>
              </a:extLst>
            </p:cNvPr>
            <p:cNvSpPr>
              <a:spLocks noChangeShapeType="1"/>
            </p:cNvSpPr>
            <p:nvPr/>
          </p:nvSpPr>
          <p:spPr bwMode="auto">
            <a:xfrm flipH="1">
              <a:off x="1035643" y="2283193"/>
              <a:ext cx="55026"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1" name="Rectangle 885">
              <a:extLst>
                <a:ext uri="{FF2B5EF4-FFF2-40B4-BE49-F238E27FC236}">
                  <a16:creationId xmlns:a16="http://schemas.microsoft.com/office/drawing/2014/main" id="{A5DD4B3C-8242-0DB0-EA0D-5829B98D6DFD}"/>
                </a:ext>
              </a:extLst>
            </p:cNvPr>
            <p:cNvSpPr>
              <a:spLocks noChangeArrowheads="1"/>
            </p:cNvSpPr>
            <p:nvPr/>
          </p:nvSpPr>
          <p:spPr bwMode="auto">
            <a:xfrm>
              <a:off x="872681" y="2230309"/>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2" name="Line 886">
              <a:extLst>
                <a:ext uri="{FF2B5EF4-FFF2-40B4-BE49-F238E27FC236}">
                  <a16:creationId xmlns:a16="http://schemas.microsoft.com/office/drawing/2014/main" id="{113D056B-0B87-3FC1-614F-F864A0049E87}"/>
                </a:ext>
              </a:extLst>
            </p:cNvPr>
            <p:cNvSpPr>
              <a:spLocks noChangeShapeType="1"/>
            </p:cNvSpPr>
            <p:nvPr/>
          </p:nvSpPr>
          <p:spPr bwMode="auto">
            <a:xfrm flipH="1">
              <a:off x="1035643" y="2067589"/>
              <a:ext cx="55026"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3" name="Rectangle 887">
              <a:extLst>
                <a:ext uri="{FF2B5EF4-FFF2-40B4-BE49-F238E27FC236}">
                  <a16:creationId xmlns:a16="http://schemas.microsoft.com/office/drawing/2014/main" id="{CA1DFE95-68A9-1F9F-3A2A-61F7A2A8200E}"/>
                </a:ext>
              </a:extLst>
            </p:cNvPr>
            <p:cNvSpPr>
              <a:spLocks noChangeArrowheads="1"/>
            </p:cNvSpPr>
            <p:nvPr/>
          </p:nvSpPr>
          <p:spPr bwMode="auto">
            <a:xfrm>
              <a:off x="872681" y="2016739"/>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4" name="Line 888">
              <a:extLst>
                <a:ext uri="{FF2B5EF4-FFF2-40B4-BE49-F238E27FC236}">
                  <a16:creationId xmlns:a16="http://schemas.microsoft.com/office/drawing/2014/main" id="{924DD0FA-6D94-06C5-CA81-E979AADE67A6}"/>
                </a:ext>
              </a:extLst>
            </p:cNvPr>
            <p:cNvSpPr>
              <a:spLocks noChangeShapeType="1"/>
            </p:cNvSpPr>
            <p:nvPr/>
          </p:nvSpPr>
          <p:spPr bwMode="auto">
            <a:xfrm flipH="1">
              <a:off x="1035643" y="1851985"/>
              <a:ext cx="55026"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 name="Rectangle 889">
              <a:extLst>
                <a:ext uri="{FF2B5EF4-FFF2-40B4-BE49-F238E27FC236}">
                  <a16:creationId xmlns:a16="http://schemas.microsoft.com/office/drawing/2014/main" id="{71AA96AC-8D61-2908-FA31-B648F9C6DA0C}"/>
                </a:ext>
              </a:extLst>
            </p:cNvPr>
            <p:cNvSpPr>
              <a:spLocks noChangeArrowheads="1"/>
            </p:cNvSpPr>
            <p:nvPr/>
          </p:nvSpPr>
          <p:spPr bwMode="auto">
            <a:xfrm>
              <a:off x="872681" y="1799101"/>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6" name="Line 890">
              <a:extLst>
                <a:ext uri="{FF2B5EF4-FFF2-40B4-BE49-F238E27FC236}">
                  <a16:creationId xmlns:a16="http://schemas.microsoft.com/office/drawing/2014/main" id="{B4FE8DCA-71DE-61BC-CAF8-F1D3A7895EBB}"/>
                </a:ext>
              </a:extLst>
            </p:cNvPr>
            <p:cNvSpPr>
              <a:spLocks noChangeShapeType="1"/>
            </p:cNvSpPr>
            <p:nvPr/>
          </p:nvSpPr>
          <p:spPr bwMode="auto">
            <a:xfrm flipH="1">
              <a:off x="1035643" y="1638415"/>
              <a:ext cx="55026"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7" name="Rectangle 891">
              <a:extLst>
                <a:ext uri="{FF2B5EF4-FFF2-40B4-BE49-F238E27FC236}">
                  <a16:creationId xmlns:a16="http://schemas.microsoft.com/office/drawing/2014/main" id="{16AD24C1-B2A4-4AB0-C185-C56216A5FAD6}"/>
                </a:ext>
              </a:extLst>
            </p:cNvPr>
            <p:cNvSpPr>
              <a:spLocks noChangeArrowheads="1"/>
            </p:cNvSpPr>
            <p:nvPr/>
          </p:nvSpPr>
          <p:spPr bwMode="auto">
            <a:xfrm>
              <a:off x="872681" y="1583497"/>
              <a:ext cx="139681" cy="15254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8" name="Line 892">
              <a:extLst>
                <a:ext uri="{FF2B5EF4-FFF2-40B4-BE49-F238E27FC236}">
                  <a16:creationId xmlns:a16="http://schemas.microsoft.com/office/drawing/2014/main" id="{070F9030-7F59-6B13-3580-C434D6A28205}"/>
                </a:ext>
              </a:extLst>
            </p:cNvPr>
            <p:cNvSpPr>
              <a:spLocks noChangeShapeType="1"/>
            </p:cNvSpPr>
            <p:nvPr/>
          </p:nvSpPr>
          <p:spPr bwMode="auto">
            <a:xfrm flipH="1">
              <a:off x="1035643" y="1422811"/>
              <a:ext cx="55026"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9" name="Rectangle 893">
              <a:extLst>
                <a:ext uri="{FF2B5EF4-FFF2-40B4-BE49-F238E27FC236}">
                  <a16:creationId xmlns:a16="http://schemas.microsoft.com/office/drawing/2014/main" id="{DA3DD171-26A5-5E39-5CD2-0C7509DAD5DB}"/>
                </a:ext>
              </a:extLst>
            </p:cNvPr>
            <p:cNvSpPr>
              <a:spLocks noChangeArrowheads="1"/>
            </p:cNvSpPr>
            <p:nvPr/>
          </p:nvSpPr>
          <p:spPr bwMode="auto">
            <a:xfrm>
              <a:off x="872681" y="1365859"/>
              <a:ext cx="139681" cy="15255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0" name="Line 894">
              <a:extLst>
                <a:ext uri="{FF2B5EF4-FFF2-40B4-BE49-F238E27FC236}">
                  <a16:creationId xmlns:a16="http://schemas.microsoft.com/office/drawing/2014/main" id="{8D51D401-1E15-B2B8-0DB4-38EB7AD63E20}"/>
                </a:ext>
              </a:extLst>
            </p:cNvPr>
            <p:cNvSpPr>
              <a:spLocks noChangeShapeType="1"/>
            </p:cNvSpPr>
            <p:nvPr/>
          </p:nvSpPr>
          <p:spPr bwMode="auto">
            <a:xfrm flipH="1">
              <a:off x="1035643" y="1205174"/>
              <a:ext cx="55026"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1" name="Rectangle 895">
              <a:extLst>
                <a:ext uri="{FF2B5EF4-FFF2-40B4-BE49-F238E27FC236}">
                  <a16:creationId xmlns:a16="http://schemas.microsoft.com/office/drawing/2014/main" id="{3D5BD9C4-6FFD-A31D-5372-880A94B0C9B9}"/>
                </a:ext>
              </a:extLst>
            </p:cNvPr>
            <p:cNvSpPr>
              <a:spLocks noChangeArrowheads="1"/>
            </p:cNvSpPr>
            <p:nvPr/>
          </p:nvSpPr>
          <p:spPr bwMode="auto">
            <a:xfrm>
              <a:off x="872681" y="1152290"/>
              <a:ext cx="141045"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2" name="Line 896">
              <a:extLst>
                <a:ext uri="{FF2B5EF4-FFF2-40B4-BE49-F238E27FC236}">
                  <a16:creationId xmlns:a16="http://schemas.microsoft.com/office/drawing/2014/main" id="{C6BBAB03-F064-03D3-E719-C19F404EACF8}"/>
                </a:ext>
              </a:extLst>
            </p:cNvPr>
            <p:cNvSpPr>
              <a:spLocks noChangeShapeType="1"/>
            </p:cNvSpPr>
            <p:nvPr/>
          </p:nvSpPr>
          <p:spPr bwMode="auto">
            <a:xfrm flipH="1">
              <a:off x="1035643" y="989570"/>
              <a:ext cx="55026"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3" name="Rectangle 897">
              <a:extLst>
                <a:ext uri="{FF2B5EF4-FFF2-40B4-BE49-F238E27FC236}">
                  <a16:creationId xmlns:a16="http://schemas.microsoft.com/office/drawing/2014/main" id="{552D9B8F-FF03-EFBA-DB4F-4198457F5916}"/>
                </a:ext>
              </a:extLst>
            </p:cNvPr>
            <p:cNvSpPr>
              <a:spLocks noChangeArrowheads="1"/>
            </p:cNvSpPr>
            <p:nvPr/>
          </p:nvSpPr>
          <p:spPr bwMode="auto">
            <a:xfrm>
              <a:off x="804957" y="936686"/>
              <a:ext cx="211569" cy="14787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4" name="Rectangle 898">
              <a:extLst>
                <a:ext uri="{FF2B5EF4-FFF2-40B4-BE49-F238E27FC236}">
                  <a16:creationId xmlns:a16="http://schemas.microsoft.com/office/drawing/2014/main" id="{CC876BE6-982C-A8B0-15D0-867C559092A8}"/>
                </a:ext>
              </a:extLst>
            </p:cNvPr>
            <p:cNvSpPr>
              <a:spLocks noChangeArrowheads="1"/>
            </p:cNvSpPr>
            <p:nvPr/>
          </p:nvSpPr>
          <p:spPr bwMode="auto">
            <a:xfrm rot="16200000">
              <a:off x="-66489" y="1888956"/>
              <a:ext cx="1493159" cy="153867"/>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Event-free probability (%)</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5" name="Freeform 899">
              <a:extLst>
                <a:ext uri="{FF2B5EF4-FFF2-40B4-BE49-F238E27FC236}">
                  <a16:creationId xmlns:a16="http://schemas.microsoft.com/office/drawing/2014/main" id="{04D644F6-B8B8-E94C-9D2F-0E66D3D412DA}"/>
                </a:ext>
              </a:extLst>
            </p:cNvPr>
            <p:cNvSpPr>
              <a:spLocks/>
            </p:cNvSpPr>
            <p:nvPr/>
          </p:nvSpPr>
          <p:spPr bwMode="auto">
            <a:xfrm>
              <a:off x="1291725" y="989570"/>
              <a:ext cx="4469798" cy="1732967"/>
            </a:xfrm>
            <a:custGeom>
              <a:avLst/>
              <a:gdLst>
                <a:gd name="T0" fmla="*/ 146 w 4257"/>
                <a:gd name="T1" fmla="*/ 21 h 2292"/>
                <a:gd name="T2" fmla="*/ 218 w 4257"/>
                <a:gd name="T3" fmla="*/ 58 h 2292"/>
                <a:gd name="T4" fmla="*/ 306 w 4257"/>
                <a:gd name="T5" fmla="*/ 82 h 2292"/>
                <a:gd name="T6" fmla="*/ 394 w 4257"/>
                <a:gd name="T7" fmla="*/ 112 h 2292"/>
                <a:gd name="T8" fmla="*/ 459 w 4257"/>
                <a:gd name="T9" fmla="*/ 150 h 2292"/>
                <a:gd name="T10" fmla="*/ 503 w 4257"/>
                <a:gd name="T11" fmla="*/ 187 h 2292"/>
                <a:gd name="T12" fmla="*/ 540 w 4257"/>
                <a:gd name="T13" fmla="*/ 214 h 2292"/>
                <a:gd name="T14" fmla="*/ 608 w 4257"/>
                <a:gd name="T15" fmla="*/ 238 h 2292"/>
                <a:gd name="T16" fmla="*/ 666 w 4257"/>
                <a:gd name="T17" fmla="*/ 272 h 2292"/>
                <a:gd name="T18" fmla="*/ 720 w 4257"/>
                <a:gd name="T19" fmla="*/ 323 h 2292"/>
                <a:gd name="T20" fmla="*/ 778 w 4257"/>
                <a:gd name="T21" fmla="*/ 353 h 2292"/>
                <a:gd name="T22" fmla="*/ 835 w 4257"/>
                <a:gd name="T23" fmla="*/ 401 h 2292"/>
                <a:gd name="T24" fmla="*/ 893 w 4257"/>
                <a:gd name="T25" fmla="*/ 428 h 2292"/>
                <a:gd name="T26" fmla="*/ 937 w 4257"/>
                <a:gd name="T27" fmla="*/ 469 h 2292"/>
                <a:gd name="T28" fmla="*/ 992 w 4257"/>
                <a:gd name="T29" fmla="*/ 523 h 2292"/>
                <a:gd name="T30" fmla="*/ 1032 w 4257"/>
                <a:gd name="T31" fmla="*/ 571 h 2292"/>
                <a:gd name="T32" fmla="*/ 1066 w 4257"/>
                <a:gd name="T33" fmla="*/ 601 h 2292"/>
                <a:gd name="T34" fmla="*/ 1114 w 4257"/>
                <a:gd name="T35" fmla="*/ 638 h 2292"/>
                <a:gd name="T36" fmla="*/ 1161 w 4257"/>
                <a:gd name="T37" fmla="*/ 679 h 2292"/>
                <a:gd name="T38" fmla="*/ 1205 w 4257"/>
                <a:gd name="T39" fmla="*/ 713 h 2292"/>
                <a:gd name="T40" fmla="*/ 1243 w 4257"/>
                <a:gd name="T41" fmla="*/ 761 h 2292"/>
                <a:gd name="T42" fmla="*/ 1287 w 4257"/>
                <a:gd name="T43" fmla="*/ 808 h 2292"/>
                <a:gd name="T44" fmla="*/ 1338 w 4257"/>
                <a:gd name="T45" fmla="*/ 846 h 2292"/>
                <a:gd name="T46" fmla="*/ 1385 w 4257"/>
                <a:gd name="T47" fmla="*/ 913 h 2292"/>
                <a:gd name="T48" fmla="*/ 1429 w 4257"/>
                <a:gd name="T49" fmla="*/ 961 h 2292"/>
                <a:gd name="T50" fmla="*/ 1507 w 4257"/>
                <a:gd name="T51" fmla="*/ 1002 h 2292"/>
                <a:gd name="T52" fmla="*/ 1555 w 4257"/>
                <a:gd name="T53" fmla="*/ 1029 h 2292"/>
                <a:gd name="T54" fmla="*/ 1599 w 4257"/>
                <a:gd name="T55" fmla="*/ 1076 h 2292"/>
                <a:gd name="T56" fmla="*/ 1653 w 4257"/>
                <a:gd name="T57" fmla="*/ 1124 h 2292"/>
                <a:gd name="T58" fmla="*/ 1698 w 4257"/>
                <a:gd name="T59" fmla="*/ 1161 h 2292"/>
                <a:gd name="T60" fmla="*/ 1759 w 4257"/>
                <a:gd name="T61" fmla="*/ 1195 h 2292"/>
                <a:gd name="T62" fmla="*/ 1823 w 4257"/>
                <a:gd name="T63" fmla="*/ 1233 h 2292"/>
                <a:gd name="T64" fmla="*/ 1874 w 4257"/>
                <a:gd name="T65" fmla="*/ 1263 h 2292"/>
                <a:gd name="T66" fmla="*/ 1918 w 4257"/>
                <a:gd name="T67" fmla="*/ 1317 h 2292"/>
                <a:gd name="T68" fmla="*/ 1966 w 4257"/>
                <a:gd name="T69" fmla="*/ 1334 h 2292"/>
                <a:gd name="T70" fmla="*/ 1996 w 4257"/>
                <a:gd name="T71" fmla="*/ 1362 h 2292"/>
                <a:gd name="T72" fmla="*/ 2057 w 4257"/>
                <a:gd name="T73" fmla="*/ 1413 h 2292"/>
                <a:gd name="T74" fmla="*/ 2091 w 4257"/>
                <a:gd name="T75" fmla="*/ 1446 h 2292"/>
                <a:gd name="T76" fmla="*/ 2146 w 4257"/>
                <a:gd name="T77" fmla="*/ 1474 h 2292"/>
                <a:gd name="T78" fmla="*/ 2196 w 4257"/>
                <a:gd name="T79" fmla="*/ 1511 h 2292"/>
                <a:gd name="T80" fmla="*/ 2268 w 4257"/>
                <a:gd name="T81" fmla="*/ 1528 h 2292"/>
                <a:gd name="T82" fmla="*/ 2302 w 4257"/>
                <a:gd name="T83" fmla="*/ 1559 h 2292"/>
                <a:gd name="T84" fmla="*/ 2349 w 4257"/>
                <a:gd name="T85" fmla="*/ 1579 h 2292"/>
                <a:gd name="T86" fmla="*/ 2400 w 4257"/>
                <a:gd name="T87" fmla="*/ 1606 h 2292"/>
                <a:gd name="T88" fmla="*/ 2448 w 4257"/>
                <a:gd name="T89" fmla="*/ 1633 h 2292"/>
                <a:gd name="T90" fmla="*/ 2492 w 4257"/>
                <a:gd name="T91" fmla="*/ 1671 h 2292"/>
                <a:gd name="T92" fmla="*/ 2573 w 4257"/>
                <a:gd name="T93" fmla="*/ 1694 h 2292"/>
                <a:gd name="T94" fmla="*/ 2628 w 4257"/>
                <a:gd name="T95" fmla="*/ 1738 h 2292"/>
                <a:gd name="T96" fmla="*/ 2685 w 4257"/>
                <a:gd name="T97" fmla="*/ 1745 h 2292"/>
                <a:gd name="T98" fmla="*/ 2763 w 4257"/>
                <a:gd name="T99" fmla="*/ 1776 h 2292"/>
                <a:gd name="T100" fmla="*/ 2807 w 4257"/>
                <a:gd name="T101" fmla="*/ 1820 h 2292"/>
                <a:gd name="T102" fmla="*/ 2889 w 4257"/>
                <a:gd name="T103" fmla="*/ 1864 h 2292"/>
                <a:gd name="T104" fmla="*/ 2950 w 4257"/>
                <a:gd name="T105" fmla="*/ 1905 h 2292"/>
                <a:gd name="T106" fmla="*/ 3062 w 4257"/>
                <a:gd name="T107" fmla="*/ 1952 h 2292"/>
                <a:gd name="T108" fmla="*/ 3194 w 4257"/>
                <a:gd name="T109" fmla="*/ 1993 h 2292"/>
                <a:gd name="T110" fmla="*/ 3340 w 4257"/>
                <a:gd name="T111" fmla="*/ 2017 h 2292"/>
                <a:gd name="T112" fmla="*/ 3449 w 4257"/>
                <a:gd name="T113" fmla="*/ 2132 h 2292"/>
                <a:gd name="T114" fmla="*/ 3622 w 4257"/>
                <a:gd name="T115" fmla="*/ 2132 h 2292"/>
                <a:gd name="T116" fmla="*/ 4257 w 4257"/>
                <a:gd name="T117" fmla="*/ 2292 h 2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7" h="2292">
                  <a:moveTo>
                    <a:pt x="0" y="0"/>
                  </a:moveTo>
                  <a:lnTo>
                    <a:pt x="4" y="0"/>
                  </a:lnTo>
                  <a:lnTo>
                    <a:pt x="4" y="4"/>
                  </a:lnTo>
                  <a:lnTo>
                    <a:pt x="75" y="4"/>
                  </a:lnTo>
                  <a:lnTo>
                    <a:pt x="75" y="10"/>
                  </a:lnTo>
                  <a:lnTo>
                    <a:pt x="85" y="10"/>
                  </a:lnTo>
                  <a:lnTo>
                    <a:pt x="85" y="14"/>
                  </a:lnTo>
                  <a:lnTo>
                    <a:pt x="119" y="14"/>
                  </a:lnTo>
                  <a:lnTo>
                    <a:pt x="119" y="21"/>
                  </a:lnTo>
                  <a:lnTo>
                    <a:pt x="133" y="21"/>
                  </a:lnTo>
                  <a:lnTo>
                    <a:pt x="146" y="21"/>
                  </a:lnTo>
                  <a:lnTo>
                    <a:pt x="146" y="24"/>
                  </a:lnTo>
                  <a:lnTo>
                    <a:pt x="173" y="24"/>
                  </a:lnTo>
                  <a:lnTo>
                    <a:pt x="173" y="31"/>
                  </a:lnTo>
                  <a:lnTo>
                    <a:pt x="177" y="31"/>
                  </a:lnTo>
                  <a:lnTo>
                    <a:pt x="177" y="34"/>
                  </a:lnTo>
                  <a:lnTo>
                    <a:pt x="187" y="34"/>
                  </a:lnTo>
                  <a:lnTo>
                    <a:pt x="187" y="44"/>
                  </a:lnTo>
                  <a:lnTo>
                    <a:pt x="190" y="44"/>
                  </a:lnTo>
                  <a:lnTo>
                    <a:pt x="190" y="51"/>
                  </a:lnTo>
                  <a:lnTo>
                    <a:pt x="218" y="51"/>
                  </a:lnTo>
                  <a:lnTo>
                    <a:pt x="218" y="58"/>
                  </a:lnTo>
                  <a:lnTo>
                    <a:pt x="235" y="58"/>
                  </a:lnTo>
                  <a:lnTo>
                    <a:pt x="235" y="61"/>
                  </a:lnTo>
                  <a:lnTo>
                    <a:pt x="248" y="61"/>
                  </a:lnTo>
                  <a:lnTo>
                    <a:pt x="248" y="68"/>
                  </a:lnTo>
                  <a:lnTo>
                    <a:pt x="262" y="68"/>
                  </a:lnTo>
                  <a:lnTo>
                    <a:pt x="262" y="72"/>
                  </a:lnTo>
                  <a:lnTo>
                    <a:pt x="285" y="72"/>
                  </a:lnTo>
                  <a:lnTo>
                    <a:pt x="285" y="78"/>
                  </a:lnTo>
                  <a:lnTo>
                    <a:pt x="292" y="78"/>
                  </a:lnTo>
                  <a:lnTo>
                    <a:pt x="292" y="82"/>
                  </a:lnTo>
                  <a:lnTo>
                    <a:pt x="306" y="82"/>
                  </a:lnTo>
                  <a:lnTo>
                    <a:pt x="306" y="88"/>
                  </a:lnTo>
                  <a:lnTo>
                    <a:pt x="319" y="88"/>
                  </a:lnTo>
                  <a:lnTo>
                    <a:pt x="336" y="88"/>
                  </a:lnTo>
                  <a:lnTo>
                    <a:pt x="336" y="92"/>
                  </a:lnTo>
                  <a:lnTo>
                    <a:pt x="374" y="92"/>
                  </a:lnTo>
                  <a:lnTo>
                    <a:pt x="374" y="99"/>
                  </a:lnTo>
                  <a:lnTo>
                    <a:pt x="387" y="99"/>
                  </a:lnTo>
                  <a:lnTo>
                    <a:pt x="387" y="109"/>
                  </a:lnTo>
                  <a:lnTo>
                    <a:pt x="391" y="109"/>
                  </a:lnTo>
                  <a:lnTo>
                    <a:pt x="391" y="112"/>
                  </a:lnTo>
                  <a:lnTo>
                    <a:pt x="394" y="112"/>
                  </a:lnTo>
                  <a:lnTo>
                    <a:pt x="394" y="119"/>
                  </a:lnTo>
                  <a:lnTo>
                    <a:pt x="408" y="119"/>
                  </a:lnTo>
                  <a:lnTo>
                    <a:pt x="408" y="122"/>
                  </a:lnTo>
                  <a:lnTo>
                    <a:pt x="414" y="122"/>
                  </a:lnTo>
                  <a:lnTo>
                    <a:pt x="414" y="136"/>
                  </a:lnTo>
                  <a:lnTo>
                    <a:pt x="431" y="136"/>
                  </a:lnTo>
                  <a:lnTo>
                    <a:pt x="431" y="146"/>
                  </a:lnTo>
                  <a:lnTo>
                    <a:pt x="438" y="146"/>
                  </a:lnTo>
                  <a:lnTo>
                    <a:pt x="448" y="146"/>
                  </a:lnTo>
                  <a:lnTo>
                    <a:pt x="448" y="150"/>
                  </a:lnTo>
                  <a:lnTo>
                    <a:pt x="459" y="150"/>
                  </a:lnTo>
                  <a:lnTo>
                    <a:pt x="459" y="156"/>
                  </a:lnTo>
                  <a:lnTo>
                    <a:pt x="476" y="156"/>
                  </a:lnTo>
                  <a:lnTo>
                    <a:pt x="476" y="160"/>
                  </a:lnTo>
                  <a:lnTo>
                    <a:pt x="489" y="160"/>
                  </a:lnTo>
                  <a:lnTo>
                    <a:pt x="489" y="167"/>
                  </a:lnTo>
                  <a:lnTo>
                    <a:pt x="493" y="167"/>
                  </a:lnTo>
                  <a:lnTo>
                    <a:pt x="493" y="177"/>
                  </a:lnTo>
                  <a:lnTo>
                    <a:pt x="496" y="177"/>
                  </a:lnTo>
                  <a:lnTo>
                    <a:pt x="496" y="180"/>
                  </a:lnTo>
                  <a:lnTo>
                    <a:pt x="503" y="180"/>
                  </a:lnTo>
                  <a:lnTo>
                    <a:pt x="503" y="187"/>
                  </a:lnTo>
                  <a:lnTo>
                    <a:pt x="506" y="187"/>
                  </a:lnTo>
                  <a:lnTo>
                    <a:pt x="506" y="190"/>
                  </a:lnTo>
                  <a:lnTo>
                    <a:pt x="510" y="190"/>
                  </a:lnTo>
                  <a:lnTo>
                    <a:pt x="510" y="197"/>
                  </a:lnTo>
                  <a:lnTo>
                    <a:pt x="516" y="197"/>
                  </a:lnTo>
                  <a:lnTo>
                    <a:pt x="516" y="204"/>
                  </a:lnTo>
                  <a:lnTo>
                    <a:pt x="520" y="204"/>
                  </a:lnTo>
                  <a:lnTo>
                    <a:pt x="520" y="207"/>
                  </a:lnTo>
                  <a:lnTo>
                    <a:pt x="530" y="207"/>
                  </a:lnTo>
                  <a:lnTo>
                    <a:pt x="530" y="214"/>
                  </a:lnTo>
                  <a:lnTo>
                    <a:pt x="540" y="214"/>
                  </a:lnTo>
                  <a:lnTo>
                    <a:pt x="540" y="217"/>
                  </a:lnTo>
                  <a:lnTo>
                    <a:pt x="564" y="217"/>
                  </a:lnTo>
                  <a:lnTo>
                    <a:pt x="574" y="217"/>
                  </a:lnTo>
                  <a:lnTo>
                    <a:pt x="574" y="224"/>
                  </a:lnTo>
                  <a:lnTo>
                    <a:pt x="581" y="224"/>
                  </a:lnTo>
                  <a:lnTo>
                    <a:pt x="581" y="228"/>
                  </a:lnTo>
                  <a:lnTo>
                    <a:pt x="588" y="228"/>
                  </a:lnTo>
                  <a:lnTo>
                    <a:pt x="588" y="234"/>
                  </a:lnTo>
                  <a:lnTo>
                    <a:pt x="594" y="234"/>
                  </a:lnTo>
                  <a:lnTo>
                    <a:pt x="594" y="238"/>
                  </a:lnTo>
                  <a:lnTo>
                    <a:pt x="608" y="238"/>
                  </a:lnTo>
                  <a:lnTo>
                    <a:pt x="608" y="245"/>
                  </a:lnTo>
                  <a:lnTo>
                    <a:pt x="618" y="245"/>
                  </a:lnTo>
                  <a:lnTo>
                    <a:pt x="618" y="248"/>
                  </a:lnTo>
                  <a:lnTo>
                    <a:pt x="622" y="248"/>
                  </a:lnTo>
                  <a:lnTo>
                    <a:pt x="622" y="255"/>
                  </a:lnTo>
                  <a:lnTo>
                    <a:pt x="632" y="255"/>
                  </a:lnTo>
                  <a:lnTo>
                    <a:pt x="632" y="265"/>
                  </a:lnTo>
                  <a:lnTo>
                    <a:pt x="638" y="265"/>
                  </a:lnTo>
                  <a:lnTo>
                    <a:pt x="652" y="265"/>
                  </a:lnTo>
                  <a:lnTo>
                    <a:pt x="652" y="272"/>
                  </a:lnTo>
                  <a:lnTo>
                    <a:pt x="666" y="272"/>
                  </a:lnTo>
                  <a:lnTo>
                    <a:pt x="666" y="275"/>
                  </a:lnTo>
                  <a:lnTo>
                    <a:pt x="669" y="275"/>
                  </a:lnTo>
                  <a:lnTo>
                    <a:pt x="669" y="282"/>
                  </a:lnTo>
                  <a:lnTo>
                    <a:pt x="679" y="282"/>
                  </a:lnTo>
                  <a:lnTo>
                    <a:pt x="679" y="292"/>
                  </a:lnTo>
                  <a:lnTo>
                    <a:pt x="696" y="292"/>
                  </a:lnTo>
                  <a:lnTo>
                    <a:pt x="696" y="306"/>
                  </a:lnTo>
                  <a:lnTo>
                    <a:pt x="710" y="306"/>
                  </a:lnTo>
                  <a:lnTo>
                    <a:pt x="710" y="316"/>
                  </a:lnTo>
                  <a:lnTo>
                    <a:pt x="720" y="316"/>
                  </a:lnTo>
                  <a:lnTo>
                    <a:pt x="720" y="323"/>
                  </a:lnTo>
                  <a:lnTo>
                    <a:pt x="723" y="323"/>
                  </a:lnTo>
                  <a:lnTo>
                    <a:pt x="723" y="330"/>
                  </a:lnTo>
                  <a:lnTo>
                    <a:pt x="734" y="330"/>
                  </a:lnTo>
                  <a:lnTo>
                    <a:pt x="734" y="333"/>
                  </a:lnTo>
                  <a:lnTo>
                    <a:pt x="740" y="333"/>
                  </a:lnTo>
                  <a:lnTo>
                    <a:pt x="740" y="343"/>
                  </a:lnTo>
                  <a:lnTo>
                    <a:pt x="751" y="343"/>
                  </a:lnTo>
                  <a:lnTo>
                    <a:pt x="751" y="350"/>
                  </a:lnTo>
                  <a:lnTo>
                    <a:pt x="774" y="350"/>
                  </a:lnTo>
                  <a:lnTo>
                    <a:pt x="774" y="353"/>
                  </a:lnTo>
                  <a:lnTo>
                    <a:pt x="778" y="353"/>
                  </a:lnTo>
                  <a:lnTo>
                    <a:pt x="778" y="363"/>
                  </a:lnTo>
                  <a:lnTo>
                    <a:pt x="791" y="363"/>
                  </a:lnTo>
                  <a:lnTo>
                    <a:pt x="791" y="370"/>
                  </a:lnTo>
                  <a:lnTo>
                    <a:pt x="798" y="370"/>
                  </a:lnTo>
                  <a:lnTo>
                    <a:pt x="798" y="374"/>
                  </a:lnTo>
                  <a:lnTo>
                    <a:pt x="808" y="374"/>
                  </a:lnTo>
                  <a:lnTo>
                    <a:pt x="808" y="380"/>
                  </a:lnTo>
                  <a:lnTo>
                    <a:pt x="825" y="380"/>
                  </a:lnTo>
                  <a:lnTo>
                    <a:pt x="825" y="387"/>
                  </a:lnTo>
                  <a:lnTo>
                    <a:pt x="835" y="387"/>
                  </a:lnTo>
                  <a:lnTo>
                    <a:pt x="835" y="401"/>
                  </a:lnTo>
                  <a:lnTo>
                    <a:pt x="856" y="401"/>
                  </a:lnTo>
                  <a:lnTo>
                    <a:pt x="856" y="408"/>
                  </a:lnTo>
                  <a:lnTo>
                    <a:pt x="866" y="408"/>
                  </a:lnTo>
                  <a:lnTo>
                    <a:pt x="866" y="411"/>
                  </a:lnTo>
                  <a:lnTo>
                    <a:pt x="869" y="411"/>
                  </a:lnTo>
                  <a:lnTo>
                    <a:pt x="869" y="418"/>
                  </a:lnTo>
                  <a:lnTo>
                    <a:pt x="876" y="418"/>
                  </a:lnTo>
                  <a:lnTo>
                    <a:pt x="876" y="421"/>
                  </a:lnTo>
                  <a:lnTo>
                    <a:pt x="890" y="421"/>
                  </a:lnTo>
                  <a:lnTo>
                    <a:pt x="890" y="428"/>
                  </a:lnTo>
                  <a:lnTo>
                    <a:pt x="893" y="428"/>
                  </a:lnTo>
                  <a:lnTo>
                    <a:pt x="893" y="438"/>
                  </a:lnTo>
                  <a:lnTo>
                    <a:pt x="896" y="438"/>
                  </a:lnTo>
                  <a:lnTo>
                    <a:pt x="896" y="445"/>
                  </a:lnTo>
                  <a:lnTo>
                    <a:pt x="903" y="445"/>
                  </a:lnTo>
                  <a:lnTo>
                    <a:pt x="903" y="448"/>
                  </a:lnTo>
                  <a:lnTo>
                    <a:pt x="910" y="448"/>
                  </a:lnTo>
                  <a:lnTo>
                    <a:pt x="910" y="455"/>
                  </a:lnTo>
                  <a:lnTo>
                    <a:pt x="927" y="455"/>
                  </a:lnTo>
                  <a:lnTo>
                    <a:pt x="927" y="465"/>
                  </a:lnTo>
                  <a:lnTo>
                    <a:pt x="937" y="465"/>
                  </a:lnTo>
                  <a:lnTo>
                    <a:pt x="937" y="469"/>
                  </a:lnTo>
                  <a:lnTo>
                    <a:pt x="941" y="469"/>
                  </a:lnTo>
                  <a:lnTo>
                    <a:pt x="941" y="492"/>
                  </a:lnTo>
                  <a:lnTo>
                    <a:pt x="954" y="492"/>
                  </a:lnTo>
                  <a:lnTo>
                    <a:pt x="954" y="496"/>
                  </a:lnTo>
                  <a:lnTo>
                    <a:pt x="968" y="496"/>
                  </a:lnTo>
                  <a:lnTo>
                    <a:pt x="968" y="503"/>
                  </a:lnTo>
                  <a:lnTo>
                    <a:pt x="975" y="503"/>
                  </a:lnTo>
                  <a:lnTo>
                    <a:pt x="975" y="513"/>
                  </a:lnTo>
                  <a:lnTo>
                    <a:pt x="985" y="513"/>
                  </a:lnTo>
                  <a:lnTo>
                    <a:pt x="985" y="523"/>
                  </a:lnTo>
                  <a:lnTo>
                    <a:pt x="992" y="523"/>
                  </a:lnTo>
                  <a:lnTo>
                    <a:pt x="992" y="533"/>
                  </a:lnTo>
                  <a:lnTo>
                    <a:pt x="995" y="533"/>
                  </a:lnTo>
                  <a:lnTo>
                    <a:pt x="995" y="543"/>
                  </a:lnTo>
                  <a:lnTo>
                    <a:pt x="1005" y="543"/>
                  </a:lnTo>
                  <a:lnTo>
                    <a:pt x="1005" y="550"/>
                  </a:lnTo>
                  <a:lnTo>
                    <a:pt x="1012" y="550"/>
                  </a:lnTo>
                  <a:lnTo>
                    <a:pt x="1012" y="560"/>
                  </a:lnTo>
                  <a:lnTo>
                    <a:pt x="1022" y="560"/>
                  </a:lnTo>
                  <a:lnTo>
                    <a:pt x="1022" y="564"/>
                  </a:lnTo>
                  <a:lnTo>
                    <a:pt x="1032" y="564"/>
                  </a:lnTo>
                  <a:lnTo>
                    <a:pt x="1032" y="571"/>
                  </a:lnTo>
                  <a:lnTo>
                    <a:pt x="1036" y="571"/>
                  </a:lnTo>
                  <a:lnTo>
                    <a:pt x="1036" y="574"/>
                  </a:lnTo>
                  <a:lnTo>
                    <a:pt x="1039" y="574"/>
                  </a:lnTo>
                  <a:lnTo>
                    <a:pt x="1039" y="581"/>
                  </a:lnTo>
                  <a:lnTo>
                    <a:pt x="1042" y="581"/>
                  </a:lnTo>
                  <a:lnTo>
                    <a:pt x="1042" y="584"/>
                  </a:lnTo>
                  <a:lnTo>
                    <a:pt x="1049" y="584"/>
                  </a:lnTo>
                  <a:lnTo>
                    <a:pt x="1049" y="591"/>
                  </a:lnTo>
                  <a:lnTo>
                    <a:pt x="1056" y="591"/>
                  </a:lnTo>
                  <a:lnTo>
                    <a:pt x="1056" y="601"/>
                  </a:lnTo>
                  <a:lnTo>
                    <a:pt x="1066" y="601"/>
                  </a:lnTo>
                  <a:lnTo>
                    <a:pt x="1066" y="608"/>
                  </a:lnTo>
                  <a:lnTo>
                    <a:pt x="1070" y="608"/>
                  </a:lnTo>
                  <a:lnTo>
                    <a:pt x="1070" y="611"/>
                  </a:lnTo>
                  <a:lnTo>
                    <a:pt x="1076" y="611"/>
                  </a:lnTo>
                  <a:lnTo>
                    <a:pt x="1076" y="618"/>
                  </a:lnTo>
                  <a:lnTo>
                    <a:pt x="1090" y="618"/>
                  </a:lnTo>
                  <a:lnTo>
                    <a:pt x="1090" y="622"/>
                  </a:lnTo>
                  <a:lnTo>
                    <a:pt x="1110" y="622"/>
                  </a:lnTo>
                  <a:lnTo>
                    <a:pt x="1110" y="628"/>
                  </a:lnTo>
                  <a:lnTo>
                    <a:pt x="1114" y="628"/>
                  </a:lnTo>
                  <a:lnTo>
                    <a:pt x="1114" y="638"/>
                  </a:lnTo>
                  <a:lnTo>
                    <a:pt x="1127" y="638"/>
                  </a:lnTo>
                  <a:lnTo>
                    <a:pt x="1127" y="649"/>
                  </a:lnTo>
                  <a:lnTo>
                    <a:pt x="1134" y="649"/>
                  </a:lnTo>
                  <a:lnTo>
                    <a:pt x="1134" y="659"/>
                  </a:lnTo>
                  <a:lnTo>
                    <a:pt x="1137" y="659"/>
                  </a:lnTo>
                  <a:lnTo>
                    <a:pt x="1137" y="666"/>
                  </a:lnTo>
                  <a:lnTo>
                    <a:pt x="1141" y="666"/>
                  </a:lnTo>
                  <a:lnTo>
                    <a:pt x="1141" y="669"/>
                  </a:lnTo>
                  <a:lnTo>
                    <a:pt x="1151" y="669"/>
                  </a:lnTo>
                  <a:lnTo>
                    <a:pt x="1151" y="679"/>
                  </a:lnTo>
                  <a:lnTo>
                    <a:pt x="1161" y="679"/>
                  </a:lnTo>
                  <a:lnTo>
                    <a:pt x="1161" y="686"/>
                  </a:lnTo>
                  <a:lnTo>
                    <a:pt x="1168" y="686"/>
                  </a:lnTo>
                  <a:lnTo>
                    <a:pt x="1168" y="689"/>
                  </a:lnTo>
                  <a:lnTo>
                    <a:pt x="1171" y="689"/>
                  </a:lnTo>
                  <a:lnTo>
                    <a:pt x="1171" y="696"/>
                  </a:lnTo>
                  <a:lnTo>
                    <a:pt x="1185" y="696"/>
                  </a:lnTo>
                  <a:lnTo>
                    <a:pt x="1185" y="703"/>
                  </a:lnTo>
                  <a:lnTo>
                    <a:pt x="1192" y="703"/>
                  </a:lnTo>
                  <a:lnTo>
                    <a:pt x="1192" y="706"/>
                  </a:lnTo>
                  <a:lnTo>
                    <a:pt x="1205" y="706"/>
                  </a:lnTo>
                  <a:lnTo>
                    <a:pt x="1205" y="713"/>
                  </a:lnTo>
                  <a:lnTo>
                    <a:pt x="1219" y="713"/>
                  </a:lnTo>
                  <a:lnTo>
                    <a:pt x="1219" y="727"/>
                  </a:lnTo>
                  <a:lnTo>
                    <a:pt x="1222" y="727"/>
                  </a:lnTo>
                  <a:lnTo>
                    <a:pt x="1222" y="734"/>
                  </a:lnTo>
                  <a:lnTo>
                    <a:pt x="1229" y="734"/>
                  </a:lnTo>
                  <a:lnTo>
                    <a:pt x="1229" y="751"/>
                  </a:lnTo>
                  <a:lnTo>
                    <a:pt x="1236" y="751"/>
                  </a:lnTo>
                  <a:lnTo>
                    <a:pt x="1236" y="754"/>
                  </a:lnTo>
                  <a:lnTo>
                    <a:pt x="1239" y="754"/>
                  </a:lnTo>
                  <a:lnTo>
                    <a:pt x="1239" y="761"/>
                  </a:lnTo>
                  <a:lnTo>
                    <a:pt x="1243" y="761"/>
                  </a:lnTo>
                  <a:lnTo>
                    <a:pt x="1243" y="771"/>
                  </a:lnTo>
                  <a:lnTo>
                    <a:pt x="1249" y="771"/>
                  </a:lnTo>
                  <a:lnTo>
                    <a:pt x="1249" y="774"/>
                  </a:lnTo>
                  <a:lnTo>
                    <a:pt x="1256" y="774"/>
                  </a:lnTo>
                  <a:lnTo>
                    <a:pt x="1256" y="784"/>
                  </a:lnTo>
                  <a:lnTo>
                    <a:pt x="1263" y="784"/>
                  </a:lnTo>
                  <a:lnTo>
                    <a:pt x="1263" y="798"/>
                  </a:lnTo>
                  <a:lnTo>
                    <a:pt x="1270" y="798"/>
                  </a:lnTo>
                  <a:lnTo>
                    <a:pt x="1270" y="801"/>
                  </a:lnTo>
                  <a:lnTo>
                    <a:pt x="1287" y="801"/>
                  </a:lnTo>
                  <a:lnTo>
                    <a:pt x="1287" y="808"/>
                  </a:lnTo>
                  <a:lnTo>
                    <a:pt x="1300" y="808"/>
                  </a:lnTo>
                  <a:lnTo>
                    <a:pt x="1300" y="812"/>
                  </a:lnTo>
                  <a:lnTo>
                    <a:pt x="1307" y="812"/>
                  </a:lnTo>
                  <a:lnTo>
                    <a:pt x="1307" y="818"/>
                  </a:lnTo>
                  <a:lnTo>
                    <a:pt x="1314" y="818"/>
                  </a:lnTo>
                  <a:lnTo>
                    <a:pt x="1314" y="829"/>
                  </a:lnTo>
                  <a:lnTo>
                    <a:pt x="1321" y="829"/>
                  </a:lnTo>
                  <a:lnTo>
                    <a:pt x="1321" y="839"/>
                  </a:lnTo>
                  <a:lnTo>
                    <a:pt x="1328" y="839"/>
                  </a:lnTo>
                  <a:lnTo>
                    <a:pt x="1328" y="846"/>
                  </a:lnTo>
                  <a:lnTo>
                    <a:pt x="1338" y="846"/>
                  </a:lnTo>
                  <a:lnTo>
                    <a:pt x="1338" y="849"/>
                  </a:lnTo>
                  <a:lnTo>
                    <a:pt x="1348" y="849"/>
                  </a:lnTo>
                  <a:lnTo>
                    <a:pt x="1348" y="859"/>
                  </a:lnTo>
                  <a:lnTo>
                    <a:pt x="1355" y="859"/>
                  </a:lnTo>
                  <a:lnTo>
                    <a:pt x="1355" y="869"/>
                  </a:lnTo>
                  <a:lnTo>
                    <a:pt x="1372" y="869"/>
                  </a:lnTo>
                  <a:lnTo>
                    <a:pt x="1372" y="893"/>
                  </a:lnTo>
                  <a:lnTo>
                    <a:pt x="1382" y="893"/>
                  </a:lnTo>
                  <a:lnTo>
                    <a:pt x="1382" y="903"/>
                  </a:lnTo>
                  <a:lnTo>
                    <a:pt x="1385" y="903"/>
                  </a:lnTo>
                  <a:lnTo>
                    <a:pt x="1385" y="913"/>
                  </a:lnTo>
                  <a:lnTo>
                    <a:pt x="1395" y="913"/>
                  </a:lnTo>
                  <a:lnTo>
                    <a:pt x="1395" y="924"/>
                  </a:lnTo>
                  <a:lnTo>
                    <a:pt x="1399" y="924"/>
                  </a:lnTo>
                  <a:lnTo>
                    <a:pt x="1399" y="930"/>
                  </a:lnTo>
                  <a:lnTo>
                    <a:pt x="1412" y="930"/>
                  </a:lnTo>
                  <a:lnTo>
                    <a:pt x="1412" y="934"/>
                  </a:lnTo>
                  <a:lnTo>
                    <a:pt x="1416" y="934"/>
                  </a:lnTo>
                  <a:lnTo>
                    <a:pt x="1416" y="951"/>
                  </a:lnTo>
                  <a:lnTo>
                    <a:pt x="1426" y="951"/>
                  </a:lnTo>
                  <a:lnTo>
                    <a:pt x="1426" y="961"/>
                  </a:lnTo>
                  <a:lnTo>
                    <a:pt x="1429" y="961"/>
                  </a:lnTo>
                  <a:lnTo>
                    <a:pt x="1429" y="971"/>
                  </a:lnTo>
                  <a:lnTo>
                    <a:pt x="1440" y="971"/>
                  </a:lnTo>
                  <a:lnTo>
                    <a:pt x="1440" y="978"/>
                  </a:lnTo>
                  <a:lnTo>
                    <a:pt x="1467" y="978"/>
                  </a:lnTo>
                  <a:lnTo>
                    <a:pt x="1467" y="981"/>
                  </a:lnTo>
                  <a:lnTo>
                    <a:pt x="1484" y="981"/>
                  </a:lnTo>
                  <a:lnTo>
                    <a:pt x="1484" y="988"/>
                  </a:lnTo>
                  <a:lnTo>
                    <a:pt x="1494" y="988"/>
                  </a:lnTo>
                  <a:lnTo>
                    <a:pt x="1494" y="998"/>
                  </a:lnTo>
                  <a:lnTo>
                    <a:pt x="1507" y="998"/>
                  </a:lnTo>
                  <a:lnTo>
                    <a:pt x="1507" y="1002"/>
                  </a:lnTo>
                  <a:lnTo>
                    <a:pt x="1514" y="1002"/>
                  </a:lnTo>
                  <a:lnTo>
                    <a:pt x="1514" y="1009"/>
                  </a:lnTo>
                  <a:lnTo>
                    <a:pt x="1524" y="1009"/>
                  </a:lnTo>
                  <a:lnTo>
                    <a:pt x="1524" y="1012"/>
                  </a:lnTo>
                  <a:lnTo>
                    <a:pt x="1541" y="1012"/>
                  </a:lnTo>
                  <a:lnTo>
                    <a:pt x="1541" y="1019"/>
                  </a:lnTo>
                  <a:lnTo>
                    <a:pt x="1545" y="1019"/>
                  </a:lnTo>
                  <a:lnTo>
                    <a:pt x="1545" y="1026"/>
                  </a:lnTo>
                  <a:lnTo>
                    <a:pt x="1552" y="1026"/>
                  </a:lnTo>
                  <a:lnTo>
                    <a:pt x="1552" y="1029"/>
                  </a:lnTo>
                  <a:lnTo>
                    <a:pt x="1555" y="1029"/>
                  </a:lnTo>
                  <a:lnTo>
                    <a:pt x="1555" y="1036"/>
                  </a:lnTo>
                  <a:lnTo>
                    <a:pt x="1565" y="1036"/>
                  </a:lnTo>
                  <a:lnTo>
                    <a:pt x="1565" y="1046"/>
                  </a:lnTo>
                  <a:lnTo>
                    <a:pt x="1569" y="1046"/>
                  </a:lnTo>
                  <a:lnTo>
                    <a:pt x="1569" y="1059"/>
                  </a:lnTo>
                  <a:lnTo>
                    <a:pt x="1579" y="1059"/>
                  </a:lnTo>
                  <a:lnTo>
                    <a:pt x="1579" y="1066"/>
                  </a:lnTo>
                  <a:lnTo>
                    <a:pt x="1586" y="1066"/>
                  </a:lnTo>
                  <a:lnTo>
                    <a:pt x="1586" y="1073"/>
                  </a:lnTo>
                  <a:lnTo>
                    <a:pt x="1599" y="1073"/>
                  </a:lnTo>
                  <a:lnTo>
                    <a:pt x="1599" y="1076"/>
                  </a:lnTo>
                  <a:lnTo>
                    <a:pt x="1602" y="1076"/>
                  </a:lnTo>
                  <a:lnTo>
                    <a:pt x="1602" y="1083"/>
                  </a:lnTo>
                  <a:lnTo>
                    <a:pt x="1609" y="1083"/>
                  </a:lnTo>
                  <a:lnTo>
                    <a:pt x="1609" y="1087"/>
                  </a:lnTo>
                  <a:lnTo>
                    <a:pt x="1623" y="1087"/>
                  </a:lnTo>
                  <a:lnTo>
                    <a:pt x="1623" y="1093"/>
                  </a:lnTo>
                  <a:lnTo>
                    <a:pt x="1626" y="1093"/>
                  </a:lnTo>
                  <a:lnTo>
                    <a:pt x="1626" y="1114"/>
                  </a:lnTo>
                  <a:lnTo>
                    <a:pt x="1640" y="1114"/>
                  </a:lnTo>
                  <a:lnTo>
                    <a:pt x="1640" y="1124"/>
                  </a:lnTo>
                  <a:lnTo>
                    <a:pt x="1653" y="1124"/>
                  </a:lnTo>
                  <a:lnTo>
                    <a:pt x="1653" y="1134"/>
                  </a:lnTo>
                  <a:lnTo>
                    <a:pt x="1667" y="1134"/>
                  </a:lnTo>
                  <a:lnTo>
                    <a:pt x="1667" y="1141"/>
                  </a:lnTo>
                  <a:lnTo>
                    <a:pt x="1670" y="1141"/>
                  </a:lnTo>
                  <a:lnTo>
                    <a:pt x="1670" y="1144"/>
                  </a:lnTo>
                  <a:lnTo>
                    <a:pt x="1681" y="1144"/>
                  </a:lnTo>
                  <a:lnTo>
                    <a:pt x="1681" y="1151"/>
                  </a:lnTo>
                  <a:lnTo>
                    <a:pt x="1694" y="1151"/>
                  </a:lnTo>
                  <a:lnTo>
                    <a:pt x="1694" y="1158"/>
                  </a:lnTo>
                  <a:lnTo>
                    <a:pt x="1698" y="1158"/>
                  </a:lnTo>
                  <a:lnTo>
                    <a:pt x="1698" y="1161"/>
                  </a:lnTo>
                  <a:lnTo>
                    <a:pt x="1701" y="1161"/>
                  </a:lnTo>
                  <a:lnTo>
                    <a:pt x="1701" y="1168"/>
                  </a:lnTo>
                  <a:lnTo>
                    <a:pt x="1711" y="1168"/>
                  </a:lnTo>
                  <a:lnTo>
                    <a:pt x="1711" y="1171"/>
                  </a:lnTo>
                  <a:lnTo>
                    <a:pt x="1714" y="1171"/>
                  </a:lnTo>
                  <a:lnTo>
                    <a:pt x="1714" y="1178"/>
                  </a:lnTo>
                  <a:lnTo>
                    <a:pt x="1725" y="1178"/>
                  </a:lnTo>
                  <a:lnTo>
                    <a:pt x="1742" y="1178"/>
                  </a:lnTo>
                  <a:lnTo>
                    <a:pt x="1742" y="1188"/>
                  </a:lnTo>
                  <a:lnTo>
                    <a:pt x="1759" y="1188"/>
                  </a:lnTo>
                  <a:lnTo>
                    <a:pt x="1759" y="1195"/>
                  </a:lnTo>
                  <a:lnTo>
                    <a:pt x="1765" y="1195"/>
                  </a:lnTo>
                  <a:lnTo>
                    <a:pt x="1765" y="1199"/>
                  </a:lnTo>
                  <a:lnTo>
                    <a:pt x="1769" y="1199"/>
                  </a:lnTo>
                  <a:lnTo>
                    <a:pt x="1769" y="1205"/>
                  </a:lnTo>
                  <a:lnTo>
                    <a:pt x="1779" y="1205"/>
                  </a:lnTo>
                  <a:lnTo>
                    <a:pt x="1782" y="1205"/>
                  </a:lnTo>
                  <a:lnTo>
                    <a:pt x="1782" y="1216"/>
                  </a:lnTo>
                  <a:lnTo>
                    <a:pt x="1789" y="1216"/>
                  </a:lnTo>
                  <a:lnTo>
                    <a:pt x="1789" y="1226"/>
                  </a:lnTo>
                  <a:lnTo>
                    <a:pt x="1823" y="1226"/>
                  </a:lnTo>
                  <a:lnTo>
                    <a:pt x="1823" y="1233"/>
                  </a:lnTo>
                  <a:lnTo>
                    <a:pt x="1837" y="1233"/>
                  </a:lnTo>
                  <a:lnTo>
                    <a:pt x="1837" y="1236"/>
                  </a:lnTo>
                  <a:lnTo>
                    <a:pt x="1843" y="1236"/>
                  </a:lnTo>
                  <a:lnTo>
                    <a:pt x="1843" y="1243"/>
                  </a:lnTo>
                  <a:lnTo>
                    <a:pt x="1854" y="1243"/>
                  </a:lnTo>
                  <a:lnTo>
                    <a:pt x="1854" y="1246"/>
                  </a:lnTo>
                  <a:lnTo>
                    <a:pt x="1867" y="1246"/>
                  </a:lnTo>
                  <a:lnTo>
                    <a:pt x="1867" y="1260"/>
                  </a:lnTo>
                  <a:lnTo>
                    <a:pt x="1871" y="1260"/>
                  </a:lnTo>
                  <a:lnTo>
                    <a:pt x="1871" y="1263"/>
                  </a:lnTo>
                  <a:lnTo>
                    <a:pt x="1874" y="1263"/>
                  </a:lnTo>
                  <a:lnTo>
                    <a:pt x="1874" y="1270"/>
                  </a:lnTo>
                  <a:lnTo>
                    <a:pt x="1884" y="1270"/>
                  </a:lnTo>
                  <a:lnTo>
                    <a:pt x="1884" y="1280"/>
                  </a:lnTo>
                  <a:lnTo>
                    <a:pt x="1894" y="1280"/>
                  </a:lnTo>
                  <a:lnTo>
                    <a:pt x="1894" y="1284"/>
                  </a:lnTo>
                  <a:lnTo>
                    <a:pt x="1908" y="1284"/>
                  </a:lnTo>
                  <a:lnTo>
                    <a:pt x="1908" y="1290"/>
                  </a:lnTo>
                  <a:lnTo>
                    <a:pt x="1915" y="1290"/>
                  </a:lnTo>
                  <a:lnTo>
                    <a:pt x="1915" y="1307"/>
                  </a:lnTo>
                  <a:lnTo>
                    <a:pt x="1918" y="1307"/>
                  </a:lnTo>
                  <a:lnTo>
                    <a:pt x="1918" y="1317"/>
                  </a:lnTo>
                  <a:lnTo>
                    <a:pt x="1928" y="1317"/>
                  </a:lnTo>
                  <a:lnTo>
                    <a:pt x="1928" y="1324"/>
                  </a:lnTo>
                  <a:lnTo>
                    <a:pt x="1932" y="1324"/>
                  </a:lnTo>
                  <a:lnTo>
                    <a:pt x="1942" y="1324"/>
                  </a:lnTo>
                  <a:lnTo>
                    <a:pt x="1945" y="1324"/>
                  </a:lnTo>
                  <a:lnTo>
                    <a:pt x="1952" y="1324"/>
                  </a:lnTo>
                  <a:lnTo>
                    <a:pt x="1952" y="1328"/>
                  </a:lnTo>
                  <a:lnTo>
                    <a:pt x="1955" y="1328"/>
                  </a:lnTo>
                  <a:lnTo>
                    <a:pt x="1955" y="1334"/>
                  </a:lnTo>
                  <a:lnTo>
                    <a:pt x="1959" y="1334"/>
                  </a:lnTo>
                  <a:lnTo>
                    <a:pt x="1966" y="1334"/>
                  </a:lnTo>
                  <a:lnTo>
                    <a:pt x="1966" y="1341"/>
                  </a:lnTo>
                  <a:lnTo>
                    <a:pt x="1969" y="1341"/>
                  </a:lnTo>
                  <a:lnTo>
                    <a:pt x="1972" y="1341"/>
                  </a:lnTo>
                  <a:lnTo>
                    <a:pt x="1972" y="1345"/>
                  </a:lnTo>
                  <a:lnTo>
                    <a:pt x="1983" y="1345"/>
                  </a:lnTo>
                  <a:lnTo>
                    <a:pt x="1983" y="1351"/>
                  </a:lnTo>
                  <a:lnTo>
                    <a:pt x="1986" y="1351"/>
                  </a:lnTo>
                  <a:lnTo>
                    <a:pt x="1986" y="1355"/>
                  </a:lnTo>
                  <a:lnTo>
                    <a:pt x="1989" y="1355"/>
                  </a:lnTo>
                  <a:lnTo>
                    <a:pt x="1996" y="1355"/>
                  </a:lnTo>
                  <a:lnTo>
                    <a:pt x="1996" y="1362"/>
                  </a:lnTo>
                  <a:lnTo>
                    <a:pt x="2000" y="1362"/>
                  </a:lnTo>
                  <a:lnTo>
                    <a:pt x="2000" y="1372"/>
                  </a:lnTo>
                  <a:lnTo>
                    <a:pt x="2003" y="1372"/>
                  </a:lnTo>
                  <a:lnTo>
                    <a:pt x="2003" y="1379"/>
                  </a:lnTo>
                  <a:lnTo>
                    <a:pt x="2027" y="1379"/>
                  </a:lnTo>
                  <a:lnTo>
                    <a:pt x="2027" y="1389"/>
                  </a:lnTo>
                  <a:lnTo>
                    <a:pt x="2034" y="1389"/>
                  </a:lnTo>
                  <a:lnTo>
                    <a:pt x="2034" y="1402"/>
                  </a:lnTo>
                  <a:lnTo>
                    <a:pt x="2044" y="1402"/>
                  </a:lnTo>
                  <a:lnTo>
                    <a:pt x="2044" y="1413"/>
                  </a:lnTo>
                  <a:lnTo>
                    <a:pt x="2057" y="1413"/>
                  </a:lnTo>
                  <a:lnTo>
                    <a:pt x="2057" y="1419"/>
                  </a:lnTo>
                  <a:lnTo>
                    <a:pt x="2068" y="1419"/>
                  </a:lnTo>
                  <a:lnTo>
                    <a:pt x="2068" y="1423"/>
                  </a:lnTo>
                  <a:lnTo>
                    <a:pt x="2071" y="1423"/>
                  </a:lnTo>
                  <a:lnTo>
                    <a:pt x="2071" y="1436"/>
                  </a:lnTo>
                  <a:lnTo>
                    <a:pt x="2074" y="1436"/>
                  </a:lnTo>
                  <a:lnTo>
                    <a:pt x="2084" y="1436"/>
                  </a:lnTo>
                  <a:lnTo>
                    <a:pt x="2084" y="1440"/>
                  </a:lnTo>
                  <a:lnTo>
                    <a:pt x="2088" y="1440"/>
                  </a:lnTo>
                  <a:lnTo>
                    <a:pt x="2088" y="1446"/>
                  </a:lnTo>
                  <a:lnTo>
                    <a:pt x="2091" y="1446"/>
                  </a:lnTo>
                  <a:lnTo>
                    <a:pt x="2098" y="1446"/>
                  </a:lnTo>
                  <a:lnTo>
                    <a:pt x="2098" y="1453"/>
                  </a:lnTo>
                  <a:lnTo>
                    <a:pt x="2101" y="1453"/>
                  </a:lnTo>
                  <a:lnTo>
                    <a:pt x="2101" y="1457"/>
                  </a:lnTo>
                  <a:lnTo>
                    <a:pt x="2118" y="1457"/>
                  </a:lnTo>
                  <a:lnTo>
                    <a:pt x="2118" y="1463"/>
                  </a:lnTo>
                  <a:lnTo>
                    <a:pt x="2125" y="1463"/>
                  </a:lnTo>
                  <a:lnTo>
                    <a:pt x="2142" y="1463"/>
                  </a:lnTo>
                  <a:lnTo>
                    <a:pt x="2142" y="1470"/>
                  </a:lnTo>
                  <a:lnTo>
                    <a:pt x="2146" y="1470"/>
                  </a:lnTo>
                  <a:lnTo>
                    <a:pt x="2146" y="1474"/>
                  </a:lnTo>
                  <a:lnTo>
                    <a:pt x="2159" y="1474"/>
                  </a:lnTo>
                  <a:lnTo>
                    <a:pt x="2159" y="1480"/>
                  </a:lnTo>
                  <a:lnTo>
                    <a:pt x="2163" y="1480"/>
                  </a:lnTo>
                  <a:lnTo>
                    <a:pt x="2163" y="1487"/>
                  </a:lnTo>
                  <a:lnTo>
                    <a:pt x="2173" y="1487"/>
                  </a:lnTo>
                  <a:lnTo>
                    <a:pt x="2186" y="1487"/>
                  </a:lnTo>
                  <a:lnTo>
                    <a:pt x="2186" y="1494"/>
                  </a:lnTo>
                  <a:lnTo>
                    <a:pt x="2190" y="1494"/>
                  </a:lnTo>
                  <a:lnTo>
                    <a:pt x="2190" y="1504"/>
                  </a:lnTo>
                  <a:lnTo>
                    <a:pt x="2196" y="1504"/>
                  </a:lnTo>
                  <a:lnTo>
                    <a:pt x="2196" y="1511"/>
                  </a:lnTo>
                  <a:lnTo>
                    <a:pt x="2200" y="1511"/>
                  </a:lnTo>
                  <a:lnTo>
                    <a:pt x="2200" y="1514"/>
                  </a:lnTo>
                  <a:lnTo>
                    <a:pt x="2203" y="1514"/>
                  </a:lnTo>
                  <a:lnTo>
                    <a:pt x="2203" y="1521"/>
                  </a:lnTo>
                  <a:lnTo>
                    <a:pt x="2220" y="1521"/>
                  </a:lnTo>
                  <a:lnTo>
                    <a:pt x="2220" y="1528"/>
                  </a:lnTo>
                  <a:lnTo>
                    <a:pt x="2227" y="1528"/>
                  </a:lnTo>
                  <a:lnTo>
                    <a:pt x="2241" y="1528"/>
                  </a:lnTo>
                  <a:lnTo>
                    <a:pt x="2244" y="1528"/>
                  </a:lnTo>
                  <a:lnTo>
                    <a:pt x="2261" y="1528"/>
                  </a:lnTo>
                  <a:lnTo>
                    <a:pt x="2268" y="1528"/>
                  </a:lnTo>
                  <a:lnTo>
                    <a:pt x="2268" y="1535"/>
                  </a:lnTo>
                  <a:lnTo>
                    <a:pt x="2271" y="1535"/>
                  </a:lnTo>
                  <a:lnTo>
                    <a:pt x="2271" y="1538"/>
                  </a:lnTo>
                  <a:lnTo>
                    <a:pt x="2275" y="1538"/>
                  </a:lnTo>
                  <a:lnTo>
                    <a:pt x="2278" y="1538"/>
                  </a:lnTo>
                  <a:lnTo>
                    <a:pt x="2278" y="1545"/>
                  </a:lnTo>
                  <a:lnTo>
                    <a:pt x="2288" y="1545"/>
                  </a:lnTo>
                  <a:lnTo>
                    <a:pt x="2288" y="1552"/>
                  </a:lnTo>
                  <a:lnTo>
                    <a:pt x="2298" y="1552"/>
                  </a:lnTo>
                  <a:lnTo>
                    <a:pt x="2298" y="1559"/>
                  </a:lnTo>
                  <a:lnTo>
                    <a:pt x="2302" y="1559"/>
                  </a:lnTo>
                  <a:lnTo>
                    <a:pt x="2305" y="1559"/>
                  </a:lnTo>
                  <a:lnTo>
                    <a:pt x="2305" y="1565"/>
                  </a:lnTo>
                  <a:lnTo>
                    <a:pt x="2312" y="1565"/>
                  </a:lnTo>
                  <a:lnTo>
                    <a:pt x="2319" y="1565"/>
                  </a:lnTo>
                  <a:lnTo>
                    <a:pt x="2319" y="1572"/>
                  </a:lnTo>
                  <a:lnTo>
                    <a:pt x="2325" y="1572"/>
                  </a:lnTo>
                  <a:lnTo>
                    <a:pt x="2329" y="1572"/>
                  </a:lnTo>
                  <a:lnTo>
                    <a:pt x="2329" y="1579"/>
                  </a:lnTo>
                  <a:lnTo>
                    <a:pt x="2332" y="1579"/>
                  </a:lnTo>
                  <a:lnTo>
                    <a:pt x="2346" y="1579"/>
                  </a:lnTo>
                  <a:lnTo>
                    <a:pt x="2349" y="1579"/>
                  </a:lnTo>
                  <a:lnTo>
                    <a:pt x="2359" y="1579"/>
                  </a:lnTo>
                  <a:lnTo>
                    <a:pt x="2359" y="1589"/>
                  </a:lnTo>
                  <a:lnTo>
                    <a:pt x="2363" y="1589"/>
                  </a:lnTo>
                  <a:lnTo>
                    <a:pt x="2370" y="1589"/>
                  </a:lnTo>
                  <a:lnTo>
                    <a:pt x="2383" y="1589"/>
                  </a:lnTo>
                  <a:lnTo>
                    <a:pt x="2387" y="1589"/>
                  </a:lnTo>
                  <a:lnTo>
                    <a:pt x="2387" y="1599"/>
                  </a:lnTo>
                  <a:lnTo>
                    <a:pt x="2390" y="1599"/>
                  </a:lnTo>
                  <a:lnTo>
                    <a:pt x="2390" y="1606"/>
                  </a:lnTo>
                  <a:lnTo>
                    <a:pt x="2397" y="1606"/>
                  </a:lnTo>
                  <a:lnTo>
                    <a:pt x="2400" y="1606"/>
                  </a:lnTo>
                  <a:lnTo>
                    <a:pt x="2400" y="1613"/>
                  </a:lnTo>
                  <a:lnTo>
                    <a:pt x="2404" y="1613"/>
                  </a:lnTo>
                  <a:lnTo>
                    <a:pt x="2404" y="1620"/>
                  </a:lnTo>
                  <a:lnTo>
                    <a:pt x="2407" y="1620"/>
                  </a:lnTo>
                  <a:lnTo>
                    <a:pt x="2414" y="1620"/>
                  </a:lnTo>
                  <a:lnTo>
                    <a:pt x="2427" y="1620"/>
                  </a:lnTo>
                  <a:lnTo>
                    <a:pt x="2427" y="1626"/>
                  </a:lnTo>
                  <a:lnTo>
                    <a:pt x="2431" y="1626"/>
                  </a:lnTo>
                  <a:lnTo>
                    <a:pt x="2434" y="1626"/>
                  </a:lnTo>
                  <a:lnTo>
                    <a:pt x="2434" y="1633"/>
                  </a:lnTo>
                  <a:lnTo>
                    <a:pt x="2448" y="1633"/>
                  </a:lnTo>
                  <a:lnTo>
                    <a:pt x="2448" y="1640"/>
                  </a:lnTo>
                  <a:lnTo>
                    <a:pt x="2454" y="1640"/>
                  </a:lnTo>
                  <a:lnTo>
                    <a:pt x="2458" y="1640"/>
                  </a:lnTo>
                  <a:lnTo>
                    <a:pt x="2458" y="1647"/>
                  </a:lnTo>
                  <a:lnTo>
                    <a:pt x="2468" y="1647"/>
                  </a:lnTo>
                  <a:lnTo>
                    <a:pt x="2471" y="1647"/>
                  </a:lnTo>
                  <a:lnTo>
                    <a:pt x="2471" y="1657"/>
                  </a:lnTo>
                  <a:lnTo>
                    <a:pt x="2478" y="1657"/>
                  </a:lnTo>
                  <a:lnTo>
                    <a:pt x="2478" y="1671"/>
                  </a:lnTo>
                  <a:lnTo>
                    <a:pt x="2488" y="1671"/>
                  </a:lnTo>
                  <a:lnTo>
                    <a:pt x="2492" y="1671"/>
                  </a:lnTo>
                  <a:lnTo>
                    <a:pt x="2502" y="1671"/>
                  </a:lnTo>
                  <a:lnTo>
                    <a:pt x="2502" y="1688"/>
                  </a:lnTo>
                  <a:lnTo>
                    <a:pt x="2512" y="1688"/>
                  </a:lnTo>
                  <a:lnTo>
                    <a:pt x="2519" y="1688"/>
                  </a:lnTo>
                  <a:lnTo>
                    <a:pt x="2533" y="1688"/>
                  </a:lnTo>
                  <a:lnTo>
                    <a:pt x="2536" y="1688"/>
                  </a:lnTo>
                  <a:lnTo>
                    <a:pt x="2550" y="1688"/>
                  </a:lnTo>
                  <a:lnTo>
                    <a:pt x="2550" y="1694"/>
                  </a:lnTo>
                  <a:lnTo>
                    <a:pt x="2556" y="1694"/>
                  </a:lnTo>
                  <a:lnTo>
                    <a:pt x="2570" y="1694"/>
                  </a:lnTo>
                  <a:lnTo>
                    <a:pt x="2573" y="1694"/>
                  </a:lnTo>
                  <a:lnTo>
                    <a:pt x="2587" y="1694"/>
                  </a:lnTo>
                  <a:lnTo>
                    <a:pt x="2594" y="1694"/>
                  </a:lnTo>
                  <a:lnTo>
                    <a:pt x="2594" y="1705"/>
                  </a:lnTo>
                  <a:lnTo>
                    <a:pt x="2600" y="1705"/>
                  </a:lnTo>
                  <a:lnTo>
                    <a:pt x="2600" y="1711"/>
                  </a:lnTo>
                  <a:lnTo>
                    <a:pt x="2614" y="1711"/>
                  </a:lnTo>
                  <a:lnTo>
                    <a:pt x="2614" y="1721"/>
                  </a:lnTo>
                  <a:lnTo>
                    <a:pt x="2617" y="1721"/>
                  </a:lnTo>
                  <a:lnTo>
                    <a:pt x="2617" y="1728"/>
                  </a:lnTo>
                  <a:lnTo>
                    <a:pt x="2628" y="1728"/>
                  </a:lnTo>
                  <a:lnTo>
                    <a:pt x="2628" y="1738"/>
                  </a:lnTo>
                  <a:lnTo>
                    <a:pt x="2641" y="1738"/>
                  </a:lnTo>
                  <a:lnTo>
                    <a:pt x="2648" y="1738"/>
                  </a:lnTo>
                  <a:lnTo>
                    <a:pt x="2651" y="1738"/>
                  </a:lnTo>
                  <a:lnTo>
                    <a:pt x="2658" y="1738"/>
                  </a:lnTo>
                  <a:lnTo>
                    <a:pt x="2662" y="1738"/>
                  </a:lnTo>
                  <a:lnTo>
                    <a:pt x="2665" y="1738"/>
                  </a:lnTo>
                  <a:lnTo>
                    <a:pt x="2665" y="1745"/>
                  </a:lnTo>
                  <a:lnTo>
                    <a:pt x="2672" y="1745"/>
                  </a:lnTo>
                  <a:lnTo>
                    <a:pt x="2675" y="1745"/>
                  </a:lnTo>
                  <a:lnTo>
                    <a:pt x="2678" y="1745"/>
                  </a:lnTo>
                  <a:lnTo>
                    <a:pt x="2685" y="1745"/>
                  </a:lnTo>
                  <a:lnTo>
                    <a:pt x="2689" y="1745"/>
                  </a:lnTo>
                  <a:lnTo>
                    <a:pt x="2689" y="1755"/>
                  </a:lnTo>
                  <a:lnTo>
                    <a:pt x="2699" y="1755"/>
                  </a:lnTo>
                  <a:lnTo>
                    <a:pt x="2699" y="1766"/>
                  </a:lnTo>
                  <a:lnTo>
                    <a:pt x="2702" y="1766"/>
                  </a:lnTo>
                  <a:lnTo>
                    <a:pt x="2702" y="1776"/>
                  </a:lnTo>
                  <a:lnTo>
                    <a:pt x="2712" y="1776"/>
                  </a:lnTo>
                  <a:lnTo>
                    <a:pt x="2716" y="1776"/>
                  </a:lnTo>
                  <a:lnTo>
                    <a:pt x="2736" y="1776"/>
                  </a:lnTo>
                  <a:lnTo>
                    <a:pt x="2743" y="1776"/>
                  </a:lnTo>
                  <a:lnTo>
                    <a:pt x="2763" y="1776"/>
                  </a:lnTo>
                  <a:lnTo>
                    <a:pt x="2770" y="1776"/>
                  </a:lnTo>
                  <a:lnTo>
                    <a:pt x="2770" y="1786"/>
                  </a:lnTo>
                  <a:lnTo>
                    <a:pt x="2777" y="1786"/>
                  </a:lnTo>
                  <a:lnTo>
                    <a:pt x="2780" y="1786"/>
                  </a:lnTo>
                  <a:lnTo>
                    <a:pt x="2780" y="1796"/>
                  </a:lnTo>
                  <a:lnTo>
                    <a:pt x="2787" y="1796"/>
                  </a:lnTo>
                  <a:lnTo>
                    <a:pt x="2787" y="1806"/>
                  </a:lnTo>
                  <a:lnTo>
                    <a:pt x="2790" y="1806"/>
                  </a:lnTo>
                  <a:lnTo>
                    <a:pt x="2804" y="1806"/>
                  </a:lnTo>
                  <a:lnTo>
                    <a:pt x="2807" y="1806"/>
                  </a:lnTo>
                  <a:lnTo>
                    <a:pt x="2807" y="1820"/>
                  </a:lnTo>
                  <a:lnTo>
                    <a:pt x="2828" y="1820"/>
                  </a:lnTo>
                  <a:lnTo>
                    <a:pt x="2828" y="1830"/>
                  </a:lnTo>
                  <a:lnTo>
                    <a:pt x="2831" y="1830"/>
                  </a:lnTo>
                  <a:lnTo>
                    <a:pt x="2831" y="1840"/>
                  </a:lnTo>
                  <a:lnTo>
                    <a:pt x="2838" y="1840"/>
                  </a:lnTo>
                  <a:lnTo>
                    <a:pt x="2838" y="1854"/>
                  </a:lnTo>
                  <a:lnTo>
                    <a:pt x="2845" y="1854"/>
                  </a:lnTo>
                  <a:lnTo>
                    <a:pt x="2872" y="1854"/>
                  </a:lnTo>
                  <a:lnTo>
                    <a:pt x="2886" y="1854"/>
                  </a:lnTo>
                  <a:lnTo>
                    <a:pt x="2886" y="1864"/>
                  </a:lnTo>
                  <a:lnTo>
                    <a:pt x="2889" y="1864"/>
                  </a:lnTo>
                  <a:lnTo>
                    <a:pt x="2892" y="1864"/>
                  </a:lnTo>
                  <a:lnTo>
                    <a:pt x="2896" y="1864"/>
                  </a:lnTo>
                  <a:lnTo>
                    <a:pt x="2896" y="1878"/>
                  </a:lnTo>
                  <a:lnTo>
                    <a:pt x="2906" y="1878"/>
                  </a:lnTo>
                  <a:lnTo>
                    <a:pt x="2909" y="1878"/>
                  </a:lnTo>
                  <a:lnTo>
                    <a:pt x="2923" y="1878"/>
                  </a:lnTo>
                  <a:lnTo>
                    <a:pt x="2930" y="1878"/>
                  </a:lnTo>
                  <a:lnTo>
                    <a:pt x="2933" y="1878"/>
                  </a:lnTo>
                  <a:lnTo>
                    <a:pt x="2933" y="1891"/>
                  </a:lnTo>
                  <a:lnTo>
                    <a:pt x="2950" y="1891"/>
                  </a:lnTo>
                  <a:lnTo>
                    <a:pt x="2950" y="1905"/>
                  </a:lnTo>
                  <a:lnTo>
                    <a:pt x="2960" y="1905"/>
                  </a:lnTo>
                  <a:lnTo>
                    <a:pt x="2967" y="1905"/>
                  </a:lnTo>
                  <a:lnTo>
                    <a:pt x="2991" y="1905"/>
                  </a:lnTo>
                  <a:lnTo>
                    <a:pt x="2991" y="1935"/>
                  </a:lnTo>
                  <a:lnTo>
                    <a:pt x="2994" y="1935"/>
                  </a:lnTo>
                  <a:lnTo>
                    <a:pt x="3004" y="1935"/>
                  </a:lnTo>
                  <a:lnTo>
                    <a:pt x="3021" y="1935"/>
                  </a:lnTo>
                  <a:lnTo>
                    <a:pt x="3038" y="1935"/>
                  </a:lnTo>
                  <a:lnTo>
                    <a:pt x="3052" y="1935"/>
                  </a:lnTo>
                  <a:lnTo>
                    <a:pt x="3052" y="1952"/>
                  </a:lnTo>
                  <a:lnTo>
                    <a:pt x="3062" y="1952"/>
                  </a:lnTo>
                  <a:lnTo>
                    <a:pt x="3065" y="1952"/>
                  </a:lnTo>
                  <a:lnTo>
                    <a:pt x="3079" y="1952"/>
                  </a:lnTo>
                  <a:lnTo>
                    <a:pt x="3086" y="1952"/>
                  </a:lnTo>
                  <a:lnTo>
                    <a:pt x="3116" y="1952"/>
                  </a:lnTo>
                  <a:lnTo>
                    <a:pt x="3130" y="1952"/>
                  </a:lnTo>
                  <a:lnTo>
                    <a:pt x="3144" y="1952"/>
                  </a:lnTo>
                  <a:lnTo>
                    <a:pt x="3154" y="1952"/>
                  </a:lnTo>
                  <a:lnTo>
                    <a:pt x="3160" y="1952"/>
                  </a:lnTo>
                  <a:lnTo>
                    <a:pt x="3160" y="1973"/>
                  </a:lnTo>
                  <a:lnTo>
                    <a:pt x="3194" y="1973"/>
                  </a:lnTo>
                  <a:lnTo>
                    <a:pt x="3194" y="1993"/>
                  </a:lnTo>
                  <a:lnTo>
                    <a:pt x="3201" y="1993"/>
                  </a:lnTo>
                  <a:lnTo>
                    <a:pt x="3225" y="1993"/>
                  </a:lnTo>
                  <a:lnTo>
                    <a:pt x="3225" y="2017"/>
                  </a:lnTo>
                  <a:lnTo>
                    <a:pt x="3232" y="2017"/>
                  </a:lnTo>
                  <a:lnTo>
                    <a:pt x="3235" y="2017"/>
                  </a:lnTo>
                  <a:lnTo>
                    <a:pt x="3252" y="2017"/>
                  </a:lnTo>
                  <a:lnTo>
                    <a:pt x="3303" y="2017"/>
                  </a:lnTo>
                  <a:lnTo>
                    <a:pt x="3310" y="2017"/>
                  </a:lnTo>
                  <a:lnTo>
                    <a:pt x="3320" y="2017"/>
                  </a:lnTo>
                  <a:lnTo>
                    <a:pt x="3337" y="2017"/>
                  </a:lnTo>
                  <a:lnTo>
                    <a:pt x="3340" y="2017"/>
                  </a:lnTo>
                  <a:lnTo>
                    <a:pt x="3340" y="2044"/>
                  </a:lnTo>
                  <a:lnTo>
                    <a:pt x="3378" y="2044"/>
                  </a:lnTo>
                  <a:lnTo>
                    <a:pt x="3378" y="2068"/>
                  </a:lnTo>
                  <a:lnTo>
                    <a:pt x="3381" y="2068"/>
                  </a:lnTo>
                  <a:lnTo>
                    <a:pt x="3391" y="2068"/>
                  </a:lnTo>
                  <a:lnTo>
                    <a:pt x="3405" y="2068"/>
                  </a:lnTo>
                  <a:lnTo>
                    <a:pt x="3405" y="2098"/>
                  </a:lnTo>
                  <a:lnTo>
                    <a:pt x="3425" y="2098"/>
                  </a:lnTo>
                  <a:lnTo>
                    <a:pt x="3446" y="2098"/>
                  </a:lnTo>
                  <a:lnTo>
                    <a:pt x="3449" y="2098"/>
                  </a:lnTo>
                  <a:lnTo>
                    <a:pt x="3449" y="2132"/>
                  </a:lnTo>
                  <a:lnTo>
                    <a:pt x="3463" y="2132"/>
                  </a:lnTo>
                  <a:lnTo>
                    <a:pt x="3469" y="2132"/>
                  </a:lnTo>
                  <a:lnTo>
                    <a:pt x="3476" y="2132"/>
                  </a:lnTo>
                  <a:lnTo>
                    <a:pt x="3483" y="2132"/>
                  </a:lnTo>
                  <a:lnTo>
                    <a:pt x="3493" y="2132"/>
                  </a:lnTo>
                  <a:lnTo>
                    <a:pt x="3507" y="2132"/>
                  </a:lnTo>
                  <a:lnTo>
                    <a:pt x="3547" y="2132"/>
                  </a:lnTo>
                  <a:lnTo>
                    <a:pt x="3578" y="2132"/>
                  </a:lnTo>
                  <a:lnTo>
                    <a:pt x="3605" y="2132"/>
                  </a:lnTo>
                  <a:lnTo>
                    <a:pt x="3619" y="2132"/>
                  </a:lnTo>
                  <a:lnTo>
                    <a:pt x="3622" y="2132"/>
                  </a:lnTo>
                  <a:lnTo>
                    <a:pt x="3622" y="2197"/>
                  </a:lnTo>
                  <a:lnTo>
                    <a:pt x="3670" y="2197"/>
                  </a:lnTo>
                  <a:lnTo>
                    <a:pt x="3680" y="2197"/>
                  </a:lnTo>
                  <a:lnTo>
                    <a:pt x="3738" y="2197"/>
                  </a:lnTo>
                  <a:lnTo>
                    <a:pt x="3738" y="2292"/>
                  </a:lnTo>
                  <a:lnTo>
                    <a:pt x="3771" y="2292"/>
                  </a:lnTo>
                  <a:lnTo>
                    <a:pt x="3795" y="2292"/>
                  </a:lnTo>
                  <a:lnTo>
                    <a:pt x="3839" y="2292"/>
                  </a:lnTo>
                  <a:lnTo>
                    <a:pt x="3883" y="2292"/>
                  </a:lnTo>
                  <a:lnTo>
                    <a:pt x="4250" y="2292"/>
                  </a:lnTo>
                  <a:lnTo>
                    <a:pt x="4257" y="2292"/>
                  </a:lnTo>
                </a:path>
              </a:pathLst>
            </a:custGeom>
            <a:noFill/>
            <a:ln w="22225">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6" name="Freeform 900">
              <a:extLst>
                <a:ext uri="{FF2B5EF4-FFF2-40B4-BE49-F238E27FC236}">
                  <a16:creationId xmlns:a16="http://schemas.microsoft.com/office/drawing/2014/main" id="{8966A9EA-406E-0AB9-0B53-AAB734D53AE8}"/>
                </a:ext>
              </a:extLst>
            </p:cNvPr>
            <p:cNvSpPr>
              <a:spLocks/>
            </p:cNvSpPr>
            <p:nvPr/>
          </p:nvSpPr>
          <p:spPr bwMode="auto">
            <a:xfrm>
              <a:off x="1291725" y="989570"/>
              <a:ext cx="3845466" cy="1981115"/>
            </a:xfrm>
            <a:custGeom>
              <a:avLst/>
              <a:gdLst>
                <a:gd name="T0" fmla="*/ 34 w 3663"/>
                <a:gd name="T1" fmla="*/ 0 h 2618"/>
                <a:gd name="T2" fmla="*/ 72 w 3663"/>
                <a:gd name="T3" fmla="*/ 21 h 2618"/>
                <a:gd name="T4" fmla="*/ 136 w 3663"/>
                <a:gd name="T5" fmla="*/ 31 h 2618"/>
                <a:gd name="T6" fmla="*/ 201 w 3663"/>
                <a:gd name="T7" fmla="*/ 55 h 2618"/>
                <a:gd name="T8" fmla="*/ 235 w 3663"/>
                <a:gd name="T9" fmla="*/ 109 h 2618"/>
                <a:gd name="T10" fmla="*/ 258 w 3663"/>
                <a:gd name="T11" fmla="*/ 143 h 2618"/>
                <a:gd name="T12" fmla="*/ 302 w 3663"/>
                <a:gd name="T13" fmla="*/ 190 h 2618"/>
                <a:gd name="T14" fmla="*/ 333 w 3663"/>
                <a:gd name="T15" fmla="*/ 234 h 2618"/>
                <a:gd name="T16" fmla="*/ 364 w 3663"/>
                <a:gd name="T17" fmla="*/ 282 h 2618"/>
                <a:gd name="T18" fmla="*/ 404 w 3663"/>
                <a:gd name="T19" fmla="*/ 336 h 2618"/>
                <a:gd name="T20" fmla="*/ 465 w 3663"/>
                <a:gd name="T21" fmla="*/ 384 h 2618"/>
                <a:gd name="T22" fmla="*/ 506 w 3663"/>
                <a:gd name="T23" fmla="*/ 418 h 2618"/>
                <a:gd name="T24" fmla="*/ 533 w 3663"/>
                <a:gd name="T25" fmla="*/ 509 h 2618"/>
                <a:gd name="T26" fmla="*/ 550 w 3663"/>
                <a:gd name="T27" fmla="*/ 557 h 2618"/>
                <a:gd name="T28" fmla="*/ 594 w 3663"/>
                <a:gd name="T29" fmla="*/ 601 h 2618"/>
                <a:gd name="T30" fmla="*/ 632 w 3663"/>
                <a:gd name="T31" fmla="*/ 635 h 2618"/>
                <a:gd name="T32" fmla="*/ 689 w 3663"/>
                <a:gd name="T33" fmla="*/ 672 h 2618"/>
                <a:gd name="T34" fmla="*/ 717 w 3663"/>
                <a:gd name="T35" fmla="*/ 740 h 2618"/>
                <a:gd name="T36" fmla="*/ 788 w 3663"/>
                <a:gd name="T37" fmla="*/ 778 h 2618"/>
                <a:gd name="T38" fmla="*/ 825 w 3663"/>
                <a:gd name="T39" fmla="*/ 825 h 2618"/>
                <a:gd name="T40" fmla="*/ 879 w 3663"/>
                <a:gd name="T41" fmla="*/ 873 h 2618"/>
                <a:gd name="T42" fmla="*/ 941 w 3663"/>
                <a:gd name="T43" fmla="*/ 930 h 2618"/>
                <a:gd name="T44" fmla="*/ 992 w 3663"/>
                <a:gd name="T45" fmla="*/ 964 h 2618"/>
                <a:gd name="T46" fmla="*/ 1042 w 3663"/>
                <a:gd name="T47" fmla="*/ 1012 h 2618"/>
                <a:gd name="T48" fmla="*/ 1097 w 3663"/>
                <a:gd name="T49" fmla="*/ 1049 h 2618"/>
                <a:gd name="T50" fmla="*/ 1151 w 3663"/>
                <a:gd name="T51" fmla="*/ 1083 h 2618"/>
                <a:gd name="T52" fmla="*/ 1205 w 3663"/>
                <a:gd name="T53" fmla="*/ 1121 h 2618"/>
                <a:gd name="T54" fmla="*/ 1256 w 3663"/>
                <a:gd name="T55" fmla="*/ 1178 h 2618"/>
                <a:gd name="T56" fmla="*/ 1294 w 3663"/>
                <a:gd name="T57" fmla="*/ 1216 h 2618"/>
                <a:gd name="T58" fmla="*/ 1368 w 3663"/>
                <a:gd name="T59" fmla="*/ 1273 h 2618"/>
                <a:gd name="T60" fmla="*/ 1436 w 3663"/>
                <a:gd name="T61" fmla="*/ 1334 h 2618"/>
                <a:gd name="T62" fmla="*/ 1457 w 3663"/>
                <a:gd name="T63" fmla="*/ 1382 h 2618"/>
                <a:gd name="T64" fmla="*/ 1531 w 3663"/>
                <a:gd name="T65" fmla="*/ 1419 h 2618"/>
                <a:gd name="T66" fmla="*/ 1653 w 3663"/>
                <a:gd name="T67" fmla="*/ 1467 h 2618"/>
                <a:gd name="T68" fmla="*/ 1711 w 3663"/>
                <a:gd name="T69" fmla="*/ 1538 h 2618"/>
                <a:gd name="T70" fmla="*/ 1765 w 3663"/>
                <a:gd name="T71" fmla="*/ 1575 h 2618"/>
                <a:gd name="T72" fmla="*/ 1830 w 3663"/>
                <a:gd name="T73" fmla="*/ 1623 h 2618"/>
                <a:gd name="T74" fmla="*/ 1945 w 3663"/>
                <a:gd name="T75" fmla="*/ 1694 h 2618"/>
                <a:gd name="T76" fmla="*/ 2030 w 3663"/>
                <a:gd name="T77" fmla="*/ 1755 h 2618"/>
                <a:gd name="T78" fmla="*/ 2061 w 3663"/>
                <a:gd name="T79" fmla="*/ 1793 h 2618"/>
                <a:gd name="T80" fmla="*/ 2088 w 3663"/>
                <a:gd name="T81" fmla="*/ 1844 h 2618"/>
                <a:gd name="T82" fmla="*/ 2152 w 3663"/>
                <a:gd name="T83" fmla="*/ 1881 h 2618"/>
                <a:gd name="T84" fmla="*/ 2234 w 3663"/>
                <a:gd name="T85" fmla="*/ 1932 h 2618"/>
                <a:gd name="T86" fmla="*/ 2275 w 3663"/>
                <a:gd name="T87" fmla="*/ 1973 h 2618"/>
                <a:gd name="T88" fmla="*/ 2349 w 3663"/>
                <a:gd name="T89" fmla="*/ 2000 h 2618"/>
                <a:gd name="T90" fmla="*/ 2421 w 3663"/>
                <a:gd name="T91" fmla="*/ 2017 h 2618"/>
                <a:gd name="T92" fmla="*/ 2478 w 3663"/>
                <a:gd name="T93" fmla="*/ 2047 h 2618"/>
                <a:gd name="T94" fmla="*/ 2570 w 3663"/>
                <a:gd name="T95" fmla="*/ 2085 h 2618"/>
                <a:gd name="T96" fmla="*/ 2675 w 3663"/>
                <a:gd name="T97" fmla="*/ 2119 h 2618"/>
                <a:gd name="T98" fmla="*/ 2712 w 3663"/>
                <a:gd name="T99" fmla="*/ 2183 h 2618"/>
                <a:gd name="T100" fmla="*/ 2828 w 3663"/>
                <a:gd name="T101" fmla="*/ 2231 h 2618"/>
                <a:gd name="T102" fmla="*/ 2933 w 3663"/>
                <a:gd name="T103" fmla="*/ 2282 h 2618"/>
                <a:gd name="T104" fmla="*/ 3045 w 3663"/>
                <a:gd name="T105" fmla="*/ 2322 h 2618"/>
                <a:gd name="T106" fmla="*/ 3177 w 3663"/>
                <a:gd name="T107" fmla="*/ 2380 h 2618"/>
                <a:gd name="T108" fmla="*/ 3605 w 3663"/>
                <a:gd name="T109" fmla="*/ 2618 h 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63" h="2618">
                  <a:moveTo>
                    <a:pt x="0" y="0"/>
                  </a:moveTo>
                  <a:lnTo>
                    <a:pt x="4" y="0"/>
                  </a:lnTo>
                  <a:lnTo>
                    <a:pt x="7" y="0"/>
                  </a:lnTo>
                  <a:lnTo>
                    <a:pt x="14" y="0"/>
                  </a:lnTo>
                  <a:lnTo>
                    <a:pt x="17" y="0"/>
                  </a:lnTo>
                  <a:lnTo>
                    <a:pt x="21" y="0"/>
                  </a:lnTo>
                  <a:lnTo>
                    <a:pt x="34" y="0"/>
                  </a:lnTo>
                  <a:lnTo>
                    <a:pt x="34" y="10"/>
                  </a:lnTo>
                  <a:lnTo>
                    <a:pt x="44" y="10"/>
                  </a:lnTo>
                  <a:lnTo>
                    <a:pt x="48" y="10"/>
                  </a:lnTo>
                  <a:lnTo>
                    <a:pt x="51" y="10"/>
                  </a:lnTo>
                  <a:lnTo>
                    <a:pt x="58" y="10"/>
                  </a:lnTo>
                  <a:lnTo>
                    <a:pt x="58" y="21"/>
                  </a:lnTo>
                  <a:lnTo>
                    <a:pt x="72" y="21"/>
                  </a:lnTo>
                  <a:lnTo>
                    <a:pt x="89" y="21"/>
                  </a:lnTo>
                  <a:lnTo>
                    <a:pt x="99" y="21"/>
                  </a:lnTo>
                  <a:lnTo>
                    <a:pt x="106" y="21"/>
                  </a:lnTo>
                  <a:lnTo>
                    <a:pt x="123" y="21"/>
                  </a:lnTo>
                  <a:lnTo>
                    <a:pt x="133" y="21"/>
                  </a:lnTo>
                  <a:lnTo>
                    <a:pt x="136" y="21"/>
                  </a:lnTo>
                  <a:lnTo>
                    <a:pt x="136" y="31"/>
                  </a:lnTo>
                  <a:lnTo>
                    <a:pt x="150" y="31"/>
                  </a:lnTo>
                  <a:lnTo>
                    <a:pt x="163" y="31"/>
                  </a:lnTo>
                  <a:lnTo>
                    <a:pt x="163" y="44"/>
                  </a:lnTo>
                  <a:lnTo>
                    <a:pt x="177" y="44"/>
                  </a:lnTo>
                  <a:lnTo>
                    <a:pt x="177" y="55"/>
                  </a:lnTo>
                  <a:lnTo>
                    <a:pt x="180" y="55"/>
                  </a:lnTo>
                  <a:lnTo>
                    <a:pt x="201" y="55"/>
                  </a:lnTo>
                  <a:lnTo>
                    <a:pt x="201" y="75"/>
                  </a:lnTo>
                  <a:lnTo>
                    <a:pt x="204" y="75"/>
                  </a:lnTo>
                  <a:lnTo>
                    <a:pt x="204" y="88"/>
                  </a:lnTo>
                  <a:lnTo>
                    <a:pt x="221" y="88"/>
                  </a:lnTo>
                  <a:lnTo>
                    <a:pt x="221" y="99"/>
                  </a:lnTo>
                  <a:lnTo>
                    <a:pt x="235" y="99"/>
                  </a:lnTo>
                  <a:lnTo>
                    <a:pt x="235" y="109"/>
                  </a:lnTo>
                  <a:lnTo>
                    <a:pt x="238" y="109"/>
                  </a:lnTo>
                  <a:lnTo>
                    <a:pt x="238" y="122"/>
                  </a:lnTo>
                  <a:lnTo>
                    <a:pt x="245" y="122"/>
                  </a:lnTo>
                  <a:lnTo>
                    <a:pt x="245" y="133"/>
                  </a:lnTo>
                  <a:lnTo>
                    <a:pt x="248" y="133"/>
                  </a:lnTo>
                  <a:lnTo>
                    <a:pt x="248" y="143"/>
                  </a:lnTo>
                  <a:lnTo>
                    <a:pt x="258" y="143"/>
                  </a:lnTo>
                  <a:lnTo>
                    <a:pt x="265" y="143"/>
                  </a:lnTo>
                  <a:lnTo>
                    <a:pt x="265" y="156"/>
                  </a:lnTo>
                  <a:lnTo>
                    <a:pt x="272" y="156"/>
                  </a:lnTo>
                  <a:lnTo>
                    <a:pt x="272" y="167"/>
                  </a:lnTo>
                  <a:lnTo>
                    <a:pt x="289" y="167"/>
                  </a:lnTo>
                  <a:lnTo>
                    <a:pt x="289" y="190"/>
                  </a:lnTo>
                  <a:lnTo>
                    <a:pt x="302" y="190"/>
                  </a:lnTo>
                  <a:lnTo>
                    <a:pt x="302" y="211"/>
                  </a:lnTo>
                  <a:lnTo>
                    <a:pt x="316" y="211"/>
                  </a:lnTo>
                  <a:lnTo>
                    <a:pt x="319" y="211"/>
                  </a:lnTo>
                  <a:lnTo>
                    <a:pt x="319" y="224"/>
                  </a:lnTo>
                  <a:lnTo>
                    <a:pt x="330" y="224"/>
                  </a:lnTo>
                  <a:lnTo>
                    <a:pt x="333" y="224"/>
                  </a:lnTo>
                  <a:lnTo>
                    <a:pt x="333" y="234"/>
                  </a:lnTo>
                  <a:lnTo>
                    <a:pt x="336" y="234"/>
                  </a:lnTo>
                  <a:lnTo>
                    <a:pt x="336" y="258"/>
                  </a:lnTo>
                  <a:lnTo>
                    <a:pt x="347" y="258"/>
                  </a:lnTo>
                  <a:lnTo>
                    <a:pt x="347" y="268"/>
                  </a:lnTo>
                  <a:lnTo>
                    <a:pt x="350" y="268"/>
                  </a:lnTo>
                  <a:lnTo>
                    <a:pt x="350" y="282"/>
                  </a:lnTo>
                  <a:lnTo>
                    <a:pt x="364" y="282"/>
                  </a:lnTo>
                  <a:lnTo>
                    <a:pt x="364" y="302"/>
                  </a:lnTo>
                  <a:lnTo>
                    <a:pt x="387" y="302"/>
                  </a:lnTo>
                  <a:lnTo>
                    <a:pt x="387" y="316"/>
                  </a:lnTo>
                  <a:lnTo>
                    <a:pt x="394" y="316"/>
                  </a:lnTo>
                  <a:lnTo>
                    <a:pt x="394" y="326"/>
                  </a:lnTo>
                  <a:lnTo>
                    <a:pt x="404" y="326"/>
                  </a:lnTo>
                  <a:lnTo>
                    <a:pt x="404" y="336"/>
                  </a:lnTo>
                  <a:lnTo>
                    <a:pt x="418" y="336"/>
                  </a:lnTo>
                  <a:lnTo>
                    <a:pt x="418" y="350"/>
                  </a:lnTo>
                  <a:lnTo>
                    <a:pt x="452" y="350"/>
                  </a:lnTo>
                  <a:lnTo>
                    <a:pt x="452" y="360"/>
                  </a:lnTo>
                  <a:lnTo>
                    <a:pt x="462" y="360"/>
                  </a:lnTo>
                  <a:lnTo>
                    <a:pt x="462" y="384"/>
                  </a:lnTo>
                  <a:lnTo>
                    <a:pt x="465" y="384"/>
                  </a:lnTo>
                  <a:lnTo>
                    <a:pt x="465" y="394"/>
                  </a:lnTo>
                  <a:lnTo>
                    <a:pt x="472" y="394"/>
                  </a:lnTo>
                  <a:lnTo>
                    <a:pt x="482" y="394"/>
                  </a:lnTo>
                  <a:lnTo>
                    <a:pt x="482" y="408"/>
                  </a:lnTo>
                  <a:lnTo>
                    <a:pt x="493" y="408"/>
                  </a:lnTo>
                  <a:lnTo>
                    <a:pt x="493" y="418"/>
                  </a:lnTo>
                  <a:lnTo>
                    <a:pt x="506" y="418"/>
                  </a:lnTo>
                  <a:lnTo>
                    <a:pt x="506" y="465"/>
                  </a:lnTo>
                  <a:lnTo>
                    <a:pt x="510" y="465"/>
                  </a:lnTo>
                  <a:lnTo>
                    <a:pt x="510" y="476"/>
                  </a:lnTo>
                  <a:lnTo>
                    <a:pt x="530" y="476"/>
                  </a:lnTo>
                  <a:lnTo>
                    <a:pt x="530" y="486"/>
                  </a:lnTo>
                  <a:lnTo>
                    <a:pt x="533" y="486"/>
                  </a:lnTo>
                  <a:lnTo>
                    <a:pt x="533" y="509"/>
                  </a:lnTo>
                  <a:lnTo>
                    <a:pt x="537" y="509"/>
                  </a:lnTo>
                  <a:lnTo>
                    <a:pt x="537" y="520"/>
                  </a:lnTo>
                  <a:lnTo>
                    <a:pt x="540" y="520"/>
                  </a:lnTo>
                  <a:lnTo>
                    <a:pt x="540" y="543"/>
                  </a:lnTo>
                  <a:lnTo>
                    <a:pt x="547" y="543"/>
                  </a:lnTo>
                  <a:lnTo>
                    <a:pt x="550" y="543"/>
                  </a:lnTo>
                  <a:lnTo>
                    <a:pt x="550" y="557"/>
                  </a:lnTo>
                  <a:lnTo>
                    <a:pt x="564" y="557"/>
                  </a:lnTo>
                  <a:lnTo>
                    <a:pt x="564" y="577"/>
                  </a:lnTo>
                  <a:lnTo>
                    <a:pt x="581" y="577"/>
                  </a:lnTo>
                  <a:lnTo>
                    <a:pt x="581" y="591"/>
                  </a:lnTo>
                  <a:lnTo>
                    <a:pt x="588" y="591"/>
                  </a:lnTo>
                  <a:lnTo>
                    <a:pt x="588" y="601"/>
                  </a:lnTo>
                  <a:lnTo>
                    <a:pt x="594" y="601"/>
                  </a:lnTo>
                  <a:lnTo>
                    <a:pt x="601" y="601"/>
                  </a:lnTo>
                  <a:lnTo>
                    <a:pt x="601" y="615"/>
                  </a:lnTo>
                  <a:lnTo>
                    <a:pt x="605" y="615"/>
                  </a:lnTo>
                  <a:lnTo>
                    <a:pt x="605" y="625"/>
                  </a:lnTo>
                  <a:lnTo>
                    <a:pt x="618" y="625"/>
                  </a:lnTo>
                  <a:lnTo>
                    <a:pt x="618" y="635"/>
                  </a:lnTo>
                  <a:lnTo>
                    <a:pt x="632" y="635"/>
                  </a:lnTo>
                  <a:lnTo>
                    <a:pt x="635" y="635"/>
                  </a:lnTo>
                  <a:lnTo>
                    <a:pt x="635" y="649"/>
                  </a:lnTo>
                  <a:lnTo>
                    <a:pt x="679" y="649"/>
                  </a:lnTo>
                  <a:lnTo>
                    <a:pt x="679" y="659"/>
                  </a:lnTo>
                  <a:lnTo>
                    <a:pt x="683" y="659"/>
                  </a:lnTo>
                  <a:lnTo>
                    <a:pt x="683" y="672"/>
                  </a:lnTo>
                  <a:lnTo>
                    <a:pt x="689" y="672"/>
                  </a:lnTo>
                  <a:lnTo>
                    <a:pt x="689" y="696"/>
                  </a:lnTo>
                  <a:lnTo>
                    <a:pt x="693" y="696"/>
                  </a:lnTo>
                  <a:lnTo>
                    <a:pt x="693" y="720"/>
                  </a:lnTo>
                  <a:lnTo>
                    <a:pt x="703" y="720"/>
                  </a:lnTo>
                  <a:lnTo>
                    <a:pt x="703" y="730"/>
                  </a:lnTo>
                  <a:lnTo>
                    <a:pt x="717" y="730"/>
                  </a:lnTo>
                  <a:lnTo>
                    <a:pt x="717" y="740"/>
                  </a:lnTo>
                  <a:lnTo>
                    <a:pt x="747" y="740"/>
                  </a:lnTo>
                  <a:lnTo>
                    <a:pt x="747" y="754"/>
                  </a:lnTo>
                  <a:lnTo>
                    <a:pt x="754" y="754"/>
                  </a:lnTo>
                  <a:lnTo>
                    <a:pt x="754" y="764"/>
                  </a:lnTo>
                  <a:lnTo>
                    <a:pt x="778" y="764"/>
                  </a:lnTo>
                  <a:lnTo>
                    <a:pt x="778" y="778"/>
                  </a:lnTo>
                  <a:lnTo>
                    <a:pt x="788" y="778"/>
                  </a:lnTo>
                  <a:lnTo>
                    <a:pt x="788" y="788"/>
                  </a:lnTo>
                  <a:lnTo>
                    <a:pt x="791" y="788"/>
                  </a:lnTo>
                  <a:lnTo>
                    <a:pt x="791" y="801"/>
                  </a:lnTo>
                  <a:lnTo>
                    <a:pt x="808" y="801"/>
                  </a:lnTo>
                  <a:lnTo>
                    <a:pt x="808" y="812"/>
                  </a:lnTo>
                  <a:lnTo>
                    <a:pt x="825" y="812"/>
                  </a:lnTo>
                  <a:lnTo>
                    <a:pt x="825" y="825"/>
                  </a:lnTo>
                  <a:lnTo>
                    <a:pt x="835" y="825"/>
                  </a:lnTo>
                  <a:lnTo>
                    <a:pt x="835" y="835"/>
                  </a:lnTo>
                  <a:lnTo>
                    <a:pt x="839" y="835"/>
                  </a:lnTo>
                  <a:lnTo>
                    <a:pt x="839" y="849"/>
                  </a:lnTo>
                  <a:lnTo>
                    <a:pt x="852" y="849"/>
                  </a:lnTo>
                  <a:lnTo>
                    <a:pt x="852" y="873"/>
                  </a:lnTo>
                  <a:lnTo>
                    <a:pt x="879" y="873"/>
                  </a:lnTo>
                  <a:lnTo>
                    <a:pt x="879" y="896"/>
                  </a:lnTo>
                  <a:lnTo>
                    <a:pt x="907" y="896"/>
                  </a:lnTo>
                  <a:lnTo>
                    <a:pt x="907" y="907"/>
                  </a:lnTo>
                  <a:lnTo>
                    <a:pt x="920" y="907"/>
                  </a:lnTo>
                  <a:lnTo>
                    <a:pt x="920" y="920"/>
                  </a:lnTo>
                  <a:lnTo>
                    <a:pt x="941" y="920"/>
                  </a:lnTo>
                  <a:lnTo>
                    <a:pt x="941" y="930"/>
                  </a:lnTo>
                  <a:lnTo>
                    <a:pt x="947" y="930"/>
                  </a:lnTo>
                  <a:lnTo>
                    <a:pt x="947" y="941"/>
                  </a:lnTo>
                  <a:lnTo>
                    <a:pt x="954" y="941"/>
                  </a:lnTo>
                  <a:lnTo>
                    <a:pt x="954" y="954"/>
                  </a:lnTo>
                  <a:lnTo>
                    <a:pt x="978" y="954"/>
                  </a:lnTo>
                  <a:lnTo>
                    <a:pt x="978" y="964"/>
                  </a:lnTo>
                  <a:lnTo>
                    <a:pt x="992" y="964"/>
                  </a:lnTo>
                  <a:lnTo>
                    <a:pt x="992" y="978"/>
                  </a:lnTo>
                  <a:lnTo>
                    <a:pt x="1012" y="978"/>
                  </a:lnTo>
                  <a:lnTo>
                    <a:pt x="1012" y="988"/>
                  </a:lnTo>
                  <a:lnTo>
                    <a:pt x="1022" y="988"/>
                  </a:lnTo>
                  <a:lnTo>
                    <a:pt x="1022" y="1002"/>
                  </a:lnTo>
                  <a:lnTo>
                    <a:pt x="1042" y="1002"/>
                  </a:lnTo>
                  <a:lnTo>
                    <a:pt x="1042" y="1012"/>
                  </a:lnTo>
                  <a:lnTo>
                    <a:pt x="1070" y="1012"/>
                  </a:lnTo>
                  <a:lnTo>
                    <a:pt x="1070" y="1026"/>
                  </a:lnTo>
                  <a:lnTo>
                    <a:pt x="1083" y="1026"/>
                  </a:lnTo>
                  <a:lnTo>
                    <a:pt x="1083" y="1036"/>
                  </a:lnTo>
                  <a:lnTo>
                    <a:pt x="1090" y="1036"/>
                  </a:lnTo>
                  <a:lnTo>
                    <a:pt x="1090" y="1049"/>
                  </a:lnTo>
                  <a:lnTo>
                    <a:pt x="1097" y="1049"/>
                  </a:lnTo>
                  <a:lnTo>
                    <a:pt x="1120" y="1049"/>
                  </a:lnTo>
                  <a:lnTo>
                    <a:pt x="1120" y="1059"/>
                  </a:lnTo>
                  <a:lnTo>
                    <a:pt x="1127" y="1059"/>
                  </a:lnTo>
                  <a:lnTo>
                    <a:pt x="1127" y="1073"/>
                  </a:lnTo>
                  <a:lnTo>
                    <a:pt x="1134" y="1073"/>
                  </a:lnTo>
                  <a:lnTo>
                    <a:pt x="1134" y="1083"/>
                  </a:lnTo>
                  <a:lnTo>
                    <a:pt x="1151" y="1083"/>
                  </a:lnTo>
                  <a:lnTo>
                    <a:pt x="1151" y="1097"/>
                  </a:lnTo>
                  <a:lnTo>
                    <a:pt x="1161" y="1097"/>
                  </a:lnTo>
                  <a:lnTo>
                    <a:pt x="1161" y="1107"/>
                  </a:lnTo>
                  <a:lnTo>
                    <a:pt x="1165" y="1107"/>
                  </a:lnTo>
                  <a:lnTo>
                    <a:pt x="1165" y="1121"/>
                  </a:lnTo>
                  <a:lnTo>
                    <a:pt x="1171" y="1121"/>
                  </a:lnTo>
                  <a:lnTo>
                    <a:pt x="1205" y="1121"/>
                  </a:lnTo>
                  <a:lnTo>
                    <a:pt x="1205" y="1131"/>
                  </a:lnTo>
                  <a:lnTo>
                    <a:pt x="1226" y="1131"/>
                  </a:lnTo>
                  <a:lnTo>
                    <a:pt x="1226" y="1144"/>
                  </a:lnTo>
                  <a:lnTo>
                    <a:pt x="1239" y="1144"/>
                  </a:lnTo>
                  <a:lnTo>
                    <a:pt x="1239" y="1168"/>
                  </a:lnTo>
                  <a:lnTo>
                    <a:pt x="1256" y="1168"/>
                  </a:lnTo>
                  <a:lnTo>
                    <a:pt x="1256" y="1178"/>
                  </a:lnTo>
                  <a:lnTo>
                    <a:pt x="1263" y="1178"/>
                  </a:lnTo>
                  <a:lnTo>
                    <a:pt x="1263" y="1192"/>
                  </a:lnTo>
                  <a:lnTo>
                    <a:pt x="1266" y="1192"/>
                  </a:lnTo>
                  <a:lnTo>
                    <a:pt x="1266" y="1202"/>
                  </a:lnTo>
                  <a:lnTo>
                    <a:pt x="1287" y="1202"/>
                  </a:lnTo>
                  <a:lnTo>
                    <a:pt x="1287" y="1216"/>
                  </a:lnTo>
                  <a:lnTo>
                    <a:pt x="1294" y="1216"/>
                  </a:lnTo>
                  <a:lnTo>
                    <a:pt x="1294" y="1239"/>
                  </a:lnTo>
                  <a:lnTo>
                    <a:pt x="1328" y="1239"/>
                  </a:lnTo>
                  <a:lnTo>
                    <a:pt x="1328" y="1250"/>
                  </a:lnTo>
                  <a:lnTo>
                    <a:pt x="1334" y="1250"/>
                  </a:lnTo>
                  <a:lnTo>
                    <a:pt x="1334" y="1263"/>
                  </a:lnTo>
                  <a:lnTo>
                    <a:pt x="1368" y="1263"/>
                  </a:lnTo>
                  <a:lnTo>
                    <a:pt x="1368" y="1273"/>
                  </a:lnTo>
                  <a:lnTo>
                    <a:pt x="1372" y="1273"/>
                  </a:lnTo>
                  <a:lnTo>
                    <a:pt x="1372" y="1287"/>
                  </a:lnTo>
                  <a:lnTo>
                    <a:pt x="1382" y="1287"/>
                  </a:lnTo>
                  <a:lnTo>
                    <a:pt x="1382" y="1324"/>
                  </a:lnTo>
                  <a:lnTo>
                    <a:pt x="1412" y="1324"/>
                  </a:lnTo>
                  <a:lnTo>
                    <a:pt x="1412" y="1334"/>
                  </a:lnTo>
                  <a:lnTo>
                    <a:pt x="1436" y="1334"/>
                  </a:lnTo>
                  <a:lnTo>
                    <a:pt x="1436" y="1348"/>
                  </a:lnTo>
                  <a:lnTo>
                    <a:pt x="1440" y="1348"/>
                  </a:lnTo>
                  <a:lnTo>
                    <a:pt x="1440" y="1358"/>
                  </a:lnTo>
                  <a:lnTo>
                    <a:pt x="1443" y="1358"/>
                  </a:lnTo>
                  <a:lnTo>
                    <a:pt x="1443" y="1372"/>
                  </a:lnTo>
                  <a:lnTo>
                    <a:pt x="1457" y="1372"/>
                  </a:lnTo>
                  <a:lnTo>
                    <a:pt x="1457" y="1382"/>
                  </a:lnTo>
                  <a:lnTo>
                    <a:pt x="1463" y="1382"/>
                  </a:lnTo>
                  <a:lnTo>
                    <a:pt x="1463" y="1396"/>
                  </a:lnTo>
                  <a:lnTo>
                    <a:pt x="1494" y="1396"/>
                  </a:lnTo>
                  <a:lnTo>
                    <a:pt x="1494" y="1406"/>
                  </a:lnTo>
                  <a:lnTo>
                    <a:pt x="1501" y="1406"/>
                  </a:lnTo>
                  <a:lnTo>
                    <a:pt x="1501" y="1419"/>
                  </a:lnTo>
                  <a:lnTo>
                    <a:pt x="1531" y="1419"/>
                  </a:lnTo>
                  <a:lnTo>
                    <a:pt x="1531" y="1430"/>
                  </a:lnTo>
                  <a:lnTo>
                    <a:pt x="1555" y="1430"/>
                  </a:lnTo>
                  <a:lnTo>
                    <a:pt x="1555" y="1443"/>
                  </a:lnTo>
                  <a:lnTo>
                    <a:pt x="1596" y="1443"/>
                  </a:lnTo>
                  <a:lnTo>
                    <a:pt x="1596" y="1453"/>
                  </a:lnTo>
                  <a:lnTo>
                    <a:pt x="1653" y="1453"/>
                  </a:lnTo>
                  <a:lnTo>
                    <a:pt x="1653" y="1467"/>
                  </a:lnTo>
                  <a:lnTo>
                    <a:pt x="1657" y="1467"/>
                  </a:lnTo>
                  <a:lnTo>
                    <a:pt x="1657" y="1501"/>
                  </a:lnTo>
                  <a:lnTo>
                    <a:pt x="1684" y="1501"/>
                  </a:lnTo>
                  <a:lnTo>
                    <a:pt x="1684" y="1525"/>
                  </a:lnTo>
                  <a:lnTo>
                    <a:pt x="1687" y="1525"/>
                  </a:lnTo>
                  <a:lnTo>
                    <a:pt x="1687" y="1538"/>
                  </a:lnTo>
                  <a:lnTo>
                    <a:pt x="1711" y="1538"/>
                  </a:lnTo>
                  <a:lnTo>
                    <a:pt x="1711" y="1548"/>
                  </a:lnTo>
                  <a:lnTo>
                    <a:pt x="1718" y="1548"/>
                  </a:lnTo>
                  <a:lnTo>
                    <a:pt x="1728" y="1548"/>
                  </a:lnTo>
                  <a:lnTo>
                    <a:pt x="1728" y="1562"/>
                  </a:lnTo>
                  <a:lnTo>
                    <a:pt x="1752" y="1562"/>
                  </a:lnTo>
                  <a:lnTo>
                    <a:pt x="1752" y="1575"/>
                  </a:lnTo>
                  <a:lnTo>
                    <a:pt x="1765" y="1575"/>
                  </a:lnTo>
                  <a:lnTo>
                    <a:pt x="1765" y="1586"/>
                  </a:lnTo>
                  <a:lnTo>
                    <a:pt x="1786" y="1586"/>
                  </a:lnTo>
                  <a:lnTo>
                    <a:pt x="1799" y="1586"/>
                  </a:lnTo>
                  <a:lnTo>
                    <a:pt x="1799" y="1599"/>
                  </a:lnTo>
                  <a:lnTo>
                    <a:pt x="1827" y="1599"/>
                  </a:lnTo>
                  <a:lnTo>
                    <a:pt x="1827" y="1623"/>
                  </a:lnTo>
                  <a:lnTo>
                    <a:pt x="1830" y="1623"/>
                  </a:lnTo>
                  <a:lnTo>
                    <a:pt x="1830" y="1647"/>
                  </a:lnTo>
                  <a:lnTo>
                    <a:pt x="1840" y="1647"/>
                  </a:lnTo>
                  <a:lnTo>
                    <a:pt x="1840" y="1660"/>
                  </a:lnTo>
                  <a:lnTo>
                    <a:pt x="1925" y="1660"/>
                  </a:lnTo>
                  <a:lnTo>
                    <a:pt x="1925" y="1684"/>
                  </a:lnTo>
                  <a:lnTo>
                    <a:pt x="1945" y="1684"/>
                  </a:lnTo>
                  <a:lnTo>
                    <a:pt x="1945" y="1694"/>
                  </a:lnTo>
                  <a:lnTo>
                    <a:pt x="1983" y="1694"/>
                  </a:lnTo>
                  <a:lnTo>
                    <a:pt x="1983" y="1721"/>
                  </a:lnTo>
                  <a:lnTo>
                    <a:pt x="2000" y="1721"/>
                  </a:lnTo>
                  <a:lnTo>
                    <a:pt x="2000" y="1745"/>
                  </a:lnTo>
                  <a:lnTo>
                    <a:pt x="2027" y="1745"/>
                  </a:lnTo>
                  <a:lnTo>
                    <a:pt x="2030" y="1745"/>
                  </a:lnTo>
                  <a:lnTo>
                    <a:pt x="2030" y="1755"/>
                  </a:lnTo>
                  <a:lnTo>
                    <a:pt x="2034" y="1755"/>
                  </a:lnTo>
                  <a:lnTo>
                    <a:pt x="2034" y="1769"/>
                  </a:lnTo>
                  <a:lnTo>
                    <a:pt x="2040" y="1769"/>
                  </a:lnTo>
                  <a:lnTo>
                    <a:pt x="2040" y="1783"/>
                  </a:lnTo>
                  <a:lnTo>
                    <a:pt x="2057" y="1783"/>
                  </a:lnTo>
                  <a:lnTo>
                    <a:pt x="2057" y="1793"/>
                  </a:lnTo>
                  <a:lnTo>
                    <a:pt x="2061" y="1793"/>
                  </a:lnTo>
                  <a:lnTo>
                    <a:pt x="2061" y="1806"/>
                  </a:lnTo>
                  <a:lnTo>
                    <a:pt x="2068" y="1806"/>
                  </a:lnTo>
                  <a:lnTo>
                    <a:pt x="2068" y="1820"/>
                  </a:lnTo>
                  <a:lnTo>
                    <a:pt x="2074" y="1820"/>
                  </a:lnTo>
                  <a:lnTo>
                    <a:pt x="2074" y="1830"/>
                  </a:lnTo>
                  <a:lnTo>
                    <a:pt x="2088" y="1830"/>
                  </a:lnTo>
                  <a:lnTo>
                    <a:pt x="2088" y="1844"/>
                  </a:lnTo>
                  <a:lnTo>
                    <a:pt x="2112" y="1844"/>
                  </a:lnTo>
                  <a:lnTo>
                    <a:pt x="2112" y="1854"/>
                  </a:lnTo>
                  <a:lnTo>
                    <a:pt x="2125" y="1854"/>
                  </a:lnTo>
                  <a:lnTo>
                    <a:pt x="2132" y="1854"/>
                  </a:lnTo>
                  <a:lnTo>
                    <a:pt x="2132" y="1867"/>
                  </a:lnTo>
                  <a:lnTo>
                    <a:pt x="2152" y="1867"/>
                  </a:lnTo>
                  <a:lnTo>
                    <a:pt x="2152" y="1881"/>
                  </a:lnTo>
                  <a:lnTo>
                    <a:pt x="2163" y="1881"/>
                  </a:lnTo>
                  <a:lnTo>
                    <a:pt x="2163" y="1918"/>
                  </a:lnTo>
                  <a:lnTo>
                    <a:pt x="2173" y="1918"/>
                  </a:lnTo>
                  <a:lnTo>
                    <a:pt x="2196" y="1918"/>
                  </a:lnTo>
                  <a:lnTo>
                    <a:pt x="2200" y="1918"/>
                  </a:lnTo>
                  <a:lnTo>
                    <a:pt x="2200" y="1932"/>
                  </a:lnTo>
                  <a:lnTo>
                    <a:pt x="2234" y="1932"/>
                  </a:lnTo>
                  <a:lnTo>
                    <a:pt x="2234" y="1946"/>
                  </a:lnTo>
                  <a:lnTo>
                    <a:pt x="2258" y="1946"/>
                  </a:lnTo>
                  <a:lnTo>
                    <a:pt x="2258" y="1959"/>
                  </a:lnTo>
                  <a:lnTo>
                    <a:pt x="2268" y="1959"/>
                  </a:lnTo>
                  <a:lnTo>
                    <a:pt x="2268" y="1973"/>
                  </a:lnTo>
                  <a:lnTo>
                    <a:pt x="2271" y="1973"/>
                  </a:lnTo>
                  <a:lnTo>
                    <a:pt x="2275" y="1973"/>
                  </a:lnTo>
                  <a:lnTo>
                    <a:pt x="2278" y="1973"/>
                  </a:lnTo>
                  <a:lnTo>
                    <a:pt x="2329" y="1973"/>
                  </a:lnTo>
                  <a:lnTo>
                    <a:pt x="2332" y="1973"/>
                  </a:lnTo>
                  <a:lnTo>
                    <a:pt x="2346" y="1973"/>
                  </a:lnTo>
                  <a:lnTo>
                    <a:pt x="2346" y="1986"/>
                  </a:lnTo>
                  <a:lnTo>
                    <a:pt x="2349" y="1986"/>
                  </a:lnTo>
                  <a:lnTo>
                    <a:pt x="2349" y="2000"/>
                  </a:lnTo>
                  <a:lnTo>
                    <a:pt x="2356" y="2000"/>
                  </a:lnTo>
                  <a:lnTo>
                    <a:pt x="2359" y="2000"/>
                  </a:lnTo>
                  <a:lnTo>
                    <a:pt x="2363" y="2000"/>
                  </a:lnTo>
                  <a:lnTo>
                    <a:pt x="2373" y="2000"/>
                  </a:lnTo>
                  <a:lnTo>
                    <a:pt x="2373" y="2017"/>
                  </a:lnTo>
                  <a:lnTo>
                    <a:pt x="2400" y="2017"/>
                  </a:lnTo>
                  <a:lnTo>
                    <a:pt x="2421" y="2017"/>
                  </a:lnTo>
                  <a:lnTo>
                    <a:pt x="2421" y="2030"/>
                  </a:lnTo>
                  <a:lnTo>
                    <a:pt x="2431" y="2030"/>
                  </a:lnTo>
                  <a:lnTo>
                    <a:pt x="2434" y="2030"/>
                  </a:lnTo>
                  <a:lnTo>
                    <a:pt x="2441" y="2030"/>
                  </a:lnTo>
                  <a:lnTo>
                    <a:pt x="2441" y="2047"/>
                  </a:lnTo>
                  <a:lnTo>
                    <a:pt x="2461" y="2047"/>
                  </a:lnTo>
                  <a:lnTo>
                    <a:pt x="2478" y="2047"/>
                  </a:lnTo>
                  <a:lnTo>
                    <a:pt x="2502" y="2047"/>
                  </a:lnTo>
                  <a:lnTo>
                    <a:pt x="2502" y="2064"/>
                  </a:lnTo>
                  <a:lnTo>
                    <a:pt x="2512" y="2064"/>
                  </a:lnTo>
                  <a:lnTo>
                    <a:pt x="2526" y="2064"/>
                  </a:lnTo>
                  <a:lnTo>
                    <a:pt x="2550" y="2064"/>
                  </a:lnTo>
                  <a:lnTo>
                    <a:pt x="2550" y="2085"/>
                  </a:lnTo>
                  <a:lnTo>
                    <a:pt x="2570" y="2085"/>
                  </a:lnTo>
                  <a:lnTo>
                    <a:pt x="2570" y="2102"/>
                  </a:lnTo>
                  <a:lnTo>
                    <a:pt x="2573" y="2102"/>
                  </a:lnTo>
                  <a:lnTo>
                    <a:pt x="2573" y="2119"/>
                  </a:lnTo>
                  <a:lnTo>
                    <a:pt x="2604" y="2119"/>
                  </a:lnTo>
                  <a:lnTo>
                    <a:pt x="2617" y="2119"/>
                  </a:lnTo>
                  <a:lnTo>
                    <a:pt x="2648" y="2119"/>
                  </a:lnTo>
                  <a:lnTo>
                    <a:pt x="2675" y="2119"/>
                  </a:lnTo>
                  <a:lnTo>
                    <a:pt x="2678" y="2119"/>
                  </a:lnTo>
                  <a:lnTo>
                    <a:pt x="2685" y="2119"/>
                  </a:lnTo>
                  <a:lnTo>
                    <a:pt x="2685" y="2139"/>
                  </a:lnTo>
                  <a:lnTo>
                    <a:pt x="2706" y="2139"/>
                  </a:lnTo>
                  <a:lnTo>
                    <a:pt x="2706" y="2163"/>
                  </a:lnTo>
                  <a:lnTo>
                    <a:pt x="2712" y="2163"/>
                  </a:lnTo>
                  <a:lnTo>
                    <a:pt x="2712" y="2183"/>
                  </a:lnTo>
                  <a:lnTo>
                    <a:pt x="2743" y="2183"/>
                  </a:lnTo>
                  <a:lnTo>
                    <a:pt x="2743" y="2207"/>
                  </a:lnTo>
                  <a:lnTo>
                    <a:pt x="2750" y="2207"/>
                  </a:lnTo>
                  <a:lnTo>
                    <a:pt x="2750" y="2231"/>
                  </a:lnTo>
                  <a:lnTo>
                    <a:pt x="2780" y="2231"/>
                  </a:lnTo>
                  <a:lnTo>
                    <a:pt x="2818" y="2231"/>
                  </a:lnTo>
                  <a:lnTo>
                    <a:pt x="2828" y="2231"/>
                  </a:lnTo>
                  <a:lnTo>
                    <a:pt x="2828" y="2258"/>
                  </a:lnTo>
                  <a:lnTo>
                    <a:pt x="2831" y="2258"/>
                  </a:lnTo>
                  <a:lnTo>
                    <a:pt x="2831" y="2282"/>
                  </a:lnTo>
                  <a:lnTo>
                    <a:pt x="2852" y="2282"/>
                  </a:lnTo>
                  <a:lnTo>
                    <a:pt x="2862" y="2282"/>
                  </a:lnTo>
                  <a:lnTo>
                    <a:pt x="2896" y="2282"/>
                  </a:lnTo>
                  <a:lnTo>
                    <a:pt x="2933" y="2282"/>
                  </a:lnTo>
                  <a:lnTo>
                    <a:pt x="2960" y="2282"/>
                  </a:lnTo>
                  <a:lnTo>
                    <a:pt x="2967" y="2282"/>
                  </a:lnTo>
                  <a:lnTo>
                    <a:pt x="2981" y="2282"/>
                  </a:lnTo>
                  <a:lnTo>
                    <a:pt x="3015" y="2282"/>
                  </a:lnTo>
                  <a:lnTo>
                    <a:pt x="3015" y="2322"/>
                  </a:lnTo>
                  <a:lnTo>
                    <a:pt x="3025" y="2322"/>
                  </a:lnTo>
                  <a:lnTo>
                    <a:pt x="3045" y="2322"/>
                  </a:lnTo>
                  <a:lnTo>
                    <a:pt x="3059" y="2322"/>
                  </a:lnTo>
                  <a:lnTo>
                    <a:pt x="3079" y="2322"/>
                  </a:lnTo>
                  <a:lnTo>
                    <a:pt x="3089" y="2322"/>
                  </a:lnTo>
                  <a:lnTo>
                    <a:pt x="3110" y="2322"/>
                  </a:lnTo>
                  <a:lnTo>
                    <a:pt x="3110" y="2380"/>
                  </a:lnTo>
                  <a:lnTo>
                    <a:pt x="3144" y="2380"/>
                  </a:lnTo>
                  <a:lnTo>
                    <a:pt x="3177" y="2380"/>
                  </a:lnTo>
                  <a:lnTo>
                    <a:pt x="3320" y="2380"/>
                  </a:lnTo>
                  <a:lnTo>
                    <a:pt x="3395" y="2380"/>
                  </a:lnTo>
                  <a:lnTo>
                    <a:pt x="3435" y="2380"/>
                  </a:lnTo>
                  <a:lnTo>
                    <a:pt x="3435" y="2499"/>
                  </a:lnTo>
                  <a:lnTo>
                    <a:pt x="3446" y="2499"/>
                  </a:lnTo>
                  <a:lnTo>
                    <a:pt x="3446" y="2618"/>
                  </a:lnTo>
                  <a:lnTo>
                    <a:pt x="3605" y="2618"/>
                  </a:lnTo>
                  <a:lnTo>
                    <a:pt x="3663" y="2618"/>
                  </a:lnTo>
                </a:path>
              </a:pathLst>
            </a:custGeom>
            <a:noFill/>
            <a:ln w="22225">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7" name="Line 901">
              <a:extLst>
                <a:ext uri="{FF2B5EF4-FFF2-40B4-BE49-F238E27FC236}">
                  <a16:creationId xmlns:a16="http://schemas.microsoft.com/office/drawing/2014/main" id="{8C38AB33-C688-95A2-0139-E1F0FD23A201}"/>
                </a:ext>
              </a:extLst>
            </p:cNvPr>
            <p:cNvSpPr>
              <a:spLocks noChangeShapeType="1"/>
            </p:cNvSpPr>
            <p:nvPr/>
          </p:nvSpPr>
          <p:spPr bwMode="auto">
            <a:xfrm>
              <a:off x="1403894" y="1005842"/>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8" name="Line 902">
              <a:extLst>
                <a:ext uri="{FF2B5EF4-FFF2-40B4-BE49-F238E27FC236}">
                  <a16:creationId xmlns:a16="http://schemas.microsoft.com/office/drawing/2014/main" id="{3EAEF3F3-3B5B-49CA-F65E-ECF255BED07A}"/>
                </a:ext>
              </a:extLst>
            </p:cNvPr>
            <p:cNvSpPr>
              <a:spLocks noChangeShapeType="1"/>
            </p:cNvSpPr>
            <p:nvPr/>
          </p:nvSpPr>
          <p:spPr bwMode="auto">
            <a:xfrm>
              <a:off x="1431406" y="985502"/>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9" name="Line 903">
              <a:extLst>
                <a:ext uri="{FF2B5EF4-FFF2-40B4-BE49-F238E27FC236}">
                  <a16:creationId xmlns:a16="http://schemas.microsoft.com/office/drawing/2014/main" id="{E9A0D05D-222B-8EA9-69E6-8656B2DB6D49}"/>
                </a:ext>
              </a:extLst>
            </p:cNvPr>
            <p:cNvSpPr>
              <a:spLocks noChangeShapeType="1"/>
            </p:cNvSpPr>
            <p:nvPr/>
          </p:nvSpPr>
          <p:spPr bwMode="auto">
            <a:xfrm>
              <a:off x="1492782" y="1034318"/>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0" name="Line 904">
              <a:extLst>
                <a:ext uri="{FF2B5EF4-FFF2-40B4-BE49-F238E27FC236}">
                  <a16:creationId xmlns:a16="http://schemas.microsoft.com/office/drawing/2014/main" id="{9757BA09-AAB6-0C4C-A552-398B4DBE38B8}"/>
                </a:ext>
              </a:extLst>
            </p:cNvPr>
            <p:cNvSpPr>
              <a:spLocks noChangeShapeType="1"/>
            </p:cNvSpPr>
            <p:nvPr/>
          </p:nvSpPr>
          <p:spPr bwMode="auto">
            <a:xfrm>
              <a:off x="1520294" y="1013978"/>
              <a:ext cx="0" cy="38645"/>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1" name="Line 905">
              <a:extLst>
                <a:ext uri="{FF2B5EF4-FFF2-40B4-BE49-F238E27FC236}">
                  <a16:creationId xmlns:a16="http://schemas.microsoft.com/office/drawing/2014/main" id="{834B9C00-BB7A-29ED-F5DF-12ABC98B4390}"/>
                </a:ext>
              </a:extLst>
            </p:cNvPr>
            <p:cNvSpPr>
              <a:spLocks noChangeShapeType="1"/>
            </p:cNvSpPr>
            <p:nvPr/>
          </p:nvSpPr>
          <p:spPr bwMode="auto">
            <a:xfrm>
              <a:off x="1598601" y="1056691"/>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2" name="Line 906">
              <a:extLst>
                <a:ext uri="{FF2B5EF4-FFF2-40B4-BE49-F238E27FC236}">
                  <a16:creationId xmlns:a16="http://schemas.microsoft.com/office/drawing/2014/main" id="{462CBE35-744A-29BB-75C8-75AE3116D834}"/>
                </a:ext>
              </a:extLst>
            </p:cNvPr>
            <p:cNvSpPr>
              <a:spLocks noChangeShapeType="1"/>
            </p:cNvSpPr>
            <p:nvPr/>
          </p:nvSpPr>
          <p:spPr bwMode="auto">
            <a:xfrm>
              <a:off x="1628230" y="1036351"/>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3" name="Line 907">
              <a:extLst>
                <a:ext uri="{FF2B5EF4-FFF2-40B4-BE49-F238E27FC236}">
                  <a16:creationId xmlns:a16="http://schemas.microsoft.com/office/drawing/2014/main" id="{EB00BA05-3583-491F-04C7-37E70E8A36D2}"/>
                </a:ext>
              </a:extLst>
            </p:cNvPr>
            <p:cNvSpPr>
              <a:spLocks noChangeShapeType="1"/>
            </p:cNvSpPr>
            <p:nvPr/>
          </p:nvSpPr>
          <p:spPr bwMode="auto">
            <a:xfrm>
              <a:off x="1727699" y="1101439"/>
              <a:ext cx="5291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4" name="Line 908">
              <a:extLst>
                <a:ext uri="{FF2B5EF4-FFF2-40B4-BE49-F238E27FC236}">
                  <a16:creationId xmlns:a16="http://schemas.microsoft.com/office/drawing/2014/main" id="{6E9C1CEC-1A3D-EE1A-4246-554B876C31CC}"/>
                </a:ext>
              </a:extLst>
            </p:cNvPr>
            <p:cNvSpPr>
              <a:spLocks noChangeShapeType="1"/>
            </p:cNvSpPr>
            <p:nvPr/>
          </p:nvSpPr>
          <p:spPr bwMode="auto">
            <a:xfrm>
              <a:off x="1753096" y="1081099"/>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5" name="Line 909">
              <a:extLst>
                <a:ext uri="{FF2B5EF4-FFF2-40B4-BE49-F238E27FC236}">
                  <a16:creationId xmlns:a16="http://schemas.microsoft.com/office/drawing/2014/main" id="{B542B84E-3669-9748-78A5-C89C0F1208F8}"/>
                </a:ext>
              </a:extLst>
            </p:cNvPr>
            <p:cNvSpPr>
              <a:spLocks noChangeShapeType="1"/>
            </p:cNvSpPr>
            <p:nvPr/>
          </p:nvSpPr>
          <p:spPr bwMode="auto">
            <a:xfrm>
              <a:off x="1856799" y="1154323"/>
              <a:ext cx="5502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6" name="Line 910">
              <a:extLst>
                <a:ext uri="{FF2B5EF4-FFF2-40B4-BE49-F238E27FC236}">
                  <a16:creationId xmlns:a16="http://schemas.microsoft.com/office/drawing/2014/main" id="{20448810-E980-519E-8CB5-B3BE3B3E6A62}"/>
                </a:ext>
              </a:extLst>
            </p:cNvPr>
            <p:cNvSpPr>
              <a:spLocks noChangeShapeType="1"/>
            </p:cNvSpPr>
            <p:nvPr/>
          </p:nvSpPr>
          <p:spPr bwMode="auto">
            <a:xfrm>
              <a:off x="1884312" y="1133983"/>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7" name="Line 911">
              <a:extLst>
                <a:ext uri="{FF2B5EF4-FFF2-40B4-BE49-F238E27FC236}">
                  <a16:creationId xmlns:a16="http://schemas.microsoft.com/office/drawing/2014/main" id="{4CD6BEAC-A4F4-089B-9935-EA201B6BFF65}"/>
                </a:ext>
              </a:extLst>
            </p:cNvPr>
            <p:cNvSpPr>
              <a:spLocks noChangeShapeType="1"/>
            </p:cNvSpPr>
            <p:nvPr/>
          </p:nvSpPr>
          <p:spPr bwMode="auto">
            <a:xfrm>
              <a:off x="1873730" y="1162459"/>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8" name="Line 912">
              <a:extLst>
                <a:ext uri="{FF2B5EF4-FFF2-40B4-BE49-F238E27FC236}">
                  <a16:creationId xmlns:a16="http://schemas.microsoft.com/office/drawing/2014/main" id="{42D8161D-B1DC-BB1C-A0FA-2CF3E0B6A738}"/>
                </a:ext>
              </a:extLst>
            </p:cNvPr>
            <p:cNvSpPr>
              <a:spLocks noChangeShapeType="1"/>
            </p:cNvSpPr>
            <p:nvPr/>
          </p:nvSpPr>
          <p:spPr bwMode="auto">
            <a:xfrm>
              <a:off x="1901243" y="1142119"/>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9" name="Line 913">
              <a:extLst>
                <a:ext uri="{FF2B5EF4-FFF2-40B4-BE49-F238E27FC236}">
                  <a16:creationId xmlns:a16="http://schemas.microsoft.com/office/drawing/2014/main" id="{4EDE6564-28A9-336E-E315-EA9EB8A1886C}"/>
                </a:ext>
              </a:extLst>
            </p:cNvPr>
            <p:cNvSpPr>
              <a:spLocks noChangeShapeType="1"/>
            </p:cNvSpPr>
            <p:nvPr/>
          </p:nvSpPr>
          <p:spPr bwMode="auto">
            <a:xfrm>
              <a:off x="1932989" y="1190935"/>
              <a:ext cx="59259"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0" name="Line 914">
              <a:extLst>
                <a:ext uri="{FF2B5EF4-FFF2-40B4-BE49-F238E27FC236}">
                  <a16:creationId xmlns:a16="http://schemas.microsoft.com/office/drawing/2014/main" id="{5E38044B-0C60-26AA-664D-451CEEC7A125}"/>
                </a:ext>
              </a:extLst>
            </p:cNvPr>
            <p:cNvSpPr>
              <a:spLocks noChangeShapeType="1"/>
            </p:cNvSpPr>
            <p:nvPr/>
          </p:nvSpPr>
          <p:spPr bwMode="auto">
            <a:xfrm>
              <a:off x="1962618" y="1170595"/>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1" name="Line 915">
              <a:extLst>
                <a:ext uri="{FF2B5EF4-FFF2-40B4-BE49-F238E27FC236}">
                  <a16:creationId xmlns:a16="http://schemas.microsoft.com/office/drawing/2014/main" id="{EEC30453-F090-FAFA-5F20-C1BEBE3356A5}"/>
                </a:ext>
              </a:extLst>
            </p:cNvPr>
            <p:cNvSpPr>
              <a:spLocks noChangeShapeType="1"/>
            </p:cNvSpPr>
            <p:nvPr/>
          </p:nvSpPr>
          <p:spPr bwMode="auto">
            <a:xfrm>
              <a:off x="2023993" y="1239751"/>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2" name="Line 916">
              <a:extLst>
                <a:ext uri="{FF2B5EF4-FFF2-40B4-BE49-F238E27FC236}">
                  <a16:creationId xmlns:a16="http://schemas.microsoft.com/office/drawing/2014/main" id="{5AB512E1-318F-6B33-15C7-9A00DF1BA31A}"/>
                </a:ext>
              </a:extLst>
            </p:cNvPr>
            <p:cNvSpPr>
              <a:spLocks noChangeShapeType="1"/>
            </p:cNvSpPr>
            <p:nvPr/>
          </p:nvSpPr>
          <p:spPr bwMode="auto">
            <a:xfrm>
              <a:off x="2051506" y="1219411"/>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3" name="Line 917">
              <a:extLst>
                <a:ext uri="{FF2B5EF4-FFF2-40B4-BE49-F238E27FC236}">
                  <a16:creationId xmlns:a16="http://schemas.microsoft.com/office/drawing/2014/main" id="{D4428CC4-F751-EE4C-081A-433AAA5E2886}"/>
                </a:ext>
              </a:extLst>
            </p:cNvPr>
            <p:cNvSpPr>
              <a:spLocks noChangeShapeType="1"/>
            </p:cNvSpPr>
            <p:nvPr/>
          </p:nvSpPr>
          <p:spPr bwMode="auto">
            <a:xfrm>
              <a:off x="2453619" y="1487899"/>
              <a:ext cx="5502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4" name="Line 918">
              <a:extLst>
                <a:ext uri="{FF2B5EF4-FFF2-40B4-BE49-F238E27FC236}">
                  <a16:creationId xmlns:a16="http://schemas.microsoft.com/office/drawing/2014/main" id="{55397F1D-D859-30BD-5576-227181D1E676}"/>
                </a:ext>
              </a:extLst>
            </p:cNvPr>
            <p:cNvSpPr>
              <a:spLocks noChangeShapeType="1"/>
            </p:cNvSpPr>
            <p:nvPr/>
          </p:nvSpPr>
          <p:spPr bwMode="auto">
            <a:xfrm>
              <a:off x="2483248" y="1467559"/>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5" name="Line 919">
              <a:extLst>
                <a:ext uri="{FF2B5EF4-FFF2-40B4-BE49-F238E27FC236}">
                  <a16:creationId xmlns:a16="http://schemas.microsoft.com/office/drawing/2014/main" id="{C40E0BF8-058D-3911-B076-D69E5115FE84}"/>
                </a:ext>
              </a:extLst>
            </p:cNvPr>
            <p:cNvSpPr>
              <a:spLocks noChangeShapeType="1"/>
            </p:cNvSpPr>
            <p:nvPr/>
          </p:nvSpPr>
          <p:spPr bwMode="auto">
            <a:xfrm>
              <a:off x="2572136" y="1573327"/>
              <a:ext cx="52909"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6" name="Line 920">
              <a:extLst>
                <a:ext uri="{FF2B5EF4-FFF2-40B4-BE49-F238E27FC236}">
                  <a16:creationId xmlns:a16="http://schemas.microsoft.com/office/drawing/2014/main" id="{0AD1227F-0EE8-D5DC-5DC2-C192C02279A7}"/>
                </a:ext>
              </a:extLst>
            </p:cNvPr>
            <p:cNvSpPr>
              <a:spLocks noChangeShapeType="1"/>
            </p:cNvSpPr>
            <p:nvPr/>
          </p:nvSpPr>
          <p:spPr bwMode="auto">
            <a:xfrm>
              <a:off x="2597533" y="1552987"/>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7" name="Line 921">
              <a:extLst>
                <a:ext uri="{FF2B5EF4-FFF2-40B4-BE49-F238E27FC236}">
                  <a16:creationId xmlns:a16="http://schemas.microsoft.com/office/drawing/2014/main" id="{D61C95A2-A3D8-AD67-9FBC-205C38B23BC6}"/>
                </a:ext>
              </a:extLst>
            </p:cNvPr>
            <p:cNvSpPr>
              <a:spLocks noChangeShapeType="1"/>
            </p:cNvSpPr>
            <p:nvPr/>
          </p:nvSpPr>
          <p:spPr bwMode="auto">
            <a:xfrm>
              <a:off x="2927688" y="1801135"/>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8" name="Line 922">
              <a:extLst>
                <a:ext uri="{FF2B5EF4-FFF2-40B4-BE49-F238E27FC236}">
                  <a16:creationId xmlns:a16="http://schemas.microsoft.com/office/drawing/2014/main" id="{337DF8A3-F3D9-5B87-248F-E869D1150E61}"/>
                </a:ext>
              </a:extLst>
            </p:cNvPr>
            <p:cNvSpPr>
              <a:spLocks noChangeShapeType="1"/>
            </p:cNvSpPr>
            <p:nvPr/>
          </p:nvSpPr>
          <p:spPr bwMode="auto">
            <a:xfrm>
              <a:off x="2957318" y="1780795"/>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9" name="Line 923">
              <a:extLst>
                <a:ext uri="{FF2B5EF4-FFF2-40B4-BE49-F238E27FC236}">
                  <a16:creationId xmlns:a16="http://schemas.microsoft.com/office/drawing/2014/main" id="{99EB4DF1-E086-95E1-921C-0A1D685FEE74}"/>
                </a:ext>
              </a:extLst>
            </p:cNvPr>
            <p:cNvSpPr>
              <a:spLocks noChangeShapeType="1"/>
            </p:cNvSpPr>
            <p:nvPr/>
          </p:nvSpPr>
          <p:spPr bwMode="auto">
            <a:xfrm>
              <a:off x="2970016" y="1831645"/>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0" name="Line 924">
              <a:extLst>
                <a:ext uri="{FF2B5EF4-FFF2-40B4-BE49-F238E27FC236}">
                  <a16:creationId xmlns:a16="http://schemas.microsoft.com/office/drawing/2014/main" id="{A0BB3012-5B56-A7FF-3E02-01DA52E6E5F6}"/>
                </a:ext>
              </a:extLst>
            </p:cNvPr>
            <p:cNvSpPr>
              <a:spLocks noChangeShapeType="1"/>
            </p:cNvSpPr>
            <p:nvPr/>
          </p:nvSpPr>
          <p:spPr bwMode="auto">
            <a:xfrm>
              <a:off x="2999645" y="1811305"/>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1" name="Line 925">
              <a:extLst>
                <a:ext uri="{FF2B5EF4-FFF2-40B4-BE49-F238E27FC236}">
                  <a16:creationId xmlns:a16="http://schemas.microsoft.com/office/drawing/2014/main" id="{D2A8432B-153D-E20D-7D31-6F5E13D602B3}"/>
                </a:ext>
              </a:extLst>
            </p:cNvPr>
            <p:cNvSpPr>
              <a:spLocks noChangeShapeType="1"/>
            </p:cNvSpPr>
            <p:nvPr/>
          </p:nvSpPr>
          <p:spPr bwMode="auto">
            <a:xfrm>
              <a:off x="3075835" y="1880461"/>
              <a:ext cx="5502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2" name="Line 926">
              <a:extLst>
                <a:ext uri="{FF2B5EF4-FFF2-40B4-BE49-F238E27FC236}">
                  <a16:creationId xmlns:a16="http://schemas.microsoft.com/office/drawing/2014/main" id="{170526A9-0065-3302-077A-27F348F0FD87}"/>
                </a:ext>
              </a:extLst>
            </p:cNvPr>
            <p:cNvSpPr>
              <a:spLocks noChangeShapeType="1"/>
            </p:cNvSpPr>
            <p:nvPr/>
          </p:nvSpPr>
          <p:spPr bwMode="auto">
            <a:xfrm>
              <a:off x="3103347" y="1860121"/>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3" name="Line 927">
              <a:extLst>
                <a:ext uri="{FF2B5EF4-FFF2-40B4-BE49-F238E27FC236}">
                  <a16:creationId xmlns:a16="http://schemas.microsoft.com/office/drawing/2014/main" id="{D876379A-78BD-F9D7-E394-EBF3BADE1547}"/>
                </a:ext>
              </a:extLst>
            </p:cNvPr>
            <p:cNvSpPr>
              <a:spLocks noChangeShapeType="1"/>
            </p:cNvSpPr>
            <p:nvPr/>
          </p:nvSpPr>
          <p:spPr bwMode="auto">
            <a:xfrm>
              <a:off x="3130861" y="1900801"/>
              <a:ext cx="5502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4" name="Line 928">
              <a:extLst>
                <a:ext uri="{FF2B5EF4-FFF2-40B4-BE49-F238E27FC236}">
                  <a16:creationId xmlns:a16="http://schemas.microsoft.com/office/drawing/2014/main" id="{2FC2D40E-A6EE-ADDF-693F-0FD5473A5E99}"/>
                </a:ext>
              </a:extLst>
            </p:cNvPr>
            <p:cNvSpPr>
              <a:spLocks noChangeShapeType="1"/>
            </p:cNvSpPr>
            <p:nvPr/>
          </p:nvSpPr>
          <p:spPr bwMode="auto">
            <a:xfrm>
              <a:off x="3160490" y="1880461"/>
              <a:ext cx="0" cy="42713"/>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5" name="Line 929">
              <a:extLst>
                <a:ext uri="{FF2B5EF4-FFF2-40B4-BE49-F238E27FC236}">
                  <a16:creationId xmlns:a16="http://schemas.microsoft.com/office/drawing/2014/main" id="{47F5C322-D383-D86A-5EF4-8E92CED859BA}"/>
                </a:ext>
              </a:extLst>
            </p:cNvPr>
            <p:cNvSpPr>
              <a:spLocks noChangeShapeType="1"/>
            </p:cNvSpPr>
            <p:nvPr/>
          </p:nvSpPr>
          <p:spPr bwMode="auto">
            <a:xfrm>
              <a:off x="3135094" y="1908937"/>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6" name="Line 930">
              <a:extLst>
                <a:ext uri="{FF2B5EF4-FFF2-40B4-BE49-F238E27FC236}">
                  <a16:creationId xmlns:a16="http://schemas.microsoft.com/office/drawing/2014/main" id="{6A5EFD66-F0BC-5425-4951-907A2192655B}"/>
                </a:ext>
              </a:extLst>
            </p:cNvPr>
            <p:cNvSpPr>
              <a:spLocks noChangeShapeType="1"/>
            </p:cNvSpPr>
            <p:nvPr/>
          </p:nvSpPr>
          <p:spPr bwMode="auto">
            <a:xfrm>
              <a:off x="3162606" y="1888597"/>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7" name="Line 931">
              <a:extLst>
                <a:ext uri="{FF2B5EF4-FFF2-40B4-BE49-F238E27FC236}">
                  <a16:creationId xmlns:a16="http://schemas.microsoft.com/office/drawing/2014/main" id="{94012B9C-1DF8-6D73-3F80-3CFD00D99E8A}"/>
                </a:ext>
              </a:extLst>
            </p:cNvPr>
            <p:cNvSpPr>
              <a:spLocks noChangeShapeType="1"/>
            </p:cNvSpPr>
            <p:nvPr/>
          </p:nvSpPr>
          <p:spPr bwMode="auto">
            <a:xfrm>
              <a:off x="3198585" y="1929277"/>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8" name="Line 932">
              <a:extLst>
                <a:ext uri="{FF2B5EF4-FFF2-40B4-BE49-F238E27FC236}">
                  <a16:creationId xmlns:a16="http://schemas.microsoft.com/office/drawing/2014/main" id="{CE8ACFDF-747D-8DD0-6476-A2F5A75713D5}"/>
                </a:ext>
              </a:extLst>
            </p:cNvPr>
            <p:cNvSpPr>
              <a:spLocks noChangeShapeType="1"/>
            </p:cNvSpPr>
            <p:nvPr/>
          </p:nvSpPr>
          <p:spPr bwMode="auto">
            <a:xfrm>
              <a:off x="3228215" y="1908937"/>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9" name="Line 933">
              <a:extLst>
                <a:ext uri="{FF2B5EF4-FFF2-40B4-BE49-F238E27FC236}">
                  <a16:creationId xmlns:a16="http://schemas.microsoft.com/office/drawing/2014/main" id="{4332A7A2-7557-A0EB-8160-0C478151CD2A}"/>
                </a:ext>
              </a:extLst>
            </p:cNvPr>
            <p:cNvSpPr>
              <a:spLocks noChangeShapeType="1"/>
            </p:cNvSpPr>
            <p:nvPr/>
          </p:nvSpPr>
          <p:spPr bwMode="auto">
            <a:xfrm>
              <a:off x="3223982" y="1943515"/>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0" name="Line 934">
              <a:extLst>
                <a:ext uri="{FF2B5EF4-FFF2-40B4-BE49-F238E27FC236}">
                  <a16:creationId xmlns:a16="http://schemas.microsoft.com/office/drawing/2014/main" id="{7C5B4829-09E1-0CDE-B815-159B8971C6DC}"/>
                </a:ext>
              </a:extLst>
            </p:cNvPr>
            <p:cNvSpPr>
              <a:spLocks noChangeShapeType="1"/>
            </p:cNvSpPr>
            <p:nvPr/>
          </p:nvSpPr>
          <p:spPr bwMode="auto">
            <a:xfrm>
              <a:off x="3251494" y="1923175"/>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1" name="Line 935">
              <a:extLst>
                <a:ext uri="{FF2B5EF4-FFF2-40B4-BE49-F238E27FC236}">
                  <a16:creationId xmlns:a16="http://schemas.microsoft.com/office/drawing/2014/main" id="{E101057F-9627-4301-FAD7-B03BCB2B61BF}"/>
                </a:ext>
              </a:extLst>
            </p:cNvPr>
            <p:cNvSpPr>
              <a:spLocks noChangeShapeType="1"/>
            </p:cNvSpPr>
            <p:nvPr/>
          </p:nvSpPr>
          <p:spPr bwMode="auto">
            <a:xfrm>
              <a:off x="3251494" y="1961821"/>
              <a:ext cx="5502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2" name="Line 936">
              <a:extLst>
                <a:ext uri="{FF2B5EF4-FFF2-40B4-BE49-F238E27FC236}">
                  <a16:creationId xmlns:a16="http://schemas.microsoft.com/office/drawing/2014/main" id="{8F525825-DC67-0E2F-7610-13FD2F1DD8E2}"/>
                </a:ext>
              </a:extLst>
            </p:cNvPr>
            <p:cNvSpPr>
              <a:spLocks noChangeShapeType="1"/>
            </p:cNvSpPr>
            <p:nvPr/>
          </p:nvSpPr>
          <p:spPr bwMode="auto">
            <a:xfrm>
              <a:off x="3281123" y="1943515"/>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3" name="Line 937">
              <a:extLst>
                <a:ext uri="{FF2B5EF4-FFF2-40B4-BE49-F238E27FC236}">
                  <a16:creationId xmlns:a16="http://schemas.microsoft.com/office/drawing/2014/main" id="{C3E124A6-D3EC-EC19-228E-632A8481BCCA}"/>
                </a:ext>
              </a:extLst>
            </p:cNvPr>
            <p:cNvSpPr>
              <a:spLocks noChangeShapeType="1"/>
            </p:cNvSpPr>
            <p:nvPr/>
          </p:nvSpPr>
          <p:spPr bwMode="auto">
            <a:xfrm>
              <a:off x="3266309" y="1965889"/>
              <a:ext cx="5502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4" name="Line 938">
              <a:extLst>
                <a:ext uri="{FF2B5EF4-FFF2-40B4-BE49-F238E27FC236}">
                  <a16:creationId xmlns:a16="http://schemas.microsoft.com/office/drawing/2014/main" id="{845BCBC1-9202-009B-B4DB-72409F6F127E}"/>
                </a:ext>
              </a:extLst>
            </p:cNvPr>
            <p:cNvSpPr>
              <a:spLocks noChangeShapeType="1"/>
            </p:cNvSpPr>
            <p:nvPr/>
          </p:nvSpPr>
          <p:spPr bwMode="auto">
            <a:xfrm>
              <a:off x="3295939" y="1945549"/>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5" name="Line 939">
              <a:extLst>
                <a:ext uri="{FF2B5EF4-FFF2-40B4-BE49-F238E27FC236}">
                  <a16:creationId xmlns:a16="http://schemas.microsoft.com/office/drawing/2014/main" id="{3ADF9143-C073-0C46-5C0B-B8D319B4DB02}"/>
                </a:ext>
              </a:extLst>
            </p:cNvPr>
            <p:cNvSpPr>
              <a:spLocks noChangeShapeType="1"/>
            </p:cNvSpPr>
            <p:nvPr/>
          </p:nvSpPr>
          <p:spPr bwMode="auto">
            <a:xfrm>
              <a:off x="3295939" y="1992331"/>
              <a:ext cx="52909"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6" name="Line 940">
              <a:extLst>
                <a:ext uri="{FF2B5EF4-FFF2-40B4-BE49-F238E27FC236}">
                  <a16:creationId xmlns:a16="http://schemas.microsoft.com/office/drawing/2014/main" id="{556EB386-918F-1148-7E5E-ADC5DAE23730}"/>
                </a:ext>
              </a:extLst>
            </p:cNvPr>
            <p:cNvSpPr>
              <a:spLocks noChangeShapeType="1"/>
            </p:cNvSpPr>
            <p:nvPr/>
          </p:nvSpPr>
          <p:spPr bwMode="auto">
            <a:xfrm>
              <a:off x="3321335" y="1969957"/>
              <a:ext cx="0" cy="42713"/>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7" name="Line 941">
              <a:extLst>
                <a:ext uri="{FF2B5EF4-FFF2-40B4-BE49-F238E27FC236}">
                  <a16:creationId xmlns:a16="http://schemas.microsoft.com/office/drawing/2014/main" id="{AD56BE7C-EF68-62EC-3575-8E3675085BCE}"/>
                </a:ext>
              </a:extLst>
            </p:cNvPr>
            <p:cNvSpPr>
              <a:spLocks noChangeShapeType="1"/>
            </p:cNvSpPr>
            <p:nvPr/>
          </p:nvSpPr>
          <p:spPr bwMode="auto">
            <a:xfrm>
              <a:off x="3302287" y="1992331"/>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8" name="Line 942">
              <a:extLst>
                <a:ext uri="{FF2B5EF4-FFF2-40B4-BE49-F238E27FC236}">
                  <a16:creationId xmlns:a16="http://schemas.microsoft.com/office/drawing/2014/main" id="{1BD5B7FF-42E9-3577-FEEC-92C9C690183D}"/>
                </a:ext>
              </a:extLst>
            </p:cNvPr>
            <p:cNvSpPr>
              <a:spLocks noChangeShapeType="1"/>
            </p:cNvSpPr>
            <p:nvPr/>
          </p:nvSpPr>
          <p:spPr bwMode="auto">
            <a:xfrm>
              <a:off x="3331917" y="1969957"/>
              <a:ext cx="0" cy="42713"/>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9" name="Line 943">
              <a:extLst>
                <a:ext uri="{FF2B5EF4-FFF2-40B4-BE49-F238E27FC236}">
                  <a16:creationId xmlns:a16="http://schemas.microsoft.com/office/drawing/2014/main" id="{071145FF-5D6A-5194-9422-0F1AE7D246AB}"/>
                </a:ext>
              </a:extLst>
            </p:cNvPr>
            <p:cNvSpPr>
              <a:spLocks noChangeShapeType="1"/>
            </p:cNvSpPr>
            <p:nvPr/>
          </p:nvSpPr>
          <p:spPr bwMode="auto">
            <a:xfrm>
              <a:off x="3306520" y="1992331"/>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0" name="Line 944">
              <a:extLst>
                <a:ext uri="{FF2B5EF4-FFF2-40B4-BE49-F238E27FC236}">
                  <a16:creationId xmlns:a16="http://schemas.microsoft.com/office/drawing/2014/main" id="{81F796C2-73CE-E959-E456-0CBA73B540D9}"/>
                </a:ext>
              </a:extLst>
            </p:cNvPr>
            <p:cNvSpPr>
              <a:spLocks noChangeShapeType="1"/>
            </p:cNvSpPr>
            <p:nvPr/>
          </p:nvSpPr>
          <p:spPr bwMode="auto">
            <a:xfrm>
              <a:off x="3334034" y="1969957"/>
              <a:ext cx="0" cy="42713"/>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1" name="Line 945">
              <a:extLst>
                <a:ext uri="{FF2B5EF4-FFF2-40B4-BE49-F238E27FC236}">
                  <a16:creationId xmlns:a16="http://schemas.microsoft.com/office/drawing/2014/main" id="{1AB18EEC-2BF1-BAC3-52EB-3A84F2FACCF5}"/>
                </a:ext>
              </a:extLst>
            </p:cNvPr>
            <p:cNvSpPr>
              <a:spLocks noChangeShapeType="1"/>
            </p:cNvSpPr>
            <p:nvPr/>
          </p:nvSpPr>
          <p:spPr bwMode="auto">
            <a:xfrm>
              <a:off x="3321335" y="1998433"/>
              <a:ext cx="5502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2" name="Line 946">
              <a:extLst>
                <a:ext uri="{FF2B5EF4-FFF2-40B4-BE49-F238E27FC236}">
                  <a16:creationId xmlns:a16="http://schemas.microsoft.com/office/drawing/2014/main" id="{37309CF4-FC6E-A38C-ACF3-18F72B6885E4}"/>
                </a:ext>
              </a:extLst>
            </p:cNvPr>
            <p:cNvSpPr>
              <a:spLocks noChangeShapeType="1"/>
            </p:cNvSpPr>
            <p:nvPr/>
          </p:nvSpPr>
          <p:spPr bwMode="auto">
            <a:xfrm>
              <a:off x="3348848" y="1978093"/>
              <a:ext cx="0" cy="42713"/>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3" name="Line 947">
              <a:extLst>
                <a:ext uri="{FF2B5EF4-FFF2-40B4-BE49-F238E27FC236}">
                  <a16:creationId xmlns:a16="http://schemas.microsoft.com/office/drawing/2014/main" id="{33DD09EA-3567-BA2B-11AF-0944FD3E91BF}"/>
                </a:ext>
              </a:extLst>
            </p:cNvPr>
            <p:cNvSpPr>
              <a:spLocks noChangeShapeType="1"/>
            </p:cNvSpPr>
            <p:nvPr/>
          </p:nvSpPr>
          <p:spPr bwMode="auto">
            <a:xfrm>
              <a:off x="3331917" y="2004535"/>
              <a:ext cx="5502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4" name="Line 948">
              <a:extLst>
                <a:ext uri="{FF2B5EF4-FFF2-40B4-BE49-F238E27FC236}">
                  <a16:creationId xmlns:a16="http://schemas.microsoft.com/office/drawing/2014/main" id="{AA62AF1F-55B8-BBFC-15A0-1EBAD0AF4454}"/>
                </a:ext>
              </a:extLst>
            </p:cNvPr>
            <p:cNvSpPr>
              <a:spLocks noChangeShapeType="1"/>
            </p:cNvSpPr>
            <p:nvPr/>
          </p:nvSpPr>
          <p:spPr bwMode="auto">
            <a:xfrm>
              <a:off x="3359430" y="1984195"/>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5" name="Line 949">
              <a:extLst>
                <a:ext uri="{FF2B5EF4-FFF2-40B4-BE49-F238E27FC236}">
                  <a16:creationId xmlns:a16="http://schemas.microsoft.com/office/drawing/2014/main" id="{73AA2893-99B8-5B3E-BF37-75B6E550EF16}"/>
                </a:ext>
              </a:extLst>
            </p:cNvPr>
            <p:cNvSpPr>
              <a:spLocks noChangeShapeType="1"/>
            </p:cNvSpPr>
            <p:nvPr/>
          </p:nvSpPr>
          <p:spPr bwMode="auto">
            <a:xfrm>
              <a:off x="3357313" y="2014705"/>
              <a:ext cx="5291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6" name="Line 950">
              <a:extLst>
                <a:ext uri="{FF2B5EF4-FFF2-40B4-BE49-F238E27FC236}">
                  <a16:creationId xmlns:a16="http://schemas.microsoft.com/office/drawing/2014/main" id="{F062C21F-70B3-C204-A7CC-B4DE759D5D2A}"/>
                </a:ext>
              </a:extLst>
            </p:cNvPr>
            <p:cNvSpPr>
              <a:spLocks noChangeShapeType="1"/>
            </p:cNvSpPr>
            <p:nvPr/>
          </p:nvSpPr>
          <p:spPr bwMode="auto">
            <a:xfrm>
              <a:off x="3380594" y="1996399"/>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7" name="Line 951">
              <a:extLst>
                <a:ext uri="{FF2B5EF4-FFF2-40B4-BE49-F238E27FC236}">
                  <a16:creationId xmlns:a16="http://schemas.microsoft.com/office/drawing/2014/main" id="{933F15B7-6DFE-62EA-38DA-DA2C5A88777F}"/>
                </a:ext>
              </a:extLst>
            </p:cNvPr>
            <p:cNvSpPr>
              <a:spLocks noChangeShapeType="1"/>
            </p:cNvSpPr>
            <p:nvPr/>
          </p:nvSpPr>
          <p:spPr bwMode="auto">
            <a:xfrm>
              <a:off x="3357313" y="2014705"/>
              <a:ext cx="5291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8" name="Line 952">
              <a:extLst>
                <a:ext uri="{FF2B5EF4-FFF2-40B4-BE49-F238E27FC236}">
                  <a16:creationId xmlns:a16="http://schemas.microsoft.com/office/drawing/2014/main" id="{B06D7D06-A71F-6E7E-F639-7646A6E296E1}"/>
                </a:ext>
              </a:extLst>
            </p:cNvPr>
            <p:cNvSpPr>
              <a:spLocks noChangeShapeType="1"/>
            </p:cNvSpPr>
            <p:nvPr/>
          </p:nvSpPr>
          <p:spPr bwMode="auto">
            <a:xfrm>
              <a:off x="3380594" y="1996399"/>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9" name="Line 953">
              <a:extLst>
                <a:ext uri="{FF2B5EF4-FFF2-40B4-BE49-F238E27FC236}">
                  <a16:creationId xmlns:a16="http://schemas.microsoft.com/office/drawing/2014/main" id="{B6B2FB2A-E632-7F6B-7996-192B8F31C41E}"/>
                </a:ext>
              </a:extLst>
            </p:cNvPr>
            <p:cNvSpPr>
              <a:spLocks noChangeShapeType="1"/>
            </p:cNvSpPr>
            <p:nvPr/>
          </p:nvSpPr>
          <p:spPr bwMode="auto">
            <a:xfrm>
              <a:off x="3391175" y="2041147"/>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60" name="Line 954">
              <a:extLst>
                <a:ext uri="{FF2B5EF4-FFF2-40B4-BE49-F238E27FC236}">
                  <a16:creationId xmlns:a16="http://schemas.microsoft.com/office/drawing/2014/main" id="{F1AB1113-91D8-96BE-278D-1E86EE5DAC9A}"/>
                </a:ext>
              </a:extLst>
            </p:cNvPr>
            <p:cNvSpPr>
              <a:spLocks noChangeShapeType="1"/>
            </p:cNvSpPr>
            <p:nvPr/>
          </p:nvSpPr>
          <p:spPr bwMode="auto">
            <a:xfrm>
              <a:off x="3420805" y="2022841"/>
              <a:ext cx="0" cy="38645"/>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61" name="Line 955">
              <a:extLst>
                <a:ext uri="{FF2B5EF4-FFF2-40B4-BE49-F238E27FC236}">
                  <a16:creationId xmlns:a16="http://schemas.microsoft.com/office/drawing/2014/main" id="{80B8C858-674B-3DD7-6C17-F746ADFAE35B}"/>
                </a:ext>
              </a:extLst>
            </p:cNvPr>
            <p:cNvSpPr>
              <a:spLocks noChangeShapeType="1"/>
            </p:cNvSpPr>
            <p:nvPr/>
          </p:nvSpPr>
          <p:spPr bwMode="auto">
            <a:xfrm>
              <a:off x="3391175" y="2041147"/>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62" name="Line 956">
              <a:extLst>
                <a:ext uri="{FF2B5EF4-FFF2-40B4-BE49-F238E27FC236}">
                  <a16:creationId xmlns:a16="http://schemas.microsoft.com/office/drawing/2014/main" id="{D4C76BAE-272E-AB0E-0E2E-07D0A23D5B13}"/>
                </a:ext>
              </a:extLst>
            </p:cNvPr>
            <p:cNvSpPr>
              <a:spLocks noChangeShapeType="1"/>
            </p:cNvSpPr>
            <p:nvPr/>
          </p:nvSpPr>
          <p:spPr bwMode="auto">
            <a:xfrm>
              <a:off x="3420805" y="2022841"/>
              <a:ext cx="0" cy="38645"/>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63" name="Line 957">
              <a:extLst>
                <a:ext uri="{FF2B5EF4-FFF2-40B4-BE49-F238E27FC236}">
                  <a16:creationId xmlns:a16="http://schemas.microsoft.com/office/drawing/2014/main" id="{5CB0685B-CC51-9C3C-9C75-E3758E284355}"/>
                </a:ext>
              </a:extLst>
            </p:cNvPr>
            <p:cNvSpPr>
              <a:spLocks noChangeShapeType="1"/>
            </p:cNvSpPr>
            <p:nvPr/>
          </p:nvSpPr>
          <p:spPr bwMode="auto">
            <a:xfrm>
              <a:off x="3433503" y="2065555"/>
              <a:ext cx="5502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64" name="Line 958">
              <a:extLst>
                <a:ext uri="{FF2B5EF4-FFF2-40B4-BE49-F238E27FC236}">
                  <a16:creationId xmlns:a16="http://schemas.microsoft.com/office/drawing/2014/main" id="{2B8732BB-C066-6DF9-0B9E-E2C9308549FC}"/>
                </a:ext>
              </a:extLst>
            </p:cNvPr>
            <p:cNvSpPr>
              <a:spLocks noChangeShapeType="1"/>
            </p:cNvSpPr>
            <p:nvPr/>
          </p:nvSpPr>
          <p:spPr bwMode="auto">
            <a:xfrm>
              <a:off x="3463132" y="2045215"/>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65" name="Line 959">
              <a:extLst>
                <a:ext uri="{FF2B5EF4-FFF2-40B4-BE49-F238E27FC236}">
                  <a16:creationId xmlns:a16="http://schemas.microsoft.com/office/drawing/2014/main" id="{75944ECE-93FC-9EF2-D773-3861D8905EC6}"/>
                </a:ext>
              </a:extLst>
            </p:cNvPr>
            <p:cNvSpPr>
              <a:spLocks noChangeShapeType="1"/>
            </p:cNvSpPr>
            <p:nvPr/>
          </p:nvSpPr>
          <p:spPr bwMode="auto">
            <a:xfrm>
              <a:off x="3437736" y="2075725"/>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66" name="Line 960">
              <a:extLst>
                <a:ext uri="{FF2B5EF4-FFF2-40B4-BE49-F238E27FC236}">
                  <a16:creationId xmlns:a16="http://schemas.microsoft.com/office/drawing/2014/main" id="{1F2CFEA2-AC97-F66F-30E8-707EE518D954}"/>
                </a:ext>
              </a:extLst>
            </p:cNvPr>
            <p:cNvSpPr>
              <a:spLocks noChangeShapeType="1"/>
            </p:cNvSpPr>
            <p:nvPr/>
          </p:nvSpPr>
          <p:spPr bwMode="auto">
            <a:xfrm>
              <a:off x="3467365" y="2055385"/>
              <a:ext cx="0" cy="38645"/>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67" name="Line 961">
              <a:extLst>
                <a:ext uri="{FF2B5EF4-FFF2-40B4-BE49-F238E27FC236}">
                  <a16:creationId xmlns:a16="http://schemas.microsoft.com/office/drawing/2014/main" id="{190609A6-8D04-95CD-08CD-1AF390CCF1E4}"/>
                </a:ext>
              </a:extLst>
            </p:cNvPr>
            <p:cNvSpPr>
              <a:spLocks noChangeShapeType="1"/>
            </p:cNvSpPr>
            <p:nvPr/>
          </p:nvSpPr>
          <p:spPr bwMode="auto">
            <a:xfrm>
              <a:off x="3441968" y="2075725"/>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68" name="Line 962">
              <a:extLst>
                <a:ext uri="{FF2B5EF4-FFF2-40B4-BE49-F238E27FC236}">
                  <a16:creationId xmlns:a16="http://schemas.microsoft.com/office/drawing/2014/main" id="{DF255705-B7B3-B0CA-AB54-AC934F8925E0}"/>
                </a:ext>
              </a:extLst>
            </p:cNvPr>
            <p:cNvSpPr>
              <a:spLocks noChangeShapeType="1"/>
            </p:cNvSpPr>
            <p:nvPr/>
          </p:nvSpPr>
          <p:spPr bwMode="auto">
            <a:xfrm>
              <a:off x="3469482" y="2055385"/>
              <a:ext cx="0" cy="38645"/>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69" name="Line 963">
              <a:extLst>
                <a:ext uri="{FF2B5EF4-FFF2-40B4-BE49-F238E27FC236}">
                  <a16:creationId xmlns:a16="http://schemas.microsoft.com/office/drawing/2014/main" id="{B0ED274B-BB43-EB19-7694-AC3EC0CB1119}"/>
                </a:ext>
              </a:extLst>
            </p:cNvPr>
            <p:cNvSpPr>
              <a:spLocks noChangeShapeType="1"/>
            </p:cNvSpPr>
            <p:nvPr/>
          </p:nvSpPr>
          <p:spPr bwMode="auto">
            <a:xfrm>
              <a:off x="3463132" y="2083861"/>
              <a:ext cx="5291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70" name="Line 964">
              <a:extLst>
                <a:ext uri="{FF2B5EF4-FFF2-40B4-BE49-F238E27FC236}">
                  <a16:creationId xmlns:a16="http://schemas.microsoft.com/office/drawing/2014/main" id="{C1C3342C-B317-6DA0-0752-CC5BF86918F2}"/>
                </a:ext>
              </a:extLst>
            </p:cNvPr>
            <p:cNvSpPr>
              <a:spLocks noChangeShapeType="1"/>
            </p:cNvSpPr>
            <p:nvPr/>
          </p:nvSpPr>
          <p:spPr bwMode="auto">
            <a:xfrm>
              <a:off x="3488529" y="2063521"/>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71" name="Line 965">
              <a:extLst>
                <a:ext uri="{FF2B5EF4-FFF2-40B4-BE49-F238E27FC236}">
                  <a16:creationId xmlns:a16="http://schemas.microsoft.com/office/drawing/2014/main" id="{A2D6956C-8A40-1F48-9DD8-6FECCD4693C3}"/>
                </a:ext>
              </a:extLst>
            </p:cNvPr>
            <p:cNvSpPr>
              <a:spLocks noChangeShapeType="1"/>
            </p:cNvSpPr>
            <p:nvPr/>
          </p:nvSpPr>
          <p:spPr bwMode="auto">
            <a:xfrm>
              <a:off x="3469482" y="2091997"/>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72" name="Line 966">
              <a:extLst>
                <a:ext uri="{FF2B5EF4-FFF2-40B4-BE49-F238E27FC236}">
                  <a16:creationId xmlns:a16="http://schemas.microsoft.com/office/drawing/2014/main" id="{B43ED378-9352-0349-E307-0D3D19F4ACCC}"/>
                </a:ext>
              </a:extLst>
            </p:cNvPr>
            <p:cNvSpPr>
              <a:spLocks noChangeShapeType="1"/>
            </p:cNvSpPr>
            <p:nvPr/>
          </p:nvSpPr>
          <p:spPr bwMode="auto">
            <a:xfrm>
              <a:off x="3499111" y="2073691"/>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73" name="Line 967">
              <a:extLst>
                <a:ext uri="{FF2B5EF4-FFF2-40B4-BE49-F238E27FC236}">
                  <a16:creationId xmlns:a16="http://schemas.microsoft.com/office/drawing/2014/main" id="{671B2A20-9A8E-EA3D-2E89-CA1FD2575B5A}"/>
                </a:ext>
              </a:extLst>
            </p:cNvPr>
            <p:cNvSpPr>
              <a:spLocks noChangeShapeType="1"/>
            </p:cNvSpPr>
            <p:nvPr/>
          </p:nvSpPr>
          <p:spPr bwMode="auto">
            <a:xfrm>
              <a:off x="3492762" y="2096065"/>
              <a:ext cx="5291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74" name="Line 968">
              <a:extLst>
                <a:ext uri="{FF2B5EF4-FFF2-40B4-BE49-F238E27FC236}">
                  <a16:creationId xmlns:a16="http://schemas.microsoft.com/office/drawing/2014/main" id="{36A0306C-77C3-647B-AD0A-2F6C99B50FD0}"/>
                </a:ext>
              </a:extLst>
            </p:cNvPr>
            <p:cNvSpPr>
              <a:spLocks noChangeShapeType="1"/>
            </p:cNvSpPr>
            <p:nvPr/>
          </p:nvSpPr>
          <p:spPr bwMode="auto">
            <a:xfrm>
              <a:off x="3516042" y="2075725"/>
              <a:ext cx="0" cy="42713"/>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75" name="Line 969">
              <a:extLst>
                <a:ext uri="{FF2B5EF4-FFF2-40B4-BE49-F238E27FC236}">
                  <a16:creationId xmlns:a16="http://schemas.microsoft.com/office/drawing/2014/main" id="{F75910E3-4F3A-6E2E-B2D0-DAA1B6D1D94F}"/>
                </a:ext>
              </a:extLst>
            </p:cNvPr>
            <p:cNvSpPr>
              <a:spLocks noChangeShapeType="1"/>
            </p:cNvSpPr>
            <p:nvPr/>
          </p:nvSpPr>
          <p:spPr bwMode="auto">
            <a:xfrm>
              <a:off x="3494879" y="2096065"/>
              <a:ext cx="52909"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76" name="Line 970">
              <a:extLst>
                <a:ext uri="{FF2B5EF4-FFF2-40B4-BE49-F238E27FC236}">
                  <a16:creationId xmlns:a16="http://schemas.microsoft.com/office/drawing/2014/main" id="{B9C6BAB5-11AF-22EE-56B8-A3BF3332FB3D}"/>
                </a:ext>
              </a:extLst>
            </p:cNvPr>
            <p:cNvSpPr>
              <a:spLocks noChangeShapeType="1"/>
            </p:cNvSpPr>
            <p:nvPr/>
          </p:nvSpPr>
          <p:spPr bwMode="auto">
            <a:xfrm>
              <a:off x="3522391" y="2075725"/>
              <a:ext cx="0" cy="42713"/>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77" name="Line 971">
              <a:extLst>
                <a:ext uri="{FF2B5EF4-FFF2-40B4-BE49-F238E27FC236}">
                  <a16:creationId xmlns:a16="http://schemas.microsoft.com/office/drawing/2014/main" id="{F24D9D53-97D5-A898-DD46-2ACF7483C5FC}"/>
                </a:ext>
              </a:extLst>
            </p:cNvPr>
            <p:cNvSpPr>
              <a:spLocks noChangeShapeType="1"/>
            </p:cNvSpPr>
            <p:nvPr/>
          </p:nvSpPr>
          <p:spPr bwMode="auto">
            <a:xfrm>
              <a:off x="3545672" y="2114371"/>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78" name="Line 972">
              <a:extLst>
                <a:ext uri="{FF2B5EF4-FFF2-40B4-BE49-F238E27FC236}">
                  <a16:creationId xmlns:a16="http://schemas.microsoft.com/office/drawing/2014/main" id="{BED8D337-2DE1-A84F-2D5D-1D8A03FA2EC5}"/>
                </a:ext>
              </a:extLst>
            </p:cNvPr>
            <p:cNvSpPr>
              <a:spLocks noChangeShapeType="1"/>
            </p:cNvSpPr>
            <p:nvPr/>
          </p:nvSpPr>
          <p:spPr bwMode="auto">
            <a:xfrm>
              <a:off x="3573184" y="2094031"/>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79" name="Line 973">
              <a:extLst>
                <a:ext uri="{FF2B5EF4-FFF2-40B4-BE49-F238E27FC236}">
                  <a16:creationId xmlns:a16="http://schemas.microsoft.com/office/drawing/2014/main" id="{BF0B5C2F-6F18-5B6C-2B94-6CA978DBB273}"/>
                </a:ext>
              </a:extLst>
            </p:cNvPr>
            <p:cNvSpPr>
              <a:spLocks noChangeShapeType="1"/>
            </p:cNvSpPr>
            <p:nvPr/>
          </p:nvSpPr>
          <p:spPr bwMode="auto">
            <a:xfrm>
              <a:off x="3577417" y="2140813"/>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0" name="Line 974">
              <a:extLst>
                <a:ext uri="{FF2B5EF4-FFF2-40B4-BE49-F238E27FC236}">
                  <a16:creationId xmlns:a16="http://schemas.microsoft.com/office/drawing/2014/main" id="{9166AC18-F02F-9F87-B3D9-AB999E07B00F}"/>
                </a:ext>
              </a:extLst>
            </p:cNvPr>
            <p:cNvSpPr>
              <a:spLocks noChangeShapeType="1"/>
            </p:cNvSpPr>
            <p:nvPr/>
          </p:nvSpPr>
          <p:spPr bwMode="auto">
            <a:xfrm>
              <a:off x="3604930" y="2120473"/>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1" name="Line 975">
              <a:extLst>
                <a:ext uri="{FF2B5EF4-FFF2-40B4-BE49-F238E27FC236}">
                  <a16:creationId xmlns:a16="http://schemas.microsoft.com/office/drawing/2014/main" id="{E3A0AEF7-C009-6573-2A33-BE8A93EF607F}"/>
                </a:ext>
              </a:extLst>
            </p:cNvPr>
            <p:cNvSpPr>
              <a:spLocks noChangeShapeType="1"/>
            </p:cNvSpPr>
            <p:nvPr/>
          </p:nvSpPr>
          <p:spPr bwMode="auto">
            <a:xfrm>
              <a:off x="3577417" y="2140813"/>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2" name="Line 976">
              <a:extLst>
                <a:ext uri="{FF2B5EF4-FFF2-40B4-BE49-F238E27FC236}">
                  <a16:creationId xmlns:a16="http://schemas.microsoft.com/office/drawing/2014/main" id="{3E5E6571-3CF3-6D1D-C537-4091A684FAD1}"/>
                </a:ext>
              </a:extLst>
            </p:cNvPr>
            <p:cNvSpPr>
              <a:spLocks noChangeShapeType="1"/>
            </p:cNvSpPr>
            <p:nvPr/>
          </p:nvSpPr>
          <p:spPr bwMode="auto">
            <a:xfrm>
              <a:off x="3604930" y="2120473"/>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3" name="Line 977">
              <a:extLst>
                <a:ext uri="{FF2B5EF4-FFF2-40B4-BE49-F238E27FC236}">
                  <a16:creationId xmlns:a16="http://schemas.microsoft.com/office/drawing/2014/main" id="{DD76B512-7414-724B-095A-C37B8C8AF170}"/>
                </a:ext>
              </a:extLst>
            </p:cNvPr>
            <p:cNvSpPr>
              <a:spLocks noChangeShapeType="1"/>
            </p:cNvSpPr>
            <p:nvPr/>
          </p:nvSpPr>
          <p:spPr bwMode="auto">
            <a:xfrm>
              <a:off x="3602813" y="2144881"/>
              <a:ext cx="5502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4" name="Line 978">
              <a:extLst>
                <a:ext uri="{FF2B5EF4-FFF2-40B4-BE49-F238E27FC236}">
                  <a16:creationId xmlns:a16="http://schemas.microsoft.com/office/drawing/2014/main" id="{0FEB08CC-5E24-88C6-F5A2-E58993D06491}"/>
                </a:ext>
              </a:extLst>
            </p:cNvPr>
            <p:cNvSpPr>
              <a:spLocks noChangeShapeType="1"/>
            </p:cNvSpPr>
            <p:nvPr/>
          </p:nvSpPr>
          <p:spPr bwMode="auto">
            <a:xfrm>
              <a:off x="3630327" y="2124541"/>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5" name="Line 979">
              <a:extLst>
                <a:ext uri="{FF2B5EF4-FFF2-40B4-BE49-F238E27FC236}">
                  <a16:creationId xmlns:a16="http://schemas.microsoft.com/office/drawing/2014/main" id="{F90866B5-CA7A-FE80-1AFA-3C81A76553FC}"/>
                </a:ext>
              </a:extLst>
            </p:cNvPr>
            <p:cNvSpPr>
              <a:spLocks noChangeShapeType="1"/>
            </p:cNvSpPr>
            <p:nvPr/>
          </p:nvSpPr>
          <p:spPr bwMode="auto">
            <a:xfrm>
              <a:off x="3615512" y="2144881"/>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6" name="Line 980">
              <a:extLst>
                <a:ext uri="{FF2B5EF4-FFF2-40B4-BE49-F238E27FC236}">
                  <a16:creationId xmlns:a16="http://schemas.microsoft.com/office/drawing/2014/main" id="{02C8B38A-4EC4-04EF-3EFB-36C0C08CAAB2}"/>
                </a:ext>
              </a:extLst>
            </p:cNvPr>
            <p:cNvSpPr>
              <a:spLocks noChangeShapeType="1"/>
            </p:cNvSpPr>
            <p:nvPr/>
          </p:nvSpPr>
          <p:spPr bwMode="auto">
            <a:xfrm>
              <a:off x="3645141" y="2124541"/>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7" name="Line 981">
              <a:extLst>
                <a:ext uri="{FF2B5EF4-FFF2-40B4-BE49-F238E27FC236}">
                  <a16:creationId xmlns:a16="http://schemas.microsoft.com/office/drawing/2014/main" id="{01F523DA-5B82-DD29-D5FE-00878444E632}"/>
                </a:ext>
              </a:extLst>
            </p:cNvPr>
            <p:cNvSpPr>
              <a:spLocks noChangeShapeType="1"/>
            </p:cNvSpPr>
            <p:nvPr/>
          </p:nvSpPr>
          <p:spPr bwMode="auto">
            <a:xfrm>
              <a:off x="3619744" y="2144881"/>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8" name="Line 982">
              <a:extLst>
                <a:ext uri="{FF2B5EF4-FFF2-40B4-BE49-F238E27FC236}">
                  <a16:creationId xmlns:a16="http://schemas.microsoft.com/office/drawing/2014/main" id="{15D6C261-CD15-D4B0-9663-B8FD4CDE630E}"/>
                </a:ext>
              </a:extLst>
            </p:cNvPr>
            <p:cNvSpPr>
              <a:spLocks noChangeShapeType="1"/>
            </p:cNvSpPr>
            <p:nvPr/>
          </p:nvSpPr>
          <p:spPr bwMode="auto">
            <a:xfrm>
              <a:off x="3647258" y="2124541"/>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9" name="Line 983">
              <a:extLst>
                <a:ext uri="{FF2B5EF4-FFF2-40B4-BE49-F238E27FC236}">
                  <a16:creationId xmlns:a16="http://schemas.microsoft.com/office/drawing/2014/main" id="{C6439722-0137-203F-CDC9-E9F9486255DF}"/>
                </a:ext>
              </a:extLst>
            </p:cNvPr>
            <p:cNvSpPr>
              <a:spLocks noChangeShapeType="1"/>
            </p:cNvSpPr>
            <p:nvPr/>
          </p:nvSpPr>
          <p:spPr bwMode="auto">
            <a:xfrm>
              <a:off x="3619744" y="2144881"/>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90" name="Line 984">
              <a:extLst>
                <a:ext uri="{FF2B5EF4-FFF2-40B4-BE49-F238E27FC236}">
                  <a16:creationId xmlns:a16="http://schemas.microsoft.com/office/drawing/2014/main" id="{44C851E0-9FBA-7E54-C85F-AF66E23DCDFA}"/>
                </a:ext>
              </a:extLst>
            </p:cNvPr>
            <p:cNvSpPr>
              <a:spLocks noChangeShapeType="1"/>
            </p:cNvSpPr>
            <p:nvPr/>
          </p:nvSpPr>
          <p:spPr bwMode="auto">
            <a:xfrm>
              <a:off x="3647258" y="2124541"/>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91" name="Line 985">
              <a:extLst>
                <a:ext uri="{FF2B5EF4-FFF2-40B4-BE49-F238E27FC236}">
                  <a16:creationId xmlns:a16="http://schemas.microsoft.com/office/drawing/2014/main" id="{4F1345EF-96DE-9D1A-AAF7-D94A88992449}"/>
                </a:ext>
              </a:extLst>
            </p:cNvPr>
            <p:cNvSpPr>
              <a:spLocks noChangeShapeType="1"/>
            </p:cNvSpPr>
            <p:nvPr/>
          </p:nvSpPr>
          <p:spPr bwMode="auto">
            <a:xfrm>
              <a:off x="3636675" y="2144881"/>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92" name="Line 986">
              <a:extLst>
                <a:ext uri="{FF2B5EF4-FFF2-40B4-BE49-F238E27FC236}">
                  <a16:creationId xmlns:a16="http://schemas.microsoft.com/office/drawing/2014/main" id="{C6582915-AFDA-74B4-649C-E62F389C91CA}"/>
                </a:ext>
              </a:extLst>
            </p:cNvPr>
            <p:cNvSpPr>
              <a:spLocks noChangeShapeType="1"/>
            </p:cNvSpPr>
            <p:nvPr/>
          </p:nvSpPr>
          <p:spPr bwMode="auto">
            <a:xfrm>
              <a:off x="3666305" y="2124541"/>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93" name="Line 987">
              <a:extLst>
                <a:ext uri="{FF2B5EF4-FFF2-40B4-BE49-F238E27FC236}">
                  <a16:creationId xmlns:a16="http://schemas.microsoft.com/office/drawing/2014/main" id="{A39448B4-4A37-EF81-EB93-02DAE96F8F62}"/>
                </a:ext>
              </a:extLst>
            </p:cNvPr>
            <p:cNvSpPr>
              <a:spLocks noChangeShapeType="1"/>
            </p:cNvSpPr>
            <p:nvPr/>
          </p:nvSpPr>
          <p:spPr bwMode="auto">
            <a:xfrm>
              <a:off x="3645141" y="2150983"/>
              <a:ext cx="5291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94" name="Line 988">
              <a:extLst>
                <a:ext uri="{FF2B5EF4-FFF2-40B4-BE49-F238E27FC236}">
                  <a16:creationId xmlns:a16="http://schemas.microsoft.com/office/drawing/2014/main" id="{76DACFAA-EECD-EBF3-1DBF-57014F013FD5}"/>
                </a:ext>
              </a:extLst>
            </p:cNvPr>
            <p:cNvSpPr>
              <a:spLocks noChangeShapeType="1"/>
            </p:cNvSpPr>
            <p:nvPr/>
          </p:nvSpPr>
          <p:spPr bwMode="auto">
            <a:xfrm>
              <a:off x="3672655" y="2130643"/>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95" name="Line 989">
              <a:extLst>
                <a:ext uri="{FF2B5EF4-FFF2-40B4-BE49-F238E27FC236}">
                  <a16:creationId xmlns:a16="http://schemas.microsoft.com/office/drawing/2014/main" id="{14C2FFE9-6A2A-A249-BDE3-4308729B3735}"/>
                </a:ext>
              </a:extLst>
            </p:cNvPr>
            <p:cNvSpPr>
              <a:spLocks noChangeShapeType="1"/>
            </p:cNvSpPr>
            <p:nvPr/>
          </p:nvSpPr>
          <p:spPr bwMode="auto">
            <a:xfrm>
              <a:off x="3645141" y="2150983"/>
              <a:ext cx="5291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96" name="Line 990">
              <a:extLst>
                <a:ext uri="{FF2B5EF4-FFF2-40B4-BE49-F238E27FC236}">
                  <a16:creationId xmlns:a16="http://schemas.microsoft.com/office/drawing/2014/main" id="{AA7219A9-3486-FDB4-A970-114B2700E3AA}"/>
                </a:ext>
              </a:extLst>
            </p:cNvPr>
            <p:cNvSpPr>
              <a:spLocks noChangeShapeType="1"/>
            </p:cNvSpPr>
            <p:nvPr/>
          </p:nvSpPr>
          <p:spPr bwMode="auto">
            <a:xfrm>
              <a:off x="3672655" y="2130643"/>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97" name="Line 991">
              <a:extLst>
                <a:ext uri="{FF2B5EF4-FFF2-40B4-BE49-F238E27FC236}">
                  <a16:creationId xmlns:a16="http://schemas.microsoft.com/office/drawing/2014/main" id="{E7EA3B30-275D-165E-1EC7-4CB97A11AE91}"/>
                </a:ext>
              </a:extLst>
            </p:cNvPr>
            <p:cNvSpPr>
              <a:spLocks noChangeShapeType="1"/>
            </p:cNvSpPr>
            <p:nvPr/>
          </p:nvSpPr>
          <p:spPr bwMode="auto">
            <a:xfrm>
              <a:off x="3645141" y="2150983"/>
              <a:ext cx="5291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98" name="Line 992">
              <a:extLst>
                <a:ext uri="{FF2B5EF4-FFF2-40B4-BE49-F238E27FC236}">
                  <a16:creationId xmlns:a16="http://schemas.microsoft.com/office/drawing/2014/main" id="{C36D7B4A-28B0-2051-EF1C-DECC4AF17A8F}"/>
                </a:ext>
              </a:extLst>
            </p:cNvPr>
            <p:cNvSpPr>
              <a:spLocks noChangeShapeType="1"/>
            </p:cNvSpPr>
            <p:nvPr/>
          </p:nvSpPr>
          <p:spPr bwMode="auto">
            <a:xfrm>
              <a:off x="3672655" y="2130643"/>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99" name="Line 993">
              <a:extLst>
                <a:ext uri="{FF2B5EF4-FFF2-40B4-BE49-F238E27FC236}">
                  <a16:creationId xmlns:a16="http://schemas.microsoft.com/office/drawing/2014/main" id="{645C38CD-6CA4-0097-94FB-4F234F5C2DF3}"/>
                </a:ext>
              </a:extLst>
            </p:cNvPr>
            <p:cNvSpPr>
              <a:spLocks noChangeShapeType="1"/>
            </p:cNvSpPr>
            <p:nvPr/>
          </p:nvSpPr>
          <p:spPr bwMode="auto">
            <a:xfrm>
              <a:off x="3647258" y="2153017"/>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00" name="Line 994">
              <a:extLst>
                <a:ext uri="{FF2B5EF4-FFF2-40B4-BE49-F238E27FC236}">
                  <a16:creationId xmlns:a16="http://schemas.microsoft.com/office/drawing/2014/main" id="{10120158-E52F-2AB2-5E6E-BE3BEA1E23F5}"/>
                </a:ext>
              </a:extLst>
            </p:cNvPr>
            <p:cNvSpPr>
              <a:spLocks noChangeShapeType="1"/>
            </p:cNvSpPr>
            <p:nvPr/>
          </p:nvSpPr>
          <p:spPr bwMode="auto">
            <a:xfrm>
              <a:off x="3676887" y="2134711"/>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01" name="Line 995">
              <a:extLst>
                <a:ext uri="{FF2B5EF4-FFF2-40B4-BE49-F238E27FC236}">
                  <a16:creationId xmlns:a16="http://schemas.microsoft.com/office/drawing/2014/main" id="{989BEE9D-5809-814B-3957-0186B35AB46E}"/>
                </a:ext>
              </a:extLst>
            </p:cNvPr>
            <p:cNvSpPr>
              <a:spLocks noChangeShapeType="1"/>
            </p:cNvSpPr>
            <p:nvPr/>
          </p:nvSpPr>
          <p:spPr bwMode="auto">
            <a:xfrm>
              <a:off x="3651491" y="2153017"/>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02" name="Line 996">
              <a:extLst>
                <a:ext uri="{FF2B5EF4-FFF2-40B4-BE49-F238E27FC236}">
                  <a16:creationId xmlns:a16="http://schemas.microsoft.com/office/drawing/2014/main" id="{F0077C4B-10EF-67B6-E4D4-523446918FFA}"/>
                </a:ext>
              </a:extLst>
            </p:cNvPr>
            <p:cNvSpPr>
              <a:spLocks noChangeShapeType="1"/>
            </p:cNvSpPr>
            <p:nvPr/>
          </p:nvSpPr>
          <p:spPr bwMode="auto">
            <a:xfrm>
              <a:off x="3681120" y="2134711"/>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03" name="Line 997">
              <a:extLst>
                <a:ext uri="{FF2B5EF4-FFF2-40B4-BE49-F238E27FC236}">
                  <a16:creationId xmlns:a16="http://schemas.microsoft.com/office/drawing/2014/main" id="{054513CB-8D31-A111-F022-EC0D3921F344}"/>
                </a:ext>
              </a:extLst>
            </p:cNvPr>
            <p:cNvSpPr>
              <a:spLocks noChangeShapeType="1"/>
            </p:cNvSpPr>
            <p:nvPr/>
          </p:nvSpPr>
          <p:spPr bwMode="auto">
            <a:xfrm>
              <a:off x="3651491" y="2153017"/>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04" name="Line 998">
              <a:extLst>
                <a:ext uri="{FF2B5EF4-FFF2-40B4-BE49-F238E27FC236}">
                  <a16:creationId xmlns:a16="http://schemas.microsoft.com/office/drawing/2014/main" id="{D439FE70-6845-CD2E-1FD7-EDDF2AE46E74}"/>
                </a:ext>
              </a:extLst>
            </p:cNvPr>
            <p:cNvSpPr>
              <a:spLocks noChangeShapeType="1"/>
            </p:cNvSpPr>
            <p:nvPr/>
          </p:nvSpPr>
          <p:spPr bwMode="auto">
            <a:xfrm>
              <a:off x="3681120" y="2134711"/>
              <a:ext cx="0" cy="386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05" name="Line 999">
              <a:extLst>
                <a:ext uri="{FF2B5EF4-FFF2-40B4-BE49-F238E27FC236}">
                  <a16:creationId xmlns:a16="http://schemas.microsoft.com/office/drawing/2014/main" id="{34D31400-1B92-50F8-62F5-748EDD9EFF3B}"/>
                </a:ext>
              </a:extLst>
            </p:cNvPr>
            <p:cNvSpPr>
              <a:spLocks noChangeShapeType="1"/>
            </p:cNvSpPr>
            <p:nvPr/>
          </p:nvSpPr>
          <p:spPr bwMode="auto">
            <a:xfrm>
              <a:off x="3657839" y="2159119"/>
              <a:ext cx="5502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06" name="Line 1000">
              <a:extLst>
                <a:ext uri="{FF2B5EF4-FFF2-40B4-BE49-F238E27FC236}">
                  <a16:creationId xmlns:a16="http://schemas.microsoft.com/office/drawing/2014/main" id="{F5556AEE-D27E-EDDC-1C2A-1DA7736DA8CC}"/>
                </a:ext>
              </a:extLst>
            </p:cNvPr>
            <p:cNvSpPr>
              <a:spLocks noChangeShapeType="1"/>
            </p:cNvSpPr>
            <p:nvPr/>
          </p:nvSpPr>
          <p:spPr bwMode="auto">
            <a:xfrm>
              <a:off x="3683236" y="2138779"/>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07" name="Line 1001">
              <a:extLst>
                <a:ext uri="{FF2B5EF4-FFF2-40B4-BE49-F238E27FC236}">
                  <a16:creationId xmlns:a16="http://schemas.microsoft.com/office/drawing/2014/main" id="{81E7DB90-69FF-52E3-1EF2-550BCA0C8FBB}"/>
                </a:ext>
              </a:extLst>
            </p:cNvPr>
            <p:cNvSpPr>
              <a:spLocks noChangeShapeType="1"/>
            </p:cNvSpPr>
            <p:nvPr/>
          </p:nvSpPr>
          <p:spPr bwMode="auto">
            <a:xfrm>
              <a:off x="3666305" y="2163187"/>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08" name="Line 1002">
              <a:extLst>
                <a:ext uri="{FF2B5EF4-FFF2-40B4-BE49-F238E27FC236}">
                  <a16:creationId xmlns:a16="http://schemas.microsoft.com/office/drawing/2014/main" id="{FB442069-C800-4763-0335-2FE92849829B}"/>
                </a:ext>
              </a:extLst>
            </p:cNvPr>
            <p:cNvSpPr>
              <a:spLocks noChangeShapeType="1"/>
            </p:cNvSpPr>
            <p:nvPr/>
          </p:nvSpPr>
          <p:spPr bwMode="auto">
            <a:xfrm>
              <a:off x="3693818" y="2142847"/>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09" name="Line 1003">
              <a:extLst>
                <a:ext uri="{FF2B5EF4-FFF2-40B4-BE49-F238E27FC236}">
                  <a16:creationId xmlns:a16="http://schemas.microsoft.com/office/drawing/2014/main" id="{C664F461-E087-5366-CF94-1CE522ECF323}"/>
                </a:ext>
              </a:extLst>
            </p:cNvPr>
            <p:cNvSpPr>
              <a:spLocks noChangeShapeType="1"/>
            </p:cNvSpPr>
            <p:nvPr/>
          </p:nvSpPr>
          <p:spPr bwMode="auto">
            <a:xfrm>
              <a:off x="3676887" y="2169289"/>
              <a:ext cx="571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10" name="Line 1004">
              <a:extLst>
                <a:ext uri="{FF2B5EF4-FFF2-40B4-BE49-F238E27FC236}">
                  <a16:creationId xmlns:a16="http://schemas.microsoft.com/office/drawing/2014/main" id="{8A612D04-853D-3F9E-1764-FE6CF49FF208}"/>
                </a:ext>
              </a:extLst>
            </p:cNvPr>
            <p:cNvSpPr>
              <a:spLocks noChangeShapeType="1"/>
            </p:cNvSpPr>
            <p:nvPr/>
          </p:nvSpPr>
          <p:spPr bwMode="auto">
            <a:xfrm>
              <a:off x="3704400" y="2146915"/>
              <a:ext cx="0" cy="42715"/>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95968" name="Group 1206">
              <a:extLst>
                <a:ext uri="{FF2B5EF4-FFF2-40B4-BE49-F238E27FC236}">
                  <a16:creationId xmlns:a16="http://schemas.microsoft.com/office/drawing/2014/main" id="{DCEA8760-8085-E68C-8DF0-970A5EF439AA}"/>
                </a:ext>
              </a:extLst>
            </p:cNvPr>
            <p:cNvGrpSpPr>
              <a:grpSpLocks/>
            </p:cNvGrpSpPr>
            <p:nvPr/>
          </p:nvGrpSpPr>
          <p:grpSpPr bwMode="auto">
            <a:xfrm>
              <a:off x="3680768" y="2147828"/>
              <a:ext cx="716019" cy="282771"/>
              <a:chOff x="4224" y="1849"/>
              <a:chExt cx="682" cy="374"/>
            </a:xfrm>
          </p:grpSpPr>
          <p:sp>
            <p:nvSpPr>
              <p:cNvPr id="430" name="Line 1006">
                <a:extLst>
                  <a:ext uri="{FF2B5EF4-FFF2-40B4-BE49-F238E27FC236}">
                    <a16:creationId xmlns:a16="http://schemas.microsoft.com/office/drawing/2014/main" id="{70436A9A-7951-DBDA-1F2D-608BA74FB3D0}"/>
                  </a:ext>
                </a:extLst>
              </p:cNvPr>
              <p:cNvSpPr>
                <a:spLocks noChangeShapeType="1"/>
              </p:cNvSpPr>
              <p:nvPr/>
            </p:nvSpPr>
            <p:spPr bwMode="auto">
              <a:xfrm>
                <a:off x="4224" y="187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31" name="Line 1007">
                <a:extLst>
                  <a:ext uri="{FF2B5EF4-FFF2-40B4-BE49-F238E27FC236}">
                    <a16:creationId xmlns:a16="http://schemas.microsoft.com/office/drawing/2014/main" id="{202B8894-8525-892B-5641-A45D1F511B30}"/>
                  </a:ext>
                </a:extLst>
              </p:cNvPr>
              <p:cNvSpPr>
                <a:spLocks noChangeShapeType="1"/>
              </p:cNvSpPr>
              <p:nvPr/>
            </p:nvSpPr>
            <p:spPr bwMode="auto">
              <a:xfrm>
                <a:off x="4251" y="184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32" name="Line 1008">
                <a:extLst>
                  <a:ext uri="{FF2B5EF4-FFF2-40B4-BE49-F238E27FC236}">
                    <a16:creationId xmlns:a16="http://schemas.microsoft.com/office/drawing/2014/main" id="{64A6DF8A-3474-3997-580C-F3DE7A70709A}"/>
                  </a:ext>
                </a:extLst>
              </p:cNvPr>
              <p:cNvSpPr>
                <a:spLocks noChangeShapeType="1"/>
              </p:cNvSpPr>
              <p:nvPr/>
            </p:nvSpPr>
            <p:spPr bwMode="auto">
              <a:xfrm>
                <a:off x="4230" y="188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33" name="Line 1009">
                <a:extLst>
                  <a:ext uri="{FF2B5EF4-FFF2-40B4-BE49-F238E27FC236}">
                    <a16:creationId xmlns:a16="http://schemas.microsoft.com/office/drawing/2014/main" id="{C1381D70-6F7C-83FF-584F-7E969A00E170}"/>
                  </a:ext>
                </a:extLst>
              </p:cNvPr>
              <p:cNvSpPr>
                <a:spLocks noChangeShapeType="1"/>
              </p:cNvSpPr>
              <p:nvPr/>
            </p:nvSpPr>
            <p:spPr bwMode="auto">
              <a:xfrm>
                <a:off x="4255" y="185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34" name="Line 1010">
                <a:extLst>
                  <a:ext uri="{FF2B5EF4-FFF2-40B4-BE49-F238E27FC236}">
                    <a16:creationId xmlns:a16="http://schemas.microsoft.com/office/drawing/2014/main" id="{A440AB00-EA6A-2428-2003-2A977BA89B17}"/>
                  </a:ext>
                </a:extLst>
              </p:cNvPr>
              <p:cNvSpPr>
                <a:spLocks noChangeShapeType="1"/>
              </p:cNvSpPr>
              <p:nvPr/>
            </p:nvSpPr>
            <p:spPr bwMode="auto">
              <a:xfrm>
                <a:off x="4230" y="188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35" name="Line 1011">
                <a:extLst>
                  <a:ext uri="{FF2B5EF4-FFF2-40B4-BE49-F238E27FC236}">
                    <a16:creationId xmlns:a16="http://schemas.microsoft.com/office/drawing/2014/main" id="{F01AE116-B177-5504-41D2-498540E7F413}"/>
                  </a:ext>
                </a:extLst>
              </p:cNvPr>
              <p:cNvSpPr>
                <a:spLocks noChangeShapeType="1"/>
              </p:cNvSpPr>
              <p:nvPr/>
            </p:nvSpPr>
            <p:spPr bwMode="auto">
              <a:xfrm>
                <a:off x="4255" y="185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36" name="Line 1012">
                <a:extLst>
                  <a:ext uri="{FF2B5EF4-FFF2-40B4-BE49-F238E27FC236}">
                    <a16:creationId xmlns:a16="http://schemas.microsoft.com/office/drawing/2014/main" id="{61386710-983F-078E-05DA-384603603B8B}"/>
                  </a:ext>
                </a:extLst>
              </p:cNvPr>
              <p:cNvSpPr>
                <a:spLocks noChangeShapeType="1"/>
              </p:cNvSpPr>
              <p:nvPr/>
            </p:nvSpPr>
            <p:spPr bwMode="auto">
              <a:xfrm>
                <a:off x="4234" y="188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37" name="Line 1013">
                <a:extLst>
                  <a:ext uri="{FF2B5EF4-FFF2-40B4-BE49-F238E27FC236}">
                    <a16:creationId xmlns:a16="http://schemas.microsoft.com/office/drawing/2014/main" id="{B86CCA1A-0D01-52E9-605E-52CCE5DCC9EE}"/>
                  </a:ext>
                </a:extLst>
              </p:cNvPr>
              <p:cNvSpPr>
                <a:spLocks noChangeShapeType="1"/>
              </p:cNvSpPr>
              <p:nvPr/>
            </p:nvSpPr>
            <p:spPr bwMode="auto">
              <a:xfrm>
                <a:off x="4261" y="185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38" name="Line 1014">
                <a:extLst>
                  <a:ext uri="{FF2B5EF4-FFF2-40B4-BE49-F238E27FC236}">
                    <a16:creationId xmlns:a16="http://schemas.microsoft.com/office/drawing/2014/main" id="{B7DC79A2-97BC-BC0E-4F2B-BBB6F54ABC0C}"/>
                  </a:ext>
                </a:extLst>
              </p:cNvPr>
              <p:cNvSpPr>
                <a:spLocks noChangeShapeType="1"/>
              </p:cNvSpPr>
              <p:nvPr/>
            </p:nvSpPr>
            <p:spPr bwMode="auto">
              <a:xfrm>
                <a:off x="4240" y="1883"/>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39" name="Line 1015">
                <a:extLst>
                  <a:ext uri="{FF2B5EF4-FFF2-40B4-BE49-F238E27FC236}">
                    <a16:creationId xmlns:a16="http://schemas.microsoft.com/office/drawing/2014/main" id="{50D32FBD-A9C3-CB70-6944-CBB6618DFEE4}"/>
                  </a:ext>
                </a:extLst>
              </p:cNvPr>
              <p:cNvSpPr>
                <a:spLocks noChangeShapeType="1"/>
              </p:cNvSpPr>
              <p:nvPr/>
            </p:nvSpPr>
            <p:spPr bwMode="auto">
              <a:xfrm>
                <a:off x="4269" y="1859"/>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40" name="Line 1016">
                <a:extLst>
                  <a:ext uri="{FF2B5EF4-FFF2-40B4-BE49-F238E27FC236}">
                    <a16:creationId xmlns:a16="http://schemas.microsoft.com/office/drawing/2014/main" id="{A010A0A9-649A-1077-3DF0-69D1C2041154}"/>
                  </a:ext>
                </a:extLst>
              </p:cNvPr>
              <p:cNvSpPr>
                <a:spLocks noChangeShapeType="1"/>
              </p:cNvSpPr>
              <p:nvPr/>
            </p:nvSpPr>
            <p:spPr bwMode="auto">
              <a:xfrm>
                <a:off x="4247" y="1883"/>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41" name="Line 1017">
                <a:extLst>
                  <a:ext uri="{FF2B5EF4-FFF2-40B4-BE49-F238E27FC236}">
                    <a16:creationId xmlns:a16="http://schemas.microsoft.com/office/drawing/2014/main" id="{A91E9924-459D-6450-FC4F-24D7EDD00CB0}"/>
                  </a:ext>
                </a:extLst>
              </p:cNvPr>
              <p:cNvSpPr>
                <a:spLocks noChangeShapeType="1"/>
              </p:cNvSpPr>
              <p:nvPr/>
            </p:nvSpPr>
            <p:spPr bwMode="auto">
              <a:xfrm>
                <a:off x="4275" y="1859"/>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42" name="Line 1018">
                <a:extLst>
                  <a:ext uri="{FF2B5EF4-FFF2-40B4-BE49-F238E27FC236}">
                    <a16:creationId xmlns:a16="http://schemas.microsoft.com/office/drawing/2014/main" id="{292CFA4A-DE24-0589-A329-53933624E964}"/>
                  </a:ext>
                </a:extLst>
              </p:cNvPr>
              <p:cNvSpPr>
                <a:spLocks noChangeShapeType="1"/>
              </p:cNvSpPr>
              <p:nvPr/>
            </p:nvSpPr>
            <p:spPr bwMode="auto">
              <a:xfrm>
                <a:off x="4251" y="189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43" name="Line 1019">
                <a:extLst>
                  <a:ext uri="{FF2B5EF4-FFF2-40B4-BE49-F238E27FC236}">
                    <a16:creationId xmlns:a16="http://schemas.microsoft.com/office/drawing/2014/main" id="{509168FA-821D-D3A7-CD3A-D818E9148AE4}"/>
                  </a:ext>
                </a:extLst>
              </p:cNvPr>
              <p:cNvSpPr>
                <a:spLocks noChangeShapeType="1"/>
              </p:cNvSpPr>
              <p:nvPr/>
            </p:nvSpPr>
            <p:spPr bwMode="auto">
              <a:xfrm>
                <a:off x="4279" y="1867"/>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44" name="Line 1020">
                <a:extLst>
                  <a:ext uri="{FF2B5EF4-FFF2-40B4-BE49-F238E27FC236}">
                    <a16:creationId xmlns:a16="http://schemas.microsoft.com/office/drawing/2014/main" id="{AF834B86-230A-EC6F-0540-BCB456204FA3}"/>
                  </a:ext>
                </a:extLst>
              </p:cNvPr>
              <p:cNvSpPr>
                <a:spLocks noChangeShapeType="1"/>
              </p:cNvSpPr>
              <p:nvPr/>
            </p:nvSpPr>
            <p:spPr bwMode="auto">
              <a:xfrm>
                <a:off x="4255" y="189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45" name="Line 1021">
                <a:extLst>
                  <a:ext uri="{FF2B5EF4-FFF2-40B4-BE49-F238E27FC236}">
                    <a16:creationId xmlns:a16="http://schemas.microsoft.com/office/drawing/2014/main" id="{8165B8B8-48F8-9B63-110E-F27D8676482D}"/>
                  </a:ext>
                </a:extLst>
              </p:cNvPr>
              <p:cNvSpPr>
                <a:spLocks noChangeShapeType="1"/>
              </p:cNvSpPr>
              <p:nvPr/>
            </p:nvSpPr>
            <p:spPr bwMode="auto">
              <a:xfrm>
                <a:off x="4281" y="1867"/>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46" name="Line 1022">
                <a:extLst>
                  <a:ext uri="{FF2B5EF4-FFF2-40B4-BE49-F238E27FC236}">
                    <a16:creationId xmlns:a16="http://schemas.microsoft.com/office/drawing/2014/main" id="{643E6250-C157-7EC0-1091-FA67CD34932F}"/>
                  </a:ext>
                </a:extLst>
              </p:cNvPr>
              <p:cNvSpPr>
                <a:spLocks noChangeShapeType="1"/>
              </p:cNvSpPr>
              <p:nvPr/>
            </p:nvSpPr>
            <p:spPr bwMode="auto">
              <a:xfrm>
                <a:off x="4255" y="189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47" name="Line 1023">
                <a:extLst>
                  <a:ext uri="{FF2B5EF4-FFF2-40B4-BE49-F238E27FC236}">
                    <a16:creationId xmlns:a16="http://schemas.microsoft.com/office/drawing/2014/main" id="{C1D41C7F-DD90-ECCB-AF0C-CD4329095508}"/>
                  </a:ext>
                </a:extLst>
              </p:cNvPr>
              <p:cNvSpPr>
                <a:spLocks noChangeShapeType="1"/>
              </p:cNvSpPr>
              <p:nvPr/>
            </p:nvSpPr>
            <p:spPr bwMode="auto">
              <a:xfrm>
                <a:off x="4281" y="1867"/>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48" name="Line 1024">
                <a:extLst>
                  <a:ext uri="{FF2B5EF4-FFF2-40B4-BE49-F238E27FC236}">
                    <a16:creationId xmlns:a16="http://schemas.microsoft.com/office/drawing/2014/main" id="{82530258-DE89-72C8-DC33-8DDD0307044E}"/>
                  </a:ext>
                </a:extLst>
              </p:cNvPr>
              <p:cNvSpPr>
                <a:spLocks noChangeShapeType="1"/>
              </p:cNvSpPr>
              <p:nvPr/>
            </p:nvSpPr>
            <p:spPr bwMode="auto">
              <a:xfrm>
                <a:off x="4255" y="189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49" name="Line 1025">
                <a:extLst>
                  <a:ext uri="{FF2B5EF4-FFF2-40B4-BE49-F238E27FC236}">
                    <a16:creationId xmlns:a16="http://schemas.microsoft.com/office/drawing/2014/main" id="{464B4C04-DEF5-3AFF-8DC6-8DF57CC7C7C0}"/>
                  </a:ext>
                </a:extLst>
              </p:cNvPr>
              <p:cNvSpPr>
                <a:spLocks noChangeShapeType="1"/>
              </p:cNvSpPr>
              <p:nvPr/>
            </p:nvSpPr>
            <p:spPr bwMode="auto">
              <a:xfrm>
                <a:off x="4281" y="1867"/>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50" name="Line 1026">
                <a:extLst>
                  <a:ext uri="{FF2B5EF4-FFF2-40B4-BE49-F238E27FC236}">
                    <a16:creationId xmlns:a16="http://schemas.microsoft.com/office/drawing/2014/main" id="{2D586F3E-4971-2CB6-632D-24078445D6E9}"/>
                  </a:ext>
                </a:extLst>
              </p:cNvPr>
              <p:cNvSpPr>
                <a:spLocks noChangeShapeType="1"/>
              </p:cNvSpPr>
              <p:nvPr/>
            </p:nvSpPr>
            <p:spPr bwMode="auto">
              <a:xfrm>
                <a:off x="4269" y="189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51" name="Line 1027">
                <a:extLst>
                  <a:ext uri="{FF2B5EF4-FFF2-40B4-BE49-F238E27FC236}">
                    <a16:creationId xmlns:a16="http://schemas.microsoft.com/office/drawing/2014/main" id="{B9462DA8-EBFE-BF58-AED4-EBEF04D5604B}"/>
                  </a:ext>
                </a:extLst>
              </p:cNvPr>
              <p:cNvSpPr>
                <a:spLocks noChangeShapeType="1"/>
              </p:cNvSpPr>
              <p:nvPr/>
            </p:nvSpPr>
            <p:spPr bwMode="auto">
              <a:xfrm>
                <a:off x="4295" y="1867"/>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52" name="Line 1028">
                <a:extLst>
                  <a:ext uri="{FF2B5EF4-FFF2-40B4-BE49-F238E27FC236}">
                    <a16:creationId xmlns:a16="http://schemas.microsoft.com/office/drawing/2014/main" id="{6BA03299-3D05-FBE9-6AB7-D17FC774E20C}"/>
                  </a:ext>
                </a:extLst>
              </p:cNvPr>
              <p:cNvSpPr>
                <a:spLocks noChangeShapeType="1"/>
              </p:cNvSpPr>
              <p:nvPr/>
            </p:nvSpPr>
            <p:spPr bwMode="auto">
              <a:xfrm>
                <a:off x="4269" y="189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53" name="Line 1029">
                <a:extLst>
                  <a:ext uri="{FF2B5EF4-FFF2-40B4-BE49-F238E27FC236}">
                    <a16:creationId xmlns:a16="http://schemas.microsoft.com/office/drawing/2014/main" id="{11EC37CB-18CE-6828-329C-911B69288988}"/>
                  </a:ext>
                </a:extLst>
              </p:cNvPr>
              <p:cNvSpPr>
                <a:spLocks noChangeShapeType="1"/>
              </p:cNvSpPr>
              <p:nvPr/>
            </p:nvSpPr>
            <p:spPr bwMode="auto">
              <a:xfrm>
                <a:off x="4295" y="1867"/>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54" name="Line 1030">
                <a:extLst>
                  <a:ext uri="{FF2B5EF4-FFF2-40B4-BE49-F238E27FC236}">
                    <a16:creationId xmlns:a16="http://schemas.microsoft.com/office/drawing/2014/main" id="{C417586B-0A26-C5B1-C05B-1175D05F9C6D}"/>
                  </a:ext>
                </a:extLst>
              </p:cNvPr>
              <p:cNvSpPr>
                <a:spLocks noChangeShapeType="1"/>
              </p:cNvSpPr>
              <p:nvPr/>
            </p:nvSpPr>
            <p:spPr bwMode="auto">
              <a:xfrm>
                <a:off x="4269" y="189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55" name="Line 1031">
                <a:extLst>
                  <a:ext uri="{FF2B5EF4-FFF2-40B4-BE49-F238E27FC236}">
                    <a16:creationId xmlns:a16="http://schemas.microsoft.com/office/drawing/2014/main" id="{3CB3C72A-574B-F5B2-28B9-95AE1C05F1A3}"/>
                  </a:ext>
                </a:extLst>
              </p:cNvPr>
              <p:cNvSpPr>
                <a:spLocks noChangeShapeType="1"/>
              </p:cNvSpPr>
              <p:nvPr/>
            </p:nvSpPr>
            <p:spPr bwMode="auto">
              <a:xfrm>
                <a:off x="4295" y="1867"/>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56" name="Line 1032">
                <a:extLst>
                  <a:ext uri="{FF2B5EF4-FFF2-40B4-BE49-F238E27FC236}">
                    <a16:creationId xmlns:a16="http://schemas.microsoft.com/office/drawing/2014/main" id="{3B2D5A4D-7630-0F56-53CF-E9371A63DA8D}"/>
                  </a:ext>
                </a:extLst>
              </p:cNvPr>
              <p:cNvSpPr>
                <a:spLocks noChangeShapeType="1"/>
              </p:cNvSpPr>
              <p:nvPr/>
            </p:nvSpPr>
            <p:spPr bwMode="auto">
              <a:xfrm>
                <a:off x="4275" y="1894"/>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57" name="Line 1033">
                <a:extLst>
                  <a:ext uri="{FF2B5EF4-FFF2-40B4-BE49-F238E27FC236}">
                    <a16:creationId xmlns:a16="http://schemas.microsoft.com/office/drawing/2014/main" id="{E421A5A8-355F-7524-BFED-2B1085E4801B}"/>
                  </a:ext>
                </a:extLst>
              </p:cNvPr>
              <p:cNvSpPr>
                <a:spLocks noChangeShapeType="1"/>
              </p:cNvSpPr>
              <p:nvPr/>
            </p:nvSpPr>
            <p:spPr bwMode="auto">
              <a:xfrm>
                <a:off x="4299" y="1867"/>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58" name="Line 1034">
                <a:extLst>
                  <a:ext uri="{FF2B5EF4-FFF2-40B4-BE49-F238E27FC236}">
                    <a16:creationId xmlns:a16="http://schemas.microsoft.com/office/drawing/2014/main" id="{D43D2EF8-6339-7FCC-BC2B-4ACB644D34CA}"/>
                  </a:ext>
                </a:extLst>
              </p:cNvPr>
              <p:cNvSpPr>
                <a:spLocks noChangeShapeType="1"/>
              </p:cNvSpPr>
              <p:nvPr/>
            </p:nvSpPr>
            <p:spPr bwMode="auto">
              <a:xfrm>
                <a:off x="4289" y="1907"/>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59" name="Line 1035">
                <a:extLst>
                  <a:ext uri="{FF2B5EF4-FFF2-40B4-BE49-F238E27FC236}">
                    <a16:creationId xmlns:a16="http://schemas.microsoft.com/office/drawing/2014/main" id="{18EA7AE2-F3C3-50AC-39F4-EEEA31911DD9}"/>
                  </a:ext>
                </a:extLst>
              </p:cNvPr>
              <p:cNvSpPr>
                <a:spLocks noChangeShapeType="1"/>
              </p:cNvSpPr>
              <p:nvPr/>
            </p:nvSpPr>
            <p:spPr bwMode="auto">
              <a:xfrm>
                <a:off x="4313" y="1883"/>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60" name="Line 1036">
                <a:extLst>
                  <a:ext uri="{FF2B5EF4-FFF2-40B4-BE49-F238E27FC236}">
                    <a16:creationId xmlns:a16="http://schemas.microsoft.com/office/drawing/2014/main" id="{DF9F4EB5-D13F-EE01-738F-01766B27FA40}"/>
                  </a:ext>
                </a:extLst>
              </p:cNvPr>
              <p:cNvSpPr>
                <a:spLocks noChangeShapeType="1"/>
              </p:cNvSpPr>
              <p:nvPr/>
            </p:nvSpPr>
            <p:spPr bwMode="auto">
              <a:xfrm>
                <a:off x="4291" y="1907"/>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61" name="Line 1037">
                <a:extLst>
                  <a:ext uri="{FF2B5EF4-FFF2-40B4-BE49-F238E27FC236}">
                    <a16:creationId xmlns:a16="http://schemas.microsoft.com/office/drawing/2014/main" id="{43E496A2-5659-F8E9-D209-2D85E80B253D}"/>
                  </a:ext>
                </a:extLst>
              </p:cNvPr>
              <p:cNvSpPr>
                <a:spLocks noChangeShapeType="1"/>
              </p:cNvSpPr>
              <p:nvPr/>
            </p:nvSpPr>
            <p:spPr bwMode="auto">
              <a:xfrm>
                <a:off x="4319" y="1883"/>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62" name="Line 1038">
                <a:extLst>
                  <a:ext uri="{FF2B5EF4-FFF2-40B4-BE49-F238E27FC236}">
                    <a16:creationId xmlns:a16="http://schemas.microsoft.com/office/drawing/2014/main" id="{0195FF06-9531-6E50-B19B-FF2776B8668D}"/>
                  </a:ext>
                </a:extLst>
              </p:cNvPr>
              <p:cNvSpPr>
                <a:spLocks noChangeShapeType="1"/>
              </p:cNvSpPr>
              <p:nvPr/>
            </p:nvSpPr>
            <p:spPr bwMode="auto">
              <a:xfrm>
                <a:off x="4291" y="1907"/>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63" name="Line 1039">
                <a:extLst>
                  <a:ext uri="{FF2B5EF4-FFF2-40B4-BE49-F238E27FC236}">
                    <a16:creationId xmlns:a16="http://schemas.microsoft.com/office/drawing/2014/main" id="{89D26227-77BB-3351-C14E-A8A0A760746D}"/>
                  </a:ext>
                </a:extLst>
              </p:cNvPr>
              <p:cNvSpPr>
                <a:spLocks noChangeShapeType="1"/>
              </p:cNvSpPr>
              <p:nvPr/>
            </p:nvSpPr>
            <p:spPr bwMode="auto">
              <a:xfrm>
                <a:off x="4319" y="1883"/>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64" name="Line 1040">
                <a:extLst>
                  <a:ext uri="{FF2B5EF4-FFF2-40B4-BE49-F238E27FC236}">
                    <a16:creationId xmlns:a16="http://schemas.microsoft.com/office/drawing/2014/main" id="{415FF11B-83CB-5B32-0DEC-C2694C966944}"/>
                  </a:ext>
                </a:extLst>
              </p:cNvPr>
              <p:cNvSpPr>
                <a:spLocks noChangeShapeType="1"/>
              </p:cNvSpPr>
              <p:nvPr/>
            </p:nvSpPr>
            <p:spPr bwMode="auto">
              <a:xfrm>
                <a:off x="4291" y="1907"/>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65" name="Line 1041">
                <a:extLst>
                  <a:ext uri="{FF2B5EF4-FFF2-40B4-BE49-F238E27FC236}">
                    <a16:creationId xmlns:a16="http://schemas.microsoft.com/office/drawing/2014/main" id="{4606CFF1-B3F9-4916-41B1-91A921BFDDD6}"/>
                  </a:ext>
                </a:extLst>
              </p:cNvPr>
              <p:cNvSpPr>
                <a:spLocks noChangeShapeType="1"/>
              </p:cNvSpPr>
              <p:nvPr/>
            </p:nvSpPr>
            <p:spPr bwMode="auto">
              <a:xfrm>
                <a:off x="4319" y="1883"/>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66" name="Line 1042">
                <a:extLst>
                  <a:ext uri="{FF2B5EF4-FFF2-40B4-BE49-F238E27FC236}">
                    <a16:creationId xmlns:a16="http://schemas.microsoft.com/office/drawing/2014/main" id="{DC0E1646-D18A-2C43-A62F-094763BD9040}"/>
                  </a:ext>
                </a:extLst>
              </p:cNvPr>
              <p:cNvSpPr>
                <a:spLocks noChangeShapeType="1"/>
              </p:cNvSpPr>
              <p:nvPr/>
            </p:nvSpPr>
            <p:spPr bwMode="auto">
              <a:xfrm>
                <a:off x="4305" y="1907"/>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67" name="Line 1043">
                <a:extLst>
                  <a:ext uri="{FF2B5EF4-FFF2-40B4-BE49-F238E27FC236}">
                    <a16:creationId xmlns:a16="http://schemas.microsoft.com/office/drawing/2014/main" id="{E58477EF-04F1-F90A-28D9-25574D04AA12}"/>
                  </a:ext>
                </a:extLst>
              </p:cNvPr>
              <p:cNvSpPr>
                <a:spLocks noChangeShapeType="1"/>
              </p:cNvSpPr>
              <p:nvPr/>
            </p:nvSpPr>
            <p:spPr bwMode="auto">
              <a:xfrm>
                <a:off x="4333" y="1883"/>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68" name="Line 1044">
                <a:extLst>
                  <a:ext uri="{FF2B5EF4-FFF2-40B4-BE49-F238E27FC236}">
                    <a16:creationId xmlns:a16="http://schemas.microsoft.com/office/drawing/2014/main" id="{6C8A977A-F21B-613A-91C7-C8CB384838C9}"/>
                  </a:ext>
                </a:extLst>
              </p:cNvPr>
              <p:cNvSpPr>
                <a:spLocks noChangeShapeType="1"/>
              </p:cNvSpPr>
              <p:nvPr/>
            </p:nvSpPr>
            <p:spPr bwMode="auto">
              <a:xfrm>
                <a:off x="4309" y="191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69" name="Line 1045">
                <a:extLst>
                  <a:ext uri="{FF2B5EF4-FFF2-40B4-BE49-F238E27FC236}">
                    <a16:creationId xmlns:a16="http://schemas.microsoft.com/office/drawing/2014/main" id="{7E4ACB2F-6F89-D525-D8EB-1FA39622B6AA}"/>
                  </a:ext>
                </a:extLst>
              </p:cNvPr>
              <p:cNvSpPr>
                <a:spLocks noChangeShapeType="1"/>
              </p:cNvSpPr>
              <p:nvPr/>
            </p:nvSpPr>
            <p:spPr bwMode="auto">
              <a:xfrm>
                <a:off x="4337" y="1883"/>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0" name="Line 1046">
                <a:extLst>
                  <a:ext uri="{FF2B5EF4-FFF2-40B4-BE49-F238E27FC236}">
                    <a16:creationId xmlns:a16="http://schemas.microsoft.com/office/drawing/2014/main" id="{E81C0C52-526F-9047-7917-04850DB3F46D}"/>
                  </a:ext>
                </a:extLst>
              </p:cNvPr>
              <p:cNvSpPr>
                <a:spLocks noChangeShapeType="1"/>
              </p:cNvSpPr>
              <p:nvPr/>
            </p:nvSpPr>
            <p:spPr bwMode="auto">
              <a:xfrm>
                <a:off x="4319" y="192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1" name="Line 1047">
                <a:extLst>
                  <a:ext uri="{FF2B5EF4-FFF2-40B4-BE49-F238E27FC236}">
                    <a16:creationId xmlns:a16="http://schemas.microsoft.com/office/drawing/2014/main" id="{C0E767F9-89C6-6BA9-D4EE-EC75F58B5491}"/>
                  </a:ext>
                </a:extLst>
              </p:cNvPr>
              <p:cNvSpPr>
                <a:spLocks noChangeShapeType="1"/>
              </p:cNvSpPr>
              <p:nvPr/>
            </p:nvSpPr>
            <p:spPr bwMode="auto">
              <a:xfrm>
                <a:off x="4345" y="1894"/>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2" name="Line 1048">
                <a:extLst>
                  <a:ext uri="{FF2B5EF4-FFF2-40B4-BE49-F238E27FC236}">
                    <a16:creationId xmlns:a16="http://schemas.microsoft.com/office/drawing/2014/main" id="{F1140F38-1A0A-4548-916E-BCD5E9F5F8BB}"/>
                  </a:ext>
                </a:extLst>
              </p:cNvPr>
              <p:cNvSpPr>
                <a:spLocks noChangeShapeType="1"/>
              </p:cNvSpPr>
              <p:nvPr/>
            </p:nvSpPr>
            <p:spPr bwMode="auto">
              <a:xfrm>
                <a:off x="4319" y="192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3" name="Line 1049">
                <a:extLst>
                  <a:ext uri="{FF2B5EF4-FFF2-40B4-BE49-F238E27FC236}">
                    <a16:creationId xmlns:a16="http://schemas.microsoft.com/office/drawing/2014/main" id="{C452A31C-6DC7-0287-9664-F90679D5A939}"/>
                  </a:ext>
                </a:extLst>
              </p:cNvPr>
              <p:cNvSpPr>
                <a:spLocks noChangeShapeType="1"/>
              </p:cNvSpPr>
              <p:nvPr/>
            </p:nvSpPr>
            <p:spPr bwMode="auto">
              <a:xfrm>
                <a:off x="4345" y="1894"/>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4" name="Line 1050">
                <a:extLst>
                  <a:ext uri="{FF2B5EF4-FFF2-40B4-BE49-F238E27FC236}">
                    <a16:creationId xmlns:a16="http://schemas.microsoft.com/office/drawing/2014/main" id="{897F3DFD-A37B-F306-61C6-1EB01D65CBD4}"/>
                  </a:ext>
                </a:extLst>
              </p:cNvPr>
              <p:cNvSpPr>
                <a:spLocks noChangeShapeType="1"/>
              </p:cNvSpPr>
              <p:nvPr/>
            </p:nvSpPr>
            <p:spPr bwMode="auto">
              <a:xfrm>
                <a:off x="4319" y="192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5" name="Line 1051">
                <a:extLst>
                  <a:ext uri="{FF2B5EF4-FFF2-40B4-BE49-F238E27FC236}">
                    <a16:creationId xmlns:a16="http://schemas.microsoft.com/office/drawing/2014/main" id="{E90342D4-29F0-E9C5-AFF0-DCB94AF28F75}"/>
                  </a:ext>
                </a:extLst>
              </p:cNvPr>
              <p:cNvSpPr>
                <a:spLocks noChangeShapeType="1"/>
              </p:cNvSpPr>
              <p:nvPr/>
            </p:nvSpPr>
            <p:spPr bwMode="auto">
              <a:xfrm>
                <a:off x="4345" y="1894"/>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6" name="Line 1052">
                <a:extLst>
                  <a:ext uri="{FF2B5EF4-FFF2-40B4-BE49-F238E27FC236}">
                    <a16:creationId xmlns:a16="http://schemas.microsoft.com/office/drawing/2014/main" id="{8A3E6EEB-D791-5A7F-1475-2CBE2ABBFD02}"/>
                  </a:ext>
                </a:extLst>
              </p:cNvPr>
              <p:cNvSpPr>
                <a:spLocks noChangeShapeType="1"/>
              </p:cNvSpPr>
              <p:nvPr/>
            </p:nvSpPr>
            <p:spPr bwMode="auto">
              <a:xfrm>
                <a:off x="4323" y="1926"/>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7" name="Line 1053">
                <a:extLst>
                  <a:ext uri="{FF2B5EF4-FFF2-40B4-BE49-F238E27FC236}">
                    <a16:creationId xmlns:a16="http://schemas.microsoft.com/office/drawing/2014/main" id="{E059F61F-F2F4-FB00-84FD-72EC9EEF0DD4}"/>
                  </a:ext>
                </a:extLst>
              </p:cNvPr>
              <p:cNvSpPr>
                <a:spLocks noChangeShapeType="1"/>
              </p:cNvSpPr>
              <p:nvPr/>
            </p:nvSpPr>
            <p:spPr bwMode="auto">
              <a:xfrm>
                <a:off x="4349" y="1902"/>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8" name="Line 1054">
                <a:extLst>
                  <a:ext uri="{FF2B5EF4-FFF2-40B4-BE49-F238E27FC236}">
                    <a16:creationId xmlns:a16="http://schemas.microsoft.com/office/drawing/2014/main" id="{00C3E739-131D-8FFA-D99C-87E81AE6FABC}"/>
                  </a:ext>
                </a:extLst>
              </p:cNvPr>
              <p:cNvSpPr>
                <a:spLocks noChangeShapeType="1"/>
              </p:cNvSpPr>
              <p:nvPr/>
            </p:nvSpPr>
            <p:spPr bwMode="auto">
              <a:xfrm>
                <a:off x="4323" y="1926"/>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9" name="Line 1055">
                <a:extLst>
                  <a:ext uri="{FF2B5EF4-FFF2-40B4-BE49-F238E27FC236}">
                    <a16:creationId xmlns:a16="http://schemas.microsoft.com/office/drawing/2014/main" id="{E0D649A3-6F1A-F062-AFFB-00058CB9A7B7}"/>
                  </a:ext>
                </a:extLst>
              </p:cNvPr>
              <p:cNvSpPr>
                <a:spLocks noChangeShapeType="1"/>
              </p:cNvSpPr>
              <p:nvPr/>
            </p:nvSpPr>
            <p:spPr bwMode="auto">
              <a:xfrm>
                <a:off x="4349" y="1902"/>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0" name="Line 1056">
                <a:extLst>
                  <a:ext uri="{FF2B5EF4-FFF2-40B4-BE49-F238E27FC236}">
                    <a16:creationId xmlns:a16="http://schemas.microsoft.com/office/drawing/2014/main" id="{238B4440-6C8E-11B5-500B-263F0B952CFD}"/>
                  </a:ext>
                </a:extLst>
              </p:cNvPr>
              <p:cNvSpPr>
                <a:spLocks noChangeShapeType="1"/>
              </p:cNvSpPr>
              <p:nvPr/>
            </p:nvSpPr>
            <p:spPr bwMode="auto">
              <a:xfrm>
                <a:off x="4333" y="1937"/>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1" name="Line 1057">
                <a:extLst>
                  <a:ext uri="{FF2B5EF4-FFF2-40B4-BE49-F238E27FC236}">
                    <a16:creationId xmlns:a16="http://schemas.microsoft.com/office/drawing/2014/main" id="{CFAB4610-A2F5-8E20-CC6A-78F64E8F89C7}"/>
                  </a:ext>
                </a:extLst>
              </p:cNvPr>
              <p:cNvSpPr>
                <a:spLocks noChangeShapeType="1"/>
              </p:cNvSpPr>
              <p:nvPr/>
            </p:nvSpPr>
            <p:spPr bwMode="auto">
              <a:xfrm>
                <a:off x="4355" y="1910"/>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2" name="Line 1058">
                <a:extLst>
                  <a:ext uri="{FF2B5EF4-FFF2-40B4-BE49-F238E27FC236}">
                    <a16:creationId xmlns:a16="http://schemas.microsoft.com/office/drawing/2014/main" id="{3B31550E-E172-C305-951B-99CB90019F05}"/>
                  </a:ext>
                </a:extLst>
              </p:cNvPr>
              <p:cNvSpPr>
                <a:spLocks noChangeShapeType="1"/>
              </p:cNvSpPr>
              <p:nvPr/>
            </p:nvSpPr>
            <p:spPr bwMode="auto">
              <a:xfrm>
                <a:off x="4337" y="1937"/>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3" name="Line 1059">
                <a:extLst>
                  <a:ext uri="{FF2B5EF4-FFF2-40B4-BE49-F238E27FC236}">
                    <a16:creationId xmlns:a16="http://schemas.microsoft.com/office/drawing/2014/main" id="{57089FBD-ECB3-E64B-0046-538886537285}"/>
                  </a:ext>
                </a:extLst>
              </p:cNvPr>
              <p:cNvSpPr>
                <a:spLocks noChangeShapeType="1"/>
              </p:cNvSpPr>
              <p:nvPr/>
            </p:nvSpPr>
            <p:spPr bwMode="auto">
              <a:xfrm>
                <a:off x="4363" y="1910"/>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4" name="Line 1060">
                <a:extLst>
                  <a:ext uri="{FF2B5EF4-FFF2-40B4-BE49-F238E27FC236}">
                    <a16:creationId xmlns:a16="http://schemas.microsoft.com/office/drawing/2014/main" id="{B3E43724-C00F-2C63-541F-904679E84BE7}"/>
                  </a:ext>
                </a:extLst>
              </p:cNvPr>
              <p:cNvSpPr>
                <a:spLocks noChangeShapeType="1"/>
              </p:cNvSpPr>
              <p:nvPr/>
            </p:nvSpPr>
            <p:spPr bwMode="auto">
              <a:xfrm>
                <a:off x="4349" y="1942"/>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5" name="Line 1061">
                <a:extLst>
                  <a:ext uri="{FF2B5EF4-FFF2-40B4-BE49-F238E27FC236}">
                    <a16:creationId xmlns:a16="http://schemas.microsoft.com/office/drawing/2014/main" id="{36E41D76-6DA1-76DD-B70A-16080A38AEBB}"/>
                  </a:ext>
                </a:extLst>
              </p:cNvPr>
              <p:cNvSpPr>
                <a:spLocks noChangeShapeType="1"/>
              </p:cNvSpPr>
              <p:nvPr/>
            </p:nvSpPr>
            <p:spPr bwMode="auto">
              <a:xfrm>
                <a:off x="4376" y="191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6" name="Line 1062">
                <a:extLst>
                  <a:ext uri="{FF2B5EF4-FFF2-40B4-BE49-F238E27FC236}">
                    <a16:creationId xmlns:a16="http://schemas.microsoft.com/office/drawing/2014/main" id="{4B2D5A64-4153-930A-09B2-8AC956D30E0C}"/>
                  </a:ext>
                </a:extLst>
              </p:cNvPr>
              <p:cNvSpPr>
                <a:spLocks noChangeShapeType="1"/>
              </p:cNvSpPr>
              <p:nvPr/>
            </p:nvSpPr>
            <p:spPr bwMode="auto">
              <a:xfrm>
                <a:off x="4349" y="1942"/>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7" name="Line 1063">
                <a:extLst>
                  <a:ext uri="{FF2B5EF4-FFF2-40B4-BE49-F238E27FC236}">
                    <a16:creationId xmlns:a16="http://schemas.microsoft.com/office/drawing/2014/main" id="{5D4A102C-C116-9FAB-D253-5BB3CE0BA393}"/>
                  </a:ext>
                </a:extLst>
              </p:cNvPr>
              <p:cNvSpPr>
                <a:spLocks noChangeShapeType="1"/>
              </p:cNvSpPr>
              <p:nvPr/>
            </p:nvSpPr>
            <p:spPr bwMode="auto">
              <a:xfrm>
                <a:off x="4376" y="191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8" name="Line 1064">
                <a:extLst>
                  <a:ext uri="{FF2B5EF4-FFF2-40B4-BE49-F238E27FC236}">
                    <a16:creationId xmlns:a16="http://schemas.microsoft.com/office/drawing/2014/main" id="{31ADC857-8401-3344-2BD7-F47406C91DEA}"/>
                  </a:ext>
                </a:extLst>
              </p:cNvPr>
              <p:cNvSpPr>
                <a:spLocks noChangeShapeType="1"/>
              </p:cNvSpPr>
              <p:nvPr/>
            </p:nvSpPr>
            <p:spPr bwMode="auto">
              <a:xfrm>
                <a:off x="4353" y="1942"/>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9" name="Line 1065">
                <a:extLst>
                  <a:ext uri="{FF2B5EF4-FFF2-40B4-BE49-F238E27FC236}">
                    <a16:creationId xmlns:a16="http://schemas.microsoft.com/office/drawing/2014/main" id="{1ED12A5F-26C9-200C-6DB2-F1D0969EE670}"/>
                  </a:ext>
                </a:extLst>
              </p:cNvPr>
              <p:cNvSpPr>
                <a:spLocks noChangeShapeType="1"/>
              </p:cNvSpPr>
              <p:nvPr/>
            </p:nvSpPr>
            <p:spPr bwMode="auto">
              <a:xfrm>
                <a:off x="4380" y="191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0" name="Line 1066">
                <a:extLst>
                  <a:ext uri="{FF2B5EF4-FFF2-40B4-BE49-F238E27FC236}">
                    <a16:creationId xmlns:a16="http://schemas.microsoft.com/office/drawing/2014/main" id="{811B3E2D-D49C-D38C-223C-EB309EF22671}"/>
                  </a:ext>
                </a:extLst>
              </p:cNvPr>
              <p:cNvSpPr>
                <a:spLocks noChangeShapeType="1"/>
              </p:cNvSpPr>
              <p:nvPr/>
            </p:nvSpPr>
            <p:spPr bwMode="auto">
              <a:xfrm>
                <a:off x="4353" y="1942"/>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1" name="Line 1067">
                <a:extLst>
                  <a:ext uri="{FF2B5EF4-FFF2-40B4-BE49-F238E27FC236}">
                    <a16:creationId xmlns:a16="http://schemas.microsoft.com/office/drawing/2014/main" id="{9D4387C8-2255-1412-0771-2EBC896980C4}"/>
                  </a:ext>
                </a:extLst>
              </p:cNvPr>
              <p:cNvSpPr>
                <a:spLocks noChangeShapeType="1"/>
              </p:cNvSpPr>
              <p:nvPr/>
            </p:nvSpPr>
            <p:spPr bwMode="auto">
              <a:xfrm>
                <a:off x="4380" y="191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2" name="Line 1068">
                <a:extLst>
                  <a:ext uri="{FF2B5EF4-FFF2-40B4-BE49-F238E27FC236}">
                    <a16:creationId xmlns:a16="http://schemas.microsoft.com/office/drawing/2014/main" id="{2B6656B5-B0D5-374D-C6AC-C4B1FC2C021B}"/>
                  </a:ext>
                </a:extLst>
              </p:cNvPr>
              <p:cNvSpPr>
                <a:spLocks noChangeShapeType="1"/>
              </p:cNvSpPr>
              <p:nvPr/>
            </p:nvSpPr>
            <p:spPr bwMode="auto">
              <a:xfrm>
                <a:off x="4355" y="1950"/>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3" name="Line 1069">
                <a:extLst>
                  <a:ext uri="{FF2B5EF4-FFF2-40B4-BE49-F238E27FC236}">
                    <a16:creationId xmlns:a16="http://schemas.microsoft.com/office/drawing/2014/main" id="{CA005C74-CF9C-DE60-075A-61336D7D2B5B}"/>
                  </a:ext>
                </a:extLst>
              </p:cNvPr>
              <p:cNvSpPr>
                <a:spLocks noChangeShapeType="1"/>
              </p:cNvSpPr>
              <p:nvPr/>
            </p:nvSpPr>
            <p:spPr bwMode="auto">
              <a:xfrm>
                <a:off x="4384" y="192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4" name="Line 1070">
                <a:extLst>
                  <a:ext uri="{FF2B5EF4-FFF2-40B4-BE49-F238E27FC236}">
                    <a16:creationId xmlns:a16="http://schemas.microsoft.com/office/drawing/2014/main" id="{5E2F3996-5007-A8AE-2A11-7DCD2F295342}"/>
                  </a:ext>
                </a:extLst>
              </p:cNvPr>
              <p:cNvSpPr>
                <a:spLocks noChangeShapeType="1"/>
              </p:cNvSpPr>
              <p:nvPr/>
            </p:nvSpPr>
            <p:spPr bwMode="auto">
              <a:xfrm>
                <a:off x="4369" y="1958"/>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5" name="Line 1071">
                <a:extLst>
                  <a:ext uri="{FF2B5EF4-FFF2-40B4-BE49-F238E27FC236}">
                    <a16:creationId xmlns:a16="http://schemas.microsoft.com/office/drawing/2014/main" id="{605FF1C5-0828-B35E-4B9F-E8510291E606}"/>
                  </a:ext>
                </a:extLst>
              </p:cNvPr>
              <p:cNvSpPr>
                <a:spLocks noChangeShapeType="1"/>
              </p:cNvSpPr>
              <p:nvPr/>
            </p:nvSpPr>
            <p:spPr bwMode="auto">
              <a:xfrm>
                <a:off x="4398" y="192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6" name="Line 1072">
                <a:extLst>
                  <a:ext uri="{FF2B5EF4-FFF2-40B4-BE49-F238E27FC236}">
                    <a16:creationId xmlns:a16="http://schemas.microsoft.com/office/drawing/2014/main" id="{B740A235-DB53-0282-C671-EE1BD25ADC42}"/>
                  </a:ext>
                </a:extLst>
              </p:cNvPr>
              <p:cNvSpPr>
                <a:spLocks noChangeShapeType="1"/>
              </p:cNvSpPr>
              <p:nvPr/>
            </p:nvSpPr>
            <p:spPr bwMode="auto">
              <a:xfrm>
                <a:off x="4376" y="1958"/>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7" name="Line 1073">
                <a:extLst>
                  <a:ext uri="{FF2B5EF4-FFF2-40B4-BE49-F238E27FC236}">
                    <a16:creationId xmlns:a16="http://schemas.microsoft.com/office/drawing/2014/main" id="{0577FA86-CE3A-122F-A024-876BBBF36763}"/>
                  </a:ext>
                </a:extLst>
              </p:cNvPr>
              <p:cNvSpPr>
                <a:spLocks noChangeShapeType="1"/>
              </p:cNvSpPr>
              <p:nvPr/>
            </p:nvSpPr>
            <p:spPr bwMode="auto">
              <a:xfrm>
                <a:off x="4404" y="192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8" name="Line 1074">
                <a:extLst>
                  <a:ext uri="{FF2B5EF4-FFF2-40B4-BE49-F238E27FC236}">
                    <a16:creationId xmlns:a16="http://schemas.microsoft.com/office/drawing/2014/main" id="{B6962A46-3599-7DAD-09A3-72CB9D05FFD2}"/>
                  </a:ext>
                </a:extLst>
              </p:cNvPr>
              <p:cNvSpPr>
                <a:spLocks noChangeShapeType="1"/>
              </p:cNvSpPr>
              <p:nvPr/>
            </p:nvSpPr>
            <p:spPr bwMode="auto">
              <a:xfrm>
                <a:off x="4390" y="1961"/>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9" name="Line 1075">
                <a:extLst>
                  <a:ext uri="{FF2B5EF4-FFF2-40B4-BE49-F238E27FC236}">
                    <a16:creationId xmlns:a16="http://schemas.microsoft.com/office/drawing/2014/main" id="{0B0A2D01-C7FB-C345-7111-E8D443397BF6}"/>
                  </a:ext>
                </a:extLst>
              </p:cNvPr>
              <p:cNvSpPr>
                <a:spLocks noChangeShapeType="1"/>
              </p:cNvSpPr>
              <p:nvPr/>
            </p:nvSpPr>
            <p:spPr bwMode="auto">
              <a:xfrm>
                <a:off x="4418" y="1937"/>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00" name="Line 1076">
                <a:extLst>
                  <a:ext uri="{FF2B5EF4-FFF2-40B4-BE49-F238E27FC236}">
                    <a16:creationId xmlns:a16="http://schemas.microsoft.com/office/drawing/2014/main" id="{62979FF9-097B-AB79-7D06-3C1CBA1B70D9}"/>
                  </a:ext>
                </a:extLst>
              </p:cNvPr>
              <p:cNvSpPr>
                <a:spLocks noChangeShapeType="1"/>
              </p:cNvSpPr>
              <p:nvPr/>
            </p:nvSpPr>
            <p:spPr bwMode="auto">
              <a:xfrm>
                <a:off x="4390" y="1961"/>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01" name="Line 1077">
                <a:extLst>
                  <a:ext uri="{FF2B5EF4-FFF2-40B4-BE49-F238E27FC236}">
                    <a16:creationId xmlns:a16="http://schemas.microsoft.com/office/drawing/2014/main" id="{F4DB8735-26EB-771A-9776-19C21ED44B7D}"/>
                  </a:ext>
                </a:extLst>
              </p:cNvPr>
              <p:cNvSpPr>
                <a:spLocks noChangeShapeType="1"/>
              </p:cNvSpPr>
              <p:nvPr/>
            </p:nvSpPr>
            <p:spPr bwMode="auto">
              <a:xfrm>
                <a:off x="4418" y="1937"/>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02" name="Line 1078">
                <a:extLst>
                  <a:ext uri="{FF2B5EF4-FFF2-40B4-BE49-F238E27FC236}">
                    <a16:creationId xmlns:a16="http://schemas.microsoft.com/office/drawing/2014/main" id="{938DC2CE-A9C2-5BA9-543E-66C528992251}"/>
                  </a:ext>
                </a:extLst>
              </p:cNvPr>
              <p:cNvSpPr>
                <a:spLocks noChangeShapeType="1"/>
              </p:cNvSpPr>
              <p:nvPr/>
            </p:nvSpPr>
            <p:spPr bwMode="auto">
              <a:xfrm>
                <a:off x="4390" y="1961"/>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03" name="Line 1079">
                <a:extLst>
                  <a:ext uri="{FF2B5EF4-FFF2-40B4-BE49-F238E27FC236}">
                    <a16:creationId xmlns:a16="http://schemas.microsoft.com/office/drawing/2014/main" id="{AF52312D-41EB-D7EF-0AC3-795301E6E7CD}"/>
                  </a:ext>
                </a:extLst>
              </p:cNvPr>
              <p:cNvSpPr>
                <a:spLocks noChangeShapeType="1"/>
              </p:cNvSpPr>
              <p:nvPr/>
            </p:nvSpPr>
            <p:spPr bwMode="auto">
              <a:xfrm>
                <a:off x="4418" y="1937"/>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04" name="Line 1080">
                <a:extLst>
                  <a:ext uri="{FF2B5EF4-FFF2-40B4-BE49-F238E27FC236}">
                    <a16:creationId xmlns:a16="http://schemas.microsoft.com/office/drawing/2014/main" id="{BFF0ADF6-F714-37D4-93F4-BE932438236E}"/>
                  </a:ext>
                </a:extLst>
              </p:cNvPr>
              <p:cNvSpPr>
                <a:spLocks noChangeShapeType="1"/>
              </p:cNvSpPr>
              <p:nvPr/>
            </p:nvSpPr>
            <p:spPr bwMode="auto">
              <a:xfrm>
                <a:off x="4410" y="1988"/>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05" name="Line 1081">
                <a:extLst>
                  <a:ext uri="{FF2B5EF4-FFF2-40B4-BE49-F238E27FC236}">
                    <a16:creationId xmlns:a16="http://schemas.microsoft.com/office/drawing/2014/main" id="{BA855989-BA90-7752-3556-FE1647DA03FA}"/>
                  </a:ext>
                </a:extLst>
              </p:cNvPr>
              <p:cNvSpPr>
                <a:spLocks noChangeShapeType="1"/>
              </p:cNvSpPr>
              <p:nvPr/>
            </p:nvSpPr>
            <p:spPr bwMode="auto">
              <a:xfrm>
                <a:off x="4438" y="1961"/>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06" name="Line 1082">
                <a:extLst>
                  <a:ext uri="{FF2B5EF4-FFF2-40B4-BE49-F238E27FC236}">
                    <a16:creationId xmlns:a16="http://schemas.microsoft.com/office/drawing/2014/main" id="{BDA2A7DE-65A4-5BB6-AF0A-B35966704DA6}"/>
                  </a:ext>
                </a:extLst>
              </p:cNvPr>
              <p:cNvSpPr>
                <a:spLocks noChangeShapeType="1"/>
              </p:cNvSpPr>
              <p:nvPr/>
            </p:nvSpPr>
            <p:spPr bwMode="auto">
              <a:xfrm>
                <a:off x="4418" y="1988"/>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07" name="Line 1083">
                <a:extLst>
                  <a:ext uri="{FF2B5EF4-FFF2-40B4-BE49-F238E27FC236}">
                    <a16:creationId xmlns:a16="http://schemas.microsoft.com/office/drawing/2014/main" id="{A9924FC4-12A9-DA2E-F379-3E9121FCDBCF}"/>
                  </a:ext>
                </a:extLst>
              </p:cNvPr>
              <p:cNvSpPr>
                <a:spLocks noChangeShapeType="1"/>
              </p:cNvSpPr>
              <p:nvPr/>
            </p:nvSpPr>
            <p:spPr bwMode="auto">
              <a:xfrm>
                <a:off x="4442" y="1961"/>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08" name="Line 1084">
                <a:extLst>
                  <a:ext uri="{FF2B5EF4-FFF2-40B4-BE49-F238E27FC236}">
                    <a16:creationId xmlns:a16="http://schemas.microsoft.com/office/drawing/2014/main" id="{EDA6A818-FFEA-4D9A-C851-986CB804DACD}"/>
                  </a:ext>
                </a:extLst>
              </p:cNvPr>
              <p:cNvSpPr>
                <a:spLocks noChangeShapeType="1"/>
              </p:cNvSpPr>
              <p:nvPr/>
            </p:nvSpPr>
            <p:spPr bwMode="auto">
              <a:xfrm>
                <a:off x="4424" y="200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09" name="Line 1085">
                <a:extLst>
                  <a:ext uri="{FF2B5EF4-FFF2-40B4-BE49-F238E27FC236}">
                    <a16:creationId xmlns:a16="http://schemas.microsoft.com/office/drawing/2014/main" id="{3FBD5DA7-D1D9-F2F7-73AA-F546A9A862D2}"/>
                  </a:ext>
                </a:extLst>
              </p:cNvPr>
              <p:cNvSpPr>
                <a:spLocks noChangeShapeType="1"/>
              </p:cNvSpPr>
              <p:nvPr/>
            </p:nvSpPr>
            <p:spPr bwMode="auto">
              <a:xfrm>
                <a:off x="4452" y="1977"/>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0" name="Line 1086">
                <a:extLst>
                  <a:ext uri="{FF2B5EF4-FFF2-40B4-BE49-F238E27FC236}">
                    <a16:creationId xmlns:a16="http://schemas.microsoft.com/office/drawing/2014/main" id="{4202C8B2-28CD-2477-7C54-E22FD45AE01B}"/>
                  </a:ext>
                </a:extLst>
              </p:cNvPr>
              <p:cNvSpPr>
                <a:spLocks noChangeShapeType="1"/>
              </p:cNvSpPr>
              <p:nvPr/>
            </p:nvSpPr>
            <p:spPr bwMode="auto">
              <a:xfrm>
                <a:off x="4434" y="2004"/>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1" name="Line 1087">
                <a:extLst>
                  <a:ext uri="{FF2B5EF4-FFF2-40B4-BE49-F238E27FC236}">
                    <a16:creationId xmlns:a16="http://schemas.microsoft.com/office/drawing/2014/main" id="{8CE85681-1377-A4F8-3A6B-A65718134CE7}"/>
                  </a:ext>
                </a:extLst>
              </p:cNvPr>
              <p:cNvSpPr>
                <a:spLocks noChangeShapeType="1"/>
              </p:cNvSpPr>
              <p:nvPr/>
            </p:nvSpPr>
            <p:spPr bwMode="auto">
              <a:xfrm>
                <a:off x="4460" y="1977"/>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2" name="Line 1088">
                <a:extLst>
                  <a:ext uri="{FF2B5EF4-FFF2-40B4-BE49-F238E27FC236}">
                    <a16:creationId xmlns:a16="http://schemas.microsoft.com/office/drawing/2014/main" id="{A63045FC-712E-7191-2992-607A7F5CAFA9}"/>
                  </a:ext>
                </a:extLst>
              </p:cNvPr>
              <p:cNvSpPr>
                <a:spLocks noChangeShapeType="1"/>
              </p:cNvSpPr>
              <p:nvPr/>
            </p:nvSpPr>
            <p:spPr bwMode="auto">
              <a:xfrm>
                <a:off x="4442" y="2004"/>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3" name="Line 1089">
                <a:extLst>
                  <a:ext uri="{FF2B5EF4-FFF2-40B4-BE49-F238E27FC236}">
                    <a16:creationId xmlns:a16="http://schemas.microsoft.com/office/drawing/2014/main" id="{CE2D7177-6F33-97AB-454E-E9147C43BE1F}"/>
                  </a:ext>
                </a:extLst>
              </p:cNvPr>
              <p:cNvSpPr>
                <a:spLocks noChangeShapeType="1"/>
              </p:cNvSpPr>
              <p:nvPr/>
            </p:nvSpPr>
            <p:spPr bwMode="auto">
              <a:xfrm>
                <a:off x="4468" y="1977"/>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4" name="Line 1090">
                <a:extLst>
                  <a:ext uri="{FF2B5EF4-FFF2-40B4-BE49-F238E27FC236}">
                    <a16:creationId xmlns:a16="http://schemas.microsoft.com/office/drawing/2014/main" id="{69960C1B-8F1C-BB89-B0D1-77C61C6A00A5}"/>
                  </a:ext>
                </a:extLst>
              </p:cNvPr>
              <p:cNvSpPr>
                <a:spLocks noChangeShapeType="1"/>
              </p:cNvSpPr>
              <p:nvPr/>
            </p:nvSpPr>
            <p:spPr bwMode="auto">
              <a:xfrm>
                <a:off x="4454" y="200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5" name="Line 1091">
                <a:extLst>
                  <a:ext uri="{FF2B5EF4-FFF2-40B4-BE49-F238E27FC236}">
                    <a16:creationId xmlns:a16="http://schemas.microsoft.com/office/drawing/2014/main" id="{C1015C5F-1C5A-8F78-612F-8E8BADB7685B}"/>
                  </a:ext>
                </a:extLst>
              </p:cNvPr>
              <p:cNvSpPr>
                <a:spLocks noChangeShapeType="1"/>
              </p:cNvSpPr>
              <p:nvPr/>
            </p:nvSpPr>
            <p:spPr bwMode="auto">
              <a:xfrm>
                <a:off x="4482" y="1977"/>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6" name="Line 1092">
                <a:extLst>
                  <a:ext uri="{FF2B5EF4-FFF2-40B4-BE49-F238E27FC236}">
                    <a16:creationId xmlns:a16="http://schemas.microsoft.com/office/drawing/2014/main" id="{6C8179D1-A520-E12B-F7B0-5CFFCDAF7B88}"/>
                  </a:ext>
                </a:extLst>
              </p:cNvPr>
              <p:cNvSpPr>
                <a:spLocks noChangeShapeType="1"/>
              </p:cNvSpPr>
              <p:nvPr/>
            </p:nvSpPr>
            <p:spPr bwMode="auto">
              <a:xfrm>
                <a:off x="4460" y="2004"/>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7" name="Line 1093">
                <a:extLst>
                  <a:ext uri="{FF2B5EF4-FFF2-40B4-BE49-F238E27FC236}">
                    <a16:creationId xmlns:a16="http://schemas.microsoft.com/office/drawing/2014/main" id="{E19499C9-76BB-DAD3-F0D2-49C2D1A7489C}"/>
                  </a:ext>
                </a:extLst>
              </p:cNvPr>
              <p:cNvSpPr>
                <a:spLocks noChangeShapeType="1"/>
              </p:cNvSpPr>
              <p:nvPr/>
            </p:nvSpPr>
            <p:spPr bwMode="auto">
              <a:xfrm>
                <a:off x="4484" y="1977"/>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8" name="Line 1094">
                <a:extLst>
                  <a:ext uri="{FF2B5EF4-FFF2-40B4-BE49-F238E27FC236}">
                    <a16:creationId xmlns:a16="http://schemas.microsoft.com/office/drawing/2014/main" id="{FFE6BB64-F648-EB5D-973E-D658C91C550D}"/>
                  </a:ext>
                </a:extLst>
              </p:cNvPr>
              <p:cNvSpPr>
                <a:spLocks noChangeShapeType="1"/>
              </p:cNvSpPr>
              <p:nvPr/>
            </p:nvSpPr>
            <p:spPr bwMode="auto">
              <a:xfrm>
                <a:off x="4474" y="2012"/>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9" name="Line 1095">
                <a:extLst>
                  <a:ext uri="{FF2B5EF4-FFF2-40B4-BE49-F238E27FC236}">
                    <a16:creationId xmlns:a16="http://schemas.microsoft.com/office/drawing/2014/main" id="{7096D901-166C-6398-3555-3636AC7E2DB8}"/>
                  </a:ext>
                </a:extLst>
              </p:cNvPr>
              <p:cNvSpPr>
                <a:spLocks noChangeShapeType="1"/>
              </p:cNvSpPr>
              <p:nvPr/>
            </p:nvSpPr>
            <p:spPr bwMode="auto">
              <a:xfrm>
                <a:off x="4498" y="198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0" name="Line 1096">
                <a:extLst>
                  <a:ext uri="{FF2B5EF4-FFF2-40B4-BE49-F238E27FC236}">
                    <a16:creationId xmlns:a16="http://schemas.microsoft.com/office/drawing/2014/main" id="{FFF1D917-8B62-7A00-1B93-8D20FFF7D07A}"/>
                  </a:ext>
                </a:extLst>
              </p:cNvPr>
              <p:cNvSpPr>
                <a:spLocks noChangeShapeType="1"/>
              </p:cNvSpPr>
              <p:nvPr/>
            </p:nvSpPr>
            <p:spPr bwMode="auto">
              <a:xfrm>
                <a:off x="4478" y="2012"/>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1" name="Line 1097">
                <a:extLst>
                  <a:ext uri="{FF2B5EF4-FFF2-40B4-BE49-F238E27FC236}">
                    <a16:creationId xmlns:a16="http://schemas.microsoft.com/office/drawing/2014/main" id="{01162DBF-40AC-03AB-46DA-B8DF445C23A1}"/>
                  </a:ext>
                </a:extLst>
              </p:cNvPr>
              <p:cNvSpPr>
                <a:spLocks noChangeShapeType="1"/>
              </p:cNvSpPr>
              <p:nvPr/>
            </p:nvSpPr>
            <p:spPr bwMode="auto">
              <a:xfrm>
                <a:off x="4505" y="198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2" name="Line 1098">
                <a:extLst>
                  <a:ext uri="{FF2B5EF4-FFF2-40B4-BE49-F238E27FC236}">
                    <a16:creationId xmlns:a16="http://schemas.microsoft.com/office/drawing/2014/main" id="{F6438F21-6C80-4FDE-282D-D242FC0A2648}"/>
                  </a:ext>
                </a:extLst>
              </p:cNvPr>
              <p:cNvSpPr>
                <a:spLocks noChangeShapeType="1"/>
              </p:cNvSpPr>
              <p:nvPr/>
            </p:nvSpPr>
            <p:spPr bwMode="auto">
              <a:xfrm>
                <a:off x="4492" y="2012"/>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3" name="Line 1099">
                <a:extLst>
                  <a:ext uri="{FF2B5EF4-FFF2-40B4-BE49-F238E27FC236}">
                    <a16:creationId xmlns:a16="http://schemas.microsoft.com/office/drawing/2014/main" id="{65F89300-CC82-051F-C403-6EE4B159C753}"/>
                  </a:ext>
                </a:extLst>
              </p:cNvPr>
              <p:cNvSpPr>
                <a:spLocks noChangeShapeType="1"/>
              </p:cNvSpPr>
              <p:nvPr/>
            </p:nvSpPr>
            <p:spPr bwMode="auto">
              <a:xfrm>
                <a:off x="4519" y="198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4" name="Line 1100">
                <a:extLst>
                  <a:ext uri="{FF2B5EF4-FFF2-40B4-BE49-F238E27FC236}">
                    <a16:creationId xmlns:a16="http://schemas.microsoft.com/office/drawing/2014/main" id="{D1325B70-0402-E83E-525A-5F0F902420A7}"/>
                  </a:ext>
                </a:extLst>
              </p:cNvPr>
              <p:cNvSpPr>
                <a:spLocks noChangeShapeType="1"/>
              </p:cNvSpPr>
              <p:nvPr/>
            </p:nvSpPr>
            <p:spPr bwMode="auto">
              <a:xfrm>
                <a:off x="4492" y="2012"/>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5" name="Line 1101">
                <a:extLst>
                  <a:ext uri="{FF2B5EF4-FFF2-40B4-BE49-F238E27FC236}">
                    <a16:creationId xmlns:a16="http://schemas.microsoft.com/office/drawing/2014/main" id="{65E6F6FC-3B72-628A-022B-B57893061DE4}"/>
                  </a:ext>
                </a:extLst>
              </p:cNvPr>
              <p:cNvSpPr>
                <a:spLocks noChangeShapeType="1"/>
              </p:cNvSpPr>
              <p:nvPr/>
            </p:nvSpPr>
            <p:spPr bwMode="auto">
              <a:xfrm>
                <a:off x="4519" y="198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6" name="Line 1102">
                <a:extLst>
                  <a:ext uri="{FF2B5EF4-FFF2-40B4-BE49-F238E27FC236}">
                    <a16:creationId xmlns:a16="http://schemas.microsoft.com/office/drawing/2014/main" id="{9C2E005A-B955-77B2-8EDC-13001EB17492}"/>
                  </a:ext>
                </a:extLst>
              </p:cNvPr>
              <p:cNvSpPr>
                <a:spLocks noChangeShapeType="1"/>
              </p:cNvSpPr>
              <p:nvPr/>
            </p:nvSpPr>
            <p:spPr bwMode="auto">
              <a:xfrm>
                <a:off x="4494" y="2012"/>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7" name="Line 1103">
                <a:extLst>
                  <a:ext uri="{FF2B5EF4-FFF2-40B4-BE49-F238E27FC236}">
                    <a16:creationId xmlns:a16="http://schemas.microsoft.com/office/drawing/2014/main" id="{59F93627-DFAB-692F-3124-E872D3DA193C}"/>
                  </a:ext>
                </a:extLst>
              </p:cNvPr>
              <p:cNvSpPr>
                <a:spLocks noChangeShapeType="1"/>
              </p:cNvSpPr>
              <p:nvPr/>
            </p:nvSpPr>
            <p:spPr bwMode="auto">
              <a:xfrm>
                <a:off x="4523" y="198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8" name="Line 1104">
                <a:extLst>
                  <a:ext uri="{FF2B5EF4-FFF2-40B4-BE49-F238E27FC236}">
                    <a16:creationId xmlns:a16="http://schemas.microsoft.com/office/drawing/2014/main" id="{4C646AA1-CD5A-2D5A-0B0C-573D70A96EF4}"/>
                  </a:ext>
                </a:extLst>
              </p:cNvPr>
              <p:cNvSpPr>
                <a:spLocks noChangeShapeType="1"/>
              </p:cNvSpPr>
              <p:nvPr/>
            </p:nvSpPr>
            <p:spPr bwMode="auto">
              <a:xfrm>
                <a:off x="4509" y="2012"/>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9" name="Line 1105">
                <a:extLst>
                  <a:ext uri="{FF2B5EF4-FFF2-40B4-BE49-F238E27FC236}">
                    <a16:creationId xmlns:a16="http://schemas.microsoft.com/office/drawing/2014/main" id="{2A53BF99-8E0F-E97E-2CF2-C0ACAA5A74F5}"/>
                  </a:ext>
                </a:extLst>
              </p:cNvPr>
              <p:cNvSpPr>
                <a:spLocks noChangeShapeType="1"/>
              </p:cNvSpPr>
              <p:nvPr/>
            </p:nvSpPr>
            <p:spPr bwMode="auto">
              <a:xfrm>
                <a:off x="4537" y="198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0" name="Line 1106">
                <a:extLst>
                  <a:ext uri="{FF2B5EF4-FFF2-40B4-BE49-F238E27FC236}">
                    <a16:creationId xmlns:a16="http://schemas.microsoft.com/office/drawing/2014/main" id="{0F05C2BA-CB22-7376-4D6F-B4F9E4557605}"/>
                  </a:ext>
                </a:extLst>
              </p:cNvPr>
              <p:cNvSpPr>
                <a:spLocks noChangeShapeType="1"/>
              </p:cNvSpPr>
              <p:nvPr/>
            </p:nvSpPr>
            <p:spPr bwMode="auto">
              <a:xfrm>
                <a:off x="4519" y="202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1" name="Line 1107">
                <a:extLst>
                  <a:ext uri="{FF2B5EF4-FFF2-40B4-BE49-F238E27FC236}">
                    <a16:creationId xmlns:a16="http://schemas.microsoft.com/office/drawing/2014/main" id="{3E1659FC-8037-8548-F460-E7D2DE89666C}"/>
                  </a:ext>
                </a:extLst>
              </p:cNvPr>
              <p:cNvSpPr>
                <a:spLocks noChangeShapeType="1"/>
              </p:cNvSpPr>
              <p:nvPr/>
            </p:nvSpPr>
            <p:spPr bwMode="auto">
              <a:xfrm>
                <a:off x="4543" y="1993"/>
                <a:ext cx="0" cy="4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2" name="Line 1108">
                <a:extLst>
                  <a:ext uri="{FF2B5EF4-FFF2-40B4-BE49-F238E27FC236}">
                    <a16:creationId xmlns:a16="http://schemas.microsoft.com/office/drawing/2014/main" id="{63D2D8F4-9C84-F76A-526B-94819585DC9A}"/>
                  </a:ext>
                </a:extLst>
              </p:cNvPr>
              <p:cNvSpPr>
                <a:spLocks noChangeShapeType="1"/>
              </p:cNvSpPr>
              <p:nvPr/>
            </p:nvSpPr>
            <p:spPr bwMode="auto">
              <a:xfrm>
                <a:off x="4549" y="2055"/>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3" name="Line 1109">
                <a:extLst>
                  <a:ext uri="{FF2B5EF4-FFF2-40B4-BE49-F238E27FC236}">
                    <a16:creationId xmlns:a16="http://schemas.microsoft.com/office/drawing/2014/main" id="{A93BDD65-599F-57A4-441B-88561EB44B54}"/>
                  </a:ext>
                </a:extLst>
              </p:cNvPr>
              <p:cNvSpPr>
                <a:spLocks noChangeShapeType="1"/>
              </p:cNvSpPr>
              <p:nvPr/>
            </p:nvSpPr>
            <p:spPr bwMode="auto">
              <a:xfrm>
                <a:off x="4577" y="2028"/>
                <a:ext cx="0" cy="4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4" name="Line 1110">
                <a:extLst>
                  <a:ext uri="{FF2B5EF4-FFF2-40B4-BE49-F238E27FC236}">
                    <a16:creationId xmlns:a16="http://schemas.microsoft.com/office/drawing/2014/main" id="{C995D944-F912-535C-E622-EBC2DF7B6F5C}"/>
                  </a:ext>
                </a:extLst>
              </p:cNvPr>
              <p:cNvSpPr>
                <a:spLocks noChangeShapeType="1"/>
              </p:cNvSpPr>
              <p:nvPr/>
            </p:nvSpPr>
            <p:spPr bwMode="auto">
              <a:xfrm>
                <a:off x="4549" y="2055"/>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5" name="Line 1111">
                <a:extLst>
                  <a:ext uri="{FF2B5EF4-FFF2-40B4-BE49-F238E27FC236}">
                    <a16:creationId xmlns:a16="http://schemas.microsoft.com/office/drawing/2014/main" id="{55838FFC-35A8-8E2E-1332-9C01E9D8285F}"/>
                  </a:ext>
                </a:extLst>
              </p:cNvPr>
              <p:cNvSpPr>
                <a:spLocks noChangeShapeType="1"/>
              </p:cNvSpPr>
              <p:nvPr/>
            </p:nvSpPr>
            <p:spPr bwMode="auto">
              <a:xfrm>
                <a:off x="4577" y="2028"/>
                <a:ext cx="0" cy="4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6" name="Line 1112">
                <a:extLst>
                  <a:ext uri="{FF2B5EF4-FFF2-40B4-BE49-F238E27FC236}">
                    <a16:creationId xmlns:a16="http://schemas.microsoft.com/office/drawing/2014/main" id="{27951227-4271-1B7A-F277-CD30396DE082}"/>
                  </a:ext>
                </a:extLst>
              </p:cNvPr>
              <p:cNvSpPr>
                <a:spLocks noChangeShapeType="1"/>
              </p:cNvSpPr>
              <p:nvPr/>
            </p:nvSpPr>
            <p:spPr bwMode="auto">
              <a:xfrm>
                <a:off x="4563" y="2055"/>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7" name="Line 1113">
                <a:extLst>
                  <a:ext uri="{FF2B5EF4-FFF2-40B4-BE49-F238E27FC236}">
                    <a16:creationId xmlns:a16="http://schemas.microsoft.com/office/drawing/2014/main" id="{3ED64FA6-8C97-EE14-71CD-455CD144568F}"/>
                  </a:ext>
                </a:extLst>
              </p:cNvPr>
              <p:cNvSpPr>
                <a:spLocks noChangeShapeType="1"/>
              </p:cNvSpPr>
              <p:nvPr/>
            </p:nvSpPr>
            <p:spPr bwMode="auto">
              <a:xfrm>
                <a:off x="4589" y="2028"/>
                <a:ext cx="0" cy="4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8" name="Line 1114">
                <a:extLst>
                  <a:ext uri="{FF2B5EF4-FFF2-40B4-BE49-F238E27FC236}">
                    <a16:creationId xmlns:a16="http://schemas.microsoft.com/office/drawing/2014/main" id="{C14DAB16-69DD-DE68-4F80-72EE54AE92F8}"/>
                  </a:ext>
                </a:extLst>
              </p:cNvPr>
              <p:cNvSpPr>
                <a:spLocks noChangeShapeType="1"/>
              </p:cNvSpPr>
              <p:nvPr/>
            </p:nvSpPr>
            <p:spPr bwMode="auto">
              <a:xfrm>
                <a:off x="4569" y="205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9" name="Line 1115">
                <a:extLst>
                  <a:ext uri="{FF2B5EF4-FFF2-40B4-BE49-F238E27FC236}">
                    <a16:creationId xmlns:a16="http://schemas.microsoft.com/office/drawing/2014/main" id="{9AE00727-2054-2EF4-A236-7A56F63A3F5A}"/>
                  </a:ext>
                </a:extLst>
              </p:cNvPr>
              <p:cNvSpPr>
                <a:spLocks noChangeShapeType="1"/>
              </p:cNvSpPr>
              <p:nvPr/>
            </p:nvSpPr>
            <p:spPr bwMode="auto">
              <a:xfrm>
                <a:off x="4597" y="2028"/>
                <a:ext cx="0" cy="4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0" name="Line 1116">
                <a:extLst>
                  <a:ext uri="{FF2B5EF4-FFF2-40B4-BE49-F238E27FC236}">
                    <a16:creationId xmlns:a16="http://schemas.microsoft.com/office/drawing/2014/main" id="{FE6FFEA0-1DA9-4E1D-8D66-67487AFF4163}"/>
                  </a:ext>
                </a:extLst>
              </p:cNvPr>
              <p:cNvSpPr>
                <a:spLocks noChangeShapeType="1"/>
              </p:cNvSpPr>
              <p:nvPr/>
            </p:nvSpPr>
            <p:spPr bwMode="auto">
              <a:xfrm>
                <a:off x="4569" y="205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1" name="Line 1117">
                <a:extLst>
                  <a:ext uri="{FF2B5EF4-FFF2-40B4-BE49-F238E27FC236}">
                    <a16:creationId xmlns:a16="http://schemas.microsoft.com/office/drawing/2014/main" id="{84670AE8-675C-DA22-90BE-03CDFB8D6526}"/>
                  </a:ext>
                </a:extLst>
              </p:cNvPr>
              <p:cNvSpPr>
                <a:spLocks noChangeShapeType="1"/>
              </p:cNvSpPr>
              <p:nvPr/>
            </p:nvSpPr>
            <p:spPr bwMode="auto">
              <a:xfrm>
                <a:off x="4597" y="2028"/>
                <a:ext cx="0" cy="4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2" name="Line 1118">
                <a:extLst>
                  <a:ext uri="{FF2B5EF4-FFF2-40B4-BE49-F238E27FC236}">
                    <a16:creationId xmlns:a16="http://schemas.microsoft.com/office/drawing/2014/main" id="{D61EC204-FCAB-AFF6-DB5A-19833DE94192}"/>
                  </a:ext>
                </a:extLst>
              </p:cNvPr>
              <p:cNvSpPr>
                <a:spLocks noChangeShapeType="1"/>
              </p:cNvSpPr>
              <p:nvPr/>
            </p:nvSpPr>
            <p:spPr bwMode="auto">
              <a:xfrm>
                <a:off x="4577" y="2055"/>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3" name="Line 1119">
                <a:extLst>
                  <a:ext uri="{FF2B5EF4-FFF2-40B4-BE49-F238E27FC236}">
                    <a16:creationId xmlns:a16="http://schemas.microsoft.com/office/drawing/2014/main" id="{68E66F29-C643-77D2-52D4-884F22428982}"/>
                  </a:ext>
                </a:extLst>
              </p:cNvPr>
              <p:cNvSpPr>
                <a:spLocks noChangeShapeType="1"/>
              </p:cNvSpPr>
              <p:nvPr/>
            </p:nvSpPr>
            <p:spPr bwMode="auto">
              <a:xfrm>
                <a:off x="4599" y="2028"/>
                <a:ext cx="0" cy="4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4" name="Line 1120">
                <a:extLst>
                  <a:ext uri="{FF2B5EF4-FFF2-40B4-BE49-F238E27FC236}">
                    <a16:creationId xmlns:a16="http://schemas.microsoft.com/office/drawing/2014/main" id="{DDD81512-2844-39E7-5252-173690A23E79}"/>
                  </a:ext>
                </a:extLst>
              </p:cNvPr>
              <p:cNvSpPr>
                <a:spLocks noChangeShapeType="1"/>
              </p:cNvSpPr>
              <p:nvPr/>
            </p:nvSpPr>
            <p:spPr bwMode="auto">
              <a:xfrm>
                <a:off x="4579" y="205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5" name="Line 1121">
                <a:extLst>
                  <a:ext uri="{FF2B5EF4-FFF2-40B4-BE49-F238E27FC236}">
                    <a16:creationId xmlns:a16="http://schemas.microsoft.com/office/drawing/2014/main" id="{C7FB7BD2-2D02-EE7C-0503-59556B32B648}"/>
                  </a:ext>
                </a:extLst>
              </p:cNvPr>
              <p:cNvSpPr>
                <a:spLocks noChangeShapeType="1"/>
              </p:cNvSpPr>
              <p:nvPr/>
            </p:nvSpPr>
            <p:spPr bwMode="auto">
              <a:xfrm>
                <a:off x="4607" y="2028"/>
                <a:ext cx="0" cy="4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6" name="Line 1122">
                <a:extLst>
                  <a:ext uri="{FF2B5EF4-FFF2-40B4-BE49-F238E27FC236}">
                    <a16:creationId xmlns:a16="http://schemas.microsoft.com/office/drawing/2014/main" id="{B1469C02-B1DB-64D8-7C24-5848A1D125CC}"/>
                  </a:ext>
                </a:extLst>
              </p:cNvPr>
              <p:cNvSpPr>
                <a:spLocks noChangeShapeType="1"/>
              </p:cNvSpPr>
              <p:nvPr/>
            </p:nvSpPr>
            <p:spPr bwMode="auto">
              <a:xfrm>
                <a:off x="4583" y="205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7" name="Line 1123">
                <a:extLst>
                  <a:ext uri="{FF2B5EF4-FFF2-40B4-BE49-F238E27FC236}">
                    <a16:creationId xmlns:a16="http://schemas.microsoft.com/office/drawing/2014/main" id="{879F8A74-77EE-0997-DC93-615A8B2E5C41}"/>
                  </a:ext>
                </a:extLst>
              </p:cNvPr>
              <p:cNvSpPr>
                <a:spLocks noChangeShapeType="1"/>
              </p:cNvSpPr>
              <p:nvPr/>
            </p:nvSpPr>
            <p:spPr bwMode="auto">
              <a:xfrm>
                <a:off x="4611" y="2028"/>
                <a:ext cx="0" cy="4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8" name="Line 1124">
                <a:extLst>
                  <a:ext uri="{FF2B5EF4-FFF2-40B4-BE49-F238E27FC236}">
                    <a16:creationId xmlns:a16="http://schemas.microsoft.com/office/drawing/2014/main" id="{688C030A-04BD-D058-19C4-C6DA0881CE58}"/>
                  </a:ext>
                </a:extLst>
              </p:cNvPr>
              <p:cNvSpPr>
                <a:spLocks noChangeShapeType="1"/>
              </p:cNvSpPr>
              <p:nvPr/>
            </p:nvSpPr>
            <p:spPr bwMode="auto">
              <a:xfrm>
                <a:off x="4589" y="2063"/>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9" name="Line 1125">
                <a:extLst>
                  <a:ext uri="{FF2B5EF4-FFF2-40B4-BE49-F238E27FC236}">
                    <a16:creationId xmlns:a16="http://schemas.microsoft.com/office/drawing/2014/main" id="{C81F4A35-EF38-D6D7-09BC-650BA2A027E0}"/>
                  </a:ext>
                </a:extLst>
              </p:cNvPr>
              <p:cNvSpPr>
                <a:spLocks noChangeShapeType="1"/>
              </p:cNvSpPr>
              <p:nvPr/>
            </p:nvSpPr>
            <p:spPr bwMode="auto">
              <a:xfrm>
                <a:off x="4613" y="203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0" name="Line 1126">
                <a:extLst>
                  <a:ext uri="{FF2B5EF4-FFF2-40B4-BE49-F238E27FC236}">
                    <a16:creationId xmlns:a16="http://schemas.microsoft.com/office/drawing/2014/main" id="{55490139-9BC1-8F91-6710-7132EFAC5806}"/>
                  </a:ext>
                </a:extLst>
              </p:cNvPr>
              <p:cNvSpPr>
                <a:spLocks noChangeShapeType="1"/>
              </p:cNvSpPr>
              <p:nvPr/>
            </p:nvSpPr>
            <p:spPr bwMode="auto">
              <a:xfrm>
                <a:off x="4593" y="2063"/>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1" name="Line 1127">
                <a:extLst>
                  <a:ext uri="{FF2B5EF4-FFF2-40B4-BE49-F238E27FC236}">
                    <a16:creationId xmlns:a16="http://schemas.microsoft.com/office/drawing/2014/main" id="{29F0FD18-20EE-1D62-249D-525A72DE0AB0}"/>
                  </a:ext>
                </a:extLst>
              </p:cNvPr>
              <p:cNvSpPr>
                <a:spLocks noChangeShapeType="1"/>
              </p:cNvSpPr>
              <p:nvPr/>
            </p:nvSpPr>
            <p:spPr bwMode="auto">
              <a:xfrm>
                <a:off x="4621" y="203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2" name="Line 1128">
                <a:extLst>
                  <a:ext uri="{FF2B5EF4-FFF2-40B4-BE49-F238E27FC236}">
                    <a16:creationId xmlns:a16="http://schemas.microsoft.com/office/drawing/2014/main" id="{711D5070-628C-0E8C-EA0C-06834C94E2B9}"/>
                  </a:ext>
                </a:extLst>
              </p:cNvPr>
              <p:cNvSpPr>
                <a:spLocks noChangeShapeType="1"/>
              </p:cNvSpPr>
              <p:nvPr/>
            </p:nvSpPr>
            <p:spPr bwMode="auto">
              <a:xfrm>
                <a:off x="4597" y="2063"/>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3" name="Line 1129">
                <a:extLst>
                  <a:ext uri="{FF2B5EF4-FFF2-40B4-BE49-F238E27FC236}">
                    <a16:creationId xmlns:a16="http://schemas.microsoft.com/office/drawing/2014/main" id="{DEC561CA-D362-FBE3-5AF6-A2438A6C3014}"/>
                  </a:ext>
                </a:extLst>
              </p:cNvPr>
              <p:cNvSpPr>
                <a:spLocks noChangeShapeType="1"/>
              </p:cNvSpPr>
              <p:nvPr/>
            </p:nvSpPr>
            <p:spPr bwMode="auto">
              <a:xfrm>
                <a:off x="4623" y="203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4" name="Line 1130">
                <a:extLst>
                  <a:ext uri="{FF2B5EF4-FFF2-40B4-BE49-F238E27FC236}">
                    <a16:creationId xmlns:a16="http://schemas.microsoft.com/office/drawing/2014/main" id="{598EA8C7-FEEF-D8AD-6F7A-C9405CB30527}"/>
                  </a:ext>
                </a:extLst>
              </p:cNvPr>
              <p:cNvSpPr>
                <a:spLocks noChangeShapeType="1"/>
              </p:cNvSpPr>
              <p:nvPr/>
            </p:nvSpPr>
            <p:spPr bwMode="auto">
              <a:xfrm>
                <a:off x="4603" y="2063"/>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5" name="Line 1131">
                <a:extLst>
                  <a:ext uri="{FF2B5EF4-FFF2-40B4-BE49-F238E27FC236}">
                    <a16:creationId xmlns:a16="http://schemas.microsoft.com/office/drawing/2014/main" id="{2141B0B8-5B18-9601-CD62-74A2168926FB}"/>
                  </a:ext>
                </a:extLst>
              </p:cNvPr>
              <p:cNvSpPr>
                <a:spLocks noChangeShapeType="1"/>
              </p:cNvSpPr>
              <p:nvPr/>
            </p:nvSpPr>
            <p:spPr bwMode="auto">
              <a:xfrm>
                <a:off x="4628" y="203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6" name="Line 1132">
                <a:extLst>
                  <a:ext uri="{FF2B5EF4-FFF2-40B4-BE49-F238E27FC236}">
                    <a16:creationId xmlns:a16="http://schemas.microsoft.com/office/drawing/2014/main" id="{F5489D21-A5A4-A99F-CB68-1FD9A37545FD}"/>
                  </a:ext>
                </a:extLst>
              </p:cNvPr>
              <p:cNvSpPr>
                <a:spLocks noChangeShapeType="1"/>
              </p:cNvSpPr>
              <p:nvPr/>
            </p:nvSpPr>
            <p:spPr bwMode="auto">
              <a:xfrm>
                <a:off x="4607" y="206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7" name="Line 1133">
                <a:extLst>
                  <a:ext uri="{FF2B5EF4-FFF2-40B4-BE49-F238E27FC236}">
                    <a16:creationId xmlns:a16="http://schemas.microsoft.com/office/drawing/2014/main" id="{011A2F5C-D5D0-CCB0-F9DE-1988B01FDFC9}"/>
                  </a:ext>
                </a:extLst>
              </p:cNvPr>
              <p:cNvSpPr>
                <a:spLocks noChangeShapeType="1"/>
              </p:cNvSpPr>
              <p:nvPr/>
            </p:nvSpPr>
            <p:spPr bwMode="auto">
              <a:xfrm>
                <a:off x="4634" y="203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8" name="Line 1134">
                <a:extLst>
                  <a:ext uri="{FF2B5EF4-FFF2-40B4-BE49-F238E27FC236}">
                    <a16:creationId xmlns:a16="http://schemas.microsoft.com/office/drawing/2014/main" id="{23CE92FD-B351-6FA6-5B4F-B40A5FB39315}"/>
                  </a:ext>
                </a:extLst>
              </p:cNvPr>
              <p:cNvSpPr>
                <a:spLocks noChangeShapeType="1"/>
              </p:cNvSpPr>
              <p:nvPr/>
            </p:nvSpPr>
            <p:spPr bwMode="auto">
              <a:xfrm>
                <a:off x="4621" y="2082"/>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9" name="Line 1135">
                <a:extLst>
                  <a:ext uri="{FF2B5EF4-FFF2-40B4-BE49-F238E27FC236}">
                    <a16:creationId xmlns:a16="http://schemas.microsoft.com/office/drawing/2014/main" id="{FF73917E-9549-2496-C7B6-EAEDB62EA008}"/>
                  </a:ext>
                </a:extLst>
              </p:cNvPr>
              <p:cNvSpPr>
                <a:spLocks noChangeShapeType="1"/>
              </p:cNvSpPr>
              <p:nvPr/>
            </p:nvSpPr>
            <p:spPr bwMode="auto">
              <a:xfrm>
                <a:off x="4648" y="205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0" name="Line 1136">
                <a:extLst>
                  <a:ext uri="{FF2B5EF4-FFF2-40B4-BE49-F238E27FC236}">
                    <a16:creationId xmlns:a16="http://schemas.microsoft.com/office/drawing/2014/main" id="{2B8A7B40-1887-1848-0064-5C6674FA5D3E}"/>
                  </a:ext>
                </a:extLst>
              </p:cNvPr>
              <p:cNvSpPr>
                <a:spLocks noChangeShapeType="1"/>
              </p:cNvSpPr>
              <p:nvPr/>
            </p:nvSpPr>
            <p:spPr bwMode="auto">
              <a:xfrm>
                <a:off x="4623" y="2093"/>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1" name="Line 1137">
                <a:extLst>
                  <a:ext uri="{FF2B5EF4-FFF2-40B4-BE49-F238E27FC236}">
                    <a16:creationId xmlns:a16="http://schemas.microsoft.com/office/drawing/2014/main" id="{2E3A3EFA-3C7E-3505-738D-E05199EC16D7}"/>
                  </a:ext>
                </a:extLst>
              </p:cNvPr>
              <p:cNvSpPr>
                <a:spLocks noChangeShapeType="1"/>
              </p:cNvSpPr>
              <p:nvPr/>
            </p:nvSpPr>
            <p:spPr bwMode="auto">
              <a:xfrm>
                <a:off x="4652" y="2066"/>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2" name="Line 1138">
                <a:extLst>
                  <a:ext uri="{FF2B5EF4-FFF2-40B4-BE49-F238E27FC236}">
                    <a16:creationId xmlns:a16="http://schemas.microsoft.com/office/drawing/2014/main" id="{7A511F61-047D-2A88-D56B-C454ABA2FB00}"/>
                  </a:ext>
                </a:extLst>
              </p:cNvPr>
              <p:cNvSpPr>
                <a:spLocks noChangeShapeType="1"/>
              </p:cNvSpPr>
              <p:nvPr/>
            </p:nvSpPr>
            <p:spPr bwMode="auto">
              <a:xfrm>
                <a:off x="4623" y="2093"/>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3" name="Line 1139">
                <a:extLst>
                  <a:ext uri="{FF2B5EF4-FFF2-40B4-BE49-F238E27FC236}">
                    <a16:creationId xmlns:a16="http://schemas.microsoft.com/office/drawing/2014/main" id="{58A7D2BF-13C6-DF38-480B-5AE3142BCAC5}"/>
                  </a:ext>
                </a:extLst>
              </p:cNvPr>
              <p:cNvSpPr>
                <a:spLocks noChangeShapeType="1"/>
              </p:cNvSpPr>
              <p:nvPr/>
            </p:nvSpPr>
            <p:spPr bwMode="auto">
              <a:xfrm>
                <a:off x="4652" y="2066"/>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4" name="Line 1140">
                <a:extLst>
                  <a:ext uri="{FF2B5EF4-FFF2-40B4-BE49-F238E27FC236}">
                    <a16:creationId xmlns:a16="http://schemas.microsoft.com/office/drawing/2014/main" id="{AC1D2864-1C61-EB8D-22F6-76824206BDD4}"/>
                  </a:ext>
                </a:extLst>
              </p:cNvPr>
              <p:cNvSpPr>
                <a:spLocks noChangeShapeType="1"/>
              </p:cNvSpPr>
              <p:nvPr/>
            </p:nvSpPr>
            <p:spPr bwMode="auto">
              <a:xfrm>
                <a:off x="4634" y="209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5" name="Line 1141">
                <a:extLst>
                  <a:ext uri="{FF2B5EF4-FFF2-40B4-BE49-F238E27FC236}">
                    <a16:creationId xmlns:a16="http://schemas.microsoft.com/office/drawing/2014/main" id="{01179D33-2050-F56B-E705-9EC209B5C5BE}"/>
                  </a:ext>
                </a:extLst>
              </p:cNvPr>
              <p:cNvSpPr>
                <a:spLocks noChangeShapeType="1"/>
              </p:cNvSpPr>
              <p:nvPr/>
            </p:nvSpPr>
            <p:spPr bwMode="auto">
              <a:xfrm>
                <a:off x="4662" y="2066"/>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6" name="Line 1142">
                <a:extLst>
                  <a:ext uri="{FF2B5EF4-FFF2-40B4-BE49-F238E27FC236}">
                    <a16:creationId xmlns:a16="http://schemas.microsoft.com/office/drawing/2014/main" id="{99FA367D-11DB-16D7-1030-5CA8B6C77FC4}"/>
                  </a:ext>
                </a:extLst>
              </p:cNvPr>
              <p:cNvSpPr>
                <a:spLocks noChangeShapeType="1"/>
              </p:cNvSpPr>
              <p:nvPr/>
            </p:nvSpPr>
            <p:spPr bwMode="auto">
              <a:xfrm>
                <a:off x="4634" y="209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7" name="Line 1143">
                <a:extLst>
                  <a:ext uri="{FF2B5EF4-FFF2-40B4-BE49-F238E27FC236}">
                    <a16:creationId xmlns:a16="http://schemas.microsoft.com/office/drawing/2014/main" id="{9090D5EC-56BB-D989-2D17-EAD8A3BAB86B}"/>
                  </a:ext>
                </a:extLst>
              </p:cNvPr>
              <p:cNvSpPr>
                <a:spLocks noChangeShapeType="1"/>
              </p:cNvSpPr>
              <p:nvPr/>
            </p:nvSpPr>
            <p:spPr bwMode="auto">
              <a:xfrm>
                <a:off x="4662" y="2066"/>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8" name="Line 1144">
                <a:extLst>
                  <a:ext uri="{FF2B5EF4-FFF2-40B4-BE49-F238E27FC236}">
                    <a16:creationId xmlns:a16="http://schemas.microsoft.com/office/drawing/2014/main" id="{6B998B3C-00A8-857B-4866-DFAD1C9485F5}"/>
                  </a:ext>
                </a:extLst>
              </p:cNvPr>
              <p:cNvSpPr>
                <a:spLocks noChangeShapeType="1"/>
              </p:cNvSpPr>
              <p:nvPr/>
            </p:nvSpPr>
            <p:spPr bwMode="auto">
              <a:xfrm>
                <a:off x="4638" y="2093"/>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9" name="Line 1145">
                <a:extLst>
                  <a:ext uri="{FF2B5EF4-FFF2-40B4-BE49-F238E27FC236}">
                    <a16:creationId xmlns:a16="http://schemas.microsoft.com/office/drawing/2014/main" id="{B08BCBF6-68C5-A42B-8A2B-AD90231F2263}"/>
                  </a:ext>
                </a:extLst>
              </p:cNvPr>
              <p:cNvSpPr>
                <a:spLocks noChangeShapeType="1"/>
              </p:cNvSpPr>
              <p:nvPr/>
            </p:nvSpPr>
            <p:spPr bwMode="auto">
              <a:xfrm>
                <a:off x="4666" y="2066"/>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0" name="Line 1146">
                <a:extLst>
                  <a:ext uri="{FF2B5EF4-FFF2-40B4-BE49-F238E27FC236}">
                    <a16:creationId xmlns:a16="http://schemas.microsoft.com/office/drawing/2014/main" id="{E83E1C64-165A-F104-B593-6667FB15F76F}"/>
                  </a:ext>
                </a:extLst>
              </p:cNvPr>
              <p:cNvSpPr>
                <a:spLocks noChangeShapeType="1"/>
              </p:cNvSpPr>
              <p:nvPr/>
            </p:nvSpPr>
            <p:spPr bwMode="auto">
              <a:xfrm>
                <a:off x="4638" y="2093"/>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1" name="Line 1147">
                <a:extLst>
                  <a:ext uri="{FF2B5EF4-FFF2-40B4-BE49-F238E27FC236}">
                    <a16:creationId xmlns:a16="http://schemas.microsoft.com/office/drawing/2014/main" id="{0860762E-9E2C-80C0-2B71-57A28CEBFDAC}"/>
                  </a:ext>
                </a:extLst>
              </p:cNvPr>
              <p:cNvSpPr>
                <a:spLocks noChangeShapeType="1"/>
              </p:cNvSpPr>
              <p:nvPr/>
            </p:nvSpPr>
            <p:spPr bwMode="auto">
              <a:xfrm>
                <a:off x="4666" y="2066"/>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2" name="Line 1148">
                <a:extLst>
                  <a:ext uri="{FF2B5EF4-FFF2-40B4-BE49-F238E27FC236}">
                    <a16:creationId xmlns:a16="http://schemas.microsoft.com/office/drawing/2014/main" id="{91A29087-84A9-6423-23C3-1BA1F1F5E64D}"/>
                  </a:ext>
                </a:extLst>
              </p:cNvPr>
              <p:cNvSpPr>
                <a:spLocks noChangeShapeType="1"/>
              </p:cNvSpPr>
              <p:nvPr/>
            </p:nvSpPr>
            <p:spPr bwMode="auto">
              <a:xfrm>
                <a:off x="4662" y="209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3" name="Line 1149">
                <a:extLst>
                  <a:ext uri="{FF2B5EF4-FFF2-40B4-BE49-F238E27FC236}">
                    <a16:creationId xmlns:a16="http://schemas.microsoft.com/office/drawing/2014/main" id="{2DC115FD-2CAC-A732-6049-B2A18D221D0D}"/>
                  </a:ext>
                </a:extLst>
              </p:cNvPr>
              <p:cNvSpPr>
                <a:spLocks noChangeShapeType="1"/>
              </p:cNvSpPr>
              <p:nvPr/>
            </p:nvSpPr>
            <p:spPr bwMode="auto">
              <a:xfrm>
                <a:off x="4684" y="2066"/>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4" name="Line 1150">
                <a:extLst>
                  <a:ext uri="{FF2B5EF4-FFF2-40B4-BE49-F238E27FC236}">
                    <a16:creationId xmlns:a16="http://schemas.microsoft.com/office/drawing/2014/main" id="{F3FA0F05-24D2-BDF9-5D56-2C88C4CAA9EC}"/>
                  </a:ext>
                </a:extLst>
              </p:cNvPr>
              <p:cNvSpPr>
                <a:spLocks noChangeShapeType="1"/>
              </p:cNvSpPr>
              <p:nvPr/>
            </p:nvSpPr>
            <p:spPr bwMode="auto">
              <a:xfrm>
                <a:off x="4662" y="209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5" name="Line 1151">
                <a:extLst>
                  <a:ext uri="{FF2B5EF4-FFF2-40B4-BE49-F238E27FC236}">
                    <a16:creationId xmlns:a16="http://schemas.microsoft.com/office/drawing/2014/main" id="{A1B2F7F6-7C8F-0E96-0759-A06FE17AA36F}"/>
                  </a:ext>
                </a:extLst>
              </p:cNvPr>
              <p:cNvSpPr>
                <a:spLocks noChangeShapeType="1"/>
              </p:cNvSpPr>
              <p:nvPr/>
            </p:nvSpPr>
            <p:spPr bwMode="auto">
              <a:xfrm>
                <a:off x="4684" y="2066"/>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6" name="Line 1152">
                <a:extLst>
                  <a:ext uri="{FF2B5EF4-FFF2-40B4-BE49-F238E27FC236}">
                    <a16:creationId xmlns:a16="http://schemas.microsoft.com/office/drawing/2014/main" id="{AA9CDE52-A1E2-8E9B-4361-CCA29D922D03}"/>
                  </a:ext>
                </a:extLst>
              </p:cNvPr>
              <p:cNvSpPr>
                <a:spLocks noChangeShapeType="1"/>
              </p:cNvSpPr>
              <p:nvPr/>
            </p:nvSpPr>
            <p:spPr bwMode="auto">
              <a:xfrm>
                <a:off x="4662" y="209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7" name="Line 1153">
                <a:extLst>
                  <a:ext uri="{FF2B5EF4-FFF2-40B4-BE49-F238E27FC236}">
                    <a16:creationId xmlns:a16="http://schemas.microsoft.com/office/drawing/2014/main" id="{57A5AB9A-9929-BAAC-A977-326B4AFB2609}"/>
                  </a:ext>
                </a:extLst>
              </p:cNvPr>
              <p:cNvSpPr>
                <a:spLocks noChangeShapeType="1"/>
              </p:cNvSpPr>
              <p:nvPr/>
            </p:nvSpPr>
            <p:spPr bwMode="auto">
              <a:xfrm>
                <a:off x="4684" y="2066"/>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8" name="Line 1154">
                <a:extLst>
                  <a:ext uri="{FF2B5EF4-FFF2-40B4-BE49-F238E27FC236}">
                    <a16:creationId xmlns:a16="http://schemas.microsoft.com/office/drawing/2014/main" id="{0ADAE9FB-56BB-901B-996B-8D4D1B70C204}"/>
                  </a:ext>
                </a:extLst>
              </p:cNvPr>
              <p:cNvSpPr>
                <a:spLocks noChangeShapeType="1"/>
              </p:cNvSpPr>
              <p:nvPr/>
            </p:nvSpPr>
            <p:spPr bwMode="auto">
              <a:xfrm>
                <a:off x="4666" y="209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9" name="Line 1155">
                <a:extLst>
                  <a:ext uri="{FF2B5EF4-FFF2-40B4-BE49-F238E27FC236}">
                    <a16:creationId xmlns:a16="http://schemas.microsoft.com/office/drawing/2014/main" id="{F4350FF1-4E2E-CFEE-B4B3-0D20E287BE6F}"/>
                  </a:ext>
                </a:extLst>
              </p:cNvPr>
              <p:cNvSpPr>
                <a:spLocks noChangeShapeType="1"/>
              </p:cNvSpPr>
              <p:nvPr/>
            </p:nvSpPr>
            <p:spPr bwMode="auto">
              <a:xfrm>
                <a:off x="4692" y="2066"/>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80" name="Line 1156">
                <a:extLst>
                  <a:ext uri="{FF2B5EF4-FFF2-40B4-BE49-F238E27FC236}">
                    <a16:creationId xmlns:a16="http://schemas.microsoft.com/office/drawing/2014/main" id="{2179DACE-F022-8D26-2B41-DFB5C352E0CA}"/>
                  </a:ext>
                </a:extLst>
              </p:cNvPr>
              <p:cNvSpPr>
                <a:spLocks noChangeShapeType="1"/>
              </p:cNvSpPr>
              <p:nvPr/>
            </p:nvSpPr>
            <p:spPr bwMode="auto">
              <a:xfrm>
                <a:off x="4666" y="209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81" name="Line 1157">
                <a:extLst>
                  <a:ext uri="{FF2B5EF4-FFF2-40B4-BE49-F238E27FC236}">
                    <a16:creationId xmlns:a16="http://schemas.microsoft.com/office/drawing/2014/main" id="{ED42C299-5DFD-9120-E4B6-35F188B493B5}"/>
                  </a:ext>
                </a:extLst>
              </p:cNvPr>
              <p:cNvSpPr>
                <a:spLocks noChangeShapeType="1"/>
              </p:cNvSpPr>
              <p:nvPr/>
            </p:nvSpPr>
            <p:spPr bwMode="auto">
              <a:xfrm>
                <a:off x="4692" y="2066"/>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82" name="Line 1158">
                <a:extLst>
                  <a:ext uri="{FF2B5EF4-FFF2-40B4-BE49-F238E27FC236}">
                    <a16:creationId xmlns:a16="http://schemas.microsoft.com/office/drawing/2014/main" id="{B139F737-9D14-03CA-9AEB-B6811B4533D1}"/>
                  </a:ext>
                </a:extLst>
              </p:cNvPr>
              <p:cNvSpPr>
                <a:spLocks noChangeShapeType="1"/>
              </p:cNvSpPr>
              <p:nvPr/>
            </p:nvSpPr>
            <p:spPr bwMode="auto">
              <a:xfrm>
                <a:off x="4684" y="2093"/>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83" name="Line 1159">
                <a:extLst>
                  <a:ext uri="{FF2B5EF4-FFF2-40B4-BE49-F238E27FC236}">
                    <a16:creationId xmlns:a16="http://schemas.microsoft.com/office/drawing/2014/main" id="{ACAA5211-1E97-23B8-94CF-C82771DA0B73}"/>
                  </a:ext>
                </a:extLst>
              </p:cNvPr>
              <p:cNvSpPr>
                <a:spLocks noChangeShapeType="1"/>
              </p:cNvSpPr>
              <p:nvPr/>
            </p:nvSpPr>
            <p:spPr bwMode="auto">
              <a:xfrm>
                <a:off x="4712" y="2066"/>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84" name="Line 1160">
                <a:extLst>
                  <a:ext uri="{FF2B5EF4-FFF2-40B4-BE49-F238E27FC236}">
                    <a16:creationId xmlns:a16="http://schemas.microsoft.com/office/drawing/2014/main" id="{B5047DD6-522C-BCAC-5AF1-BBABB2C04BF9}"/>
                  </a:ext>
                </a:extLst>
              </p:cNvPr>
              <p:cNvSpPr>
                <a:spLocks noChangeShapeType="1"/>
              </p:cNvSpPr>
              <p:nvPr/>
            </p:nvSpPr>
            <p:spPr bwMode="auto">
              <a:xfrm>
                <a:off x="4692" y="2101"/>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85" name="Line 1161">
                <a:extLst>
                  <a:ext uri="{FF2B5EF4-FFF2-40B4-BE49-F238E27FC236}">
                    <a16:creationId xmlns:a16="http://schemas.microsoft.com/office/drawing/2014/main" id="{11C54F6C-48BE-248C-FD57-189DC83375BE}"/>
                  </a:ext>
                </a:extLst>
              </p:cNvPr>
              <p:cNvSpPr>
                <a:spLocks noChangeShapeType="1"/>
              </p:cNvSpPr>
              <p:nvPr/>
            </p:nvSpPr>
            <p:spPr bwMode="auto">
              <a:xfrm>
                <a:off x="4718" y="2074"/>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86" name="Line 1162">
                <a:extLst>
                  <a:ext uri="{FF2B5EF4-FFF2-40B4-BE49-F238E27FC236}">
                    <a16:creationId xmlns:a16="http://schemas.microsoft.com/office/drawing/2014/main" id="{6A18355B-BD61-393E-5414-ADFA42FC8841}"/>
                  </a:ext>
                </a:extLst>
              </p:cNvPr>
              <p:cNvSpPr>
                <a:spLocks noChangeShapeType="1"/>
              </p:cNvSpPr>
              <p:nvPr/>
            </p:nvSpPr>
            <p:spPr bwMode="auto">
              <a:xfrm>
                <a:off x="4692" y="2101"/>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87" name="Line 1163">
                <a:extLst>
                  <a:ext uri="{FF2B5EF4-FFF2-40B4-BE49-F238E27FC236}">
                    <a16:creationId xmlns:a16="http://schemas.microsoft.com/office/drawing/2014/main" id="{C4F77F97-DC2A-D29F-E01B-DDEAB12EF04A}"/>
                  </a:ext>
                </a:extLst>
              </p:cNvPr>
              <p:cNvSpPr>
                <a:spLocks noChangeShapeType="1"/>
              </p:cNvSpPr>
              <p:nvPr/>
            </p:nvSpPr>
            <p:spPr bwMode="auto">
              <a:xfrm>
                <a:off x="4718" y="2074"/>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88" name="Line 1164">
                <a:extLst>
                  <a:ext uri="{FF2B5EF4-FFF2-40B4-BE49-F238E27FC236}">
                    <a16:creationId xmlns:a16="http://schemas.microsoft.com/office/drawing/2014/main" id="{DE1327B7-CBA0-369B-532E-5ABB60F848FC}"/>
                  </a:ext>
                </a:extLst>
              </p:cNvPr>
              <p:cNvSpPr>
                <a:spLocks noChangeShapeType="1"/>
              </p:cNvSpPr>
              <p:nvPr/>
            </p:nvSpPr>
            <p:spPr bwMode="auto">
              <a:xfrm>
                <a:off x="4698" y="2101"/>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89" name="Line 1165">
                <a:extLst>
                  <a:ext uri="{FF2B5EF4-FFF2-40B4-BE49-F238E27FC236}">
                    <a16:creationId xmlns:a16="http://schemas.microsoft.com/office/drawing/2014/main" id="{7DDE0599-58E1-20F5-8B9E-EAB7D2BE703B}"/>
                  </a:ext>
                </a:extLst>
              </p:cNvPr>
              <p:cNvSpPr>
                <a:spLocks noChangeShapeType="1"/>
              </p:cNvSpPr>
              <p:nvPr/>
            </p:nvSpPr>
            <p:spPr bwMode="auto">
              <a:xfrm>
                <a:off x="4726" y="2074"/>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90" name="Line 1166">
                <a:extLst>
                  <a:ext uri="{FF2B5EF4-FFF2-40B4-BE49-F238E27FC236}">
                    <a16:creationId xmlns:a16="http://schemas.microsoft.com/office/drawing/2014/main" id="{49ACCF60-22E2-1B72-9BC3-AB470DC21D7D}"/>
                  </a:ext>
                </a:extLst>
              </p:cNvPr>
              <p:cNvSpPr>
                <a:spLocks noChangeShapeType="1"/>
              </p:cNvSpPr>
              <p:nvPr/>
            </p:nvSpPr>
            <p:spPr bwMode="auto">
              <a:xfrm>
                <a:off x="4698" y="2101"/>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91" name="Line 1167">
                <a:extLst>
                  <a:ext uri="{FF2B5EF4-FFF2-40B4-BE49-F238E27FC236}">
                    <a16:creationId xmlns:a16="http://schemas.microsoft.com/office/drawing/2014/main" id="{87C536B4-ABD7-C842-957B-E9313221D774}"/>
                  </a:ext>
                </a:extLst>
              </p:cNvPr>
              <p:cNvSpPr>
                <a:spLocks noChangeShapeType="1"/>
              </p:cNvSpPr>
              <p:nvPr/>
            </p:nvSpPr>
            <p:spPr bwMode="auto">
              <a:xfrm>
                <a:off x="4726" y="2074"/>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92" name="Line 1168">
                <a:extLst>
                  <a:ext uri="{FF2B5EF4-FFF2-40B4-BE49-F238E27FC236}">
                    <a16:creationId xmlns:a16="http://schemas.microsoft.com/office/drawing/2014/main" id="{C769ACF8-644B-B5B7-4F1A-212B297A945D}"/>
                  </a:ext>
                </a:extLst>
              </p:cNvPr>
              <p:cNvSpPr>
                <a:spLocks noChangeShapeType="1"/>
              </p:cNvSpPr>
              <p:nvPr/>
            </p:nvSpPr>
            <p:spPr bwMode="auto">
              <a:xfrm>
                <a:off x="4706" y="2109"/>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93" name="Line 1169">
                <a:extLst>
                  <a:ext uri="{FF2B5EF4-FFF2-40B4-BE49-F238E27FC236}">
                    <a16:creationId xmlns:a16="http://schemas.microsoft.com/office/drawing/2014/main" id="{0755A2BF-0879-5D7E-6909-A2FD0ABD9893}"/>
                  </a:ext>
                </a:extLst>
              </p:cNvPr>
              <p:cNvSpPr>
                <a:spLocks noChangeShapeType="1"/>
              </p:cNvSpPr>
              <p:nvPr/>
            </p:nvSpPr>
            <p:spPr bwMode="auto">
              <a:xfrm>
                <a:off x="4728" y="2085"/>
                <a:ext cx="0" cy="5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94" name="Line 1170">
                <a:extLst>
                  <a:ext uri="{FF2B5EF4-FFF2-40B4-BE49-F238E27FC236}">
                    <a16:creationId xmlns:a16="http://schemas.microsoft.com/office/drawing/2014/main" id="{03ED080D-CAD6-575C-FC22-38D7D6305FCD}"/>
                  </a:ext>
                </a:extLst>
              </p:cNvPr>
              <p:cNvSpPr>
                <a:spLocks noChangeShapeType="1"/>
              </p:cNvSpPr>
              <p:nvPr/>
            </p:nvSpPr>
            <p:spPr bwMode="auto">
              <a:xfrm>
                <a:off x="4712" y="2120"/>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95" name="Line 1171">
                <a:extLst>
                  <a:ext uri="{FF2B5EF4-FFF2-40B4-BE49-F238E27FC236}">
                    <a16:creationId xmlns:a16="http://schemas.microsoft.com/office/drawing/2014/main" id="{2E0378A1-97EF-9F65-9E36-540BFCDA9EF3}"/>
                  </a:ext>
                </a:extLst>
              </p:cNvPr>
              <p:cNvSpPr>
                <a:spLocks noChangeShapeType="1"/>
              </p:cNvSpPr>
              <p:nvPr/>
            </p:nvSpPr>
            <p:spPr bwMode="auto">
              <a:xfrm>
                <a:off x="4738" y="209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96" name="Line 1172">
                <a:extLst>
                  <a:ext uri="{FF2B5EF4-FFF2-40B4-BE49-F238E27FC236}">
                    <a16:creationId xmlns:a16="http://schemas.microsoft.com/office/drawing/2014/main" id="{21BCCAB3-64D7-8D3D-977A-FC7BDE3FA0D3}"/>
                  </a:ext>
                </a:extLst>
              </p:cNvPr>
              <p:cNvSpPr>
                <a:spLocks noChangeShapeType="1"/>
              </p:cNvSpPr>
              <p:nvPr/>
            </p:nvSpPr>
            <p:spPr bwMode="auto">
              <a:xfrm>
                <a:off x="4726" y="2120"/>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97" name="Line 1173">
                <a:extLst>
                  <a:ext uri="{FF2B5EF4-FFF2-40B4-BE49-F238E27FC236}">
                    <a16:creationId xmlns:a16="http://schemas.microsoft.com/office/drawing/2014/main" id="{1BA38614-D481-D4F4-BF74-0199363FA66B}"/>
                  </a:ext>
                </a:extLst>
              </p:cNvPr>
              <p:cNvSpPr>
                <a:spLocks noChangeShapeType="1"/>
              </p:cNvSpPr>
              <p:nvPr/>
            </p:nvSpPr>
            <p:spPr bwMode="auto">
              <a:xfrm>
                <a:off x="4752" y="209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98" name="Line 1174">
                <a:extLst>
                  <a:ext uri="{FF2B5EF4-FFF2-40B4-BE49-F238E27FC236}">
                    <a16:creationId xmlns:a16="http://schemas.microsoft.com/office/drawing/2014/main" id="{06BBE74C-9632-0E60-A1B3-4118A75EF96D}"/>
                  </a:ext>
                </a:extLst>
              </p:cNvPr>
              <p:cNvSpPr>
                <a:spLocks noChangeShapeType="1"/>
              </p:cNvSpPr>
              <p:nvPr/>
            </p:nvSpPr>
            <p:spPr bwMode="auto">
              <a:xfrm>
                <a:off x="4728" y="2136"/>
                <a:ext cx="5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99" name="Line 1175">
                <a:extLst>
                  <a:ext uri="{FF2B5EF4-FFF2-40B4-BE49-F238E27FC236}">
                    <a16:creationId xmlns:a16="http://schemas.microsoft.com/office/drawing/2014/main" id="{30AFE056-A79B-23EA-FA9B-5B9FCA41C10F}"/>
                  </a:ext>
                </a:extLst>
              </p:cNvPr>
              <p:cNvSpPr>
                <a:spLocks noChangeShapeType="1"/>
              </p:cNvSpPr>
              <p:nvPr/>
            </p:nvSpPr>
            <p:spPr bwMode="auto">
              <a:xfrm>
                <a:off x="4757" y="2109"/>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00" name="Line 1176">
                <a:extLst>
                  <a:ext uri="{FF2B5EF4-FFF2-40B4-BE49-F238E27FC236}">
                    <a16:creationId xmlns:a16="http://schemas.microsoft.com/office/drawing/2014/main" id="{4AE9C5D6-C4B3-D900-057A-4F3C4D186537}"/>
                  </a:ext>
                </a:extLst>
              </p:cNvPr>
              <p:cNvSpPr>
                <a:spLocks noChangeShapeType="1"/>
              </p:cNvSpPr>
              <p:nvPr/>
            </p:nvSpPr>
            <p:spPr bwMode="auto">
              <a:xfrm>
                <a:off x="4763" y="2171"/>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01" name="Line 1177">
                <a:extLst>
                  <a:ext uri="{FF2B5EF4-FFF2-40B4-BE49-F238E27FC236}">
                    <a16:creationId xmlns:a16="http://schemas.microsoft.com/office/drawing/2014/main" id="{9205E796-E0EA-27FA-04EB-2733E44F883F}"/>
                  </a:ext>
                </a:extLst>
              </p:cNvPr>
              <p:cNvSpPr>
                <a:spLocks noChangeShapeType="1"/>
              </p:cNvSpPr>
              <p:nvPr/>
            </p:nvSpPr>
            <p:spPr bwMode="auto">
              <a:xfrm>
                <a:off x="4787" y="2144"/>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02" name="Line 1178">
                <a:extLst>
                  <a:ext uri="{FF2B5EF4-FFF2-40B4-BE49-F238E27FC236}">
                    <a16:creationId xmlns:a16="http://schemas.microsoft.com/office/drawing/2014/main" id="{BAE36C89-4BEF-8969-268C-4D3460E4B4F2}"/>
                  </a:ext>
                </a:extLst>
              </p:cNvPr>
              <p:cNvSpPr>
                <a:spLocks noChangeShapeType="1"/>
              </p:cNvSpPr>
              <p:nvPr/>
            </p:nvSpPr>
            <p:spPr bwMode="auto">
              <a:xfrm>
                <a:off x="4763" y="2171"/>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03" name="Line 1179">
                <a:extLst>
                  <a:ext uri="{FF2B5EF4-FFF2-40B4-BE49-F238E27FC236}">
                    <a16:creationId xmlns:a16="http://schemas.microsoft.com/office/drawing/2014/main" id="{D92E8F5F-8B82-726D-CCE4-BD1A75323D74}"/>
                  </a:ext>
                </a:extLst>
              </p:cNvPr>
              <p:cNvSpPr>
                <a:spLocks noChangeShapeType="1"/>
              </p:cNvSpPr>
              <p:nvPr/>
            </p:nvSpPr>
            <p:spPr bwMode="auto">
              <a:xfrm>
                <a:off x="4787" y="2144"/>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04" name="Line 1180">
                <a:extLst>
                  <a:ext uri="{FF2B5EF4-FFF2-40B4-BE49-F238E27FC236}">
                    <a16:creationId xmlns:a16="http://schemas.microsoft.com/office/drawing/2014/main" id="{AE54AB9E-7369-3013-6709-F9961A83ABD8}"/>
                  </a:ext>
                </a:extLst>
              </p:cNvPr>
              <p:cNvSpPr>
                <a:spLocks noChangeShapeType="1"/>
              </p:cNvSpPr>
              <p:nvPr/>
            </p:nvSpPr>
            <p:spPr bwMode="auto">
              <a:xfrm>
                <a:off x="4767" y="2171"/>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05" name="Line 1181">
                <a:extLst>
                  <a:ext uri="{FF2B5EF4-FFF2-40B4-BE49-F238E27FC236}">
                    <a16:creationId xmlns:a16="http://schemas.microsoft.com/office/drawing/2014/main" id="{2BC92E1C-5B64-159C-7BE4-E6309509E691}"/>
                  </a:ext>
                </a:extLst>
              </p:cNvPr>
              <p:cNvSpPr>
                <a:spLocks noChangeShapeType="1"/>
              </p:cNvSpPr>
              <p:nvPr/>
            </p:nvSpPr>
            <p:spPr bwMode="auto">
              <a:xfrm>
                <a:off x="4793" y="2144"/>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06" name="Line 1182">
                <a:extLst>
                  <a:ext uri="{FF2B5EF4-FFF2-40B4-BE49-F238E27FC236}">
                    <a16:creationId xmlns:a16="http://schemas.microsoft.com/office/drawing/2014/main" id="{C7037E71-EA69-FD93-827F-8DF87FBACCD4}"/>
                  </a:ext>
                </a:extLst>
              </p:cNvPr>
              <p:cNvSpPr>
                <a:spLocks noChangeShapeType="1"/>
              </p:cNvSpPr>
              <p:nvPr/>
            </p:nvSpPr>
            <p:spPr bwMode="auto">
              <a:xfrm>
                <a:off x="4793" y="2171"/>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07" name="Line 1183">
                <a:extLst>
                  <a:ext uri="{FF2B5EF4-FFF2-40B4-BE49-F238E27FC236}">
                    <a16:creationId xmlns:a16="http://schemas.microsoft.com/office/drawing/2014/main" id="{65A29627-2E13-6BD3-E524-C9D3CED6AD84}"/>
                  </a:ext>
                </a:extLst>
              </p:cNvPr>
              <p:cNvSpPr>
                <a:spLocks noChangeShapeType="1"/>
              </p:cNvSpPr>
              <p:nvPr/>
            </p:nvSpPr>
            <p:spPr bwMode="auto">
              <a:xfrm>
                <a:off x="4821" y="2144"/>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08" name="Line 1184">
                <a:extLst>
                  <a:ext uri="{FF2B5EF4-FFF2-40B4-BE49-F238E27FC236}">
                    <a16:creationId xmlns:a16="http://schemas.microsoft.com/office/drawing/2014/main" id="{5881C018-C564-1143-824F-7A970026F6FE}"/>
                  </a:ext>
                </a:extLst>
              </p:cNvPr>
              <p:cNvSpPr>
                <a:spLocks noChangeShapeType="1"/>
              </p:cNvSpPr>
              <p:nvPr/>
            </p:nvSpPr>
            <p:spPr bwMode="auto">
              <a:xfrm>
                <a:off x="4811" y="217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09" name="Line 1185">
                <a:extLst>
                  <a:ext uri="{FF2B5EF4-FFF2-40B4-BE49-F238E27FC236}">
                    <a16:creationId xmlns:a16="http://schemas.microsoft.com/office/drawing/2014/main" id="{A304D9BD-02EE-E16A-D50E-16FCC28E888B}"/>
                  </a:ext>
                </a:extLst>
              </p:cNvPr>
              <p:cNvSpPr>
                <a:spLocks noChangeShapeType="1"/>
              </p:cNvSpPr>
              <p:nvPr/>
            </p:nvSpPr>
            <p:spPr bwMode="auto">
              <a:xfrm>
                <a:off x="4837" y="2152"/>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0" name="Line 1186">
                <a:extLst>
                  <a:ext uri="{FF2B5EF4-FFF2-40B4-BE49-F238E27FC236}">
                    <a16:creationId xmlns:a16="http://schemas.microsoft.com/office/drawing/2014/main" id="{61DCB05D-B768-4617-0200-2C9BD1B4D35E}"/>
                  </a:ext>
                </a:extLst>
              </p:cNvPr>
              <p:cNvSpPr>
                <a:spLocks noChangeShapeType="1"/>
              </p:cNvSpPr>
              <p:nvPr/>
            </p:nvSpPr>
            <p:spPr bwMode="auto">
              <a:xfrm>
                <a:off x="4813" y="217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1" name="Line 1187">
                <a:extLst>
                  <a:ext uri="{FF2B5EF4-FFF2-40B4-BE49-F238E27FC236}">
                    <a16:creationId xmlns:a16="http://schemas.microsoft.com/office/drawing/2014/main" id="{2E28219E-500D-233A-7D0D-67EFFC1501EA}"/>
                  </a:ext>
                </a:extLst>
              </p:cNvPr>
              <p:cNvSpPr>
                <a:spLocks noChangeShapeType="1"/>
              </p:cNvSpPr>
              <p:nvPr/>
            </p:nvSpPr>
            <p:spPr bwMode="auto">
              <a:xfrm>
                <a:off x="4841" y="2152"/>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2" name="Line 1188">
                <a:extLst>
                  <a:ext uri="{FF2B5EF4-FFF2-40B4-BE49-F238E27FC236}">
                    <a16:creationId xmlns:a16="http://schemas.microsoft.com/office/drawing/2014/main" id="{CF79ED9F-0631-E697-DE28-D726F33C98BD}"/>
                  </a:ext>
                </a:extLst>
              </p:cNvPr>
              <p:cNvSpPr>
                <a:spLocks noChangeShapeType="1"/>
              </p:cNvSpPr>
              <p:nvPr/>
            </p:nvSpPr>
            <p:spPr bwMode="auto">
              <a:xfrm>
                <a:off x="4813" y="217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3" name="Line 1189">
                <a:extLst>
                  <a:ext uri="{FF2B5EF4-FFF2-40B4-BE49-F238E27FC236}">
                    <a16:creationId xmlns:a16="http://schemas.microsoft.com/office/drawing/2014/main" id="{73FF6CD8-C8D5-FC88-DC01-801D8C68E4DE}"/>
                  </a:ext>
                </a:extLst>
              </p:cNvPr>
              <p:cNvSpPr>
                <a:spLocks noChangeShapeType="1"/>
              </p:cNvSpPr>
              <p:nvPr/>
            </p:nvSpPr>
            <p:spPr bwMode="auto">
              <a:xfrm>
                <a:off x="4841" y="2152"/>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4" name="Line 1190">
                <a:extLst>
                  <a:ext uri="{FF2B5EF4-FFF2-40B4-BE49-F238E27FC236}">
                    <a16:creationId xmlns:a16="http://schemas.microsoft.com/office/drawing/2014/main" id="{117A4B9C-BDEB-D216-CDBD-08A799E04A01}"/>
                  </a:ext>
                </a:extLst>
              </p:cNvPr>
              <p:cNvSpPr>
                <a:spLocks noChangeShapeType="1"/>
              </p:cNvSpPr>
              <p:nvPr/>
            </p:nvSpPr>
            <p:spPr bwMode="auto">
              <a:xfrm>
                <a:off x="4821" y="2195"/>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5" name="Line 1191">
                <a:extLst>
                  <a:ext uri="{FF2B5EF4-FFF2-40B4-BE49-F238E27FC236}">
                    <a16:creationId xmlns:a16="http://schemas.microsoft.com/office/drawing/2014/main" id="{31F59921-0483-A981-D120-F8304400C14B}"/>
                  </a:ext>
                </a:extLst>
              </p:cNvPr>
              <p:cNvSpPr>
                <a:spLocks noChangeShapeType="1"/>
              </p:cNvSpPr>
              <p:nvPr/>
            </p:nvSpPr>
            <p:spPr bwMode="auto">
              <a:xfrm>
                <a:off x="4845" y="216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6" name="Line 1192">
                <a:extLst>
                  <a:ext uri="{FF2B5EF4-FFF2-40B4-BE49-F238E27FC236}">
                    <a16:creationId xmlns:a16="http://schemas.microsoft.com/office/drawing/2014/main" id="{5F630A8A-E03F-0EAB-A9BB-929485BE2B3A}"/>
                  </a:ext>
                </a:extLst>
              </p:cNvPr>
              <p:cNvSpPr>
                <a:spLocks noChangeShapeType="1"/>
              </p:cNvSpPr>
              <p:nvPr/>
            </p:nvSpPr>
            <p:spPr bwMode="auto">
              <a:xfrm>
                <a:off x="4821" y="2195"/>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7" name="Line 1193">
                <a:extLst>
                  <a:ext uri="{FF2B5EF4-FFF2-40B4-BE49-F238E27FC236}">
                    <a16:creationId xmlns:a16="http://schemas.microsoft.com/office/drawing/2014/main" id="{91F0E323-5E04-EE51-3135-251B7BD4D756}"/>
                  </a:ext>
                </a:extLst>
              </p:cNvPr>
              <p:cNvSpPr>
                <a:spLocks noChangeShapeType="1"/>
              </p:cNvSpPr>
              <p:nvPr/>
            </p:nvSpPr>
            <p:spPr bwMode="auto">
              <a:xfrm>
                <a:off x="4845" y="216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8" name="Line 1194">
                <a:extLst>
                  <a:ext uri="{FF2B5EF4-FFF2-40B4-BE49-F238E27FC236}">
                    <a16:creationId xmlns:a16="http://schemas.microsoft.com/office/drawing/2014/main" id="{E4884038-DC60-96A4-23D4-0AC5F904894A}"/>
                  </a:ext>
                </a:extLst>
              </p:cNvPr>
              <p:cNvSpPr>
                <a:spLocks noChangeShapeType="1"/>
              </p:cNvSpPr>
              <p:nvPr/>
            </p:nvSpPr>
            <p:spPr bwMode="auto">
              <a:xfrm>
                <a:off x="4821" y="2195"/>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9" name="Line 1195">
                <a:extLst>
                  <a:ext uri="{FF2B5EF4-FFF2-40B4-BE49-F238E27FC236}">
                    <a16:creationId xmlns:a16="http://schemas.microsoft.com/office/drawing/2014/main" id="{D2948E55-BF13-DA6F-7F52-B76F31686930}"/>
                  </a:ext>
                </a:extLst>
              </p:cNvPr>
              <p:cNvSpPr>
                <a:spLocks noChangeShapeType="1"/>
              </p:cNvSpPr>
              <p:nvPr/>
            </p:nvSpPr>
            <p:spPr bwMode="auto">
              <a:xfrm>
                <a:off x="4845" y="216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20" name="Line 1196">
                <a:extLst>
                  <a:ext uri="{FF2B5EF4-FFF2-40B4-BE49-F238E27FC236}">
                    <a16:creationId xmlns:a16="http://schemas.microsoft.com/office/drawing/2014/main" id="{14BA567A-E9A2-2954-8C00-3C8FBBEE0306}"/>
                  </a:ext>
                </a:extLst>
              </p:cNvPr>
              <p:cNvSpPr>
                <a:spLocks noChangeShapeType="1"/>
              </p:cNvSpPr>
              <p:nvPr/>
            </p:nvSpPr>
            <p:spPr bwMode="auto">
              <a:xfrm>
                <a:off x="4827" y="219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21" name="Line 1197">
                <a:extLst>
                  <a:ext uri="{FF2B5EF4-FFF2-40B4-BE49-F238E27FC236}">
                    <a16:creationId xmlns:a16="http://schemas.microsoft.com/office/drawing/2014/main" id="{01318BBE-817D-B119-4F64-378B5EA08254}"/>
                  </a:ext>
                </a:extLst>
              </p:cNvPr>
              <p:cNvSpPr>
                <a:spLocks noChangeShapeType="1"/>
              </p:cNvSpPr>
              <p:nvPr/>
            </p:nvSpPr>
            <p:spPr bwMode="auto">
              <a:xfrm>
                <a:off x="4855" y="216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22" name="Line 1198">
                <a:extLst>
                  <a:ext uri="{FF2B5EF4-FFF2-40B4-BE49-F238E27FC236}">
                    <a16:creationId xmlns:a16="http://schemas.microsoft.com/office/drawing/2014/main" id="{6161E6F6-2F73-5CCF-4029-C2F7059655CF}"/>
                  </a:ext>
                </a:extLst>
              </p:cNvPr>
              <p:cNvSpPr>
                <a:spLocks noChangeShapeType="1"/>
              </p:cNvSpPr>
              <p:nvPr/>
            </p:nvSpPr>
            <p:spPr bwMode="auto">
              <a:xfrm>
                <a:off x="4827" y="219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23" name="Line 1199">
                <a:extLst>
                  <a:ext uri="{FF2B5EF4-FFF2-40B4-BE49-F238E27FC236}">
                    <a16:creationId xmlns:a16="http://schemas.microsoft.com/office/drawing/2014/main" id="{8ED83F0D-9199-8648-EE0C-9E88D536FAE1}"/>
                  </a:ext>
                </a:extLst>
              </p:cNvPr>
              <p:cNvSpPr>
                <a:spLocks noChangeShapeType="1"/>
              </p:cNvSpPr>
              <p:nvPr/>
            </p:nvSpPr>
            <p:spPr bwMode="auto">
              <a:xfrm>
                <a:off x="4855" y="216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24" name="Line 1200">
                <a:extLst>
                  <a:ext uri="{FF2B5EF4-FFF2-40B4-BE49-F238E27FC236}">
                    <a16:creationId xmlns:a16="http://schemas.microsoft.com/office/drawing/2014/main" id="{D896A765-5FD2-8F81-B319-B2E5B9B57CE5}"/>
                  </a:ext>
                </a:extLst>
              </p:cNvPr>
              <p:cNvSpPr>
                <a:spLocks noChangeShapeType="1"/>
              </p:cNvSpPr>
              <p:nvPr/>
            </p:nvSpPr>
            <p:spPr bwMode="auto">
              <a:xfrm>
                <a:off x="4835" y="2195"/>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25" name="Line 1201">
                <a:extLst>
                  <a:ext uri="{FF2B5EF4-FFF2-40B4-BE49-F238E27FC236}">
                    <a16:creationId xmlns:a16="http://schemas.microsoft.com/office/drawing/2014/main" id="{48D93DEF-508B-19D6-2D04-64FC336B14CD}"/>
                  </a:ext>
                </a:extLst>
              </p:cNvPr>
              <p:cNvSpPr>
                <a:spLocks noChangeShapeType="1"/>
              </p:cNvSpPr>
              <p:nvPr/>
            </p:nvSpPr>
            <p:spPr bwMode="auto">
              <a:xfrm>
                <a:off x="4857" y="216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26" name="Line 1202">
                <a:extLst>
                  <a:ext uri="{FF2B5EF4-FFF2-40B4-BE49-F238E27FC236}">
                    <a16:creationId xmlns:a16="http://schemas.microsoft.com/office/drawing/2014/main" id="{74D3AF2B-0CEB-CA2D-4659-98A8BC8DD079}"/>
                  </a:ext>
                </a:extLst>
              </p:cNvPr>
              <p:cNvSpPr>
                <a:spLocks noChangeShapeType="1"/>
              </p:cNvSpPr>
              <p:nvPr/>
            </p:nvSpPr>
            <p:spPr bwMode="auto">
              <a:xfrm>
                <a:off x="4847" y="2195"/>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27" name="Line 1203">
                <a:extLst>
                  <a:ext uri="{FF2B5EF4-FFF2-40B4-BE49-F238E27FC236}">
                    <a16:creationId xmlns:a16="http://schemas.microsoft.com/office/drawing/2014/main" id="{50783386-FCFF-7EC6-41E5-1D4A59271594}"/>
                  </a:ext>
                </a:extLst>
              </p:cNvPr>
              <p:cNvSpPr>
                <a:spLocks noChangeShapeType="1"/>
              </p:cNvSpPr>
              <p:nvPr/>
            </p:nvSpPr>
            <p:spPr bwMode="auto">
              <a:xfrm>
                <a:off x="4871" y="216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28" name="Line 1204">
                <a:extLst>
                  <a:ext uri="{FF2B5EF4-FFF2-40B4-BE49-F238E27FC236}">
                    <a16:creationId xmlns:a16="http://schemas.microsoft.com/office/drawing/2014/main" id="{32742AEC-0FE8-75FE-CB8F-44B6D03A289D}"/>
                  </a:ext>
                </a:extLst>
              </p:cNvPr>
              <p:cNvSpPr>
                <a:spLocks noChangeShapeType="1"/>
              </p:cNvSpPr>
              <p:nvPr/>
            </p:nvSpPr>
            <p:spPr bwMode="auto">
              <a:xfrm>
                <a:off x="4851" y="219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29" name="Line 1205">
                <a:extLst>
                  <a:ext uri="{FF2B5EF4-FFF2-40B4-BE49-F238E27FC236}">
                    <a16:creationId xmlns:a16="http://schemas.microsoft.com/office/drawing/2014/main" id="{B9246E7A-2CB5-44B1-61F2-1501F8AD4313}"/>
                  </a:ext>
                </a:extLst>
              </p:cNvPr>
              <p:cNvSpPr>
                <a:spLocks noChangeShapeType="1"/>
              </p:cNvSpPr>
              <p:nvPr/>
            </p:nvSpPr>
            <p:spPr bwMode="auto">
              <a:xfrm>
                <a:off x="4879" y="216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grpSp>
          <p:nvGrpSpPr>
            <p:cNvPr id="95969" name="Group 1407">
              <a:extLst>
                <a:ext uri="{FF2B5EF4-FFF2-40B4-BE49-F238E27FC236}">
                  <a16:creationId xmlns:a16="http://schemas.microsoft.com/office/drawing/2014/main" id="{D5EC07DE-CCF2-150F-E740-0C988AF38894}"/>
                </a:ext>
              </a:extLst>
            </p:cNvPr>
            <p:cNvGrpSpPr>
              <a:grpSpLocks/>
            </p:cNvGrpSpPr>
            <p:nvPr/>
          </p:nvGrpSpPr>
          <p:grpSpPr bwMode="auto">
            <a:xfrm>
              <a:off x="1271289" y="969866"/>
              <a:ext cx="4518691" cy="1840282"/>
              <a:chOff x="1929" y="291"/>
              <a:chExt cx="4304" cy="2434"/>
            </a:xfrm>
          </p:grpSpPr>
          <p:sp>
            <p:nvSpPr>
              <p:cNvPr id="230" name="Line 1207">
                <a:extLst>
                  <a:ext uri="{FF2B5EF4-FFF2-40B4-BE49-F238E27FC236}">
                    <a16:creationId xmlns:a16="http://schemas.microsoft.com/office/drawing/2014/main" id="{5C8F1438-B5C3-8CFB-3080-5D38753CFBD5}"/>
                  </a:ext>
                </a:extLst>
              </p:cNvPr>
              <p:cNvSpPr>
                <a:spLocks noChangeShapeType="1"/>
              </p:cNvSpPr>
              <p:nvPr/>
            </p:nvSpPr>
            <p:spPr bwMode="auto">
              <a:xfrm>
                <a:off x="4839" y="2222"/>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31" name="Line 1208">
                <a:extLst>
                  <a:ext uri="{FF2B5EF4-FFF2-40B4-BE49-F238E27FC236}">
                    <a16:creationId xmlns:a16="http://schemas.microsoft.com/office/drawing/2014/main" id="{DE44A6EF-45F6-A9A2-85E1-DEE4E4BEF14A}"/>
                  </a:ext>
                </a:extLst>
              </p:cNvPr>
              <p:cNvSpPr>
                <a:spLocks noChangeShapeType="1"/>
              </p:cNvSpPr>
              <p:nvPr/>
            </p:nvSpPr>
            <p:spPr bwMode="auto">
              <a:xfrm>
                <a:off x="4898" y="219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32" name="Line 1209">
                <a:extLst>
                  <a:ext uri="{FF2B5EF4-FFF2-40B4-BE49-F238E27FC236}">
                    <a16:creationId xmlns:a16="http://schemas.microsoft.com/office/drawing/2014/main" id="{9EE070D5-420A-86DF-FAFB-E8271A6811E8}"/>
                  </a:ext>
                </a:extLst>
              </p:cNvPr>
              <p:cNvSpPr>
                <a:spLocks noChangeShapeType="1"/>
              </p:cNvSpPr>
              <p:nvPr/>
            </p:nvSpPr>
            <p:spPr bwMode="auto">
              <a:xfrm>
                <a:off x="4839" y="2222"/>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33" name="Line 1210">
                <a:extLst>
                  <a:ext uri="{FF2B5EF4-FFF2-40B4-BE49-F238E27FC236}">
                    <a16:creationId xmlns:a16="http://schemas.microsoft.com/office/drawing/2014/main" id="{BFE57C12-3989-C4F5-3531-D95FA0350228}"/>
                  </a:ext>
                </a:extLst>
              </p:cNvPr>
              <p:cNvSpPr>
                <a:spLocks noChangeShapeType="1"/>
              </p:cNvSpPr>
              <p:nvPr/>
            </p:nvSpPr>
            <p:spPr bwMode="auto">
              <a:xfrm>
                <a:off x="4908" y="219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34" name="Line 1211">
                <a:extLst>
                  <a:ext uri="{FF2B5EF4-FFF2-40B4-BE49-F238E27FC236}">
                    <a16:creationId xmlns:a16="http://schemas.microsoft.com/office/drawing/2014/main" id="{A98E8DA9-52EA-41D4-F7AA-A207F0BB29FE}"/>
                  </a:ext>
                </a:extLst>
              </p:cNvPr>
              <p:cNvSpPr>
                <a:spLocks noChangeShapeType="1"/>
              </p:cNvSpPr>
              <p:nvPr/>
            </p:nvSpPr>
            <p:spPr bwMode="auto">
              <a:xfrm>
                <a:off x="4839" y="2222"/>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35" name="Line 1212">
                <a:extLst>
                  <a:ext uri="{FF2B5EF4-FFF2-40B4-BE49-F238E27FC236}">
                    <a16:creationId xmlns:a16="http://schemas.microsoft.com/office/drawing/2014/main" id="{6A592DD7-8547-9022-0ED4-042539840DA0}"/>
                  </a:ext>
                </a:extLst>
              </p:cNvPr>
              <p:cNvSpPr>
                <a:spLocks noChangeShapeType="1"/>
              </p:cNvSpPr>
              <p:nvPr/>
            </p:nvSpPr>
            <p:spPr bwMode="auto">
              <a:xfrm>
                <a:off x="4908" y="219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36" name="Line 1213">
                <a:extLst>
                  <a:ext uri="{FF2B5EF4-FFF2-40B4-BE49-F238E27FC236}">
                    <a16:creationId xmlns:a16="http://schemas.microsoft.com/office/drawing/2014/main" id="{41C4980B-F776-47AC-3471-823458DBE7A9}"/>
                  </a:ext>
                </a:extLst>
              </p:cNvPr>
              <p:cNvSpPr>
                <a:spLocks noChangeShapeType="1"/>
              </p:cNvSpPr>
              <p:nvPr/>
            </p:nvSpPr>
            <p:spPr bwMode="auto">
              <a:xfrm>
                <a:off x="4839" y="2222"/>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37" name="Line 1214">
                <a:extLst>
                  <a:ext uri="{FF2B5EF4-FFF2-40B4-BE49-F238E27FC236}">
                    <a16:creationId xmlns:a16="http://schemas.microsoft.com/office/drawing/2014/main" id="{69D4B9A6-6A4D-68EF-FDFC-D4A79276FB75}"/>
                  </a:ext>
                </a:extLst>
              </p:cNvPr>
              <p:cNvSpPr>
                <a:spLocks noChangeShapeType="1"/>
              </p:cNvSpPr>
              <p:nvPr/>
            </p:nvSpPr>
            <p:spPr bwMode="auto">
              <a:xfrm>
                <a:off x="4908" y="219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38" name="Line 1215">
                <a:extLst>
                  <a:ext uri="{FF2B5EF4-FFF2-40B4-BE49-F238E27FC236}">
                    <a16:creationId xmlns:a16="http://schemas.microsoft.com/office/drawing/2014/main" id="{93CB226B-42A4-3DED-8D4E-58C4BB55FC0A}"/>
                  </a:ext>
                </a:extLst>
              </p:cNvPr>
              <p:cNvSpPr>
                <a:spLocks noChangeShapeType="1"/>
              </p:cNvSpPr>
              <p:nvPr/>
            </p:nvSpPr>
            <p:spPr bwMode="auto">
              <a:xfrm>
                <a:off x="4892" y="2222"/>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39" name="Line 1216">
                <a:extLst>
                  <a:ext uri="{FF2B5EF4-FFF2-40B4-BE49-F238E27FC236}">
                    <a16:creationId xmlns:a16="http://schemas.microsoft.com/office/drawing/2014/main" id="{4285171E-6814-89E9-9E25-9AE4A7563291}"/>
                  </a:ext>
                </a:extLst>
              </p:cNvPr>
              <p:cNvSpPr>
                <a:spLocks noChangeShapeType="1"/>
              </p:cNvSpPr>
              <p:nvPr/>
            </p:nvSpPr>
            <p:spPr bwMode="auto">
              <a:xfrm>
                <a:off x="4916" y="219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40" name="Line 1217">
                <a:extLst>
                  <a:ext uri="{FF2B5EF4-FFF2-40B4-BE49-F238E27FC236}">
                    <a16:creationId xmlns:a16="http://schemas.microsoft.com/office/drawing/2014/main" id="{00C69449-B80D-BC05-1290-3CD3EAE2D135}"/>
                  </a:ext>
                </a:extLst>
              </p:cNvPr>
              <p:cNvSpPr>
                <a:spLocks noChangeShapeType="1"/>
              </p:cNvSpPr>
              <p:nvPr/>
            </p:nvSpPr>
            <p:spPr bwMode="auto">
              <a:xfrm>
                <a:off x="4912" y="225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41" name="Line 1218">
                <a:extLst>
                  <a:ext uri="{FF2B5EF4-FFF2-40B4-BE49-F238E27FC236}">
                    <a16:creationId xmlns:a16="http://schemas.microsoft.com/office/drawing/2014/main" id="{F0970C1A-BD60-DF4D-DBC6-D29C4A911BB0}"/>
                  </a:ext>
                </a:extLst>
              </p:cNvPr>
              <p:cNvSpPr>
                <a:spLocks noChangeShapeType="1"/>
              </p:cNvSpPr>
              <p:nvPr/>
            </p:nvSpPr>
            <p:spPr bwMode="auto">
              <a:xfrm>
                <a:off x="4940" y="2224"/>
                <a:ext cx="0" cy="5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42" name="Line 1219">
                <a:extLst>
                  <a:ext uri="{FF2B5EF4-FFF2-40B4-BE49-F238E27FC236}">
                    <a16:creationId xmlns:a16="http://schemas.microsoft.com/office/drawing/2014/main" id="{842D51B1-6BCB-25F5-6EE8-C3A21695C052}"/>
                  </a:ext>
                </a:extLst>
              </p:cNvPr>
              <p:cNvSpPr>
                <a:spLocks noChangeShapeType="1"/>
              </p:cNvSpPr>
              <p:nvPr/>
            </p:nvSpPr>
            <p:spPr bwMode="auto">
              <a:xfrm>
                <a:off x="4916" y="2254"/>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43" name="Line 1220">
                <a:extLst>
                  <a:ext uri="{FF2B5EF4-FFF2-40B4-BE49-F238E27FC236}">
                    <a16:creationId xmlns:a16="http://schemas.microsoft.com/office/drawing/2014/main" id="{4DC4719C-10D0-DFF2-0B95-07464E7A949A}"/>
                  </a:ext>
                </a:extLst>
              </p:cNvPr>
              <p:cNvSpPr>
                <a:spLocks noChangeShapeType="1"/>
              </p:cNvSpPr>
              <p:nvPr/>
            </p:nvSpPr>
            <p:spPr bwMode="auto">
              <a:xfrm>
                <a:off x="4942" y="2224"/>
                <a:ext cx="0" cy="5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44" name="Line 1221">
                <a:extLst>
                  <a:ext uri="{FF2B5EF4-FFF2-40B4-BE49-F238E27FC236}">
                    <a16:creationId xmlns:a16="http://schemas.microsoft.com/office/drawing/2014/main" id="{BB456FCE-4A15-2EC6-D211-45B9B33855AB}"/>
                  </a:ext>
                </a:extLst>
              </p:cNvPr>
              <p:cNvSpPr>
                <a:spLocks noChangeShapeType="1"/>
              </p:cNvSpPr>
              <p:nvPr/>
            </p:nvSpPr>
            <p:spPr bwMode="auto">
              <a:xfrm>
                <a:off x="4926" y="2254"/>
                <a:ext cx="4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45" name="Line 1222">
                <a:extLst>
                  <a:ext uri="{FF2B5EF4-FFF2-40B4-BE49-F238E27FC236}">
                    <a16:creationId xmlns:a16="http://schemas.microsoft.com/office/drawing/2014/main" id="{0E17F6A7-90AE-9F99-FAE1-0E8BC34B8748}"/>
                  </a:ext>
                </a:extLst>
              </p:cNvPr>
              <p:cNvSpPr>
                <a:spLocks noChangeShapeType="1"/>
              </p:cNvSpPr>
              <p:nvPr/>
            </p:nvSpPr>
            <p:spPr bwMode="auto">
              <a:xfrm>
                <a:off x="4952" y="2224"/>
                <a:ext cx="0" cy="5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46" name="Line 1223">
                <a:extLst>
                  <a:ext uri="{FF2B5EF4-FFF2-40B4-BE49-F238E27FC236}">
                    <a16:creationId xmlns:a16="http://schemas.microsoft.com/office/drawing/2014/main" id="{4D55EBAC-DB85-BB53-EB36-39001B72475C}"/>
                  </a:ext>
                </a:extLst>
              </p:cNvPr>
              <p:cNvSpPr>
                <a:spLocks noChangeShapeType="1"/>
              </p:cNvSpPr>
              <p:nvPr/>
            </p:nvSpPr>
            <p:spPr bwMode="auto">
              <a:xfrm>
                <a:off x="4942" y="2254"/>
                <a:ext cx="2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47" name="Line 1224">
                <a:extLst>
                  <a:ext uri="{FF2B5EF4-FFF2-40B4-BE49-F238E27FC236}">
                    <a16:creationId xmlns:a16="http://schemas.microsoft.com/office/drawing/2014/main" id="{FEF10B31-8FB0-1F33-92C4-F416B0740C8C}"/>
                  </a:ext>
                </a:extLst>
              </p:cNvPr>
              <p:cNvSpPr>
                <a:spLocks noChangeShapeType="1"/>
              </p:cNvSpPr>
              <p:nvPr/>
            </p:nvSpPr>
            <p:spPr bwMode="auto">
              <a:xfrm>
                <a:off x="4966" y="2224"/>
                <a:ext cx="0" cy="5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48" name="Line 1225">
                <a:extLst>
                  <a:ext uri="{FF2B5EF4-FFF2-40B4-BE49-F238E27FC236}">
                    <a16:creationId xmlns:a16="http://schemas.microsoft.com/office/drawing/2014/main" id="{26B47D6F-8F57-110D-9847-DE6E63B7C660}"/>
                  </a:ext>
                </a:extLst>
              </p:cNvPr>
              <p:cNvSpPr>
                <a:spLocks noChangeShapeType="1"/>
              </p:cNvSpPr>
              <p:nvPr/>
            </p:nvSpPr>
            <p:spPr bwMode="auto">
              <a:xfrm>
                <a:off x="4942" y="2254"/>
                <a:ext cx="2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49" name="Line 1226">
                <a:extLst>
                  <a:ext uri="{FF2B5EF4-FFF2-40B4-BE49-F238E27FC236}">
                    <a16:creationId xmlns:a16="http://schemas.microsoft.com/office/drawing/2014/main" id="{03B64A39-CE0E-A8B9-1C37-0561B2B1281F}"/>
                  </a:ext>
                </a:extLst>
              </p:cNvPr>
              <p:cNvSpPr>
                <a:spLocks noChangeShapeType="1"/>
              </p:cNvSpPr>
              <p:nvPr/>
            </p:nvSpPr>
            <p:spPr bwMode="auto">
              <a:xfrm>
                <a:off x="4966" y="2224"/>
                <a:ext cx="0" cy="5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50" name="Line 1227">
                <a:extLst>
                  <a:ext uri="{FF2B5EF4-FFF2-40B4-BE49-F238E27FC236}">
                    <a16:creationId xmlns:a16="http://schemas.microsoft.com/office/drawing/2014/main" id="{CA3224CA-7161-095F-D8DD-9FD8FCEE7D81}"/>
                  </a:ext>
                </a:extLst>
              </p:cNvPr>
              <p:cNvSpPr>
                <a:spLocks noChangeShapeType="1"/>
              </p:cNvSpPr>
              <p:nvPr/>
            </p:nvSpPr>
            <p:spPr bwMode="auto">
              <a:xfrm>
                <a:off x="4964" y="2254"/>
                <a:ext cx="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51" name="Line 1228">
                <a:extLst>
                  <a:ext uri="{FF2B5EF4-FFF2-40B4-BE49-F238E27FC236}">
                    <a16:creationId xmlns:a16="http://schemas.microsoft.com/office/drawing/2014/main" id="{4FF1FBEB-CE54-2362-D3AB-F2A521B312C1}"/>
                  </a:ext>
                </a:extLst>
              </p:cNvPr>
              <p:cNvSpPr>
                <a:spLocks noChangeShapeType="1"/>
              </p:cNvSpPr>
              <p:nvPr/>
            </p:nvSpPr>
            <p:spPr bwMode="auto">
              <a:xfrm>
                <a:off x="4966" y="2224"/>
                <a:ext cx="0" cy="5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52" name="Line 1229">
                <a:extLst>
                  <a:ext uri="{FF2B5EF4-FFF2-40B4-BE49-F238E27FC236}">
                    <a16:creationId xmlns:a16="http://schemas.microsoft.com/office/drawing/2014/main" id="{A0D59FAB-8510-F9DB-A67E-20B95C73A7F6}"/>
                  </a:ext>
                </a:extLst>
              </p:cNvPr>
              <p:cNvSpPr>
                <a:spLocks noChangeShapeType="1"/>
              </p:cNvSpPr>
              <p:nvPr/>
            </p:nvSpPr>
            <p:spPr bwMode="auto">
              <a:xfrm>
                <a:off x="4966" y="2270"/>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53" name="Line 1230">
                <a:extLst>
                  <a:ext uri="{FF2B5EF4-FFF2-40B4-BE49-F238E27FC236}">
                    <a16:creationId xmlns:a16="http://schemas.microsoft.com/office/drawing/2014/main" id="{F91FE548-3B58-35BD-F4A9-00DB370A3138}"/>
                  </a:ext>
                </a:extLst>
              </p:cNvPr>
              <p:cNvSpPr>
                <a:spLocks noChangeShapeType="1"/>
              </p:cNvSpPr>
              <p:nvPr/>
            </p:nvSpPr>
            <p:spPr bwMode="auto">
              <a:xfrm>
                <a:off x="4966" y="22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54" name="Line 1231">
                <a:extLst>
                  <a:ext uri="{FF2B5EF4-FFF2-40B4-BE49-F238E27FC236}">
                    <a16:creationId xmlns:a16="http://schemas.microsoft.com/office/drawing/2014/main" id="{7BF6A7B7-AB8D-EB39-1E62-ED58BAE2F804}"/>
                  </a:ext>
                </a:extLst>
              </p:cNvPr>
              <p:cNvSpPr>
                <a:spLocks noChangeShapeType="1"/>
              </p:cNvSpPr>
              <p:nvPr/>
            </p:nvSpPr>
            <p:spPr bwMode="auto">
              <a:xfrm>
                <a:off x="4966" y="2270"/>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55" name="Line 1232">
                <a:extLst>
                  <a:ext uri="{FF2B5EF4-FFF2-40B4-BE49-F238E27FC236}">
                    <a16:creationId xmlns:a16="http://schemas.microsoft.com/office/drawing/2014/main" id="{9B6E3ABE-AFFC-EA12-8826-1774EAA25506}"/>
                  </a:ext>
                </a:extLst>
              </p:cNvPr>
              <p:cNvSpPr>
                <a:spLocks noChangeShapeType="1"/>
              </p:cNvSpPr>
              <p:nvPr/>
            </p:nvSpPr>
            <p:spPr bwMode="auto">
              <a:xfrm>
                <a:off x="4966" y="22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56" name="Line 1233">
                <a:extLst>
                  <a:ext uri="{FF2B5EF4-FFF2-40B4-BE49-F238E27FC236}">
                    <a16:creationId xmlns:a16="http://schemas.microsoft.com/office/drawing/2014/main" id="{B990C0D5-CEBF-AE14-C1F8-EE5A89F484DC}"/>
                  </a:ext>
                </a:extLst>
              </p:cNvPr>
              <p:cNvSpPr>
                <a:spLocks noChangeShapeType="1"/>
              </p:cNvSpPr>
              <p:nvPr/>
            </p:nvSpPr>
            <p:spPr bwMode="auto">
              <a:xfrm>
                <a:off x="4966" y="2270"/>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57" name="Line 1234">
                <a:extLst>
                  <a:ext uri="{FF2B5EF4-FFF2-40B4-BE49-F238E27FC236}">
                    <a16:creationId xmlns:a16="http://schemas.microsoft.com/office/drawing/2014/main" id="{0B05E778-10CA-0812-B505-D7420C6DAEEF}"/>
                  </a:ext>
                </a:extLst>
              </p:cNvPr>
              <p:cNvSpPr>
                <a:spLocks noChangeShapeType="1"/>
              </p:cNvSpPr>
              <p:nvPr/>
            </p:nvSpPr>
            <p:spPr bwMode="auto">
              <a:xfrm>
                <a:off x="5011" y="22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58" name="Line 1235">
                <a:extLst>
                  <a:ext uri="{FF2B5EF4-FFF2-40B4-BE49-F238E27FC236}">
                    <a16:creationId xmlns:a16="http://schemas.microsoft.com/office/drawing/2014/main" id="{61BF3CD0-3954-759E-BDAB-9CF2D91FDFD5}"/>
                  </a:ext>
                </a:extLst>
              </p:cNvPr>
              <p:cNvSpPr>
                <a:spLocks noChangeShapeType="1"/>
              </p:cNvSpPr>
              <p:nvPr/>
            </p:nvSpPr>
            <p:spPr bwMode="auto">
              <a:xfrm>
                <a:off x="4966" y="2270"/>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59" name="Line 1236">
                <a:extLst>
                  <a:ext uri="{FF2B5EF4-FFF2-40B4-BE49-F238E27FC236}">
                    <a16:creationId xmlns:a16="http://schemas.microsoft.com/office/drawing/2014/main" id="{A5B901AB-EA4F-9DD6-FB34-E6364ED9EA5F}"/>
                  </a:ext>
                </a:extLst>
              </p:cNvPr>
              <p:cNvSpPr>
                <a:spLocks noChangeShapeType="1"/>
              </p:cNvSpPr>
              <p:nvPr/>
            </p:nvSpPr>
            <p:spPr bwMode="auto">
              <a:xfrm>
                <a:off x="5013" y="22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60" name="Line 1237">
                <a:extLst>
                  <a:ext uri="{FF2B5EF4-FFF2-40B4-BE49-F238E27FC236}">
                    <a16:creationId xmlns:a16="http://schemas.microsoft.com/office/drawing/2014/main" id="{6A196844-4B0D-BE78-E6DA-305158E4B773}"/>
                  </a:ext>
                </a:extLst>
              </p:cNvPr>
              <p:cNvSpPr>
                <a:spLocks noChangeShapeType="1"/>
              </p:cNvSpPr>
              <p:nvPr/>
            </p:nvSpPr>
            <p:spPr bwMode="auto">
              <a:xfrm>
                <a:off x="4966" y="2270"/>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61" name="Line 1238">
                <a:extLst>
                  <a:ext uri="{FF2B5EF4-FFF2-40B4-BE49-F238E27FC236}">
                    <a16:creationId xmlns:a16="http://schemas.microsoft.com/office/drawing/2014/main" id="{C74A4C9C-F8DE-AEBD-5925-5B930EBABCC6}"/>
                  </a:ext>
                </a:extLst>
              </p:cNvPr>
              <p:cNvSpPr>
                <a:spLocks noChangeShapeType="1"/>
              </p:cNvSpPr>
              <p:nvPr/>
            </p:nvSpPr>
            <p:spPr bwMode="auto">
              <a:xfrm>
                <a:off x="5027" y="22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62" name="Line 1239">
                <a:extLst>
                  <a:ext uri="{FF2B5EF4-FFF2-40B4-BE49-F238E27FC236}">
                    <a16:creationId xmlns:a16="http://schemas.microsoft.com/office/drawing/2014/main" id="{167C270E-B707-1B73-359E-C7E1CC97E1D6}"/>
                  </a:ext>
                </a:extLst>
              </p:cNvPr>
              <p:cNvSpPr>
                <a:spLocks noChangeShapeType="1"/>
              </p:cNvSpPr>
              <p:nvPr/>
            </p:nvSpPr>
            <p:spPr bwMode="auto">
              <a:xfrm>
                <a:off x="4966" y="2270"/>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63" name="Line 1240">
                <a:extLst>
                  <a:ext uri="{FF2B5EF4-FFF2-40B4-BE49-F238E27FC236}">
                    <a16:creationId xmlns:a16="http://schemas.microsoft.com/office/drawing/2014/main" id="{DA9797A3-D95A-4464-DC7C-BB9191930E4F}"/>
                  </a:ext>
                </a:extLst>
              </p:cNvPr>
              <p:cNvSpPr>
                <a:spLocks noChangeShapeType="1"/>
              </p:cNvSpPr>
              <p:nvPr/>
            </p:nvSpPr>
            <p:spPr bwMode="auto">
              <a:xfrm>
                <a:off x="5027" y="22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64" name="Line 1241">
                <a:extLst>
                  <a:ext uri="{FF2B5EF4-FFF2-40B4-BE49-F238E27FC236}">
                    <a16:creationId xmlns:a16="http://schemas.microsoft.com/office/drawing/2014/main" id="{9E920124-1F62-8EBB-2E5A-01D1C1B2D78A}"/>
                  </a:ext>
                </a:extLst>
              </p:cNvPr>
              <p:cNvSpPr>
                <a:spLocks noChangeShapeType="1"/>
              </p:cNvSpPr>
              <p:nvPr/>
            </p:nvSpPr>
            <p:spPr bwMode="auto">
              <a:xfrm>
                <a:off x="4966" y="2270"/>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65" name="Line 1242">
                <a:extLst>
                  <a:ext uri="{FF2B5EF4-FFF2-40B4-BE49-F238E27FC236}">
                    <a16:creationId xmlns:a16="http://schemas.microsoft.com/office/drawing/2014/main" id="{2FE2ABBA-4174-4AE2-2651-2EB4347A7D2D}"/>
                  </a:ext>
                </a:extLst>
              </p:cNvPr>
              <p:cNvSpPr>
                <a:spLocks noChangeShapeType="1"/>
              </p:cNvSpPr>
              <p:nvPr/>
            </p:nvSpPr>
            <p:spPr bwMode="auto">
              <a:xfrm>
                <a:off x="5035" y="22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66" name="Line 1243">
                <a:extLst>
                  <a:ext uri="{FF2B5EF4-FFF2-40B4-BE49-F238E27FC236}">
                    <a16:creationId xmlns:a16="http://schemas.microsoft.com/office/drawing/2014/main" id="{0AFCC60E-CD13-A6E1-B1C6-1D57491A88B6}"/>
                  </a:ext>
                </a:extLst>
              </p:cNvPr>
              <p:cNvSpPr>
                <a:spLocks noChangeShapeType="1"/>
              </p:cNvSpPr>
              <p:nvPr/>
            </p:nvSpPr>
            <p:spPr bwMode="auto">
              <a:xfrm>
                <a:off x="5037" y="2270"/>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67" name="Line 1244">
                <a:extLst>
                  <a:ext uri="{FF2B5EF4-FFF2-40B4-BE49-F238E27FC236}">
                    <a16:creationId xmlns:a16="http://schemas.microsoft.com/office/drawing/2014/main" id="{A7EC891F-B150-A446-5CFE-C98E117368FB}"/>
                  </a:ext>
                </a:extLst>
              </p:cNvPr>
              <p:cNvSpPr>
                <a:spLocks noChangeShapeType="1"/>
              </p:cNvSpPr>
              <p:nvPr/>
            </p:nvSpPr>
            <p:spPr bwMode="auto">
              <a:xfrm>
                <a:off x="5065" y="22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68" name="Line 1245">
                <a:extLst>
                  <a:ext uri="{FF2B5EF4-FFF2-40B4-BE49-F238E27FC236}">
                    <a16:creationId xmlns:a16="http://schemas.microsoft.com/office/drawing/2014/main" id="{1284B0B7-0134-C6CC-8498-6AD2A2667D17}"/>
                  </a:ext>
                </a:extLst>
              </p:cNvPr>
              <p:cNvSpPr>
                <a:spLocks noChangeShapeType="1"/>
              </p:cNvSpPr>
              <p:nvPr/>
            </p:nvSpPr>
            <p:spPr bwMode="auto">
              <a:xfrm>
                <a:off x="5051" y="2270"/>
                <a:ext cx="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69" name="Line 1246">
                <a:extLst>
                  <a:ext uri="{FF2B5EF4-FFF2-40B4-BE49-F238E27FC236}">
                    <a16:creationId xmlns:a16="http://schemas.microsoft.com/office/drawing/2014/main" id="{D0BB4E5C-56B0-B960-D49E-8E756926BD10}"/>
                  </a:ext>
                </a:extLst>
              </p:cNvPr>
              <p:cNvSpPr>
                <a:spLocks noChangeShapeType="1"/>
              </p:cNvSpPr>
              <p:nvPr/>
            </p:nvSpPr>
            <p:spPr bwMode="auto">
              <a:xfrm>
                <a:off x="5079" y="22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0" name="Line 1247">
                <a:extLst>
                  <a:ext uri="{FF2B5EF4-FFF2-40B4-BE49-F238E27FC236}">
                    <a16:creationId xmlns:a16="http://schemas.microsoft.com/office/drawing/2014/main" id="{4C0299D2-3114-FF77-35A7-8C93496246BE}"/>
                  </a:ext>
                </a:extLst>
              </p:cNvPr>
              <p:cNvSpPr>
                <a:spLocks noChangeShapeType="1"/>
              </p:cNvSpPr>
              <p:nvPr/>
            </p:nvSpPr>
            <p:spPr bwMode="auto">
              <a:xfrm>
                <a:off x="5065" y="2270"/>
                <a:ext cx="28"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1" name="Line 1248">
                <a:extLst>
                  <a:ext uri="{FF2B5EF4-FFF2-40B4-BE49-F238E27FC236}">
                    <a16:creationId xmlns:a16="http://schemas.microsoft.com/office/drawing/2014/main" id="{FB262944-F146-86C4-A7A1-98BDA3B5F410}"/>
                  </a:ext>
                </a:extLst>
              </p:cNvPr>
              <p:cNvSpPr>
                <a:spLocks noChangeShapeType="1"/>
              </p:cNvSpPr>
              <p:nvPr/>
            </p:nvSpPr>
            <p:spPr bwMode="auto">
              <a:xfrm>
                <a:off x="5093" y="22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2" name="Line 1249">
                <a:extLst>
                  <a:ext uri="{FF2B5EF4-FFF2-40B4-BE49-F238E27FC236}">
                    <a16:creationId xmlns:a16="http://schemas.microsoft.com/office/drawing/2014/main" id="{C99EDABD-12AF-607D-32EB-42B2F954BF12}"/>
                  </a:ext>
                </a:extLst>
              </p:cNvPr>
              <p:cNvSpPr>
                <a:spLocks noChangeShapeType="1"/>
              </p:cNvSpPr>
              <p:nvPr/>
            </p:nvSpPr>
            <p:spPr bwMode="auto">
              <a:xfrm>
                <a:off x="5079" y="2270"/>
                <a:ext cx="1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3" name="Line 1250">
                <a:extLst>
                  <a:ext uri="{FF2B5EF4-FFF2-40B4-BE49-F238E27FC236}">
                    <a16:creationId xmlns:a16="http://schemas.microsoft.com/office/drawing/2014/main" id="{E24CD74E-4D91-786C-1E41-AF3971B0F763}"/>
                  </a:ext>
                </a:extLst>
              </p:cNvPr>
              <p:cNvSpPr>
                <a:spLocks noChangeShapeType="1"/>
              </p:cNvSpPr>
              <p:nvPr/>
            </p:nvSpPr>
            <p:spPr bwMode="auto">
              <a:xfrm>
                <a:off x="5093" y="22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4" name="Line 1251">
                <a:extLst>
                  <a:ext uri="{FF2B5EF4-FFF2-40B4-BE49-F238E27FC236}">
                    <a16:creationId xmlns:a16="http://schemas.microsoft.com/office/drawing/2014/main" id="{9B87AE48-FC4B-75C7-0790-F58C59DBD3A5}"/>
                  </a:ext>
                </a:extLst>
              </p:cNvPr>
              <p:cNvSpPr>
                <a:spLocks noChangeShapeType="1"/>
              </p:cNvSpPr>
              <p:nvPr/>
            </p:nvSpPr>
            <p:spPr bwMode="auto">
              <a:xfrm>
                <a:off x="5093" y="2311"/>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5" name="Line 1252">
                <a:extLst>
                  <a:ext uri="{FF2B5EF4-FFF2-40B4-BE49-F238E27FC236}">
                    <a16:creationId xmlns:a16="http://schemas.microsoft.com/office/drawing/2014/main" id="{94AAF585-5131-016F-987F-EEEAA8EDA561}"/>
                  </a:ext>
                </a:extLst>
              </p:cNvPr>
              <p:cNvSpPr>
                <a:spLocks noChangeShapeType="1"/>
              </p:cNvSpPr>
              <p:nvPr/>
            </p:nvSpPr>
            <p:spPr bwMode="auto">
              <a:xfrm>
                <a:off x="5150" y="2284"/>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6" name="Line 1253">
                <a:extLst>
                  <a:ext uri="{FF2B5EF4-FFF2-40B4-BE49-F238E27FC236}">
                    <a16:creationId xmlns:a16="http://schemas.microsoft.com/office/drawing/2014/main" id="{7B8482E8-12BF-D244-C891-08CAD8FC5BAD}"/>
                  </a:ext>
                </a:extLst>
              </p:cNvPr>
              <p:cNvSpPr>
                <a:spLocks noChangeShapeType="1"/>
              </p:cNvSpPr>
              <p:nvPr/>
            </p:nvSpPr>
            <p:spPr bwMode="auto">
              <a:xfrm>
                <a:off x="5150" y="2335"/>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7" name="Line 1254">
                <a:extLst>
                  <a:ext uri="{FF2B5EF4-FFF2-40B4-BE49-F238E27FC236}">
                    <a16:creationId xmlns:a16="http://schemas.microsoft.com/office/drawing/2014/main" id="{F11D3282-DD44-C258-56B3-773EEE47B4C3}"/>
                  </a:ext>
                </a:extLst>
              </p:cNvPr>
              <p:cNvSpPr>
                <a:spLocks noChangeShapeType="1"/>
              </p:cNvSpPr>
              <p:nvPr/>
            </p:nvSpPr>
            <p:spPr bwMode="auto">
              <a:xfrm>
                <a:off x="5174" y="2308"/>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8" name="Line 1255">
                <a:extLst>
                  <a:ext uri="{FF2B5EF4-FFF2-40B4-BE49-F238E27FC236}">
                    <a16:creationId xmlns:a16="http://schemas.microsoft.com/office/drawing/2014/main" id="{E8054260-C265-A9A7-2420-BF66D9CC3895}"/>
                  </a:ext>
                </a:extLst>
              </p:cNvPr>
              <p:cNvSpPr>
                <a:spLocks noChangeShapeType="1"/>
              </p:cNvSpPr>
              <p:nvPr/>
            </p:nvSpPr>
            <p:spPr bwMode="auto">
              <a:xfrm>
                <a:off x="5154" y="233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9" name="Line 1256">
                <a:extLst>
                  <a:ext uri="{FF2B5EF4-FFF2-40B4-BE49-F238E27FC236}">
                    <a16:creationId xmlns:a16="http://schemas.microsoft.com/office/drawing/2014/main" id="{2BD51FDD-B707-E6ED-0BDE-42ECFC85B091}"/>
                  </a:ext>
                </a:extLst>
              </p:cNvPr>
              <p:cNvSpPr>
                <a:spLocks noChangeShapeType="1"/>
              </p:cNvSpPr>
              <p:nvPr/>
            </p:nvSpPr>
            <p:spPr bwMode="auto">
              <a:xfrm>
                <a:off x="5180" y="2308"/>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80" name="Line 1257">
                <a:extLst>
                  <a:ext uri="{FF2B5EF4-FFF2-40B4-BE49-F238E27FC236}">
                    <a16:creationId xmlns:a16="http://schemas.microsoft.com/office/drawing/2014/main" id="{58C9B2E7-ED01-C4FB-E244-DE16729950D0}"/>
                  </a:ext>
                </a:extLst>
              </p:cNvPr>
              <p:cNvSpPr>
                <a:spLocks noChangeShapeType="1"/>
              </p:cNvSpPr>
              <p:nvPr/>
            </p:nvSpPr>
            <p:spPr bwMode="auto">
              <a:xfrm>
                <a:off x="5156" y="233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81" name="Line 1258">
                <a:extLst>
                  <a:ext uri="{FF2B5EF4-FFF2-40B4-BE49-F238E27FC236}">
                    <a16:creationId xmlns:a16="http://schemas.microsoft.com/office/drawing/2014/main" id="{31E330EC-3870-19A8-B034-D76443533645}"/>
                  </a:ext>
                </a:extLst>
              </p:cNvPr>
              <p:cNvSpPr>
                <a:spLocks noChangeShapeType="1"/>
              </p:cNvSpPr>
              <p:nvPr/>
            </p:nvSpPr>
            <p:spPr bwMode="auto">
              <a:xfrm>
                <a:off x="5184" y="2308"/>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82" name="Line 1259">
                <a:extLst>
                  <a:ext uri="{FF2B5EF4-FFF2-40B4-BE49-F238E27FC236}">
                    <a16:creationId xmlns:a16="http://schemas.microsoft.com/office/drawing/2014/main" id="{805CAC79-ED89-B725-364A-EB41A8131D47}"/>
                  </a:ext>
                </a:extLst>
              </p:cNvPr>
              <p:cNvSpPr>
                <a:spLocks noChangeShapeType="1"/>
              </p:cNvSpPr>
              <p:nvPr/>
            </p:nvSpPr>
            <p:spPr bwMode="auto">
              <a:xfrm>
                <a:off x="5174" y="2335"/>
                <a:ext cx="4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83" name="Line 1260">
                <a:extLst>
                  <a:ext uri="{FF2B5EF4-FFF2-40B4-BE49-F238E27FC236}">
                    <a16:creationId xmlns:a16="http://schemas.microsoft.com/office/drawing/2014/main" id="{7136B16D-19FF-8AF4-591C-112E7AB77DA6}"/>
                  </a:ext>
                </a:extLst>
              </p:cNvPr>
              <p:cNvSpPr>
                <a:spLocks noChangeShapeType="1"/>
              </p:cNvSpPr>
              <p:nvPr/>
            </p:nvSpPr>
            <p:spPr bwMode="auto">
              <a:xfrm>
                <a:off x="5200" y="2308"/>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84" name="Line 1261">
                <a:extLst>
                  <a:ext uri="{FF2B5EF4-FFF2-40B4-BE49-F238E27FC236}">
                    <a16:creationId xmlns:a16="http://schemas.microsoft.com/office/drawing/2014/main" id="{150DB31F-FFBD-7022-D78B-E8A9840C714A}"/>
                  </a:ext>
                </a:extLst>
              </p:cNvPr>
              <p:cNvSpPr>
                <a:spLocks noChangeShapeType="1"/>
              </p:cNvSpPr>
              <p:nvPr/>
            </p:nvSpPr>
            <p:spPr bwMode="auto">
              <a:xfrm>
                <a:off x="5220" y="2335"/>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85" name="Line 1262">
                <a:extLst>
                  <a:ext uri="{FF2B5EF4-FFF2-40B4-BE49-F238E27FC236}">
                    <a16:creationId xmlns:a16="http://schemas.microsoft.com/office/drawing/2014/main" id="{5B4E0710-0E49-8CE9-B16A-3AB31089658C}"/>
                  </a:ext>
                </a:extLst>
              </p:cNvPr>
              <p:cNvSpPr>
                <a:spLocks noChangeShapeType="1"/>
              </p:cNvSpPr>
              <p:nvPr/>
            </p:nvSpPr>
            <p:spPr bwMode="auto">
              <a:xfrm>
                <a:off x="5220" y="2308"/>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86" name="Line 1263">
                <a:extLst>
                  <a:ext uri="{FF2B5EF4-FFF2-40B4-BE49-F238E27FC236}">
                    <a16:creationId xmlns:a16="http://schemas.microsoft.com/office/drawing/2014/main" id="{CDEA40D5-D48A-21D4-3811-DFE1F3873255}"/>
                  </a:ext>
                </a:extLst>
              </p:cNvPr>
              <p:cNvSpPr>
                <a:spLocks noChangeShapeType="1"/>
              </p:cNvSpPr>
              <p:nvPr/>
            </p:nvSpPr>
            <p:spPr bwMode="auto">
              <a:xfrm>
                <a:off x="5220" y="2335"/>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87" name="Line 1264">
                <a:extLst>
                  <a:ext uri="{FF2B5EF4-FFF2-40B4-BE49-F238E27FC236}">
                    <a16:creationId xmlns:a16="http://schemas.microsoft.com/office/drawing/2014/main" id="{4BD24DE0-DBEE-DF66-CD2C-6C34C7B30A88}"/>
                  </a:ext>
                </a:extLst>
              </p:cNvPr>
              <p:cNvSpPr>
                <a:spLocks noChangeShapeType="1"/>
              </p:cNvSpPr>
              <p:nvPr/>
            </p:nvSpPr>
            <p:spPr bwMode="auto">
              <a:xfrm>
                <a:off x="5220" y="2308"/>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88" name="Line 1265">
                <a:extLst>
                  <a:ext uri="{FF2B5EF4-FFF2-40B4-BE49-F238E27FC236}">
                    <a16:creationId xmlns:a16="http://schemas.microsoft.com/office/drawing/2014/main" id="{D057CCED-1E34-015B-6CAF-F0B8CF62FC5E}"/>
                  </a:ext>
                </a:extLst>
              </p:cNvPr>
              <p:cNvSpPr>
                <a:spLocks noChangeShapeType="1"/>
              </p:cNvSpPr>
              <p:nvPr/>
            </p:nvSpPr>
            <p:spPr bwMode="auto">
              <a:xfrm>
                <a:off x="5220" y="2335"/>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89" name="Line 1266">
                <a:extLst>
                  <a:ext uri="{FF2B5EF4-FFF2-40B4-BE49-F238E27FC236}">
                    <a16:creationId xmlns:a16="http://schemas.microsoft.com/office/drawing/2014/main" id="{607185D8-AC38-15CE-3710-849CBFEC2C75}"/>
                  </a:ext>
                </a:extLst>
              </p:cNvPr>
              <p:cNvSpPr>
                <a:spLocks noChangeShapeType="1"/>
              </p:cNvSpPr>
              <p:nvPr/>
            </p:nvSpPr>
            <p:spPr bwMode="auto">
              <a:xfrm>
                <a:off x="5269" y="2308"/>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90" name="Line 1267">
                <a:extLst>
                  <a:ext uri="{FF2B5EF4-FFF2-40B4-BE49-F238E27FC236}">
                    <a16:creationId xmlns:a16="http://schemas.microsoft.com/office/drawing/2014/main" id="{F7A3960D-5FDB-496D-7BC7-C8EB7F653B92}"/>
                  </a:ext>
                </a:extLst>
              </p:cNvPr>
              <p:cNvSpPr>
                <a:spLocks noChangeShapeType="1"/>
              </p:cNvSpPr>
              <p:nvPr/>
            </p:nvSpPr>
            <p:spPr bwMode="auto">
              <a:xfrm>
                <a:off x="5220" y="2335"/>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91" name="Line 1268">
                <a:extLst>
                  <a:ext uri="{FF2B5EF4-FFF2-40B4-BE49-F238E27FC236}">
                    <a16:creationId xmlns:a16="http://schemas.microsoft.com/office/drawing/2014/main" id="{812347A1-B9A1-C5A8-3651-03D08055D230}"/>
                  </a:ext>
                </a:extLst>
              </p:cNvPr>
              <p:cNvSpPr>
                <a:spLocks noChangeShapeType="1"/>
              </p:cNvSpPr>
              <p:nvPr/>
            </p:nvSpPr>
            <p:spPr bwMode="auto">
              <a:xfrm>
                <a:off x="5285" y="2308"/>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92" name="Line 1269">
                <a:extLst>
                  <a:ext uri="{FF2B5EF4-FFF2-40B4-BE49-F238E27FC236}">
                    <a16:creationId xmlns:a16="http://schemas.microsoft.com/office/drawing/2014/main" id="{643E354A-D746-CAC4-6D78-3EEA5CFF251B}"/>
                  </a:ext>
                </a:extLst>
              </p:cNvPr>
              <p:cNvSpPr>
                <a:spLocks noChangeShapeType="1"/>
              </p:cNvSpPr>
              <p:nvPr/>
            </p:nvSpPr>
            <p:spPr bwMode="auto">
              <a:xfrm>
                <a:off x="5303" y="2386"/>
                <a:ext cx="4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93" name="Line 1270">
                <a:extLst>
                  <a:ext uri="{FF2B5EF4-FFF2-40B4-BE49-F238E27FC236}">
                    <a16:creationId xmlns:a16="http://schemas.microsoft.com/office/drawing/2014/main" id="{C343B45F-9899-A2C5-FFCE-6A6B7F2834C2}"/>
                  </a:ext>
                </a:extLst>
              </p:cNvPr>
              <p:cNvSpPr>
                <a:spLocks noChangeShapeType="1"/>
              </p:cNvSpPr>
              <p:nvPr/>
            </p:nvSpPr>
            <p:spPr bwMode="auto">
              <a:xfrm>
                <a:off x="5329" y="2362"/>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94" name="Line 1271">
                <a:extLst>
                  <a:ext uri="{FF2B5EF4-FFF2-40B4-BE49-F238E27FC236}">
                    <a16:creationId xmlns:a16="http://schemas.microsoft.com/office/drawing/2014/main" id="{BE307412-25CF-0372-104D-92174E7999D0}"/>
                  </a:ext>
                </a:extLst>
              </p:cNvPr>
              <p:cNvSpPr>
                <a:spLocks noChangeShapeType="1"/>
              </p:cNvSpPr>
              <p:nvPr/>
            </p:nvSpPr>
            <p:spPr bwMode="auto">
              <a:xfrm>
                <a:off x="5313" y="2386"/>
                <a:ext cx="3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95" name="Line 1272">
                <a:extLst>
                  <a:ext uri="{FF2B5EF4-FFF2-40B4-BE49-F238E27FC236}">
                    <a16:creationId xmlns:a16="http://schemas.microsoft.com/office/drawing/2014/main" id="{8CC9B9BA-81B3-6CCA-0CC2-BCB88152D4B6}"/>
                  </a:ext>
                </a:extLst>
              </p:cNvPr>
              <p:cNvSpPr>
                <a:spLocks noChangeShapeType="1"/>
              </p:cNvSpPr>
              <p:nvPr/>
            </p:nvSpPr>
            <p:spPr bwMode="auto">
              <a:xfrm>
                <a:off x="5339" y="2362"/>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96" name="Line 1273">
                <a:extLst>
                  <a:ext uri="{FF2B5EF4-FFF2-40B4-BE49-F238E27FC236}">
                    <a16:creationId xmlns:a16="http://schemas.microsoft.com/office/drawing/2014/main" id="{EC75AD8B-3A8C-1C9D-2FBA-37006471888D}"/>
                  </a:ext>
                </a:extLst>
              </p:cNvPr>
              <p:cNvSpPr>
                <a:spLocks noChangeShapeType="1"/>
              </p:cNvSpPr>
              <p:nvPr/>
            </p:nvSpPr>
            <p:spPr bwMode="auto">
              <a:xfrm>
                <a:off x="5345" y="2415"/>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97" name="Line 1274">
                <a:extLst>
                  <a:ext uri="{FF2B5EF4-FFF2-40B4-BE49-F238E27FC236}">
                    <a16:creationId xmlns:a16="http://schemas.microsoft.com/office/drawing/2014/main" id="{AD14E5AB-0866-4993-288B-80CA334F8BF3}"/>
                  </a:ext>
                </a:extLst>
              </p:cNvPr>
              <p:cNvSpPr>
                <a:spLocks noChangeShapeType="1"/>
              </p:cNvSpPr>
              <p:nvPr/>
            </p:nvSpPr>
            <p:spPr bwMode="auto">
              <a:xfrm>
                <a:off x="5345" y="2389"/>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98" name="Line 1275">
                <a:extLst>
                  <a:ext uri="{FF2B5EF4-FFF2-40B4-BE49-F238E27FC236}">
                    <a16:creationId xmlns:a16="http://schemas.microsoft.com/office/drawing/2014/main" id="{54257FF8-18FF-8742-C56A-70779DD3084C}"/>
                  </a:ext>
                </a:extLst>
              </p:cNvPr>
              <p:cNvSpPr>
                <a:spLocks noChangeShapeType="1"/>
              </p:cNvSpPr>
              <p:nvPr/>
            </p:nvSpPr>
            <p:spPr bwMode="auto">
              <a:xfrm>
                <a:off x="5345" y="2415"/>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99" name="Line 1276">
                <a:extLst>
                  <a:ext uri="{FF2B5EF4-FFF2-40B4-BE49-F238E27FC236}">
                    <a16:creationId xmlns:a16="http://schemas.microsoft.com/office/drawing/2014/main" id="{5CA63318-7591-8C68-F0BE-B35DEE0CF006}"/>
                  </a:ext>
                </a:extLst>
              </p:cNvPr>
              <p:cNvSpPr>
                <a:spLocks noChangeShapeType="1"/>
              </p:cNvSpPr>
              <p:nvPr/>
            </p:nvSpPr>
            <p:spPr bwMode="auto">
              <a:xfrm>
                <a:off x="5345" y="2389"/>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00" name="Line 1277">
                <a:extLst>
                  <a:ext uri="{FF2B5EF4-FFF2-40B4-BE49-F238E27FC236}">
                    <a16:creationId xmlns:a16="http://schemas.microsoft.com/office/drawing/2014/main" id="{D11746D9-91CB-0970-6A0F-4A2ECD3A5102}"/>
                  </a:ext>
                </a:extLst>
              </p:cNvPr>
              <p:cNvSpPr>
                <a:spLocks noChangeShapeType="1"/>
              </p:cNvSpPr>
              <p:nvPr/>
            </p:nvSpPr>
            <p:spPr bwMode="auto">
              <a:xfrm>
                <a:off x="5345" y="2415"/>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01" name="Line 1278">
                <a:extLst>
                  <a:ext uri="{FF2B5EF4-FFF2-40B4-BE49-F238E27FC236}">
                    <a16:creationId xmlns:a16="http://schemas.microsoft.com/office/drawing/2014/main" id="{3B5ADA3A-653B-EB22-BF05-2BB06417EAC5}"/>
                  </a:ext>
                </a:extLst>
              </p:cNvPr>
              <p:cNvSpPr>
                <a:spLocks noChangeShapeType="1"/>
              </p:cNvSpPr>
              <p:nvPr/>
            </p:nvSpPr>
            <p:spPr bwMode="auto">
              <a:xfrm>
                <a:off x="5394" y="2389"/>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02" name="Line 1279">
                <a:extLst>
                  <a:ext uri="{FF2B5EF4-FFF2-40B4-BE49-F238E27FC236}">
                    <a16:creationId xmlns:a16="http://schemas.microsoft.com/office/drawing/2014/main" id="{775E3C7C-5E6E-9B7F-4C83-D570C94BC75E}"/>
                  </a:ext>
                </a:extLst>
              </p:cNvPr>
              <p:cNvSpPr>
                <a:spLocks noChangeShapeType="1"/>
              </p:cNvSpPr>
              <p:nvPr/>
            </p:nvSpPr>
            <p:spPr bwMode="auto">
              <a:xfrm>
                <a:off x="5345" y="2450"/>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03" name="Line 1280">
                <a:extLst>
                  <a:ext uri="{FF2B5EF4-FFF2-40B4-BE49-F238E27FC236}">
                    <a16:creationId xmlns:a16="http://schemas.microsoft.com/office/drawing/2014/main" id="{FC9AC7BD-6471-15C2-8BEF-8E4FA2A36BA0}"/>
                  </a:ext>
                </a:extLst>
              </p:cNvPr>
              <p:cNvSpPr>
                <a:spLocks noChangeShapeType="1"/>
              </p:cNvSpPr>
              <p:nvPr/>
            </p:nvSpPr>
            <p:spPr bwMode="auto">
              <a:xfrm>
                <a:off x="5398" y="242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04" name="Line 1281">
                <a:extLst>
                  <a:ext uri="{FF2B5EF4-FFF2-40B4-BE49-F238E27FC236}">
                    <a16:creationId xmlns:a16="http://schemas.microsoft.com/office/drawing/2014/main" id="{CE0EB294-E812-91C7-8CFC-04C2CE964C0D}"/>
                  </a:ext>
                </a:extLst>
              </p:cNvPr>
              <p:cNvSpPr>
                <a:spLocks noChangeShapeType="1"/>
              </p:cNvSpPr>
              <p:nvPr/>
            </p:nvSpPr>
            <p:spPr bwMode="auto">
              <a:xfrm>
                <a:off x="5345" y="2450"/>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05" name="Line 1282">
                <a:extLst>
                  <a:ext uri="{FF2B5EF4-FFF2-40B4-BE49-F238E27FC236}">
                    <a16:creationId xmlns:a16="http://schemas.microsoft.com/office/drawing/2014/main" id="{9EB0B001-45ED-B482-A140-6D8B35122F7F}"/>
                  </a:ext>
                </a:extLst>
              </p:cNvPr>
              <p:cNvSpPr>
                <a:spLocks noChangeShapeType="1"/>
              </p:cNvSpPr>
              <p:nvPr/>
            </p:nvSpPr>
            <p:spPr bwMode="auto">
              <a:xfrm>
                <a:off x="5412" y="242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06" name="Line 1283">
                <a:extLst>
                  <a:ext uri="{FF2B5EF4-FFF2-40B4-BE49-F238E27FC236}">
                    <a16:creationId xmlns:a16="http://schemas.microsoft.com/office/drawing/2014/main" id="{33FC5930-71B9-D431-93D0-3FB60D6EE94C}"/>
                  </a:ext>
                </a:extLst>
              </p:cNvPr>
              <p:cNvSpPr>
                <a:spLocks noChangeShapeType="1"/>
              </p:cNvSpPr>
              <p:nvPr/>
            </p:nvSpPr>
            <p:spPr bwMode="auto">
              <a:xfrm>
                <a:off x="5394" y="2450"/>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07" name="Line 1284">
                <a:extLst>
                  <a:ext uri="{FF2B5EF4-FFF2-40B4-BE49-F238E27FC236}">
                    <a16:creationId xmlns:a16="http://schemas.microsoft.com/office/drawing/2014/main" id="{87A3AB52-0E25-058B-756E-323CD2556ACD}"/>
                  </a:ext>
                </a:extLst>
              </p:cNvPr>
              <p:cNvSpPr>
                <a:spLocks noChangeShapeType="1"/>
              </p:cNvSpPr>
              <p:nvPr/>
            </p:nvSpPr>
            <p:spPr bwMode="auto">
              <a:xfrm>
                <a:off x="5418" y="242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08" name="Line 1285">
                <a:extLst>
                  <a:ext uri="{FF2B5EF4-FFF2-40B4-BE49-F238E27FC236}">
                    <a16:creationId xmlns:a16="http://schemas.microsoft.com/office/drawing/2014/main" id="{C208D86E-547D-6B59-ED0C-24A1A7A9BF01}"/>
                  </a:ext>
                </a:extLst>
              </p:cNvPr>
              <p:cNvSpPr>
                <a:spLocks noChangeShapeType="1"/>
              </p:cNvSpPr>
              <p:nvPr/>
            </p:nvSpPr>
            <p:spPr bwMode="auto">
              <a:xfrm>
                <a:off x="5398" y="2450"/>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09" name="Line 1286">
                <a:extLst>
                  <a:ext uri="{FF2B5EF4-FFF2-40B4-BE49-F238E27FC236}">
                    <a16:creationId xmlns:a16="http://schemas.microsoft.com/office/drawing/2014/main" id="{10E743A4-07D7-A3F2-C051-82549BB4BB10}"/>
                  </a:ext>
                </a:extLst>
              </p:cNvPr>
              <p:cNvSpPr>
                <a:spLocks noChangeShapeType="1"/>
              </p:cNvSpPr>
              <p:nvPr/>
            </p:nvSpPr>
            <p:spPr bwMode="auto">
              <a:xfrm>
                <a:off x="5424" y="242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10" name="Line 1287">
                <a:extLst>
                  <a:ext uri="{FF2B5EF4-FFF2-40B4-BE49-F238E27FC236}">
                    <a16:creationId xmlns:a16="http://schemas.microsoft.com/office/drawing/2014/main" id="{FA4C8239-2E4B-18EA-9723-7AD238A64D37}"/>
                  </a:ext>
                </a:extLst>
              </p:cNvPr>
              <p:cNvSpPr>
                <a:spLocks noChangeShapeType="1"/>
              </p:cNvSpPr>
              <p:nvPr/>
            </p:nvSpPr>
            <p:spPr bwMode="auto">
              <a:xfrm>
                <a:off x="5408" y="2450"/>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11" name="Line 1288">
                <a:extLst>
                  <a:ext uri="{FF2B5EF4-FFF2-40B4-BE49-F238E27FC236}">
                    <a16:creationId xmlns:a16="http://schemas.microsoft.com/office/drawing/2014/main" id="{650C0ADD-21C4-4E6B-0C0B-17C6AC001809}"/>
                  </a:ext>
                </a:extLst>
              </p:cNvPr>
              <p:cNvSpPr>
                <a:spLocks noChangeShapeType="1"/>
              </p:cNvSpPr>
              <p:nvPr/>
            </p:nvSpPr>
            <p:spPr bwMode="auto">
              <a:xfrm>
                <a:off x="5432" y="242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12" name="Line 1289">
                <a:extLst>
                  <a:ext uri="{FF2B5EF4-FFF2-40B4-BE49-F238E27FC236}">
                    <a16:creationId xmlns:a16="http://schemas.microsoft.com/office/drawing/2014/main" id="{BDFFA520-A042-1A80-A581-32E944C0CE32}"/>
                  </a:ext>
                </a:extLst>
              </p:cNvPr>
              <p:cNvSpPr>
                <a:spLocks noChangeShapeType="1"/>
              </p:cNvSpPr>
              <p:nvPr/>
            </p:nvSpPr>
            <p:spPr bwMode="auto">
              <a:xfrm>
                <a:off x="5414" y="2450"/>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13" name="Line 1290">
                <a:extLst>
                  <a:ext uri="{FF2B5EF4-FFF2-40B4-BE49-F238E27FC236}">
                    <a16:creationId xmlns:a16="http://schemas.microsoft.com/office/drawing/2014/main" id="{F724020E-26A2-9F22-2A53-90A7D6CC452C}"/>
                  </a:ext>
                </a:extLst>
              </p:cNvPr>
              <p:cNvSpPr>
                <a:spLocks noChangeShapeType="1"/>
              </p:cNvSpPr>
              <p:nvPr/>
            </p:nvSpPr>
            <p:spPr bwMode="auto">
              <a:xfrm>
                <a:off x="5442" y="242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14" name="Line 1291">
                <a:extLst>
                  <a:ext uri="{FF2B5EF4-FFF2-40B4-BE49-F238E27FC236}">
                    <a16:creationId xmlns:a16="http://schemas.microsoft.com/office/drawing/2014/main" id="{6929502A-8713-843F-7835-284BB4259464}"/>
                  </a:ext>
                </a:extLst>
              </p:cNvPr>
              <p:cNvSpPr>
                <a:spLocks noChangeShapeType="1"/>
              </p:cNvSpPr>
              <p:nvPr/>
            </p:nvSpPr>
            <p:spPr bwMode="auto">
              <a:xfrm>
                <a:off x="5428" y="2450"/>
                <a:ext cx="4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15" name="Line 1292">
                <a:extLst>
                  <a:ext uri="{FF2B5EF4-FFF2-40B4-BE49-F238E27FC236}">
                    <a16:creationId xmlns:a16="http://schemas.microsoft.com/office/drawing/2014/main" id="{4D0F47FE-F11D-A51F-BE61-E48AA3984869}"/>
                  </a:ext>
                </a:extLst>
              </p:cNvPr>
              <p:cNvSpPr>
                <a:spLocks noChangeShapeType="1"/>
              </p:cNvSpPr>
              <p:nvPr/>
            </p:nvSpPr>
            <p:spPr bwMode="auto">
              <a:xfrm>
                <a:off x="5456" y="242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16" name="Line 1293">
                <a:extLst>
                  <a:ext uri="{FF2B5EF4-FFF2-40B4-BE49-F238E27FC236}">
                    <a16:creationId xmlns:a16="http://schemas.microsoft.com/office/drawing/2014/main" id="{84FD02F2-5B36-6568-E899-D5782E4DEFF5}"/>
                  </a:ext>
                </a:extLst>
              </p:cNvPr>
              <p:cNvSpPr>
                <a:spLocks noChangeShapeType="1"/>
              </p:cNvSpPr>
              <p:nvPr/>
            </p:nvSpPr>
            <p:spPr bwMode="auto">
              <a:xfrm>
                <a:off x="5468" y="2450"/>
                <a:ext cx="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17" name="Line 1294">
                <a:extLst>
                  <a:ext uri="{FF2B5EF4-FFF2-40B4-BE49-F238E27FC236}">
                    <a16:creationId xmlns:a16="http://schemas.microsoft.com/office/drawing/2014/main" id="{18DF978D-A4A3-E39E-97A9-93AD55D02D3E}"/>
                  </a:ext>
                </a:extLst>
              </p:cNvPr>
              <p:cNvSpPr>
                <a:spLocks noChangeShapeType="1"/>
              </p:cNvSpPr>
              <p:nvPr/>
            </p:nvSpPr>
            <p:spPr bwMode="auto">
              <a:xfrm>
                <a:off x="5472" y="242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18" name="Line 1295">
                <a:extLst>
                  <a:ext uri="{FF2B5EF4-FFF2-40B4-BE49-F238E27FC236}">
                    <a16:creationId xmlns:a16="http://schemas.microsoft.com/office/drawing/2014/main" id="{283CA5A2-FB6E-8A05-0BFA-735A1772150D}"/>
                  </a:ext>
                </a:extLst>
              </p:cNvPr>
              <p:cNvSpPr>
                <a:spLocks noChangeShapeType="1"/>
              </p:cNvSpPr>
              <p:nvPr/>
            </p:nvSpPr>
            <p:spPr bwMode="auto">
              <a:xfrm>
                <a:off x="5472" y="2450"/>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19" name="Line 1296">
                <a:extLst>
                  <a:ext uri="{FF2B5EF4-FFF2-40B4-BE49-F238E27FC236}">
                    <a16:creationId xmlns:a16="http://schemas.microsoft.com/office/drawing/2014/main" id="{F5E78D36-D134-A5F0-C386-F5124AA0FA60}"/>
                  </a:ext>
                </a:extLst>
              </p:cNvPr>
              <p:cNvSpPr>
                <a:spLocks noChangeShapeType="1"/>
              </p:cNvSpPr>
              <p:nvPr/>
            </p:nvSpPr>
            <p:spPr bwMode="auto">
              <a:xfrm>
                <a:off x="5527" y="242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20" name="Line 1297">
                <a:extLst>
                  <a:ext uri="{FF2B5EF4-FFF2-40B4-BE49-F238E27FC236}">
                    <a16:creationId xmlns:a16="http://schemas.microsoft.com/office/drawing/2014/main" id="{700289AA-3C03-DDF6-6A50-94AAE353DC39}"/>
                  </a:ext>
                </a:extLst>
              </p:cNvPr>
              <p:cNvSpPr>
                <a:spLocks noChangeShapeType="1"/>
              </p:cNvSpPr>
              <p:nvPr/>
            </p:nvSpPr>
            <p:spPr bwMode="auto">
              <a:xfrm>
                <a:off x="5527" y="2450"/>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21" name="Line 1298">
                <a:extLst>
                  <a:ext uri="{FF2B5EF4-FFF2-40B4-BE49-F238E27FC236}">
                    <a16:creationId xmlns:a16="http://schemas.microsoft.com/office/drawing/2014/main" id="{384B35F4-4E22-06BB-FD6E-807DE1B923C6}"/>
                  </a:ext>
                </a:extLst>
              </p:cNvPr>
              <p:cNvSpPr>
                <a:spLocks noChangeShapeType="1"/>
              </p:cNvSpPr>
              <p:nvPr/>
            </p:nvSpPr>
            <p:spPr bwMode="auto">
              <a:xfrm>
                <a:off x="5553" y="242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22" name="Line 1299">
                <a:extLst>
                  <a:ext uri="{FF2B5EF4-FFF2-40B4-BE49-F238E27FC236}">
                    <a16:creationId xmlns:a16="http://schemas.microsoft.com/office/drawing/2014/main" id="{5D18E0FF-5796-A751-D0C8-174BE616AB75}"/>
                  </a:ext>
                </a:extLst>
              </p:cNvPr>
              <p:cNvSpPr>
                <a:spLocks noChangeShapeType="1"/>
              </p:cNvSpPr>
              <p:nvPr/>
            </p:nvSpPr>
            <p:spPr bwMode="auto">
              <a:xfrm>
                <a:off x="5541" y="2450"/>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23" name="Line 1300">
                <a:extLst>
                  <a:ext uri="{FF2B5EF4-FFF2-40B4-BE49-F238E27FC236}">
                    <a16:creationId xmlns:a16="http://schemas.microsoft.com/office/drawing/2014/main" id="{8BDC8EAC-BF3E-63BC-9054-7F307EB685D6}"/>
                  </a:ext>
                </a:extLst>
              </p:cNvPr>
              <p:cNvSpPr>
                <a:spLocks noChangeShapeType="1"/>
              </p:cNvSpPr>
              <p:nvPr/>
            </p:nvSpPr>
            <p:spPr bwMode="auto">
              <a:xfrm>
                <a:off x="5567" y="242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24" name="Line 1301">
                <a:extLst>
                  <a:ext uri="{FF2B5EF4-FFF2-40B4-BE49-F238E27FC236}">
                    <a16:creationId xmlns:a16="http://schemas.microsoft.com/office/drawing/2014/main" id="{F883A82D-E0B0-C3BD-8333-D6DC58122DA0}"/>
                  </a:ext>
                </a:extLst>
              </p:cNvPr>
              <p:cNvSpPr>
                <a:spLocks noChangeShapeType="1"/>
              </p:cNvSpPr>
              <p:nvPr/>
            </p:nvSpPr>
            <p:spPr bwMode="auto">
              <a:xfrm>
                <a:off x="5595" y="2515"/>
                <a:ext cx="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25" name="Line 1302">
                <a:extLst>
                  <a:ext uri="{FF2B5EF4-FFF2-40B4-BE49-F238E27FC236}">
                    <a16:creationId xmlns:a16="http://schemas.microsoft.com/office/drawing/2014/main" id="{F37517AB-FFA2-3F8F-D196-212FB5A03A00}"/>
                  </a:ext>
                </a:extLst>
              </p:cNvPr>
              <p:cNvSpPr>
                <a:spLocks noChangeShapeType="1"/>
              </p:cNvSpPr>
              <p:nvPr/>
            </p:nvSpPr>
            <p:spPr bwMode="auto">
              <a:xfrm>
                <a:off x="5599" y="248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26" name="Line 1303">
                <a:extLst>
                  <a:ext uri="{FF2B5EF4-FFF2-40B4-BE49-F238E27FC236}">
                    <a16:creationId xmlns:a16="http://schemas.microsoft.com/office/drawing/2014/main" id="{8E620D73-A25A-CF79-FF52-51DB70635C06}"/>
                  </a:ext>
                </a:extLst>
              </p:cNvPr>
              <p:cNvSpPr>
                <a:spLocks noChangeShapeType="1"/>
              </p:cNvSpPr>
              <p:nvPr/>
            </p:nvSpPr>
            <p:spPr bwMode="auto">
              <a:xfrm>
                <a:off x="5599" y="2515"/>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27" name="Line 1304">
                <a:extLst>
                  <a:ext uri="{FF2B5EF4-FFF2-40B4-BE49-F238E27FC236}">
                    <a16:creationId xmlns:a16="http://schemas.microsoft.com/office/drawing/2014/main" id="{44AA9EA9-0F41-A806-0957-14D1FD6EB98F}"/>
                  </a:ext>
                </a:extLst>
              </p:cNvPr>
              <p:cNvSpPr>
                <a:spLocks noChangeShapeType="1"/>
              </p:cNvSpPr>
              <p:nvPr/>
            </p:nvSpPr>
            <p:spPr bwMode="auto">
              <a:xfrm>
                <a:off x="5599" y="248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28" name="Line 1305">
                <a:extLst>
                  <a:ext uri="{FF2B5EF4-FFF2-40B4-BE49-F238E27FC236}">
                    <a16:creationId xmlns:a16="http://schemas.microsoft.com/office/drawing/2014/main" id="{D6D1211F-25C1-EFE1-7415-E594A89EDD3F}"/>
                  </a:ext>
                </a:extLst>
              </p:cNvPr>
              <p:cNvSpPr>
                <a:spLocks noChangeShapeType="1"/>
              </p:cNvSpPr>
              <p:nvPr/>
            </p:nvSpPr>
            <p:spPr bwMode="auto">
              <a:xfrm>
                <a:off x="5599" y="2515"/>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29" name="Line 1306">
                <a:extLst>
                  <a:ext uri="{FF2B5EF4-FFF2-40B4-BE49-F238E27FC236}">
                    <a16:creationId xmlns:a16="http://schemas.microsoft.com/office/drawing/2014/main" id="{EA62538D-13F5-AA42-6824-ACD0DB0AAA23}"/>
                  </a:ext>
                </a:extLst>
              </p:cNvPr>
              <p:cNvSpPr>
                <a:spLocks noChangeShapeType="1"/>
              </p:cNvSpPr>
              <p:nvPr/>
            </p:nvSpPr>
            <p:spPr bwMode="auto">
              <a:xfrm>
                <a:off x="5599" y="248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30" name="Line 1307">
                <a:extLst>
                  <a:ext uri="{FF2B5EF4-FFF2-40B4-BE49-F238E27FC236}">
                    <a16:creationId xmlns:a16="http://schemas.microsoft.com/office/drawing/2014/main" id="{F369F7BC-575F-D85F-8412-6212ACD3D4C8}"/>
                  </a:ext>
                </a:extLst>
              </p:cNvPr>
              <p:cNvSpPr>
                <a:spLocks noChangeShapeType="1"/>
              </p:cNvSpPr>
              <p:nvPr/>
            </p:nvSpPr>
            <p:spPr bwMode="auto">
              <a:xfrm>
                <a:off x="5696" y="2609"/>
                <a:ext cx="3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31" name="Line 1308">
                <a:extLst>
                  <a:ext uri="{FF2B5EF4-FFF2-40B4-BE49-F238E27FC236}">
                    <a16:creationId xmlns:a16="http://schemas.microsoft.com/office/drawing/2014/main" id="{992E0452-B683-1D63-55C8-37CDE238DF10}"/>
                  </a:ext>
                </a:extLst>
              </p:cNvPr>
              <p:cNvSpPr>
                <a:spLocks noChangeShapeType="1"/>
              </p:cNvSpPr>
              <p:nvPr/>
            </p:nvSpPr>
            <p:spPr bwMode="auto">
              <a:xfrm>
                <a:off x="5720" y="2582"/>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32" name="Line 1309">
                <a:extLst>
                  <a:ext uri="{FF2B5EF4-FFF2-40B4-BE49-F238E27FC236}">
                    <a16:creationId xmlns:a16="http://schemas.microsoft.com/office/drawing/2014/main" id="{BE846969-FDE8-A43A-E19B-857263495CA3}"/>
                  </a:ext>
                </a:extLst>
              </p:cNvPr>
              <p:cNvSpPr>
                <a:spLocks noChangeShapeType="1"/>
              </p:cNvSpPr>
              <p:nvPr/>
            </p:nvSpPr>
            <p:spPr bwMode="auto">
              <a:xfrm>
                <a:off x="5716" y="2609"/>
                <a:ext cx="1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33" name="Line 1310">
                <a:extLst>
                  <a:ext uri="{FF2B5EF4-FFF2-40B4-BE49-F238E27FC236}">
                    <a16:creationId xmlns:a16="http://schemas.microsoft.com/office/drawing/2014/main" id="{45A77424-47A8-D737-9EC6-0DFCBDF7FE2D}"/>
                  </a:ext>
                </a:extLst>
              </p:cNvPr>
              <p:cNvSpPr>
                <a:spLocks noChangeShapeType="1"/>
              </p:cNvSpPr>
              <p:nvPr/>
            </p:nvSpPr>
            <p:spPr bwMode="auto">
              <a:xfrm>
                <a:off x="5726" y="2582"/>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34" name="Line 1311">
                <a:extLst>
                  <a:ext uri="{FF2B5EF4-FFF2-40B4-BE49-F238E27FC236}">
                    <a16:creationId xmlns:a16="http://schemas.microsoft.com/office/drawing/2014/main" id="{14D1166B-55FB-1BB5-D940-86FBFE314791}"/>
                  </a:ext>
                </a:extLst>
              </p:cNvPr>
              <p:cNvSpPr>
                <a:spLocks noChangeShapeType="1"/>
              </p:cNvSpPr>
              <p:nvPr/>
            </p:nvSpPr>
            <p:spPr bwMode="auto">
              <a:xfrm>
                <a:off x="5726" y="2609"/>
                <a:ext cx="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35" name="Line 1312">
                <a:extLst>
                  <a:ext uri="{FF2B5EF4-FFF2-40B4-BE49-F238E27FC236}">
                    <a16:creationId xmlns:a16="http://schemas.microsoft.com/office/drawing/2014/main" id="{9795A5A4-D4DD-17E4-BD97-04A90FC74875}"/>
                  </a:ext>
                </a:extLst>
              </p:cNvPr>
              <p:cNvSpPr>
                <a:spLocks noChangeShapeType="1"/>
              </p:cNvSpPr>
              <p:nvPr/>
            </p:nvSpPr>
            <p:spPr bwMode="auto">
              <a:xfrm>
                <a:off x="5787" y="2582"/>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36" name="Line 1313">
                <a:extLst>
                  <a:ext uri="{FF2B5EF4-FFF2-40B4-BE49-F238E27FC236}">
                    <a16:creationId xmlns:a16="http://schemas.microsoft.com/office/drawing/2014/main" id="{6EE7BD5D-5002-8356-6DA1-28778E5CC5B0}"/>
                  </a:ext>
                </a:extLst>
              </p:cNvPr>
              <p:cNvSpPr>
                <a:spLocks noChangeShapeType="1"/>
              </p:cNvSpPr>
              <p:nvPr/>
            </p:nvSpPr>
            <p:spPr bwMode="auto">
              <a:xfrm>
                <a:off x="5805" y="2609"/>
                <a:ext cx="48"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37" name="Line 1314">
                <a:extLst>
                  <a:ext uri="{FF2B5EF4-FFF2-40B4-BE49-F238E27FC236}">
                    <a16:creationId xmlns:a16="http://schemas.microsoft.com/office/drawing/2014/main" id="{3FDB84ED-9C61-E607-A5C9-50629A8800B9}"/>
                  </a:ext>
                </a:extLst>
              </p:cNvPr>
              <p:cNvSpPr>
                <a:spLocks noChangeShapeType="1"/>
              </p:cNvSpPr>
              <p:nvPr/>
            </p:nvSpPr>
            <p:spPr bwMode="auto">
              <a:xfrm>
                <a:off x="5831" y="2582"/>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38" name="Line 1315">
                <a:extLst>
                  <a:ext uri="{FF2B5EF4-FFF2-40B4-BE49-F238E27FC236}">
                    <a16:creationId xmlns:a16="http://schemas.microsoft.com/office/drawing/2014/main" id="{A290391D-BE4F-1499-A73B-1457C92D7CF1}"/>
                  </a:ext>
                </a:extLst>
              </p:cNvPr>
              <p:cNvSpPr>
                <a:spLocks noChangeShapeType="1"/>
              </p:cNvSpPr>
              <p:nvPr/>
            </p:nvSpPr>
            <p:spPr bwMode="auto">
              <a:xfrm>
                <a:off x="6172" y="2609"/>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39" name="Line 1316">
                <a:extLst>
                  <a:ext uri="{FF2B5EF4-FFF2-40B4-BE49-F238E27FC236}">
                    <a16:creationId xmlns:a16="http://schemas.microsoft.com/office/drawing/2014/main" id="{F37143E1-A6DB-4EE2-62B5-7D1D4069BB6C}"/>
                  </a:ext>
                </a:extLst>
              </p:cNvPr>
              <p:cNvSpPr>
                <a:spLocks noChangeShapeType="1"/>
              </p:cNvSpPr>
              <p:nvPr/>
            </p:nvSpPr>
            <p:spPr bwMode="auto">
              <a:xfrm>
                <a:off x="6198" y="2582"/>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40" name="Line 1317">
                <a:extLst>
                  <a:ext uri="{FF2B5EF4-FFF2-40B4-BE49-F238E27FC236}">
                    <a16:creationId xmlns:a16="http://schemas.microsoft.com/office/drawing/2014/main" id="{A6BD3B29-5B24-39FA-F6AB-0B9A53196D6A}"/>
                  </a:ext>
                </a:extLst>
              </p:cNvPr>
              <p:cNvSpPr>
                <a:spLocks noChangeShapeType="1"/>
              </p:cNvSpPr>
              <p:nvPr/>
            </p:nvSpPr>
            <p:spPr bwMode="auto">
              <a:xfrm>
                <a:off x="6178" y="260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41" name="Line 1318">
                <a:extLst>
                  <a:ext uri="{FF2B5EF4-FFF2-40B4-BE49-F238E27FC236}">
                    <a16:creationId xmlns:a16="http://schemas.microsoft.com/office/drawing/2014/main" id="{85FC4CF6-AF72-C030-C36D-B597BCD20FCE}"/>
                  </a:ext>
                </a:extLst>
              </p:cNvPr>
              <p:cNvSpPr>
                <a:spLocks noChangeShapeType="1"/>
              </p:cNvSpPr>
              <p:nvPr/>
            </p:nvSpPr>
            <p:spPr bwMode="auto">
              <a:xfrm>
                <a:off x="6206" y="2582"/>
                <a:ext cx="0" cy="51"/>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42" name="Freeform 1319">
                <a:extLst>
                  <a:ext uri="{FF2B5EF4-FFF2-40B4-BE49-F238E27FC236}">
                    <a16:creationId xmlns:a16="http://schemas.microsoft.com/office/drawing/2014/main" id="{B28F4E4B-5C31-DFAF-19E6-588823FFD4AF}"/>
                  </a:ext>
                </a:extLst>
              </p:cNvPr>
              <p:cNvSpPr>
                <a:spLocks/>
              </p:cNvSpPr>
              <p:nvPr/>
            </p:nvSpPr>
            <p:spPr bwMode="auto">
              <a:xfrm>
                <a:off x="1928" y="290"/>
                <a:ext cx="0" cy="54"/>
              </a:xfrm>
              <a:custGeom>
                <a:avLst/>
                <a:gdLst>
                  <a:gd name="T0" fmla="*/ 51 w 51"/>
                  <a:gd name="T1" fmla="*/ 27 h 54"/>
                  <a:gd name="T2" fmla="*/ 51 w 51"/>
                  <a:gd name="T3" fmla="*/ 27 h 54"/>
                  <a:gd name="T4" fmla="*/ 51 w 51"/>
                  <a:gd name="T5" fmla="*/ 17 h 54"/>
                  <a:gd name="T6" fmla="*/ 48 w 51"/>
                  <a:gd name="T7" fmla="*/ 10 h 54"/>
                  <a:gd name="T8" fmla="*/ 41 w 51"/>
                  <a:gd name="T9" fmla="*/ 3 h 54"/>
                  <a:gd name="T10" fmla="*/ 34 w 51"/>
                  <a:gd name="T11" fmla="*/ 0 h 54"/>
                  <a:gd name="T12" fmla="*/ 34 w 51"/>
                  <a:gd name="T13" fmla="*/ 0 h 54"/>
                  <a:gd name="T14" fmla="*/ 27 w 51"/>
                  <a:gd name="T15" fmla="*/ 0 h 54"/>
                  <a:gd name="T16" fmla="*/ 17 w 51"/>
                  <a:gd name="T17" fmla="*/ 0 h 54"/>
                  <a:gd name="T18" fmla="*/ 10 w 51"/>
                  <a:gd name="T19" fmla="*/ 3 h 54"/>
                  <a:gd name="T20" fmla="*/ 3 w 51"/>
                  <a:gd name="T21" fmla="*/ 10 h 54"/>
                  <a:gd name="T22" fmla="*/ 3 w 51"/>
                  <a:gd name="T23" fmla="*/ 10 h 54"/>
                  <a:gd name="T24" fmla="*/ 0 w 51"/>
                  <a:gd name="T25" fmla="*/ 17 h 54"/>
                  <a:gd name="T26" fmla="*/ 0 w 51"/>
                  <a:gd name="T27" fmla="*/ 27 h 54"/>
                  <a:gd name="T28" fmla="*/ 0 w 51"/>
                  <a:gd name="T29" fmla="*/ 34 h 54"/>
                  <a:gd name="T30" fmla="*/ 3 w 51"/>
                  <a:gd name="T31" fmla="*/ 41 h 54"/>
                  <a:gd name="T32" fmla="*/ 3 w 51"/>
                  <a:gd name="T33" fmla="*/ 41 h 54"/>
                  <a:gd name="T34" fmla="*/ 10 w 51"/>
                  <a:gd name="T35" fmla="*/ 48 h 54"/>
                  <a:gd name="T36" fmla="*/ 17 w 51"/>
                  <a:gd name="T37" fmla="*/ 51 h 54"/>
                  <a:gd name="T38" fmla="*/ 27 w 51"/>
                  <a:gd name="T39" fmla="*/ 54 h 54"/>
                  <a:gd name="T40" fmla="*/ 34 w 51"/>
                  <a:gd name="T41" fmla="*/ 51 h 54"/>
                  <a:gd name="T42" fmla="*/ 34 w 51"/>
                  <a:gd name="T43" fmla="*/ 51 h 54"/>
                  <a:gd name="T44" fmla="*/ 41 w 51"/>
                  <a:gd name="T45" fmla="*/ 48 h 54"/>
                  <a:gd name="T46" fmla="*/ 48 w 51"/>
                  <a:gd name="T47" fmla="*/ 41 h 54"/>
                  <a:gd name="T48" fmla="*/ 51 w 51"/>
                  <a:gd name="T49" fmla="*/ 34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17"/>
                    </a:lnTo>
                    <a:lnTo>
                      <a:pt x="48" y="10"/>
                    </a:lnTo>
                    <a:lnTo>
                      <a:pt x="41" y="3"/>
                    </a:lnTo>
                    <a:lnTo>
                      <a:pt x="34" y="0"/>
                    </a:lnTo>
                    <a:lnTo>
                      <a:pt x="34" y="0"/>
                    </a:lnTo>
                    <a:lnTo>
                      <a:pt x="27" y="0"/>
                    </a:lnTo>
                    <a:lnTo>
                      <a:pt x="17" y="0"/>
                    </a:lnTo>
                    <a:lnTo>
                      <a:pt x="10" y="3"/>
                    </a:lnTo>
                    <a:lnTo>
                      <a:pt x="3" y="10"/>
                    </a:lnTo>
                    <a:lnTo>
                      <a:pt x="3" y="10"/>
                    </a:lnTo>
                    <a:lnTo>
                      <a:pt x="0" y="17"/>
                    </a:lnTo>
                    <a:lnTo>
                      <a:pt x="0" y="27"/>
                    </a:lnTo>
                    <a:lnTo>
                      <a:pt x="0" y="34"/>
                    </a:lnTo>
                    <a:lnTo>
                      <a:pt x="3" y="41"/>
                    </a:lnTo>
                    <a:lnTo>
                      <a:pt x="3" y="41"/>
                    </a:lnTo>
                    <a:lnTo>
                      <a:pt x="10" y="48"/>
                    </a:lnTo>
                    <a:lnTo>
                      <a:pt x="17" y="51"/>
                    </a:lnTo>
                    <a:lnTo>
                      <a:pt x="27" y="54"/>
                    </a:lnTo>
                    <a:lnTo>
                      <a:pt x="34" y="51"/>
                    </a:lnTo>
                    <a:lnTo>
                      <a:pt x="34" y="51"/>
                    </a:lnTo>
                    <a:lnTo>
                      <a:pt x="41" y="48"/>
                    </a:lnTo>
                    <a:lnTo>
                      <a:pt x="48"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43" name="Freeform 1320">
                <a:extLst>
                  <a:ext uri="{FF2B5EF4-FFF2-40B4-BE49-F238E27FC236}">
                    <a16:creationId xmlns:a16="http://schemas.microsoft.com/office/drawing/2014/main" id="{C715F797-5606-898E-A431-917E47EC7246}"/>
                  </a:ext>
                </a:extLst>
              </p:cNvPr>
              <p:cNvSpPr>
                <a:spLocks/>
              </p:cNvSpPr>
              <p:nvPr/>
            </p:nvSpPr>
            <p:spPr bwMode="auto">
              <a:xfrm>
                <a:off x="1928" y="290"/>
                <a:ext cx="0" cy="54"/>
              </a:xfrm>
              <a:custGeom>
                <a:avLst/>
                <a:gdLst>
                  <a:gd name="T0" fmla="*/ 51 w 51"/>
                  <a:gd name="T1" fmla="*/ 27 h 54"/>
                  <a:gd name="T2" fmla="*/ 51 w 51"/>
                  <a:gd name="T3" fmla="*/ 27 h 54"/>
                  <a:gd name="T4" fmla="*/ 51 w 51"/>
                  <a:gd name="T5" fmla="*/ 17 h 54"/>
                  <a:gd name="T6" fmla="*/ 48 w 51"/>
                  <a:gd name="T7" fmla="*/ 10 h 54"/>
                  <a:gd name="T8" fmla="*/ 41 w 51"/>
                  <a:gd name="T9" fmla="*/ 3 h 54"/>
                  <a:gd name="T10" fmla="*/ 34 w 51"/>
                  <a:gd name="T11" fmla="*/ 0 h 54"/>
                  <a:gd name="T12" fmla="*/ 34 w 51"/>
                  <a:gd name="T13" fmla="*/ 0 h 54"/>
                  <a:gd name="T14" fmla="*/ 27 w 51"/>
                  <a:gd name="T15" fmla="*/ 0 h 54"/>
                  <a:gd name="T16" fmla="*/ 17 w 51"/>
                  <a:gd name="T17" fmla="*/ 0 h 54"/>
                  <a:gd name="T18" fmla="*/ 10 w 51"/>
                  <a:gd name="T19" fmla="*/ 3 h 54"/>
                  <a:gd name="T20" fmla="*/ 3 w 51"/>
                  <a:gd name="T21" fmla="*/ 10 h 54"/>
                  <a:gd name="T22" fmla="*/ 3 w 51"/>
                  <a:gd name="T23" fmla="*/ 10 h 54"/>
                  <a:gd name="T24" fmla="*/ 0 w 51"/>
                  <a:gd name="T25" fmla="*/ 17 h 54"/>
                  <a:gd name="T26" fmla="*/ 0 w 51"/>
                  <a:gd name="T27" fmla="*/ 27 h 54"/>
                  <a:gd name="T28" fmla="*/ 0 w 51"/>
                  <a:gd name="T29" fmla="*/ 34 h 54"/>
                  <a:gd name="T30" fmla="*/ 3 w 51"/>
                  <a:gd name="T31" fmla="*/ 41 h 54"/>
                  <a:gd name="T32" fmla="*/ 3 w 51"/>
                  <a:gd name="T33" fmla="*/ 41 h 54"/>
                  <a:gd name="T34" fmla="*/ 10 w 51"/>
                  <a:gd name="T35" fmla="*/ 48 h 54"/>
                  <a:gd name="T36" fmla="*/ 17 w 51"/>
                  <a:gd name="T37" fmla="*/ 51 h 54"/>
                  <a:gd name="T38" fmla="*/ 27 w 51"/>
                  <a:gd name="T39" fmla="*/ 54 h 54"/>
                  <a:gd name="T40" fmla="*/ 34 w 51"/>
                  <a:gd name="T41" fmla="*/ 51 h 54"/>
                  <a:gd name="T42" fmla="*/ 34 w 51"/>
                  <a:gd name="T43" fmla="*/ 51 h 54"/>
                  <a:gd name="T44" fmla="*/ 41 w 51"/>
                  <a:gd name="T45" fmla="*/ 48 h 54"/>
                  <a:gd name="T46" fmla="*/ 48 w 51"/>
                  <a:gd name="T47" fmla="*/ 41 h 54"/>
                  <a:gd name="T48" fmla="*/ 51 w 51"/>
                  <a:gd name="T49" fmla="*/ 34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17"/>
                    </a:lnTo>
                    <a:lnTo>
                      <a:pt x="48" y="10"/>
                    </a:lnTo>
                    <a:lnTo>
                      <a:pt x="41" y="3"/>
                    </a:lnTo>
                    <a:lnTo>
                      <a:pt x="34" y="0"/>
                    </a:lnTo>
                    <a:lnTo>
                      <a:pt x="34" y="0"/>
                    </a:lnTo>
                    <a:lnTo>
                      <a:pt x="27" y="0"/>
                    </a:lnTo>
                    <a:lnTo>
                      <a:pt x="17" y="0"/>
                    </a:lnTo>
                    <a:lnTo>
                      <a:pt x="10" y="3"/>
                    </a:lnTo>
                    <a:lnTo>
                      <a:pt x="3" y="10"/>
                    </a:lnTo>
                    <a:lnTo>
                      <a:pt x="3" y="10"/>
                    </a:lnTo>
                    <a:lnTo>
                      <a:pt x="0" y="17"/>
                    </a:lnTo>
                    <a:lnTo>
                      <a:pt x="0" y="27"/>
                    </a:lnTo>
                    <a:lnTo>
                      <a:pt x="0" y="34"/>
                    </a:lnTo>
                    <a:lnTo>
                      <a:pt x="3" y="41"/>
                    </a:lnTo>
                    <a:lnTo>
                      <a:pt x="3" y="41"/>
                    </a:lnTo>
                    <a:lnTo>
                      <a:pt x="10" y="48"/>
                    </a:lnTo>
                    <a:lnTo>
                      <a:pt x="17" y="51"/>
                    </a:lnTo>
                    <a:lnTo>
                      <a:pt x="27" y="54"/>
                    </a:lnTo>
                    <a:lnTo>
                      <a:pt x="34" y="51"/>
                    </a:lnTo>
                    <a:lnTo>
                      <a:pt x="34" y="51"/>
                    </a:lnTo>
                    <a:lnTo>
                      <a:pt x="41" y="48"/>
                    </a:lnTo>
                    <a:lnTo>
                      <a:pt x="48"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44" name="Freeform 1321">
                <a:extLst>
                  <a:ext uri="{FF2B5EF4-FFF2-40B4-BE49-F238E27FC236}">
                    <a16:creationId xmlns:a16="http://schemas.microsoft.com/office/drawing/2014/main" id="{9DC74FDA-8DA9-B3C4-7376-21080539CF4A}"/>
                  </a:ext>
                </a:extLst>
              </p:cNvPr>
              <p:cNvSpPr>
                <a:spLocks/>
              </p:cNvSpPr>
              <p:nvPr/>
            </p:nvSpPr>
            <p:spPr bwMode="auto">
              <a:xfrm>
                <a:off x="1928" y="290"/>
                <a:ext cx="0" cy="54"/>
              </a:xfrm>
              <a:custGeom>
                <a:avLst/>
                <a:gdLst>
                  <a:gd name="T0" fmla="*/ 55 w 55"/>
                  <a:gd name="T1" fmla="*/ 27 h 54"/>
                  <a:gd name="T2" fmla="*/ 55 w 55"/>
                  <a:gd name="T3" fmla="*/ 27 h 54"/>
                  <a:gd name="T4" fmla="*/ 55 w 55"/>
                  <a:gd name="T5" fmla="*/ 17 h 54"/>
                  <a:gd name="T6" fmla="*/ 48 w 55"/>
                  <a:gd name="T7" fmla="*/ 10 h 54"/>
                  <a:gd name="T8" fmla="*/ 45 w 55"/>
                  <a:gd name="T9" fmla="*/ 3 h 54"/>
                  <a:gd name="T10" fmla="*/ 38 w 55"/>
                  <a:gd name="T11" fmla="*/ 0 h 54"/>
                  <a:gd name="T12" fmla="*/ 38 w 55"/>
                  <a:gd name="T13" fmla="*/ 0 h 54"/>
                  <a:gd name="T14" fmla="*/ 28 w 55"/>
                  <a:gd name="T15" fmla="*/ 0 h 54"/>
                  <a:gd name="T16" fmla="*/ 21 w 55"/>
                  <a:gd name="T17" fmla="*/ 0 h 54"/>
                  <a:gd name="T18" fmla="*/ 14 w 55"/>
                  <a:gd name="T19" fmla="*/ 3 h 54"/>
                  <a:gd name="T20" fmla="*/ 7 w 55"/>
                  <a:gd name="T21" fmla="*/ 10 h 54"/>
                  <a:gd name="T22" fmla="*/ 7 w 55"/>
                  <a:gd name="T23" fmla="*/ 10 h 54"/>
                  <a:gd name="T24" fmla="*/ 4 w 55"/>
                  <a:gd name="T25" fmla="*/ 17 h 54"/>
                  <a:gd name="T26" fmla="*/ 0 w 55"/>
                  <a:gd name="T27" fmla="*/ 27 h 54"/>
                  <a:gd name="T28" fmla="*/ 4 w 55"/>
                  <a:gd name="T29" fmla="*/ 34 h 54"/>
                  <a:gd name="T30" fmla="*/ 7 w 55"/>
                  <a:gd name="T31" fmla="*/ 41 h 54"/>
                  <a:gd name="T32" fmla="*/ 7 w 55"/>
                  <a:gd name="T33" fmla="*/ 41 h 54"/>
                  <a:gd name="T34" fmla="*/ 14 w 55"/>
                  <a:gd name="T35" fmla="*/ 48 h 54"/>
                  <a:gd name="T36" fmla="*/ 21 w 55"/>
                  <a:gd name="T37" fmla="*/ 51 h 54"/>
                  <a:gd name="T38" fmla="*/ 28 w 55"/>
                  <a:gd name="T39" fmla="*/ 54 h 54"/>
                  <a:gd name="T40" fmla="*/ 38 w 55"/>
                  <a:gd name="T41" fmla="*/ 51 h 54"/>
                  <a:gd name="T42" fmla="*/ 38 w 55"/>
                  <a:gd name="T43" fmla="*/ 51 h 54"/>
                  <a:gd name="T44" fmla="*/ 45 w 55"/>
                  <a:gd name="T45" fmla="*/ 48 h 54"/>
                  <a:gd name="T46" fmla="*/ 48 w 55"/>
                  <a:gd name="T47" fmla="*/ 41 h 54"/>
                  <a:gd name="T48" fmla="*/ 55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5" y="17"/>
                    </a:lnTo>
                    <a:lnTo>
                      <a:pt x="48" y="10"/>
                    </a:lnTo>
                    <a:lnTo>
                      <a:pt x="45" y="3"/>
                    </a:lnTo>
                    <a:lnTo>
                      <a:pt x="38" y="0"/>
                    </a:lnTo>
                    <a:lnTo>
                      <a:pt x="38" y="0"/>
                    </a:lnTo>
                    <a:lnTo>
                      <a:pt x="28" y="0"/>
                    </a:lnTo>
                    <a:lnTo>
                      <a:pt x="21" y="0"/>
                    </a:lnTo>
                    <a:lnTo>
                      <a:pt x="14" y="3"/>
                    </a:lnTo>
                    <a:lnTo>
                      <a:pt x="7" y="10"/>
                    </a:lnTo>
                    <a:lnTo>
                      <a:pt x="7" y="10"/>
                    </a:lnTo>
                    <a:lnTo>
                      <a:pt x="4" y="17"/>
                    </a:lnTo>
                    <a:lnTo>
                      <a:pt x="0" y="27"/>
                    </a:lnTo>
                    <a:lnTo>
                      <a:pt x="4" y="34"/>
                    </a:lnTo>
                    <a:lnTo>
                      <a:pt x="7" y="41"/>
                    </a:lnTo>
                    <a:lnTo>
                      <a:pt x="7" y="41"/>
                    </a:lnTo>
                    <a:lnTo>
                      <a:pt x="14" y="48"/>
                    </a:lnTo>
                    <a:lnTo>
                      <a:pt x="21" y="51"/>
                    </a:lnTo>
                    <a:lnTo>
                      <a:pt x="28" y="54"/>
                    </a:lnTo>
                    <a:lnTo>
                      <a:pt x="38" y="51"/>
                    </a:lnTo>
                    <a:lnTo>
                      <a:pt x="38" y="51"/>
                    </a:lnTo>
                    <a:lnTo>
                      <a:pt x="45" y="48"/>
                    </a:lnTo>
                    <a:lnTo>
                      <a:pt x="48" y="41"/>
                    </a:lnTo>
                    <a:lnTo>
                      <a:pt x="55"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45" name="Freeform 1322">
                <a:extLst>
                  <a:ext uri="{FF2B5EF4-FFF2-40B4-BE49-F238E27FC236}">
                    <a16:creationId xmlns:a16="http://schemas.microsoft.com/office/drawing/2014/main" id="{31712168-92CD-BC47-45D3-39E81113AA77}"/>
                  </a:ext>
                </a:extLst>
              </p:cNvPr>
              <p:cNvSpPr>
                <a:spLocks/>
              </p:cNvSpPr>
              <p:nvPr/>
            </p:nvSpPr>
            <p:spPr bwMode="auto">
              <a:xfrm>
                <a:off x="1928" y="290"/>
                <a:ext cx="0" cy="54"/>
              </a:xfrm>
              <a:custGeom>
                <a:avLst/>
                <a:gdLst>
                  <a:gd name="T0" fmla="*/ 55 w 55"/>
                  <a:gd name="T1" fmla="*/ 27 h 54"/>
                  <a:gd name="T2" fmla="*/ 55 w 55"/>
                  <a:gd name="T3" fmla="*/ 27 h 54"/>
                  <a:gd name="T4" fmla="*/ 55 w 55"/>
                  <a:gd name="T5" fmla="*/ 17 h 54"/>
                  <a:gd name="T6" fmla="*/ 48 w 55"/>
                  <a:gd name="T7" fmla="*/ 10 h 54"/>
                  <a:gd name="T8" fmla="*/ 45 w 55"/>
                  <a:gd name="T9" fmla="*/ 3 h 54"/>
                  <a:gd name="T10" fmla="*/ 38 w 55"/>
                  <a:gd name="T11" fmla="*/ 0 h 54"/>
                  <a:gd name="T12" fmla="*/ 38 w 55"/>
                  <a:gd name="T13" fmla="*/ 0 h 54"/>
                  <a:gd name="T14" fmla="*/ 28 w 55"/>
                  <a:gd name="T15" fmla="*/ 0 h 54"/>
                  <a:gd name="T16" fmla="*/ 21 w 55"/>
                  <a:gd name="T17" fmla="*/ 0 h 54"/>
                  <a:gd name="T18" fmla="*/ 14 w 55"/>
                  <a:gd name="T19" fmla="*/ 3 h 54"/>
                  <a:gd name="T20" fmla="*/ 7 w 55"/>
                  <a:gd name="T21" fmla="*/ 10 h 54"/>
                  <a:gd name="T22" fmla="*/ 7 w 55"/>
                  <a:gd name="T23" fmla="*/ 10 h 54"/>
                  <a:gd name="T24" fmla="*/ 4 w 55"/>
                  <a:gd name="T25" fmla="*/ 17 h 54"/>
                  <a:gd name="T26" fmla="*/ 0 w 55"/>
                  <a:gd name="T27" fmla="*/ 27 h 54"/>
                  <a:gd name="T28" fmla="*/ 4 w 55"/>
                  <a:gd name="T29" fmla="*/ 34 h 54"/>
                  <a:gd name="T30" fmla="*/ 7 w 55"/>
                  <a:gd name="T31" fmla="*/ 41 h 54"/>
                  <a:gd name="T32" fmla="*/ 7 w 55"/>
                  <a:gd name="T33" fmla="*/ 41 h 54"/>
                  <a:gd name="T34" fmla="*/ 14 w 55"/>
                  <a:gd name="T35" fmla="*/ 48 h 54"/>
                  <a:gd name="T36" fmla="*/ 21 w 55"/>
                  <a:gd name="T37" fmla="*/ 51 h 54"/>
                  <a:gd name="T38" fmla="*/ 28 w 55"/>
                  <a:gd name="T39" fmla="*/ 54 h 54"/>
                  <a:gd name="T40" fmla="*/ 38 w 55"/>
                  <a:gd name="T41" fmla="*/ 51 h 54"/>
                  <a:gd name="T42" fmla="*/ 38 w 55"/>
                  <a:gd name="T43" fmla="*/ 51 h 54"/>
                  <a:gd name="T44" fmla="*/ 45 w 55"/>
                  <a:gd name="T45" fmla="*/ 48 h 54"/>
                  <a:gd name="T46" fmla="*/ 48 w 55"/>
                  <a:gd name="T47" fmla="*/ 41 h 54"/>
                  <a:gd name="T48" fmla="*/ 55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5" y="17"/>
                    </a:lnTo>
                    <a:lnTo>
                      <a:pt x="48" y="10"/>
                    </a:lnTo>
                    <a:lnTo>
                      <a:pt x="45" y="3"/>
                    </a:lnTo>
                    <a:lnTo>
                      <a:pt x="38" y="0"/>
                    </a:lnTo>
                    <a:lnTo>
                      <a:pt x="38" y="0"/>
                    </a:lnTo>
                    <a:lnTo>
                      <a:pt x="28" y="0"/>
                    </a:lnTo>
                    <a:lnTo>
                      <a:pt x="21" y="0"/>
                    </a:lnTo>
                    <a:lnTo>
                      <a:pt x="14" y="3"/>
                    </a:lnTo>
                    <a:lnTo>
                      <a:pt x="7" y="10"/>
                    </a:lnTo>
                    <a:lnTo>
                      <a:pt x="7" y="10"/>
                    </a:lnTo>
                    <a:lnTo>
                      <a:pt x="4" y="17"/>
                    </a:lnTo>
                    <a:lnTo>
                      <a:pt x="0" y="27"/>
                    </a:lnTo>
                    <a:lnTo>
                      <a:pt x="4" y="34"/>
                    </a:lnTo>
                    <a:lnTo>
                      <a:pt x="7" y="41"/>
                    </a:lnTo>
                    <a:lnTo>
                      <a:pt x="7" y="41"/>
                    </a:lnTo>
                    <a:lnTo>
                      <a:pt x="14" y="48"/>
                    </a:lnTo>
                    <a:lnTo>
                      <a:pt x="21" y="51"/>
                    </a:lnTo>
                    <a:lnTo>
                      <a:pt x="28" y="54"/>
                    </a:lnTo>
                    <a:lnTo>
                      <a:pt x="38" y="51"/>
                    </a:lnTo>
                    <a:lnTo>
                      <a:pt x="38" y="51"/>
                    </a:lnTo>
                    <a:lnTo>
                      <a:pt x="45" y="48"/>
                    </a:lnTo>
                    <a:lnTo>
                      <a:pt x="48" y="41"/>
                    </a:lnTo>
                    <a:lnTo>
                      <a:pt x="55"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46" name="Freeform 1323">
                <a:extLst>
                  <a:ext uri="{FF2B5EF4-FFF2-40B4-BE49-F238E27FC236}">
                    <a16:creationId xmlns:a16="http://schemas.microsoft.com/office/drawing/2014/main" id="{258EB00C-E6A0-F306-00A4-FB3CD215EC92}"/>
                  </a:ext>
                </a:extLst>
              </p:cNvPr>
              <p:cNvSpPr>
                <a:spLocks/>
              </p:cNvSpPr>
              <p:nvPr/>
            </p:nvSpPr>
            <p:spPr bwMode="auto">
              <a:xfrm>
                <a:off x="1928" y="290"/>
                <a:ext cx="0" cy="54"/>
              </a:xfrm>
              <a:custGeom>
                <a:avLst/>
                <a:gdLst>
                  <a:gd name="T0" fmla="*/ 55 w 55"/>
                  <a:gd name="T1" fmla="*/ 27 h 54"/>
                  <a:gd name="T2" fmla="*/ 55 w 55"/>
                  <a:gd name="T3" fmla="*/ 27 h 54"/>
                  <a:gd name="T4" fmla="*/ 55 w 55"/>
                  <a:gd name="T5" fmla="*/ 17 h 54"/>
                  <a:gd name="T6" fmla="*/ 48 w 55"/>
                  <a:gd name="T7" fmla="*/ 10 h 54"/>
                  <a:gd name="T8" fmla="*/ 45 w 55"/>
                  <a:gd name="T9" fmla="*/ 3 h 54"/>
                  <a:gd name="T10" fmla="*/ 38 w 55"/>
                  <a:gd name="T11" fmla="*/ 0 h 54"/>
                  <a:gd name="T12" fmla="*/ 38 w 55"/>
                  <a:gd name="T13" fmla="*/ 0 h 54"/>
                  <a:gd name="T14" fmla="*/ 28 w 55"/>
                  <a:gd name="T15" fmla="*/ 0 h 54"/>
                  <a:gd name="T16" fmla="*/ 21 w 55"/>
                  <a:gd name="T17" fmla="*/ 0 h 54"/>
                  <a:gd name="T18" fmla="*/ 14 w 55"/>
                  <a:gd name="T19" fmla="*/ 3 h 54"/>
                  <a:gd name="T20" fmla="*/ 7 w 55"/>
                  <a:gd name="T21" fmla="*/ 10 h 54"/>
                  <a:gd name="T22" fmla="*/ 7 w 55"/>
                  <a:gd name="T23" fmla="*/ 10 h 54"/>
                  <a:gd name="T24" fmla="*/ 4 w 55"/>
                  <a:gd name="T25" fmla="*/ 17 h 54"/>
                  <a:gd name="T26" fmla="*/ 0 w 55"/>
                  <a:gd name="T27" fmla="*/ 27 h 54"/>
                  <a:gd name="T28" fmla="*/ 4 w 55"/>
                  <a:gd name="T29" fmla="*/ 34 h 54"/>
                  <a:gd name="T30" fmla="*/ 7 w 55"/>
                  <a:gd name="T31" fmla="*/ 41 h 54"/>
                  <a:gd name="T32" fmla="*/ 7 w 55"/>
                  <a:gd name="T33" fmla="*/ 41 h 54"/>
                  <a:gd name="T34" fmla="*/ 14 w 55"/>
                  <a:gd name="T35" fmla="*/ 48 h 54"/>
                  <a:gd name="T36" fmla="*/ 21 w 55"/>
                  <a:gd name="T37" fmla="*/ 51 h 54"/>
                  <a:gd name="T38" fmla="*/ 28 w 55"/>
                  <a:gd name="T39" fmla="*/ 54 h 54"/>
                  <a:gd name="T40" fmla="*/ 38 w 55"/>
                  <a:gd name="T41" fmla="*/ 51 h 54"/>
                  <a:gd name="T42" fmla="*/ 38 w 55"/>
                  <a:gd name="T43" fmla="*/ 51 h 54"/>
                  <a:gd name="T44" fmla="*/ 45 w 55"/>
                  <a:gd name="T45" fmla="*/ 48 h 54"/>
                  <a:gd name="T46" fmla="*/ 48 w 55"/>
                  <a:gd name="T47" fmla="*/ 41 h 54"/>
                  <a:gd name="T48" fmla="*/ 55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5" y="17"/>
                    </a:lnTo>
                    <a:lnTo>
                      <a:pt x="48" y="10"/>
                    </a:lnTo>
                    <a:lnTo>
                      <a:pt x="45" y="3"/>
                    </a:lnTo>
                    <a:lnTo>
                      <a:pt x="38" y="0"/>
                    </a:lnTo>
                    <a:lnTo>
                      <a:pt x="38" y="0"/>
                    </a:lnTo>
                    <a:lnTo>
                      <a:pt x="28" y="0"/>
                    </a:lnTo>
                    <a:lnTo>
                      <a:pt x="21" y="0"/>
                    </a:lnTo>
                    <a:lnTo>
                      <a:pt x="14" y="3"/>
                    </a:lnTo>
                    <a:lnTo>
                      <a:pt x="7" y="10"/>
                    </a:lnTo>
                    <a:lnTo>
                      <a:pt x="7" y="10"/>
                    </a:lnTo>
                    <a:lnTo>
                      <a:pt x="4" y="17"/>
                    </a:lnTo>
                    <a:lnTo>
                      <a:pt x="0" y="27"/>
                    </a:lnTo>
                    <a:lnTo>
                      <a:pt x="4" y="34"/>
                    </a:lnTo>
                    <a:lnTo>
                      <a:pt x="7" y="41"/>
                    </a:lnTo>
                    <a:lnTo>
                      <a:pt x="7" y="41"/>
                    </a:lnTo>
                    <a:lnTo>
                      <a:pt x="14" y="48"/>
                    </a:lnTo>
                    <a:lnTo>
                      <a:pt x="21" y="51"/>
                    </a:lnTo>
                    <a:lnTo>
                      <a:pt x="28" y="54"/>
                    </a:lnTo>
                    <a:lnTo>
                      <a:pt x="38" y="51"/>
                    </a:lnTo>
                    <a:lnTo>
                      <a:pt x="38" y="51"/>
                    </a:lnTo>
                    <a:lnTo>
                      <a:pt x="45" y="48"/>
                    </a:lnTo>
                    <a:lnTo>
                      <a:pt x="48" y="41"/>
                    </a:lnTo>
                    <a:lnTo>
                      <a:pt x="55"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47" name="Freeform 1324">
                <a:extLst>
                  <a:ext uri="{FF2B5EF4-FFF2-40B4-BE49-F238E27FC236}">
                    <a16:creationId xmlns:a16="http://schemas.microsoft.com/office/drawing/2014/main" id="{371FD23A-AF84-C88D-D5E4-682B05FFFC0D}"/>
                  </a:ext>
                </a:extLst>
              </p:cNvPr>
              <p:cNvSpPr>
                <a:spLocks/>
              </p:cNvSpPr>
              <p:nvPr/>
            </p:nvSpPr>
            <p:spPr bwMode="auto">
              <a:xfrm>
                <a:off x="1928" y="290"/>
                <a:ext cx="0" cy="54"/>
              </a:xfrm>
              <a:custGeom>
                <a:avLst/>
                <a:gdLst>
                  <a:gd name="T0" fmla="*/ 55 w 55"/>
                  <a:gd name="T1" fmla="*/ 27 h 54"/>
                  <a:gd name="T2" fmla="*/ 55 w 55"/>
                  <a:gd name="T3" fmla="*/ 27 h 54"/>
                  <a:gd name="T4" fmla="*/ 55 w 55"/>
                  <a:gd name="T5" fmla="*/ 17 h 54"/>
                  <a:gd name="T6" fmla="*/ 48 w 55"/>
                  <a:gd name="T7" fmla="*/ 10 h 54"/>
                  <a:gd name="T8" fmla="*/ 45 w 55"/>
                  <a:gd name="T9" fmla="*/ 3 h 54"/>
                  <a:gd name="T10" fmla="*/ 38 w 55"/>
                  <a:gd name="T11" fmla="*/ 0 h 54"/>
                  <a:gd name="T12" fmla="*/ 38 w 55"/>
                  <a:gd name="T13" fmla="*/ 0 h 54"/>
                  <a:gd name="T14" fmla="*/ 28 w 55"/>
                  <a:gd name="T15" fmla="*/ 0 h 54"/>
                  <a:gd name="T16" fmla="*/ 21 w 55"/>
                  <a:gd name="T17" fmla="*/ 0 h 54"/>
                  <a:gd name="T18" fmla="*/ 14 w 55"/>
                  <a:gd name="T19" fmla="*/ 3 h 54"/>
                  <a:gd name="T20" fmla="*/ 7 w 55"/>
                  <a:gd name="T21" fmla="*/ 10 h 54"/>
                  <a:gd name="T22" fmla="*/ 7 w 55"/>
                  <a:gd name="T23" fmla="*/ 10 h 54"/>
                  <a:gd name="T24" fmla="*/ 4 w 55"/>
                  <a:gd name="T25" fmla="*/ 17 h 54"/>
                  <a:gd name="T26" fmla="*/ 0 w 55"/>
                  <a:gd name="T27" fmla="*/ 27 h 54"/>
                  <a:gd name="T28" fmla="*/ 4 w 55"/>
                  <a:gd name="T29" fmla="*/ 34 h 54"/>
                  <a:gd name="T30" fmla="*/ 7 w 55"/>
                  <a:gd name="T31" fmla="*/ 41 h 54"/>
                  <a:gd name="T32" fmla="*/ 7 w 55"/>
                  <a:gd name="T33" fmla="*/ 41 h 54"/>
                  <a:gd name="T34" fmla="*/ 14 w 55"/>
                  <a:gd name="T35" fmla="*/ 48 h 54"/>
                  <a:gd name="T36" fmla="*/ 21 w 55"/>
                  <a:gd name="T37" fmla="*/ 51 h 54"/>
                  <a:gd name="T38" fmla="*/ 28 w 55"/>
                  <a:gd name="T39" fmla="*/ 54 h 54"/>
                  <a:gd name="T40" fmla="*/ 38 w 55"/>
                  <a:gd name="T41" fmla="*/ 51 h 54"/>
                  <a:gd name="T42" fmla="*/ 38 w 55"/>
                  <a:gd name="T43" fmla="*/ 51 h 54"/>
                  <a:gd name="T44" fmla="*/ 45 w 55"/>
                  <a:gd name="T45" fmla="*/ 48 h 54"/>
                  <a:gd name="T46" fmla="*/ 48 w 55"/>
                  <a:gd name="T47" fmla="*/ 41 h 54"/>
                  <a:gd name="T48" fmla="*/ 55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5" y="17"/>
                    </a:lnTo>
                    <a:lnTo>
                      <a:pt x="48" y="10"/>
                    </a:lnTo>
                    <a:lnTo>
                      <a:pt x="45" y="3"/>
                    </a:lnTo>
                    <a:lnTo>
                      <a:pt x="38" y="0"/>
                    </a:lnTo>
                    <a:lnTo>
                      <a:pt x="38" y="0"/>
                    </a:lnTo>
                    <a:lnTo>
                      <a:pt x="28" y="0"/>
                    </a:lnTo>
                    <a:lnTo>
                      <a:pt x="21" y="0"/>
                    </a:lnTo>
                    <a:lnTo>
                      <a:pt x="14" y="3"/>
                    </a:lnTo>
                    <a:lnTo>
                      <a:pt x="7" y="10"/>
                    </a:lnTo>
                    <a:lnTo>
                      <a:pt x="7" y="10"/>
                    </a:lnTo>
                    <a:lnTo>
                      <a:pt x="4" y="17"/>
                    </a:lnTo>
                    <a:lnTo>
                      <a:pt x="0" y="27"/>
                    </a:lnTo>
                    <a:lnTo>
                      <a:pt x="4" y="34"/>
                    </a:lnTo>
                    <a:lnTo>
                      <a:pt x="7" y="41"/>
                    </a:lnTo>
                    <a:lnTo>
                      <a:pt x="7" y="41"/>
                    </a:lnTo>
                    <a:lnTo>
                      <a:pt x="14" y="48"/>
                    </a:lnTo>
                    <a:lnTo>
                      <a:pt x="21" y="51"/>
                    </a:lnTo>
                    <a:lnTo>
                      <a:pt x="28" y="54"/>
                    </a:lnTo>
                    <a:lnTo>
                      <a:pt x="38" y="51"/>
                    </a:lnTo>
                    <a:lnTo>
                      <a:pt x="38" y="51"/>
                    </a:lnTo>
                    <a:lnTo>
                      <a:pt x="45" y="48"/>
                    </a:lnTo>
                    <a:lnTo>
                      <a:pt x="48" y="41"/>
                    </a:lnTo>
                    <a:lnTo>
                      <a:pt x="55"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48" name="Freeform 1325">
                <a:extLst>
                  <a:ext uri="{FF2B5EF4-FFF2-40B4-BE49-F238E27FC236}">
                    <a16:creationId xmlns:a16="http://schemas.microsoft.com/office/drawing/2014/main" id="{549F1796-5FB8-6A30-7296-1F54B92FA2CE}"/>
                  </a:ext>
                </a:extLst>
              </p:cNvPr>
              <p:cNvSpPr>
                <a:spLocks/>
              </p:cNvSpPr>
              <p:nvPr/>
            </p:nvSpPr>
            <p:spPr bwMode="auto">
              <a:xfrm>
                <a:off x="1928" y="290"/>
                <a:ext cx="0" cy="54"/>
              </a:xfrm>
              <a:custGeom>
                <a:avLst/>
                <a:gdLst>
                  <a:gd name="T0" fmla="*/ 55 w 55"/>
                  <a:gd name="T1" fmla="*/ 27 h 54"/>
                  <a:gd name="T2" fmla="*/ 55 w 55"/>
                  <a:gd name="T3" fmla="*/ 27 h 54"/>
                  <a:gd name="T4" fmla="*/ 55 w 55"/>
                  <a:gd name="T5" fmla="*/ 17 h 54"/>
                  <a:gd name="T6" fmla="*/ 48 w 55"/>
                  <a:gd name="T7" fmla="*/ 10 h 54"/>
                  <a:gd name="T8" fmla="*/ 45 w 55"/>
                  <a:gd name="T9" fmla="*/ 3 h 54"/>
                  <a:gd name="T10" fmla="*/ 38 w 55"/>
                  <a:gd name="T11" fmla="*/ 0 h 54"/>
                  <a:gd name="T12" fmla="*/ 38 w 55"/>
                  <a:gd name="T13" fmla="*/ 0 h 54"/>
                  <a:gd name="T14" fmla="*/ 28 w 55"/>
                  <a:gd name="T15" fmla="*/ 0 h 54"/>
                  <a:gd name="T16" fmla="*/ 21 w 55"/>
                  <a:gd name="T17" fmla="*/ 0 h 54"/>
                  <a:gd name="T18" fmla="*/ 14 w 55"/>
                  <a:gd name="T19" fmla="*/ 3 h 54"/>
                  <a:gd name="T20" fmla="*/ 7 w 55"/>
                  <a:gd name="T21" fmla="*/ 10 h 54"/>
                  <a:gd name="T22" fmla="*/ 7 w 55"/>
                  <a:gd name="T23" fmla="*/ 10 h 54"/>
                  <a:gd name="T24" fmla="*/ 4 w 55"/>
                  <a:gd name="T25" fmla="*/ 17 h 54"/>
                  <a:gd name="T26" fmla="*/ 0 w 55"/>
                  <a:gd name="T27" fmla="*/ 27 h 54"/>
                  <a:gd name="T28" fmla="*/ 4 w 55"/>
                  <a:gd name="T29" fmla="*/ 34 h 54"/>
                  <a:gd name="T30" fmla="*/ 7 w 55"/>
                  <a:gd name="T31" fmla="*/ 41 h 54"/>
                  <a:gd name="T32" fmla="*/ 7 w 55"/>
                  <a:gd name="T33" fmla="*/ 41 h 54"/>
                  <a:gd name="T34" fmla="*/ 14 w 55"/>
                  <a:gd name="T35" fmla="*/ 48 h 54"/>
                  <a:gd name="T36" fmla="*/ 21 w 55"/>
                  <a:gd name="T37" fmla="*/ 51 h 54"/>
                  <a:gd name="T38" fmla="*/ 28 w 55"/>
                  <a:gd name="T39" fmla="*/ 54 h 54"/>
                  <a:gd name="T40" fmla="*/ 38 w 55"/>
                  <a:gd name="T41" fmla="*/ 51 h 54"/>
                  <a:gd name="T42" fmla="*/ 38 w 55"/>
                  <a:gd name="T43" fmla="*/ 51 h 54"/>
                  <a:gd name="T44" fmla="*/ 45 w 55"/>
                  <a:gd name="T45" fmla="*/ 48 h 54"/>
                  <a:gd name="T46" fmla="*/ 48 w 55"/>
                  <a:gd name="T47" fmla="*/ 41 h 54"/>
                  <a:gd name="T48" fmla="*/ 55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5" y="17"/>
                    </a:lnTo>
                    <a:lnTo>
                      <a:pt x="48" y="10"/>
                    </a:lnTo>
                    <a:lnTo>
                      <a:pt x="45" y="3"/>
                    </a:lnTo>
                    <a:lnTo>
                      <a:pt x="38" y="0"/>
                    </a:lnTo>
                    <a:lnTo>
                      <a:pt x="38" y="0"/>
                    </a:lnTo>
                    <a:lnTo>
                      <a:pt x="28" y="0"/>
                    </a:lnTo>
                    <a:lnTo>
                      <a:pt x="21" y="0"/>
                    </a:lnTo>
                    <a:lnTo>
                      <a:pt x="14" y="3"/>
                    </a:lnTo>
                    <a:lnTo>
                      <a:pt x="7" y="10"/>
                    </a:lnTo>
                    <a:lnTo>
                      <a:pt x="7" y="10"/>
                    </a:lnTo>
                    <a:lnTo>
                      <a:pt x="4" y="17"/>
                    </a:lnTo>
                    <a:lnTo>
                      <a:pt x="0" y="27"/>
                    </a:lnTo>
                    <a:lnTo>
                      <a:pt x="4" y="34"/>
                    </a:lnTo>
                    <a:lnTo>
                      <a:pt x="7" y="41"/>
                    </a:lnTo>
                    <a:lnTo>
                      <a:pt x="7" y="41"/>
                    </a:lnTo>
                    <a:lnTo>
                      <a:pt x="14" y="48"/>
                    </a:lnTo>
                    <a:lnTo>
                      <a:pt x="21" y="51"/>
                    </a:lnTo>
                    <a:lnTo>
                      <a:pt x="28" y="54"/>
                    </a:lnTo>
                    <a:lnTo>
                      <a:pt x="38" y="51"/>
                    </a:lnTo>
                    <a:lnTo>
                      <a:pt x="38" y="51"/>
                    </a:lnTo>
                    <a:lnTo>
                      <a:pt x="45" y="48"/>
                    </a:lnTo>
                    <a:lnTo>
                      <a:pt x="48" y="41"/>
                    </a:lnTo>
                    <a:lnTo>
                      <a:pt x="55"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49" name="Freeform 1326">
                <a:extLst>
                  <a:ext uri="{FF2B5EF4-FFF2-40B4-BE49-F238E27FC236}">
                    <a16:creationId xmlns:a16="http://schemas.microsoft.com/office/drawing/2014/main" id="{333F688A-72BE-825A-C042-42F93625F94C}"/>
                  </a:ext>
                </a:extLst>
              </p:cNvPr>
              <p:cNvSpPr>
                <a:spLocks/>
              </p:cNvSpPr>
              <p:nvPr/>
            </p:nvSpPr>
            <p:spPr bwMode="auto">
              <a:xfrm>
                <a:off x="1928" y="290"/>
                <a:ext cx="0" cy="54"/>
              </a:xfrm>
              <a:custGeom>
                <a:avLst/>
                <a:gdLst>
                  <a:gd name="T0" fmla="*/ 54 w 54"/>
                  <a:gd name="T1" fmla="*/ 27 h 54"/>
                  <a:gd name="T2" fmla="*/ 54 w 54"/>
                  <a:gd name="T3" fmla="*/ 27 h 54"/>
                  <a:gd name="T4" fmla="*/ 51 w 54"/>
                  <a:gd name="T5" fmla="*/ 17 h 54"/>
                  <a:gd name="T6" fmla="*/ 48 w 54"/>
                  <a:gd name="T7" fmla="*/ 10 h 54"/>
                  <a:gd name="T8" fmla="*/ 41 w 54"/>
                  <a:gd name="T9" fmla="*/ 3 h 54"/>
                  <a:gd name="T10" fmla="*/ 34 w 54"/>
                  <a:gd name="T11" fmla="*/ 0 h 54"/>
                  <a:gd name="T12" fmla="*/ 34 w 54"/>
                  <a:gd name="T13" fmla="*/ 0 h 54"/>
                  <a:gd name="T14" fmla="*/ 27 w 54"/>
                  <a:gd name="T15" fmla="*/ 0 h 54"/>
                  <a:gd name="T16" fmla="*/ 17 w 54"/>
                  <a:gd name="T17" fmla="*/ 0 h 54"/>
                  <a:gd name="T18" fmla="*/ 10 w 54"/>
                  <a:gd name="T19" fmla="*/ 3 h 54"/>
                  <a:gd name="T20" fmla="*/ 4 w 54"/>
                  <a:gd name="T21" fmla="*/ 10 h 54"/>
                  <a:gd name="T22" fmla="*/ 4 w 54"/>
                  <a:gd name="T23" fmla="*/ 10 h 54"/>
                  <a:gd name="T24" fmla="*/ 0 w 54"/>
                  <a:gd name="T25" fmla="*/ 17 h 54"/>
                  <a:gd name="T26" fmla="*/ 0 w 54"/>
                  <a:gd name="T27" fmla="*/ 27 h 54"/>
                  <a:gd name="T28" fmla="*/ 0 w 54"/>
                  <a:gd name="T29" fmla="*/ 34 h 54"/>
                  <a:gd name="T30" fmla="*/ 4 w 54"/>
                  <a:gd name="T31" fmla="*/ 41 h 54"/>
                  <a:gd name="T32" fmla="*/ 4 w 54"/>
                  <a:gd name="T33" fmla="*/ 41 h 54"/>
                  <a:gd name="T34" fmla="*/ 10 w 54"/>
                  <a:gd name="T35" fmla="*/ 48 h 54"/>
                  <a:gd name="T36" fmla="*/ 17 w 54"/>
                  <a:gd name="T37" fmla="*/ 51 h 54"/>
                  <a:gd name="T38" fmla="*/ 27 w 54"/>
                  <a:gd name="T39" fmla="*/ 54 h 54"/>
                  <a:gd name="T40" fmla="*/ 34 w 54"/>
                  <a:gd name="T41" fmla="*/ 51 h 54"/>
                  <a:gd name="T42" fmla="*/ 34 w 54"/>
                  <a:gd name="T43" fmla="*/ 51 h 54"/>
                  <a:gd name="T44" fmla="*/ 41 w 54"/>
                  <a:gd name="T45" fmla="*/ 48 h 54"/>
                  <a:gd name="T46" fmla="*/ 48 w 54"/>
                  <a:gd name="T47" fmla="*/ 41 h 54"/>
                  <a:gd name="T48" fmla="*/ 51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17"/>
                    </a:lnTo>
                    <a:lnTo>
                      <a:pt x="48" y="10"/>
                    </a:lnTo>
                    <a:lnTo>
                      <a:pt x="41" y="3"/>
                    </a:lnTo>
                    <a:lnTo>
                      <a:pt x="34" y="0"/>
                    </a:lnTo>
                    <a:lnTo>
                      <a:pt x="34" y="0"/>
                    </a:lnTo>
                    <a:lnTo>
                      <a:pt x="27" y="0"/>
                    </a:lnTo>
                    <a:lnTo>
                      <a:pt x="17" y="0"/>
                    </a:lnTo>
                    <a:lnTo>
                      <a:pt x="10" y="3"/>
                    </a:lnTo>
                    <a:lnTo>
                      <a:pt x="4" y="10"/>
                    </a:lnTo>
                    <a:lnTo>
                      <a:pt x="4" y="10"/>
                    </a:lnTo>
                    <a:lnTo>
                      <a:pt x="0" y="17"/>
                    </a:lnTo>
                    <a:lnTo>
                      <a:pt x="0" y="27"/>
                    </a:lnTo>
                    <a:lnTo>
                      <a:pt x="0" y="34"/>
                    </a:lnTo>
                    <a:lnTo>
                      <a:pt x="4" y="41"/>
                    </a:lnTo>
                    <a:lnTo>
                      <a:pt x="4" y="41"/>
                    </a:lnTo>
                    <a:lnTo>
                      <a:pt x="10" y="48"/>
                    </a:lnTo>
                    <a:lnTo>
                      <a:pt x="17" y="51"/>
                    </a:lnTo>
                    <a:lnTo>
                      <a:pt x="27" y="54"/>
                    </a:lnTo>
                    <a:lnTo>
                      <a:pt x="34" y="51"/>
                    </a:lnTo>
                    <a:lnTo>
                      <a:pt x="34" y="51"/>
                    </a:lnTo>
                    <a:lnTo>
                      <a:pt x="41" y="48"/>
                    </a:lnTo>
                    <a:lnTo>
                      <a:pt x="48" y="41"/>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50" name="Freeform 1327">
                <a:extLst>
                  <a:ext uri="{FF2B5EF4-FFF2-40B4-BE49-F238E27FC236}">
                    <a16:creationId xmlns:a16="http://schemas.microsoft.com/office/drawing/2014/main" id="{6BDB52EE-ECBF-4CB5-64F8-7A953A6FA257}"/>
                  </a:ext>
                </a:extLst>
              </p:cNvPr>
              <p:cNvSpPr>
                <a:spLocks/>
              </p:cNvSpPr>
              <p:nvPr/>
            </p:nvSpPr>
            <p:spPr bwMode="auto">
              <a:xfrm>
                <a:off x="1928" y="290"/>
                <a:ext cx="0" cy="54"/>
              </a:xfrm>
              <a:custGeom>
                <a:avLst/>
                <a:gdLst>
                  <a:gd name="T0" fmla="*/ 54 w 54"/>
                  <a:gd name="T1" fmla="*/ 27 h 54"/>
                  <a:gd name="T2" fmla="*/ 54 w 54"/>
                  <a:gd name="T3" fmla="*/ 27 h 54"/>
                  <a:gd name="T4" fmla="*/ 51 w 54"/>
                  <a:gd name="T5" fmla="*/ 17 h 54"/>
                  <a:gd name="T6" fmla="*/ 48 w 54"/>
                  <a:gd name="T7" fmla="*/ 10 h 54"/>
                  <a:gd name="T8" fmla="*/ 41 w 54"/>
                  <a:gd name="T9" fmla="*/ 3 h 54"/>
                  <a:gd name="T10" fmla="*/ 34 w 54"/>
                  <a:gd name="T11" fmla="*/ 0 h 54"/>
                  <a:gd name="T12" fmla="*/ 34 w 54"/>
                  <a:gd name="T13" fmla="*/ 0 h 54"/>
                  <a:gd name="T14" fmla="*/ 27 w 54"/>
                  <a:gd name="T15" fmla="*/ 0 h 54"/>
                  <a:gd name="T16" fmla="*/ 17 w 54"/>
                  <a:gd name="T17" fmla="*/ 0 h 54"/>
                  <a:gd name="T18" fmla="*/ 10 w 54"/>
                  <a:gd name="T19" fmla="*/ 3 h 54"/>
                  <a:gd name="T20" fmla="*/ 4 w 54"/>
                  <a:gd name="T21" fmla="*/ 10 h 54"/>
                  <a:gd name="T22" fmla="*/ 4 w 54"/>
                  <a:gd name="T23" fmla="*/ 10 h 54"/>
                  <a:gd name="T24" fmla="*/ 0 w 54"/>
                  <a:gd name="T25" fmla="*/ 17 h 54"/>
                  <a:gd name="T26" fmla="*/ 0 w 54"/>
                  <a:gd name="T27" fmla="*/ 27 h 54"/>
                  <a:gd name="T28" fmla="*/ 0 w 54"/>
                  <a:gd name="T29" fmla="*/ 34 h 54"/>
                  <a:gd name="T30" fmla="*/ 4 w 54"/>
                  <a:gd name="T31" fmla="*/ 41 h 54"/>
                  <a:gd name="T32" fmla="*/ 4 w 54"/>
                  <a:gd name="T33" fmla="*/ 41 h 54"/>
                  <a:gd name="T34" fmla="*/ 10 w 54"/>
                  <a:gd name="T35" fmla="*/ 48 h 54"/>
                  <a:gd name="T36" fmla="*/ 17 w 54"/>
                  <a:gd name="T37" fmla="*/ 51 h 54"/>
                  <a:gd name="T38" fmla="*/ 27 w 54"/>
                  <a:gd name="T39" fmla="*/ 54 h 54"/>
                  <a:gd name="T40" fmla="*/ 34 w 54"/>
                  <a:gd name="T41" fmla="*/ 51 h 54"/>
                  <a:gd name="T42" fmla="*/ 34 w 54"/>
                  <a:gd name="T43" fmla="*/ 51 h 54"/>
                  <a:gd name="T44" fmla="*/ 41 w 54"/>
                  <a:gd name="T45" fmla="*/ 48 h 54"/>
                  <a:gd name="T46" fmla="*/ 48 w 54"/>
                  <a:gd name="T47" fmla="*/ 41 h 54"/>
                  <a:gd name="T48" fmla="*/ 51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17"/>
                    </a:lnTo>
                    <a:lnTo>
                      <a:pt x="48" y="10"/>
                    </a:lnTo>
                    <a:lnTo>
                      <a:pt x="41" y="3"/>
                    </a:lnTo>
                    <a:lnTo>
                      <a:pt x="34" y="0"/>
                    </a:lnTo>
                    <a:lnTo>
                      <a:pt x="34" y="0"/>
                    </a:lnTo>
                    <a:lnTo>
                      <a:pt x="27" y="0"/>
                    </a:lnTo>
                    <a:lnTo>
                      <a:pt x="17" y="0"/>
                    </a:lnTo>
                    <a:lnTo>
                      <a:pt x="10" y="3"/>
                    </a:lnTo>
                    <a:lnTo>
                      <a:pt x="4" y="10"/>
                    </a:lnTo>
                    <a:lnTo>
                      <a:pt x="4" y="10"/>
                    </a:lnTo>
                    <a:lnTo>
                      <a:pt x="0" y="17"/>
                    </a:lnTo>
                    <a:lnTo>
                      <a:pt x="0" y="27"/>
                    </a:lnTo>
                    <a:lnTo>
                      <a:pt x="0" y="34"/>
                    </a:lnTo>
                    <a:lnTo>
                      <a:pt x="4" y="41"/>
                    </a:lnTo>
                    <a:lnTo>
                      <a:pt x="4" y="41"/>
                    </a:lnTo>
                    <a:lnTo>
                      <a:pt x="10" y="48"/>
                    </a:lnTo>
                    <a:lnTo>
                      <a:pt x="17" y="51"/>
                    </a:lnTo>
                    <a:lnTo>
                      <a:pt x="27" y="54"/>
                    </a:lnTo>
                    <a:lnTo>
                      <a:pt x="34" y="51"/>
                    </a:lnTo>
                    <a:lnTo>
                      <a:pt x="34" y="51"/>
                    </a:lnTo>
                    <a:lnTo>
                      <a:pt x="41" y="48"/>
                    </a:lnTo>
                    <a:lnTo>
                      <a:pt x="48" y="41"/>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51" name="Freeform 1328">
                <a:extLst>
                  <a:ext uri="{FF2B5EF4-FFF2-40B4-BE49-F238E27FC236}">
                    <a16:creationId xmlns:a16="http://schemas.microsoft.com/office/drawing/2014/main" id="{EEA5864D-8806-597D-CEC5-552844432951}"/>
                  </a:ext>
                </a:extLst>
              </p:cNvPr>
              <p:cNvSpPr>
                <a:spLocks/>
              </p:cNvSpPr>
              <p:nvPr/>
            </p:nvSpPr>
            <p:spPr bwMode="auto">
              <a:xfrm>
                <a:off x="1928" y="290"/>
                <a:ext cx="0" cy="54"/>
              </a:xfrm>
              <a:custGeom>
                <a:avLst/>
                <a:gdLst>
                  <a:gd name="T0" fmla="*/ 54 w 54"/>
                  <a:gd name="T1" fmla="*/ 27 h 54"/>
                  <a:gd name="T2" fmla="*/ 54 w 54"/>
                  <a:gd name="T3" fmla="*/ 27 h 54"/>
                  <a:gd name="T4" fmla="*/ 54 w 54"/>
                  <a:gd name="T5" fmla="*/ 17 h 54"/>
                  <a:gd name="T6" fmla="*/ 50 w 54"/>
                  <a:gd name="T7" fmla="*/ 10 h 54"/>
                  <a:gd name="T8" fmla="*/ 44 w 54"/>
                  <a:gd name="T9" fmla="*/ 3 h 54"/>
                  <a:gd name="T10" fmla="*/ 37 w 54"/>
                  <a:gd name="T11" fmla="*/ 0 h 54"/>
                  <a:gd name="T12" fmla="*/ 37 w 54"/>
                  <a:gd name="T13" fmla="*/ 0 h 54"/>
                  <a:gd name="T14" fmla="*/ 27 w 54"/>
                  <a:gd name="T15" fmla="*/ 0 h 54"/>
                  <a:gd name="T16" fmla="*/ 20 w 54"/>
                  <a:gd name="T17" fmla="*/ 0 h 54"/>
                  <a:gd name="T18" fmla="*/ 13 w 54"/>
                  <a:gd name="T19" fmla="*/ 3 h 54"/>
                  <a:gd name="T20" fmla="*/ 6 w 54"/>
                  <a:gd name="T21" fmla="*/ 10 h 54"/>
                  <a:gd name="T22" fmla="*/ 6 w 54"/>
                  <a:gd name="T23" fmla="*/ 10 h 54"/>
                  <a:gd name="T24" fmla="*/ 3 w 54"/>
                  <a:gd name="T25" fmla="*/ 17 h 54"/>
                  <a:gd name="T26" fmla="*/ 0 w 54"/>
                  <a:gd name="T27" fmla="*/ 27 h 54"/>
                  <a:gd name="T28" fmla="*/ 3 w 54"/>
                  <a:gd name="T29" fmla="*/ 34 h 54"/>
                  <a:gd name="T30" fmla="*/ 6 w 54"/>
                  <a:gd name="T31" fmla="*/ 41 h 54"/>
                  <a:gd name="T32" fmla="*/ 6 w 54"/>
                  <a:gd name="T33" fmla="*/ 41 h 54"/>
                  <a:gd name="T34" fmla="*/ 13 w 54"/>
                  <a:gd name="T35" fmla="*/ 48 h 54"/>
                  <a:gd name="T36" fmla="*/ 20 w 54"/>
                  <a:gd name="T37" fmla="*/ 51 h 54"/>
                  <a:gd name="T38" fmla="*/ 27 w 54"/>
                  <a:gd name="T39" fmla="*/ 54 h 54"/>
                  <a:gd name="T40" fmla="*/ 37 w 54"/>
                  <a:gd name="T41" fmla="*/ 51 h 54"/>
                  <a:gd name="T42" fmla="*/ 37 w 54"/>
                  <a:gd name="T43" fmla="*/ 51 h 54"/>
                  <a:gd name="T44" fmla="*/ 44 w 54"/>
                  <a:gd name="T45" fmla="*/ 48 h 54"/>
                  <a:gd name="T46" fmla="*/ 50 w 54"/>
                  <a:gd name="T47" fmla="*/ 41 h 54"/>
                  <a:gd name="T48" fmla="*/ 54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17"/>
                    </a:lnTo>
                    <a:lnTo>
                      <a:pt x="50" y="10"/>
                    </a:lnTo>
                    <a:lnTo>
                      <a:pt x="44" y="3"/>
                    </a:lnTo>
                    <a:lnTo>
                      <a:pt x="37" y="0"/>
                    </a:lnTo>
                    <a:lnTo>
                      <a:pt x="37" y="0"/>
                    </a:lnTo>
                    <a:lnTo>
                      <a:pt x="27" y="0"/>
                    </a:lnTo>
                    <a:lnTo>
                      <a:pt x="20" y="0"/>
                    </a:lnTo>
                    <a:lnTo>
                      <a:pt x="13" y="3"/>
                    </a:lnTo>
                    <a:lnTo>
                      <a:pt x="6" y="10"/>
                    </a:lnTo>
                    <a:lnTo>
                      <a:pt x="6" y="10"/>
                    </a:lnTo>
                    <a:lnTo>
                      <a:pt x="3" y="17"/>
                    </a:lnTo>
                    <a:lnTo>
                      <a:pt x="0" y="27"/>
                    </a:lnTo>
                    <a:lnTo>
                      <a:pt x="3" y="34"/>
                    </a:lnTo>
                    <a:lnTo>
                      <a:pt x="6" y="41"/>
                    </a:lnTo>
                    <a:lnTo>
                      <a:pt x="6" y="41"/>
                    </a:lnTo>
                    <a:lnTo>
                      <a:pt x="13" y="48"/>
                    </a:lnTo>
                    <a:lnTo>
                      <a:pt x="20" y="51"/>
                    </a:lnTo>
                    <a:lnTo>
                      <a:pt x="27" y="54"/>
                    </a:lnTo>
                    <a:lnTo>
                      <a:pt x="37" y="51"/>
                    </a:lnTo>
                    <a:lnTo>
                      <a:pt x="37" y="51"/>
                    </a:lnTo>
                    <a:lnTo>
                      <a:pt x="44" y="48"/>
                    </a:lnTo>
                    <a:lnTo>
                      <a:pt x="50" y="41"/>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52" name="Freeform 1329">
                <a:extLst>
                  <a:ext uri="{FF2B5EF4-FFF2-40B4-BE49-F238E27FC236}">
                    <a16:creationId xmlns:a16="http://schemas.microsoft.com/office/drawing/2014/main" id="{42E194C5-CD68-AC27-D445-74A9F0BC107B}"/>
                  </a:ext>
                </a:extLst>
              </p:cNvPr>
              <p:cNvSpPr>
                <a:spLocks/>
              </p:cNvSpPr>
              <p:nvPr/>
            </p:nvSpPr>
            <p:spPr bwMode="auto">
              <a:xfrm>
                <a:off x="1965" y="301"/>
                <a:ext cx="52" cy="54"/>
              </a:xfrm>
              <a:custGeom>
                <a:avLst/>
                <a:gdLst>
                  <a:gd name="T0" fmla="*/ 51 w 51"/>
                  <a:gd name="T1" fmla="*/ 27 h 55"/>
                  <a:gd name="T2" fmla="*/ 51 w 51"/>
                  <a:gd name="T3" fmla="*/ 27 h 55"/>
                  <a:gd name="T4" fmla="*/ 51 w 51"/>
                  <a:gd name="T5" fmla="*/ 17 h 55"/>
                  <a:gd name="T6" fmla="*/ 48 w 51"/>
                  <a:gd name="T7" fmla="*/ 10 h 55"/>
                  <a:gd name="T8" fmla="*/ 41 w 51"/>
                  <a:gd name="T9" fmla="*/ 7 h 55"/>
                  <a:gd name="T10" fmla="*/ 34 w 51"/>
                  <a:gd name="T11" fmla="*/ 0 h 55"/>
                  <a:gd name="T12" fmla="*/ 34 w 51"/>
                  <a:gd name="T13" fmla="*/ 0 h 55"/>
                  <a:gd name="T14" fmla="*/ 24 w 51"/>
                  <a:gd name="T15" fmla="*/ 0 h 55"/>
                  <a:gd name="T16" fmla="*/ 17 w 51"/>
                  <a:gd name="T17" fmla="*/ 0 h 55"/>
                  <a:gd name="T18" fmla="*/ 11 w 51"/>
                  <a:gd name="T19" fmla="*/ 7 h 55"/>
                  <a:gd name="T20" fmla="*/ 4 w 51"/>
                  <a:gd name="T21" fmla="*/ 10 h 55"/>
                  <a:gd name="T22" fmla="*/ 4 w 51"/>
                  <a:gd name="T23" fmla="*/ 10 h 55"/>
                  <a:gd name="T24" fmla="*/ 0 w 51"/>
                  <a:gd name="T25" fmla="*/ 21 h 55"/>
                  <a:gd name="T26" fmla="*/ 0 w 51"/>
                  <a:gd name="T27" fmla="*/ 27 h 55"/>
                  <a:gd name="T28" fmla="*/ 0 w 51"/>
                  <a:gd name="T29" fmla="*/ 34 h 55"/>
                  <a:gd name="T30" fmla="*/ 4 w 51"/>
                  <a:gd name="T31" fmla="*/ 44 h 55"/>
                  <a:gd name="T32" fmla="*/ 4 w 51"/>
                  <a:gd name="T33" fmla="*/ 44 h 55"/>
                  <a:gd name="T34" fmla="*/ 11 w 51"/>
                  <a:gd name="T35" fmla="*/ 48 h 55"/>
                  <a:gd name="T36" fmla="*/ 17 w 51"/>
                  <a:gd name="T37" fmla="*/ 51 h 55"/>
                  <a:gd name="T38" fmla="*/ 24 w 51"/>
                  <a:gd name="T39" fmla="*/ 55 h 55"/>
                  <a:gd name="T40" fmla="*/ 34 w 51"/>
                  <a:gd name="T41" fmla="*/ 51 h 55"/>
                  <a:gd name="T42" fmla="*/ 34 w 51"/>
                  <a:gd name="T43" fmla="*/ 51 h 55"/>
                  <a:gd name="T44" fmla="*/ 41 w 51"/>
                  <a:gd name="T45" fmla="*/ 48 h 55"/>
                  <a:gd name="T46" fmla="*/ 48 w 51"/>
                  <a:gd name="T47" fmla="*/ 44 h 55"/>
                  <a:gd name="T48" fmla="*/ 51 w 51"/>
                  <a:gd name="T49" fmla="*/ 34 h 55"/>
                  <a:gd name="T50" fmla="*/ 51 w 51"/>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5">
                    <a:moveTo>
                      <a:pt x="51" y="27"/>
                    </a:moveTo>
                    <a:lnTo>
                      <a:pt x="51" y="27"/>
                    </a:lnTo>
                    <a:lnTo>
                      <a:pt x="51" y="17"/>
                    </a:lnTo>
                    <a:lnTo>
                      <a:pt x="48" y="10"/>
                    </a:lnTo>
                    <a:lnTo>
                      <a:pt x="41" y="7"/>
                    </a:lnTo>
                    <a:lnTo>
                      <a:pt x="34" y="0"/>
                    </a:lnTo>
                    <a:lnTo>
                      <a:pt x="34" y="0"/>
                    </a:lnTo>
                    <a:lnTo>
                      <a:pt x="24" y="0"/>
                    </a:lnTo>
                    <a:lnTo>
                      <a:pt x="17" y="0"/>
                    </a:lnTo>
                    <a:lnTo>
                      <a:pt x="11" y="7"/>
                    </a:lnTo>
                    <a:lnTo>
                      <a:pt x="4" y="10"/>
                    </a:lnTo>
                    <a:lnTo>
                      <a:pt x="4" y="10"/>
                    </a:lnTo>
                    <a:lnTo>
                      <a:pt x="0" y="21"/>
                    </a:lnTo>
                    <a:lnTo>
                      <a:pt x="0" y="27"/>
                    </a:lnTo>
                    <a:lnTo>
                      <a:pt x="0" y="34"/>
                    </a:lnTo>
                    <a:lnTo>
                      <a:pt x="4" y="44"/>
                    </a:lnTo>
                    <a:lnTo>
                      <a:pt x="4" y="44"/>
                    </a:lnTo>
                    <a:lnTo>
                      <a:pt x="11" y="48"/>
                    </a:lnTo>
                    <a:lnTo>
                      <a:pt x="17" y="51"/>
                    </a:lnTo>
                    <a:lnTo>
                      <a:pt x="24" y="55"/>
                    </a:lnTo>
                    <a:lnTo>
                      <a:pt x="34" y="51"/>
                    </a:lnTo>
                    <a:lnTo>
                      <a:pt x="34" y="51"/>
                    </a:lnTo>
                    <a:lnTo>
                      <a:pt x="41" y="48"/>
                    </a:lnTo>
                    <a:lnTo>
                      <a:pt x="48" y="44"/>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53" name="Freeform 1330">
                <a:extLst>
                  <a:ext uri="{FF2B5EF4-FFF2-40B4-BE49-F238E27FC236}">
                    <a16:creationId xmlns:a16="http://schemas.microsoft.com/office/drawing/2014/main" id="{C8BFC573-64F6-CF34-27EC-287E2A1AF9B2}"/>
                  </a:ext>
                </a:extLst>
              </p:cNvPr>
              <p:cNvSpPr>
                <a:spLocks/>
              </p:cNvSpPr>
              <p:nvPr/>
            </p:nvSpPr>
            <p:spPr bwMode="auto">
              <a:xfrm>
                <a:off x="1969" y="301"/>
                <a:ext cx="54" cy="54"/>
              </a:xfrm>
              <a:custGeom>
                <a:avLst/>
                <a:gdLst>
                  <a:gd name="T0" fmla="*/ 54 w 54"/>
                  <a:gd name="T1" fmla="*/ 27 h 55"/>
                  <a:gd name="T2" fmla="*/ 54 w 54"/>
                  <a:gd name="T3" fmla="*/ 27 h 55"/>
                  <a:gd name="T4" fmla="*/ 51 w 54"/>
                  <a:gd name="T5" fmla="*/ 17 h 55"/>
                  <a:gd name="T6" fmla="*/ 47 w 54"/>
                  <a:gd name="T7" fmla="*/ 10 h 55"/>
                  <a:gd name="T8" fmla="*/ 44 w 54"/>
                  <a:gd name="T9" fmla="*/ 7 h 55"/>
                  <a:gd name="T10" fmla="*/ 34 w 54"/>
                  <a:gd name="T11" fmla="*/ 0 h 55"/>
                  <a:gd name="T12" fmla="*/ 34 w 54"/>
                  <a:gd name="T13" fmla="*/ 0 h 55"/>
                  <a:gd name="T14" fmla="*/ 27 w 54"/>
                  <a:gd name="T15" fmla="*/ 0 h 55"/>
                  <a:gd name="T16" fmla="*/ 20 w 54"/>
                  <a:gd name="T17" fmla="*/ 0 h 55"/>
                  <a:gd name="T18" fmla="*/ 10 w 54"/>
                  <a:gd name="T19" fmla="*/ 7 h 55"/>
                  <a:gd name="T20" fmla="*/ 7 w 54"/>
                  <a:gd name="T21" fmla="*/ 10 h 55"/>
                  <a:gd name="T22" fmla="*/ 7 w 54"/>
                  <a:gd name="T23" fmla="*/ 10 h 55"/>
                  <a:gd name="T24" fmla="*/ 3 w 54"/>
                  <a:gd name="T25" fmla="*/ 21 h 55"/>
                  <a:gd name="T26" fmla="*/ 0 w 54"/>
                  <a:gd name="T27" fmla="*/ 27 h 55"/>
                  <a:gd name="T28" fmla="*/ 3 w 54"/>
                  <a:gd name="T29" fmla="*/ 34 h 55"/>
                  <a:gd name="T30" fmla="*/ 7 w 54"/>
                  <a:gd name="T31" fmla="*/ 44 h 55"/>
                  <a:gd name="T32" fmla="*/ 7 w 54"/>
                  <a:gd name="T33" fmla="*/ 44 h 55"/>
                  <a:gd name="T34" fmla="*/ 10 w 54"/>
                  <a:gd name="T35" fmla="*/ 48 h 55"/>
                  <a:gd name="T36" fmla="*/ 20 w 54"/>
                  <a:gd name="T37" fmla="*/ 51 h 55"/>
                  <a:gd name="T38" fmla="*/ 27 w 54"/>
                  <a:gd name="T39" fmla="*/ 55 h 55"/>
                  <a:gd name="T40" fmla="*/ 34 w 54"/>
                  <a:gd name="T41" fmla="*/ 51 h 55"/>
                  <a:gd name="T42" fmla="*/ 34 w 54"/>
                  <a:gd name="T43" fmla="*/ 51 h 55"/>
                  <a:gd name="T44" fmla="*/ 44 w 54"/>
                  <a:gd name="T45" fmla="*/ 48 h 55"/>
                  <a:gd name="T46" fmla="*/ 47 w 54"/>
                  <a:gd name="T47" fmla="*/ 44 h 55"/>
                  <a:gd name="T48" fmla="*/ 51 w 54"/>
                  <a:gd name="T49" fmla="*/ 34 h 55"/>
                  <a:gd name="T50" fmla="*/ 54 w 54"/>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7"/>
                    </a:moveTo>
                    <a:lnTo>
                      <a:pt x="54" y="27"/>
                    </a:lnTo>
                    <a:lnTo>
                      <a:pt x="51" y="17"/>
                    </a:lnTo>
                    <a:lnTo>
                      <a:pt x="47" y="10"/>
                    </a:lnTo>
                    <a:lnTo>
                      <a:pt x="44" y="7"/>
                    </a:lnTo>
                    <a:lnTo>
                      <a:pt x="34" y="0"/>
                    </a:lnTo>
                    <a:lnTo>
                      <a:pt x="34" y="0"/>
                    </a:lnTo>
                    <a:lnTo>
                      <a:pt x="27" y="0"/>
                    </a:lnTo>
                    <a:lnTo>
                      <a:pt x="20" y="0"/>
                    </a:lnTo>
                    <a:lnTo>
                      <a:pt x="10" y="7"/>
                    </a:lnTo>
                    <a:lnTo>
                      <a:pt x="7" y="10"/>
                    </a:lnTo>
                    <a:lnTo>
                      <a:pt x="7" y="10"/>
                    </a:lnTo>
                    <a:lnTo>
                      <a:pt x="3" y="21"/>
                    </a:lnTo>
                    <a:lnTo>
                      <a:pt x="0" y="27"/>
                    </a:lnTo>
                    <a:lnTo>
                      <a:pt x="3" y="34"/>
                    </a:lnTo>
                    <a:lnTo>
                      <a:pt x="7" y="44"/>
                    </a:lnTo>
                    <a:lnTo>
                      <a:pt x="7" y="44"/>
                    </a:lnTo>
                    <a:lnTo>
                      <a:pt x="10" y="48"/>
                    </a:lnTo>
                    <a:lnTo>
                      <a:pt x="20" y="51"/>
                    </a:lnTo>
                    <a:lnTo>
                      <a:pt x="27" y="55"/>
                    </a:lnTo>
                    <a:lnTo>
                      <a:pt x="34" y="51"/>
                    </a:lnTo>
                    <a:lnTo>
                      <a:pt x="34" y="51"/>
                    </a:lnTo>
                    <a:lnTo>
                      <a:pt x="44" y="48"/>
                    </a:lnTo>
                    <a:lnTo>
                      <a:pt x="47" y="44"/>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54" name="Freeform 1331">
                <a:extLst>
                  <a:ext uri="{FF2B5EF4-FFF2-40B4-BE49-F238E27FC236}">
                    <a16:creationId xmlns:a16="http://schemas.microsoft.com/office/drawing/2014/main" id="{996E0719-0576-3B53-F4DA-59A932988265}"/>
                  </a:ext>
                </a:extLst>
              </p:cNvPr>
              <p:cNvSpPr>
                <a:spLocks/>
              </p:cNvSpPr>
              <p:nvPr/>
            </p:nvSpPr>
            <p:spPr bwMode="auto">
              <a:xfrm>
                <a:off x="1977" y="301"/>
                <a:ext cx="50" cy="54"/>
              </a:xfrm>
              <a:custGeom>
                <a:avLst/>
                <a:gdLst>
                  <a:gd name="T0" fmla="*/ 50 w 50"/>
                  <a:gd name="T1" fmla="*/ 27 h 55"/>
                  <a:gd name="T2" fmla="*/ 50 w 50"/>
                  <a:gd name="T3" fmla="*/ 27 h 55"/>
                  <a:gd name="T4" fmla="*/ 50 w 50"/>
                  <a:gd name="T5" fmla="*/ 17 h 55"/>
                  <a:gd name="T6" fmla="*/ 47 w 50"/>
                  <a:gd name="T7" fmla="*/ 10 h 55"/>
                  <a:gd name="T8" fmla="*/ 40 w 50"/>
                  <a:gd name="T9" fmla="*/ 7 h 55"/>
                  <a:gd name="T10" fmla="*/ 33 w 50"/>
                  <a:gd name="T11" fmla="*/ 0 h 55"/>
                  <a:gd name="T12" fmla="*/ 33 w 50"/>
                  <a:gd name="T13" fmla="*/ 0 h 55"/>
                  <a:gd name="T14" fmla="*/ 27 w 50"/>
                  <a:gd name="T15" fmla="*/ 0 h 55"/>
                  <a:gd name="T16" fmla="*/ 16 w 50"/>
                  <a:gd name="T17" fmla="*/ 0 h 55"/>
                  <a:gd name="T18" fmla="*/ 10 w 50"/>
                  <a:gd name="T19" fmla="*/ 7 h 55"/>
                  <a:gd name="T20" fmla="*/ 3 w 50"/>
                  <a:gd name="T21" fmla="*/ 10 h 55"/>
                  <a:gd name="T22" fmla="*/ 3 w 50"/>
                  <a:gd name="T23" fmla="*/ 10 h 55"/>
                  <a:gd name="T24" fmla="*/ 0 w 50"/>
                  <a:gd name="T25" fmla="*/ 21 h 55"/>
                  <a:gd name="T26" fmla="*/ 0 w 50"/>
                  <a:gd name="T27" fmla="*/ 27 h 55"/>
                  <a:gd name="T28" fmla="*/ 0 w 50"/>
                  <a:gd name="T29" fmla="*/ 34 h 55"/>
                  <a:gd name="T30" fmla="*/ 3 w 50"/>
                  <a:gd name="T31" fmla="*/ 44 h 55"/>
                  <a:gd name="T32" fmla="*/ 3 w 50"/>
                  <a:gd name="T33" fmla="*/ 44 h 55"/>
                  <a:gd name="T34" fmla="*/ 10 w 50"/>
                  <a:gd name="T35" fmla="*/ 48 h 55"/>
                  <a:gd name="T36" fmla="*/ 16 w 50"/>
                  <a:gd name="T37" fmla="*/ 51 h 55"/>
                  <a:gd name="T38" fmla="*/ 27 w 50"/>
                  <a:gd name="T39" fmla="*/ 55 h 55"/>
                  <a:gd name="T40" fmla="*/ 33 w 50"/>
                  <a:gd name="T41" fmla="*/ 51 h 55"/>
                  <a:gd name="T42" fmla="*/ 33 w 50"/>
                  <a:gd name="T43" fmla="*/ 51 h 55"/>
                  <a:gd name="T44" fmla="*/ 40 w 50"/>
                  <a:gd name="T45" fmla="*/ 48 h 55"/>
                  <a:gd name="T46" fmla="*/ 47 w 50"/>
                  <a:gd name="T47" fmla="*/ 44 h 55"/>
                  <a:gd name="T48" fmla="*/ 50 w 50"/>
                  <a:gd name="T49" fmla="*/ 34 h 55"/>
                  <a:gd name="T50" fmla="*/ 50 w 50"/>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55">
                    <a:moveTo>
                      <a:pt x="50" y="27"/>
                    </a:moveTo>
                    <a:lnTo>
                      <a:pt x="50" y="27"/>
                    </a:lnTo>
                    <a:lnTo>
                      <a:pt x="50" y="17"/>
                    </a:lnTo>
                    <a:lnTo>
                      <a:pt x="47" y="10"/>
                    </a:lnTo>
                    <a:lnTo>
                      <a:pt x="40" y="7"/>
                    </a:lnTo>
                    <a:lnTo>
                      <a:pt x="33" y="0"/>
                    </a:lnTo>
                    <a:lnTo>
                      <a:pt x="33" y="0"/>
                    </a:lnTo>
                    <a:lnTo>
                      <a:pt x="27" y="0"/>
                    </a:lnTo>
                    <a:lnTo>
                      <a:pt x="16" y="0"/>
                    </a:lnTo>
                    <a:lnTo>
                      <a:pt x="10" y="7"/>
                    </a:lnTo>
                    <a:lnTo>
                      <a:pt x="3" y="10"/>
                    </a:lnTo>
                    <a:lnTo>
                      <a:pt x="3" y="10"/>
                    </a:lnTo>
                    <a:lnTo>
                      <a:pt x="0" y="21"/>
                    </a:lnTo>
                    <a:lnTo>
                      <a:pt x="0" y="27"/>
                    </a:lnTo>
                    <a:lnTo>
                      <a:pt x="0" y="34"/>
                    </a:lnTo>
                    <a:lnTo>
                      <a:pt x="3" y="44"/>
                    </a:lnTo>
                    <a:lnTo>
                      <a:pt x="3" y="44"/>
                    </a:lnTo>
                    <a:lnTo>
                      <a:pt x="10" y="48"/>
                    </a:lnTo>
                    <a:lnTo>
                      <a:pt x="16" y="51"/>
                    </a:lnTo>
                    <a:lnTo>
                      <a:pt x="27" y="55"/>
                    </a:lnTo>
                    <a:lnTo>
                      <a:pt x="33" y="51"/>
                    </a:lnTo>
                    <a:lnTo>
                      <a:pt x="33" y="51"/>
                    </a:lnTo>
                    <a:lnTo>
                      <a:pt x="40" y="48"/>
                    </a:lnTo>
                    <a:lnTo>
                      <a:pt x="47" y="44"/>
                    </a:lnTo>
                    <a:lnTo>
                      <a:pt x="50" y="34"/>
                    </a:lnTo>
                    <a:lnTo>
                      <a:pt x="50"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55" name="Freeform 1332">
                <a:extLst>
                  <a:ext uri="{FF2B5EF4-FFF2-40B4-BE49-F238E27FC236}">
                    <a16:creationId xmlns:a16="http://schemas.microsoft.com/office/drawing/2014/main" id="{7066544C-7438-6241-61BE-F7D91FBC212E}"/>
                  </a:ext>
                </a:extLst>
              </p:cNvPr>
              <p:cNvSpPr>
                <a:spLocks/>
              </p:cNvSpPr>
              <p:nvPr/>
            </p:nvSpPr>
            <p:spPr bwMode="auto">
              <a:xfrm>
                <a:off x="1977" y="301"/>
                <a:ext cx="50" cy="54"/>
              </a:xfrm>
              <a:custGeom>
                <a:avLst/>
                <a:gdLst>
                  <a:gd name="T0" fmla="*/ 50 w 50"/>
                  <a:gd name="T1" fmla="*/ 27 h 55"/>
                  <a:gd name="T2" fmla="*/ 50 w 50"/>
                  <a:gd name="T3" fmla="*/ 27 h 55"/>
                  <a:gd name="T4" fmla="*/ 50 w 50"/>
                  <a:gd name="T5" fmla="*/ 17 h 55"/>
                  <a:gd name="T6" fmla="*/ 47 w 50"/>
                  <a:gd name="T7" fmla="*/ 10 h 55"/>
                  <a:gd name="T8" fmla="*/ 40 w 50"/>
                  <a:gd name="T9" fmla="*/ 7 h 55"/>
                  <a:gd name="T10" fmla="*/ 33 w 50"/>
                  <a:gd name="T11" fmla="*/ 0 h 55"/>
                  <a:gd name="T12" fmla="*/ 33 w 50"/>
                  <a:gd name="T13" fmla="*/ 0 h 55"/>
                  <a:gd name="T14" fmla="*/ 27 w 50"/>
                  <a:gd name="T15" fmla="*/ 0 h 55"/>
                  <a:gd name="T16" fmla="*/ 16 w 50"/>
                  <a:gd name="T17" fmla="*/ 0 h 55"/>
                  <a:gd name="T18" fmla="*/ 10 w 50"/>
                  <a:gd name="T19" fmla="*/ 7 h 55"/>
                  <a:gd name="T20" fmla="*/ 3 w 50"/>
                  <a:gd name="T21" fmla="*/ 10 h 55"/>
                  <a:gd name="T22" fmla="*/ 3 w 50"/>
                  <a:gd name="T23" fmla="*/ 10 h 55"/>
                  <a:gd name="T24" fmla="*/ 0 w 50"/>
                  <a:gd name="T25" fmla="*/ 21 h 55"/>
                  <a:gd name="T26" fmla="*/ 0 w 50"/>
                  <a:gd name="T27" fmla="*/ 27 h 55"/>
                  <a:gd name="T28" fmla="*/ 0 w 50"/>
                  <a:gd name="T29" fmla="*/ 34 h 55"/>
                  <a:gd name="T30" fmla="*/ 3 w 50"/>
                  <a:gd name="T31" fmla="*/ 44 h 55"/>
                  <a:gd name="T32" fmla="*/ 3 w 50"/>
                  <a:gd name="T33" fmla="*/ 44 h 55"/>
                  <a:gd name="T34" fmla="*/ 10 w 50"/>
                  <a:gd name="T35" fmla="*/ 48 h 55"/>
                  <a:gd name="T36" fmla="*/ 16 w 50"/>
                  <a:gd name="T37" fmla="*/ 51 h 55"/>
                  <a:gd name="T38" fmla="*/ 27 w 50"/>
                  <a:gd name="T39" fmla="*/ 55 h 55"/>
                  <a:gd name="T40" fmla="*/ 33 w 50"/>
                  <a:gd name="T41" fmla="*/ 51 h 55"/>
                  <a:gd name="T42" fmla="*/ 33 w 50"/>
                  <a:gd name="T43" fmla="*/ 51 h 55"/>
                  <a:gd name="T44" fmla="*/ 40 w 50"/>
                  <a:gd name="T45" fmla="*/ 48 h 55"/>
                  <a:gd name="T46" fmla="*/ 47 w 50"/>
                  <a:gd name="T47" fmla="*/ 44 h 55"/>
                  <a:gd name="T48" fmla="*/ 50 w 50"/>
                  <a:gd name="T49" fmla="*/ 34 h 55"/>
                  <a:gd name="T50" fmla="*/ 50 w 50"/>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55">
                    <a:moveTo>
                      <a:pt x="50" y="27"/>
                    </a:moveTo>
                    <a:lnTo>
                      <a:pt x="50" y="27"/>
                    </a:lnTo>
                    <a:lnTo>
                      <a:pt x="50" y="17"/>
                    </a:lnTo>
                    <a:lnTo>
                      <a:pt x="47" y="10"/>
                    </a:lnTo>
                    <a:lnTo>
                      <a:pt x="40" y="7"/>
                    </a:lnTo>
                    <a:lnTo>
                      <a:pt x="33" y="0"/>
                    </a:lnTo>
                    <a:lnTo>
                      <a:pt x="33" y="0"/>
                    </a:lnTo>
                    <a:lnTo>
                      <a:pt x="27" y="0"/>
                    </a:lnTo>
                    <a:lnTo>
                      <a:pt x="16" y="0"/>
                    </a:lnTo>
                    <a:lnTo>
                      <a:pt x="10" y="7"/>
                    </a:lnTo>
                    <a:lnTo>
                      <a:pt x="3" y="10"/>
                    </a:lnTo>
                    <a:lnTo>
                      <a:pt x="3" y="10"/>
                    </a:lnTo>
                    <a:lnTo>
                      <a:pt x="0" y="21"/>
                    </a:lnTo>
                    <a:lnTo>
                      <a:pt x="0" y="27"/>
                    </a:lnTo>
                    <a:lnTo>
                      <a:pt x="0" y="34"/>
                    </a:lnTo>
                    <a:lnTo>
                      <a:pt x="3" y="44"/>
                    </a:lnTo>
                    <a:lnTo>
                      <a:pt x="3" y="44"/>
                    </a:lnTo>
                    <a:lnTo>
                      <a:pt x="10" y="48"/>
                    </a:lnTo>
                    <a:lnTo>
                      <a:pt x="16" y="51"/>
                    </a:lnTo>
                    <a:lnTo>
                      <a:pt x="27" y="55"/>
                    </a:lnTo>
                    <a:lnTo>
                      <a:pt x="33" y="51"/>
                    </a:lnTo>
                    <a:lnTo>
                      <a:pt x="33" y="51"/>
                    </a:lnTo>
                    <a:lnTo>
                      <a:pt x="40" y="48"/>
                    </a:lnTo>
                    <a:lnTo>
                      <a:pt x="47" y="44"/>
                    </a:lnTo>
                    <a:lnTo>
                      <a:pt x="50" y="34"/>
                    </a:lnTo>
                    <a:lnTo>
                      <a:pt x="50"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56" name="Freeform 1333">
                <a:extLst>
                  <a:ext uri="{FF2B5EF4-FFF2-40B4-BE49-F238E27FC236}">
                    <a16:creationId xmlns:a16="http://schemas.microsoft.com/office/drawing/2014/main" id="{A18120AD-8277-24FB-BB39-1865AE943FAC}"/>
                  </a:ext>
                </a:extLst>
              </p:cNvPr>
              <p:cNvSpPr>
                <a:spLocks/>
              </p:cNvSpPr>
              <p:nvPr/>
            </p:nvSpPr>
            <p:spPr bwMode="auto">
              <a:xfrm>
                <a:off x="1977" y="301"/>
                <a:ext cx="50" cy="54"/>
              </a:xfrm>
              <a:custGeom>
                <a:avLst/>
                <a:gdLst>
                  <a:gd name="T0" fmla="*/ 50 w 50"/>
                  <a:gd name="T1" fmla="*/ 27 h 55"/>
                  <a:gd name="T2" fmla="*/ 50 w 50"/>
                  <a:gd name="T3" fmla="*/ 27 h 55"/>
                  <a:gd name="T4" fmla="*/ 50 w 50"/>
                  <a:gd name="T5" fmla="*/ 17 h 55"/>
                  <a:gd name="T6" fmla="*/ 47 w 50"/>
                  <a:gd name="T7" fmla="*/ 10 h 55"/>
                  <a:gd name="T8" fmla="*/ 40 w 50"/>
                  <a:gd name="T9" fmla="*/ 7 h 55"/>
                  <a:gd name="T10" fmla="*/ 33 w 50"/>
                  <a:gd name="T11" fmla="*/ 0 h 55"/>
                  <a:gd name="T12" fmla="*/ 33 w 50"/>
                  <a:gd name="T13" fmla="*/ 0 h 55"/>
                  <a:gd name="T14" fmla="*/ 27 w 50"/>
                  <a:gd name="T15" fmla="*/ 0 h 55"/>
                  <a:gd name="T16" fmla="*/ 16 w 50"/>
                  <a:gd name="T17" fmla="*/ 0 h 55"/>
                  <a:gd name="T18" fmla="*/ 10 w 50"/>
                  <a:gd name="T19" fmla="*/ 7 h 55"/>
                  <a:gd name="T20" fmla="*/ 3 w 50"/>
                  <a:gd name="T21" fmla="*/ 10 h 55"/>
                  <a:gd name="T22" fmla="*/ 3 w 50"/>
                  <a:gd name="T23" fmla="*/ 10 h 55"/>
                  <a:gd name="T24" fmla="*/ 0 w 50"/>
                  <a:gd name="T25" fmla="*/ 21 h 55"/>
                  <a:gd name="T26" fmla="*/ 0 w 50"/>
                  <a:gd name="T27" fmla="*/ 27 h 55"/>
                  <a:gd name="T28" fmla="*/ 0 w 50"/>
                  <a:gd name="T29" fmla="*/ 34 h 55"/>
                  <a:gd name="T30" fmla="*/ 3 w 50"/>
                  <a:gd name="T31" fmla="*/ 44 h 55"/>
                  <a:gd name="T32" fmla="*/ 3 w 50"/>
                  <a:gd name="T33" fmla="*/ 44 h 55"/>
                  <a:gd name="T34" fmla="*/ 10 w 50"/>
                  <a:gd name="T35" fmla="*/ 48 h 55"/>
                  <a:gd name="T36" fmla="*/ 16 w 50"/>
                  <a:gd name="T37" fmla="*/ 51 h 55"/>
                  <a:gd name="T38" fmla="*/ 27 w 50"/>
                  <a:gd name="T39" fmla="*/ 55 h 55"/>
                  <a:gd name="T40" fmla="*/ 33 w 50"/>
                  <a:gd name="T41" fmla="*/ 51 h 55"/>
                  <a:gd name="T42" fmla="*/ 33 w 50"/>
                  <a:gd name="T43" fmla="*/ 51 h 55"/>
                  <a:gd name="T44" fmla="*/ 40 w 50"/>
                  <a:gd name="T45" fmla="*/ 48 h 55"/>
                  <a:gd name="T46" fmla="*/ 47 w 50"/>
                  <a:gd name="T47" fmla="*/ 44 h 55"/>
                  <a:gd name="T48" fmla="*/ 50 w 50"/>
                  <a:gd name="T49" fmla="*/ 34 h 55"/>
                  <a:gd name="T50" fmla="*/ 50 w 50"/>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55">
                    <a:moveTo>
                      <a:pt x="50" y="27"/>
                    </a:moveTo>
                    <a:lnTo>
                      <a:pt x="50" y="27"/>
                    </a:lnTo>
                    <a:lnTo>
                      <a:pt x="50" y="17"/>
                    </a:lnTo>
                    <a:lnTo>
                      <a:pt x="47" y="10"/>
                    </a:lnTo>
                    <a:lnTo>
                      <a:pt x="40" y="7"/>
                    </a:lnTo>
                    <a:lnTo>
                      <a:pt x="33" y="0"/>
                    </a:lnTo>
                    <a:lnTo>
                      <a:pt x="33" y="0"/>
                    </a:lnTo>
                    <a:lnTo>
                      <a:pt x="27" y="0"/>
                    </a:lnTo>
                    <a:lnTo>
                      <a:pt x="16" y="0"/>
                    </a:lnTo>
                    <a:lnTo>
                      <a:pt x="10" y="7"/>
                    </a:lnTo>
                    <a:lnTo>
                      <a:pt x="3" y="10"/>
                    </a:lnTo>
                    <a:lnTo>
                      <a:pt x="3" y="10"/>
                    </a:lnTo>
                    <a:lnTo>
                      <a:pt x="0" y="21"/>
                    </a:lnTo>
                    <a:lnTo>
                      <a:pt x="0" y="27"/>
                    </a:lnTo>
                    <a:lnTo>
                      <a:pt x="0" y="34"/>
                    </a:lnTo>
                    <a:lnTo>
                      <a:pt x="3" y="44"/>
                    </a:lnTo>
                    <a:lnTo>
                      <a:pt x="3" y="44"/>
                    </a:lnTo>
                    <a:lnTo>
                      <a:pt x="10" y="48"/>
                    </a:lnTo>
                    <a:lnTo>
                      <a:pt x="16" y="51"/>
                    </a:lnTo>
                    <a:lnTo>
                      <a:pt x="27" y="55"/>
                    </a:lnTo>
                    <a:lnTo>
                      <a:pt x="33" y="51"/>
                    </a:lnTo>
                    <a:lnTo>
                      <a:pt x="33" y="51"/>
                    </a:lnTo>
                    <a:lnTo>
                      <a:pt x="40" y="48"/>
                    </a:lnTo>
                    <a:lnTo>
                      <a:pt x="47" y="44"/>
                    </a:lnTo>
                    <a:lnTo>
                      <a:pt x="50" y="34"/>
                    </a:lnTo>
                    <a:lnTo>
                      <a:pt x="50"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57" name="Freeform 1334">
                <a:extLst>
                  <a:ext uri="{FF2B5EF4-FFF2-40B4-BE49-F238E27FC236}">
                    <a16:creationId xmlns:a16="http://schemas.microsoft.com/office/drawing/2014/main" id="{93E8A652-A975-0338-34C4-54050405AD9A}"/>
                  </a:ext>
                </a:extLst>
              </p:cNvPr>
              <p:cNvSpPr>
                <a:spLocks/>
              </p:cNvSpPr>
              <p:nvPr/>
            </p:nvSpPr>
            <p:spPr bwMode="auto">
              <a:xfrm>
                <a:off x="1979" y="309"/>
                <a:ext cx="54" cy="56"/>
              </a:xfrm>
              <a:custGeom>
                <a:avLst/>
                <a:gdLst>
                  <a:gd name="T0" fmla="*/ 54 w 54"/>
                  <a:gd name="T1" fmla="*/ 28 h 55"/>
                  <a:gd name="T2" fmla="*/ 54 w 54"/>
                  <a:gd name="T3" fmla="*/ 28 h 55"/>
                  <a:gd name="T4" fmla="*/ 54 w 54"/>
                  <a:gd name="T5" fmla="*/ 21 h 55"/>
                  <a:gd name="T6" fmla="*/ 51 w 54"/>
                  <a:gd name="T7" fmla="*/ 11 h 55"/>
                  <a:gd name="T8" fmla="*/ 44 w 54"/>
                  <a:gd name="T9" fmla="*/ 7 h 55"/>
                  <a:gd name="T10" fmla="*/ 37 w 54"/>
                  <a:gd name="T11" fmla="*/ 4 h 55"/>
                  <a:gd name="T12" fmla="*/ 37 w 54"/>
                  <a:gd name="T13" fmla="*/ 4 h 55"/>
                  <a:gd name="T14" fmla="*/ 27 w 54"/>
                  <a:gd name="T15" fmla="*/ 0 h 55"/>
                  <a:gd name="T16" fmla="*/ 20 w 54"/>
                  <a:gd name="T17" fmla="*/ 4 h 55"/>
                  <a:gd name="T18" fmla="*/ 13 w 54"/>
                  <a:gd name="T19" fmla="*/ 7 h 55"/>
                  <a:gd name="T20" fmla="*/ 7 w 54"/>
                  <a:gd name="T21" fmla="*/ 11 h 55"/>
                  <a:gd name="T22" fmla="*/ 7 w 54"/>
                  <a:gd name="T23" fmla="*/ 11 h 55"/>
                  <a:gd name="T24" fmla="*/ 3 w 54"/>
                  <a:gd name="T25" fmla="*/ 21 h 55"/>
                  <a:gd name="T26" fmla="*/ 0 w 54"/>
                  <a:gd name="T27" fmla="*/ 28 h 55"/>
                  <a:gd name="T28" fmla="*/ 3 w 54"/>
                  <a:gd name="T29" fmla="*/ 34 h 55"/>
                  <a:gd name="T30" fmla="*/ 7 w 54"/>
                  <a:gd name="T31" fmla="*/ 45 h 55"/>
                  <a:gd name="T32" fmla="*/ 7 w 54"/>
                  <a:gd name="T33" fmla="*/ 45 h 55"/>
                  <a:gd name="T34" fmla="*/ 13 w 54"/>
                  <a:gd name="T35" fmla="*/ 48 h 55"/>
                  <a:gd name="T36" fmla="*/ 20 w 54"/>
                  <a:gd name="T37" fmla="*/ 51 h 55"/>
                  <a:gd name="T38" fmla="*/ 27 w 54"/>
                  <a:gd name="T39" fmla="*/ 55 h 55"/>
                  <a:gd name="T40" fmla="*/ 37 w 54"/>
                  <a:gd name="T41" fmla="*/ 51 h 55"/>
                  <a:gd name="T42" fmla="*/ 37 w 54"/>
                  <a:gd name="T43" fmla="*/ 51 h 55"/>
                  <a:gd name="T44" fmla="*/ 44 w 54"/>
                  <a:gd name="T45" fmla="*/ 48 h 55"/>
                  <a:gd name="T46" fmla="*/ 51 w 54"/>
                  <a:gd name="T47" fmla="*/ 45 h 55"/>
                  <a:gd name="T48" fmla="*/ 54 w 54"/>
                  <a:gd name="T49" fmla="*/ 34 h 55"/>
                  <a:gd name="T50" fmla="*/ 54 w 54"/>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8"/>
                    </a:moveTo>
                    <a:lnTo>
                      <a:pt x="54" y="28"/>
                    </a:lnTo>
                    <a:lnTo>
                      <a:pt x="54" y="21"/>
                    </a:lnTo>
                    <a:lnTo>
                      <a:pt x="51" y="11"/>
                    </a:lnTo>
                    <a:lnTo>
                      <a:pt x="44" y="7"/>
                    </a:lnTo>
                    <a:lnTo>
                      <a:pt x="37" y="4"/>
                    </a:lnTo>
                    <a:lnTo>
                      <a:pt x="37" y="4"/>
                    </a:lnTo>
                    <a:lnTo>
                      <a:pt x="27" y="0"/>
                    </a:lnTo>
                    <a:lnTo>
                      <a:pt x="20" y="4"/>
                    </a:lnTo>
                    <a:lnTo>
                      <a:pt x="13" y="7"/>
                    </a:lnTo>
                    <a:lnTo>
                      <a:pt x="7" y="11"/>
                    </a:lnTo>
                    <a:lnTo>
                      <a:pt x="7" y="11"/>
                    </a:lnTo>
                    <a:lnTo>
                      <a:pt x="3" y="21"/>
                    </a:lnTo>
                    <a:lnTo>
                      <a:pt x="0" y="28"/>
                    </a:lnTo>
                    <a:lnTo>
                      <a:pt x="3" y="34"/>
                    </a:lnTo>
                    <a:lnTo>
                      <a:pt x="7" y="45"/>
                    </a:lnTo>
                    <a:lnTo>
                      <a:pt x="7" y="45"/>
                    </a:lnTo>
                    <a:lnTo>
                      <a:pt x="13" y="48"/>
                    </a:lnTo>
                    <a:lnTo>
                      <a:pt x="20" y="51"/>
                    </a:lnTo>
                    <a:lnTo>
                      <a:pt x="27" y="55"/>
                    </a:lnTo>
                    <a:lnTo>
                      <a:pt x="37" y="51"/>
                    </a:lnTo>
                    <a:lnTo>
                      <a:pt x="37" y="51"/>
                    </a:lnTo>
                    <a:lnTo>
                      <a:pt x="44" y="48"/>
                    </a:lnTo>
                    <a:lnTo>
                      <a:pt x="51" y="45"/>
                    </a:lnTo>
                    <a:lnTo>
                      <a:pt x="54" y="34"/>
                    </a:lnTo>
                    <a:lnTo>
                      <a:pt x="54"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58" name="Freeform 1335">
                <a:extLst>
                  <a:ext uri="{FF2B5EF4-FFF2-40B4-BE49-F238E27FC236}">
                    <a16:creationId xmlns:a16="http://schemas.microsoft.com/office/drawing/2014/main" id="{789CFF97-96B5-57DF-3D69-05166EE34C3A}"/>
                  </a:ext>
                </a:extLst>
              </p:cNvPr>
              <p:cNvSpPr>
                <a:spLocks/>
              </p:cNvSpPr>
              <p:nvPr/>
            </p:nvSpPr>
            <p:spPr bwMode="auto">
              <a:xfrm>
                <a:off x="1989" y="309"/>
                <a:ext cx="54" cy="56"/>
              </a:xfrm>
              <a:custGeom>
                <a:avLst/>
                <a:gdLst>
                  <a:gd name="T0" fmla="*/ 54 w 54"/>
                  <a:gd name="T1" fmla="*/ 28 h 55"/>
                  <a:gd name="T2" fmla="*/ 54 w 54"/>
                  <a:gd name="T3" fmla="*/ 28 h 55"/>
                  <a:gd name="T4" fmla="*/ 54 w 54"/>
                  <a:gd name="T5" fmla="*/ 21 h 55"/>
                  <a:gd name="T6" fmla="*/ 51 w 54"/>
                  <a:gd name="T7" fmla="*/ 11 h 55"/>
                  <a:gd name="T8" fmla="*/ 44 w 54"/>
                  <a:gd name="T9" fmla="*/ 7 h 55"/>
                  <a:gd name="T10" fmla="*/ 37 w 54"/>
                  <a:gd name="T11" fmla="*/ 4 h 55"/>
                  <a:gd name="T12" fmla="*/ 37 w 54"/>
                  <a:gd name="T13" fmla="*/ 4 h 55"/>
                  <a:gd name="T14" fmla="*/ 27 w 54"/>
                  <a:gd name="T15" fmla="*/ 0 h 55"/>
                  <a:gd name="T16" fmla="*/ 20 w 54"/>
                  <a:gd name="T17" fmla="*/ 4 h 55"/>
                  <a:gd name="T18" fmla="*/ 14 w 54"/>
                  <a:gd name="T19" fmla="*/ 7 h 55"/>
                  <a:gd name="T20" fmla="*/ 7 w 54"/>
                  <a:gd name="T21" fmla="*/ 11 h 55"/>
                  <a:gd name="T22" fmla="*/ 7 w 54"/>
                  <a:gd name="T23" fmla="*/ 11 h 55"/>
                  <a:gd name="T24" fmla="*/ 3 w 54"/>
                  <a:gd name="T25" fmla="*/ 21 h 55"/>
                  <a:gd name="T26" fmla="*/ 0 w 54"/>
                  <a:gd name="T27" fmla="*/ 28 h 55"/>
                  <a:gd name="T28" fmla="*/ 3 w 54"/>
                  <a:gd name="T29" fmla="*/ 34 h 55"/>
                  <a:gd name="T30" fmla="*/ 7 w 54"/>
                  <a:gd name="T31" fmla="*/ 45 h 55"/>
                  <a:gd name="T32" fmla="*/ 7 w 54"/>
                  <a:gd name="T33" fmla="*/ 45 h 55"/>
                  <a:gd name="T34" fmla="*/ 14 w 54"/>
                  <a:gd name="T35" fmla="*/ 48 h 55"/>
                  <a:gd name="T36" fmla="*/ 20 w 54"/>
                  <a:gd name="T37" fmla="*/ 51 h 55"/>
                  <a:gd name="T38" fmla="*/ 27 w 54"/>
                  <a:gd name="T39" fmla="*/ 55 h 55"/>
                  <a:gd name="T40" fmla="*/ 37 w 54"/>
                  <a:gd name="T41" fmla="*/ 51 h 55"/>
                  <a:gd name="T42" fmla="*/ 37 w 54"/>
                  <a:gd name="T43" fmla="*/ 51 h 55"/>
                  <a:gd name="T44" fmla="*/ 44 w 54"/>
                  <a:gd name="T45" fmla="*/ 48 h 55"/>
                  <a:gd name="T46" fmla="*/ 51 w 54"/>
                  <a:gd name="T47" fmla="*/ 45 h 55"/>
                  <a:gd name="T48" fmla="*/ 54 w 54"/>
                  <a:gd name="T49" fmla="*/ 34 h 55"/>
                  <a:gd name="T50" fmla="*/ 54 w 54"/>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8"/>
                    </a:moveTo>
                    <a:lnTo>
                      <a:pt x="54" y="28"/>
                    </a:lnTo>
                    <a:lnTo>
                      <a:pt x="54" y="21"/>
                    </a:lnTo>
                    <a:lnTo>
                      <a:pt x="51" y="11"/>
                    </a:lnTo>
                    <a:lnTo>
                      <a:pt x="44" y="7"/>
                    </a:lnTo>
                    <a:lnTo>
                      <a:pt x="37" y="4"/>
                    </a:lnTo>
                    <a:lnTo>
                      <a:pt x="37" y="4"/>
                    </a:lnTo>
                    <a:lnTo>
                      <a:pt x="27" y="0"/>
                    </a:lnTo>
                    <a:lnTo>
                      <a:pt x="20" y="4"/>
                    </a:lnTo>
                    <a:lnTo>
                      <a:pt x="14" y="7"/>
                    </a:lnTo>
                    <a:lnTo>
                      <a:pt x="7" y="11"/>
                    </a:lnTo>
                    <a:lnTo>
                      <a:pt x="7" y="11"/>
                    </a:lnTo>
                    <a:lnTo>
                      <a:pt x="3" y="21"/>
                    </a:lnTo>
                    <a:lnTo>
                      <a:pt x="0" y="28"/>
                    </a:lnTo>
                    <a:lnTo>
                      <a:pt x="3" y="34"/>
                    </a:lnTo>
                    <a:lnTo>
                      <a:pt x="7" y="45"/>
                    </a:lnTo>
                    <a:lnTo>
                      <a:pt x="7" y="45"/>
                    </a:lnTo>
                    <a:lnTo>
                      <a:pt x="14" y="48"/>
                    </a:lnTo>
                    <a:lnTo>
                      <a:pt x="20" y="51"/>
                    </a:lnTo>
                    <a:lnTo>
                      <a:pt x="27" y="55"/>
                    </a:lnTo>
                    <a:lnTo>
                      <a:pt x="37" y="51"/>
                    </a:lnTo>
                    <a:lnTo>
                      <a:pt x="37" y="51"/>
                    </a:lnTo>
                    <a:lnTo>
                      <a:pt x="44" y="48"/>
                    </a:lnTo>
                    <a:lnTo>
                      <a:pt x="51" y="45"/>
                    </a:lnTo>
                    <a:lnTo>
                      <a:pt x="54" y="34"/>
                    </a:lnTo>
                    <a:lnTo>
                      <a:pt x="54"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59" name="Freeform 1336">
                <a:extLst>
                  <a:ext uri="{FF2B5EF4-FFF2-40B4-BE49-F238E27FC236}">
                    <a16:creationId xmlns:a16="http://schemas.microsoft.com/office/drawing/2014/main" id="{322AD15C-D183-1DAB-4610-78B36719D5E4}"/>
                  </a:ext>
                </a:extLst>
              </p:cNvPr>
              <p:cNvSpPr>
                <a:spLocks/>
              </p:cNvSpPr>
              <p:nvPr/>
            </p:nvSpPr>
            <p:spPr bwMode="auto">
              <a:xfrm>
                <a:off x="2013" y="309"/>
                <a:ext cx="42" cy="56"/>
              </a:xfrm>
              <a:custGeom>
                <a:avLst/>
                <a:gdLst>
                  <a:gd name="T0" fmla="*/ 51 w 51"/>
                  <a:gd name="T1" fmla="*/ 28 h 55"/>
                  <a:gd name="T2" fmla="*/ 51 w 51"/>
                  <a:gd name="T3" fmla="*/ 28 h 55"/>
                  <a:gd name="T4" fmla="*/ 51 w 51"/>
                  <a:gd name="T5" fmla="*/ 21 h 55"/>
                  <a:gd name="T6" fmla="*/ 47 w 51"/>
                  <a:gd name="T7" fmla="*/ 11 h 55"/>
                  <a:gd name="T8" fmla="*/ 41 w 51"/>
                  <a:gd name="T9" fmla="*/ 7 h 55"/>
                  <a:gd name="T10" fmla="*/ 34 w 51"/>
                  <a:gd name="T11" fmla="*/ 4 h 55"/>
                  <a:gd name="T12" fmla="*/ 34 w 51"/>
                  <a:gd name="T13" fmla="*/ 4 h 55"/>
                  <a:gd name="T14" fmla="*/ 27 w 51"/>
                  <a:gd name="T15" fmla="*/ 0 h 55"/>
                  <a:gd name="T16" fmla="*/ 17 w 51"/>
                  <a:gd name="T17" fmla="*/ 4 h 55"/>
                  <a:gd name="T18" fmla="*/ 10 w 51"/>
                  <a:gd name="T19" fmla="*/ 7 h 55"/>
                  <a:gd name="T20" fmla="*/ 3 w 51"/>
                  <a:gd name="T21" fmla="*/ 11 h 55"/>
                  <a:gd name="T22" fmla="*/ 3 w 51"/>
                  <a:gd name="T23" fmla="*/ 11 h 55"/>
                  <a:gd name="T24" fmla="*/ 0 w 51"/>
                  <a:gd name="T25" fmla="*/ 21 h 55"/>
                  <a:gd name="T26" fmla="*/ 0 w 51"/>
                  <a:gd name="T27" fmla="*/ 28 h 55"/>
                  <a:gd name="T28" fmla="*/ 0 w 51"/>
                  <a:gd name="T29" fmla="*/ 34 h 55"/>
                  <a:gd name="T30" fmla="*/ 3 w 51"/>
                  <a:gd name="T31" fmla="*/ 45 h 55"/>
                  <a:gd name="T32" fmla="*/ 3 w 51"/>
                  <a:gd name="T33" fmla="*/ 45 h 55"/>
                  <a:gd name="T34" fmla="*/ 10 w 51"/>
                  <a:gd name="T35" fmla="*/ 48 h 55"/>
                  <a:gd name="T36" fmla="*/ 17 w 51"/>
                  <a:gd name="T37" fmla="*/ 51 h 55"/>
                  <a:gd name="T38" fmla="*/ 27 w 51"/>
                  <a:gd name="T39" fmla="*/ 55 h 55"/>
                  <a:gd name="T40" fmla="*/ 34 w 51"/>
                  <a:gd name="T41" fmla="*/ 51 h 55"/>
                  <a:gd name="T42" fmla="*/ 34 w 51"/>
                  <a:gd name="T43" fmla="*/ 51 h 55"/>
                  <a:gd name="T44" fmla="*/ 41 w 51"/>
                  <a:gd name="T45" fmla="*/ 48 h 55"/>
                  <a:gd name="T46" fmla="*/ 47 w 51"/>
                  <a:gd name="T47" fmla="*/ 45 h 55"/>
                  <a:gd name="T48" fmla="*/ 51 w 51"/>
                  <a:gd name="T49" fmla="*/ 34 h 55"/>
                  <a:gd name="T50" fmla="*/ 51 w 51"/>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5">
                    <a:moveTo>
                      <a:pt x="51" y="28"/>
                    </a:moveTo>
                    <a:lnTo>
                      <a:pt x="51" y="28"/>
                    </a:lnTo>
                    <a:lnTo>
                      <a:pt x="51" y="21"/>
                    </a:lnTo>
                    <a:lnTo>
                      <a:pt x="47" y="11"/>
                    </a:lnTo>
                    <a:lnTo>
                      <a:pt x="41" y="7"/>
                    </a:lnTo>
                    <a:lnTo>
                      <a:pt x="34" y="4"/>
                    </a:lnTo>
                    <a:lnTo>
                      <a:pt x="34" y="4"/>
                    </a:lnTo>
                    <a:lnTo>
                      <a:pt x="27" y="0"/>
                    </a:lnTo>
                    <a:lnTo>
                      <a:pt x="17" y="4"/>
                    </a:lnTo>
                    <a:lnTo>
                      <a:pt x="10" y="7"/>
                    </a:lnTo>
                    <a:lnTo>
                      <a:pt x="3" y="11"/>
                    </a:lnTo>
                    <a:lnTo>
                      <a:pt x="3" y="11"/>
                    </a:lnTo>
                    <a:lnTo>
                      <a:pt x="0" y="21"/>
                    </a:lnTo>
                    <a:lnTo>
                      <a:pt x="0" y="28"/>
                    </a:lnTo>
                    <a:lnTo>
                      <a:pt x="0" y="34"/>
                    </a:lnTo>
                    <a:lnTo>
                      <a:pt x="3" y="45"/>
                    </a:lnTo>
                    <a:lnTo>
                      <a:pt x="3" y="45"/>
                    </a:lnTo>
                    <a:lnTo>
                      <a:pt x="10" y="48"/>
                    </a:lnTo>
                    <a:lnTo>
                      <a:pt x="17" y="51"/>
                    </a:lnTo>
                    <a:lnTo>
                      <a:pt x="27" y="55"/>
                    </a:lnTo>
                    <a:lnTo>
                      <a:pt x="34" y="51"/>
                    </a:lnTo>
                    <a:lnTo>
                      <a:pt x="34" y="51"/>
                    </a:lnTo>
                    <a:lnTo>
                      <a:pt x="41" y="48"/>
                    </a:lnTo>
                    <a:lnTo>
                      <a:pt x="47" y="45"/>
                    </a:lnTo>
                    <a:lnTo>
                      <a:pt x="51" y="34"/>
                    </a:lnTo>
                    <a:lnTo>
                      <a:pt x="51"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60" name="Freeform 1337">
                <a:extLst>
                  <a:ext uri="{FF2B5EF4-FFF2-40B4-BE49-F238E27FC236}">
                    <a16:creationId xmlns:a16="http://schemas.microsoft.com/office/drawing/2014/main" id="{81AB3682-BFF7-82D8-8006-7C0AEA96DC11}"/>
                  </a:ext>
                </a:extLst>
              </p:cNvPr>
              <p:cNvSpPr>
                <a:spLocks/>
              </p:cNvSpPr>
              <p:nvPr/>
            </p:nvSpPr>
            <p:spPr bwMode="auto">
              <a:xfrm>
                <a:off x="2017" y="309"/>
                <a:ext cx="38" cy="56"/>
              </a:xfrm>
              <a:custGeom>
                <a:avLst/>
                <a:gdLst>
                  <a:gd name="T0" fmla="*/ 55 w 55"/>
                  <a:gd name="T1" fmla="*/ 28 h 55"/>
                  <a:gd name="T2" fmla="*/ 55 w 55"/>
                  <a:gd name="T3" fmla="*/ 28 h 55"/>
                  <a:gd name="T4" fmla="*/ 55 w 55"/>
                  <a:gd name="T5" fmla="*/ 21 h 55"/>
                  <a:gd name="T6" fmla="*/ 48 w 55"/>
                  <a:gd name="T7" fmla="*/ 11 h 55"/>
                  <a:gd name="T8" fmla="*/ 44 w 55"/>
                  <a:gd name="T9" fmla="*/ 7 h 55"/>
                  <a:gd name="T10" fmla="*/ 38 w 55"/>
                  <a:gd name="T11" fmla="*/ 4 h 55"/>
                  <a:gd name="T12" fmla="*/ 38 w 55"/>
                  <a:gd name="T13" fmla="*/ 4 h 55"/>
                  <a:gd name="T14" fmla="*/ 27 w 55"/>
                  <a:gd name="T15" fmla="*/ 0 h 55"/>
                  <a:gd name="T16" fmla="*/ 21 w 55"/>
                  <a:gd name="T17" fmla="*/ 4 h 55"/>
                  <a:gd name="T18" fmla="*/ 14 w 55"/>
                  <a:gd name="T19" fmla="*/ 7 h 55"/>
                  <a:gd name="T20" fmla="*/ 7 w 55"/>
                  <a:gd name="T21" fmla="*/ 11 h 55"/>
                  <a:gd name="T22" fmla="*/ 7 w 55"/>
                  <a:gd name="T23" fmla="*/ 11 h 55"/>
                  <a:gd name="T24" fmla="*/ 4 w 55"/>
                  <a:gd name="T25" fmla="*/ 21 h 55"/>
                  <a:gd name="T26" fmla="*/ 0 w 55"/>
                  <a:gd name="T27" fmla="*/ 28 h 55"/>
                  <a:gd name="T28" fmla="*/ 4 w 55"/>
                  <a:gd name="T29" fmla="*/ 34 h 55"/>
                  <a:gd name="T30" fmla="*/ 7 w 55"/>
                  <a:gd name="T31" fmla="*/ 45 h 55"/>
                  <a:gd name="T32" fmla="*/ 7 w 55"/>
                  <a:gd name="T33" fmla="*/ 45 h 55"/>
                  <a:gd name="T34" fmla="*/ 14 w 55"/>
                  <a:gd name="T35" fmla="*/ 48 h 55"/>
                  <a:gd name="T36" fmla="*/ 21 w 55"/>
                  <a:gd name="T37" fmla="*/ 51 h 55"/>
                  <a:gd name="T38" fmla="*/ 27 w 55"/>
                  <a:gd name="T39" fmla="*/ 55 h 55"/>
                  <a:gd name="T40" fmla="*/ 38 w 55"/>
                  <a:gd name="T41" fmla="*/ 51 h 55"/>
                  <a:gd name="T42" fmla="*/ 38 w 55"/>
                  <a:gd name="T43" fmla="*/ 51 h 55"/>
                  <a:gd name="T44" fmla="*/ 44 w 55"/>
                  <a:gd name="T45" fmla="*/ 48 h 55"/>
                  <a:gd name="T46" fmla="*/ 48 w 55"/>
                  <a:gd name="T47" fmla="*/ 45 h 55"/>
                  <a:gd name="T48" fmla="*/ 55 w 55"/>
                  <a:gd name="T49" fmla="*/ 34 h 55"/>
                  <a:gd name="T50" fmla="*/ 55 w 55"/>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5">
                    <a:moveTo>
                      <a:pt x="55" y="28"/>
                    </a:moveTo>
                    <a:lnTo>
                      <a:pt x="55" y="28"/>
                    </a:lnTo>
                    <a:lnTo>
                      <a:pt x="55" y="21"/>
                    </a:lnTo>
                    <a:lnTo>
                      <a:pt x="48" y="11"/>
                    </a:lnTo>
                    <a:lnTo>
                      <a:pt x="44" y="7"/>
                    </a:lnTo>
                    <a:lnTo>
                      <a:pt x="38" y="4"/>
                    </a:lnTo>
                    <a:lnTo>
                      <a:pt x="38" y="4"/>
                    </a:lnTo>
                    <a:lnTo>
                      <a:pt x="27" y="0"/>
                    </a:lnTo>
                    <a:lnTo>
                      <a:pt x="21" y="4"/>
                    </a:lnTo>
                    <a:lnTo>
                      <a:pt x="14" y="7"/>
                    </a:lnTo>
                    <a:lnTo>
                      <a:pt x="7" y="11"/>
                    </a:lnTo>
                    <a:lnTo>
                      <a:pt x="7" y="11"/>
                    </a:lnTo>
                    <a:lnTo>
                      <a:pt x="4" y="21"/>
                    </a:lnTo>
                    <a:lnTo>
                      <a:pt x="0" y="28"/>
                    </a:lnTo>
                    <a:lnTo>
                      <a:pt x="4" y="34"/>
                    </a:lnTo>
                    <a:lnTo>
                      <a:pt x="7" y="45"/>
                    </a:lnTo>
                    <a:lnTo>
                      <a:pt x="7" y="45"/>
                    </a:lnTo>
                    <a:lnTo>
                      <a:pt x="14" y="48"/>
                    </a:lnTo>
                    <a:lnTo>
                      <a:pt x="21" y="51"/>
                    </a:lnTo>
                    <a:lnTo>
                      <a:pt x="27" y="55"/>
                    </a:lnTo>
                    <a:lnTo>
                      <a:pt x="38" y="51"/>
                    </a:lnTo>
                    <a:lnTo>
                      <a:pt x="38" y="51"/>
                    </a:lnTo>
                    <a:lnTo>
                      <a:pt x="44" y="48"/>
                    </a:lnTo>
                    <a:lnTo>
                      <a:pt x="48" y="45"/>
                    </a:lnTo>
                    <a:lnTo>
                      <a:pt x="55" y="34"/>
                    </a:lnTo>
                    <a:lnTo>
                      <a:pt x="55"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61" name="Freeform 1338">
                <a:extLst>
                  <a:ext uri="{FF2B5EF4-FFF2-40B4-BE49-F238E27FC236}">
                    <a16:creationId xmlns:a16="http://schemas.microsoft.com/office/drawing/2014/main" id="{022F3E98-2A9C-9800-0FE9-07815297620E}"/>
                  </a:ext>
                </a:extLst>
              </p:cNvPr>
              <p:cNvSpPr>
                <a:spLocks/>
              </p:cNvSpPr>
              <p:nvPr/>
            </p:nvSpPr>
            <p:spPr bwMode="auto">
              <a:xfrm>
                <a:off x="2027" y="309"/>
                <a:ext cx="28" cy="56"/>
              </a:xfrm>
              <a:custGeom>
                <a:avLst/>
                <a:gdLst>
                  <a:gd name="T0" fmla="*/ 55 w 55"/>
                  <a:gd name="T1" fmla="*/ 28 h 55"/>
                  <a:gd name="T2" fmla="*/ 55 w 55"/>
                  <a:gd name="T3" fmla="*/ 28 h 55"/>
                  <a:gd name="T4" fmla="*/ 55 w 55"/>
                  <a:gd name="T5" fmla="*/ 21 h 55"/>
                  <a:gd name="T6" fmla="*/ 51 w 55"/>
                  <a:gd name="T7" fmla="*/ 11 h 55"/>
                  <a:gd name="T8" fmla="*/ 45 w 55"/>
                  <a:gd name="T9" fmla="*/ 7 h 55"/>
                  <a:gd name="T10" fmla="*/ 38 w 55"/>
                  <a:gd name="T11" fmla="*/ 4 h 55"/>
                  <a:gd name="T12" fmla="*/ 38 w 55"/>
                  <a:gd name="T13" fmla="*/ 4 h 55"/>
                  <a:gd name="T14" fmla="*/ 28 w 55"/>
                  <a:gd name="T15" fmla="*/ 0 h 55"/>
                  <a:gd name="T16" fmla="*/ 21 w 55"/>
                  <a:gd name="T17" fmla="*/ 4 h 55"/>
                  <a:gd name="T18" fmla="*/ 14 w 55"/>
                  <a:gd name="T19" fmla="*/ 7 h 55"/>
                  <a:gd name="T20" fmla="*/ 7 w 55"/>
                  <a:gd name="T21" fmla="*/ 11 h 55"/>
                  <a:gd name="T22" fmla="*/ 7 w 55"/>
                  <a:gd name="T23" fmla="*/ 11 h 55"/>
                  <a:gd name="T24" fmla="*/ 4 w 55"/>
                  <a:gd name="T25" fmla="*/ 21 h 55"/>
                  <a:gd name="T26" fmla="*/ 0 w 55"/>
                  <a:gd name="T27" fmla="*/ 28 h 55"/>
                  <a:gd name="T28" fmla="*/ 4 w 55"/>
                  <a:gd name="T29" fmla="*/ 34 h 55"/>
                  <a:gd name="T30" fmla="*/ 7 w 55"/>
                  <a:gd name="T31" fmla="*/ 45 h 55"/>
                  <a:gd name="T32" fmla="*/ 7 w 55"/>
                  <a:gd name="T33" fmla="*/ 45 h 55"/>
                  <a:gd name="T34" fmla="*/ 14 w 55"/>
                  <a:gd name="T35" fmla="*/ 48 h 55"/>
                  <a:gd name="T36" fmla="*/ 21 w 55"/>
                  <a:gd name="T37" fmla="*/ 51 h 55"/>
                  <a:gd name="T38" fmla="*/ 28 w 55"/>
                  <a:gd name="T39" fmla="*/ 55 h 55"/>
                  <a:gd name="T40" fmla="*/ 38 w 55"/>
                  <a:gd name="T41" fmla="*/ 51 h 55"/>
                  <a:gd name="T42" fmla="*/ 38 w 55"/>
                  <a:gd name="T43" fmla="*/ 51 h 55"/>
                  <a:gd name="T44" fmla="*/ 45 w 55"/>
                  <a:gd name="T45" fmla="*/ 48 h 55"/>
                  <a:gd name="T46" fmla="*/ 51 w 55"/>
                  <a:gd name="T47" fmla="*/ 45 h 55"/>
                  <a:gd name="T48" fmla="*/ 55 w 55"/>
                  <a:gd name="T49" fmla="*/ 34 h 55"/>
                  <a:gd name="T50" fmla="*/ 55 w 55"/>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5">
                    <a:moveTo>
                      <a:pt x="55" y="28"/>
                    </a:moveTo>
                    <a:lnTo>
                      <a:pt x="55" y="28"/>
                    </a:lnTo>
                    <a:lnTo>
                      <a:pt x="55" y="21"/>
                    </a:lnTo>
                    <a:lnTo>
                      <a:pt x="51" y="11"/>
                    </a:lnTo>
                    <a:lnTo>
                      <a:pt x="45" y="7"/>
                    </a:lnTo>
                    <a:lnTo>
                      <a:pt x="38" y="4"/>
                    </a:lnTo>
                    <a:lnTo>
                      <a:pt x="38" y="4"/>
                    </a:lnTo>
                    <a:lnTo>
                      <a:pt x="28" y="0"/>
                    </a:lnTo>
                    <a:lnTo>
                      <a:pt x="21" y="4"/>
                    </a:lnTo>
                    <a:lnTo>
                      <a:pt x="14" y="7"/>
                    </a:lnTo>
                    <a:lnTo>
                      <a:pt x="7" y="11"/>
                    </a:lnTo>
                    <a:lnTo>
                      <a:pt x="7" y="11"/>
                    </a:lnTo>
                    <a:lnTo>
                      <a:pt x="4" y="21"/>
                    </a:lnTo>
                    <a:lnTo>
                      <a:pt x="0" y="28"/>
                    </a:lnTo>
                    <a:lnTo>
                      <a:pt x="4" y="34"/>
                    </a:lnTo>
                    <a:lnTo>
                      <a:pt x="7" y="45"/>
                    </a:lnTo>
                    <a:lnTo>
                      <a:pt x="7" y="45"/>
                    </a:lnTo>
                    <a:lnTo>
                      <a:pt x="14" y="48"/>
                    </a:lnTo>
                    <a:lnTo>
                      <a:pt x="21" y="51"/>
                    </a:lnTo>
                    <a:lnTo>
                      <a:pt x="28" y="55"/>
                    </a:lnTo>
                    <a:lnTo>
                      <a:pt x="38" y="51"/>
                    </a:lnTo>
                    <a:lnTo>
                      <a:pt x="38" y="51"/>
                    </a:lnTo>
                    <a:lnTo>
                      <a:pt x="45" y="48"/>
                    </a:lnTo>
                    <a:lnTo>
                      <a:pt x="51" y="45"/>
                    </a:lnTo>
                    <a:lnTo>
                      <a:pt x="55" y="34"/>
                    </a:lnTo>
                    <a:lnTo>
                      <a:pt x="55"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62" name="Freeform 1339">
                <a:extLst>
                  <a:ext uri="{FF2B5EF4-FFF2-40B4-BE49-F238E27FC236}">
                    <a16:creationId xmlns:a16="http://schemas.microsoft.com/office/drawing/2014/main" id="{88C3A008-E869-F9C8-C4D7-B5FC3291298F}"/>
                  </a:ext>
                </a:extLst>
              </p:cNvPr>
              <p:cNvSpPr>
                <a:spLocks/>
              </p:cNvSpPr>
              <p:nvPr/>
            </p:nvSpPr>
            <p:spPr bwMode="auto">
              <a:xfrm>
                <a:off x="2043" y="309"/>
                <a:ext cx="12" cy="56"/>
              </a:xfrm>
              <a:custGeom>
                <a:avLst/>
                <a:gdLst>
                  <a:gd name="T0" fmla="*/ 55 w 55"/>
                  <a:gd name="T1" fmla="*/ 28 h 55"/>
                  <a:gd name="T2" fmla="*/ 55 w 55"/>
                  <a:gd name="T3" fmla="*/ 28 h 55"/>
                  <a:gd name="T4" fmla="*/ 51 w 55"/>
                  <a:gd name="T5" fmla="*/ 21 h 55"/>
                  <a:gd name="T6" fmla="*/ 48 w 55"/>
                  <a:gd name="T7" fmla="*/ 11 h 55"/>
                  <a:gd name="T8" fmla="*/ 45 w 55"/>
                  <a:gd name="T9" fmla="*/ 7 h 55"/>
                  <a:gd name="T10" fmla="*/ 34 w 55"/>
                  <a:gd name="T11" fmla="*/ 4 h 55"/>
                  <a:gd name="T12" fmla="*/ 34 w 55"/>
                  <a:gd name="T13" fmla="*/ 4 h 55"/>
                  <a:gd name="T14" fmla="*/ 28 w 55"/>
                  <a:gd name="T15" fmla="*/ 0 h 55"/>
                  <a:gd name="T16" fmla="*/ 21 w 55"/>
                  <a:gd name="T17" fmla="*/ 4 h 55"/>
                  <a:gd name="T18" fmla="*/ 11 w 55"/>
                  <a:gd name="T19" fmla="*/ 7 h 55"/>
                  <a:gd name="T20" fmla="*/ 7 w 55"/>
                  <a:gd name="T21" fmla="*/ 11 h 55"/>
                  <a:gd name="T22" fmla="*/ 7 w 55"/>
                  <a:gd name="T23" fmla="*/ 11 h 55"/>
                  <a:gd name="T24" fmla="*/ 4 w 55"/>
                  <a:gd name="T25" fmla="*/ 21 h 55"/>
                  <a:gd name="T26" fmla="*/ 0 w 55"/>
                  <a:gd name="T27" fmla="*/ 28 h 55"/>
                  <a:gd name="T28" fmla="*/ 4 w 55"/>
                  <a:gd name="T29" fmla="*/ 34 h 55"/>
                  <a:gd name="T30" fmla="*/ 7 w 55"/>
                  <a:gd name="T31" fmla="*/ 45 h 55"/>
                  <a:gd name="T32" fmla="*/ 7 w 55"/>
                  <a:gd name="T33" fmla="*/ 45 h 55"/>
                  <a:gd name="T34" fmla="*/ 11 w 55"/>
                  <a:gd name="T35" fmla="*/ 48 h 55"/>
                  <a:gd name="T36" fmla="*/ 21 w 55"/>
                  <a:gd name="T37" fmla="*/ 51 h 55"/>
                  <a:gd name="T38" fmla="*/ 28 w 55"/>
                  <a:gd name="T39" fmla="*/ 55 h 55"/>
                  <a:gd name="T40" fmla="*/ 34 w 55"/>
                  <a:gd name="T41" fmla="*/ 51 h 55"/>
                  <a:gd name="T42" fmla="*/ 34 w 55"/>
                  <a:gd name="T43" fmla="*/ 51 h 55"/>
                  <a:gd name="T44" fmla="*/ 45 w 55"/>
                  <a:gd name="T45" fmla="*/ 48 h 55"/>
                  <a:gd name="T46" fmla="*/ 48 w 55"/>
                  <a:gd name="T47" fmla="*/ 45 h 55"/>
                  <a:gd name="T48" fmla="*/ 51 w 55"/>
                  <a:gd name="T49" fmla="*/ 34 h 55"/>
                  <a:gd name="T50" fmla="*/ 55 w 55"/>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5">
                    <a:moveTo>
                      <a:pt x="55" y="28"/>
                    </a:moveTo>
                    <a:lnTo>
                      <a:pt x="55" y="28"/>
                    </a:lnTo>
                    <a:lnTo>
                      <a:pt x="51" y="21"/>
                    </a:lnTo>
                    <a:lnTo>
                      <a:pt x="48" y="11"/>
                    </a:lnTo>
                    <a:lnTo>
                      <a:pt x="45" y="7"/>
                    </a:lnTo>
                    <a:lnTo>
                      <a:pt x="34" y="4"/>
                    </a:lnTo>
                    <a:lnTo>
                      <a:pt x="34" y="4"/>
                    </a:lnTo>
                    <a:lnTo>
                      <a:pt x="28" y="0"/>
                    </a:lnTo>
                    <a:lnTo>
                      <a:pt x="21" y="4"/>
                    </a:lnTo>
                    <a:lnTo>
                      <a:pt x="11" y="7"/>
                    </a:lnTo>
                    <a:lnTo>
                      <a:pt x="7" y="11"/>
                    </a:lnTo>
                    <a:lnTo>
                      <a:pt x="7" y="11"/>
                    </a:lnTo>
                    <a:lnTo>
                      <a:pt x="4" y="21"/>
                    </a:lnTo>
                    <a:lnTo>
                      <a:pt x="0" y="28"/>
                    </a:lnTo>
                    <a:lnTo>
                      <a:pt x="4" y="34"/>
                    </a:lnTo>
                    <a:lnTo>
                      <a:pt x="7" y="45"/>
                    </a:lnTo>
                    <a:lnTo>
                      <a:pt x="7" y="45"/>
                    </a:lnTo>
                    <a:lnTo>
                      <a:pt x="11" y="48"/>
                    </a:lnTo>
                    <a:lnTo>
                      <a:pt x="21" y="51"/>
                    </a:lnTo>
                    <a:lnTo>
                      <a:pt x="28" y="55"/>
                    </a:lnTo>
                    <a:lnTo>
                      <a:pt x="34" y="51"/>
                    </a:lnTo>
                    <a:lnTo>
                      <a:pt x="34" y="51"/>
                    </a:lnTo>
                    <a:lnTo>
                      <a:pt x="45" y="48"/>
                    </a:lnTo>
                    <a:lnTo>
                      <a:pt x="48" y="45"/>
                    </a:lnTo>
                    <a:lnTo>
                      <a:pt x="51" y="34"/>
                    </a:lnTo>
                    <a:lnTo>
                      <a:pt x="55"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63" name="Freeform 1340">
                <a:extLst>
                  <a:ext uri="{FF2B5EF4-FFF2-40B4-BE49-F238E27FC236}">
                    <a16:creationId xmlns:a16="http://schemas.microsoft.com/office/drawing/2014/main" id="{736CFBD5-C8ED-9C1E-F4BC-93D2013D72FA}"/>
                  </a:ext>
                </a:extLst>
              </p:cNvPr>
              <p:cNvSpPr>
                <a:spLocks/>
              </p:cNvSpPr>
              <p:nvPr/>
            </p:nvSpPr>
            <p:spPr bwMode="auto">
              <a:xfrm>
                <a:off x="2043" y="309"/>
                <a:ext cx="12" cy="56"/>
              </a:xfrm>
              <a:custGeom>
                <a:avLst/>
                <a:gdLst>
                  <a:gd name="T0" fmla="*/ 55 w 55"/>
                  <a:gd name="T1" fmla="*/ 28 h 55"/>
                  <a:gd name="T2" fmla="*/ 55 w 55"/>
                  <a:gd name="T3" fmla="*/ 28 h 55"/>
                  <a:gd name="T4" fmla="*/ 51 w 55"/>
                  <a:gd name="T5" fmla="*/ 21 h 55"/>
                  <a:gd name="T6" fmla="*/ 48 w 55"/>
                  <a:gd name="T7" fmla="*/ 11 h 55"/>
                  <a:gd name="T8" fmla="*/ 45 w 55"/>
                  <a:gd name="T9" fmla="*/ 7 h 55"/>
                  <a:gd name="T10" fmla="*/ 34 w 55"/>
                  <a:gd name="T11" fmla="*/ 4 h 55"/>
                  <a:gd name="T12" fmla="*/ 34 w 55"/>
                  <a:gd name="T13" fmla="*/ 4 h 55"/>
                  <a:gd name="T14" fmla="*/ 28 w 55"/>
                  <a:gd name="T15" fmla="*/ 0 h 55"/>
                  <a:gd name="T16" fmla="*/ 21 w 55"/>
                  <a:gd name="T17" fmla="*/ 4 h 55"/>
                  <a:gd name="T18" fmla="*/ 11 w 55"/>
                  <a:gd name="T19" fmla="*/ 7 h 55"/>
                  <a:gd name="T20" fmla="*/ 7 w 55"/>
                  <a:gd name="T21" fmla="*/ 11 h 55"/>
                  <a:gd name="T22" fmla="*/ 7 w 55"/>
                  <a:gd name="T23" fmla="*/ 11 h 55"/>
                  <a:gd name="T24" fmla="*/ 4 w 55"/>
                  <a:gd name="T25" fmla="*/ 21 h 55"/>
                  <a:gd name="T26" fmla="*/ 0 w 55"/>
                  <a:gd name="T27" fmla="*/ 28 h 55"/>
                  <a:gd name="T28" fmla="*/ 4 w 55"/>
                  <a:gd name="T29" fmla="*/ 34 h 55"/>
                  <a:gd name="T30" fmla="*/ 7 w 55"/>
                  <a:gd name="T31" fmla="*/ 45 h 55"/>
                  <a:gd name="T32" fmla="*/ 7 w 55"/>
                  <a:gd name="T33" fmla="*/ 45 h 55"/>
                  <a:gd name="T34" fmla="*/ 11 w 55"/>
                  <a:gd name="T35" fmla="*/ 48 h 55"/>
                  <a:gd name="T36" fmla="*/ 21 w 55"/>
                  <a:gd name="T37" fmla="*/ 51 h 55"/>
                  <a:gd name="T38" fmla="*/ 28 w 55"/>
                  <a:gd name="T39" fmla="*/ 55 h 55"/>
                  <a:gd name="T40" fmla="*/ 34 w 55"/>
                  <a:gd name="T41" fmla="*/ 51 h 55"/>
                  <a:gd name="T42" fmla="*/ 34 w 55"/>
                  <a:gd name="T43" fmla="*/ 51 h 55"/>
                  <a:gd name="T44" fmla="*/ 45 w 55"/>
                  <a:gd name="T45" fmla="*/ 48 h 55"/>
                  <a:gd name="T46" fmla="*/ 48 w 55"/>
                  <a:gd name="T47" fmla="*/ 45 h 55"/>
                  <a:gd name="T48" fmla="*/ 51 w 55"/>
                  <a:gd name="T49" fmla="*/ 34 h 55"/>
                  <a:gd name="T50" fmla="*/ 55 w 55"/>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5">
                    <a:moveTo>
                      <a:pt x="55" y="28"/>
                    </a:moveTo>
                    <a:lnTo>
                      <a:pt x="55" y="28"/>
                    </a:lnTo>
                    <a:lnTo>
                      <a:pt x="51" y="21"/>
                    </a:lnTo>
                    <a:lnTo>
                      <a:pt x="48" y="11"/>
                    </a:lnTo>
                    <a:lnTo>
                      <a:pt x="45" y="7"/>
                    </a:lnTo>
                    <a:lnTo>
                      <a:pt x="34" y="4"/>
                    </a:lnTo>
                    <a:lnTo>
                      <a:pt x="34" y="4"/>
                    </a:lnTo>
                    <a:lnTo>
                      <a:pt x="28" y="0"/>
                    </a:lnTo>
                    <a:lnTo>
                      <a:pt x="21" y="4"/>
                    </a:lnTo>
                    <a:lnTo>
                      <a:pt x="11" y="7"/>
                    </a:lnTo>
                    <a:lnTo>
                      <a:pt x="7" y="11"/>
                    </a:lnTo>
                    <a:lnTo>
                      <a:pt x="7" y="11"/>
                    </a:lnTo>
                    <a:lnTo>
                      <a:pt x="4" y="21"/>
                    </a:lnTo>
                    <a:lnTo>
                      <a:pt x="0" y="28"/>
                    </a:lnTo>
                    <a:lnTo>
                      <a:pt x="4" y="34"/>
                    </a:lnTo>
                    <a:lnTo>
                      <a:pt x="7" y="45"/>
                    </a:lnTo>
                    <a:lnTo>
                      <a:pt x="7" y="45"/>
                    </a:lnTo>
                    <a:lnTo>
                      <a:pt x="11" y="48"/>
                    </a:lnTo>
                    <a:lnTo>
                      <a:pt x="21" y="51"/>
                    </a:lnTo>
                    <a:lnTo>
                      <a:pt x="28" y="55"/>
                    </a:lnTo>
                    <a:lnTo>
                      <a:pt x="34" y="51"/>
                    </a:lnTo>
                    <a:lnTo>
                      <a:pt x="34" y="51"/>
                    </a:lnTo>
                    <a:lnTo>
                      <a:pt x="45" y="48"/>
                    </a:lnTo>
                    <a:lnTo>
                      <a:pt x="48" y="45"/>
                    </a:lnTo>
                    <a:lnTo>
                      <a:pt x="51" y="34"/>
                    </a:lnTo>
                    <a:lnTo>
                      <a:pt x="55"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64" name="Freeform 1341">
                <a:extLst>
                  <a:ext uri="{FF2B5EF4-FFF2-40B4-BE49-F238E27FC236}">
                    <a16:creationId xmlns:a16="http://schemas.microsoft.com/office/drawing/2014/main" id="{5E394DDA-6054-00FD-354D-7A0EC71E3509}"/>
                  </a:ext>
                </a:extLst>
              </p:cNvPr>
              <p:cNvSpPr>
                <a:spLocks/>
              </p:cNvSpPr>
              <p:nvPr/>
            </p:nvSpPr>
            <p:spPr bwMode="auto">
              <a:xfrm>
                <a:off x="2055" y="309"/>
                <a:ext cx="0" cy="56"/>
              </a:xfrm>
              <a:custGeom>
                <a:avLst/>
                <a:gdLst>
                  <a:gd name="T0" fmla="*/ 54 w 54"/>
                  <a:gd name="T1" fmla="*/ 28 h 55"/>
                  <a:gd name="T2" fmla="*/ 54 w 54"/>
                  <a:gd name="T3" fmla="*/ 28 h 55"/>
                  <a:gd name="T4" fmla="*/ 54 w 54"/>
                  <a:gd name="T5" fmla="*/ 21 h 55"/>
                  <a:gd name="T6" fmla="*/ 47 w 54"/>
                  <a:gd name="T7" fmla="*/ 11 h 55"/>
                  <a:gd name="T8" fmla="*/ 44 w 54"/>
                  <a:gd name="T9" fmla="*/ 7 h 55"/>
                  <a:gd name="T10" fmla="*/ 37 w 54"/>
                  <a:gd name="T11" fmla="*/ 4 h 55"/>
                  <a:gd name="T12" fmla="*/ 37 w 54"/>
                  <a:gd name="T13" fmla="*/ 4 h 55"/>
                  <a:gd name="T14" fmla="*/ 27 w 54"/>
                  <a:gd name="T15" fmla="*/ 0 h 55"/>
                  <a:gd name="T16" fmla="*/ 20 w 54"/>
                  <a:gd name="T17" fmla="*/ 4 h 55"/>
                  <a:gd name="T18" fmla="*/ 13 w 54"/>
                  <a:gd name="T19" fmla="*/ 7 h 55"/>
                  <a:gd name="T20" fmla="*/ 6 w 54"/>
                  <a:gd name="T21" fmla="*/ 11 h 55"/>
                  <a:gd name="T22" fmla="*/ 6 w 54"/>
                  <a:gd name="T23" fmla="*/ 11 h 55"/>
                  <a:gd name="T24" fmla="*/ 3 w 54"/>
                  <a:gd name="T25" fmla="*/ 21 h 55"/>
                  <a:gd name="T26" fmla="*/ 0 w 54"/>
                  <a:gd name="T27" fmla="*/ 28 h 55"/>
                  <a:gd name="T28" fmla="*/ 3 w 54"/>
                  <a:gd name="T29" fmla="*/ 34 h 55"/>
                  <a:gd name="T30" fmla="*/ 6 w 54"/>
                  <a:gd name="T31" fmla="*/ 45 h 55"/>
                  <a:gd name="T32" fmla="*/ 6 w 54"/>
                  <a:gd name="T33" fmla="*/ 45 h 55"/>
                  <a:gd name="T34" fmla="*/ 13 w 54"/>
                  <a:gd name="T35" fmla="*/ 48 h 55"/>
                  <a:gd name="T36" fmla="*/ 20 w 54"/>
                  <a:gd name="T37" fmla="*/ 51 h 55"/>
                  <a:gd name="T38" fmla="*/ 27 w 54"/>
                  <a:gd name="T39" fmla="*/ 55 h 55"/>
                  <a:gd name="T40" fmla="*/ 37 w 54"/>
                  <a:gd name="T41" fmla="*/ 51 h 55"/>
                  <a:gd name="T42" fmla="*/ 37 w 54"/>
                  <a:gd name="T43" fmla="*/ 51 h 55"/>
                  <a:gd name="T44" fmla="*/ 44 w 54"/>
                  <a:gd name="T45" fmla="*/ 48 h 55"/>
                  <a:gd name="T46" fmla="*/ 47 w 54"/>
                  <a:gd name="T47" fmla="*/ 45 h 55"/>
                  <a:gd name="T48" fmla="*/ 54 w 54"/>
                  <a:gd name="T49" fmla="*/ 34 h 55"/>
                  <a:gd name="T50" fmla="*/ 54 w 54"/>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8"/>
                    </a:moveTo>
                    <a:lnTo>
                      <a:pt x="54" y="28"/>
                    </a:lnTo>
                    <a:lnTo>
                      <a:pt x="54" y="21"/>
                    </a:lnTo>
                    <a:lnTo>
                      <a:pt x="47" y="11"/>
                    </a:lnTo>
                    <a:lnTo>
                      <a:pt x="44" y="7"/>
                    </a:lnTo>
                    <a:lnTo>
                      <a:pt x="37" y="4"/>
                    </a:lnTo>
                    <a:lnTo>
                      <a:pt x="37" y="4"/>
                    </a:lnTo>
                    <a:lnTo>
                      <a:pt x="27" y="0"/>
                    </a:lnTo>
                    <a:lnTo>
                      <a:pt x="20" y="4"/>
                    </a:lnTo>
                    <a:lnTo>
                      <a:pt x="13" y="7"/>
                    </a:lnTo>
                    <a:lnTo>
                      <a:pt x="6" y="11"/>
                    </a:lnTo>
                    <a:lnTo>
                      <a:pt x="6" y="11"/>
                    </a:lnTo>
                    <a:lnTo>
                      <a:pt x="3" y="21"/>
                    </a:lnTo>
                    <a:lnTo>
                      <a:pt x="0" y="28"/>
                    </a:lnTo>
                    <a:lnTo>
                      <a:pt x="3" y="34"/>
                    </a:lnTo>
                    <a:lnTo>
                      <a:pt x="6" y="45"/>
                    </a:lnTo>
                    <a:lnTo>
                      <a:pt x="6" y="45"/>
                    </a:lnTo>
                    <a:lnTo>
                      <a:pt x="13" y="48"/>
                    </a:lnTo>
                    <a:lnTo>
                      <a:pt x="20" y="51"/>
                    </a:lnTo>
                    <a:lnTo>
                      <a:pt x="27" y="55"/>
                    </a:lnTo>
                    <a:lnTo>
                      <a:pt x="37" y="51"/>
                    </a:lnTo>
                    <a:lnTo>
                      <a:pt x="37" y="51"/>
                    </a:lnTo>
                    <a:lnTo>
                      <a:pt x="44" y="48"/>
                    </a:lnTo>
                    <a:lnTo>
                      <a:pt x="47" y="45"/>
                    </a:lnTo>
                    <a:lnTo>
                      <a:pt x="54" y="34"/>
                    </a:lnTo>
                    <a:lnTo>
                      <a:pt x="54"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65" name="Freeform 1342">
                <a:extLst>
                  <a:ext uri="{FF2B5EF4-FFF2-40B4-BE49-F238E27FC236}">
                    <a16:creationId xmlns:a16="http://schemas.microsoft.com/office/drawing/2014/main" id="{42E8DAB2-9AAD-5712-4CF9-9B68C4481CA8}"/>
                  </a:ext>
                </a:extLst>
              </p:cNvPr>
              <p:cNvSpPr>
                <a:spLocks/>
              </p:cNvSpPr>
              <p:nvPr/>
            </p:nvSpPr>
            <p:spPr bwMode="auto">
              <a:xfrm>
                <a:off x="2055" y="322"/>
                <a:ext cx="0" cy="54"/>
              </a:xfrm>
              <a:custGeom>
                <a:avLst/>
                <a:gdLst>
                  <a:gd name="T0" fmla="*/ 54 w 54"/>
                  <a:gd name="T1" fmla="*/ 27 h 54"/>
                  <a:gd name="T2" fmla="*/ 54 w 54"/>
                  <a:gd name="T3" fmla="*/ 27 h 54"/>
                  <a:gd name="T4" fmla="*/ 50 w 54"/>
                  <a:gd name="T5" fmla="*/ 20 h 54"/>
                  <a:gd name="T6" fmla="*/ 47 w 54"/>
                  <a:gd name="T7" fmla="*/ 13 h 54"/>
                  <a:gd name="T8" fmla="*/ 40 w 54"/>
                  <a:gd name="T9" fmla="*/ 6 h 54"/>
                  <a:gd name="T10" fmla="*/ 33 w 54"/>
                  <a:gd name="T11" fmla="*/ 3 h 54"/>
                  <a:gd name="T12" fmla="*/ 33 w 54"/>
                  <a:gd name="T13" fmla="*/ 3 h 54"/>
                  <a:gd name="T14" fmla="*/ 27 w 54"/>
                  <a:gd name="T15" fmla="*/ 0 h 54"/>
                  <a:gd name="T16" fmla="*/ 17 w 54"/>
                  <a:gd name="T17" fmla="*/ 3 h 54"/>
                  <a:gd name="T18" fmla="*/ 10 w 54"/>
                  <a:gd name="T19" fmla="*/ 6 h 54"/>
                  <a:gd name="T20" fmla="*/ 3 w 54"/>
                  <a:gd name="T21" fmla="*/ 13 h 54"/>
                  <a:gd name="T22" fmla="*/ 3 w 54"/>
                  <a:gd name="T23" fmla="*/ 13 h 54"/>
                  <a:gd name="T24" fmla="*/ 0 w 54"/>
                  <a:gd name="T25" fmla="*/ 20 h 54"/>
                  <a:gd name="T26" fmla="*/ 0 w 54"/>
                  <a:gd name="T27" fmla="*/ 27 h 54"/>
                  <a:gd name="T28" fmla="*/ 0 w 54"/>
                  <a:gd name="T29" fmla="*/ 37 h 54"/>
                  <a:gd name="T30" fmla="*/ 3 w 54"/>
                  <a:gd name="T31" fmla="*/ 44 h 54"/>
                  <a:gd name="T32" fmla="*/ 3 w 54"/>
                  <a:gd name="T33" fmla="*/ 44 h 54"/>
                  <a:gd name="T34" fmla="*/ 10 w 54"/>
                  <a:gd name="T35" fmla="*/ 51 h 54"/>
                  <a:gd name="T36" fmla="*/ 17 w 54"/>
                  <a:gd name="T37" fmla="*/ 54 h 54"/>
                  <a:gd name="T38" fmla="*/ 27 w 54"/>
                  <a:gd name="T39" fmla="*/ 54 h 54"/>
                  <a:gd name="T40" fmla="*/ 33 w 54"/>
                  <a:gd name="T41" fmla="*/ 54 h 54"/>
                  <a:gd name="T42" fmla="*/ 33 w 54"/>
                  <a:gd name="T43" fmla="*/ 54 h 54"/>
                  <a:gd name="T44" fmla="*/ 40 w 54"/>
                  <a:gd name="T45" fmla="*/ 47 h 54"/>
                  <a:gd name="T46" fmla="*/ 47 w 54"/>
                  <a:gd name="T47" fmla="*/ 44 h 54"/>
                  <a:gd name="T48" fmla="*/ 50 w 54"/>
                  <a:gd name="T49" fmla="*/ 37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0" y="20"/>
                    </a:lnTo>
                    <a:lnTo>
                      <a:pt x="47" y="13"/>
                    </a:lnTo>
                    <a:lnTo>
                      <a:pt x="40" y="6"/>
                    </a:lnTo>
                    <a:lnTo>
                      <a:pt x="33" y="3"/>
                    </a:lnTo>
                    <a:lnTo>
                      <a:pt x="33" y="3"/>
                    </a:lnTo>
                    <a:lnTo>
                      <a:pt x="27" y="0"/>
                    </a:lnTo>
                    <a:lnTo>
                      <a:pt x="17" y="3"/>
                    </a:lnTo>
                    <a:lnTo>
                      <a:pt x="10" y="6"/>
                    </a:lnTo>
                    <a:lnTo>
                      <a:pt x="3" y="13"/>
                    </a:lnTo>
                    <a:lnTo>
                      <a:pt x="3" y="13"/>
                    </a:lnTo>
                    <a:lnTo>
                      <a:pt x="0" y="20"/>
                    </a:lnTo>
                    <a:lnTo>
                      <a:pt x="0" y="27"/>
                    </a:lnTo>
                    <a:lnTo>
                      <a:pt x="0" y="37"/>
                    </a:lnTo>
                    <a:lnTo>
                      <a:pt x="3" y="44"/>
                    </a:lnTo>
                    <a:lnTo>
                      <a:pt x="3" y="44"/>
                    </a:lnTo>
                    <a:lnTo>
                      <a:pt x="10" y="51"/>
                    </a:lnTo>
                    <a:lnTo>
                      <a:pt x="17" y="54"/>
                    </a:lnTo>
                    <a:lnTo>
                      <a:pt x="27" y="54"/>
                    </a:lnTo>
                    <a:lnTo>
                      <a:pt x="33" y="54"/>
                    </a:lnTo>
                    <a:lnTo>
                      <a:pt x="33" y="54"/>
                    </a:lnTo>
                    <a:lnTo>
                      <a:pt x="40" y="47"/>
                    </a:lnTo>
                    <a:lnTo>
                      <a:pt x="47" y="44"/>
                    </a:lnTo>
                    <a:lnTo>
                      <a:pt x="50" y="37"/>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66" name="Freeform 1343">
                <a:extLst>
                  <a:ext uri="{FF2B5EF4-FFF2-40B4-BE49-F238E27FC236}">
                    <a16:creationId xmlns:a16="http://schemas.microsoft.com/office/drawing/2014/main" id="{FC5DCE61-CBA0-8210-233A-CEBA2F797D80}"/>
                  </a:ext>
                </a:extLst>
              </p:cNvPr>
              <p:cNvSpPr>
                <a:spLocks/>
              </p:cNvSpPr>
              <p:nvPr/>
            </p:nvSpPr>
            <p:spPr bwMode="auto">
              <a:xfrm>
                <a:off x="2102" y="344"/>
                <a:ext cx="54" cy="51"/>
              </a:xfrm>
              <a:custGeom>
                <a:avLst/>
                <a:gdLst>
                  <a:gd name="T0" fmla="*/ 54 w 54"/>
                  <a:gd name="T1" fmla="*/ 24 h 51"/>
                  <a:gd name="T2" fmla="*/ 54 w 54"/>
                  <a:gd name="T3" fmla="*/ 24 h 51"/>
                  <a:gd name="T4" fmla="*/ 54 w 54"/>
                  <a:gd name="T5" fmla="*/ 17 h 51"/>
                  <a:gd name="T6" fmla="*/ 48 w 54"/>
                  <a:gd name="T7" fmla="*/ 11 h 51"/>
                  <a:gd name="T8" fmla="*/ 44 w 54"/>
                  <a:gd name="T9" fmla="*/ 4 h 51"/>
                  <a:gd name="T10" fmla="*/ 37 w 54"/>
                  <a:gd name="T11" fmla="*/ 0 h 51"/>
                  <a:gd name="T12" fmla="*/ 37 w 54"/>
                  <a:gd name="T13" fmla="*/ 0 h 51"/>
                  <a:gd name="T14" fmla="*/ 27 w 54"/>
                  <a:gd name="T15" fmla="*/ 0 h 51"/>
                  <a:gd name="T16" fmla="*/ 20 w 54"/>
                  <a:gd name="T17" fmla="*/ 0 h 51"/>
                  <a:gd name="T18" fmla="*/ 14 w 54"/>
                  <a:gd name="T19" fmla="*/ 4 h 51"/>
                  <a:gd name="T20" fmla="*/ 7 w 54"/>
                  <a:gd name="T21" fmla="*/ 11 h 51"/>
                  <a:gd name="T22" fmla="*/ 7 w 54"/>
                  <a:gd name="T23" fmla="*/ 11 h 51"/>
                  <a:gd name="T24" fmla="*/ 3 w 54"/>
                  <a:gd name="T25" fmla="*/ 17 h 51"/>
                  <a:gd name="T26" fmla="*/ 0 w 54"/>
                  <a:gd name="T27" fmla="*/ 24 h 51"/>
                  <a:gd name="T28" fmla="*/ 3 w 54"/>
                  <a:gd name="T29" fmla="*/ 34 h 51"/>
                  <a:gd name="T30" fmla="*/ 7 w 54"/>
                  <a:gd name="T31" fmla="*/ 41 h 51"/>
                  <a:gd name="T32" fmla="*/ 7 w 54"/>
                  <a:gd name="T33" fmla="*/ 41 h 51"/>
                  <a:gd name="T34" fmla="*/ 14 w 54"/>
                  <a:gd name="T35" fmla="*/ 48 h 51"/>
                  <a:gd name="T36" fmla="*/ 20 w 54"/>
                  <a:gd name="T37" fmla="*/ 51 h 51"/>
                  <a:gd name="T38" fmla="*/ 27 w 54"/>
                  <a:gd name="T39" fmla="*/ 51 h 51"/>
                  <a:gd name="T40" fmla="*/ 37 w 54"/>
                  <a:gd name="T41" fmla="*/ 51 h 51"/>
                  <a:gd name="T42" fmla="*/ 37 w 54"/>
                  <a:gd name="T43" fmla="*/ 51 h 51"/>
                  <a:gd name="T44" fmla="*/ 44 w 54"/>
                  <a:gd name="T45" fmla="*/ 48 h 51"/>
                  <a:gd name="T46" fmla="*/ 48 w 54"/>
                  <a:gd name="T47" fmla="*/ 41 h 51"/>
                  <a:gd name="T48" fmla="*/ 54 w 54"/>
                  <a:gd name="T49" fmla="*/ 34 h 51"/>
                  <a:gd name="T50" fmla="*/ 54 w 54"/>
                  <a:gd name="T51"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4"/>
                    </a:moveTo>
                    <a:lnTo>
                      <a:pt x="54" y="24"/>
                    </a:lnTo>
                    <a:lnTo>
                      <a:pt x="54" y="17"/>
                    </a:lnTo>
                    <a:lnTo>
                      <a:pt x="48" y="11"/>
                    </a:lnTo>
                    <a:lnTo>
                      <a:pt x="44" y="4"/>
                    </a:lnTo>
                    <a:lnTo>
                      <a:pt x="37" y="0"/>
                    </a:lnTo>
                    <a:lnTo>
                      <a:pt x="37" y="0"/>
                    </a:lnTo>
                    <a:lnTo>
                      <a:pt x="27" y="0"/>
                    </a:lnTo>
                    <a:lnTo>
                      <a:pt x="20" y="0"/>
                    </a:lnTo>
                    <a:lnTo>
                      <a:pt x="14" y="4"/>
                    </a:lnTo>
                    <a:lnTo>
                      <a:pt x="7" y="11"/>
                    </a:lnTo>
                    <a:lnTo>
                      <a:pt x="7" y="11"/>
                    </a:lnTo>
                    <a:lnTo>
                      <a:pt x="3" y="17"/>
                    </a:lnTo>
                    <a:lnTo>
                      <a:pt x="0" y="24"/>
                    </a:lnTo>
                    <a:lnTo>
                      <a:pt x="3" y="34"/>
                    </a:lnTo>
                    <a:lnTo>
                      <a:pt x="7" y="41"/>
                    </a:lnTo>
                    <a:lnTo>
                      <a:pt x="7" y="41"/>
                    </a:lnTo>
                    <a:lnTo>
                      <a:pt x="14" y="48"/>
                    </a:lnTo>
                    <a:lnTo>
                      <a:pt x="20" y="51"/>
                    </a:lnTo>
                    <a:lnTo>
                      <a:pt x="27" y="51"/>
                    </a:lnTo>
                    <a:lnTo>
                      <a:pt x="37" y="51"/>
                    </a:lnTo>
                    <a:lnTo>
                      <a:pt x="37" y="51"/>
                    </a:lnTo>
                    <a:lnTo>
                      <a:pt x="44" y="48"/>
                    </a:lnTo>
                    <a:lnTo>
                      <a:pt x="48" y="41"/>
                    </a:lnTo>
                    <a:lnTo>
                      <a:pt x="54" y="34"/>
                    </a:lnTo>
                    <a:lnTo>
                      <a:pt x="54" y="24"/>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67" name="Freeform 1344">
                <a:extLst>
                  <a:ext uri="{FF2B5EF4-FFF2-40B4-BE49-F238E27FC236}">
                    <a16:creationId xmlns:a16="http://schemas.microsoft.com/office/drawing/2014/main" id="{5E9F7FBC-F393-C1EB-FD0F-BD89BEA903B3}"/>
                  </a:ext>
                </a:extLst>
              </p:cNvPr>
              <p:cNvSpPr>
                <a:spLocks/>
              </p:cNvSpPr>
              <p:nvPr/>
            </p:nvSpPr>
            <p:spPr bwMode="auto">
              <a:xfrm>
                <a:off x="2102" y="344"/>
                <a:ext cx="54" cy="51"/>
              </a:xfrm>
              <a:custGeom>
                <a:avLst/>
                <a:gdLst>
                  <a:gd name="T0" fmla="*/ 54 w 54"/>
                  <a:gd name="T1" fmla="*/ 24 h 51"/>
                  <a:gd name="T2" fmla="*/ 54 w 54"/>
                  <a:gd name="T3" fmla="*/ 24 h 51"/>
                  <a:gd name="T4" fmla="*/ 54 w 54"/>
                  <a:gd name="T5" fmla="*/ 17 h 51"/>
                  <a:gd name="T6" fmla="*/ 48 w 54"/>
                  <a:gd name="T7" fmla="*/ 11 h 51"/>
                  <a:gd name="T8" fmla="*/ 44 w 54"/>
                  <a:gd name="T9" fmla="*/ 4 h 51"/>
                  <a:gd name="T10" fmla="*/ 37 w 54"/>
                  <a:gd name="T11" fmla="*/ 0 h 51"/>
                  <a:gd name="T12" fmla="*/ 37 w 54"/>
                  <a:gd name="T13" fmla="*/ 0 h 51"/>
                  <a:gd name="T14" fmla="*/ 27 w 54"/>
                  <a:gd name="T15" fmla="*/ 0 h 51"/>
                  <a:gd name="T16" fmla="*/ 20 w 54"/>
                  <a:gd name="T17" fmla="*/ 0 h 51"/>
                  <a:gd name="T18" fmla="*/ 14 w 54"/>
                  <a:gd name="T19" fmla="*/ 4 h 51"/>
                  <a:gd name="T20" fmla="*/ 7 w 54"/>
                  <a:gd name="T21" fmla="*/ 11 h 51"/>
                  <a:gd name="T22" fmla="*/ 7 w 54"/>
                  <a:gd name="T23" fmla="*/ 11 h 51"/>
                  <a:gd name="T24" fmla="*/ 3 w 54"/>
                  <a:gd name="T25" fmla="*/ 17 h 51"/>
                  <a:gd name="T26" fmla="*/ 0 w 54"/>
                  <a:gd name="T27" fmla="*/ 24 h 51"/>
                  <a:gd name="T28" fmla="*/ 3 w 54"/>
                  <a:gd name="T29" fmla="*/ 34 h 51"/>
                  <a:gd name="T30" fmla="*/ 7 w 54"/>
                  <a:gd name="T31" fmla="*/ 41 h 51"/>
                  <a:gd name="T32" fmla="*/ 7 w 54"/>
                  <a:gd name="T33" fmla="*/ 41 h 51"/>
                  <a:gd name="T34" fmla="*/ 14 w 54"/>
                  <a:gd name="T35" fmla="*/ 48 h 51"/>
                  <a:gd name="T36" fmla="*/ 20 w 54"/>
                  <a:gd name="T37" fmla="*/ 51 h 51"/>
                  <a:gd name="T38" fmla="*/ 27 w 54"/>
                  <a:gd name="T39" fmla="*/ 51 h 51"/>
                  <a:gd name="T40" fmla="*/ 37 w 54"/>
                  <a:gd name="T41" fmla="*/ 51 h 51"/>
                  <a:gd name="T42" fmla="*/ 37 w 54"/>
                  <a:gd name="T43" fmla="*/ 51 h 51"/>
                  <a:gd name="T44" fmla="*/ 44 w 54"/>
                  <a:gd name="T45" fmla="*/ 48 h 51"/>
                  <a:gd name="T46" fmla="*/ 48 w 54"/>
                  <a:gd name="T47" fmla="*/ 41 h 51"/>
                  <a:gd name="T48" fmla="*/ 54 w 54"/>
                  <a:gd name="T49" fmla="*/ 34 h 51"/>
                  <a:gd name="T50" fmla="*/ 54 w 54"/>
                  <a:gd name="T51"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4"/>
                    </a:moveTo>
                    <a:lnTo>
                      <a:pt x="54" y="24"/>
                    </a:lnTo>
                    <a:lnTo>
                      <a:pt x="54" y="17"/>
                    </a:lnTo>
                    <a:lnTo>
                      <a:pt x="48" y="11"/>
                    </a:lnTo>
                    <a:lnTo>
                      <a:pt x="44" y="4"/>
                    </a:lnTo>
                    <a:lnTo>
                      <a:pt x="37" y="0"/>
                    </a:lnTo>
                    <a:lnTo>
                      <a:pt x="37" y="0"/>
                    </a:lnTo>
                    <a:lnTo>
                      <a:pt x="27" y="0"/>
                    </a:lnTo>
                    <a:lnTo>
                      <a:pt x="20" y="0"/>
                    </a:lnTo>
                    <a:lnTo>
                      <a:pt x="14" y="4"/>
                    </a:lnTo>
                    <a:lnTo>
                      <a:pt x="7" y="11"/>
                    </a:lnTo>
                    <a:lnTo>
                      <a:pt x="7" y="11"/>
                    </a:lnTo>
                    <a:lnTo>
                      <a:pt x="3" y="17"/>
                    </a:lnTo>
                    <a:lnTo>
                      <a:pt x="0" y="24"/>
                    </a:lnTo>
                    <a:lnTo>
                      <a:pt x="3" y="34"/>
                    </a:lnTo>
                    <a:lnTo>
                      <a:pt x="7" y="41"/>
                    </a:lnTo>
                    <a:lnTo>
                      <a:pt x="7" y="41"/>
                    </a:lnTo>
                    <a:lnTo>
                      <a:pt x="14" y="48"/>
                    </a:lnTo>
                    <a:lnTo>
                      <a:pt x="20" y="51"/>
                    </a:lnTo>
                    <a:lnTo>
                      <a:pt x="27" y="51"/>
                    </a:lnTo>
                    <a:lnTo>
                      <a:pt x="37" y="51"/>
                    </a:lnTo>
                    <a:lnTo>
                      <a:pt x="37" y="51"/>
                    </a:lnTo>
                    <a:lnTo>
                      <a:pt x="44" y="48"/>
                    </a:lnTo>
                    <a:lnTo>
                      <a:pt x="48" y="41"/>
                    </a:lnTo>
                    <a:lnTo>
                      <a:pt x="54" y="34"/>
                    </a:lnTo>
                    <a:lnTo>
                      <a:pt x="54" y="24"/>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68" name="Freeform 1345">
                <a:extLst>
                  <a:ext uri="{FF2B5EF4-FFF2-40B4-BE49-F238E27FC236}">
                    <a16:creationId xmlns:a16="http://schemas.microsoft.com/office/drawing/2014/main" id="{F9E8301E-D611-E67F-CD50-256F7568C85C}"/>
                  </a:ext>
                </a:extLst>
              </p:cNvPr>
              <p:cNvSpPr>
                <a:spLocks/>
              </p:cNvSpPr>
              <p:nvPr/>
            </p:nvSpPr>
            <p:spPr bwMode="auto">
              <a:xfrm>
                <a:off x="2176" y="433"/>
                <a:ext cx="6" cy="54"/>
              </a:xfrm>
              <a:custGeom>
                <a:avLst/>
                <a:gdLst>
                  <a:gd name="T0" fmla="*/ 54 w 54"/>
                  <a:gd name="T1" fmla="*/ 27 h 54"/>
                  <a:gd name="T2" fmla="*/ 54 w 54"/>
                  <a:gd name="T3" fmla="*/ 27 h 54"/>
                  <a:gd name="T4" fmla="*/ 51 w 54"/>
                  <a:gd name="T5" fmla="*/ 20 h 54"/>
                  <a:gd name="T6" fmla="*/ 47 w 54"/>
                  <a:gd name="T7" fmla="*/ 10 h 54"/>
                  <a:gd name="T8" fmla="*/ 44 w 54"/>
                  <a:gd name="T9" fmla="*/ 6 h 54"/>
                  <a:gd name="T10" fmla="*/ 37 w 54"/>
                  <a:gd name="T11" fmla="*/ 3 h 54"/>
                  <a:gd name="T12" fmla="*/ 37 w 54"/>
                  <a:gd name="T13" fmla="*/ 3 h 54"/>
                  <a:gd name="T14" fmla="*/ 27 w 54"/>
                  <a:gd name="T15" fmla="*/ 0 h 54"/>
                  <a:gd name="T16" fmla="*/ 20 w 54"/>
                  <a:gd name="T17" fmla="*/ 3 h 54"/>
                  <a:gd name="T18" fmla="*/ 10 w 54"/>
                  <a:gd name="T19" fmla="*/ 6 h 54"/>
                  <a:gd name="T20" fmla="*/ 7 w 54"/>
                  <a:gd name="T21" fmla="*/ 10 h 54"/>
                  <a:gd name="T22" fmla="*/ 7 w 54"/>
                  <a:gd name="T23" fmla="*/ 10 h 54"/>
                  <a:gd name="T24" fmla="*/ 3 w 54"/>
                  <a:gd name="T25" fmla="*/ 20 h 54"/>
                  <a:gd name="T26" fmla="*/ 0 w 54"/>
                  <a:gd name="T27" fmla="*/ 27 h 54"/>
                  <a:gd name="T28" fmla="*/ 3 w 54"/>
                  <a:gd name="T29" fmla="*/ 34 h 54"/>
                  <a:gd name="T30" fmla="*/ 7 w 54"/>
                  <a:gd name="T31" fmla="*/ 44 h 54"/>
                  <a:gd name="T32" fmla="*/ 7 w 54"/>
                  <a:gd name="T33" fmla="*/ 44 h 54"/>
                  <a:gd name="T34" fmla="*/ 10 w 54"/>
                  <a:gd name="T35" fmla="*/ 47 h 54"/>
                  <a:gd name="T36" fmla="*/ 20 w 54"/>
                  <a:gd name="T37" fmla="*/ 51 h 54"/>
                  <a:gd name="T38" fmla="*/ 27 w 54"/>
                  <a:gd name="T39" fmla="*/ 54 h 54"/>
                  <a:gd name="T40" fmla="*/ 37 w 54"/>
                  <a:gd name="T41" fmla="*/ 51 h 54"/>
                  <a:gd name="T42" fmla="*/ 37 w 54"/>
                  <a:gd name="T43" fmla="*/ 51 h 54"/>
                  <a:gd name="T44" fmla="*/ 44 w 54"/>
                  <a:gd name="T45" fmla="*/ 47 h 54"/>
                  <a:gd name="T46" fmla="*/ 47 w 54"/>
                  <a:gd name="T47" fmla="*/ 44 h 54"/>
                  <a:gd name="T48" fmla="*/ 51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20"/>
                    </a:lnTo>
                    <a:lnTo>
                      <a:pt x="47" y="10"/>
                    </a:lnTo>
                    <a:lnTo>
                      <a:pt x="44" y="6"/>
                    </a:lnTo>
                    <a:lnTo>
                      <a:pt x="37" y="3"/>
                    </a:lnTo>
                    <a:lnTo>
                      <a:pt x="37" y="3"/>
                    </a:lnTo>
                    <a:lnTo>
                      <a:pt x="27" y="0"/>
                    </a:lnTo>
                    <a:lnTo>
                      <a:pt x="20" y="3"/>
                    </a:lnTo>
                    <a:lnTo>
                      <a:pt x="10" y="6"/>
                    </a:lnTo>
                    <a:lnTo>
                      <a:pt x="7" y="10"/>
                    </a:lnTo>
                    <a:lnTo>
                      <a:pt x="7" y="10"/>
                    </a:lnTo>
                    <a:lnTo>
                      <a:pt x="3" y="20"/>
                    </a:lnTo>
                    <a:lnTo>
                      <a:pt x="0" y="27"/>
                    </a:lnTo>
                    <a:lnTo>
                      <a:pt x="3" y="34"/>
                    </a:lnTo>
                    <a:lnTo>
                      <a:pt x="7" y="44"/>
                    </a:lnTo>
                    <a:lnTo>
                      <a:pt x="7" y="44"/>
                    </a:lnTo>
                    <a:lnTo>
                      <a:pt x="10" y="47"/>
                    </a:lnTo>
                    <a:lnTo>
                      <a:pt x="20" y="51"/>
                    </a:lnTo>
                    <a:lnTo>
                      <a:pt x="27" y="54"/>
                    </a:lnTo>
                    <a:lnTo>
                      <a:pt x="37" y="51"/>
                    </a:lnTo>
                    <a:lnTo>
                      <a:pt x="37" y="51"/>
                    </a:lnTo>
                    <a:lnTo>
                      <a:pt x="44" y="47"/>
                    </a:lnTo>
                    <a:lnTo>
                      <a:pt x="47" y="44"/>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69" name="Freeform 1346">
                <a:extLst>
                  <a:ext uri="{FF2B5EF4-FFF2-40B4-BE49-F238E27FC236}">
                    <a16:creationId xmlns:a16="http://schemas.microsoft.com/office/drawing/2014/main" id="{6EFE466D-13DA-AB5E-0CD3-BB1F53A09AC9}"/>
                  </a:ext>
                </a:extLst>
              </p:cNvPr>
              <p:cNvSpPr>
                <a:spLocks/>
              </p:cNvSpPr>
              <p:nvPr/>
            </p:nvSpPr>
            <p:spPr bwMode="auto">
              <a:xfrm>
                <a:off x="2182" y="443"/>
                <a:ext cx="0" cy="54"/>
              </a:xfrm>
              <a:custGeom>
                <a:avLst/>
                <a:gdLst>
                  <a:gd name="T0" fmla="*/ 54 w 54"/>
                  <a:gd name="T1" fmla="*/ 27 h 54"/>
                  <a:gd name="T2" fmla="*/ 54 w 54"/>
                  <a:gd name="T3" fmla="*/ 27 h 54"/>
                  <a:gd name="T4" fmla="*/ 54 w 54"/>
                  <a:gd name="T5" fmla="*/ 20 h 54"/>
                  <a:gd name="T6" fmla="*/ 51 w 54"/>
                  <a:gd name="T7" fmla="*/ 13 h 54"/>
                  <a:gd name="T8" fmla="*/ 44 w 54"/>
                  <a:gd name="T9" fmla="*/ 7 h 54"/>
                  <a:gd name="T10" fmla="*/ 37 w 54"/>
                  <a:gd name="T11" fmla="*/ 3 h 54"/>
                  <a:gd name="T12" fmla="*/ 37 w 54"/>
                  <a:gd name="T13" fmla="*/ 3 h 54"/>
                  <a:gd name="T14" fmla="*/ 27 w 54"/>
                  <a:gd name="T15" fmla="*/ 0 h 54"/>
                  <a:gd name="T16" fmla="*/ 20 w 54"/>
                  <a:gd name="T17" fmla="*/ 3 h 54"/>
                  <a:gd name="T18" fmla="*/ 14 w 54"/>
                  <a:gd name="T19" fmla="*/ 7 h 54"/>
                  <a:gd name="T20" fmla="*/ 7 w 54"/>
                  <a:gd name="T21" fmla="*/ 13 h 54"/>
                  <a:gd name="T22" fmla="*/ 7 w 54"/>
                  <a:gd name="T23" fmla="*/ 13 h 54"/>
                  <a:gd name="T24" fmla="*/ 3 w 54"/>
                  <a:gd name="T25" fmla="*/ 20 h 54"/>
                  <a:gd name="T26" fmla="*/ 0 w 54"/>
                  <a:gd name="T27" fmla="*/ 27 h 54"/>
                  <a:gd name="T28" fmla="*/ 3 w 54"/>
                  <a:gd name="T29" fmla="*/ 37 h 54"/>
                  <a:gd name="T30" fmla="*/ 7 w 54"/>
                  <a:gd name="T31" fmla="*/ 44 h 54"/>
                  <a:gd name="T32" fmla="*/ 7 w 54"/>
                  <a:gd name="T33" fmla="*/ 44 h 54"/>
                  <a:gd name="T34" fmla="*/ 14 w 54"/>
                  <a:gd name="T35" fmla="*/ 51 h 54"/>
                  <a:gd name="T36" fmla="*/ 20 w 54"/>
                  <a:gd name="T37" fmla="*/ 54 h 54"/>
                  <a:gd name="T38" fmla="*/ 27 w 54"/>
                  <a:gd name="T39" fmla="*/ 54 h 54"/>
                  <a:gd name="T40" fmla="*/ 37 w 54"/>
                  <a:gd name="T41" fmla="*/ 54 h 54"/>
                  <a:gd name="T42" fmla="*/ 37 w 54"/>
                  <a:gd name="T43" fmla="*/ 54 h 54"/>
                  <a:gd name="T44" fmla="*/ 44 w 54"/>
                  <a:gd name="T45" fmla="*/ 47 h 54"/>
                  <a:gd name="T46" fmla="*/ 51 w 54"/>
                  <a:gd name="T47" fmla="*/ 44 h 54"/>
                  <a:gd name="T48" fmla="*/ 54 w 54"/>
                  <a:gd name="T49" fmla="*/ 37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20"/>
                    </a:lnTo>
                    <a:lnTo>
                      <a:pt x="51" y="13"/>
                    </a:lnTo>
                    <a:lnTo>
                      <a:pt x="44" y="7"/>
                    </a:lnTo>
                    <a:lnTo>
                      <a:pt x="37" y="3"/>
                    </a:lnTo>
                    <a:lnTo>
                      <a:pt x="37" y="3"/>
                    </a:lnTo>
                    <a:lnTo>
                      <a:pt x="27" y="0"/>
                    </a:lnTo>
                    <a:lnTo>
                      <a:pt x="20" y="3"/>
                    </a:lnTo>
                    <a:lnTo>
                      <a:pt x="14" y="7"/>
                    </a:lnTo>
                    <a:lnTo>
                      <a:pt x="7" y="13"/>
                    </a:lnTo>
                    <a:lnTo>
                      <a:pt x="7" y="13"/>
                    </a:lnTo>
                    <a:lnTo>
                      <a:pt x="3" y="20"/>
                    </a:lnTo>
                    <a:lnTo>
                      <a:pt x="0" y="27"/>
                    </a:lnTo>
                    <a:lnTo>
                      <a:pt x="3" y="37"/>
                    </a:lnTo>
                    <a:lnTo>
                      <a:pt x="7" y="44"/>
                    </a:lnTo>
                    <a:lnTo>
                      <a:pt x="7" y="44"/>
                    </a:lnTo>
                    <a:lnTo>
                      <a:pt x="14" y="51"/>
                    </a:lnTo>
                    <a:lnTo>
                      <a:pt x="20" y="54"/>
                    </a:lnTo>
                    <a:lnTo>
                      <a:pt x="27" y="54"/>
                    </a:lnTo>
                    <a:lnTo>
                      <a:pt x="37" y="54"/>
                    </a:lnTo>
                    <a:lnTo>
                      <a:pt x="37" y="54"/>
                    </a:lnTo>
                    <a:lnTo>
                      <a:pt x="44" y="47"/>
                    </a:lnTo>
                    <a:lnTo>
                      <a:pt x="51" y="44"/>
                    </a:lnTo>
                    <a:lnTo>
                      <a:pt x="54" y="37"/>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70" name="Freeform 1347">
                <a:extLst>
                  <a:ext uri="{FF2B5EF4-FFF2-40B4-BE49-F238E27FC236}">
                    <a16:creationId xmlns:a16="http://schemas.microsoft.com/office/drawing/2014/main" id="{E30181F1-CFDA-A372-9B15-ECCABAC34F04}"/>
                  </a:ext>
                </a:extLst>
              </p:cNvPr>
              <p:cNvSpPr>
                <a:spLocks/>
              </p:cNvSpPr>
              <p:nvPr/>
            </p:nvSpPr>
            <p:spPr bwMode="auto">
              <a:xfrm>
                <a:off x="2233" y="505"/>
                <a:ext cx="56" cy="51"/>
              </a:xfrm>
              <a:custGeom>
                <a:avLst/>
                <a:gdLst>
                  <a:gd name="T0" fmla="*/ 55 w 55"/>
                  <a:gd name="T1" fmla="*/ 24 h 51"/>
                  <a:gd name="T2" fmla="*/ 55 w 55"/>
                  <a:gd name="T3" fmla="*/ 24 h 51"/>
                  <a:gd name="T4" fmla="*/ 55 w 55"/>
                  <a:gd name="T5" fmla="*/ 17 h 51"/>
                  <a:gd name="T6" fmla="*/ 51 w 55"/>
                  <a:gd name="T7" fmla="*/ 10 h 51"/>
                  <a:gd name="T8" fmla="*/ 45 w 55"/>
                  <a:gd name="T9" fmla="*/ 3 h 51"/>
                  <a:gd name="T10" fmla="*/ 38 w 55"/>
                  <a:gd name="T11" fmla="*/ 0 h 51"/>
                  <a:gd name="T12" fmla="*/ 38 w 55"/>
                  <a:gd name="T13" fmla="*/ 0 h 51"/>
                  <a:gd name="T14" fmla="*/ 28 w 55"/>
                  <a:gd name="T15" fmla="*/ 0 h 51"/>
                  <a:gd name="T16" fmla="*/ 21 w 55"/>
                  <a:gd name="T17" fmla="*/ 0 h 51"/>
                  <a:gd name="T18" fmla="*/ 14 w 55"/>
                  <a:gd name="T19" fmla="*/ 3 h 51"/>
                  <a:gd name="T20" fmla="*/ 7 w 55"/>
                  <a:gd name="T21" fmla="*/ 10 h 51"/>
                  <a:gd name="T22" fmla="*/ 7 w 55"/>
                  <a:gd name="T23" fmla="*/ 10 h 51"/>
                  <a:gd name="T24" fmla="*/ 4 w 55"/>
                  <a:gd name="T25" fmla="*/ 17 h 51"/>
                  <a:gd name="T26" fmla="*/ 0 w 55"/>
                  <a:gd name="T27" fmla="*/ 24 h 51"/>
                  <a:gd name="T28" fmla="*/ 4 w 55"/>
                  <a:gd name="T29" fmla="*/ 34 h 51"/>
                  <a:gd name="T30" fmla="*/ 7 w 55"/>
                  <a:gd name="T31" fmla="*/ 41 h 51"/>
                  <a:gd name="T32" fmla="*/ 7 w 55"/>
                  <a:gd name="T33" fmla="*/ 41 h 51"/>
                  <a:gd name="T34" fmla="*/ 14 w 55"/>
                  <a:gd name="T35" fmla="*/ 47 h 51"/>
                  <a:gd name="T36" fmla="*/ 21 w 55"/>
                  <a:gd name="T37" fmla="*/ 51 h 51"/>
                  <a:gd name="T38" fmla="*/ 28 w 55"/>
                  <a:gd name="T39" fmla="*/ 51 h 51"/>
                  <a:gd name="T40" fmla="*/ 38 w 55"/>
                  <a:gd name="T41" fmla="*/ 51 h 51"/>
                  <a:gd name="T42" fmla="*/ 38 w 55"/>
                  <a:gd name="T43" fmla="*/ 51 h 51"/>
                  <a:gd name="T44" fmla="*/ 45 w 55"/>
                  <a:gd name="T45" fmla="*/ 47 h 51"/>
                  <a:gd name="T46" fmla="*/ 51 w 55"/>
                  <a:gd name="T47" fmla="*/ 41 h 51"/>
                  <a:gd name="T48" fmla="*/ 55 w 55"/>
                  <a:gd name="T49" fmla="*/ 34 h 51"/>
                  <a:gd name="T50" fmla="*/ 55 w 55"/>
                  <a:gd name="T51"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1">
                    <a:moveTo>
                      <a:pt x="55" y="24"/>
                    </a:moveTo>
                    <a:lnTo>
                      <a:pt x="55" y="24"/>
                    </a:lnTo>
                    <a:lnTo>
                      <a:pt x="55" y="17"/>
                    </a:lnTo>
                    <a:lnTo>
                      <a:pt x="51" y="10"/>
                    </a:lnTo>
                    <a:lnTo>
                      <a:pt x="45" y="3"/>
                    </a:lnTo>
                    <a:lnTo>
                      <a:pt x="38" y="0"/>
                    </a:lnTo>
                    <a:lnTo>
                      <a:pt x="38" y="0"/>
                    </a:lnTo>
                    <a:lnTo>
                      <a:pt x="28" y="0"/>
                    </a:lnTo>
                    <a:lnTo>
                      <a:pt x="21" y="0"/>
                    </a:lnTo>
                    <a:lnTo>
                      <a:pt x="14" y="3"/>
                    </a:lnTo>
                    <a:lnTo>
                      <a:pt x="7" y="10"/>
                    </a:lnTo>
                    <a:lnTo>
                      <a:pt x="7" y="10"/>
                    </a:lnTo>
                    <a:lnTo>
                      <a:pt x="4" y="17"/>
                    </a:lnTo>
                    <a:lnTo>
                      <a:pt x="0" y="24"/>
                    </a:lnTo>
                    <a:lnTo>
                      <a:pt x="4" y="34"/>
                    </a:lnTo>
                    <a:lnTo>
                      <a:pt x="7" y="41"/>
                    </a:lnTo>
                    <a:lnTo>
                      <a:pt x="7" y="41"/>
                    </a:lnTo>
                    <a:lnTo>
                      <a:pt x="14" y="47"/>
                    </a:lnTo>
                    <a:lnTo>
                      <a:pt x="21" y="51"/>
                    </a:lnTo>
                    <a:lnTo>
                      <a:pt x="28" y="51"/>
                    </a:lnTo>
                    <a:lnTo>
                      <a:pt x="38" y="51"/>
                    </a:lnTo>
                    <a:lnTo>
                      <a:pt x="38" y="51"/>
                    </a:lnTo>
                    <a:lnTo>
                      <a:pt x="45" y="47"/>
                    </a:lnTo>
                    <a:lnTo>
                      <a:pt x="51" y="41"/>
                    </a:lnTo>
                    <a:lnTo>
                      <a:pt x="55" y="34"/>
                    </a:lnTo>
                    <a:lnTo>
                      <a:pt x="55" y="24"/>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71" name="Freeform 1348">
                <a:extLst>
                  <a:ext uri="{FF2B5EF4-FFF2-40B4-BE49-F238E27FC236}">
                    <a16:creationId xmlns:a16="http://schemas.microsoft.com/office/drawing/2014/main" id="{EE7ECDC9-513C-899C-0442-66D8541F64AF}"/>
                  </a:ext>
                </a:extLst>
              </p:cNvPr>
              <p:cNvSpPr>
                <a:spLocks/>
              </p:cNvSpPr>
              <p:nvPr/>
            </p:nvSpPr>
            <p:spPr bwMode="auto">
              <a:xfrm>
                <a:off x="2251" y="513"/>
                <a:ext cx="54" cy="51"/>
              </a:xfrm>
              <a:custGeom>
                <a:avLst/>
                <a:gdLst>
                  <a:gd name="T0" fmla="*/ 55 w 55"/>
                  <a:gd name="T1" fmla="*/ 24 h 51"/>
                  <a:gd name="T2" fmla="*/ 55 w 55"/>
                  <a:gd name="T3" fmla="*/ 24 h 51"/>
                  <a:gd name="T4" fmla="*/ 51 w 55"/>
                  <a:gd name="T5" fmla="*/ 17 h 51"/>
                  <a:gd name="T6" fmla="*/ 48 w 55"/>
                  <a:gd name="T7" fmla="*/ 10 h 51"/>
                  <a:gd name="T8" fmla="*/ 45 w 55"/>
                  <a:gd name="T9" fmla="*/ 4 h 51"/>
                  <a:gd name="T10" fmla="*/ 34 w 55"/>
                  <a:gd name="T11" fmla="*/ 0 h 51"/>
                  <a:gd name="T12" fmla="*/ 34 w 55"/>
                  <a:gd name="T13" fmla="*/ 0 h 51"/>
                  <a:gd name="T14" fmla="*/ 28 w 55"/>
                  <a:gd name="T15" fmla="*/ 0 h 51"/>
                  <a:gd name="T16" fmla="*/ 21 w 55"/>
                  <a:gd name="T17" fmla="*/ 0 h 51"/>
                  <a:gd name="T18" fmla="*/ 11 w 55"/>
                  <a:gd name="T19" fmla="*/ 4 h 51"/>
                  <a:gd name="T20" fmla="*/ 7 w 55"/>
                  <a:gd name="T21" fmla="*/ 10 h 51"/>
                  <a:gd name="T22" fmla="*/ 7 w 55"/>
                  <a:gd name="T23" fmla="*/ 10 h 51"/>
                  <a:gd name="T24" fmla="*/ 4 w 55"/>
                  <a:gd name="T25" fmla="*/ 17 h 51"/>
                  <a:gd name="T26" fmla="*/ 0 w 55"/>
                  <a:gd name="T27" fmla="*/ 27 h 51"/>
                  <a:gd name="T28" fmla="*/ 4 w 55"/>
                  <a:gd name="T29" fmla="*/ 34 h 51"/>
                  <a:gd name="T30" fmla="*/ 7 w 55"/>
                  <a:gd name="T31" fmla="*/ 41 h 51"/>
                  <a:gd name="T32" fmla="*/ 7 w 55"/>
                  <a:gd name="T33" fmla="*/ 41 h 51"/>
                  <a:gd name="T34" fmla="*/ 11 w 55"/>
                  <a:gd name="T35" fmla="*/ 48 h 51"/>
                  <a:gd name="T36" fmla="*/ 21 w 55"/>
                  <a:gd name="T37" fmla="*/ 51 h 51"/>
                  <a:gd name="T38" fmla="*/ 28 w 55"/>
                  <a:gd name="T39" fmla="*/ 51 h 51"/>
                  <a:gd name="T40" fmla="*/ 34 w 55"/>
                  <a:gd name="T41" fmla="*/ 51 h 51"/>
                  <a:gd name="T42" fmla="*/ 34 w 55"/>
                  <a:gd name="T43" fmla="*/ 51 h 51"/>
                  <a:gd name="T44" fmla="*/ 45 w 55"/>
                  <a:gd name="T45" fmla="*/ 48 h 51"/>
                  <a:gd name="T46" fmla="*/ 48 w 55"/>
                  <a:gd name="T47" fmla="*/ 41 h 51"/>
                  <a:gd name="T48" fmla="*/ 51 w 55"/>
                  <a:gd name="T49" fmla="*/ 34 h 51"/>
                  <a:gd name="T50" fmla="*/ 55 w 55"/>
                  <a:gd name="T51"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1">
                    <a:moveTo>
                      <a:pt x="55" y="24"/>
                    </a:moveTo>
                    <a:lnTo>
                      <a:pt x="55" y="24"/>
                    </a:lnTo>
                    <a:lnTo>
                      <a:pt x="51" y="17"/>
                    </a:lnTo>
                    <a:lnTo>
                      <a:pt x="48" y="10"/>
                    </a:lnTo>
                    <a:lnTo>
                      <a:pt x="45" y="4"/>
                    </a:lnTo>
                    <a:lnTo>
                      <a:pt x="34" y="0"/>
                    </a:lnTo>
                    <a:lnTo>
                      <a:pt x="34" y="0"/>
                    </a:lnTo>
                    <a:lnTo>
                      <a:pt x="28" y="0"/>
                    </a:lnTo>
                    <a:lnTo>
                      <a:pt x="21" y="0"/>
                    </a:lnTo>
                    <a:lnTo>
                      <a:pt x="11" y="4"/>
                    </a:lnTo>
                    <a:lnTo>
                      <a:pt x="7" y="10"/>
                    </a:lnTo>
                    <a:lnTo>
                      <a:pt x="7" y="10"/>
                    </a:lnTo>
                    <a:lnTo>
                      <a:pt x="4" y="17"/>
                    </a:lnTo>
                    <a:lnTo>
                      <a:pt x="0" y="27"/>
                    </a:lnTo>
                    <a:lnTo>
                      <a:pt x="4" y="34"/>
                    </a:lnTo>
                    <a:lnTo>
                      <a:pt x="7" y="41"/>
                    </a:lnTo>
                    <a:lnTo>
                      <a:pt x="7" y="41"/>
                    </a:lnTo>
                    <a:lnTo>
                      <a:pt x="11" y="48"/>
                    </a:lnTo>
                    <a:lnTo>
                      <a:pt x="21" y="51"/>
                    </a:lnTo>
                    <a:lnTo>
                      <a:pt x="28" y="51"/>
                    </a:lnTo>
                    <a:lnTo>
                      <a:pt x="34" y="51"/>
                    </a:lnTo>
                    <a:lnTo>
                      <a:pt x="34" y="51"/>
                    </a:lnTo>
                    <a:lnTo>
                      <a:pt x="45" y="48"/>
                    </a:lnTo>
                    <a:lnTo>
                      <a:pt x="48" y="41"/>
                    </a:lnTo>
                    <a:lnTo>
                      <a:pt x="51" y="34"/>
                    </a:lnTo>
                    <a:lnTo>
                      <a:pt x="55" y="24"/>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72" name="Freeform 1349">
                <a:extLst>
                  <a:ext uri="{FF2B5EF4-FFF2-40B4-BE49-F238E27FC236}">
                    <a16:creationId xmlns:a16="http://schemas.microsoft.com/office/drawing/2014/main" id="{6BFE388B-4A85-ADA7-FF59-F7E399533AEF}"/>
                  </a:ext>
                </a:extLst>
              </p:cNvPr>
              <p:cNvSpPr>
                <a:spLocks/>
              </p:cNvSpPr>
              <p:nvPr/>
            </p:nvSpPr>
            <p:spPr bwMode="auto">
              <a:xfrm>
                <a:off x="2394" y="683"/>
                <a:ext cx="40" cy="51"/>
              </a:xfrm>
              <a:custGeom>
                <a:avLst/>
                <a:gdLst>
                  <a:gd name="T0" fmla="*/ 54 w 54"/>
                  <a:gd name="T1" fmla="*/ 27 h 51"/>
                  <a:gd name="T2" fmla="*/ 54 w 54"/>
                  <a:gd name="T3" fmla="*/ 27 h 51"/>
                  <a:gd name="T4" fmla="*/ 54 w 54"/>
                  <a:gd name="T5" fmla="*/ 17 h 51"/>
                  <a:gd name="T6" fmla="*/ 51 w 54"/>
                  <a:gd name="T7" fmla="*/ 10 h 51"/>
                  <a:gd name="T8" fmla="*/ 44 w 54"/>
                  <a:gd name="T9" fmla="*/ 3 h 51"/>
                  <a:gd name="T10" fmla="*/ 37 w 54"/>
                  <a:gd name="T11" fmla="*/ 0 h 51"/>
                  <a:gd name="T12" fmla="*/ 37 w 54"/>
                  <a:gd name="T13" fmla="*/ 0 h 51"/>
                  <a:gd name="T14" fmla="*/ 27 w 54"/>
                  <a:gd name="T15" fmla="*/ 0 h 51"/>
                  <a:gd name="T16" fmla="*/ 20 w 54"/>
                  <a:gd name="T17" fmla="*/ 0 h 51"/>
                  <a:gd name="T18" fmla="*/ 14 w 54"/>
                  <a:gd name="T19" fmla="*/ 3 h 51"/>
                  <a:gd name="T20" fmla="*/ 7 w 54"/>
                  <a:gd name="T21" fmla="*/ 10 h 51"/>
                  <a:gd name="T22" fmla="*/ 7 w 54"/>
                  <a:gd name="T23" fmla="*/ 10 h 51"/>
                  <a:gd name="T24" fmla="*/ 3 w 54"/>
                  <a:gd name="T25" fmla="*/ 17 h 51"/>
                  <a:gd name="T26" fmla="*/ 0 w 54"/>
                  <a:gd name="T27" fmla="*/ 27 h 51"/>
                  <a:gd name="T28" fmla="*/ 3 w 54"/>
                  <a:gd name="T29" fmla="*/ 34 h 51"/>
                  <a:gd name="T30" fmla="*/ 7 w 54"/>
                  <a:gd name="T31" fmla="*/ 41 h 51"/>
                  <a:gd name="T32" fmla="*/ 7 w 54"/>
                  <a:gd name="T33" fmla="*/ 41 h 51"/>
                  <a:gd name="T34" fmla="*/ 14 w 54"/>
                  <a:gd name="T35" fmla="*/ 47 h 51"/>
                  <a:gd name="T36" fmla="*/ 20 w 54"/>
                  <a:gd name="T37" fmla="*/ 51 h 51"/>
                  <a:gd name="T38" fmla="*/ 27 w 54"/>
                  <a:gd name="T39" fmla="*/ 51 h 51"/>
                  <a:gd name="T40" fmla="*/ 37 w 54"/>
                  <a:gd name="T41" fmla="*/ 51 h 51"/>
                  <a:gd name="T42" fmla="*/ 37 w 54"/>
                  <a:gd name="T43" fmla="*/ 51 h 51"/>
                  <a:gd name="T44" fmla="*/ 44 w 54"/>
                  <a:gd name="T45" fmla="*/ 47 h 51"/>
                  <a:gd name="T46" fmla="*/ 51 w 54"/>
                  <a:gd name="T47" fmla="*/ 41 h 51"/>
                  <a:gd name="T48" fmla="*/ 54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4" y="17"/>
                    </a:lnTo>
                    <a:lnTo>
                      <a:pt x="51" y="10"/>
                    </a:lnTo>
                    <a:lnTo>
                      <a:pt x="44" y="3"/>
                    </a:lnTo>
                    <a:lnTo>
                      <a:pt x="37" y="0"/>
                    </a:lnTo>
                    <a:lnTo>
                      <a:pt x="37" y="0"/>
                    </a:lnTo>
                    <a:lnTo>
                      <a:pt x="27" y="0"/>
                    </a:lnTo>
                    <a:lnTo>
                      <a:pt x="20" y="0"/>
                    </a:lnTo>
                    <a:lnTo>
                      <a:pt x="14" y="3"/>
                    </a:lnTo>
                    <a:lnTo>
                      <a:pt x="7" y="10"/>
                    </a:lnTo>
                    <a:lnTo>
                      <a:pt x="7" y="10"/>
                    </a:lnTo>
                    <a:lnTo>
                      <a:pt x="3" y="17"/>
                    </a:lnTo>
                    <a:lnTo>
                      <a:pt x="0" y="27"/>
                    </a:lnTo>
                    <a:lnTo>
                      <a:pt x="3" y="34"/>
                    </a:lnTo>
                    <a:lnTo>
                      <a:pt x="7" y="41"/>
                    </a:lnTo>
                    <a:lnTo>
                      <a:pt x="7" y="41"/>
                    </a:lnTo>
                    <a:lnTo>
                      <a:pt x="14" y="47"/>
                    </a:lnTo>
                    <a:lnTo>
                      <a:pt x="20" y="51"/>
                    </a:lnTo>
                    <a:lnTo>
                      <a:pt x="27" y="51"/>
                    </a:lnTo>
                    <a:lnTo>
                      <a:pt x="37" y="51"/>
                    </a:lnTo>
                    <a:lnTo>
                      <a:pt x="37" y="51"/>
                    </a:lnTo>
                    <a:lnTo>
                      <a:pt x="44" y="47"/>
                    </a:lnTo>
                    <a:lnTo>
                      <a:pt x="51" y="41"/>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73" name="Freeform 1350">
                <a:extLst>
                  <a:ext uri="{FF2B5EF4-FFF2-40B4-BE49-F238E27FC236}">
                    <a16:creationId xmlns:a16="http://schemas.microsoft.com/office/drawing/2014/main" id="{2D00A1F2-2336-8E5A-CD39-89FD312FB4ED}"/>
                  </a:ext>
                </a:extLst>
              </p:cNvPr>
              <p:cNvSpPr>
                <a:spLocks/>
              </p:cNvSpPr>
              <p:nvPr/>
            </p:nvSpPr>
            <p:spPr bwMode="auto">
              <a:xfrm>
                <a:off x="2469" y="836"/>
                <a:ext cx="54" cy="54"/>
              </a:xfrm>
              <a:custGeom>
                <a:avLst/>
                <a:gdLst>
                  <a:gd name="T0" fmla="*/ 54 w 54"/>
                  <a:gd name="T1" fmla="*/ 27 h 54"/>
                  <a:gd name="T2" fmla="*/ 54 w 54"/>
                  <a:gd name="T3" fmla="*/ 27 h 54"/>
                  <a:gd name="T4" fmla="*/ 54 w 54"/>
                  <a:gd name="T5" fmla="*/ 20 h 54"/>
                  <a:gd name="T6" fmla="*/ 47 w 54"/>
                  <a:gd name="T7" fmla="*/ 10 h 54"/>
                  <a:gd name="T8" fmla="*/ 44 w 54"/>
                  <a:gd name="T9" fmla="*/ 6 h 54"/>
                  <a:gd name="T10" fmla="*/ 37 w 54"/>
                  <a:gd name="T11" fmla="*/ 0 h 54"/>
                  <a:gd name="T12" fmla="*/ 37 w 54"/>
                  <a:gd name="T13" fmla="*/ 0 h 54"/>
                  <a:gd name="T14" fmla="*/ 27 w 54"/>
                  <a:gd name="T15" fmla="*/ 0 h 54"/>
                  <a:gd name="T16" fmla="*/ 20 w 54"/>
                  <a:gd name="T17" fmla="*/ 0 h 54"/>
                  <a:gd name="T18" fmla="*/ 13 w 54"/>
                  <a:gd name="T19" fmla="*/ 6 h 54"/>
                  <a:gd name="T20" fmla="*/ 6 w 54"/>
                  <a:gd name="T21" fmla="*/ 10 h 54"/>
                  <a:gd name="T22" fmla="*/ 6 w 54"/>
                  <a:gd name="T23" fmla="*/ 10 h 54"/>
                  <a:gd name="T24" fmla="*/ 3 w 54"/>
                  <a:gd name="T25" fmla="*/ 20 h 54"/>
                  <a:gd name="T26" fmla="*/ 0 w 54"/>
                  <a:gd name="T27" fmla="*/ 27 h 54"/>
                  <a:gd name="T28" fmla="*/ 3 w 54"/>
                  <a:gd name="T29" fmla="*/ 34 h 54"/>
                  <a:gd name="T30" fmla="*/ 6 w 54"/>
                  <a:gd name="T31" fmla="*/ 44 h 54"/>
                  <a:gd name="T32" fmla="*/ 6 w 54"/>
                  <a:gd name="T33" fmla="*/ 44 h 54"/>
                  <a:gd name="T34" fmla="*/ 13 w 54"/>
                  <a:gd name="T35" fmla="*/ 47 h 54"/>
                  <a:gd name="T36" fmla="*/ 20 w 54"/>
                  <a:gd name="T37" fmla="*/ 51 h 54"/>
                  <a:gd name="T38" fmla="*/ 27 w 54"/>
                  <a:gd name="T39" fmla="*/ 54 h 54"/>
                  <a:gd name="T40" fmla="*/ 37 w 54"/>
                  <a:gd name="T41" fmla="*/ 51 h 54"/>
                  <a:gd name="T42" fmla="*/ 37 w 54"/>
                  <a:gd name="T43" fmla="*/ 51 h 54"/>
                  <a:gd name="T44" fmla="*/ 44 w 54"/>
                  <a:gd name="T45" fmla="*/ 47 h 54"/>
                  <a:gd name="T46" fmla="*/ 47 w 54"/>
                  <a:gd name="T47" fmla="*/ 44 h 54"/>
                  <a:gd name="T48" fmla="*/ 54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20"/>
                    </a:lnTo>
                    <a:lnTo>
                      <a:pt x="47" y="10"/>
                    </a:lnTo>
                    <a:lnTo>
                      <a:pt x="44" y="6"/>
                    </a:lnTo>
                    <a:lnTo>
                      <a:pt x="37" y="0"/>
                    </a:lnTo>
                    <a:lnTo>
                      <a:pt x="37" y="0"/>
                    </a:lnTo>
                    <a:lnTo>
                      <a:pt x="27" y="0"/>
                    </a:lnTo>
                    <a:lnTo>
                      <a:pt x="20" y="0"/>
                    </a:lnTo>
                    <a:lnTo>
                      <a:pt x="13" y="6"/>
                    </a:lnTo>
                    <a:lnTo>
                      <a:pt x="6" y="10"/>
                    </a:lnTo>
                    <a:lnTo>
                      <a:pt x="6" y="10"/>
                    </a:lnTo>
                    <a:lnTo>
                      <a:pt x="3" y="20"/>
                    </a:lnTo>
                    <a:lnTo>
                      <a:pt x="0" y="27"/>
                    </a:lnTo>
                    <a:lnTo>
                      <a:pt x="3" y="34"/>
                    </a:lnTo>
                    <a:lnTo>
                      <a:pt x="6" y="44"/>
                    </a:lnTo>
                    <a:lnTo>
                      <a:pt x="6" y="44"/>
                    </a:lnTo>
                    <a:lnTo>
                      <a:pt x="13" y="47"/>
                    </a:lnTo>
                    <a:lnTo>
                      <a:pt x="20" y="51"/>
                    </a:lnTo>
                    <a:lnTo>
                      <a:pt x="27" y="54"/>
                    </a:lnTo>
                    <a:lnTo>
                      <a:pt x="37" y="51"/>
                    </a:lnTo>
                    <a:lnTo>
                      <a:pt x="37" y="51"/>
                    </a:lnTo>
                    <a:lnTo>
                      <a:pt x="44" y="47"/>
                    </a:lnTo>
                    <a:lnTo>
                      <a:pt x="47" y="44"/>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74" name="Freeform 1351">
                <a:extLst>
                  <a:ext uri="{FF2B5EF4-FFF2-40B4-BE49-F238E27FC236}">
                    <a16:creationId xmlns:a16="http://schemas.microsoft.com/office/drawing/2014/main" id="{0D81A53C-1008-FB17-A9DC-157A1ECB51EA}"/>
                  </a:ext>
                </a:extLst>
              </p:cNvPr>
              <p:cNvSpPr>
                <a:spLocks/>
              </p:cNvSpPr>
              <p:nvPr/>
            </p:nvSpPr>
            <p:spPr bwMode="auto">
              <a:xfrm>
                <a:off x="2515" y="890"/>
                <a:ext cx="46" cy="51"/>
              </a:xfrm>
              <a:custGeom>
                <a:avLst/>
                <a:gdLst>
                  <a:gd name="T0" fmla="*/ 55 w 55"/>
                  <a:gd name="T1" fmla="*/ 27 h 51"/>
                  <a:gd name="T2" fmla="*/ 55 w 55"/>
                  <a:gd name="T3" fmla="*/ 27 h 51"/>
                  <a:gd name="T4" fmla="*/ 55 w 55"/>
                  <a:gd name="T5" fmla="*/ 17 h 51"/>
                  <a:gd name="T6" fmla="*/ 51 w 55"/>
                  <a:gd name="T7" fmla="*/ 10 h 51"/>
                  <a:gd name="T8" fmla="*/ 44 w 55"/>
                  <a:gd name="T9" fmla="*/ 3 h 51"/>
                  <a:gd name="T10" fmla="*/ 38 w 55"/>
                  <a:gd name="T11" fmla="*/ 0 h 51"/>
                  <a:gd name="T12" fmla="*/ 38 w 55"/>
                  <a:gd name="T13" fmla="*/ 0 h 51"/>
                  <a:gd name="T14" fmla="*/ 27 w 55"/>
                  <a:gd name="T15" fmla="*/ 0 h 51"/>
                  <a:gd name="T16" fmla="*/ 21 w 55"/>
                  <a:gd name="T17" fmla="*/ 0 h 51"/>
                  <a:gd name="T18" fmla="*/ 14 w 55"/>
                  <a:gd name="T19" fmla="*/ 3 h 51"/>
                  <a:gd name="T20" fmla="*/ 7 w 55"/>
                  <a:gd name="T21" fmla="*/ 10 h 51"/>
                  <a:gd name="T22" fmla="*/ 7 w 55"/>
                  <a:gd name="T23" fmla="*/ 10 h 51"/>
                  <a:gd name="T24" fmla="*/ 4 w 55"/>
                  <a:gd name="T25" fmla="*/ 17 h 51"/>
                  <a:gd name="T26" fmla="*/ 0 w 55"/>
                  <a:gd name="T27" fmla="*/ 27 h 51"/>
                  <a:gd name="T28" fmla="*/ 4 w 55"/>
                  <a:gd name="T29" fmla="*/ 34 h 51"/>
                  <a:gd name="T30" fmla="*/ 7 w 55"/>
                  <a:gd name="T31" fmla="*/ 41 h 51"/>
                  <a:gd name="T32" fmla="*/ 7 w 55"/>
                  <a:gd name="T33" fmla="*/ 41 h 51"/>
                  <a:gd name="T34" fmla="*/ 14 w 55"/>
                  <a:gd name="T35" fmla="*/ 48 h 51"/>
                  <a:gd name="T36" fmla="*/ 21 w 55"/>
                  <a:gd name="T37" fmla="*/ 51 h 51"/>
                  <a:gd name="T38" fmla="*/ 27 w 55"/>
                  <a:gd name="T39" fmla="*/ 51 h 51"/>
                  <a:gd name="T40" fmla="*/ 38 w 55"/>
                  <a:gd name="T41" fmla="*/ 51 h 51"/>
                  <a:gd name="T42" fmla="*/ 38 w 55"/>
                  <a:gd name="T43" fmla="*/ 51 h 51"/>
                  <a:gd name="T44" fmla="*/ 44 w 55"/>
                  <a:gd name="T45" fmla="*/ 48 h 51"/>
                  <a:gd name="T46" fmla="*/ 51 w 55"/>
                  <a:gd name="T47" fmla="*/ 41 h 51"/>
                  <a:gd name="T48" fmla="*/ 55 w 55"/>
                  <a:gd name="T49" fmla="*/ 34 h 51"/>
                  <a:gd name="T50" fmla="*/ 55 w 55"/>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1">
                    <a:moveTo>
                      <a:pt x="55" y="27"/>
                    </a:moveTo>
                    <a:lnTo>
                      <a:pt x="55" y="27"/>
                    </a:lnTo>
                    <a:lnTo>
                      <a:pt x="55" y="17"/>
                    </a:lnTo>
                    <a:lnTo>
                      <a:pt x="51" y="10"/>
                    </a:lnTo>
                    <a:lnTo>
                      <a:pt x="44" y="3"/>
                    </a:lnTo>
                    <a:lnTo>
                      <a:pt x="38" y="0"/>
                    </a:lnTo>
                    <a:lnTo>
                      <a:pt x="38" y="0"/>
                    </a:lnTo>
                    <a:lnTo>
                      <a:pt x="27" y="0"/>
                    </a:lnTo>
                    <a:lnTo>
                      <a:pt x="21" y="0"/>
                    </a:lnTo>
                    <a:lnTo>
                      <a:pt x="14" y="3"/>
                    </a:lnTo>
                    <a:lnTo>
                      <a:pt x="7" y="10"/>
                    </a:lnTo>
                    <a:lnTo>
                      <a:pt x="7" y="10"/>
                    </a:lnTo>
                    <a:lnTo>
                      <a:pt x="4" y="17"/>
                    </a:lnTo>
                    <a:lnTo>
                      <a:pt x="0" y="27"/>
                    </a:lnTo>
                    <a:lnTo>
                      <a:pt x="4" y="34"/>
                    </a:lnTo>
                    <a:lnTo>
                      <a:pt x="7" y="41"/>
                    </a:lnTo>
                    <a:lnTo>
                      <a:pt x="7" y="41"/>
                    </a:lnTo>
                    <a:lnTo>
                      <a:pt x="14" y="48"/>
                    </a:lnTo>
                    <a:lnTo>
                      <a:pt x="21" y="51"/>
                    </a:lnTo>
                    <a:lnTo>
                      <a:pt x="27" y="51"/>
                    </a:lnTo>
                    <a:lnTo>
                      <a:pt x="38" y="51"/>
                    </a:lnTo>
                    <a:lnTo>
                      <a:pt x="38" y="51"/>
                    </a:lnTo>
                    <a:lnTo>
                      <a:pt x="44" y="48"/>
                    </a:lnTo>
                    <a:lnTo>
                      <a:pt x="51" y="41"/>
                    </a:lnTo>
                    <a:lnTo>
                      <a:pt x="55"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75" name="Freeform 1352">
                <a:extLst>
                  <a:ext uri="{FF2B5EF4-FFF2-40B4-BE49-F238E27FC236}">
                    <a16:creationId xmlns:a16="http://schemas.microsoft.com/office/drawing/2014/main" id="{D7866268-5584-22BC-0E3C-04F081B59E83}"/>
                  </a:ext>
                </a:extLst>
              </p:cNvPr>
              <p:cNvSpPr>
                <a:spLocks/>
              </p:cNvSpPr>
              <p:nvPr/>
            </p:nvSpPr>
            <p:spPr bwMode="auto">
              <a:xfrm>
                <a:off x="2553" y="928"/>
                <a:ext cx="8" cy="51"/>
              </a:xfrm>
              <a:custGeom>
                <a:avLst/>
                <a:gdLst>
                  <a:gd name="T0" fmla="*/ 54 w 54"/>
                  <a:gd name="T1" fmla="*/ 27 h 51"/>
                  <a:gd name="T2" fmla="*/ 54 w 54"/>
                  <a:gd name="T3" fmla="*/ 27 h 51"/>
                  <a:gd name="T4" fmla="*/ 54 w 54"/>
                  <a:gd name="T5" fmla="*/ 17 h 51"/>
                  <a:gd name="T6" fmla="*/ 50 w 54"/>
                  <a:gd name="T7" fmla="*/ 11 h 51"/>
                  <a:gd name="T8" fmla="*/ 44 w 54"/>
                  <a:gd name="T9" fmla="*/ 4 h 51"/>
                  <a:gd name="T10" fmla="*/ 37 w 54"/>
                  <a:gd name="T11" fmla="*/ 0 h 51"/>
                  <a:gd name="T12" fmla="*/ 37 w 54"/>
                  <a:gd name="T13" fmla="*/ 0 h 51"/>
                  <a:gd name="T14" fmla="*/ 27 w 54"/>
                  <a:gd name="T15" fmla="*/ 0 h 51"/>
                  <a:gd name="T16" fmla="*/ 20 w 54"/>
                  <a:gd name="T17" fmla="*/ 0 h 51"/>
                  <a:gd name="T18" fmla="*/ 13 w 54"/>
                  <a:gd name="T19" fmla="*/ 4 h 51"/>
                  <a:gd name="T20" fmla="*/ 6 w 54"/>
                  <a:gd name="T21" fmla="*/ 11 h 51"/>
                  <a:gd name="T22" fmla="*/ 6 w 54"/>
                  <a:gd name="T23" fmla="*/ 11 h 51"/>
                  <a:gd name="T24" fmla="*/ 3 w 54"/>
                  <a:gd name="T25" fmla="*/ 17 h 51"/>
                  <a:gd name="T26" fmla="*/ 0 w 54"/>
                  <a:gd name="T27" fmla="*/ 27 h 51"/>
                  <a:gd name="T28" fmla="*/ 3 w 54"/>
                  <a:gd name="T29" fmla="*/ 34 h 51"/>
                  <a:gd name="T30" fmla="*/ 6 w 54"/>
                  <a:gd name="T31" fmla="*/ 41 h 51"/>
                  <a:gd name="T32" fmla="*/ 6 w 54"/>
                  <a:gd name="T33" fmla="*/ 41 h 51"/>
                  <a:gd name="T34" fmla="*/ 13 w 54"/>
                  <a:gd name="T35" fmla="*/ 48 h 51"/>
                  <a:gd name="T36" fmla="*/ 20 w 54"/>
                  <a:gd name="T37" fmla="*/ 51 h 51"/>
                  <a:gd name="T38" fmla="*/ 27 w 54"/>
                  <a:gd name="T39" fmla="*/ 51 h 51"/>
                  <a:gd name="T40" fmla="*/ 37 w 54"/>
                  <a:gd name="T41" fmla="*/ 51 h 51"/>
                  <a:gd name="T42" fmla="*/ 37 w 54"/>
                  <a:gd name="T43" fmla="*/ 51 h 51"/>
                  <a:gd name="T44" fmla="*/ 44 w 54"/>
                  <a:gd name="T45" fmla="*/ 48 h 51"/>
                  <a:gd name="T46" fmla="*/ 50 w 54"/>
                  <a:gd name="T47" fmla="*/ 41 h 51"/>
                  <a:gd name="T48" fmla="*/ 54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4" y="17"/>
                    </a:lnTo>
                    <a:lnTo>
                      <a:pt x="50" y="11"/>
                    </a:lnTo>
                    <a:lnTo>
                      <a:pt x="44" y="4"/>
                    </a:lnTo>
                    <a:lnTo>
                      <a:pt x="37" y="0"/>
                    </a:lnTo>
                    <a:lnTo>
                      <a:pt x="37" y="0"/>
                    </a:lnTo>
                    <a:lnTo>
                      <a:pt x="27" y="0"/>
                    </a:lnTo>
                    <a:lnTo>
                      <a:pt x="20" y="0"/>
                    </a:lnTo>
                    <a:lnTo>
                      <a:pt x="13" y="4"/>
                    </a:lnTo>
                    <a:lnTo>
                      <a:pt x="6" y="11"/>
                    </a:lnTo>
                    <a:lnTo>
                      <a:pt x="6" y="11"/>
                    </a:lnTo>
                    <a:lnTo>
                      <a:pt x="3" y="17"/>
                    </a:lnTo>
                    <a:lnTo>
                      <a:pt x="0" y="27"/>
                    </a:lnTo>
                    <a:lnTo>
                      <a:pt x="3" y="34"/>
                    </a:lnTo>
                    <a:lnTo>
                      <a:pt x="6" y="41"/>
                    </a:lnTo>
                    <a:lnTo>
                      <a:pt x="6" y="41"/>
                    </a:lnTo>
                    <a:lnTo>
                      <a:pt x="13" y="48"/>
                    </a:lnTo>
                    <a:lnTo>
                      <a:pt x="20" y="51"/>
                    </a:lnTo>
                    <a:lnTo>
                      <a:pt x="27" y="51"/>
                    </a:lnTo>
                    <a:lnTo>
                      <a:pt x="37" y="51"/>
                    </a:lnTo>
                    <a:lnTo>
                      <a:pt x="37" y="51"/>
                    </a:lnTo>
                    <a:lnTo>
                      <a:pt x="44" y="48"/>
                    </a:lnTo>
                    <a:lnTo>
                      <a:pt x="50" y="41"/>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76" name="Freeform 1353">
                <a:extLst>
                  <a:ext uri="{FF2B5EF4-FFF2-40B4-BE49-F238E27FC236}">
                    <a16:creationId xmlns:a16="http://schemas.microsoft.com/office/drawing/2014/main" id="{FC0C69D2-BF0A-B2AA-87CC-0A3E70E7248E}"/>
                  </a:ext>
                </a:extLst>
              </p:cNvPr>
              <p:cNvSpPr>
                <a:spLocks/>
              </p:cNvSpPr>
              <p:nvPr/>
            </p:nvSpPr>
            <p:spPr bwMode="auto">
              <a:xfrm>
                <a:off x="2624" y="1025"/>
                <a:ext cx="52" cy="54"/>
              </a:xfrm>
              <a:custGeom>
                <a:avLst/>
                <a:gdLst>
                  <a:gd name="T0" fmla="*/ 51 w 51"/>
                  <a:gd name="T1" fmla="*/ 28 h 55"/>
                  <a:gd name="T2" fmla="*/ 51 w 51"/>
                  <a:gd name="T3" fmla="*/ 28 h 55"/>
                  <a:gd name="T4" fmla="*/ 51 w 51"/>
                  <a:gd name="T5" fmla="*/ 17 h 55"/>
                  <a:gd name="T6" fmla="*/ 47 w 51"/>
                  <a:gd name="T7" fmla="*/ 11 h 55"/>
                  <a:gd name="T8" fmla="*/ 41 w 51"/>
                  <a:gd name="T9" fmla="*/ 4 h 55"/>
                  <a:gd name="T10" fmla="*/ 34 w 51"/>
                  <a:gd name="T11" fmla="*/ 0 h 55"/>
                  <a:gd name="T12" fmla="*/ 34 w 51"/>
                  <a:gd name="T13" fmla="*/ 0 h 55"/>
                  <a:gd name="T14" fmla="*/ 24 w 51"/>
                  <a:gd name="T15" fmla="*/ 0 h 55"/>
                  <a:gd name="T16" fmla="*/ 17 w 51"/>
                  <a:gd name="T17" fmla="*/ 0 h 55"/>
                  <a:gd name="T18" fmla="*/ 10 w 51"/>
                  <a:gd name="T19" fmla="*/ 4 h 55"/>
                  <a:gd name="T20" fmla="*/ 3 w 51"/>
                  <a:gd name="T21" fmla="*/ 11 h 55"/>
                  <a:gd name="T22" fmla="*/ 3 w 51"/>
                  <a:gd name="T23" fmla="*/ 11 h 55"/>
                  <a:gd name="T24" fmla="*/ 0 w 51"/>
                  <a:gd name="T25" fmla="*/ 17 h 55"/>
                  <a:gd name="T26" fmla="*/ 0 w 51"/>
                  <a:gd name="T27" fmla="*/ 28 h 55"/>
                  <a:gd name="T28" fmla="*/ 0 w 51"/>
                  <a:gd name="T29" fmla="*/ 34 h 55"/>
                  <a:gd name="T30" fmla="*/ 3 w 51"/>
                  <a:gd name="T31" fmla="*/ 41 h 55"/>
                  <a:gd name="T32" fmla="*/ 3 w 51"/>
                  <a:gd name="T33" fmla="*/ 41 h 55"/>
                  <a:gd name="T34" fmla="*/ 10 w 51"/>
                  <a:gd name="T35" fmla="*/ 48 h 55"/>
                  <a:gd name="T36" fmla="*/ 17 w 51"/>
                  <a:gd name="T37" fmla="*/ 51 h 55"/>
                  <a:gd name="T38" fmla="*/ 24 w 51"/>
                  <a:gd name="T39" fmla="*/ 55 h 55"/>
                  <a:gd name="T40" fmla="*/ 34 w 51"/>
                  <a:gd name="T41" fmla="*/ 51 h 55"/>
                  <a:gd name="T42" fmla="*/ 34 w 51"/>
                  <a:gd name="T43" fmla="*/ 51 h 55"/>
                  <a:gd name="T44" fmla="*/ 41 w 51"/>
                  <a:gd name="T45" fmla="*/ 48 h 55"/>
                  <a:gd name="T46" fmla="*/ 47 w 51"/>
                  <a:gd name="T47" fmla="*/ 41 h 55"/>
                  <a:gd name="T48" fmla="*/ 51 w 51"/>
                  <a:gd name="T49" fmla="*/ 34 h 55"/>
                  <a:gd name="T50" fmla="*/ 51 w 51"/>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5">
                    <a:moveTo>
                      <a:pt x="51" y="28"/>
                    </a:moveTo>
                    <a:lnTo>
                      <a:pt x="51" y="28"/>
                    </a:lnTo>
                    <a:lnTo>
                      <a:pt x="51" y="17"/>
                    </a:lnTo>
                    <a:lnTo>
                      <a:pt x="47" y="11"/>
                    </a:lnTo>
                    <a:lnTo>
                      <a:pt x="41" y="4"/>
                    </a:lnTo>
                    <a:lnTo>
                      <a:pt x="34" y="0"/>
                    </a:lnTo>
                    <a:lnTo>
                      <a:pt x="34" y="0"/>
                    </a:lnTo>
                    <a:lnTo>
                      <a:pt x="24" y="0"/>
                    </a:lnTo>
                    <a:lnTo>
                      <a:pt x="17" y="0"/>
                    </a:lnTo>
                    <a:lnTo>
                      <a:pt x="10" y="4"/>
                    </a:lnTo>
                    <a:lnTo>
                      <a:pt x="3" y="11"/>
                    </a:lnTo>
                    <a:lnTo>
                      <a:pt x="3" y="11"/>
                    </a:lnTo>
                    <a:lnTo>
                      <a:pt x="0" y="17"/>
                    </a:lnTo>
                    <a:lnTo>
                      <a:pt x="0" y="28"/>
                    </a:lnTo>
                    <a:lnTo>
                      <a:pt x="0" y="34"/>
                    </a:lnTo>
                    <a:lnTo>
                      <a:pt x="3" y="41"/>
                    </a:lnTo>
                    <a:lnTo>
                      <a:pt x="3" y="41"/>
                    </a:lnTo>
                    <a:lnTo>
                      <a:pt x="10" y="48"/>
                    </a:lnTo>
                    <a:lnTo>
                      <a:pt x="17" y="51"/>
                    </a:lnTo>
                    <a:lnTo>
                      <a:pt x="24" y="55"/>
                    </a:lnTo>
                    <a:lnTo>
                      <a:pt x="34" y="51"/>
                    </a:lnTo>
                    <a:lnTo>
                      <a:pt x="34" y="51"/>
                    </a:lnTo>
                    <a:lnTo>
                      <a:pt x="41" y="48"/>
                    </a:lnTo>
                    <a:lnTo>
                      <a:pt x="47" y="41"/>
                    </a:lnTo>
                    <a:lnTo>
                      <a:pt x="51" y="34"/>
                    </a:lnTo>
                    <a:lnTo>
                      <a:pt x="51"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77" name="Freeform 1354">
                <a:extLst>
                  <a:ext uri="{FF2B5EF4-FFF2-40B4-BE49-F238E27FC236}">
                    <a16:creationId xmlns:a16="http://schemas.microsoft.com/office/drawing/2014/main" id="{FE9E6081-8F22-3B2E-EF17-CBC2C7EDDE05}"/>
                  </a:ext>
                </a:extLst>
              </p:cNvPr>
              <p:cNvSpPr>
                <a:spLocks/>
              </p:cNvSpPr>
              <p:nvPr/>
            </p:nvSpPr>
            <p:spPr bwMode="auto">
              <a:xfrm>
                <a:off x="2666" y="1043"/>
                <a:ext cx="22" cy="54"/>
              </a:xfrm>
              <a:custGeom>
                <a:avLst/>
                <a:gdLst>
                  <a:gd name="T0" fmla="*/ 54 w 54"/>
                  <a:gd name="T1" fmla="*/ 27 h 54"/>
                  <a:gd name="T2" fmla="*/ 54 w 54"/>
                  <a:gd name="T3" fmla="*/ 27 h 54"/>
                  <a:gd name="T4" fmla="*/ 50 w 54"/>
                  <a:gd name="T5" fmla="*/ 20 h 54"/>
                  <a:gd name="T6" fmla="*/ 47 w 54"/>
                  <a:gd name="T7" fmla="*/ 10 h 54"/>
                  <a:gd name="T8" fmla="*/ 44 w 54"/>
                  <a:gd name="T9" fmla="*/ 7 h 54"/>
                  <a:gd name="T10" fmla="*/ 34 w 54"/>
                  <a:gd name="T11" fmla="*/ 3 h 54"/>
                  <a:gd name="T12" fmla="*/ 34 w 54"/>
                  <a:gd name="T13" fmla="*/ 3 h 54"/>
                  <a:gd name="T14" fmla="*/ 27 w 54"/>
                  <a:gd name="T15" fmla="*/ 0 h 54"/>
                  <a:gd name="T16" fmla="*/ 20 w 54"/>
                  <a:gd name="T17" fmla="*/ 3 h 54"/>
                  <a:gd name="T18" fmla="*/ 10 w 54"/>
                  <a:gd name="T19" fmla="*/ 7 h 54"/>
                  <a:gd name="T20" fmla="*/ 6 w 54"/>
                  <a:gd name="T21" fmla="*/ 10 h 54"/>
                  <a:gd name="T22" fmla="*/ 6 w 54"/>
                  <a:gd name="T23" fmla="*/ 10 h 54"/>
                  <a:gd name="T24" fmla="*/ 3 w 54"/>
                  <a:gd name="T25" fmla="*/ 20 h 54"/>
                  <a:gd name="T26" fmla="*/ 0 w 54"/>
                  <a:gd name="T27" fmla="*/ 27 h 54"/>
                  <a:gd name="T28" fmla="*/ 3 w 54"/>
                  <a:gd name="T29" fmla="*/ 34 h 54"/>
                  <a:gd name="T30" fmla="*/ 6 w 54"/>
                  <a:gd name="T31" fmla="*/ 44 h 54"/>
                  <a:gd name="T32" fmla="*/ 6 w 54"/>
                  <a:gd name="T33" fmla="*/ 44 h 54"/>
                  <a:gd name="T34" fmla="*/ 10 w 54"/>
                  <a:gd name="T35" fmla="*/ 47 h 54"/>
                  <a:gd name="T36" fmla="*/ 20 w 54"/>
                  <a:gd name="T37" fmla="*/ 51 h 54"/>
                  <a:gd name="T38" fmla="*/ 27 w 54"/>
                  <a:gd name="T39" fmla="*/ 54 h 54"/>
                  <a:gd name="T40" fmla="*/ 34 w 54"/>
                  <a:gd name="T41" fmla="*/ 51 h 54"/>
                  <a:gd name="T42" fmla="*/ 34 w 54"/>
                  <a:gd name="T43" fmla="*/ 51 h 54"/>
                  <a:gd name="T44" fmla="*/ 44 w 54"/>
                  <a:gd name="T45" fmla="*/ 47 h 54"/>
                  <a:gd name="T46" fmla="*/ 47 w 54"/>
                  <a:gd name="T47" fmla="*/ 44 h 54"/>
                  <a:gd name="T48" fmla="*/ 50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0" y="20"/>
                    </a:lnTo>
                    <a:lnTo>
                      <a:pt x="47" y="10"/>
                    </a:lnTo>
                    <a:lnTo>
                      <a:pt x="44" y="7"/>
                    </a:lnTo>
                    <a:lnTo>
                      <a:pt x="34" y="3"/>
                    </a:lnTo>
                    <a:lnTo>
                      <a:pt x="34" y="3"/>
                    </a:lnTo>
                    <a:lnTo>
                      <a:pt x="27" y="0"/>
                    </a:lnTo>
                    <a:lnTo>
                      <a:pt x="20" y="3"/>
                    </a:lnTo>
                    <a:lnTo>
                      <a:pt x="10" y="7"/>
                    </a:lnTo>
                    <a:lnTo>
                      <a:pt x="6" y="10"/>
                    </a:lnTo>
                    <a:lnTo>
                      <a:pt x="6" y="10"/>
                    </a:lnTo>
                    <a:lnTo>
                      <a:pt x="3" y="20"/>
                    </a:lnTo>
                    <a:lnTo>
                      <a:pt x="0" y="27"/>
                    </a:lnTo>
                    <a:lnTo>
                      <a:pt x="3" y="34"/>
                    </a:lnTo>
                    <a:lnTo>
                      <a:pt x="6" y="44"/>
                    </a:lnTo>
                    <a:lnTo>
                      <a:pt x="6" y="44"/>
                    </a:lnTo>
                    <a:lnTo>
                      <a:pt x="10" y="47"/>
                    </a:lnTo>
                    <a:lnTo>
                      <a:pt x="20" y="51"/>
                    </a:lnTo>
                    <a:lnTo>
                      <a:pt x="27" y="54"/>
                    </a:lnTo>
                    <a:lnTo>
                      <a:pt x="34" y="51"/>
                    </a:lnTo>
                    <a:lnTo>
                      <a:pt x="34" y="51"/>
                    </a:lnTo>
                    <a:lnTo>
                      <a:pt x="44" y="47"/>
                    </a:lnTo>
                    <a:lnTo>
                      <a:pt x="47" y="44"/>
                    </a:lnTo>
                    <a:lnTo>
                      <a:pt x="50"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78" name="Freeform 1355">
                <a:extLst>
                  <a:ext uri="{FF2B5EF4-FFF2-40B4-BE49-F238E27FC236}">
                    <a16:creationId xmlns:a16="http://schemas.microsoft.com/office/drawing/2014/main" id="{24158998-DD29-E0BF-299E-A81619981AE2}"/>
                  </a:ext>
                </a:extLst>
              </p:cNvPr>
              <p:cNvSpPr>
                <a:spLocks/>
              </p:cNvSpPr>
              <p:nvPr/>
            </p:nvSpPr>
            <p:spPr bwMode="auto">
              <a:xfrm>
                <a:off x="3021" y="1337"/>
                <a:ext cx="46" cy="54"/>
              </a:xfrm>
              <a:custGeom>
                <a:avLst/>
                <a:gdLst>
                  <a:gd name="T0" fmla="*/ 54 w 54"/>
                  <a:gd name="T1" fmla="*/ 27 h 54"/>
                  <a:gd name="T2" fmla="*/ 54 w 54"/>
                  <a:gd name="T3" fmla="*/ 27 h 54"/>
                  <a:gd name="T4" fmla="*/ 51 w 54"/>
                  <a:gd name="T5" fmla="*/ 20 h 54"/>
                  <a:gd name="T6" fmla="*/ 47 w 54"/>
                  <a:gd name="T7" fmla="*/ 10 h 54"/>
                  <a:gd name="T8" fmla="*/ 41 w 54"/>
                  <a:gd name="T9" fmla="*/ 7 h 54"/>
                  <a:gd name="T10" fmla="*/ 34 w 54"/>
                  <a:gd name="T11" fmla="*/ 3 h 54"/>
                  <a:gd name="T12" fmla="*/ 34 w 54"/>
                  <a:gd name="T13" fmla="*/ 3 h 54"/>
                  <a:gd name="T14" fmla="*/ 27 w 54"/>
                  <a:gd name="T15" fmla="*/ 0 h 54"/>
                  <a:gd name="T16" fmla="*/ 17 w 54"/>
                  <a:gd name="T17" fmla="*/ 3 h 54"/>
                  <a:gd name="T18" fmla="*/ 10 w 54"/>
                  <a:gd name="T19" fmla="*/ 7 h 54"/>
                  <a:gd name="T20" fmla="*/ 3 w 54"/>
                  <a:gd name="T21" fmla="*/ 10 h 54"/>
                  <a:gd name="T22" fmla="*/ 3 w 54"/>
                  <a:gd name="T23" fmla="*/ 10 h 54"/>
                  <a:gd name="T24" fmla="*/ 0 w 54"/>
                  <a:gd name="T25" fmla="*/ 20 h 54"/>
                  <a:gd name="T26" fmla="*/ 0 w 54"/>
                  <a:gd name="T27" fmla="*/ 27 h 54"/>
                  <a:gd name="T28" fmla="*/ 0 w 54"/>
                  <a:gd name="T29" fmla="*/ 34 h 54"/>
                  <a:gd name="T30" fmla="*/ 3 w 54"/>
                  <a:gd name="T31" fmla="*/ 44 h 54"/>
                  <a:gd name="T32" fmla="*/ 3 w 54"/>
                  <a:gd name="T33" fmla="*/ 44 h 54"/>
                  <a:gd name="T34" fmla="*/ 10 w 54"/>
                  <a:gd name="T35" fmla="*/ 47 h 54"/>
                  <a:gd name="T36" fmla="*/ 17 w 54"/>
                  <a:gd name="T37" fmla="*/ 51 h 54"/>
                  <a:gd name="T38" fmla="*/ 27 w 54"/>
                  <a:gd name="T39" fmla="*/ 54 h 54"/>
                  <a:gd name="T40" fmla="*/ 34 w 54"/>
                  <a:gd name="T41" fmla="*/ 51 h 54"/>
                  <a:gd name="T42" fmla="*/ 34 w 54"/>
                  <a:gd name="T43" fmla="*/ 51 h 54"/>
                  <a:gd name="T44" fmla="*/ 41 w 54"/>
                  <a:gd name="T45" fmla="*/ 47 h 54"/>
                  <a:gd name="T46" fmla="*/ 47 w 54"/>
                  <a:gd name="T47" fmla="*/ 44 h 54"/>
                  <a:gd name="T48" fmla="*/ 51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20"/>
                    </a:lnTo>
                    <a:lnTo>
                      <a:pt x="47" y="10"/>
                    </a:lnTo>
                    <a:lnTo>
                      <a:pt x="41" y="7"/>
                    </a:lnTo>
                    <a:lnTo>
                      <a:pt x="34" y="3"/>
                    </a:lnTo>
                    <a:lnTo>
                      <a:pt x="34" y="3"/>
                    </a:lnTo>
                    <a:lnTo>
                      <a:pt x="27" y="0"/>
                    </a:lnTo>
                    <a:lnTo>
                      <a:pt x="17" y="3"/>
                    </a:lnTo>
                    <a:lnTo>
                      <a:pt x="10" y="7"/>
                    </a:lnTo>
                    <a:lnTo>
                      <a:pt x="3" y="10"/>
                    </a:lnTo>
                    <a:lnTo>
                      <a:pt x="3" y="10"/>
                    </a:lnTo>
                    <a:lnTo>
                      <a:pt x="0" y="20"/>
                    </a:lnTo>
                    <a:lnTo>
                      <a:pt x="0" y="27"/>
                    </a:lnTo>
                    <a:lnTo>
                      <a:pt x="0" y="34"/>
                    </a:lnTo>
                    <a:lnTo>
                      <a:pt x="3" y="44"/>
                    </a:lnTo>
                    <a:lnTo>
                      <a:pt x="3" y="44"/>
                    </a:lnTo>
                    <a:lnTo>
                      <a:pt x="10" y="47"/>
                    </a:lnTo>
                    <a:lnTo>
                      <a:pt x="17" y="51"/>
                    </a:lnTo>
                    <a:lnTo>
                      <a:pt x="27" y="54"/>
                    </a:lnTo>
                    <a:lnTo>
                      <a:pt x="34" y="51"/>
                    </a:lnTo>
                    <a:lnTo>
                      <a:pt x="34" y="51"/>
                    </a:lnTo>
                    <a:lnTo>
                      <a:pt x="41" y="47"/>
                    </a:lnTo>
                    <a:lnTo>
                      <a:pt x="47" y="44"/>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79" name="Freeform 1356">
                <a:extLst>
                  <a:ext uri="{FF2B5EF4-FFF2-40B4-BE49-F238E27FC236}">
                    <a16:creationId xmlns:a16="http://schemas.microsoft.com/office/drawing/2014/main" id="{64ED89CC-142F-8B8B-685B-16F5672CDFD9}"/>
                  </a:ext>
                </a:extLst>
              </p:cNvPr>
              <p:cNvSpPr>
                <a:spLocks/>
              </p:cNvSpPr>
              <p:nvPr/>
            </p:nvSpPr>
            <p:spPr bwMode="auto">
              <a:xfrm>
                <a:off x="3067" y="1409"/>
                <a:ext cx="0" cy="56"/>
              </a:xfrm>
              <a:custGeom>
                <a:avLst/>
                <a:gdLst>
                  <a:gd name="T0" fmla="*/ 54 w 54"/>
                  <a:gd name="T1" fmla="*/ 28 h 55"/>
                  <a:gd name="T2" fmla="*/ 54 w 54"/>
                  <a:gd name="T3" fmla="*/ 28 h 55"/>
                  <a:gd name="T4" fmla="*/ 51 w 54"/>
                  <a:gd name="T5" fmla="*/ 17 h 55"/>
                  <a:gd name="T6" fmla="*/ 47 w 54"/>
                  <a:gd name="T7" fmla="*/ 11 h 55"/>
                  <a:gd name="T8" fmla="*/ 40 w 54"/>
                  <a:gd name="T9" fmla="*/ 7 h 55"/>
                  <a:gd name="T10" fmla="*/ 34 w 54"/>
                  <a:gd name="T11" fmla="*/ 0 h 55"/>
                  <a:gd name="T12" fmla="*/ 34 w 54"/>
                  <a:gd name="T13" fmla="*/ 0 h 55"/>
                  <a:gd name="T14" fmla="*/ 27 w 54"/>
                  <a:gd name="T15" fmla="*/ 0 h 55"/>
                  <a:gd name="T16" fmla="*/ 17 w 54"/>
                  <a:gd name="T17" fmla="*/ 0 h 55"/>
                  <a:gd name="T18" fmla="*/ 10 w 54"/>
                  <a:gd name="T19" fmla="*/ 7 h 55"/>
                  <a:gd name="T20" fmla="*/ 3 w 54"/>
                  <a:gd name="T21" fmla="*/ 11 h 55"/>
                  <a:gd name="T22" fmla="*/ 3 w 54"/>
                  <a:gd name="T23" fmla="*/ 11 h 55"/>
                  <a:gd name="T24" fmla="*/ 0 w 54"/>
                  <a:gd name="T25" fmla="*/ 21 h 55"/>
                  <a:gd name="T26" fmla="*/ 0 w 54"/>
                  <a:gd name="T27" fmla="*/ 28 h 55"/>
                  <a:gd name="T28" fmla="*/ 0 w 54"/>
                  <a:gd name="T29" fmla="*/ 34 h 55"/>
                  <a:gd name="T30" fmla="*/ 3 w 54"/>
                  <a:gd name="T31" fmla="*/ 45 h 55"/>
                  <a:gd name="T32" fmla="*/ 3 w 54"/>
                  <a:gd name="T33" fmla="*/ 45 h 55"/>
                  <a:gd name="T34" fmla="*/ 10 w 54"/>
                  <a:gd name="T35" fmla="*/ 48 h 55"/>
                  <a:gd name="T36" fmla="*/ 17 w 54"/>
                  <a:gd name="T37" fmla="*/ 51 h 55"/>
                  <a:gd name="T38" fmla="*/ 27 w 54"/>
                  <a:gd name="T39" fmla="*/ 55 h 55"/>
                  <a:gd name="T40" fmla="*/ 34 w 54"/>
                  <a:gd name="T41" fmla="*/ 51 h 55"/>
                  <a:gd name="T42" fmla="*/ 34 w 54"/>
                  <a:gd name="T43" fmla="*/ 51 h 55"/>
                  <a:gd name="T44" fmla="*/ 40 w 54"/>
                  <a:gd name="T45" fmla="*/ 48 h 55"/>
                  <a:gd name="T46" fmla="*/ 47 w 54"/>
                  <a:gd name="T47" fmla="*/ 45 h 55"/>
                  <a:gd name="T48" fmla="*/ 51 w 54"/>
                  <a:gd name="T49" fmla="*/ 34 h 55"/>
                  <a:gd name="T50" fmla="*/ 54 w 54"/>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8"/>
                    </a:moveTo>
                    <a:lnTo>
                      <a:pt x="54" y="28"/>
                    </a:lnTo>
                    <a:lnTo>
                      <a:pt x="51" y="17"/>
                    </a:lnTo>
                    <a:lnTo>
                      <a:pt x="47" y="11"/>
                    </a:lnTo>
                    <a:lnTo>
                      <a:pt x="40" y="7"/>
                    </a:lnTo>
                    <a:lnTo>
                      <a:pt x="34" y="0"/>
                    </a:lnTo>
                    <a:lnTo>
                      <a:pt x="34" y="0"/>
                    </a:lnTo>
                    <a:lnTo>
                      <a:pt x="27" y="0"/>
                    </a:lnTo>
                    <a:lnTo>
                      <a:pt x="17" y="0"/>
                    </a:lnTo>
                    <a:lnTo>
                      <a:pt x="10" y="7"/>
                    </a:lnTo>
                    <a:lnTo>
                      <a:pt x="3" y="11"/>
                    </a:lnTo>
                    <a:lnTo>
                      <a:pt x="3" y="11"/>
                    </a:lnTo>
                    <a:lnTo>
                      <a:pt x="0" y="21"/>
                    </a:lnTo>
                    <a:lnTo>
                      <a:pt x="0" y="28"/>
                    </a:lnTo>
                    <a:lnTo>
                      <a:pt x="0" y="34"/>
                    </a:lnTo>
                    <a:lnTo>
                      <a:pt x="3" y="45"/>
                    </a:lnTo>
                    <a:lnTo>
                      <a:pt x="3" y="45"/>
                    </a:lnTo>
                    <a:lnTo>
                      <a:pt x="10" y="48"/>
                    </a:lnTo>
                    <a:lnTo>
                      <a:pt x="17" y="51"/>
                    </a:lnTo>
                    <a:lnTo>
                      <a:pt x="27" y="55"/>
                    </a:lnTo>
                    <a:lnTo>
                      <a:pt x="34" y="51"/>
                    </a:lnTo>
                    <a:lnTo>
                      <a:pt x="34" y="51"/>
                    </a:lnTo>
                    <a:lnTo>
                      <a:pt x="40" y="48"/>
                    </a:lnTo>
                    <a:lnTo>
                      <a:pt x="47" y="45"/>
                    </a:lnTo>
                    <a:lnTo>
                      <a:pt x="51" y="34"/>
                    </a:lnTo>
                    <a:lnTo>
                      <a:pt x="54"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80" name="Freeform 1357">
                <a:extLst>
                  <a:ext uri="{FF2B5EF4-FFF2-40B4-BE49-F238E27FC236}">
                    <a16:creationId xmlns:a16="http://schemas.microsoft.com/office/drawing/2014/main" id="{639839AC-C283-DEA7-327B-5E080E33D53A}"/>
                  </a:ext>
                </a:extLst>
              </p:cNvPr>
              <p:cNvSpPr>
                <a:spLocks/>
              </p:cNvSpPr>
              <p:nvPr/>
            </p:nvSpPr>
            <p:spPr bwMode="auto">
              <a:xfrm>
                <a:off x="3642" y="1842"/>
                <a:ext cx="54" cy="51"/>
              </a:xfrm>
              <a:custGeom>
                <a:avLst/>
                <a:gdLst>
                  <a:gd name="T0" fmla="*/ 54 w 54"/>
                  <a:gd name="T1" fmla="*/ 27 h 50"/>
                  <a:gd name="T2" fmla="*/ 54 w 54"/>
                  <a:gd name="T3" fmla="*/ 27 h 50"/>
                  <a:gd name="T4" fmla="*/ 51 w 54"/>
                  <a:gd name="T5" fmla="*/ 17 h 50"/>
                  <a:gd name="T6" fmla="*/ 48 w 54"/>
                  <a:gd name="T7" fmla="*/ 10 h 50"/>
                  <a:gd name="T8" fmla="*/ 44 w 54"/>
                  <a:gd name="T9" fmla="*/ 3 h 50"/>
                  <a:gd name="T10" fmla="*/ 34 w 54"/>
                  <a:gd name="T11" fmla="*/ 0 h 50"/>
                  <a:gd name="T12" fmla="*/ 34 w 54"/>
                  <a:gd name="T13" fmla="*/ 0 h 50"/>
                  <a:gd name="T14" fmla="*/ 27 w 54"/>
                  <a:gd name="T15" fmla="*/ 0 h 50"/>
                  <a:gd name="T16" fmla="*/ 17 w 54"/>
                  <a:gd name="T17" fmla="*/ 0 h 50"/>
                  <a:gd name="T18" fmla="*/ 10 w 54"/>
                  <a:gd name="T19" fmla="*/ 3 h 50"/>
                  <a:gd name="T20" fmla="*/ 7 w 54"/>
                  <a:gd name="T21" fmla="*/ 10 h 50"/>
                  <a:gd name="T22" fmla="*/ 7 w 54"/>
                  <a:gd name="T23" fmla="*/ 10 h 50"/>
                  <a:gd name="T24" fmla="*/ 0 w 54"/>
                  <a:gd name="T25" fmla="*/ 17 h 50"/>
                  <a:gd name="T26" fmla="*/ 0 w 54"/>
                  <a:gd name="T27" fmla="*/ 27 h 50"/>
                  <a:gd name="T28" fmla="*/ 0 w 54"/>
                  <a:gd name="T29" fmla="*/ 34 h 50"/>
                  <a:gd name="T30" fmla="*/ 7 w 54"/>
                  <a:gd name="T31" fmla="*/ 40 h 50"/>
                  <a:gd name="T32" fmla="*/ 7 w 54"/>
                  <a:gd name="T33" fmla="*/ 40 h 50"/>
                  <a:gd name="T34" fmla="*/ 10 w 54"/>
                  <a:gd name="T35" fmla="*/ 47 h 50"/>
                  <a:gd name="T36" fmla="*/ 17 w 54"/>
                  <a:gd name="T37" fmla="*/ 50 h 50"/>
                  <a:gd name="T38" fmla="*/ 27 w 54"/>
                  <a:gd name="T39" fmla="*/ 50 h 50"/>
                  <a:gd name="T40" fmla="*/ 34 w 54"/>
                  <a:gd name="T41" fmla="*/ 50 h 50"/>
                  <a:gd name="T42" fmla="*/ 34 w 54"/>
                  <a:gd name="T43" fmla="*/ 50 h 50"/>
                  <a:gd name="T44" fmla="*/ 44 w 54"/>
                  <a:gd name="T45" fmla="*/ 47 h 50"/>
                  <a:gd name="T46" fmla="*/ 48 w 54"/>
                  <a:gd name="T47" fmla="*/ 40 h 50"/>
                  <a:gd name="T48" fmla="*/ 51 w 54"/>
                  <a:gd name="T49" fmla="*/ 34 h 50"/>
                  <a:gd name="T50" fmla="*/ 54 w 54"/>
                  <a:gd name="T51"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0">
                    <a:moveTo>
                      <a:pt x="54" y="27"/>
                    </a:moveTo>
                    <a:lnTo>
                      <a:pt x="54" y="27"/>
                    </a:lnTo>
                    <a:lnTo>
                      <a:pt x="51" y="17"/>
                    </a:lnTo>
                    <a:lnTo>
                      <a:pt x="48" y="10"/>
                    </a:lnTo>
                    <a:lnTo>
                      <a:pt x="44" y="3"/>
                    </a:lnTo>
                    <a:lnTo>
                      <a:pt x="34" y="0"/>
                    </a:lnTo>
                    <a:lnTo>
                      <a:pt x="34" y="0"/>
                    </a:lnTo>
                    <a:lnTo>
                      <a:pt x="27" y="0"/>
                    </a:lnTo>
                    <a:lnTo>
                      <a:pt x="17" y="0"/>
                    </a:lnTo>
                    <a:lnTo>
                      <a:pt x="10" y="3"/>
                    </a:lnTo>
                    <a:lnTo>
                      <a:pt x="7" y="10"/>
                    </a:lnTo>
                    <a:lnTo>
                      <a:pt x="7" y="10"/>
                    </a:lnTo>
                    <a:lnTo>
                      <a:pt x="0" y="17"/>
                    </a:lnTo>
                    <a:lnTo>
                      <a:pt x="0" y="27"/>
                    </a:lnTo>
                    <a:lnTo>
                      <a:pt x="0" y="34"/>
                    </a:lnTo>
                    <a:lnTo>
                      <a:pt x="7" y="40"/>
                    </a:lnTo>
                    <a:lnTo>
                      <a:pt x="7" y="40"/>
                    </a:lnTo>
                    <a:lnTo>
                      <a:pt x="10" y="47"/>
                    </a:lnTo>
                    <a:lnTo>
                      <a:pt x="17" y="50"/>
                    </a:lnTo>
                    <a:lnTo>
                      <a:pt x="27" y="50"/>
                    </a:lnTo>
                    <a:lnTo>
                      <a:pt x="34" y="50"/>
                    </a:lnTo>
                    <a:lnTo>
                      <a:pt x="34" y="50"/>
                    </a:lnTo>
                    <a:lnTo>
                      <a:pt x="44" y="47"/>
                    </a:lnTo>
                    <a:lnTo>
                      <a:pt x="48" y="40"/>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81" name="Freeform 1358">
                <a:extLst>
                  <a:ext uri="{FF2B5EF4-FFF2-40B4-BE49-F238E27FC236}">
                    <a16:creationId xmlns:a16="http://schemas.microsoft.com/office/drawing/2014/main" id="{8B530A09-BAB9-C89E-C7E1-95F3210DB8F6}"/>
                  </a:ext>
                </a:extLst>
              </p:cNvPr>
              <p:cNvSpPr>
                <a:spLocks/>
              </p:cNvSpPr>
              <p:nvPr/>
            </p:nvSpPr>
            <p:spPr bwMode="auto">
              <a:xfrm>
                <a:off x="3700" y="1880"/>
                <a:ext cx="0" cy="51"/>
              </a:xfrm>
              <a:custGeom>
                <a:avLst/>
                <a:gdLst>
                  <a:gd name="T0" fmla="*/ 54 w 54"/>
                  <a:gd name="T1" fmla="*/ 27 h 51"/>
                  <a:gd name="T2" fmla="*/ 54 w 54"/>
                  <a:gd name="T3" fmla="*/ 27 h 51"/>
                  <a:gd name="T4" fmla="*/ 51 w 54"/>
                  <a:gd name="T5" fmla="*/ 17 h 51"/>
                  <a:gd name="T6" fmla="*/ 47 w 54"/>
                  <a:gd name="T7" fmla="*/ 10 h 51"/>
                  <a:gd name="T8" fmla="*/ 40 w 54"/>
                  <a:gd name="T9" fmla="*/ 3 h 51"/>
                  <a:gd name="T10" fmla="*/ 34 w 54"/>
                  <a:gd name="T11" fmla="*/ 0 h 51"/>
                  <a:gd name="T12" fmla="*/ 34 w 54"/>
                  <a:gd name="T13" fmla="*/ 0 h 51"/>
                  <a:gd name="T14" fmla="*/ 27 w 54"/>
                  <a:gd name="T15" fmla="*/ 0 h 51"/>
                  <a:gd name="T16" fmla="*/ 17 w 54"/>
                  <a:gd name="T17" fmla="*/ 0 h 51"/>
                  <a:gd name="T18" fmla="*/ 10 w 54"/>
                  <a:gd name="T19" fmla="*/ 3 h 51"/>
                  <a:gd name="T20" fmla="*/ 3 w 54"/>
                  <a:gd name="T21" fmla="*/ 10 h 51"/>
                  <a:gd name="T22" fmla="*/ 3 w 54"/>
                  <a:gd name="T23" fmla="*/ 10 h 51"/>
                  <a:gd name="T24" fmla="*/ 0 w 54"/>
                  <a:gd name="T25" fmla="*/ 17 h 51"/>
                  <a:gd name="T26" fmla="*/ 0 w 54"/>
                  <a:gd name="T27" fmla="*/ 27 h 51"/>
                  <a:gd name="T28" fmla="*/ 0 w 54"/>
                  <a:gd name="T29" fmla="*/ 34 h 51"/>
                  <a:gd name="T30" fmla="*/ 3 w 54"/>
                  <a:gd name="T31" fmla="*/ 41 h 51"/>
                  <a:gd name="T32" fmla="*/ 3 w 54"/>
                  <a:gd name="T33" fmla="*/ 41 h 51"/>
                  <a:gd name="T34" fmla="*/ 10 w 54"/>
                  <a:gd name="T35" fmla="*/ 47 h 51"/>
                  <a:gd name="T36" fmla="*/ 17 w 54"/>
                  <a:gd name="T37" fmla="*/ 51 h 51"/>
                  <a:gd name="T38" fmla="*/ 27 w 54"/>
                  <a:gd name="T39" fmla="*/ 51 h 51"/>
                  <a:gd name="T40" fmla="*/ 34 w 54"/>
                  <a:gd name="T41" fmla="*/ 51 h 51"/>
                  <a:gd name="T42" fmla="*/ 34 w 54"/>
                  <a:gd name="T43" fmla="*/ 51 h 51"/>
                  <a:gd name="T44" fmla="*/ 40 w 54"/>
                  <a:gd name="T45" fmla="*/ 47 h 51"/>
                  <a:gd name="T46" fmla="*/ 47 w 54"/>
                  <a:gd name="T47" fmla="*/ 41 h 51"/>
                  <a:gd name="T48" fmla="*/ 51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1" y="17"/>
                    </a:lnTo>
                    <a:lnTo>
                      <a:pt x="47" y="10"/>
                    </a:lnTo>
                    <a:lnTo>
                      <a:pt x="40" y="3"/>
                    </a:lnTo>
                    <a:lnTo>
                      <a:pt x="34" y="0"/>
                    </a:lnTo>
                    <a:lnTo>
                      <a:pt x="34" y="0"/>
                    </a:lnTo>
                    <a:lnTo>
                      <a:pt x="27" y="0"/>
                    </a:lnTo>
                    <a:lnTo>
                      <a:pt x="17" y="0"/>
                    </a:lnTo>
                    <a:lnTo>
                      <a:pt x="10" y="3"/>
                    </a:lnTo>
                    <a:lnTo>
                      <a:pt x="3" y="10"/>
                    </a:lnTo>
                    <a:lnTo>
                      <a:pt x="3" y="10"/>
                    </a:lnTo>
                    <a:lnTo>
                      <a:pt x="0" y="17"/>
                    </a:lnTo>
                    <a:lnTo>
                      <a:pt x="0" y="27"/>
                    </a:lnTo>
                    <a:lnTo>
                      <a:pt x="0" y="34"/>
                    </a:lnTo>
                    <a:lnTo>
                      <a:pt x="3" y="41"/>
                    </a:lnTo>
                    <a:lnTo>
                      <a:pt x="3" y="41"/>
                    </a:lnTo>
                    <a:lnTo>
                      <a:pt x="10" y="47"/>
                    </a:lnTo>
                    <a:lnTo>
                      <a:pt x="17" y="51"/>
                    </a:lnTo>
                    <a:lnTo>
                      <a:pt x="27" y="51"/>
                    </a:lnTo>
                    <a:lnTo>
                      <a:pt x="34" y="51"/>
                    </a:lnTo>
                    <a:lnTo>
                      <a:pt x="34" y="51"/>
                    </a:lnTo>
                    <a:lnTo>
                      <a:pt x="40" y="47"/>
                    </a:lnTo>
                    <a:lnTo>
                      <a:pt x="47" y="41"/>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82" name="Freeform 1359">
                <a:extLst>
                  <a:ext uri="{FF2B5EF4-FFF2-40B4-BE49-F238E27FC236}">
                    <a16:creationId xmlns:a16="http://schemas.microsoft.com/office/drawing/2014/main" id="{61FE9A0C-0A33-96FC-53B7-4717EC32CAA4}"/>
                  </a:ext>
                </a:extLst>
              </p:cNvPr>
              <p:cNvSpPr>
                <a:spLocks/>
              </p:cNvSpPr>
              <p:nvPr/>
            </p:nvSpPr>
            <p:spPr bwMode="auto">
              <a:xfrm>
                <a:off x="3944" y="2039"/>
                <a:ext cx="10" cy="51"/>
              </a:xfrm>
              <a:custGeom>
                <a:avLst/>
                <a:gdLst>
                  <a:gd name="T0" fmla="*/ 55 w 55"/>
                  <a:gd name="T1" fmla="*/ 28 h 51"/>
                  <a:gd name="T2" fmla="*/ 55 w 55"/>
                  <a:gd name="T3" fmla="*/ 28 h 51"/>
                  <a:gd name="T4" fmla="*/ 51 w 55"/>
                  <a:gd name="T5" fmla="*/ 17 h 51"/>
                  <a:gd name="T6" fmla="*/ 48 w 55"/>
                  <a:gd name="T7" fmla="*/ 11 h 51"/>
                  <a:gd name="T8" fmla="*/ 44 w 55"/>
                  <a:gd name="T9" fmla="*/ 4 h 51"/>
                  <a:gd name="T10" fmla="*/ 38 w 55"/>
                  <a:gd name="T11" fmla="*/ 0 h 51"/>
                  <a:gd name="T12" fmla="*/ 38 w 55"/>
                  <a:gd name="T13" fmla="*/ 0 h 51"/>
                  <a:gd name="T14" fmla="*/ 27 w 55"/>
                  <a:gd name="T15" fmla="*/ 0 h 51"/>
                  <a:gd name="T16" fmla="*/ 21 w 55"/>
                  <a:gd name="T17" fmla="*/ 0 h 51"/>
                  <a:gd name="T18" fmla="*/ 10 w 55"/>
                  <a:gd name="T19" fmla="*/ 4 h 51"/>
                  <a:gd name="T20" fmla="*/ 7 w 55"/>
                  <a:gd name="T21" fmla="*/ 11 h 51"/>
                  <a:gd name="T22" fmla="*/ 7 w 55"/>
                  <a:gd name="T23" fmla="*/ 11 h 51"/>
                  <a:gd name="T24" fmla="*/ 4 w 55"/>
                  <a:gd name="T25" fmla="*/ 17 h 51"/>
                  <a:gd name="T26" fmla="*/ 0 w 55"/>
                  <a:gd name="T27" fmla="*/ 28 h 51"/>
                  <a:gd name="T28" fmla="*/ 4 w 55"/>
                  <a:gd name="T29" fmla="*/ 34 h 51"/>
                  <a:gd name="T30" fmla="*/ 7 w 55"/>
                  <a:gd name="T31" fmla="*/ 41 h 51"/>
                  <a:gd name="T32" fmla="*/ 7 w 55"/>
                  <a:gd name="T33" fmla="*/ 41 h 51"/>
                  <a:gd name="T34" fmla="*/ 10 w 55"/>
                  <a:gd name="T35" fmla="*/ 48 h 51"/>
                  <a:gd name="T36" fmla="*/ 21 w 55"/>
                  <a:gd name="T37" fmla="*/ 51 h 51"/>
                  <a:gd name="T38" fmla="*/ 27 w 55"/>
                  <a:gd name="T39" fmla="*/ 51 h 51"/>
                  <a:gd name="T40" fmla="*/ 38 w 55"/>
                  <a:gd name="T41" fmla="*/ 51 h 51"/>
                  <a:gd name="T42" fmla="*/ 38 w 55"/>
                  <a:gd name="T43" fmla="*/ 51 h 51"/>
                  <a:gd name="T44" fmla="*/ 44 w 55"/>
                  <a:gd name="T45" fmla="*/ 48 h 51"/>
                  <a:gd name="T46" fmla="*/ 48 w 55"/>
                  <a:gd name="T47" fmla="*/ 41 h 51"/>
                  <a:gd name="T48" fmla="*/ 51 w 55"/>
                  <a:gd name="T49" fmla="*/ 34 h 51"/>
                  <a:gd name="T50" fmla="*/ 55 w 55"/>
                  <a:gd name="T5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1">
                    <a:moveTo>
                      <a:pt x="55" y="28"/>
                    </a:moveTo>
                    <a:lnTo>
                      <a:pt x="55" y="28"/>
                    </a:lnTo>
                    <a:lnTo>
                      <a:pt x="51" y="17"/>
                    </a:lnTo>
                    <a:lnTo>
                      <a:pt x="48" y="11"/>
                    </a:lnTo>
                    <a:lnTo>
                      <a:pt x="44" y="4"/>
                    </a:lnTo>
                    <a:lnTo>
                      <a:pt x="38" y="0"/>
                    </a:lnTo>
                    <a:lnTo>
                      <a:pt x="38" y="0"/>
                    </a:lnTo>
                    <a:lnTo>
                      <a:pt x="27" y="0"/>
                    </a:lnTo>
                    <a:lnTo>
                      <a:pt x="21" y="0"/>
                    </a:lnTo>
                    <a:lnTo>
                      <a:pt x="10" y="4"/>
                    </a:lnTo>
                    <a:lnTo>
                      <a:pt x="7" y="11"/>
                    </a:lnTo>
                    <a:lnTo>
                      <a:pt x="7" y="11"/>
                    </a:lnTo>
                    <a:lnTo>
                      <a:pt x="4" y="17"/>
                    </a:lnTo>
                    <a:lnTo>
                      <a:pt x="0" y="28"/>
                    </a:lnTo>
                    <a:lnTo>
                      <a:pt x="4" y="34"/>
                    </a:lnTo>
                    <a:lnTo>
                      <a:pt x="7" y="41"/>
                    </a:lnTo>
                    <a:lnTo>
                      <a:pt x="7" y="41"/>
                    </a:lnTo>
                    <a:lnTo>
                      <a:pt x="10" y="48"/>
                    </a:lnTo>
                    <a:lnTo>
                      <a:pt x="21" y="51"/>
                    </a:lnTo>
                    <a:lnTo>
                      <a:pt x="27" y="51"/>
                    </a:lnTo>
                    <a:lnTo>
                      <a:pt x="38" y="51"/>
                    </a:lnTo>
                    <a:lnTo>
                      <a:pt x="38" y="51"/>
                    </a:lnTo>
                    <a:lnTo>
                      <a:pt x="44" y="48"/>
                    </a:lnTo>
                    <a:lnTo>
                      <a:pt x="48" y="41"/>
                    </a:lnTo>
                    <a:lnTo>
                      <a:pt x="51" y="34"/>
                    </a:lnTo>
                    <a:lnTo>
                      <a:pt x="55"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83" name="Freeform 1360">
                <a:extLst>
                  <a:ext uri="{FF2B5EF4-FFF2-40B4-BE49-F238E27FC236}">
                    <a16:creationId xmlns:a16="http://schemas.microsoft.com/office/drawing/2014/main" id="{68811C00-FB90-1298-6972-DF02AD51FD52}"/>
                  </a:ext>
                </a:extLst>
              </p:cNvPr>
              <p:cNvSpPr>
                <a:spLocks/>
              </p:cNvSpPr>
              <p:nvPr/>
            </p:nvSpPr>
            <p:spPr bwMode="auto">
              <a:xfrm>
                <a:off x="4009" y="2136"/>
                <a:ext cx="54" cy="54"/>
              </a:xfrm>
              <a:custGeom>
                <a:avLst/>
                <a:gdLst>
                  <a:gd name="T0" fmla="*/ 54 w 54"/>
                  <a:gd name="T1" fmla="*/ 27 h 54"/>
                  <a:gd name="T2" fmla="*/ 54 w 54"/>
                  <a:gd name="T3" fmla="*/ 27 h 54"/>
                  <a:gd name="T4" fmla="*/ 51 w 54"/>
                  <a:gd name="T5" fmla="*/ 17 h 54"/>
                  <a:gd name="T6" fmla="*/ 47 w 54"/>
                  <a:gd name="T7" fmla="*/ 10 h 54"/>
                  <a:gd name="T8" fmla="*/ 40 w 54"/>
                  <a:gd name="T9" fmla="*/ 3 h 54"/>
                  <a:gd name="T10" fmla="*/ 34 w 54"/>
                  <a:gd name="T11" fmla="*/ 0 h 54"/>
                  <a:gd name="T12" fmla="*/ 34 w 54"/>
                  <a:gd name="T13" fmla="*/ 0 h 54"/>
                  <a:gd name="T14" fmla="*/ 27 w 54"/>
                  <a:gd name="T15" fmla="*/ 0 h 54"/>
                  <a:gd name="T16" fmla="*/ 17 w 54"/>
                  <a:gd name="T17" fmla="*/ 0 h 54"/>
                  <a:gd name="T18" fmla="*/ 10 w 54"/>
                  <a:gd name="T19" fmla="*/ 3 h 54"/>
                  <a:gd name="T20" fmla="*/ 7 w 54"/>
                  <a:gd name="T21" fmla="*/ 10 h 54"/>
                  <a:gd name="T22" fmla="*/ 7 w 54"/>
                  <a:gd name="T23" fmla="*/ 10 h 54"/>
                  <a:gd name="T24" fmla="*/ 0 w 54"/>
                  <a:gd name="T25" fmla="*/ 17 h 54"/>
                  <a:gd name="T26" fmla="*/ 0 w 54"/>
                  <a:gd name="T27" fmla="*/ 27 h 54"/>
                  <a:gd name="T28" fmla="*/ 0 w 54"/>
                  <a:gd name="T29" fmla="*/ 33 h 54"/>
                  <a:gd name="T30" fmla="*/ 7 w 54"/>
                  <a:gd name="T31" fmla="*/ 40 h 54"/>
                  <a:gd name="T32" fmla="*/ 7 w 54"/>
                  <a:gd name="T33" fmla="*/ 40 h 54"/>
                  <a:gd name="T34" fmla="*/ 10 w 54"/>
                  <a:gd name="T35" fmla="*/ 47 h 54"/>
                  <a:gd name="T36" fmla="*/ 17 w 54"/>
                  <a:gd name="T37" fmla="*/ 50 h 54"/>
                  <a:gd name="T38" fmla="*/ 27 w 54"/>
                  <a:gd name="T39" fmla="*/ 54 h 54"/>
                  <a:gd name="T40" fmla="*/ 34 w 54"/>
                  <a:gd name="T41" fmla="*/ 50 h 54"/>
                  <a:gd name="T42" fmla="*/ 34 w 54"/>
                  <a:gd name="T43" fmla="*/ 50 h 54"/>
                  <a:gd name="T44" fmla="*/ 40 w 54"/>
                  <a:gd name="T45" fmla="*/ 47 h 54"/>
                  <a:gd name="T46" fmla="*/ 47 w 54"/>
                  <a:gd name="T47" fmla="*/ 40 h 54"/>
                  <a:gd name="T48" fmla="*/ 51 w 54"/>
                  <a:gd name="T49" fmla="*/ 33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17"/>
                    </a:lnTo>
                    <a:lnTo>
                      <a:pt x="47" y="10"/>
                    </a:lnTo>
                    <a:lnTo>
                      <a:pt x="40" y="3"/>
                    </a:lnTo>
                    <a:lnTo>
                      <a:pt x="34" y="0"/>
                    </a:lnTo>
                    <a:lnTo>
                      <a:pt x="34" y="0"/>
                    </a:lnTo>
                    <a:lnTo>
                      <a:pt x="27" y="0"/>
                    </a:lnTo>
                    <a:lnTo>
                      <a:pt x="17" y="0"/>
                    </a:lnTo>
                    <a:lnTo>
                      <a:pt x="10" y="3"/>
                    </a:lnTo>
                    <a:lnTo>
                      <a:pt x="7" y="10"/>
                    </a:lnTo>
                    <a:lnTo>
                      <a:pt x="7" y="10"/>
                    </a:lnTo>
                    <a:lnTo>
                      <a:pt x="0" y="17"/>
                    </a:lnTo>
                    <a:lnTo>
                      <a:pt x="0" y="27"/>
                    </a:lnTo>
                    <a:lnTo>
                      <a:pt x="0" y="33"/>
                    </a:lnTo>
                    <a:lnTo>
                      <a:pt x="7" y="40"/>
                    </a:lnTo>
                    <a:lnTo>
                      <a:pt x="7" y="40"/>
                    </a:lnTo>
                    <a:lnTo>
                      <a:pt x="10" y="47"/>
                    </a:lnTo>
                    <a:lnTo>
                      <a:pt x="17" y="50"/>
                    </a:lnTo>
                    <a:lnTo>
                      <a:pt x="27" y="54"/>
                    </a:lnTo>
                    <a:lnTo>
                      <a:pt x="34" y="50"/>
                    </a:lnTo>
                    <a:lnTo>
                      <a:pt x="34" y="50"/>
                    </a:lnTo>
                    <a:lnTo>
                      <a:pt x="40" y="47"/>
                    </a:lnTo>
                    <a:lnTo>
                      <a:pt x="47" y="40"/>
                    </a:lnTo>
                    <a:lnTo>
                      <a:pt x="51" y="33"/>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84" name="Freeform 1361">
                <a:extLst>
                  <a:ext uri="{FF2B5EF4-FFF2-40B4-BE49-F238E27FC236}">
                    <a16:creationId xmlns:a16="http://schemas.microsoft.com/office/drawing/2014/main" id="{94F35F6E-39C8-E696-1031-9AEEE3A89EB6}"/>
                  </a:ext>
                </a:extLst>
              </p:cNvPr>
              <p:cNvSpPr>
                <a:spLocks/>
              </p:cNvSpPr>
              <p:nvPr/>
            </p:nvSpPr>
            <p:spPr bwMode="auto">
              <a:xfrm>
                <a:off x="4047" y="2144"/>
                <a:ext cx="34" cy="54"/>
              </a:xfrm>
              <a:custGeom>
                <a:avLst/>
                <a:gdLst>
                  <a:gd name="T0" fmla="*/ 54 w 54"/>
                  <a:gd name="T1" fmla="*/ 27 h 54"/>
                  <a:gd name="T2" fmla="*/ 54 w 54"/>
                  <a:gd name="T3" fmla="*/ 27 h 54"/>
                  <a:gd name="T4" fmla="*/ 51 w 54"/>
                  <a:gd name="T5" fmla="*/ 17 h 54"/>
                  <a:gd name="T6" fmla="*/ 48 w 54"/>
                  <a:gd name="T7" fmla="*/ 10 h 54"/>
                  <a:gd name="T8" fmla="*/ 41 w 54"/>
                  <a:gd name="T9" fmla="*/ 7 h 54"/>
                  <a:gd name="T10" fmla="*/ 34 w 54"/>
                  <a:gd name="T11" fmla="*/ 0 h 54"/>
                  <a:gd name="T12" fmla="*/ 34 w 54"/>
                  <a:gd name="T13" fmla="*/ 0 h 54"/>
                  <a:gd name="T14" fmla="*/ 27 w 54"/>
                  <a:gd name="T15" fmla="*/ 0 h 54"/>
                  <a:gd name="T16" fmla="*/ 17 w 54"/>
                  <a:gd name="T17" fmla="*/ 0 h 54"/>
                  <a:gd name="T18" fmla="*/ 10 w 54"/>
                  <a:gd name="T19" fmla="*/ 3 h 54"/>
                  <a:gd name="T20" fmla="*/ 3 w 54"/>
                  <a:gd name="T21" fmla="*/ 10 h 54"/>
                  <a:gd name="T22" fmla="*/ 3 w 54"/>
                  <a:gd name="T23" fmla="*/ 10 h 54"/>
                  <a:gd name="T24" fmla="*/ 0 w 54"/>
                  <a:gd name="T25" fmla="*/ 17 h 54"/>
                  <a:gd name="T26" fmla="*/ 0 w 54"/>
                  <a:gd name="T27" fmla="*/ 27 h 54"/>
                  <a:gd name="T28" fmla="*/ 0 w 54"/>
                  <a:gd name="T29" fmla="*/ 34 h 54"/>
                  <a:gd name="T30" fmla="*/ 3 w 54"/>
                  <a:gd name="T31" fmla="*/ 40 h 54"/>
                  <a:gd name="T32" fmla="*/ 3 w 54"/>
                  <a:gd name="T33" fmla="*/ 40 h 54"/>
                  <a:gd name="T34" fmla="*/ 10 w 54"/>
                  <a:gd name="T35" fmla="*/ 47 h 54"/>
                  <a:gd name="T36" fmla="*/ 17 w 54"/>
                  <a:gd name="T37" fmla="*/ 51 h 54"/>
                  <a:gd name="T38" fmla="*/ 27 w 54"/>
                  <a:gd name="T39" fmla="*/ 54 h 54"/>
                  <a:gd name="T40" fmla="*/ 34 w 54"/>
                  <a:gd name="T41" fmla="*/ 51 h 54"/>
                  <a:gd name="T42" fmla="*/ 34 w 54"/>
                  <a:gd name="T43" fmla="*/ 51 h 54"/>
                  <a:gd name="T44" fmla="*/ 41 w 54"/>
                  <a:gd name="T45" fmla="*/ 47 h 54"/>
                  <a:gd name="T46" fmla="*/ 48 w 54"/>
                  <a:gd name="T47" fmla="*/ 40 h 54"/>
                  <a:gd name="T48" fmla="*/ 51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17"/>
                    </a:lnTo>
                    <a:lnTo>
                      <a:pt x="48" y="10"/>
                    </a:lnTo>
                    <a:lnTo>
                      <a:pt x="41" y="7"/>
                    </a:lnTo>
                    <a:lnTo>
                      <a:pt x="34" y="0"/>
                    </a:lnTo>
                    <a:lnTo>
                      <a:pt x="34" y="0"/>
                    </a:lnTo>
                    <a:lnTo>
                      <a:pt x="27" y="0"/>
                    </a:lnTo>
                    <a:lnTo>
                      <a:pt x="17" y="0"/>
                    </a:lnTo>
                    <a:lnTo>
                      <a:pt x="10" y="3"/>
                    </a:lnTo>
                    <a:lnTo>
                      <a:pt x="3" y="10"/>
                    </a:lnTo>
                    <a:lnTo>
                      <a:pt x="3" y="10"/>
                    </a:lnTo>
                    <a:lnTo>
                      <a:pt x="0" y="17"/>
                    </a:lnTo>
                    <a:lnTo>
                      <a:pt x="0" y="27"/>
                    </a:lnTo>
                    <a:lnTo>
                      <a:pt x="0" y="34"/>
                    </a:lnTo>
                    <a:lnTo>
                      <a:pt x="3" y="40"/>
                    </a:lnTo>
                    <a:lnTo>
                      <a:pt x="3" y="40"/>
                    </a:lnTo>
                    <a:lnTo>
                      <a:pt x="10" y="47"/>
                    </a:lnTo>
                    <a:lnTo>
                      <a:pt x="17" y="51"/>
                    </a:lnTo>
                    <a:lnTo>
                      <a:pt x="27" y="54"/>
                    </a:lnTo>
                    <a:lnTo>
                      <a:pt x="34" y="51"/>
                    </a:lnTo>
                    <a:lnTo>
                      <a:pt x="34" y="51"/>
                    </a:lnTo>
                    <a:lnTo>
                      <a:pt x="41" y="47"/>
                    </a:lnTo>
                    <a:lnTo>
                      <a:pt x="48" y="40"/>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85" name="Freeform 1362">
                <a:extLst>
                  <a:ext uri="{FF2B5EF4-FFF2-40B4-BE49-F238E27FC236}">
                    <a16:creationId xmlns:a16="http://schemas.microsoft.com/office/drawing/2014/main" id="{A3359753-A936-5B1C-430E-768C891FDBCF}"/>
                  </a:ext>
                </a:extLst>
              </p:cNvPr>
              <p:cNvSpPr>
                <a:spLocks/>
              </p:cNvSpPr>
              <p:nvPr/>
            </p:nvSpPr>
            <p:spPr bwMode="auto">
              <a:xfrm>
                <a:off x="4073" y="2171"/>
                <a:ext cx="8" cy="51"/>
              </a:xfrm>
              <a:custGeom>
                <a:avLst/>
                <a:gdLst>
                  <a:gd name="T0" fmla="*/ 51 w 51"/>
                  <a:gd name="T1" fmla="*/ 27 h 51"/>
                  <a:gd name="T2" fmla="*/ 51 w 51"/>
                  <a:gd name="T3" fmla="*/ 27 h 51"/>
                  <a:gd name="T4" fmla="*/ 51 w 51"/>
                  <a:gd name="T5" fmla="*/ 17 h 51"/>
                  <a:gd name="T6" fmla="*/ 48 w 51"/>
                  <a:gd name="T7" fmla="*/ 10 h 51"/>
                  <a:gd name="T8" fmla="*/ 41 w 51"/>
                  <a:gd name="T9" fmla="*/ 3 h 51"/>
                  <a:gd name="T10" fmla="*/ 34 w 51"/>
                  <a:gd name="T11" fmla="*/ 0 h 51"/>
                  <a:gd name="T12" fmla="*/ 34 w 51"/>
                  <a:gd name="T13" fmla="*/ 0 h 51"/>
                  <a:gd name="T14" fmla="*/ 27 w 51"/>
                  <a:gd name="T15" fmla="*/ 0 h 51"/>
                  <a:gd name="T16" fmla="*/ 17 w 51"/>
                  <a:gd name="T17" fmla="*/ 0 h 51"/>
                  <a:gd name="T18" fmla="*/ 10 w 51"/>
                  <a:gd name="T19" fmla="*/ 3 h 51"/>
                  <a:gd name="T20" fmla="*/ 4 w 51"/>
                  <a:gd name="T21" fmla="*/ 10 h 51"/>
                  <a:gd name="T22" fmla="*/ 4 w 51"/>
                  <a:gd name="T23" fmla="*/ 10 h 51"/>
                  <a:gd name="T24" fmla="*/ 0 w 51"/>
                  <a:gd name="T25" fmla="*/ 17 h 51"/>
                  <a:gd name="T26" fmla="*/ 0 w 51"/>
                  <a:gd name="T27" fmla="*/ 27 h 51"/>
                  <a:gd name="T28" fmla="*/ 0 w 51"/>
                  <a:gd name="T29" fmla="*/ 34 h 51"/>
                  <a:gd name="T30" fmla="*/ 4 w 51"/>
                  <a:gd name="T31" fmla="*/ 41 h 51"/>
                  <a:gd name="T32" fmla="*/ 4 w 51"/>
                  <a:gd name="T33" fmla="*/ 41 h 51"/>
                  <a:gd name="T34" fmla="*/ 10 w 51"/>
                  <a:gd name="T35" fmla="*/ 47 h 51"/>
                  <a:gd name="T36" fmla="*/ 17 w 51"/>
                  <a:gd name="T37" fmla="*/ 51 h 51"/>
                  <a:gd name="T38" fmla="*/ 27 w 51"/>
                  <a:gd name="T39" fmla="*/ 51 h 51"/>
                  <a:gd name="T40" fmla="*/ 34 w 51"/>
                  <a:gd name="T41" fmla="*/ 51 h 51"/>
                  <a:gd name="T42" fmla="*/ 34 w 51"/>
                  <a:gd name="T43" fmla="*/ 51 h 51"/>
                  <a:gd name="T44" fmla="*/ 41 w 51"/>
                  <a:gd name="T45" fmla="*/ 47 h 51"/>
                  <a:gd name="T46" fmla="*/ 48 w 51"/>
                  <a:gd name="T47" fmla="*/ 41 h 51"/>
                  <a:gd name="T48" fmla="*/ 51 w 51"/>
                  <a:gd name="T49" fmla="*/ 34 h 51"/>
                  <a:gd name="T50" fmla="*/ 51 w 51"/>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1">
                    <a:moveTo>
                      <a:pt x="51" y="27"/>
                    </a:moveTo>
                    <a:lnTo>
                      <a:pt x="51" y="27"/>
                    </a:lnTo>
                    <a:lnTo>
                      <a:pt x="51" y="17"/>
                    </a:lnTo>
                    <a:lnTo>
                      <a:pt x="48" y="10"/>
                    </a:lnTo>
                    <a:lnTo>
                      <a:pt x="41" y="3"/>
                    </a:lnTo>
                    <a:lnTo>
                      <a:pt x="34" y="0"/>
                    </a:lnTo>
                    <a:lnTo>
                      <a:pt x="34" y="0"/>
                    </a:lnTo>
                    <a:lnTo>
                      <a:pt x="27" y="0"/>
                    </a:lnTo>
                    <a:lnTo>
                      <a:pt x="17" y="0"/>
                    </a:lnTo>
                    <a:lnTo>
                      <a:pt x="10" y="3"/>
                    </a:lnTo>
                    <a:lnTo>
                      <a:pt x="4" y="10"/>
                    </a:lnTo>
                    <a:lnTo>
                      <a:pt x="4" y="10"/>
                    </a:lnTo>
                    <a:lnTo>
                      <a:pt x="0" y="17"/>
                    </a:lnTo>
                    <a:lnTo>
                      <a:pt x="0" y="27"/>
                    </a:lnTo>
                    <a:lnTo>
                      <a:pt x="0" y="34"/>
                    </a:lnTo>
                    <a:lnTo>
                      <a:pt x="4" y="41"/>
                    </a:lnTo>
                    <a:lnTo>
                      <a:pt x="4" y="41"/>
                    </a:lnTo>
                    <a:lnTo>
                      <a:pt x="10" y="47"/>
                    </a:lnTo>
                    <a:lnTo>
                      <a:pt x="17" y="51"/>
                    </a:lnTo>
                    <a:lnTo>
                      <a:pt x="27" y="51"/>
                    </a:lnTo>
                    <a:lnTo>
                      <a:pt x="34" y="51"/>
                    </a:lnTo>
                    <a:lnTo>
                      <a:pt x="34" y="51"/>
                    </a:lnTo>
                    <a:lnTo>
                      <a:pt x="41" y="47"/>
                    </a:lnTo>
                    <a:lnTo>
                      <a:pt x="48"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86" name="Freeform 1363">
                <a:extLst>
                  <a:ext uri="{FF2B5EF4-FFF2-40B4-BE49-F238E27FC236}">
                    <a16:creationId xmlns:a16="http://schemas.microsoft.com/office/drawing/2014/main" id="{3C9054F6-B823-F17F-C5CA-DDC9F37D0713}"/>
                  </a:ext>
                </a:extLst>
              </p:cNvPr>
              <p:cNvSpPr>
                <a:spLocks/>
              </p:cNvSpPr>
              <p:nvPr/>
            </p:nvSpPr>
            <p:spPr bwMode="auto">
              <a:xfrm>
                <a:off x="4081" y="2208"/>
                <a:ext cx="0" cy="51"/>
              </a:xfrm>
              <a:custGeom>
                <a:avLst/>
                <a:gdLst>
                  <a:gd name="T0" fmla="*/ 54 w 54"/>
                  <a:gd name="T1" fmla="*/ 27 h 51"/>
                  <a:gd name="T2" fmla="*/ 54 w 54"/>
                  <a:gd name="T3" fmla="*/ 27 h 51"/>
                  <a:gd name="T4" fmla="*/ 50 w 54"/>
                  <a:gd name="T5" fmla="*/ 17 h 51"/>
                  <a:gd name="T6" fmla="*/ 47 w 54"/>
                  <a:gd name="T7" fmla="*/ 10 h 51"/>
                  <a:gd name="T8" fmla="*/ 44 w 54"/>
                  <a:gd name="T9" fmla="*/ 4 h 51"/>
                  <a:gd name="T10" fmla="*/ 34 w 54"/>
                  <a:gd name="T11" fmla="*/ 0 h 51"/>
                  <a:gd name="T12" fmla="*/ 34 w 54"/>
                  <a:gd name="T13" fmla="*/ 0 h 51"/>
                  <a:gd name="T14" fmla="*/ 27 w 54"/>
                  <a:gd name="T15" fmla="*/ 0 h 51"/>
                  <a:gd name="T16" fmla="*/ 17 w 54"/>
                  <a:gd name="T17" fmla="*/ 0 h 51"/>
                  <a:gd name="T18" fmla="*/ 10 w 54"/>
                  <a:gd name="T19" fmla="*/ 4 h 51"/>
                  <a:gd name="T20" fmla="*/ 6 w 54"/>
                  <a:gd name="T21" fmla="*/ 10 h 51"/>
                  <a:gd name="T22" fmla="*/ 6 w 54"/>
                  <a:gd name="T23" fmla="*/ 10 h 51"/>
                  <a:gd name="T24" fmla="*/ 0 w 54"/>
                  <a:gd name="T25" fmla="*/ 17 h 51"/>
                  <a:gd name="T26" fmla="*/ 0 w 54"/>
                  <a:gd name="T27" fmla="*/ 27 h 51"/>
                  <a:gd name="T28" fmla="*/ 0 w 54"/>
                  <a:gd name="T29" fmla="*/ 34 h 51"/>
                  <a:gd name="T30" fmla="*/ 6 w 54"/>
                  <a:gd name="T31" fmla="*/ 41 h 51"/>
                  <a:gd name="T32" fmla="*/ 6 w 54"/>
                  <a:gd name="T33" fmla="*/ 41 h 51"/>
                  <a:gd name="T34" fmla="*/ 10 w 54"/>
                  <a:gd name="T35" fmla="*/ 48 h 51"/>
                  <a:gd name="T36" fmla="*/ 17 w 54"/>
                  <a:gd name="T37" fmla="*/ 51 h 51"/>
                  <a:gd name="T38" fmla="*/ 27 w 54"/>
                  <a:gd name="T39" fmla="*/ 51 h 51"/>
                  <a:gd name="T40" fmla="*/ 34 w 54"/>
                  <a:gd name="T41" fmla="*/ 51 h 51"/>
                  <a:gd name="T42" fmla="*/ 34 w 54"/>
                  <a:gd name="T43" fmla="*/ 51 h 51"/>
                  <a:gd name="T44" fmla="*/ 44 w 54"/>
                  <a:gd name="T45" fmla="*/ 48 h 51"/>
                  <a:gd name="T46" fmla="*/ 47 w 54"/>
                  <a:gd name="T47" fmla="*/ 41 h 51"/>
                  <a:gd name="T48" fmla="*/ 50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0" y="17"/>
                    </a:lnTo>
                    <a:lnTo>
                      <a:pt x="47" y="10"/>
                    </a:lnTo>
                    <a:lnTo>
                      <a:pt x="44" y="4"/>
                    </a:lnTo>
                    <a:lnTo>
                      <a:pt x="34" y="0"/>
                    </a:lnTo>
                    <a:lnTo>
                      <a:pt x="34" y="0"/>
                    </a:lnTo>
                    <a:lnTo>
                      <a:pt x="27" y="0"/>
                    </a:lnTo>
                    <a:lnTo>
                      <a:pt x="17" y="0"/>
                    </a:lnTo>
                    <a:lnTo>
                      <a:pt x="10" y="4"/>
                    </a:lnTo>
                    <a:lnTo>
                      <a:pt x="6" y="10"/>
                    </a:lnTo>
                    <a:lnTo>
                      <a:pt x="6" y="10"/>
                    </a:lnTo>
                    <a:lnTo>
                      <a:pt x="0" y="17"/>
                    </a:lnTo>
                    <a:lnTo>
                      <a:pt x="0" y="27"/>
                    </a:lnTo>
                    <a:lnTo>
                      <a:pt x="0" y="34"/>
                    </a:lnTo>
                    <a:lnTo>
                      <a:pt x="6" y="41"/>
                    </a:lnTo>
                    <a:lnTo>
                      <a:pt x="6" y="41"/>
                    </a:lnTo>
                    <a:lnTo>
                      <a:pt x="10" y="48"/>
                    </a:lnTo>
                    <a:lnTo>
                      <a:pt x="17" y="51"/>
                    </a:lnTo>
                    <a:lnTo>
                      <a:pt x="27" y="51"/>
                    </a:lnTo>
                    <a:lnTo>
                      <a:pt x="34" y="51"/>
                    </a:lnTo>
                    <a:lnTo>
                      <a:pt x="34" y="51"/>
                    </a:lnTo>
                    <a:lnTo>
                      <a:pt x="44" y="48"/>
                    </a:lnTo>
                    <a:lnTo>
                      <a:pt x="47" y="41"/>
                    </a:lnTo>
                    <a:lnTo>
                      <a:pt x="50"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87" name="Freeform 1364">
                <a:extLst>
                  <a:ext uri="{FF2B5EF4-FFF2-40B4-BE49-F238E27FC236}">
                    <a16:creationId xmlns:a16="http://schemas.microsoft.com/office/drawing/2014/main" id="{9E3DCFA4-8929-8E03-60DD-6E0AD9B4CA0C}"/>
                  </a:ext>
                </a:extLst>
              </p:cNvPr>
              <p:cNvSpPr>
                <a:spLocks/>
              </p:cNvSpPr>
              <p:nvPr/>
            </p:nvSpPr>
            <p:spPr bwMode="auto">
              <a:xfrm>
                <a:off x="4081" y="2208"/>
                <a:ext cx="0" cy="51"/>
              </a:xfrm>
              <a:custGeom>
                <a:avLst/>
                <a:gdLst>
                  <a:gd name="T0" fmla="*/ 54 w 54"/>
                  <a:gd name="T1" fmla="*/ 27 h 51"/>
                  <a:gd name="T2" fmla="*/ 54 w 54"/>
                  <a:gd name="T3" fmla="*/ 27 h 51"/>
                  <a:gd name="T4" fmla="*/ 54 w 54"/>
                  <a:gd name="T5" fmla="*/ 17 h 51"/>
                  <a:gd name="T6" fmla="*/ 47 w 54"/>
                  <a:gd name="T7" fmla="*/ 10 h 51"/>
                  <a:gd name="T8" fmla="*/ 44 w 54"/>
                  <a:gd name="T9" fmla="*/ 4 h 51"/>
                  <a:gd name="T10" fmla="*/ 37 w 54"/>
                  <a:gd name="T11" fmla="*/ 0 h 51"/>
                  <a:gd name="T12" fmla="*/ 37 w 54"/>
                  <a:gd name="T13" fmla="*/ 0 h 51"/>
                  <a:gd name="T14" fmla="*/ 27 w 54"/>
                  <a:gd name="T15" fmla="*/ 0 h 51"/>
                  <a:gd name="T16" fmla="*/ 20 w 54"/>
                  <a:gd name="T17" fmla="*/ 0 h 51"/>
                  <a:gd name="T18" fmla="*/ 14 w 54"/>
                  <a:gd name="T19" fmla="*/ 4 h 51"/>
                  <a:gd name="T20" fmla="*/ 7 w 54"/>
                  <a:gd name="T21" fmla="*/ 10 h 51"/>
                  <a:gd name="T22" fmla="*/ 7 w 54"/>
                  <a:gd name="T23" fmla="*/ 10 h 51"/>
                  <a:gd name="T24" fmla="*/ 3 w 54"/>
                  <a:gd name="T25" fmla="*/ 17 h 51"/>
                  <a:gd name="T26" fmla="*/ 0 w 54"/>
                  <a:gd name="T27" fmla="*/ 27 h 51"/>
                  <a:gd name="T28" fmla="*/ 3 w 54"/>
                  <a:gd name="T29" fmla="*/ 34 h 51"/>
                  <a:gd name="T30" fmla="*/ 7 w 54"/>
                  <a:gd name="T31" fmla="*/ 41 h 51"/>
                  <a:gd name="T32" fmla="*/ 7 w 54"/>
                  <a:gd name="T33" fmla="*/ 41 h 51"/>
                  <a:gd name="T34" fmla="*/ 14 w 54"/>
                  <a:gd name="T35" fmla="*/ 48 h 51"/>
                  <a:gd name="T36" fmla="*/ 20 w 54"/>
                  <a:gd name="T37" fmla="*/ 51 h 51"/>
                  <a:gd name="T38" fmla="*/ 27 w 54"/>
                  <a:gd name="T39" fmla="*/ 51 h 51"/>
                  <a:gd name="T40" fmla="*/ 37 w 54"/>
                  <a:gd name="T41" fmla="*/ 51 h 51"/>
                  <a:gd name="T42" fmla="*/ 37 w 54"/>
                  <a:gd name="T43" fmla="*/ 51 h 51"/>
                  <a:gd name="T44" fmla="*/ 44 w 54"/>
                  <a:gd name="T45" fmla="*/ 48 h 51"/>
                  <a:gd name="T46" fmla="*/ 47 w 54"/>
                  <a:gd name="T47" fmla="*/ 41 h 51"/>
                  <a:gd name="T48" fmla="*/ 54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4" y="17"/>
                    </a:lnTo>
                    <a:lnTo>
                      <a:pt x="47" y="10"/>
                    </a:lnTo>
                    <a:lnTo>
                      <a:pt x="44" y="4"/>
                    </a:lnTo>
                    <a:lnTo>
                      <a:pt x="37" y="0"/>
                    </a:lnTo>
                    <a:lnTo>
                      <a:pt x="37" y="0"/>
                    </a:lnTo>
                    <a:lnTo>
                      <a:pt x="27" y="0"/>
                    </a:lnTo>
                    <a:lnTo>
                      <a:pt x="20" y="0"/>
                    </a:lnTo>
                    <a:lnTo>
                      <a:pt x="14" y="4"/>
                    </a:lnTo>
                    <a:lnTo>
                      <a:pt x="7" y="10"/>
                    </a:lnTo>
                    <a:lnTo>
                      <a:pt x="7" y="10"/>
                    </a:lnTo>
                    <a:lnTo>
                      <a:pt x="3" y="17"/>
                    </a:lnTo>
                    <a:lnTo>
                      <a:pt x="0" y="27"/>
                    </a:lnTo>
                    <a:lnTo>
                      <a:pt x="3" y="34"/>
                    </a:lnTo>
                    <a:lnTo>
                      <a:pt x="7" y="41"/>
                    </a:lnTo>
                    <a:lnTo>
                      <a:pt x="7" y="41"/>
                    </a:lnTo>
                    <a:lnTo>
                      <a:pt x="14" y="48"/>
                    </a:lnTo>
                    <a:lnTo>
                      <a:pt x="20" y="51"/>
                    </a:lnTo>
                    <a:lnTo>
                      <a:pt x="27" y="51"/>
                    </a:lnTo>
                    <a:lnTo>
                      <a:pt x="37" y="51"/>
                    </a:lnTo>
                    <a:lnTo>
                      <a:pt x="37" y="51"/>
                    </a:lnTo>
                    <a:lnTo>
                      <a:pt x="44" y="48"/>
                    </a:lnTo>
                    <a:lnTo>
                      <a:pt x="47" y="41"/>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88" name="Freeform 1365">
                <a:extLst>
                  <a:ext uri="{FF2B5EF4-FFF2-40B4-BE49-F238E27FC236}">
                    <a16:creationId xmlns:a16="http://schemas.microsoft.com/office/drawing/2014/main" id="{EDD3540C-9D48-77B5-E7EA-69F2F13CC14B}"/>
                  </a:ext>
                </a:extLst>
              </p:cNvPr>
              <p:cNvSpPr>
                <a:spLocks/>
              </p:cNvSpPr>
              <p:nvPr/>
            </p:nvSpPr>
            <p:spPr bwMode="auto">
              <a:xfrm>
                <a:off x="4196" y="2259"/>
                <a:ext cx="10" cy="54"/>
              </a:xfrm>
              <a:custGeom>
                <a:avLst/>
                <a:gdLst>
                  <a:gd name="T0" fmla="*/ 51 w 51"/>
                  <a:gd name="T1" fmla="*/ 27 h 54"/>
                  <a:gd name="T2" fmla="*/ 51 w 51"/>
                  <a:gd name="T3" fmla="*/ 27 h 54"/>
                  <a:gd name="T4" fmla="*/ 51 w 51"/>
                  <a:gd name="T5" fmla="*/ 21 h 54"/>
                  <a:gd name="T6" fmla="*/ 48 w 51"/>
                  <a:gd name="T7" fmla="*/ 14 h 54"/>
                  <a:gd name="T8" fmla="*/ 41 w 51"/>
                  <a:gd name="T9" fmla="*/ 7 h 54"/>
                  <a:gd name="T10" fmla="*/ 34 w 51"/>
                  <a:gd name="T11" fmla="*/ 4 h 54"/>
                  <a:gd name="T12" fmla="*/ 34 w 51"/>
                  <a:gd name="T13" fmla="*/ 4 h 54"/>
                  <a:gd name="T14" fmla="*/ 28 w 51"/>
                  <a:gd name="T15" fmla="*/ 0 h 54"/>
                  <a:gd name="T16" fmla="*/ 17 w 51"/>
                  <a:gd name="T17" fmla="*/ 4 h 54"/>
                  <a:gd name="T18" fmla="*/ 11 w 51"/>
                  <a:gd name="T19" fmla="*/ 7 h 54"/>
                  <a:gd name="T20" fmla="*/ 4 w 51"/>
                  <a:gd name="T21" fmla="*/ 14 h 54"/>
                  <a:gd name="T22" fmla="*/ 4 w 51"/>
                  <a:gd name="T23" fmla="*/ 14 h 54"/>
                  <a:gd name="T24" fmla="*/ 0 w 51"/>
                  <a:gd name="T25" fmla="*/ 21 h 54"/>
                  <a:gd name="T26" fmla="*/ 0 w 51"/>
                  <a:gd name="T27" fmla="*/ 27 h 54"/>
                  <a:gd name="T28" fmla="*/ 0 w 51"/>
                  <a:gd name="T29" fmla="*/ 37 h 54"/>
                  <a:gd name="T30" fmla="*/ 4 w 51"/>
                  <a:gd name="T31" fmla="*/ 44 h 54"/>
                  <a:gd name="T32" fmla="*/ 4 w 51"/>
                  <a:gd name="T33" fmla="*/ 44 h 54"/>
                  <a:gd name="T34" fmla="*/ 11 w 51"/>
                  <a:gd name="T35" fmla="*/ 51 h 54"/>
                  <a:gd name="T36" fmla="*/ 17 w 51"/>
                  <a:gd name="T37" fmla="*/ 54 h 54"/>
                  <a:gd name="T38" fmla="*/ 28 w 51"/>
                  <a:gd name="T39" fmla="*/ 54 h 54"/>
                  <a:gd name="T40" fmla="*/ 34 w 51"/>
                  <a:gd name="T41" fmla="*/ 54 h 54"/>
                  <a:gd name="T42" fmla="*/ 34 w 51"/>
                  <a:gd name="T43" fmla="*/ 54 h 54"/>
                  <a:gd name="T44" fmla="*/ 41 w 51"/>
                  <a:gd name="T45" fmla="*/ 51 h 54"/>
                  <a:gd name="T46" fmla="*/ 48 w 51"/>
                  <a:gd name="T47" fmla="*/ 44 h 54"/>
                  <a:gd name="T48" fmla="*/ 51 w 51"/>
                  <a:gd name="T49" fmla="*/ 37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1"/>
                    </a:lnTo>
                    <a:lnTo>
                      <a:pt x="48" y="14"/>
                    </a:lnTo>
                    <a:lnTo>
                      <a:pt x="41" y="7"/>
                    </a:lnTo>
                    <a:lnTo>
                      <a:pt x="34" y="4"/>
                    </a:lnTo>
                    <a:lnTo>
                      <a:pt x="34" y="4"/>
                    </a:lnTo>
                    <a:lnTo>
                      <a:pt x="28" y="0"/>
                    </a:lnTo>
                    <a:lnTo>
                      <a:pt x="17" y="4"/>
                    </a:lnTo>
                    <a:lnTo>
                      <a:pt x="11" y="7"/>
                    </a:lnTo>
                    <a:lnTo>
                      <a:pt x="4" y="14"/>
                    </a:lnTo>
                    <a:lnTo>
                      <a:pt x="4" y="14"/>
                    </a:lnTo>
                    <a:lnTo>
                      <a:pt x="0" y="21"/>
                    </a:lnTo>
                    <a:lnTo>
                      <a:pt x="0" y="27"/>
                    </a:lnTo>
                    <a:lnTo>
                      <a:pt x="0" y="37"/>
                    </a:lnTo>
                    <a:lnTo>
                      <a:pt x="4" y="44"/>
                    </a:lnTo>
                    <a:lnTo>
                      <a:pt x="4" y="44"/>
                    </a:lnTo>
                    <a:lnTo>
                      <a:pt x="11" y="51"/>
                    </a:lnTo>
                    <a:lnTo>
                      <a:pt x="17" y="54"/>
                    </a:lnTo>
                    <a:lnTo>
                      <a:pt x="28" y="54"/>
                    </a:lnTo>
                    <a:lnTo>
                      <a:pt x="34" y="54"/>
                    </a:lnTo>
                    <a:lnTo>
                      <a:pt x="34" y="54"/>
                    </a:lnTo>
                    <a:lnTo>
                      <a:pt x="41" y="51"/>
                    </a:lnTo>
                    <a:lnTo>
                      <a:pt x="48" y="44"/>
                    </a:lnTo>
                    <a:lnTo>
                      <a:pt x="51" y="37"/>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89" name="Freeform 1366">
                <a:extLst>
                  <a:ext uri="{FF2B5EF4-FFF2-40B4-BE49-F238E27FC236}">
                    <a16:creationId xmlns:a16="http://schemas.microsoft.com/office/drawing/2014/main" id="{5B41C9D9-2C68-6E7B-F0F2-87AB8236118C}"/>
                  </a:ext>
                </a:extLst>
              </p:cNvPr>
              <p:cNvSpPr>
                <a:spLocks/>
              </p:cNvSpPr>
              <p:nvPr/>
            </p:nvSpPr>
            <p:spPr bwMode="auto">
              <a:xfrm>
                <a:off x="4196" y="2259"/>
                <a:ext cx="10" cy="54"/>
              </a:xfrm>
              <a:custGeom>
                <a:avLst/>
                <a:gdLst>
                  <a:gd name="T0" fmla="*/ 51 w 51"/>
                  <a:gd name="T1" fmla="*/ 27 h 54"/>
                  <a:gd name="T2" fmla="*/ 51 w 51"/>
                  <a:gd name="T3" fmla="*/ 27 h 54"/>
                  <a:gd name="T4" fmla="*/ 51 w 51"/>
                  <a:gd name="T5" fmla="*/ 21 h 54"/>
                  <a:gd name="T6" fmla="*/ 48 w 51"/>
                  <a:gd name="T7" fmla="*/ 14 h 54"/>
                  <a:gd name="T8" fmla="*/ 41 w 51"/>
                  <a:gd name="T9" fmla="*/ 7 h 54"/>
                  <a:gd name="T10" fmla="*/ 34 w 51"/>
                  <a:gd name="T11" fmla="*/ 4 h 54"/>
                  <a:gd name="T12" fmla="*/ 34 w 51"/>
                  <a:gd name="T13" fmla="*/ 4 h 54"/>
                  <a:gd name="T14" fmla="*/ 28 w 51"/>
                  <a:gd name="T15" fmla="*/ 0 h 54"/>
                  <a:gd name="T16" fmla="*/ 17 w 51"/>
                  <a:gd name="T17" fmla="*/ 4 h 54"/>
                  <a:gd name="T18" fmla="*/ 11 w 51"/>
                  <a:gd name="T19" fmla="*/ 7 h 54"/>
                  <a:gd name="T20" fmla="*/ 4 w 51"/>
                  <a:gd name="T21" fmla="*/ 14 h 54"/>
                  <a:gd name="T22" fmla="*/ 4 w 51"/>
                  <a:gd name="T23" fmla="*/ 14 h 54"/>
                  <a:gd name="T24" fmla="*/ 0 w 51"/>
                  <a:gd name="T25" fmla="*/ 21 h 54"/>
                  <a:gd name="T26" fmla="*/ 0 w 51"/>
                  <a:gd name="T27" fmla="*/ 27 h 54"/>
                  <a:gd name="T28" fmla="*/ 0 w 51"/>
                  <a:gd name="T29" fmla="*/ 37 h 54"/>
                  <a:gd name="T30" fmla="*/ 4 w 51"/>
                  <a:gd name="T31" fmla="*/ 44 h 54"/>
                  <a:gd name="T32" fmla="*/ 4 w 51"/>
                  <a:gd name="T33" fmla="*/ 44 h 54"/>
                  <a:gd name="T34" fmla="*/ 11 w 51"/>
                  <a:gd name="T35" fmla="*/ 51 h 54"/>
                  <a:gd name="T36" fmla="*/ 17 w 51"/>
                  <a:gd name="T37" fmla="*/ 54 h 54"/>
                  <a:gd name="T38" fmla="*/ 28 w 51"/>
                  <a:gd name="T39" fmla="*/ 54 h 54"/>
                  <a:gd name="T40" fmla="*/ 34 w 51"/>
                  <a:gd name="T41" fmla="*/ 54 h 54"/>
                  <a:gd name="T42" fmla="*/ 34 w 51"/>
                  <a:gd name="T43" fmla="*/ 54 h 54"/>
                  <a:gd name="T44" fmla="*/ 41 w 51"/>
                  <a:gd name="T45" fmla="*/ 51 h 54"/>
                  <a:gd name="T46" fmla="*/ 48 w 51"/>
                  <a:gd name="T47" fmla="*/ 44 h 54"/>
                  <a:gd name="T48" fmla="*/ 51 w 51"/>
                  <a:gd name="T49" fmla="*/ 37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1"/>
                    </a:lnTo>
                    <a:lnTo>
                      <a:pt x="48" y="14"/>
                    </a:lnTo>
                    <a:lnTo>
                      <a:pt x="41" y="7"/>
                    </a:lnTo>
                    <a:lnTo>
                      <a:pt x="34" y="4"/>
                    </a:lnTo>
                    <a:lnTo>
                      <a:pt x="34" y="4"/>
                    </a:lnTo>
                    <a:lnTo>
                      <a:pt x="28" y="0"/>
                    </a:lnTo>
                    <a:lnTo>
                      <a:pt x="17" y="4"/>
                    </a:lnTo>
                    <a:lnTo>
                      <a:pt x="11" y="7"/>
                    </a:lnTo>
                    <a:lnTo>
                      <a:pt x="4" y="14"/>
                    </a:lnTo>
                    <a:lnTo>
                      <a:pt x="4" y="14"/>
                    </a:lnTo>
                    <a:lnTo>
                      <a:pt x="0" y="21"/>
                    </a:lnTo>
                    <a:lnTo>
                      <a:pt x="0" y="27"/>
                    </a:lnTo>
                    <a:lnTo>
                      <a:pt x="0" y="37"/>
                    </a:lnTo>
                    <a:lnTo>
                      <a:pt x="4" y="44"/>
                    </a:lnTo>
                    <a:lnTo>
                      <a:pt x="4" y="44"/>
                    </a:lnTo>
                    <a:lnTo>
                      <a:pt x="11" y="51"/>
                    </a:lnTo>
                    <a:lnTo>
                      <a:pt x="17" y="54"/>
                    </a:lnTo>
                    <a:lnTo>
                      <a:pt x="28" y="54"/>
                    </a:lnTo>
                    <a:lnTo>
                      <a:pt x="34" y="54"/>
                    </a:lnTo>
                    <a:lnTo>
                      <a:pt x="34" y="54"/>
                    </a:lnTo>
                    <a:lnTo>
                      <a:pt x="41" y="51"/>
                    </a:lnTo>
                    <a:lnTo>
                      <a:pt x="48" y="44"/>
                    </a:lnTo>
                    <a:lnTo>
                      <a:pt x="51" y="37"/>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90" name="Freeform 1367">
                <a:extLst>
                  <a:ext uri="{FF2B5EF4-FFF2-40B4-BE49-F238E27FC236}">
                    <a16:creationId xmlns:a16="http://schemas.microsoft.com/office/drawing/2014/main" id="{31C46B78-8CA7-CDC9-1A4A-BD80B74E5B7F}"/>
                  </a:ext>
                </a:extLst>
              </p:cNvPr>
              <p:cNvSpPr>
                <a:spLocks/>
              </p:cNvSpPr>
              <p:nvPr/>
            </p:nvSpPr>
            <p:spPr bwMode="auto">
              <a:xfrm>
                <a:off x="4200" y="2259"/>
                <a:ext cx="6" cy="54"/>
              </a:xfrm>
              <a:custGeom>
                <a:avLst/>
                <a:gdLst>
                  <a:gd name="T0" fmla="*/ 54 w 54"/>
                  <a:gd name="T1" fmla="*/ 27 h 54"/>
                  <a:gd name="T2" fmla="*/ 54 w 54"/>
                  <a:gd name="T3" fmla="*/ 27 h 54"/>
                  <a:gd name="T4" fmla="*/ 54 w 54"/>
                  <a:gd name="T5" fmla="*/ 21 h 54"/>
                  <a:gd name="T6" fmla="*/ 47 w 54"/>
                  <a:gd name="T7" fmla="*/ 14 h 54"/>
                  <a:gd name="T8" fmla="*/ 44 w 54"/>
                  <a:gd name="T9" fmla="*/ 7 h 54"/>
                  <a:gd name="T10" fmla="*/ 37 w 54"/>
                  <a:gd name="T11" fmla="*/ 4 h 54"/>
                  <a:gd name="T12" fmla="*/ 37 w 54"/>
                  <a:gd name="T13" fmla="*/ 4 h 54"/>
                  <a:gd name="T14" fmla="*/ 27 w 54"/>
                  <a:gd name="T15" fmla="*/ 0 h 54"/>
                  <a:gd name="T16" fmla="*/ 20 w 54"/>
                  <a:gd name="T17" fmla="*/ 4 h 54"/>
                  <a:gd name="T18" fmla="*/ 13 w 54"/>
                  <a:gd name="T19" fmla="*/ 7 h 54"/>
                  <a:gd name="T20" fmla="*/ 7 w 54"/>
                  <a:gd name="T21" fmla="*/ 14 h 54"/>
                  <a:gd name="T22" fmla="*/ 7 w 54"/>
                  <a:gd name="T23" fmla="*/ 14 h 54"/>
                  <a:gd name="T24" fmla="*/ 3 w 54"/>
                  <a:gd name="T25" fmla="*/ 21 h 54"/>
                  <a:gd name="T26" fmla="*/ 0 w 54"/>
                  <a:gd name="T27" fmla="*/ 27 h 54"/>
                  <a:gd name="T28" fmla="*/ 3 w 54"/>
                  <a:gd name="T29" fmla="*/ 37 h 54"/>
                  <a:gd name="T30" fmla="*/ 7 w 54"/>
                  <a:gd name="T31" fmla="*/ 44 h 54"/>
                  <a:gd name="T32" fmla="*/ 7 w 54"/>
                  <a:gd name="T33" fmla="*/ 44 h 54"/>
                  <a:gd name="T34" fmla="*/ 13 w 54"/>
                  <a:gd name="T35" fmla="*/ 51 h 54"/>
                  <a:gd name="T36" fmla="*/ 20 w 54"/>
                  <a:gd name="T37" fmla="*/ 54 h 54"/>
                  <a:gd name="T38" fmla="*/ 27 w 54"/>
                  <a:gd name="T39" fmla="*/ 54 h 54"/>
                  <a:gd name="T40" fmla="*/ 37 w 54"/>
                  <a:gd name="T41" fmla="*/ 54 h 54"/>
                  <a:gd name="T42" fmla="*/ 37 w 54"/>
                  <a:gd name="T43" fmla="*/ 54 h 54"/>
                  <a:gd name="T44" fmla="*/ 44 w 54"/>
                  <a:gd name="T45" fmla="*/ 51 h 54"/>
                  <a:gd name="T46" fmla="*/ 47 w 54"/>
                  <a:gd name="T47" fmla="*/ 44 h 54"/>
                  <a:gd name="T48" fmla="*/ 54 w 54"/>
                  <a:gd name="T49" fmla="*/ 37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21"/>
                    </a:lnTo>
                    <a:lnTo>
                      <a:pt x="47" y="14"/>
                    </a:lnTo>
                    <a:lnTo>
                      <a:pt x="44" y="7"/>
                    </a:lnTo>
                    <a:lnTo>
                      <a:pt x="37" y="4"/>
                    </a:lnTo>
                    <a:lnTo>
                      <a:pt x="37" y="4"/>
                    </a:lnTo>
                    <a:lnTo>
                      <a:pt x="27" y="0"/>
                    </a:lnTo>
                    <a:lnTo>
                      <a:pt x="20" y="4"/>
                    </a:lnTo>
                    <a:lnTo>
                      <a:pt x="13" y="7"/>
                    </a:lnTo>
                    <a:lnTo>
                      <a:pt x="7" y="14"/>
                    </a:lnTo>
                    <a:lnTo>
                      <a:pt x="7" y="14"/>
                    </a:lnTo>
                    <a:lnTo>
                      <a:pt x="3" y="21"/>
                    </a:lnTo>
                    <a:lnTo>
                      <a:pt x="0" y="27"/>
                    </a:lnTo>
                    <a:lnTo>
                      <a:pt x="3" y="37"/>
                    </a:lnTo>
                    <a:lnTo>
                      <a:pt x="7" y="44"/>
                    </a:lnTo>
                    <a:lnTo>
                      <a:pt x="7" y="44"/>
                    </a:lnTo>
                    <a:lnTo>
                      <a:pt x="13" y="51"/>
                    </a:lnTo>
                    <a:lnTo>
                      <a:pt x="20" y="54"/>
                    </a:lnTo>
                    <a:lnTo>
                      <a:pt x="27" y="54"/>
                    </a:lnTo>
                    <a:lnTo>
                      <a:pt x="37" y="54"/>
                    </a:lnTo>
                    <a:lnTo>
                      <a:pt x="37" y="54"/>
                    </a:lnTo>
                    <a:lnTo>
                      <a:pt x="44" y="51"/>
                    </a:lnTo>
                    <a:lnTo>
                      <a:pt x="47" y="44"/>
                    </a:lnTo>
                    <a:lnTo>
                      <a:pt x="54" y="37"/>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91" name="Freeform 1368">
                <a:extLst>
                  <a:ext uri="{FF2B5EF4-FFF2-40B4-BE49-F238E27FC236}">
                    <a16:creationId xmlns:a16="http://schemas.microsoft.com/office/drawing/2014/main" id="{175DC3AC-BC64-5D43-AFDD-4CD12E746D5E}"/>
                  </a:ext>
                </a:extLst>
              </p:cNvPr>
              <p:cNvSpPr>
                <a:spLocks/>
              </p:cNvSpPr>
              <p:nvPr/>
            </p:nvSpPr>
            <p:spPr bwMode="auto">
              <a:xfrm>
                <a:off x="4247" y="2259"/>
                <a:ext cx="54" cy="54"/>
              </a:xfrm>
              <a:custGeom>
                <a:avLst/>
                <a:gdLst>
                  <a:gd name="T0" fmla="*/ 55 w 55"/>
                  <a:gd name="T1" fmla="*/ 27 h 54"/>
                  <a:gd name="T2" fmla="*/ 55 w 55"/>
                  <a:gd name="T3" fmla="*/ 27 h 54"/>
                  <a:gd name="T4" fmla="*/ 55 w 55"/>
                  <a:gd name="T5" fmla="*/ 21 h 54"/>
                  <a:gd name="T6" fmla="*/ 51 w 55"/>
                  <a:gd name="T7" fmla="*/ 14 h 54"/>
                  <a:gd name="T8" fmla="*/ 44 w 55"/>
                  <a:gd name="T9" fmla="*/ 7 h 54"/>
                  <a:gd name="T10" fmla="*/ 38 w 55"/>
                  <a:gd name="T11" fmla="*/ 4 h 54"/>
                  <a:gd name="T12" fmla="*/ 38 w 55"/>
                  <a:gd name="T13" fmla="*/ 4 h 54"/>
                  <a:gd name="T14" fmla="*/ 27 w 55"/>
                  <a:gd name="T15" fmla="*/ 0 h 54"/>
                  <a:gd name="T16" fmla="*/ 21 w 55"/>
                  <a:gd name="T17" fmla="*/ 4 h 54"/>
                  <a:gd name="T18" fmla="*/ 14 w 55"/>
                  <a:gd name="T19" fmla="*/ 7 h 54"/>
                  <a:gd name="T20" fmla="*/ 7 w 55"/>
                  <a:gd name="T21" fmla="*/ 14 h 54"/>
                  <a:gd name="T22" fmla="*/ 7 w 55"/>
                  <a:gd name="T23" fmla="*/ 14 h 54"/>
                  <a:gd name="T24" fmla="*/ 4 w 55"/>
                  <a:gd name="T25" fmla="*/ 21 h 54"/>
                  <a:gd name="T26" fmla="*/ 0 w 55"/>
                  <a:gd name="T27" fmla="*/ 27 h 54"/>
                  <a:gd name="T28" fmla="*/ 4 w 55"/>
                  <a:gd name="T29" fmla="*/ 37 h 54"/>
                  <a:gd name="T30" fmla="*/ 7 w 55"/>
                  <a:gd name="T31" fmla="*/ 44 h 54"/>
                  <a:gd name="T32" fmla="*/ 7 w 55"/>
                  <a:gd name="T33" fmla="*/ 44 h 54"/>
                  <a:gd name="T34" fmla="*/ 14 w 55"/>
                  <a:gd name="T35" fmla="*/ 51 h 54"/>
                  <a:gd name="T36" fmla="*/ 21 w 55"/>
                  <a:gd name="T37" fmla="*/ 54 h 54"/>
                  <a:gd name="T38" fmla="*/ 27 w 55"/>
                  <a:gd name="T39" fmla="*/ 54 h 54"/>
                  <a:gd name="T40" fmla="*/ 38 w 55"/>
                  <a:gd name="T41" fmla="*/ 54 h 54"/>
                  <a:gd name="T42" fmla="*/ 38 w 55"/>
                  <a:gd name="T43" fmla="*/ 54 h 54"/>
                  <a:gd name="T44" fmla="*/ 44 w 55"/>
                  <a:gd name="T45" fmla="*/ 51 h 54"/>
                  <a:gd name="T46" fmla="*/ 51 w 55"/>
                  <a:gd name="T47" fmla="*/ 44 h 54"/>
                  <a:gd name="T48" fmla="*/ 55 w 55"/>
                  <a:gd name="T49" fmla="*/ 37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5" y="21"/>
                    </a:lnTo>
                    <a:lnTo>
                      <a:pt x="51" y="14"/>
                    </a:lnTo>
                    <a:lnTo>
                      <a:pt x="44" y="7"/>
                    </a:lnTo>
                    <a:lnTo>
                      <a:pt x="38" y="4"/>
                    </a:lnTo>
                    <a:lnTo>
                      <a:pt x="38" y="4"/>
                    </a:lnTo>
                    <a:lnTo>
                      <a:pt x="27" y="0"/>
                    </a:lnTo>
                    <a:lnTo>
                      <a:pt x="21" y="4"/>
                    </a:lnTo>
                    <a:lnTo>
                      <a:pt x="14" y="7"/>
                    </a:lnTo>
                    <a:lnTo>
                      <a:pt x="7" y="14"/>
                    </a:lnTo>
                    <a:lnTo>
                      <a:pt x="7" y="14"/>
                    </a:lnTo>
                    <a:lnTo>
                      <a:pt x="4" y="21"/>
                    </a:lnTo>
                    <a:lnTo>
                      <a:pt x="0" y="27"/>
                    </a:lnTo>
                    <a:lnTo>
                      <a:pt x="4" y="37"/>
                    </a:lnTo>
                    <a:lnTo>
                      <a:pt x="7" y="44"/>
                    </a:lnTo>
                    <a:lnTo>
                      <a:pt x="7" y="44"/>
                    </a:lnTo>
                    <a:lnTo>
                      <a:pt x="14" y="51"/>
                    </a:lnTo>
                    <a:lnTo>
                      <a:pt x="21" y="54"/>
                    </a:lnTo>
                    <a:lnTo>
                      <a:pt x="27" y="54"/>
                    </a:lnTo>
                    <a:lnTo>
                      <a:pt x="38" y="54"/>
                    </a:lnTo>
                    <a:lnTo>
                      <a:pt x="38" y="54"/>
                    </a:lnTo>
                    <a:lnTo>
                      <a:pt x="44" y="51"/>
                    </a:lnTo>
                    <a:lnTo>
                      <a:pt x="51" y="44"/>
                    </a:lnTo>
                    <a:lnTo>
                      <a:pt x="55" y="37"/>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92" name="Freeform 1369">
                <a:extLst>
                  <a:ext uri="{FF2B5EF4-FFF2-40B4-BE49-F238E27FC236}">
                    <a16:creationId xmlns:a16="http://schemas.microsoft.com/office/drawing/2014/main" id="{671DCA20-F795-7315-50EA-8B5155DF8A98}"/>
                  </a:ext>
                </a:extLst>
              </p:cNvPr>
              <p:cNvSpPr>
                <a:spLocks/>
              </p:cNvSpPr>
              <p:nvPr/>
            </p:nvSpPr>
            <p:spPr bwMode="auto">
              <a:xfrm>
                <a:off x="4253" y="2259"/>
                <a:ext cx="54" cy="54"/>
              </a:xfrm>
              <a:custGeom>
                <a:avLst/>
                <a:gdLst>
                  <a:gd name="T0" fmla="*/ 54 w 54"/>
                  <a:gd name="T1" fmla="*/ 27 h 54"/>
                  <a:gd name="T2" fmla="*/ 54 w 54"/>
                  <a:gd name="T3" fmla="*/ 27 h 54"/>
                  <a:gd name="T4" fmla="*/ 51 w 54"/>
                  <a:gd name="T5" fmla="*/ 21 h 54"/>
                  <a:gd name="T6" fmla="*/ 48 w 54"/>
                  <a:gd name="T7" fmla="*/ 14 h 54"/>
                  <a:gd name="T8" fmla="*/ 41 w 54"/>
                  <a:gd name="T9" fmla="*/ 7 h 54"/>
                  <a:gd name="T10" fmla="*/ 34 w 54"/>
                  <a:gd name="T11" fmla="*/ 4 h 54"/>
                  <a:gd name="T12" fmla="*/ 34 w 54"/>
                  <a:gd name="T13" fmla="*/ 4 h 54"/>
                  <a:gd name="T14" fmla="*/ 27 w 54"/>
                  <a:gd name="T15" fmla="*/ 0 h 54"/>
                  <a:gd name="T16" fmla="*/ 17 w 54"/>
                  <a:gd name="T17" fmla="*/ 4 h 54"/>
                  <a:gd name="T18" fmla="*/ 10 w 54"/>
                  <a:gd name="T19" fmla="*/ 7 h 54"/>
                  <a:gd name="T20" fmla="*/ 4 w 54"/>
                  <a:gd name="T21" fmla="*/ 14 h 54"/>
                  <a:gd name="T22" fmla="*/ 4 w 54"/>
                  <a:gd name="T23" fmla="*/ 14 h 54"/>
                  <a:gd name="T24" fmla="*/ 0 w 54"/>
                  <a:gd name="T25" fmla="*/ 21 h 54"/>
                  <a:gd name="T26" fmla="*/ 0 w 54"/>
                  <a:gd name="T27" fmla="*/ 27 h 54"/>
                  <a:gd name="T28" fmla="*/ 0 w 54"/>
                  <a:gd name="T29" fmla="*/ 37 h 54"/>
                  <a:gd name="T30" fmla="*/ 4 w 54"/>
                  <a:gd name="T31" fmla="*/ 44 h 54"/>
                  <a:gd name="T32" fmla="*/ 4 w 54"/>
                  <a:gd name="T33" fmla="*/ 44 h 54"/>
                  <a:gd name="T34" fmla="*/ 10 w 54"/>
                  <a:gd name="T35" fmla="*/ 51 h 54"/>
                  <a:gd name="T36" fmla="*/ 17 w 54"/>
                  <a:gd name="T37" fmla="*/ 54 h 54"/>
                  <a:gd name="T38" fmla="*/ 27 w 54"/>
                  <a:gd name="T39" fmla="*/ 54 h 54"/>
                  <a:gd name="T40" fmla="*/ 34 w 54"/>
                  <a:gd name="T41" fmla="*/ 54 h 54"/>
                  <a:gd name="T42" fmla="*/ 34 w 54"/>
                  <a:gd name="T43" fmla="*/ 54 h 54"/>
                  <a:gd name="T44" fmla="*/ 41 w 54"/>
                  <a:gd name="T45" fmla="*/ 51 h 54"/>
                  <a:gd name="T46" fmla="*/ 48 w 54"/>
                  <a:gd name="T47" fmla="*/ 44 h 54"/>
                  <a:gd name="T48" fmla="*/ 51 w 54"/>
                  <a:gd name="T49" fmla="*/ 37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21"/>
                    </a:lnTo>
                    <a:lnTo>
                      <a:pt x="48" y="14"/>
                    </a:lnTo>
                    <a:lnTo>
                      <a:pt x="41" y="7"/>
                    </a:lnTo>
                    <a:lnTo>
                      <a:pt x="34" y="4"/>
                    </a:lnTo>
                    <a:lnTo>
                      <a:pt x="34" y="4"/>
                    </a:lnTo>
                    <a:lnTo>
                      <a:pt x="27" y="0"/>
                    </a:lnTo>
                    <a:lnTo>
                      <a:pt x="17" y="4"/>
                    </a:lnTo>
                    <a:lnTo>
                      <a:pt x="10" y="7"/>
                    </a:lnTo>
                    <a:lnTo>
                      <a:pt x="4" y="14"/>
                    </a:lnTo>
                    <a:lnTo>
                      <a:pt x="4" y="14"/>
                    </a:lnTo>
                    <a:lnTo>
                      <a:pt x="0" y="21"/>
                    </a:lnTo>
                    <a:lnTo>
                      <a:pt x="0" y="27"/>
                    </a:lnTo>
                    <a:lnTo>
                      <a:pt x="0" y="37"/>
                    </a:lnTo>
                    <a:lnTo>
                      <a:pt x="4" y="44"/>
                    </a:lnTo>
                    <a:lnTo>
                      <a:pt x="4" y="44"/>
                    </a:lnTo>
                    <a:lnTo>
                      <a:pt x="10" y="51"/>
                    </a:lnTo>
                    <a:lnTo>
                      <a:pt x="17" y="54"/>
                    </a:lnTo>
                    <a:lnTo>
                      <a:pt x="27" y="54"/>
                    </a:lnTo>
                    <a:lnTo>
                      <a:pt x="34" y="54"/>
                    </a:lnTo>
                    <a:lnTo>
                      <a:pt x="34" y="54"/>
                    </a:lnTo>
                    <a:lnTo>
                      <a:pt x="41" y="51"/>
                    </a:lnTo>
                    <a:lnTo>
                      <a:pt x="48" y="44"/>
                    </a:lnTo>
                    <a:lnTo>
                      <a:pt x="51" y="37"/>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93" name="Freeform 1370">
                <a:extLst>
                  <a:ext uri="{FF2B5EF4-FFF2-40B4-BE49-F238E27FC236}">
                    <a16:creationId xmlns:a16="http://schemas.microsoft.com/office/drawing/2014/main" id="{2E544CD8-B195-FB99-13E9-A1773272391D}"/>
                  </a:ext>
                </a:extLst>
              </p:cNvPr>
              <p:cNvSpPr>
                <a:spLocks/>
              </p:cNvSpPr>
              <p:nvPr/>
            </p:nvSpPr>
            <p:spPr bwMode="auto">
              <a:xfrm>
                <a:off x="4271" y="2276"/>
                <a:ext cx="50" cy="56"/>
              </a:xfrm>
              <a:custGeom>
                <a:avLst/>
                <a:gdLst>
                  <a:gd name="T0" fmla="*/ 51 w 51"/>
                  <a:gd name="T1" fmla="*/ 27 h 54"/>
                  <a:gd name="T2" fmla="*/ 51 w 51"/>
                  <a:gd name="T3" fmla="*/ 27 h 54"/>
                  <a:gd name="T4" fmla="*/ 51 w 51"/>
                  <a:gd name="T5" fmla="*/ 20 h 54"/>
                  <a:gd name="T6" fmla="*/ 48 w 51"/>
                  <a:gd name="T7" fmla="*/ 10 h 54"/>
                  <a:gd name="T8" fmla="*/ 41 w 51"/>
                  <a:gd name="T9" fmla="*/ 7 h 54"/>
                  <a:gd name="T10" fmla="*/ 34 w 51"/>
                  <a:gd name="T11" fmla="*/ 0 h 54"/>
                  <a:gd name="T12" fmla="*/ 34 w 51"/>
                  <a:gd name="T13" fmla="*/ 0 h 54"/>
                  <a:gd name="T14" fmla="*/ 24 w 51"/>
                  <a:gd name="T15" fmla="*/ 0 h 54"/>
                  <a:gd name="T16" fmla="*/ 17 w 51"/>
                  <a:gd name="T17" fmla="*/ 0 h 54"/>
                  <a:gd name="T18" fmla="*/ 10 w 51"/>
                  <a:gd name="T19" fmla="*/ 7 h 54"/>
                  <a:gd name="T20" fmla="*/ 3 w 51"/>
                  <a:gd name="T21" fmla="*/ 10 h 54"/>
                  <a:gd name="T22" fmla="*/ 3 w 51"/>
                  <a:gd name="T23" fmla="*/ 10 h 54"/>
                  <a:gd name="T24" fmla="*/ 0 w 51"/>
                  <a:gd name="T25" fmla="*/ 20 h 54"/>
                  <a:gd name="T26" fmla="*/ 0 w 51"/>
                  <a:gd name="T27" fmla="*/ 27 h 54"/>
                  <a:gd name="T28" fmla="*/ 0 w 51"/>
                  <a:gd name="T29" fmla="*/ 34 h 54"/>
                  <a:gd name="T30" fmla="*/ 3 w 51"/>
                  <a:gd name="T31" fmla="*/ 44 h 54"/>
                  <a:gd name="T32" fmla="*/ 3 w 51"/>
                  <a:gd name="T33" fmla="*/ 44 h 54"/>
                  <a:gd name="T34" fmla="*/ 10 w 51"/>
                  <a:gd name="T35" fmla="*/ 48 h 54"/>
                  <a:gd name="T36" fmla="*/ 17 w 51"/>
                  <a:gd name="T37" fmla="*/ 51 h 54"/>
                  <a:gd name="T38" fmla="*/ 24 w 51"/>
                  <a:gd name="T39" fmla="*/ 54 h 54"/>
                  <a:gd name="T40" fmla="*/ 34 w 51"/>
                  <a:gd name="T41" fmla="*/ 51 h 54"/>
                  <a:gd name="T42" fmla="*/ 34 w 51"/>
                  <a:gd name="T43" fmla="*/ 51 h 54"/>
                  <a:gd name="T44" fmla="*/ 41 w 51"/>
                  <a:gd name="T45" fmla="*/ 48 h 54"/>
                  <a:gd name="T46" fmla="*/ 48 w 51"/>
                  <a:gd name="T47" fmla="*/ 44 h 54"/>
                  <a:gd name="T48" fmla="*/ 51 w 51"/>
                  <a:gd name="T49" fmla="*/ 34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0"/>
                    </a:lnTo>
                    <a:lnTo>
                      <a:pt x="48" y="10"/>
                    </a:lnTo>
                    <a:lnTo>
                      <a:pt x="41" y="7"/>
                    </a:lnTo>
                    <a:lnTo>
                      <a:pt x="34" y="0"/>
                    </a:lnTo>
                    <a:lnTo>
                      <a:pt x="34" y="0"/>
                    </a:lnTo>
                    <a:lnTo>
                      <a:pt x="24" y="0"/>
                    </a:lnTo>
                    <a:lnTo>
                      <a:pt x="17" y="0"/>
                    </a:lnTo>
                    <a:lnTo>
                      <a:pt x="10" y="7"/>
                    </a:lnTo>
                    <a:lnTo>
                      <a:pt x="3" y="10"/>
                    </a:lnTo>
                    <a:lnTo>
                      <a:pt x="3" y="10"/>
                    </a:lnTo>
                    <a:lnTo>
                      <a:pt x="0" y="20"/>
                    </a:lnTo>
                    <a:lnTo>
                      <a:pt x="0" y="27"/>
                    </a:lnTo>
                    <a:lnTo>
                      <a:pt x="0" y="34"/>
                    </a:lnTo>
                    <a:lnTo>
                      <a:pt x="3" y="44"/>
                    </a:lnTo>
                    <a:lnTo>
                      <a:pt x="3" y="44"/>
                    </a:lnTo>
                    <a:lnTo>
                      <a:pt x="10" y="48"/>
                    </a:lnTo>
                    <a:lnTo>
                      <a:pt x="17" y="51"/>
                    </a:lnTo>
                    <a:lnTo>
                      <a:pt x="24" y="54"/>
                    </a:lnTo>
                    <a:lnTo>
                      <a:pt x="34" y="51"/>
                    </a:lnTo>
                    <a:lnTo>
                      <a:pt x="34" y="51"/>
                    </a:lnTo>
                    <a:lnTo>
                      <a:pt x="41" y="48"/>
                    </a:lnTo>
                    <a:lnTo>
                      <a:pt x="48" y="44"/>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94" name="Freeform 1371">
                <a:extLst>
                  <a:ext uri="{FF2B5EF4-FFF2-40B4-BE49-F238E27FC236}">
                    <a16:creationId xmlns:a16="http://schemas.microsoft.com/office/drawing/2014/main" id="{8AD226C2-C6F0-CB62-707E-997ACAB77798}"/>
                  </a:ext>
                </a:extLst>
              </p:cNvPr>
              <p:cNvSpPr>
                <a:spLocks/>
              </p:cNvSpPr>
              <p:nvPr/>
            </p:nvSpPr>
            <p:spPr bwMode="auto">
              <a:xfrm>
                <a:off x="4273" y="2294"/>
                <a:ext cx="56" cy="51"/>
              </a:xfrm>
              <a:custGeom>
                <a:avLst/>
                <a:gdLst>
                  <a:gd name="T0" fmla="*/ 55 w 55"/>
                  <a:gd name="T1" fmla="*/ 27 h 51"/>
                  <a:gd name="T2" fmla="*/ 55 w 55"/>
                  <a:gd name="T3" fmla="*/ 27 h 51"/>
                  <a:gd name="T4" fmla="*/ 51 w 55"/>
                  <a:gd name="T5" fmla="*/ 17 h 51"/>
                  <a:gd name="T6" fmla="*/ 48 w 55"/>
                  <a:gd name="T7" fmla="*/ 10 h 51"/>
                  <a:gd name="T8" fmla="*/ 45 w 55"/>
                  <a:gd name="T9" fmla="*/ 3 h 51"/>
                  <a:gd name="T10" fmla="*/ 38 w 55"/>
                  <a:gd name="T11" fmla="*/ 0 h 51"/>
                  <a:gd name="T12" fmla="*/ 38 w 55"/>
                  <a:gd name="T13" fmla="*/ 0 h 51"/>
                  <a:gd name="T14" fmla="*/ 28 w 55"/>
                  <a:gd name="T15" fmla="*/ 0 h 51"/>
                  <a:gd name="T16" fmla="*/ 21 w 55"/>
                  <a:gd name="T17" fmla="*/ 0 h 51"/>
                  <a:gd name="T18" fmla="*/ 11 w 55"/>
                  <a:gd name="T19" fmla="*/ 3 h 51"/>
                  <a:gd name="T20" fmla="*/ 7 w 55"/>
                  <a:gd name="T21" fmla="*/ 10 h 51"/>
                  <a:gd name="T22" fmla="*/ 7 w 55"/>
                  <a:gd name="T23" fmla="*/ 10 h 51"/>
                  <a:gd name="T24" fmla="*/ 4 w 55"/>
                  <a:gd name="T25" fmla="*/ 17 h 51"/>
                  <a:gd name="T26" fmla="*/ 0 w 55"/>
                  <a:gd name="T27" fmla="*/ 27 h 51"/>
                  <a:gd name="T28" fmla="*/ 4 w 55"/>
                  <a:gd name="T29" fmla="*/ 34 h 51"/>
                  <a:gd name="T30" fmla="*/ 7 w 55"/>
                  <a:gd name="T31" fmla="*/ 41 h 51"/>
                  <a:gd name="T32" fmla="*/ 7 w 55"/>
                  <a:gd name="T33" fmla="*/ 41 h 51"/>
                  <a:gd name="T34" fmla="*/ 11 w 55"/>
                  <a:gd name="T35" fmla="*/ 48 h 51"/>
                  <a:gd name="T36" fmla="*/ 21 w 55"/>
                  <a:gd name="T37" fmla="*/ 51 h 51"/>
                  <a:gd name="T38" fmla="*/ 28 w 55"/>
                  <a:gd name="T39" fmla="*/ 51 h 51"/>
                  <a:gd name="T40" fmla="*/ 38 w 55"/>
                  <a:gd name="T41" fmla="*/ 51 h 51"/>
                  <a:gd name="T42" fmla="*/ 38 w 55"/>
                  <a:gd name="T43" fmla="*/ 51 h 51"/>
                  <a:gd name="T44" fmla="*/ 45 w 55"/>
                  <a:gd name="T45" fmla="*/ 48 h 51"/>
                  <a:gd name="T46" fmla="*/ 48 w 55"/>
                  <a:gd name="T47" fmla="*/ 41 h 51"/>
                  <a:gd name="T48" fmla="*/ 51 w 55"/>
                  <a:gd name="T49" fmla="*/ 34 h 51"/>
                  <a:gd name="T50" fmla="*/ 55 w 55"/>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1">
                    <a:moveTo>
                      <a:pt x="55" y="27"/>
                    </a:moveTo>
                    <a:lnTo>
                      <a:pt x="55" y="27"/>
                    </a:lnTo>
                    <a:lnTo>
                      <a:pt x="51" y="17"/>
                    </a:lnTo>
                    <a:lnTo>
                      <a:pt x="48" y="10"/>
                    </a:lnTo>
                    <a:lnTo>
                      <a:pt x="45" y="3"/>
                    </a:lnTo>
                    <a:lnTo>
                      <a:pt x="38" y="0"/>
                    </a:lnTo>
                    <a:lnTo>
                      <a:pt x="38" y="0"/>
                    </a:lnTo>
                    <a:lnTo>
                      <a:pt x="28" y="0"/>
                    </a:lnTo>
                    <a:lnTo>
                      <a:pt x="21" y="0"/>
                    </a:lnTo>
                    <a:lnTo>
                      <a:pt x="11" y="3"/>
                    </a:lnTo>
                    <a:lnTo>
                      <a:pt x="7" y="10"/>
                    </a:lnTo>
                    <a:lnTo>
                      <a:pt x="7" y="10"/>
                    </a:lnTo>
                    <a:lnTo>
                      <a:pt x="4" y="17"/>
                    </a:lnTo>
                    <a:lnTo>
                      <a:pt x="0" y="27"/>
                    </a:lnTo>
                    <a:lnTo>
                      <a:pt x="4" y="34"/>
                    </a:lnTo>
                    <a:lnTo>
                      <a:pt x="7" y="41"/>
                    </a:lnTo>
                    <a:lnTo>
                      <a:pt x="7" y="41"/>
                    </a:lnTo>
                    <a:lnTo>
                      <a:pt x="11" y="48"/>
                    </a:lnTo>
                    <a:lnTo>
                      <a:pt x="21" y="51"/>
                    </a:lnTo>
                    <a:lnTo>
                      <a:pt x="28" y="51"/>
                    </a:lnTo>
                    <a:lnTo>
                      <a:pt x="38" y="51"/>
                    </a:lnTo>
                    <a:lnTo>
                      <a:pt x="38" y="51"/>
                    </a:lnTo>
                    <a:lnTo>
                      <a:pt x="45" y="48"/>
                    </a:lnTo>
                    <a:lnTo>
                      <a:pt x="48" y="41"/>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95" name="Freeform 1372">
                <a:extLst>
                  <a:ext uri="{FF2B5EF4-FFF2-40B4-BE49-F238E27FC236}">
                    <a16:creationId xmlns:a16="http://schemas.microsoft.com/office/drawing/2014/main" id="{2D3B242F-6063-5286-2F3A-C8C878035720}"/>
                  </a:ext>
                </a:extLst>
              </p:cNvPr>
              <p:cNvSpPr>
                <a:spLocks/>
              </p:cNvSpPr>
              <p:nvPr/>
            </p:nvSpPr>
            <p:spPr bwMode="auto">
              <a:xfrm>
                <a:off x="4281" y="2294"/>
                <a:ext cx="50" cy="51"/>
              </a:xfrm>
              <a:custGeom>
                <a:avLst/>
                <a:gdLst>
                  <a:gd name="T0" fmla="*/ 51 w 51"/>
                  <a:gd name="T1" fmla="*/ 27 h 51"/>
                  <a:gd name="T2" fmla="*/ 51 w 51"/>
                  <a:gd name="T3" fmla="*/ 27 h 51"/>
                  <a:gd name="T4" fmla="*/ 51 w 51"/>
                  <a:gd name="T5" fmla="*/ 17 h 51"/>
                  <a:gd name="T6" fmla="*/ 48 w 51"/>
                  <a:gd name="T7" fmla="*/ 10 h 51"/>
                  <a:gd name="T8" fmla="*/ 41 w 51"/>
                  <a:gd name="T9" fmla="*/ 3 h 51"/>
                  <a:gd name="T10" fmla="*/ 34 w 51"/>
                  <a:gd name="T11" fmla="*/ 0 h 51"/>
                  <a:gd name="T12" fmla="*/ 34 w 51"/>
                  <a:gd name="T13" fmla="*/ 0 h 51"/>
                  <a:gd name="T14" fmla="*/ 27 w 51"/>
                  <a:gd name="T15" fmla="*/ 0 h 51"/>
                  <a:gd name="T16" fmla="*/ 17 w 51"/>
                  <a:gd name="T17" fmla="*/ 0 h 51"/>
                  <a:gd name="T18" fmla="*/ 10 w 51"/>
                  <a:gd name="T19" fmla="*/ 3 h 51"/>
                  <a:gd name="T20" fmla="*/ 4 w 51"/>
                  <a:gd name="T21" fmla="*/ 10 h 51"/>
                  <a:gd name="T22" fmla="*/ 4 w 51"/>
                  <a:gd name="T23" fmla="*/ 10 h 51"/>
                  <a:gd name="T24" fmla="*/ 0 w 51"/>
                  <a:gd name="T25" fmla="*/ 17 h 51"/>
                  <a:gd name="T26" fmla="*/ 0 w 51"/>
                  <a:gd name="T27" fmla="*/ 27 h 51"/>
                  <a:gd name="T28" fmla="*/ 0 w 51"/>
                  <a:gd name="T29" fmla="*/ 34 h 51"/>
                  <a:gd name="T30" fmla="*/ 4 w 51"/>
                  <a:gd name="T31" fmla="*/ 41 h 51"/>
                  <a:gd name="T32" fmla="*/ 4 w 51"/>
                  <a:gd name="T33" fmla="*/ 41 h 51"/>
                  <a:gd name="T34" fmla="*/ 10 w 51"/>
                  <a:gd name="T35" fmla="*/ 48 h 51"/>
                  <a:gd name="T36" fmla="*/ 17 w 51"/>
                  <a:gd name="T37" fmla="*/ 51 h 51"/>
                  <a:gd name="T38" fmla="*/ 27 w 51"/>
                  <a:gd name="T39" fmla="*/ 51 h 51"/>
                  <a:gd name="T40" fmla="*/ 34 w 51"/>
                  <a:gd name="T41" fmla="*/ 51 h 51"/>
                  <a:gd name="T42" fmla="*/ 34 w 51"/>
                  <a:gd name="T43" fmla="*/ 51 h 51"/>
                  <a:gd name="T44" fmla="*/ 41 w 51"/>
                  <a:gd name="T45" fmla="*/ 48 h 51"/>
                  <a:gd name="T46" fmla="*/ 48 w 51"/>
                  <a:gd name="T47" fmla="*/ 41 h 51"/>
                  <a:gd name="T48" fmla="*/ 51 w 51"/>
                  <a:gd name="T49" fmla="*/ 34 h 51"/>
                  <a:gd name="T50" fmla="*/ 51 w 51"/>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1">
                    <a:moveTo>
                      <a:pt x="51" y="27"/>
                    </a:moveTo>
                    <a:lnTo>
                      <a:pt x="51" y="27"/>
                    </a:lnTo>
                    <a:lnTo>
                      <a:pt x="51" y="17"/>
                    </a:lnTo>
                    <a:lnTo>
                      <a:pt x="48" y="10"/>
                    </a:lnTo>
                    <a:lnTo>
                      <a:pt x="41" y="3"/>
                    </a:lnTo>
                    <a:lnTo>
                      <a:pt x="34" y="0"/>
                    </a:lnTo>
                    <a:lnTo>
                      <a:pt x="34" y="0"/>
                    </a:lnTo>
                    <a:lnTo>
                      <a:pt x="27" y="0"/>
                    </a:lnTo>
                    <a:lnTo>
                      <a:pt x="17" y="0"/>
                    </a:lnTo>
                    <a:lnTo>
                      <a:pt x="10" y="3"/>
                    </a:lnTo>
                    <a:lnTo>
                      <a:pt x="4" y="10"/>
                    </a:lnTo>
                    <a:lnTo>
                      <a:pt x="4" y="10"/>
                    </a:lnTo>
                    <a:lnTo>
                      <a:pt x="0" y="17"/>
                    </a:lnTo>
                    <a:lnTo>
                      <a:pt x="0" y="27"/>
                    </a:lnTo>
                    <a:lnTo>
                      <a:pt x="0" y="34"/>
                    </a:lnTo>
                    <a:lnTo>
                      <a:pt x="4" y="41"/>
                    </a:lnTo>
                    <a:lnTo>
                      <a:pt x="4" y="41"/>
                    </a:lnTo>
                    <a:lnTo>
                      <a:pt x="10" y="48"/>
                    </a:lnTo>
                    <a:lnTo>
                      <a:pt x="17" y="51"/>
                    </a:lnTo>
                    <a:lnTo>
                      <a:pt x="27" y="51"/>
                    </a:lnTo>
                    <a:lnTo>
                      <a:pt x="34" y="51"/>
                    </a:lnTo>
                    <a:lnTo>
                      <a:pt x="34" y="51"/>
                    </a:lnTo>
                    <a:lnTo>
                      <a:pt x="41" y="48"/>
                    </a:lnTo>
                    <a:lnTo>
                      <a:pt x="48"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96" name="Freeform 1373">
                <a:extLst>
                  <a:ext uri="{FF2B5EF4-FFF2-40B4-BE49-F238E27FC236}">
                    <a16:creationId xmlns:a16="http://schemas.microsoft.com/office/drawing/2014/main" id="{BA75658E-F784-F5D5-18D8-5C08BE38193D}"/>
                  </a:ext>
                </a:extLst>
              </p:cNvPr>
              <p:cNvSpPr>
                <a:spLocks/>
              </p:cNvSpPr>
              <p:nvPr/>
            </p:nvSpPr>
            <p:spPr bwMode="auto">
              <a:xfrm>
                <a:off x="4285" y="2294"/>
                <a:ext cx="48" cy="51"/>
              </a:xfrm>
              <a:custGeom>
                <a:avLst/>
                <a:gdLst>
                  <a:gd name="T0" fmla="*/ 54 w 54"/>
                  <a:gd name="T1" fmla="*/ 27 h 51"/>
                  <a:gd name="T2" fmla="*/ 54 w 54"/>
                  <a:gd name="T3" fmla="*/ 27 h 51"/>
                  <a:gd name="T4" fmla="*/ 54 w 54"/>
                  <a:gd name="T5" fmla="*/ 17 h 51"/>
                  <a:gd name="T6" fmla="*/ 51 w 54"/>
                  <a:gd name="T7" fmla="*/ 10 h 51"/>
                  <a:gd name="T8" fmla="*/ 44 w 54"/>
                  <a:gd name="T9" fmla="*/ 3 h 51"/>
                  <a:gd name="T10" fmla="*/ 37 w 54"/>
                  <a:gd name="T11" fmla="*/ 0 h 51"/>
                  <a:gd name="T12" fmla="*/ 37 w 54"/>
                  <a:gd name="T13" fmla="*/ 0 h 51"/>
                  <a:gd name="T14" fmla="*/ 27 w 54"/>
                  <a:gd name="T15" fmla="*/ 0 h 51"/>
                  <a:gd name="T16" fmla="*/ 20 w 54"/>
                  <a:gd name="T17" fmla="*/ 0 h 51"/>
                  <a:gd name="T18" fmla="*/ 13 w 54"/>
                  <a:gd name="T19" fmla="*/ 3 h 51"/>
                  <a:gd name="T20" fmla="*/ 6 w 54"/>
                  <a:gd name="T21" fmla="*/ 10 h 51"/>
                  <a:gd name="T22" fmla="*/ 6 w 54"/>
                  <a:gd name="T23" fmla="*/ 10 h 51"/>
                  <a:gd name="T24" fmla="*/ 3 w 54"/>
                  <a:gd name="T25" fmla="*/ 17 h 51"/>
                  <a:gd name="T26" fmla="*/ 0 w 54"/>
                  <a:gd name="T27" fmla="*/ 27 h 51"/>
                  <a:gd name="T28" fmla="*/ 3 w 54"/>
                  <a:gd name="T29" fmla="*/ 34 h 51"/>
                  <a:gd name="T30" fmla="*/ 6 w 54"/>
                  <a:gd name="T31" fmla="*/ 41 h 51"/>
                  <a:gd name="T32" fmla="*/ 6 w 54"/>
                  <a:gd name="T33" fmla="*/ 41 h 51"/>
                  <a:gd name="T34" fmla="*/ 13 w 54"/>
                  <a:gd name="T35" fmla="*/ 48 h 51"/>
                  <a:gd name="T36" fmla="*/ 20 w 54"/>
                  <a:gd name="T37" fmla="*/ 51 h 51"/>
                  <a:gd name="T38" fmla="*/ 27 w 54"/>
                  <a:gd name="T39" fmla="*/ 51 h 51"/>
                  <a:gd name="T40" fmla="*/ 37 w 54"/>
                  <a:gd name="T41" fmla="*/ 51 h 51"/>
                  <a:gd name="T42" fmla="*/ 37 w 54"/>
                  <a:gd name="T43" fmla="*/ 51 h 51"/>
                  <a:gd name="T44" fmla="*/ 44 w 54"/>
                  <a:gd name="T45" fmla="*/ 48 h 51"/>
                  <a:gd name="T46" fmla="*/ 51 w 54"/>
                  <a:gd name="T47" fmla="*/ 41 h 51"/>
                  <a:gd name="T48" fmla="*/ 54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4" y="17"/>
                    </a:lnTo>
                    <a:lnTo>
                      <a:pt x="51" y="10"/>
                    </a:lnTo>
                    <a:lnTo>
                      <a:pt x="44" y="3"/>
                    </a:lnTo>
                    <a:lnTo>
                      <a:pt x="37" y="0"/>
                    </a:lnTo>
                    <a:lnTo>
                      <a:pt x="37" y="0"/>
                    </a:lnTo>
                    <a:lnTo>
                      <a:pt x="27" y="0"/>
                    </a:lnTo>
                    <a:lnTo>
                      <a:pt x="20" y="0"/>
                    </a:lnTo>
                    <a:lnTo>
                      <a:pt x="13" y="3"/>
                    </a:lnTo>
                    <a:lnTo>
                      <a:pt x="6" y="10"/>
                    </a:lnTo>
                    <a:lnTo>
                      <a:pt x="6" y="10"/>
                    </a:lnTo>
                    <a:lnTo>
                      <a:pt x="3" y="17"/>
                    </a:lnTo>
                    <a:lnTo>
                      <a:pt x="0" y="27"/>
                    </a:lnTo>
                    <a:lnTo>
                      <a:pt x="3" y="34"/>
                    </a:lnTo>
                    <a:lnTo>
                      <a:pt x="6" y="41"/>
                    </a:lnTo>
                    <a:lnTo>
                      <a:pt x="6" y="41"/>
                    </a:lnTo>
                    <a:lnTo>
                      <a:pt x="13" y="48"/>
                    </a:lnTo>
                    <a:lnTo>
                      <a:pt x="20" y="51"/>
                    </a:lnTo>
                    <a:lnTo>
                      <a:pt x="27" y="51"/>
                    </a:lnTo>
                    <a:lnTo>
                      <a:pt x="37" y="51"/>
                    </a:lnTo>
                    <a:lnTo>
                      <a:pt x="37" y="51"/>
                    </a:lnTo>
                    <a:lnTo>
                      <a:pt x="44" y="48"/>
                    </a:lnTo>
                    <a:lnTo>
                      <a:pt x="51" y="41"/>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97" name="Freeform 1374">
                <a:extLst>
                  <a:ext uri="{FF2B5EF4-FFF2-40B4-BE49-F238E27FC236}">
                    <a16:creationId xmlns:a16="http://schemas.microsoft.com/office/drawing/2014/main" id="{11CA6F2B-6BBA-25A8-0758-6C4C54CF653D}"/>
                  </a:ext>
                </a:extLst>
              </p:cNvPr>
              <p:cNvSpPr>
                <a:spLocks/>
              </p:cNvSpPr>
              <p:nvPr/>
            </p:nvSpPr>
            <p:spPr bwMode="auto">
              <a:xfrm>
                <a:off x="4285" y="2294"/>
                <a:ext cx="48" cy="51"/>
              </a:xfrm>
              <a:custGeom>
                <a:avLst/>
                <a:gdLst>
                  <a:gd name="T0" fmla="*/ 54 w 54"/>
                  <a:gd name="T1" fmla="*/ 27 h 51"/>
                  <a:gd name="T2" fmla="*/ 54 w 54"/>
                  <a:gd name="T3" fmla="*/ 27 h 51"/>
                  <a:gd name="T4" fmla="*/ 54 w 54"/>
                  <a:gd name="T5" fmla="*/ 17 h 51"/>
                  <a:gd name="T6" fmla="*/ 51 w 54"/>
                  <a:gd name="T7" fmla="*/ 10 h 51"/>
                  <a:gd name="T8" fmla="*/ 44 w 54"/>
                  <a:gd name="T9" fmla="*/ 3 h 51"/>
                  <a:gd name="T10" fmla="*/ 37 w 54"/>
                  <a:gd name="T11" fmla="*/ 0 h 51"/>
                  <a:gd name="T12" fmla="*/ 37 w 54"/>
                  <a:gd name="T13" fmla="*/ 0 h 51"/>
                  <a:gd name="T14" fmla="*/ 27 w 54"/>
                  <a:gd name="T15" fmla="*/ 0 h 51"/>
                  <a:gd name="T16" fmla="*/ 20 w 54"/>
                  <a:gd name="T17" fmla="*/ 0 h 51"/>
                  <a:gd name="T18" fmla="*/ 13 w 54"/>
                  <a:gd name="T19" fmla="*/ 3 h 51"/>
                  <a:gd name="T20" fmla="*/ 6 w 54"/>
                  <a:gd name="T21" fmla="*/ 10 h 51"/>
                  <a:gd name="T22" fmla="*/ 6 w 54"/>
                  <a:gd name="T23" fmla="*/ 10 h 51"/>
                  <a:gd name="T24" fmla="*/ 3 w 54"/>
                  <a:gd name="T25" fmla="*/ 17 h 51"/>
                  <a:gd name="T26" fmla="*/ 0 w 54"/>
                  <a:gd name="T27" fmla="*/ 27 h 51"/>
                  <a:gd name="T28" fmla="*/ 3 w 54"/>
                  <a:gd name="T29" fmla="*/ 34 h 51"/>
                  <a:gd name="T30" fmla="*/ 6 w 54"/>
                  <a:gd name="T31" fmla="*/ 41 h 51"/>
                  <a:gd name="T32" fmla="*/ 6 w 54"/>
                  <a:gd name="T33" fmla="*/ 41 h 51"/>
                  <a:gd name="T34" fmla="*/ 13 w 54"/>
                  <a:gd name="T35" fmla="*/ 48 h 51"/>
                  <a:gd name="T36" fmla="*/ 20 w 54"/>
                  <a:gd name="T37" fmla="*/ 51 h 51"/>
                  <a:gd name="T38" fmla="*/ 27 w 54"/>
                  <a:gd name="T39" fmla="*/ 51 h 51"/>
                  <a:gd name="T40" fmla="*/ 37 w 54"/>
                  <a:gd name="T41" fmla="*/ 51 h 51"/>
                  <a:gd name="T42" fmla="*/ 37 w 54"/>
                  <a:gd name="T43" fmla="*/ 51 h 51"/>
                  <a:gd name="T44" fmla="*/ 44 w 54"/>
                  <a:gd name="T45" fmla="*/ 48 h 51"/>
                  <a:gd name="T46" fmla="*/ 51 w 54"/>
                  <a:gd name="T47" fmla="*/ 41 h 51"/>
                  <a:gd name="T48" fmla="*/ 54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4" y="17"/>
                    </a:lnTo>
                    <a:lnTo>
                      <a:pt x="51" y="10"/>
                    </a:lnTo>
                    <a:lnTo>
                      <a:pt x="44" y="3"/>
                    </a:lnTo>
                    <a:lnTo>
                      <a:pt x="37" y="0"/>
                    </a:lnTo>
                    <a:lnTo>
                      <a:pt x="37" y="0"/>
                    </a:lnTo>
                    <a:lnTo>
                      <a:pt x="27" y="0"/>
                    </a:lnTo>
                    <a:lnTo>
                      <a:pt x="20" y="0"/>
                    </a:lnTo>
                    <a:lnTo>
                      <a:pt x="13" y="3"/>
                    </a:lnTo>
                    <a:lnTo>
                      <a:pt x="6" y="10"/>
                    </a:lnTo>
                    <a:lnTo>
                      <a:pt x="6" y="10"/>
                    </a:lnTo>
                    <a:lnTo>
                      <a:pt x="3" y="17"/>
                    </a:lnTo>
                    <a:lnTo>
                      <a:pt x="0" y="27"/>
                    </a:lnTo>
                    <a:lnTo>
                      <a:pt x="3" y="34"/>
                    </a:lnTo>
                    <a:lnTo>
                      <a:pt x="6" y="41"/>
                    </a:lnTo>
                    <a:lnTo>
                      <a:pt x="6" y="41"/>
                    </a:lnTo>
                    <a:lnTo>
                      <a:pt x="13" y="48"/>
                    </a:lnTo>
                    <a:lnTo>
                      <a:pt x="20" y="51"/>
                    </a:lnTo>
                    <a:lnTo>
                      <a:pt x="27" y="51"/>
                    </a:lnTo>
                    <a:lnTo>
                      <a:pt x="37" y="51"/>
                    </a:lnTo>
                    <a:lnTo>
                      <a:pt x="37" y="51"/>
                    </a:lnTo>
                    <a:lnTo>
                      <a:pt x="44" y="48"/>
                    </a:lnTo>
                    <a:lnTo>
                      <a:pt x="51" y="41"/>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98" name="Freeform 1375">
                <a:extLst>
                  <a:ext uri="{FF2B5EF4-FFF2-40B4-BE49-F238E27FC236}">
                    <a16:creationId xmlns:a16="http://schemas.microsoft.com/office/drawing/2014/main" id="{2D1859EE-935F-E414-D477-BB2FBBF0C3F1}"/>
                  </a:ext>
                </a:extLst>
              </p:cNvPr>
              <p:cNvSpPr>
                <a:spLocks/>
              </p:cNvSpPr>
              <p:nvPr/>
            </p:nvSpPr>
            <p:spPr bwMode="auto">
              <a:xfrm>
                <a:off x="4321" y="2308"/>
                <a:ext cx="12" cy="54"/>
              </a:xfrm>
              <a:custGeom>
                <a:avLst/>
                <a:gdLst>
                  <a:gd name="T0" fmla="*/ 54 w 54"/>
                  <a:gd name="T1" fmla="*/ 27 h 54"/>
                  <a:gd name="T2" fmla="*/ 54 w 54"/>
                  <a:gd name="T3" fmla="*/ 27 h 54"/>
                  <a:gd name="T4" fmla="*/ 54 w 54"/>
                  <a:gd name="T5" fmla="*/ 20 h 54"/>
                  <a:gd name="T6" fmla="*/ 48 w 54"/>
                  <a:gd name="T7" fmla="*/ 13 h 54"/>
                  <a:gd name="T8" fmla="*/ 44 w 54"/>
                  <a:gd name="T9" fmla="*/ 6 h 54"/>
                  <a:gd name="T10" fmla="*/ 37 w 54"/>
                  <a:gd name="T11" fmla="*/ 3 h 54"/>
                  <a:gd name="T12" fmla="*/ 37 w 54"/>
                  <a:gd name="T13" fmla="*/ 3 h 54"/>
                  <a:gd name="T14" fmla="*/ 27 w 54"/>
                  <a:gd name="T15" fmla="*/ 0 h 54"/>
                  <a:gd name="T16" fmla="*/ 20 w 54"/>
                  <a:gd name="T17" fmla="*/ 3 h 54"/>
                  <a:gd name="T18" fmla="*/ 14 w 54"/>
                  <a:gd name="T19" fmla="*/ 6 h 54"/>
                  <a:gd name="T20" fmla="*/ 7 w 54"/>
                  <a:gd name="T21" fmla="*/ 13 h 54"/>
                  <a:gd name="T22" fmla="*/ 7 w 54"/>
                  <a:gd name="T23" fmla="*/ 13 h 54"/>
                  <a:gd name="T24" fmla="*/ 3 w 54"/>
                  <a:gd name="T25" fmla="*/ 20 h 54"/>
                  <a:gd name="T26" fmla="*/ 0 w 54"/>
                  <a:gd name="T27" fmla="*/ 27 h 54"/>
                  <a:gd name="T28" fmla="*/ 3 w 54"/>
                  <a:gd name="T29" fmla="*/ 37 h 54"/>
                  <a:gd name="T30" fmla="*/ 7 w 54"/>
                  <a:gd name="T31" fmla="*/ 44 h 54"/>
                  <a:gd name="T32" fmla="*/ 7 w 54"/>
                  <a:gd name="T33" fmla="*/ 44 h 54"/>
                  <a:gd name="T34" fmla="*/ 14 w 54"/>
                  <a:gd name="T35" fmla="*/ 51 h 54"/>
                  <a:gd name="T36" fmla="*/ 20 w 54"/>
                  <a:gd name="T37" fmla="*/ 54 h 54"/>
                  <a:gd name="T38" fmla="*/ 27 w 54"/>
                  <a:gd name="T39" fmla="*/ 54 h 54"/>
                  <a:gd name="T40" fmla="*/ 37 w 54"/>
                  <a:gd name="T41" fmla="*/ 54 h 54"/>
                  <a:gd name="T42" fmla="*/ 37 w 54"/>
                  <a:gd name="T43" fmla="*/ 54 h 54"/>
                  <a:gd name="T44" fmla="*/ 44 w 54"/>
                  <a:gd name="T45" fmla="*/ 51 h 54"/>
                  <a:gd name="T46" fmla="*/ 48 w 54"/>
                  <a:gd name="T47" fmla="*/ 44 h 54"/>
                  <a:gd name="T48" fmla="*/ 54 w 54"/>
                  <a:gd name="T49" fmla="*/ 37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20"/>
                    </a:lnTo>
                    <a:lnTo>
                      <a:pt x="48" y="13"/>
                    </a:lnTo>
                    <a:lnTo>
                      <a:pt x="44" y="6"/>
                    </a:lnTo>
                    <a:lnTo>
                      <a:pt x="37" y="3"/>
                    </a:lnTo>
                    <a:lnTo>
                      <a:pt x="37" y="3"/>
                    </a:lnTo>
                    <a:lnTo>
                      <a:pt x="27" y="0"/>
                    </a:lnTo>
                    <a:lnTo>
                      <a:pt x="20" y="3"/>
                    </a:lnTo>
                    <a:lnTo>
                      <a:pt x="14" y="6"/>
                    </a:lnTo>
                    <a:lnTo>
                      <a:pt x="7" y="13"/>
                    </a:lnTo>
                    <a:lnTo>
                      <a:pt x="7" y="13"/>
                    </a:lnTo>
                    <a:lnTo>
                      <a:pt x="3" y="20"/>
                    </a:lnTo>
                    <a:lnTo>
                      <a:pt x="0" y="27"/>
                    </a:lnTo>
                    <a:lnTo>
                      <a:pt x="3" y="37"/>
                    </a:lnTo>
                    <a:lnTo>
                      <a:pt x="7" y="44"/>
                    </a:lnTo>
                    <a:lnTo>
                      <a:pt x="7" y="44"/>
                    </a:lnTo>
                    <a:lnTo>
                      <a:pt x="14" y="51"/>
                    </a:lnTo>
                    <a:lnTo>
                      <a:pt x="20" y="54"/>
                    </a:lnTo>
                    <a:lnTo>
                      <a:pt x="27" y="54"/>
                    </a:lnTo>
                    <a:lnTo>
                      <a:pt x="37" y="54"/>
                    </a:lnTo>
                    <a:lnTo>
                      <a:pt x="37" y="54"/>
                    </a:lnTo>
                    <a:lnTo>
                      <a:pt x="44" y="51"/>
                    </a:lnTo>
                    <a:lnTo>
                      <a:pt x="48" y="44"/>
                    </a:lnTo>
                    <a:lnTo>
                      <a:pt x="54" y="37"/>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99" name="Freeform 1376">
                <a:extLst>
                  <a:ext uri="{FF2B5EF4-FFF2-40B4-BE49-F238E27FC236}">
                    <a16:creationId xmlns:a16="http://schemas.microsoft.com/office/drawing/2014/main" id="{C177E8EF-82B3-CEDC-3A94-46BE480E45EB}"/>
                  </a:ext>
                </a:extLst>
              </p:cNvPr>
              <p:cNvSpPr>
                <a:spLocks/>
              </p:cNvSpPr>
              <p:nvPr/>
            </p:nvSpPr>
            <p:spPr bwMode="auto">
              <a:xfrm>
                <a:off x="4333" y="2324"/>
                <a:ext cx="0" cy="54"/>
              </a:xfrm>
              <a:custGeom>
                <a:avLst/>
                <a:gdLst>
                  <a:gd name="T0" fmla="*/ 51 w 51"/>
                  <a:gd name="T1" fmla="*/ 27 h 54"/>
                  <a:gd name="T2" fmla="*/ 51 w 51"/>
                  <a:gd name="T3" fmla="*/ 27 h 54"/>
                  <a:gd name="T4" fmla="*/ 51 w 51"/>
                  <a:gd name="T5" fmla="*/ 20 h 54"/>
                  <a:gd name="T6" fmla="*/ 47 w 51"/>
                  <a:gd name="T7" fmla="*/ 10 h 54"/>
                  <a:gd name="T8" fmla="*/ 41 w 51"/>
                  <a:gd name="T9" fmla="*/ 6 h 54"/>
                  <a:gd name="T10" fmla="*/ 34 w 51"/>
                  <a:gd name="T11" fmla="*/ 3 h 54"/>
                  <a:gd name="T12" fmla="*/ 34 w 51"/>
                  <a:gd name="T13" fmla="*/ 3 h 54"/>
                  <a:gd name="T14" fmla="*/ 27 w 51"/>
                  <a:gd name="T15" fmla="*/ 0 h 54"/>
                  <a:gd name="T16" fmla="*/ 17 w 51"/>
                  <a:gd name="T17" fmla="*/ 3 h 54"/>
                  <a:gd name="T18" fmla="*/ 10 w 51"/>
                  <a:gd name="T19" fmla="*/ 6 h 54"/>
                  <a:gd name="T20" fmla="*/ 3 w 51"/>
                  <a:gd name="T21" fmla="*/ 10 h 54"/>
                  <a:gd name="T22" fmla="*/ 3 w 51"/>
                  <a:gd name="T23" fmla="*/ 10 h 54"/>
                  <a:gd name="T24" fmla="*/ 0 w 51"/>
                  <a:gd name="T25" fmla="*/ 20 h 54"/>
                  <a:gd name="T26" fmla="*/ 0 w 51"/>
                  <a:gd name="T27" fmla="*/ 27 h 54"/>
                  <a:gd name="T28" fmla="*/ 0 w 51"/>
                  <a:gd name="T29" fmla="*/ 34 h 54"/>
                  <a:gd name="T30" fmla="*/ 3 w 51"/>
                  <a:gd name="T31" fmla="*/ 44 h 54"/>
                  <a:gd name="T32" fmla="*/ 3 w 51"/>
                  <a:gd name="T33" fmla="*/ 44 h 54"/>
                  <a:gd name="T34" fmla="*/ 10 w 51"/>
                  <a:gd name="T35" fmla="*/ 47 h 54"/>
                  <a:gd name="T36" fmla="*/ 17 w 51"/>
                  <a:gd name="T37" fmla="*/ 51 h 54"/>
                  <a:gd name="T38" fmla="*/ 27 w 51"/>
                  <a:gd name="T39" fmla="*/ 54 h 54"/>
                  <a:gd name="T40" fmla="*/ 34 w 51"/>
                  <a:gd name="T41" fmla="*/ 51 h 54"/>
                  <a:gd name="T42" fmla="*/ 34 w 51"/>
                  <a:gd name="T43" fmla="*/ 51 h 54"/>
                  <a:gd name="T44" fmla="*/ 41 w 51"/>
                  <a:gd name="T45" fmla="*/ 47 h 54"/>
                  <a:gd name="T46" fmla="*/ 47 w 51"/>
                  <a:gd name="T47" fmla="*/ 44 h 54"/>
                  <a:gd name="T48" fmla="*/ 51 w 51"/>
                  <a:gd name="T49" fmla="*/ 34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0"/>
                    </a:lnTo>
                    <a:lnTo>
                      <a:pt x="47" y="10"/>
                    </a:lnTo>
                    <a:lnTo>
                      <a:pt x="41" y="6"/>
                    </a:lnTo>
                    <a:lnTo>
                      <a:pt x="34" y="3"/>
                    </a:lnTo>
                    <a:lnTo>
                      <a:pt x="34" y="3"/>
                    </a:lnTo>
                    <a:lnTo>
                      <a:pt x="27" y="0"/>
                    </a:lnTo>
                    <a:lnTo>
                      <a:pt x="17" y="3"/>
                    </a:lnTo>
                    <a:lnTo>
                      <a:pt x="10" y="6"/>
                    </a:lnTo>
                    <a:lnTo>
                      <a:pt x="3" y="10"/>
                    </a:lnTo>
                    <a:lnTo>
                      <a:pt x="3" y="10"/>
                    </a:lnTo>
                    <a:lnTo>
                      <a:pt x="0" y="20"/>
                    </a:lnTo>
                    <a:lnTo>
                      <a:pt x="0" y="27"/>
                    </a:lnTo>
                    <a:lnTo>
                      <a:pt x="0" y="34"/>
                    </a:lnTo>
                    <a:lnTo>
                      <a:pt x="3" y="44"/>
                    </a:lnTo>
                    <a:lnTo>
                      <a:pt x="3" y="44"/>
                    </a:lnTo>
                    <a:lnTo>
                      <a:pt x="10" y="47"/>
                    </a:lnTo>
                    <a:lnTo>
                      <a:pt x="17" y="51"/>
                    </a:lnTo>
                    <a:lnTo>
                      <a:pt x="27" y="54"/>
                    </a:lnTo>
                    <a:lnTo>
                      <a:pt x="34" y="51"/>
                    </a:lnTo>
                    <a:lnTo>
                      <a:pt x="34" y="51"/>
                    </a:lnTo>
                    <a:lnTo>
                      <a:pt x="41" y="47"/>
                    </a:lnTo>
                    <a:lnTo>
                      <a:pt x="47" y="44"/>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00" name="Freeform 1377">
                <a:extLst>
                  <a:ext uri="{FF2B5EF4-FFF2-40B4-BE49-F238E27FC236}">
                    <a16:creationId xmlns:a16="http://schemas.microsoft.com/office/drawing/2014/main" id="{33E72E66-5B8E-076D-2ED9-E5358DA29132}"/>
                  </a:ext>
                </a:extLst>
              </p:cNvPr>
              <p:cNvSpPr>
                <a:spLocks/>
              </p:cNvSpPr>
              <p:nvPr/>
            </p:nvSpPr>
            <p:spPr bwMode="auto">
              <a:xfrm>
                <a:off x="4333" y="2324"/>
                <a:ext cx="0" cy="54"/>
              </a:xfrm>
              <a:custGeom>
                <a:avLst/>
                <a:gdLst>
                  <a:gd name="T0" fmla="*/ 51 w 51"/>
                  <a:gd name="T1" fmla="*/ 27 h 54"/>
                  <a:gd name="T2" fmla="*/ 51 w 51"/>
                  <a:gd name="T3" fmla="*/ 27 h 54"/>
                  <a:gd name="T4" fmla="*/ 51 w 51"/>
                  <a:gd name="T5" fmla="*/ 20 h 54"/>
                  <a:gd name="T6" fmla="*/ 47 w 51"/>
                  <a:gd name="T7" fmla="*/ 10 h 54"/>
                  <a:gd name="T8" fmla="*/ 41 w 51"/>
                  <a:gd name="T9" fmla="*/ 6 h 54"/>
                  <a:gd name="T10" fmla="*/ 34 w 51"/>
                  <a:gd name="T11" fmla="*/ 3 h 54"/>
                  <a:gd name="T12" fmla="*/ 34 w 51"/>
                  <a:gd name="T13" fmla="*/ 3 h 54"/>
                  <a:gd name="T14" fmla="*/ 27 w 51"/>
                  <a:gd name="T15" fmla="*/ 0 h 54"/>
                  <a:gd name="T16" fmla="*/ 17 w 51"/>
                  <a:gd name="T17" fmla="*/ 3 h 54"/>
                  <a:gd name="T18" fmla="*/ 10 w 51"/>
                  <a:gd name="T19" fmla="*/ 6 h 54"/>
                  <a:gd name="T20" fmla="*/ 3 w 51"/>
                  <a:gd name="T21" fmla="*/ 10 h 54"/>
                  <a:gd name="T22" fmla="*/ 3 w 51"/>
                  <a:gd name="T23" fmla="*/ 10 h 54"/>
                  <a:gd name="T24" fmla="*/ 0 w 51"/>
                  <a:gd name="T25" fmla="*/ 20 h 54"/>
                  <a:gd name="T26" fmla="*/ 0 w 51"/>
                  <a:gd name="T27" fmla="*/ 27 h 54"/>
                  <a:gd name="T28" fmla="*/ 0 w 51"/>
                  <a:gd name="T29" fmla="*/ 34 h 54"/>
                  <a:gd name="T30" fmla="*/ 3 w 51"/>
                  <a:gd name="T31" fmla="*/ 44 h 54"/>
                  <a:gd name="T32" fmla="*/ 3 w 51"/>
                  <a:gd name="T33" fmla="*/ 44 h 54"/>
                  <a:gd name="T34" fmla="*/ 10 w 51"/>
                  <a:gd name="T35" fmla="*/ 47 h 54"/>
                  <a:gd name="T36" fmla="*/ 17 w 51"/>
                  <a:gd name="T37" fmla="*/ 51 h 54"/>
                  <a:gd name="T38" fmla="*/ 27 w 51"/>
                  <a:gd name="T39" fmla="*/ 54 h 54"/>
                  <a:gd name="T40" fmla="*/ 34 w 51"/>
                  <a:gd name="T41" fmla="*/ 51 h 54"/>
                  <a:gd name="T42" fmla="*/ 34 w 51"/>
                  <a:gd name="T43" fmla="*/ 51 h 54"/>
                  <a:gd name="T44" fmla="*/ 41 w 51"/>
                  <a:gd name="T45" fmla="*/ 47 h 54"/>
                  <a:gd name="T46" fmla="*/ 47 w 51"/>
                  <a:gd name="T47" fmla="*/ 44 h 54"/>
                  <a:gd name="T48" fmla="*/ 51 w 51"/>
                  <a:gd name="T49" fmla="*/ 34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0"/>
                    </a:lnTo>
                    <a:lnTo>
                      <a:pt x="47" y="10"/>
                    </a:lnTo>
                    <a:lnTo>
                      <a:pt x="41" y="6"/>
                    </a:lnTo>
                    <a:lnTo>
                      <a:pt x="34" y="3"/>
                    </a:lnTo>
                    <a:lnTo>
                      <a:pt x="34" y="3"/>
                    </a:lnTo>
                    <a:lnTo>
                      <a:pt x="27" y="0"/>
                    </a:lnTo>
                    <a:lnTo>
                      <a:pt x="17" y="3"/>
                    </a:lnTo>
                    <a:lnTo>
                      <a:pt x="10" y="6"/>
                    </a:lnTo>
                    <a:lnTo>
                      <a:pt x="3" y="10"/>
                    </a:lnTo>
                    <a:lnTo>
                      <a:pt x="3" y="10"/>
                    </a:lnTo>
                    <a:lnTo>
                      <a:pt x="0" y="20"/>
                    </a:lnTo>
                    <a:lnTo>
                      <a:pt x="0" y="27"/>
                    </a:lnTo>
                    <a:lnTo>
                      <a:pt x="0" y="34"/>
                    </a:lnTo>
                    <a:lnTo>
                      <a:pt x="3" y="44"/>
                    </a:lnTo>
                    <a:lnTo>
                      <a:pt x="3" y="44"/>
                    </a:lnTo>
                    <a:lnTo>
                      <a:pt x="10" y="47"/>
                    </a:lnTo>
                    <a:lnTo>
                      <a:pt x="17" y="51"/>
                    </a:lnTo>
                    <a:lnTo>
                      <a:pt x="27" y="54"/>
                    </a:lnTo>
                    <a:lnTo>
                      <a:pt x="34" y="51"/>
                    </a:lnTo>
                    <a:lnTo>
                      <a:pt x="34" y="51"/>
                    </a:lnTo>
                    <a:lnTo>
                      <a:pt x="41" y="47"/>
                    </a:lnTo>
                    <a:lnTo>
                      <a:pt x="47" y="44"/>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01" name="Freeform 1378">
                <a:extLst>
                  <a:ext uri="{FF2B5EF4-FFF2-40B4-BE49-F238E27FC236}">
                    <a16:creationId xmlns:a16="http://schemas.microsoft.com/office/drawing/2014/main" id="{2A4BF262-54A1-780D-E41A-D77607F0AB6D}"/>
                  </a:ext>
                </a:extLst>
              </p:cNvPr>
              <p:cNvSpPr>
                <a:spLocks/>
              </p:cNvSpPr>
              <p:nvPr/>
            </p:nvSpPr>
            <p:spPr bwMode="auto">
              <a:xfrm>
                <a:off x="4386" y="2343"/>
                <a:ext cx="54" cy="54"/>
              </a:xfrm>
              <a:custGeom>
                <a:avLst/>
                <a:gdLst>
                  <a:gd name="T0" fmla="*/ 55 w 55"/>
                  <a:gd name="T1" fmla="*/ 27 h 54"/>
                  <a:gd name="T2" fmla="*/ 55 w 55"/>
                  <a:gd name="T3" fmla="*/ 27 h 54"/>
                  <a:gd name="T4" fmla="*/ 51 w 55"/>
                  <a:gd name="T5" fmla="*/ 17 h 54"/>
                  <a:gd name="T6" fmla="*/ 48 w 55"/>
                  <a:gd name="T7" fmla="*/ 10 h 54"/>
                  <a:gd name="T8" fmla="*/ 45 w 55"/>
                  <a:gd name="T9" fmla="*/ 3 h 54"/>
                  <a:gd name="T10" fmla="*/ 34 w 55"/>
                  <a:gd name="T11" fmla="*/ 0 h 54"/>
                  <a:gd name="T12" fmla="*/ 34 w 55"/>
                  <a:gd name="T13" fmla="*/ 0 h 54"/>
                  <a:gd name="T14" fmla="*/ 28 w 55"/>
                  <a:gd name="T15" fmla="*/ 0 h 54"/>
                  <a:gd name="T16" fmla="*/ 21 w 55"/>
                  <a:gd name="T17" fmla="*/ 0 h 54"/>
                  <a:gd name="T18" fmla="*/ 11 w 55"/>
                  <a:gd name="T19" fmla="*/ 3 h 54"/>
                  <a:gd name="T20" fmla="*/ 7 w 55"/>
                  <a:gd name="T21" fmla="*/ 10 h 54"/>
                  <a:gd name="T22" fmla="*/ 7 w 55"/>
                  <a:gd name="T23" fmla="*/ 10 h 54"/>
                  <a:gd name="T24" fmla="*/ 0 w 55"/>
                  <a:gd name="T25" fmla="*/ 17 h 54"/>
                  <a:gd name="T26" fmla="*/ 0 w 55"/>
                  <a:gd name="T27" fmla="*/ 27 h 54"/>
                  <a:gd name="T28" fmla="*/ 0 w 55"/>
                  <a:gd name="T29" fmla="*/ 34 h 54"/>
                  <a:gd name="T30" fmla="*/ 7 w 55"/>
                  <a:gd name="T31" fmla="*/ 40 h 54"/>
                  <a:gd name="T32" fmla="*/ 7 w 55"/>
                  <a:gd name="T33" fmla="*/ 40 h 54"/>
                  <a:gd name="T34" fmla="*/ 11 w 55"/>
                  <a:gd name="T35" fmla="*/ 47 h 54"/>
                  <a:gd name="T36" fmla="*/ 21 w 55"/>
                  <a:gd name="T37" fmla="*/ 51 h 54"/>
                  <a:gd name="T38" fmla="*/ 28 w 55"/>
                  <a:gd name="T39" fmla="*/ 54 h 54"/>
                  <a:gd name="T40" fmla="*/ 34 w 55"/>
                  <a:gd name="T41" fmla="*/ 51 h 54"/>
                  <a:gd name="T42" fmla="*/ 34 w 55"/>
                  <a:gd name="T43" fmla="*/ 51 h 54"/>
                  <a:gd name="T44" fmla="*/ 45 w 55"/>
                  <a:gd name="T45" fmla="*/ 47 h 54"/>
                  <a:gd name="T46" fmla="*/ 48 w 55"/>
                  <a:gd name="T47" fmla="*/ 40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17"/>
                    </a:lnTo>
                    <a:lnTo>
                      <a:pt x="48" y="10"/>
                    </a:lnTo>
                    <a:lnTo>
                      <a:pt x="45" y="3"/>
                    </a:lnTo>
                    <a:lnTo>
                      <a:pt x="34" y="0"/>
                    </a:lnTo>
                    <a:lnTo>
                      <a:pt x="34" y="0"/>
                    </a:lnTo>
                    <a:lnTo>
                      <a:pt x="28" y="0"/>
                    </a:lnTo>
                    <a:lnTo>
                      <a:pt x="21" y="0"/>
                    </a:lnTo>
                    <a:lnTo>
                      <a:pt x="11" y="3"/>
                    </a:lnTo>
                    <a:lnTo>
                      <a:pt x="7" y="10"/>
                    </a:lnTo>
                    <a:lnTo>
                      <a:pt x="7" y="10"/>
                    </a:lnTo>
                    <a:lnTo>
                      <a:pt x="0" y="17"/>
                    </a:lnTo>
                    <a:lnTo>
                      <a:pt x="0" y="27"/>
                    </a:lnTo>
                    <a:lnTo>
                      <a:pt x="0" y="34"/>
                    </a:lnTo>
                    <a:lnTo>
                      <a:pt x="7" y="40"/>
                    </a:lnTo>
                    <a:lnTo>
                      <a:pt x="7" y="40"/>
                    </a:lnTo>
                    <a:lnTo>
                      <a:pt x="11" y="47"/>
                    </a:lnTo>
                    <a:lnTo>
                      <a:pt x="21" y="51"/>
                    </a:lnTo>
                    <a:lnTo>
                      <a:pt x="28" y="54"/>
                    </a:lnTo>
                    <a:lnTo>
                      <a:pt x="34" y="51"/>
                    </a:lnTo>
                    <a:lnTo>
                      <a:pt x="34" y="51"/>
                    </a:lnTo>
                    <a:lnTo>
                      <a:pt x="45" y="47"/>
                    </a:lnTo>
                    <a:lnTo>
                      <a:pt x="48" y="40"/>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02" name="Freeform 1379">
                <a:extLst>
                  <a:ext uri="{FF2B5EF4-FFF2-40B4-BE49-F238E27FC236}">
                    <a16:creationId xmlns:a16="http://schemas.microsoft.com/office/drawing/2014/main" id="{2A2E9CAE-1778-8427-FF8F-AEB094168606}"/>
                  </a:ext>
                </a:extLst>
              </p:cNvPr>
              <p:cNvSpPr>
                <a:spLocks/>
              </p:cNvSpPr>
              <p:nvPr/>
            </p:nvSpPr>
            <p:spPr bwMode="auto">
              <a:xfrm>
                <a:off x="4402" y="2343"/>
                <a:ext cx="52" cy="54"/>
              </a:xfrm>
              <a:custGeom>
                <a:avLst/>
                <a:gdLst>
                  <a:gd name="T0" fmla="*/ 51 w 51"/>
                  <a:gd name="T1" fmla="*/ 27 h 54"/>
                  <a:gd name="T2" fmla="*/ 51 w 51"/>
                  <a:gd name="T3" fmla="*/ 27 h 54"/>
                  <a:gd name="T4" fmla="*/ 51 w 51"/>
                  <a:gd name="T5" fmla="*/ 17 h 54"/>
                  <a:gd name="T6" fmla="*/ 48 w 51"/>
                  <a:gd name="T7" fmla="*/ 10 h 54"/>
                  <a:gd name="T8" fmla="*/ 41 w 51"/>
                  <a:gd name="T9" fmla="*/ 3 h 54"/>
                  <a:gd name="T10" fmla="*/ 34 w 51"/>
                  <a:gd name="T11" fmla="*/ 0 h 54"/>
                  <a:gd name="T12" fmla="*/ 34 w 51"/>
                  <a:gd name="T13" fmla="*/ 0 h 54"/>
                  <a:gd name="T14" fmla="*/ 28 w 51"/>
                  <a:gd name="T15" fmla="*/ 0 h 54"/>
                  <a:gd name="T16" fmla="*/ 17 w 51"/>
                  <a:gd name="T17" fmla="*/ 0 h 54"/>
                  <a:gd name="T18" fmla="*/ 11 w 51"/>
                  <a:gd name="T19" fmla="*/ 3 h 54"/>
                  <a:gd name="T20" fmla="*/ 4 w 51"/>
                  <a:gd name="T21" fmla="*/ 10 h 54"/>
                  <a:gd name="T22" fmla="*/ 4 w 51"/>
                  <a:gd name="T23" fmla="*/ 10 h 54"/>
                  <a:gd name="T24" fmla="*/ 0 w 51"/>
                  <a:gd name="T25" fmla="*/ 17 h 54"/>
                  <a:gd name="T26" fmla="*/ 0 w 51"/>
                  <a:gd name="T27" fmla="*/ 27 h 54"/>
                  <a:gd name="T28" fmla="*/ 0 w 51"/>
                  <a:gd name="T29" fmla="*/ 34 h 54"/>
                  <a:gd name="T30" fmla="*/ 4 w 51"/>
                  <a:gd name="T31" fmla="*/ 40 h 54"/>
                  <a:gd name="T32" fmla="*/ 4 w 51"/>
                  <a:gd name="T33" fmla="*/ 40 h 54"/>
                  <a:gd name="T34" fmla="*/ 11 w 51"/>
                  <a:gd name="T35" fmla="*/ 47 h 54"/>
                  <a:gd name="T36" fmla="*/ 17 w 51"/>
                  <a:gd name="T37" fmla="*/ 51 h 54"/>
                  <a:gd name="T38" fmla="*/ 28 w 51"/>
                  <a:gd name="T39" fmla="*/ 54 h 54"/>
                  <a:gd name="T40" fmla="*/ 34 w 51"/>
                  <a:gd name="T41" fmla="*/ 51 h 54"/>
                  <a:gd name="T42" fmla="*/ 34 w 51"/>
                  <a:gd name="T43" fmla="*/ 51 h 54"/>
                  <a:gd name="T44" fmla="*/ 41 w 51"/>
                  <a:gd name="T45" fmla="*/ 47 h 54"/>
                  <a:gd name="T46" fmla="*/ 48 w 51"/>
                  <a:gd name="T47" fmla="*/ 40 h 54"/>
                  <a:gd name="T48" fmla="*/ 51 w 51"/>
                  <a:gd name="T49" fmla="*/ 34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17"/>
                    </a:lnTo>
                    <a:lnTo>
                      <a:pt x="48" y="10"/>
                    </a:lnTo>
                    <a:lnTo>
                      <a:pt x="41" y="3"/>
                    </a:lnTo>
                    <a:lnTo>
                      <a:pt x="34" y="0"/>
                    </a:lnTo>
                    <a:lnTo>
                      <a:pt x="34" y="0"/>
                    </a:lnTo>
                    <a:lnTo>
                      <a:pt x="28" y="0"/>
                    </a:lnTo>
                    <a:lnTo>
                      <a:pt x="17" y="0"/>
                    </a:lnTo>
                    <a:lnTo>
                      <a:pt x="11" y="3"/>
                    </a:lnTo>
                    <a:lnTo>
                      <a:pt x="4" y="10"/>
                    </a:lnTo>
                    <a:lnTo>
                      <a:pt x="4" y="10"/>
                    </a:lnTo>
                    <a:lnTo>
                      <a:pt x="0" y="17"/>
                    </a:lnTo>
                    <a:lnTo>
                      <a:pt x="0" y="27"/>
                    </a:lnTo>
                    <a:lnTo>
                      <a:pt x="0" y="34"/>
                    </a:lnTo>
                    <a:lnTo>
                      <a:pt x="4" y="40"/>
                    </a:lnTo>
                    <a:lnTo>
                      <a:pt x="4" y="40"/>
                    </a:lnTo>
                    <a:lnTo>
                      <a:pt x="11" y="47"/>
                    </a:lnTo>
                    <a:lnTo>
                      <a:pt x="17" y="51"/>
                    </a:lnTo>
                    <a:lnTo>
                      <a:pt x="28" y="54"/>
                    </a:lnTo>
                    <a:lnTo>
                      <a:pt x="34" y="51"/>
                    </a:lnTo>
                    <a:lnTo>
                      <a:pt x="34" y="51"/>
                    </a:lnTo>
                    <a:lnTo>
                      <a:pt x="41" y="47"/>
                    </a:lnTo>
                    <a:lnTo>
                      <a:pt x="48" y="40"/>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03" name="Freeform 1380">
                <a:extLst>
                  <a:ext uri="{FF2B5EF4-FFF2-40B4-BE49-F238E27FC236}">
                    <a16:creationId xmlns:a16="http://schemas.microsoft.com/office/drawing/2014/main" id="{6BB71A0A-C785-51CB-8D57-6D52B2C3C9A4}"/>
                  </a:ext>
                </a:extLst>
              </p:cNvPr>
              <p:cNvSpPr>
                <a:spLocks/>
              </p:cNvSpPr>
              <p:nvPr/>
            </p:nvSpPr>
            <p:spPr bwMode="auto">
              <a:xfrm>
                <a:off x="4434" y="2359"/>
                <a:ext cx="26" cy="51"/>
              </a:xfrm>
              <a:custGeom>
                <a:avLst/>
                <a:gdLst>
                  <a:gd name="T0" fmla="*/ 54 w 54"/>
                  <a:gd name="T1" fmla="*/ 23 h 51"/>
                  <a:gd name="T2" fmla="*/ 54 w 54"/>
                  <a:gd name="T3" fmla="*/ 23 h 51"/>
                  <a:gd name="T4" fmla="*/ 51 w 54"/>
                  <a:gd name="T5" fmla="*/ 17 h 51"/>
                  <a:gd name="T6" fmla="*/ 48 w 54"/>
                  <a:gd name="T7" fmla="*/ 10 h 51"/>
                  <a:gd name="T8" fmla="*/ 44 w 54"/>
                  <a:gd name="T9" fmla="*/ 3 h 51"/>
                  <a:gd name="T10" fmla="*/ 34 w 54"/>
                  <a:gd name="T11" fmla="*/ 0 h 51"/>
                  <a:gd name="T12" fmla="*/ 34 w 54"/>
                  <a:gd name="T13" fmla="*/ 0 h 51"/>
                  <a:gd name="T14" fmla="*/ 27 w 54"/>
                  <a:gd name="T15" fmla="*/ 0 h 51"/>
                  <a:gd name="T16" fmla="*/ 20 w 54"/>
                  <a:gd name="T17" fmla="*/ 0 h 51"/>
                  <a:gd name="T18" fmla="*/ 10 w 54"/>
                  <a:gd name="T19" fmla="*/ 3 h 51"/>
                  <a:gd name="T20" fmla="*/ 7 w 54"/>
                  <a:gd name="T21" fmla="*/ 10 h 51"/>
                  <a:gd name="T22" fmla="*/ 7 w 54"/>
                  <a:gd name="T23" fmla="*/ 10 h 51"/>
                  <a:gd name="T24" fmla="*/ 3 w 54"/>
                  <a:gd name="T25" fmla="*/ 17 h 51"/>
                  <a:gd name="T26" fmla="*/ 0 w 54"/>
                  <a:gd name="T27" fmla="*/ 23 h 51"/>
                  <a:gd name="T28" fmla="*/ 3 w 54"/>
                  <a:gd name="T29" fmla="*/ 34 h 51"/>
                  <a:gd name="T30" fmla="*/ 7 w 54"/>
                  <a:gd name="T31" fmla="*/ 40 h 51"/>
                  <a:gd name="T32" fmla="*/ 7 w 54"/>
                  <a:gd name="T33" fmla="*/ 40 h 51"/>
                  <a:gd name="T34" fmla="*/ 10 w 54"/>
                  <a:gd name="T35" fmla="*/ 47 h 51"/>
                  <a:gd name="T36" fmla="*/ 20 w 54"/>
                  <a:gd name="T37" fmla="*/ 51 h 51"/>
                  <a:gd name="T38" fmla="*/ 27 w 54"/>
                  <a:gd name="T39" fmla="*/ 51 h 51"/>
                  <a:gd name="T40" fmla="*/ 34 w 54"/>
                  <a:gd name="T41" fmla="*/ 51 h 51"/>
                  <a:gd name="T42" fmla="*/ 34 w 54"/>
                  <a:gd name="T43" fmla="*/ 51 h 51"/>
                  <a:gd name="T44" fmla="*/ 44 w 54"/>
                  <a:gd name="T45" fmla="*/ 47 h 51"/>
                  <a:gd name="T46" fmla="*/ 48 w 54"/>
                  <a:gd name="T47" fmla="*/ 40 h 51"/>
                  <a:gd name="T48" fmla="*/ 51 w 54"/>
                  <a:gd name="T49" fmla="*/ 34 h 51"/>
                  <a:gd name="T50" fmla="*/ 54 w 54"/>
                  <a:gd name="T51"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3"/>
                    </a:moveTo>
                    <a:lnTo>
                      <a:pt x="54" y="23"/>
                    </a:lnTo>
                    <a:lnTo>
                      <a:pt x="51" y="17"/>
                    </a:lnTo>
                    <a:lnTo>
                      <a:pt x="48" y="10"/>
                    </a:lnTo>
                    <a:lnTo>
                      <a:pt x="44" y="3"/>
                    </a:lnTo>
                    <a:lnTo>
                      <a:pt x="34" y="0"/>
                    </a:lnTo>
                    <a:lnTo>
                      <a:pt x="34" y="0"/>
                    </a:lnTo>
                    <a:lnTo>
                      <a:pt x="27" y="0"/>
                    </a:lnTo>
                    <a:lnTo>
                      <a:pt x="20" y="0"/>
                    </a:lnTo>
                    <a:lnTo>
                      <a:pt x="10" y="3"/>
                    </a:lnTo>
                    <a:lnTo>
                      <a:pt x="7" y="10"/>
                    </a:lnTo>
                    <a:lnTo>
                      <a:pt x="7" y="10"/>
                    </a:lnTo>
                    <a:lnTo>
                      <a:pt x="3" y="17"/>
                    </a:lnTo>
                    <a:lnTo>
                      <a:pt x="0" y="23"/>
                    </a:lnTo>
                    <a:lnTo>
                      <a:pt x="3" y="34"/>
                    </a:lnTo>
                    <a:lnTo>
                      <a:pt x="7" y="40"/>
                    </a:lnTo>
                    <a:lnTo>
                      <a:pt x="7" y="40"/>
                    </a:lnTo>
                    <a:lnTo>
                      <a:pt x="10" y="47"/>
                    </a:lnTo>
                    <a:lnTo>
                      <a:pt x="20" y="51"/>
                    </a:lnTo>
                    <a:lnTo>
                      <a:pt x="27" y="51"/>
                    </a:lnTo>
                    <a:lnTo>
                      <a:pt x="34" y="51"/>
                    </a:lnTo>
                    <a:lnTo>
                      <a:pt x="34" y="51"/>
                    </a:lnTo>
                    <a:lnTo>
                      <a:pt x="44" y="47"/>
                    </a:lnTo>
                    <a:lnTo>
                      <a:pt x="48" y="40"/>
                    </a:lnTo>
                    <a:lnTo>
                      <a:pt x="51" y="34"/>
                    </a:lnTo>
                    <a:lnTo>
                      <a:pt x="54" y="23"/>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04" name="Freeform 1381">
                <a:extLst>
                  <a:ext uri="{FF2B5EF4-FFF2-40B4-BE49-F238E27FC236}">
                    <a16:creationId xmlns:a16="http://schemas.microsoft.com/office/drawing/2014/main" id="{20E41ABD-C4FC-9DC5-219B-5E06640D4B83}"/>
                  </a:ext>
                </a:extLst>
              </p:cNvPr>
              <p:cNvSpPr>
                <a:spLocks/>
              </p:cNvSpPr>
              <p:nvPr/>
            </p:nvSpPr>
            <p:spPr bwMode="auto">
              <a:xfrm>
                <a:off x="4444" y="2359"/>
                <a:ext cx="16" cy="51"/>
              </a:xfrm>
              <a:custGeom>
                <a:avLst/>
                <a:gdLst>
                  <a:gd name="T0" fmla="*/ 55 w 55"/>
                  <a:gd name="T1" fmla="*/ 23 h 51"/>
                  <a:gd name="T2" fmla="*/ 55 w 55"/>
                  <a:gd name="T3" fmla="*/ 23 h 51"/>
                  <a:gd name="T4" fmla="*/ 55 w 55"/>
                  <a:gd name="T5" fmla="*/ 17 h 51"/>
                  <a:gd name="T6" fmla="*/ 48 w 55"/>
                  <a:gd name="T7" fmla="*/ 10 h 51"/>
                  <a:gd name="T8" fmla="*/ 44 w 55"/>
                  <a:gd name="T9" fmla="*/ 3 h 51"/>
                  <a:gd name="T10" fmla="*/ 38 w 55"/>
                  <a:gd name="T11" fmla="*/ 0 h 51"/>
                  <a:gd name="T12" fmla="*/ 38 w 55"/>
                  <a:gd name="T13" fmla="*/ 0 h 51"/>
                  <a:gd name="T14" fmla="*/ 27 w 55"/>
                  <a:gd name="T15" fmla="*/ 0 h 51"/>
                  <a:gd name="T16" fmla="*/ 21 w 55"/>
                  <a:gd name="T17" fmla="*/ 0 h 51"/>
                  <a:gd name="T18" fmla="*/ 14 w 55"/>
                  <a:gd name="T19" fmla="*/ 3 h 51"/>
                  <a:gd name="T20" fmla="*/ 7 w 55"/>
                  <a:gd name="T21" fmla="*/ 10 h 51"/>
                  <a:gd name="T22" fmla="*/ 7 w 55"/>
                  <a:gd name="T23" fmla="*/ 10 h 51"/>
                  <a:gd name="T24" fmla="*/ 4 w 55"/>
                  <a:gd name="T25" fmla="*/ 17 h 51"/>
                  <a:gd name="T26" fmla="*/ 0 w 55"/>
                  <a:gd name="T27" fmla="*/ 23 h 51"/>
                  <a:gd name="T28" fmla="*/ 4 w 55"/>
                  <a:gd name="T29" fmla="*/ 34 h 51"/>
                  <a:gd name="T30" fmla="*/ 7 w 55"/>
                  <a:gd name="T31" fmla="*/ 40 h 51"/>
                  <a:gd name="T32" fmla="*/ 7 w 55"/>
                  <a:gd name="T33" fmla="*/ 40 h 51"/>
                  <a:gd name="T34" fmla="*/ 14 w 55"/>
                  <a:gd name="T35" fmla="*/ 47 h 51"/>
                  <a:gd name="T36" fmla="*/ 21 w 55"/>
                  <a:gd name="T37" fmla="*/ 51 h 51"/>
                  <a:gd name="T38" fmla="*/ 27 w 55"/>
                  <a:gd name="T39" fmla="*/ 51 h 51"/>
                  <a:gd name="T40" fmla="*/ 38 w 55"/>
                  <a:gd name="T41" fmla="*/ 51 h 51"/>
                  <a:gd name="T42" fmla="*/ 38 w 55"/>
                  <a:gd name="T43" fmla="*/ 51 h 51"/>
                  <a:gd name="T44" fmla="*/ 44 w 55"/>
                  <a:gd name="T45" fmla="*/ 47 h 51"/>
                  <a:gd name="T46" fmla="*/ 48 w 55"/>
                  <a:gd name="T47" fmla="*/ 40 h 51"/>
                  <a:gd name="T48" fmla="*/ 55 w 55"/>
                  <a:gd name="T49" fmla="*/ 34 h 51"/>
                  <a:gd name="T50" fmla="*/ 55 w 55"/>
                  <a:gd name="T51"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1">
                    <a:moveTo>
                      <a:pt x="55" y="23"/>
                    </a:moveTo>
                    <a:lnTo>
                      <a:pt x="55" y="23"/>
                    </a:lnTo>
                    <a:lnTo>
                      <a:pt x="55" y="17"/>
                    </a:lnTo>
                    <a:lnTo>
                      <a:pt x="48" y="10"/>
                    </a:lnTo>
                    <a:lnTo>
                      <a:pt x="44" y="3"/>
                    </a:lnTo>
                    <a:lnTo>
                      <a:pt x="38" y="0"/>
                    </a:lnTo>
                    <a:lnTo>
                      <a:pt x="38" y="0"/>
                    </a:lnTo>
                    <a:lnTo>
                      <a:pt x="27" y="0"/>
                    </a:lnTo>
                    <a:lnTo>
                      <a:pt x="21" y="0"/>
                    </a:lnTo>
                    <a:lnTo>
                      <a:pt x="14" y="3"/>
                    </a:lnTo>
                    <a:lnTo>
                      <a:pt x="7" y="10"/>
                    </a:lnTo>
                    <a:lnTo>
                      <a:pt x="7" y="10"/>
                    </a:lnTo>
                    <a:lnTo>
                      <a:pt x="4" y="17"/>
                    </a:lnTo>
                    <a:lnTo>
                      <a:pt x="0" y="23"/>
                    </a:lnTo>
                    <a:lnTo>
                      <a:pt x="4" y="34"/>
                    </a:lnTo>
                    <a:lnTo>
                      <a:pt x="7" y="40"/>
                    </a:lnTo>
                    <a:lnTo>
                      <a:pt x="7" y="40"/>
                    </a:lnTo>
                    <a:lnTo>
                      <a:pt x="14" y="47"/>
                    </a:lnTo>
                    <a:lnTo>
                      <a:pt x="21" y="51"/>
                    </a:lnTo>
                    <a:lnTo>
                      <a:pt x="27" y="51"/>
                    </a:lnTo>
                    <a:lnTo>
                      <a:pt x="38" y="51"/>
                    </a:lnTo>
                    <a:lnTo>
                      <a:pt x="38" y="51"/>
                    </a:lnTo>
                    <a:lnTo>
                      <a:pt x="44" y="47"/>
                    </a:lnTo>
                    <a:lnTo>
                      <a:pt x="48" y="40"/>
                    </a:lnTo>
                    <a:lnTo>
                      <a:pt x="55" y="34"/>
                    </a:lnTo>
                    <a:lnTo>
                      <a:pt x="55" y="23"/>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05" name="Freeform 1382">
                <a:extLst>
                  <a:ext uri="{FF2B5EF4-FFF2-40B4-BE49-F238E27FC236}">
                    <a16:creationId xmlns:a16="http://schemas.microsoft.com/office/drawing/2014/main" id="{747E0F9F-5C71-7AB5-93AE-3CCADEA802F2}"/>
                  </a:ext>
                </a:extLst>
              </p:cNvPr>
              <p:cNvSpPr>
                <a:spLocks/>
              </p:cNvSpPr>
              <p:nvPr/>
            </p:nvSpPr>
            <p:spPr bwMode="auto">
              <a:xfrm>
                <a:off x="4525" y="2410"/>
                <a:ext cx="52" cy="54"/>
              </a:xfrm>
              <a:custGeom>
                <a:avLst/>
                <a:gdLst>
                  <a:gd name="T0" fmla="*/ 51 w 51"/>
                  <a:gd name="T1" fmla="*/ 27 h 54"/>
                  <a:gd name="T2" fmla="*/ 51 w 51"/>
                  <a:gd name="T3" fmla="*/ 27 h 54"/>
                  <a:gd name="T4" fmla="*/ 51 w 51"/>
                  <a:gd name="T5" fmla="*/ 20 h 54"/>
                  <a:gd name="T6" fmla="*/ 47 w 51"/>
                  <a:gd name="T7" fmla="*/ 10 h 54"/>
                  <a:gd name="T8" fmla="*/ 40 w 51"/>
                  <a:gd name="T9" fmla="*/ 6 h 54"/>
                  <a:gd name="T10" fmla="*/ 34 w 51"/>
                  <a:gd name="T11" fmla="*/ 3 h 54"/>
                  <a:gd name="T12" fmla="*/ 34 w 51"/>
                  <a:gd name="T13" fmla="*/ 3 h 54"/>
                  <a:gd name="T14" fmla="*/ 27 w 51"/>
                  <a:gd name="T15" fmla="*/ 0 h 54"/>
                  <a:gd name="T16" fmla="*/ 17 w 51"/>
                  <a:gd name="T17" fmla="*/ 3 h 54"/>
                  <a:gd name="T18" fmla="*/ 10 w 51"/>
                  <a:gd name="T19" fmla="*/ 6 h 54"/>
                  <a:gd name="T20" fmla="*/ 3 w 51"/>
                  <a:gd name="T21" fmla="*/ 10 h 54"/>
                  <a:gd name="T22" fmla="*/ 3 w 51"/>
                  <a:gd name="T23" fmla="*/ 10 h 54"/>
                  <a:gd name="T24" fmla="*/ 0 w 51"/>
                  <a:gd name="T25" fmla="*/ 20 h 54"/>
                  <a:gd name="T26" fmla="*/ 0 w 51"/>
                  <a:gd name="T27" fmla="*/ 27 h 54"/>
                  <a:gd name="T28" fmla="*/ 0 w 51"/>
                  <a:gd name="T29" fmla="*/ 33 h 54"/>
                  <a:gd name="T30" fmla="*/ 3 w 51"/>
                  <a:gd name="T31" fmla="*/ 44 h 54"/>
                  <a:gd name="T32" fmla="*/ 3 w 51"/>
                  <a:gd name="T33" fmla="*/ 44 h 54"/>
                  <a:gd name="T34" fmla="*/ 10 w 51"/>
                  <a:gd name="T35" fmla="*/ 47 h 54"/>
                  <a:gd name="T36" fmla="*/ 17 w 51"/>
                  <a:gd name="T37" fmla="*/ 50 h 54"/>
                  <a:gd name="T38" fmla="*/ 27 w 51"/>
                  <a:gd name="T39" fmla="*/ 54 h 54"/>
                  <a:gd name="T40" fmla="*/ 34 w 51"/>
                  <a:gd name="T41" fmla="*/ 50 h 54"/>
                  <a:gd name="T42" fmla="*/ 34 w 51"/>
                  <a:gd name="T43" fmla="*/ 50 h 54"/>
                  <a:gd name="T44" fmla="*/ 40 w 51"/>
                  <a:gd name="T45" fmla="*/ 47 h 54"/>
                  <a:gd name="T46" fmla="*/ 47 w 51"/>
                  <a:gd name="T47" fmla="*/ 44 h 54"/>
                  <a:gd name="T48" fmla="*/ 51 w 51"/>
                  <a:gd name="T49" fmla="*/ 33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0"/>
                    </a:lnTo>
                    <a:lnTo>
                      <a:pt x="47" y="10"/>
                    </a:lnTo>
                    <a:lnTo>
                      <a:pt x="40" y="6"/>
                    </a:lnTo>
                    <a:lnTo>
                      <a:pt x="34" y="3"/>
                    </a:lnTo>
                    <a:lnTo>
                      <a:pt x="34" y="3"/>
                    </a:lnTo>
                    <a:lnTo>
                      <a:pt x="27" y="0"/>
                    </a:lnTo>
                    <a:lnTo>
                      <a:pt x="17" y="3"/>
                    </a:lnTo>
                    <a:lnTo>
                      <a:pt x="10" y="6"/>
                    </a:lnTo>
                    <a:lnTo>
                      <a:pt x="3" y="10"/>
                    </a:lnTo>
                    <a:lnTo>
                      <a:pt x="3" y="10"/>
                    </a:lnTo>
                    <a:lnTo>
                      <a:pt x="0" y="20"/>
                    </a:lnTo>
                    <a:lnTo>
                      <a:pt x="0" y="27"/>
                    </a:lnTo>
                    <a:lnTo>
                      <a:pt x="0" y="33"/>
                    </a:lnTo>
                    <a:lnTo>
                      <a:pt x="3" y="44"/>
                    </a:lnTo>
                    <a:lnTo>
                      <a:pt x="3" y="44"/>
                    </a:lnTo>
                    <a:lnTo>
                      <a:pt x="10" y="47"/>
                    </a:lnTo>
                    <a:lnTo>
                      <a:pt x="17" y="50"/>
                    </a:lnTo>
                    <a:lnTo>
                      <a:pt x="27" y="54"/>
                    </a:lnTo>
                    <a:lnTo>
                      <a:pt x="34" y="50"/>
                    </a:lnTo>
                    <a:lnTo>
                      <a:pt x="34" y="50"/>
                    </a:lnTo>
                    <a:lnTo>
                      <a:pt x="40" y="47"/>
                    </a:lnTo>
                    <a:lnTo>
                      <a:pt x="47" y="44"/>
                    </a:lnTo>
                    <a:lnTo>
                      <a:pt x="51" y="33"/>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06" name="Freeform 1383">
                <a:extLst>
                  <a:ext uri="{FF2B5EF4-FFF2-40B4-BE49-F238E27FC236}">
                    <a16:creationId xmlns:a16="http://schemas.microsoft.com/office/drawing/2014/main" id="{6C5186E1-5501-904C-BF38-6961110542BD}"/>
                  </a:ext>
                </a:extLst>
              </p:cNvPr>
              <p:cNvSpPr>
                <a:spLocks/>
              </p:cNvSpPr>
              <p:nvPr/>
            </p:nvSpPr>
            <p:spPr bwMode="auto">
              <a:xfrm>
                <a:off x="4539" y="2410"/>
                <a:ext cx="48" cy="54"/>
              </a:xfrm>
              <a:custGeom>
                <a:avLst/>
                <a:gdLst>
                  <a:gd name="T0" fmla="*/ 55 w 55"/>
                  <a:gd name="T1" fmla="*/ 27 h 54"/>
                  <a:gd name="T2" fmla="*/ 55 w 55"/>
                  <a:gd name="T3" fmla="*/ 27 h 54"/>
                  <a:gd name="T4" fmla="*/ 55 w 55"/>
                  <a:gd name="T5" fmla="*/ 20 h 54"/>
                  <a:gd name="T6" fmla="*/ 51 w 55"/>
                  <a:gd name="T7" fmla="*/ 10 h 54"/>
                  <a:gd name="T8" fmla="*/ 44 w 55"/>
                  <a:gd name="T9" fmla="*/ 6 h 54"/>
                  <a:gd name="T10" fmla="*/ 38 w 55"/>
                  <a:gd name="T11" fmla="*/ 3 h 54"/>
                  <a:gd name="T12" fmla="*/ 38 w 55"/>
                  <a:gd name="T13" fmla="*/ 3 h 54"/>
                  <a:gd name="T14" fmla="*/ 27 w 55"/>
                  <a:gd name="T15" fmla="*/ 0 h 54"/>
                  <a:gd name="T16" fmla="*/ 21 w 55"/>
                  <a:gd name="T17" fmla="*/ 3 h 54"/>
                  <a:gd name="T18" fmla="*/ 14 w 55"/>
                  <a:gd name="T19" fmla="*/ 6 h 54"/>
                  <a:gd name="T20" fmla="*/ 7 w 55"/>
                  <a:gd name="T21" fmla="*/ 10 h 54"/>
                  <a:gd name="T22" fmla="*/ 7 w 55"/>
                  <a:gd name="T23" fmla="*/ 10 h 54"/>
                  <a:gd name="T24" fmla="*/ 4 w 55"/>
                  <a:gd name="T25" fmla="*/ 20 h 54"/>
                  <a:gd name="T26" fmla="*/ 0 w 55"/>
                  <a:gd name="T27" fmla="*/ 27 h 54"/>
                  <a:gd name="T28" fmla="*/ 4 w 55"/>
                  <a:gd name="T29" fmla="*/ 33 h 54"/>
                  <a:gd name="T30" fmla="*/ 7 w 55"/>
                  <a:gd name="T31" fmla="*/ 44 h 54"/>
                  <a:gd name="T32" fmla="*/ 7 w 55"/>
                  <a:gd name="T33" fmla="*/ 44 h 54"/>
                  <a:gd name="T34" fmla="*/ 14 w 55"/>
                  <a:gd name="T35" fmla="*/ 47 h 54"/>
                  <a:gd name="T36" fmla="*/ 21 w 55"/>
                  <a:gd name="T37" fmla="*/ 50 h 54"/>
                  <a:gd name="T38" fmla="*/ 27 w 55"/>
                  <a:gd name="T39" fmla="*/ 54 h 54"/>
                  <a:gd name="T40" fmla="*/ 38 w 55"/>
                  <a:gd name="T41" fmla="*/ 50 h 54"/>
                  <a:gd name="T42" fmla="*/ 38 w 55"/>
                  <a:gd name="T43" fmla="*/ 50 h 54"/>
                  <a:gd name="T44" fmla="*/ 44 w 55"/>
                  <a:gd name="T45" fmla="*/ 47 h 54"/>
                  <a:gd name="T46" fmla="*/ 51 w 55"/>
                  <a:gd name="T47" fmla="*/ 44 h 54"/>
                  <a:gd name="T48" fmla="*/ 55 w 55"/>
                  <a:gd name="T49" fmla="*/ 33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5" y="20"/>
                    </a:lnTo>
                    <a:lnTo>
                      <a:pt x="51" y="10"/>
                    </a:lnTo>
                    <a:lnTo>
                      <a:pt x="44" y="6"/>
                    </a:lnTo>
                    <a:lnTo>
                      <a:pt x="38" y="3"/>
                    </a:lnTo>
                    <a:lnTo>
                      <a:pt x="38" y="3"/>
                    </a:lnTo>
                    <a:lnTo>
                      <a:pt x="27" y="0"/>
                    </a:lnTo>
                    <a:lnTo>
                      <a:pt x="21" y="3"/>
                    </a:lnTo>
                    <a:lnTo>
                      <a:pt x="14" y="6"/>
                    </a:lnTo>
                    <a:lnTo>
                      <a:pt x="7" y="10"/>
                    </a:lnTo>
                    <a:lnTo>
                      <a:pt x="7" y="10"/>
                    </a:lnTo>
                    <a:lnTo>
                      <a:pt x="4" y="20"/>
                    </a:lnTo>
                    <a:lnTo>
                      <a:pt x="0" y="27"/>
                    </a:lnTo>
                    <a:lnTo>
                      <a:pt x="4" y="33"/>
                    </a:lnTo>
                    <a:lnTo>
                      <a:pt x="7" y="44"/>
                    </a:lnTo>
                    <a:lnTo>
                      <a:pt x="7" y="44"/>
                    </a:lnTo>
                    <a:lnTo>
                      <a:pt x="14" y="47"/>
                    </a:lnTo>
                    <a:lnTo>
                      <a:pt x="21" y="50"/>
                    </a:lnTo>
                    <a:lnTo>
                      <a:pt x="27" y="54"/>
                    </a:lnTo>
                    <a:lnTo>
                      <a:pt x="38" y="50"/>
                    </a:lnTo>
                    <a:lnTo>
                      <a:pt x="38" y="50"/>
                    </a:lnTo>
                    <a:lnTo>
                      <a:pt x="44" y="47"/>
                    </a:lnTo>
                    <a:lnTo>
                      <a:pt x="51" y="44"/>
                    </a:lnTo>
                    <a:lnTo>
                      <a:pt x="55" y="33"/>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07" name="Freeform 1384">
                <a:extLst>
                  <a:ext uri="{FF2B5EF4-FFF2-40B4-BE49-F238E27FC236}">
                    <a16:creationId xmlns:a16="http://schemas.microsoft.com/office/drawing/2014/main" id="{07511239-022A-E9FF-B268-D205C10737E4}"/>
                  </a:ext>
                </a:extLst>
              </p:cNvPr>
              <p:cNvSpPr>
                <a:spLocks/>
              </p:cNvSpPr>
              <p:nvPr/>
            </p:nvSpPr>
            <p:spPr bwMode="auto">
              <a:xfrm>
                <a:off x="4539" y="2410"/>
                <a:ext cx="48" cy="54"/>
              </a:xfrm>
              <a:custGeom>
                <a:avLst/>
                <a:gdLst>
                  <a:gd name="T0" fmla="*/ 55 w 55"/>
                  <a:gd name="T1" fmla="*/ 27 h 54"/>
                  <a:gd name="T2" fmla="*/ 55 w 55"/>
                  <a:gd name="T3" fmla="*/ 27 h 54"/>
                  <a:gd name="T4" fmla="*/ 55 w 55"/>
                  <a:gd name="T5" fmla="*/ 20 h 54"/>
                  <a:gd name="T6" fmla="*/ 51 w 55"/>
                  <a:gd name="T7" fmla="*/ 10 h 54"/>
                  <a:gd name="T8" fmla="*/ 44 w 55"/>
                  <a:gd name="T9" fmla="*/ 6 h 54"/>
                  <a:gd name="T10" fmla="*/ 38 w 55"/>
                  <a:gd name="T11" fmla="*/ 3 h 54"/>
                  <a:gd name="T12" fmla="*/ 38 w 55"/>
                  <a:gd name="T13" fmla="*/ 3 h 54"/>
                  <a:gd name="T14" fmla="*/ 27 w 55"/>
                  <a:gd name="T15" fmla="*/ 0 h 54"/>
                  <a:gd name="T16" fmla="*/ 21 w 55"/>
                  <a:gd name="T17" fmla="*/ 3 h 54"/>
                  <a:gd name="T18" fmla="*/ 14 w 55"/>
                  <a:gd name="T19" fmla="*/ 6 h 54"/>
                  <a:gd name="T20" fmla="*/ 7 w 55"/>
                  <a:gd name="T21" fmla="*/ 10 h 54"/>
                  <a:gd name="T22" fmla="*/ 7 w 55"/>
                  <a:gd name="T23" fmla="*/ 10 h 54"/>
                  <a:gd name="T24" fmla="*/ 4 w 55"/>
                  <a:gd name="T25" fmla="*/ 20 h 54"/>
                  <a:gd name="T26" fmla="*/ 0 w 55"/>
                  <a:gd name="T27" fmla="*/ 27 h 54"/>
                  <a:gd name="T28" fmla="*/ 4 w 55"/>
                  <a:gd name="T29" fmla="*/ 33 h 54"/>
                  <a:gd name="T30" fmla="*/ 7 w 55"/>
                  <a:gd name="T31" fmla="*/ 44 h 54"/>
                  <a:gd name="T32" fmla="*/ 7 w 55"/>
                  <a:gd name="T33" fmla="*/ 44 h 54"/>
                  <a:gd name="T34" fmla="*/ 14 w 55"/>
                  <a:gd name="T35" fmla="*/ 47 h 54"/>
                  <a:gd name="T36" fmla="*/ 21 w 55"/>
                  <a:gd name="T37" fmla="*/ 50 h 54"/>
                  <a:gd name="T38" fmla="*/ 27 w 55"/>
                  <a:gd name="T39" fmla="*/ 54 h 54"/>
                  <a:gd name="T40" fmla="*/ 38 w 55"/>
                  <a:gd name="T41" fmla="*/ 50 h 54"/>
                  <a:gd name="T42" fmla="*/ 38 w 55"/>
                  <a:gd name="T43" fmla="*/ 50 h 54"/>
                  <a:gd name="T44" fmla="*/ 44 w 55"/>
                  <a:gd name="T45" fmla="*/ 47 h 54"/>
                  <a:gd name="T46" fmla="*/ 51 w 55"/>
                  <a:gd name="T47" fmla="*/ 44 h 54"/>
                  <a:gd name="T48" fmla="*/ 55 w 55"/>
                  <a:gd name="T49" fmla="*/ 33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5" y="20"/>
                    </a:lnTo>
                    <a:lnTo>
                      <a:pt x="51" y="10"/>
                    </a:lnTo>
                    <a:lnTo>
                      <a:pt x="44" y="6"/>
                    </a:lnTo>
                    <a:lnTo>
                      <a:pt x="38" y="3"/>
                    </a:lnTo>
                    <a:lnTo>
                      <a:pt x="38" y="3"/>
                    </a:lnTo>
                    <a:lnTo>
                      <a:pt x="27" y="0"/>
                    </a:lnTo>
                    <a:lnTo>
                      <a:pt x="21" y="3"/>
                    </a:lnTo>
                    <a:lnTo>
                      <a:pt x="14" y="6"/>
                    </a:lnTo>
                    <a:lnTo>
                      <a:pt x="7" y="10"/>
                    </a:lnTo>
                    <a:lnTo>
                      <a:pt x="7" y="10"/>
                    </a:lnTo>
                    <a:lnTo>
                      <a:pt x="4" y="20"/>
                    </a:lnTo>
                    <a:lnTo>
                      <a:pt x="0" y="27"/>
                    </a:lnTo>
                    <a:lnTo>
                      <a:pt x="4" y="33"/>
                    </a:lnTo>
                    <a:lnTo>
                      <a:pt x="7" y="44"/>
                    </a:lnTo>
                    <a:lnTo>
                      <a:pt x="7" y="44"/>
                    </a:lnTo>
                    <a:lnTo>
                      <a:pt x="14" y="47"/>
                    </a:lnTo>
                    <a:lnTo>
                      <a:pt x="21" y="50"/>
                    </a:lnTo>
                    <a:lnTo>
                      <a:pt x="27" y="54"/>
                    </a:lnTo>
                    <a:lnTo>
                      <a:pt x="38" y="50"/>
                    </a:lnTo>
                    <a:lnTo>
                      <a:pt x="38" y="50"/>
                    </a:lnTo>
                    <a:lnTo>
                      <a:pt x="44" y="47"/>
                    </a:lnTo>
                    <a:lnTo>
                      <a:pt x="51" y="44"/>
                    </a:lnTo>
                    <a:lnTo>
                      <a:pt x="55" y="33"/>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08" name="Freeform 1385">
                <a:extLst>
                  <a:ext uri="{FF2B5EF4-FFF2-40B4-BE49-F238E27FC236}">
                    <a16:creationId xmlns:a16="http://schemas.microsoft.com/office/drawing/2014/main" id="{2DACA5D2-2604-B85B-7E96-ABDDCF51FFF5}"/>
                  </a:ext>
                </a:extLst>
              </p:cNvPr>
              <p:cNvSpPr>
                <a:spLocks/>
              </p:cNvSpPr>
              <p:nvPr/>
            </p:nvSpPr>
            <p:spPr bwMode="auto">
              <a:xfrm>
                <a:off x="4573" y="2410"/>
                <a:ext cx="14" cy="54"/>
              </a:xfrm>
              <a:custGeom>
                <a:avLst/>
                <a:gdLst>
                  <a:gd name="T0" fmla="*/ 51 w 51"/>
                  <a:gd name="T1" fmla="*/ 27 h 54"/>
                  <a:gd name="T2" fmla="*/ 51 w 51"/>
                  <a:gd name="T3" fmla="*/ 27 h 54"/>
                  <a:gd name="T4" fmla="*/ 51 w 51"/>
                  <a:gd name="T5" fmla="*/ 20 h 54"/>
                  <a:gd name="T6" fmla="*/ 48 w 51"/>
                  <a:gd name="T7" fmla="*/ 10 h 54"/>
                  <a:gd name="T8" fmla="*/ 41 w 51"/>
                  <a:gd name="T9" fmla="*/ 6 h 54"/>
                  <a:gd name="T10" fmla="*/ 34 w 51"/>
                  <a:gd name="T11" fmla="*/ 3 h 54"/>
                  <a:gd name="T12" fmla="*/ 34 w 51"/>
                  <a:gd name="T13" fmla="*/ 3 h 54"/>
                  <a:gd name="T14" fmla="*/ 27 w 51"/>
                  <a:gd name="T15" fmla="*/ 0 h 54"/>
                  <a:gd name="T16" fmla="*/ 17 w 51"/>
                  <a:gd name="T17" fmla="*/ 3 h 54"/>
                  <a:gd name="T18" fmla="*/ 10 w 51"/>
                  <a:gd name="T19" fmla="*/ 6 h 54"/>
                  <a:gd name="T20" fmla="*/ 4 w 51"/>
                  <a:gd name="T21" fmla="*/ 10 h 54"/>
                  <a:gd name="T22" fmla="*/ 4 w 51"/>
                  <a:gd name="T23" fmla="*/ 10 h 54"/>
                  <a:gd name="T24" fmla="*/ 0 w 51"/>
                  <a:gd name="T25" fmla="*/ 20 h 54"/>
                  <a:gd name="T26" fmla="*/ 0 w 51"/>
                  <a:gd name="T27" fmla="*/ 27 h 54"/>
                  <a:gd name="T28" fmla="*/ 0 w 51"/>
                  <a:gd name="T29" fmla="*/ 33 h 54"/>
                  <a:gd name="T30" fmla="*/ 4 w 51"/>
                  <a:gd name="T31" fmla="*/ 44 h 54"/>
                  <a:gd name="T32" fmla="*/ 4 w 51"/>
                  <a:gd name="T33" fmla="*/ 44 h 54"/>
                  <a:gd name="T34" fmla="*/ 10 w 51"/>
                  <a:gd name="T35" fmla="*/ 47 h 54"/>
                  <a:gd name="T36" fmla="*/ 17 w 51"/>
                  <a:gd name="T37" fmla="*/ 50 h 54"/>
                  <a:gd name="T38" fmla="*/ 27 w 51"/>
                  <a:gd name="T39" fmla="*/ 54 h 54"/>
                  <a:gd name="T40" fmla="*/ 34 w 51"/>
                  <a:gd name="T41" fmla="*/ 50 h 54"/>
                  <a:gd name="T42" fmla="*/ 34 w 51"/>
                  <a:gd name="T43" fmla="*/ 50 h 54"/>
                  <a:gd name="T44" fmla="*/ 41 w 51"/>
                  <a:gd name="T45" fmla="*/ 47 h 54"/>
                  <a:gd name="T46" fmla="*/ 48 w 51"/>
                  <a:gd name="T47" fmla="*/ 44 h 54"/>
                  <a:gd name="T48" fmla="*/ 51 w 51"/>
                  <a:gd name="T49" fmla="*/ 33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0"/>
                    </a:lnTo>
                    <a:lnTo>
                      <a:pt x="48" y="10"/>
                    </a:lnTo>
                    <a:lnTo>
                      <a:pt x="41" y="6"/>
                    </a:lnTo>
                    <a:lnTo>
                      <a:pt x="34" y="3"/>
                    </a:lnTo>
                    <a:lnTo>
                      <a:pt x="34" y="3"/>
                    </a:lnTo>
                    <a:lnTo>
                      <a:pt x="27" y="0"/>
                    </a:lnTo>
                    <a:lnTo>
                      <a:pt x="17" y="3"/>
                    </a:lnTo>
                    <a:lnTo>
                      <a:pt x="10" y="6"/>
                    </a:lnTo>
                    <a:lnTo>
                      <a:pt x="4" y="10"/>
                    </a:lnTo>
                    <a:lnTo>
                      <a:pt x="4" y="10"/>
                    </a:lnTo>
                    <a:lnTo>
                      <a:pt x="0" y="20"/>
                    </a:lnTo>
                    <a:lnTo>
                      <a:pt x="0" y="27"/>
                    </a:lnTo>
                    <a:lnTo>
                      <a:pt x="0" y="33"/>
                    </a:lnTo>
                    <a:lnTo>
                      <a:pt x="4" y="44"/>
                    </a:lnTo>
                    <a:lnTo>
                      <a:pt x="4" y="44"/>
                    </a:lnTo>
                    <a:lnTo>
                      <a:pt x="10" y="47"/>
                    </a:lnTo>
                    <a:lnTo>
                      <a:pt x="17" y="50"/>
                    </a:lnTo>
                    <a:lnTo>
                      <a:pt x="27" y="54"/>
                    </a:lnTo>
                    <a:lnTo>
                      <a:pt x="34" y="50"/>
                    </a:lnTo>
                    <a:lnTo>
                      <a:pt x="34" y="50"/>
                    </a:lnTo>
                    <a:lnTo>
                      <a:pt x="41" y="47"/>
                    </a:lnTo>
                    <a:lnTo>
                      <a:pt x="48" y="44"/>
                    </a:lnTo>
                    <a:lnTo>
                      <a:pt x="51" y="33"/>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09" name="Freeform 1386">
                <a:extLst>
                  <a:ext uri="{FF2B5EF4-FFF2-40B4-BE49-F238E27FC236}">
                    <a16:creationId xmlns:a16="http://schemas.microsoft.com/office/drawing/2014/main" id="{DE75392B-F445-C518-6CF3-717A88770128}"/>
                  </a:ext>
                </a:extLst>
              </p:cNvPr>
              <p:cNvSpPr>
                <a:spLocks/>
              </p:cNvSpPr>
              <p:nvPr/>
            </p:nvSpPr>
            <p:spPr bwMode="auto">
              <a:xfrm>
                <a:off x="4587" y="2410"/>
                <a:ext cx="0" cy="54"/>
              </a:xfrm>
              <a:custGeom>
                <a:avLst/>
                <a:gdLst>
                  <a:gd name="T0" fmla="*/ 51 w 51"/>
                  <a:gd name="T1" fmla="*/ 27 h 54"/>
                  <a:gd name="T2" fmla="*/ 51 w 51"/>
                  <a:gd name="T3" fmla="*/ 27 h 54"/>
                  <a:gd name="T4" fmla="*/ 51 w 51"/>
                  <a:gd name="T5" fmla="*/ 20 h 54"/>
                  <a:gd name="T6" fmla="*/ 48 w 51"/>
                  <a:gd name="T7" fmla="*/ 10 h 54"/>
                  <a:gd name="T8" fmla="*/ 41 w 51"/>
                  <a:gd name="T9" fmla="*/ 6 h 54"/>
                  <a:gd name="T10" fmla="*/ 34 w 51"/>
                  <a:gd name="T11" fmla="*/ 3 h 54"/>
                  <a:gd name="T12" fmla="*/ 34 w 51"/>
                  <a:gd name="T13" fmla="*/ 3 h 54"/>
                  <a:gd name="T14" fmla="*/ 24 w 51"/>
                  <a:gd name="T15" fmla="*/ 0 h 54"/>
                  <a:gd name="T16" fmla="*/ 17 w 51"/>
                  <a:gd name="T17" fmla="*/ 3 h 54"/>
                  <a:gd name="T18" fmla="*/ 11 w 51"/>
                  <a:gd name="T19" fmla="*/ 6 h 54"/>
                  <a:gd name="T20" fmla="*/ 4 w 51"/>
                  <a:gd name="T21" fmla="*/ 10 h 54"/>
                  <a:gd name="T22" fmla="*/ 4 w 51"/>
                  <a:gd name="T23" fmla="*/ 10 h 54"/>
                  <a:gd name="T24" fmla="*/ 0 w 51"/>
                  <a:gd name="T25" fmla="*/ 20 h 54"/>
                  <a:gd name="T26" fmla="*/ 0 w 51"/>
                  <a:gd name="T27" fmla="*/ 27 h 54"/>
                  <a:gd name="T28" fmla="*/ 0 w 51"/>
                  <a:gd name="T29" fmla="*/ 33 h 54"/>
                  <a:gd name="T30" fmla="*/ 4 w 51"/>
                  <a:gd name="T31" fmla="*/ 44 h 54"/>
                  <a:gd name="T32" fmla="*/ 4 w 51"/>
                  <a:gd name="T33" fmla="*/ 44 h 54"/>
                  <a:gd name="T34" fmla="*/ 11 w 51"/>
                  <a:gd name="T35" fmla="*/ 47 h 54"/>
                  <a:gd name="T36" fmla="*/ 17 w 51"/>
                  <a:gd name="T37" fmla="*/ 50 h 54"/>
                  <a:gd name="T38" fmla="*/ 24 w 51"/>
                  <a:gd name="T39" fmla="*/ 54 h 54"/>
                  <a:gd name="T40" fmla="*/ 34 w 51"/>
                  <a:gd name="T41" fmla="*/ 50 h 54"/>
                  <a:gd name="T42" fmla="*/ 34 w 51"/>
                  <a:gd name="T43" fmla="*/ 50 h 54"/>
                  <a:gd name="T44" fmla="*/ 41 w 51"/>
                  <a:gd name="T45" fmla="*/ 47 h 54"/>
                  <a:gd name="T46" fmla="*/ 48 w 51"/>
                  <a:gd name="T47" fmla="*/ 44 h 54"/>
                  <a:gd name="T48" fmla="*/ 51 w 51"/>
                  <a:gd name="T49" fmla="*/ 33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0"/>
                    </a:lnTo>
                    <a:lnTo>
                      <a:pt x="48" y="10"/>
                    </a:lnTo>
                    <a:lnTo>
                      <a:pt x="41" y="6"/>
                    </a:lnTo>
                    <a:lnTo>
                      <a:pt x="34" y="3"/>
                    </a:lnTo>
                    <a:lnTo>
                      <a:pt x="34" y="3"/>
                    </a:lnTo>
                    <a:lnTo>
                      <a:pt x="24" y="0"/>
                    </a:lnTo>
                    <a:lnTo>
                      <a:pt x="17" y="3"/>
                    </a:lnTo>
                    <a:lnTo>
                      <a:pt x="11" y="6"/>
                    </a:lnTo>
                    <a:lnTo>
                      <a:pt x="4" y="10"/>
                    </a:lnTo>
                    <a:lnTo>
                      <a:pt x="4" y="10"/>
                    </a:lnTo>
                    <a:lnTo>
                      <a:pt x="0" y="20"/>
                    </a:lnTo>
                    <a:lnTo>
                      <a:pt x="0" y="27"/>
                    </a:lnTo>
                    <a:lnTo>
                      <a:pt x="0" y="33"/>
                    </a:lnTo>
                    <a:lnTo>
                      <a:pt x="4" y="44"/>
                    </a:lnTo>
                    <a:lnTo>
                      <a:pt x="4" y="44"/>
                    </a:lnTo>
                    <a:lnTo>
                      <a:pt x="11" y="47"/>
                    </a:lnTo>
                    <a:lnTo>
                      <a:pt x="17" y="50"/>
                    </a:lnTo>
                    <a:lnTo>
                      <a:pt x="24" y="54"/>
                    </a:lnTo>
                    <a:lnTo>
                      <a:pt x="34" y="50"/>
                    </a:lnTo>
                    <a:lnTo>
                      <a:pt x="34" y="50"/>
                    </a:lnTo>
                    <a:lnTo>
                      <a:pt x="41" y="47"/>
                    </a:lnTo>
                    <a:lnTo>
                      <a:pt x="48" y="44"/>
                    </a:lnTo>
                    <a:lnTo>
                      <a:pt x="51" y="33"/>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10" name="Freeform 1387">
                <a:extLst>
                  <a:ext uri="{FF2B5EF4-FFF2-40B4-BE49-F238E27FC236}">
                    <a16:creationId xmlns:a16="http://schemas.microsoft.com/office/drawing/2014/main" id="{2ED4C510-5B6F-C353-16C9-2C5B0AE26136}"/>
                  </a:ext>
                </a:extLst>
              </p:cNvPr>
              <p:cNvSpPr>
                <a:spLocks/>
              </p:cNvSpPr>
              <p:nvPr/>
            </p:nvSpPr>
            <p:spPr bwMode="auto">
              <a:xfrm>
                <a:off x="4587" y="2410"/>
                <a:ext cx="0" cy="54"/>
              </a:xfrm>
              <a:custGeom>
                <a:avLst/>
                <a:gdLst>
                  <a:gd name="T0" fmla="*/ 54 w 54"/>
                  <a:gd name="T1" fmla="*/ 27 h 54"/>
                  <a:gd name="T2" fmla="*/ 54 w 54"/>
                  <a:gd name="T3" fmla="*/ 27 h 54"/>
                  <a:gd name="T4" fmla="*/ 51 w 54"/>
                  <a:gd name="T5" fmla="*/ 20 h 54"/>
                  <a:gd name="T6" fmla="*/ 47 w 54"/>
                  <a:gd name="T7" fmla="*/ 10 h 54"/>
                  <a:gd name="T8" fmla="*/ 44 w 54"/>
                  <a:gd name="T9" fmla="*/ 6 h 54"/>
                  <a:gd name="T10" fmla="*/ 37 w 54"/>
                  <a:gd name="T11" fmla="*/ 3 h 54"/>
                  <a:gd name="T12" fmla="*/ 37 w 54"/>
                  <a:gd name="T13" fmla="*/ 3 h 54"/>
                  <a:gd name="T14" fmla="*/ 27 w 54"/>
                  <a:gd name="T15" fmla="*/ 0 h 54"/>
                  <a:gd name="T16" fmla="*/ 20 w 54"/>
                  <a:gd name="T17" fmla="*/ 3 h 54"/>
                  <a:gd name="T18" fmla="*/ 10 w 54"/>
                  <a:gd name="T19" fmla="*/ 6 h 54"/>
                  <a:gd name="T20" fmla="*/ 7 w 54"/>
                  <a:gd name="T21" fmla="*/ 10 h 54"/>
                  <a:gd name="T22" fmla="*/ 7 w 54"/>
                  <a:gd name="T23" fmla="*/ 10 h 54"/>
                  <a:gd name="T24" fmla="*/ 3 w 54"/>
                  <a:gd name="T25" fmla="*/ 20 h 54"/>
                  <a:gd name="T26" fmla="*/ 0 w 54"/>
                  <a:gd name="T27" fmla="*/ 27 h 54"/>
                  <a:gd name="T28" fmla="*/ 3 w 54"/>
                  <a:gd name="T29" fmla="*/ 33 h 54"/>
                  <a:gd name="T30" fmla="*/ 7 w 54"/>
                  <a:gd name="T31" fmla="*/ 44 h 54"/>
                  <a:gd name="T32" fmla="*/ 7 w 54"/>
                  <a:gd name="T33" fmla="*/ 44 h 54"/>
                  <a:gd name="T34" fmla="*/ 10 w 54"/>
                  <a:gd name="T35" fmla="*/ 47 h 54"/>
                  <a:gd name="T36" fmla="*/ 20 w 54"/>
                  <a:gd name="T37" fmla="*/ 50 h 54"/>
                  <a:gd name="T38" fmla="*/ 27 w 54"/>
                  <a:gd name="T39" fmla="*/ 54 h 54"/>
                  <a:gd name="T40" fmla="*/ 37 w 54"/>
                  <a:gd name="T41" fmla="*/ 50 h 54"/>
                  <a:gd name="T42" fmla="*/ 37 w 54"/>
                  <a:gd name="T43" fmla="*/ 50 h 54"/>
                  <a:gd name="T44" fmla="*/ 44 w 54"/>
                  <a:gd name="T45" fmla="*/ 47 h 54"/>
                  <a:gd name="T46" fmla="*/ 47 w 54"/>
                  <a:gd name="T47" fmla="*/ 44 h 54"/>
                  <a:gd name="T48" fmla="*/ 51 w 54"/>
                  <a:gd name="T49" fmla="*/ 33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20"/>
                    </a:lnTo>
                    <a:lnTo>
                      <a:pt x="47" y="10"/>
                    </a:lnTo>
                    <a:lnTo>
                      <a:pt x="44" y="6"/>
                    </a:lnTo>
                    <a:lnTo>
                      <a:pt x="37" y="3"/>
                    </a:lnTo>
                    <a:lnTo>
                      <a:pt x="37" y="3"/>
                    </a:lnTo>
                    <a:lnTo>
                      <a:pt x="27" y="0"/>
                    </a:lnTo>
                    <a:lnTo>
                      <a:pt x="20" y="3"/>
                    </a:lnTo>
                    <a:lnTo>
                      <a:pt x="10" y="6"/>
                    </a:lnTo>
                    <a:lnTo>
                      <a:pt x="7" y="10"/>
                    </a:lnTo>
                    <a:lnTo>
                      <a:pt x="7" y="10"/>
                    </a:lnTo>
                    <a:lnTo>
                      <a:pt x="3" y="20"/>
                    </a:lnTo>
                    <a:lnTo>
                      <a:pt x="0" y="27"/>
                    </a:lnTo>
                    <a:lnTo>
                      <a:pt x="3" y="33"/>
                    </a:lnTo>
                    <a:lnTo>
                      <a:pt x="7" y="44"/>
                    </a:lnTo>
                    <a:lnTo>
                      <a:pt x="7" y="44"/>
                    </a:lnTo>
                    <a:lnTo>
                      <a:pt x="10" y="47"/>
                    </a:lnTo>
                    <a:lnTo>
                      <a:pt x="20" y="50"/>
                    </a:lnTo>
                    <a:lnTo>
                      <a:pt x="27" y="54"/>
                    </a:lnTo>
                    <a:lnTo>
                      <a:pt x="37" y="50"/>
                    </a:lnTo>
                    <a:lnTo>
                      <a:pt x="37" y="50"/>
                    </a:lnTo>
                    <a:lnTo>
                      <a:pt x="44" y="47"/>
                    </a:lnTo>
                    <a:lnTo>
                      <a:pt x="47" y="44"/>
                    </a:lnTo>
                    <a:lnTo>
                      <a:pt x="51" y="33"/>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11" name="Freeform 1388">
                <a:extLst>
                  <a:ext uri="{FF2B5EF4-FFF2-40B4-BE49-F238E27FC236}">
                    <a16:creationId xmlns:a16="http://schemas.microsoft.com/office/drawing/2014/main" id="{1340BC2F-D800-5E27-7532-BC0A45A7F006}"/>
                  </a:ext>
                </a:extLst>
              </p:cNvPr>
              <p:cNvSpPr>
                <a:spLocks/>
              </p:cNvSpPr>
              <p:nvPr/>
            </p:nvSpPr>
            <p:spPr bwMode="auto">
              <a:xfrm>
                <a:off x="4587" y="2410"/>
                <a:ext cx="0" cy="54"/>
              </a:xfrm>
              <a:custGeom>
                <a:avLst/>
                <a:gdLst>
                  <a:gd name="T0" fmla="*/ 54 w 54"/>
                  <a:gd name="T1" fmla="*/ 27 h 54"/>
                  <a:gd name="T2" fmla="*/ 54 w 54"/>
                  <a:gd name="T3" fmla="*/ 27 h 54"/>
                  <a:gd name="T4" fmla="*/ 51 w 54"/>
                  <a:gd name="T5" fmla="*/ 20 h 54"/>
                  <a:gd name="T6" fmla="*/ 47 w 54"/>
                  <a:gd name="T7" fmla="*/ 10 h 54"/>
                  <a:gd name="T8" fmla="*/ 44 w 54"/>
                  <a:gd name="T9" fmla="*/ 6 h 54"/>
                  <a:gd name="T10" fmla="*/ 37 w 54"/>
                  <a:gd name="T11" fmla="*/ 3 h 54"/>
                  <a:gd name="T12" fmla="*/ 37 w 54"/>
                  <a:gd name="T13" fmla="*/ 3 h 54"/>
                  <a:gd name="T14" fmla="*/ 27 w 54"/>
                  <a:gd name="T15" fmla="*/ 0 h 54"/>
                  <a:gd name="T16" fmla="*/ 20 w 54"/>
                  <a:gd name="T17" fmla="*/ 3 h 54"/>
                  <a:gd name="T18" fmla="*/ 10 w 54"/>
                  <a:gd name="T19" fmla="*/ 6 h 54"/>
                  <a:gd name="T20" fmla="*/ 7 w 54"/>
                  <a:gd name="T21" fmla="*/ 10 h 54"/>
                  <a:gd name="T22" fmla="*/ 7 w 54"/>
                  <a:gd name="T23" fmla="*/ 10 h 54"/>
                  <a:gd name="T24" fmla="*/ 3 w 54"/>
                  <a:gd name="T25" fmla="*/ 20 h 54"/>
                  <a:gd name="T26" fmla="*/ 0 w 54"/>
                  <a:gd name="T27" fmla="*/ 27 h 54"/>
                  <a:gd name="T28" fmla="*/ 3 w 54"/>
                  <a:gd name="T29" fmla="*/ 33 h 54"/>
                  <a:gd name="T30" fmla="*/ 7 w 54"/>
                  <a:gd name="T31" fmla="*/ 44 h 54"/>
                  <a:gd name="T32" fmla="*/ 7 w 54"/>
                  <a:gd name="T33" fmla="*/ 44 h 54"/>
                  <a:gd name="T34" fmla="*/ 10 w 54"/>
                  <a:gd name="T35" fmla="*/ 47 h 54"/>
                  <a:gd name="T36" fmla="*/ 20 w 54"/>
                  <a:gd name="T37" fmla="*/ 50 h 54"/>
                  <a:gd name="T38" fmla="*/ 27 w 54"/>
                  <a:gd name="T39" fmla="*/ 54 h 54"/>
                  <a:gd name="T40" fmla="*/ 37 w 54"/>
                  <a:gd name="T41" fmla="*/ 50 h 54"/>
                  <a:gd name="T42" fmla="*/ 37 w 54"/>
                  <a:gd name="T43" fmla="*/ 50 h 54"/>
                  <a:gd name="T44" fmla="*/ 44 w 54"/>
                  <a:gd name="T45" fmla="*/ 47 h 54"/>
                  <a:gd name="T46" fmla="*/ 47 w 54"/>
                  <a:gd name="T47" fmla="*/ 44 h 54"/>
                  <a:gd name="T48" fmla="*/ 51 w 54"/>
                  <a:gd name="T49" fmla="*/ 33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20"/>
                    </a:lnTo>
                    <a:lnTo>
                      <a:pt x="47" y="10"/>
                    </a:lnTo>
                    <a:lnTo>
                      <a:pt x="44" y="6"/>
                    </a:lnTo>
                    <a:lnTo>
                      <a:pt x="37" y="3"/>
                    </a:lnTo>
                    <a:lnTo>
                      <a:pt x="37" y="3"/>
                    </a:lnTo>
                    <a:lnTo>
                      <a:pt x="27" y="0"/>
                    </a:lnTo>
                    <a:lnTo>
                      <a:pt x="20" y="3"/>
                    </a:lnTo>
                    <a:lnTo>
                      <a:pt x="10" y="6"/>
                    </a:lnTo>
                    <a:lnTo>
                      <a:pt x="7" y="10"/>
                    </a:lnTo>
                    <a:lnTo>
                      <a:pt x="7" y="10"/>
                    </a:lnTo>
                    <a:lnTo>
                      <a:pt x="3" y="20"/>
                    </a:lnTo>
                    <a:lnTo>
                      <a:pt x="0" y="27"/>
                    </a:lnTo>
                    <a:lnTo>
                      <a:pt x="3" y="33"/>
                    </a:lnTo>
                    <a:lnTo>
                      <a:pt x="7" y="44"/>
                    </a:lnTo>
                    <a:lnTo>
                      <a:pt x="7" y="44"/>
                    </a:lnTo>
                    <a:lnTo>
                      <a:pt x="10" y="47"/>
                    </a:lnTo>
                    <a:lnTo>
                      <a:pt x="20" y="50"/>
                    </a:lnTo>
                    <a:lnTo>
                      <a:pt x="27" y="54"/>
                    </a:lnTo>
                    <a:lnTo>
                      <a:pt x="37" y="50"/>
                    </a:lnTo>
                    <a:lnTo>
                      <a:pt x="37" y="50"/>
                    </a:lnTo>
                    <a:lnTo>
                      <a:pt x="44" y="47"/>
                    </a:lnTo>
                    <a:lnTo>
                      <a:pt x="47" y="44"/>
                    </a:lnTo>
                    <a:lnTo>
                      <a:pt x="51" y="33"/>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12" name="Freeform 1389">
                <a:extLst>
                  <a:ext uri="{FF2B5EF4-FFF2-40B4-BE49-F238E27FC236}">
                    <a16:creationId xmlns:a16="http://schemas.microsoft.com/office/drawing/2014/main" id="{FA6C541C-84D0-0B22-CF5E-D6D1410346F2}"/>
                  </a:ext>
                </a:extLst>
              </p:cNvPr>
              <p:cNvSpPr>
                <a:spLocks/>
              </p:cNvSpPr>
              <p:nvPr/>
            </p:nvSpPr>
            <p:spPr bwMode="auto">
              <a:xfrm>
                <a:off x="4630" y="2453"/>
                <a:ext cx="54" cy="51"/>
              </a:xfrm>
              <a:custGeom>
                <a:avLst/>
                <a:gdLst>
                  <a:gd name="T0" fmla="*/ 54 w 54"/>
                  <a:gd name="T1" fmla="*/ 27 h 51"/>
                  <a:gd name="T2" fmla="*/ 54 w 54"/>
                  <a:gd name="T3" fmla="*/ 27 h 51"/>
                  <a:gd name="T4" fmla="*/ 51 w 54"/>
                  <a:gd name="T5" fmla="*/ 17 h 51"/>
                  <a:gd name="T6" fmla="*/ 47 w 54"/>
                  <a:gd name="T7" fmla="*/ 10 h 51"/>
                  <a:gd name="T8" fmla="*/ 44 w 54"/>
                  <a:gd name="T9" fmla="*/ 3 h 51"/>
                  <a:gd name="T10" fmla="*/ 34 w 54"/>
                  <a:gd name="T11" fmla="*/ 0 h 51"/>
                  <a:gd name="T12" fmla="*/ 34 w 54"/>
                  <a:gd name="T13" fmla="*/ 0 h 51"/>
                  <a:gd name="T14" fmla="*/ 27 w 54"/>
                  <a:gd name="T15" fmla="*/ 0 h 51"/>
                  <a:gd name="T16" fmla="*/ 17 w 54"/>
                  <a:gd name="T17" fmla="*/ 0 h 51"/>
                  <a:gd name="T18" fmla="*/ 10 w 54"/>
                  <a:gd name="T19" fmla="*/ 3 h 51"/>
                  <a:gd name="T20" fmla="*/ 7 w 54"/>
                  <a:gd name="T21" fmla="*/ 10 h 51"/>
                  <a:gd name="T22" fmla="*/ 7 w 54"/>
                  <a:gd name="T23" fmla="*/ 10 h 51"/>
                  <a:gd name="T24" fmla="*/ 0 w 54"/>
                  <a:gd name="T25" fmla="*/ 17 h 51"/>
                  <a:gd name="T26" fmla="*/ 0 w 54"/>
                  <a:gd name="T27" fmla="*/ 27 h 51"/>
                  <a:gd name="T28" fmla="*/ 0 w 54"/>
                  <a:gd name="T29" fmla="*/ 34 h 51"/>
                  <a:gd name="T30" fmla="*/ 7 w 54"/>
                  <a:gd name="T31" fmla="*/ 40 h 51"/>
                  <a:gd name="T32" fmla="*/ 7 w 54"/>
                  <a:gd name="T33" fmla="*/ 40 h 51"/>
                  <a:gd name="T34" fmla="*/ 10 w 54"/>
                  <a:gd name="T35" fmla="*/ 47 h 51"/>
                  <a:gd name="T36" fmla="*/ 17 w 54"/>
                  <a:gd name="T37" fmla="*/ 51 h 51"/>
                  <a:gd name="T38" fmla="*/ 27 w 54"/>
                  <a:gd name="T39" fmla="*/ 51 h 51"/>
                  <a:gd name="T40" fmla="*/ 34 w 54"/>
                  <a:gd name="T41" fmla="*/ 51 h 51"/>
                  <a:gd name="T42" fmla="*/ 34 w 54"/>
                  <a:gd name="T43" fmla="*/ 51 h 51"/>
                  <a:gd name="T44" fmla="*/ 44 w 54"/>
                  <a:gd name="T45" fmla="*/ 47 h 51"/>
                  <a:gd name="T46" fmla="*/ 47 w 54"/>
                  <a:gd name="T47" fmla="*/ 40 h 51"/>
                  <a:gd name="T48" fmla="*/ 51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1" y="17"/>
                    </a:lnTo>
                    <a:lnTo>
                      <a:pt x="47" y="10"/>
                    </a:lnTo>
                    <a:lnTo>
                      <a:pt x="44" y="3"/>
                    </a:lnTo>
                    <a:lnTo>
                      <a:pt x="34" y="0"/>
                    </a:lnTo>
                    <a:lnTo>
                      <a:pt x="34" y="0"/>
                    </a:lnTo>
                    <a:lnTo>
                      <a:pt x="27" y="0"/>
                    </a:lnTo>
                    <a:lnTo>
                      <a:pt x="17" y="0"/>
                    </a:lnTo>
                    <a:lnTo>
                      <a:pt x="10" y="3"/>
                    </a:lnTo>
                    <a:lnTo>
                      <a:pt x="7" y="10"/>
                    </a:lnTo>
                    <a:lnTo>
                      <a:pt x="7" y="10"/>
                    </a:lnTo>
                    <a:lnTo>
                      <a:pt x="0" y="17"/>
                    </a:lnTo>
                    <a:lnTo>
                      <a:pt x="0" y="27"/>
                    </a:lnTo>
                    <a:lnTo>
                      <a:pt x="0" y="34"/>
                    </a:lnTo>
                    <a:lnTo>
                      <a:pt x="7" y="40"/>
                    </a:lnTo>
                    <a:lnTo>
                      <a:pt x="7" y="40"/>
                    </a:lnTo>
                    <a:lnTo>
                      <a:pt x="10" y="47"/>
                    </a:lnTo>
                    <a:lnTo>
                      <a:pt x="17" y="51"/>
                    </a:lnTo>
                    <a:lnTo>
                      <a:pt x="27" y="51"/>
                    </a:lnTo>
                    <a:lnTo>
                      <a:pt x="34" y="51"/>
                    </a:lnTo>
                    <a:lnTo>
                      <a:pt x="34" y="51"/>
                    </a:lnTo>
                    <a:lnTo>
                      <a:pt x="44" y="47"/>
                    </a:lnTo>
                    <a:lnTo>
                      <a:pt x="47" y="40"/>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13" name="Freeform 1390">
                <a:extLst>
                  <a:ext uri="{FF2B5EF4-FFF2-40B4-BE49-F238E27FC236}">
                    <a16:creationId xmlns:a16="http://schemas.microsoft.com/office/drawing/2014/main" id="{E52C90C3-7DEE-43AF-AC83-C0B65898C07F}"/>
                  </a:ext>
                </a:extLst>
              </p:cNvPr>
              <p:cNvSpPr>
                <a:spLocks/>
              </p:cNvSpPr>
              <p:nvPr/>
            </p:nvSpPr>
            <p:spPr bwMode="auto">
              <a:xfrm>
                <a:off x="4630" y="2475"/>
                <a:ext cx="54" cy="54"/>
              </a:xfrm>
              <a:custGeom>
                <a:avLst/>
                <a:gdLst>
                  <a:gd name="T0" fmla="*/ 54 w 54"/>
                  <a:gd name="T1" fmla="*/ 27 h 54"/>
                  <a:gd name="T2" fmla="*/ 54 w 54"/>
                  <a:gd name="T3" fmla="*/ 27 h 54"/>
                  <a:gd name="T4" fmla="*/ 51 w 54"/>
                  <a:gd name="T5" fmla="*/ 17 h 54"/>
                  <a:gd name="T6" fmla="*/ 47 w 54"/>
                  <a:gd name="T7" fmla="*/ 10 h 54"/>
                  <a:gd name="T8" fmla="*/ 44 w 54"/>
                  <a:gd name="T9" fmla="*/ 7 h 54"/>
                  <a:gd name="T10" fmla="*/ 34 w 54"/>
                  <a:gd name="T11" fmla="*/ 0 h 54"/>
                  <a:gd name="T12" fmla="*/ 34 w 54"/>
                  <a:gd name="T13" fmla="*/ 0 h 54"/>
                  <a:gd name="T14" fmla="*/ 27 w 54"/>
                  <a:gd name="T15" fmla="*/ 0 h 54"/>
                  <a:gd name="T16" fmla="*/ 17 w 54"/>
                  <a:gd name="T17" fmla="*/ 0 h 54"/>
                  <a:gd name="T18" fmla="*/ 10 w 54"/>
                  <a:gd name="T19" fmla="*/ 3 h 54"/>
                  <a:gd name="T20" fmla="*/ 7 w 54"/>
                  <a:gd name="T21" fmla="*/ 10 h 54"/>
                  <a:gd name="T22" fmla="*/ 7 w 54"/>
                  <a:gd name="T23" fmla="*/ 10 h 54"/>
                  <a:gd name="T24" fmla="*/ 0 w 54"/>
                  <a:gd name="T25" fmla="*/ 17 h 54"/>
                  <a:gd name="T26" fmla="*/ 0 w 54"/>
                  <a:gd name="T27" fmla="*/ 27 h 54"/>
                  <a:gd name="T28" fmla="*/ 0 w 54"/>
                  <a:gd name="T29" fmla="*/ 34 h 54"/>
                  <a:gd name="T30" fmla="*/ 7 w 54"/>
                  <a:gd name="T31" fmla="*/ 41 h 54"/>
                  <a:gd name="T32" fmla="*/ 7 w 54"/>
                  <a:gd name="T33" fmla="*/ 41 h 54"/>
                  <a:gd name="T34" fmla="*/ 10 w 54"/>
                  <a:gd name="T35" fmla="*/ 48 h 54"/>
                  <a:gd name="T36" fmla="*/ 17 w 54"/>
                  <a:gd name="T37" fmla="*/ 51 h 54"/>
                  <a:gd name="T38" fmla="*/ 27 w 54"/>
                  <a:gd name="T39" fmla="*/ 54 h 54"/>
                  <a:gd name="T40" fmla="*/ 34 w 54"/>
                  <a:gd name="T41" fmla="*/ 51 h 54"/>
                  <a:gd name="T42" fmla="*/ 34 w 54"/>
                  <a:gd name="T43" fmla="*/ 51 h 54"/>
                  <a:gd name="T44" fmla="*/ 44 w 54"/>
                  <a:gd name="T45" fmla="*/ 48 h 54"/>
                  <a:gd name="T46" fmla="*/ 47 w 54"/>
                  <a:gd name="T47" fmla="*/ 41 h 54"/>
                  <a:gd name="T48" fmla="*/ 51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17"/>
                    </a:lnTo>
                    <a:lnTo>
                      <a:pt x="47" y="10"/>
                    </a:lnTo>
                    <a:lnTo>
                      <a:pt x="44" y="7"/>
                    </a:lnTo>
                    <a:lnTo>
                      <a:pt x="34" y="0"/>
                    </a:lnTo>
                    <a:lnTo>
                      <a:pt x="34" y="0"/>
                    </a:lnTo>
                    <a:lnTo>
                      <a:pt x="27" y="0"/>
                    </a:lnTo>
                    <a:lnTo>
                      <a:pt x="17" y="0"/>
                    </a:lnTo>
                    <a:lnTo>
                      <a:pt x="10" y="3"/>
                    </a:lnTo>
                    <a:lnTo>
                      <a:pt x="7" y="10"/>
                    </a:lnTo>
                    <a:lnTo>
                      <a:pt x="7" y="10"/>
                    </a:lnTo>
                    <a:lnTo>
                      <a:pt x="0" y="17"/>
                    </a:lnTo>
                    <a:lnTo>
                      <a:pt x="0" y="27"/>
                    </a:lnTo>
                    <a:lnTo>
                      <a:pt x="0" y="34"/>
                    </a:lnTo>
                    <a:lnTo>
                      <a:pt x="7" y="41"/>
                    </a:lnTo>
                    <a:lnTo>
                      <a:pt x="7" y="41"/>
                    </a:lnTo>
                    <a:lnTo>
                      <a:pt x="10" y="48"/>
                    </a:lnTo>
                    <a:lnTo>
                      <a:pt x="17" y="51"/>
                    </a:lnTo>
                    <a:lnTo>
                      <a:pt x="27" y="54"/>
                    </a:lnTo>
                    <a:lnTo>
                      <a:pt x="34" y="51"/>
                    </a:lnTo>
                    <a:lnTo>
                      <a:pt x="34" y="51"/>
                    </a:lnTo>
                    <a:lnTo>
                      <a:pt x="44" y="48"/>
                    </a:lnTo>
                    <a:lnTo>
                      <a:pt x="47" y="41"/>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14" name="Freeform 1391">
                <a:extLst>
                  <a:ext uri="{FF2B5EF4-FFF2-40B4-BE49-F238E27FC236}">
                    <a16:creationId xmlns:a16="http://schemas.microsoft.com/office/drawing/2014/main" id="{036FDE3B-77A4-8AAE-5275-ABCA407B4E5C}"/>
                  </a:ext>
                </a:extLst>
              </p:cNvPr>
              <p:cNvSpPr>
                <a:spLocks/>
              </p:cNvSpPr>
              <p:nvPr/>
            </p:nvSpPr>
            <p:spPr bwMode="auto">
              <a:xfrm>
                <a:off x="4660" y="2502"/>
                <a:ext cx="52" cy="51"/>
              </a:xfrm>
              <a:custGeom>
                <a:avLst/>
                <a:gdLst>
                  <a:gd name="T0" fmla="*/ 55 w 55"/>
                  <a:gd name="T1" fmla="*/ 27 h 51"/>
                  <a:gd name="T2" fmla="*/ 55 w 55"/>
                  <a:gd name="T3" fmla="*/ 27 h 51"/>
                  <a:gd name="T4" fmla="*/ 55 w 55"/>
                  <a:gd name="T5" fmla="*/ 17 h 51"/>
                  <a:gd name="T6" fmla="*/ 51 w 55"/>
                  <a:gd name="T7" fmla="*/ 10 h 51"/>
                  <a:gd name="T8" fmla="*/ 45 w 55"/>
                  <a:gd name="T9" fmla="*/ 4 h 51"/>
                  <a:gd name="T10" fmla="*/ 38 w 55"/>
                  <a:gd name="T11" fmla="*/ 0 h 51"/>
                  <a:gd name="T12" fmla="*/ 38 w 55"/>
                  <a:gd name="T13" fmla="*/ 0 h 51"/>
                  <a:gd name="T14" fmla="*/ 28 w 55"/>
                  <a:gd name="T15" fmla="*/ 0 h 51"/>
                  <a:gd name="T16" fmla="*/ 21 w 55"/>
                  <a:gd name="T17" fmla="*/ 0 h 51"/>
                  <a:gd name="T18" fmla="*/ 14 w 55"/>
                  <a:gd name="T19" fmla="*/ 4 h 51"/>
                  <a:gd name="T20" fmla="*/ 7 w 55"/>
                  <a:gd name="T21" fmla="*/ 10 h 51"/>
                  <a:gd name="T22" fmla="*/ 7 w 55"/>
                  <a:gd name="T23" fmla="*/ 10 h 51"/>
                  <a:gd name="T24" fmla="*/ 4 w 55"/>
                  <a:gd name="T25" fmla="*/ 17 h 51"/>
                  <a:gd name="T26" fmla="*/ 0 w 55"/>
                  <a:gd name="T27" fmla="*/ 27 h 51"/>
                  <a:gd name="T28" fmla="*/ 4 w 55"/>
                  <a:gd name="T29" fmla="*/ 34 h 51"/>
                  <a:gd name="T30" fmla="*/ 7 w 55"/>
                  <a:gd name="T31" fmla="*/ 41 h 51"/>
                  <a:gd name="T32" fmla="*/ 7 w 55"/>
                  <a:gd name="T33" fmla="*/ 41 h 51"/>
                  <a:gd name="T34" fmla="*/ 14 w 55"/>
                  <a:gd name="T35" fmla="*/ 48 h 51"/>
                  <a:gd name="T36" fmla="*/ 21 w 55"/>
                  <a:gd name="T37" fmla="*/ 51 h 51"/>
                  <a:gd name="T38" fmla="*/ 28 w 55"/>
                  <a:gd name="T39" fmla="*/ 51 h 51"/>
                  <a:gd name="T40" fmla="*/ 38 w 55"/>
                  <a:gd name="T41" fmla="*/ 51 h 51"/>
                  <a:gd name="T42" fmla="*/ 38 w 55"/>
                  <a:gd name="T43" fmla="*/ 51 h 51"/>
                  <a:gd name="T44" fmla="*/ 45 w 55"/>
                  <a:gd name="T45" fmla="*/ 48 h 51"/>
                  <a:gd name="T46" fmla="*/ 51 w 55"/>
                  <a:gd name="T47" fmla="*/ 41 h 51"/>
                  <a:gd name="T48" fmla="*/ 55 w 55"/>
                  <a:gd name="T49" fmla="*/ 34 h 51"/>
                  <a:gd name="T50" fmla="*/ 55 w 55"/>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1">
                    <a:moveTo>
                      <a:pt x="55" y="27"/>
                    </a:moveTo>
                    <a:lnTo>
                      <a:pt x="55" y="27"/>
                    </a:lnTo>
                    <a:lnTo>
                      <a:pt x="55" y="17"/>
                    </a:lnTo>
                    <a:lnTo>
                      <a:pt x="51" y="10"/>
                    </a:lnTo>
                    <a:lnTo>
                      <a:pt x="45" y="4"/>
                    </a:lnTo>
                    <a:lnTo>
                      <a:pt x="38" y="0"/>
                    </a:lnTo>
                    <a:lnTo>
                      <a:pt x="38" y="0"/>
                    </a:lnTo>
                    <a:lnTo>
                      <a:pt x="28" y="0"/>
                    </a:lnTo>
                    <a:lnTo>
                      <a:pt x="21" y="0"/>
                    </a:lnTo>
                    <a:lnTo>
                      <a:pt x="14" y="4"/>
                    </a:lnTo>
                    <a:lnTo>
                      <a:pt x="7" y="10"/>
                    </a:lnTo>
                    <a:lnTo>
                      <a:pt x="7" y="10"/>
                    </a:lnTo>
                    <a:lnTo>
                      <a:pt x="4" y="17"/>
                    </a:lnTo>
                    <a:lnTo>
                      <a:pt x="0" y="27"/>
                    </a:lnTo>
                    <a:lnTo>
                      <a:pt x="4" y="34"/>
                    </a:lnTo>
                    <a:lnTo>
                      <a:pt x="7" y="41"/>
                    </a:lnTo>
                    <a:lnTo>
                      <a:pt x="7" y="41"/>
                    </a:lnTo>
                    <a:lnTo>
                      <a:pt x="14" y="48"/>
                    </a:lnTo>
                    <a:lnTo>
                      <a:pt x="21" y="51"/>
                    </a:lnTo>
                    <a:lnTo>
                      <a:pt x="28" y="51"/>
                    </a:lnTo>
                    <a:lnTo>
                      <a:pt x="38" y="51"/>
                    </a:lnTo>
                    <a:lnTo>
                      <a:pt x="38" y="51"/>
                    </a:lnTo>
                    <a:lnTo>
                      <a:pt x="45" y="48"/>
                    </a:lnTo>
                    <a:lnTo>
                      <a:pt x="51" y="41"/>
                    </a:lnTo>
                    <a:lnTo>
                      <a:pt x="55"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15" name="Freeform 1392">
                <a:extLst>
                  <a:ext uri="{FF2B5EF4-FFF2-40B4-BE49-F238E27FC236}">
                    <a16:creationId xmlns:a16="http://schemas.microsoft.com/office/drawing/2014/main" id="{C8CF06CB-88A1-C48E-94BC-94DD75D81AB1}"/>
                  </a:ext>
                </a:extLst>
              </p:cNvPr>
              <p:cNvSpPr>
                <a:spLocks/>
              </p:cNvSpPr>
              <p:nvPr/>
            </p:nvSpPr>
            <p:spPr bwMode="auto">
              <a:xfrm>
                <a:off x="4706" y="2523"/>
                <a:ext cx="6" cy="54"/>
              </a:xfrm>
              <a:custGeom>
                <a:avLst/>
                <a:gdLst>
                  <a:gd name="T0" fmla="*/ 54 w 54"/>
                  <a:gd name="T1" fmla="*/ 27 h 54"/>
                  <a:gd name="T2" fmla="*/ 54 w 54"/>
                  <a:gd name="T3" fmla="*/ 27 h 54"/>
                  <a:gd name="T4" fmla="*/ 50 w 54"/>
                  <a:gd name="T5" fmla="*/ 17 h 54"/>
                  <a:gd name="T6" fmla="*/ 47 w 54"/>
                  <a:gd name="T7" fmla="*/ 10 h 54"/>
                  <a:gd name="T8" fmla="*/ 40 w 54"/>
                  <a:gd name="T9" fmla="*/ 6 h 54"/>
                  <a:gd name="T10" fmla="*/ 33 w 54"/>
                  <a:gd name="T11" fmla="*/ 0 h 54"/>
                  <a:gd name="T12" fmla="*/ 33 w 54"/>
                  <a:gd name="T13" fmla="*/ 0 h 54"/>
                  <a:gd name="T14" fmla="*/ 27 w 54"/>
                  <a:gd name="T15" fmla="*/ 0 h 54"/>
                  <a:gd name="T16" fmla="*/ 17 w 54"/>
                  <a:gd name="T17" fmla="*/ 0 h 54"/>
                  <a:gd name="T18" fmla="*/ 10 w 54"/>
                  <a:gd name="T19" fmla="*/ 6 h 54"/>
                  <a:gd name="T20" fmla="*/ 3 w 54"/>
                  <a:gd name="T21" fmla="*/ 10 h 54"/>
                  <a:gd name="T22" fmla="*/ 3 w 54"/>
                  <a:gd name="T23" fmla="*/ 10 h 54"/>
                  <a:gd name="T24" fmla="*/ 0 w 54"/>
                  <a:gd name="T25" fmla="*/ 20 h 54"/>
                  <a:gd name="T26" fmla="*/ 0 w 54"/>
                  <a:gd name="T27" fmla="*/ 27 h 54"/>
                  <a:gd name="T28" fmla="*/ 0 w 54"/>
                  <a:gd name="T29" fmla="*/ 34 h 54"/>
                  <a:gd name="T30" fmla="*/ 3 w 54"/>
                  <a:gd name="T31" fmla="*/ 44 h 54"/>
                  <a:gd name="T32" fmla="*/ 3 w 54"/>
                  <a:gd name="T33" fmla="*/ 44 h 54"/>
                  <a:gd name="T34" fmla="*/ 10 w 54"/>
                  <a:gd name="T35" fmla="*/ 47 h 54"/>
                  <a:gd name="T36" fmla="*/ 17 w 54"/>
                  <a:gd name="T37" fmla="*/ 50 h 54"/>
                  <a:gd name="T38" fmla="*/ 27 w 54"/>
                  <a:gd name="T39" fmla="*/ 54 h 54"/>
                  <a:gd name="T40" fmla="*/ 33 w 54"/>
                  <a:gd name="T41" fmla="*/ 50 h 54"/>
                  <a:gd name="T42" fmla="*/ 33 w 54"/>
                  <a:gd name="T43" fmla="*/ 50 h 54"/>
                  <a:gd name="T44" fmla="*/ 40 w 54"/>
                  <a:gd name="T45" fmla="*/ 47 h 54"/>
                  <a:gd name="T46" fmla="*/ 47 w 54"/>
                  <a:gd name="T47" fmla="*/ 44 h 54"/>
                  <a:gd name="T48" fmla="*/ 50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0" y="17"/>
                    </a:lnTo>
                    <a:lnTo>
                      <a:pt x="47" y="10"/>
                    </a:lnTo>
                    <a:lnTo>
                      <a:pt x="40" y="6"/>
                    </a:lnTo>
                    <a:lnTo>
                      <a:pt x="33" y="0"/>
                    </a:lnTo>
                    <a:lnTo>
                      <a:pt x="33" y="0"/>
                    </a:lnTo>
                    <a:lnTo>
                      <a:pt x="27" y="0"/>
                    </a:lnTo>
                    <a:lnTo>
                      <a:pt x="17" y="0"/>
                    </a:lnTo>
                    <a:lnTo>
                      <a:pt x="10" y="6"/>
                    </a:lnTo>
                    <a:lnTo>
                      <a:pt x="3" y="10"/>
                    </a:lnTo>
                    <a:lnTo>
                      <a:pt x="3" y="10"/>
                    </a:lnTo>
                    <a:lnTo>
                      <a:pt x="0" y="20"/>
                    </a:lnTo>
                    <a:lnTo>
                      <a:pt x="0" y="27"/>
                    </a:lnTo>
                    <a:lnTo>
                      <a:pt x="0" y="34"/>
                    </a:lnTo>
                    <a:lnTo>
                      <a:pt x="3" y="44"/>
                    </a:lnTo>
                    <a:lnTo>
                      <a:pt x="3" y="44"/>
                    </a:lnTo>
                    <a:lnTo>
                      <a:pt x="10" y="47"/>
                    </a:lnTo>
                    <a:lnTo>
                      <a:pt x="17" y="50"/>
                    </a:lnTo>
                    <a:lnTo>
                      <a:pt x="27" y="54"/>
                    </a:lnTo>
                    <a:lnTo>
                      <a:pt x="33" y="50"/>
                    </a:lnTo>
                    <a:lnTo>
                      <a:pt x="33" y="50"/>
                    </a:lnTo>
                    <a:lnTo>
                      <a:pt x="40" y="47"/>
                    </a:lnTo>
                    <a:lnTo>
                      <a:pt x="47" y="44"/>
                    </a:lnTo>
                    <a:lnTo>
                      <a:pt x="50"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16" name="Freeform 1393">
                <a:extLst>
                  <a:ext uri="{FF2B5EF4-FFF2-40B4-BE49-F238E27FC236}">
                    <a16:creationId xmlns:a16="http://schemas.microsoft.com/office/drawing/2014/main" id="{0909551A-908F-3FFE-DB1F-AFA08C359D25}"/>
                  </a:ext>
                </a:extLst>
              </p:cNvPr>
              <p:cNvSpPr>
                <a:spLocks/>
              </p:cNvSpPr>
              <p:nvPr/>
            </p:nvSpPr>
            <p:spPr bwMode="auto">
              <a:xfrm>
                <a:off x="4712" y="2523"/>
                <a:ext cx="0" cy="54"/>
              </a:xfrm>
              <a:custGeom>
                <a:avLst/>
                <a:gdLst>
                  <a:gd name="T0" fmla="*/ 54 w 54"/>
                  <a:gd name="T1" fmla="*/ 27 h 54"/>
                  <a:gd name="T2" fmla="*/ 54 w 54"/>
                  <a:gd name="T3" fmla="*/ 27 h 54"/>
                  <a:gd name="T4" fmla="*/ 54 w 54"/>
                  <a:gd name="T5" fmla="*/ 17 h 54"/>
                  <a:gd name="T6" fmla="*/ 51 w 54"/>
                  <a:gd name="T7" fmla="*/ 10 h 54"/>
                  <a:gd name="T8" fmla="*/ 44 w 54"/>
                  <a:gd name="T9" fmla="*/ 6 h 54"/>
                  <a:gd name="T10" fmla="*/ 37 w 54"/>
                  <a:gd name="T11" fmla="*/ 0 h 54"/>
                  <a:gd name="T12" fmla="*/ 37 w 54"/>
                  <a:gd name="T13" fmla="*/ 0 h 54"/>
                  <a:gd name="T14" fmla="*/ 27 w 54"/>
                  <a:gd name="T15" fmla="*/ 0 h 54"/>
                  <a:gd name="T16" fmla="*/ 20 w 54"/>
                  <a:gd name="T17" fmla="*/ 0 h 54"/>
                  <a:gd name="T18" fmla="*/ 14 w 54"/>
                  <a:gd name="T19" fmla="*/ 6 h 54"/>
                  <a:gd name="T20" fmla="*/ 7 w 54"/>
                  <a:gd name="T21" fmla="*/ 10 h 54"/>
                  <a:gd name="T22" fmla="*/ 7 w 54"/>
                  <a:gd name="T23" fmla="*/ 10 h 54"/>
                  <a:gd name="T24" fmla="*/ 3 w 54"/>
                  <a:gd name="T25" fmla="*/ 20 h 54"/>
                  <a:gd name="T26" fmla="*/ 0 w 54"/>
                  <a:gd name="T27" fmla="*/ 27 h 54"/>
                  <a:gd name="T28" fmla="*/ 3 w 54"/>
                  <a:gd name="T29" fmla="*/ 34 h 54"/>
                  <a:gd name="T30" fmla="*/ 7 w 54"/>
                  <a:gd name="T31" fmla="*/ 44 h 54"/>
                  <a:gd name="T32" fmla="*/ 7 w 54"/>
                  <a:gd name="T33" fmla="*/ 44 h 54"/>
                  <a:gd name="T34" fmla="*/ 14 w 54"/>
                  <a:gd name="T35" fmla="*/ 47 h 54"/>
                  <a:gd name="T36" fmla="*/ 20 w 54"/>
                  <a:gd name="T37" fmla="*/ 50 h 54"/>
                  <a:gd name="T38" fmla="*/ 27 w 54"/>
                  <a:gd name="T39" fmla="*/ 54 h 54"/>
                  <a:gd name="T40" fmla="*/ 37 w 54"/>
                  <a:gd name="T41" fmla="*/ 50 h 54"/>
                  <a:gd name="T42" fmla="*/ 37 w 54"/>
                  <a:gd name="T43" fmla="*/ 50 h 54"/>
                  <a:gd name="T44" fmla="*/ 44 w 54"/>
                  <a:gd name="T45" fmla="*/ 47 h 54"/>
                  <a:gd name="T46" fmla="*/ 51 w 54"/>
                  <a:gd name="T47" fmla="*/ 44 h 54"/>
                  <a:gd name="T48" fmla="*/ 54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17"/>
                    </a:lnTo>
                    <a:lnTo>
                      <a:pt x="51" y="10"/>
                    </a:lnTo>
                    <a:lnTo>
                      <a:pt x="44" y="6"/>
                    </a:lnTo>
                    <a:lnTo>
                      <a:pt x="37" y="0"/>
                    </a:lnTo>
                    <a:lnTo>
                      <a:pt x="37" y="0"/>
                    </a:lnTo>
                    <a:lnTo>
                      <a:pt x="27" y="0"/>
                    </a:lnTo>
                    <a:lnTo>
                      <a:pt x="20" y="0"/>
                    </a:lnTo>
                    <a:lnTo>
                      <a:pt x="14" y="6"/>
                    </a:lnTo>
                    <a:lnTo>
                      <a:pt x="7" y="10"/>
                    </a:lnTo>
                    <a:lnTo>
                      <a:pt x="7" y="10"/>
                    </a:lnTo>
                    <a:lnTo>
                      <a:pt x="3" y="20"/>
                    </a:lnTo>
                    <a:lnTo>
                      <a:pt x="0" y="27"/>
                    </a:lnTo>
                    <a:lnTo>
                      <a:pt x="3" y="34"/>
                    </a:lnTo>
                    <a:lnTo>
                      <a:pt x="7" y="44"/>
                    </a:lnTo>
                    <a:lnTo>
                      <a:pt x="7" y="44"/>
                    </a:lnTo>
                    <a:lnTo>
                      <a:pt x="14" y="47"/>
                    </a:lnTo>
                    <a:lnTo>
                      <a:pt x="20" y="50"/>
                    </a:lnTo>
                    <a:lnTo>
                      <a:pt x="27" y="54"/>
                    </a:lnTo>
                    <a:lnTo>
                      <a:pt x="37" y="50"/>
                    </a:lnTo>
                    <a:lnTo>
                      <a:pt x="37" y="50"/>
                    </a:lnTo>
                    <a:lnTo>
                      <a:pt x="44" y="47"/>
                    </a:lnTo>
                    <a:lnTo>
                      <a:pt x="51" y="44"/>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17" name="Freeform 1394">
                <a:extLst>
                  <a:ext uri="{FF2B5EF4-FFF2-40B4-BE49-F238E27FC236}">
                    <a16:creationId xmlns:a16="http://schemas.microsoft.com/office/drawing/2014/main" id="{93DE43C1-305A-32AD-8758-EB579D5E2F65}"/>
                  </a:ext>
                </a:extLst>
              </p:cNvPr>
              <p:cNvSpPr>
                <a:spLocks/>
              </p:cNvSpPr>
              <p:nvPr/>
            </p:nvSpPr>
            <p:spPr bwMode="auto">
              <a:xfrm>
                <a:off x="4773" y="2577"/>
                <a:ext cx="54" cy="51"/>
              </a:xfrm>
              <a:custGeom>
                <a:avLst/>
                <a:gdLst>
                  <a:gd name="T0" fmla="*/ 55 w 55"/>
                  <a:gd name="T1" fmla="*/ 27 h 51"/>
                  <a:gd name="T2" fmla="*/ 55 w 55"/>
                  <a:gd name="T3" fmla="*/ 27 h 51"/>
                  <a:gd name="T4" fmla="*/ 55 w 55"/>
                  <a:gd name="T5" fmla="*/ 17 h 51"/>
                  <a:gd name="T6" fmla="*/ 48 w 55"/>
                  <a:gd name="T7" fmla="*/ 10 h 51"/>
                  <a:gd name="T8" fmla="*/ 45 w 55"/>
                  <a:gd name="T9" fmla="*/ 3 h 51"/>
                  <a:gd name="T10" fmla="*/ 38 w 55"/>
                  <a:gd name="T11" fmla="*/ 0 h 51"/>
                  <a:gd name="T12" fmla="*/ 38 w 55"/>
                  <a:gd name="T13" fmla="*/ 0 h 51"/>
                  <a:gd name="T14" fmla="*/ 28 w 55"/>
                  <a:gd name="T15" fmla="*/ 0 h 51"/>
                  <a:gd name="T16" fmla="*/ 21 w 55"/>
                  <a:gd name="T17" fmla="*/ 0 h 51"/>
                  <a:gd name="T18" fmla="*/ 14 w 55"/>
                  <a:gd name="T19" fmla="*/ 3 h 51"/>
                  <a:gd name="T20" fmla="*/ 7 w 55"/>
                  <a:gd name="T21" fmla="*/ 10 h 51"/>
                  <a:gd name="T22" fmla="*/ 7 w 55"/>
                  <a:gd name="T23" fmla="*/ 10 h 51"/>
                  <a:gd name="T24" fmla="*/ 4 w 55"/>
                  <a:gd name="T25" fmla="*/ 17 h 51"/>
                  <a:gd name="T26" fmla="*/ 0 w 55"/>
                  <a:gd name="T27" fmla="*/ 27 h 51"/>
                  <a:gd name="T28" fmla="*/ 4 w 55"/>
                  <a:gd name="T29" fmla="*/ 34 h 51"/>
                  <a:gd name="T30" fmla="*/ 7 w 55"/>
                  <a:gd name="T31" fmla="*/ 41 h 51"/>
                  <a:gd name="T32" fmla="*/ 7 w 55"/>
                  <a:gd name="T33" fmla="*/ 41 h 51"/>
                  <a:gd name="T34" fmla="*/ 14 w 55"/>
                  <a:gd name="T35" fmla="*/ 47 h 51"/>
                  <a:gd name="T36" fmla="*/ 21 w 55"/>
                  <a:gd name="T37" fmla="*/ 51 h 51"/>
                  <a:gd name="T38" fmla="*/ 28 w 55"/>
                  <a:gd name="T39" fmla="*/ 51 h 51"/>
                  <a:gd name="T40" fmla="*/ 38 w 55"/>
                  <a:gd name="T41" fmla="*/ 51 h 51"/>
                  <a:gd name="T42" fmla="*/ 38 w 55"/>
                  <a:gd name="T43" fmla="*/ 51 h 51"/>
                  <a:gd name="T44" fmla="*/ 45 w 55"/>
                  <a:gd name="T45" fmla="*/ 47 h 51"/>
                  <a:gd name="T46" fmla="*/ 48 w 55"/>
                  <a:gd name="T47" fmla="*/ 41 h 51"/>
                  <a:gd name="T48" fmla="*/ 55 w 55"/>
                  <a:gd name="T49" fmla="*/ 34 h 51"/>
                  <a:gd name="T50" fmla="*/ 55 w 55"/>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1">
                    <a:moveTo>
                      <a:pt x="55" y="27"/>
                    </a:moveTo>
                    <a:lnTo>
                      <a:pt x="55" y="27"/>
                    </a:lnTo>
                    <a:lnTo>
                      <a:pt x="55" y="17"/>
                    </a:lnTo>
                    <a:lnTo>
                      <a:pt x="48" y="10"/>
                    </a:lnTo>
                    <a:lnTo>
                      <a:pt x="45" y="3"/>
                    </a:lnTo>
                    <a:lnTo>
                      <a:pt x="38" y="0"/>
                    </a:lnTo>
                    <a:lnTo>
                      <a:pt x="38" y="0"/>
                    </a:lnTo>
                    <a:lnTo>
                      <a:pt x="28" y="0"/>
                    </a:lnTo>
                    <a:lnTo>
                      <a:pt x="21" y="0"/>
                    </a:lnTo>
                    <a:lnTo>
                      <a:pt x="14" y="3"/>
                    </a:lnTo>
                    <a:lnTo>
                      <a:pt x="7" y="10"/>
                    </a:lnTo>
                    <a:lnTo>
                      <a:pt x="7" y="10"/>
                    </a:lnTo>
                    <a:lnTo>
                      <a:pt x="4" y="17"/>
                    </a:lnTo>
                    <a:lnTo>
                      <a:pt x="0" y="27"/>
                    </a:lnTo>
                    <a:lnTo>
                      <a:pt x="4" y="34"/>
                    </a:lnTo>
                    <a:lnTo>
                      <a:pt x="7" y="41"/>
                    </a:lnTo>
                    <a:lnTo>
                      <a:pt x="7" y="41"/>
                    </a:lnTo>
                    <a:lnTo>
                      <a:pt x="14" y="47"/>
                    </a:lnTo>
                    <a:lnTo>
                      <a:pt x="21" y="51"/>
                    </a:lnTo>
                    <a:lnTo>
                      <a:pt x="28" y="51"/>
                    </a:lnTo>
                    <a:lnTo>
                      <a:pt x="38" y="51"/>
                    </a:lnTo>
                    <a:lnTo>
                      <a:pt x="38" y="51"/>
                    </a:lnTo>
                    <a:lnTo>
                      <a:pt x="45" y="47"/>
                    </a:lnTo>
                    <a:lnTo>
                      <a:pt x="48" y="41"/>
                    </a:lnTo>
                    <a:lnTo>
                      <a:pt x="55"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18" name="Freeform 1395">
                <a:extLst>
                  <a:ext uri="{FF2B5EF4-FFF2-40B4-BE49-F238E27FC236}">
                    <a16:creationId xmlns:a16="http://schemas.microsoft.com/office/drawing/2014/main" id="{AAC0EA91-E3D7-21B4-C4D3-757DD643DB0E}"/>
                  </a:ext>
                </a:extLst>
              </p:cNvPr>
              <p:cNvSpPr>
                <a:spLocks/>
              </p:cNvSpPr>
              <p:nvPr/>
            </p:nvSpPr>
            <p:spPr bwMode="auto">
              <a:xfrm>
                <a:off x="4783" y="2577"/>
                <a:ext cx="54" cy="51"/>
              </a:xfrm>
              <a:custGeom>
                <a:avLst/>
                <a:gdLst>
                  <a:gd name="T0" fmla="*/ 54 w 54"/>
                  <a:gd name="T1" fmla="*/ 27 h 51"/>
                  <a:gd name="T2" fmla="*/ 54 w 54"/>
                  <a:gd name="T3" fmla="*/ 27 h 51"/>
                  <a:gd name="T4" fmla="*/ 54 w 54"/>
                  <a:gd name="T5" fmla="*/ 17 h 51"/>
                  <a:gd name="T6" fmla="*/ 51 w 54"/>
                  <a:gd name="T7" fmla="*/ 10 h 51"/>
                  <a:gd name="T8" fmla="*/ 44 w 54"/>
                  <a:gd name="T9" fmla="*/ 3 h 51"/>
                  <a:gd name="T10" fmla="*/ 37 w 54"/>
                  <a:gd name="T11" fmla="*/ 0 h 51"/>
                  <a:gd name="T12" fmla="*/ 37 w 54"/>
                  <a:gd name="T13" fmla="*/ 0 h 51"/>
                  <a:gd name="T14" fmla="*/ 27 w 54"/>
                  <a:gd name="T15" fmla="*/ 0 h 51"/>
                  <a:gd name="T16" fmla="*/ 20 w 54"/>
                  <a:gd name="T17" fmla="*/ 0 h 51"/>
                  <a:gd name="T18" fmla="*/ 13 w 54"/>
                  <a:gd name="T19" fmla="*/ 3 h 51"/>
                  <a:gd name="T20" fmla="*/ 6 w 54"/>
                  <a:gd name="T21" fmla="*/ 10 h 51"/>
                  <a:gd name="T22" fmla="*/ 6 w 54"/>
                  <a:gd name="T23" fmla="*/ 10 h 51"/>
                  <a:gd name="T24" fmla="*/ 3 w 54"/>
                  <a:gd name="T25" fmla="*/ 17 h 51"/>
                  <a:gd name="T26" fmla="*/ 0 w 54"/>
                  <a:gd name="T27" fmla="*/ 27 h 51"/>
                  <a:gd name="T28" fmla="*/ 3 w 54"/>
                  <a:gd name="T29" fmla="*/ 34 h 51"/>
                  <a:gd name="T30" fmla="*/ 6 w 54"/>
                  <a:gd name="T31" fmla="*/ 41 h 51"/>
                  <a:gd name="T32" fmla="*/ 6 w 54"/>
                  <a:gd name="T33" fmla="*/ 41 h 51"/>
                  <a:gd name="T34" fmla="*/ 13 w 54"/>
                  <a:gd name="T35" fmla="*/ 47 h 51"/>
                  <a:gd name="T36" fmla="*/ 20 w 54"/>
                  <a:gd name="T37" fmla="*/ 51 h 51"/>
                  <a:gd name="T38" fmla="*/ 27 w 54"/>
                  <a:gd name="T39" fmla="*/ 51 h 51"/>
                  <a:gd name="T40" fmla="*/ 37 w 54"/>
                  <a:gd name="T41" fmla="*/ 51 h 51"/>
                  <a:gd name="T42" fmla="*/ 37 w 54"/>
                  <a:gd name="T43" fmla="*/ 51 h 51"/>
                  <a:gd name="T44" fmla="*/ 44 w 54"/>
                  <a:gd name="T45" fmla="*/ 47 h 51"/>
                  <a:gd name="T46" fmla="*/ 51 w 54"/>
                  <a:gd name="T47" fmla="*/ 41 h 51"/>
                  <a:gd name="T48" fmla="*/ 54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4" y="17"/>
                    </a:lnTo>
                    <a:lnTo>
                      <a:pt x="51" y="10"/>
                    </a:lnTo>
                    <a:lnTo>
                      <a:pt x="44" y="3"/>
                    </a:lnTo>
                    <a:lnTo>
                      <a:pt x="37" y="0"/>
                    </a:lnTo>
                    <a:lnTo>
                      <a:pt x="37" y="0"/>
                    </a:lnTo>
                    <a:lnTo>
                      <a:pt x="27" y="0"/>
                    </a:lnTo>
                    <a:lnTo>
                      <a:pt x="20" y="0"/>
                    </a:lnTo>
                    <a:lnTo>
                      <a:pt x="13" y="3"/>
                    </a:lnTo>
                    <a:lnTo>
                      <a:pt x="6" y="10"/>
                    </a:lnTo>
                    <a:lnTo>
                      <a:pt x="6" y="10"/>
                    </a:lnTo>
                    <a:lnTo>
                      <a:pt x="3" y="17"/>
                    </a:lnTo>
                    <a:lnTo>
                      <a:pt x="0" y="27"/>
                    </a:lnTo>
                    <a:lnTo>
                      <a:pt x="3" y="34"/>
                    </a:lnTo>
                    <a:lnTo>
                      <a:pt x="6" y="41"/>
                    </a:lnTo>
                    <a:lnTo>
                      <a:pt x="6" y="41"/>
                    </a:lnTo>
                    <a:lnTo>
                      <a:pt x="13" y="47"/>
                    </a:lnTo>
                    <a:lnTo>
                      <a:pt x="20" y="51"/>
                    </a:lnTo>
                    <a:lnTo>
                      <a:pt x="27" y="51"/>
                    </a:lnTo>
                    <a:lnTo>
                      <a:pt x="37" y="51"/>
                    </a:lnTo>
                    <a:lnTo>
                      <a:pt x="37" y="51"/>
                    </a:lnTo>
                    <a:lnTo>
                      <a:pt x="44" y="47"/>
                    </a:lnTo>
                    <a:lnTo>
                      <a:pt x="51" y="41"/>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19" name="Freeform 1396">
                <a:extLst>
                  <a:ext uri="{FF2B5EF4-FFF2-40B4-BE49-F238E27FC236}">
                    <a16:creationId xmlns:a16="http://schemas.microsoft.com/office/drawing/2014/main" id="{CCD97CE8-6751-6590-1F5C-576EDDF74A33}"/>
                  </a:ext>
                </a:extLst>
              </p:cNvPr>
              <p:cNvSpPr>
                <a:spLocks/>
              </p:cNvSpPr>
              <p:nvPr/>
            </p:nvSpPr>
            <p:spPr bwMode="auto">
              <a:xfrm>
                <a:off x="4821" y="2577"/>
                <a:ext cx="18" cy="51"/>
              </a:xfrm>
              <a:custGeom>
                <a:avLst/>
                <a:gdLst>
                  <a:gd name="T0" fmla="*/ 54 w 54"/>
                  <a:gd name="T1" fmla="*/ 27 h 51"/>
                  <a:gd name="T2" fmla="*/ 54 w 54"/>
                  <a:gd name="T3" fmla="*/ 27 h 51"/>
                  <a:gd name="T4" fmla="*/ 54 w 54"/>
                  <a:gd name="T5" fmla="*/ 17 h 51"/>
                  <a:gd name="T6" fmla="*/ 51 w 54"/>
                  <a:gd name="T7" fmla="*/ 10 h 51"/>
                  <a:gd name="T8" fmla="*/ 44 w 54"/>
                  <a:gd name="T9" fmla="*/ 3 h 51"/>
                  <a:gd name="T10" fmla="*/ 37 w 54"/>
                  <a:gd name="T11" fmla="*/ 0 h 51"/>
                  <a:gd name="T12" fmla="*/ 37 w 54"/>
                  <a:gd name="T13" fmla="*/ 0 h 51"/>
                  <a:gd name="T14" fmla="*/ 27 w 54"/>
                  <a:gd name="T15" fmla="*/ 0 h 51"/>
                  <a:gd name="T16" fmla="*/ 20 w 54"/>
                  <a:gd name="T17" fmla="*/ 0 h 51"/>
                  <a:gd name="T18" fmla="*/ 14 w 54"/>
                  <a:gd name="T19" fmla="*/ 3 h 51"/>
                  <a:gd name="T20" fmla="*/ 7 w 54"/>
                  <a:gd name="T21" fmla="*/ 10 h 51"/>
                  <a:gd name="T22" fmla="*/ 7 w 54"/>
                  <a:gd name="T23" fmla="*/ 10 h 51"/>
                  <a:gd name="T24" fmla="*/ 3 w 54"/>
                  <a:gd name="T25" fmla="*/ 17 h 51"/>
                  <a:gd name="T26" fmla="*/ 0 w 54"/>
                  <a:gd name="T27" fmla="*/ 27 h 51"/>
                  <a:gd name="T28" fmla="*/ 3 w 54"/>
                  <a:gd name="T29" fmla="*/ 34 h 51"/>
                  <a:gd name="T30" fmla="*/ 7 w 54"/>
                  <a:gd name="T31" fmla="*/ 41 h 51"/>
                  <a:gd name="T32" fmla="*/ 7 w 54"/>
                  <a:gd name="T33" fmla="*/ 41 h 51"/>
                  <a:gd name="T34" fmla="*/ 14 w 54"/>
                  <a:gd name="T35" fmla="*/ 47 h 51"/>
                  <a:gd name="T36" fmla="*/ 20 w 54"/>
                  <a:gd name="T37" fmla="*/ 51 h 51"/>
                  <a:gd name="T38" fmla="*/ 27 w 54"/>
                  <a:gd name="T39" fmla="*/ 51 h 51"/>
                  <a:gd name="T40" fmla="*/ 37 w 54"/>
                  <a:gd name="T41" fmla="*/ 51 h 51"/>
                  <a:gd name="T42" fmla="*/ 37 w 54"/>
                  <a:gd name="T43" fmla="*/ 51 h 51"/>
                  <a:gd name="T44" fmla="*/ 44 w 54"/>
                  <a:gd name="T45" fmla="*/ 47 h 51"/>
                  <a:gd name="T46" fmla="*/ 51 w 54"/>
                  <a:gd name="T47" fmla="*/ 41 h 51"/>
                  <a:gd name="T48" fmla="*/ 54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4" y="17"/>
                    </a:lnTo>
                    <a:lnTo>
                      <a:pt x="51" y="10"/>
                    </a:lnTo>
                    <a:lnTo>
                      <a:pt x="44" y="3"/>
                    </a:lnTo>
                    <a:lnTo>
                      <a:pt x="37" y="0"/>
                    </a:lnTo>
                    <a:lnTo>
                      <a:pt x="37" y="0"/>
                    </a:lnTo>
                    <a:lnTo>
                      <a:pt x="27" y="0"/>
                    </a:lnTo>
                    <a:lnTo>
                      <a:pt x="20" y="0"/>
                    </a:lnTo>
                    <a:lnTo>
                      <a:pt x="14" y="3"/>
                    </a:lnTo>
                    <a:lnTo>
                      <a:pt x="7" y="10"/>
                    </a:lnTo>
                    <a:lnTo>
                      <a:pt x="7" y="10"/>
                    </a:lnTo>
                    <a:lnTo>
                      <a:pt x="3" y="17"/>
                    </a:lnTo>
                    <a:lnTo>
                      <a:pt x="0" y="27"/>
                    </a:lnTo>
                    <a:lnTo>
                      <a:pt x="3" y="34"/>
                    </a:lnTo>
                    <a:lnTo>
                      <a:pt x="7" y="41"/>
                    </a:lnTo>
                    <a:lnTo>
                      <a:pt x="7" y="41"/>
                    </a:lnTo>
                    <a:lnTo>
                      <a:pt x="14" y="47"/>
                    </a:lnTo>
                    <a:lnTo>
                      <a:pt x="20" y="51"/>
                    </a:lnTo>
                    <a:lnTo>
                      <a:pt x="27" y="51"/>
                    </a:lnTo>
                    <a:lnTo>
                      <a:pt x="37" y="51"/>
                    </a:lnTo>
                    <a:lnTo>
                      <a:pt x="37" y="51"/>
                    </a:lnTo>
                    <a:lnTo>
                      <a:pt x="44" y="47"/>
                    </a:lnTo>
                    <a:lnTo>
                      <a:pt x="51" y="41"/>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20" name="Freeform 1397">
                <a:extLst>
                  <a:ext uri="{FF2B5EF4-FFF2-40B4-BE49-F238E27FC236}">
                    <a16:creationId xmlns:a16="http://schemas.microsoft.com/office/drawing/2014/main" id="{CF5F7682-E72F-F908-B1F2-FE2B9A509B42}"/>
                  </a:ext>
                </a:extLst>
              </p:cNvPr>
              <p:cNvSpPr>
                <a:spLocks/>
              </p:cNvSpPr>
              <p:nvPr/>
            </p:nvSpPr>
            <p:spPr bwMode="auto">
              <a:xfrm>
                <a:off x="4839" y="2577"/>
                <a:ext cx="0" cy="51"/>
              </a:xfrm>
              <a:custGeom>
                <a:avLst/>
                <a:gdLst>
                  <a:gd name="T0" fmla="*/ 51 w 51"/>
                  <a:gd name="T1" fmla="*/ 27 h 51"/>
                  <a:gd name="T2" fmla="*/ 51 w 51"/>
                  <a:gd name="T3" fmla="*/ 27 h 51"/>
                  <a:gd name="T4" fmla="*/ 51 w 51"/>
                  <a:gd name="T5" fmla="*/ 17 h 51"/>
                  <a:gd name="T6" fmla="*/ 47 w 51"/>
                  <a:gd name="T7" fmla="*/ 10 h 51"/>
                  <a:gd name="T8" fmla="*/ 41 w 51"/>
                  <a:gd name="T9" fmla="*/ 3 h 51"/>
                  <a:gd name="T10" fmla="*/ 34 w 51"/>
                  <a:gd name="T11" fmla="*/ 0 h 51"/>
                  <a:gd name="T12" fmla="*/ 34 w 51"/>
                  <a:gd name="T13" fmla="*/ 0 h 51"/>
                  <a:gd name="T14" fmla="*/ 27 w 51"/>
                  <a:gd name="T15" fmla="*/ 0 h 51"/>
                  <a:gd name="T16" fmla="*/ 17 w 51"/>
                  <a:gd name="T17" fmla="*/ 0 h 51"/>
                  <a:gd name="T18" fmla="*/ 10 w 51"/>
                  <a:gd name="T19" fmla="*/ 3 h 51"/>
                  <a:gd name="T20" fmla="*/ 3 w 51"/>
                  <a:gd name="T21" fmla="*/ 10 h 51"/>
                  <a:gd name="T22" fmla="*/ 3 w 51"/>
                  <a:gd name="T23" fmla="*/ 10 h 51"/>
                  <a:gd name="T24" fmla="*/ 0 w 51"/>
                  <a:gd name="T25" fmla="*/ 17 h 51"/>
                  <a:gd name="T26" fmla="*/ 0 w 51"/>
                  <a:gd name="T27" fmla="*/ 27 h 51"/>
                  <a:gd name="T28" fmla="*/ 0 w 51"/>
                  <a:gd name="T29" fmla="*/ 34 h 51"/>
                  <a:gd name="T30" fmla="*/ 3 w 51"/>
                  <a:gd name="T31" fmla="*/ 41 h 51"/>
                  <a:gd name="T32" fmla="*/ 3 w 51"/>
                  <a:gd name="T33" fmla="*/ 41 h 51"/>
                  <a:gd name="T34" fmla="*/ 10 w 51"/>
                  <a:gd name="T35" fmla="*/ 47 h 51"/>
                  <a:gd name="T36" fmla="*/ 17 w 51"/>
                  <a:gd name="T37" fmla="*/ 51 h 51"/>
                  <a:gd name="T38" fmla="*/ 27 w 51"/>
                  <a:gd name="T39" fmla="*/ 51 h 51"/>
                  <a:gd name="T40" fmla="*/ 34 w 51"/>
                  <a:gd name="T41" fmla="*/ 51 h 51"/>
                  <a:gd name="T42" fmla="*/ 34 w 51"/>
                  <a:gd name="T43" fmla="*/ 51 h 51"/>
                  <a:gd name="T44" fmla="*/ 41 w 51"/>
                  <a:gd name="T45" fmla="*/ 47 h 51"/>
                  <a:gd name="T46" fmla="*/ 47 w 51"/>
                  <a:gd name="T47" fmla="*/ 41 h 51"/>
                  <a:gd name="T48" fmla="*/ 51 w 51"/>
                  <a:gd name="T49" fmla="*/ 34 h 51"/>
                  <a:gd name="T50" fmla="*/ 51 w 51"/>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1">
                    <a:moveTo>
                      <a:pt x="51" y="27"/>
                    </a:moveTo>
                    <a:lnTo>
                      <a:pt x="51" y="27"/>
                    </a:lnTo>
                    <a:lnTo>
                      <a:pt x="51" y="17"/>
                    </a:lnTo>
                    <a:lnTo>
                      <a:pt x="47" y="10"/>
                    </a:lnTo>
                    <a:lnTo>
                      <a:pt x="41" y="3"/>
                    </a:lnTo>
                    <a:lnTo>
                      <a:pt x="34" y="0"/>
                    </a:lnTo>
                    <a:lnTo>
                      <a:pt x="34" y="0"/>
                    </a:lnTo>
                    <a:lnTo>
                      <a:pt x="27" y="0"/>
                    </a:lnTo>
                    <a:lnTo>
                      <a:pt x="17" y="0"/>
                    </a:lnTo>
                    <a:lnTo>
                      <a:pt x="10" y="3"/>
                    </a:lnTo>
                    <a:lnTo>
                      <a:pt x="3" y="10"/>
                    </a:lnTo>
                    <a:lnTo>
                      <a:pt x="3" y="10"/>
                    </a:lnTo>
                    <a:lnTo>
                      <a:pt x="0" y="17"/>
                    </a:lnTo>
                    <a:lnTo>
                      <a:pt x="0" y="27"/>
                    </a:lnTo>
                    <a:lnTo>
                      <a:pt x="0" y="34"/>
                    </a:lnTo>
                    <a:lnTo>
                      <a:pt x="3" y="41"/>
                    </a:lnTo>
                    <a:lnTo>
                      <a:pt x="3" y="41"/>
                    </a:lnTo>
                    <a:lnTo>
                      <a:pt x="10" y="47"/>
                    </a:lnTo>
                    <a:lnTo>
                      <a:pt x="17" y="51"/>
                    </a:lnTo>
                    <a:lnTo>
                      <a:pt x="27" y="51"/>
                    </a:lnTo>
                    <a:lnTo>
                      <a:pt x="34" y="51"/>
                    </a:lnTo>
                    <a:lnTo>
                      <a:pt x="34" y="51"/>
                    </a:lnTo>
                    <a:lnTo>
                      <a:pt x="41" y="47"/>
                    </a:lnTo>
                    <a:lnTo>
                      <a:pt x="47"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21" name="Freeform 1398">
                <a:extLst>
                  <a:ext uri="{FF2B5EF4-FFF2-40B4-BE49-F238E27FC236}">
                    <a16:creationId xmlns:a16="http://schemas.microsoft.com/office/drawing/2014/main" id="{2ED2D074-937B-70F7-3F6D-1699091AD7DA}"/>
                  </a:ext>
                </a:extLst>
              </p:cNvPr>
              <p:cNvSpPr>
                <a:spLocks/>
              </p:cNvSpPr>
              <p:nvPr/>
            </p:nvSpPr>
            <p:spPr bwMode="auto">
              <a:xfrm>
                <a:off x="4839" y="2577"/>
                <a:ext cx="0" cy="51"/>
              </a:xfrm>
              <a:custGeom>
                <a:avLst/>
                <a:gdLst>
                  <a:gd name="T0" fmla="*/ 51 w 51"/>
                  <a:gd name="T1" fmla="*/ 27 h 51"/>
                  <a:gd name="T2" fmla="*/ 51 w 51"/>
                  <a:gd name="T3" fmla="*/ 27 h 51"/>
                  <a:gd name="T4" fmla="*/ 51 w 51"/>
                  <a:gd name="T5" fmla="*/ 17 h 51"/>
                  <a:gd name="T6" fmla="*/ 48 w 51"/>
                  <a:gd name="T7" fmla="*/ 10 h 51"/>
                  <a:gd name="T8" fmla="*/ 41 w 51"/>
                  <a:gd name="T9" fmla="*/ 3 h 51"/>
                  <a:gd name="T10" fmla="*/ 34 w 51"/>
                  <a:gd name="T11" fmla="*/ 0 h 51"/>
                  <a:gd name="T12" fmla="*/ 34 w 51"/>
                  <a:gd name="T13" fmla="*/ 0 h 51"/>
                  <a:gd name="T14" fmla="*/ 24 w 51"/>
                  <a:gd name="T15" fmla="*/ 0 h 51"/>
                  <a:gd name="T16" fmla="*/ 17 w 51"/>
                  <a:gd name="T17" fmla="*/ 0 h 51"/>
                  <a:gd name="T18" fmla="*/ 10 w 51"/>
                  <a:gd name="T19" fmla="*/ 3 h 51"/>
                  <a:gd name="T20" fmla="*/ 3 w 51"/>
                  <a:gd name="T21" fmla="*/ 10 h 51"/>
                  <a:gd name="T22" fmla="*/ 3 w 51"/>
                  <a:gd name="T23" fmla="*/ 10 h 51"/>
                  <a:gd name="T24" fmla="*/ 0 w 51"/>
                  <a:gd name="T25" fmla="*/ 17 h 51"/>
                  <a:gd name="T26" fmla="*/ 0 w 51"/>
                  <a:gd name="T27" fmla="*/ 27 h 51"/>
                  <a:gd name="T28" fmla="*/ 0 w 51"/>
                  <a:gd name="T29" fmla="*/ 34 h 51"/>
                  <a:gd name="T30" fmla="*/ 3 w 51"/>
                  <a:gd name="T31" fmla="*/ 41 h 51"/>
                  <a:gd name="T32" fmla="*/ 3 w 51"/>
                  <a:gd name="T33" fmla="*/ 41 h 51"/>
                  <a:gd name="T34" fmla="*/ 10 w 51"/>
                  <a:gd name="T35" fmla="*/ 47 h 51"/>
                  <a:gd name="T36" fmla="*/ 17 w 51"/>
                  <a:gd name="T37" fmla="*/ 51 h 51"/>
                  <a:gd name="T38" fmla="*/ 24 w 51"/>
                  <a:gd name="T39" fmla="*/ 51 h 51"/>
                  <a:gd name="T40" fmla="*/ 34 w 51"/>
                  <a:gd name="T41" fmla="*/ 51 h 51"/>
                  <a:gd name="T42" fmla="*/ 34 w 51"/>
                  <a:gd name="T43" fmla="*/ 51 h 51"/>
                  <a:gd name="T44" fmla="*/ 41 w 51"/>
                  <a:gd name="T45" fmla="*/ 47 h 51"/>
                  <a:gd name="T46" fmla="*/ 48 w 51"/>
                  <a:gd name="T47" fmla="*/ 41 h 51"/>
                  <a:gd name="T48" fmla="*/ 51 w 51"/>
                  <a:gd name="T49" fmla="*/ 34 h 51"/>
                  <a:gd name="T50" fmla="*/ 51 w 51"/>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1">
                    <a:moveTo>
                      <a:pt x="51" y="27"/>
                    </a:moveTo>
                    <a:lnTo>
                      <a:pt x="51" y="27"/>
                    </a:lnTo>
                    <a:lnTo>
                      <a:pt x="51" y="17"/>
                    </a:lnTo>
                    <a:lnTo>
                      <a:pt x="48" y="10"/>
                    </a:lnTo>
                    <a:lnTo>
                      <a:pt x="41" y="3"/>
                    </a:lnTo>
                    <a:lnTo>
                      <a:pt x="34" y="0"/>
                    </a:lnTo>
                    <a:lnTo>
                      <a:pt x="34" y="0"/>
                    </a:lnTo>
                    <a:lnTo>
                      <a:pt x="24" y="0"/>
                    </a:lnTo>
                    <a:lnTo>
                      <a:pt x="17" y="0"/>
                    </a:lnTo>
                    <a:lnTo>
                      <a:pt x="10" y="3"/>
                    </a:lnTo>
                    <a:lnTo>
                      <a:pt x="3" y="10"/>
                    </a:lnTo>
                    <a:lnTo>
                      <a:pt x="3" y="10"/>
                    </a:lnTo>
                    <a:lnTo>
                      <a:pt x="0" y="17"/>
                    </a:lnTo>
                    <a:lnTo>
                      <a:pt x="0" y="27"/>
                    </a:lnTo>
                    <a:lnTo>
                      <a:pt x="0" y="34"/>
                    </a:lnTo>
                    <a:lnTo>
                      <a:pt x="3" y="41"/>
                    </a:lnTo>
                    <a:lnTo>
                      <a:pt x="3" y="41"/>
                    </a:lnTo>
                    <a:lnTo>
                      <a:pt x="10" y="47"/>
                    </a:lnTo>
                    <a:lnTo>
                      <a:pt x="17" y="51"/>
                    </a:lnTo>
                    <a:lnTo>
                      <a:pt x="24" y="51"/>
                    </a:lnTo>
                    <a:lnTo>
                      <a:pt x="34" y="51"/>
                    </a:lnTo>
                    <a:lnTo>
                      <a:pt x="34" y="51"/>
                    </a:lnTo>
                    <a:lnTo>
                      <a:pt x="41" y="47"/>
                    </a:lnTo>
                    <a:lnTo>
                      <a:pt x="48"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22" name="Freeform 1399">
                <a:extLst>
                  <a:ext uri="{FF2B5EF4-FFF2-40B4-BE49-F238E27FC236}">
                    <a16:creationId xmlns:a16="http://schemas.microsoft.com/office/drawing/2014/main" id="{EE3DB4CE-1DB5-792E-0A43-FAB154ED915D}"/>
                  </a:ext>
                </a:extLst>
              </p:cNvPr>
              <p:cNvSpPr>
                <a:spLocks/>
              </p:cNvSpPr>
              <p:nvPr/>
            </p:nvSpPr>
            <p:spPr bwMode="auto">
              <a:xfrm>
                <a:off x="4892" y="2577"/>
                <a:ext cx="50" cy="51"/>
              </a:xfrm>
              <a:custGeom>
                <a:avLst/>
                <a:gdLst>
                  <a:gd name="T0" fmla="*/ 51 w 51"/>
                  <a:gd name="T1" fmla="*/ 27 h 51"/>
                  <a:gd name="T2" fmla="*/ 51 w 51"/>
                  <a:gd name="T3" fmla="*/ 27 h 51"/>
                  <a:gd name="T4" fmla="*/ 51 w 51"/>
                  <a:gd name="T5" fmla="*/ 17 h 51"/>
                  <a:gd name="T6" fmla="*/ 48 w 51"/>
                  <a:gd name="T7" fmla="*/ 10 h 51"/>
                  <a:gd name="T8" fmla="*/ 41 w 51"/>
                  <a:gd name="T9" fmla="*/ 3 h 51"/>
                  <a:gd name="T10" fmla="*/ 34 w 51"/>
                  <a:gd name="T11" fmla="*/ 0 h 51"/>
                  <a:gd name="T12" fmla="*/ 34 w 51"/>
                  <a:gd name="T13" fmla="*/ 0 h 51"/>
                  <a:gd name="T14" fmla="*/ 27 w 51"/>
                  <a:gd name="T15" fmla="*/ 0 h 51"/>
                  <a:gd name="T16" fmla="*/ 17 w 51"/>
                  <a:gd name="T17" fmla="*/ 0 h 51"/>
                  <a:gd name="T18" fmla="*/ 10 w 51"/>
                  <a:gd name="T19" fmla="*/ 3 h 51"/>
                  <a:gd name="T20" fmla="*/ 4 w 51"/>
                  <a:gd name="T21" fmla="*/ 10 h 51"/>
                  <a:gd name="T22" fmla="*/ 4 w 51"/>
                  <a:gd name="T23" fmla="*/ 10 h 51"/>
                  <a:gd name="T24" fmla="*/ 0 w 51"/>
                  <a:gd name="T25" fmla="*/ 17 h 51"/>
                  <a:gd name="T26" fmla="*/ 0 w 51"/>
                  <a:gd name="T27" fmla="*/ 27 h 51"/>
                  <a:gd name="T28" fmla="*/ 0 w 51"/>
                  <a:gd name="T29" fmla="*/ 34 h 51"/>
                  <a:gd name="T30" fmla="*/ 4 w 51"/>
                  <a:gd name="T31" fmla="*/ 41 h 51"/>
                  <a:gd name="T32" fmla="*/ 4 w 51"/>
                  <a:gd name="T33" fmla="*/ 41 h 51"/>
                  <a:gd name="T34" fmla="*/ 10 w 51"/>
                  <a:gd name="T35" fmla="*/ 47 h 51"/>
                  <a:gd name="T36" fmla="*/ 17 w 51"/>
                  <a:gd name="T37" fmla="*/ 51 h 51"/>
                  <a:gd name="T38" fmla="*/ 27 w 51"/>
                  <a:gd name="T39" fmla="*/ 51 h 51"/>
                  <a:gd name="T40" fmla="*/ 34 w 51"/>
                  <a:gd name="T41" fmla="*/ 51 h 51"/>
                  <a:gd name="T42" fmla="*/ 34 w 51"/>
                  <a:gd name="T43" fmla="*/ 51 h 51"/>
                  <a:gd name="T44" fmla="*/ 41 w 51"/>
                  <a:gd name="T45" fmla="*/ 47 h 51"/>
                  <a:gd name="T46" fmla="*/ 48 w 51"/>
                  <a:gd name="T47" fmla="*/ 41 h 51"/>
                  <a:gd name="T48" fmla="*/ 51 w 51"/>
                  <a:gd name="T49" fmla="*/ 34 h 51"/>
                  <a:gd name="T50" fmla="*/ 51 w 51"/>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1">
                    <a:moveTo>
                      <a:pt x="51" y="27"/>
                    </a:moveTo>
                    <a:lnTo>
                      <a:pt x="51" y="27"/>
                    </a:lnTo>
                    <a:lnTo>
                      <a:pt x="51" y="17"/>
                    </a:lnTo>
                    <a:lnTo>
                      <a:pt x="48" y="10"/>
                    </a:lnTo>
                    <a:lnTo>
                      <a:pt x="41" y="3"/>
                    </a:lnTo>
                    <a:lnTo>
                      <a:pt x="34" y="0"/>
                    </a:lnTo>
                    <a:lnTo>
                      <a:pt x="34" y="0"/>
                    </a:lnTo>
                    <a:lnTo>
                      <a:pt x="27" y="0"/>
                    </a:lnTo>
                    <a:lnTo>
                      <a:pt x="17" y="0"/>
                    </a:lnTo>
                    <a:lnTo>
                      <a:pt x="10" y="3"/>
                    </a:lnTo>
                    <a:lnTo>
                      <a:pt x="4" y="10"/>
                    </a:lnTo>
                    <a:lnTo>
                      <a:pt x="4" y="10"/>
                    </a:lnTo>
                    <a:lnTo>
                      <a:pt x="0" y="17"/>
                    </a:lnTo>
                    <a:lnTo>
                      <a:pt x="0" y="27"/>
                    </a:lnTo>
                    <a:lnTo>
                      <a:pt x="0" y="34"/>
                    </a:lnTo>
                    <a:lnTo>
                      <a:pt x="4" y="41"/>
                    </a:lnTo>
                    <a:lnTo>
                      <a:pt x="4" y="41"/>
                    </a:lnTo>
                    <a:lnTo>
                      <a:pt x="10" y="47"/>
                    </a:lnTo>
                    <a:lnTo>
                      <a:pt x="17" y="51"/>
                    </a:lnTo>
                    <a:lnTo>
                      <a:pt x="27" y="51"/>
                    </a:lnTo>
                    <a:lnTo>
                      <a:pt x="34" y="51"/>
                    </a:lnTo>
                    <a:lnTo>
                      <a:pt x="34" y="51"/>
                    </a:lnTo>
                    <a:lnTo>
                      <a:pt x="41" y="47"/>
                    </a:lnTo>
                    <a:lnTo>
                      <a:pt x="48"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23" name="Freeform 1400">
                <a:extLst>
                  <a:ext uri="{FF2B5EF4-FFF2-40B4-BE49-F238E27FC236}">
                    <a16:creationId xmlns:a16="http://schemas.microsoft.com/office/drawing/2014/main" id="{64520BE7-AFC0-3F16-B7C7-747000E6F6C2}"/>
                  </a:ext>
                </a:extLst>
              </p:cNvPr>
              <p:cNvSpPr>
                <a:spLocks/>
              </p:cNvSpPr>
              <p:nvPr/>
            </p:nvSpPr>
            <p:spPr bwMode="auto">
              <a:xfrm>
                <a:off x="4902" y="2577"/>
                <a:ext cx="54" cy="51"/>
              </a:xfrm>
              <a:custGeom>
                <a:avLst/>
                <a:gdLst>
                  <a:gd name="T0" fmla="*/ 55 w 55"/>
                  <a:gd name="T1" fmla="*/ 27 h 51"/>
                  <a:gd name="T2" fmla="*/ 55 w 55"/>
                  <a:gd name="T3" fmla="*/ 27 h 51"/>
                  <a:gd name="T4" fmla="*/ 51 w 55"/>
                  <a:gd name="T5" fmla="*/ 17 h 51"/>
                  <a:gd name="T6" fmla="*/ 48 w 55"/>
                  <a:gd name="T7" fmla="*/ 10 h 51"/>
                  <a:gd name="T8" fmla="*/ 41 w 55"/>
                  <a:gd name="T9" fmla="*/ 3 h 51"/>
                  <a:gd name="T10" fmla="*/ 34 w 55"/>
                  <a:gd name="T11" fmla="*/ 0 h 51"/>
                  <a:gd name="T12" fmla="*/ 34 w 55"/>
                  <a:gd name="T13" fmla="*/ 0 h 51"/>
                  <a:gd name="T14" fmla="*/ 28 w 55"/>
                  <a:gd name="T15" fmla="*/ 0 h 51"/>
                  <a:gd name="T16" fmla="*/ 17 w 55"/>
                  <a:gd name="T17" fmla="*/ 0 h 51"/>
                  <a:gd name="T18" fmla="*/ 11 w 55"/>
                  <a:gd name="T19" fmla="*/ 3 h 51"/>
                  <a:gd name="T20" fmla="*/ 4 w 55"/>
                  <a:gd name="T21" fmla="*/ 10 h 51"/>
                  <a:gd name="T22" fmla="*/ 4 w 55"/>
                  <a:gd name="T23" fmla="*/ 10 h 51"/>
                  <a:gd name="T24" fmla="*/ 0 w 55"/>
                  <a:gd name="T25" fmla="*/ 17 h 51"/>
                  <a:gd name="T26" fmla="*/ 0 w 55"/>
                  <a:gd name="T27" fmla="*/ 27 h 51"/>
                  <a:gd name="T28" fmla="*/ 0 w 55"/>
                  <a:gd name="T29" fmla="*/ 34 h 51"/>
                  <a:gd name="T30" fmla="*/ 4 w 55"/>
                  <a:gd name="T31" fmla="*/ 41 h 51"/>
                  <a:gd name="T32" fmla="*/ 4 w 55"/>
                  <a:gd name="T33" fmla="*/ 41 h 51"/>
                  <a:gd name="T34" fmla="*/ 11 w 55"/>
                  <a:gd name="T35" fmla="*/ 47 h 51"/>
                  <a:gd name="T36" fmla="*/ 17 w 55"/>
                  <a:gd name="T37" fmla="*/ 51 h 51"/>
                  <a:gd name="T38" fmla="*/ 28 w 55"/>
                  <a:gd name="T39" fmla="*/ 51 h 51"/>
                  <a:gd name="T40" fmla="*/ 34 w 55"/>
                  <a:gd name="T41" fmla="*/ 51 h 51"/>
                  <a:gd name="T42" fmla="*/ 34 w 55"/>
                  <a:gd name="T43" fmla="*/ 51 h 51"/>
                  <a:gd name="T44" fmla="*/ 41 w 55"/>
                  <a:gd name="T45" fmla="*/ 47 h 51"/>
                  <a:gd name="T46" fmla="*/ 48 w 55"/>
                  <a:gd name="T47" fmla="*/ 41 h 51"/>
                  <a:gd name="T48" fmla="*/ 51 w 55"/>
                  <a:gd name="T49" fmla="*/ 34 h 51"/>
                  <a:gd name="T50" fmla="*/ 55 w 55"/>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1">
                    <a:moveTo>
                      <a:pt x="55" y="27"/>
                    </a:moveTo>
                    <a:lnTo>
                      <a:pt x="55" y="27"/>
                    </a:lnTo>
                    <a:lnTo>
                      <a:pt x="51" y="17"/>
                    </a:lnTo>
                    <a:lnTo>
                      <a:pt x="48" y="10"/>
                    </a:lnTo>
                    <a:lnTo>
                      <a:pt x="41" y="3"/>
                    </a:lnTo>
                    <a:lnTo>
                      <a:pt x="34" y="0"/>
                    </a:lnTo>
                    <a:lnTo>
                      <a:pt x="34" y="0"/>
                    </a:lnTo>
                    <a:lnTo>
                      <a:pt x="28" y="0"/>
                    </a:lnTo>
                    <a:lnTo>
                      <a:pt x="17" y="0"/>
                    </a:lnTo>
                    <a:lnTo>
                      <a:pt x="11" y="3"/>
                    </a:lnTo>
                    <a:lnTo>
                      <a:pt x="4" y="10"/>
                    </a:lnTo>
                    <a:lnTo>
                      <a:pt x="4" y="10"/>
                    </a:lnTo>
                    <a:lnTo>
                      <a:pt x="0" y="17"/>
                    </a:lnTo>
                    <a:lnTo>
                      <a:pt x="0" y="27"/>
                    </a:lnTo>
                    <a:lnTo>
                      <a:pt x="0" y="34"/>
                    </a:lnTo>
                    <a:lnTo>
                      <a:pt x="4" y="41"/>
                    </a:lnTo>
                    <a:lnTo>
                      <a:pt x="4" y="41"/>
                    </a:lnTo>
                    <a:lnTo>
                      <a:pt x="11" y="47"/>
                    </a:lnTo>
                    <a:lnTo>
                      <a:pt x="17" y="51"/>
                    </a:lnTo>
                    <a:lnTo>
                      <a:pt x="28" y="51"/>
                    </a:lnTo>
                    <a:lnTo>
                      <a:pt x="34" y="51"/>
                    </a:lnTo>
                    <a:lnTo>
                      <a:pt x="34" y="51"/>
                    </a:lnTo>
                    <a:lnTo>
                      <a:pt x="41" y="47"/>
                    </a:lnTo>
                    <a:lnTo>
                      <a:pt x="48" y="41"/>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24" name="Freeform 1401">
                <a:extLst>
                  <a:ext uri="{FF2B5EF4-FFF2-40B4-BE49-F238E27FC236}">
                    <a16:creationId xmlns:a16="http://schemas.microsoft.com/office/drawing/2014/main" id="{07FE6480-97C8-B47D-BD67-183A3D3AEEB7}"/>
                  </a:ext>
                </a:extLst>
              </p:cNvPr>
              <p:cNvSpPr>
                <a:spLocks/>
              </p:cNvSpPr>
              <p:nvPr/>
            </p:nvSpPr>
            <p:spPr bwMode="auto">
              <a:xfrm>
                <a:off x="4950" y="2612"/>
                <a:ext cx="16" cy="51"/>
              </a:xfrm>
              <a:custGeom>
                <a:avLst/>
                <a:gdLst>
                  <a:gd name="T0" fmla="*/ 54 w 54"/>
                  <a:gd name="T1" fmla="*/ 27 h 51"/>
                  <a:gd name="T2" fmla="*/ 54 w 54"/>
                  <a:gd name="T3" fmla="*/ 27 h 51"/>
                  <a:gd name="T4" fmla="*/ 51 w 54"/>
                  <a:gd name="T5" fmla="*/ 17 h 51"/>
                  <a:gd name="T6" fmla="*/ 47 w 54"/>
                  <a:gd name="T7" fmla="*/ 10 h 51"/>
                  <a:gd name="T8" fmla="*/ 41 w 54"/>
                  <a:gd name="T9" fmla="*/ 4 h 51"/>
                  <a:gd name="T10" fmla="*/ 34 w 54"/>
                  <a:gd name="T11" fmla="*/ 0 h 51"/>
                  <a:gd name="T12" fmla="*/ 34 w 54"/>
                  <a:gd name="T13" fmla="*/ 0 h 51"/>
                  <a:gd name="T14" fmla="*/ 27 w 54"/>
                  <a:gd name="T15" fmla="*/ 0 h 51"/>
                  <a:gd name="T16" fmla="*/ 17 w 54"/>
                  <a:gd name="T17" fmla="*/ 0 h 51"/>
                  <a:gd name="T18" fmla="*/ 10 w 54"/>
                  <a:gd name="T19" fmla="*/ 4 h 51"/>
                  <a:gd name="T20" fmla="*/ 3 w 54"/>
                  <a:gd name="T21" fmla="*/ 10 h 51"/>
                  <a:gd name="T22" fmla="*/ 3 w 54"/>
                  <a:gd name="T23" fmla="*/ 10 h 51"/>
                  <a:gd name="T24" fmla="*/ 0 w 54"/>
                  <a:gd name="T25" fmla="*/ 17 h 51"/>
                  <a:gd name="T26" fmla="*/ 0 w 54"/>
                  <a:gd name="T27" fmla="*/ 27 h 51"/>
                  <a:gd name="T28" fmla="*/ 0 w 54"/>
                  <a:gd name="T29" fmla="*/ 34 h 51"/>
                  <a:gd name="T30" fmla="*/ 3 w 54"/>
                  <a:gd name="T31" fmla="*/ 41 h 51"/>
                  <a:gd name="T32" fmla="*/ 3 w 54"/>
                  <a:gd name="T33" fmla="*/ 41 h 51"/>
                  <a:gd name="T34" fmla="*/ 10 w 54"/>
                  <a:gd name="T35" fmla="*/ 48 h 51"/>
                  <a:gd name="T36" fmla="*/ 17 w 54"/>
                  <a:gd name="T37" fmla="*/ 51 h 51"/>
                  <a:gd name="T38" fmla="*/ 27 w 54"/>
                  <a:gd name="T39" fmla="*/ 51 h 51"/>
                  <a:gd name="T40" fmla="*/ 34 w 54"/>
                  <a:gd name="T41" fmla="*/ 51 h 51"/>
                  <a:gd name="T42" fmla="*/ 34 w 54"/>
                  <a:gd name="T43" fmla="*/ 51 h 51"/>
                  <a:gd name="T44" fmla="*/ 41 w 54"/>
                  <a:gd name="T45" fmla="*/ 48 h 51"/>
                  <a:gd name="T46" fmla="*/ 47 w 54"/>
                  <a:gd name="T47" fmla="*/ 41 h 51"/>
                  <a:gd name="T48" fmla="*/ 51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1" y="17"/>
                    </a:lnTo>
                    <a:lnTo>
                      <a:pt x="47" y="10"/>
                    </a:lnTo>
                    <a:lnTo>
                      <a:pt x="41" y="4"/>
                    </a:lnTo>
                    <a:lnTo>
                      <a:pt x="34" y="0"/>
                    </a:lnTo>
                    <a:lnTo>
                      <a:pt x="34" y="0"/>
                    </a:lnTo>
                    <a:lnTo>
                      <a:pt x="27" y="0"/>
                    </a:lnTo>
                    <a:lnTo>
                      <a:pt x="17" y="0"/>
                    </a:lnTo>
                    <a:lnTo>
                      <a:pt x="10" y="4"/>
                    </a:lnTo>
                    <a:lnTo>
                      <a:pt x="3" y="10"/>
                    </a:lnTo>
                    <a:lnTo>
                      <a:pt x="3" y="10"/>
                    </a:lnTo>
                    <a:lnTo>
                      <a:pt x="0" y="17"/>
                    </a:lnTo>
                    <a:lnTo>
                      <a:pt x="0" y="27"/>
                    </a:lnTo>
                    <a:lnTo>
                      <a:pt x="0" y="34"/>
                    </a:lnTo>
                    <a:lnTo>
                      <a:pt x="3" y="41"/>
                    </a:lnTo>
                    <a:lnTo>
                      <a:pt x="3" y="41"/>
                    </a:lnTo>
                    <a:lnTo>
                      <a:pt x="10" y="48"/>
                    </a:lnTo>
                    <a:lnTo>
                      <a:pt x="17" y="51"/>
                    </a:lnTo>
                    <a:lnTo>
                      <a:pt x="27" y="51"/>
                    </a:lnTo>
                    <a:lnTo>
                      <a:pt x="34" y="51"/>
                    </a:lnTo>
                    <a:lnTo>
                      <a:pt x="34" y="51"/>
                    </a:lnTo>
                    <a:lnTo>
                      <a:pt x="41" y="48"/>
                    </a:lnTo>
                    <a:lnTo>
                      <a:pt x="47" y="41"/>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25" name="Freeform 1402">
                <a:extLst>
                  <a:ext uri="{FF2B5EF4-FFF2-40B4-BE49-F238E27FC236}">
                    <a16:creationId xmlns:a16="http://schemas.microsoft.com/office/drawing/2014/main" id="{63991520-1D1C-5C92-FD19-EB6D183C2ADC}"/>
                  </a:ext>
                </a:extLst>
              </p:cNvPr>
              <p:cNvSpPr>
                <a:spLocks/>
              </p:cNvSpPr>
              <p:nvPr/>
            </p:nvSpPr>
            <p:spPr bwMode="auto">
              <a:xfrm>
                <a:off x="4966" y="2612"/>
                <a:ext cx="0" cy="51"/>
              </a:xfrm>
              <a:custGeom>
                <a:avLst/>
                <a:gdLst>
                  <a:gd name="T0" fmla="*/ 51 w 51"/>
                  <a:gd name="T1" fmla="*/ 27 h 51"/>
                  <a:gd name="T2" fmla="*/ 51 w 51"/>
                  <a:gd name="T3" fmla="*/ 27 h 51"/>
                  <a:gd name="T4" fmla="*/ 51 w 51"/>
                  <a:gd name="T5" fmla="*/ 17 h 51"/>
                  <a:gd name="T6" fmla="*/ 47 w 51"/>
                  <a:gd name="T7" fmla="*/ 10 h 51"/>
                  <a:gd name="T8" fmla="*/ 41 w 51"/>
                  <a:gd name="T9" fmla="*/ 4 h 51"/>
                  <a:gd name="T10" fmla="*/ 34 w 51"/>
                  <a:gd name="T11" fmla="*/ 0 h 51"/>
                  <a:gd name="T12" fmla="*/ 34 w 51"/>
                  <a:gd name="T13" fmla="*/ 0 h 51"/>
                  <a:gd name="T14" fmla="*/ 24 w 51"/>
                  <a:gd name="T15" fmla="*/ 0 h 51"/>
                  <a:gd name="T16" fmla="*/ 17 w 51"/>
                  <a:gd name="T17" fmla="*/ 0 h 51"/>
                  <a:gd name="T18" fmla="*/ 10 w 51"/>
                  <a:gd name="T19" fmla="*/ 4 h 51"/>
                  <a:gd name="T20" fmla="*/ 3 w 51"/>
                  <a:gd name="T21" fmla="*/ 10 h 51"/>
                  <a:gd name="T22" fmla="*/ 3 w 51"/>
                  <a:gd name="T23" fmla="*/ 10 h 51"/>
                  <a:gd name="T24" fmla="*/ 0 w 51"/>
                  <a:gd name="T25" fmla="*/ 17 h 51"/>
                  <a:gd name="T26" fmla="*/ 0 w 51"/>
                  <a:gd name="T27" fmla="*/ 27 h 51"/>
                  <a:gd name="T28" fmla="*/ 0 w 51"/>
                  <a:gd name="T29" fmla="*/ 34 h 51"/>
                  <a:gd name="T30" fmla="*/ 3 w 51"/>
                  <a:gd name="T31" fmla="*/ 41 h 51"/>
                  <a:gd name="T32" fmla="*/ 3 w 51"/>
                  <a:gd name="T33" fmla="*/ 41 h 51"/>
                  <a:gd name="T34" fmla="*/ 10 w 51"/>
                  <a:gd name="T35" fmla="*/ 48 h 51"/>
                  <a:gd name="T36" fmla="*/ 17 w 51"/>
                  <a:gd name="T37" fmla="*/ 51 h 51"/>
                  <a:gd name="T38" fmla="*/ 24 w 51"/>
                  <a:gd name="T39" fmla="*/ 51 h 51"/>
                  <a:gd name="T40" fmla="*/ 34 w 51"/>
                  <a:gd name="T41" fmla="*/ 51 h 51"/>
                  <a:gd name="T42" fmla="*/ 34 w 51"/>
                  <a:gd name="T43" fmla="*/ 51 h 51"/>
                  <a:gd name="T44" fmla="*/ 41 w 51"/>
                  <a:gd name="T45" fmla="*/ 48 h 51"/>
                  <a:gd name="T46" fmla="*/ 47 w 51"/>
                  <a:gd name="T47" fmla="*/ 41 h 51"/>
                  <a:gd name="T48" fmla="*/ 51 w 51"/>
                  <a:gd name="T49" fmla="*/ 34 h 51"/>
                  <a:gd name="T50" fmla="*/ 51 w 51"/>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1">
                    <a:moveTo>
                      <a:pt x="51" y="27"/>
                    </a:moveTo>
                    <a:lnTo>
                      <a:pt x="51" y="27"/>
                    </a:lnTo>
                    <a:lnTo>
                      <a:pt x="51" y="17"/>
                    </a:lnTo>
                    <a:lnTo>
                      <a:pt x="47" y="10"/>
                    </a:lnTo>
                    <a:lnTo>
                      <a:pt x="41" y="4"/>
                    </a:lnTo>
                    <a:lnTo>
                      <a:pt x="34" y="0"/>
                    </a:lnTo>
                    <a:lnTo>
                      <a:pt x="34" y="0"/>
                    </a:lnTo>
                    <a:lnTo>
                      <a:pt x="24" y="0"/>
                    </a:lnTo>
                    <a:lnTo>
                      <a:pt x="17" y="0"/>
                    </a:lnTo>
                    <a:lnTo>
                      <a:pt x="10" y="4"/>
                    </a:lnTo>
                    <a:lnTo>
                      <a:pt x="3" y="10"/>
                    </a:lnTo>
                    <a:lnTo>
                      <a:pt x="3" y="10"/>
                    </a:lnTo>
                    <a:lnTo>
                      <a:pt x="0" y="17"/>
                    </a:lnTo>
                    <a:lnTo>
                      <a:pt x="0" y="27"/>
                    </a:lnTo>
                    <a:lnTo>
                      <a:pt x="0" y="34"/>
                    </a:lnTo>
                    <a:lnTo>
                      <a:pt x="3" y="41"/>
                    </a:lnTo>
                    <a:lnTo>
                      <a:pt x="3" y="41"/>
                    </a:lnTo>
                    <a:lnTo>
                      <a:pt x="10" y="48"/>
                    </a:lnTo>
                    <a:lnTo>
                      <a:pt x="17" y="51"/>
                    </a:lnTo>
                    <a:lnTo>
                      <a:pt x="24" y="51"/>
                    </a:lnTo>
                    <a:lnTo>
                      <a:pt x="34" y="51"/>
                    </a:lnTo>
                    <a:lnTo>
                      <a:pt x="34" y="51"/>
                    </a:lnTo>
                    <a:lnTo>
                      <a:pt x="41" y="48"/>
                    </a:lnTo>
                    <a:lnTo>
                      <a:pt x="47"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26" name="Freeform 1403">
                <a:extLst>
                  <a:ext uri="{FF2B5EF4-FFF2-40B4-BE49-F238E27FC236}">
                    <a16:creationId xmlns:a16="http://schemas.microsoft.com/office/drawing/2014/main" id="{48675580-C8B7-F372-9034-8C3852790F6D}"/>
                  </a:ext>
                </a:extLst>
              </p:cNvPr>
              <p:cNvSpPr>
                <a:spLocks/>
              </p:cNvSpPr>
              <p:nvPr/>
            </p:nvSpPr>
            <p:spPr bwMode="auto">
              <a:xfrm>
                <a:off x="4966" y="2612"/>
                <a:ext cx="0" cy="51"/>
              </a:xfrm>
              <a:custGeom>
                <a:avLst/>
                <a:gdLst>
                  <a:gd name="T0" fmla="*/ 55 w 55"/>
                  <a:gd name="T1" fmla="*/ 27 h 51"/>
                  <a:gd name="T2" fmla="*/ 55 w 55"/>
                  <a:gd name="T3" fmla="*/ 27 h 51"/>
                  <a:gd name="T4" fmla="*/ 55 w 55"/>
                  <a:gd name="T5" fmla="*/ 17 h 51"/>
                  <a:gd name="T6" fmla="*/ 48 w 55"/>
                  <a:gd name="T7" fmla="*/ 10 h 51"/>
                  <a:gd name="T8" fmla="*/ 45 w 55"/>
                  <a:gd name="T9" fmla="*/ 4 h 51"/>
                  <a:gd name="T10" fmla="*/ 38 w 55"/>
                  <a:gd name="T11" fmla="*/ 0 h 51"/>
                  <a:gd name="T12" fmla="*/ 38 w 55"/>
                  <a:gd name="T13" fmla="*/ 0 h 51"/>
                  <a:gd name="T14" fmla="*/ 28 w 55"/>
                  <a:gd name="T15" fmla="*/ 0 h 51"/>
                  <a:gd name="T16" fmla="*/ 21 w 55"/>
                  <a:gd name="T17" fmla="*/ 0 h 51"/>
                  <a:gd name="T18" fmla="*/ 14 w 55"/>
                  <a:gd name="T19" fmla="*/ 4 h 51"/>
                  <a:gd name="T20" fmla="*/ 7 w 55"/>
                  <a:gd name="T21" fmla="*/ 10 h 51"/>
                  <a:gd name="T22" fmla="*/ 7 w 55"/>
                  <a:gd name="T23" fmla="*/ 10 h 51"/>
                  <a:gd name="T24" fmla="*/ 4 w 55"/>
                  <a:gd name="T25" fmla="*/ 17 h 51"/>
                  <a:gd name="T26" fmla="*/ 0 w 55"/>
                  <a:gd name="T27" fmla="*/ 27 h 51"/>
                  <a:gd name="T28" fmla="*/ 4 w 55"/>
                  <a:gd name="T29" fmla="*/ 34 h 51"/>
                  <a:gd name="T30" fmla="*/ 7 w 55"/>
                  <a:gd name="T31" fmla="*/ 41 h 51"/>
                  <a:gd name="T32" fmla="*/ 7 w 55"/>
                  <a:gd name="T33" fmla="*/ 41 h 51"/>
                  <a:gd name="T34" fmla="*/ 14 w 55"/>
                  <a:gd name="T35" fmla="*/ 48 h 51"/>
                  <a:gd name="T36" fmla="*/ 21 w 55"/>
                  <a:gd name="T37" fmla="*/ 51 h 51"/>
                  <a:gd name="T38" fmla="*/ 28 w 55"/>
                  <a:gd name="T39" fmla="*/ 51 h 51"/>
                  <a:gd name="T40" fmla="*/ 38 w 55"/>
                  <a:gd name="T41" fmla="*/ 51 h 51"/>
                  <a:gd name="T42" fmla="*/ 38 w 55"/>
                  <a:gd name="T43" fmla="*/ 51 h 51"/>
                  <a:gd name="T44" fmla="*/ 45 w 55"/>
                  <a:gd name="T45" fmla="*/ 48 h 51"/>
                  <a:gd name="T46" fmla="*/ 48 w 55"/>
                  <a:gd name="T47" fmla="*/ 41 h 51"/>
                  <a:gd name="T48" fmla="*/ 55 w 55"/>
                  <a:gd name="T49" fmla="*/ 34 h 51"/>
                  <a:gd name="T50" fmla="*/ 55 w 55"/>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1">
                    <a:moveTo>
                      <a:pt x="55" y="27"/>
                    </a:moveTo>
                    <a:lnTo>
                      <a:pt x="55" y="27"/>
                    </a:lnTo>
                    <a:lnTo>
                      <a:pt x="55" y="17"/>
                    </a:lnTo>
                    <a:lnTo>
                      <a:pt x="48" y="10"/>
                    </a:lnTo>
                    <a:lnTo>
                      <a:pt x="45" y="4"/>
                    </a:lnTo>
                    <a:lnTo>
                      <a:pt x="38" y="0"/>
                    </a:lnTo>
                    <a:lnTo>
                      <a:pt x="38" y="0"/>
                    </a:lnTo>
                    <a:lnTo>
                      <a:pt x="28" y="0"/>
                    </a:lnTo>
                    <a:lnTo>
                      <a:pt x="21" y="0"/>
                    </a:lnTo>
                    <a:lnTo>
                      <a:pt x="14" y="4"/>
                    </a:lnTo>
                    <a:lnTo>
                      <a:pt x="7" y="10"/>
                    </a:lnTo>
                    <a:lnTo>
                      <a:pt x="7" y="10"/>
                    </a:lnTo>
                    <a:lnTo>
                      <a:pt x="4" y="17"/>
                    </a:lnTo>
                    <a:lnTo>
                      <a:pt x="0" y="27"/>
                    </a:lnTo>
                    <a:lnTo>
                      <a:pt x="4" y="34"/>
                    </a:lnTo>
                    <a:lnTo>
                      <a:pt x="7" y="41"/>
                    </a:lnTo>
                    <a:lnTo>
                      <a:pt x="7" y="41"/>
                    </a:lnTo>
                    <a:lnTo>
                      <a:pt x="14" y="48"/>
                    </a:lnTo>
                    <a:lnTo>
                      <a:pt x="21" y="51"/>
                    </a:lnTo>
                    <a:lnTo>
                      <a:pt x="28" y="51"/>
                    </a:lnTo>
                    <a:lnTo>
                      <a:pt x="38" y="51"/>
                    </a:lnTo>
                    <a:lnTo>
                      <a:pt x="38" y="51"/>
                    </a:lnTo>
                    <a:lnTo>
                      <a:pt x="45" y="48"/>
                    </a:lnTo>
                    <a:lnTo>
                      <a:pt x="48" y="41"/>
                    </a:lnTo>
                    <a:lnTo>
                      <a:pt x="55"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27" name="Freeform 1404">
                <a:extLst>
                  <a:ext uri="{FF2B5EF4-FFF2-40B4-BE49-F238E27FC236}">
                    <a16:creationId xmlns:a16="http://schemas.microsoft.com/office/drawing/2014/main" id="{F24F0854-80AE-697C-8592-6F9F952F3F8B}"/>
                  </a:ext>
                </a:extLst>
              </p:cNvPr>
              <p:cNvSpPr>
                <a:spLocks/>
              </p:cNvSpPr>
              <p:nvPr/>
            </p:nvSpPr>
            <p:spPr bwMode="auto">
              <a:xfrm>
                <a:off x="4966" y="2612"/>
                <a:ext cx="0" cy="51"/>
              </a:xfrm>
              <a:custGeom>
                <a:avLst/>
                <a:gdLst>
                  <a:gd name="T0" fmla="*/ 51 w 51"/>
                  <a:gd name="T1" fmla="*/ 27 h 51"/>
                  <a:gd name="T2" fmla="*/ 51 w 51"/>
                  <a:gd name="T3" fmla="*/ 27 h 51"/>
                  <a:gd name="T4" fmla="*/ 51 w 51"/>
                  <a:gd name="T5" fmla="*/ 17 h 51"/>
                  <a:gd name="T6" fmla="*/ 48 w 51"/>
                  <a:gd name="T7" fmla="*/ 10 h 51"/>
                  <a:gd name="T8" fmla="*/ 41 w 51"/>
                  <a:gd name="T9" fmla="*/ 4 h 51"/>
                  <a:gd name="T10" fmla="*/ 34 w 51"/>
                  <a:gd name="T11" fmla="*/ 0 h 51"/>
                  <a:gd name="T12" fmla="*/ 34 w 51"/>
                  <a:gd name="T13" fmla="*/ 0 h 51"/>
                  <a:gd name="T14" fmla="*/ 24 w 51"/>
                  <a:gd name="T15" fmla="*/ 0 h 51"/>
                  <a:gd name="T16" fmla="*/ 17 w 51"/>
                  <a:gd name="T17" fmla="*/ 0 h 51"/>
                  <a:gd name="T18" fmla="*/ 10 w 51"/>
                  <a:gd name="T19" fmla="*/ 4 h 51"/>
                  <a:gd name="T20" fmla="*/ 4 w 51"/>
                  <a:gd name="T21" fmla="*/ 10 h 51"/>
                  <a:gd name="T22" fmla="*/ 4 w 51"/>
                  <a:gd name="T23" fmla="*/ 10 h 51"/>
                  <a:gd name="T24" fmla="*/ 0 w 51"/>
                  <a:gd name="T25" fmla="*/ 17 h 51"/>
                  <a:gd name="T26" fmla="*/ 0 w 51"/>
                  <a:gd name="T27" fmla="*/ 27 h 51"/>
                  <a:gd name="T28" fmla="*/ 0 w 51"/>
                  <a:gd name="T29" fmla="*/ 34 h 51"/>
                  <a:gd name="T30" fmla="*/ 4 w 51"/>
                  <a:gd name="T31" fmla="*/ 41 h 51"/>
                  <a:gd name="T32" fmla="*/ 4 w 51"/>
                  <a:gd name="T33" fmla="*/ 41 h 51"/>
                  <a:gd name="T34" fmla="*/ 10 w 51"/>
                  <a:gd name="T35" fmla="*/ 48 h 51"/>
                  <a:gd name="T36" fmla="*/ 17 w 51"/>
                  <a:gd name="T37" fmla="*/ 51 h 51"/>
                  <a:gd name="T38" fmla="*/ 24 w 51"/>
                  <a:gd name="T39" fmla="*/ 51 h 51"/>
                  <a:gd name="T40" fmla="*/ 34 w 51"/>
                  <a:gd name="T41" fmla="*/ 51 h 51"/>
                  <a:gd name="T42" fmla="*/ 34 w 51"/>
                  <a:gd name="T43" fmla="*/ 51 h 51"/>
                  <a:gd name="T44" fmla="*/ 41 w 51"/>
                  <a:gd name="T45" fmla="*/ 48 h 51"/>
                  <a:gd name="T46" fmla="*/ 48 w 51"/>
                  <a:gd name="T47" fmla="*/ 41 h 51"/>
                  <a:gd name="T48" fmla="*/ 51 w 51"/>
                  <a:gd name="T49" fmla="*/ 34 h 51"/>
                  <a:gd name="T50" fmla="*/ 51 w 51"/>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1">
                    <a:moveTo>
                      <a:pt x="51" y="27"/>
                    </a:moveTo>
                    <a:lnTo>
                      <a:pt x="51" y="27"/>
                    </a:lnTo>
                    <a:lnTo>
                      <a:pt x="51" y="17"/>
                    </a:lnTo>
                    <a:lnTo>
                      <a:pt x="48" y="10"/>
                    </a:lnTo>
                    <a:lnTo>
                      <a:pt x="41" y="4"/>
                    </a:lnTo>
                    <a:lnTo>
                      <a:pt x="34" y="0"/>
                    </a:lnTo>
                    <a:lnTo>
                      <a:pt x="34" y="0"/>
                    </a:lnTo>
                    <a:lnTo>
                      <a:pt x="24" y="0"/>
                    </a:lnTo>
                    <a:lnTo>
                      <a:pt x="17" y="0"/>
                    </a:lnTo>
                    <a:lnTo>
                      <a:pt x="10" y="4"/>
                    </a:lnTo>
                    <a:lnTo>
                      <a:pt x="4" y="10"/>
                    </a:lnTo>
                    <a:lnTo>
                      <a:pt x="4" y="10"/>
                    </a:lnTo>
                    <a:lnTo>
                      <a:pt x="0" y="17"/>
                    </a:lnTo>
                    <a:lnTo>
                      <a:pt x="0" y="27"/>
                    </a:lnTo>
                    <a:lnTo>
                      <a:pt x="0" y="34"/>
                    </a:lnTo>
                    <a:lnTo>
                      <a:pt x="4" y="41"/>
                    </a:lnTo>
                    <a:lnTo>
                      <a:pt x="4" y="41"/>
                    </a:lnTo>
                    <a:lnTo>
                      <a:pt x="10" y="48"/>
                    </a:lnTo>
                    <a:lnTo>
                      <a:pt x="17" y="51"/>
                    </a:lnTo>
                    <a:lnTo>
                      <a:pt x="24" y="51"/>
                    </a:lnTo>
                    <a:lnTo>
                      <a:pt x="34" y="51"/>
                    </a:lnTo>
                    <a:lnTo>
                      <a:pt x="34" y="51"/>
                    </a:lnTo>
                    <a:lnTo>
                      <a:pt x="41" y="48"/>
                    </a:lnTo>
                    <a:lnTo>
                      <a:pt x="48"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28" name="Freeform 1405">
                <a:extLst>
                  <a:ext uri="{FF2B5EF4-FFF2-40B4-BE49-F238E27FC236}">
                    <a16:creationId xmlns:a16="http://schemas.microsoft.com/office/drawing/2014/main" id="{1E2168E6-9FB5-2507-5B7E-052C8EE269B0}"/>
                  </a:ext>
                </a:extLst>
              </p:cNvPr>
              <p:cNvSpPr>
                <a:spLocks/>
              </p:cNvSpPr>
              <p:nvPr/>
            </p:nvSpPr>
            <p:spPr bwMode="auto">
              <a:xfrm>
                <a:off x="5013" y="2612"/>
                <a:ext cx="52" cy="51"/>
              </a:xfrm>
              <a:custGeom>
                <a:avLst/>
                <a:gdLst>
                  <a:gd name="T0" fmla="*/ 51 w 51"/>
                  <a:gd name="T1" fmla="*/ 27 h 51"/>
                  <a:gd name="T2" fmla="*/ 51 w 51"/>
                  <a:gd name="T3" fmla="*/ 27 h 51"/>
                  <a:gd name="T4" fmla="*/ 51 w 51"/>
                  <a:gd name="T5" fmla="*/ 17 h 51"/>
                  <a:gd name="T6" fmla="*/ 48 w 51"/>
                  <a:gd name="T7" fmla="*/ 10 h 51"/>
                  <a:gd name="T8" fmla="*/ 41 w 51"/>
                  <a:gd name="T9" fmla="*/ 4 h 51"/>
                  <a:gd name="T10" fmla="*/ 34 w 51"/>
                  <a:gd name="T11" fmla="*/ 0 h 51"/>
                  <a:gd name="T12" fmla="*/ 34 w 51"/>
                  <a:gd name="T13" fmla="*/ 0 h 51"/>
                  <a:gd name="T14" fmla="*/ 28 w 51"/>
                  <a:gd name="T15" fmla="*/ 0 h 51"/>
                  <a:gd name="T16" fmla="*/ 17 w 51"/>
                  <a:gd name="T17" fmla="*/ 0 h 51"/>
                  <a:gd name="T18" fmla="*/ 11 w 51"/>
                  <a:gd name="T19" fmla="*/ 4 h 51"/>
                  <a:gd name="T20" fmla="*/ 4 w 51"/>
                  <a:gd name="T21" fmla="*/ 10 h 51"/>
                  <a:gd name="T22" fmla="*/ 4 w 51"/>
                  <a:gd name="T23" fmla="*/ 10 h 51"/>
                  <a:gd name="T24" fmla="*/ 0 w 51"/>
                  <a:gd name="T25" fmla="*/ 17 h 51"/>
                  <a:gd name="T26" fmla="*/ 0 w 51"/>
                  <a:gd name="T27" fmla="*/ 27 h 51"/>
                  <a:gd name="T28" fmla="*/ 0 w 51"/>
                  <a:gd name="T29" fmla="*/ 34 h 51"/>
                  <a:gd name="T30" fmla="*/ 4 w 51"/>
                  <a:gd name="T31" fmla="*/ 41 h 51"/>
                  <a:gd name="T32" fmla="*/ 4 w 51"/>
                  <a:gd name="T33" fmla="*/ 41 h 51"/>
                  <a:gd name="T34" fmla="*/ 11 w 51"/>
                  <a:gd name="T35" fmla="*/ 48 h 51"/>
                  <a:gd name="T36" fmla="*/ 17 w 51"/>
                  <a:gd name="T37" fmla="*/ 51 h 51"/>
                  <a:gd name="T38" fmla="*/ 28 w 51"/>
                  <a:gd name="T39" fmla="*/ 51 h 51"/>
                  <a:gd name="T40" fmla="*/ 34 w 51"/>
                  <a:gd name="T41" fmla="*/ 51 h 51"/>
                  <a:gd name="T42" fmla="*/ 34 w 51"/>
                  <a:gd name="T43" fmla="*/ 51 h 51"/>
                  <a:gd name="T44" fmla="*/ 41 w 51"/>
                  <a:gd name="T45" fmla="*/ 48 h 51"/>
                  <a:gd name="T46" fmla="*/ 48 w 51"/>
                  <a:gd name="T47" fmla="*/ 41 h 51"/>
                  <a:gd name="T48" fmla="*/ 51 w 51"/>
                  <a:gd name="T49" fmla="*/ 34 h 51"/>
                  <a:gd name="T50" fmla="*/ 51 w 51"/>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1">
                    <a:moveTo>
                      <a:pt x="51" y="27"/>
                    </a:moveTo>
                    <a:lnTo>
                      <a:pt x="51" y="27"/>
                    </a:lnTo>
                    <a:lnTo>
                      <a:pt x="51" y="17"/>
                    </a:lnTo>
                    <a:lnTo>
                      <a:pt x="48" y="10"/>
                    </a:lnTo>
                    <a:lnTo>
                      <a:pt x="41" y="4"/>
                    </a:lnTo>
                    <a:lnTo>
                      <a:pt x="34" y="0"/>
                    </a:lnTo>
                    <a:lnTo>
                      <a:pt x="34" y="0"/>
                    </a:lnTo>
                    <a:lnTo>
                      <a:pt x="28" y="0"/>
                    </a:lnTo>
                    <a:lnTo>
                      <a:pt x="17" y="0"/>
                    </a:lnTo>
                    <a:lnTo>
                      <a:pt x="11" y="4"/>
                    </a:lnTo>
                    <a:lnTo>
                      <a:pt x="4" y="10"/>
                    </a:lnTo>
                    <a:lnTo>
                      <a:pt x="4" y="10"/>
                    </a:lnTo>
                    <a:lnTo>
                      <a:pt x="0" y="17"/>
                    </a:lnTo>
                    <a:lnTo>
                      <a:pt x="0" y="27"/>
                    </a:lnTo>
                    <a:lnTo>
                      <a:pt x="0" y="34"/>
                    </a:lnTo>
                    <a:lnTo>
                      <a:pt x="4" y="41"/>
                    </a:lnTo>
                    <a:lnTo>
                      <a:pt x="4" y="41"/>
                    </a:lnTo>
                    <a:lnTo>
                      <a:pt x="11" y="48"/>
                    </a:lnTo>
                    <a:lnTo>
                      <a:pt x="17" y="51"/>
                    </a:lnTo>
                    <a:lnTo>
                      <a:pt x="28" y="51"/>
                    </a:lnTo>
                    <a:lnTo>
                      <a:pt x="34" y="51"/>
                    </a:lnTo>
                    <a:lnTo>
                      <a:pt x="34" y="51"/>
                    </a:lnTo>
                    <a:lnTo>
                      <a:pt x="41" y="48"/>
                    </a:lnTo>
                    <a:lnTo>
                      <a:pt x="48"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29" name="Freeform 1406">
                <a:extLst>
                  <a:ext uri="{FF2B5EF4-FFF2-40B4-BE49-F238E27FC236}">
                    <a16:creationId xmlns:a16="http://schemas.microsoft.com/office/drawing/2014/main" id="{F50BA50D-51E3-1710-0370-E2A651F4372A}"/>
                  </a:ext>
                </a:extLst>
              </p:cNvPr>
              <p:cNvSpPr>
                <a:spLocks/>
              </p:cNvSpPr>
              <p:nvPr/>
            </p:nvSpPr>
            <p:spPr bwMode="auto">
              <a:xfrm>
                <a:off x="5065" y="2671"/>
                <a:ext cx="28" cy="54"/>
              </a:xfrm>
              <a:custGeom>
                <a:avLst/>
                <a:gdLst>
                  <a:gd name="T0" fmla="*/ 55 w 55"/>
                  <a:gd name="T1" fmla="*/ 27 h 54"/>
                  <a:gd name="T2" fmla="*/ 55 w 55"/>
                  <a:gd name="T3" fmla="*/ 27 h 54"/>
                  <a:gd name="T4" fmla="*/ 55 w 55"/>
                  <a:gd name="T5" fmla="*/ 17 h 54"/>
                  <a:gd name="T6" fmla="*/ 51 w 55"/>
                  <a:gd name="T7" fmla="*/ 10 h 54"/>
                  <a:gd name="T8" fmla="*/ 44 w 55"/>
                  <a:gd name="T9" fmla="*/ 3 h 54"/>
                  <a:gd name="T10" fmla="*/ 38 w 55"/>
                  <a:gd name="T11" fmla="*/ 0 h 54"/>
                  <a:gd name="T12" fmla="*/ 38 w 55"/>
                  <a:gd name="T13" fmla="*/ 0 h 54"/>
                  <a:gd name="T14" fmla="*/ 28 w 55"/>
                  <a:gd name="T15" fmla="*/ 0 h 54"/>
                  <a:gd name="T16" fmla="*/ 21 w 55"/>
                  <a:gd name="T17" fmla="*/ 0 h 54"/>
                  <a:gd name="T18" fmla="*/ 14 w 55"/>
                  <a:gd name="T19" fmla="*/ 3 h 54"/>
                  <a:gd name="T20" fmla="*/ 7 w 55"/>
                  <a:gd name="T21" fmla="*/ 10 h 54"/>
                  <a:gd name="T22" fmla="*/ 7 w 55"/>
                  <a:gd name="T23" fmla="*/ 10 h 54"/>
                  <a:gd name="T24" fmla="*/ 4 w 55"/>
                  <a:gd name="T25" fmla="*/ 17 h 54"/>
                  <a:gd name="T26" fmla="*/ 0 w 55"/>
                  <a:gd name="T27" fmla="*/ 27 h 54"/>
                  <a:gd name="T28" fmla="*/ 4 w 55"/>
                  <a:gd name="T29" fmla="*/ 34 h 54"/>
                  <a:gd name="T30" fmla="*/ 7 w 55"/>
                  <a:gd name="T31" fmla="*/ 41 h 54"/>
                  <a:gd name="T32" fmla="*/ 7 w 55"/>
                  <a:gd name="T33" fmla="*/ 41 h 54"/>
                  <a:gd name="T34" fmla="*/ 14 w 55"/>
                  <a:gd name="T35" fmla="*/ 47 h 54"/>
                  <a:gd name="T36" fmla="*/ 21 w 55"/>
                  <a:gd name="T37" fmla="*/ 51 h 54"/>
                  <a:gd name="T38" fmla="*/ 28 w 55"/>
                  <a:gd name="T39" fmla="*/ 54 h 54"/>
                  <a:gd name="T40" fmla="*/ 38 w 55"/>
                  <a:gd name="T41" fmla="*/ 51 h 54"/>
                  <a:gd name="T42" fmla="*/ 38 w 55"/>
                  <a:gd name="T43" fmla="*/ 51 h 54"/>
                  <a:gd name="T44" fmla="*/ 44 w 55"/>
                  <a:gd name="T45" fmla="*/ 47 h 54"/>
                  <a:gd name="T46" fmla="*/ 51 w 55"/>
                  <a:gd name="T47" fmla="*/ 41 h 54"/>
                  <a:gd name="T48" fmla="*/ 55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5" y="17"/>
                    </a:lnTo>
                    <a:lnTo>
                      <a:pt x="51" y="10"/>
                    </a:lnTo>
                    <a:lnTo>
                      <a:pt x="44" y="3"/>
                    </a:lnTo>
                    <a:lnTo>
                      <a:pt x="38" y="0"/>
                    </a:lnTo>
                    <a:lnTo>
                      <a:pt x="38" y="0"/>
                    </a:lnTo>
                    <a:lnTo>
                      <a:pt x="28" y="0"/>
                    </a:lnTo>
                    <a:lnTo>
                      <a:pt x="21" y="0"/>
                    </a:lnTo>
                    <a:lnTo>
                      <a:pt x="14" y="3"/>
                    </a:lnTo>
                    <a:lnTo>
                      <a:pt x="7" y="10"/>
                    </a:lnTo>
                    <a:lnTo>
                      <a:pt x="7" y="10"/>
                    </a:lnTo>
                    <a:lnTo>
                      <a:pt x="4" y="17"/>
                    </a:lnTo>
                    <a:lnTo>
                      <a:pt x="0" y="27"/>
                    </a:lnTo>
                    <a:lnTo>
                      <a:pt x="4" y="34"/>
                    </a:lnTo>
                    <a:lnTo>
                      <a:pt x="7" y="41"/>
                    </a:lnTo>
                    <a:lnTo>
                      <a:pt x="7" y="41"/>
                    </a:lnTo>
                    <a:lnTo>
                      <a:pt x="14" y="47"/>
                    </a:lnTo>
                    <a:lnTo>
                      <a:pt x="21" y="51"/>
                    </a:lnTo>
                    <a:lnTo>
                      <a:pt x="28" y="54"/>
                    </a:lnTo>
                    <a:lnTo>
                      <a:pt x="38" y="51"/>
                    </a:lnTo>
                    <a:lnTo>
                      <a:pt x="38" y="51"/>
                    </a:lnTo>
                    <a:lnTo>
                      <a:pt x="44" y="47"/>
                    </a:lnTo>
                    <a:lnTo>
                      <a:pt x="51" y="41"/>
                    </a:lnTo>
                    <a:lnTo>
                      <a:pt x="55"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sp>
          <p:nvSpPr>
            <p:cNvPr id="213" name="Freeform 1408">
              <a:extLst>
                <a:ext uri="{FF2B5EF4-FFF2-40B4-BE49-F238E27FC236}">
                  <a16:creationId xmlns:a16="http://schemas.microsoft.com/office/drawing/2014/main" id="{A43D014C-79BF-B625-33D5-A44789B3EC2A}"/>
                </a:ext>
              </a:extLst>
            </p:cNvPr>
            <p:cNvSpPr>
              <a:spLocks/>
            </p:cNvSpPr>
            <p:nvPr/>
          </p:nvSpPr>
          <p:spPr bwMode="auto">
            <a:xfrm>
              <a:off x="4599630" y="2769318"/>
              <a:ext cx="52909" cy="40680"/>
            </a:xfrm>
            <a:custGeom>
              <a:avLst/>
              <a:gdLst>
                <a:gd name="T0" fmla="*/ 51 w 51"/>
                <a:gd name="T1" fmla="*/ 27 h 54"/>
                <a:gd name="T2" fmla="*/ 51 w 51"/>
                <a:gd name="T3" fmla="*/ 27 h 54"/>
                <a:gd name="T4" fmla="*/ 51 w 51"/>
                <a:gd name="T5" fmla="*/ 17 h 54"/>
                <a:gd name="T6" fmla="*/ 48 w 51"/>
                <a:gd name="T7" fmla="*/ 10 h 54"/>
                <a:gd name="T8" fmla="*/ 41 w 51"/>
                <a:gd name="T9" fmla="*/ 3 h 54"/>
                <a:gd name="T10" fmla="*/ 34 w 51"/>
                <a:gd name="T11" fmla="*/ 0 h 54"/>
                <a:gd name="T12" fmla="*/ 34 w 51"/>
                <a:gd name="T13" fmla="*/ 0 h 54"/>
                <a:gd name="T14" fmla="*/ 27 w 51"/>
                <a:gd name="T15" fmla="*/ 0 h 54"/>
                <a:gd name="T16" fmla="*/ 17 w 51"/>
                <a:gd name="T17" fmla="*/ 0 h 54"/>
                <a:gd name="T18" fmla="*/ 10 w 51"/>
                <a:gd name="T19" fmla="*/ 3 h 54"/>
                <a:gd name="T20" fmla="*/ 4 w 51"/>
                <a:gd name="T21" fmla="*/ 10 h 54"/>
                <a:gd name="T22" fmla="*/ 4 w 51"/>
                <a:gd name="T23" fmla="*/ 10 h 54"/>
                <a:gd name="T24" fmla="*/ 0 w 51"/>
                <a:gd name="T25" fmla="*/ 17 h 54"/>
                <a:gd name="T26" fmla="*/ 0 w 51"/>
                <a:gd name="T27" fmla="*/ 27 h 54"/>
                <a:gd name="T28" fmla="*/ 0 w 51"/>
                <a:gd name="T29" fmla="*/ 34 h 54"/>
                <a:gd name="T30" fmla="*/ 4 w 51"/>
                <a:gd name="T31" fmla="*/ 41 h 54"/>
                <a:gd name="T32" fmla="*/ 4 w 51"/>
                <a:gd name="T33" fmla="*/ 41 h 54"/>
                <a:gd name="T34" fmla="*/ 10 w 51"/>
                <a:gd name="T35" fmla="*/ 47 h 54"/>
                <a:gd name="T36" fmla="*/ 17 w 51"/>
                <a:gd name="T37" fmla="*/ 51 h 54"/>
                <a:gd name="T38" fmla="*/ 27 w 51"/>
                <a:gd name="T39" fmla="*/ 54 h 54"/>
                <a:gd name="T40" fmla="*/ 34 w 51"/>
                <a:gd name="T41" fmla="*/ 51 h 54"/>
                <a:gd name="T42" fmla="*/ 34 w 51"/>
                <a:gd name="T43" fmla="*/ 51 h 54"/>
                <a:gd name="T44" fmla="*/ 41 w 51"/>
                <a:gd name="T45" fmla="*/ 47 h 54"/>
                <a:gd name="T46" fmla="*/ 48 w 51"/>
                <a:gd name="T47" fmla="*/ 41 h 54"/>
                <a:gd name="T48" fmla="*/ 51 w 51"/>
                <a:gd name="T49" fmla="*/ 34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17"/>
                  </a:lnTo>
                  <a:lnTo>
                    <a:pt x="48" y="10"/>
                  </a:lnTo>
                  <a:lnTo>
                    <a:pt x="41" y="3"/>
                  </a:lnTo>
                  <a:lnTo>
                    <a:pt x="34" y="0"/>
                  </a:lnTo>
                  <a:lnTo>
                    <a:pt x="34" y="0"/>
                  </a:lnTo>
                  <a:lnTo>
                    <a:pt x="27" y="0"/>
                  </a:lnTo>
                  <a:lnTo>
                    <a:pt x="17" y="0"/>
                  </a:lnTo>
                  <a:lnTo>
                    <a:pt x="10" y="3"/>
                  </a:lnTo>
                  <a:lnTo>
                    <a:pt x="4" y="10"/>
                  </a:lnTo>
                  <a:lnTo>
                    <a:pt x="4" y="10"/>
                  </a:lnTo>
                  <a:lnTo>
                    <a:pt x="0" y="17"/>
                  </a:lnTo>
                  <a:lnTo>
                    <a:pt x="0" y="27"/>
                  </a:lnTo>
                  <a:lnTo>
                    <a:pt x="0" y="34"/>
                  </a:lnTo>
                  <a:lnTo>
                    <a:pt x="4" y="41"/>
                  </a:lnTo>
                  <a:lnTo>
                    <a:pt x="4" y="41"/>
                  </a:lnTo>
                  <a:lnTo>
                    <a:pt x="10" y="47"/>
                  </a:lnTo>
                  <a:lnTo>
                    <a:pt x="17" y="51"/>
                  </a:lnTo>
                  <a:lnTo>
                    <a:pt x="27" y="54"/>
                  </a:lnTo>
                  <a:lnTo>
                    <a:pt x="34" y="51"/>
                  </a:lnTo>
                  <a:lnTo>
                    <a:pt x="34" y="51"/>
                  </a:lnTo>
                  <a:lnTo>
                    <a:pt x="41" y="47"/>
                  </a:lnTo>
                  <a:lnTo>
                    <a:pt x="48"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14" name="Freeform 1409">
              <a:extLst>
                <a:ext uri="{FF2B5EF4-FFF2-40B4-BE49-F238E27FC236}">
                  <a16:creationId xmlns:a16="http://schemas.microsoft.com/office/drawing/2014/main" id="{96284D4D-A295-F9B6-0776-363FD864B587}"/>
                </a:ext>
              </a:extLst>
            </p:cNvPr>
            <p:cNvSpPr>
              <a:spLocks/>
            </p:cNvSpPr>
            <p:nvPr/>
          </p:nvSpPr>
          <p:spPr bwMode="auto">
            <a:xfrm>
              <a:off x="4749892" y="2769318"/>
              <a:ext cx="57143" cy="40680"/>
            </a:xfrm>
            <a:custGeom>
              <a:avLst/>
              <a:gdLst>
                <a:gd name="T0" fmla="*/ 54 w 54"/>
                <a:gd name="T1" fmla="*/ 27 h 54"/>
                <a:gd name="T2" fmla="*/ 54 w 54"/>
                <a:gd name="T3" fmla="*/ 27 h 54"/>
                <a:gd name="T4" fmla="*/ 51 w 54"/>
                <a:gd name="T5" fmla="*/ 17 h 54"/>
                <a:gd name="T6" fmla="*/ 47 w 54"/>
                <a:gd name="T7" fmla="*/ 10 h 54"/>
                <a:gd name="T8" fmla="*/ 41 w 54"/>
                <a:gd name="T9" fmla="*/ 3 h 54"/>
                <a:gd name="T10" fmla="*/ 34 w 54"/>
                <a:gd name="T11" fmla="*/ 0 h 54"/>
                <a:gd name="T12" fmla="*/ 34 w 54"/>
                <a:gd name="T13" fmla="*/ 0 h 54"/>
                <a:gd name="T14" fmla="*/ 27 w 54"/>
                <a:gd name="T15" fmla="*/ 0 h 54"/>
                <a:gd name="T16" fmla="*/ 17 w 54"/>
                <a:gd name="T17" fmla="*/ 0 h 54"/>
                <a:gd name="T18" fmla="*/ 10 w 54"/>
                <a:gd name="T19" fmla="*/ 3 h 54"/>
                <a:gd name="T20" fmla="*/ 3 w 54"/>
                <a:gd name="T21" fmla="*/ 10 h 54"/>
                <a:gd name="T22" fmla="*/ 3 w 54"/>
                <a:gd name="T23" fmla="*/ 10 h 54"/>
                <a:gd name="T24" fmla="*/ 0 w 54"/>
                <a:gd name="T25" fmla="*/ 17 h 54"/>
                <a:gd name="T26" fmla="*/ 0 w 54"/>
                <a:gd name="T27" fmla="*/ 27 h 54"/>
                <a:gd name="T28" fmla="*/ 0 w 54"/>
                <a:gd name="T29" fmla="*/ 34 h 54"/>
                <a:gd name="T30" fmla="*/ 3 w 54"/>
                <a:gd name="T31" fmla="*/ 41 h 54"/>
                <a:gd name="T32" fmla="*/ 3 w 54"/>
                <a:gd name="T33" fmla="*/ 41 h 54"/>
                <a:gd name="T34" fmla="*/ 10 w 54"/>
                <a:gd name="T35" fmla="*/ 47 h 54"/>
                <a:gd name="T36" fmla="*/ 17 w 54"/>
                <a:gd name="T37" fmla="*/ 51 h 54"/>
                <a:gd name="T38" fmla="*/ 27 w 54"/>
                <a:gd name="T39" fmla="*/ 54 h 54"/>
                <a:gd name="T40" fmla="*/ 34 w 54"/>
                <a:gd name="T41" fmla="*/ 51 h 54"/>
                <a:gd name="T42" fmla="*/ 34 w 54"/>
                <a:gd name="T43" fmla="*/ 51 h 54"/>
                <a:gd name="T44" fmla="*/ 41 w 54"/>
                <a:gd name="T45" fmla="*/ 47 h 54"/>
                <a:gd name="T46" fmla="*/ 47 w 54"/>
                <a:gd name="T47" fmla="*/ 41 h 54"/>
                <a:gd name="T48" fmla="*/ 51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17"/>
                  </a:lnTo>
                  <a:lnTo>
                    <a:pt x="47" y="10"/>
                  </a:lnTo>
                  <a:lnTo>
                    <a:pt x="41" y="3"/>
                  </a:lnTo>
                  <a:lnTo>
                    <a:pt x="34" y="0"/>
                  </a:lnTo>
                  <a:lnTo>
                    <a:pt x="34" y="0"/>
                  </a:lnTo>
                  <a:lnTo>
                    <a:pt x="27" y="0"/>
                  </a:lnTo>
                  <a:lnTo>
                    <a:pt x="17" y="0"/>
                  </a:lnTo>
                  <a:lnTo>
                    <a:pt x="10" y="3"/>
                  </a:lnTo>
                  <a:lnTo>
                    <a:pt x="3" y="10"/>
                  </a:lnTo>
                  <a:lnTo>
                    <a:pt x="3" y="10"/>
                  </a:lnTo>
                  <a:lnTo>
                    <a:pt x="0" y="17"/>
                  </a:lnTo>
                  <a:lnTo>
                    <a:pt x="0" y="27"/>
                  </a:lnTo>
                  <a:lnTo>
                    <a:pt x="0" y="34"/>
                  </a:lnTo>
                  <a:lnTo>
                    <a:pt x="3" y="41"/>
                  </a:lnTo>
                  <a:lnTo>
                    <a:pt x="3" y="41"/>
                  </a:lnTo>
                  <a:lnTo>
                    <a:pt x="10" y="47"/>
                  </a:lnTo>
                  <a:lnTo>
                    <a:pt x="17" y="51"/>
                  </a:lnTo>
                  <a:lnTo>
                    <a:pt x="27" y="54"/>
                  </a:lnTo>
                  <a:lnTo>
                    <a:pt x="34" y="51"/>
                  </a:lnTo>
                  <a:lnTo>
                    <a:pt x="34" y="51"/>
                  </a:lnTo>
                  <a:lnTo>
                    <a:pt x="41" y="47"/>
                  </a:lnTo>
                  <a:lnTo>
                    <a:pt x="47" y="41"/>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15" name="Freeform 1410">
              <a:extLst>
                <a:ext uri="{FF2B5EF4-FFF2-40B4-BE49-F238E27FC236}">
                  <a16:creationId xmlns:a16="http://schemas.microsoft.com/office/drawing/2014/main" id="{F165DCF7-709C-024E-7395-BE0F857019B5}"/>
                </a:ext>
              </a:extLst>
            </p:cNvPr>
            <p:cNvSpPr>
              <a:spLocks/>
            </p:cNvSpPr>
            <p:nvPr/>
          </p:nvSpPr>
          <p:spPr bwMode="auto">
            <a:xfrm>
              <a:off x="4828199" y="2769318"/>
              <a:ext cx="57142" cy="40680"/>
            </a:xfrm>
            <a:custGeom>
              <a:avLst/>
              <a:gdLst>
                <a:gd name="T0" fmla="*/ 54 w 54"/>
                <a:gd name="T1" fmla="*/ 27 h 54"/>
                <a:gd name="T2" fmla="*/ 54 w 54"/>
                <a:gd name="T3" fmla="*/ 27 h 54"/>
                <a:gd name="T4" fmla="*/ 50 w 54"/>
                <a:gd name="T5" fmla="*/ 17 h 54"/>
                <a:gd name="T6" fmla="*/ 47 w 54"/>
                <a:gd name="T7" fmla="*/ 10 h 54"/>
                <a:gd name="T8" fmla="*/ 40 w 54"/>
                <a:gd name="T9" fmla="*/ 3 h 54"/>
                <a:gd name="T10" fmla="*/ 33 w 54"/>
                <a:gd name="T11" fmla="*/ 0 h 54"/>
                <a:gd name="T12" fmla="*/ 33 w 54"/>
                <a:gd name="T13" fmla="*/ 0 h 54"/>
                <a:gd name="T14" fmla="*/ 27 w 54"/>
                <a:gd name="T15" fmla="*/ 0 h 54"/>
                <a:gd name="T16" fmla="*/ 17 w 54"/>
                <a:gd name="T17" fmla="*/ 0 h 54"/>
                <a:gd name="T18" fmla="*/ 10 w 54"/>
                <a:gd name="T19" fmla="*/ 3 h 54"/>
                <a:gd name="T20" fmla="*/ 3 w 54"/>
                <a:gd name="T21" fmla="*/ 10 h 54"/>
                <a:gd name="T22" fmla="*/ 3 w 54"/>
                <a:gd name="T23" fmla="*/ 10 h 54"/>
                <a:gd name="T24" fmla="*/ 0 w 54"/>
                <a:gd name="T25" fmla="*/ 17 h 54"/>
                <a:gd name="T26" fmla="*/ 0 w 54"/>
                <a:gd name="T27" fmla="*/ 27 h 54"/>
                <a:gd name="T28" fmla="*/ 0 w 54"/>
                <a:gd name="T29" fmla="*/ 34 h 54"/>
                <a:gd name="T30" fmla="*/ 3 w 54"/>
                <a:gd name="T31" fmla="*/ 41 h 54"/>
                <a:gd name="T32" fmla="*/ 3 w 54"/>
                <a:gd name="T33" fmla="*/ 41 h 54"/>
                <a:gd name="T34" fmla="*/ 10 w 54"/>
                <a:gd name="T35" fmla="*/ 47 h 54"/>
                <a:gd name="T36" fmla="*/ 17 w 54"/>
                <a:gd name="T37" fmla="*/ 51 h 54"/>
                <a:gd name="T38" fmla="*/ 27 w 54"/>
                <a:gd name="T39" fmla="*/ 54 h 54"/>
                <a:gd name="T40" fmla="*/ 33 w 54"/>
                <a:gd name="T41" fmla="*/ 51 h 54"/>
                <a:gd name="T42" fmla="*/ 33 w 54"/>
                <a:gd name="T43" fmla="*/ 51 h 54"/>
                <a:gd name="T44" fmla="*/ 40 w 54"/>
                <a:gd name="T45" fmla="*/ 47 h 54"/>
                <a:gd name="T46" fmla="*/ 47 w 54"/>
                <a:gd name="T47" fmla="*/ 41 h 54"/>
                <a:gd name="T48" fmla="*/ 50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0" y="17"/>
                  </a:lnTo>
                  <a:lnTo>
                    <a:pt x="47" y="10"/>
                  </a:lnTo>
                  <a:lnTo>
                    <a:pt x="40" y="3"/>
                  </a:lnTo>
                  <a:lnTo>
                    <a:pt x="33" y="0"/>
                  </a:lnTo>
                  <a:lnTo>
                    <a:pt x="33" y="0"/>
                  </a:lnTo>
                  <a:lnTo>
                    <a:pt x="27" y="0"/>
                  </a:lnTo>
                  <a:lnTo>
                    <a:pt x="17" y="0"/>
                  </a:lnTo>
                  <a:lnTo>
                    <a:pt x="10" y="3"/>
                  </a:lnTo>
                  <a:lnTo>
                    <a:pt x="3" y="10"/>
                  </a:lnTo>
                  <a:lnTo>
                    <a:pt x="3" y="10"/>
                  </a:lnTo>
                  <a:lnTo>
                    <a:pt x="0" y="17"/>
                  </a:lnTo>
                  <a:lnTo>
                    <a:pt x="0" y="27"/>
                  </a:lnTo>
                  <a:lnTo>
                    <a:pt x="0" y="34"/>
                  </a:lnTo>
                  <a:lnTo>
                    <a:pt x="3" y="41"/>
                  </a:lnTo>
                  <a:lnTo>
                    <a:pt x="3" y="41"/>
                  </a:lnTo>
                  <a:lnTo>
                    <a:pt x="10" y="47"/>
                  </a:lnTo>
                  <a:lnTo>
                    <a:pt x="17" y="51"/>
                  </a:lnTo>
                  <a:lnTo>
                    <a:pt x="27" y="54"/>
                  </a:lnTo>
                  <a:lnTo>
                    <a:pt x="33" y="51"/>
                  </a:lnTo>
                  <a:lnTo>
                    <a:pt x="33" y="51"/>
                  </a:lnTo>
                  <a:lnTo>
                    <a:pt x="40" y="47"/>
                  </a:lnTo>
                  <a:lnTo>
                    <a:pt x="47" y="41"/>
                  </a:lnTo>
                  <a:lnTo>
                    <a:pt x="50"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16" name="Freeform 1411">
              <a:extLst>
                <a:ext uri="{FF2B5EF4-FFF2-40B4-BE49-F238E27FC236}">
                  <a16:creationId xmlns:a16="http://schemas.microsoft.com/office/drawing/2014/main" id="{A20CA7B9-4033-025D-0181-3449B261EBAA}"/>
                </a:ext>
              </a:extLst>
            </p:cNvPr>
            <p:cNvSpPr>
              <a:spLocks/>
            </p:cNvSpPr>
            <p:nvPr/>
          </p:nvSpPr>
          <p:spPr bwMode="auto">
            <a:xfrm>
              <a:off x="5048303" y="2948310"/>
              <a:ext cx="57142" cy="42715"/>
            </a:xfrm>
            <a:custGeom>
              <a:avLst/>
              <a:gdLst>
                <a:gd name="T0" fmla="*/ 54 w 54"/>
                <a:gd name="T1" fmla="*/ 27 h 54"/>
                <a:gd name="T2" fmla="*/ 54 w 54"/>
                <a:gd name="T3" fmla="*/ 27 h 54"/>
                <a:gd name="T4" fmla="*/ 54 w 54"/>
                <a:gd name="T5" fmla="*/ 20 h 54"/>
                <a:gd name="T6" fmla="*/ 51 w 54"/>
                <a:gd name="T7" fmla="*/ 13 h 54"/>
                <a:gd name="T8" fmla="*/ 44 w 54"/>
                <a:gd name="T9" fmla="*/ 6 h 54"/>
                <a:gd name="T10" fmla="*/ 37 w 54"/>
                <a:gd name="T11" fmla="*/ 3 h 54"/>
                <a:gd name="T12" fmla="*/ 37 w 54"/>
                <a:gd name="T13" fmla="*/ 3 h 54"/>
                <a:gd name="T14" fmla="*/ 27 w 54"/>
                <a:gd name="T15" fmla="*/ 0 h 54"/>
                <a:gd name="T16" fmla="*/ 20 w 54"/>
                <a:gd name="T17" fmla="*/ 3 h 54"/>
                <a:gd name="T18" fmla="*/ 14 w 54"/>
                <a:gd name="T19" fmla="*/ 6 h 54"/>
                <a:gd name="T20" fmla="*/ 7 w 54"/>
                <a:gd name="T21" fmla="*/ 13 h 54"/>
                <a:gd name="T22" fmla="*/ 7 w 54"/>
                <a:gd name="T23" fmla="*/ 13 h 54"/>
                <a:gd name="T24" fmla="*/ 3 w 54"/>
                <a:gd name="T25" fmla="*/ 20 h 54"/>
                <a:gd name="T26" fmla="*/ 0 w 54"/>
                <a:gd name="T27" fmla="*/ 27 h 54"/>
                <a:gd name="T28" fmla="*/ 3 w 54"/>
                <a:gd name="T29" fmla="*/ 37 h 54"/>
                <a:gd name="T30" fmla="*/ 7 w 54"/>
                <a:gd name="T31" fmla="*/ 44 h 54"/>
                <a:gd name="T32" fmla="*/ 7 w 54"/>
                <a:gd name="T33" fmla="*/ 44 h 54"/>
                <a:gd name="T34" fmla="*/ 14 w 54"/>
                <a:gd name="T35" fmla="*/ 47 h 54"/>
                <a:gd name="T36" fmla="*/ 20 w 54"/>
                <a:gd name="T37" fmla="*/ 54 h 54"/>
                <a:gd name="T38" fmla="*/ 27 w 54"/>
                <a:gd name="T39" fmla="*/ 54 h 54"/>
                <a:gd name="T40" fmla="*/ 37 w 54"/>
                <a:gd name="T41" fmla="*/ 54 h 54"/>
                <a:gd name="T42" fmla="*/ 37 w 54"/>
                <a:gd name="T43" fmla="*/ 54 h 54"/>
                <a:gd name="T44" fmla="*/ 44 w 54"/>
                <a:gd name="T45" fmla="*/ 47 h 54"/>
                <a:gd name="T46" fmla="*/ 51 w 54"/>
                <a:gd name="T47" fmla="*/ 44 h 54"/>
                <a:gd name="T48" fmla="*/ 54 w 54"/>
                <a:gd name="T49" fmla="*/ 37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20"/>
                  </a:lnTo>
                  <a:lnTo>
                    <a:pt x="51" y="13"/>
                  </a:lnTo>
                  <a:lnTo>
                    <a:pt x="44" y="6"/>
                  </a:lnTo>
                  <a:lnTo>
                    <a:pt x="37" y="3"/>
                  </a:lnTo>
                  <a:lnTo>
                    <a:pt x="37" y="3"/>
                  </a:lnTo>
                  <a:lnTo>
                    <a:pt x="27" y="0"/>
                  </a:lnTo>
                  <a:lnTo>
                    <a:pt x="20" y="3"/>
                  </a:lnTo>
                  <a:lnTo>
                    <a:pt x="14" y="6"/>
                  </a:lnTo>
                  <a:lnTo>
                    <a:pt x="7" y="13"/>
                  </a:lnTo>
                  <a:lnTo>
                    <a:pt x="7" y="13"/>
                  </a:lnTo>
                  <a:lnTo>
                    <a:pt x="3" y="20"/>
                  </a:lnTo>
                  <a:lnTo>
                    <a:pt x="0" y="27"/>
                  </a:lnTo>
                  <a:lnTo>
                    <a:pt x="3" y="37"/>
                  </a:lnTo>
                  <a:lnTo>
                    <a:pt x="7" y="44"/>
                  </a:lnTo>
                  <a:lnTo>
                    <a:pt x="7" y="44"/>
                  </a:lnTo>
                  <a:lnTo>
                    <a:pt x="14" y="47"/>
                  </a:lnTo>
                  <a:lnTo>
                    <a:pt x="20" y="54"/>
                  </a:lnTo>
                  <a:lnTo>
                    <a:pt x="27" y="54"/>
                  </a:lnTo>
                  <a:lnTo>
                    <a:pt x="37" y="54"/>
                  </a:lnTo>
                  <a:lnTo>
                    <a:pt x="37" y="54"/>
                  </a:lnTo>
                  <a:lnTo>
                    <a:pt x="44" y="47"/>
                  </a:lnTo>
                  <a:lnTo>
                    <a:pt x="51" y="44"/>
                  </a:lnTo>
                  <a:lnTo>
                    <a:pt x="54" y="37"/>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17" name="Freeform 1412">
              <a:extLst>
                <a:ext uri="{FF2B5EF4-FFF2-40B4-BE49-F238E27FC236}">
                  <a16:creationId xmlns:a16="http://schemas.microsoft.com/office/drawing/2014/main" id="{7DBE1C7A-2357-969B-B904-035DC0E8412C}"/>
                </a:ext>
              </a:extLst>
            </p:cNvPr>
            <p:cNvSpPr>
              <a:spLocks/>
            </p:cNvSpPr>
            <p:nvPr/>
          </p:nvSpPr>
          <p:spPr bwMode="auto">
            <a:xfrm>
              <a:off x="5105444" y="2948310"/>
              <a:ext cx="57143" cy="42715"/>
            </a:xfrm>
            <a:custGeom>
              <a:avLst/>
              <a:gdLst>
                <a:gd name="T0" fmla="*/ 55 w 55"/>
                <a:gd name="T1" fmla="*/ 27 h 54"/>
                <a:gd name="T2" fmla="*/ 55 w 55"/>
                <a:gd name="T3" fmla="*/ 27 h 54"/>
                <a:gd name="T4" fmla="*/ 51 w 55"/>
                <a:gd name="T5" fmla="*/ 20 h 54"/>
                <a:gd name="T6" fmla="*/ 48 w 55"/>
                <a:gd name="T7" fmla="*/ 13 h 54"/>
                <a:gd name="T8" fmla="*/ 44 w 55"/>
                <a:gd name="T9" fmla="*/ 6 h 54"/>
                <a:gd name="T10" fmla="*/ 34 w 55"/>
                <a:gd name="T11" fmla="*/ 3 h 54"/>
                <a:gd name="T12" fmla="*/ 34 w 55"/>
                <a:gd name="T13" fmla="*/ 3 h 54"/>
                <a:gd name="T14" fmla="*/ 27 w 55"/>
                <a:gd name="T15" fmla="*/ 0 h 54"/>
                <a:gd name="T16" fmla="*/ 21 w 55"/>
                <a:gd name="T17" fmla="*/ 3 h 54"/>
                <a:gd name="T18" fmla="*/ 10 w 55"/>
                <a:gd name="T19" fmla="*/ 6 h 54"/>
                <a:gd name="T20" fmla="*/ 7 w 55"/>
                <a:gd name="T21" fmla="*/ 13 h 54"/>
                <a:gd name="T22" fmla="*/ 7 w 55"/>
                <a:gd name="T23" fmla="*/ 13 h 54"/>
                <a:gd name="T24" fmla="*/ 4 w 55"/>
                <a:gd name="T25" fmla="*/ 20 h 54"/>
                <a:gd name="T26" fmla="*/ 0 w 55"/>
                <a:gd name="T27" fmla="*/ 27 h 54"/>
                <a:gd name="T28" fmla="*/ 4 w 55"/>
                <a:gd name="T29" fmla="*/ 37 h 54"/>
                <a:gd name="T30" fmla="*/ 7 w 55"/>
                <a:gd name="T31" fmla="*/ 44 h 54"/>
                <a:gd name="T32" fmla="*/ 7 w 55"/>
                <a:gd name="T33" fmla="*/ 44 h 54"/>
                <a:gd name="T34" fmla="*/ 10 w 55"/>
                <a:gd name="T35" fmla="*/ 47 h 54"/>
                <a:gd name="T36" fmla="*/ 21 w 55"/>
                <a:gd name="T37" fmla="*/ 54 h 54"/>
                <a:gd name="T38" fmla="*/ 27 w 55"/>
                <a:gd name="T39" fmla="*/ 54 h 54"/>
                <a:gd name="T40" fmla="*/ 34 w 55"/>
                <a:gd name="T41" fmla="*/ 54 h 54"/>
                <a:gd name="T42" fmla="*/ 34 w 55"/>
                <a:gd name="T43" fmla="*/ 54 h 54"/>
                <a:gd name="T44" fmla="*/ 44 w 55"/>
                <a:gd name="T45" fmla="*/ 47 h 54"/>
                <a:gd name="T46" fmla="*/ 48 w 55"/>
                <a:gd name="T47" fmla="*/ 44 h 54"/>
                <a:gd name="T48" fmla="*/ 51 w 55"/>
                <a:gd name="T49" fmla="*/ 37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3"/>
                  </a:lnTo>
                  <a:lnTo>
                    <a:pt x="44" y="6"/>
                  </a:lnTo>
                  <a:lnTo>
                    <a:pt x="34" y="3"/>
                  </a:lnTo>
                  <a:lnTo>
                    <a:pt x="34" y="3"/>
                  </a:lnTo>
                  <a:lnTo>
                    <a:pt x="27" y="0"/>
                  </a:lnTo>
                  <a:lnTo>
                    <a:pt x="21" y="3"/>
                  </a:lnTo>
                  <a:lnTo>
                    <a:pt x="10" y="6"/>
                  </a:lnTo>
                  <a:lnTo>
                    <a:pt x="7" y="13"/>
                  </a:lnTo>
                  <a:lnTo>
                    <a:pt x="7" y="13"/>
                  </a:lnTo>
                  <a:lnTo>
                    <a:pt x="4" y="20"/>
                  </a:lnTo>
                  <a:lnTo>
                    <a:pt x="0" y="27"/>
                  </a:lnTo>
                  <a:lnTo>
                    <a:pt x="4" y="37"/>
                  </a:lnTo>
                  <a:lnTo>
                    <a:pt x="7" y="44"/>
                  </a:lnTo>
                  <a:lnTo>
                    <a:pt x="7" y="44"/>
                  </a:lnTo>
                  <a:lnTo>
                    <a:pt x="10" y="47"/>
                  </a:lnTo>
                  <a:lnTo>
                    <a:pt x="21" y="54"/>
                  </a:lnTo>
                  <a:lnTo>
                    <a:pt x="27" y="54"/>
                  </a:lnTo>
                  <a:lnTo>
                    <a:pt x="34" y="54"/>
                  </a:lnTo>
                  <a:lnTo>
                    <a:pt x="34" y="54"/>
                  </a:lnTo>
                  <a:lnTo>
                    <a:pt x="44" y="47"/>
                  </a:lnTo>
                  <a:lnTo>
                    <a:pt x="48" y="44"/>
                  </a:lnTo>
                  <a:lnTo>
                    <a:pt x="51" y="37"/>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18" name="Line 1413">
              <a:extLst>
                <a:ext uri="{FF2B5EF4-FFF2-40B4-BE49-F238E27FC236}">
                  <a16:creationId xmlns:a16="http://schemas.microsoft.com/office/drawing/2014/main" id="{AC54B958-2175-ADA3-90D7-437926193BF6}"/>
                </a:ext>
              </a:extLst>
            </p:cNvPr>
            <p:cNvSpPr>
              <a:spLocks noChangeShapeType="1"/>
            </p:cNvSpPr>
            <p:nvPr/>
          </p:nvSpPr>
          <p:spPr bwMode="auto">
            <a:xfrm>
              <a:off x="1171092" y="2905597"/>
              <a:ext cx="143914" cy="0"/>
            </a:xfrm>
            <a:prstGeom prst="line">
              <a:avLst/>
            </a:prstGeom>
            <a:noFill/>
            <a:ln w="22225">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19" name="Line 1414">
              <a:extLst>
                <a:ext uri="{FF2B5EF4-FFF2-40B4-BE49-F238E27FC236}">
                  <a16:creationId xmlns:a16="http://schemas.microsoft.com/office/drawing/2014/main" id="{86D197DF-6B6B-72A8-1541-215FF41C8FB8}"/>
                </a:ext>
              </a:extLst>
            </p:cNvPr>
            <p:cNvSpPr>
              <a:spLocks noChangeShapeType="1"/>
            </p:cNvSpPr>
            <p:nvPr/>
          </p:nvSpPr>
          <p:spPr bwMode="auto">
            <a:xfrm>
              <a:off x="1171092" y="3039841"/>
              <a:ext cx="143914" cy="0"/>
            </a:xfrm>
            <a:prstGeom prst="line">
              <a:avLst/>
            </a:prstGeom>
            <a:noFill/>
            <a:ln w="22225">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20" name="Line 1415">
              <a:extLst>
                <a:ext uri="{FF2B5EF4-FFF2-40B4-BE49-F238E27FC236}">
                  <a16:creationId xmlns:a16="http://schemas.microsoft.com/office/drawing/2014/main" id="{27DD1A62-6ABB-0EFD-0D6D-AD04BFF274C4}"/>
                </a:ext>
              </a:extLst>
            </p:cNvPr>
            <p:cNvSpPr>
              <a:spLocks noChangeShapeType="1"/>
            </p:cNvSpPr>
            <p:nvPr/>
          </p:nvSpPr>
          <p:spPr bwMode="auto">
            <a:xfrm>
              <a:off x="1143578" y="2905597"/>
              <a:ext cx="5714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21" name="Line 1416">
              <a:extLst>
                <a:ext uri="{FF2B5EF4-FFF2-40B4-BE49-F238E27FC236}">
                  <a16:creationId xmlns:a16="http://schemas.microsoft.com/office/drawing/2014/main" id="{33FDDA44-6BC3-A6C7-D649-2BB91C6AE512}"/>
                </a:ext>
              </a:extLst>
            </p:cNvPr>
            <p:cNvSpPr>
              <a:spLocks noChangeShapeType="1"/>
            </p:cNvSpPr>
            <p:nvPr/>
          </p:nvSpPr>
          <p:spPr bwMode="auto">
            <a:xfrm>
              <a:off x="1171092" y="2885257"/>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22" name="Line 1417">
              <a:extLst>
                <a:ext uri="{FF2B5EF4-FFF2-40B4-BE49-F238E27FC236}">
                  <a16:creationId xmlns:a16="http://schemas.microsoft.com/office/drawing/2014/main" id="{A9500CBB-1665-E4C8-A937-54C92EA3F3E8}"/>
                </a:ext>
              </a:extLst>
            </p:cNvPr>
            <p:cNvSpPr>
              <a:spLocks noChangeShapeType="1"/>
            </p:cNvSpPr>
            <p:nvPr/>
          </p:nvSpPr>
          <p:spPr bwMode="auto">
            <a:xfrm>
              <a:off x="1287492" y="2905597"/>
              <a:ext cx="5291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23" name="Line 1418">
              <a:extLst>
                <a:ext uri="{FF2B5EF4-FFF2-40B4-BE49-F238E27FC236}">
                  <a16:creationId xmlns:a16="http://schemas.microsoft.com/office/drawing/2014/main" id="{1BD00B5D-0E61-9644-AEA9-708E92932CF6}"/>
                </a:ext>
              </a:extLst>
            </p:cNvPr>
            <p:cNvSpPr>
              <a:spLocks noChangeShapeType="1"/>
            </p:cNvSpPr>
            <p:nvPr/>
          </p:nvSpPr>
          <p:spPr bwMode="auto">
            <a:xfrm>
              <a:off x="1315006" y="2885257"/>
              <a:ext cx="0" cy="4068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24" name="Freeform 1419">
              <a:extLst>
                <a:ext uri="{FF2B5EF4-FFF2-40B4-BE49-F238E27FC236}">
                  <a16:creationId xmlns:a16="http://schemas.microsoft.com/office/drawing/2014/main" id="{71CAE63B-F3AA-08E3-FC27-74B2375B3A30}"/>
                </a:ext>
              </a:extLst>
            </p:cNvPr>
            <p:cNvSpPr>
              <a:spLocks/>
            </p:cNvSpPr>
            <p:nvPr/>
          </p:nvSpPr>
          <p:spPr bwMode="auto">
            <a:xfrm>
              <a:off x="1143578" y="3017466"/>
              <a:ext cx="57143" cy="42715"/>
            </a:xfrm>
            <a:custGeom>
              <a:avLst/>
              <a:gdLst>
                <a:gd name="T0" fmla="*/ 55 w 55"/>
                <a:gd name="T1" fmla="*/ 28 h 55"/>
                <a:gd name="T2" fmla="*/ 55 w 55"/>
                <a:gd name="T3" fmla="*/ 28 h 55"/>
                <a:gd name="T4" fmla="*/ 51 w 55"/>
                <a:gd name="T5" fmla="*/ 21 h 55"/>
                <a:gd name="T6" fmla="*/ 48 w 55"/>
                <a:gd name="T7" fmla="*/ 11 h 55"/>
                <a:gd name="T8" fmla="*/ 44 w 55"/>
                <a:gd name="T9" fmla="*/ 7 h 55"/>
                <a:gd name="T10" fmla="*/ 34 w 55"/>
                <a:gd name="T11" fmla="*/ 4 h 55"/>
                <a:gd name="T12" fmla="*/ 34 w 55"/>
                <a:gd name="T13" fmla="*/ 4 h 55"/>
                <a:gd name="T14" fmla="*/ 27 w 55"/>
                <a:gd name="T15" fmla="*/ 0 h 55"/>
                <a:gd name="T16" fmla="*/ 21 w 55"/>
                <a:gd name="T17" fmla="*/ 4 h 55"/>
                <a:gd name="T18" fmla="*/ 10 w 55"/>
                <a:gd name="T19" fmla="*/ 7 h 55"/>
                <a:gd name="T20" fmla="*/ 7 w 55"/>
                <a:gd name="T21" fmla="*/ 11 h 55"/>
                <a:gd name="T22" fmla="*/ 7 w 55"/>
                <a:gd name="T23" fmla="*/ 11 h 55"/>
                <a:gd name="T24" fmla="*/ 4 w 55"/>
                <a:gd name="T25" fmla="*/ 21 h 55"/>
                <a:gd name="T26" fmla="*/ 0 w 55"/>
                <a:gd name="T27" fmla="*/ 28 h 55"/>
                <a:gd name="T28" fmla="*/ 4 w 55"/>
                <a:gd name="T29" fmla="*/ 34 h 55"/>
                <a:gd name="T30" fmla="*/ 7 w 55"/>
                <a:gd name="T31" fmla="*/ 45 h 55"/>
                <a:gd name="T32" fmla="*/ 7 w 55"/>
                <a:gd name="T33" fmla="*/ 45 h 55"/>
                <a:gd name="T34" fmla="*/ 10 w 55"/>
                <a:gd name="T35" fmla="*/ 48 h 55"/>
                <a:gd name="T36" fmla="*/ 21 w 55"/>
                <a:gd name="T37" fmla="*/ 51 h 55"/>
                <a:gd name="T38" fmla="*/ 27 w 55"/>
                <a:gd name="T39" fmla="*/ 55 h 55"/>
                <a:gd name="T40" fmla="*/ 34 w 55"/>
                <a:gd name="T41" fmla="*/ 51 h 55"/>
                <a:gd name="T42" fmla="*/ 34 w 55"/>
                <a:gd name="T43" fmla="*/ 51 h 55"/>
                <a:gd name="T44" fmla="*/ 44 w 55"/>
                <a:gd name="T45" fmla="*/ 48 h 55"/>
                <a:gd name="T46" fmla="*/ 48 w 55"/>
                <a:gd name="T47" fmla="*/ 45 h 55"/>
                <a:gd name="T48" fmla="*/ 51 w 55"/>
                <a:gd name="T49" fmla="*/ 34 h 55"/>
                <a:gd name="T50" fmla="*/ 55 w 55"/>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5">
                  <a:moveTo>
                    <a:pt x="55" y="28"/>
                  </a:moveTo>
                  <a:lnTo>
                    <a:pt x="55" y="28"/>
                  </a:lnTo>
                  <a:lnTo>
                    <a:pt x="51" y="21"/>
                  </a:lnTo>
                  <a:lnTo>
                    <a:pt x="48" y="11"/>
                  </a:lnTo>
                  <a:lnTo>
                    <a:pt x="44" y="7"/>
                  </a:lnTo>
                  <a:lnTo>
                    <a:pt x="34" y="4"/>
                  </a:lnTo>
                  <a:lnTo>
                    <a:pt x="34" y="4"/>
                  </a:lnTo>
                  <a:lnTo>
                    <a:pt x="27" y="0"/>
                  </a:lnTo>
                  <a:lnTo>
                    <a:pt x="21" y="4"/>
                  </a:lnTo>
                  <a:lnTo>
                    <a:pt x="10" y="7"/>
                  </a:lnTo>
                  <a:lnTo>
                    <a:pt x="7" y="11"/>
                  </a:lnTo>
                  <a:lnTo>
                    <a:pt x="7" y="11"/>
                  </a:lnTo>
                  <a:lnTo>
                    <a:pt x="4" y="21"/>
                  </a:lnTo>
                  <a:lnTo>
                    <a:pt x="0" y="28"/>
                  </a:lnTo>
                  <a:lnTo>
                    <a:pt x="4" y="34"/>
                  </a:lnTo>
                  <a:lnTo>
                    <a:pt x="7" y="45"/>
                  </a:lnTo>
                  <a:lnTo>
                    <a:pt x="7" y="45"/>
                  </a:lnTo>
                  <a:lnTo>
                    <a:pt x="10" y="48"/>
                  </a:lnTo>
                  <a:lnTo>
                    <a:pt x="21" y="51"/>
                  </a:lnTo>
                  <a:lnTo>
                    <a:pt x="27" y="55"/>
                  </a:lnTo>
                  <a:lnTo>
                    <a:pt x="34" y="51"/>
                  </a:lnTo>
                  <a:lnTo>
                    <a:pt x="34" y="51"/>
                  </a:lnTo>
                  <a:lnTo>
                    <a:pt x="44" y="48"/>
                  </a:lnTo>
                  <a:lnTo>
                    <a:pt x="48" y="45"/>
                  </a:lnTo>
                  <a:lnTo>
                    <a:pt x="51" y="34"/>
                  </a:lnTo>
                  <a:lnTo>
                    <a:pt x="55"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25" name="Freeform 1420">
              <a:extLst>
                <a:ext uri="{FF2B5EF4-FFF2-40B4-BE49-F238E27FC236}">
                  <a16:creationId xmlns:a16="http://schemas.microsoft.com/office/drawing/2014/main" id="{B4BB7607-C5B8-C3D7-AF1B-09ECB2AD0793}"/>
                </a:ext>
              </a:extLst>
            </p:cNvPr>
            <p:cNvSpPr>
              <a:spLocks/>
            </p:cNvSpPr>
            <p:nvPr/>
          </p:nvSpPr>
          <p:spPr bwMode="auto">
            <a:xfrm>
              <a:off x="1283259" y="3017466"/>
              <a:ext cx="57143" cy="42715"/>
            </a:xfrm>
            <a:custGeom>
              <a:avLst/>
              <a:gdLst>
                <a:gd name="T0" fmla="*/ 54 w 54"/>
                <a:gd name="T1" fmla="*/ 28 h 55"/>
                <a:gd name="T2" fmla="*/ 54 w 54"/>
                <a:gd name="T3" fmla="*/ 28 h 55"/>
                <a:gd name="T4" fmla="*/ 54 w 54"/>
                <a:gd name="T5" fmla="*/ 21 h 55"/>
                <a:gd name="T6" fmla="*/ 47 w 54"/>
                <a:gd name="T7" fmla="*/ 11 h 55"/>
                <a:gd name="T8" fmla="*/ 44 w 54"/>
                <a:gd name="T9" fmla="*/ 7 h 55"/>
                <a:gd name="T10" fmla="*/ 37 w 54"/>
                <a:gd name="T11" fmla="*/ 4 h 55"/>
                <a:gd name="T12" fmla="*/ 37 w 54"/>
                <a:gd name="T13" fmla="*/ 4 h 55"/>
                <a:gd name="T14" fmla="*/ 27 w 54"/>
                <a:gd name="T15" fmla="*/ 0 h 55"/>
                <a:gd name="T16" fmla="*/ 20 w 54"/>
                <a:gd name="T17" fmla="*/ 4 h 55"/>
                <a:gd name="T18" fmla="*/ 13 w 54"/>
                <a:gd name="T19" fmla="*/ 7 h 55"/>
                <a:gd name="T20" fmla="*/ 6 w 54"/>
                <a:gd name="T21" fmla="*/ 11 h 55"/>
                <a:gd name="T22" fmla="*/ 6 w 54"/>
                <a:gd name="T23" fmla="*/ 11 h 55"/>
                <a:gd name="T24" fmla="*/ 3 w 54"/>
                <a:gd name="T25" fmla="*/ 21 h 55"/>
                <a:gd name="T26" fmla="*/ 0 w 54"/>
                <a:gd name="T27" fmla="*/ 28 h 55"/>
                <a:gd name="T28" fmla="*/ 3 w 54"/>
                <a:gd name="T29" fmla="*/ 34 h 55"/>
                <a:gd name="T30" fmla="*/ 6 w 54"/>
                <a:gd name="T31" fmla="*/ 45 h 55"/>
                <a:gd name="T32" fmla="*/ 6 w 54"/>
                <a:gd name="T33" fmla="*/ 45 h 55"/>
                <a:gd name="T34" fmla="*/ 13 w 54"/>
                <a:gd name="T35" fmla="*/ 48 h 55"/>
                <a:gd name="T36" fmla="*/ 20 w 54"/>
                <a:gd name="T37" fmla="*/ 51 h 55"/>
                <a:gd name="T38" fmla="*/ 27 w 54"/>
                <a:gd name="T39" fmla="*/ 55 h 55"/>
                <a:gd name="T40" fmla="*/ 37 w 54"/>
                <a:gd name="T41" fmla="*/ 51 h 55"/>
                <a:gd name="T42" fmla="*/ 37 w 54"/>
                <a:gd name="T43" fmla="*/ 51 h 55"/>
                <a:gd name="T44" fmla="*/ 44 w 54"/>
                <a:gd name="T45" fmla="*/ 48 h 55"/>
                <a:gd name="T46" fmla="*/ 47 w 54"/>
                <a:gd name="T47" fmla="*/ 45 h 55"/>
                <a:gd name="T48" fmla="*/ 54 w 54"/>
                <a:gd name="T49" fmla="*/ 34 h 55"/>
                <a:gd name="T50" fmla="*/ 54 w 54"/>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8"/>
                  </a:moveTo>
                  <a:lnTo>
                    <a:pt x="54" y="28"/>
                  </a:lnTo>
                  <a:lnTo>
                    <a:pt x="54" y="21"/>
                  </a:lnTo>
                  <a:lnTo>
                    <a:pt x="47" y="11"/>
                  </a:lnTo>
                  <a:lnTo>
                    <a:pt x="44" y="7"/>
                  </a:lnTo>
                  <a:lnTo>
                    <a:pt x="37" y="4"/>
                  </a:lnTo>
                  <a:lnTo>
                    <a:pt x="37" y="4"/>
                  </a:lnTo>
                  <a:lnTo>
                    <a:pt x="27" y="0"/>
                  </a:lnTo>
                  <a:lnTo>
                    <a:pt x="20" y="4"/>
                  </a:lnTo>
                  <a:lnTo>
                    <a:pt x="13" y="7"/>
                  </a:lnTo>
                  <a:lnTo>
                    <a:pt x="6" y="11"/>
                  </a:lnTo>
                  <a:lnTo>
                    <a:pt x="6" y="11"/>
                  </a:lnTo>
                  <a:lnTo>
                    <a:pt x="3" y="21"/>
                  </a:lnTo>
                  <a:lnTo>
                    <a:pt x="0" y="28"/>
                  </a:lnTo>
                  <a:lnTo>
                    <a:pt x="3" y="34"/>
                  </a:lnTo>
                  <a:lnTo>
                    <a:pt x="6" y="45"/>
                  </a:lnTo>
                  <a:lnTo>
                    <a:pt x="6" y="45"/>
                  </a:lnTo>
                  <a:lnTo>
                    <a:pt x="13" y="48"/>
                  </a:lnTo>
                  <a:lnTo>
                    <a:pt x="20" y="51"/>
                  </a:lnTo>
                  <a:lnTo>
                    <a:pt x="27" y="55"/>
                  </a:lnTo>
                  <a:lnTo>
                    <a:pt x="37" y="51"/>
                  </a:lnTo>
                  <a:lnTo>
                    <a:pt x="37" y="51"/>
                  </a:lnTo>
                  <a:lnTo>
                    <a:pt x="44" y="48"/>
                  </a:lnTo>
                  <a:lnTo>
                    <a:pt x="47" y="45"/>
                  </a:lnTo>
                  <a:lnTo>
                    <a:pt x="54" y="34"/>
                  </a:lnTo>
                  <a:lnTo>
                    <a:pt x="54"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26" name="Rectangle 841">
              <a:extLst>
                <a:ext uri="{FF2B5EF4-FFF2-40B4-BE49-F238E27FC236}">
                  <a16:creationId xmlns:a16="http://schemas.microsoft.com/office/drawing/2014/main" id="{C3D3F412-AF86-AF53-02A3-173189B65341}"/>
                </a:ext>
              </a:extLst>
            </p:cNvPr>
            <p:cNvSpPr>
              <a:spLocks noChangeArrowheads="1"/>
            </p:cNvSpPr>
            <p:nvPr/>
          </p:nvSpPr>
          <p:spPr bwMode="auto">
            <a:xfrm>
              <a:off x="412955" y="3576817"/>
              <a:ext cx="705226" cy="207030"/>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514350" rtl="0" eaLnBrk="0" fontAlgn="base" latinLnBrk="0" hangingPunct="0">
                <a:lnSpc>
                  <a:spcPct val="100000"/>
                </a:lnSpc>
                <a:spcBef>
                  <a:spcPct val="0"/>
                </a:spcBef>
                <a:spcAft>
                  <a:spcPct val="0"/>
                </a:spcAft>
                <a:buClrTx/>
                <a:buSzTx/>
                <a:buFontTx/>
                <a:buNone/>
                <a:tabLst/>
                <a:defRPr/>
              </a:pPr>
              <a:r>
                <a:rPr kumimoji="0" lang="en-US" altLang="en-US" sz="525" b="1" i="0" u="none" strike="noStrike" kern="1200" cap="none" spc="0" normalizeH="0" baseline="30000" noProof="0" dirty="0">
                  <a:ln>
                    <a:noFill/>
                  </a:ln>
                  <a:solidFill>
                    <a:srgbClr val="0460A9"/>
                  </a:solidFill>
                  <a:effectLst/>
                  <a:uLnTx/>
                  <a:uFillTx/>
                  <a:latin typeface="Arial" panose="020B0604020202020204" pitchFamily="34" charset="0"/>
                  <a:ea typeface="+mn-ea"/>
                  <a:cs typeface="+mn-cs"/>
                </a:rPr>
                <a:t>177</a:t>
              </a:r>
              <a:r>
                <a:rPr kumimoji="0" lang="en-US" altLang="en-US" sz="525" b="1"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Lu-PSMA-617 </a:t>
              </a:r>
            </a:p>
            <a:p>
              <a:pPr marL="0" marR="0" lvl="0" indent="0" algn="r" defTabSz="514350" rtl="0" eaLnBrk="0" fontAlgn="base" latinLnBrk="0" hangingPunct="0">
                <a:lnSpc>
                  <a:spcPct val="100000"/>
                </a:lnSpc>
                <a:spcBef>
                  <a:spcPct val="0"/>
                </a:spcBef>
                <a:spcAft>
                  <a:spcPct val="0"/>
                </a:spcAft>
                <a:buClrTx/>
                <a:buSzTx/>
                <a:buFontTx/>
                <a:buNone/>
                <a:tabLst/>
                <a:defRPr/>
              </a:pPr>
              <a:r>
                <a:rPr kumimoji="0" lang="en-US" altLang="en-US" sz="525" b="1"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 SoC</a:t>
              </a:r>
              <a:endParaRPr kumimoji="0" lang="en-US" altLang="en-US" sz="525"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27" name="Rectangle 858">
              <a:extLst>
                <a:ext uri="{FF2B5EF4-FFF2-40B4-BE49-F238E27FC236}">
                  <a16:creationId xmlns:a16="http://schemas.microsoft.com/office/drawing/2014/main" id="{FA949BE5-D90A-B5C0-A86D-9A88BE2571CC}"/>
                </a:ext>
              </a:extLst>
            </p:cNvPr>
            <p:cNvSpPr>
              <a:spLocks noChangeArrowheads="1"/>
            </p:cNvSpPr>
            <p:nvPr/>
          </p:nvSpPr>
          <p:spPr bwMode="auto">
            <a:xfrm>
              <a:off x="682207" y="3763945"/>
              <a:ext cx="440233" cy="10351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1"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SoC alone</a:t>
              </a:r>
              <a:endParaRPr kumimoji="0" lang="en-US" altLang="en-US" sz="525"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28" name="Rectangle 805">
              <a:extLst>
                <a:ext uri="{FF2B5EF4-FFF2-40B4-BE49-F238E27FC236}">
                  <a16:creationId xmlns:a16="http://schemas.microsoft.com/office/drawing/2014/main" id="{2F48D6FC-9727-B97E-C2D0-721EBB1B41A1}"/>
                </a:ext>
              </a:extLst>
            </p:cNvPr>
            <p:cNvSpPr>
              <a:spLocks noChangeArrowheads="1"/>
            </p:cNvSpPr>
            <p:nvPr/>
          </p:nvSpPr>
          <p:spPr bwMode="auto">
            <a:xfrm>
              <a:off x="1370031" y="2852713"/>
              <a:ext cx="1985166" cy="13831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675"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177</a:t>
              </a:r>
              <a:r>
                <a:rPr kumimoji="0" lang="en-US" altLang="en-US" sz="675"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Lu-PSMA-617 + SoC (n/N=343/551)</a:t>
              </a:r>
            </a:p>
          </p:txBody>
        </p:sp>
        <p:sp>
          <p:nvSpPr>
            <p:cNvPr id="229" name="Rectangle 805">
              <a:extLst>
                <a:ext uri="{FF2B5EF4-FFF2-40B4-BE49-F238E27FC236}">
                  <a16:creationId xmlns:a16="http://schemas.microsoft.com/office/drawing/2014/main" id="{2DA4DBC8-F801-4A36-970E-E5E8DE944C9A}"/>
                </a:ext>
              </a:extLst>
            </p:cNvPr>
            <p:cNvSpPr>
              <a:spLocks noChangeArrowheads="1"/>
            </p:cNvSpPr>
            <p:nvPr/>
          </p:nvSpPr>
          <p:spPr bwMode="auto">
            <a:xfrm>
              <a:off x="1370031" y="2984922"/>
              <a:ext cx="1314272" cy="13831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675"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SoC alone (n/N=187/280)</a:t>
              </a:r>
            </a:p>
          </p:txBody>
        </p:sp>
      </p:grpSp>
      <p:graphicFrame>
        <p:nvGraphicFramePr>
          <p:cNvPr id="630" name="Table 629">
            <a:extLst>
              <a:ext uri="{FF2B5EF4-FFF2-40B4-BE49-F238E27FC236}">
                <a16:creationId xmlns:a16="http://schemas.microsoft.com/office/drawing/2014/main" id="{D9B0A108-C694-C25C-03FC-030D92A4D45D}"/>
              </a:ext>
            </a:extLst>
          </p:cNvPr>
          <p:cNvGraphicFramePr>
            <a:graphicFrameLocks noGrp="1"/>
          </p:cNvGraphicFramePr>
          <p:nvPr/>
        </p:nvGraphicFramePr>
        <p:xfrm>
          <a:off x="3479800" y="2455864"/>
          <a:ext cx="2484438" cy="928687"/>
        </p:xfrm>
        <a:graphic>
          <a:graphicData uri="http://schemas.openxmlformats.org/drawingml/2006/table">
            <a:tbl>
              <a:tblPr>
                <a:tableStyleId>{2D5ABB26-0587-4C30-8999-92F81FD0307C}</a:tableStyleId>
              </a:tblPr>
              <a:tblGrid>
                <a:gridCol w="1021615">
                  <a:extLst>
                    <a:ext uri="{9D8B030D-6E8A-4147-A177-3AD203B41FA5}">
                      <a16:colId xmlns:a16="http://schemas.microsoft.com/office/drawing/2014/main" val="20000"/>
                    </a:ext>
                  </a:extLst>
                </a:gridCol>
                <a:gridCol w="769161">
                  <a:extLst>
                    <a:ext uri="{9D8B030D-6E8A-4147-A177-3AD203B41FA5}">
                      <a16:colId xmlns:a16="http://schemas.microsoft.com/office/drawing/2014/main" val="20001"/>
                    </a:ext>
                  </a:extLst>
                </a:gridCol>
                <a:gridCol w="693662">
                  <a:extLst>
                    <a:ext uri="{9D8B030D-6E8A-4147-A177-3AD203B41FA5}">
                      <a16:colId xmlns:a16="http://schemas.microsoft.com/office/drawing/2014/main" val="20002"/>
                    </a:ext>
                  </a:extLst>
                </a:gridCol>
              </a:tblGrid>
              <a:tr h="391366">
                <a:tc>
                  <a:txBody>
                    <a:bodyPr/>
                    <a:lstStyle/>
                    <a:p>
                      <a:pPr marL="0" marR="0">
                        <a:lnSpc>
                          <a:spcPct val="107000"/>
                        </a:lnSpc>
                        <a:spcBef>
                          <a:spcPts val="5"/>
                        </a:spcBef>
                        <a:spcAft>
                          <a:spcPts val="5"/>
                        </a:spcAft>
                      </a:pPr>
                      <a:endParaRPr lang="en-US" sz="800" b="1" dirty="0">
                        <a:solidFill>
                          <a:schemeClr val="bg2"/>
                        </a:solidFill>
                        <a:effectLst/>
                        <a:latin typeface="+mn-lt"/>
                        <a:ea typeface="MS Mincho"/>
                      </a:endParaRPr>
                    </a:p>
                  </a:txBody>
                  <a:tcPr marL="357" marR="357" marT="0" marB="0" anchor="ctr"/>
                </a:tc>
                <a:tc>
                  <a:txBody>
                    <a:bodyPr/>
                    <a:lstStyle/>
                    <a:p>
                      <a:pPr marL="0" marR="0" algn="ctr">
                        <a:lnSpc>
                          <a:spcPct val="107000"/>
                        </a:lnSpc>
                        <a:spcBef>
                          <a:spcPts val="5"/>
                        </a:spcBef>
                        <a:spcAft>
                          <a:spcPts val="5"/>
                        </a:spcAft>
                      </a:pPr>
                      <a:r>
                        <a:rPr lang="en-US" sz="800" baseline="30000" dirty="0">
                          <a:solidFill>
                            <a:schemeClr val="tx1"/>
                          </a:solidFill>
                          <a:effectLst/>
                        </a:rPr>
                        <a:t>177</a:t>
                      </a:r>
                      <a:r>
                        <a:rPr lang="en-US" sz="800" dirty="0">
                          <a:solidFill>
                            <a:schemeClr val="tx1"/>
                          </a:solidFill>
                          <a:effectLst/>
                        </a:rPr>
                        <a:t>Lu-PSMA-617 </a:t>
                      </a:r>
                    </a:p>
                    <a:p>
                      <a:pPr marL="0" marR="0" algn="ctr">
                        <a:lnSpc>
                          <a:spcPct val="107000"/>
                        </a:lnSpc>
                        <a:spcBef>
                          <a:spcPts val="5"/>
                        </a:spcBef>
                        <a:spcAft>
                          <a:spcPts val="5"/>
                        </a:spcAft>
                      </a:pPr>
                      <a:r>
                        <a:rPr lang="en-US" sz="800" dirty="0">
                          <a:solidFill>
                            <a:schemeClr val="tx1"/>
                          </a:solidFill>
                          <a:effectLst/>
                        </a:rPr>
                        <a:t>+</a:t>
                      </a:r>
                      <a:r>
                        <a:rPr lang="en-US" sz="800" baseline="0" dirty="0">
                          <a:solidFill>
                            <a:schemeClr val="tx1"/>
                          </a:solidFill>
                          <a:effectLst/>
                        </a:rPr>
                        <a:t> </a:t>
                      </a:r>
                      <a:r>
                        <a:rPr lang="en-US" sz="800" dirty="0">
                          <a:solidFill>
                            <a:schemeClr val="tx1"/>
                          </a:solidFill>
                          <a:effectLst/>
                        </a:rPr>
                        <a:t>SoC </a:t>
                      </a:r>
                    </a:p>
                    <a:p>
                      <a:pPr marL="0" marR="0" algn="ctr">
                        <a:lnSpc>
                          <a:spcPct val="107000"/>
                        </a:lnSpc>
                        <a:spcBef>
                          <a:spcPts val="5"/>
                        </a:spcBef>
                        <a:spcAft>
                          <a:spcPts val="5"/>
                        </a:spcAft>
                      </a:pPr>
                      <a:r>
                        <a:rPr lang="en-US" sz="800" dirty="0">
                          <a:solidFill>
                            <a:schemeClr val="tx1"/>
                          </a:solidFill>
                          <a:effectLst/>
                        </a:rPr>
                        <a:t>(n=551)</a:t>
                      </a:r>
                      <a:endParaRPr lang="en-US" sz="800" b="1" dirty="0">
                        <a:solidFill>
                          <a:schemeClr val="tx1"/>
                        </a:solidFill>
                        <a:effectLst/>
                        <a:latin typeface="+mn-lt"/>
                      </a:endParaRPr>
                    </a:p>
                  </a:txBody>
                  <a:tcPr marL="357" marR="357" marT="0" marB="0" anchor="b">
                    <a:solidFill>
                      <a:srgbClr val="0070C0"/>
                    </a:solidFill>
                  </a:tcPr>
                </a:tc>
                <a:tc>
                  <a:txBody>
                    <a:bodyPr/>
                    <a:lstStyle/>
                    <a:p>
                      <a:pPr marL="0" marR="0" lvl="0" indent="0" algn="ctr" defTabSz="914400" rtl="0" eaLnBrk="1" fontAlgn="auto" latinLnBrk="0" hangingPunct="1">
                        <a:lnSpc>
                          <a:spcPct val="107000"/>
                        </a:lnSpc>
                        <a:spcBef>
                          <a:spcPts val="5"/>
                        </a:spcBef>
                        <a:spcAft>
                          <a:spcPts val="5"/>
                        </a:spcAft>
                        <a:buClrTx/>
                        <a:buSzTx/>
                        <a:buFontTx/>
                        <a:buNone/>
                        <a:tabLst/>
                        <a:defRPr/>
                      </a:pPr>
                      <a:r>
                        <a:rPr lang="en-US" sz="800" dirty="0">
                          <a:solidFill>
                            <a:schemeClr val="bg2"/>
                          </a:solidFill>
                          <a:effectLst/>
                        </a:rPr>
                        <a:t>SoC</a:t>
                      </a:r>
                      <a:endParaRPr lang="en-US" sz="800" baseline="0" dirty="0">
                        <a:solidFill>
                          <a:schemeClr val="bg2"/>
                        </a:solidFill>
                        <a:effectLst/>
                      </a:endParaRPr>
                    </a:p>
                    <a:p>
                      <a:pPr marL="0" marR="0" lvl="0" indent="0" algn="ctr" defTabSz="914400" rtl="0" eaLnBrk="1" fontAlgn="auto" latinLnBrk="0" hangingPunct="1">
                        <a:lnSpc>
                          <a:spcPct val="107000"/>
                        </a:lnSpc>
                        <a:spcBef>
                          <a:spcPts val="5"/>
                        </a:spcBef>
                        <a:spcAft>
                          <a:spcPts val="5"/>
                        </a:spcAft>
                        <a:buClrTx/>
                        <a:buSzTx/>
                        <a:buFontTx/>
                        <a:buNone/>
                        <a:tabLst/>
                        <a:defRPr/>
                      </a:pPr>
                      <a:r>
                        <a:rPr lang="en-US" sz="800" baseline="0" dirty="0">
                          <a:solidFill>
                            <a:schemeClr val="bg2"/>
                          </a:solidFill>
                          <a:effectLst/>
                        </a:rPr>
                        <a:t>alone </a:t>
                      </a:r>
                      <a:endParaRPr lang="en-US" sz="800" dirty="0">
                        <a:solidFill>
                          <a:schemeClr val="bg2"/>
                        </a:solidFill>
                        <a:effectLst/>
                      </a:endParaRPr>
                    </a:p>
                    <a:p>
                      <a:pPr marL="0" marR="0" lvl="0" indent="0" algn="ctr" defTabSz="914400" rtl="0" eaLnBrk="1" fontAlgn="auto" latinLnBrk="0" hangingPunct="1">
                        <a:lnSpc>
                          <a:spcPct val="107000"/>
                        </a:lnSpc>
                        <a:spcBef>
                          <a:spcPts val="5"/>
                        </a:spcBef>
                        <a:spcAft>
                          <a:spcPts val="5"/>
                        </a:spcAft>
                        <a:buClrTx/>
                        <a:buSzTx/>
                        <a:buFontTx/>
                        <a:buNone/>
                        <a:tabLst/>
                        <a:defRPr/>
                      </a:pPr>
                      <a:r>
                        <a:rPr lang="en-US" sz="800" dirty="0">
                          <a:solidFill>
                            <a:schemeClr val="bg2"/>
                          </a:solidFill>
                          <a:effectLst/>
                        </a:rPr>
                        <a:t>(n=280) </a:t>
                      </a:r>
                      <a:endParaRPr lang="en-US" sz="800" b="1" dirty="0">
                        <a:solidFill>
                          <a:schemeClr val="bg2"/>
                        </a:solidFill>
                        <a:effectLst/>
                        <a:latin typeface="+mn-lt"/>
                      </a:endParaRPr>
                    </a:p>
                  </a:txBody>
                  <a:tcPr marL="357" marR="357" marT="0" marB="0" anchor="b">
                    <a:solidFill>
                      <a:schemeClr val="accent1"/>
                    </a:solidFill>
                  </a:tcPr>
                </a:tc>
                <a:extLst>
                  <a:ext uri="{0D108BD9-81ED-4DB2-BD59-A6C34878D82A}">
                    <a16:rowId xmlns:a16="http://schemas.microsoft.com/office/drawing/2014/main" val="10000"/>
                  </a:ext>
                </a:extLst>
              </a:tr>
              <a:tr h="190539">
                <a:tc>
                  <a:txBody>
                    <a:bodyPr/>
                    <a:lstStyle/>
                    <a:p>
                      <a:pPr marL="0" marR="0" algn="r">
                        <a:lnSpc>
                          <a:spcPct val="115000"/>
                        </a:lnSpc>
                        <a:spcBef>
                          <a:spcPts val="0"/>
                        </a:spcBef>
                        <a:spcAft>
                          <a:spcPts val="0"/>
                        </a:spcAft>
                        <a:tabLst/>
                      </a:pPr>
                      <a:r>
                        <a:rPr lang="en-US" sz="800" b="1" dirty="0">
                          <a:solidFill>
                            <a:schemeClr val="bg2"/>
                          </a:solidFill>
                          <a:effectLst/>
                        </a:rPr>
                        <a:t>Median OS, months</a:t>
                      </a:r>
                      <a:endParaRPr lang="en-US" sz="800" b="1" dirty="0">
                        <a:solidFill>
                          <a:schemeClr val="bg2"/>
                        </a:solidFill>
                        <a:effectLst/>
                        <a:latin typeface="+mn-lt"/>
                      </a:endParaRPr>
                    </a:p>
                  </a:txBody>
                  <a:tcPr marL="38566" marR="38566" marT="0" marB="0" anchor="ctr"/>
                </a:tc>
                <a:tc>
                  <a:txBody>
                    <a:bodyPr/>
                    <a:lstStyle/>
                    <a:p>
                      <a:pPr algn="ctr"/>
                      <a:r>
                        <a:rPr lang="en-US" sz="800" kern="1200" dirty="0">
                          <a:solidFill>
                            <a:schemeClr val="bg2"/>
                          </a:solidFill>
                          <a:effectLst/>
                        </a:rPr>
                        <a:t>15.3</a:t>
                      </a:r>
                      <a:r>
                        <a:rPr lang="en-US" sz="800" kern="1200" baseline="0" dirty="0">
                          <a:solidFill>
                            <a:schemeClr val="bg2"/>
                          </a:solidFill>
                          <a:effectLst/>
                        </a:rPr>
                        <a:t> </a:t>
                      </a:r>
                      <a:endParaRPr lang="en-US" sz="800" b="0" kern="1200" baseline="0" dirty="0">
                        <a:solidFill>
                          <a:schemeClr val="bg2"/>
                        </a:solidFill>
                        <a:effectLst/>
                        <a:latin typeface="+mn-lt"/>
                        <a:ea typeface="+mn-ea"/>
                        <a:cs typeface="+mn-cs"/>
                      </a:endParaRPr>
                    </a:p>
                  </a:txBody>
                  <a:tcPr marL="68563" marR="68563" marT="34297" marB="34297" anchor="ctr"/>
                </a:tc>
                <a:tc>
                  <a:txBody>
                    <a:bodyPr/>
                    <a:lstStyle/>
                    <a:p>
                      <a:pPr algn="ctr"/>
                      <a:r>
                        <a:rPr lang="en-US" sz="800" kern="1200" dirty="0">
                          <a:solidFill>
                            <a:schemeClr val="bg2"/>
                          </a:solidFill>
                          <a:effectLst/>
                        </a:rPr>
                        <a:t>11.3 </a:t>
                      </a:r>
                      <a:endParaRPr lang="en-US" sz="800" b="0" kern="1200" dirty="0">
                        <a:solidFill>
                          <a:schemeClr val="bg2"/>
                        </a:solidFill>
                        <a:effectLst/>
                        <a:latin typeface="+mn-lt"/>
                        <a:ea typeface="+mn-ea"/>
                        <a:cs typeface="+mn-cs"/>
                      </a:endParaRPr>
                    </a:p>
                  </a:txBody>
                  <a:tcPr marL="68563" marR="68563" marT="34297" marB="34297" anchor="ctr"/>
                </a:tc>
                <a:extLst>
                  <a:ext uri="{0D108BD9-81ED-4DB2-BD59-A6C34878D82A}">
                    <a16:rowId xmlns:a16="http://schemas.microsoft.com/office/drawing/2014/main" val="10001"/>
                  </a:ext>
                </a:extLst>
              </a:tr>
              <a:tr h="173391">
                <a:tc>
                  <a:txBody>
                    <a:bodyPr/>
                    <a:lstStyle/>
                    <a:p>
                      <a:pPr marL="0" marR="0" algn="r">
                        <a:lnSpc>
                          <a:spcPct val="115000"/>
                        </a:lnSpc>
                        <a:spcBef>
                          <a:spcPts val="0"/>
                        </a:spcBef>
                        <a:spcAft>
                          <a:spcPts val="0"/>
                        </a:spcAft>
                        <a:tabLst/>
                      </a:pPr>
                      <a:r>
                        <a:rPr lang="en-US" sz="800" b="1" dirty="0">
                          <a:solidFill>
                            <a:schemeClr val="bg2"/>
                          </a:solidFill>
                          <a:effectLst/>
                        </a:rPr>
                        <a:t>HR (95% CI)</a:t>
                      </a:r>
                      <a:endParaRPr lang="en-US" sz="800" b="1" dirty="0">
                        <a:solidFill>
                          <a:schemeClr val="bg2"/>
                        </a:solidFill>
                        <a:effectLst/>
                        <a:latin typeface="+mn-lt"/>
                      </a:endParaRPr>
                    </a:p>
                  </a:txBody>
                  <a:tcPr marL="38566" marR="38566" marT="0" marB="0" anchor="ctr"/>
                </a:tc>
                <a:tc gridSpan="2">
                  <a:txBody>
                    <a:bodyPr/>
                    <a:lstStyle/>
                    <a:p>
                      <a:pPr algn="ctr"/>
                      <a:r>
                        <a:rPr lang="en-US" sz="800" dirty="0">
                          <a:solidFill>
                            <a:schemeClr val="bg2"/>
                          </a:solidFill>
                        </a:rPr>
                        <a:t>0.62 (0.52</a:t>
                      </a:r>
                      <a:r>
                        <a:rPr lang="en-US" sz="800" kern="1200" dirty="0">
                          <a:solidFill>
                            <a:schemeClr val="bg2"/>
                          </a:solidFill>
                          <a:effectLst/>
                        </a:rPr>
                        <a:t>–</a:t>
                      </a:r>
                      <a:r>
                        <a:rPr lang="en-US" sz="800" dirty="0">
                          <a:solidFill>
                            <a:schemeClr val="bg2"/>
                          </a:solidFill>
                        </a:rPr>
                        <a:t>0.74)</a:t>
                      </a:r>
                      <a:endParaRPr lang="en-US" sz="800" dirty="0">
                        <a:solidFill>
                          <a:schemeClr val="bg2"/>
                        </a:solidFill>
                        <a:latin typeface="+mn-lt"/>
                      </a:endParaRPr>
                    </a:p>
                  </a:txBody>
                  <a:tcPr marL="51422" marR="51422" marT="25723" marB="25723"/>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3391">
                <a:tc>
                  <a:txBody>
                    <a:bodyPr/>
                    <a:lstStyle/>
                    <a:p>
                      <a:pPr marL="0" marR="0" algn="r">
                        <a:lnSpc>
                          <a:spcPct val="115000"/>
                        </a:lnSpc>
                        <a:spcBef>
                          <a:spcPts val="0"/>
                        </a:spcBef>
                        <a:spcAft>
                          <a:spcPts val="0"/>
                        </a:spcAft>
                        <a:tabLst/>
                      </a:pPr>
                      <a:r>
                        <a:rPr lang="en-GB" sz="800" b="1" i="1" dirty="0">
                          <a:solidFill>
                            <a:schemeClr val="bg2"/>
                          </a:solidFill>
                          <a:effectLst/>
                        </a:rPr>
                        <a:t>P</a:t>
                      </a:r>
                      <a:r>
                        <a:rPr lang="en-GB" sz="800" b="1" dirty="0">
                          <a:solidFill>
                            <a:schemeClr val="bg2"/>
                          </a:solidFill>
                          <a:effectLst/>
                        </a:rPr>
                        <a:t> value, one-sided</a:t>
                      </a:r>
                      <a:endParaRPr lang="en-GB" sz="800" b="1" i="1" dirty="0">
                        <a:solidFill>
                          <a:schemeClr val="bg2"/>
                        </a:solidFill>
                        <a:effectLst/>
                        <a:latin typeface="+mn-lt"/>
                      </a:endParaRPr>
                    </a:p>
                  </a:txBody>
                  <a:tcPr marL="38566" marR="38566" marT="0" marB="0" anchor="ctr"/>
                </a:tc>
                <a:tc gridSpan="2">
                  <a:txBody>
                    <a:bodyPr/>
                    <a:lstStyle/>
                    <a:p>
                      <a:pPr algn="ctr"/>
                      <a:r>
                        <a:rPr lang="en-US" sz="800" dirty="0">
                          <a:solidFill>
                            <a:schemeClr val="bg2"/>
                          </a:solidFill>
                        </a:rPr>
                        <a:t>&lt;0.001</a:t>
                      </a:r>
                      <a:endParaRPr lang="en-US" sz="800" dirty="0">
                        <a:solidFill>
                          <a:schemeClr val="bg2"/>
                        </a:solidFill>
                        <a:latin typeface="+mn-lt"/>
                      </a:endParaRPr>
                    </a:p>
                  </a:txBody>
                  <a:tcPr marL="51422" marR="51422" marT="25723" marB="25723"/>
                </a:tc>
                <a:tc hMerge="1">
                  <a:txBody>
                    <a:bodyPr/>
                    <a:lstStyle/>
                    <a:p>
                      <a:endParaRPr lang="en-US" dirty="0"/>
                    </a:p>
                  </a:txBody>
                  <a:tcPr/>
                </a:tc>
                <a:extLst>
                  <a:ext uri="{0D108BD9-81ED-4DB2-BD59-A6C34878D82A}">
                    <a16:rowId xmlns:a16="http://schemas.microsoft.com/office/drawing/2014/main" val="10003"/>
                  </a:ext>
                </a:extLst>
              </a:tr>
            </a:tbl>
          </a:graphicData>
        </a:graphic>
      </p:graphicFrame>
      <p:sp>
        <p:nvSpPr>
          <p:cNvPr id="95250" name="Rectangle 630">
            <a:extLst>
              <a:ext uri="{FF2B5EF4-FFF2-40B4-BE49-F238E27FC236}">
                <a16:creationId xmlns:a16="http://schemas.microsoft.com/office/drawing/2014/main" id="{F9A5F2AB-D6BD-6A55-7875-C2158274136A}"/>
              </a:ext>
            </a:extLst>
          </p:cNvPr>
          <p:cNvSpPr>
            <a:spLocks noChangeArrowheads="1"/>
          </p:cNvSpPr>
          <p:nvPr/>
        </p:nvSpPr>
        <p:spPr bwMode="auto">
          <a:xfrm>
            <a:off x="6169024" y="2400300"/>
            <a:ext cx="5794375" cy="40005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lIns="68580" tIns="34290" rIns="68580" bIns="34290"/>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5251" name="TextBox 8">
            <a:extLst>
              <a:ext uri="{FF2B5EF4-FFF2-40B4-BE49-F238E27FC236}">
                <a16:creationId xmlns:a16="http://schemas.microsoft.com/office/drawing/2014/main" id="{BA69CC4E-A8EC-8A02-4925-7B0135F1C2D0}"/>
              </a:ext>
            </a:extLst>
          </p:cNvPr>
          <p:cNvSpPr txBox="1">
            <a:spLocks noChangeArrowheads="1"/>
          </p:cNvSpPr>
          <p:nvPr/>
        </p:nvSpPr>
        <p:spPr bwMode="auto">
          <a:xfrm>
            <a:off x="7108010" y="1836739"/>
            <a:ext cx="4202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rPFS</a:t>
            </a:r>
            <a:r>
              <a:rPr kumimoji="0" lang="en-US" altLang="en-US"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HR 0.40 (95% CI 0.29-57)</a:t>
            </a:r>
          </a:p>
        </p:txBody>
      </p:sp>
      <p:grpSp>
        <p:nvGrpSpPr>
          <p:cNvPr id="95252" name="Group 632">
            <a:extLst>
              <a:ext uri="{FF2B5EF4-FFF2-40B4-BE49-F238E27FC236}">
                <a16:creationId xmlns:a16="http://schemas.microsoft.com/office/drawing/2014/main" id="{C8B30EAA-3866-2004-B06D-6635809A63FF}"/>
              </a:ext>
            </a:extLst>
          </p:cNvPr>
          <p:cNvGrpSpPr>
            <a:grpSpLocks/>
          </p:cNvGrpSpPr>
          <p:nvPr/>
        </p:nvGrpSpPr>
        <p:grpSpPr bwMode="auto">
          <a:xfrm>
            <a:off x="6243285" y="2757487"/>
            <a:ext cx="5648109" cy="3529011"/>
            <a:chOff x="412955" y="831851"/>
            <a:chExt cx="5627947" cy="2959763"/>
          </a:xfrm>
        </p:grpSpPr>
        <p:sp>
          <p:nvSpPr>
            <p:cNvPr id="634" name="Line 583">
              <a:extLst>
                <a:ext uri="{FF2B5EF4-FFF2-40B4-BE49-F238E27FC236}">
                  <a16:creationId xmlns:a16="http://schemas.microsoft.com/office/drawing/2014/main" id="{A5DBA152-CF2C-CD4E-FBA6-AEF8C15BF7D8}"/>
                </a:ext>
              </a:extLst>
            </p:cNvPr>
            <p:cNvSpPr>
              <a:spLocks noChangeShapeType="1"/>
            </p:cNvSpPr>
            <p:nvPr/>
          </p:nvSpPr>
          <p:spPr bwMode="auto">
            <a:xfrm flipV="1">
              <a:off x="1097277" y="831851"/>
              <a:ext cx="0" cy="2247142"/>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35" name="Line 584">
              <a:extLst>
                <a:ext uri="{FF2B5EF4-FFF2-40B4-BE49-F238E27FC236}">
                  <a16:creationId xmlns:a16="http://schemas.microsoft.com/office/drawing/2014/main" id="{00C9D069-FECC-43B2-713D-C68E720CC25B}"/>
                </a:ext>
              </a:extLst>
            </p:cNvPr>
            <p:cNvSpPr>
              <a:spLocks noChangeShapeType="1"/>
            </p:cNvSpPr>
            <p:nvPr/>
          </p:nvSpPr>
          <p:spPr bwMode="auto">
            <a:xfrm>
              <a:off x="1095160" y="3078993"/>
              <a:ext cx="4945742"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36" name="Line 585">
              <a:extLst>
                <a:ext uri="{FF2B5EF4-FFF2-40B4-BE49-F238E27FC236}">
                  <a16:creationId xmlns:a16="http://schemas.microsoft.com/office/drawing/2014/main" id="{2D285AC6-6B81-FB4A-5AA2-3B2F668851BA}"/>
                </a:ext>
              </a:extLst>
            </p:cNvPr>
            <p:cNvSpPr>
              <a:spLocks noChangeShapeType="1"/>
            </p:cNvSpPr>
            <p:nvPr/>
          </p:nvSpPr>
          <p:spPr bwMode="auto">
            <a:xfrm>
              <a:off x="1294176"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37" name="Rectangle 586">
              <a:extLst>
                <a:ext uri="{FF2B5EF4-FFF2-40B4-BE49-F238E27FC236}">
                  <a16:creationId xmlns:a16="http://schemas.microsoft.com/office/drawing/2014/main" id="{85FDB8ED-992F-FB18-E416-9B3C4B22D1D4}"/>
                </a:ext>
              </a:extLst>
            </p:cNvPr>
            <p:cNvSpPr>
              <a:spLocks noChangeArrowheads="1"/>
            </p:cNvSpPr>
            <p:nvPr/>
          </p:nvSpPr>
          <p:spPr bwMode="auto">
            <a:xfrm>
              <a:off x="1258183" y="3136018"/>
              <a:ext cx="70551"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38" name="Line 587">
              <a:extLst>
                <a:ext uri="{FF2B5EF4-FFF2-40B4-BE49-F238E27FC236}">
                  <a16:creationId xmlns:a16="http://schemas.microsoft.com/office/drawing/2014/main" id="{9B58F2A7-AD1D-0230-F3BA-C3EA92557FDC}"/>
                </a:ext>
              </a:extLst>
            </p:cNvPr>
            <p:cNvSpPr>
              <a:spLocks noChangeShapeType="1"/>
            </p:cNvSpPr>
            <p:nvPr/>
          </p:nvSpPr>
          <p:spPr bwMode="auto">
            <a:xfrm>
              <a:off x="1493191"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39" name="Rectangle 588">
              <a:extLst>
                <a:ext uri="{FF2B5EF4-FFF2-40B4-BE49-F238E27FC236}">
                  <a16:creationId xmlns:a16="http://schemas.microsoft.com/office/drawing/2014/main" id="{CA3FA434-47D9-DB28-2A4A-4BE43D432BA3}"/>
                </a:ext>
              </a:extLst>
            </p:cNvPr>
            <p:cNvSpPr>
              <a:spLocks noChangeArrowheads="1"/>
            </p:cNvSpPr>
            <p:nvPr/>
          </p:nvSpPr>
          <p:spPr bwMode="auto">
            <a:xfrm>
              <a:off x="1457198" y="3136018"/>
              <a:ext cx="70551"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40" name="Line 589">
              <a:extLst>
                <a:ext uri="{FF2B5EF4-FFF2-40B4-BE49-F238E27FC236}">
                  <a16:creationId xmlns:a16="http://schemas.microsoft.com/office/drawing/2014/main" id="{32DE81DB-4B6E-5259-5269-802E15321F93}"/>
                </a:ext>
              </a:extLst>
            </p:cNvPr>
            <p:cNvSpPr>
              <a:spLocks noChangeShapeType="1"/>
            </p:cNvSpPr>
            <p:nvPr/>
          </p:nvSpPr>
          <p:spPr bwMode="auto">
            <a:xfrm>
              <a:off x="1690088"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41" name="Rectangle 590">
              <a:extLst>
                <a:ext uri="{FF2B5EF4-FFF2-40B4-BE49-F238E27FC236}">
                  <a16:creationId xmlns:a16="http://schemas.microsoft.com/office/drawing/2014/main" id="{4A86178A-998C-495E-FD38-4929BFC0CB18}"/>
                </a:ext>
              </a:extLst>
            </p:cNvPr>
            <p:cNvSpPr>
              <a:spLocks noChangeArrowheads="1"/>
            </p:cNvSpPr>
            <p:nvPr/>
          </p:nvSpPr>
          <p:spPr bwMode="auto">
            <a:xfrm>
              <a:off x="1654097" y="3136018"/>
              <a:ext cx="70551"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42" name="Line 591">
              <a:extLst>
                <a:ext uri="{FF2B5EF4-FFF2-40B4-BE49-F238E27FC236}">
                  <a16:creationId xmlns:a16="http://schemas.microsoft.com/office/drawing/2014/main" id="{9CB9F117-31CD-0D25-AC76-75322639A1A9}"/>
                </a:ext>
              </a:extLst>
            </p:cNvPr>
            <p:cNvSpPr>
              <a:spLocks noChangeShapeType="1"/>
            </p:cNvSpPr>
            <p:nvPr/>
          </p:nvSpPr>
          <p:spPr bwMode="auto">
            <a:xfrm>
              <a:off x="1889104"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43" name="Rectangle 592">
              <a:extLst>
                <a:ext uri="{FF2B5EF4-FFF2-40B4-BE49-F238E27FC236}">
                  <a16:creationId xmlns:a16="http://schemas.microsoft.com/office/drawing/2014/main" id="{855E2B8A-5F09-90C5-3951-6BDA51BE1D67}"/>
                </a:ext>
              </a:extLst>
            </p:cNvPr>
            <p:cNvSpPr>
              <a:spLocks noChangeArrowheads="1"/>
            </p:cNvSpPr>
            <p:nvPr/>
          </p:nvSpPr>
          <p:spPr bwMode="auto">
            <a:xfrm>
              <a:off x="1853112" y="3136018"/>
              <a:ext cx="70551"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44" name="Line 593">
              <a:extLst>
                <a:ext uri="{FF2B5EF4-FFF2-40B4-BE49-F238E27FC236}">
                  <a16:creationId xmlns:a16="http://schemas.microsoft.com/office/drawing/2014/main" id="{2A1C0681-FE0C-76CE-47BB-125B1860CACA}"/>
                </a:ext>
              </a:extLst>
            </p:cNvPr>
            <p:cNvSpPr>
              <a:spLocks noChangeShapeType="1"/>
            </p:cNvSpPr>
            <p:nvPr/>
          </p:nvSpPr>
          <p:spPr bwMode="auto">
            <a:xfrm>
              <a:off x="2086002"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45" name="Rectangle 594">
              <a:extLst>
                <a:ext uri="{FF2B5EF4-FFF2-40B4-BE49-F238E27FC236}">
                  <a16:creationId xmlns:a16="http://schemas.microsoft.com/office/drawing/2014/main" id="{F4063189-3CEC-C6C8-9A30-FFF51253C024}"/>
                </a:ext>
              </a:extLst>
            </p:cNvPr>
            <p:cNvSpPr>
              <a:spLocks noChangeArrowheads="1"/>
            </p:cNvSpPr>
            <p:nvPr/>
          </p:nvSpPr>
          <p:spPr bwMode="auto">
            <a:xfrm>
              <a:off x="2050010" y="3136018"/>
              <a:ext cx="70551"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46" name="Line 595">
              <a:extLst>
                <a:ext uri="{FF2B5EF4-FFF2-40B4-BE49-F238E27FC236}">
                  <a16:creationId xmlns:a16="http://schemas.microsoft.com/office/drawing/2014/main" id="{ABA1FBF0-4741-9C44-FAB4-FE8479849C5B}"/>
                </a:ext>
              </a:extLst>
            </p:cNvPr>
            <p:cNvSpPr>
              <a:spLocks noChangeShapeType="1"/>
            </p:cNvSpPr>
            <p:nvPr/>
          </p:nvSpPr>
          <p:spPr bwMode="auto">
            <a:xfrm>
              <a:off x="2285018"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47" name="Rectangle 596">
              <a:extLst>
                <a:ext uri="{FF2B5EF4-FFF2-40B4-BE49-F238E27FC236}">
                  <a16:creationId xmlns:a16="http://schemas.microsoft.com/office/drawing/2014/main" id="{6B1E6DAB-6367-A08B-8392-EFAAF88D8A2A}"/>
                </a:ext>
              </a:extLst>
            </p:cNvPr>
            <p:cNvSpPr>
              <a:spLocks noChangeArrowheads="1"/>
            </p:cNvSpPr>
            <p:nvPr/>
          </p:nvSpPr>
          <p:spPr bwMode="auto">
            <a:xfrm>
              <a:off x="2249025" y="3136018"/>
              <a:ext cx="70551"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48" name="Line 597">
              <a:extLst>
                <a:ext uri="{FF2B5EF4-FFF2-40B4-BE49-F238E27FC236}">
                  <a16:creationId xmlns:a16="http://schemas.microsoft.com/office/drawing/2014/main" id="{7CC3D1B8-A49B-0762-6625-E21DAE6220A7}"/>
                </a:ext>
              </a:extLst>
            </p:cNvPr>
            <p:cNvSpPr>
              <a:spLocks noChangeShapeType="1"/>
            </p:cNvSpPr>
            <p:nvPr/>
          </p:nvSpPr>
          <p:spPr bwMode="auto">
            <a:xfrm>
              <a:off x="2479799"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49" name="Rectangle 598">
              <a:extLst>
                <a:ext uri="{FF2B5EF4-FFF2-40B4-BE49-F238E27FC236}">
                  <a16:creationId xmlns:a16="http://schemas.microsoft.com/office/drawing/2014/main" id="{440E82FB-19F3-D5F9-D870-A13EBB825FF5}"/>
                </a:ext>
              </a:extLst>
            </p:cNvPr>
            <p:cNvSpPr>
              <a:spLocks noChangeArrowheads="1"/>
            </p:cNvSpPr>
            <p:nvPr/>
          </p:nvSpPr>
          <p:spPr bwMode="auto">
            <a:xfrm>
              <a:off x="2443806" y="3136018"/>
              <a:ext cx="70551"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50" name="Line 599">
              <a:extLst>
                <a:ext uri="{FF2B5EF4-FFF2-40B4-BE49-F238E27FC236}">
                  <a16:creationId xmlns:a16="http://schemas.microsoft.com/office/drawing/2014/main" id="{1E644A90-A8F3-2A29-CE57-98CFEA6910A0}"/>
                </a:ext>
              </a:extLst>
            </p:cNvPr>
            <p:cNvSpPr>
              <a:spLocks noChangeShapeType="1"/>
            </p:cNvSpPr>
            <p:nvPr/>
          </p:nvSpPr>
          <p:spPr bwMode="auto">
            <a:xfrm>
              <a:off x="2678814"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51" name="Rectangle 600">
              <a:extLst>
                <a:ext uri="{FF2B5EF4-FFF2-40B4-BE49-F238E27FC236}">
                  <a16:creationId xmlns:a16="http://schemas.microsoft.com/office/drawing/2014/main" id="{431AFAB9-3F69-339C-143C-CD4EB1F2A798}"/>
                </a:ext>
              </a:extLst>
            </p:cNvPr>
            <p:cNvSpPr>
              <a:spLocks noChangeArrowheads="1"/>
            </p:cNvSpPr>
            <p:nvPr/>
          </p:nvSpPr>
          <p:spPr bwMode="auto">
            <a:xfrm>
              <a:off x="2642821" y="3136018"/>
              <a:ext cx="70551"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52" name="Line 601">
              <a:extLst>
                <a:ext uri="{FF2B5EF4-FFF2-40B4-BE49-F238E27FC236}">
                  <a16:creationId xmlns:a16="http://schemas.microsoft.com/office/drawing/2014/main" id="{21694D41-577E-EE09-E231-E95D186A94AA}"/>
                </a:ext>
              </a:extLst>
            </p:cNvPr>
            <p:cNvSpPr>
              <a:spLocks noChangeShapeType="1"/>
            </p:cNvSpPr>
            <p:nvPr/>
          </p:nvSpPr>
          <p:spPr bwMode="auto">
            <a:xfrm>
              <a:off x="2875711"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53" name="Rectangle 602">
              <a:extLst>
                <a:ext uri="{FF2B5EF4-FFF2-40B4-BE49-F238E27FC236}">
                  <a16:creationId xmlns:a16="http://schemas.microsoft.com/office/drawing/2014/main" id="{7EB48243-3C81-787B-C2D8-21C4B7037FBC}"/>
                </a:ext>
              </a:extLst>
            </p:cNvPr>
            <p:cNvSpPr>
              <a:spLocks noChangeArrowheads="1"/>
            </p:cNvSpPr>
            <p:nvPr/>
          </p:nvSpPr>
          <p:spPr bwMode="auto">
            <a:xfrm>
              <a:off x="2839720" y="3136018"/>
              <a:ext cx="70551"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54" name="Line 603">
              <a:extLst>
                <a:ext uri="{FF2B5EF4-FFF2-40B4-BE49-F238E27FC236}">
                  <a16:creationId xmlns:a16="http://schemas.microsoft.com/office/drawing/2014/main" id="{00F6C8EC-3BF5-846B-5B83-18CB69479576}"/>
                </a:ext>
              </a:extLst>
            </p:cNvPr>
            <p:cNvSpPr>
              <a:spLocks noChangeShapeType="1"/>
            </p:cNvSpPr>
            <p:nvPr/>
          </p:nvSpPr>
          <p:spPr bwMode="auto">
            <a:xfrm>
              <a:off x="3074727"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55" name="Rectangle 604">
              <a:extLst>
                <a:ext uri="{FF2B5EF4-FFF2-40B4-BE49-F238E27FC236}">
                  <a16:creationId xmlns:a16="http://schemas.microsoft.com/office/drawing/2014/main" id="{8FE671B0-AB38-4EF7-DE49-B3EE43BDAFF9}"/>
                </a:ext>
              </a:extLst>
            </p:cNvPr>
            <p:cNvSpPr>
              <a:spLocks noChangeArrowheads="1"/>
            </p:cNvSpPr>
            <p:nvPr/>
          </p:nvSpPr>
          <p:spPr bwMode="auto">
            <a:xfrm>
              <a:off x="3038735" y="3136018"/>
              <a:ext cx="70551"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56" name="Line 605">
              <a:extLst>
                <a:ext uri="{FF2B5EF4-FFF2-40B4-BE49-F238E27FC236}">
                  <a16:creationId xmlns:a16="http://schemas.microsoft.com/office/drawing/2014/main" id="{4F5E2B11-FF69-BF07-DF50-91849E5C7905}"/>
                </a:ext>
              </a:extLst>
            </p:cNvPr>
            <p:cNvSpPr>
              <a:spLocks noChangeShapeType="1"/>
            </p:cNvSpPr>
            <p:nvPr/>
          </p:nvSpPr>
          <p:spPr bwMode="auto">
            <a:xfrm>
              <a:off x="3269508"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57" name="Rectangle 606">
              <a:extLst>
                <a:ext uri="{FF2B5EF4-FFF2-40B4-BE49-F238E27FC236}">
                  <a16:creationId xmlns:a16="http://schemas.microsoft.com/office/drawing/2014/main" id="{07006116-A939-EEA1-A81C-FA217891A120}"/>
                </a:ext>
              </a:extLst>
            </p:cNvPr>
            <p:cNvSpPr>
              <a:spLocks noChangeArrowheads="1"/>
            </p:cNvSpPr>
            <p:nvPr/>
          </p:nvSpPr>
          <p:spPr bwMode="auto">
            <a:xfrm>
              <a:off x="3199641"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58" name="Line 607">
              <a:extLst>
                <a:ext uri="{FF2B5EF4-FFF2-40B4-BE49-F238E27FC236}">
                  <a16:creationId xmlns:a16="http://schemas.microsoft.com/office/drawing/2014/main" id="{E36D5BED-5A69-22F4-DB2C-B0EFF47C8779}"/>
                </a:ext>
              </a:extLst>
            </p:cNvPr>
            <p:cNvSpPr>
              <a:spLocks noChangeShapeType="1"/>
            </p:cNvSpPr>
            <p:nvPr/>
          </p:nvSpPr>
          <p:spPr bwMode="auto">
            <a:xfrm>
              <a:off x="3470641"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59" name="Rectangle 608">
              <a:extLst>
                <a:ext uri="{FF2B5EF4-FFF2-40B4-BE49-F238E27FC236}">
                  <a16:creationId xmlns:a16="http://schemas.microsoft.com/office/drawing/2014/main" id="{8A59C167-04C0-CF6C-21F1-F8D1898E6F37}"/>
                </a:ext>
              </a:extLst>
            </p:cNvPr>
            <p:cNvSpPr>
              <a:spLocks noChangeArrowheads="1"/>
            </p:cNvSpPr>
            <p:nvPr/>
          </p:nvSpPr>
          <p:spPr bwMode="auto">
            <a:xfrm>
              <a:off x="3398656"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11</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60" name="Line 609">
              <a:extLst>
                <a:ext uri="{FF2B5EF4-FFF2-40B4-BE49-F238E27FC236}">
                  <a16:creationId xmlns:a16="http://schemas.microsoft.com/office/drawing/2014/main" id="{DAA86979-6F97-9E49-906F-577D6F40C3CE}"/>
                </a:ext>
              </a:extLst>
            </p:cNvPr>
            <p:cNvSpPr>
              <a:spLocks noChangeShapeType="1"/>
            </p:cNvSpPr>
            <p:nvPr/>
          </p:nvSpPr>
          <p:spPr bwMode="auto">
            <a:xfrm>
              <a:off x="3665422"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61" name="Rectangle 610">
              <a:extLst>
                <a:ext uri="{FF2B5EF4-FFF2-40B4-BE49-F238E27FC236}">
                  <a16:creationId xmlns:a16="http://schemas.microsoft.com/office/drawing/2014/main" id="{BC6D3F99-2251-FF41-E7FA-A8792C36AB38}"/>
                </a:ext>
              </a:extLst>
            </p:cNvPr>
            <p:cNvSpPr>
              <a:spLocks noChangeArrowheads="1"/>
            </p:cNvSpPr>
            <p:nvPr/>
          </p:nvSpPr>
          <p:spPr bwMode="auto">
            <a:xfrm>
              <a:off x="3595554"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62" name="Line 611">
              <a:extLst>
                <a:ext uri="{FF2B5EF4-FFF2-40B4-BE49-F238E27FC236}">
                  <a16:creationId xmlns:a16="http://schemas.microsoft.com/office/drawing/2014/main" id="{5A0DA60A-0025-B6AB-E31B-B49F5A5AD054}"/>
                </a:ext>
              </a:extLst>
            </p:cNvPr>
            <p:cNvSpPr>
              <a:spLocks noChangeShapeType="1"/>
            </p:cNvSpPr>
            <p:nvPr/>
          </p:nvSpPr>
          <p:spPr bwMode="auto">
            <a:xfrm>
              <a:off x="3866553"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63" name="Rectangle 612">
              <a:extLst>
                <a:ext uri="{FF2B5EF4-FFF2-40B4-BE49-F238E27FC236}">
                  <a16:creationId xmlns:a16="http://schemas.microsoft.com/office/drawing/2014/main" id="{AD2BBEFD-A7B5-F7A2-C033-32993D4BD0D8}"/>
                </a:ext>
              </a:extLst>
            </p:cNvPr>
            <p:cNvSpPr>
              <a:spLocks noChangeArrowheads="1"/>
            </p:cNvSpPr>
            <p:nvPr/>
          </p:nvSpPr>
          <p:spPr bwMode="auto">
            <a:xfrm>
              <a:off x="3794569"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13</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64" name="Line 613">
              <a:extLst>
                <a:ext uri="{FF2B5EF4-FFF2-40B4-BE49-F238E27FC236}">
                  <a16:creationId xmlns:a16="http://schemas.microsoft.com/office/drawing/2014/main" id="{B250B862-020E-91A5-94A8-0FC610B03288}"/>
                </a:ext>
              </a:extLst>
            </p:cNvPr>
            <p:cNvSpPr>
              <a:spLocks noChangeShapeType="1"/>
            </p:cNvSpPr>
            <p:nvPr/>
          </p:nvSpPr>
          <p:spPr bwMode="auto">
            <a:xfrm>
              <a:off x="4061334"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65" name="Rectangle 614">
              <a:extLst>
                <a:ext uri="{FF2B5EF4-FFF2-40B4-BE49-F238E27FC236}">
                  <a16:creationId xmlns:a16="http://schemas.microsoft.com/office/drawing/2014/main" id="{50098DCC-7031-00B5-30C2-79BEEB6607E9}"/>
                </a:ext>
              </a:extLst>
            </p:cNvPr>
            <p:cNvSpPr>
              <a:spLocks noChangeArrowheads="1"/>
            </p:cNvSpPr>
            <p:nvPr/>
          </p:nvSpPr>
          <p:spPr bwMode="auto">
            <a:xfrm>
              <a:off x="3989350"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14</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66" name="Line 615">
              <a:extLst>
                <a:ext uri="{FF2B5EF4-FFF2-40B4-BE49-F238E27FC236}">
                  <a16:creationId xmlns:a16="http://schemas.microsoft.com/office/drawing/2014/main" id="{87A64418-0809-0466-5E43-12385E434B8B}"/>
                </a:ext>
              </a:extLst>
            </p:cNvPr>
            <p:cNvSpPr>
              <a:spLocks noChangeShapeType="1"/>
            </p:cNvSpPr>
            <p:nvPr/>
          </p:nvSpPr>
          <p:spPr bwMode="auto">
            <a:xfrm>
              <a:off x="4260350"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67" name="Rectangle 616">
              <a:extLst>
                <a:ext uri="{FF2B5EF4-FFF2-40B4-BE49-F238E27FC236}">
                  <a16:creationId xmlns:a16="http://schemas.microsoft.com/office/drawing/2014/main" id="{26357187-FA97-CA2E-31AD-E53566B10008}"/>
                </a:ext>
              </a:extLst>
            </p:cNvPr>
            <p:cNvSpPr>
              <a:spLocks noChangeArrowheads="1"/>
            </p:cNvSpPr>
            <p:nvPr/>
          </p:nvSpPr>
          <p:spPr bwMode="auto">
            <a:xfrm>
              <a:off x="4188365"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15</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68" name="Line 617">
              <a:extLst>
                <a:ext uri="{FF2B5EF4-FFF2-40B4-BE49-F238E27FC236}">
                  <a16:creationId xmlns:a16="http://schemas.microsoft.com/office/drawing/2014/main" id="{C1D90471-33CE-F598-C763-2A2370CC7E5B}"/>
                </a:ext>
              </a:extLst>
            </p:cNvPr>
            <p:cNvSpPr>
              <a:spLocks noChangeShapeType="1"/>
            </p:cNvSpPr>
            <p:nvPr/>
          </p:nvSpPr>
          <p:spPr bwMode="auto">
            <a:xfrm>
              <a:off x="4457248"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69" name="Rectangle 618">
              <a:extLst>
                <a:ext uri="{FF2B5EF4-FFF2-40B4-BE49-F238E27FC236}">
                  <a16:creationId xmlns:a16="http://schemas.microsoft.com/office/drawing/2014/main" id="{227C8E9D-43F3-7E15-BDB2-B992084CA748}"/>
                </a:ext>
              </a:extLst>
            </p:cNvPr>
            <p:cNvSpPr>
              <a:spLocks noChangeArrowheads="1"/>
            </p:cNvSpPr>
            <p:nvPr/>
          </p:nvSpPr>
          <p:spPr bwMode="auto">
            <a:xfrm>
              <a:off x="4385264"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16</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70" name="Line 619">
              <a:extLst>
                <a:ext uri="{FF2B5EF4-FFF2-40B4-BE49-F238E27FC236}">
                  <a16:creationId xmlns:a16="http://schemas.microsoft.com/office/drawing/2014/main" id="{9F1DA554-71AF-1918-4D01-0DE29499BA61}"/>
                </a:ext>
              </a:extLst>
            </p:cNvPr>
            <p:cNvSpPr>
              <a:spLocks noChangeShapeType="1"/>
            </p:cNvSpPr>
            <p:nvPr/>
          </p:nvSpPr>
          <p:spPr bwMode="auto">
            <a:xfrm>
              <a:off x="4656264"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1" name="Rectangle 620">
              <a:extLst>
                <a:ext uri="{FF2B5EF4-FFF2-40B4-BE49-F238E27FC236}">
                  <a16:creationId xmlns:a16="http://schemas.microsoft.com/office/drawing/2014/main" id="{6DE18BE0-5D8E-AD98-2EE5-E1FA0F8C1C93}"/>
                </a:ext>
              </a:extLst>
            </p:cNvPr>
            <p:cNvSpPr>
              <a:spLocks noChangeArrowheads="1"/>
            </p:cNvSpPr>
            <p:nvPr/>
          </p:nvSpPr>
          <p:spPr bwMode="auto">
            <a:xfrm>
              <a:off x="4584279"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17</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72" name="Line 621">
              <a:extLst>
                <a:ext uri="{FF2B5EF4-FFF2-40B4-BE49-F238E27FC236}">
                  <a16:creationId xmlns:a16="http://schemas.microsoft.com/office/drawing/2014/main" id="{0E96DEA1-EBE7-540C-1A7F-5699B756A7D3}"/>
                </a:ext>
              </a:extLst>
            </p:cNvPr>
            <p:cNvSpPr>
              <a:spLocks noChangeShapeType="1"/>
            </p:cNvSpPr>
            <p:nvPr/>
          </p:nvSpPr>
          <p:spPr bwMode="auto">
            <a:xfrm>
              <a:off x="4851045"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3" name="Rectangle 622">
              <a:extLst>
                <a:ext uri="{FF2B5EF4-FFF2-40B4-BE49-F238E27FC236}">
                  <a16:creationId xmlns:a16="http://schemas.microsoft.com/office/drawing/2014/main" id="{69466F3D-E227-7E23-3BAB-626246BADE4F}"/>
                </a:ext>
              </a:extLst>
            </p:cNvPr>
            <p:cNvSpPr>
              <a:spLocks noChangeArrowheads="1"/>
            </p:cNvSpPr>
            <p:nvPr/>
          </p:nvSpPr>
          <p:spPr bwMode="auto">
            <a:xfrm>
              <a:off x="4779060"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18</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74" name="Line 623">
              <a:extLst>
                <a:ext uri="{FF2B5EF4-FFF2-40B4-BE49-F238E27FC236}">
                  <a16:creationId xmlns:a16="http://schemas.microsoft.com/office/drawing/2014/main" id="{F8A6A7F1-120D-01C5-D29D-97106D3D47FC}"/>
                </a:ext>
              </a:extLst>
            </p:cNvPr>
            <p:cNvSpPr>
              <a:spLocks noChangeShapeType="1"/>
            </p:cNvSpPr>
            <p:nvPr/>
          </p:nvSpPr>
          <p:spPr bwMode="auto">
            <a:xfrm>
              <a:off x="5050060"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5" name="Rectangle 624">
              <a:extLst>
                <a:ext uri="{FF2B5EF4-FFF2-40B4-BE49-F238E27FC236}">
                  <a16:creationId xmlns:a16="http://schemas.microsoft.com/office/drawing/2014/main" id="{0DA1362A-22C5-11BD-F6C4-3EE10152F1C7}"/>
                </a:ext>
              </a:extLst>
            </p:cNvPr>
            <p:cNvSpPr>
              <a:spLocks noChangeArrowheads="1"/>
            </p:cNvSpPr>
            <p:nvPr/>
          </p:nvSpPr>
          <p:spPr bwMode="auto">
            <a:xfrm>
              <a:off x="4980192"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19</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76" name="Line 625">
              <a:extLst>
                <a:ext uri="{FF2B5EF4-FFF2-40B4-BE49-F238E27FC236}">
                  <a16:creationId xmlns:a16="http://schemas.microsoft.com/office/drawing/2014/main" id="{D44897FA-B781-E963-8F65-9D9429F5554A}"/>
                </a:ext>
              </a:extLst>
            </p:cNvPr>
            <p:cNvSpPr>
              <a:spLocks noChangeShapeType="1"/>
            </p:cNvSpPr>
            <p:nvPr/>
          </p:nvSpPr>
          <p:spPr bwMode="auto">
            <a:xfrm>
              <a:off x="5246957"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7" name="Rectangle 626">
              <a:extLst>
                <a:ext uri="{FF2B5EF4-FFF2-40B4-BE49-F238E27FC236}">
                  <a16:creationId xmlns:a16="http://schemas.microsoft.com/office/drawing/2014/main" id="{F2A1D502-2BEE-C1A0-80BB-2DA703546985}"/>
                </a:ext>
              </a:extLst>
            </p:cNvPr>
            <p:cNvSpPr>
              <a:spLocks noChangeArrowheads="1"/>
            </p:cNvSpPr>
            <p:nvPr/>
          </p:nvSpPr>
          <p:spPr bwMode="auto">
            <a:xfrm>
              <a:off x="5174973"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78" name="Line 627">
              <a:extLst>
                <a:ext uri="{FF2B5EF4-FFF2-40B4-BE49-F238E27FC236}">
                  <a16:creationId xmlns:a16="http://schemas.microsoft.com/office/drawing/2014/main" id="{E0BF959D-FFDE-CA2F-8961-26208A2DBC43}"/>
                </a:ext>
              </a:extLst>
            </p:cNvPr>
            <p:cNvSpPr>
              <a:spLocks noChangeShapeType="1"/>
            </p:cNvSpPr>
            <p:nvPr/>
          </p:nvSpPr>
          <p:spPr bwMode="auto">
            <a:xfrm>
              <a:off x="5445973"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9" name="Rectangle 628">
              <a:extLst>
                <a:ext uri="{FF2B5EF4-FFF2-40B4-BE49-F238E27FC236}">
                  <a16:creationId xmlns:a16="http://schemas.microsoft.com/office/drawing/2014/main" id="{3C1108A7-6AC0-2962-533B-E88B1095886E}"/>
                </a:ext>
              </a:extLst>
            </p:cNvPr>
            <p:cNvSpPr>
              <a:spLocks noChangeArrowheads="1"/>
            </p:cNvSpPr>
            <p:nvPr/>
          </p:nvSpPr>
          <p:spPr bwMode="auto">
            <a:xfrm>
              <a:off x="5376106"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21</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80" name="Line 629">
              <a:extLst>
                <a:ext uri="{FF2B5EF4-FFF2-40B4-BE49-F238E27FC236}">
                  <a16:creationId xmlns:a16="http://schemas.microsoft.com/office/drawing/2014/main" id="{D4D75B65-08E4-3CD8-E24A-2B8774938866}"/>
                </a:ext>
              </a:extLst>
            </p:cNvPr>
            <p:cNvSpPr>
              <a:spLocks noChangeShapeType="1"/>
            </p:cNvSpPr>
            <p:nvPr/>
          </p:nvSpPr>
          <p:spPr bwMode="auto">
            <a:xfrm>
              <a:off x="5642871"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81" name="Rectangle 630">
              <a:extLst>
                <a:ext uri="{FF2B5EF4-FFF2-40B4-BE49-F238E27FC236}">
                  <a16:creationId xmlns:a16="http://schemas.microsoft.com/office/drawing/2014/main" id="{22787842-E3C8-3A1B-A0E3-9165E62FF1D8}"/>
                </a:ext>
              </a:extLst>
            </p:cNvPr>
            <p:cNvSpPr>
              <a:spLocks noChangeArrowheads="1"/>
            </p:cNvSpPr>
            <p:nvPr/>
          </p:nvSpPr>
          <p:spPr bwMode="auto">
            <a:xfrm>
              <a:off x="5570887"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22</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82" name="Line 631">
              <a:extLst>
                <a:ext uri="{FF2B5EF4-FFF2-40B4-BE49-F238E27FC236}">
                  <a16:creationId xmlns:a16="http://schemas.microsoft.com/office/drawing/2014/main" id="{C886123C-DA62-001B-39EB-BD07CC1C7E54}"/>
                </a:ext>
              </a:extLst>
            </p:cNvPr>
            <p:cNvSpPr>
              <a:spLocks noChangeShapeType="1"/>
            </p:cNvSpPr>
            <p:nvPr/>
          </p:nvSpPr>
          <p:spPr bwMode="auto">
            <a:xfrm>
              <a:off x="5841887" y="3078993"/>
              <a:ext cx="0" cy="37423"/>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83" name="Rectangle 632">
              <a:extLst>
                <a:ext uri="{FF2B5EF4-FFF2-40B4-BE49-F238E27FC236}">
                  <a16:creationId xmlns:a16="http://schemas.microsoft.com/office/drawing/2014/main" id="{84026743-A8A8-7416-C271-0F58F26F654D}"/>
                </a:ext>
              </a:extLst>
            </p:cNvPr>
            <p:cNvSpPr>
              <a:spLocks noChangeArrowheads="1"/>
            </p:cNvSpPr>
            <p:nvPr/>
          </p:nvSpPr>
          <p:spPr bwMode="auto">
            <a:xfrm>
              <a:off x="5769902" y="3136018"/>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23</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84" name="Line 633">
              <a:extLst>
                <a:ext uri="{FF2B5EF4-FFF2-40B4-BE49-F238E27FC236}">
                  <a16:creationId xmlns:a16="http://schemas.microsoft.com/office/drawing/2014/main" id="{9AE3267F-85A2-CF17-666F-8BB63F7F2A2E}"/>
                </a:ext>
              </a:extLst>
            </p:cNvPr>
            <p:cNvSpPr>
              <a:spLocks noChangeShapeType="1"/>
            </p:cNvSpPr>
            <p:nvPr/>
          </p:nvSpPr>
          <p:spPr bwMode="auto">
            <a:xfrm flipH="1">
              <a:off x="1042230" y="3078993"/>
              <a:ext cx="52930"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85" name="Line 634">
              <a:extLst>
                <a:ext uri="{FF2B5EF4-FFF2-40B4-BE49-F238E27FC236}">
                  <a16:creationId xmlns:a16="http://schemas.microsoft.com/office/drawing/2014/main" id="{68468AD3-5729-F1E1-A0B6-5A08894E4F98}"/>
                </a:ext>
              </a:extLst>
            </p:cNvPr>
            <p:cNvSpPr>
              <a:spLocks noChangeShapeType="1"/>
            </p:cNvSpPr>
            <p:nvPr/>
          </p:nvSpPr>
          <p:spPr bwMode="auto">
            <a:xfrm flipH="1">
              <a:off x="1042230" y="2863368"/>
              <a:ext cx="52930"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86" name="Line 635">
              <a:extLst>
                <a:ext uri="{FF2B5EF4-FFF2-40B4-BE49-F238E27FC236}">
                  <a16:creationId xmlns:a16="http://schemas.microsoft.com/office/drawing/2014/main" id="{93450E1F-6B98-1652-169E-6A52B86F125B}"/>
                </a:ext>
              </a:extLst>
            </p:cNvPr>
            <p:cNvSpPr>
              <a:spLocks noChangeShapeType="1"/>
            </p:cNvSpPr>
            <p:nvPr/>
          </p:nvSpPr>
          <p:spPr bwMode="auto">
            <a:xfrm flipH="1">
              <a:off x="1042230" y="2647741"/>
              <a:ext cx="52930"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87" name="Line 636">
              <a:extLst>
                <a:ext uri="{FF2B5EF4-FFF2-40B4-BE49-F238E27FC236}">
                  <a16:creationId xmlns:a16="http://schemas.microsoft.com/office/drawing/2014/main" id="{58027AF4-F62F-DC17-A75C-AC42EB447485}"/>
                </a:ext>
              </a:extLst>
            </p:cNvPr>
            <p:cNvSpPr>
              <a:spLocks noChangeShapeType="1"/>
            </p:cNvSpPr>
            <p:nvPr/>
          </p:nvSpPr>
          <p:spPr bwMode="auto">
            <a:xfrm flipH="1">
              <a:off x="1042230" y="2432116"/>
              <a:ext cx="52930"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88" name="Line 637">
              <a:extLst>
                <a:ext uri="{FF2B5EF4-FFF2-40B4-BE49-F238E27FC236}">
                  <a16:creationId xmlns:a16="http://schemas.microsoft.com/office/drawing/2014/main" id="{A0850384-62F3-FDF3-054E-F9B732410A95}"/>
                </a:ext>
              </a:extLst>
            </p:cNvPr>
            <p:cNvSpPr>
              <a:spLocks noChangeShapeType="1"/>
            </p:cNvSpPr>
            <p:nvPr/>
          </p:nvSpPr>
          <p:spPr bwMode="auto">
            <a:xfrm flipH="1">
              <a:off x="1042230" y="2216489"/>
              <a:ext cx="52930"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89" name="Line 638">
              <a:extLst>
                <a:ext uri="{FF2B5EF4-FFF2-40B4-BE49-F238E27FC236}">
                  <a16:creationId xmlns:a16="http://schemas.microsoft.com/office/drawing/2014/main" id="{4212835B-90C2-6A4E-72D2-1235205934F1}"/>
                </a:ext>
              </a:extLst>
            </p:cNvPr>
            <p:cNvSpPr>
              <a:spLocks noChangeShapeType="1"/>
            </p:cNvSpPr>
            <p:nvPr/>
          </p:nvSpPr>
          <p:spPr bwMode="auto">
            <a:xfrm flipH="1">
              <a:off x="1042230" y="2000864"/>
              <a:ext cx="52930"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90" name="Line 639">
              <a:extLst>
                <a:ext uri="{FF2B5EF4-FFF2-40B4-BE49-F238E27FC236}">
                  <a16:creationId xmlns:a16="http://schemas.microsoft.com/office/drawing/2014/main" id="{7306F07D-0F21-F07F-4571-1202D9A743D3}"/>
                </a:ext>
              </a:extLst>
            </p:cNvPr>
            <p:cNvSpPr>
              <a:spLocks noChangeShapeType="1"/>
            </p:cNvSpPr>
            <p:nvPr/>
          </p:nvSpPr>
          <p:spPr bwMode="auto">
            <a:xfrm flipH="1">
              <a:off x="1042230" y="1787020"/>
              <a:ext cx="52930"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91" name="Line 640">
              <a:extLst>
                <a:ext uri="{FF2B5EF4-FFF2-40B4-BE49-F238E27FC236}">
                  <a16:creationId xmlns:a16="http://schemas.microsoft.com/office/drawing/2014/main" id="{D19D7983-2DBD-ADDD-D0C0-065410684617}"/>
                </a:ext>
              </a:extLst>
            </p:cNvPr>
            <p:cNvSpPr>
              <a:spLocks noChangeShapeType="1"/>
            </p:cNvSpPr>
            <p:nvPr/>
          </p:nvSpPr>
          <p:spPr bwMode="auto">
            <a:xfrm flipH="1">
              <a:off x="1042230" y="1571394"/>
              <a:ext cx="52930"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92" name="Line 641">
              <a:extLst>
                <a:ext uri="{FF2B5EF4-FFF2-40B4-BE49-F238E27FC236}">
                  <a16:creationId xmlns:a16="http://schemas.microsoft.com/office/drawing/2014/main" id="{FC11DA03-A82D-C3E2-990B-09A3C44406A2}"/>
                </a:ext>
              </a:extLst>
            </p:cNvPr>
            <p:cNvSpPr>
              <a:spLocks noChangeShapeType="1"/>
            </p:cNvSpPr>
            <p:nvPr/>
          </p:nvSpPr>
          <p:spPr bwMode="auto">
            <a:xfrm flipH="1">
              <a:off x="1042230" y="1355768"/>
              <a:ext cx="52930"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93" name="Line 642">
              <a:extLst>
                <a:ext uri="{FF2B5EF4-FFF2-40B4-BE49-F238E27FC236}">
                  <a16:creationId xmlns:a16="http://schemas.microsoft.com/office/drawing/2014/main" id="{4CAF706C-EF59-EB9A-D192-03180F33F8A6}"/>
                </a:ext>
              </a:extLst>
            </p:cNvPr>
            <p:cNvSpPr>
              <a:spLocks noChangeShapeType="1"/>
            </p:cNvSpPr>
            <p:nvPr/>
          </p:nvSpPr>
          <p:spPr bwMode="auto">
            <a:xfrm flipH="1">
              <a:off x="1042230" y="1138361"/>
              <a:ext cx="52930"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94" name="Line 643">
              <a:extLst>
                <a:ext uri="{FF2B5EF4-FFF2-40B4-BE49-F238E27FC236}">
                  <a16:creationId xmlns:a16="http://schemas.microsoft.com/office/drawing/2014/main" id="{2ED3AC9A-4D07-CF9E-30B6-C22AA42F108D}"/>
                </a:ext>
              </a:extLst>
            </p:cNvPr>
            <p:cNvSpPr>
              <a:spLocks noChangeShapeType="1"/>
            </p:cNvSpPr>
            <p:nvPr/>
          </p:nvSpPr>
          <p:spPr bwMode="auto">
            <a:xfrm flipH="1">
              <a:off x="1042230" y="924517"/>
              <a:ext cx="52930" cy="0"/>
            </a:xfrm>
            <a:prstGeom prst="line">
              <a:avLst/>
            </a:prstGeom>
            <a:noFill/>
            <a:ln w="22225">
              <a:solidFill>
                <a:srgbClr val="000000"/>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95" name="Rectangle 644">
              <a:extLst>
                <a:ext uri="{FF2B5EF4-FFF2-40B4-BE49-F238E27FC236}">
                  <a16:creationId xmlns:a16="http://schemas.microsoft.com/office/drawing/2014/main" id="{504C4DF8-2001-F85F-2E89-EF2E46CF2535}"/>
                </a:ext>
              </a:extLst>
            </p:cNvPr>
            <p:cNvSpPr>
              <a:spLocks noChangeArrowheads="1"/>
            </p:cNvSpPr>
            <p:nvPr/>
          </p:nvSpPr>
          <p:spPr bwMode="auto">
            <a:xfrm rot="16200000">
              <a:off x="27156" y="1820542"/>
              <a:ext cx="1308190" cy="153926"/>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Event-free probability (%)</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96" name="Rectangle 646">
              <a:extLst>
                <a:ext uri="{FF2B5EF4-FFF2-40B4-BE49-F238E27FC236}">
                  <a16:creationId xmlns:a16="http://schemas.microsoft.com/office/drawing/2014/main" id="{E49BA36E-B7C2-A225-3E5A-93850DCFB00B}"/>
                </a:ext>
              </a:extLst>
            </p:cNvPr>
            <p:cNvSpPr>
              <a:spLocks noChangeArrowheads="1"/>
            </p:cNvSpPr>
            <p:nvPr/>
          </p:nvSpPr>
          <p:spPr bwMode="auto">
            <a:xfrm>
              <a:off x="1196785" y="3558360"/>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385</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97" name="Rectangle 647">
              <a:extLst>
                <a:ext uri="{FF2B5EF4-FFF2-40B4-BE49-F238E27FC236}">
                  <a16:creationId xmlns:a16="http://schemas.microsoft.com/office/drawing/2014/main" id="{7A6BAAC0-8B20-104B-5465-EE1AD0D74D48}"/>
                </a:ext>
              </a:extLst>
            </p:cNvPr>
            <p:cNvSpPr>
              <a:spLocks noChangeArrowheads="1"/>
            </p:cNvSpPr>
            <p:nvPr/>
          </p:nvSpPr>
          <p:spPr bwMode="auto">
            <a:xfrm>
              <a:off x="1397917" y="3558360"/>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373</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98" name="Rectangle 648">
              <a:extLst>
                <a:ext uri="{FF2B5EF4-FFF2-40B4-BE49-F238E27FC236}">
                  <a16:creationId xmlns:a16="http://schemas.microsoft.com/office/drawing/2014/main" id="{8A547CBA-774D-7D60-0C48-A7DE220C85BB}"/>
                </a:ext>
              </a:extLst>
            </p:cNvPr>
            <p:cNvSpPr>
              <a:spLocks noChangeArrowheads="1"/>
            </p:cNvSpPr>
            <p:nvPr/>
          </p:nvSpPr>
          <p:spPr bwMode="auto">
            <a:xfrm>
              <a:off x="1592698" y="3558360"/>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362</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99" name="Rectangle 649">
              <a:extLst>
                <a:ext uri="{FF2B5EF4-FFF2-40B4-BE49-F238E27FC236}">
                  <a16:creationId xmlns:a16="http://schemas.microsoft.com/office/drawing/2014/main" id="{D7B530F9-EB94-9D8E-8451-A2C579A17B7A}"/>
                </a:ext>
              </a:extLst>
            </p:cNvPr>
            <p:cNvSpPr>
              <a:spLocks noChangeArrowheads="1"/>
            </p:cNvSpPr>
            <p:nvPr/>
          </p:nvSpPr>
          <p:spPr bwMode="auto">
            <a:xfrm>
              <a:off x="1793831" y="3558360"/>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292</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00" name="Rectangle 650">
              <a:extLst>
                <a:ext uri="{FF2B5EF4-FFF2-40B4-BE49-F238E27FC236}">
                  <a16:creationId xmlns:a16="http://schemas.microsoft.com/office/drawing/2014/main" id="{DB2B33EF-BF99-963C-FE32-FB21B86F9F60}"/>
                </a:ext>
              </a:extLst>
            </p:cNvPr>
            <p:cNvSpPr>
              <a:spLocks noChangeArrowheads="1"/>
            </p:cNvSpPr>
            <p:nvPr/>
          </p:nvSpPr>
          <p:spPr bwMode="auto">
            <a:xfrm>
              <a:off x="1988612" y="3558360"/>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272</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01" name="Rectangle 651">
              <a:extLst>
                <a:ext uri="{FF2B5EF4-FFF2-40B4-BE49-F238E27FC236}">
                  <a16:creationId xmlns:a16="http://schemas.microsoft.com/office/drawing/2014/main" id="{D34ED527-DD0F-EA73-87AE-F4D9A846FBCD}"/>
                </a:ext>
              </a:extLst>
            </p:cNvPr>
            <p:cNvSpPr>
              <a:spLocks noChangeArrowheads="1"/>
            </p:cNvSpPr>
            <p:nvPr/>
          </p:nvSpPr>
          <p:spPr bwMode="auto">
            <a:xfrm>
              <a:off x="2187627" y="3558360"/>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235</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02" name="Rectangle 652">
              <a:extLst>
                <a:ext uri="{FF2B5EF4-FFF2-40B4-BE49-F238E27FC236}">
                  <a16:creationId xmlns:a16="http://schemas.microsoft.com/office/drawing/2014/main" id="{209C5AC5-F60F-B122-27C9-6799C8740E12}"/>
                </a:ext>
              </a:extLst>
            </p:cNvPr>
            <p:cNvSpPr>
              <a:spLocks noChangeArrowheads="1"/>
            </p:cNvSpPr>
            <p:nvPr/>
          </p:nvSpPr>
          <p:spPr bwMode="auto">
            <a:xfrm>
              <a:off x="2583540" y="3558360"/>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194</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03" name="Rectangle 653">
              <a:extLst>
                <a:ext uri="{FF2B5EF4-FFF2-40B4-BE49-F238E27FC236}">
                  <a16:creationId xmlns:a16="http://schemas.microsoft.com/office/drawing/2014/main" id="{A95282ED-36EA-618A-E938-E4E82EC5D04E}"/>
                </a:ext>
              </a:extLst>
            </p:cNvPr>
            <p:cNvSpPr>
              <a:spLocks noChangeArrowheads="1"/>
            </p:cNvSpPr>
            <p:nvPr/>
          </p:nvSpPr>
          <p:spPr bwMode="auto">
            <a:xfrm>
              <a:off x="2778321" y="3558360"/>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182</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04" name="Rectangle 654">
              <a:extLst>
                <a:ext uri="{FF2B5EF4-FFF2-40B4-BE49-F238E27FC236}">
                  <a16:creationId xmlns:a16="http://schemas.microsoft.com/office/drawing/2014/main" id="{CFA8509B-A727-5681-800E-3E0E238D2F82}"/>
                </a:ext>
              </a:extLst>
            </p:cNvPr>
            <p:cNvSpPr>
              <a:spLocks noChangeArrowheads="1"/>
            </p:cNvSpPr>
            <p:nvPr/>
          </p:nvSpPr>
          <p:spPr bwMode="auto">
            <a:xfrm>
              <a:off x="2977336" y="3558360"/>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146</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05" name="Rectangle 655">
              <a:extLst>
                <a:ext uri="{FF2B5EF4-FFF2-40B4-BE49-F238E27FC236}">
                  <a16:creationId xmlns:a16="http://schemas.microsoft.com/office/drawing/2014/main" id="{664CD1DE-20F0-D0B2-AA33-F25414367F96}"/>
                </a:ext>
              </a:extLst>
            </p:cNvPr>
            <p:cNvSpPr>
              <a:spLocks noChangeArrowheads="1"/>
            </p:cNvSpPr>
            <p:nvPr/>
          </p:nvSpPr>
          <p:spPr bwMode="auto">
            <a:xfrm>
              <a:off x="3174235" y="3558360"/>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137</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06" name="Rectangle 656">
              <a:extLst>
                <a:ext uri="{FF2B5EF4-FFF2-40B4-BE49-F238E27FC236}">
                  <a16:creationId xmlns:a16="http://schemas.microsoft.com/office/drawing/2014/main" id="{34342A7A-062E-60F0-BF9B-7FBC2C396994}"/>
                </a:ext>
              </a:extLst>
            </p:cNvPr>
            <p:cNvSpPr>
              <a:spLocks noChangeArrowheads="1"/>
            </p:cNvSpPr>
            <p:nvPr/>
          </p:nvSpPr>
          <p:spPr bwMode="auto">
            <a:xfrm>
              <a:off x="3373250" y="3558360"/>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121</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07" name="Rectangle 657">
              <a:extLst>
                <a:ext uri="{FF2B5EF4-FFF2-40B4-BE49-F238E27FC236}">
                  <a16:creationId xmlns:a16="http://schemas.microsoft.com/office/drawing/2014/main" id="{866CC879-1DA4-EF0A-064D-45700CC4EED3}"/>
                </a:ext>
              </a:extLst>
            </p:cNvPr>
            <p:cNvSpPr>
              <a:spLocks noChangeArrowheads="1"/>
            </p:cNvSpPr>
            <p:nvPr/>
          </p:nvSpPr>
          <p:spPr bwMode="auto">
            <a:xfrm>
              <a:off x="3601906" y="3558360"/>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88</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08" name="Rectangle 658">
              <a:extLst>
                <a:ext uri="{FF2B5EF4-FFF2-40B4-BE49-F238E27FC236}">
                  <a16:creationId xmlns:a16="http://schemas.microsoft.com/office/drawing/2014/main" id="{1D10D5EE-07CC-DA21-7C2E-6E3634C06238}"/>
                </a:ext>
              </a:extLst>
            </p:cNvPr>
            <p:cNvSpPr>
              <a:spLocks noChangeArrowheads="1"/>
            </p:cNvSpPr>
            <p:nvPr/>
          </p:nvSpPr>
          <p:spPr bwMode="auto">
            <a:xfrm>
              <a:off x="3800921" y="3558360"/>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83</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09" name="Rectangle 659">
              <a:extLst>
                <a:ext uri="{FF2B5EF4-FFF2-40B4-BE49-F238E27FC236}">
                  <a16:creationId xmlns:a16="http://schemas.microsoft.com/office/drawing/2014/main" id="{429AE1CB-9862-B8F6-C301-F5668F3AB031}"/>
                </a:ext>
              </a:extLst>
            </p:cNvPr>
            <p:cNvSpPr>
              <a:spLocks noChangeArrowheads="1"/>
            </p:cNvSpPr>
            <p:nvPr/>
          </p:nvSpPr>
          <p:spPr bwMode="auto">
            <a:xfrm>
              <a:off x="3997819" y="3558360"/>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71</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10" name="Rectangle 660">
              <a:extLst>
                <a:ext uri="{FF2B5EF4-FFF2-40B4-BE49-F238E27FC236}">
                  <a16:creationId xmlns:a16="http://schemas.microsoft.com/office/drawing/2014/main" id="{0F9E40A8-10B0-50FD-4AF5-A74F70B8579D}"/>
                </a:ext>
              </a:extLst>
            </p:cNvPr>
            <p:cNvSpPr>
              <a:spLocks noChangeArrowheads="1"/>
            </p:cNvSpPr>
            <p:nvPr/>
          </p:nvSpPr>
          <p:spPr bwMode="auto">
            <a:xfrm>
              <a:off x="4196834" y="3558360"/>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51</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11" name="Rectangle 661">
              <a:extLst>
                <a:ext uri="{FF2B5EF4-FFF2-40B4-BE49-F238E27FC236}">
                  <a16:creationId xmlns:a16="http://schemas.microsoft.com/office/drawing/2014/main" id="{EAF90B5B-BEB0-D6A9-E7CF-970244F8D902}"/>
                </a:ext>
              </a:extLst>
            </p:cNvPr>
            <p:cNvSpPr>
              <a:spLocks noChangeArrowheads="1"/>
            </p:cNvSpPr>
            <p:nvPr/>
          </p:nvSpPr>
          <p:spPr bwMode="auto">
            <a:xfrm>
              <a:off x="4391615" y="3558360"/>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49</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12" name="Rectangle 662">
              <a:extLst>
                <a:ext uri="{FF2B5EF4-FFF2-40B4-BE49-F238E27FC236}">
                  <a16:creationId xmlns:a16="http://schemas.microsoft.com/office/drawing/2014/main" id="{FE5220F6-6A3F-424F-BE63-D471C03CA9D4}"/>
                </a:ext>
              </a:extLst>
            </p:cNvPr>
            <p:cNvSpPr>
              <a:spLocks noChangeArrowheads="1"/>
            </p:cNvSpPr>
            <p:nvPr/>
          </p:nvSpPr>
          <p:spPr bwMode="auto">
            <a:xfrm>
              <a:off x="4592748" y="3558360"/>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37</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13" name="Rectangle 663">
              <a:extLst>
                <a:ext uri="{FF2B5EF4-FFF2-40B4-BE49-F238E27FC236}">
                  <a16:creationId xmlns:a16="http://schemas.microsoft.com/office/drawing/2014/main" id="{7154EA63-8F71-3084-7B19-2CD32BE75232}"/>
                </a:ext>
              </a:extLst>
            </p:cNvPr>
            <p:cNvSpPr>
              <a:spLocks noChangeArrowheads="1"/>
            </p:cNvSpPr>
            <p:nvPr/>
          </p:nvSpPr>
          <p:spPr bwMode="auto">
            <a:xfrm>
              <a:off x="1196785" y="3700923"/>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196</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14" name="Rectangle 664">
              <a:extLst>
                <a:ext uri="{FF2B5EF4-FFF2-40B4-BE49-F238E27FC236}">
                  <a16:creationId xmlns:a16="http://schemas.microsoft.com/office/drawing/2014/main" id="{9DC1D318-6E1D-0BD7-57C7-D80BF68BD682}"/>
                </a:ext>
              </a:extLst>
            </p:cNvPr>
            <p:cNvSpPr>
              <a:spLocks noChangeArrowheads="1"/>
            </p:cNvSpPr>
            <p:nvPr/>
          </p:nvSpPr>
          <p:spPr bwMode="auto">
            <a:xfrm>
              <a:off x="1397917" y="3700923"/>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146</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15" name="Rectangle 665">
              <a:extLst>
                <a:ext uri="{FF2B5EF4-FFF2-40B4-BE49-F238E27FC236}">
                  <a16:creationId xmlns:a16="http://schemas.microsoft.com/office/drawing/2014/main" id="{069F914B-3D9E-B2D4-6069-34233063F904}"/>
                </a:ext>
              </a:extLst>
            </p:cNvPr>
            <p:cNvSpPr>
              <a:spLocks noChangeArrowheads="1"/>
            </p:cNvSpPr>
            <p:nvPr/>
          </p:nvSpPr>
          <p:spPr bwMode="auto">
            <a:xfrm>
              <a:off x="1592698" y="3700923"/>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119</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16" name="Rectangle 666">
              <a:extLst>
                <a:ext uri="{FF2B5EF4-FFF2-40B4-BE49-F238E27FC236}">
                  <a16:creationId xmlns:a16="http://schemas.microsoft.com/office/drawing/2014/main" id="{5494F980-9561-489A-E7C7-36CB9C9ABA75}"/>
                </a:ext>
              </a:extLst>
            </p:cNvPr>
            <p:cNvSpPr>
              <a:spLocks noChangeArrowheads="1"/>
            </p:cNvSpPr>
            <p:nvPr/>
          </p:nvSpPr>
          <p:spPr bwMode="auto">
            <a:xfrm>
              <a:off x="1825588" y="3700923"/>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58</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17" name="Rectangle 667">
              <a:extLst>
                <a:ext uri="{FF2B5EF4-FFF2-40B4-BE49-F238E27FC236}">
                  <a16:creationId xmlns:a16="http://schemas.microsoft.com/office/drawing/2014/main" id="{2A690B46-1FCE-D8E5-162B-20FC7FAF2ACB}"/>
                </a:ext>
              </a:extLst>
            </p:cNvPr>
            <p:cNvSpPr>
              <a:spLocks noChangeArrowheads="1"/>
            </p:cNvSpPr>
            <p:nvPr/>
          </p:nvSpPr>
          <p:spPr bwMode="auto">
            <a:xfrm>
              <a:off x="2020369" y="3700923"/>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36</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18" name="Rectangle 668">
              <a:extLst>
                <a:ext uri="{FF2B5EF4-FFF2-40B4-BE49-F238E27FC236}">
                  <a16:creationId xmlns:a16="http://schemas.microsoft.com/office/drawing/2014/main" id="{DD23DC3F-B687-66F3-A976-D80355C9E2AB}"/>
                </a:ext>
              </a:extLst>
            </p:cNvPr>
            <p:cNvSpPr>
              <a:spLocks noChangeArrowheads="1"/>
            </p:cNvSpPr>
            <p:nvPr/>
          </p:nvSpPr>
          <p:spPr bwMode="auto">
            <a:xfrm>
              <a:off x="2219384" y="3700923"/>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26</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19" name="Rectangle 669">
              <a:extLst>
                <a:ext uri="{FF2B5EF4-FFF2-40B4-BE49-F238E27FC236}">
                  <a16:creationId xmlns:a16="http://schemas.microsoft.com/office/drawing/2014/main" id="{CF9BC5DF-3456-169A-0B3A-7C540E88EB67}"/>
                </a:ext>
              </a:extLst>
            </p:cNvPr>
            <p:cNvSpPr>
              <a:spLocks noChangeArrowheads="1"/>
            </p:cNvSpPr>
            <p:nvPr/>
          </p:nvSpPr>
          <p:spPr bwMode="auto">
            <a:xfrm>
              <a:off x="2384525" y="3558360"/>
              <a:ext cx="147513"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215</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20" name="Rectangle 670">
              <a:extLst>
                <a:ext uri="{FF2B5EF4-FFF2-40B4-BE49-F238E27FC236}">
                  <a16:creationId xmlns:a16="http://schemas.microsoft.com/office/drawing/2014/main" id="{FA5E98D6-4130-D6AE-1ADE-564D38FCE260}"/>
                </a:ext>
              </a:extLst>
            </p:cNvPr>
            <p:cNvSpPr>
              <a:spLocks noChangeArrowheads="1"/>
            </p:cNvSpPr>
            <p:nvPr/>
          </p:nvSpPr>
          <p:spPr bwMode="auto">
            <a:xfrm>
              <a:off x="2416283" y="3700923"/>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19</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21" name="Rectangle 671">
              <a:extLst>
                <a:ext uri="{FF2B5EF4-FFF2-40B4-BE49-F238E27FC236}">
                  <a16:creationId xmlns:a16="http://schemas.microsoft.com/office/drawing/2014/main" id="{70871495-EC0E-5B25-D34D-D3866F718C6D}"/>
                </a:ext>
              </a:extLst>
            </p:cNvPr>
            <p:cNvSpPr>
              <a:spLocks noChangeArrowheads="1"/>
            </p:cNvSpPr>
            <p:nvPr/>
          </p:nvSpPr>
          <p:spPr bwMode="auto">
            <a:xfrm>
              <a:off x="2615298" y="3700923"/>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14</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22" name="Rectangle 672">
              <a:extLst>
                <a:ext uri="{FF2B5EF4-FFF2-40B4-BE49-F238E27FC236}">
                  <a16:creationId xmlns:a16="http://schemas.microsoft.com/office/drawing/2014/main" id="{B90716E8-9FF4-BCDC-0D9F-6D22E779EAD7}"/>
                </a:ext>
              </a:extLst>
            </p:cNvPr>
            <p:cNvSpPr>
              <a:spLocks noChangeArrowheads="1"/>
            </p:cNvSpPr>
            <p:nvPr/>
          </p:nvSpPr>
          <p:spPr bwMode="auto">
            <a:xfrm>
              <a:off x="2812196" y="3700923"/>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14</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23" name="Rectangle 673">
              <a:extLst>
                <a:ext uri="{FF2B5EF4-FFF2-40B4-BE49-F238E27FC236}">
                  <a16:creationId xmlns:a16="http://schemas.microsoft.com/office/drawing/2014/main" id="{D39711DD-CBDC-26DB-358D-F3EDAF29B346}"/>
                </a:ext>
              </a:extLst>
            </p:cNvPr>
            <p:cNvSpPr>
              <a:spLocks noChangeArrowheads="1"/>
            </p:cNvSpPr>
            <p:nvPr/>
          </p:nvSpPr>
          <p:spPr bwMode="auto">
            <a:xfrm>
              <a:off x="3011211" y="3700923"/>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13</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24" name="Rectangle 674">
              <a:extLst>
                <a:ext uri="{FF2B5EF4-FFF2-40B4-BE49-F238E27FC236}">
                  <a16:creationId xmlns:a16="http://schemas.microsoft.com/office/drawing/2014/main" id="{CA2F8990-C36D-27AA-FE13-6DA8A3D66DDF}"/>
                </a:ext>
              </a:extLst>
            </p:cNvPr>
            <p:cNvSpPr>
              <a:spLocks noChangeArrowheads="1"/>
            </p:cNvSpPr>
            <p:nvPr/>
          </p:nvSpPr>
          <p:spPr bwMode="auto">
            <a:xfrm>
              <a:off x="3205992" y="3700923"/>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13</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25" name="Rectangle 675">
              <a:extLst>
                <a:ext uri="{FF2B5EF4-FFF2-40B4-BE49-F238E27FC236}">
                  <a16:creationId xmlns:a16="http://schemas.microsoft.com/office/drawing/2014/main" id="{055EEC59-C058-B643-E874-C2F5BD0D646D}"/>
                </a:ext>
              </a:extLst>
            </p:cNvPr>
            <p:cNvSpPr>
              <a:spLocks noChangeArrowheads="1"/>
            </p:cNvSpPr>
            <p:nvPr/>
          </p:nvSpPr>
          <p:spPr bwMode="auto">
            <a:xfrm>
              <a:off x="3405007" y="3700923"/>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11</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26" name="Rectangle 676">
              <a:extLst>
                <a:ext uri="{FF2B5EF4-FFF2-40B4-BE49-F238E27FC236}">
                  <a16:creationId xmlns:a16="http://schemas.microsoft.com/office/drawing/2014/main" id="{799B5694-041A-5A39-4000-05E54A2C541B}"/>
                </a:ext>
              </a:extLst>
            </p:cNvPr>
            <p:cNvSpPr>
              <a:spLocks noChangeArrowheads="1"/>
            </p:cNvSpPr>
            <p:nvPr/>
          </p:nvSpPr>
          <p:spPr bwMode="auto">
            <a:xfrm>
              <a:off x="3633663" y="3700923"/>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7</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27" name="Rectangle 677">
              <a:extLst>
                <a:ext uri="{FF2B5EF4-FFF2-40B4-BE49-F238E27FC236}">
                  <a16:creationId xmlns:a16="http://schemas.microsoft.com/office/drawing/2014/main" id="{500ABC94-4163-466A-2411-386CC98604FC}"/>
                </a:ext>
              </a:extLst>
            </p:cNvPr>
            <p:cNvSpPr>
              <a:spLocks noChangeArrowheads="1"/>
            </p:cNvSpPr>
            <p:nvPr/>
          </p:nvSpPr>
          <p:spPr bwMode="auto">
            <a:xfrm>
              <a:off x="3832678" y="3700923"/>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7</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28" name="Rectangle 678">
              <a:extLst>
                <a:ext uri="{FF2B5EF4-FFF2-40B4-BE49-F238E27FC236}">
                  <a16:creationId xmlns:a16="http://schemas.microsoft.com/office/drawing/2014/main" id="{CCA3DDE4-9E7E-13E3-3447-16B119C99A72}"/>
                </a:ext>
              </a:extLst>
            </p:cNvPr>
            <p:cNvSpPr>
              <a:spLocks noChangeArrowheads="1"/>
            </p:cNvSpPr>
            <p:nvPr/>
          </p:nvSpPr>
          <p:spPr bwMode="auto">
            <a:xfrm>
              <a:off x="4029577" y="3700923"/>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7</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29" name="Rectangle 679">
              <a:extLst>
                <a:ext uri="{FF2B5EF4-FFF2-40B4-BE49-F238E27FC236}">
                  <a16:creationId xmlns:a16="http://schemas.microsoft.com/office/drawing/2014/main" id="{AA11B5B3-67C3-5D78-35FB-BE9BC4D1196C}"/>
                </a:ext>
              </a:extLst>
            </p:cNvPr>
            <p:cNvSpPr>
              <a:spLocks noChangeArrowheads="1"/>
            </p:cNvSpPr>
            <p:nvPr/>
          </p:nvSpPr>
          <p:spPr bwMode="auto">
            <a:xfrm>
              <a:off x="4228593" y="3700923"/>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4</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30" name="Rectangle 680">
              <a:extLst>
                <a:ext uri="{FF2B5EF4-FFF2-40B4-BE49-F238E27FC236}">
                  <a16:creationId xmlns:a16="http://schemas.microsoft.com/office/drawing/2014/main" id="{66C37740-4F68-7158-21B6-D83F2226E531}"/>
                </a:ext>
              </a:extLst>
            </p:cNvPr>
            <p:cNvSpPr>
              <a:spLocks noChangeArrowheads="1"/>
            </p:cNvSpPr>
            <p:nvPr/>
          </p:nvSpPr>
          <p:spPr bwMode="auto">
            <a:xfrm>
              <a:off x="4423373" y="3700923"/>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3</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31" name="Rectangle 681">
              <a:extLst>
                <a:ext uri="{FF2B5EF4-FFF2-40B4-BE49-F238E27FC236}">
                  <a16:creationId xmlns:a16="http://schemas.microsoft.com/office/drawing/2014/main" id="{92950FCE-E761-313B-B9BF-FCBBBA7372E8}"/>
                </a:ext>
              </a:extLst>
            </p:cNvPr>
            <p:cNvSpPr>
              <a:spLocks noChangeArrowheads="1"/>
            </p:cNvSpPr>
            <p:nvPr/>
          </p:nvSpPr>
          <p:spPr bwMode="auto">
            <a:xfrm>
              <a:off x="4624505" y="3700923"/>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3</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32" name="Rectangle 682">
              <a:extLst>
                <a:ext uri="{FF2B5EF4-FFF2-40B4-BE49-F238E27FC236}">
                  <a16:creationId xmlns:a16="http://schemas.microsoft.com/office/drawing/2014/main" id="{D40F70B9-77C3-0915-A0E8-35ADE071816B}"/>
                </a:ext>
              </a:extLst>
            </p:cNvPr>
            <p:cNvSpPr>
              <a:spLocks noChangeArrowheads="1"/>
            </p:cNvSpPr>
            <p:nvPr/>
          </p:nvSpPr>
          <p:spPr bwMode="auto">
            <a:xfrm>
              <a:off x="4787529" y="3558360"/>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21</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33" name="Rectangle 683">
              <a:extLst>
                <a:ext uri="{FF2B5EF4-FFF2-40B4-BE49-F238E27FC236}">
                  <a16:creationId xmlns:a16="http://schemas.microsoft.com/office/drawing/2014/main" id="{1969FB3C-588D-73D0-1D67-14DEE7003254}"/>
                </a:ext>
              </a:extLst>
            </p:cNvPr>
            <p:cNvSpPr>
              <a:spLocks noChangeArrowheads="1"/>
            </p:cNvSpPr>
            <p:nvPr/>
          </p:nvSpPr>
          <p:spPr bwMode="auto">
            <a:xfrm>
              <a:off x="4819286" y="3700923"/>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2</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34" name="Rectangle 684">
              <a:extLst>
                <a:ext uri="{FF2B5EF4-FFF2-40B4-BE49-F238E27FC236}">
                  <a16:creationId xmlns:a16="http://schemas.microsoft.com/office/drawing/2014/main" id="{7119AAC7-47CE-DF2B-D742-B57AEDA29141}"/>
                </a:ext>
              </a:extLst>
            </p:cNvPr>
            <p:cNvSpPr>
              <a:spLocks noChangeArrowheads="1"/>
            </p:cNvSpPr>
            <p:nvPr/>
          </p:nvSpPr>
          <p:spPr bwMode="auto">
            <a:xfrm>
              <a:off x="4986544" y="3558360"/>
              <a:ext cx="98341"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18</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35" name="Rectangle 685">
              <a:extLst>
                <a:ext uri="{FF2B5EF4-FFF2-40B4-BE49-F238E27FC236}">
                  <a16:creationId xmlns:a16="http://schemas.microsoft.com/office/drawing/2014/main" id="{5368872A-E57B-2685-BA75-21C5961F0B33}"/>
                </a:ext>
              </a:extLst>
            </p:cNvPr>
            <p:cNvSpPr>
              <a:spLocks noChangeArrowheads="1"/>
            </p:cNvSpPr>
            <p:nvPr/>
          </p:nvSpPr>
          <p:spPr bwMode="auto">
            <a:xfrm>
              <a:off x="5020419" y="3700923"/>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2</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36" name="Rectangle 686">
              <a:extLst>
                <a:ext uri="{FF2B5EF4-FFF2-40B4-BE49-F238E27FC236}">
                  <a16:creationId xmlns:a16="http://schemas.microsoft.com/office/drawing/2014/main" id="{EF106760-0BA1-7B76-8CA7-243D8868A1A4}"/>
                </a:ext>
              </a:extLst>
            </p:cNvPr>
            <p:cNvSpPr>
              <a:spLocks noChangeArrowheads="1"/>
            </p:cNvSpPr>
            <p:nvPr/>
          </p:nvSpPr>
          <p:spPr bwMode="auto">
            <a:xfrm>
              <a:off x="5215200" y="3558360"/>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6</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37" name="Rectangle 687">
              <a:extLst>
                <a:ext uri="{FF2B5EF4-FFF2-40B4-BE49-F238E27FC236}">
                  <a16:creationId xmlns:a16="http://schemas.microsoft.com/office/drawing/2014/main" id="{DAEBA512-A661-7699-2641-8CCCC4EED8E6}"/>
                </a:ext>
              </a:extLst>
            </p:cNvPr>
            <p:cNvSpPr>
              <a:spLocks noChangeArrowheads="1"/>
            </p:cNvSpPr>
            <p:nvPr/>
          </p:nvSpPr>
          <p:spPr bwMode="auto">
            <a:xfrm>
              <a:off x="5215200" y="3700923"/>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0</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38" name="Rectangle 688">
              <a:extLst>
                <a:ext uri="{FF2B5EF4-FFF2-40B4-BE49-F238E27FC236}">
                  <a16:creationId xmlns:a16="http://schemas.microsoft.com/office/drawing/2014/main" id="{69D8F21D-42AA-EC15-C397-461C6E0734DD}"/>
                </a:ext>
              </a:extLst>
            </p:cNvPr>
            <p:cNvSpPr>
              <a:spLocks noChangeArrowheads="1"/>
            </p:cNvSpPr>
            <p:nvPr/>
          </p:nvSpPr>
          <p:spPr bwMode="auto">
            <a:xfrm>
              <a:off x="5414216" y="3558360"/>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1</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39" name="Rectangle 689">
              <a:extLst>
                <a:ext uri="{FF2B5EF4-FFF2-40B4-BE49-F238E27FC236}">
                  <a16:creationId xmlns:a16="http://schemas.microsoft.com/office/drawing/2014/main" id="{29EF7877-F57B-9B42-6795-31C079516F60}"/>
                </a:ext>
              </a:extLst>
            </p:cNvPr>
            <p:cNvSpPr>
              <a:spLocks noChangeArrowheads="1"/>
            </p:cNvSpPr>
            <p:nvPr/>
          </p:nvSpPr>
          <p:spPr bwMode="auto">
            <a:xfrm>
              <a:off x="5414216" y="3700923"/>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0</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0" name="Rectangle 690">
              <a:extLst>
                <a:ext uri="{FF2B5EF4-FFF2-40B4-BE49-F238E27FC236}">
                  <a16:creationId xmlns:a16="http://schemas.microsoft.com/office/drawing/2014/main" id="{D0D55061-E036-9B82-E675-6F463E56EFF6}"/>
                </a:ext>
              </a:extLst>
            </p:cNvPr>
            <p:cNvSpPr>
              <a:spLocks noChangeArrowheads="1"/>
            </p:cNvSpPr>
            <p:nvPr/>
          </p:nvSpPr>
          <p:spPr bwMode="auto">
            <a:xfrm>
              <a:off x="5611113" y="3558360"/>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1</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1" name="Rectangle 691">
              <a:extLst>
                <a:ext uri="{FF2B5EF4-FFF2-40B4-BE49-F238E27FC236}">
                  <a16:creationId xmlns:a16="http://schemas.microsoft.com/office/drawing/2014/main" id="{CA47DCBC-7C58-ABC0-9263-50B6DC955B69}"/>
                </a:ext>
              </a:extLst>
            </p:cNvPr>
            <p:cNvSpPr>
              <a:spLocks noChangeArrowheads="1"/>
            </p:cNvSpPr>
            <p:nvPr/>
          </p:nvSpPr>
          <p:spPr bwMode="auto">
            <a:xfrm>
              <a:off x="5611113" y="3700923"/>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0</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2" name="Rectangle 692">
              <a:extLst>
                <a:ext uri="{FF2B5EF4-FFF2-40B4-BE49-F238E27FC236}">
                  <a16:creationId xmlns:a16="http://schemas.microsoft.com/office/drawing/2014/main" id="{C881C591-5F19-5E33-7B38-A8291570BB59}"/>
                </a:ext>
              </a:extLst>
            </p:cNvPr>
            <p:cNvSpPr>
              <a:spLocks noChangeArrowheads="1"/>
            </p:cNvSpPr>
            <p:nvPr/>
          </p:nvSpPr>
          <p:spPr bwMode="auto">
            <a:xfrm>
              <a:off x="5810128" y="3558360"/>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0</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3" name="Rectangle 693">
              <a:extLst>
                <a:ext uri="{FF2B5EF4-FFF2-40B4-BE49-F238E27FC236}">
                  <a16:creationId xmlns:a16="http://schemas.microsoft.com/office/drawing/2014/main" id="{CB9E0213-E4DC-6500-C28F-F28725D4EFF4}"/>
                </a:ext>
              </a:extLst>
            </p:cNvPr>
            <p:cNvSpPr>
              <a:spLocks noChangeArrowheads="1"/>
            </p:cNvSpPr>
            <p:nvPr/>
          </p:nvSpPr>
          <p:spPr bwMode="auto">
            <a:xfrm>
              <a:off x="5810128" y="3700923"/>
              <a:ext cx="49172"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0</a:t>
              </a:r>
              <a:endParaRPr kumimoji="0" lang="en-US" altLang="en-US" sz="52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4" name="Rectangle 694">
              <a:extLst>
                <a:ext uri="{FF2B5EF4-FFF2-40B4-BE49-F238E27FC236}">
                  <a16:creationId xmlns:a16="http://schemas.microsoft.com/office/drawing/2014/main" id="{1EFD042D-D537-73AF-46CD-FA75E1B801FE}"/>
                </a:ext>
              </a:extLst>
            </p:cNvPr>
            <p:cNvSpPr>
              <a:spLocks noChangeArrowheads="1"/>
            </p:cNvSpPr>
            <p:nvPr/>
          </p:nvSpPr>
          <p:spPr bwMode="auto">
            <a:xfrm>
              <a:off x="940605" y="3027315"/>
              <a:ext cx="70551"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5" name="Rectangle 695">
              <a:extLst>
                <a:ext uri="{FF2B5EF4-FFF2-40B4-BE49-F238E27FC236}">
                  <a16:creationId xmlns:a16="http://schemas.microsoft.com/office/drawing/2014/main" id="{B22194E8-EA73-1BEC-E0B1-3F1F4F78DBB2}"/>
                </a:ext>
              </a:extLst>
            </p:cNvPr>
            <p:cNvSpPr>
              <a:spLocks noChangeArrowheads="1"/>
            </p:cNvSpPr>
            <p:nvPr/>
          </p:nvSpPr>
          <p:spPr bwMode="auto">
            <a:xfrm>
              <a:off x="874973" y="2809907"/>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6" name="Rectangle 696">
              <a:extLst>
                <a:ext uri="{FF2B5EF4-FFF2-40B4-BE49-F238E27FC236}">
                  <a16:creationId xmlns:a16="http://schemas.microsoft.com/office/drawing/2014/main" id="{2D9E9E56-39ED-4CDE-EC07-E75B89DEA2A8}"/>
                </a:ext>
              </a:extLst>
            </p:cNvPr>
            <p:cNvSpPr>
              <a:spLocks noChangeArrowheads="1"/>
            </p:cNvSpPr>
            <p:nvPr/>
          </p:nvSpPr>
          <p:spPr bwMode="auto">
            <a:xfrm>
              <a:off x="874973" y="2597844"/>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7" name="Rectangle 697">
              <a:extLst>
                <a:ext uri="{FF2B5EF4-FFF2-40B4-BE49-F238E27FC236}">
                  <a16:creationId xmlns:a16="http://schemas.microsoft.com/office/drawing/2014/main" id="{00A0A4B5-8CC8-1BC4-72AF-2FE2645138C9}"/>
                </a:ext>
              </a:extLst>
            </p:cNvPr>
            <p:cNvSpPr>
              <a:spLocks noChangeArrowheads="1"/>
            </p:cNvSpPr>
            <p:nvPr/>
          </p:nvSpPr>
          <p:spPr bwMode="auto">
            <a:xfrm>
              <a:off x="874973" y="2380436"/>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8" name="Rectangle 698">
              <a:extLst>
                <a:ext uri="{FF2B5EF4-FFF2-40B4-BE49-F238E27FC236}">
                  <a16:creationId xmlns:a16="http://schemas.microsoft.com/office/drawing/2014/main" id="{B9DDEA43-671F-4AA2-6907-1C0271C1EE75}"/>
                </a:ext>
              </a:extLst>
            </p:cNvPr>
            <p:cNvSpPr>
              <a:spLocks noChangeArrowheads="1"/>
            </p:cNvSpPr>
            <p:nvPr/>
          </p:nvSpPr>
          <p:spPr bwMode="auto">
            <a:xfrm>
              <a:off x="874973" y="2166592"/>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9" name="Rectangle 699">
              <a:extLst>
                <a:ext uri="{FF2B5EF4-FFF2-40B4-BE49-F238E27FC236}">
                  <a16:creationId xmlns:a16="http://schemas.microsoft.com/office/drawing/2014/main" id="{C19BDA14-4F8B-FB7C-A8C8-828643F8D071}"/>
                </a:ext>
              </a:extLst>
            </p:cNvPr>
            <p:cNvSpPr>
              <a:spLocks noChangeArrowheads="1"/>
            </p:cNvSpPr>
            <p:nvPr/>
          </p:nvSpPr>
          <p:spPr bwMode="auto">
            <a:xfrm>
              <a:off x="874973" y="1952749"/>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50" name="Rectangle 700">
              <a:extLst>
                <a:ext uri="{FF2B5EF4-FFF2-40B4-BE49-F238E27FC236}">
                  <a16:creationId xmlns:a16="http://schemas.microsoft.com/office/drawing/2014/main" id="{BFCC97B7-E998-D21B-BEEE-F6E2C951B30E}"/>
                </a:ext>
              </a:extLst>
            </p:cNvPr>
            <p:cNvSpPr>
              <a:spLocks noChangeArrowheads="1"/>
            </p:cNvSpPr>
            <p:nvPr/>
          </p:nvSpPr>
          <p:spPr bwMode="auto">
            <a:xfrm>
              <a:off x="874973" y="1733559"/>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51" name="Rectangle 701">
              <a:extLst>
                <a:ext uri="{FF2B5EF4-FFF2-40B4-BE49-F238E27FC236}">
                  <a16:creationId xmlns:a16="http://schemas.microsoft.com/office/drawing/2014/main" id="{16E380BF-EADC-AE8A-2584-57670F177B7A}"/>
                </a:ext>
              </a:extLst>
            </p:cNvPr>
            <p:cNvSpPr>
              <a:spLocks noChangeArrowheads="1"/>
            </p:cNvSpPr>
            <p:nvPr/>
          </p:nvSpPr>
          <p:spPr bwMode="auto">
            <a:xfrm>
              <a:off x="874973" y="1519715"/>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52" name="Rectangle 702">
              <a:extLst>
                <a:ext uri="{FF2B5EF4-FFF2-40B4-BE49-F238E27FC236}">
                  <a16:creationId xmlns:a16="http://schemas.microsoft.com/office/drawing/2014/main" id="{DBA47802-5209-5117-CF07-9089BD445839}"/>
                </a:ext>
              </a:extLst>
            </p:cNvPr>
            <p:cNvSpPr>
              <a:spLocks noChangeArrowheads="1"/>
            </p:cNvSpPr>
            <p:nvPr/>
          </p:nvSpPr>
          <p:spPr bwMode="auto">
            <a:xfrm>
              <a:off x="874973" y="1302307"/>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53" name="Rectangle 703">
              <a:extLst>
                <a:ext uri="{FF2B5EF4-FFF2-40B4-BE49-F238E27FC236}">
                  <a16:creationId xmlns:a16="http://schemas.microsoft.com/office/drawing/2014/main" id="{AF088BDF-A090-21CC-33EF-6D8915DA00E4}"/>
                </a:ext>
              </a:extLst>
            </p:cNvPr>
            <p:cNvSpPr>
              <a:spLocks noChangeArrowheads="1"/>
            </p:cNvSpPr>
            <p:nvPr/>
          </p:nvSpPr>
          <p:spPr bwMode="auto">
            <a:xfrm>
              <a:off x="874973" y="1088464"/>
              <a:ext cx="141098"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54" name="Rectangle 704">
              <a:extLst>
                <a:ext uri="{FF2B5EF4-FFF2-40B4-BE49-F238E27FC236}">
                  <a16:creationId xmlns:a16="http://schemas.microsoft.com/office/drawing/2014/main" id="{2A884A99-494A-B7B5-DBA2-A67F86C694F4}"/>
                </a:ext>
              </a:extLst>
            </p:cNvPr>
            <p:cNvSpPr>
              <a:spLocks noChangeArrowheads="1"/>
            </p:cNvSpPr>
            <p:nvPr/>
          </p:nvSpPr>
          <p:spPr bwMode="auto">
            <a:xfrm>
              <a:off x="807223" y="872837"/>
              <a:ext cx="211649"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100</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55" name="Rectangle 705">
              <a:extLst>
                <a:ext uri="{FF2B5EF4-FFF2-40B4-BE49-F238E27FC236}">
                  <a16:creationId xmlns:a16="http://schemas.microsoft.com/office/drawing/2014/main" id="{DE307618-034C-811E-C338-E2EF11B4C73C}"/>
                </a:ext>
              </a:extLst>
            </p:cNvPr>
            <p:cNvSpPr>
              <a:spLocks noChangeArrowheads="1"/>
            </p:cNvSpPr>
            <p:nvPr/>
          </p:nvSpPr>
          <p:spPr bwMode="auto">
            <a:xfrm>
              <a:off x="2505205" y="3278581"/>
              <a:ext cx="2127170"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from randomisation (months)</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56" name="Freeform 706">
              <a:extLst>
                <a:ext uri="{FF2B5EF4-FFF2-40B4-BE49-F238E27FC236}">
                  <a16:creationId xmlns:a16="http://schemas.microsoft.com/office/drawing/2014/main" id="{3DC18131-8476-8860-F636-9111193E5FB5}"/>
                </a:ext>
              </a:extLst>
            </p:cNvPr>
            <p:cNvSpPr>
              <a:spLocks/>
            </p:cNvSpPr>
            <p:nvPr/>
          </p:nvSpPr>
          <p:spPr bwMode="auto">
            <a:xfrm>
              <a:off x="1294176" y="924517"/>
              <a:ext cx="4463024" cy="1965581"/>
            </a:xfrm>
            <a:custGeom>
              <a:avLst/>
              <a:gdLst>
                <a:gd name="T0" fmla="*/ 105 w 4250"/>
                <a:gd name="T1" fmla="*/ 24 h 2602"/>
                <a:gd name="T2" fmla="*/ 247 w 4250"/>
                <a:gd name="T3" fmla="*/ 44 h 2602"/>
                <a:gd name="T4" fmla="*/ 353 w 4250"/>
                <a:gd name="T5" fmla="*/ 82 h 2602"/>
                <a:gd name="T6" fmla="*/ 383 w 4250"/>
                <a:gd name="T7" fmla="*/ 112 h 2602"/>
                <a:gd name="T8" fmla="*/ 407 w 4250"/>
                <a:gd name="T9" fmla="*/ 214 h 2602"/>
                <a:gd name="T10" fmla="*/ 434 w 4250"/>
                <a:gd name="T11" fmla="*/ 312 h 2602"/>
                <a:gd name="T12" fmla="*/ 451 w 4250"/>
                <a:gd name="T13" fmla="*/ 475 h 2602"/>
                <a:gd name="T14" fmla="*/ 481 w 4250"/>
                <a:gd name="T15" fmla="*/ 512 h 2602"/>
                <a:gd name="T16" fmla="*/ 519 w 4250"/>
                <a:gd name="T17" fmla="*/ 560 h 2602"/>
                <a:gd name="T18" fmla="*/ 576 w 4250"/>
                <a:gd name="T19" fmla="*/ 590 h 2602"/>
                <a:gd name="T20" fmla="*/ 624 w 4250"/>
                <a:gd name="T21" fmla="*/ 621 h 2602"/>
                <a:gd name="T22" fmla="*/ 698 w 4250"/>
                <a:gd name="T23" fmla="*/ 645 h 2602"/>
                <a:gd name="T24" fmla="*/ 719 w 4250"/>
                <a:gd name="T25" fmla="*/ 679 h 2602"/>
                <a:gd name="T26" fmla="*/ 756 w 4250"/>
                <a:gd name="T27" fmla="*/ 709 h 2602"/>
                <a:gd name="T28" fmla="*/ 793 w 4250"/>
                <a:gd name="T29" fmla="*/ 750 h 2602"/>
                <a:gd name="T30" fmla="*/ 817 w 4250"/>
                <a:gd name="T31" fmla="*/ 780 h 2602"/>
                <a:gd name="T32" fmla="*/ 834 w 4250"/>
                <a:gd name="T33" fmla="*/ 824 h 2602"/>
                <a:gd name="T34" fmla="*/ 871 w 4250"/>
                <a:gd name="T35" fmla="*/ 848 h 2602"/>
                <a:gd name="T36" fmla="*/ 929 w 4250"/>
                <a:gd name="T37" fmla="*/ 882 h 2602"/>
                <a:gd name="T38" fmla="*/ 1000 w 4250"/>
                <a:gd name="T39" fmla="*/ 923 h 2602"/>
                <a:gd name="T40" fmla="*/ 1082 w 4250"/>
                <a:gd name="T41" fmla="*/ 957 h 2602"/>
                <a:gd name="T42" fmla="*/ 1106 w 4250"/>
                <a:gd name="T43" fmla="*/ 980 h 2602"/>
                <a:gd name="T44" fmla="*/ 1133 w 4250"/>
                <a:gd name="T45" fmla="*/ 1008 h 2602"/>
                <a:gd name="T46" fmla="*/ 1156 w 4250"/>
                <a:gd name="T47" fmla="*/ 1069 h 2602"/>
                <a:gd name="T48" fmla="*/ 1194 w 4250"/>
                <a:gd name="T49" fmla="*/ 1092 h 2602"/>
                <a:gd name="T50" fmla="*/ 1262 w 4250"/>
                <a:gd name="T51" fmla="*/ 1119 h 2602"/>
                <a:gd name="T52" fmla="*/ 1350 w 4250"/>
                <a:gd name="T53" fmla="*/ 1157 h 2602"/>
                <a:gd name="T54" fmla="*/ 1465 w 4250"/>
                <a:gd name="T55" fmla="*/ 1181 h 2602"/>
                <a:gd name="T56" fmla="*/ 1492 w 4250"/>
                <a:gd name="T57" fmla="*/ 1218 h 2602"/>
                <a:gd name="T58" fmla="*/ 1553 w 4250"/>
                <a:gd name="T59" fmla="*/ 1245 h 2602"/>
                <a:gd name="T60" fmla="*/ 1601 w 4250"/>
                <a:gd name="T61" fmla="*/ 1279 h 2602"/>
                <a:gd name="T62" fmla="*/ 1621 w 4250"/>
                <a:gd name="T63" fmla="*/ 1381 h 2602"/>
                <a:gd name="T64" fmla="*/ 1645 w 4250"/>
                <a:gd name="T65" fmla="*/ 1408 h 2602"/>
                <a:gd name="T66" fmla="*/ 1675 w 4250"/>
                <a:gd name="T67" fmla="*/ 1479 h 2602"/>
                <a:gd name="T68" fmla="*/ 1726 w 4250"/>
                <a:gd name="T69" fmla="*/ 1516 h 2602"/>
                <a:gd name="T70" fmla="*/ 1913 w 4250"/>
                <a:gd name="T71" fmla="*/ 1537 h 2602"/>
                <a:gd name="T72" fmla="*/ 1984 w 4250"/>
                <a:gd name="T73" fmla="*/ 1574 h 2602"/>
                <a:gd name="T74" fmla="*/ 2035 w 4250"/>
                <a:gd name="T75" fmla="*/ 1625 h 2602"/>
                <a:gd name="T76" fmla="*/ 2079 w 4250"/>
                <a:gd name="T77" fmla="*/ 1652 h 2602"/>
                <a:gd name="T78" fmla="*/ 2109 w 4250"/>
                <a:gd name="T79" fmla="*/ 1733 h 2602"/>
                <a:gd name="T80" fmla="*/ 2147 w 4250"/>
                <a:gd name="T81" fmla="*/ 1781 h 2602"/>
                <a:gd name="T82" fmla="*/ 2171 w 4250"/>
                <a:gd name="T83" fmla="*/ 1852 h 2602"/>
                <a:gd name="T84" fmla="*/ 2228 w 4250"/>
                <a:gd name="T85" fmla="*/ 1893 h 2602"/>
                <a:gd name="T86" fmla="*/ 2299 w 4250"/>
                <a:gd name="T87" fmla="*/ 1917 h 2602"/>
                <a:gd name="T88" fmla="*/ 2449 w 4250"/>
                <a:gd name="T89" fmla="*/ 1957 h 2602"/>
                <a:gd name="T90" fmla="*/ 2598 w 4250"/>
                <a:gd name="T91" fmla="*/ 2001 h 2602"/>
                <a:gd name="T92" fmla="*/ 2649 w 4250"/>
                <a:gd name="T93" fmla="*/ 2035 h 2602"/>
                <a:gd name="T94" fmla="*/ 2672 w 4250"/>
                <a:gd name="T95" fmla="*/ 2073 h 2602"/>
                <a:gd name="T96" fmla="*/ 2717 w 4250"/>
                <a:gd name="T97" fmla="*/ 2113 h 2602"/>
                <a:gd name="T98" fmla="*/ 3049 w 4250"/>
                <a:gd name="T99" fmla="*/ 2127 h 2602"/>
                <a:gd name="T100" fmla="*/ 3185 w 4250"/>
                <a:gd name="T101" fmla="*/ 2141 h 2602"/>
                <a:gd name="T102" fmla="*/ 3215 w 4250"/>
                <a:gd name="T103" fmla="*/ 2198 h 2602"/>
                <a:gd name="T104" fmla="*/ 3310 w 4250"/>
                <a:gd name="T105" fmla="*/ 2252 h 2602"/>
                <a:gd name="T106" fmla="*/ 3643 w 4250"/>
                <a:gd name="T107" fmla="*/ 2286 h 2602"/>
                <a:gd name="T108" fmla="*/ 3731 w 4250"/>
                <a:gd name="T109" fmla="*/ 2354 h 2602"/>
                <a:gd name="T110" fmla="*/ 3873 w 4250"/>
                <a:gd name="T111" fmla="*/ 2480 h 2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50" h="2602">
                  <a:moveTo>
                    <a:pt x="0" y="0"/>
                  </a:moveTo>
                  <a:lnTo>
                    <a:pt x="7" y="0"/>
                  </a:lnTo>
                  <a:lnTo>
                    <a:pt x="7" y="7"/>
                  </a:lnTo>
                  <a:lnTo>
                    <a:pt x="81" y="7"/>
                  </a:lnTo>
                  <a:lnTo>
                    <a:pt x="81" y="14"/>
                  </a:lnTo>
                  <a:lnTo>
                    <a:pt x="105" y="14"/>
                  </a:lnTo>
                  <a:lnTo>
                    <a:pt x="105" y="24"/>
                  </a:lnTo>
                  <a:lnTo>
                    <a:pt x="166" y="24"/>
                  </a:lnTo>
                  <a:lnTo>
                    <a:pt x="166" y="31"/>
                  </a:lnTo>
                  <a:lnTo>
                    <a:pt x="203" y="31"/>
                  </a:lnTo>
                  <a:lnTo>
                    <a:pt x="203" y="37"/>
                  </a:lnTo>
                  <a:lnTo>
                    <a:pt x="241" y="37"/>
                  </a:lnTo>
                  <a:lnTo>
                    <a:pt x="241" y="44"/>
                  </a:lnTo>
                  <a:lnTo>
                    <a:pt x="247" y="44"/>
                  </a:lnTo>
                  <a:lnTo>
                    <a:pt x="247" y="51"/>
                  </a:lnTo>
                  <a:lnTo>
                    <a:pt x="268" y="51"/>
                  </a:lnTo>
                  <a:lnTo>
                    <a:pt x="268" y="61"/>
                  </a:lnTo>
                  <a:lnTo>
                    <a:pt x="329" y="61"/>
                  </a:lnTo>
                  <a:lnTo>
                    <a:pt x="329" y="75"/>
                  </a:lnTo>
                  <a:lnTo>
                    <a:pt x="353" y="75"/>
                  </a:lnTo>
                  <a:lnTo>
                    <a:pt x="353" y="82"/>
                  </a:lnTo>
                  <a:lnTo>
                    <a:pt x="366" y="82"/>
                  </a:lnTo>
                  <a:lnTo>
                    <a:pt x="366" y="92"/>
                  </a:lnTo>
                  <a:lnTo>
                    <a:pt x="369" y="92"/>
                  </a:lnTo>
                  <a:lnTo>
                    <a:pt x="369" y="98"/>
                  </a:lnTo>
                  <a:lnTo>
                    <a:pt x="376" y="98"/>
                  </a:lnTo>
                  <a:lnTo>
                    <a:pt x="376" y="112"/>
                  </a:lnTo>
                  <a:lnTo>
                    <a:pt x="383" y="112"/>
                  </a:lnTo>
                  <a:lnTo>
                    <a:pt x="383" y="122"/>
                  </a:lnTo>
                  <a:lnTo>
                    <a:pt x="397" y="122"/>
                  </a:lnTo>
                  <a:lnTo>
                    <a:pt x="397" y="153"/>
                  </a:lnTo>
                  <a:lnTo>
                    <a:pt x="403" y="153"/>
                  </a:lnTo>
                  <a:lnTo>
                    <a:pt x="403" y="173"/>
                  </a:lnTo>
                  <a:lnTo>
                    <a:pt x="407" y="173"/>
                  </a:lnTo>
                  <a:lnTo>
                    <a:pt x="407" y="214"/>
                  </a:lnTo>
                  <a:lnTo>
                    <a:pt x="414" y="214"/>
                  </a:lnTo>
                  <a:lnTo>
                    <a:pt x="414" y="244"/>
                  </a:lnTo>
                  <a:lnTo>
                    <a:pt x="420" y="244"/>
                  </a:lnTo>
                  <a:lnTo>
                    <a:pt x="420" y="275"/>
                  </a:lnTo>
                  <a:lnTo>
                    <a:pt x="427" y="275"/>
                  </a:lnTo>
                  <a:lnTo>
                    <a:pt x="427" y="312"/>
                  </a:lnTo>
                  <a:lnTo>
                    <a:pt x="434" y="312"/>
                  </a:lnTo>
                  <a:lnTo>
                    <a:pt x="434" y="390"/>
                  </a:lnTo>
                  <a:lnTo>
                    <a:pt x="441" y="390"/>
                  </a:lnTo>
                  <a:lnTo>
                    <a:pt x="441" y="434"/>
                  </a:lnTo>
                  <a:lnTo>
                    <a:pt x="444" y="434"/>
                  </a:lnTo>
                  <a:lnTo>
                    <a:pt x="444" y="458"/>
                  </a:lnTo>
                  <a:lnTo>
                    <a:pt x="451" y="458"/>
                  </a:lnTo>
                  <a:lnTo>
                    <a:pt x="451" y="475"/>
                  </a:lnTo>
                  <a:lnTo>
                    <a:pt x="464" y="475"/>
                  </a:lnTo>
                  <a:lnTo>
                    <a:pt x="464" y="489"/>
                  </a:lnTo>
                  <a:lnTo>
                    <a:pt x="471" y="489"/>
                  </a:lnTo>
                  <a:lnTo>
                    <a:pt x="471" y="506"/>
                  </a:lnTo>
                  <a:lnTo>
                    <a:pt x="475" y="506"/>
                  </a:lnTo>
                  <a:lnTo>
                    <a:pt x="475" y="512"/>
                  </a:lnTo>
                  <a:lnTo>
                    <a:pt x="481" y="512"/>
                  </a:lnTo>
                  <a:lnTo>
                    <a:pt x="481" y="522"/>
                  </a:lnTo>
                  <a:lnTo>
                    <a:pt x="488" y="522"/>
                  </a:lnTo>
                  <a:lnTo>
                    <a:pt x="488" y="543"/>
                  </a:lnTo>
                  <a:lnTo>
                    <a:pt x="495" y="543"/>
                  </a:lnTo>
                  <a:lnTo>
                    <a:pt x="495" y="553"/>
                  </a:lnTo>
                  <a:lnTo>
                    <a:pt x="519" y="553"/>
                  </a:lnTo>
                  <a:lnTo>
                    <a:pt x="519" y="560"/>
                  </a:lnTo>
                  <a:lnTo>
                    <a:pt x="526" y="560"/>
                  </a:lnTo>
                  <a:lnTo>
                    <a:pt x="526" y="567"/>
                  </a:lnTo>
                  <a:lnTo>
                    <a:pt x="539" y="567"/>
                  </a:lnTo>
                  <a:lnTo>
                    <a:pt x="539" y="577"/>
                  </a:lnTo>
                  <a:lnTo>
                    <a:pt x="570" y="577"/>
                  </a:lnTo>
                  <a:lnTo>
                    <a:pt x="570" y="590"/>
                  </a:lnTo>
                  <a:lnTo>
                    <a:pt x="576" y="590"/>
                  </a:lnTo>
                  <a:lnTo>
                    <a:pt x="576" y="601"/>
                  </a:lnTo>
                  <a:lnTo>
                    <a:pt x="580" y="601"/>
                  </a:lnTo>
                  <a:lnTo>
                    <a:pt x="580" y="607"/>
                  </a:lnTo>
                  <a:lnTo>
                    <a:pt x="593" y="607"/>
                  </a:lnTo>
                  <a:lnTo>
                    <a:pt x="600" y="607"/>
                  </a:lnTo>
                  <a:lnTo>
                    <a:pt x="600" y="621"/>
                  </a:lnTo>
                  <a:lnTo>
                    <a:pt x="624" y="621"/>
                  </a:lnTo>
                  <a:lnTo>
                    <a:pt x="624" y="631"/>
                  </a:lnTo>
                  <a:lnTo>
                    <a:pt x="682" y="631"/>
                  </a:lnTo>
                  <a:lnTo>
                    <a:pt x="682" y="638"/>
                  </a:lnTo>
                  <a:lnTo>
                    <a:pt x="685" y="638"/>
                  </a:lnTo>
                  <a:lnTo>
                    <a:pt x="685" y="645"/>
                  </a:lnTo>
                  <a:lnTo>
                    <a:pt x="692" y="645"/>
                  </a:lnTo>
                  <a:lnTo>
                    <a:pt x="698" y="645"/>
                  </a:lnTo>
                  <a:lnTo>
                    <a:pt x="698" y="655"/>
                  </a:lnTo>
                  <a:lnTo>
                    <a:pt x="705" y="655"/>
                  </a:lnTo>
                  <a:lnTo>
                    <a:pt x="705" y="662"/>
                  </a:lnTo>
                  <a:lnTo>
                    <a:pt x="712" y="662"/>
                  </a:lnTo>
                  <a:lnTo>
                    <a:pt x="712" y="668"/>
                  </a:lnTo>
                  <a:lnTo>
                    <a:pt x="719" y="668"/>
                  </a:lnTo>
                  <a:lnTo>
                    <a:pt x="719" y="679"/>
                  </a:lnTo>
                  <a:lnTo>
                    <a:pt x="722" y="679"/>
                  </a:lnTo>
                  <a:lnTo>
                    <a:pt x="722" y="685"/>
                  </a:lnTo>
                  <a:lnTo>
                    <a:pt x="736" y="685"/>
                  </a:lnTo>
                  <a:lnTo>
                    <a:pt x="743" y="685"/>
                  </a:lnTo>
                  <a:lnTo>
                    <a:pt x="743" y="692"/>
                  </a:lnTo>
                  <a:lnTo>
                    <a:pt x="756" y="692"/>
                  </a:lnTo>
                  <a:lnTo>
                    <a:pt x="756" y="709"/>
                  </a:lnTo>
                  <a:lnTo>
                    <a:pt x="760" y="709"/>
                  </a:lnTo>
                  <a:lnTo>
                    <a:pt x="780" y="709"/>
                  </a:lnTo>
                  <a:lnTo>
                    <a:pt x="780" y="726"/>
                  </a:lnTo>
                  <a:lnTo>
                    <a:pt x="787" y="726"/>
                  </a:lnTo>
                  <a:lnTo>
                    <a:pt x="787" y="733"/>
                  </a:lnTo>
                  <a:lnTo>
                    <a:pt x="793" y="733"/>
                  </a:lnTo>
                  <a:lnTo>
                    <a:pt x="793" y="750"/>
                  </a:lnTo>
                  <a:lnTo>
                    <a:pt x="797" y="750"/>
                  </a:lnTo>
                  <a:lnTo>
                    <a:pt x="797" y="767"/>
                  </a:lnTo>
                  <a:lnTo>
                    <a:pt x="804" y="767"/>
                  </a:lnTo>
                  <a:lnTo>
                    <a:pt x="804" y="774"/>
                  </a:lnTo>
                  <a:lnTo>
                    <a:pt x="810" y="774"/>
                  </a:lnTo>
                  <a:lnTo>
                    <a:pt x="810" y="780"/>
                  </a:lnTo>
                  <a:lnTo>
                    <a:pt x="817" y="780"/>
                  </a:lnTo>
                  <a:lnTo>
                    <a:pt x="817" y="790"/>
                  </a:lnTo>
                  <a:lnTo>
                    <a:pt x="824" y="790"/>
                  </a:lnTo>
                  <a:lnTo>
                    <a:pt x="824" y="797"/>
                  </a:lnTo>
                  <a:lnTo>
                    <a:pt x="827" y="797"/>
                  </a:lnTo>
                  <a:lnTo>
                    <a:pt x="827" y="807"/>
                  </a:lnTo>
                  <a:lnTo>
                    <a:pt x="834" y="807"/>
                  </a:lnTo>
                  <a:lnTo>
                    <a:pt x="834" y="824"/>
                  </a:lnTo>
                  <a:lnTo>
                    <a:pt x="841" y="824"/>
                  </a:lnTo>
                  <a:lnTo>
                    <a:pt x="841" y="831"/>
                  </a:lnTo>
                  <a:lnTo>
                    <a:pt x="855" y="831"/>
                  </a:lnTo>
                  <a:lnTo>
                    <a:pt x="855" y="838"/>
                  </a:lnTo>
                  <a:lnTo>
                    <a:pt x="861" y="838"/>
                  </a:lnTo>
                  <a:lnTo>
                    <a:pt x="861" y="848"/>
                  </a:lnTo>
                  <a:lnTo>
                    <a:pt x="871" y="848"/>
                  </a:lnTo>
                  <a:lnTo>
                    <a:pt x="871" y="855"/>
                  </a:lnTo>
                  <a:lnTo>
                    <a:pt x="878" y="855"/>
                  </a:lnTo>
                  <a:lnTo>
                    <a:pt x="878" y="865"/>
                  </a:lnTo>
                  <a:lnTo>
                    <a:pt x="909" y="865"/>
                  </a:lnTo>
                  <a:lnTo>
                    <a:pt x="909" y="872"/>
                  </a:lnTo>
                  <a:lnTo>
                    <a:pt x="929" y="872"/>
                  </a:lnTo>
                  <a:lnTo>
                    <a:pt x="929" y="882"/>
                  </a:lnTo>
                  <a:lnTo>
                    <a:pt x="946" y="882"/>
                  </a:lnTo>
                  <a:lnTo>
                    <a:pt x="946" y="899"/>
                  </a:lnTo>
                  <a:lnTo>
                    <a:pt x="970" y="899"/>
                  </a:lnTo>
                  <a:lnTo>
                    <a:pt x="970" y="916"/>
                  </a:lnTo>
                  <a:lnTo>
                    <a:pt x="990" y="916"/>
                  </a:lnTo>
                  <a:lnTo>
                    <a:pt x="990" y="923"/>
                  </a:lnTo>
                  <a:lnTo>
                    <a:pt x="1000" y="923"/>
                  </a:lnTo>
                  <a:lnTo>
                    <a:pt x="1000" y="933"/>
                  </a:lnTo>
                  <a:lnTo>
                    <a:pt x="1044" y="933"/>
                  </a:lnTo>
                  <a:lnTo>
                    <a:pt x="1044" y="940"/>
                  </a:lnTo>
                  <a:lnTo>
                    <a:pt x="1075" y="940"/>
                  </a:lnTo>
                  <a:lnTo>
                    <a:pt x="1075" y="946"/>
                  </a:lnTo>
                  <a:lnTo>
                    <a:pt x="1082" y="946"/>
                  </a:lnTo>
                  <a:lnTo>
                    <a:pt x="1082" y="957"/>
                  </a:lnTo>
                  <a:lnTo>
                    <a:pt x="1089" y="957"/>
                  </a:lnTo>
                  <a:lnTo>
                    <a:pt x="1089" y="963"/>
                  </a:lnTo>
                  <a:lnTo>
                    <a:pt x="1095" y="963"/>
                  </a:lnTo>
                  <a:lnTo>
                    <a:pt x="1095" y="974"/>
                  </a:lnTo>
                  <a:lnTo>
                    <a:pt x="1102" y="974"/>
                  </a:lnTo>
                  <a:lnTo>
                    <a:pt x="1102" y="980"/>
                  </a:lnTo>
                  <a:lnTo>
                    <a:pt x="1106" y="980"/>
                  </a:lnTo>
                  <a:lnTo>
                    <a:pt x="1106" y="991"/>
                  </a:lnTo>
                  <a:lnTo>
                    <a:pt x="1112" y="991"/>
                  </a:lnTo>
                  <a:lnTo>
                    <a:pt x="1112" y="997"/>
                  </a:lnTo>
                  <a:lnTo>
                    <a:pt x="1119" y="997"/>
                  </a:lnTo>
                  <a:lnTo>
                    <a:pt x="1126" y="997"/>
                  </a:lnTo>
                  <a:lnTo>
                    <a:pt x="1126" y="1008"/>
                  </a:lnTo>
                  <a:lnTo>
                    <a:pt x="1133" y="1008"/>
                  </a:lnTo>
                  <a:lnTo>
                    <a:pt x="1133" y="1025"/>
                  </a:lnTo>
                  <a:lnTo>
                    <a:pt x="1139" y="1025"/>
                  </a:lnTo>
                  <a:lnTo>
                    <a:pt x="1139" y="1041"/>
                  </a:lnTo>
                  <a:lnTo>
                    <a:pt x="1143" y="1041"/>
                  </a:lnTo>
                  <a:lnTo>
                    <a:pt x="1143" y="1052"/>
                  </a:lnTo>
                  <a:lnTo>
                    <a:pt x="1156" y="1052"/>
                  </a:lnTo>
                  <a:lnTo>
                    <a:pt x="1156" y="1069"/>
                  </a:lnTo>
                  <a:lnTo>
                    <a:pt x="1170" y="1069"/>
                  </a:lnTo>
                  <a:lnTo>
                    <a:pt x="1170" y="1075"/>
                  </a:lnTo>
                  <a:lnTo>
                    <a:pt x="1177" y="1075"/>
                  </a:lnTo>
                  <a:lnTo>
                    <a:pt x="1177" y="1086"/>
                  </a:lnTo>
                  <a:lnTo>
                    <a:pt x="1187" y="1086"/>
                  </a:lnTo>
                  <a:lnTo>
                    <a:pt x="1187" y="1092"/>
                  </a:lnTo>
                  <a:lnTo>
                    <a:pt x="1194" y="1092"/>
                  </a:lnTo>
                  <a:lnTo>
                    <a:pt x="1207" y="1092"/>
                  </a:lnTo>
                  <a:lnTo>
                    <a:pt x="1207" y="1103"/>
                  </a:lnTo>
                  <a:lnTo>
                    <a:pt x="1245" y="1103"/>
                  </a:lnTo>
                  <a:lnTo>
                    <a:pt x="1245" y="1113"/>
                  </a:lnTo>
                  <a:lnTo>
                    <a:pt x="1248" y="1113"/>
                  </a:lnTo>
                  <a:lnTo>
                    <a:pt x="1248" y="1119"/>
                  </a:lnTo>
                  <a:lnTo>
                    <a:pt x="1262" y="1119"/>
                  </a:lnTo>
                  <a:lnTo>
                    <a:pt x="1292" y="1119"/>
                  </a:lnTo>
                  <a:lnTo>
                    <a:pt x="1292" y="1136"/>
                  </a:lnTo>
                  <a:lnTo>
                    <a:pt x="1323" y="1136"/>
                  </a:lnTo>
                  <a:lnTo>
                    <a:pt x="1323" y="1147"/>
                  </a:lnTo>
                  <a:lnTo>
                    <a:pt x="1329" y="1147"/>
                  </a:lnTo>
                  <a:lnTo>
                    <a:pt x="1329" y="1157"/>
                  </a:lnTo>
                  <a:lnTo>
                    <a:pt x="1350" y="1157"/>
                  </a:lnTo>
                  <a:lnTo>
                    <a:pt x="1373" y="1157"/>
                  </a:lnTo>
                  <a:lnTo>
                    <a:pt x="1373" y="1164"/>
                  </a:lnTo>
                  <a:lnTo>
                    <a:pt x="1424" y="1164"/>
                  </a:lnTo>
                  <a:lnTo>
                    <a:pt x="1424" y="1174"/>
                  </a:lnTo>
                  <a:lnTo>
                    <a:pt x="1458" y="1174"/>
                  </a:lnTo>
                  <a:lnTo>
                    <a:pt x="1458" y="1181"/>
                  </a:lnTo>
                  <a:lnTo>
                    <a:pt x="1465" y="1181"/>
                  </a:lnTo>
                  <a:lnTo>
                    <a:pt x="1465" y="1191"/>
                  </a:lnTo>
                  <a:lnTo>
                    <a:pt x="1472" y="1191"/>
                  </a:lnTo>
                  <a:lnTo>
                    <a:pt x="1472" y="1201"/>
                  </a:lnTo>
                  <a:lnTo>
                    <a:pt x="1485" y="1201"/>
                  </a:lnTo>
                  <a:lnTo>
                    <a:pt x="1485" y="1208"/>
                  </a:lnTo>
                  <a:lnTo>
                    <a:pt x="1492" y="1208"/>
                  </a:lnTo>
                  <a:lnTo>
                    <a:pt x="1492" y="1218"/>
                  </a:lnTo>
                  <a:lnTo>
                    <a:pt x="1496" y="1218"/>
                  </a:lnTo>
                  <a:lnTo>
                    <a:pt x="1496" y="1228"/>
                  </a:lnTo>
                  <a:lnTo>
                    <a:pt x="1516" y="1228"/>
                  </a:lnTo>
                  <a:lnTo>
                    <a:pt x="1516" y="1235"/>
                  </a:lnTo>
                  <a:lnTo>
                    <a:pt x="1546" y="1235"/>
                  </a:lnTo>
                  <a:lnTo>
                    <a:pt x="1546" y="1245"/>
                  </a:lnTo>
                  <a:lnTo>
                    <a:pt x="1553" y="1245"/>
                  </a:lnTo>
                  <a:lnTo>
                    <a:pt x="1553" y="1252"/>
                  </a:lnTo>
                  <a:lnTo>
                    <a:pt x="1570" y="1252"/>
                  </a:lnTo>
                  <a:lnTo>
                    <a:pt x="1570" y="1272"/>
                  </a:lnTo>
                  <a:lnTo>
                    <a:pt x="1577" y="1272"/>
                  </a:lnTo>
                  <a:lnTo>
                    <a:pt x="1577" y="1279"/>
                  </a:lnTo>
                  <a:lnTo>
                    <a:pt x="1584" y="1279"/>
                  </a:lnTo>
                  <a:lnTo>
                    <a:pt x="1601" y="1279"/>
                  </a:lnTo>
                  <a:lnTo>
                    <a:pt x="1601" y="1326"/>
                  </a:lnTo>
                  <a:lnTo>
                    <a:pt x="1607" y="1326"/>
                  </a:lnTo>
                  <a:lnTo>
                    <a:pt x="1607" y="1343"/>
                  </a:lnTo>
                  <a:lnTo>
                    <a:pt x="1614" y="1343"/>
                  </a:lnTo>
                  <a:lnTo>
                    <a:pt x="1614" y="1371"/>
                  </a:lnTo>
                  <a:lnTo>
                    <a:pt x="1621" y="1371"/>
                  </a:lnTo>
                  <a:lnTo>
                    <a:pt x="1621" y="1381"/>
                  </a:lnTo>
                  <a:lnTo>
                    <a:pt x="1628" y="1381"/>
                  </a:lnTo>
                  <a:lnTo>
                    <a:pt x="1628" y="1387"/>
                  </a:lnTo>
                  <a:lnTo>
                    <a:pt x="1631" y="1387"/>
                  </a:lnTo>
                  <a:lnTo>
                    <a:pt x="1631" y="1398"/>
                  </a:lnTo>
                  <a:lnTo>
                    <a:pt x="1638" y="1398"/>
                  </a:lnTo>
                  <a:lnTo>
                    <a:pt x="1638" y="1408"/>
                  </a:lnTo>
                  <a:lnTo>
                    <a:pt x="1645" y="1408"/>
                  </a:lnTo>
                  <a:lnTo>
                    <a:pt x="1645" y="1425"/>
                  </a:lnTo>
                  <a:lnTo>
                    <a:pt x="1652" y="1425"/>
                  </a:lnTo>
                  <a:lnTo>
                    <a:pt x="1652" y="1462"/>
                  </a:lnTo>
                  <a:lnTo>
                    <a:pt x="1658" y="1462"/>
                  </a:lnTo>
                  <a:lnTo>
                    <a:pt x="1658" y="1479"/>
                  </a:lnTo>
                  <a:lnTo>
                    <a:pt x="1665" y="1479"/>
                  </a:lnTo>
                  <a:lnTo>
                    <a:pt x="1675" y="1479"/>
                  </a:lnTo>
                  <a:lnTo>
                    <a:pt x="1675" y="1489"/>
                  </a:lnTo>
                  <a:lnTo>
                    <a:pt x="1689" y="1489"/>
                  </a:lnTo>
                  <a:lnTo>
                    <a:pt x="1689" y="1499"/>
                  </a:lnTo>
                  <a:lnTo>
                    <a:pt x="1696" y="1499"/>
                  </a:lnTo>
                  <a:lnTo>
                    <a:pt x="1696" y="1516"/>
                  </a:lnTo>
                  <a:lnTo>
                    <a:pt x="1702" y="1516"/>
                  </a:lnTo>
                  <a:lnTo>
                    <a:pt x="1726" y="1516"/>
                  </a:lnTo>
                  <a:lnTo>
                    <a:pt x="1736" y="1516"/>
                  </a:lnTo>
                  <a:lnTo>
                    <a:pt x="1808" y="1516"/>
                  </a:lnTo>
                  <a:lnTo>
                    <a:pt x="1838" y="1516"/>
                  </a:lnTo>
                  <a:lnTo>
                    <a:pt x="1838" y="1527"/>
                  </a:lnTo>
                  <a:lnTo>
                    <a:pt x="1899" y="1527"/>
                  </a:lnTo>
                  <a:lnTo>
                    <a:pt x="1899" y="1537"/>
                  </a:lnTo>
                  <a:lnTo>
                    <a:pt x="1913" y="1537"/>
                  </a:lnTo>
                  <a:lnTo>
                    <a:pt x="1913" y="1557"/>
                  </a:lnTo>
                  <a:lnTo>
                    <a:pt x="1930" y="1557"/>
                  </a:lnTo>
                  <a:lnTo>
                    <a:pt x="1967" y="1557"/>
                  </a:lnTo>
                  <a:lnTo>
                    <a:pt x="1967" y="1567"/>
                  </a:lnTo>
                  <a:lnTo>
                    <a:pt x="1974" y="1567"/>
                  </a:lnTo>
                  <a:lnTo>
                    <a:pt x="1974" y="1574"/>
                  </a:lnTo>
                  <a:lnTo>
                    <a:pt x="1984" y="1574"/>
                  </a:lnTo>
                  <a:lnTo>
                    <a:pt x="1984" y="1605"/>
                  </a:lnTo>
                  <a:lnTo>
                    <a:pt x="1991" y="1605"/>
                  </a:lnTo>
                  <a:lnTo>
                    <a:pt x="1991" y="1615"/>
                  </a:lnTo>
                  <a:lnTo>
                    <a:pt x="2004" y="1615"/>
                  </a:lnTo>
                  <a:lnTo>
                    <a:pt x="2004" y="1625"/>
                  </a:lnTo>
                  <a:lnTo>
                    <a:pt x="2028" y="1625"/>
                  </a:lnTo>
                  <a:lnTo>
                    <a:pt x="2035" y="1625"/>
                  </a:lnTo>
                  <a:lnTo>
                    <a:pt x="2035" y="1635"/>
                  </a:lnTo>
                  <a:lnTo>
                    <a:pt x="2042" y="1635"/>
                  </a:lnTo>
                  <a:lnTo>
                    <a:pt x="2042" y="1645"/>
                  </a:lnTo>
                  <a:lnTo>
                    <a:pt x="2048" y="1645"/>
                  </a:lnTo>
                  <a:lnTo>
                    <a:pt x="2052" y="1645"/>
                  </a:lnTo>
                  <a:lnTo>
                    <a:pt x="2052" y="1652"/>
                  </a:lnTo>
                  <a:lnTo>
                    <a:pt x="2079" y="1652"/>
                  </a:lnTo>
                  <a:lnTo>
                    <a:pt x="2079" y="1672"/>
                  </a:lnTo>
                  <a:lnTo>
                    <a:pt x="2096" y="1672"/>
                  </a:lnTo>
                  <a:lnTo>
                    <a:pt x="2096" y="1703"/>
                  </a:lnTo>
                  <a:lnTo>
                    <a:pt x="2103" y="1703"/>
                  </a:lnTo>
                  <a:lnTo>
                    <a:pt x="2103" y="1723"/>
                  </a:lnTo>
                  <a:lnTo>
                    <a:pt x="2109" y="1723"/>
                  </a:lnTo>
                  <a:lnTo>
                    <a:pt x="2109" y="1733"/>
                  </a:lnTo>
                  <a:lnTo>
                    <a:pt x="2123" y="1733"/>
                  </a:lnTo>
                  <a:lnTo>
                    <a:pt x="2123" y="1764"/>
                  </a:lnTo>
                  <a:lnTo>
                    <a:pt x="2126" y="1764"/>
                  </a:lnTo>
                  <a:lnTo>
                    <a:pt x="2126" y="1771"/>
                  </a:lnTo>
                  <a:lnTo>
                    <a:pt x="2140" y="1771"/>
                  </a:lnTo>
                  <a:lnTo>
                    <a:pt x="2140" y="1781"/>
                  </a:lnTo>
                  <a:lnTo>
                    <a:pt x="2147" y="1781"/>
                  </a:lnTo>
                  <a:lnTo>
                    <a:pt x="2147" y="1801"/>
                  </a:lnTo>
                  <a:lnTo>
                    <a:pt x="2154" y="1801"/>
                  </a:lnTo>
                  <a:lnTo>
                    <a:pt x="2154" y="1822"/>
                  </a:lnTo>
                  <a:lnTo>
                    <a:pt x="2157" y="1822"/>
                  </a:lnTo>
                  <a:lnTo>
                    <a:pt x="2157" y="1842"/>
                  </a:lnTo>
                  <a:lnTo>
                    <a:pt x="2171" y="1842"/>
                  </a:lnTo>
                  <a:lnTo>
                    <a:pt x="2171" y="1852"/>
                  </a:lnTo>
                  <a:lnTo>
                    <a:pt x="2177" y="1852"/>
                  </a:lnTo>
                  <a:lnTo>
                    <a:pt x="2177" y="1862"/>
                  </a:lnTo>
                  <a:lnTo>
                    <a:pt x="2201" y="1862"/>
                  </a:lnTo>
                  <a:lnTo>
                    <a:pt x="2201" y="1883"/>
                  </a:lnTo>
                  <a:lnTo>
                    <a:pt x="2215" y="1883"/>
                  </a:lnTo>
                  <a:lnTo>
                    <a:pt x="2228" y="1883"/>
                  </a:lnTo>
                  <a:lnTo>
                    <a:pt x="2228" y="1893"/>
                  </a:lnTo>
                  <a:lnTo>
                    <a:pt x="2252" y="1893"/>
                  </a:lnTo>
                  <a:lnTo>
                    <a:pt x="2252" y="1903"/>
                  </a:lnTo>
                  <a:lnTo>
                    <a:pt x="2259" y="1903"/>
                  </a:lnTo>
                  <a:lnTo>
                    <a:pt x="2262" y="1903"/>
                  </a:lnTo>
                  <a:lnTo>
                    <a:pt x="2262" y="1917"/>
                  </a:lnTo>
                  <a:lnTo>
                    <a:pt x="2296" y="1917"/>
                  </a:lnTo>
                  <a:lnTo>
                    <a:pt x="2299" y="1917"/>
                  </a:lnTo>
                  <a:lnTo>
                    <a:pt x="2299" y="1927"/>
                  </a:lnTo>
                  <a:lnTo>
                    <a:pt x="2381" y="1927"/>
                  </a:lnTo>
                  <a:lnTo>
                    <a:pt x="2381" y="1937"/>
                  </a:lnTo>
                  <a:lnTo>
                    <a:pt x="2432" y="1937"/>
                  </a:lnTo>
                  <a:lnTo>
                    <a:pt x="2432" y="1947"/>
                  </a:lnTo>
                  <a:lnTo>
                    <a:pt x="2449" y="1947"/>
                  </a:lnTo>
                  <a:lnTo>
                    <a:pt x="2449" y="1957"/>
                  </a:lnTo>
                  <a:lnTo>
                    <a:pt x="2479" y="1957"/>
                  </a:lnTo>
                  <a:lnTo>
                    <a:pt x="2479" y="1971"/>
                  </a:lnTo>
                  <a:lnTo>
                    <a:pt x="2537" y="1971"/>
                  </a:lnTo>
                  <a:lnTo>
                    <a:pt x="2537" y="1981"/>
                  </a:lnTo>
                  <a:lnTo>
                    <a:pt x="2561" y="1981"/>
                  </a:lnTo>
                  <a:lnTo>
                    <a:pt x="2598" y="1981"/>
                  </a:lnTo>
                  <a:lnTo>
                    <a:pt x="2598" y="2001"/>
                  </a:lnTo>
                  <a:lnTo>
                    <a:pt x="2611" y="2001"/>
                  </a:lnTo>
                  <a:lnTo>
                    <a:pt x="2611" y="2015"/>
                  </a:lnTo>
                  <a:lnTo>
                    <a:pt x="2622" y="2015"/>
                  </a:lnTo>
                  <a:lnTo>
                    <a:pt x="2628" y="2015"/>
                  </a:lnTo>
                  <a:lnTo>
                    <a:pt x="2628" y="2035"/>
                  </a:lnTo>
                  <a:lnTo>
                    <a:pt x="2642" y="2035"/>
                  </a:lnTo>
                  <a:lnTo>
                    <a:pt x="2649" y="2035"/>
                  </a:lnTo>
                  <a:lnTo>
                    <a:pt x="2652" y="2035"/>
                  </a:lnTo>
                  <a:lnTo>
                    <a:pt x="2652" y="2049"/>
                  </a:lnTo>
                  <a:lnTo>
                    <a:pt x="2659" y="2049"/>
                  </a:lnTo>
                  <a:lnTo>
                    <a:pt x="2659" y="2059"/>
                  </a:lnTo>
                  <a:lnTo>
                    <a:pt x="2666" y="2059"/>
                  </a:lnTo>
                  <a:lnTo>
                    <a:pt x="2672" y="2059"/>
                  </a:lnTo>
                  <a:lnTo>
                    <a:pt x="2672" y="2073"/>
                  </a:lnTo>
                  <a:lnTo>
                    <a:pt x="2683" y="2073"/>
                  </a:lnTo>
                  <a:lnTo>
                    <a:pt x="2689" y="2073"/>
                  </a:lnTo>
                  <a:lnTo>
                    <a:pt x="2689" y="2086"/>
                  </a:lnTo>
                  <a:lnTo>
                    <a:pt x="2710" y="2086"/>
                  </a:lnTo>
                  <a:lnTo>
                    <a:pt x="2710" y="2100"/>
                  </a:lnTo>
                  <a:lnTo>
                    <a:pt x="2717" y="2100"/>
                  </a:lnTo>
                  <a:lnTo>
                    <a:pt x="2717" y="2113"/>
                  </a:lnTo>
                  <a:lnTo>
                    <a:pt x="2720" y="2113"/>
                  </a:lnTo>
                  <a:lnTo>
                    <a:pt x="2747" y="2113"/>
                  </a:lnTo>
                  <a:lnTo>
                    <a:pt x="2747" y="2127"/>
                  </a:lnTo>
                  <a:lnTo>
                    <a:pt x="2801" y="2127"/>
                  </a:lnTo>
                  <a:lnTo>
                    <a:pt x="2862" y="2127"/>
                  </a:lnTo>
                  <a:lnTo>
                    <a:pt x="2876" y="2127"/>
                  </a:lnTo>
                  <a:lnTo>
                    <a:pt x="3049" y="2127"/>
                  </a:lnTo>
                  <a:lnTo>
                    <a:pt x="3049" y="2141"/>
                  </a:lnTo>
                  <a:lnTo>
                    <a:pt x="3080" y="2141"/>
                  </a:lnTo>
                  <a:lnTo>
                    <a:pt x="3086" y="2141"/>
                  </a:lnTo>
                  <a:lnTo>
                    <a:pt x="3130" y="2141"/>
                  </a:lnTo>
                  <a:lnTo>
                    <a:pt x="3154" y="2141"/>
                  </a:lnTo>
                  <a:lnTo>
                    <a:pt x="3174" y="2141"/>
                  </a:lnTo>
                  <a:lnTo>
                    <a:pt x="3185" y="2141"/>
                  </a:lnTo>
                  <a:lnTo>
                    <a:pt x="3198" y="2141"/>
                  </a:lnTo>
                  <a:lnTo>
                    <a:pt x="3198" y="2157"/>
                  </a:lnTo>
                  <a:lnTo>
                    <a:pt x="3205" y="2157"/>
                  </a:lnTo>
                  <a:lnTo>
                    <a:pt x="3205" y="2178"/>
                  </a:lnTo>
                  <a:lnTo>
                    <a:pt x="3208" y="2178"/>
                  </a:lnTo>
                  <a:lnTo>
                    <a:pt x="3208" y="2198"/>
                  </a:lnTo>
                  <a:lnTo>
                    <a:pt x="3215" y="2198"/>
                  </a:lnTo>
                  <a:lnTo>
                    <a:pt x="3222" y="2198"/>
                  </a:lnTo>
                  <a:lnTo>
                    <a:pt x="3242" y="2198"/>
                  </a:lnTo>
                  <a:lnTo>
                    <a:pt x="3246" y="2198"/>
                  </a:lnTo>
                  <a:lnTo>
                    <a:pt x="3273" y="2198"/>
                  </a:lnTo>
                  <a:lnTo>
                    <a:pt x="3273" y="2225"/>
                  </a:lnTo>
                  <a:lnTo>
                    <a:pt x="3310" y="2225"/>
                  </a:lnTo>
                  <a:lnTo>
                    <a:pt x="3310" y="2252"/>
                  </a:lnTo>
                  <a:lnTo>
                    <a:pt x="3314" y="2252"/>
                  </a:lnTo>
                  <a:lnTo>
                    <a:pt x="3432" y="2252"/>
                  </a:lnTo>
                  <a:lnTo>
                    <a:pt x="3453" y="2252"/>
                  </a:lnTo>
                  <a:lnTo>
                    <a:pt x="3544" y="2252"/>
                  </a:lnTo>
                  <a:lnTo>
                    <a:pt x="3636" y="2252"/>
                  </a:lnTo>
                  <a:lnTo>
                    <a:pt x="3636" y="2286"/>
                  </a:lnTo>
                  <a:lnTo>
                    <a:pt x="3643" y="2286"/>
                  </a:lnTo>
                  <a:lnTo>
                    <a:pt x="3643" y="2320"/>
                  </a:lnTo>
                  <a:lnTo>
                    <a:pt x="3673" y="2320"/>
                  </a:lnTo>
                  <a:lnTo>
                    <a:pt x="3704" y="2320"/>
                  </a:lnTo>
                  <a:lnTo>
                    <a:pt x="3704" y="2354"/>
                  </a:lnTo>
                  <a:lnTo>
                    <a:pt x="3710" y="2354"/>
                  </a:lnTo>
                  <a:lnTo>
                    <a:pt x="3724" y="2354"/>
                  </a:lnTo>
                  <a:lnTo>
                    <a:pt x="3731" y="2354"/>
                  </a:lnTo>
                  <a:lnTo>
                    <a:pt x="3734" y="2354"/>
                  </a:lnTo>
                  <a:lnTo>
                    <a:pt x="3748" y="2354"/>
                  </a:lnTo>
                  <a:lnTo>
                    <a:pt x="3768" y="2354"/>
                  </a:lnTo>
                  <a:lnTo>
                    <a:pt x="3822" y="2354"/>
                  </a:lnTo>
                  <a:lnTo>
                    <a:pt x="3829" y="2354"/>
                  </a:lnTo>
                  <a:lnTo>
                    <a:pt x="3829" y="2480"/>
                  </a:lnTo>
                  <a:lnTo>
                    <a:pt x="3873" y="2480"/>
                  </a:lnTo>
                  <a:lnTo>
                    <a:pt x="3873" y="2602"/>
                  </a:lnTo>
                  <a:lnTo>
                    <a:pt x="3890" y="2602"/>
                  </a:lnTo>
                  <a:lnTo>
                    <a:pt x="4250" y="2602"/>
                  </a:lnTo>
                </a:path>
              </a:pathLst>
            </a:custGeom>
            <a:noFill/>
            <a:ln w="22225">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57" name="Freeform 707">
              <a:extLst>
                <a:ext uri="{FF2B5EF4-FFF2-40B4-BE49-F238E27FC236}">
                  <a16:creationId xmlns:a16="http://schemas.microsoft.com/office/drawing/2014/main" id="{9CA0129F-8FF0-D8D6-D569-DB5520A65EA5}"/>
                </a:ext>
              </a:extLst>
            </p:cNvPr>
            <p:cNvSpPr>
              <a:spLocks/>
            </p:cNvSpPr>
            <p:nvPr/>
          </p:nvSpPr>
          <p:spPr bwMode="auto">
            <a:xfrm>
              <a:off x="1294176" y="924517"/>
              <a:ext cx="3910438" cy="1871134"/>
            </a:xfrm>
            <a:custGeom>
              <a:avLst/>
              <a:gdLst>
                <a:gd name="T0" fmla="*/ 51 w 3724"/>
                <a:gd name="T1" fmla="*/ 0 h 2476"/>
                <a:gd name="T2" fmla="*/ 105 w 3724"/>
                <a:gd name="T3" fmla="*/ 37 h 2476"/>
                <a:gd name="T4" fmla="*/ 193 w 3724"/>
                <a:gd name="T5" fmla="*/ 58 h 2476"/>
                <a:gd name="T6" fmla="*/ 210 w 3724"/>
                <a:gd name="T7" fmla="*/ 95 h 2476"/>
                <a:gd name="T8" fmla="*/ 261 w 3724"/>
                <a:gd name="T9" fmla="*/ 115 h 2476"/>
                <a:gd name="T10" fmla="*/ 285 w 3724"/>
                <a:gd name="T11" fmla="*/ 132 h 2476"/>
                <a:gd name="T12" fmla="*/ 308 w 3724"/>
                <a:gd name="T13" fmla="*/ 190 h 2476"/>
                <a:gd name="T14" fmla="*/ 329 w 3724"/>
                <a:gd name="T15" fmla="*/ 210 h 2476"/>
                <a:gd name="T16" fmla="*/ 336 w 3724"/>
                <a:gd name="T17" fmla="*/ 268 h 2476"/>
                <a:gd name="T18" fmla="*/ 346 w 3724"/>
                <a:gd name="T19" fmla="*/ 309 h 2476"/>
                <a:gd name="T20" fmla="*/ 366 w 3724"/>
                <a:gd name="T21" fmla="*/ 349 h 2476"/>
                <a:gd name="T22" fmla="*/ 369 w 3724"/>
                <a:gd name="T23" fmla="*/ 448 h 2476"/>
                <a:gd name="T24" fmla="*/ 383 w 3724"/>
                <a:gd name="T25" fmla="*/ 509 h 2476"/>
                <a:gd name="T26" fmla="*/ 390 w 3724"/>
                <a:gd name="T27" fmla="*/ 692 h 2476"/>
                <a:gd name="T28" fmla="*/ 403 w 3724"/>
                <a:gd name="T29" fmla="*/ 774 h 2476"/>
                <a:gd name="T30" fmla="*/ 407 w 3724"/>
                <a:gd name="T31" fmla="*/ 885 h 2476"/>
                <a:gd name="T32" fmla="*/ 420 w 3724"/>
                <a:gd name="T33" fmla="*/ 906 h 2476"/>
                <a:gd name="T34" fmla="*/ 427 w 3724"/>
                <a:gd name="T35" fmla="*/ 977 h 2476"/>
                <a:gd name="T36" fmla="*/ 441 w 3724"/>
                <a:gd name="T37" fmla="*/ 1025 h 2476"/>
                <a:gd name="T38" fmla="*/ 444 w 3724"/>
                <a:gd name="T39" fmla="*/ 1119 h 2476"/>
                <a:gd name="T40" fmla="*/ 458 w 3724"/>
                <a:gd name="T41" fmla="*/ 1147 h 2476"/>
                <a:gd name="T42" fmla="*/ 464 w 3724"/>
                <a:gd name="T43" fmla="*/ 1221 h 2476"/>
                <a:gd name="T44" fmla="*/ 488 w 3724"/>
                <a:gd name="T45" fmla="*/ 1248 h 2476"/>
                <a:gd name="T46" fmla="*/ 549 w 3724"/>
                <a:gd name="T47" fmla="*/ 1276 h 2476"/>
                <a:gd name="T48" fmla="*/ 580 w 3724"/>
                <a:gd name="T49" fmla="*/ 1299 h 2476"/>
                <a:gd name="T50" fmla="*/ 631 w 3724"/>
                <a:gd name="T51" fmla="*/ 1354 h 2476"/>
                <a:gd name="T52" fmla="*/ 651 w 3724"/>
                <a:gd name="T53" fmla="*/ 1408 h 2476"/>
                <a:gd name="T54" fmla="*/ 654 w 3724"/>
                <a:gd name="T55" fmla="*/ 1462 h 2476"/>
                <a:gd name="T56" fmla="*/ 685 w 3724"/>
                <a:gd name="T57" fmla="*/ 1489 h 2476"/>
                <a:gd name="T58" fmla="*/ 698 w 3724"/>
                <a:gd name="T59" fmla="*/ 1513 h 2476"/>
                <a:gd name="T60" fmla="*/ 712 w 3724"/>
                <a:gd name="T61" fmla="*/ 1543 h 2476"/>
                <a:gd name="T62" fmla="*/ 729 w 3724"/>
                <a:gd name="T63" fmla="*/ 1628 h 2476"/>
                <a:gd name="T64" fmla="*/ 749 w 3724"/>
                <a:gd name="T65" fmla="*/ 1659 h 2476"/>
                <a:gd name="T66" fmla="*/ 756 w 3724"/>
                <a:gd name="T67" fmla="*/ 1781 h 2476"/>
                <a:gd name="T68" fmla="*/ 804 w 3724"/>
                <a:gd name="T69" fmla="*/ 1811 h 2476"/>
                <a:gd name="T70" fmla="*/ 871 w 3724"/>
                <a:gd name="T71" fmla="*/ 1876 h 2476"/>
                <a:gd name="T72" fmla="*/ 902 w 3724"/>
                <a:gd name="T73" fmla="*/ 1910 h 2476"/>
                <a:gd name="T74" fmla="*/ 946 w 3724"/>
                <a:gd name="T75" fmla="*/ 1981 h 2476"/>
                <a:gd name="T76" fmla="*/ 1044 w 3724"/>
                <a:gd name="T77" fmla="*/ 2015 h 2476"/>
                <a:gd name="T78" fmla="*/ 1126 w 3724"/>
                <a:gd name="T79" fmla="*/ 2015 h 2476"/>
                <a:gd name="T80" fmla="*/ 1156 w 3724"/>
                <a:gd name="T81" fmla="*/ 2056 h 2476"/>
                <a:gd name="T82" fmla="*/ 1306 w 3724"/>
                <a:gd name="T83" fmla="*/ 2100 h 2476"/>
                <a:gd name="T84" fmla="*/ 1584 w 3724"/>
                <a:gd name="T85" fmla="*/ 2151 h 2476"/>
                <a:gd name="T86" fmla="*/ 2004 w 3724"/>
                <a:gd name="T87" fmla="*/ 2249 h 2476"/>
                <a:gd name="T88" fmla="*/ 2109 w 3724"/>
                <a:gd name="T89" fmla="*/ 2303 h 2476"/>
                <a:gd name="T90" fmla="*/ 2252 w 3724"/>
                <a:gd name="T91" fmla="*/ 2303 h 2476"/>
                <a:gd name="T92" fmla="*/ 2717 w 3724"/>
                <a:gd name="T93" fmla="*/ 2381 h 2476"/>
                <a:gd name="T94" fmla="*/ 2944 w 3724"/>
                <a:gd name="T95" fmla="*/ 2476 h 2476"/>
                <a:gd name="T96" fmla="*/ 3724 w 3724"/>
                <a:gd name="T97" fmla="*/ 2476 h 2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24" h="2476">
                  <a:moveTo>
                    <a:pt x="0" y="0"/>
                  </a:moveTo>
                  <a:lnTo>
                    <a:pt x="7" y="0"/>
                  </a:lnTo>
                  <a:lnTo>
                    <a:pt x="51" y="0"/>
                  </a:lnTo>
                  <a:lnTo>
                    <a:pt x="51" y="20"/>
                  </a:lnTo>
                  <a:lnTo>
                    <a:pt x="105" y="20"/>
                  </a:lnTo>
                  <a:lnTo>
                    <a:pt x="105" y="37"/>
                  </a:lnTo>
                  <a:lnTo>
                    <a:pt x="163" y="37"/>
                  </a:lnTo>
                  <a:lnTo>
                    <a:pt x="163" y="58"/>
                  </a:lnTo>
                  <a:lnTo>
                    <a:pt x="193" y="58"/>
                  </a:lnTo>
                  <a:lnTo>
                    <a:pt x="193" y="75"/>
                  </a:lnTo>
                  <a:lnTo>
                    <a:pt x="210" y="75"/>
                  </a:lnTo>
                  <a:lnTo>
                    <a:pt x="210" y="95"/>
                  </a:lnTo>
                  <a:lnTo>
                    <a:pt x="247" y="95"/>
                  </a:lnTo>
                  <a:lnTo>
                    <a:pt x="247" y="115"/>
                  </a:lnTo>
                  <a:lnTo>
                    <a:pt x="261" y="115"/>
                  </a:lnTo>
                  <a:lnTo>
                    <a:pt x="278" y="115"/>
                  </a:lnTo>
                  <a:lnTo>
                    <a:pt x="278" y="132"/>
                  </a:lnTo>
                  <a:lnTo>
                    <a:pt x="285" y="132"/>
                  </a:lnTo>
                  <a:lnTo>
                    <a:pt x="285" y="153"/>
                  </a:lnTo>
                  <a:lnTo>
                    <a:pt x="308" y="153"/>
                  </a:lnTo>
                  <a:lnTo>
                    <a:pt x="308" y="190"/>
                  </a:lnTo>
                  <a:lnTo>
                    <a:pt x="315" y="190"/>
                  </a:lnTo>
                  <a:lnTo>
                    <a:pt x="315" y="210"/>
                  </a:lnTo>
                  <a:lnTo>
                    <a:pt x="329" y="210"/>
                  </a:lnTo>
                  <a:lnTo>
                    <a:pt x="329" y="251"/>
                  </a:lnTo>
                  <a:lnTo>
                    <a:pt x="336" y="251"/>
                  </a:lnTo>
                  <a:lnTo>
                    <a:pt x="336" y="268"/>
                  </a:lnTo>
                  <a:lnTo>
                    <a:pt x="339" y="268"/>
                  </a:lnTo>
                  <a:lnTo>
                    <a:pt x="346" y="268"/>
                  </a:lnTo>
                  <a:lnTo>
                    <a:pt x="346" y="309"/>
                  </a:lnTo>
                  <a:lnTo>
                    <a:pt x="359" y="309"/>
                  </a:lnTo>
                  <a:lnTo>
                    <a:pt x="359" y="349"/>
                  </a:lnTo>
                  <a:lnTo>
                    <a:pt x="366" y="349"/>
                  </a:lnTo>
                  <a:lnTo>
                    <a:pt x="366" y="366"/>
                  </a:lnTo>
                  <a:lnTo>
                    <a:pt x="369" y="366"/>
                  </a:lnTo>
                  <a:lnTo>
                    <a:pt x="369" y="448"/>
                  </a:lnTo>
                  <a:lnTo>
                    <a:pt x="376" y="448"/>
                  </a:lnTo>
                  <a:lnTo>
                    <a:pt x="376" y="509"/>
                  </a:lnTo>
                  <a:lnTo>
                    <a:pt x="383" y="509"/>
                  </a:lnTo>
                  <a:lnTo>
                    <a:pt x="383" y="611"/>
                  </a:lnTo>
                  <a:lnTo>
                    <a:pt x="390" y="611"/>
                  </a:lnTo>
                  <a:lnTo>
                    <a:pt x="390" y="692"/>
                  </a:lnTo>
                  <a:lnTo>
                    <a:pt x="397" y="692"/>
                  </a:lnTo>
                  <a:lnTo>
                    <a:pt x="397" y="774"/>
                  </a:lnTo>
                  <a:lnTo>
                    <a:pt x="403" y="774"/>
                  </a:lnTo>
                  <a:lnTo>
                    <a:pt x="403" y="841"/>
                  </a:lnTo>
                  <a:lnTo>
                    <a:pt x="407" y="841"/>
                  </a:lnTo>
                  <a:lnTo>
                    <a:pt x="407" y="885"/>
                  </a:lnTo>
                  <a:lnTo>
                    <a:pt x="414" y="885"/>
                  </a:lnTo>
                  <a:lnTo>
                    <a:pt x="414" y="906"/>
                  </a:lnTo>
                  <a:lnTo>
                    <a:pt x="420" y="906"/>
                  </a:lnTo>
                  <a:lnTo>
                    <a:pt x="420" y="953"/>
                  </a:lnTo>
                  <a:lnTo>
                    <a:pt x="427" y="953"/>
                  </a:lnTo>
                  <a:lnTo>
                    <a:pt x="427" y="977"/>
                  </a:lnTo>
                  <a:lnTo>
                    <a:pt x="434" y="977"/>
                  </a:lnTo>
                  <a:lnTo>
                    <a:pt x="434" y="1025"/>
                  </a:lnTo>
                  <a:lnTo>
                    <a:pt x="441" y="1025"/>
                  </a:lnTo>
                  <a:lnTo>
                    <a:pt x="441" y="1048"/>
                  </a:lnTo>
                  <a:lnTo>
                    <a:pt x="444" y="1048"/>
                  </a:lnTo>
                  <a:lnTo>
                    <a:pt x="444" y="1119"/>
                  </a:lnTo>
                  <a:lnTo>
                    <a:pt x="451" y="1119"/>
                  </a:lnTo>
                  <a:lnTo>
                    <a:pt x="451" y="1147"/>
                  </a:lnTo>
                  <a:lnTo>
                    <a:pt x="458" y="1147"/>
                  </a:lnTo>
                  <a:lnTo>
                    <a:pt x="458" y="1170"/>
                  </a:lnTo>
                  <a:lnTo>
                    <a:pt x="464" y="1170"/>
                  </a:lnTo>
                  <a:lnTo>
                    <a:pt x="464" y="1221"/>
                  </a:lnTo>
                  <a:lnTo>
                    <a:pt x="481" y="1221"/>
                  </a:lnTo>
                  <a:lnTo>
                    <a:pt x="488" y="1221"/>
                  </a:lnTo>
                  <a:lnTo>
                    <a:pt x="488" y="1248"/>
                  </a:lnTo>
                  <a:lnTo>
                    <a:pt x="509" y="1248"/>
                  </a:lnTo>
                  <a:lnTo>
                    <a:pt x="509" y="1276"/>
                  </a:lnTo>
                  <a:lnTo>
                    <a:pt x="549" y="1276"/>
                  </a:lnTo>
                  <a:lnTo>
                    <a:pt x="549" y="1299"/>
                  </a:lnTo>
                  <a:lnTo>
                    <a:pt x="563" y="1299"/>
                  </a:lnTo>
                  <a:lnTo>
                    <a:pt x="580" y="1299"/>
                  </a:lnTo>
                  <a:lnTo>
                    <a:pt x="580" y="1326"/>
                  </a:lnTo>
                  <a:lnTo>
                    <a:pt x="631" y="1326"/>
                  </a:lnTo>
                  <a:lnTo>
                    <a:pt x="631" y="1354"/>
                  </a:lnTo>
                  <a:lnTo>
                    <a:pt x="644" y="1354"/>
                  </a:lnTo>
                  <a:lnTo>
                    <a:pt x="644" y="1408"/>
                  </a:lnTo>
                  <a:lnTo>
                    <a:pt x="651" y="1408"/>
                  </a:lnTo>
                  <a:lnTo>
                    <a:pt x="651" y="1435"/>
                  </a:lnTo>
                  <a:lnTo>
                    <a:pt x="654" y="1435"/>
                  </a:lnTo>
                  <a:lnTo>
                    <a:pt x="654" y="1462"/>
                  </a:lnTo>
                  <a:lnTo>
                    <a:pt x="675" y="1462"/>
                  </a:lnTo>
                  <a:lnTo>
                    <a:pt x="675" y="1489"/>
                  </a:lnTo>
                  <a:lnTo>
                    <a:pt x="685" y="1489"/>
                  </a:lnTo>
                  <a:lnTo>
                    <a:pt x="685" y="1513"/>
                  </a:lnTo>
                  <a:lnTo>
                    <a:pt x="692" y="1513"/>
                  </a:lnTo>
                  <a:lnTo>
                    <a:pt x="698" y="1513"/>
                  </a:lnTo>
                  <a:lnTo>
                    <a:pt x="705" y="1513"/>
                  </a:lnTo>
                  <a:lnTo>
                    <a:pt x="705" y="1543"/>
                  </a:lnTo>
                  <a:lnTo>
                    <a:pt x="712" y="1543"/>
                  </a:lnTo>
                  <a:lnTo>
                    <a:pt x="712" y="1571"/>
                  </a:lnTo>
                  <a:lnTo>
                    <a:pt x="729" y="1571"/>
                  </a:lnTo>
                  <a:lnTo>
                    <a:pt x="729" y="1628"/>
                  </a:lnTo>
                  <a:lnTo>
                    <a:pt x="743" y="1628"/>
                  </a:lnTo>
                  <a:lnTo>
                    <a:pt x="743" y="1659"/>
                  </a:lnTo>
                  <a:lnTo>
                    <a:pt x="749" y="1659"/>
                  </a:lnTo>
                  <a:lnTo>
                    <a:pt x="749" y="1720"/>
                  </a:lnTo>
                  <a:lnTo>
                    <a:pt x="756" y="1720"/>
                  </a:lnTo>
                  <a:lnTo>
                    <a:pt x="756" y="1781"/>
                  </a:lnTo>
                  <a:lnTo>
                    <a:pt x="787" y="1781"/>
                  </a:lnTo>
                  <a:lnTo>
                    <a:pt x="787" y="1811"/>
                  </a:lnTo>
                  <a:lnTo>
                    <a:pt x="804" y="1811"/>
                  </a:lnTo>
                  <a:lnTo>
                    <a:pt x="810" y="1811"/>
                  </a:lnTo>
                  <a:lnTo>
                    <a:pt x="810" y="1876"/>
                  </a:lnTo>
                  <a:lnTo>
                    <a:pt x="871" y="1876"/>
                  </a:lnTo>
                  <a:lnTo>
                    <a:pt x="871" y="1910"/>
                  </a:lnTo>
                  <a:lnTo>
                    <a:pt x="885" y="1910"/>
                  </a:lnTo>
                  <a:lnTo>
                    <a:pt x="902" y="1910"/>
                  </a:lnTo>
                  <a:lnTo>
                    <a:pt x="902" y="1947"/>
                  </a:lnTo>
                  <a:lnTo>
                    <a:pt x="946" y="1947"/>
                  </a:lnTo>
                  <a:lnTo>
                    <a:pt x="946" y="1981"/>
                  </a:lnTo>
                  <a:lnTo>
                    <a:pt x="1007" y="1981"/>
                  </a:lnTo>
                  <a:lnTo>
                    <a:pt x="1044" y="1981"/>
                  </a:lnTo>
                  <a:lnTo>
                    <a:pt x="1044" y="2015"/>
                  </a:lnTo>
                  <a:lnTo>
                    <a:pt x="1051" y="2015"/>
                  </a:lnTo>
                  <a:lnTo>
                    <a:pt x="1082" y="2015"/>
                  </a:lnTo>
                  <a:lnTo>
                    <a:pt x="1126" y="2015"/>
                  </a:lnTo>
                  <a:lnTo>
                    <a:pt x="1126" y="2056"/>
                  </a:lnTo>
                  <a:lnTo>
                    <a:pt x="1133" y="2056"/>
                  </a:lnTo>
                  <a:lnTo>
                    <a:pt x="1156" y="2056"/>
                  </a:lnTo>
                  <a:lnTo>
                    <a:pt x="1156" y="2100"/>
                  </a:lnTo>
                  <a:lnTo>
                    <a:pt x="1224" y="2100"/>
                  </a:lnTo>
                  <a:lnTo>
                    <a:pt x="1306" y="2100"/>
                  </a:lnTo>
                  <a:lnTo>
                    <a:pt x="1312" y="2100"/>
                  </a:lnTo>
                  <a:lnTo>
                    <a:pt x="1312" y="2151"/>
                  </a:lnTo>
                  <a:lnTo>
                    <a:pt x="1584" y="2151"/>
                  </a:lnTo>
                  <a:lnTo>
                    <a:pt x="1584" y="2202"/>
                  </a:lnTo>
                  <a:lnTo>
                    <a:pt x="2004" y="2202"/>
                  </a:lnTo>
                  <a:lnTo>
                    <a:pt x="2004" y="2249"/>
                  </a:lnTo>
                  <a:lnTo>
                    <a:pt x="2028" y="2249"/>
                  </a:lnTo>
                  <a:lnTo>
                    <a:pt x="2109" y="2249"/>
                  </a:lnTo>
                  <a:lnTo>
                    <a:pt x="2109" y="2303"/>
                  </a:lnTo>
                  <a:lnTo>
                    <a:pt x="2157" y="2303"/>
                  </a:lnTo>
                  <a:lnTo>
                    <a:pt x="2171" y="2303"/>
                  </a:lnTo>
                  <a:lnTo>
                    <a:pt x="2252" y="2303"/>
                  </a:lnTo>
                  <a:lnTo>
                    <a:pt x="2703" y="2303"/>
                  </a:lnTo>
                  <a:lnTo>
                    <a:pt x="2703" y="2381"/>
                  </a:lnTo>
                  <a:lnTo>
                    <a:pt x="2717" y="2381"/>
                  </a:lnTo>
                  <a:lnTo>
                    <a:pt x="2815" y="2381"/>
                  </a:lnTo>
                  <a:lnTo>
                    <a:pt x="2815" y="2476"/>
                  </a:lnTo>
                  <a:lnTo>
                    <a:pt x="2944" y="2476"/>
                  </a:lnTo>
                  <a:lnTo>
                    <a:pt x="3242" y="2476"/>
                  </a:lnTo>
                  <a:lnTo>
                    <a:pt x="3693" y="2476"/>
                  </a:lnTo>
                  <a:lnTo>
                    <a:pt x="3724" y="2476"/>
                  </a:lnTo>
                </a:path>
              </a:pathLst>
            </a:custGeom>
            <a:noFill/>
            <a:ln w="22225">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58" name="Line 708">
              <a:extLst>
                <a:ext uri="{FF2B5EF4-FFF2-40B4-BE49-F238E27FC236}">
                  <a16:creationId xmlns:a16="http://schemas.microsoft.com/office/drawing/2014/main" id="{71B1466A-0679-9EBA-694A-128322D6DAE6}"/>
                </a:ext>
              </a:extLst>
            </p:cNvPr>
            <p:cNvSpPr>
              <a:spLocks noChangeShapeType="1"/>
            </p:cNvSpPr>
            <p:nvPr/>
          </p:nvSpPr>
          <p:spPr bwMode="auto">
            <a:xfrm>
              <a:off x="1273004" y="929862"/>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59" name="Line 709">
              <a:extLst>
                <a:ext uri="{FF2B5EF4-FFF2-40B4-BE49-F238E27FC236}">
                  <a16:creationId xmlns:a16="http://schemas.microsoft.com/office/drawing/2014/main" id="{D9D796EC-7387-6E16-EDDC-1CD5F5B3E157}"/>
                </a:ext>
              </a:extLst>
            </p:cNvPr>
            <p:cNvSpPr>
              <a:spLocks noChangeShapeType="1"/>
            </p:cNvSpPr>
            <p:nvPr/>
          </p:nvSpPr>
          <p:spPr bwMode="auto">
            <a:xfrm>
              <a:off x="1302644" y="908478"/>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0" name="Line 710">
              <a:extLst>
                <a:ext uri="{FF2B5EF4-FFF2-40B4-BE49-F238E27FC236}">
                  <a16:creationId xmlns:a16="http://schemas.microsoft.com/office/drawing/2014/main" id="{B74F5E9C-D2EA-808A-DA2B-D890453D1FB8}"/>
                </a:ext>
              </a:extLst>
            </p:cNvPr>
            <p:cNvSpPr>
              <a:spLocks noChangeShapeType="1"/>
            </p:cNvSpPr>
            <p:nvPr/>
          </p:nvSpPr>
          <p:spPr bwMode="auto">
            <a:xfrm>
              <a:off x="1273004" y="929862"/>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1" name="Line 711">
              <a:extLst>
                <a:ext uri="{FF2B5EF4-FFF2-40B4-BE49-F238E27FC236}">
                  <a16:creationId xmlns:a16="http://schemas.microsoft.com/office/drawing/2014/main" id="{3743565F-F997-4CBC-6DC2-830B573BEBA3}"/>
                </a:ext>
              </a:extLst>
            </p:cNvPr>
            <p:cNvSpPr>
              <a:spLocks noChangeShapeType="1"/>
            </p:cNvSpPr>
            <p:nvPr/>
          </p:nvSpPr>
          <p:spPr bwMode="auto">
            <a:xfrm>
              <a:off x="1302644" y="908478"/>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2" name="Line 712">
              <a:extLst>
                <a:ext uri="{FF2B5EF4-FFF2-40B4-BE49-F238E27FC236}">
                  <a16:creationId xmlns:a16="http://schemas.microsoft.com/office/drawing/2014/main" id="{FF8A44A5-9930-3813-472E-12B2976FE8CC}"/>
                </a:ext>
              </a:extLst>
            </p:cNvPr>
            <p:cNvSpPr>
              <a:spLocks noChangeShapeType="1"/>
            </p:cNvSpPr>
            <p:nvPr/>
          </p:nvSpPr>
          <p:spPr bwMode="auto">
            <a:xfrm>
              <a:off x="1273004" y="929862"/>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3" name="Line 713">
              <a:extLst>
                <a:ext uri="{FF2B5EF4-FFF2-40B4-BE49-F238E27FC236}">
                  <a16:creationId xmlns:a16="http://schemas.microsoft.com/office/drawing/2014/main" id="{EACBB8D6-A0B1-7A95-90B8-464D76E900E2}"/>
                </a:ext>
              </a:extLst>
            </p:cNvPr>
            <p:cNvSpPr>
              <a:spLocks noChangeShapeType="1"/>
            </p:cNvSpPr>
            <p:nvPr/>
          </p:nvSpPr>
          <p:spPr bwMode="auto">
            <a:xfrm>
              <a:off x="1302644" y="908478"/>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4" name="Line 714">
              <a:extLst>
                <a:ext uri="{FF2B5EF4-FFF2-40B4-BE49-F238E27FC236}">
                  <a16:creationId xmlns:a16="http://schemas.microsoft.com/office/drawing/2014/main" id="{D27C0EE6-1DE3-BD36-265E-D91AD4B8CAEA}"/>
                </a:ext>
              </a:extLst>
            </p:cNvPr>
            <p:cNvSpPr>
              <a:spLocks noChangeShapeType="1"/>
            </p:cNvSpPr>
            <p:nvPr/>
          </p:nvSpPr>
          <p:spPr bwMode="auto">
            <a:xfrm>
              <a:off x="1273004" y="929862"/>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5" name="Line 715">
              <a:extLst>
                <a:ext uri="{FF2B5EF4-FFF2-40B4-BE49-F238E27FC236}">
                  <a16:creationId xmlns:a16="http://schemas.microsoft.com/office/drawing/2014/main" id="{69B3383A-64A0-C45A-8A4F-EF31B5109374}"/>
                </a:ext>
              </a:extLst>
            </p:cNvPr>
            <p:cNvSpPr>
              <a:spLocks noChangeShapeType="1"/>
            </p:cNvSpPr>
            <p:nvPr/>
          </p:nvSpPr>
          <p:spPr bwMode="auto">
            <a:xfrm>
              <a:off x="1302644" y="908478"/>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6" name="Line 716">
              <a:extLst>
                <a:ext uri="{FF2B5EF4-FFF2-40B4-BE49-F238E27FC236}">
                  <a16:creationId xmlns:a16="http://schemas.microsoft.com/office/drawing/2014/main" id="{616FAAFE-3103-DF27-35FA-AB02A264E0DB}"/>
                </a:ext>
              </a:extLst>
            </p:cNvPr>
            <p:cNvSpPr>
              <a:spLocks noChangeShapeType="1"/>
            </p:cNvSpPr>
            <p:nvPr/>
          </p:nvSpPr>
          <p:spPr bwMode="auto">
            <a:xfrm>
              <a:off x="1273004" y="929862"/>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7" name="Line 717">
              <a:extLst>
                <a:ext uri="{FF2B5EF4-FFF2-40B4-BE49-F238E27FC236}">
                  <a16:creationId xmlns:a16="http://schemas.microsoft.com/office/drawing/2014/main" id="{CCDB56F5-A1D2-B4C6-C001-A047A4E3C8AA}"/>
                </a:ext>
              </a:extLst>
            </p:cNvPr>
            <p:cNvSpPr>
              <a:spLocks noChangeShapeType="1"/>
            </p:cNvSpPr>
            <p:nvPr/>
          </p:nvSpPr>
          <p:spPr bwMode="auto">
            <a:xfrm>
              <a:off x="1302644" y="908478"/>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8" name="Line 718">
              <a:extLst>
                <a:ext uri="{FF2B5EF4-FFF2-40B4-BE49-F238E27FC236}">
                  <a16:creationId xmlns:a16="http://schemas.microsoft.com/office/drawing/2014/main" id="{FC4DC610-C462-E113-6726-E9D5E1935290}"/>
                </a:ext>
              </a:extLst>
            </p:cNvPr>
            <p:cNvSpPr>
              <a:spLocks noChangeShapeType="1"/>
            </p:cNvSpPr>
            <p:nvPr/>
          </p:nvSpPr>
          <p:spPr bwMode="auto">
            <a:xfrm>
              <a:off x="1273004" y="929862"/>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9" name="Line 719">
              <a:extLst>
                <a:ext uri="{FF2B5EF4-FFF2-40B4-BE49-F238E27FC236}">
                  <a16:creationId xmlns:a16="http://schemas.microsoft.com/office/drawing/2014/main" id="{CDF30E12-84B2-48DE-AEE6-7933F2A7527D}"/>
                </a:ext>
              </a:extLst>
            </p:cNvPr>
            <p:cNvSpPr>
              <a:spLocks noChangeShapeType="1"/>
            </p:cNvSpPr>
            <p:nvPr/>
          </p:nvSpPr>
          <p:spPr bwMode="auto">
            <a:xfrm>
              <a:off x="1302644" y="908478"/>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0" name="Line 720">
              <a:extLst>
                <a:ext uri="{FF2B5EF4-FFF2-40B4-BE49-F238E27FC236}">
                  <a16:creationId xmlns:a16="http://schemas.microsoft.com/office/drawing/2014/main" id="{85E170FB-7D6C-25B3-240C-F6097412B7AE}"/>
                </a:ext>
              </a:extLst>
            </p:cNvPr>
            <p:cNvSpPr>
              <a:spLocks noChangeShapeType="1"/>
            </p:cNvSpPr>
            <p:nvPr/>
          </p:nvSpPr>
          <p:spPr bwMode="auto">
            <a:xfrm>
              <a:off x="1273004" y="929862"/>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1" name="Line 721">
              <a:extLst>
                <a:ext uri="{FF2B5EF4-FFF2-40B4-BE49-F238E27FC236}">
                  <a16:creationId xmlns:a16="http://schemas.microsoft.com/office/drawing/2014/main" id="{6DAB70E9-0B56-A6F5-EC6A-7C978CBB8531}"/>
                </a:ext>
              </a:extLst>
            </p:cNvPr>
            <p:cNvSpPr>
              <a:spLocks noChangeShapeType="1"/>
            </p:cNvSpPr>
            <p:nvPr/>
          </p:nvSpPr>
          <p:spPr bwMode="auto">
            <a:xfrm>
              <a:off x="1302644" y="908478"/>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2" name="Line 722">
              <a:extLst>
                <a:ext uri="{FF2B5EF4-FFF2-40B4-BE49-F238E27FC236}">
                  <a16:creationId xmlns:a16="http://schemas.microsoft.com/office/drawing/2014/main" id="{6D3F014C-B931-0EBE-208E-90CD750E8687}"/>
                </a:ext>
              </a:extLst>
            </p:cNvPr>
            <p:cNvSpPr>
              <a:spLocks noChangeShapeType="1"/>
            </p:cNvSpPr>
            <p:nvPr/>
          </p:nvSpPr>
          <p:spPr bwMode="auto">
            <a:xfrm>
              <a:off x="1273004" y="929862"/>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3" name="Line 723">
              <a:extLst>
                <a:ext uri="{FF2B5EF4-FFF2-40B4-BE49-F238E27FC236}">
                  <a16:creationId xmlns:a16="http://schemas.microsoft.com/office/drawing/2014/main" id="{FEDDC0EF-C23C-7E06-3092-1539BC615964}"/>
                </a:ext>
              </a:extLst>
            </p:cNvPr>
            <p:cNvSpPr>
              <a:spLocks noChangeShapeType="1"/>
            </p:cNvSpPr>
            <p:nvPr/>
          </p:nvSpPr>
          <p:spPr bwMode="auto">
            <a:xfrm>
              <a:off x="1302644" y="908478"/>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4" name="Line 724">
              <a:extLst>
                <a:ext uri="{FF2B5EF4-FFF2-40B4-BE49-F238E27FC236}">
                  <a16:creationId xmlns:a16="http://schemas.microsoft.com/office/drawing/2014/main" id="{4FD7565F-3C8A-C682-AD7C-B6B45B6274C0}"/>
                </a:ext>
              </a:extLst>
            </p:cNvPr>
            <p:cNvSpPr>
              <a:spLocks noChangeShapeType="1"/>
            </p:cNvSpPr>
            <p:nvPr/>
          </p:nvSpPr>
          <p:spPr bwMode="auto">
            <a:xfrm>
              <a:off x="1649862" y="992234"/>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5" name="Line 725">
              <a:extLst>
                <a:ext uri="{FF2B5EF4-FFF2-40B4-BE49-F238E27FC236}">
                  <a16:creationId xmlns:a16="http://schemas.microsoft.com/office/drawing/2014/main" id="{AC999805-303B-659D-6613-194485CA1710}"/>
                </a:ext>
              </a:extLst>
            </p:cNvPr>
            <p:cNvSpPr>
              <a:spLocks noChangeShapeType="1"/>
            </p:cNvSpPr>
            <p:nvPr/>
          </p:nvSpPr>
          <p:spPr bwMode="auto">
            <a:xfrm>
              <a:off x="1679503" y="974414"/>
              <a:ext cx="0" cy="3742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6" name="Line 726">
              <a:extLst>
                <a:ext uri="{FF2B5EF4-FFF2-40B4-BE49-F238E27FC236}">
                  <a16:creationId xmlns:a16="http://schemas.microsoft.com/office/drawing/2014/main" id="{FF62A59A-768A-F1CB-573D-3E6FD2E36147}"/>
                </a:ext>
              </a:extLst>
            </p:cNvPr>
            <p:cNvSpPr>
              <a:spLocks noChangeShapeType="1"/>
            </p:cNvSpPr>
            <p:nvPr/>
          </p:nvSpPr>
          <p:spPr bwMode="auto">
            <a:xfrm>
              <a:off x="1658331" y="999362"/>
              <a:ext cx="52929"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7" name="Line 727">
              <a:extLst>
                <a:ext uri="{FF2B5EF4-FFF2-40B4-BE49-F238E27FC236}">
                  <a16:creationId xmlns:a16="http://schemas.microsoft.com/office/drawing/2014/main" id="{EAF62F82-832A-7A8D-A421-A3DC23A7107A}"/>
                </a:ext>
              </a:extLst>
            </p:cNvPr>
            <p:cNvSpPr>
              <a:spLocks noChangeShapeType="1"/>
            </p:cNvSpPr>
            <p:nvPr/>
          </p:nvSpPr>
          <p:spPr bwMode="auto">
            <a:xfrm>
              <a:off x="1681620" y="977978"/>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8" name="Line 728">
              <a:extLst>
                <a:ext uri="{FF2B5EF4-FFF2-40B4-BE49-F238E27FC236}">
                  <a16:creationId xmlns:a16="http://schemas.microsoft.com/office/drawing/2014/main" id="{625DD8A1-76C9-77F9-CF4B-4EEC9E6FEF9C}"/>
                </a:ext>
              </a:extLst>
            </p:cNvPr>
            <p:cNvSpPr>
              <a:spLocks noChangeShapeType="1"/>
            </p:cNvSpPr>
            <p:nvPr/>
          </p:nvSpPr>
          <p:spPr bwMode="auto">
            <a:xfrm>
              <a:off x="1690088" y="1054604"/>
              <a:ext cx="5293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9" name="Line 729">
              <a:extLst>
                <a:ext uri="{FF2B5EF4-FFF2-40B4-BE49-F238E27FC236}">
                  <a16:creationId xmlns:a16="http://schemas.microsoft.com/office/drawing/2014/main" id="{42A9C218-CFFF-28C1-87D8-49843E992C79}"/>
                </a:ext>
              </a:extLst>
            </p:cNvPr>
            <p:cNvSpPr>
              <a:spLocks noChangeShapeType="1"/>
            </p:cNvSpPr>
            <p:nvPr/>
          </p:nvSpPr>
          <p:spPr bwMode="auto">
            <a:xfrm>
              <a:off x="1717612" y="1035003"/>
              <a:ext cx="0" cy="4098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0" name="Line 730">
              <a:extLst>
                <a:ext uri="{FF2B5EF4-FFF2-40B4-BE49-F238E27FC236}">
                  <a16:creationId xmlns:a16="http://schemas.microsoft.com/office/drawing/2014/main" id="{A3745515-11D2-BF70-341A-294EC950EBA3}"/>
                </a:ext>
              </a:extLst>
            </p:cNvPr>
            <p:cNvSpPr>
              <a:spLocks noChangeShapeType="1"/>
            </p:cNvSpPr>
            <p:nvPr/>
          </p:nvSpPr>
          <p:spPr bwMode="auto">
            <a:xfrm>
              <a:off x="1690088" y="1054604"/>
              <a:ext cx="5293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1" name="Line 731">
              <a:extLst>
                <a:ext uri="{FF2B5EF4-FFF2-40B4-BE49-F238E27FC236}">
                  <a16:creationId xmlns:a16="http://schemas.microsoft.com/office/drawing/2014/main" id="{EF9B657E-67AB-57DC-7E68-D6EACC622213}"/>
                </a:ext>
              </a:extLst>
            </p:cNvPr>
            <p:cNvSpPr>
              <a:spLocks noChangeShapeType="1"/>
            </p:cNvSpPr>
            <p:nvPr/>
          </p:nvSpPr>
          <p:spPr bwMode="auto">
            <a:xfrm>
              <a:off x="1717612" y="1035003"/>
              <a:ext cx="0" cy="4098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2" name="Line 732">
              <a:extLst>
                <a:ext uri="{FF2B5EF4-FFF2-40B4-BE49-F238E27FC236}">
                  <a16:creationId xmlns:a16="http://schemas.microsoft.com/office/drawing/2014/main" id="{83604936-DEDA-6971-64D3-AD53426867A0}"/>
                </a:ext>
              </a:extLst>
            </p:cNvPr>
            <p:cNvSpPr>
              <a:spLocks noChangeShapeType="1"/>
            </p:cNvSpPr>
            <p:nvPr/>
          </p:nvSpPr>
          <p:spPr bwMode="auto">
            <a:xfrm>
              <a:off x="1690088" y="1054604"/>
              <a:ext cx="5293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3" name="Line 733">
              <a:extLst>
                <a:ext uri="{FF2B5EF4-FFF2-40B4-BE49-F238E27FC236}">
                  <a16:creationId xmlns:a16="http://schemas.microsoft.com/office/drawing/2014/main" id="{D8483A7F-DF0F-8BE7-0621-BA87C4B40C4A}"/>
                </a:ext>
              </a:extLst>
            </p:cNvPr>
            <p:cNvSpPr>
              <a:spLocks noChangeShapeType="1"/>
            </p:cNvSpPr>
            <p:nvPr/>
          </p:nvSpPr>
          <p:spPr bwMode="auto">
            <a:xfrm>
              <a:off x="1717612" y="1035003"/>
              <a:ext cx="0" cy="4098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4" name="Line 734">
              <a:extLst>
                <a:ext uri="{FF2B5EF4-FFF2-40B4-BE49-F238E27FC236}">
                  <a16:creationId xmlns:a16="http://schemas.microsoft.com/office/drawing/2014/main" id="{136944C9-7C2C-7EDF-13E9-003F20D9DCA9}"/>
                </a:ext>
              </a:extLst>
            </p:cNvPr>
            <p:cNvSpPr>
              <a:spLocks noChangeShapeType="1"/>
            </p:cNvSpPr>
            <p:nvPr/>
          </p:nvSpPr>
          <p:spPr bwMode="auto">
            <a:xfrm>
              <a:off x="1700675" y="1109848"/>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5" name="Line 735">
              <a:extLst>
                <a:ext uri="{FF2B5EF4-FFF2-40B4-BE49-F238E27FC236}">
                  <a16:creationId xmlns:a16="http://schemas.microsoft.com/office/drawing/2014/main" id="{5AD03BF5-D151-BDCF-4F3D-BE66DF60980C}"/>
                </a:ext>
              </a:extLst>
            </p:cNvPr>
            <p:cNvSpPr>
              <a:spLocks noChangeShapeType="1"/>
            </p:cNvSpPr>
            <p:nvPr/>
          </p:nvSpPr>
          <p:spPr bwMode="auto">
            <a:xfrm>
              <a:off x="1728198" y="1088464"/>
              <a:ext cx="0" cy="3742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6" name="Line 736">
              <a:extLst>
                <a:ext uri="{FF2B5EF4-FFF2-40B4-BE49-F238E27FC236}">
                  <a16:creationId xmlns:a16="http://schemas.microsoft.com/office/drawing/2014/main" id="{D60FA8C7-BAF8-939B-3540-86449A0B1F27}"/>
                </a:ext>
              </a:extLst>
            </p:cNvPr>
            <p:cNvSpPr>
              <a:spLocks noChangeShapeType="1"/>
            </p:cNvSpPr>
            <p:nvPr/>
          </p:nvSpPr>
          <p:spPr bwMode="auto">
            <a:xfrm>
              <a:off x="1707026" y="1133014"/>
              <a:ext cx="57165"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7" name="Line 737">
              <a:extLst>
                <a:ext uri="{FF2B5EF4-FFF2-40B4-BE49-F238E27FC236}">
                  <a16:creationId xmlns:a16="http://schemas.microsoft.com/office/drawing/2014/main" id="{F1BB1C7D-F88F-7DC3-D2F7-81983A0EACC8}"/>
                </a:ext>
              </a:extLst>
            </p:cNvPr>
            <p:cNvSpPr>
              <a:spLocks noChangeShapeType="1"/>
            </p:cNvSpPr>
            <p:nvPr/>
          </p:nvSpPr>
          <p:spPr bwMode="auto">
            <a:xfrm>
              <a:off x="1734550" y="1111629"/>
              <a:ext cx="0" cy="37423"/>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8" name="Line 738">
              <a:extLst>
                <a:ext uri="{FF2B5EF4-FFF2-40B4-BE49-F238E27FC236}">
                  <a16:creationId xmlns:a16="http://schemas.microsoft.com/office/drawing/2014/main" id="{73D8B64D-356E-FD9D-2E12-AFD25135AE93}"/>
                </a:ext>
              </a:extLst>
            </p:cNvPr>
            <p:cNvSpPr>
              <a:spLocks noChangeShapeType="1"/>
            </p:cNvSpPr>
            <p:nvPr/>
          </p:nvSpPr>
          <p:spPr bwMode="auto">
            <a:xfrm>
              <a:off x="1728198" y="1250628"/>
              <a:ext cx="5293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9" name="Line 739">
              <a:extLst>
                <a:ext uri="{FF2B5EF4-FFF2-40B4-BE49-F238E27FC236}">
                  <a16:creationId xmlns:a16="http://schemas.microsoft.com/office/drawing/2014/main" id="{C775D662-1EB5-3D68-3FB2-EE85E80768F4}"/>
                </a:ext>
              </a:extLst>
            </p:cNvPr>
            <p:cNvSpPr>
              <a:spLocks noChangeShapeType="1"/>
            </p:cNvSpPr>
            <p:nvPr/>
          </p:nvSpPr>
          <p:spPr bwMode="auto">
            <a:xfrm>
              <a:off x="1757838" y="1234590"/>
              <a:ext cx="0" cy="3742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0" name="Line 740">
              <a:extLst>
                <a:ext uri="{FF2B5EF4-FFF2-40B4-BE49-F238E27FC236}">
                  <a16:creationId xmlns:a16="http://schemas.microsoft.com/office/drawing/2014/main" id="{D8D49BE0-3F32-FDCB-6F67-D2CF37000598}"/>
                </a:ext>
              </a:extLst>
            </p:cNvPr>
            <p:cNvSpPr>
              <a:spLocks noChangeShapeType="1"/>
            </p:cNvSpPr>
            <p:nvPr/>
          </p:nvSpPr>
          <p:spPr bwMode="auto">
            <a:xfrm>
              <a:off x="1734550" y="1270231"/>
              <a:ext cx="55047"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1" name="Line 741">
              <a:extLst>
                <a:ext uri="{FF2B5EF4-FFF2-40B4-BE49-F238E27FC236}">
                  <a16:creationId xmlns:a16="http://schemas.microsoft.com/office/drawing/2014/main" id="{9A462162-02B3-7C06-3331-EBF2DA7FC0AD}"/>
                </a:ext>
              </a:extLst>
            </p:cNvPr>
            <p:cNvSpPr>
              <a:spLocks noChangeShapeType="1"/>
            </p:cNvSpPr>
            <p:nvPr/>
          </p:nvSpPr>
          <p:spPr bwMode="auto">
            <a:xfrm>
              <a:off x="1759956" y="1248847"/>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2" name="Line 742">
              <a:extLst>
                <a:ext uri="{FF2B5EF4-FFF2-40B4-BE49-F238E27FC236}">
                  <a16:creationId xmlns:a16="http://schemas.microsoft.com/office/drawing/2014/main" id="{A20B5899-8B5D-8EEE-AEF5-6EE840659A7E}"/>
                </a:ext>
              </a:extLst>
            </p:cNvPr>
            <p:cNvSpPr>
              <a:spLocks noChangeShapeType="1"/>
            </p:cNvSpPr>
            <p:nvPr/>
          </p:nvSpPr>
          <p:spPr bwMode="auto">
            <a:xfrm>
              <a:off x="1753604" y="1293397"/>
              <a:ext cx="57165"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3" name="Line 743">
              <a:extLst>
                <a:ext uri="{FF2B5EF4-FFF2-40B4-BE49-F238E27FC236}">
                  <a16:creationId xmlns:a16="http://schemas.microsoft.com/office/drawing/2014/main" id="{365A80FD-08B8-6EB9-396B-1F2213B044CA}"/>
                </a:ext>
              </a:extLst>
            </p:cNvPr>
            <p:cNvSpPr>
              <a:spLocks noChangeShapeType="1"/>
            </p:cNvSpPr>
            <p:nvPr/>
          </p:nvSpPr>
          <p:spPr bwMode="auto">
            <a:xfrm>
              <a:off x="1781128" y="1277359"/>
              <a:ext cx="0" cy="3742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4" name="Line 744">
              <a:extLst>
                <a:ext uri="{FF2B5EF4-FFF2-40B4-BE49-F238E27FC236}">
                  <a16:creationId xmlns:a16="http://schemas.microsoft.com/office/drawing/2014/main" id="{ACAF7793-5E9D-40B3-9D47-0E0E771CAC7D}"/>
                </a:ext>
              </a:extLst>
            </p:cNvPr>
            <p:cNvSpPr>
              <a:spLocks noChangeShapeType="1"/>
            </p:cNvSpPr>
            <p:nvPr/>
          </p:nvSpPr>
          <p:spPr bwMode="auto">
            <a:xfrm>
              <a:off x="1889104" y="1382498"/>
              <a:ext cx="57165"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5" name="Line 745">
              <a:extLst>
                <a:ext uri="{FF2B5EF4-FFF2-40B4-BE49-F238E27FC236}">
                  <a16:creationId xmlns:a16="http://schemas.microsoft.com/office/drawing/2014/main" id="{A821884E-A475-DD7F-BE1B-65F15A3E4943}"/>
                </a:ext>
              </a:extLst>
            </p:cNvPr>
            <p:cNvSpPr>
              <a:spLocks noChangeShapeType="1"/>
            </p:cNvSpPr>
            <p:nvPr/>
          </p:nvSpPr>
          <p:spPr bwMode="auto">
            <a:xfrm>
              <a:off x="1916628" y="1362897"/>
              <a:ext cx="0" cy="4098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6" name="Line 746">
              <a:extLst>
                <a:ext uri="{FF2B5EF4-FFF2-40B4-BE49-F238E27FC236}">
                  <a16:creationId xmlns:a16="http://schemas.microsoft.com/office/drawing/2014/main" id="{3600B4D1-71A4-A255-3904-9BCF138CA210}"/>
                </a:ext>
              </a:extLst>
            </p:cNvPr>
            <p:cNvSpPr>
              <a:spLocks noChangeShapeType="1"/>
            </p:cNvSpPr>
            <p:nvPr/>
          </p:nvSpPr>
          <p:spPr bwMode="auto">
            <a:xfrm>
              <a:off x="1992846" y="1412793"/>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7" name="Line 747">
              <a:extLst>
                <a:ext uri="{FF2B5EF4-FFF2-40B4-BE49-F238E27FC236}">
                  <a16:creationId xmlns:a16="http://schemas.microsoft.com/office/drawing/2014/main" id="{5DABC293-2605-21AC-5CF1-04EE72BFB9B9}"/>
                </a:ext>
              </a:extLst>
            </p:cNvPr>
            <p:cNvSpPr>
              <a:spLocks noChangeShapeType="1"/>
            </p:cNvSpPr>
            <p:nvPr/>
          </p:nvSpPr>
          <p:spPr bwMode="auto">
            <a:xfrm>
              <a:off x="2020369" y="1393191"/>
              <a:ext cx="0" cy="37423"/>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8" name="Line 748">
              <a:extLst>
                <a:ext uri="{FF2B5EF4-FFF2-40B4-BE49-F238E27FC236}">
                  <a16:creationId xmlns:a16="http://schemas.microsoft.com/office/drawing/2014/main" id="{0A193AA3-36AF-D9F1-E126-76043E622A12}"/>
                </a:ext>
              </a:extLst>
            </p:cNvPr>
            <p:cNvSpPr>
              <a:spLocks noChangeShapeType="1"/>
            </p:cNvSpPr>
            <p:nvPr/>
          </p:nvSpPr>
          <p:spPr bwMode="auto">
            <a:xfrm>
              <a:off x="2039424" y="1441306"/>
              <a:ext cx="55047"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9" name="Line 749">
              <a:extLst>
                <a:ext uri="{FF2B5EF4-FFF2-40B4-BE49-F238E27FC236}">
                  <a16:creationId xmlns:a16="http://schemas.microsoft.com/office/drawing/2014/main" id="{AD96AF35-DE7F-5FB2-9EF5-74B358EFCAB6}"/>
                </a:ext>
              </a:extLst>
            </p:cNvPr>
            <p:cNvSpPr>
              <a:spLocks noChangeShapeType="1"/>
            </p:cNvSpPr>
            <p:nvPr/>
          </p:nvSpPr>
          <p:spPr bwMode="auto">
            <a:xfrm>
              <a:off x="2066947" y="1419922"/>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0" name="Line 750">
              <a:extLst>
                <a:ext uri="{FF2B5EF4-FFF2-40B4-BE49-F238E27FC236}">
                  <a16:creationId xmlns:a16="http://schemas.microsoft.com/office/drawing/2014/main" id="{693145B0-D2BE-7573-5637-98AE0C7D5589}"/>
                </a:ext>
              </a:extLst>
            </p:cNvPr>
            <p:cNvSpPr>
              <a:spLocks noChangeShapeType="1"/>
            </p:cNvSpPr>
            <p:nvPr/>
          </p:nvSpPr>
          <p:spPr bwMode="auto">
            <a:xfrm>
              <a:off x="2039424" y="1441306"/>
              <a:ext cx="55047"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1" name="Line 751">
              <a:extLst>
                <a:ext uri="{FF2B5EF4-FFF2-40B4-BE49-F238E27FC236}">
                  <a16:creationId xmlns:a16="http://schemas.microsoft.com/office/drawing/2014/main" id="{FEFC1A4B-1FD7-C480-BC09-50563931D5EC}"/>
                </a:ext>
              </a:extLst>
            </p:cNvPr>
            <p:cNvSpPr>
              <a:spLocks noChangeShapeType="1"/>
            </p:cNvSpPr>
            <p:nvPr/>
          </p:nvSpPr>
          <p:spPr bwMode="auto">
            <a:xfrm>
              <a:off x="2066947" y="1419922"/>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2" name="Line 752">
              <a:extLst>
                <a:ext uri="{FF2B5EF4-FFF2-40B4-BE49-F238E27FC236}">
                  <a16:creationId xmlns:a16="http://schemas.microsoft.com/office/drawing/2014/main" id="{6FC3B868-676F-66D3-49C0-01958EE6B60D}"/>
                </a:ext>
              </a:extLst>
            </p:cNvPr>
            <p:cNvSpPr>
              <a:spLocks noChangeShapeType="1"/>
            </p:cNvSpPr>
            <p:nvPr/>
          </p:nvSpPr>
          <p:spPr bwMode="auto">
            <a:xfrm>
              <a:off x="2045775" y="1448434"/>
              <a:ext cx="57165"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3" name="Line 753">
              <a:extLst>
                <a:ext uri="{FF2B5EF4-FFF2-40B4-BE49-F238E27FC236}">
                  <a16:creationId xmlns:a16="http://schemas.microsoft.com/office/drawing/2014/main" id="{57B18126-2DFA-1087-DB22-920F377DD714}"/>
                </a:ext>
              </a:extLst>
            </p:cNvPr>
            <p:cNvSpPr>
              <a:spLocks noChangeShapeType="1"/>
            </p:cNvSpPr>
            <p:nvPr/>
          </p:nvSpPr>
          <p:spPr bwMode="auto">
            <a:xfrm>
              <a:off x="2075416" y="1427050"/>
              <a:ext cx="0" cy="4098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4" name="Line 754">
              <a:extLst>
                <a:ext uri="{FF2B5EF4-FFF2-40B4-BE49-F238E27FC236}">
                  <a16:creationId xmlns:a16="http://schemas.microsoft.com/office/drawing/2014/main" id="{CD400A14-069A-C887-F861-C1C4587FB8E2}"/>
                </a:ext>
              </a:extLst>
            </p:cNvPr>
            <p:cNvSpPr>
              <a:spLocks noChangeShapeType="1"/>
            </p:cNvSpPr>
            <p:nvPr/>
          </p:nvSpPr>
          <p:spPr bwMode="auto">
            <a:xfrm>
              <a:off x="2060596" y="1460908"/>
              <a:ext cx="52929"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5" name="Line 755">
              <a:extLst>
                <a:ext uri="{FF2B5EF4-FFF2-40B4-BE49-F238E27FC236}">
                  <a16:creationId xmlns:a16="http://schemas.microsoft.com/office/drawing/2014/main" id="{47256782-85AB-0427-D374-70737FF715B9}"/>
                </a:ext>
              </a:extLst>
            </p:cNvPr>
            <p:cNvSpPr>
              <a:spLocks noChangeShapeType="1"/>
            </p:cNvSpPr>
            <p:nvPr/>
          </p:nvSpPr>
          <p:spPr bwMode="auto">
            <a:xfrm>
              <a:off x="2088119" y="1439523"/>
              <a:ext cx="0" cy="4098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6" name="Line 756">
              <a:extLst>
                <a:ext uri="{FF2B5EF4-FFF2-40B4-BE49-F238E27FC236}">
                  <a16:creationId xmlns:a16="http://schemas.microsoft.com/office/drawing/2014/main" id="{73E66FE9-578F-2408-3413-614514926628}"/>
                </a:ext>
              </a:extLst>
            </p:cNvPr>
            <p:cNvSpPr>
              <a:spLocks noChangeShapeType="1"/>
            </p:cNvSpPr>
            <p:nvPr/>
          </p:nvSpPr>
          <p:spPr bwMode="auto">
            <a:xfrm>
              <a:off x="2066947" y="1460908"/>
              <a:ext cx="5293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7" name="Line 757">
              <a:extLst>
                <a:ext uri="{FF2B5EF4-FFF2-40B4-BE49-F238E27FC236}">
                  <a16:creationId xmlns:a16="http://schemas.microsoft.com/office/drawing/2014/main" id="{338033E9-FB5C-BFC1-9B6C-46F84BAC5516}"/>
                </a:ext>
              </a:extLst>
            </p:cNvPr>
            <p:cNvSpPr>
              <a:spLocks noChangeShapeType="1"/>
            </p:cNvSpPr>
            <p:nvPr/>
          </p:nvSpPr>
          <p:spPr bwMode="auto">
            <a:xfrm>
              <a:off x="2092353" y="1439523"/>
              <a:ext cx="0" cy="4098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8" name="Line 758">
              <a:extLst>
                <a:ext uri="{FF2B5EF4-FFF2-40B4-BE49-F238E27FC236}">
                  <a16:creationId xmlns:a16="http://schemas.microsoft.com/office/drawing/2014/main" id="{7DB635FA-1067-FEEB-D5DC-13F7F068054A}"/>
                </a:ext>
              </a:extLst>
            </p:cNvPr>
            <p:cNvSpPr>
              <a:spLocks noChangeShapeType="1"/>
            </p:cNvSpPr>
            <p:nvPr/>
          </p:nvSpPr>
          <p:spPr bwMode="auto">
            <a:xfrm>
              <a:off x="2086002" y="1473383"/>
              <a:ext cx="55047"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9" name="Line 759">
              <a:extLst>
                <a:ext uri="{FF2B5EF4-FFF2-40B4-BE49-F238E27FC236}">
                  <a16:creationId xmlns:a16="http://schemas.microsoft.com/office/drawing/2014/main" id="{1B288DF0-7B3E-EA38-4521-F1BCD19409A7}"/>
                </a:ext>
              </a:extLst>
            </p:cNvPr>
            <p:cNvSpPr>
              <a:spLocks noChangeShapeType="1"/>
            </p:cNvSpPr>
            <p:nvPr/>
          </p:nvSpPr>
          <p:spPr bwMode="auto">
            <a:xfrm>
              <a:off x="2113525" y="1451998"/>
              <a:ext cx="0" cy="39205"/>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0" name="Line 760">
              <a:extLst>
                <a:ext uri="{FF2B5EF4-FFF2-40B4-BE49-F238E27FC236}">
                  <a16:creationId xmlns:a16="http://schemas.microsoft.com/office/drawing/2014/main" id="{30775E89-6081-4E6C-FC48-97A2F629510F}"/>
                </a:ext>
              </a:extLst>
            </p:cNvPr>
            <p:cNvSpPr>
              <a:spLocks noChangeShapeType="1"/>
            </p:cNvSpPr>
            <p:nvPr/>
          </p:nvSpPr>
          <p:spPr bwMode="auto">
            <a:xfrm>
              <a:off x="2086002" y="1473383"/>
              <a:ext cx="55047"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1" name="Line 761">
              <a:extLst>
                <a:ext uri="{FF2B5EF4-FFF2-40B4-BE49-F238E27FC236}">
                  <a16:creationId xmlns:a16="http://schemas.microsoft.com/office/drawing/2014/main" id="{715DA031-4032-6C41-C368-333C16FF90A5}"/>
                </a:ext>
              </a:extLst>
            </p:cNvPr>
            <p:cNvSpPr>
              <a:spLocks noChangeShapeType="1"/>
            </p:cNvSpPr>
            <p:nvPr/>
          </p:nvSpPr>
          <p:spPr bwMode="auto">
            <a:xfrm>
              <a:off x="2113525" y="1451998"/>
              <a:ext cx="0" cy="39205"/>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2" name="Line 762">
              <a:extLst>
                <a:ext uri="{FF2B5EF4-FFF2-40B4-BE49-F238E27FC236}">
                  <a16:creationId xmlns:a16="http://schemas.microsoft.com/office/drawing/2014/main" id="{0DD6F153-CCB1-4C8D-B6F8-5CBAEA7749F3}"/>
                </a:ext>
              </a:extLst>
            </p:cNvPr>
            <p:cNvSpPr>
              <a:spLocks noChangeShapeType="1"/>
            </p:cNvSpPr>
            <p:nvPr/>
          </p:nvSpPr>
          <p:spPr bwMode="auto">
            <a:xfrm>
              <a:off x="2086002" y="1473383"/>
              <a:ext cx="55047"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3" name="Line 763">
              <a:extLst>
                <a:ext uri="{FF2B5EF4-FFF2-40B4-BE49-F238E27FC236}">
                  <a16:creationId xmlns:a16="http://schemas.microsoft.com/office/drawing/2014/main" id="{004BC3E3-B614-BEFB-9F32-3394467D093D}"/>
                </a:ext>
              </a:extLst>
            </p:cNvPr>
            <p:cNvSpPr>
              <a:spLocks noChangeShapeType="1"/>
            </p:cNvSpPr>
            <p:nvPr/>
          </p:nvSpPr>
          <p:spPr bwMode="auto">
            <a:xfrm>
              <a:off x="2113525" y="1451998"/>
              <a:ext cx="0" cy="39205"/>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4" name="Line 764">
              <a:extLst>
                <a:ext uri="{FF2B5EF4-FFF2-40B4-BE49-F238E27FC236}">
                  <a16:creationId xmlns:a16="http://schemas.microsoft.com/office/drawing/2014/main" id="{E6C0F96B-8236-2C39-97A3-C3945B484743}"/>
                </a:ext>
              </a:extLst>
            </p:cNvPr>
            <p:cNvSpPr>
              <a:spLocks noChangeShapeType="1"/>
            </p:cNvSpPr>
            <p:nvPr/>
          </p:nvSpPr>
          <p:spPr bwMode="auto">
            <a:xfrm>
              <a:off x="2092353" y="1476947"/>
              <a:ext cx="57165"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5" name="Line 765">
              <a:extLst>
                <a:ext uri="{FF2B5EF4-FFF2-40B4-BE49-F238E27FC236}">
                  <a16:creationId xmlns:a16="http://schemas.microsoft.com/office/drawing/2014/main" id="{F9ED15CF-445B-2B93-17D0-A62F9A6F7777}"/>
                </a:ext>
              </a:extLst>
            </p:cNvPr>
            <p:cNvSpPr>
              <a:spLocks noChangeShapeType="1"/>
            </p:cNvSpPr>
            <p:nvPr/>
          </p:nvSpPr>
          <p:spPr bwMode="auto">
            <a:xfrm>
              <a:off x="2119877" y="1459126"/>
              <a:ext cx="0" cy="39205"/>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6" name="Line 766">
              <a:extLst>
                <a:ext uri="{FF2B5EF4-FFF2-40B4-BE49-F238E27FC236}">
                  <a16:creationId xmlns:a16="http://schemas.microsoft.com/office/drawing/2014/main" id="{5FAD7150-F5E7-2D30-C081-F1F3A58364C9}"/>
                </a:ext>
              </a:extLst>
            </p:cNvPr>
            <p:cNvSpPr>
              <a:spLocks noChangeShapeType="1"/>
            </p:cNvSpPr>
            <p:nvPr/>
          </p:nvSpPr>
          <p:spPr bwMode="auto">
            <a:xfrm>
              <a:off x="2098705" y="1491203"/>
              <a:ext cx="52929"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7" name="Line 767">
              <a:extLst>
                <a:ext uri="{FF2B5EF4-FFF2-40B4-BE49-F238E27FC236}">
                  <a16:creationId xmlns:a16="http://schemas.microsoft.com/office/drawing/2014/main" id="{04A4A327-BAED-93B5-7E24-98C30D598B7A}"/>
                </a:ext>
              </a:extLst>
            </p:cNvPr>
            <p:cNvSpPr>
              <a:spLocks noChangeShapeType="1"/>
            </p:cNvSpPr>
            <p:nvPr/>
          </p:nvSpPr>
          <p:spPr bwMode="auto">
            <a:xfrm>
              <a:off x="2126228" y="1471600"/>
              <a:ext cx="0" cy="4098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8" name="Line 768">
              <a:extLst>
                <a:ext uri="{FF2B5EF4-FFF2-40B4-BE49-F238E27FC236}">
                  <a16:creationId xmlns:a16="http://schemas.microsoft.com/office/drawing/2014/main" id="{E3ED7191-DF07-16ED-FF39-766BD0E28819}"/>
                </a:ext>
              </a:extLst>
            </p:cNvPr>
            <p:cNvSpPr>
              <a:spLocks noChangeShapeType="1"/>
            </p:cNvSpPr>
            <p:nvPr/>
          </p:nvSpPr>
          <p:spPr bwMode="auto">
            <a:xfrm>
              <a:off x="2105056" y="1503677"/>
              <a:ext cx="55047"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9" name="Line 769">
              <a:extLst>
                <a:ext uri="{FF2B5EF4-FFF2-40B4-BE49-F238E27FC236}">
                  <a16:creationId xmlns:a16="http://schemas.microsoft.com/office/drawing/2014/main" id="{2C5C922D-8CCB-8F25-AAB3-B4600573AF51}"/>
                </a:ext>
              </a:extLst>
            </p:cNvPr>
            <p:cNvSpPr>
              <a:spLocks noChangeShapeType="1"/>
            </p:cNvSpPr>
            <p:nvPr/>
          </p:nvSpPr>
          <p:spPr bwMode="auto">
            <a:xfrm>
              <a:off x="2130463" y="1484075"/>
              <a:ext cx="0" cy="3742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0" name="Line 770">
              <a:extLst>
                <a:ext uri="{FF2B5EF4-FFF2-40B4-BE49-F238E27FC236}">
                  <a16:creationId xmlns:a16="http://schemas.microsoft.com/office/drawing/2014/main" id="{926D4BD8-6646-11DF-C399-CBDB3719479A}"/>
                </a:ext>
              </a:extLst>
            </p:cNvPr>
            <p:cNvSpPr>
              <a:spLocks noChangeShapeType="1"/>
            </p:cNvSpPr>
            <p:nvPr/>
          </p:nvSpPr>
          <p:spPr bwMode="auto">
            <a:xfrm>
              <a:off x="2109291" y="1509023"/>
              <a:ext cx="57165"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1" name="Line 771">
              <a:extLst>
                <a:ext uri="{FF2B5EF4-FFF2-40B4-BE49-F238E27FC236}">
                  <a16:creationId xmlns:a16="http://schemas.microsoft.com/office/drawing/2014/main" id="{87438B00-92F4-8619-E7CE-E553669E7457}"/>
                </a:ext>
              </a:extLst>
            </p:cNvPr>
            <p:cNvSpPr>
              <a:spLocks noChangeShapeType="1"/>
            </p:cNvSpPr>
            <p:nvPr/>
          </p:nvSpPr>
          <p:spPr bwMode="auto">
            <a:xfrm>
              <a:off x="2138931" y="1487639"/>
              <a:ext cx="0" cy="4276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2" name="Line 772">
              <a:extLst>
                <a:ext uri="{FF2B5EF4-FFF2-40B4-BE49-F238E27FC236}">
                  <a16:creationId xmlns:a16="http://schemas.microsoft.com/office/drawing/2014/main" id="{4056630B-9B96-E703-1689-649FF958D73F}"/>
                </a:ext>
              </a:extLst>
            </p:cNvPr>
            <p:cNvSpPr>
              <a:spLocks noChangeShapeType="1"/>
            </p:cNvSpPr>
            <p:nvPr/>
          </p:nvSpPr>
          <p:spPr bwMode="auto">
            <a:xfrm>
              <a:off x="2124112" y="1521497"/>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3" name="Line 773">
              <a:extLst>
                <a:ext uri="{FF2B5EF4-FFF2-40B4-BE49-F238E27FC236}">
                  <a16:creationId xmlns:a16="http://schemas.microsoft.com/office/drawing/2014/main" id="{86909EBB-B24F-17A1-F53F-3BAF557BEC78}"/>
                </a:ext>
              </a:extLst>
            </p:cNvPr>
            <p:cNvSpPr>
              <a:spLocks noChangeShapeType="1"/>
            </p:cNvSpPr>
            <p:nvPr/>
          </p:nvSpPr>
          <p:spPr bwMode="auto">
            <a:xfrm>
              <a:off x="2151634" y="1501895"/>
              <a:ext cx="0" cy="4098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4" name="Line 774">
              <a:extLst>
                <a:ext uri="{FF2B5EF4-FFF2-40B4-BE49-F238E27FC236}">
                  <a16:creationId xmlns:a16="http://schemas.microsoft.com/office/drawing/2014/main" id="{E08DBB35-FBC5-CF8F-343C-A203D4D5B016}"/>
                </a:ext>
              </a:extLst>
            </p:cNvPr>
            <p:cNvSpPr>
              <a:spLocks noChangeShapeType="1"/>
            </p:cNvSpPr>
            <p:nvPr/>
          </p:nvSpPr>
          <p:spPr bwMode="auto">
            <a:xfrm>
              <a:off x="2138931" y="1535753"/>
              <a:ext cx="5293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5" name="Line 775">
              <a:extLst>
                <a:ext uri="{FF2B5EF4-FFF2-40B4-BE49-F238E27FC236}">
                  <a16:creationId xmlns:a16="http://schemas.microsoft.com/office/drawing/2014/main" id="{9E5FDBA2-763D-6DE2-01E1-F04A9D77EEAD}"/>
                </a:ext>
              </a:extLst>
            </p:cNvPr>
            <p:cNvSpPr>
              <a:spLocks noChangeShapeType="1"/>
            </p:cNvSpPr>
            <p:nvPr/>
          </p:nvSpPr>
          <p:spPr bwMode="auto">
            <a:xfrm>
              <a:off x="2162221" y="1514369"/>
              <a:ext cx="0" cy="37423"/>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6" name="Line 776">
              <a:extLst>
                <a:ext uri="{FF2B5EF4-FFF2-40B4-BE49-F238E27FC236}">
                  <a16:creationId xmlns:a16="http://schemas.microsoft.com/office/drawing/2014/main" id="{670580DF-9FC8-C019-C244-2090C1041560}"/>
                </a:ext>
              </a:extLst>
            </p:cNvPr>
            <p:cNvSpPr>
              <a:spLocks noChangeShapeType="1"/>
            </p:cNvSpPr>
            <p:nvPr/>
          </p:nvSpPr>
          <p:spPr bwMode="auto">
            <a:xfrm>
              <a:off x="2138931" y="1535753"/>
              <a:ext cx="5293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7" name="Line 777">
              <a:extLst>
                <a:ext uri="{FF2B5EF4-FFF2-40B4-BE49-F238E27FC236}">
                  <a16:creationId xmlns:a16="http://schemas.microsoft.com/office/drawing/2014/main" id="{6DEA23A2-00C8-6DA5-95BD-635D6696A573}"/>
                </a:ext>
              </a:extLst>
            </p:cNvPr>
            <p:cNvSpPr>
              <a:spLocks noChangeShapeType="1"/>
            </p:cNvSpPr>
            <p:nvPr/>
          </p:nvSpPr>
          <p:spPr bwMode="auto">
            <a:xfrm>
              <a:off x="2162221" y="1514369"/>
              <a:ext cx="0" cy="37423"/>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8" name="Line 778">
              <a:extLst>
                <a:ext uri="{FF2B5EF4-FFF2-40B4-BE49-F238E27FC236}">
                  <a16:creationId xmlns:a16="http://schemas.microsoft.com/office/drawing/2014/main" id="{822CB441-B3EE-CEB0-4FED-2F84E72BF33A}"/>
                </a:ext>
              </a:extLst>
            </p:cNvPr>
            <p:cNvSpPr>
              <a:spLocks noChangeShapeType="1"/>
            </p:cNvSpPr>
            <p:nvPr/>
          </p:nvSpPr>
          <p:spPr bwMode="auto">
            <a:xfrm>
              <a:off x="2181275" y="1571394"/>
              <a:ext cx="57165"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9" name="Line 779">
              <a:extLst>
                <a:ext uri="{FF2B5EF4-FFF2-40B4-BE49-F238E27FC236}">
                  <a16:creationId xmlns:a16="http://schemas.microsoft.com/office/drawing/2014/main" id="{C1E7DF44-1DFD-598B-B630-818B5A54BC8D}"/>
                </a:ext>
              </a:extLst>
            </p:cNvPr>
            <p:cNvSpPr>
              <a:spLocks noChangeShapeType="1"/>
            </p:cNvSpPr>
            <p:nvPr/>
          </p:nvSpPr>
          <p:spPr bwMode="auto">
            <a:xfrm>
              <a:off x="2208799" y="1551792"/>
              <a:ext cx="0" cy="3742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30" name="Line 780">
              <a:extLst>
                <a:ext uri="{FF2B5EF4-FFF2-40B4-BE49-F238E27FC236}">
                  <a16:creationId xmlns:a16="http://schemas.microsoft.com/office/drawing/2014/main" id="{EB27A769-99C5-7752-6786-68757745B438}"/>
                </a:ext>
              </a:extLst>
            </p:cNvPr>
            <p:cNvSpPr>
              <a:spLocks noChangeShapeType="1"/>
            </p:cNvSpPr>
            <p:nvPr/>
          </p:nvSpPr>
          <p:spPr bwMode="auto">
            <a:xfrm>
              <a:off x="2187627" y="1576740"/>
              <a:ext cx="57163"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31" name="Line 781">
              <a:extLst>
                <a:ext uri="{FF2B5EF4-FFF2-40B4-BE49-F238E27FC236}">
                  <a16:creationId xmlns:a16="http://schemas.microsoft.com/office/drawing/2014/main" id="{8EBC7FEF-10D5-5FF4-2728-08705F37D48E}"/>
                </a:ext>
              </a:extLst>
            </p:cNvPr>
            <p:cNvSpPr>
              <a:spLocks noChangeShapeType="1"/>
            </p:cNvSpPr>
            <p:nvPr/>
          </p:nvSpPr>
          <p:spPr bwMode="auto">
            <a:xfrm>
              <a:off x="2215150" y="1558920"/>
              <a:ext cx="0" cy="39205"/>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32" name="Line 782">
              <a:extLst>
                <a:ext uri="{FF2B5EF4-FFF2-40B4-BE49-F238E27FC236}">
                  <a16:creationId xmlns:a16="http://schemas.microsoft.com/office/drawing/2014/main" id="{75DD87B6-ABF5-2557-562C-462761482E8E}"/>
                </a:ext>
              </a:extLst>
            </p:cNvPr>
            <p:cNvSpPr>
              <a:spLocks noChangeShapeType="1"/>
            </p:cNvSpPr>
            <p:nvPr/>
          </p:nvSpPr>
          <p:spPr bwMode="auto">
            <a:xfrm>
              <a:off x="2401462" y="1648022"/>
              <a:ext cx="57165"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95463" name="Group 984">
              <a:extLst>
                <a:ext uri="{FF2B5EF4-FFF2-40B4-BE49-F238E27FC236}">
                  <a16:creationId xmlns:a16="http://schemas.microsoft.com/office/drawing/2014/main" id="{2045E88F-A030-67B8-300C-7572F0893D60}"/>
                </a:ext>
              </a:extLst>
            </p:cNvPr>
            <p:cNvGrpSpPr>
              <a:grpSpLocks/>
            </p:cNvGrpSpPr>
            <p:nvPr/>
          </p:nvGrpSpPr>
          <p:grpSpPr bwMode="auto">
            <a:xfrm>
              <a:off x="1272338" y="903678"/>
              <a:ext cx="4512392" cy="2008131"/>
              <a:chOff x="1930" y="291"/>
              <a:chExt cx="4298" cy="2656"/>
            </a:xfrm>
          </p:grpSpPr>
          <p:sp>
            <p:nvSpPr>
              <p:cNvPr id="937" name="Line 784">
                <a:extLst>
                  <a:ext uri="{FF2B5EF4-FFF2-40B4-BE49-F238E27FC236}">
                    <a16:creationId xmlns:a16="http://schemas.microsoft.com/office/drawing/2014/main" id="{30924B03-0847-9E0D-0C4A-9B7D90A33538}"/>
                  </a:ext>
                </a:extLst>
              </p:cNvPr>
              <p:cNvSpPr>
                <a:spLocks noChangeShapeType="1"/>
              </p:cNvSpPr>
              <p:nvPr/>
            </p:nvSpPr>
            <p:spPr bwMode="auto">
              <a:xfrm>
                <a:off x="3034" y="1250"/>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38" name="Line 785">
                <a:extLst>
                  <a:ext uri="{FF2B5EF4-FFF2-40B4-BE49-F238E27FC236}">
                    <a16:creationId xmlns:a16="http://schemas.microsoft.com/office/drawing/2014/main" id="{EF84A4C4-A72D-95DC-EF31-5F098606C9A4}"/>
                  </a:ext>
                </a:extLst>
              </p:cNvPr>
              <p:cNvSpPr>
                <a:spLocks noChangeShapeType="1"/>
              </p:cNvSpPr>
              <p:nvPr/>
            </p:nvSpPr>
            <p:spPr bwMode="auto">
              <a:xfrm>
                <a:off x="3005" y="1273"/>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39" name="Line 786">
                <a:extLst>
                  <a:ext uri="{FF2B5EF4-FFF2-40B4-BE49-F238E27FC236}">
                    <a16:creationId xmlns:a16="http://schemas.microsoft.com/office/drawing/2014/main" id="{491A160E-3003-9DC0-38E2-A9808C48CD0C}"/>
                  </a:ext>
                </a:extLst>
              </p:cNvPr>
              <p:cNvSpPr>
                <a:spLocks noChangeShapeType="1"/>
              </p:cNvSpPr>
              <p:nvPr/>
            </p:nvSpPr>
            <p:spPr bwMode="auto">
              <a:xfrm>
                <a:off x="3034" y="1250"/>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40" name="Line 787">
                <a:extLst>
                  <a:ext uri="{FF2B5EF4-FFF2-40B4-BE49-F238E27FC236}">
                    <a16:creationId xmlns:a16="http://schemas.microsoft.com/office/drawing/2014/main" id="{CC8DC277-FFD1-B0CA-083D-6FA461819F7F}"/>
                  </a:ext>
                </a:extLst>
              </p:cNvPr>
              <p:cNvSpPr>
                <a:spLocks noChangeShapeType="1"/>
              </p:cNvSpPr>
              <p:nvPr/>
            </p:nvSpPr>
            <p:spPr bwMode="auto">
              <a:xfrm>
                <a:off x="3005" y="1273"/>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41" name="Line 788">
                <a:extLst>
                  <a:ext uri="{FF2B5EF4-FFF2-40B4-BE49-F238E27FC236}">
                    <a16:creationId xmlns:a16="http://schemas.microsoft.com/office/drawing/2014/main" id="{C1F74A80-1EBC-A189-107B-64CC419132B4}"/>
                  </a:ext>
                </a:extLst>
              </p:cNvPr>
              <p:cNvSpPr>
                <a:spLocks noChangeShapeType="1"/>
              </p:cNvSpPr>
              <p:nvPr/>
            </p:nvSpPr>
            <p:spPr bwMode="auto">
              <a:xfrm>
                <a:off x="3034" y="1250"/>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42" name="Line 789">
                <a:extLst>
                  <a:ext uri="{FF2B5EF4-FFF2-40B4-BE49-F238E27FC236}">
                    <a16:creationId xmlns:a16="http://schemas.microsoft.com/office/drawing/2014/main" id="{0D8D6609-4DC5-65CD-9F90-5762457B8A96}"/>
                  </a:ext>
                </a:extLst>
              </p:cNvPr>
              <p:cNvSpPr>
                <a:spLocks noChangeShapeType="1"/>
              </p:cNvSpPr>
              <p:nvPr/>
            </p:nvSpPr>
            <p:spPr bwMode="auto">
              <a:xfrm>
                <a:off x="3020" y="1290"/>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43" name="Line 790">
                <a:extLst>
                  <a:ext uri="{FF2B5EF4-FFF2-40B4-BE49-F238E27FC236}">
                    <a16:creationId xmlns:a16="http://schemas.microsoft.com/office/drawing/2014/main" id="{B43CDA9B-F4A0-DC4F-21B0-76DEEE1B78E4}"/>
                  </a:ext>
                </a:extLst>
              </p:cNvPr>
              <p:cNvSpPr>
                <a:spLocks noChangeShapeType="1"/>
              </p:cNvSpPr>
              <p:nvPr/>
            </p:nvSpPr>
            <p:spPr bwMode="auto">
              <a:xfrm>
                <a:off x="3046" y="1261"/>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44" name="Line 791">
                <a:extLst>
                  <a:ext uri="{FF2B5EF4-FFF2-40B4-BE49-F238E27FC236}">
                    <a16:creationId xmlns:a16="http://schemas.microsoft.com/office/drawing/2014/main" id="{32F840D7-5116-0A67-96A2-EA911E8ECBDB}"/>
                  </a:ext>
                </a:extLst>
              </p:cNvPr>
              <p:cNvSpPr>
                <a:spLocks noChangeShapeType="1"/>
              </p:cNvSpPr>
              <p:nvPr/>
            </p:nvSpPr>
            <p:spPr bwMode="auto">
              <a:xfrm>
                <a:off x="3044" y="1313"/>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45" name="Line 792">
                <a:extLst>
                  <a:ext uri="{FF2B5EF4-FFF2-40B4-BE49-F238E27FC236}">
                    <a16:creationId xmlns:a16="http://schemas.microsoft.com/office/drawing/2014/main" id="{9C88A46B-7602-1DEE-F373-DFCAEDF01875}"/>
                  </a:ext>
                </a:extLst>
              </p:cNvPr>
              <p:cNvSpPr>
                <a:spLocks noChangeShapeType="1"/>
              </p:cNvSpPr>
              <p:nvPr/>
            </p:nvSpPr>
            <p:spPr bwMode="auto">
              <a:xfrm>
                <a:off x="3070" y="1290"/>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46" name="Line 793">
                <a:extLst>
                  <a:ext uri="{FF2B5EF4-FFF2-40B4-BE49-F238E27FC236}">
                    <a16:creationId xmlns:a16="http://schemas.microsoft.com/office/drawing/2014/main" id="{90377D8F-C727-203D-E675-2908F5036A78}"/>
                  </a:ext>
                </a:extLst>
              </p:cNvPr>
              <p:cNvSpPr>
                <a:spLocks noChangeShapeType="1"/>
              </p:cNvSpPr>
              <p:nvPr/>
            </p:nvSpPr>
            <p:spPr bwMode="auto">
              <a:xfrm>
                <a:off x="3064" y="1358"/>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47" name="Line 794">
                <a:extLst>
                  <a:ext uri="{FF2B5EF4-FFF2-40B4-BE49-F238E27FC236}">
                    <a16:creationId xmlns:a16="http://schemas.microsoft.com/office/drawing/2014/main" id="{493A3C87-6AE7-3E7F-A39D-8F27E351810F}"/>
                  </a:ext>
                </a:extLst>
              </p:cNvPr>
              <p:cNvSpPr>
                <a:spLocks noChangeShapeType="1"/>
              </p:cNvSpPr>
              <p:nvPr/>
            </p:nvSpPr>
            <p:spPr bwMode="auto">
              <a:xfrm>
                <a:off x="3090" y="1332"/>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48" name="Line 795">
                <a:extLst>
                  <a:ext uri="{FF2B5EF4-FFF2-40B4-BE49-F238E27FC236}">
                    <a16:creationId xmlns:a16="http://schemas.microsoft.com/office/drawing/2014/main" id="{8D8A9D16-18E4-9575-2D6D-D1E6F3B52378}"/>
                  </a:ext>
                </a:extLst>
              </p:cNvPr>
              <p:cNvSpPr>
                <a:spLocks noChangeShapeType="1"/>
              </p:cNvSpPr>
              <p:nvPr/>
            </p:nvSpPr>
            <p:spPr bwMode="auto">
              <a:xfrm>
                <a:off x="3064" y="1358"/>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49" name="Line 796">
                <a:extLst>
                  <a:ext uri="{FF2B5EF4-FFF2-40B4-BE49-F238E27FC236}">
                    <a16:creationId xmlns:a16="http://schemas.microsoft.com/office/drawing/2014/main" id="{29EC029C-8406-A1D0-8074-3313BDADB18B}"/>
                  </a:ext>
                </a:extLst>
              </p:cNvPr>
              <p:cNvSpPr>
                <a:spLocks noChangeShapeType="1"/>
              </p:cNvSpPr>
              <p:nvPr/>
            </p:nvSpPr>
            <p:spPr bwMode="auto">
              <a:xfrm>
                <a:off x="3090" y="1332"/>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0" name="Line 797">
                <a:extLst>
                  <a:ext uri="{FF2B5EF4-FFF2-40B4-BE49-F238E27FC236}">
                    <a16:creationId xmlns:a16="http://schemas.microsoft.com/office/drawing/2014/main" id="{89C98BF6-306C-FF36-C5D3-DC71FCB9FEC6}"/>
                  </a:ext>
                </a:extLst>
              </p:cNvPr>
              <p:cNvSpPr>
                <a:spLocks noChangeShapeType="1"/>
              </p:cNvSpPr>
              <p:nvPr/>
            </p:nvSpPr>
            <p:spPr bwMode="auto">
              <a:xfrm>
                <a:off x="3112" y="1407"/>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1" name="Line 798">
                <a:extLst>
                  <a:ext uri="{FF2B5EF4-FFF2-40B4-BE49-F238E27FC236}">
                    <a16:creationId xmlns:a16="http://schemas.microsoft.com/office/drawing/2014/main" id="{9BBC55E3-4C67-C667-DE37-46C496F527C9}"/>
                  </a:ext>
                </a:extLst>
              </p:cNvPr>
              <p:cNvSpPr>
                <a:spLocks noChangeShapeType="1"/>
              </p:cNvSpPr>
              <p:nvPr/>
            </p:nvSpPr>
            <p:spPr bwMode="auto">
              <a:xfrm>
                <a:off x="3139" y="1386"/>
                <a:ext cx="0" cy="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2" name="Line 799">
                <a:extLst>
                  <a:ext uri="{FF2B5EF4-FFF2-40B4-BE49-F238E27FC236}">
                    <a16:creationId xmlns:a16="http://schemas.microsoft.com/office/drawing/2014/main" id="{063C0FAD-6B29-6AF8-60E2-8ED4F42A3B12}"/>
                  </a:ext>
                </a:extLst>
              </p:cNvPr>
              <p:cNvSpPr>
                <a:spLocks noChangeShapeType="1"/>
              </p:cNvSpPr>
              <p:nvPr/>
            </p:nvSpPr>
            <p:spPr bwMode="auto">
              <a:xfrm>
                <a:off x="3118" y="1407"/>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3" name="Line 800">
                <a:extLst>
                  <a:ext uri="{FF2B5EF4-FFF2-40B4-BE49-F238E27FC236}">
                    <a16:creationId xmlns:a16="http://schemas.microsoft.com/office/drawing/2014/main" id="{E12FEE88-9681-9F48-9946-B72AE1D8D6A7}"/>
                  </a:ext>
                </a:extLst>
              </p:cNvPr>
              <p:cNvSpPr>
                <a:spLocks noChangeShapeType="1"/>
              </p:cNvSpPr>
              <p:nvPr/>
            </p:nvSpPr>
            <p:spPr bwMode="auto">
              <a:xfrm>
                <a:off x="3145" y="1386"/>
                <a:ext cx="0" cy="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4" name="Line 801">
                <a:extLst>
                  <a:ext uri="{FF2B5EF4-FFF2-40B4-BE49-F238E27FC236}">
                    <a16:creationId xmlns:a16="http://schemas.microsoft.com/office/drawing/2014/main" id="{FDC87AAF-E18F-A350-C76C-0C959D0F6FF3}"/>
                  </a:ext>
                </a:extLst>
              </p:cNvPr>
              <p:cNvSpPr>
                <a:spLocks noChangeShapeType="1"/>
              </p:cNvSpPr>
              <p:nvPr/>
            </p:nvSpPr>
            <p:spPr bwMode="auto">
              <a:xfrm>
                <a:off x="3131" y="141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5" name="Line 802">
                <a:extLst>
                  <a:ext uri="{FF2B5EF4-FFF2-40B4-BE49-F238E27FC236}">
                    <a16:creationId xmlns:a16="http://schemas.microsoft.com/office/drawing/2014/main" id="{FCB41E3D-B0DB-1D01-3DAB-B925D3095BFA}"/>
                  </a:ext>
                </a:extLst>
              </p:cNvPr>
              <p:cNvSpPr>
                <a:spLocks noChangeShapeType="1"/>
              </p:cNvSpPr>
              <p:nvPr/>
            </p:nvSpPr>
            <p:spPr bwMode="auto">
              <a:xfrm>
                <a:off x="3159" y="1391"/>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6" name="Line 803">
                <a:extLst>
                  <a:ext uri="{FF2B5EF4-FFF2-40B4-BE49-F238E27FC236}">
                    <a16:creationId xmlns:a16="http://schemas.microsoft.com/office/drawing/2014/main" id="{A10120CF-415A-1FAB-FD76-D440B3FFFA4B}"/>
                  </a:ext>
                </a:extLst>
              </p:cNvPr>
              <p:cNvSpPr>
                <a:spLocks noChangeShapeType="1"/>
              </p:cNvSpPr>
              <p:nvPr/>
            </p:nvSpPr>
            <p:spPr bwMode="auto">
              <a:xfrm>
                <a:off x="3185" y="1436"/>
                <a:ext cx="5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7" name="Line 804">
                <a:extLst>
                  <a:ext uri="{FF2B5EF4-FFF2-40B4-BE49-F238E27FC236}">
                    <a16:creationId xmlns:a16="http://schemas.microsoft.com/office/drawing/2014/main" id="{189BBFA7-044C-DEA6-B9E7-F5B27A87AA2E}"/>
                  </a:ext>
                </a:extLst>
              </p:cNvPr>
              <p:cNvSpPr>
                <a:spLocks noChangeShapeType="1"/>
              </p:cNvSpPr>
              <p:nvPr/>
            </p:nvSpPr>
            <p:spPr bwMode="auto">
              <a:xfrm>
                <a:off x="3213" y="1407"/>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8" name="Line 805">
                <a:extLst>
                  <a:ext uri="{FF2B5EF4-FFF2-40B4-BE49-F238E27FC236}">
                    <a16:creationId xmlns:a16="http://schemas.microsoft.com/office/drawing/2014/main" id="{366FA3FA-06D9-6547-1197-BD631CB4F786}"/>
                  </a:ext>
                </a:extLst>
              </p:cNvPr>
              <p:cNvSpPr>
                <a:spLocks noChangeShapeType="1"/>
              </p:cNvSpPr>
              <p:nvPr/>
            </p:nvSpPr>
            <p:spPr bwMode="auto">
              <a:xfrm>
                <a:off x="3274" y="1476"/>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9" name="Line 806">
                <a:extLst>
                  <a:ext uri="{FF2B5EF4-FFF2-40B4-BE49-F238E27FC236}">
                    <a16:creationId xmlns:a16="http://schemas.microsoft.com/office/drawing/2014/main" id="{2703B850-EB9C-35DC-5204-5069DCBB2412}"/>
                  </a:ext>
                </a:extLst>
              </p:cNvPr>
              <p:cNvSpPr>
                <a:spLocks noChangeShapeType="1"/>
              </p:cNvSpPr>
              <p:nvPr/>
            </p:nvSpPr>
            <p:spPr bwMode="auto">
              <a:xfrm>
                <a:off x="3302" y="1448"/>
                <a:ext cx="0" cy="4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60" name="Line 807">
                <a:extLst>
                  <a:ext uri="{FF2B5EF4-FFF2-40B4-BE49-F238E27FC236}">
                    <a16:creationId xmlns:a16="http://schemas.microsoft.com/office/drawing/2014/main" id="{FBAF3885-EF28-0068-EA3C-16A88BD3FC5A}"/>
                  </a:ext>
                </a:extLst>
              </p:cNvPr>
              <p:cNvSpPr>
                <a:spLocks noChangeShapeType="1"/>
              </p:cNvSpPr>
              <p:nvPr/>
            </p:nvSpPr>
            <p:spPr bwMode="auto">
              <a:xfrm>
                <a:off x="3387" y="1499"/>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61" name="Line 808">
                <a:extLst>
                  <a:ext uri="{FF2B5EF4-FFF2-40B4-BE49-F238E27FC236}">
                    <a16:creationId xmlns:a16="http://schemas.microsoft.com/office/drawing/2014/main" id="{1BECA5DC-2722-08CE-953B-EA419297B979}"/>
                  </a:ext>
                </a:extLst>
              </p:cNvPr>
              <p:cNvSpPr>
                <a:spLocks noChangeShapeType="1"/>
              </p:cNvSpPr>
              <p:nvPr/>
            </p:nvSpPr>
            <p:spPr bwMode="auto">
              <a:xfrm>
                <a:off x="3409" y="1476"/>
                <a:ext cx="0" cy="4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62" name="Line 809">
                <a:extLst>
                  <a:ext uri="{FF2B5EF4-FFF2-40B4-BE49-F238E27FC236}">
                    <a16:creationId xmlns:a16="http://schemas.microsoft.com/office/drawing/2014/main" id="{C6B935FB-02EC-F7BC-6132-98F4566AFCAB}"/>
                  </a:ext>
                </a:extLst>
              </p:cNvPr>
              <p:cNvSpPr>
                <a:spLocks noChangeShapeType="1"/>
              </p:cNvSpPr>
              <p:nvPr/>
            </p:nvSpPr>
            <p:spPr bwMode="auto">
              <a:xfrm>
                <a:off x="3493" y="1591"/>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63" name="Line 810">
                <a:extLst>
                  <a:ext uri="{FF2B5EF4-FFF2-40B4-BE49-F238E27FC236}">
                    <a16:creationId xmlns:a16="http://schemas.microsoft.com/office/drawing/2014/main" id="{7AA43DC4-B803-0617-95E6-5511F6139F4D}"/>
                  </a:ext>
                </a:extLst>
              </p:cNvPr>
              <p:cNvSpPr>
                <a:spLocks noChangeShapeType="1"/>
              </p:cNvSpPr>
              <p:nvPr/>
            </p:nvSpPr>
            <p:spPr bwMode="auto">
              <a:xfrm>
                <a:off x="3522" y="1563"/>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64" name="Line 811">
                <a:extLst>
                  <a:ext uri="{FF2B5EF4-FFF2-40B4-BE49-F238E27FC236}">
                    <a16:creationId xmlns:a16="http://schemas.microsoft.com/office/drawing/2014/main" id="{B65BEEBF-29C5-AF4E-5F3C-D33000D6DED5}"/>
                  </a:ext>
                </a:extLst>
              </p:cNvPr>
              <p:cNvSpPr>
                <a:spLocks noChangeShapeType="1"/>
              </p:cNvSpPr>
              <p:nvPr/>
            </p:nvSpPr>
            <p:spPr bwMode="auto">
              <a:xfrm>
                <a:off x="3508" y="1596"/>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65" name="Line 812">
                <a:extLst>
                  <a:ext uri="{FF2B5EF4-FFF2-40B4-BE49-F238E27FC236}">
                    <a16:creationId xmlns:a16="http://schemas.microsoft.com/office/drawing/2014/main" id="{548955A2-CB1D-0AE5-5938-817169171A56}"/>
                  </a:ext>
                </a:extLst>
              </p:cNvPr>
              <p:cNvSpPr>
                <a:spLocks noChangeShapeType="1"/>
              </p:cNvSpPr>
              <p:nvPr/>
            </p:nvSpPr>
            <p:spPr bwMode="auto">
              <a:xfrm>
                <a:off x="3536" y="1572"/>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66" name="Line 813">
                <a:extLst>
                  <a:ext uri="{FF2B5EF4-FFF2-40B4-BE49-F238E27FC236}">
                    <a16:creationId xmlns:a16="http://schemas.microsoft.com/office/drawing/2014/main" id="{52FC76CD-5906-4CCC-47D6-A023CD0310B8}"/>
                  </a:ext>
                </a:extLst>
              </p:cNvPr>
              <p:cNvSpPr>
                <a:spLocks noChangeShapeType="1"/>
              </p:cNvSpPr>
              <p:nvPr/>
            </p:nvSpPr>
            <p:spPr bwMode="auto">
              <a:xfrm>
                <a:off x="3532" y="1660"/>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67" name="Line 814">
                <a:extLst>
                  <a:ext uri="{FF2B5EF4-FFF2-40B4-BE49-F238E27FC236}">
                    <a16:creationId xmlns:a16="http://schemas.microsoft.com/office/drawing/2014/main" id="{3AFE51BD-6795-6123-301D-804DD65246C3}"/>
                  </a:ext>
                </a:extLst>
              </p:cNvPr>
              <p:cNvSpPr>
                <a:spLocks noChangeShapeType="1"/>
              </p:cNvSpPr>
              <p:nvPr/>
            </p:nvSpPr>
            <p:spPr bwMode="auto">
              <a:xfrm>
                <a:off x="3558" y="1631"/>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68" name="Line 815">
                <a:extLst>
                  <a:ext uri="{FF2B5EF4-FFF2-40B4-BE49-F238E27FC236}">
                    <a16:creationId xmlns:a16="http://schemas.microsoft.com/office/drawing/2014/main" id="{238816D7-F3D6-2DB4-9417-C60D29EEE697}"/>
                  </a:ext>
                </a:extLst>
              </p:cNvPr>
              <p:cNvSpPr>
                <a:spLocks noChangeShapeType="1"/>
              </p:cNvSpPr>
              <p:nvPr/>
            </p:nvSpPr>
            <p:spPr bwMode="auto">
              <a:xfrm>
                <a:off x="3538" y="1688"/>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69" name="Line 816">
                <a:extLst>
                  <a:ext uri="{FF2B5EF4-FFF2-40B4-BE49-F238E27FC236}">
                    <a16:creationId xmlns:a16="http://schemas.microsoft.com/office/drawing/2014/main" id="{3071BE5C-AB95-5E56-39B5-B18AE11F1FF7}"/>
                  </a:ext>
                </a:extLst>
              </p:cNvPr>
              <p:cNvSpPr>
                <a:spLocks noChangeShapeType="1"/>
              </p:cNvSpPr>
              <p:nvPr/>
            </p:nvSpPr>
            <p:spPr bwMode="auto">
              <a:xfrm>
                <a:off x="3566" y="1660"/>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70" name="Line 817">
                <a:extLst>
                  <a:ext uri="{FF2B5EF4-FFF2-40B4-BE49-F238E27FC236}">
                    <a16:creationId xmlns:a16="http://schemas.microsoft.com/office/drawing/2014/main" id="{D787D2C7-026B-0580-CC00-4DD09DCDAD4F}"/>
                  </a:ext>
                </a:extLst>
              </p:cNvPr>
              <p:cNvSpPr>
                <a:spLocks noChangeShapeType="1"/>
              </p:cNvSpPr>
              <p:nvPr/>
            </p:nvSpPr>
            <p:spPr bwMode="auto">
              <a:xfrm>
                <a:off x="3546" y="1700"/>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71" name="Line 818">
                <a:extLst>
                  <a:ext uri="{FF2B5EF4-FFF2-40B4-BE49-F238E27FC236}">
                    <a16:creationId xmlns:a16="http://schemas.microsoft.com/office/drawing/2014/main" id="{43CE669B-26D8-9C6C-0C14-96EC0093918A}"/>
                  </a:ext>
                </a:extLst>
              </p:cNvPr>
              <p:cNvSpPr>
                <a:spLocks noChangeShapeType="1"/>
              </p:cNvSpPr>
              <p:nvPr/>
            </p:nvSpPr>
            <p:spPr bwMode="auto">
              <a:xfrm>
                <a:off x="3572" y="1671"/>
                <a:ext cx="0" cy="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72" name="Line 819">
                <a:extLst>
                  <a:ext uri="{FF2B5EF4-FFF2-40B4-BE49-F238E27FC236}">
                    <a16:creationId xmlns:a16="http://schemas.microsoft.com/office/drawing/2014/main" id="{E7663C97-A8E9-811E-5BC0-B44967FA4738}"/>
                  </a:ext>
                </a:extLst>
              </p:cNvPr>
              <p:cNvSpPr>
                <a:spLocks noChangeShapeType="1"/>
              </p:cNvSpPr>
              <p:nvPr/>
            </p:nvSpPr>
            <p:spPr bwMode="auto">
              <a:xfrm>
                <a:off x="3590" y="1796"/>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73" name="Line 820">
                <a:extLst>
                  <a:ext uri="{FF2B5EF4-FFF2-40B4-BE49-F238E27FC236}">
                    <a16:creationId xmlns:a16="http://schemas.microsoft.com/office/drawing/2014/main" id="{6332F12E-603B-B737-5AD2-AF0B36A98667}"/>
                  </a:ext>
                </a:extLst>
              </p:cNvPr>
              <p:cNvSpPr>
                <a:spLocks noChangeShapeType="1"/>
              </p:cNvSpPr>
              <p:nvPr/>
            </p:nvSpPr>
            <p:spPr bwMode="auto">
              <a:xfrm>
                <a:off x="3617" y="1773"/>
                <a:ext cx="0" cy="4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74" name="Line 821">
                <a:extLst>
                  <a:ext uri="{FF2B5EF4-FFF2-40B4-BE49-F238E27FC236}">
                    <a16:creationId xmlns:a16="http://schemas.microsoft.com/office/drawing/2014/main" id="{BC9FE5B4-EE9F-15FA-2AB3-763F8C72C7E5}"/>
                  </a:ext>
                </a:extLst>
              </p:cNvPr>
              <p:cNvSpPr>
                <a:spLocks noChangeShapeType="1"/>
              </p:cNvSpPr>
              <p:nvPr/>
            </p:nvSpPr>
            <p:spPr bwMode="auto">
              <a:xfrm>
                <a:off x="3627" y="1834"/>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75" name="Line 822">
                <a:extLst>
                  <a:ext uri="{FF2B5EF4-FFF2-40B4-BE49-F238E27FC236}">
                    <a16:creationId xmlns:a16="http://schemas.microsoft.com/office/drawing/2014/main" id="{58A0791B-2C1C-B38D-78FF-D59275318F31}"/>
                  </a:ext>
                </a:extLst>
              </p:cNvPr>
              <p:cNvSpPr>
                <a:spLocks noChangeShapeType="1"/>
              </p:cNvSpPr>
              <p:nvPr/>
            </p:nvSpPr>
            <p:spPr bwMode="auto">
              <a:xfrm>
                <a:off x="3653" y="1811"/>
                <a:ext cx="0" cy="4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76" name="Line 823">
                <a:extLst>
                  <a:ext uri="{FF2B5EF4-FFF2-40B4-BE49-F238E27FC236}">
                    <a16:creationId xmlns:a16="http://schemas.microsoft.com/office/drawing/2014/main" id="{20050254-97DE-C4EE-40C4-857CB7269068}"/>
                  </a:ext>
                </a:extLst>
              </p:cNvPr>
              <p:cNvSpPr>
                <a:spLocks noChangeShapeType="1"/>
              </p:cNvSpPr>
              <p:nvPr/>
            </p:nvSpPr>
            <p:spPr bwMode="auto">
              <a:xfrm>
                <a:off x="3651" y="183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77" name="Line 824">
                <a:extLst>
                  <a:ext uri="{FF2B5EF4-FFF2-40B4-BE49-F238E27FC236}">
                    <a16:creationId xmlns:a16="http://schemas.microsoft.com/office/drawing/2014/main" id="{99AEE5B7-A6D3-C759-B4A9-30E06BE6E8DA}"/>
                  </a:ext>
                </a:extLst>
              </p:cNvPr>
              <p:cNvSpPr>
                <a:spLocks noChangeShapeType="1"/>
              </p:cNvSpPr>
              <p:nvPr/>
            </p:nvSpPr>
            <p:spPr bwMode="auto">
              <a:xfrm>
                <a:off x="3677" y="1811"/>
                <a:ext cx="0" cy="4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78" name="Line 825">
                <a:extLst>
                  <a:ext uri="{FF2B5EF4-FFF2-40B4-BE49-F238E27FC236}">
                    <a16:creationId xmlns:a16="http://schemas.microsoft.com/office/drawing/2014/main" id="{ADF2B69F-05ED-4D4D-8457-0BF04C50DFE5}"/>
                  </a:ext>
                </a:extLst>
              </p:cNvPr>
              <p:cNvSpPr>
                <a:spLocks noChangeShapeType="1"/>
              </p:cNvSpPr>
              <p:nvPr/>
            </p:nvSpPr>
            <p:spPr bwMode="auto">
              <a:xfrm>
                <a:off x="3651" y="183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79" name="Line 826">
                <a:extLst>
                  <a:ext uri="{FF2B5EF4-FFF2-40B4-BE49-F238E27FC236}">
                    <a16:creationId xmlns:a16="http://schemas.microsoft.com/office/drawing/2014/main" id="{47431F39-DC91-3910-2B6F-B58A1F324948}"/>
                  </a:ext>
                </a:extLst>
              </p:cNvPr>
              <p:cNvSpPr>
                <a:spLocks noChangeShapeType="1"/>
              </p:cNvSpPr>
              <p:nvPr/>
            </p:nvSpPr>
            <p:spPr bwMode="auto">
              <a:xfrm>
                <a:off x="3677" y="1811"/>
                <a:ext cx="0" cy="4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80" name="Line 827">
                <a:extLst>
                  <a:ext uri="{FF2B5EF4-FFF2-40B4-BE49-F238E27FC236}">
                    <a16:creationId xmlns:a16="http://schemas.microsoft.com/office/drawing/2014/main" id="{E5B344C9-4CAF-01B0-88E2-E9879F0B7DC6}"/>
                  </a:ext>
                </a:extLst>
              </p:cNvPr>
              <p:cNvSpPr>
                <a:spLocks noChangeShapeType="1"/>
              </p:cNvSpPr>
              <p:nvPr/>
            </p:nvSpPr>
            <p:spPr bwMode="auto">
              <a:xfrm>
                <a:off x="3665" y="1834"/>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81" name="Line 828">
                <a:extLst>
                  <a:ext uri="{FF2B5EF4-FFF2-40B4-BE49-F238E27FC236}">
                    <a16:creationId xmlns:a16="http://schemas.microsoft.com/office/drawing/2014/main" id="{2132EC93-1D46-5900-E3DA-D85A01A6D564}"/>
                  </a:ext>
                </a:extLst>
              </p:cNvPr>
              <p:cNvSpPr>
                <a:spLocks noChangeShapeType="1"/>
              </p:cNvSpPr>
              <p:nvPr/>
            </p:nvSpPr>
            <p:spPr bwMode="auto">
              <a:xfrm>
                <a:off x="3687" y="1811"/>
                <a:ext cx="0" cy="4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82" name="Line 829">
                <a:extLst>
                  <a:ext uri="{FF2B5EF4-FFF2-40B4-BE49-F238E27FC236}">
                    <a16:creationId xmlns:a16="http://schemas.microsoft.com/office/drawing/2014/main" id="{11C68DE7-823F-464E-490D-46D47DE8919C}"/>
                  </a:ext>
                </a:extLst>
              </p:cNvPr>
              <p:cNvSpPr>
                <a:spLocks noChangeShapeType="1"/>
              </p:cNvSpPr>
              <p:nvPr/>
            </p:nvSpPr>
            <p:spPr bwMode="auto">
              <a:xfrm>
                <a:off x="3665" y="1834"/>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83" name="Line 830">
                <a:extLst>
                  <a:ext uri="{FF2B5EF4-FFF2-40B4-BE49-F238E27FC236}">
                    <a16:creationId xmlns:a16="http://schemas.microsoft.com/office/drawing/2014/main" id="{76E86ECC-E48F-C7D8-3E20-DCBE2918D272}"/>
                  </a:ext>
                </a:extLst>
              </p:cNvPr>
              <p:cNvSpPr>
                <a:spLocks noChangeShapeType="1"/>
              </p:cNvSpPr>
              <p:nvPr/>
            </p:nvSpPr>
            <p:spPr bwMode="auto">
              <a:xfrm>
                <a:off x="3687" y="1811"/>
                <a:ext cx="0" cy="4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84" name="Line 831">
                <a:extLst>
                  <a:ext uri="{FF2B5EF4-FFF2-40B4-BE49-F238E27FC236}">
                    <a16:creationId xmlns:a16="http://schemas.microsoft.com/office/drawing/2014/main" id="{BBDF0B51-99A9-8A6F-D113-ABA33C4CB494}"/>
                  </a:ext>
                </a:extLst>
              </p:cNvPr>
              <p:cNvSpPr>
                <a:spLocks noChangeShapeType="1"/>
              </p:cNvSpPr>
              <p:nvPr/>
            </p:nvSpPr>
            <p:spPr bwMode="auto">
              <a:xfrm>
                <a:off x="3731" y="1834"/>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85" name="Line 832">
                <a:extLst>
                  <a:ext uri="{FF2B5EF4-FFF2-40B4-BE49-F238E27FC236}">
                    <a16:creationId xmlns:a16="http://schemas.microsoft.com/office/drawing/2014/main" id="{157E7F8B-BCF4-F534-9527-23F1ACAB37C4}"/>
                  </a:ext>
                </a:extLst>
              </p:cNvPr>
              <p:cNvSpPr>
                <a:spLocks noChangeShapeType="1"/>
              </p:cNvSpPr>
              <p:nvPr/>
            </p:nvSpPr>
            <p:spPr bwMode="auto">
              <a:xfrm>
                <a:off x="3760" y="1811"/>
                <a:ext cx="0" cy="4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86" name="Line 833">
                <a:extLst>
                  <a:ext uri="{FF2B5EF4-FFF2-40B4-BE49-F238E27FC236}">
                    <a16:creationId xmlns:a16="http://schemas.microsoft.com/office/drawing/2014/main" id="{734BF16E-2D80-5FE1-7664-19958376B217}"/>
                  </a:ext>
                </a:extLst>
              </p:cNvPr>
              <p:cNvSpPr>
                <a:spLocks noChangeShapeType="1"/>
              </p:cNvSpPr>
              <p:nvPr/>
            </p:nvSpPr>
            <p:spPr bwMode="auto">
              <a:xfrm>
                <a:off x="3854" y="1874"/>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87" name="Line 834">
                <a:extLst>
                  <a:ext uri="{FF2B5EF4-FFF2-40B4-BE49-F238E27FC236}">
                    <a16:creationId xmlns:a16="http://schemas.microsoft.com/office/drawing/2014/main" id="{38980BD7-83B1-5CF3-E95E-448A9234C661}"/>
                  </a:ext>
                </a:extLst>
              </p:cNvPr>
              <p:cNvSpPr>
                <a:spLocks noChangeShapeType="1"/>
              </p:cNvSpPr>
              <p:nvPr/>
            </p:nvSpPr>
            <p:spPr bwMode="auto">
              <a:xfrm>
                <a:off x="3881" y="1848"/>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88" name="Line 835">
                <a:extLst>
                  <a:ext uri="{FF2B5EF4-FFF2-40B4-BE49-F238E27FC236}">
                    <a16:creationId xmlns:a16="http://schemas.microsoft.com/office/drawing/2014/main" id="{FB1BBAFC-601F-4E37-3837-2B3BBEFB67B6}"/>
                  </a:ext>
                </a:extLst>
              </p:cNvPr>
              <p:cNvSpPr>
                <a:spLocks noChangeShapeType="1"/>
              </p:cNvSpPr>
              <p:nvPr/>
            </p:nvSpPr>
            <p:spPr bwMode="auto">
              <a:xfrm>
                <a:off x="3953" y="1943"/>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89" name="Line 836">
                <a:extLst>
                  <a:ext uri="{FF2B5EF4-FFF2-40B4-BE49-F238E27FC236}">
                    <a16:creationId xmlns:a16="http://schemas.microsoft.com/office/drawing/2014/main" id="{EC91EEC5-E571-C3F5-E47D-1CED0FA4020A}"/>
                  </a:ext>
                </a:extLst>
              </p:cNvPr>
              <p:cNvSpPr>
                <a:spLocks noChangeShapeType="1"/>
              </p:cNvSpPr>
              <p:nvPr/>
            </p:nvSpPr>
            <p:spPr bwMode="auto">
              <a:xfrm>
                <a:off x="3979" y="1917"/>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90" name="Line 837">
                <a:extLst>
                  <a:ext uri="{FF2B5EF4-FFF2-40B4-BE49-F238E27FC236}">
                    <a16:creationId xmlns:a16="http://schemas.microsoft.com/office/drawing/2014/main" id="{1F0451B1-0C74-00A7-89B3-35983F733234}"/>
                  </a:ext>
                </a:extLst>
              </p:cNvPr>
              <p:cNvSpPr>
                <a:spLocks noChangeShapeType="1"/>
              </p:cNvSpPr>
              <p:nvPr/>
            </p:nvSpPr>
            <p:spPr bwMode="auto">
              <a:xfrm>
                <a:off x="3971" y="1964"/>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91" name="Line 838">
                <a:extLst>
                  <a:ext uri="{FF2B5EF4-FFF2-40B4-BE49-F238E27FC236}">
                    <a16:creationId xmlns:a16="http://schemas.microsoft.com/office/drawing/2014/main" id="{96DB525A-F745-93DA-82B4-62876C7260DC}"/>
                  </a:ext>
                </a:extLst>
              </p:cNvPr>
              <p:cNvSpPr>
                <a:spLocks noChangeShapeType="1"/>
              </p:cNvSpPr>
              <p:nvPr/>
            </p:nvSpPr>
            <p:spPr bwMode="auto">
              <a:xfrm>
                <a:off x="4000" y="1935"/>
                <a:ext cx="0" cy="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92" name="Line 839">
                <a:extLst>
                  <a:ext uri="{FF2B5EF4-FFF2-40B4-BE49-F238E27FC236}">
                    <a16:creationId xmlns:a16="http://schemas.microsoft.com/office/drawing/2014/main" id="{5813F38C-F620-1C22-6133-A8CA86D188B2}"/>
                  </a:ext>
                </a:extLst>
              </p:cNvPr>
              <p:cNvSpPr>
                <a:spLocks noChangeShapeType="1"/>
              </p:cNvSpPr>
              <p:nvPr/>
            </p:nvSpPr>
            <p:spPr bwMode="auto">
              <a:xfrm>
                <a:off x="4078" y="2140"/>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93" name="Line 840">
                <a:extLst>
                  <a:ext uri="{FF2B5EF4-FFF2-40B4-BE49-F238E27FC236}">
                    <a16:creationId xmlns:a16="http://schemas.microsoft.com/office/drawing/2014/main" id="{7C26BD24-A65C-1AC2-C3E6-716B45C5E724}"/>
                  </a:ext>
                </a:extLst>
              </p:cNvPr>
              <p:cNvSpPr>
                <a:spLocks noChangeShapeType="1"/>
              </p:cNvSpPr>
              <p:nvPr/>
            </p:nvSpPr>
            <p:spPr bwMode="auto">
              <a:xfrm>
                <a:off x="4105" y="2112"/>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94" name="Line 841">
                <a:extLst>
                  <a:ext uri="{FF2B5EF4-FFF2-40B4-BE49-F238E27FC236}">
                    <a16:creationId xmlns:a16="http://schemas.microsoft.com/office/drawing/2014/main" id="{1342FEEC-3F15-0761-0513-BBD23412A9B5}"/>
                  </a:ext>
                </a:extLst>
              </p:cNvPr>
              <p:cNvSpPr>
                <a:spLocks noChangeShapeType="1"/>
              </p:cNvSpPr>
              <p:nvPr/>
            </p:nvSpPr>
            <p:spPr bwMode="auto">
              <a:xfrm>
                <a:off x="4078" y="2140"/>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95" name="Line 842">
                <a:extLst>
                  <a:ext uri="{FF2B5EF4-FFF2-40B4-BE49-F238E27FC236}">
                    <a16:creationId xmlns:a16="http://schemas.microsoft.com/office/drawing/2014/main" id="{E943766C-81BF-835A-4833-02F46349C907}"/>
                  </a:ext>
                </a:extLst>
              </p:cNvPr>
              <p:cNvSpPr>
                <a:spLocks noChangeShapeType="1"/>
              </p:cNvSpPr>
              <p:nvPr/>
            </p:nvSpPr>
            <p:spPr bwMode="auto">
              <a:xfrm>
                <a:off x="4105" y="2112"/>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96" name="Line 843">
                <a:extLst>
                  <a:ext uri="{FF2B5EF4-FFF2-40B4-BE49-F238E27FC236}">
                    <a16:creationId xmlns:a16="http://schemas.microsoft.com/office/drawing/2014/main" id="{583A64D8-308D-B514-3559-1C78FA13E261}"/>
                  </a:ext>
                </a:extLst>
              </p:cNvPr>
              <p:cNvSpPr>
                <a:spLocks noChangeShapeType="1"/>
              </p:cNvSpPr>
              <p:nvPr/>
            </p:nvSpPr>
            <p:spPr bwMode="auto">
              <a:xfrm>
                <a:off x="4084" y="2159"/>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97" name="Line 844">
                <a:extLst>
                  <a:ext uri="{FF2B5EF4-FFF2-40B4-BE49-F238E27FC236}">
                    <a16:creationId xmlns:a16="http://schemas.microsoft.com/office/drawing/2014/main" id="{59FE4088-118F-6B14-A586-9D8EF89D6DEC}"/>
                  </a:ext>
                </a:extLst>
              </p:cNvPr>
              <p:cNvSpPr>
                <a:spLocks noChangeShapeType="1"/>
              </p:cNvSpPr>
              <p:nvPr/>
            </p:nvSpPr>
            <p:spPr bwMode="auto">
              <a:xfrm>
                <a:off x="4109" y="2131"/>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98" name="Line 845">
                <a:extLst>
                  <a:ext uri="{FF2B5EF4-FFF2-40B4-BE49-F238E27FC236}">
                    <a16:creationId xmlns:a16="http://schemas.microsoft.com/office/drawing/2014/main" id="{6AD20C34-123C-4BEC-25E2-F399A578DEA9}"/>
                  </a:ext>
                </a:extLst>
              </p:cNvPr>
              <p:cNvSpPr>
                <a:spLocks noChangeShapeType="1"/>
              </p:cNvSpPr>
              <p:nvPr/>
            </p:nvSpPr>
            <p:spPr bwMode="auto">
              <a:xfrm>
                <a:off x="4084" y="2159"/>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99" name="Line 846">
                <a:extLst>
                  <a:ext uri="{FF2B5EF4-FFF2-40B4-BE49-F238E27FC236}">
                    <a16:creationId xmlns:a16="http://schemas.microsoft.com/office/drawing/2014/main" id="{1B37D373-2333-84E7-A935-A2DC2347299E}"/>
                  </a:ext>
                </a:extLst>
              </p:cNvPr>
              <p:cNvSpPr>
                <a:spLocks noChangeShapeType="1"/>
              </p:cNvSpPr>
              <p:nvPr/>
            </p:nvSpPr>
            <p:spPr bwMode="auto">
              <a:xfrm>
                <a:off x="4109" y="2131"/>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00" name="Line 847">
                <a:extLst>
                  <a:ext uri="{FF2B5EF4-FFF2-40B4-BE49-F238E27FC236}">
                    <a16:creationId xmlns:a16="http://schemas.microsoft.com/office/drawing/2014/main" id="{595ED3B1-C0FE-39B0-49A2-52DE0C6D9EA4}"/>
                  </a:ext>
                </a:extLst>
              </p:cNvPr>
              <p:cNvSpPr>
                <a:spLocks noChangeShapeType="1"/>
              </p:cNvSpPr>
              <p:nvPr/>
            </p:nvSpPr>
            <p:spPr bwMode="auto">
              <a:xfrm>
                <a:off x="4100" y="2178"/>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01" name="Line 848">
                <a:extLst>
                  <a:ext uri="{FF2B5EF4-FFF2-40B4-BE49-F238E27FC236}">
                    <a16:creationId xmlns:a16="http://schemas.microsoft.com/office/drawing/2014/main" id="{54D39E20-76A4-E62E-22DA-19DAB0DDA6D8}"/>
                  </a:ext>
                </a:extLst>
              </p:cNvPr>
              <p:cNvSpPr>
                <a:spLocks noChangeShapeType="1"/>
              </p:cNvSpPr>
              <p:nvPr/>
            </p:nvSpPr>
            <p:spPr bwMode="auto">
              <a:xfrm>
                <a:off x="4129" y="2155"/>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02" name="Line 849">
                <a:extLst>
                  <a:ext uri="{FF2B5EF4-FFF2-40B4-BE49-F238E27FC236}">
                    <a16:creationId xmlns:a16="http://schemas.microsoft.com/office/drawing/2014/main" id="{60D034E6-65CF-4C41-3B40-4AA1C359FAFD}"/>
                  </a:ext>
                </a:extLst>
              </p:cNvPr>
              <p:cNvSpPr>
                <a:spLocks noChangeShapeType="1"/>
              </p:cNvSpPr>
              <p:nvPr/>
            </p:nvSpPr>
            <p:spPr bwMode="auto">
              <a:xfrm>
                <a:off x="4139" y="2202"/>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03" name="Line 850">
                <a:extLst>
                  <a:ext uri="{FF2B5EF4-FFF2-40B4-BE49-F238E27FC236}">
                    <a16:creationId xmlns:a16="http://schemas.microsoft.com/office/drawing/2014/main" id="{BBD0109F-BCFD-3228-EE5B-8BD33619E23A}"/>
                  </a:ext>
                </a:extLst>
              </p:cNvPr>
              <p:cNvSpPr>
                <a:spLocks noChangeShapeType="1"/>
              </p:cNvSpPr>
              <p:nvPr/>
            </p:nvSpPr>
            <p:spPr bwMode="auto">
              <a:xfrm>
                <a:off x="4167" y="2173"/>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04" name="Line 851">
                <a:extLst>
                  <a:ext uri="{FF2B5EF4-FFF2-40B4-BE49-F238E27FC236}">
                    <a16:creationId xmlns:a16="http://schemas.microsoft.com/office/drawing/2014/main" id="{68CA141D-A925-14AA-2B4A-34008E3EEF1C}"/>
                  </a:ext>
                </a:extLst>
              </p:cNvPr>
              <p:cNvSpPr>
                <a:spLocks noChangeShapeType="1"/>
              </p:cNvSpPr>
              <p:nvPr/>
            </p:nvSpPr>
            <p:spPr bwMode="auto">
              <a:xfrm>
                <a:off x="4139" y="2202"/>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05" name="Line 852">
                <a:extLst>
                  <a:ext uri="{FF2B5EF4-FFF2-40B4-BE49-F238E27FC236}">
                    <a16:creationId xmlns:a16="http://schemas.microsoft.com/office/drawing/2014/main" id="{086980FD-F9F2-8463-6F28-B69738A45D75}"/>
                  </a:ext>
                </a:extLst>
              </p:cNvPr>
              <p:cNvSpPr>
                <a:spLocks noChangeShapeType="1"/>
              </p:cNvSpPr>
              <p:nvPr/>
            </p:nvSpPr>
            <p:spPr bwMode="auto">
              <a:xfrm>
                <a:off x="4167" y="2173"/>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06" name="Line 853">
                <a:extLst>
                  <a:ext uri="{FF2B5EF4-FFF2-40B4-BE49-F238E27FC236}">
                    <a16:creationId xmlns:a16="http://schemas.microsoft.com/office/drawing/2014/main" id="{872C038D-55BB-9CC0-72D0-E92FCE7B2D19}"/>
                  </a:ext>
                </a:extLst>
              </p:cNvPr>
              <p:cNvSpPr>
                <a:spLocks noChangeShapeType="1"/>
              </p:cNvSpPr>
              <p:nvPr/>
            </p:nvSpPr>
            <p:spPr bwMode="auto">
              <a:xfrm>
                <a:off x="4183" y="2221"/>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07" name="Line 854">
                <a:extLst>
                  <a:ext uri="{FF2B5EF4-FFF2-40B4-BE49-F238E27FC236}">
                    <a16:creationId xmlns:a16="http://schemas.microsoft.com/office/drawing/2014/main" id="{396CB6C4-7073-147C-F74E-7F76E5C3322C}"/>
                  </a:ext>
                </a:extLst>
              </p:cNvPr>
              <p:cNvSpPr>
                <a:spLocks noChangeShapeType="1"/>
              </p:cNvSpPr>
              <p:nvPr/>
            </p:nvSpPr>
            <p:spPr bwMode="auto">
              <a:xfrm>
                <a:off x="4209" y="2195"/>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08" name="Line 855">
                <a:extLst>
                  <a:ext uri="{FF2B5EF4-FFF2-40B4-BE49-F238E27FC236}">
                    <a16:creationId xmlns:a16="http://schemas.microsoft.com/office/drawing/2014/main" id="{34DDAB5F-5DB7-0025-3A2B-0AB70D8CCF9A}"/>
                  </a:ext>
                </a:extLst>
              </p:cNvPr>
              <p:cNvSpPr>
                <a:spLocks noChangeShapeType="1"/>
              </p:cNvSpPr>
              <p:nvPr/>
            </p:nvSpPr>
            <p:spPr bwMode="auto">
              <a:xfrm>
                <a:off x="4219" y="2235"/>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09" name="Line 856">
                <a:extLst>
                  <a:ext uri="{FF2B5EF4-FFF2-40B4-BE49-F238E27FC236}">
                    <a16:creationId xmlns:a16="http://schemas.microsoft.com/office/drawing/2014/main" id="{64CFCCBB-1DF0-044D-DA23-1991F7A3F9F8}"/>
                  </a:ext>
                </a:extLst>
              </p:cNvPr>
              <p:cNvSpPr>
                <a:spLocks noChangeShapeType="1"/>
              </p:cNvSpPr>
              <p:nvPr/>
            </p:nvSpPr>
            <p:spPr bwMode="auto">
              <a:xfrm>
                <a:off x="4248" y="2206"/>
                <a:ext cx="0" cy="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10" name="Line 857">
                <a:extLst>
                  <a:ext uri="{FF2B5EF4-FFF2-40B4-BE49-F238E27FC236}">
                    <a16:creationId xmlns:a16="http://schemas.microsoft.com/office/drawing/2014/main" id="{1A7C23DC-69D5-3F64-640D-0A67C4C25A06}"/>
                  </a:ext>
                </a:extLst>
              </p:cNvPr>
              <p:cNvSpPr>
                <a:spLocks noChangeShapeType="1"/>
              </p:cNvSpPr>
              <p:nvPr/>
            </p:nvSpPr>
            <p:spPr bwMode="auto">
              <a:xfrm>
                <a:off x="4373" y="2272"/>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11" name="Line 858">
                <a:extLst>
                  <a:ext uri="{FF2B5EF4-FFF2-40B4-BE49-F238E27FC236}">
                    <a16:creationId xmlns:a16="http://schemas.microsoft.com/office/drawing/2014/main" id="{60826C7F-9975-FF6F-8D9C-E4543E45004F}"/>
                  </a:ext>
                </a:extLst>
              </p:cNvPr>
              <p:cNvSpPr>
                <a:spLocks noChangeShapeType="1"/>
              </p:cNvSpPr>
              <p:nvPr/>
            </p:nvSpPr>
            <p:spPr bwMode="auto">
              <a:xfrm>
                <a:off x="4401" y="2251"/>
                <a:ext cx="0" cy="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12" name="Line 859">
                <a:extLst>
                  <a:ext uri="{FF2B5EF4-FFF2-40B4-BE49-F238E27FC236}">
                    <a16:creationId xmlns:a16="http://schemas.microsoft.com/office/drawing/2014/main" id="{0BD6A5D2-F357-43D5-B082-A3E4C24CD685}"/>
                  </a:ext>
                </a:extLst>
              </p:cNvPr>
              <p:cNvSpPr>
                <a:spLocks noChangeShapeType="1"/>
              </p:cNvSpPr>
              <p:nvPr/>
            </p:nvSpPr>
            <p:spPr bwMode="auto">
              <a:xfrm>
                <a:off x="4484" y="2298"/>
                <a:ext cx="5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13" name="Line 860">
                <a:extLst>
                  <a:ext uri="{FF2B5EF4-FFF2-40B4-BE49-F238E27FC236}">
                    <a16:creationId xmlns:a16="http://schemas.microsoft.com/office/drawing/2014/main" id="{AEC22A9D-B337-C5DB-DFF6-B1F87D49D6BC}"/>
                  </a:ext>
                </a:extLst>
              </p:cNvPr>
              <p:cNvSpPr>
                <a:spLocks noChangeShapeType="1"/>
              </p:cNvSpPr>
              <p:nvPr/>
            </p:nvSpPr>
            <p:spPr bwMode="auto">
              <a:xfrm>
                <a:off x="4512" y="2272"/>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14" name="Line 861">
                <a:extLst>
                  <a:ext uri="{FF2B5EF4-FFF2-40B4-BE49-F238E27FC236}">
                    <a16:creationId xmlns:a16="http://schemas.microsoft.com/office/drawing/2014/main" id="{6B8AAF63-2E16-9370-2417-6451264D483B}"/>
                  </a:ext>
                </a:extLst>
              </p:cNvPr>
              <p:cNvSpPr>
                <a:spLocks noChangeShapeType="1"/>
              </p:cNvSpPr>
              <p:nvPr/>
            </p:nvSpPr>
            <p:spPr bwMode="auto">
              <a:xfrm>
                <a:off x="4536" y="2331"/>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15" name="Line 862">
                <a:extLst>
                  <a:ext uri="{FF2B5EF4-FFF2-40B4-BE49-F238E27FC236}">
                    <a16:creationId xmlns:a16="http://schemas.microsoft.com/office/drawing/2014/main" id="{262E306D-9C10-7DA6-9581-60C09F97A909}"/>
                  </a:ext>
                </a:extLst>
              </p:cNvPr>
              <p:cNvSpPr>
                <a:spLocks noChangeShapeType="1"/>
              </p:cNvSpPr>
              <p:nvPr/>
            </p:nvSpPr>
            <p:spPr bwMode="auto">
              <a:xfrm>
                <a:off x="4562" y="2305"/>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16" name="Line 863">
                <a:extLst>
                  <a:ext uri="{FF2B5EF4-FFF2-40B4-BE49-F238E27FC236}">
                    <a16:creationId xmlns:a16="http://schemas.microsoft.com/office/drawing/2014/main" id="{1BFA658B-FED0-6C3D-2EEA-06AADCDEFD9E}"/>
                  </a:ext>
                </a:extLst>
              </p:cNvPr>
              <p:cNvSpPr>
                <a:spLocks noChangeShapeType="1"/>
              </p:cNvSpPr>
              <p:nvPr/>
            </p:nvSpPr>
            <p:spPr bwMode="auto">
              <a:xfrm>
                <a:off x="4546" y="2331"/>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17" name="Line 864">
                <a:extLst>
                  <a:ext uri="{FF2B5EF4-FFF2-40B4-BE49-F238E27FC236}">
                    <a16:creationId xmlns:a16="http://schemas.microsoft.com/office/drawing/2014/main" id="{55F078FE-28D3-1FDB-7939-137752400614}"/>
                  </a:ext>
                </a:extLst>
              </p:cNvPr>
              <p:cNvSpPr>
                <a:spLocks noChangeShapeType="1"/>
              </p:cNvSpPr>
              <p:nvPr/>
            </p:nvSpPr>
            <p:spPr bwMode="auto">
              <a:xfrm>
                <a:off x="4572" y="2305"/>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18" name="Line 865">
                <a:extLst>
                  <a:ext uri="{FF2B5EF4-FFF2-40B4-BE49-F238E27FC236}">
                    <a16:creationId xmlns:a16="http://schemas.microsoft.com/office/drawing/2014/main" id="{A9E0C8EB-87F5-D1D4-7A8A-31328835D1AA}"/>
                  </a:ext>
                </a:extLst>
              </p:cNvPr>
              <p:cNvSpPr>
                <a:spLocks noChangeShapeType="1"/>
              </p:cNvSpPr>
              <p:nvPr/>
            </p:nvSpPr>
            <p:spPr bwMode="auto">
              <a:xfrm>
                <a:off x="4566" y="2353"/>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19" name="Line 866">
                <a:extLst>
                  <a:ext uri="{FF2B5EF4-FFF2-40B4-BE49-F238E27FC236}">
                    <a16:creationId xmlns:a16="http://schemas.microsoft.com/office/drawing/2014/main" id="{9A499D7E-888E-B82E-840B-98D7452A01FB}"/>
                  </a:ext>
                </a:extLst>
              </p:cNvPr>
              <p:cNvSpPr>
                <a:spLocks noChangeShapeType="1"/>
              </p:cNvSpPr>
              <p:nvPr/>
            </p:nvSpPr>
            <p:spPr bwMode="auto">
              <a:xfrm>
                <a:off x="4593" y="2331"/>
                <a:ext cx="0" cy="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20" name="Line 867">
                <a:extLst>
                  <a:ext uri="{FF2B5EF4-FFF2-40B4-BE49-F238E27FC236}">
                    <a16:creationId xmlns:a16="http://schemas.microsoft.com/office/drawing/2014/main" id="{3058CCCD-1139-D6F1-019B-87CB1ACEECC2}"/>
                  </a:ext>
                </a:extLst>
              </p:cNvPr>
              <p:cNvSpPr>
                <a:spLocks noChangeShapeType="1"/>
              </p:cNvSpPr>
              <p:nvPr/>
            </p:nvSpPr>
            <p:spPr bwMode="auto">
              <a:xfrm>
                <a:off x="4572" y="235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21" name="Line 868">
                <a:extLst>
                  <a:ext uri="{FF2B5EF4-FFF2-40B4-BE49-F238E27FC236}">
                    <a16:creationId xmlns:a16="http://schemas.microsoft.com/office/drawing/2014/main" id="{EB4AC004-8498-55BF-A39D-F1ACA4154F31}"/>
                  </a:ext>
                </a:extLst>
              </p:cNvPr>
              <p:cNvSpPr>
                <a:spLocks noChangeShapeType="1"/>
              </p:cNvSpPr>
              <p:nvPr/>
            </p:nvSpPr>
            <p:spPr bwMode="auto">
              <a:xfrm>
                <a:off x="4601" y="2331"/>
                <a:ext cx="0" cy="4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22" name="Line 869">
                <a:extLst>
                  <a:ext uri="{FF2B5EF4-FFF2-40B4-BE49-F238E27FC236}">
                    <a16:creationId xmlns:a16="http://schemas.microsoft.com/office/drawing/2014/main" id="{E5D5AAA3-FAC3-34CB-D457-161B8F330952}"/>
                  </a:ext>
                </a:extLst>
              </p:cNvPr>
              <p:cNvSpPr>
                <a:spLocks noChangeShapeType="1"/>
              </p:cNvSpPr>
              <p:nvPr/>
            </p:nvSpPr>
            <p:spPr bwMode="auto">
              <a:xfrm>
                <a:off x="4578" y="2367"/>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23" name="Line 870">
                <a:extLst>
                  <a:ext uri="{FF2B5EF4-FFF2-40B4-BE49-F238E27FC236}">
                    <a16:creationId xmlns:a16="http://schemas.microsoft.com/office/drawing/2014/main" id="{740E584A-15F6-E27B-D6E3-CFAE6632E995}"/>
                  </a:ext>
                </a:extLst>
              </p:cNvPr>
              <p:cNvSpPr>
                <a:spLocks noChangeShapeType="1"/>
              </p:cNvSpPr>
              <p:nvPr/>
            </p:nvSpPr>
            <p:spPr bwMode="auto">
              <a:xfrm>
                <a:off x="4603" y="2338"/>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24" name="Line 871">
                <a:extLst>
                  <a:ext uri="{FF2B5EF4-FFF2-40B4-BE49-F238E27FC236}">
                    <a16:creationId xmlns:a16="http://schemas.microsoft.com/office/drawing/2014/main" id="{B6AA263E-52AA-6172-0D76-BCB0D47D39B1}"/>
                  </a:ext>
                </a:extLst>
              </p:cNvPr>
              <p:cNvSpPr>
                <a:spLocks noChangeShapeType="1"/>
              </p:cNvSpPr>
              <p:nvPr/>
            </p:nvSpPr>
            <p:spPr bwMode="auto">
              <a:xfrm>
                <a:off x="4578" y="2367"/>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25" name="Line 872">
                <a:extLst>
                  <a:ext uri="{FF2B5EF4-FFF2-40B4-BE49-F238E27FC236}">
                    <a16:creationId xmlns:a16="http://schemas.microsoft.com/office/drawing/2014/main" id="{260601F8-FD02-9FA1-90E8-4369D4928404}"/>
                  </a:ext>
                </a:extLst>
              </p:cNvPr>
              <p:cNvSpPr>
                <a:spLocks noChangeShapeType="1"/>
              </p:cNvSpPr>
              <p:nvPr/>
            </p:nvSpPr>
            <p:spPr bwMode="auto">
              <a:xfrm>
                <a:off x="4603" y="2338"/>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26" name="Line 873">
                <a:extLst>
                  <a:ext uri="{FF2B5EF4-FFF2-40B4-BE49-F238E27FC236}">
                    <a16:creationId xmlns:a16="http://schemas.microsoft.com/office/drawing/2014/main" id="{FBB5282A-8607-027B-BDBC-594C4A8C260C}"/>
                  </a:ext>
                </a:extLst>
              </p:cNvPr>
              <p:cNvSpPr>
                <a:spLocks noChangeShapeType="1"/>
              </p:cNvSpPr>
              <p:nvPr/>
            </p:nvSpPr>
            <p:spPr bwMode="auto">
              <a:xfrm>
                <a:off x="4591" y="237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27" name="Line 874">
                <a:extLst>
                  <a:ext uri="{FF2B5EF4-FFF2-40B4-BE49-F238E27FC236}">
                    <a16:creationId xmlns:a16="http://schemas.microsoft.com/office/drawing/2014/main" id="{6B99CF0F-D5E8-901C-3514-3530BAB7B9CB}"/>
                  </a:ext>
                </a:extLst>
              </p:cNvPr>
              <p:cNvSpPr>
                <a:spLocks noChangeShapeType="1"/>
              </p:cNvSpPr>
              <p:nvPr/>
            </p:nvSpPr>
            <p:spPr bwMode="auto">
              <a:xfrm>
                <a:off x="4617" y="2353"/>
                <a:ext cx="0" cy="4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28" name="Line 875">
                <a:extLst>
                  <a:ext uri="{FF2B5EF4-FFF2-40B4-BE49-F238E27FC236}">
                    <a16:creationId xmlns:a16="http://schemas.microsoft.com/office/drawing/2014/main" id="{13F68C95-41F1-643F-120E-F953F601CFBA}"/>
                  </a:ext>
                </a:extLst>
              </p:cNvPr>
              <p:cNvSpPr>
                <a:spLocks noChangeShapeType="1"/>
              </p:cNvSpPr>
              <p:nvPr/>
            </p:nvSpPr>
            <p:spPr bwMode="auto">
              <a:xfrm>
                <a:off x="4591" y="237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29" name="Line 876">
                <a:extLst>
                  <a:ext uri="{FF2B5EF4-FFF2-40B4-BE49-F238E27FC236}">
                    <a16:creationId xmlns:a16="http://schemas.microsoft.com/office/drawing/2014/main" id="{BE1DD017-DDC4-825C-698E-A66804CCE62C}"/>
                  </a:ext>
                </a:extLst>
              </p:cNvPr>
              <p:cNvSpPr>
                <a:spLocks noChangeShapeType="1"/>
              </p:cNvSpPr>
              <p:nvPr/>
            </p:nvSpPr>
            <p:spPr bwMode="auto">
              <a:xfrm>
                <a:off x="4617" y="2353"/>
                <a:ext cx="0" cy="49"/>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30" name="Line 877">
                <a:extLst>
                  <a:ext uri="{FF2B5EF4-FFF2-40B4-BE49-F238E27FC236}">
                    <a16:creationId xmlns:a16="http://schemas.microsoft.com/office/drawing/2014/main" id="{D810B97D-8D7E-8499-9C75-68AACA96430C}"/>
                  </a:ext>
                </a:extLst>
              </p:cNvPr>
              <p:cNvSpPr>
                <a:spLocks noChangeShapeType="1"/>
              </p:cNvSpPr>
              <p:nvPr/>
            </p:nvSpPr>
            <p:spPr bwMode="auto">
              <a:xfrm>
                <a:off x="4611" y="239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31" name="Line 878">
                <a:extLst>
                  <a:ext uri="{FF2B5EF4-FFF2-40B4-BE49-F238E27FC236}">
                    <a16:creationId xmlns:a16="http://schemas.microsoft.com/office/drawing/2014/main" id="{8F9B6FC6-6744-5371-DFB7-E7C62ECEB216}"/>
                  </a:ext>
                </a:extLst>
              </p:cNvPr>
              <p:cNvSpPr>
                <a:spLocks noChangeShapeType="1"/>
              </p:cNvSpPr>
              <p:nvPr/>
            </p:nvSpPr>
            <p:spPr bwMode="auto">
              <a:xfrm>
                <a:off x="4635" y="2364"/>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32" name="Line 879">
                <a:extLst>
                  <a:ext uri="{FF2B5EF4-FFF2-40B4-BE49-F238E27FC236}">
                    <a16:creationId xmlns:a16="http://schemas.microsoft.com/office/drawing/2014/main" id="{EFB44840-7598-88D1-F417-05C0B05C6AFE}"/>
                  </a:ext>
                </a:extLst>
              </p:cNvPr>
              <p:cNvSpPr>
                <a:spLocks noChangeShapeType="1"/>
              </p:cNvSpPr>
              <p:nvPr/>
            </p:nvSpPr>
            <p:spPr bwMode="auto">
              <a:xfrm>
                <a:off x="4611" y="2393"/>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33" name="Line 880">
                <a:extLst>
                  <a:ext uri="{FF2B5EF4-FFF2-40B4-BE49-F238E27FC236}">
                    <a16:creationId xmlns:a16="http://schemas.microsoft.com/office/drawing/2014/main" id="{F025B711-8008-D78E-DB66-F8AE3A0D83E7}"/>
                  </a:ext>
                </a:extLst>
              </p:cNvPr>
              <p:cNvSpPr>
                <a:spLocks noChangeShapeType="1"/>
              </p:cNvSpPr>
              <p:nvPr/>
            </p:nvSpPr>
            <p:spPr bwMode="auto">
              <a:xfrm>
                <a:off x="4635" y="2364"/>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34" name="Line 881">
                <a:extLst>
                  <a:ext uri="{FF2B5EF4-FFF2-40B4-BE49-F238E27FC236}">
                    <a16:creationId xmlns:a16="http://schemas.microsoft.com/office/drawing/2014/main" id="{3E8BCD73-2427-7AD3-F90F-5BB643A78490}"/>
                  </a:ext>
                </a:extLst>
              </p:cNvPr>
              <p:cNvSpPr>
                <a:spLocks noChangeShapeType="1"/>
              </p:cNvSpPr>
              <p:nvPr/>
            </p:nvSpPr>
            <p:spPr bwMode="auto">
              <a:xfrm>
                <a:off x="4613" y="2402"/>
                <a:ext cx="5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35" name="Line 882">
                <a:extLst>
                  <a:ext uri="{FF2B5EF4-FFF2-40B4-BE49-F238E27FC236}">
                    <a16:creationId xmlns:a16="http://schemas.microsoft.com/office/drawing/2014/main" id="{A26B4846-F973-E6D3-9027-51C0F7AFF991}"/>
                  </a:ext>
                </a:extLst>
              </p:cNvPr>
              <p:cNvSpPr>
                <a:spLocks noChangeShapeType="1"/>
              </p:cNvSpPr>
              <p:nvPr/>
            </p:nvSpPr>
            <p:spPr bwMode="auto">
              <a:xfrm>
                <a:off x="4641" y="2379"/>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36" name="Line 883">
                <a:extLst>
                  <a:ext uri="{FF2B5EF4-FFF2-40B4-BE49-F238E27FC236}">
                    <a16:creationId xmlns:a16="http://schemas.microsoft.com/office/drawing/2014/main" id="{3AB483E8-9FF1-70F3-43BA-5886D6383CF9}"/>
                  </a:ext>
                </a:extLst>
              </p:cNvPr>
              <p:cNvSpPr>
                <a:spLocks noChangeShapeType="1"/>
              </p:cNvSpPr>
              <p:nvPr/>
            </p:nvSpPr>
            <p:spPr bwMode="auto">
              <a:xfrm>
                <a:off x="4613" y="2402"/>
                <a:ext cx="5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37" name="Line 884">
                <a:extLst>
                  <a:ext uri="{FF2B5EF4-FFF2-40B4-BE49-F238E27FC236}">
                    <a16:creationId xmlns:a16="http://schemas.microsoft.com/office/drawing/2014/main" id="{293066C1-1BCD-991E-B00D-D584F183AE4E}"/>
                  </a:ext>
                </a:extLst>
              </p:cNvPr>
              <p:cNvSpPr>
                <a:spLocks noChangeShapeType="1"/>
              </p:cNvSpPr>
              <p:nvPr/>
            </p:nvSpPr>
            <p:spPr bwMode="auto">
              <a:xfrm>
                <a:off x="4641" y="2379"/>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38" name="Line 885">
                <a:extLst>
                  <a:ext uri="{FF2B5EF4-FFF2-40B4-BE49-F238E27FC236}">
                    <a16:creationId xmlns:a16="http://schemas.microsoft.com/office/drawing/2014/main" id="{9D65CDAF-40C2-8648-2D8A-C4F3AE70C66B}"/>
                  </a:ext>
                </a:extLst>
              </p:cNvPr>
              <p:cNvSpPr>
                <a:spLocks noChangeShapeType="1"/>
              </p:cNvSpPr>
              <p:nvPr/>
            </p:nvSpPr>
            <p:spPr bwMode="auto">
              <a:xfrm>
                <a:off x="4641" y="2430"/>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39" name="Line 886">
                <a:extLst>
                  <a:ext uri="{FF2B5EF4-FFF2-40B4-BE49-F238E27FC236}">
                    <a16:creationId xmlns:a16="http://schemas.microsoft.com/office/drawing/2014/main" id="{1CC7D6A6-FB54-9297-5476-9A0E972941BD}"/>
                  </a:ext>
                </a:extLst>
              </p:cNvPr>
              <p:cNvSpPr>
                <a:spLocks noChangeShapeType="1"/>
              </p:cNvSpPr>
              <p:nvPr/>
            </p:nvSpPr>
            <p:spPr bwMode="auto">
              <a:xfrm>
                <a:off x="4669" y="2402"/>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40" name="Line 887">
                <a:extLst>
                  <a:ext uri="{FF2B5EF4-FFF2-40B4-BE49-F238E27FC236}">
                    <a16:creationId xmlns:a16="http://schemas.microsoft.com/office/drawing/2014/main" id="{45F9CF90-377F-9831-8FA5-F2E3D220E373}"/>
                  </a:ext>
                </a:extLst>
              </p:cNvPr>
              <p:cNvSpPr>
                <a:spLocks noChangeShapeType="1"/>
              </p:cNvSpPr>
              <p:nvPr/>
            </p:nvSpPr>
            <p:spPr bwMode="auto">
              <a:xfrm>
                <a:off x="4647" y="2430"/>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41" name="Line 888">
                <a:extLst>
                  <a:ext uri="{FF2B5EF4-FFF2-40B4-BE49-F238E27FC236}">
                    <a16:creationId xmlns:a16="http://schemas.microsoft.com/office/drawing/2014/main" id="{F74FDCCC-ED9A-A934-D5E5-63B3E3B384B4}"/>
                  </a:ext>
                </a:extLst>
              </p:cNvPr>
              <p:cNvSpPr>
                <a:spLocks noChangeShapeType="1"/>
              </p:cNvSpPr>
              <p:nvPr/>
            </p:nvSpPr>
            <p:spPr bwMode="auto">
              <a:xfrm>
                <a:off x="4671" y="2402"/>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42" name="Line 889">
                <a:extLst>
                  <a:ext uri="{FF2B5EF4-FFF2-40B4-BE49-F238E27FC236}">
                    <a16:creationId xmlns:a16="http://schemas.microsoft.com/office/drawing/2014/main" id="{A0AB57E9-DD88-D17C-4CD1-F6BC2B4B9BDC}"/>
                  </a:ext>
                </a:extLst>
              </p:cNvPr>
              <p:cNvSpPr>
                <a:spLocks noChangeShapeType="1"/>
              </p:cNvSpPr>
              <p:nvPr/>
            </p:nvSpPr>
            <p:spPr bwMode="auto">
              <a:xfrm>
                <a:off x="4726" y="244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43" name="Line 890">
                <a:extLst>
                  <a:ext uri="{FF2B5EF4-FFF2-40B4-BE49-F238E27FC236}">
                    <a16:creationId xmlns:a16="http://schemas.microsoft.com/office/drawing/2014/main" id="{64E47848-A09D-3E9D-9D4B-EF009551F4DF}"/>
                  </a:ext>
                </a:extLst>
              </p:cNvPr>
              <p:cNvSpPr>
                <a:spLocks noChangeShapeType="1"/>
              </p:cNvSpPr>
              <p:nvPr/>
            </p:nvSpPr>
            <p:spPr bwMode="auto">
              <a:xfrm>
                <a:off x="4752" y="241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44" name="Line 891">
                <a:extLst>
                  <a:ext uri="{FF2B5EF4-FFF2-40B4-BE49-F238E27FC236}">
                    <a16:creationId xmlns:a16="http://schemas.microsoft.com/office/drawing/2014/main" id="{7056314C-8E82-10BB-C545-7F513A01C689}"/>
                  </a:ext>
                </a:extLst>
              </p:cNvPr>
              <p:cNvSpPr>
                <a:spLocks noChangeShapeType="1"/>
              </p:cNvSpPr>
              <p:nvPr/>
            </p:nvSpPr>
            <p:spPr bwMode="auto">
              <a:xfrm>
                <a:off x="4790" y="2445"/>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45" name="Line 892">
                <a:extLst>
                  <a:ext uri="{FF2B5EF4-FFF2-40B4-BE49-F238E27FC236}">
                    <a16:creationId xmlns:a16="http://schemas.microsoft.com/office/drawing/2014/main" id="{86165AC3-9036-4378-395F-49692C47E09F}"/>
                  </a:ext>
                </a:extLst>
              </p:cNvPr>
              <p:cNvSpPr>
                <a:spLocks noChangeShapeType="1"/>
              </p:cNvSpPr>
              <p:nvPr/>
            </p:nvSpPr>
            <p:spPr bwMode="auto">
              <a:xfrm>
                <a:off x="4812" y="241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46" name="Line 893">
                <a:extLst>
                  <a:ext uri="{FF2B5EF4-FFF2-40B4-BE49-F238E27FC236}">
                    <a16:creationId xmlns:a16="http://schemas.microsoft.com/office/drawing/2014/main" id="{354FA7FC-51BB-F84F-3BEE-96BC41567D48}"/>
                  </a:ext>
                </a:extLst>
              </p:cNvPr>
              <p:cNvSpPr>
                <a:spLocks noChangeShapeType="1"/>
              </p:cNvSpPr>
              <p:nvPr/>
            </p:nvSpPr>
            <p:spPr bwMode="auto">
              <a:xfrm>
                <a:off x="4800" y="244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47" name="Line 894">
                <a:extLst>
                  <a:ext uri="{FF2B5EF4-FFF2-40B4-BE49-F238E27FC236}">
                    <a16:creationId xmlns:a16="http://schemas.microsoft.com/office/drawing/2014/main" id="{7FCFBBE5-1D48-A2AB-24BD-92D49C46D596}"/>
                  </a:ext>
                </a:extLst>
              </p:cNvPr>
              <p:cNvSpPr>
                <a:spLocks noChangeShapeType="1"/>
              </p:cNvSpPr>
              <p:nvPr/>
            </p:nvSpPr>
            <p:spPr bwMode="auto">
              <a:xfrm>
                <a:off x="4826" y="2416"/>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48" name="Line 895">
                <a:extLst>
                  <a:ext uri="{FF2B5EF4-FFF2-40B4-BE49-F238E27FC236}">
                    <a16:creationId xmlns:a16="http://schemas.microsoft.com/office/drawing/2014/main" id="{D2994740-4771-02EE-235E-87B2E3A262F3}"/>
                  </a:ext>
                </a:extLst>
              </p:cNvPr>
              <p:cNvSpPr>
                <a:spLocks noChangeShapeType="1"/>
              </p:cNvSpPr>
              <p:nvPr/>
            </p:nvSpPr>
            <p:spPr bwMode="auto">
              <a:xfrm>
                <a:off x="5004" y="245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49" name="Line 896">
                <a:extLst>
                  <a:ext uri="{FF2B5EF4-FFF2-40B4-BE49-F238E27FC236}">
                    <a16:creationId xmlns:a16="http://schemas.microsoft.com/office/drawing/2014/main" id="{4E66F0AF-D7AC-E92B-3F2E-DFA844D2787A}"/>
                  </a:ext>
                </a:extLst>
              </p:cNvPr>
              <p:cNvSpPr>
                <a:spLocks noChangeShapeType="1"/>
              </p:cNvSpPr>
              <p:nvPr/>
            </p:nvSpPr>
            <p:spPr bwMode="auto">
              <a:xfrm>
                <a:off x="5032" y="2430"/>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50" name="Line 897">
                <a:extLst>
                  <a:ext uri="{FF2B5EF4-FFF2-40B4-BE49-F238E27FC236}">
                    <a16:creationId xmlns:a16="http://schemas.microsoft.com/office/drawing/2014/main" id="{4C49F9E1-9D47-0709-3B29-3D43CD63007E}"/>
                  </a:ext>
                </a:extLst>
              </p:cNvPr>
              <p:cNvSpPr>
                <a:spLocks noChangeShapeType="1"/>
              </p:cNvSpPr>
              <p:nvPr/>
            </p:nvSpPr>
            <p:spPr bwMode="auto">
              <a:xfrm>
                <a:off x="5010" y="245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51" name="Line 898">
                <a:extLst>
                  <a:ext uri="{FF2B5EF4-FFF2-40B4-BE49-F238E27FC236}">
                    <a16:creationId xmlns:a16="http://schemas.microsoft.com/office/drawing/2014/main" id="{83682C2D-9405-87D0-1E59-19BFE83A11B9}"/>
                  </a:ext>
                </a:extLst>
              </p:cNvPr>
              <p:cNvSpPr>
                <a:spLocks noChangeShapeType="1"/>
              </p:cNvSpPr>
              <p:nvPr/>
            </p:nvSpPr>
            <p:spPr bwMode="auto">
              <a:xfrm>
                <a:off x="5036" y="2430"/>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52" name="Line 899">
                <a:extLst>
                  <a:ext uri="{FF2B5EF4-FFF2-40B4-BE49-F238E27FC236}">
                    <a16:creationId xmlns:a16="http://schemas.microsoft.com/office/drawing/2014/main" id="{C4AEF952-07B4-FEE5-94FF-60E7D5D1DD45}"/>
                  </a:ext>
                </a:extLst>
              </p:cNvPr>
              <p:cNvSpPr>
                <a:spLocks noChangeShapeType="1"/>
              </p:cNvSpPr>
              <p:nvPr/>
            </p:nvSpPr>
            <p:spPr bwMode="auto">
              <a:xfrm>
                <a:off x="5010" y="245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53" name="Line 900">
                <a:extLst>
                  <a:ext uri="{FF2B5EF4-FFF2-40B4-BE49-F238E27FC236}">
                    <a16:creationId xmlns:a16="http://schemas.microsoft.com/office/drawing/2014/main" id="{7118F004-F340-7AEE-F28B-A691170F00C6}"/>
                  </a:ext>
                </a:extLst>
              </p:cNvPr>
              <p:cNvSpPr>
                <a:spLocks noChangeShapeType="1"/>
              </p:cNvSpPr>
              <p:nvPr/>
            </p:nvSpPr>
            <p:spPr bwMode="auto">
              <a:xfrm>
                <a:off x="5036" y="2430"/>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54" name="Line 901">
                <a:extLst>
                  <a:ext uri="{FF2B5EF4-FFF2-40B4-BE49-F238E27FC236}">
                    <a16:creationId xmlns:a16="http://schemas.microsoft.com/office/drawing/2014/main" id="{71759DFD-1D98-B561-9EA6-1DCACCC040E5}"/>
                  </a:ext>
                </a:extLst>
              </p:cNvPr>
              <p:cNvSpPr>
                <a:spLocks noChangeShapeType="1"/>
              </p:cNvSpPr>
              <p:nvPr/>
            </p:nvSpPr>
            <p:spPr bwMode="auto">
              <a:xfrm>
                <a:off x="5054" y="245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55" name="Line 902">
                <a:extLst>
                  <a:ext uri="{FF2B5EF4-FFF2-40B4-BE49-F238E27FC236}">
                    <a16:creationId xmlns:a16="http://schemas.microsoft.com/office/drawing/2014/main" id="{31CA4566-F208-7CAF-65D8-20352A0D08BF}"/>
                  </a:ext>
                </a:extLst>
              </p:cNvPr>
              <p:cNvSpPr>
                <a:spLocks noChangeShapeType="1"/>
              </p:cNvSpPr>
              <p:nvPr/>
            </p:nvSpPr>
            <p:spPr bwMode="auto">
              <a:xfrm>
                <a:off x="5081" y="2430"/>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56" name="Line 903">
                <a:extLst>
                  <a:ext uri="{FF2B5EF4-FFF2-40B4-BE49-F238E27FC236}">
                    <a16:creationId xmlns:a16="http://schemas.microsoft.com/office/drawing/2014/main" id="{E3FCB752-3D28-FDD9-1EE2-14E2AB465E00}"/>
                  </a:ext>
                </a:extLst>
              </p:cNvPr>
              <p:cNvSpPr>
                <a:spLocks noChangeShapeType="1"/>
              </p:cNvSpPr>
              <p:nvPr/>
            </p:nvSpPr>
            <p:spPr bwMode="auto">
              <a:xfrm>
                <a:off x="5079" y="245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57" name="Line 904">
                <a:extLst>
                  <a:ext uri="{FF2B5EF4-FFF2-40B4-BE49-F238E27FC236}">
                    <a16:creationId xmlns:a16="http://schemas.microsoft.com/office/drawing/2014/main" id="{6C75F8B2-8454-9871-F36F-68713BBE1693}"/>
                  </a:ext>
                </a:extLst>
              </p:cNvPr>
              <p:cNvSpPr>
                <a:spLocks noChangeShapeType="1"/>
              </p:cNvSpPr>
              <p:nvPr/>
            </p:nvSpPr>
            <p:spPr bwMode="auto">
              <a:xfrm>
                <a:off x="5105" y="2430"/>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58" name="Line 905">
                <a:extLst>
                  <a:ext uri="{FF2B5EF4-FFF2-40B4-BE49-F238E27FC236}">
                    <a16:creationId xmlns:a16="http://schemas.microsoft.com/office/drawing/2014/main" id="{BF22E4C5-AF29-5F64-F4C0-DCF1A246B6B1}"/>
                  </a:ext>
                </a:extLst>
              </p:cNvPr>
              <p:cNvSpPr>
                <a:spLocks noChangeShapeType="1"/>
              </p:cNvSpPr>
              <p:nvPr/>
            </p:nvSpPr>
            <p:spPr bwMode="auto">
              <a:xfrm>
                <a:off x="5099" y="2459"/>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59" name="Line 906">
                <a:extLst>
                  <a:ext uri="{FF2B5EF4-FFF2-40B4-BE49-F238E27FC236}">
                    <a16:creationId xmlns:a16="http://schemas.microsoft.com/office/drawing/2014/main" id="{E0F428E8-BBAE-B6A8-4E0B-2D97FF463718}"/>
                  </a:ext>
                </a:extLst>
              </p:cNvPr>
              <p:cNvSpPr>
                <a:spLocks noChangeShapeType="1"/>
              </p:cNvSpPr>
              <p:nvPr/>
            </p:nvSpPr>
            <p:spPr bwMode="auto">
              <a:xfrm>
                <a:off x="5125" y="2430"/>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60" name="Line 907">
                <a:extLst>
                  <a:ext uri="{FF2B5EF4-FFF2-40B4-BE49-F238E27FC236}">
                    <a16:creationId xmlns:a16="http://schemas.microsoft.com/office/drawing/2014/main" id="{6312C9F0-82C7-151B-979E-79C27991E88C}"/>
                  </a:ext>
                </a:extLst>
              </p:cNvPr>
              <p:cNvSpPr>
                <a:spLocks noChangeShapeType="1"/>
              </p:cNvSpPr>
              <p:nvPr/>
            </p:nvSpPr>
            <p:spPr bwMode="auto">
              <a:xfrm>
                <a:off x="5109" y="245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61" name="Line 908">
                <a:extLst>
                  <a:ext uri="{FF2B5EF4-FFF2-40B4-BE49-F238E27FC236}">
                    <a16:creationId xmlns:a16="http://schemas.microsoft.com/office/drawing/2014/main" id="{8BE87A53-069D-8CB5-235A-A53C9C400AF5}"/>
                  </a:ext>
                </a:extLst>
              </p:cNvPr>
              <p:cNvSpPr>
                <a:spLocks noChangeShapeType="1"/>
              </p:cNvSpPr>
              <p:nvPr/>
            </p:nvSpPr>
            <p:spPr bwMode="auto">
              <a:xfrm>
                <a:off x="5137" y="2430"/>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62" name="Line 909">
                <a:extLst>
                  <a:ext uri="{FF2B5EF4-FFF2-40B4-BE49-F238E27FC236}">
                    <a16:creationId xmlns:a16="http://schemas.microsoft.com/office/drawing/2014/main" id="{B52FD5C3-2DAB-AFE8-F5C9-F5CD2A6BEECC}"/>
                  </a:ext>
                </a:extLst>
              </p:cNvPr>
              <p:cNvSpPr>
                <a:spLocks noChangeShapeType="1"/>
              </p:cNvSpPr>
              <p:nvPr/>
            </p:nvSpPr>
            <p:spPr bwMode="auto">
              <a:xfrm>
                <a:off x="5123" y="2475"/>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63" name="Line 910">
                <a:extLst>
                  <a:ext uri="{FF2B5EF4-FFF2-40B4-BE49-F238E27FC236}">
                    <a16:creationId xmlns:a16="http://schemas.microsoft.com/office/drawing/2014/main" id="{14C21B3E-F939-C501-F792-58A515A017A9}"/>
                  </a:ext>
                </a:extLst>
              </p:cNvPr>
              <p:cNvSpPr>
                <a:spLocks noChangeShapeType="1"/>
              </p:cNvSpPr>
              <p:nvPr/>
            </p:nvSpPr>
            <p:spPr bwMode="auto">
              <a:xfrm>
                <a:off x="5149" y="2452"/>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64" name="Line 911">
                <a:extLst>
                  <a:ext uri="{FF2B5EF4-FFF2-40B4-BE49-F238E27FC236}">
                    <a16:creationId xmlns:a16="http://schemas.microsoft.com/office/drawing/2014/main" id="{6EED1997-DE19-E9CA-73F4-BA57EB2A2E34}"/>
                  </a:ext>
                </a:extLst>
              </p:cNvPr>
              <p:cNvSpPr>
                <a:spLocks noChangeShapeType="1"/>
              </p:cNvSpPr>
              <p:nvPr/>
            </p:nvSpPr>
            <p:spPr bwMode="auto">
              <a:xfrm>
                <a:off x="5123" y="2475"/>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65" name="Line 912">
                <a:extLst>
                  <a:ext uri="{FF2B5EF4-FFF2-40B4-BE49-F238E27FC236}">
                    <a16:creationId xmlns:a16="http://schemas.microsoft.com/office/drawing/2014/main" id="{8145BA28-E08C-40AB-B382-DCFCA5F22083}"/>
                  </a:ext>
                </a:extLst>
              </p:cNvPr>
              <p:cNvSpPr>
                <a:spLocks noChangeShapeType="1"/>
              </p:cNvSpPr>
              <p:nvPr/>
            </p:nvSpPr>
            <p:spPr bwMode="auto">
              <a:xfrm>
                <a:off x="5149" y="2452"/>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66" name="Line 913">
                <a:extLst>
                  <a:ext uri="{FF2B5EF4-FFF2-40B4-BE49-F238E27FC236}">
                    <a16:creationId xmlns:a16="http://schemas.microsoft.com/office/drawing/2014/main" id="{9C34CBE9-352E-1883-048D-8FEA67F1F429}"/>
                  </a:ext>
                </a:extLst>
              </p:cNvPr>
              <p:cNvSpPr>
                <a:spLocks noChangeShapeType="1"/>
              </p:cNvSpPr>
              <p:nvPr/>
            </p:nvSpPr>
            <p:spPr bwMode="auto">
              <a:xfrm>
                <a:off x="5123" y="2475"/>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67" name="Line 914">
                <a:extLst>
                  <a:ext uri="{FF2B5EF4-FFF2-40B4-BE49-F238E27FC236}">
                    <a16:creationId xmlns:a16="http://schemas.microsoft.com/office/drawing/2014/main" id="{87652A98-7A69-BA99-CB5E-0F171EAC3C34}"/>
                  </a:ext>
                </a:extLst>
              </p:cNvPr>
              <p:cNvSpPr>
                <a:spLocks noChangeShapeType="1"/>
              </p:cNvSpPr>
              <p:nvPr/>
            </p:nvSpPr>
            <p:spPr bwMode="auto">
              <a:xfrm>
                <a:off x="5149" y="2452"/>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68" name="Line 915">
                <a:extLst>
                  <a:ext uri="{FF2B5EF4-FFF2-40B4-BE49-F238E27FC236}">
                    <a16:creationId xmlns:a16="http://schemas.microsoft.com/office/drawing/2014/main" id="{A566093D-448D-D366-A8B9-98CDE66D51E0}"/>
                  </a:ext>
                </a:extLst>
              </p:cNvPr>
              <p:cNvSpPr>
                <a:spLocks noChangeShapeType="1"/>
              </p:cNvSpPr>
              <p:nvPr/>
            </p:nvSpPr>
            <p:spPr bwMode="auto">
              <a:xfrm>
                <a:off x="5129" y="2496"/>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69" name="Line 916">
                <a:extLst>
                  <a:ext uri="{FF2B5EF4-FFF2-40B4-BE49-F238E27FC236}">
                    <a16:creationId xmlns:a16="http://schemas.microsoft.com/office/drawing/2014/main" id="{6DFDD9A6-AD12-0C4E-A541-6453C90DEEF1}"/>
                  </a:ext>
                </a:extLst>
              </p:cNvPr>
              <p:cNvSpPr>
                <a:spLocks noChangeShapeType="1"/>
              </p:cNvSpPr>
              <p:nvPr/>
            </p:nvSpPr>
            <p:spPr bwMode="auto">
              <a:xfrm>
                <a:off x="5155" y="2468"/>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70" name="Line 917">
                <a:extLst>
                  <a:ext uri="{FF2B5EF4-FFF2-40B4-BE49-F238E27FC236}">
                    <a16:creationId xmlns:a16="http://schemas.microsoft.com/office/drawing/2014/main" id="{43ABB515-706F-B64E-E75E-AFD80502842B}"/>
                  </a:ext>
                </a:extLst>
              </p:cNvPr>
              <p:cNvSpPr>
                <a:spLocks noChangeShapeType="1"/>
              </p:cNvSpPr>
              <p:nvPr/>
            </p:nvSpPr>
            <p:spPr bwMode="auto">
              <a:xfrm>
                <a:off x="5129" y="2496"/>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71" name="Line 918">
                <a:extLst>
                  <a:ext uri="{FF2B5EF4-FFF2-40B4-BE49-F238E27FC236}">
                    <a16:creationId xmlns:a16="http://schemas.microsoft.com/office/drawing/2014/main" id="{BCA8CCD3-3FBF-B2D0-6BD8-25C49A87DDAC}"/>
                  </a:ext>
                </a:extLst>
              </p:cNvPr>
              <p:cNvSpPr>
                <a:spLocks noChangeShapeType="1"/>
              </p:cNvSpPr>
              <p:nvPr/>
            </p:nvSpPr>
            <p:spPr bwMode="auto">
              <a:xfrm>
                <a:off x="5155" y="2468"/>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72" name="Line 919">
                <a:extLst>
                  <a:ext uri="{FF2B5EF4-FFF2-40B4-BE49-F238E27FC236}">
                    <a16:creationId xmlns:a16="http://schemas.microsoft.com/office/drawing/2014/main" id="{76547438-3AF0-DCC0-3EC4-BDCF33D9E222}"/>
                  </a:ext>
                </a:extLst>
              </p:cNvPr>
              <p:cNvSpPr>
                <a:spLocks noChangeShapeType="1"/>
              </p:cNvSpPr>
              <p:nvPr/>
            </p:nvSpPr>
            <p:spPr bwMode="auto">
              <a:xfrm>
                <a:off x="5129" y="2496"/>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73" name="Line 920">
                <a:extLst>
                  <a:ext uri="{FF2B5EF4-FFF2-40B4-BE49-F238E27FC236}">
                    <a16:creationId xmlns:a16="http://schemas.microsoft.com/office/drawing/2014/main" id="{5160C98F-D26B-AE6C-2F32-01A7407ACC2A}"/>
                  </a:ext>
                </a:extLst>
              </p:cNvPr>
              <p:cNvSpPr>
                <a:spLocks noChangeShapeType="1"/>
              </p:cNvSpPr>
              <p:nvPr/>
            </p:nvSpPr>
            <p:spPr bwMode="auto">
              <a:xfrm>
                <a:off x="5155" y="2468"/>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74" name="Line 921">
                <a:extLst>
                  <a:ext uri="{FF2B5EF4-FFF2-40B4-BE49-F238E27FC236}">
                    <a16:creationId xmlns:a16="http://schemas.microsoft.com/office/drawing/2014/main" id="{130EE85A-A544-3938-4B8E-16823339F8C7}"/>
                  </a:ext>
                </a:extLst>
              </p:cNvPr>
              <p:cNvSpPr>
                <a:spLocks noChangeShapeType="1"/>
              </p:cNvSpPr>
              <p:nvPr/>
            </p:nvSpPr>
            <p:spPr bwMode="auto">
              <a:xfrm>
                <a:off x="5129" y="2496"/>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75" name="Line 922">
                <a:extLst>
                  <a:ext uri="{FF2B5EF4-FFF2-40B4-BE49-F238E27FC236}">
                    <a16:creationId xmlns:a16="http://schemas.microsoft.com/office/drawing/2014/main" id="{281CB09F-120A-A0FE-D0E7-E40ADE066EF7}"/>
                  </a:ext>
                </a:extLst>
              </p:cNvPr>
              <p:cNvSpPr>
                <a:spLocks noChangeShapeType="1"/>
              </p:cNvSpPr>
              <p:nvPr/>
            </p:nvSpPr>
            <p:spPr bwMode="auto">
              <a:xfrm>
                <a:off x="5155" y="2468"/>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76" name="Line 923">
                <a:extLst>
                  <a:ext uri="{FF2B5EF4-FFF2-40B4-BE49-F238E27FC236}">
                    <a16:creationId xmlns:a16="http://schemas.microsoft.com/office/drawing/2014/main" id="{D26048B5-24A2-F41C-82ED-D272B821CB84}"/>
                  </a:ext>
                </a:extLst>
              </p:cNvPr>
              <p:cNvSpPr>
                <a:spLocks noChangeShapeType="1"/>
              </p:cNvSpPr>
              <p:nvPr/>
            </p:nvSpPr>
            <p:spPr bwMode="auto">
              <a:xfrm>
                <a:off x="5129" y="2496"/>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77" name="Line 924">
                <a:extLst>
                  <a:ext uri="{FF2B5EF4-FFF2-40B4-BE49-F238E27FC236}">
                    <a16:creationId xmlns:a16="http://schemas.microsoft.com/office/drawing/2014/main" id="{7F3CF7BE-0FC5-219D-5EE6-ADC601A6A539}"/>
                  </a:ext>
                </a:extLst>
              </p:cNvPr>
              <p:cNvSpPr>
                <a:spLocks noChangeShapeType="1"/>
              </p:cNvSpPr>
              <p:nvPr/>
            </p:nvSpPr>
            <p:spPr bwMode="auto">
              <a:xfrm>
                <a:off x="5155" y="2468"/>
                <a:ext cx="0" cy="57"/>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78" name="Line 925">
                <a:extLst>
                  <a:ext uri="{FF2B5EF4-FFF2-40B4-BE49-F238E27FC236}">
                    <a16:creationId xmlns:a16="http://schemas.microsoft.com/office/drawing/2014/main" id="{B12CD594-33C4-3BCE-1C65-8547CF9F6129}"/>
                  </a:ext>
                </a:extLst>
              </p:cNvPr>
              <p:cNvSpPr>
                <a:spLocks noChangeShapeType="1"/>
              </p:cNvSpPr>
              <p:nvPr/>
            </p:nvSpPr>
            <p:spPr bwMode="auto">
              <a:xfrm>
                <a:off x="5137" y="2515"/>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79" name="Line 926">
                <a:extLst>
                  <a:ext uri="{FF2B5EF4-FFF2-40B4-BE49-F238E27FC236}">
                    <a16:creationId xmlns:a16="http://schemas.microsoft.com/office/drawing/2014/main" id="{005A8F4A-C23A-2A77-D223-F1FB1AEDBF4E}"/>
                  </a:ext>
                </a:extLst>
              </p:cNvPr>
              <p:cNvSpPr>
                <a:spLocks noChangeShapeType="1"/>
              </p:cNvSpPr>
              <p:nvPr/>
            </p:nvSpPr>
            <p:spPr bwMode="auto">
              <a:xfrm>
                <a:off x="5159" y="2489"/>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80" name="Line 927">
                <a:extLst>
                  <a:ext uri="{FF2B5EF4-FFF2-40B4-BE49-F238E27FC236}">
                    <a16:creationId xmlns:a16="http://schemas.microsoft.com/office/drawing/2014/main" id="{469CEAA3-56D7-740F-1C29-D2A2C3D2B9BC}"/>
                  </a:ext>
                </a:extLst>
              </p:cNvPr>
              <p:cNvSpPr>
                <a:spLocks noChangeShapeType="1"/>
              </p:cNvSpPr>
              <p:nvPr/>
            </p:nvSpPr>
            <p:spPr bwMode="auto">
              <a:xfrm>
                <a:off x="5139" y="2515"/>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81" name="Line 928">
                <a:extLst>
                  <a:ext uri="{FF2B5EF4-FFF2-40B4-BE49-F238E27FC236}">
                    <a16:creationId xmlns:a16="http://schemas.microsoft.com/office/drawing/2014/main" id="{B2D3BBDF-237C-438E-A216-7124AFDEA151}"/>
                  </a:ext>
                </a:extLst>
              </p:cNvPr>
              <p:cNvSpPr>
                <a:spLocks noChangeShapeType="1"/>
              </p:cNvSpPr>
              <p:nvPr/>
            </p:nvSpPr>
            <p:spPr bwMode="auto">
              <a:xfrm>
                <a:off x="5165" y="2489"/>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82" name="Line 929">
                <a:extLst>
                  <a:ext uri="{FF2B5EF4-FFF2-40B4-BE49-F238E27FC236}">
                    <a16:creationId xmlns:a16="http://schemas.microsoft.com/office/drawing/2014/main" id="{CA93E90C-0EAD-E24B-31DD-F6EB92AD138D}"/>
                  </a:ext>
                </a:extLst>
              </p:cNvPr>
              <p:cNvSpPr>
                <a:spLocks noChangeShapeType="1"/>
              </p:cNvSpPr>
              <p:nvPr/>
            </p:nvSpPr>
            <p:spPr bwMode="auto">
              <a:xfrm>
                <a:off x="5147" y="2515"/>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83" name="Line 930">
                <a:extLst>
                  <a:ext uri="{FF2B5EF4-FFF2-40B4-BE49-F238E27FC236}">
                    <a16:creationId xmlns:a16="http://schemas.microsoft.com/office/drawing/2014/main" id="{7062BEE9-FFB8-A3A8-C5F3-0FC34B55CE21}"/>
                  </a:ext>
                </a:extLst>
              </p:cNvPr>
              <p:cNvSpPr>
                <a:spLocks noChangeShapeType="1"/>
              </p:cNvSpPr>
              <p:nvPr/>
            </p:nvSpPr>
            <p:spPr bwMode="auto">
              <a:xfrm>
                <a:off x="5173" y="2489"/>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84" name="Line 931">
                <a:extLst>
                  <a:ext uri="{FF2B5EF4-FFF2-40B4-BE49-F238E27FC236}">
                    <a16:creationId xmlns:a16="http://schemas.microsoft.com/office/drawing/2014/main" id="{94F1BD3B-4EAE-88B7-D9C0-DA502265FE75}"/>
                  </a:ext>
                </a:extLst>
              </p:cNvPr>
              <p:cNvSpPr>
                <a:spLocks noChangeShapeType="1"/>
              </p:cNvSpPr>
              <p:nvPr/>
            </p:nvSpPr>
            <p:spPr bwMode="auto">
              <a:xfrm>
                <a:off x="5165" y="2515"/>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85" name="Line 932">
                <a:extLst>
                  <a:ext uri="{FF2B5EF4-FFF2-40B4-BE49-F238E27FC236}">
                    <a16:creationId xmlns:a16="http://schemas.microsoft.com/office/drawing/2014/main" id="{0ED7967C-9547-FDC8-F7B1-DD68ABB7EF5F}"/>
                  </a:ext>
                </a:extLst>
              </p:cNvPr>
              <p:cNvSpPr>
                <a:spLocks noChangeShapeType="1"/>
              </p:cNvSpPr>
              <p:nvPr/>
            </p:nvSpPr>
            <p:spPr bwMode="auto">
              <a:xfrm>
                <a:off x="5193" y="2489"/>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86" name="Line 933">
                <a:extLst>
                  <a:ext uri="{FF2B5EF4-FFF2-40B4-BE49-F238E27FC236}">
                    <a16:creationId xmlns:a16="http://schemas.microsoft.com/office/drawing/2014/main" id="{925EECB6-86E3-F230-48E6-78390AC3C12D}"/>
                  </a:ext>
                </a:extLst>
              </p:cNvPr>
              <p:cNvSpPr>
                <a:spLocks noChangeShapeType="1"/>
              </p:cNvSpPr>
              <p:nvPr/>
            </p:nvSpPr>
            <p:spPr bwMode="auto">
              <a:xfrm>
                <a:off x="5165" y="2515"/>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87" name="Line 934">
                <a:extLst>
                  <a:ext uri="{FF2B5EF4-FFF2-40B4-BE49-F238E27FC236}">
                    <a16:creationId xmlns:a16="http://schemas.microsoft.com/office/drawing/2014/main" id="{EB40D9B7-9F8A-FD96-BBF5-603B6178F0E9}"/>
                  </a:ext>
                </a:extLst>
              </p:cNvPr>
              <p:cNvSpPr>
                <a:spLocks noChangeShapeType="1"/>
              </p:cNvSpPr>
              <p:nvPr/>
            </p:nvSpPr>
            <p:spPr bwMode="auto">
              <a:xfrm>
                <a:off x="5193" y="2489"/>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88" name="Line 935">
                <a:extLst>
                  <a:ext uri="{FF2B5EF4-FFF2-40B4-BE49-F238E27FC236}">
                    <a16:creationId xmlns:a16="http://schemas.microsoft.com/office/drawing/2014/main" id="{2C62D0C9-08CA-AC3C-6867-59B2747D40BA}"/>
                  </a:ext>
                </a:extLst>
              </p:cNvPr>
              <p:cNvSpPr>
                <a:spLocks noChangeShapeType="1"/>
              </p:cNvSpPr>
              <p:nvPr/>
            </p:nvSpPr>
            <p:spPr bwMode="auto">
              <a:xfrm>
                <a:off x="5173" y="2515"/>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89" name="Line 936">
                <a:extLst>
                  <a:ext uri="{FF2B5EF4-FFF2-40B4-BE49-F238E27FC236}">
                    <a16:creationId xmlns:a16="http://schemas.microsoft.com/office/drawing/2014/main" id="{1547445D-AD64-6F85-B25A-578D024A6C3D}"/>
                  </a:ext>
                </a:extLst>
              </p:cNvPr>
              <p:cNvSpPr>
                <a:spLocks noChangeShapeType="1"/>
              </p:cNvSpPr>
              <p:nvPr/>
            </p:nvSpPr>
            <p:spPr bwMode="auto">
              <a:xfrm>
                <a:off x="5198" y="2489"/>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90" name="Line 937">
                <a:extLst>
                  <a:ext uri="{FF2B5EF4-FFF2-40B4-BE49-F238E27FC236}">
                    <a16:creationId xmlns:a16="http://schemas.microsoft.com/office/drawing/2014/main" id="{33494E23-72C5-D457-A7E8-2FEA797E6A62}"/>
                  </a:ext>
                </a:extLst>
              </p:cNvPr>
              <p:cNvSpPr>
                <a:spLocks noChangeShapeType="1"/>
              </p:cNvSpPr>
              <p:nvPr/>
            </p:nvSpPr>
            <p:spPr bwMode="auto">
              <a:xfrm>
                <a:off x="5242" y="2569"/>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91" name="Line 938">
                <a:extLst>
                  <a:ext uri="{FF2B5EF4-FFF2-40B4-BE49-F238E27FC236}">
                    <a16:creationId xmlns:a16="http://schemas.microsoft.com/office/drawing/2014/main" id="{A528809A-E1B4-E9D2-73FE-17A202782118}"/>
                  </a:ext>
                </a:extLst>
              </p:cNvPr>
              <p:cNvSpPr>
                <a:spLocks noChangeShapeType="1"/>
              </p:cNvSpPr>
              <p:nvPr/>
            </p:nvSpPr>
            <p:spPr bwMode="auto">
              <a:xfrm>
                <a:off x="5266" y="2544"/>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92" name="Line 939">
                <a:extLst>
                  <a:ext uri="{FF2B5EF4-FFF2-40B4-BE49-F238E27FC236}">
                    <a16:creationId xmlns:a16="http://schemas.microsoft.com/office/drawing/2014/main" id="{31A42AAC-CFCA-003F-51F9-0C3D0F7D74B2}"/>
                  </a:ext>
                </a:extLst>
              </p:cNvPr>
              <p:cNvSpPr>
                <a:spLocks noChangeShapeType="1"/>
              </p:cNvSpPr>
              <p:nvPr/>
            </p:nvSpPr>
            <p:spPr bwMode="auto">
              <a:xfrm>
                <a:off x="5357" y="2569"/>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93" name="Line 940">
                <a:extLst>
                  <a:ext uri="{FF2B5EF4-FFF2-40B4-BE49-F238E27FC236}">
                    <a16:creationId xmlns:a16="http://schemas.microsoft.com/office/drawing/2014/main" id="{84DD9EE9-5B4B-84FF-27C9-DA4A8EA01670}"/>
                  </a:ext>
                </a:extLst>
              </p:cNvPr>
              <p:cNvSpPr>
                <a:spLocks noChangeShapeType="1"/>
              </p:cNvSpPr>
              <p:nvPr/>
            </p:nvSpPr>
            <p:spPr bwMode="auto">
              <a:xfrm>
                <a:off x="5383" y="2544"/>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94" name="Line 941">
                <a:extLst>
                  <a:ext uri="{FF2B5EF4-FFF2-40B4-BE49-F238E27FC236}">
                    <a16:creationId xmlns:a16="http://schemas.microsoft.com/office/drawing/2014/main" id="{3786213E-F56E-38FB-A5DE-E8D29AE574EF}"/>
                  </a:ext>
                </a:extLst>
              </p:cNvPr>
              <p:cNvSpPr>
                <a:spLocks noChangeShapeType="1"/>
              </p:cNvSpPr>
              <p:nvPr/>
            </p:nvSpPr>
            <p:spPr bwMode="auto">
              <a:xfrm>
                <a:off x="5377" y="2569"/>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95" name="Line 942">
                <a:extLst>
                  <a:ext uri="{FF2B5EF4-FFF2-40B4-BE49-F238E27FC236}">
                    <a16:creationId xmlns:a16="http://schemas.microsoft.com/office/drawing/2014/main" id="{00EB5880-E5B9-F49D-54CF-8DCDFD1FA406}"/>
                  </a:ext>
                </a:extLst>
              </p:cNvPr>
              <p:cNvSpPr>
                <a:spLocks noChangeShapeType="1"/>
              </p:cNvSpPr>
              <p:nvPr/>
            </p:nvSpPr>
            <p:spPr bwMode="auto">
              <a:xfrm>
                <a:off x="5403" y="2544"/>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96" name="Line 943">
                <a:extLst>
                  <a:ext uri="{FF2B5EF4-FFF2-40B4-BE49-F238E27FC236}">
                    <a16:creationId xmlns:a16="http://schemas.microsoft.com/office/drawing/2014/main" id="{CCE056CB-1C5D-0014-D8A4-6487F3E449D8}"/>
                  </a:ext>
                </a:extLst>
              </p:cNvPr>
              <p:cNvSpPr>
                <a:spLocks noChangeShapeType="1"/>
              </p:cNvSpPr>
              <p:nvPr/>
            </p:nvSpPr>
            <p:spPr bwMode="auto">
              <a:xfrm>
                <a:off x="5468" y="2569"/>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97" name="Line 944">
                <a:extLst>
                  <a:ext uri="{FF2B5EF4-FFF2-40B4-BE49-F238E27FC236}">
                    <a16:creationId xmlns:a16="http://schemas.microsoft.com/office/drawing/2014/main" id="{E67A8063-5071-5C7E-F495-9D92892FEC99}"/>
                  </a:ext>
                </a:extLst>
              </p:cNvPr>
              <p:cNvSpPr>
                <a:spLocks noChangeShapeType="1"/>
              </p:cNvSpPr>
              <p:nvPr/>
            </p:nvSpPr>
            <p:spPr bwMode="auto">
              <a:xfrm>
                <a:off x="5496" y="2544"/>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98" name="Line 945">
                <a:extLst>
                  <a:ext uri="{FF2B5EF4-FFF2-40B4-BE49-F238E27FC236}">
                    <a16:creationId xmlns:a16="http://schemas.microsoft.com/office/drawing/2014/main" id="{05B1044B-00D3-EFFA-28EB-8696AAAD1A4F}"/>
                  </a:ext>
                </a:extLst>
              </p:cNvPr>
              <p:cNvSpPr>
                <a:spLocks noChangeShapeType="1"/>
              </p:cNvSpPr>
              <p:nvPr/>
            </p:nvSpPr>
            <p:spPr bwMode="auto">
              <a:xfrm>
                <a:off x="5597" y="2638"/>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99" name="Line 946">
                <a:extLst>
                  <a:ext uri="{FF2B5EF4-FFF2-40B4-BE49-F238E27FC236}">
                    <a16:creationId xmlns:a16="http://schemas.microsoft.com/office/drawing/2014/main" id="{2BC0B3FC-68FA-D56A-D20E-3C8F0DACA629}"/>
                  </a:ext>
                </a:extLst>
              </p:cNvPr>
              <p:cNvSpPr>
                <a:spLocks noChangeShapeType="1"/>
              </p:cNvSpPr>
              <p:nvPr/>
            </p:nvSpPr>
            <p:spPr bwMode="auto">
              <a:xfrm>
                <a:off x="5625" y="2610"/>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00" name="Line 947">
                <a:extLst>
                  <a:ext uri="{FF2B5EF4-FFF2-40B4-BE49-F238E27FC236}">
                    <a16:creationId xmlns:a16="http://schemas.microsoft.com/office/drawing/2014/main" id="{DA8B8BDC-713E-A754-B498-A6C355F1B8B8}"/>
                  </a:ext>
                </a:extLst>
              </p:cNvPr>
              <p:cNvSpPr>
                <a:spLocks noChangeShapeType="1"/>
              </p:cNvSpPr>
              <p:nvPr/>
            </p:nvSpPr>
            <p:spPr bwMode="auto">
              <a:xfrm>
                <a:off x="5631" y="2671"/>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01" name="Line 948">
                <a:extLst>
                  <a:ext uri="{FF2B5EF4-FFF2-40B4-BE49-F238E27FC236}">
                    <a16:creationId xmlns:a16="http://schemas.microsoft.com/office/drawing/2014/main" id="{EEDF1F35-3A04-3506-C81A-875F49117AEA}"/>
                  </a:ext>
                </a:extLst>
              </p:cNvPr>
              <p:cNvSpPr>
                <a:spLocks noChangeShapeType="1"/>
              </p:cNvSpPr>
              <p:nvPr/>
            </p:nvSpPr>
            <p:spPr bwMode="auto">
              <a:xfrm>
                <a:off x="5655" y="26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02" name="Line 949">
                <a:extLst>
                  <a:ext uri="{FF2B5EF4-FFF2-40B4-BE49-F238E27FC236}">
                    <a16:creationId xmlns:a16="http://schemas.microsoft.com/office/drawing/2014/main" id="{9EC8EC4D-E97A-689A-830B-73190857BACE}"/>
                  </a:ext>
                </a:extLst>
              </p:cNvPr>
              <p:cNvSpPr>
                <a:spLocks noChangeShapeType="1"/>
              </p:cNvSpPr>
              <p:nvPr/>
            </p:nvSpPr>
            <p:spPr bwMode="auto">
              <a:xfrm>
                <a:off x="5633" y="2671"/>
                <a:ext cx="5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03" name="Line 950">
                <a:extLst>
                  <a:ext uri="{FF2B5EF4-FFF2-40B4-BE49-F238E27FC236}">
                    <a16:creationId xmlns:a16="http://schemas.microsoft.com/office/drawing/2014/main" id="{4A00AC47-380D-9094-5439-B1906DD89541}"/>
                  </a:ext>
                </a:extLst>
              </p:cNvPr>
              <p:cNvSpPr>
                <a:spLocks noChangeShapeType="1"/>
              </p:cNvSpPr>
              <p:nvPr/>
            </p:nvSpPr>
            <p:spPr bwMode="auto">
              <a:xfrm>
                <a:off x="5661" y="26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04" name="Line 951">
                <a:extLst>
                  <a:ext uri="{FF2B5EF4-FFF2-40B4-BE49-F238E27FC236}">
                    <a16:creationId xmlns:a16="http://schemas.microsoft.com/office/drawing/2014/main" id="{99C3A1D2-35E4-3C39-582D-C7E1DD82FDDF}"/>
                  </a:ext>
                </a:extLst>
              </p:cNvPr>
              <p:cNvSpPr>
                <a:spLocks noChangeShapeType="1"/>
              </p:cNvSpPr>
              <p:nvPr/>
            </p:nvSpPr>
            <p:spPr bwMode="auto">
              <a:xfrm>
                <a:off x="5633" y="2671"/>
                <a:ext cx="5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05" name="Line 952">
                <a:extLst>
                  <a:ext uri="{FF2B5EF4-FFF2-40B4-BE49-F238E27FC236}">
                    <a16:creationId xmlns:a16="http://schemas.microsoft.com/office/drawing/2014/main" id="{857B0BFD-B1FD-813B-4CD3-66D0A88B89A6}"/>
                  </a:ext>
                </a:extLst>
              </p:cNvPr>
              <p:cNvSpPr>
                <a:spLocks noChangeShapeType="1"/>
              </p:cNvSpPr>
              <p:nvPr/>
            </p:nvSpPr>
            <p:spPr bwMode="auto">
              <a:xfrm>
                <a:off x="5661" y="26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06" name="Line 953">
                <a:extLst>
                  <a:ext uri="{FF2B5EF4-FFF2-40B4-BE49-F238E27FC236}">
                    <a16:creationId xmlns:a16="http://schemas.microsoft.com/office/drawing/2014/main" id="{4083C44B-3858-C2AF-FC86-86A1712F9390}"/>
                  </a:ext>
                </a:extLst>
              </p:cNvPr>
              <p:cNvSpPr>
                <a:spLocks noChangeShapeType="1"/>
              </p:cNvSpPr>
              <p:nvPr/>
            </p:nvSpPr>
            <p:spPr bwMode="auto">
              <a:xfrm>
                <a:off x="5633" y="2671"/>
                <a:ext cx="56"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07" name="Line 954">
                <a:extLst>
                  <a:ext uri="{FF2B5EF4-FFF2-40B4-BE49-F238E27FC236}">
                    <a16:creationId xmlns:a16="http://schemas.microsoft.com/office/drawing/2014/main" id="{9ECCA5CA-A728-097E-E3BF-5980DAACD7DA}"/>
                  </a:ext>
                </a:extLst>
              </p:cNvPr>
              <p:cNvSpPr>
                <a:spLocks noChangeShapeType="1"/>
              </p:cNvSpPr>
              <p:nvPr/>
            </p:nvSpPr>
            <p:spPr bwMode="auto">
              <a:xfrm>
                <a:off x="5661" y="26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08" name="Line 955">
                <a:extLst>
                  <a:ext uri="{FF2B5EF4-FFF2-40B4-BE49-F238E27FC236}">
                    <a16:creationId xmlns:a16="http://schemas.microsoft.com/office/drawing/2014/main" id="{1B8FD3E2-085D-C6B3-FD12-8CFD23E8CB64}"/>
                  </a:ext>
                </a:extLst>
              </p:cNvPr>
              <p:cNvSpPr>
                <a:spLocks noChangeShapeType="1"/>
              </p:cNvSpPr>
              <p:nvPr/>
            </p:nvSpPr>
            <p:spPr bwMode="auto">
              <a:xfrm>
                <a:off x="5647" y="2671"/>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09" name="Line 956">
                <a:extLst>
                  <a:ext uri="{FF2B5EF4-FFF2-40B4-BE49-F238E27FC236}">
                    <a16:creationId xmlns:a16="http://schemas.microsoft.com/office/drawing/2014/main" id="{B3343B49-46F4-1B68-98D7-CBF059107BB9}"/>
                  </a:ext>
                </a:extLst>
              </p:cNvPr>
              <p:cNvSpPr>
                <a:spLocks noChangeShapeType="1"/>
              </p:cNvSpPr>
              <p:nvPr/>
            </p:nvSpPr>
            <p:spPr bwMode="auto">
              <a:xfrm>
                <a:off x="5675" y="26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10" name="Line 957">
                <a:extLst>
                  <a:ext uri="{FF2B5EF4-FFF2-40B4-BE49-F238E27FC236}">
                    <a16:creationId xmlns:a16="http://schemas.microsoft.com/office/drawing/2014/main" id="{4DC2A53B-B47D-6D44-B8BF-AB7986C719A0}"/>
                  </a:ext>
                </a:extLst>
              </p:cNvPr>
              <p:cNvSpPr>
                <a:spLocks noChangeShapeType="1"/>
              </p:cNvSpPr>
              <p:nvPr/>
            </p:nvSpPr>
            <p:spPr bwMode="auto">
              <a:xfrm>
                <a:off x="5655" y="2671"/>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11" name="Line 958">
                <a:extLst>
                  <a:ext uri="{FF2B5EF4-FFF2-40B4-BE49-F238E27FC236}">
                    <a16:creationId xmlns:a16="http://schemas.microsoft.com/office/drawing/2014/main" id="{5F535BC9-DCD4-8E73-6CF6-CE516516100F}"/>
                  </a:ext>
                </a:extLst>
              </p:cNvPr>
              <p:cNvSpPr>
                <a:spLocks noChangeShapeType="1"/>
              </p:cNvSpPr>
              <p:nvPr/>
            </p:nvSpPr>
            <p:spPr bwMode="auto">
              <a:xfrm>
                <a:off x="5681" y="26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12" name="Line 959">
                <a:extLst>
                  <a:ext uri="{FF2B5EF4-FFF2-40B4-BE49-F238E27FC236}">
                    <a16:creationId xmlns:a16="http://schemas.microsoft.com/office/drawing/2014/main" id="{7CA66690-A587-F4BF-E39E-787520BA549D}"/>
                  </a:ext>
                </a:extLst>
              </p:cNvPr>
              <p:cNvSpPr>
                <a:spLocks noChangeShapeType="1"/>
              </p:cNvSpPr>
              <p:nvPr/>
            </p:nvSpPr>
            <p:spPr bwMode="auto">
              <a:xfrm>
                <a:off x="5661" y="2671"/>
                <a:ext cx="50"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13" name="Line 960">
                <a:extLst>
                  <a:ext uri="{FF2B5EF4-FFF2-40B4-BE49-F238E27FC236}">
                    <a16:creationId xmlns:a16="http://schemas.microsoft.com/office/drawing/2014/main" id="{4DD77A01-5831-7E8A-9094-5D63E02AD40D}"/>
                  </a:ext>
                </a:extLst>
              </p:cNvPr>
              <p:cNvSpPr>
                <a:spLocks noChangeShapeType="1"/>
              </p:cNvSpPr>
              <p:nvPr/>
            </p:nvSpPr>
            <p:spPr bwMode="auto">
              <a:xfrm>
                <a:off x="5686" y="26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14" name="Line 961">
                <a:extLst>
                  <a:ext uri="{FF2B5EF4-FFF2-40B4-BE49-F238E27FC236}">
                    <a16:creationId xmlns:a16="http://schemas.microsoft.com/office/drawing/2014/main" id="{22FF4CE8-F32C-9BEB-53EE-F04A7304A3F5}"/>
                  </a:ext>
                </a:extLst>
              </p:cNvPr>
              <p:cNvSpPr>
                <a:spLocks noChangeShapeType="1"/>
              </p:cNvSpPr>
              <p:nvPr/>
            </p:nvSpPr>
            <p:spPr bwMode="auto">
              <a:xfrm>
                <a:off x="5671" y="2671"/>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15" name="Line 962">
                <a:extLst>
                  <a:ext uri="{FF2B5EF4-FFF2-40B4-BE49-F238E27FC236}">
                    <a16:creationId xmlns:a16="http://schemas.microsoft.com/office/drawing/2014/main" id="{B6359C51-E29E-CABD-A875-89BE06ED864C}"/>
                  </a:ext>
                </a:extLst>
              </p:cNvPr>
              <p:cNvSpPr>
                <a:spLocks noChangeShapeType="1"/>
              </p:cNvSpPr>
              <p:nvPr/>
            </p:nvSpPr>
            <p:spPr bwMode="auto">
              <a:xfrm>
                <a:off x="5700" y="26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16" name="Line 963">
                <a:extLst>
                  <a:ext uri="{FF2B5EF4-FFF2-40B4-BE49-F238E27FC236}">
                    <a16:creationId xmlns:a16="http://schemas.microsoft.com/office/drawing/2014/main" id="{CFD0D895-DF35-2A9E-E83C-3B58F289BF9D}"/>
                  </a:ext>
                </a:extLst>
              </p:cNvPr>
              <p:cNvSpPr>
                <a:spLocks noChangeShapeType="1"/>
              </p:cNvSpPr>
              <p:nvPr/>
            </p:nvSpPr>
            <p:spPr bwMode="auto">
              <a:xfrm>
                <a:off x="5692" y="2671"/>
                <a:ext cx="52"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17" name="Line 964">
                <a:extLst>
                  <a:ext uri="{FF2B5EF4-FFF2-40B4-BE49-F238E27FC236}">
                    <a16:creationId xmlns:a16="http://schemas.microsoft.com/office/drawing/2014/main" id="{B3D5F190-63EE-7068-0D4A-A454E3760964}"/>
                  </a:ext>
                </a:extLst>
              </p:cNvPr>
              <p:cNvSpPr>
                <a:spLocks noChangeShapeType="1"/>
              </p:cNvSpPr>
              <p:nvPr/>
            </p:nvSpPr>
            <p:spPr bwMode="auto">
              <a:xfrm>
                <a:off x="5720" y="26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18" name="Line 965">
                <a:extLst>
                  <a:ext uri="{FF2B5EF4-FFF2-40B4-BE49-F238E27FC236}">
                    <a16:creationId xmlns:a16="http://schemas.microsoft.com/office/drawing/2014/main" id="{B62D364A-694F-5C4A-FB68-F913C1A45344}"/>
                  </a:ext>
                </a:extLst>
              </p:cNvPr>
              <p:cNvSpPr>
                <a:spLocks noChangeShapeType="1"/>
              </p:cNvSpPr>
              <p:nvPr/>
            </p:nvSpPr>
            <p:spPr bwMode="auto">
              <a:xfrm>
                <a:off x="5746" y="2671"/>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19" name="Line 966">
                <a:extLst>
                  <a:ext uri="{FF2B5EF4-FFF2-40B4-BE49-F238E27FC236}">
                    <a16:creationId xmlns:a16="http://schemas.microsoft.com/office/drawing/2014/main" id="{93A652C1-621B-2FC5-D2CA-DC29C94BC3C8}"/>
                  </a:ext>
                </a:extLst>
              </p:cNvPr>
              <p:cNvSpPr>
                <a:spLocks noChangeShapeType="1"/>
              </p:cNvSpPr>
              <p:nvPr/>
            </p:nvSpPr>
            <p:spPr bwMode="auto">
              <a:xfrm>
                <a:off x="5772" y="2643"/>
                <a:ext cx="0" cy="54"/>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20" name="Line 967">
                <a:extLst>
                  <a:ext uri="{FF2B5EF4-FFF2-40B4-BE49-F238E27FC236}">
                    <a16:creationId xmlns:a16="http://schemas.microsoft.com/office/drawing/2014/main" id="{CA65255B-584D-7BED-3E2E-30E676B006DE}"/>
                  </a:ext>
                </a:extLst>
              </p:cNvPr>
              <p:cNvSpPr>
                <a:spLocks noChangeShapeType="1"/>
              </p:cNvSpPr>
              <p:nvPr/>
            </p:nvSpPr>
            <p:spPr bwMode="auto">
              <a:xfrm>
                <a:off x="5815" y="2918"/>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21" name="Line 968">
                <a:extLst>
                  <a:ext uri="{FF2B5EF4-FFF2-40B4-BE49-F238E27FC236}">
                    <a16:creationId xmlns:a16="http://schemas.microsoft.com/office/drawing/2014/main" id="{08B5D229-241E-9548-B639-E5738616E125}"/>
                  </a:ext>
                </a:extLst>
              </p:cNvPr>
              <p:cNvSpPr>
                <a:spLocks noChangeShapeType="1"/>
              </p:cNvSpPr>
              <p:nvPr/>
            </p:nvSpPr>
            <p:spPr bwMode="auto">
              <a:xfrm>
                <a:off x="5841" y="2895"/>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22" name="Line 969">
                <a:extLst>
                  <a:ext uri="{FF2B5EF4-FFF2-40B4-BE49-F238E27FC236}">
                    <a16:creationId xmlns:a16="http://schemas.microsoft.com/office/drawing/2014/main" id="{38AAE745-C1A6-3490-CD98-F4EDB829D256}"/>
                  </a:ext>
                </a:extLst>
              </p:cNvPr>
              <p:cNvSpPr>
                <a:spLocks noChangeShapeType="1"/>
              </p:cNvSpPr>
              <p:nvPr/>
            </p:nvSpPr>
            <p:spPr bwMode="auto">
              <a:xfrm>
                <a:off x="6174" y="2918"/>
                <a:ext cx="54"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23" name="Line 970">
                <a:extLst>
                  <a:ext uri="{FF2B5EF4-FFF2-40B4-BE49-F238E27FC236}">
                    <a16:creationId xmlns:a16="http://schemas.microsoft.com/office/drawing/2014/main" id="{00374263-E0C5-89F5-1642-8E599B57665F}"/>
                  </a:ext>
                </a:extLst>
              </p:cNvPr>
              <p:cNvSpPr>
                <a:spLocks noChangeShapeType="1"/>
              </p:cNvSpPr>
              <p:nvPr/>
            </p:nvSpPr>
            <p:spPr bwMode="auto">
              <a:xfrm>
                <a:off x="6202" y="2895"/>
                <a:ext cx="0" cy="52"/>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24" name="Freeform 971">
                <a:extLst>
                  <a:ext uri="{FF2B5EF4-FFF2-40B4-BE49-F238E27FC236}">
                    <a16:creationId xmlns:a16="http://schemas.microsoft.com/office/drawing/2014/main" id="{88322C56-EF13-C504-B75A-82013B8B3856}"/>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25" name="Freeform 972">
                <a:extLst>
                  <a:ext uri="{FF2B5EF4-FFF2-40B4-BE49-F238E27FC236}">
                    <a16:creationId xmlns:a16="http://schemas.microsoft.com/office/drawing/2014/main" id="{4A6FAB9F-ABF1-2B0B-595B-EB6D2F0894FA}"/>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26" name="Freeform 973">
                <a:extLst>
                  <a:ext uri="{FF2B5EF4-FFF2-40B4-BE49-F238E27FC236}">
                    <a16:creationId xmlns:a16="http://schemas.microsoft.com/office/drawing/2014/main" id="{97526991-CD40-19A6-33C3-379EDC9F36A2}"/>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27" name="Freeform 974">
                <a:extLst>
                  <a:ext uri="{FF2B5EF4-FFF2-40B4-BE49-F238E27FC236}">
                    <a16:creationId xmlns:a16="http://schemas.microsoft.com/office/drawing/2014/main" id="{011C811A-4C2C-0DCF-268B-B3695A066B93}"/>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28" name="Freeform 975">
                <a:extLst>
                  <a:ext uri="{FF2B5EF4-FFF2-40B4-BE49-F238E27FC236}">
                    <a16:creationId xmlns:a16="http://schemas.microsoft.com/office/drawing/2014/main" id="{4264636F-A9BA-4FB0-1901-2F1560A8F94E}"/>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29" name="Freeform 976">
                <a:extLst>
                  <a:ext uri="{FF2B5EF4-FFF2-40B4-BE49-F238E27FC236}">
                    <a16:creationId xmlns:a16="http://schemas.microsoft.com/office/drawing/2014/main" id="{3882E795-4068-40C1-3EBA-B65C3C2360BC}"/>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30" name="Freeform 977">
                <a:extLst>
                  <a:ext uri="{FF2B5EF4-FFF2-40B4-BE49-F238E27FC236}">
                    <a16:creationId xmlns:a16="http://schemas.microsoft.com/office/drawing/2014/main" id="{29775946-FA80-72BE-E159-3642EB8C3B56}"/>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31" name="Freeform 978">
                <a:extLst>
                  <a:ext uri="{FF2B5EF4-FFF2-40B4-BE49-F238E27FC236}">
                    <a16:creationId xmlns:a16="http://schemas.microsoft.com/office/drawing/2014/main" id="{01A9557D-4D4C-D634-0B95-03BF6F5D1BB4}"/>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32" name="Freeform 979">
                <a:extLst>
                  <a:ext uri="{FF2B5EF4-FFF2-40B4-BE49-F238E27FC236}">
                    <a16:creationId xmlns:a16="http://schemas.microsoft.com/office/drawing/2014/main" id="{72262E2C-C95A-A76F-86D4-2AEA39321CA1}"/>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33" name="Freeform 980">
                <a:extLst>
                  <a:ext uri="{FF2B5EF4-FFF2-40B4-BE49-F238E27FC236}">
                    <a16:creationId xmlns:a16="http://schemas.microsoft.com/office/drawing/2014/main" id="{5E59C550-AB45-BF86-9610-9A32832BD9D7}"/>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34" name="Freeform 981">
                <a:extLst>
                  <a:ext uri="{FF2B5EF4-FFF2-40B4-BE49-F238E27FC236}">
                    <a16:creationId xmlns:a16="http://schemas.microsoft.com/office/drawing/2014/main" id="{95754A02-C373-8DE2-33B5-4D58EE56F1F2}"/>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35" name="Freeform 982">
                <a:extLst>
                  <a:ext uri="{FF2B5EF4-FFF2-40B4-BE49-F238E27FC236}">
                    <a16:creationId xmlns:a16="http://schemas.microsoft.com/office/drawing/2014/main" id="{97383758-8527-17DC-B902-2DB6C763B9AE}"/>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36" name="Freeform 983">
                <a:extLst>
                  <a:ext uri="{FF2B5EF4-FFF2-40B4-BE49-F238E27FC236}">
                    <a16:creationId xmlns:a16="http://schemas.microsoft.com/office/drawing/2014/main" id="{B629BD25-B875-7CD3-CE8D-497FF0B66B1A}"/>
                  </a:ext>
                </a:extLst>
              </p:cNvPr>
              <p:cNvSpPr>
                <a:spLocks/>
              </p:cNvSpPr>
              <p:nvPr/>
            </p:nvSpPr>
            <p:spPr bwMode="auto">
              <a:xfrm>
                <a:off x="1931" y="290"/>
                <a:ext cx="54" cy="52"/>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sp>
          <p:nvSpPr>
            <p:cNvPr id="834" name="Freeform 985">
              <a:extLst>
                <a:ext uri="{FF2B5EF4-FFF2-40B4-BE49-F238E27FC236}">
                  <a16:creationId xmlns:a16="http://schemas.microsoft.com/office/drawing/2014/main" id="{7F20F89D-595C-E0FD-3535-28E83FD971C1}"/>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35" name="Freeform 986">
              <a:extLst>
                <a:ext uri="{FF2B5EF4-FFF2-40B4-BE49-F238E27FC236}">
                  <a16:creationId xmlns:a16="http://schemas.microsoft.com/office/drawing/2014/main" id="{EFB04559-D230-8A29-0BAE-D7244B264D38}"/>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36" name="Freeform 987">
              <a:extLst>
                <a:ext uri="{FF2B5EF4-FFF2-40B4-BE49-F238E27FC236}">
                  <a16:creationId xmlns:a16="http://schemas.microsoft.com/office/drawing/2014/main" id="{72B1CC2E-A3F5-0881-E660-2786B92596A2}"/>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37" name="Freeform 988">
              <a:extLst>
                <a:ext uri="{FF2B5EF4-FFF2-40B4-BE49-F238E27FC236}">
                  <a16:creationId xmlns:a16="http://schemas.microsoft.com/office/drawing/2014/main" id="{A336EAFE-F181-5FC2-E6CE-27A2CDBECC7A}"/>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38" name="Freeform 989">
              <a:extLst>
                <a:ext uri="{FF2B5EF4-FFF2-40B4-BE49-F238E27FC236}">
                  <a16:creationId xmlns:a16="http://schemas.microsoft.com/office/drawing/2014/main" id="{07F7E4D9-809E-117F-F42A-911972D3A4C8}"/>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39" name="Freeform 990">
              <a:extLst>
                <a:ext uri="{FF2B5EF4-FFF2-40B4-BE49-F238E27FC236}">
                  <a16:creationId xmlns:a16="http://schemas.microsoft.com/office/drawing/2014/main" id="{1F9CDA2F-6C4E-2AF3-9629-790703FB54EB}"/>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40" name="Freeform 991">
              <a:extLst>
                <a:ext uri="{FF2B5EF4-FFF2-40B4-BE49-F238E27FC236}">
                  <a16:creationId xmlns:a16="http://schemas.microsoft.com/office/drawing/2014/main" id="{1676AD1A-2568-D554-FD46-3CAD9BFE2CAD}"/>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41" name="Freeform 992">
              <a:extLst>
                <a:ext uri="{FF2B5EF4-FFF2-40B4-BE49-F238E27FC236}">
                  <a16:creationId xmlns:a16="http://schemas.microsoft.com/office/drawing/2014/main" id="{8D636395-A5BF-9D6C-2EE1-25AD6F10E0DF}"/>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42" name="Freeform 993">
              <a:extLst>
                <a:ext uri="{FF2B5EF4-FFF2-40B4-BE49-F238E27FC236}">
                  <a16:creationId xmlns:a16="http://schemas.microsoft.com/office/drawing/2014/main" id="{91A48F69-1DAB-78AC-FE0A-64561F20B246}"/>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43" name="Freeform 994">
              <a:extLst>
                <a:ext uri="{FF2B5EF4-FFF2-40B4-BE49-F238E27FC236}">
                  <a16:creationId xmlns:a16="http://schemas.microsoft.com/office/drawing/2014/main" id="{DA71282A-6767-31BC-EC2F-B5D482FE9FC4}"/>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44" name="Freeform 995">
              <a:extLst>
                <a:ext uri="{FF2B5EF4-FFF2-40B4-BE49-F238E27FC236}">
                  <a16:creationId xmlns:a16="http://schemas.microsoft.com/office/drawing/2014/main" id="{ECC4BB4D-999F-7177-B370-042739C8D983}"/>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45" name="Freeform 996">
              <a:extLst>
                <a:ext uri="{FF2B5EF4-FFF2-40B4-BE49-F238E27FC236}">
                  <a16:creationId xmlns:a16="http://schemas.microsoft.com/office/drawing/2014/main" id="{B94360A4-24CD-9E15-FFDF-15C1C7C49BF1}"/>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46" name="Freeform 997">
              <a:extLst>
                <a:ext uri="{FF2B5EF4-FFF2-40B4-BE49-F238E27FC236}">
                  <a16:creationId xmlns:a16="http://schemas.microsoft.com/office/drawing/2014/main" id="{CADD05AB-A1B4-7454-C075-BEC3445D2BBF}"/>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47" name="Freeform 998">
              <a:extLst>
                <a:ext uri="{FF2B5EF4-FFF2-40B4-BE49-F238E27FC236}">
                  <a16:creationId xmlns:a16="http://schemas.microsoft.com/office/drawing/2014/main" id="{3CD84A22-AA43-2C5B-1110-502BD1922DE4}"/>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48" name="Freeform 999">
              <a:extLst>
                <a:ext uri="{FF2B5EF4-FFF2-40B4-BE49-F238E27FC236}">
                  <a16:creationId xmlns:a16="http://schemas.microsoft.com/office/drawing/2014/main" id="{C5D6F62B-33E7-7AE6-E87B-49710DF1A1E2}"/>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49" name="Freeform 1000">
              <a:extLst>
                <a:ext uri="{FF2B5EF4-FFF2-40B4-BE49-F238E27FC236}">
                  <a16:creationId xmlns:a16="http://schemas.microsoft.com/office/drawing/2014/main" id="{FBF3F590-6051-BB5A-F281-C598DEE91665}"/>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50" name="Freeform 1001">
              <a:extLst>
                <a:ext uri="{FF2B5EF4-FFF2-40B4-BE49-F238E27FC236}">
                  <a16:creationId xmlns:a16="http://schemas.microsoft.com/office/drawing/2014/main" id="{D7ED32C3-061C-B7CC-7F89-83D2A825EC63}"/>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51" name="Freeform 1002">
              <a:extLst>
                <a:ext uri="{FF2B5EF4-FFF2-40B4-BE49-F238E27FC236}">
                  <a16:creationId xmlns:a16="http://schemas.microsoft.com/office/drawing/2014/main" id="{ED1BEF33-4720-63FC-A723-5749347A9A28}"/>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52" name="Freeform 1003">
              <a:extLst>
                <a:ext uri="{FF2B5EF4-FFF2-40B4-BE49-F238E27FC236}">
                  <a16:creationId xmlns:a16="http://schemas.microsoft.com/office/drawing/2014/main" id="{E315C59E-FDC9-7C16-83A5-B3A84648AD7D}"/>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53" name="Freeform 1004">
              <a:extLst>
                <a:ext uri="{FF2B5EF4-FFF2-40B4-BE49-F238E27FC236}">
                  <a16:creationId xmlns:a16="http://schemas.microsoft.com/office/drawing/2014/main" id="{19974D08-9B74-CB68-EEF1-A8D5D0B6E56D}"/>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54" name="Freeform 1005">
              <a:extLst>
                <a:ext uri="{FF2B5EF4-FFF2-40B4-BE49-F238E27FC236}">
                  <a16:creationId xmlns:a16="http://schemas.microsoft.com/office/drawing/2014/main" id="{ABCF0298-50B8-1C41-0C8C-E4E9CC8DD873}"/>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55" name="Freeform 1006">
              <a:extLst>
                <a:ext uri="{FF2B5EF4-FFF2-40B4-BE49-F238E27FC236}">
                  <a16:creationId xmlns:a16="http://schemas.microsoft.com/office/drawing/2014/main" id="{FDF0739F-F9FF-9968-009C-A3D3FBBB7AED}"/>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56" name="Freeform 1007">
              <a:extLst>
                <a:ext uri="{FF2B5EF4-FFF2-40B4-BE49-F238E27FC236}">
                  <a16:creationId xmlns:a16="http://schemas.microsoft.com/office/drawing/2014/main" id="{82671643-E36C-541F-2499-59EF95E6BDE1}"/>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57" name="Freeform 1008">
              <a:extLst>
                <a:ext uri="{FF2B5EF4-FFF2-40B4-BE49-F238E27FC236}">
                  <a16:creationId xmlns:a16="http://schemas.microsoft.com/office/drawing/2014/main" id="{8DC813AB-0436-6489-D569-03BE61128AEE}"/>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58" name="Freeform 1009">
              <a:extLst>
                <a:ext uri="{FF2B5EF4-FFF2-40B4-BE49-F238E27FC236}">
                  <a16:creationId xmlns:a16="http://schemas.microsoft.com/office/drawing/2014/main" id="{DB31EBEA-8A26-3F93-1F98-F535495CE03F}"/>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59" name="Freeform 1010">
              <a:extLst>
                <a:ext uri="{FF2B5EF4-FFF2-40B4-BE49-F238E27FC236}">
                  <a16:creationId xmlns:a16="http://schemas.microsoft.com/office/drawing/2014/main" id="{A94C9B6A-F542-E565-5728-D551C54F87C0}"/>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60" name="Freeform 1011">
              <a:extLst>
                <a:ext uri="{FF2B5EF4-FFF2-40B4-BE49-F238E27FC236}">
                  <a16:creationId xmlns:a16="http://schemas.microsoft.com/office/drawing/2014/main" id="{5CF542D0-2B02-60AA-13E2-C6EEEC0A3DD6}"/>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61" name="Freeform 1012">
              <a:extLst>
                <a:ext uri="{FF2B5EF4-FFF2-40B4-BE49-F238E27FC236}">
                  <a16:creationId xmlns:a16="http://schemas.microsoft.com/office/drawing/2014/main" id="{1C72B029-B32E-D5F7-42F3-B32379C86427}"/>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62" name="Freeform 1013">
              <a:extLst>
                <a:ext uri="{FF2B5EF4-FFF2-40B4-BE49-F238E27FC236}">
                  <a16:creationId xmlns:a16="http://schemas.microsoft.com/office/drawing/2014/main" id="{E732D05B-6EE2-8C01-15C2-4A28187CF2CB}"/>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63" name="Freeform 1014">
              <a:extLst>
                <a:ext uri="{FF2B5EF4-FFF2-40B4-BE49-F238E27FC236}">
                  <a16:creationId xmlns:a16="http://schemas.microsoft.com/office/drawing/2014/main" id="{2BD1CD46-2BC9-B7CE-76C2-F5BAA622A6A9}"/>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64" name="Freeform 1015">
              <a:extLst>
                <a:ext uri="{FF2B5EF4-FFF2-40B4-BE49-F238E27FC236}">
                  <a16:creationId xmlns:a16="http://schemas.microsoft.com/office/drawing/2014/main" id="{7038970F-C22F-F279-0E11-2BA735838AEE}"/>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65" name="Freeform 1016">
              <a:extLst>
                <a:ext uri="{FF2B5EF4-FFF2-40B4-BE49-F238E27FC236}">
                  <a16:creationId xmlns:a16="http://schemas.microsoft.com/office/drawing/2014/main" id="{5D044796-06E3-F74E-1621-1031BB3A7576}"/>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66" name="Freeform 1017">
              <a:extLst>
                <a:ext uri="{FF2B5EF4-FFF2-40B4-BE49-F238E27FC236}">
                  <a16:creationId xmlns:a16="http://schemas.microsoft.com/office/drawing/2014/main" id="{A83883DA-86F5-D413-6565-5F0FCE29ED05}"/>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67" name="Freeform 1018">
              <a:extLst>
                <a:ext uri="{FF2B5EF4-FFF2-40B4-BE49-F238E27FC236}">
                  <a16:creationId xmlns:a16="http://schemas.microsoft.com/office/drawing/2014/main" id="{9B228DEB-038A-AABF-D6E5-6FCED4300BFD}"/>
                </a:ext>
              </a:extLst>
            </p:cNvPr>
            <p:cNvSpPr>
              <a:spLocks/>
            </p:cNvSpPr>
            <p:nvPr/>
          </p:nvSpPr>
          <p:spPr bwMode="auto">
            <a:xfrm>
              <a:off x="1273004" y="903132"/>
              <a:ext cx="57163" cy="40986"/>
            </a:xfrm>
            <a:custGeom>
              <a:avLst/>
              <a:gdLst>
                <a:gd name="T0" fmla="*/ 55 w 55"/>
                <a:gd name="T1" fmla="*/ 27 h 54"/>
                <a:gd name="T2" fmla="*/ 55 w 55"/>
                <a:gd name="T3" fmla="*/ 27 h 54"/>
                <a:gd name="T4" fmla="*/ 51 w 55"/>
                <a:gd name="T5" fmla="*/ 20 h 54"/>
                <a:gd name="T6" fmla="*/ 48 w 55"/>
                <a:gd name="T7" fmla="*/ 10 h 54"/>
                <a:gd name="T8" fmla="*/ 45 w 55"/>
                <a:gd name="T9" fmla="*/ 7 h 54"/>
                <a:gd name="T10" fmla="*/ 34 w 55"/>
                <a:gd name="T11" fmla="*/ 3 h 54"/>
                <a:gd name="T12" fmla="*/ 34 w 55"/>
                <a:gd name="T13" fmla="*/ 3 h 54"/>
                <a:gd name="T14" fmla="*/ 28 w 55"/>
                <a:gd name="T15" fmla="*/ 0 h 54"/>
                <a:gd name="T16" fmla="*/ 17 w 55"/>
                <a:gd name="T17" fmla="*/ 3 h 54"/>
                <a:gd name="T18" fmla="*/ 11 w 55"/>
                <a:gd name="T19" fmla="*/ 7 h 54"/>
                <a:gd name="T20" fmla="*/ 7 w 55"/>
                <a:gd name="T21" fmla="*/ 10 h 54"/>
                <a:gd name="T22" fmla="*/ 7 w 55"/>
                <a:gd name="T23" fmla="*/ 10 h 54"/>
                <a:gd name="T24" fmla="*/ 0 w 55"/>
                <a:gd name="T25" fmla="*/ 20 h 54"/>
                <a:gd name="T26" fmla="*/ 0 w 55"/>
                <a:gd name="T27" fmla="*/ 27 h 54"/>
                <a:gd name="T28" fmla="*/ 0 w 55"/>
                <a:gd name="T29" fmla="*/ 34 h 54"/>
                <a:gd name="T30" fmla="*/ 7 w 55"/>
                <a:gd name="T31" fmla="*/ 44 h 54"/>
                <a:gd name="T32" fmla="*/ 7 w 55"/>
                <a:gd name="T33" fmla="*/ 44 h 54"/>
                <a:gd name="T34" fmla="*/ 11 w 55"/>
                <a:gd name="T35" fmla="*/ 47 h 54"/>
                <a:gd name="T36" fmla="*/ 17 w 55"/>
                <a:gd name="T37" fmla="*/ 51 h 54"/>
                <a:gd name="T38" fmla="*/ 28 w 55"/>
                <a:gd name="T39" fmla="*/ 54 h 54"/>
                <a:gd name="T40" fmla="*/ 34 w 55"/>
                <a:gd name="T41" fmla="*/ 51 h 54"/>
                <a:gd name="T42" fmla="*/ 34 w 55"/>
                <a:gd name="T43" fmla="*/ 51 h 54"/>
                <a:gd name="T44" fmla="*/ 45 w 55"/>
                <a:gd name="T45" fmla="*/ 47 h 54"/>
                <a:gd name="T46" fmla="*/ 48 w 55"/>
                <a:gd name="T47" fmla="*/ 44 h 54"/>
                <a:gd name="T48" fmla="*/ 51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0"/>
                  </a:lnTo>
                  <a:lnTo>
                    <a:pt x="45" y="7"/>
                  </a:lnTo>
                  <a:lnTo>
                    <a:pt x="34" y="3"/>
                  </a:lnTo>
                  <a:lnTo>
                    <a:pt x="34" y="3"/>
                  </a:lnTo>
                  <a:lnTo>
                    <a:pt x="28" y="0"/>
                  </a:lnTo>
                  <a:lnTo>
                    <a:pt x="17" y="3"/>
                  </a:lnTo>
                  <a:lnTo>
                    <a:pt x="11" y="7"/>
                  </a:lnTo>
                  <a:lnTo>
                    <a:pt x="7" y="10"/>
                  </a:lnTo>
                  <a:lnTo>
                    <a:pt x="7" y="10"/>
                  </a:lnTo>
                  <a:lnTo>
                    <a:pt x="0" y="20"/>
                  </a:lnTo>
                  <a:lnTo>
                    <a:pt x="0" y="27"/>
                  </a:lnTo>
                  <a:lnTo>
                    <a:pt x="0" y="34"/>
                  </a:lnTo>
                  <a:lnTo>
                    <a:pt x="7" y="44"/>
                  </a:lnTo>
                  <a:lnTo>
                    <a:pt x="7" y="44"/>
                  </a:lnTo>
                  <a:lnTo>
                    <a:pt x="11" y="47"/>
                  </a:lnTo>
                  <a:lnTo>
                    <a:pt x="17" y="51"/>
                  </a:lnTo>
                  <a:lnTo>
                    <a:pt x="28" y="54"/>
                  </a:lnTo>
                  <a:lnTo>
                    <a:pt x="34" y="51"/>
                  </a:lnTo>
                  <a:lnTo>
                    <a:pt x="34" y="51"/>
                  </a:lnTo>
                  <a:lnTo>
                    <a:pt x="45" y="47"/>
                  </a:lnTo>
                  <a:lnTo>
                    <a:pt x="48" y="44"/>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68" name="Freeform 1019">
              <a:extLst>
                <a:ext uri="{FF2B5EF4-FFF2-40B4-BE49-F238E27FC236}">
                  <a16:creationId xmlns:a16="http://schemas.microsoft.com/office/drawing/2014/main" id="{EAD9D1C2-D131-6658-A85D-534B7EC4A65F}"/>
                </a:ext>
              </a:extLst>
            </p:cNvPr>
            <p:cNvSpPr>
              <a:spLocks/>
            </p:cNvSpPr>
            <p:nvPr/>
          </p:nvSpPr>
          <p:spPr bwMode="auto">
            <a:xfrm>
              <a:off x="1539769" y="992234"/>
              <a:ext cx="57163" cy="40986"/>
            </a:xfrm>
            <a:custGeom>
              <a:avLst/>
              <a:gdLst>
                <a:gd name="T0" fmla="*/ 54 w 54"/>
                <a:gd name="T1" fmla="*/ 23 h 51"/>
                <a:gd name="T2" fmla="*/ 54 w 54"/>
                <a:gd name="T3" fmla="*/ 23 h 51"/>
                <a:gd name="T4" fmla="*/ 51 w 54"/>
                <a:gd name="T5" fmla="*/ 17 h 51"/>
                <a:gd name="T6" fmla="*/ 47 w 54"/>
                <a:gd name="T7" fmla="*/ 10 h 51"/>
                <a:gd name="T8" fmla="*/ 44 w 54"/>
                <a:gd name="T9" fmla="*/ 3 h 51"/>
                <a:gd name="T10" fmla="*/ 34 w 54"/>
                <a:gd name="T11" fmla="*/ 0 h 51"/>
                <a:gd name="T12" fmla="*/ 34 w 54"/>
                <a:gd name="T13" fmla="*/ 0 h 51"/>
                <a:gd name="T14" fmla="*/ 27 w 54"/>
                <a:gd name="T15" fmla="*/ 0 h 51"/>
                <a:gd name="T16" fmla="*/ 20 w 54"/>
                <a:gd name="T17" fmla="*/ 0 h 51"/>
                <a:gd name="T18" fmla="*/ 10 w 54"/>
                <a:gd name="T19" fmla="*/ 3 h 51"/>
                <a:gd name="T20" fmla="*/ 7 w 54"/>
                <a:gd name="T21" fmla="*/ 10 h 51"/>
                <a:gd name="T22" fmla="*/ 7 w 54"/>
                <a:gd name="T23" fmla="*/ 10 h 51"/>
                <a:gd name="T24" fmla="*/ 3 w 54"/>
                <a:gd name="T25" fmla="*/ 17 h 51"/>
                <a:gd name="T26" fmla="*/ 0 w 54"/>
                <a:gd name="T27" fmla="*/ 23 h 51"/>
                <a:gd name="T28" fmla="*/ 3 w 54"/>
                <a:gd name="T29" fmla="*/ 34 h 51"/>
                <a:gd name="T30" fmla="*/ 7 w 54"/>
                <a:gd name="T31" fmla="*/ 40 h 51"/>
                <a:gd name="T32" fmla="*/ 7 w 54"/>
                <a:gd name="T33" fmla="*/ 40 h 51"/>
                <a:gd name="T34" fmla="*/ 10 w 54"/>
                <a:gd name="T35" fmla="*/ 47 h 51"/>
                <a:gd name="T36" fmla="*/ 20 w 54"/>
                <a:gd name="T37" fmla="*/ 51 h 51"/>
                <a:gd name="T38" fmla="*/ 27 w 54"/>
                <a:gd name="T39" fmla="*/ 51 h 51"/>
                <a:gd name="T40" fmla="*/ 34 w 54"/>
                <a:gd name="T41" fmla="*/ 51 h 51"/>
                <a:gd name="T42" fmla="*/ 34 w 54"/>
                <a:gd name="T43" fmla="*/ 51 h 51"/>
                <a:gd name="T44" fmla="*/ 44 w 54"/>
                <a:gd name="T45" fmla="*/ 47 h 51"/>
                <a:gd name="T46" fmla="*/ 47 w 54"/>
                <a:gd name="T47" fmla="*/ 40 h 51"/>
                <a:gd name="T48" fmla="*/ 51 w 54"/>
                <a:gd name="T49" fmla="*/ 34 h 51"/>
                <a:gd name="T50" fmla="*/ 54 w 54"/>
                <a:gd name="T51"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3"/>
                  </a:moveTo>
                  <a:lnTo>
                    <a:pt x="54" y="23"/>
                  </a:lnTo>
                  <a:lnTo>
                    <a:pt x="51" y="17"/>
                  </a:lnTo>
                  <a:lnTo>
                    <a:pt x="47" y="10"/>
                  </a:lnTo>
                  <a:lnTo>
                    <a:pt x="44" y="3"/>
                  </a:lnTo>
                  <a:lnTo>
                    <a:pt x="34" y="0"/>
                  </a:lnTo>
                  <a:lnTo>
                    <a:pt x="34" y="0"/>
                  </a:lnTo>
                  <a:lnTo>
                    <a:pt x="27" y="0"/>
                  </a:lnTo>
                  <a:lnTo>
                    <a:pt x="20" y="0"/>
                  </a:lnTo>
                  <a:lnTo>
                    <a:pt x="10" y="3"/>
                  </a:lnTo>
                  <a:lnTo>
                    <a:pt x="7" y="10"/>
                  </a:lnTo>
                  <a:lnTo>
                    <a:pt x="7" y="10"/>
                  </a:lnTo>
                  <a:lnTo>
                    <a:pt x="3" y="17"/>
                  </a:lnTo>
                  <a:lnTo>
                    <a:pt x="0" y="23"/>
                  </a:lnTo>
                  <a:lnTo>
                    <a:pt x="3" y="34"/>
                  </a:lnTo>
                  <a:lnTo>
                    <a:pt x="7" y="40"/>
                  </a:lnTo>
                  <a:lnTo>
                    <a:pt x="7" y="40"/>
                  </a:lnTo>
                  <a:lnTo>
                    <a:pt x="10" y="47"/>
                  </a:lnTo>
                  <a:lnTo>
                    <a:pt x="20" y="51"/>
                  </a:lnTo>
                  <a:lnTo>
                    <a:pt x="27" y="51"/>
                  </a:lnTo>
                  <a:lnTo>
                    <a:pt x="34" y="51"/>
                  </a:lnTo>
                  <a:lnTo>
                    <a:pt x="34" y="51"/>
                  </a:lnTo>
                  <a:lnTo>
                    <a:pt x="44" y="47"/>
                  </a:lnTo>
                  <a:lnTo>
                    <a:pt x="47" y="40"/>
                  </a:lnTo>
                  <a:lnTo>
                    <a:pt x="51" y="34"/>
                  </a:lnTo>
                  <a:lnTo>
                    <a:pt x="54" y="23"/>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69" name="Freeform 1020">
              <a:extLst>
                <a:ext uri="{FF2B5EF4-FFF2-40B4-BE49-F238E27FC236}">
                  <a16:creationId xmlns:a16="http://schemas.microsoft.com/office/drawing/2014/main" id="{A8AA2476-C053-0BD8-5EEE-CAE245A8A532}"/>
                </a:ext>
              </a:extLst>
            </p:cNvPr>
            <p:cNvSpPr>
              <a:spLocks/>
            </p:cNvSpPr>
            <p:nvPr/>
          </p:nvSpPr>
          <p:spPr bwMode="auto">
            <a:xfrm>
              <a:off x="1596932" y="1065297"/>
              <a:ext cx="57165" cy="39205"/>
            </a:xfrm>
            <a:custGeom>
              <a:avLst/>
              <a:gdLst>
                <a:gd name="T0" fmla="*/ 54 w 54"/>
                <a:gd name="T1" fmla="*/ 27 h 51"/>
                <a:gd name="T2" fmla="*/ 54 w 54"/>
                <a:gd name="T3" fmla="*/ 27 h 51"/>
                <a:gd name="T4" fmla="*/ 51 w 54"/>
                <a:gd name="T5" fmla="*/ 17 h 51"/>
                <a:gd name="T6" fmla="*/ 48 w 54"/>
                <a:gd name="T7" fmla="*/ 10 h 51"/>
                <a:gd name="T8" fmla="*/ 41 w 54"/>
                <a:gd name="T9" fmla="*/ 3 h 51"/>
                <a:gd name="T10" fmla="*/ 34 w 54"/>
                <a:gd name="T11" fmla="*/ 0 h 51"/>
                <a:gd name="T12" fmla="*/ 34 w 54"/>
                <a:gd name="T13" fmla="*/ 0 h 51"/>
                <a:gd name="T14" fmla="*/ 27 w 54"/>
                <a:gd name="T15" fmla="*/ 0 h 51"/>
                <a:gd name="T16" fmla="*/ 17 w 54"/>
                <a:gd name="T17" fmla="*/ 0 h 51"/>
                <a:gd name="T18" fmla="*/ 10 w 54"/>
                <a:gd name="T19" fmla="*/ 3 h 51"/>
                <a:gd name="T20" fmla="*/ 3 w 54"/>
                <a:gd name="T21" fmla="*/ 10 h 51"/>
                <a:gd name="T22" fmla="*/ 3 w 54"/>
                <a:gd name="T23" fmla="*/ 10 h 51"/>
                <a:gd name="T24" fmla="*/ 0 w 54"/>
                <a:gd name="T25" fmla="*/ 17 h 51"/>
                <a:gd name="T26" fmla="*/ 0 w 54"/>
                <a:gd name="T27" fmla="*/ 23 h 51"/>
                <a:gd name="T28" fmla="*/ 0 w 54"/>
                <a:gd name="T29" fmla="*/ 34 h 51"/>
                <a:gd name="T30" fmla="*/ 3 w 54"/>
                <a:gd name="T31" fmla="*/ 40 h 51"/>
                <a:gd name="T32" fmla="*/ 3 w 54"/>
                <a:gd name="T33" fmla="*/ 40 h 51"/>
                <a:gd name="T34" fmla="*/ 10 w 54"/>
                <a:gd name="T35" fmla="*/ 47 h 51"/>
                <a:gd name="T36" fmla="*/ 17 w 54"/>
                <a:gd name="T37" fmla="*/ 51 h 51"/>
                <a:gd name="T38" fmla="*/ 27 w 54"/>
                <a:gd name="T39" fmla="*/ 51 h 51"/>
                <a:gd name="T40" fmla="*/ 34 w 54"/>
                <a:gd name="T41" fmla="*/ 51 h 51"/>
                <a:gd name="T42" fmla="*/ 34 w 54"/>
                <a:gd name="T43" fmla="*/ 51 h 51"/>
                <a:gd name="T44" fmla="*/ 41 w 54"/>
                <a:gd name="T45" fmla="*/ 47 h 51"/>
                <a:gd name="T46" fmla="*/ 48 w 54"/>
                <a:gd name="T47" fmla="*/ 40 h 51"/>
                <a:gd name="T48" fmla="*/ 51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1" y="17"/>
                  </a:lnTo>
                  <a:lnTo>
                    <a:pt x="48" y="10"/>
                  </a:lnTo>
                  <a:lnTo>
                    <a:pt x="41" y="3"/>
                  </a:lnTo>
                  <a:lnTo>
                    <a:pt x="34" y="0"/>
                  </a:lnTo>
                  <a:lnTo>
                    <a:pt x="34" y="0"/>
                  </a:lnTo>
                  <a:lnTo>
                    <a:pt x="27" y="0"/>
                  </a:lnTo>
                  <a:lnTo>
                    <a:pt x="17" y="0"/>
                  </a:lnTo>
                  <a:lnTo>
                    <a:pt x="10" y="3"/>
                  </a:lnTo>
                  <a:lnTo>
                    <a:pt x="3" y="10"/>
                  </a:lnTo>
                  <a:lnTo>
                    <a:pt x="3" y="10"/>
                  </a:lnTo>
                  <a:lnTo>
                    <a:pt x="0" y="17"/>
                  </a:lnTo>
                  <a:lnTo>
                    <a:pt x="0" y="23"/>
                  </a:lnTo>
                  <a:lnTo>
                    <a:pt x="0" y="34"/>
                  </a:lnTo>
                  <a:lnTo>
                    <a:pt x="3" y="40"/>
                  </a:lnTo>
                  <a:lnTo>
                    <a:pt x="3" y="40"/>
                  </a:lnTo>
                  <a:lnTo>
                    <a:pt x="10" y="47"/>
                  </a:lnTo>
                  <a:lnTo>
                    <a:pt x="17" y="51"/>
                  </a:lnTo>
                  <a:lnTo>
                    <a:pt x="27" y="51"/>
                  </a:lnTo>
                  <a:lnTo>
                    <a:pt x="34" y="51"/>
                  </a:lnTo>
                  <a:lnTo>
                    <a:pt x="34" y="51"/>
                  </a:lnTo>
                  <a:lnTo>
                    <a:pt x="41" y="47"/>
                  </a:lnTo>
                  <a:lnTo>
                    <a:pt x="48" y="40"/>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70" name="Freeform 1021">
              <a:extLst>
                <a:ext uri="{FF2B5EF4-FFF2-40B4-BE49-F238E27FC236}">
                  <a16:creationId xmlns:a16="http://schemas.microsoft.com/office/drawing/2014/main" id="{7CF24BBA-61F9-7732-5C5F-C5540D9D049D}"/>
                </a:ext>
              </a:extLst>
            </p:cNvPr>
            <p:cNvSpPr>
              <a:spLocks/>
            </p:cNvSpPr>
            <p:nvPr/>
          </p:nvSpPr>
          <p:spPr bwMode="auto">
            <a:xfrm>
              <a:off x="1613870" y="1093809"/>
              <a:ext cx="55047" cy="39205"/>
            </a:xfrm>
            <a:custGeom>
              <a:avLst/>
              <a:gdLst>
                <a:gd name="T0" fmla="*/ 51 w 51"/>
                <a:gd name="T1" fmla="*/ 24 h 51"/>
                <a:gd name="T2" fmla="*/ 51 w 51"/>
                <a:gd name="T3" fmla="*/ 24 h 51"/>
                <a:gd name="T4" fmla="*/ 51 w 51"/>
                <a:gd name="T5" fmla="*/ 17 h 51"/>
                <a:gd name="T6" fmla="*/ 48 w 51"/>
                <a:gd name="T7" fmla="*/ 10 h 51"/>
                <a:gd name="T8" fmla="*/ 41 w 51"/>
                <a:gd name="T9" fmla="*/ 3 h 51"/>
                <a:gd name="T10" fmla="*/ 34 w 51"/>
                <a:gd name="T11" fmla="*/ 0 h 51"/>
                <a:gd name="T12" fmla="*/ 34 w 51"/>
                <a:gd name="T13" fmla="*/ 0 h 51"/>
                <a:gd name="T14" fmla="*/ 24 w 51"/>
                <a:gd name="T15" fmla="*/ 0 h 51"/>
                <a:gd name="T16" fmla="*/ 17 w 51"/>
                <a:gd name="T17" fmla="*/ 0 h 51"/>
                <a:gd name="T18" fmla="*/ 10 w 51"/>
                <a:gd name="T19" fmla="*/ 3 h 51"/>
                <a:gd name="T20" fmla="*/ 3 w 51"/>
                <a:gd name="T21" fmla="*/ 10 h 51"/>
                <a:gd name="T22" fmla="*/ 3 w 51"/>
                <a:gd name="T23" fmla="*/ 10 h 51"/>
                <a:gd name="T24" fmla="*/ 0 w 51"/>
                <a:gd name="T25" fmla="*/ 17 h 51"/>
                <a:gd name="T26" fmla="*/ 0 w 51"/>
                <a:gd name="T27" fmla="*/ 24 h 51"/>
                <a:gd name="T28" fmla="*/ 0 w 51"/>
                <a:gd name="T29" fmla="*/ 34 h 51"/>
                <a:gd name="T30" fmla="*/ 3 w 51"/>
                <a:gd name="T31" fmla="*/ 41 h 51"/>
                <a:gd name="T32" fmla="*/ 3 w 51"/>
                <a:gd name="T33" fmla="*/ 41 h 51"/>
                <a:gd name="T34" fmla="*/ 10 w 51"/>
                <a:gd name="T35" fmla="*/ 47 h 51"/>
                <a:gd name="T36" fmla="*/ 17 w 51"/>
                <a:gd name="T37" fmla="*/ 51 h 51"/>
                <a:gd name="T38" fmla="*/ 24 w 51"/>
                <a:gd name="T39" fmla="*/ 51 h 51"/>
                <a:gd name="T40" fmla="*/ 34 w 51"/>
                <a:gd name="T41" fmla="*/ 51 h 51"/>
                <a:gd name="T42" fmla="*/ 34 w 51"/>
                <a:gd name="T43" fmla="*/ 51 h 51"/>
                <a:gd name="T44" fmla="*/ 41 w 51"/>
                <a:gd name="T45" fmla="*/ 47 h 51"/>
                <a:gd name="T46" fmla="*/ 48 w 51"/>
                <a:gd name="T47" fmla="*/ 41 h 51"/>
                <a:gd name="T48" fmla="*/ 51 w 51"/>
                <a:gd name="T49" fmla="*/ 34 h 51"/>
                <a:gd name="T50" fmla="*/ 51 w 51"/>
                <a:gd name="T51"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1">
                  <a:moveTo>
                    <a:pt x="51" y="24"/>
                  </a:moveTo>
                  <a:lnTo>
                    <a:pt x="51" y="24"/>
                  </a:lnTo>
                  <a:lnTo>
                    <a:pt x="51" y="17"/>
                  </a:lnTo>
                  <a:lnTo>
                    <a:pt x="48" y="10"/>
                  </a:lnTo>
                  <a:lnTo>
                    <a:pt x="41" y="3"/>
                  </a:lnTo>
                  <a:lnTo>
                    <a:pt x="34" y="0"/>
                  </a:lnTo>
                  <a:lnTo>
                    <a:pt x="34" y="0"/>
                  </a:lnTo>
                  <a:lnTo>
                    <a:pt x="24" y="0"/>
                  </a:lnTo>
                  <a:lnTo>
                    <a:pt x="17" y="0"/>
                  </a:lnTo>
                  <a:lnTo>
                    <a:pt x="10" y="3"/>
                  </a:lnTo>
                  <a:lnTo>
                    <a:pt x="3" y="10"/>
                  </a:lnTo>
                  <a:lnTo>
                    <a:pt x="3" y="10"/>
                  </a:lnTo>
                  <a:lnTo>
                    <a:pt x="0" y="17"/>
                  </a:lnTo>
                  <a:lnTo>
                    <a:pt x="0" y="24"/>
                  </a:lnTo>
                  <a:lnTo>
                    <a:pt x="0" y="34"/>
                  </a:lnTo>
                  <a:lnTo>
                    <a:pt x="3" y="41"/>
                  </a:lnTo>
                  <a:lnTo>
                    <a:pt x="3" y="41"/>
                  </a:lnTo>
                  <a:lnTo>
                    <a:pt x="10" y="47"/>
                  </a:lnTo>
                  <a:lnTo>
                    <a:pt x="17" y="51"/>
                  </a:lnTo>
                  <a:lnTo>
                    <a:pt x="24" y="51"/>
                  </a:lnTo>
                  <a:lnTo>
                    <a:pt x="34" y="51"/>
                  </a:lnTo>
                  <a:lnTo>
                    <a:pt x="34" y="51"/>
                  </a:lnTo>
                  <a:lnTo>
                    <a:pt x="41" y="47"/>
                  </a:lnTo>
                  <a:lnTo>
                    <a:pt x="48" y="41"/>
                  </a:lnTo>
                  <a:lnTo>
                    <a:pt x="51" y="34"/>
                  </a:lnTo>
                  <a:lnTo>
                    <a:pt x="51" y="24"/>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71" name="Freeform 1022">
              <a:extLst>
                <a:ext uri="{FF2B5EF4-FFF2-40B4-BE49-F238E27FC236}">
                  <a16:creationId xmlns:a16="http://schemas.microsoft.com/office/drawing/2014/main" id="{1E387521-44E1-7B52-C671-CA7D70428875}"/>
                </a:ext>
              </a:extLst>
            </p:cNvPr>
            <p:cNvSpPr>
              <a:spLocks/>
            </p:cNvSpPr>
            <p:nvPr/>
          </p:nvSpPr>
          <p:spPr bwMode="auto">
            <a:xfrm>
              <a:off x="1624456" y="1109848"/>
              <a:ext cx="55047" cy="39205"/>
            </a:xfrm>
            <a:custGeom>
              <a:avLst/>
              <a:gdLst>
                <a:gd name="T0" fmla="*/ 51 w 51"/>
                <a:gd name="T1" fmla="*/ 27 h 55"/>
                <a:gd name="T2" fmla="*/ 51 w 51"/>
                <a:gd name="T3" fmla="*/ 27 h 55"/>
                <a:gd name="T4" fmla="*/ 51 w 51"/>
                <a:gd name="T5" fmla="*/ 17 h 55"/>
                <a:gd name="T6" fmla="*/ 48 w 51"/>
                <a:gd name="T7" fmla="*/ 11 h 55"/>
                <a:gd name="T8" fmla="*/ 41 w 51"/>
                <a:gd name="T9" fmla="*/ 4 h 55"/>
                <a:gd name="T10" fmla="*/ 34 w 51"/>
                <a:gd name="T11" fmla="*/ 0 h 55"/>
                <a:gd name="T12" fmla="*/ 34 w 51"/>
                <a:gd name="T13" fmla="*/ 0 h 55"/>
                <a:gd name="T14" fmla="*/ 27 w 51"/>
                <a:gd name="T15" fmla="*/ 0 h 55"/>
                <a:gd name="T16" fmla="*/ 17 w 51"/>
                <a:gd name="T17" fmla="*/ 0 h 55"/>
                <a:gd name="T18" fmla="*/ 10 w 51"/>
                <a:gd name="T19" fmla="*/ 4 h 55"/>
                <a:gd name="T20" fmla="*/ 4 w 51"/>
                <a:gd name="T21" fmla="*/ 11 h 55"/>
                <a:gd name="T22" fmla="*/ 4 w 51"/>
                <a:gd name="T23" fmla="*/ 11 h 55"/>
                <a:gd name="T24" fmla="*/ 0 w 51"/>
                <a:gd name="T25" fmla="*/ 17 h 55"/>
                <a:gd name="T26" fmla="*/ 0 w 51"/>
                <a:gd name="T27" fmla="*/ 27 h 55"/>
                <a:gd name="T28" fmla="*/ 0 w 51"/>
                <a:gd name="T29" fmla="*/ 34 h 55"/>
                <a:gd name="T30" fmla="*/ 4 w 51"/>
                <a:gd name="T31" fmla="*/ 41 h 55"/>
                <a:gd name="T32" fmla="*/ 4 w 51"/>
                <a:gd name="T33" fmla="*/ 41 h 55"/>
                <a:gd name="T34" fmla="*/ 10 w 51"/>
                <a:gd name="T35" fmla="*/ 48 h 55"/>
                <a:gd name="T36" fmla="*/ 17 w 51"/>
                <a:gd name="T37" fmla="*/ 51 h 55"/>
                <a:gd name="T38" fmla="*/ 27 w 51"/>
                <a:gd name="T39" fmla="*/ 55 h 55"/>
                <a:gd name="T40" fmla="*/ 34 w 51"/>
                <a:gd name="T41" fmla="*/ 51 h 55"/>
                <a:gd name="T42" fmla="*/ 34 w 51"/>
                <a:gd name="T43" fmla="*/ 51 h 55"/>
                <a:gd name="T44" fmla="*/ 41 w 51"/>
                <a:gd name="T45" fmla="*/ 48 h 55"/>
                <a:gd name="T46" fmla="*/ 48 w 51"/>
                <a:gd name="T47" fmla="*/ 41 h 55"/>
                <a:gd name="T48" fmla="*/ 51 w 51"/>
                <a:gd name="T49" fmla="*/ 34 h 55"/>
                <a:gd name="T50" fmla="*/ 51 w 51"/>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5">
                  <a:moveTo>
                    <a:pt x="51" y="27"/>
                  </a:moveTo>
                  <a:lnTo>
                    <a:pt x="51" y="27"/>
                  </a:lnTo>
                  <a:lnTo>
                    <a:pt x="51" y="17"/>
                  </a:lnTo>
                  <a:lnTo>
                    <a:pt x="48" y="11"/>
                  </a:lnTo>
                  <a:lnTo>
                    <a:pt x="41" y="4"/>
                  </a:lnTo>
                  <a:lnTo>
                    <a:pt x="34" y="0"/>
                  </a:lnTo>
                  <a:lnTo>
                    <a:pt x="34" y="0"/>
                  </a:lnTo>
                  <a:lnTo>
                    <a:pt x="27" y="0"/>
                  </a:lnTo>
                  <a:lnTo>
                    <a:pt x="17" y="0"/>
                  </a:lnTo>
                  <a:lnTo>
                    <a:pt x="10" y="4"/>
                  </a:lnTo>
                  <a:lnTo>
                    <a:pt x="4" y="11"/>
                  </a:lnTo>
                  <a:lnTo>
                    <a:pt x="4" y="11"/>
                  </a:lnTo>
                  <a:lnTo>
                    <a:pt x="0" y="17"/>
                  </a:lnTo>
                  <a:lnTo>
                    <a:pt x="0" y="27"/>
                  </a:lnTo>
                  <a:lnTo>
                    <a:pt x="0" y="34"/>
                  </a:lnTo>
                  <a:lnTo>
                    <a:pt x="4" y="41"/>
                  </a:lnTo>
                  <a:lnTo>
                    <a:pt x="4" y="41"/>
                  </a:lnTo>
                  <a:lnTo>
                    <a:pt x="10" y="48"/>
                  </a:lnTo>
                  <a:lnTo>
                    <a:pt x="17" y="51"/>
                  </a:lnTo>
                  <a:lnTo>
                    <a:pt x="27" y="55"/>
                  </a:lnTo>
                  <a:lnTo>
                    <a:pt x="34" y="51"/>
                  </a:lnTo>
                  <a:lnTo>
                    <a:pt x="34" y="51"/>
                  </a:lnTo>
                  <a:lnTo>
                    <a:pt x="41" y="48"/>
                  </a:lnTo>
                  <a:lnTo>
                    <a:pt x="48"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72" name="Freeform 1023">
              <a:extLst>
                <a:ext uri="{FF2B5EF4-FFF2-40B4-BE49-F238E27FC236}">
                  <a16:creationId xmlns:a16="http://schemas.microsoft.com/office/drawing/2014/main" id="{53F3B2F3-4D1C-B0C7-01F4-463D805D2884}"/>
                </a:ext>
              </a:extLst>
            </p:cNvPr>
            <p:cNvSpPr>
              <a:spLocks/>
            </p:cNvSpPr>
            <p:nvPr/>
          </p:nvSpPr>
          <p:spPr bwMode="auto">
            <a:xfrm>
              <a:off x="1639276" y="1168654"/>
              <a:ext cx="57165" cy="40987"/>
            </a:xfrm>
            <a:custGeom>
              <a:avLst/>
              <a:gdLst>
                <a:gd name="T0" fmla="*/ 54 w 54"/>
                <a:gd name="T1" fmla="*/ 27 h 55"/>
                <a:gd name="T2" fmla="*/ 54 w 54"/>
                <a:gd name="T3" fmla="*/ 27 h 55"/>
                <a:gd name="T4" fmla="*/ 54 w 54"/>
                <a:gd name="T5" fmla="*/ 21 h 55"/>
                <a:gd name="T6" fmla="*/ 51 w 54"/>
                <a:gd name="T7" fmla="*/ 14 h 55"/>
                <a:gd name="T8" fmla="*/ 44 w 54"/>
                <a:gd name="T9" fmla="*/ 7 h 55"/>
                <a:gd name="T10" fmla="*/ 37 w 54"/>
                <a:gd name="T11" fmla="*/ 4 h 55"/>
                <a:gd name="T12" fmla="*/ 37 w 54"/>
                <a:gd name="T13" fmla="*/ 4 h 55"/>
                <a:gd name="T14" fmla="*/ 27 w 54"/>
                <a:gd name="T15" fmla="*/ 0 h 55"/>
                <a:gd name="T16" fmla="*/ 20 w 54"/>
                <a:gd name="T17" fmla="*/ 4 h 55"/>
                <a:gd name="T18" fmla="*/ 13 w 54"/>
                <a:gd name="T19" fmla="*/ 7 h 55"/>
                <a:gd name="T20" fmla="*/ 7 w 54"/>
                <a:gd name="T21" fmla="*/ 14 h 55"/>
                <a:gd name="T22" fmla="*/ 7 w 54"/>
                <a:gd name="T23" fmla="*/ 14 h 55"/>
                <a:gd name="T24" fmla="*/ 3 w 54"/>
                <a:gd name="T25" fmla="*/ 21 h 55"/>
                <a:gd name="T26" fmla="*/ 0 w 54"/>
                <a:gd name="T27" fmla="*/ 27 h 55"/>
                <a:gd name="T28" fmla="*/ 3 w 54"/>
                <a:gd name="T29" fmla="*/ 38 h 55"/>
                <a:gd name="T30" fmla="*/ 7 w 54"/>
                <a:gd name="T31" fmla="*/ 44 h 55"/>
                <a:gd name="T32" fmla="*/ 7 w 54"/>
                <a:gd name="T33" fmla="*/ 44 h 55"/>
                <a:gd name="T34" fmla="*/ 13 w 54"/>
                <a:gd name="T35" fmla="*/ 48 h 55"/>
                <a:gd name="T36" fmla="*/ 20 w 54"/>
                <a:gd name="T37" fmla="*/ 55 h 55"/>
                <a:gd name="T38" fmla="*/ 27 w 54"/>
                <a:gd name="T39" fmla="*/ 55 h 55"/>
                <a:gd name="T40" fmla="*/ 37 w 54"/>
                <a:gd name="T41" fmla="*/ 55 h 55"/>
                <a:gd name="T42" fmla="*/ 37 w 54"/>
                <a:gd name="T43" fmla="*/ 55 h 55"/>
                <a:gd name="T44" fmla="*/ 44 w 54"/>
                <a:gd name="T45" fmla="*/ 48 h 55"/>
                <a:gd name="T46" fmla="*/ 51 w 54"/>
                <a:gd name="T47" fmla="*/ 44 h 55"/>
                <a:gd name="T48" fmla="*/ 54 w 54"/>
                <a:gd name="T49" fmla="*/ 38 h 55"/>
                <a:gd name="T50" fmla="*/ 54 w 54"/>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7"/>
                  </a:moveTo>
                  <a:lnTo>
                    <a:pt x="54" y="27"/>
                  </a:lnTo>
                  <a:lnTo>
                    <a:pt x="54" y="21"/>
                  </a:lnTo>
                  <a:lnTo>
                    <a:pt x="51" y="14"/>
                  </a:lnTo>
                  <a:lnTo>
                    <a:pt x="44" y="7"/>
                  </a:lnTo>
                  <a:lnTo>
                    <a:pt x="37" y="4"/>
                  </a:lnTo>
                  <a:lnTo>
                    <a:pt x="37" y="4"/>
                  </a:lnTo>
                  <a:lnTo>
                    <a:pt x="27" y="0"/>
                  </a:lnTo>
                  <a:lnTo>
                    <a:pt x="20" y="4"/>
                  </a:lnTo>
                  <a:lnTo>
                    <a:pt x="13" y="7"/>
                  </a:lnTo>
                  <a:lnTo>
                    <a:pt x="7" y="14"/>
                  </a:lnTo>
                  <a:lnTo>
                    <a:pt x="7" y="14"/>
                  </a:lnTo>
                  <a:lnTo>
                    <a:pt x="3" y="21"/>
                  </a:lnTo>
                  <a:lnTo>
                    <a:pt x="0" y="27"/>
                  </a:lnTo>
                  <a:lnTo>
                    <a:pt x="3" y="38"/>
                  </a:lnTo>
                  <a:lnTo>
                    <a:pt x="7" y="44"/>
                  </a:lnTo>
                  <a:lnTo>
                    <a:pt x="7" y="44"/>
                  </a:lnTo>
                  <a:lnTo>
                    <a:pt x="13" y="48"/>
                  </a:lnTo>
                  <a:lnTo>
                    <a:pt x="20" y="55"/>
                  </a:lnTo>
                  <a:lnTo>
                    <a:pt x="27" y="55"/>
                  </a:lnTo>
                  <a:lnTo>
                    <a:pt x="37" y="55"/>
                  </a:lnTo>
                  <a:lnTo>
                    <a:pt x="37" y="55"/>
                  </a:lnTo>
                  <a:lnTo>
                    <a:pt x="44" y="48"/>
                  </a:lnTo>
                  <a:lnTo>
                    <a:pt x="51" y="44"/>
                  </a:lnTo>
                  <a:lnTo>
                    <a:pt x="54" y="38"/>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73" name="Freeform 1024">
              <a:extLst>
                <a:ext uri="{FF2B5EF4-FFF2-40B4-BE49-F238E27FC236}">
                  <a16:creationId xmlns:a16="http://schemas.microsoft.com/office/drawing/2014/main" id="{A1CA83F0-0C84-803E-C47F-0BAAF885558D}"/>
                </a:ext>
              </a:extLst>
            </p:cNvPr>
            <p:cNvSpPr>
              <a:spLocks/>
            </p:cNvSpPr>
            <p:nvPr/>
          </p:nvSpPr>
          <p:spPr bwMode="auto">
            <a:xfrm>
              <a:off x="1658331" y="1238154"/>
              <a:ext cx="55047" cy="42769"/>
            </a:xfrm>
            <a:custGeom>
              <a:avLst/>
              <a:gdLst>
                <a:gd name="T0" fmla="*/ 54 w 54"/>
                <a:gd name="T1" fmla="*/ 27 h 55"/>
                <a:gd name="T2" fmla="*/ 54 w 54"/>
                <a:gd name="T3" fmla="*/ 27 h 55"/>
                <a:gd name="T4" fmla="*/ 51 w 54"/>
                <a:gd name="T5" fmla="*/ 21 h 55"/>
                <a:gd name="T6" fmla="*/ 47 w 54"/>
                <a:gd name="T7" fmla="*/ 14 h 55"/>
                <a:gd name="T8" fmla="*/ 44 w 54"/>
                <a:gd name="T9" fmla="*/ 7 h 55"/>
                <a:gd name="T10" fmla="*/ 34 w 54"/>
                <a:gd name="T11" fmla="*/ 4 h 55"/>
                <a:gd name="T12" fmla="*/ 34 w 54"/>
                <a:gd name="T13" fmla="*/ 4 h 55"/>
                <a:gd name="T14" fmla="*/ 27 w 54"/>
                <a:gd name="T15" fmla="*/ 0 h 55"/>
                <a:gd name="T16" fmla="*/ 20 w 54"/>
                <a:gd name="T17" fmla="*/ 4 h 55"/>
                <a:gd name="T18" fmla="*/ 10 w 54"/>
                <a:gd name="T19" fmla="*/ 7 h 55"/>
                <a:gd name="T20" fmla="*/ 7 w 54"/>
                <a:gd name="T21" fmla="*/ 14 h 55"/>
                <a:gd name="T22" fmla="*/ 7 w 54"/>
                <a:gd name="T23" fmla="*/ 14 h 55"/>
                <a:gd name="T24" fmla="*/ 0 w 54"/>
                <a:gd name="T25" fmla="*/ 21 h 55"/>
                <a:gd name="T26" fmla="*/ 0 w 54"/>
                <a:gd name="T27" fmla="*/ 27 h 55"/>
                <a:gd name="T28" fmla="*/ 0 w 54"/>
                <a:gd name="T29" fmla="*/ 38 h 55"/>
                <a:gd name="T30" fmla="*/ 7 w 54"/>
                <a:gd name="T31" fmla="*/ 44 h 55"/>
                <a:gd name="T32" fmla="*/ 7 w 54"/>
                <a:gd name="T33" fmla="*/ 44 h 55"/>
                <a:gd name="T34" fmla="*/ 10 w 54"/>
                <a:gd name="T35" fmla="*/ 51 h 55"/>
                <a:gd name="T36" fmla="*/ 20 w 54"/>
                <a:gd name="T37" fmla="*/ 55 h 55"/>
                <a:gd name="T38" fmla="*/ 27 w 54"/>
                <a:gd name="T39" fmla="*/ 55 h 55"/>
                <a:gd name="T40" fmla="*/ 34 w 54"/>
                <a:gd name="T41" fmla="*/ 55 h 55"/>
                <a:gd name="T42" fmla="*/ 34 w 54"/>
                <a:gd name="T43" fmla="*/ 55 h 55"/>
                <a:gd name="T44" fmla="*/ 44 w 54"/>
                <a:gd name="T45" fmla="*/ 51 h 55"/>
                <a:gd name="T46" fmla="*/ 47 w 54"/>
                <a:gd name="T47" fmla="*/ 44 h 55"/>
                <a:gd name="T48" fmla="*/ 51 w 54"/>
                <a:gd name="T49" fmla="*/ 38 h 55"/>
                <a:gd name="T50" fmla="*/ 54 w 54"/>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7"/>
                  </a:moveTo>
                  <a:lnTo>
                    <a:pt x="54" y="27"/>
                  </a:lnTo>
                  <a:lnTo>
                    <a:pt x="51" y="21"/>
                  </a:lnTo>
                  <a:lnTo>
                    <a:pt x="47" y="14"/>
                  </a:lnTo>
                  <a:lnTo>
                    <a:pt x="44" y="7"/>
                  </a:lnTo>
                  <a:lnTo>
                    <a:pt x="34" y="4"/>
                  </a:lnTo>
                  <a:lnTo>
                    <a:pt x="34" y="4"/>
                  </a:lnTo>
                  <a:lnTo>
                    <a:pt x="27" y="0"/>
                  </a:lnTo>
                  <a:lnTo>
                    <a:pt x="20" y="4"/>
                  </a:lnTo>
                  <a:lnTo>
                    <a:pt x="10" y="7"/>
                  </a:lnTo>
                  <a:lnTo>
                    <a:pt x="7" y="14"/>
                  </a:lnTo>
                  <a:lnTo>
                    <a:pt x="7" y="14"/>
                  </a:lnTo>
                  <a:lnTo>
                    <a:pt x="0" y="21"/>
                  </a:lnTo>
                  <a:lnTo>
                    <a:pt x="0" y="27"/>
                  </a:lnTo>
                  <a:lnTo>
                    <a:pt x="0" y="38"/>
                  </a:lnTo>
                  <a:lnTo>
                    <a:pt x="7" y="44"/>
                  </a:lnTo>
                  <a:lnTo>
                    <a:pt x="7" y="44"/>
                  </a:lnTo>
                  <a:lnTo>
                    <a:pt x="10" y="51"/>
                  </a:lnTo>
                  <a:lnTo>
                    <a:pt x="20" y="55"/>
                  </a:lnTo>
                  <a:lnTo>
                    <a:pt x="27" y="55"/>
                  </a:lnTo>
                  <a:lnTo>
                    <a:pt x="34" y="55"/>
                  </a:lnTo>
                  <a:lnTo>
                    <a:pt x="34" y="55"/>
                  </a:lnTo>
                  <a:lnTo>
                    <a:pt x="44" y="51"/>
                  </a:lnTo>
                  <a:lnTo>
                    <a:pt x="47" y="44"/>
                  </a:lnTo>
                  <a:lnTo>
                    <a:pt x="51" y="38"/>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74" name="Freeform 1025">
              <a:extLst>
                <a:ext uri="{FF2B5EF4-FFF2-40B4-BE49-F238E27FC236}">
                  <a16:creationId xmlns:a16="http://schemas.microsoft.com/office/drawing/2014/main" id="{D963A188-40ED-524C-5B41-5FF5A1DE0B73}"/>
                </a:ext>
              </a:extLst>
            </p:cNvPr>
            <p:cNvSpPr>
              <a:spLocks/>
            </p:cNvSpPr>
            <p:nvPr/>
          </p:nvSpPr>
          <p:spPr bwMode="auto">
            <a:xfrm>
              <a:off x="1658331" y="1238154"/>
              <a:ext cx="55047" cy="42769"/>
            </a:xfrm>
            <a:custGeom>
              <a:avLst/>
              <a:gdLst>
                <a:gd name="T0" fmla="*/ 54 w 54"/>
                <a:gd name="T1" fmla="*/ 27 h 55"/>
                <a:gd name="T2" fmla="*/ 54 w 54"/>
                <a:gd name="T3" fmla="*/ 27 h 55"/>
                <a:gd name="T4" fmla="*/ 51 w 54"/>
                <a:gd name="T5" fmla="*/ 21 h 55"/>
                <a:gd name="T6" fmla="*/ 47 w 54"/>
                <a:gd name="T7" fmla="*/ 14 h 55"/>
                <a:gd name="T8" fmla="*/ 44 w 54"/>
                <a:gd name="T9" fmla="*/ 7 h 55"/>
                <a:gd name="T10" fmla="*/ 34 w 54"/>
                <a:gd name="T11" fmla="*/ 4 h 55"/>
                <a:gd name="T12" fmla="*/ 34 w 54"/>
                <a:gd name="T13" fmla="*/ 4 h 55"/>
                <a:gd name="T14" fmla="*/ 27 w 54"/>
                <a:gd name="T15" fmla="*/ 0 h 55"/>
                <a:gd name="T16" fmla="*/ 20 w 54"/>
                <a:gd name="T17" fmla="*/ 4 h 55"/>
                <a:gd name="T18" fmla="*/ 10 w 54"/>
                <a:gd name="T19" fmla="*/ 7 h 55"/>
                <a:gd name="T20" fmla="*/ 7 w 54"/>
                <a:gd name="T21" fmla="*/ 14 h 55"/>
                <a:gd name="T22" fmla="*/ 7 w 54"/>
                <a:gd name="T23" fmla="*/ 14 h 55"/>
                <a:gd name="T24" fmla="*/ 0 w 54"/>
                <a:gd name="T25" fmla="*/ 21 h 55"/>
                <a:gd name="T26" fmla="*/ 0 w 54"/>
                <a:gd name="T27" fmla="*/ 27 h 55"/>
                <a:gd name="T28" fmla="*/ 0 w 54"/>
                <a:gd name="T29" fmla="*/ 38 h 55"/>
                <a:gd name="T30" fmla="*/ 7 w 54"/>
                <a:gd name="T31" fmla="*/ 44 h 55"/>
                <a:gd name="T32" fmla="*/ 7 w 54"/>
                <a:gd name="T33" fmla="*/ 44 h 55"/>
                <a:gd name="T34" fmla="*/ 10 w 54"/>
                <a:gd name="T35" fmla="*/ 51 h 55"/>
                <a:gd name="T36" fmla="*/ 20 w 54"/>
                <a:gd name="T37" fmla="*/ 55 h 55"/>
                <a:gd name="T38" fmla="*/ 27 w 54"/>
                <a:gd name="T39" fmla="*/ 55 h 55"/>
                <a:gd name="T40" fmla="*/ 34 w 54"/>
                <a:gd name="T41" fmla="*/ 55 h 55"/>
                <a:gd name="T42" fmla="*/ 34 w 54"/>
                <a:gd name="T43" fmla="*/ 55 h 55"/>
                <a:gd name="T44" fmla="*/ 44 w 54"/>
                <a:gd name="T45" fmla="*/ 51 h 55"/>
                <a:gd name="T46" fmla="*/ 47 w 54"/>
                <a:gd name="T47" fmla="*/ 44 h 55"/>
                <a:gd name="T48" fmla="*/ 51 w 54"/>
                <a:gd name="T49" fmla="*/ 38 h 55"/>
                <a:gd name="T50" fmla="*/ 54 w 54"/>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7"/>
                  </a:moveTo>
                  <a:lnTo>
                    <a:pt x="54" y="27"/>
                  </a:lnTo>
                  <a:lnTo>
                    <a:pt x="51" y="21"/>
                  </a:lnTo>
                  <a:lnTo>
                    <a:pt x="47" y="14"/>
                  </a:lnTo>
                  <a:lnTo>
                    <a:pt x="44" y="7"/>
                  </a:lnTo>
                  <a:lnTo>
                    <a:pt x="34" y="4"/>
                  </a:lnTo>
                  <a:lnTo>
                    <a:pt x="34" y="4"/>
                  </a:lnTo>
                  <a:lnTo>
                    <a:pt x="27" y="0"/>
                  </a:lnTo>
                  <a:lnTo>
                    <a:pt x="20" y="4"/>
                  </a:lnTo>
                  <a:lnTo>
                    <a:pt x="10" y="7"/>
                  </a:lnTo>
                  <a:lnTo>
                    <a:pt x="7" y="14"/>
                  </a:lnTo>
                  <a:lnTo>
                    <a:pt x="7" y="14"/>
                  </a:lnTo>
                  <a:lnTo>
                    <a:pt x="0" y="21"/>
                  </a:lnTo>
                  <a:lnTo>
                    <a:pt x="0" y="27"/>
                  </a:lnTo>
                  <a:lnTo>
                    <a:pt x="0" y="38"/>
                  </a:lnTo>
                  <a:lnTo>
                    <a:pt x="7" y="44"/>
                  </a:lnTo>
                  <a:lnTo>
                    <a:pt x="7" y="44"/>
                  </a:lnTo>
                  <a:lnTo>
                    <a:pt x="10" y="51"/>
                  </a:lnTo>
                  <a:lnTo>
                    <a:pt x="20" y="55"/>
                  </a:lnTo>
                  <a:lnTo>
                    <a:pt x="27" y="55"/>
                  </a:lnTo>
                  <a:lnTo>
                    <a:pt x="34" y="55"/>
                  </a:lnTo>
                  <a:lnTo>
                    <a:pt x="34" y="55"/>
                  </a:lnTo>
                  <a:lnTo>
                    <a:pt x="44" y="51"/>
                  </a:lnTo>
                  <a:lnTo>
                    <a:pt x="47" y="44"/>
                  </a:lnTo>
                  <a:lnTo>
                    <a:pt x="51" y="38"/>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75" name="Freeform 1026">
              <a:extLst>
                <a:ext uri="{FF2B5EF4-FFF2-40B4-BE49-F238E27FC236}">
                  <a16:creationId xmlns:a16="http://schemas.microsoft.com/office/drawing/2014/main" id="{5247300C-5563-C2A8-9C35-EE1F695FCA4D}"/>
                </a:ext>
              </a:extLst>
            </p:cNvPr>
            <p:cNvSpPr>
              <a:spLocks/>
            </p:cNvSpPr>
            <p:nvPr/>
          </p:nvSpPr>
          <p:spPr bwMode="auto">
            <a:xfrm>
              <a:off x="1664682" y="1289833"/>
              <a:ext cx="52930" cy="39205"/>
            </a:xfrm>
            <a:custGeom>
              <a:avLst/>
              <a:gdLst>
                <a:gd name="T0" fmla="*/ 50 w 50"/>
                <a:gd name="T1" fmla="*/ 27 h 54"/>
                <a:gd name="T2" fmla="*/ 50 w 50"/>
                <a:gd name="T3" fmla="*/ 27 h 54"/>
                <a:gd name="T4" fmla="*/ 50 w 50"/>
                <a:gd name="T5" fmla="*/ 20 h 54"/>
                <a:gd name="T6" fmla="*/ 47 w 50"/>
                <a:gd name="T7" fmla="*/ 10 h 54"/>
                <a:gd name="T8" fmla="*/ 40 w 50"/>
                <a:gd name="T9" fmla="*/ 7 h 54"/>
                <a:gd name="T10" fmla="*/ 33 w 50"/>
                <a:gd name="T11" fmla="*/ 3 h 54"/>
                <a:gd name="T12" fmla="*/ 33 w 50"/>
                <a:gd name="T13" fmla="*/ 3 h 54"/>
                <a:gd name="T14" fmla="*/ 23 w 50"/>
                <a:gd name="T15" fmla="*/ 0 h 54"/>
                <a:gd name="T16" fmla="*/ 16 w 50"/>
                <a:gd name="T17" fmla="*/ 3 h 54"/>
                <a:gd name="T18" fmla="*/ 10 w 50"/>
                <a:gd name="T19" fmla="*/ 7 h 54"/>
                <a:gd name="T20" fmla="*/ 3 w 50"/>
                <a:gd name="T21" fmla="*/ 10 h 54"/>
                <a:gd name="T22" fmla="*/ 3 w 50"/>
                <a:gd name="T23" fmla="*/ 10 h 54"/>
                <a:gd name="T24" fmla="*/ 0 w 50"/>
                <a:gd name="T25" fmla="*/ 20 h 54"/>
                <a:gd name="T26" fmla="*/ 0 w 50"/>
                <a:gd name="T27" fmla="*/ 27 h 54"/>
                <a:gd name="T28" fmla="*/ 0 w 50"/>
                <a:gd name="T29" fmla="*/ 34 h 54"/>
                <a:gd name="T30" fmla="*/ 3 w 50"/>
                <a:gd name="T31" fmla="*/ 44 h 54"/>
                <a:gd name="T32" fmla="*/ 3 w 50"/>
                <a:gd name="T33" fmla="*/ 44 h 54"/>
                <a:gd name="T34" fmla="*/ 10 w 50"/>
                <a:gd name="T35" fmla="*/ 47 h 54"/>
                <a:gd name="T36" fmla="*/ 16 w 50"/>
                <a:gd name="T37" fmla="*/ 51 h 54"/>
                <a:gd name="T38" fmla="*/ 23 w 50"/>
                <a:gd name="T39" fmla="*/ 54 h 54"/>
                <a:gd name="T40" fmla="*/ 33 w 50"/>
                <a:gd name="T41" fmla="*/ 51 h 54"/>
                <a:gd name="T42" fmla="*/ 33 w 50"/>
                <a:gd name="T43" fmla="*/ 51 h 54"/>
                <a:gd name="T44" fmla="*/ 40 w 50"/>
                <a:gd name="T45" fmla="*/ 47 h 54"/>
                <a:gd name="T46" fmla="*/ 47 w 50"/>
                <a:gd name="T47" fmla="*/ 44 h 54"/>
                <a:gd name="T48" fmla="*/ 50 w 50"/>
                <a:gd name="T49" fmla="*/ 34 h 54"/>
                <a:gd name="T50" fmla="*/ 50 w 50"/>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54">
                  <a:moveTo>
                    <a:pt x="50" y="27"/>
                  </a:moveTo>
                  <a:lnTo>
                    <a:pt x="50" y="27"/>
                  </a:lnTo>
                  <a:lnTo>
                    <a:pt x="50" y="20"/>
                  </a:lnTo>
                  <a:lnTo>
                    <a:pt x="47" y="10"/>
                  </a:lnTo>
                  <a:lnTo>
                    <a:pt x="40" y="7"/>
                  </a:lnTo>
                  <a:lnTo>
                    <a:pt x="33" y="3"/>
                  </a:lnTo>
                  <a:lnTo>
                    <a:pt x="33" y="3"/>
                  </a:lnTo>
                  <a:lnTo>
                    <a:pt x="23" y="0"/>
                  </a:lnTo>
                  <a:lnTo>
                    <a:pt x="16" y="3"/>
                  </a:lnTo>
                  <a:lnTo>
                    <a:pt x="10" y="7"/>
                  </a:lnTo>
                  <a:lnTo>
                    <a:pt x="3" y="10"/>
                  </a:lnTo>
                  <a:lnTo>
                    <a:pt x="3" y="10"/>
                  </a:lnTo>
                  <a:lnTo>
                    <a:pt x="0" y="20"/>
                  </a:lnTo>
                  <a:lnTo>
                    <a:pt x="0" y="27"/>
                  </a:lnTo>
                  <a:lnTo>
                    <a:pt x="0" y="34"/>
                  </a:lnTo>
                  <a:lnTo>
                    <a:pt x="3" y="44"/>
                  </a:lnTo>
                  <a:lnTo>
                    <a:pt x="3" y="44"/>
                  </a:lnTo>
                  <a:lnTo>
                    <a:pt x="10" y="47"/>
                  </a:lnTo>
                  <a:lnTo>
                    <a:pt x="16" y="51"/>
                  </a:lnTo>
                  <a:lnTo>
                    <a:pt x="23" y="54"/>
                  </a:lnTo>
                  <a:lnTo>
                    <a:pt x="33" y="51"/>
                  </a:lnTo>
                  <a:lnTo>
                    <a:pt x="33" y="51"/>
                  </a:lnTo>
                  <a:lnTo>
                    <a:pt x="40" y="47"/>
                  </a:lnTo>
                  <a:lnTo>
                    <a:pt x="47" y="44"/>
                  </a:lnTo>
                  <a:lnTo>
                    <a:pt x="50" y="34"/>
                  </a:lnTo>
                  <a:lnTo>
                    <a:pt x="50"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76" name="Freeform 1027">
              <a:extLst>
                <a:ext uri="{FF2B5EF4-FFF2-40B4-BE49-F238E27FC236}">
                  <a16:creationId xmlns:a16="http://schemas.microsoft.com/office/drawing/2014/main" id="{8CA30F2A-53DB-646A-61A9-F14977E4F069}"/>
                </a:ext>
              </a:extLst>
            </p:cNvPr>
            <p:cNvSpPr>
              <a:spLocks/>
            </p:cNvSpPr>
            <p:nvPr/>
          </p:nvSpPr>
          <p:spPr bwMode="auto">
            <a:xfrm>
              <a:off x="1668916" y="1364678"/>
              <a:ext cx="55047" cy="40987"/>
            </a:xfrm>
            <a:custGeom>
              <a:avLst/>
              <a:gdLst>
                <a:gd name="T0" fmla="*/ 54 w 54"/>
                <a:gd name="T1" fmla="*/ 27 h 54"/>
                <a:gd name="T2" fmla="*/ 54 w 54"/>
                <a:gd name="T3" fmla="*/ 27 h 54"/>
                <a:gd name="T4" fmla="*/ 51 w 54"/>
                <a:gd name="T5" fmla="*/ 17 h 54"/>
                <a:gd name="T6" fmla="*/ 47 w 54"/>
                <a:gd name="T7" fmla="*/ 10 h 54"/>
                <a:gd name="T8" fmla="*/ 44 w 54"/>
                <a:gd name="T9" fmla="*/ 3 h 54"/>
                <a:gd name="T10" fmla="*/ 37 w 54"/>
                <a:gd name="T11" fmla="*/ 0 h 54"/>
                <a:gd name="T12" fmla="*/ 37 w 54"/>
                <a:gd name="T13" fmla="*/ 0 h 54"/>
                <a:gd name="T14" fmla="*/ 27 w 54"/>
                <a:gd name="T15" fmla="*/ 0 h 54"/>
                <a:gd name="T16" fmla="*/ 20 w 54"/>
                <a:gd name="T17" fmla="*/ 0 h 54"/>
                <a:gd name="T18" fmla="*/ 10 w 54"/>
                <a:gd name="T19" fmla="*/ 3 h 54"/>
                <a:gd name="T20" fmla="*/ 7 w 54"/>
                <a:gd name="T21" fmla="*/ 10 h 54"/>
                <a:gd name="T22" fmla="*/ 7 w 54"/>
                <a:gd name="T23" fmla="*/ 10 h 54"/>
                <a:gd name="T24" fmla="*/ 3 w 54"/>
                <a:gd name="T25" fmla="*/ 17 h 54"/>
                <a:gd name="T26" fmla="*/ 0 w 54"/>
                <a:gd name="T27" fmla="*/ 27 h 54"/>
                <a:gd name="T28" fmla="*/ 3 w 54"/>
                <a:gd name="T29" fmla="*/ 33 h 54"/>
                <a:gd name="T30" fmla="*/ 7 w 54"/>
                <a:gd name="T31" fmla="*/ 40 h 54"/>
                <a:gd name="T32" fmla="*/ 7 w 54"/>
                <a:gd name="T33" fmla="*/ 40 h 54"/>
                <a:gd name="T34" fmla="*/ 10 w 54"/>
                <a:gd name="T35" fmla="*/ 47 h 54"/>
                <a:gd name="T36" fmla="*/ 20 w 54"/>
                <a:gd name="T37" fmla="*/ 50 h 54"/>
                <a:gd name="T38" fmla="*/ 27 w 54"/>
                <a:gd name="T39" fmla="*/ 54 h 54"/>
                <a:gd name="T40" fmla="*/ 37 w 54"/>
                <a:gd name="T41" fmla="*/ 50 h 54"/>
                <a:gd name="T42" fmla="*/ 37 w 54"/>
                <a:gd name="T43" fmla="*/ 50 h 54"/>
                <a:gd name="T44" fmla="*/ 44 w 54"/>
                <a:gd name="T45" fmla="*/ 47 h 54"/>
                <a:gd name="T46" fmla="*/ 47 w 54"/>
                <a:gd name="T47" fmla="*/ 40 h 54"/>
                <a:gd name="T48" fmla="*/ 51 w 54"/>
                <a:gd name="T49" fmla="*/ 33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17"/>
                  </a:lnTo>
                  <a:lnTo>
                    <a:pt x="47" y="10"/>
                  </a:lnTo>
                  <a:lnTo>
                    <a:pt x="44" y="3"/>
                  </a:lnTo>
                  <a:lnTo>
                    <a:pt x="37" y="0"/>
                  </a:lnTo>
                  <a:lnTo>
                    <a:pt x="37" y="0"/>
                  </a:lnTo>
                  <a:lnTo>
                    <a:pt x="27" y="0"/>
                  </a:lnTo>
                  <a:lnTo>
                    <a:pt x="20" y="0"/>
                  </a:lnTo>
                  <a:lnTo>
                    <a:pt x="10" y="3"/>
                  </a:lnTo>
                  <a:lnTo>
                    <a:pt x="7" y="10"/>
                  </a:lnTo>
                  <a:lnTo>
                    <a:pt x="7" y="10"/>
                  </a:lnTo>
                  <a:lnTo>
                    <a:pt x="3" y="17"/>
                  </a:lnTo>
                  <a:lnTo>
                    <a:pt x="0" y="27"/>
                  </a:lnTo>
                  <a:lnTo>
                    <a:pt x="3" y="33"/>
                  </a:lnTo>
                  <a:lnTo>
                    <a:pt x="7" y="40"/>
                  </a:lnTo>
                  <a:lnTo>
                    <a:pt x="7" y="40"/>
                  </a:lnTo>
                  <a:lnTo>
                    <a:pt x="10" y="47"/>
                  </a:lnTo>
                  <a:lnTo>
                    <a:pt x="20" y="50"/>
                  </a:lnTo>
                  <a:lnTo>
                    <a:pt x="27" y="54"/>
                  </a:lnTo>
                  <a:lnTo>
                    <a:pt x="37" y="50"/>
                  </a:lnTo>
                  <a:lnTo>
                    <a:pt x="37" y="50"/>
                  </a:lnTo>
                  <a:lnTo>
                    <a:pt x="44" y="47"/>
                  </a:lnTo>
                  <a:lnTo>
                    <a:pt x="47" y="40"/>
                  </a:lnTo>
                  <a:lnTo>
                    <a:pt x="51" y="33"/>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77" name="Freeform 1028">
              <a:extLst>
                <a:ext uri="{FF2B5EF4-FFF2-40B4-BE49-F238E27FC236}">
                  <a16:creationId xmlns:a16="http://schemas.microsoft.com/office/drawing/2014/main" id="{A3D4E85C-79C9-07B2-1868-CDDD5DB3D853}"/>
                </a:ext>
              </a:extLst>
            </p:cNvPr>
            <p:cNvSpPr>
              <a:spLocks/>
            </p:cNvSpPr>
            <p:nvPr/>
          </p:nvSpPr>
          <p:spPr bwMode="auto">
            <a:xfrm>
              <a:off x="1675269" y="1425267"/>
              <a:ext cx="52929" cy="39205"/>
            </a:xfrm>
            <a:custGeom>
              <a:avLst/>
              <a:gdLst>
                <a:gd name="T0" fmla="*/ 51 w 51"/>
                <a:gd name="T1" fmla="*/ 27 h 54"/>
                <a:gd name="T2" fmla="*/ 51 w 51"/>
                <a:gd name="T3" fmla="*/ 27 h 54"/>
                <a:gd name="T4" fmla="*/ 51 w 51"/>
                <a:gd name="T5" fmla="*/ 20 h 54"/>
                <a:gd name="T6" fmla="*/ 47 w 51"/>
                <a:gd name="T7" fmla="*/ 13 h 54"/>
                <a:gd name="T8" fmla="*/ 40 w 51"/>
                <a:gd name="T9" fmla="*/ 6 h 54"/>
                <a:gd name="T10" fmla="*/ 34 w 51"/>
                <a:gd name="T11" fmla="*/ 3 h 54"/>
                <a:gd name="T12" fmla="*/ 34 w 51"/>
                <a:gd name="T13" fmla="*/ 3 h 54"/>
                <a:gd name="T14" fmla="*/ 27 w 51"/>
                <a:gd name="T15" fmla="*/ 0 h 54"/>
                <a:gd name="T16" fmla="*/ 17 w 51"/>
                <a:gd name="T17" fmla="*/ 3 h 54"/>
                <a:gd name="T18" fmla="*/ 10 w 51"/>
                <a:gd name="T19" fmla="*/ 6 h 54"/>
                <a:gd name="T20" fmla="*/ 3 w 51"/>
                <a:gd name="T21" fmla="*/ 13 h 54"/>
                <a:gd name="T22" fmla="*/ 3 w 51"/>
                <a:gd name="T23" fmla="*/ 13 h 54"/>
                <a:gd name="T24" fmla="*/ 0 w 51"/>
                <a:gd name="T25" fmla="*/ 20 h 54"/>
                <a:gd name="T26" fmla="*/ 0 w 51"/>
                <a:gd name="T27" fmla="*/ 27 h 54"/>
                <a:gd name="T28" fmla="*/ 0 w 51"/>
                <a:gd name="T29" fmla="*/ 37 h 54"/>
                <a:gd name="T30" fmla="*/ 3 w 51"/>
                <a:gd name="T31" fmla="*/ 44 h 54"/>
                <a:gd name="T32" fmla="*/ 3 w 51"/>
                <a:gd name="T33" fmla="*/ 44 h 54"/>
                <a:gd name="T34" fmla="*/ 10 w 51"/>
                <a:gd name="T35" fmla="*/ 50 h 54"/>
                <a:gd name="T36" fmla="*/ 17 w 51"/>
                <a:gd name="T37" fmla="*/ 54 h 54"/>
                <a:gd name="T38" fmla="*/ 27 w 51"/>
                <a:gd name="T39" fmla="*/ 54 h 54"/>
                <a:gd name="T40" fmla="*/ 34 w 51"/>
                <a:gd name="T41" fmla="*/ 54 h 54"/>
                <a:gd name="T42" fmla="*/ 34 w 51"/>
                <a:gd name="T43" fmla="*/ 54 h 54"/>
                <a:gd name="T44" fmla="*/ 40 w 51"/>
                <a:gd name="T45" fmla="*/ 50 h 54"/>
                <a:gd name="T46" fmla="*/ 47 w 51"/>
                <a:gd name="T47" fmla="*/ 44 h 54"/>
                <a:gd name="T48" fmla="*/ 51 w 51"/>
                <a:gd name="T49" fmla="*/ 37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0"/>
                  </a:lnTo>
                  <a:lnTo>
                    <a:pt x="47" y="13"/>
                  </a:lnTo>
                  <a:lnTo>
                    <a:pt x="40" y="6"/>
                  </a:lnTo>
                  <a:lnTo>
                    <a:pt x="34" y="3"/>
                  </a:lnTo>
                  <a:lnTo>
                    <a:pt x="34" y="3"/>
                  </a:lnTo>
                  <a:lnTo>
                    <a:pt x="27" y="0"/>
                  </a:lnTo>
                  <a:lnTo>
                    <a:pt x="17" y="3"/>
                  </a:lnTo>
                  <a:lnTo>
                    <a:pt x="10" y="6"/>
                  </a:lnTo>
                  <a:lnTo>
                    <a:pt x="3" y="13"/>
                  </a:lnTo>
                  <a:lnTo>
                    <a:pt x="3" y="13"/>
                  </a:lnTo>
                  <a:lnTo>
                    <a:pt x="0" y="20"/>
                  </a:lnTo>
                  <a:lnTo>
                    <a:pt x="0" y="27"/>
                  </a:lnTo>
                  <a:lnTo>
                    <a:pt x="0" y="37"/>
                  </a:lnTo>
                  <a:lnTo>
                    <a:pt x="3" y="44"/>
                  </a:lnTo>
                  <a:lnTo>
                    <a:pt x="3" y="44"/>
                  </a:lnTo>
                  <a:lnTo>
                    <a:pt x="10" y="50"/>
                  </a:lnTo>
                  <a:lnTo>
                    <a:pt x="17" y="54"/>
                  </a:lnTo>
                  <a:lnTo>
                    <a:pt x="27" y="54"/>
                  </a:lnTo>
                  <a:lnTo>
                    <a:pt x="34" y="54"/>
                  </a:lnTo>
                  <a:lnTo>
                    <a:pt x="34" y="54"/>
                  </a:lnTo>
                  <a:lnTo>
                    <a:pt x="40" y="50"/>
                  </a:lnTo>
                  <a:lnTo>
                    <a:pt x="47" y="44"/>
                  </a:lnTo>
                  <a:lnTo>
                    <a:pt x="51" y="37"/>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78" name="Freeform 1029">
              <a:extLst>
                <a:ext uri="{FF2B5EF4-FFF2-40B4-BE49-F238E27FC236}">
                  <a16:creationId xmlns:a16="http://schemas.microsoft.com/office/drawing/2014/main" id="{F5EDECA4-9C72-4F61-2137-B7BED89CD059}"/>
                </a:ext>
              </a:extLst>
            </p:cNvPr>
            <p:cNvSpPr>
              <a:spLocks/>
            </p:cNvSpPr>
            <p:nvPr/>
          </p:nvSpPr>
          <p:spPr bwMode="auto">
            <a:xfrm>
              <a:off x="1679503" y="1487639"/>
              <a:ext cx="55047" cy="42769"/>
            </a:xfrm>
            <a:custGeom>
              <a:avLst/>
              <a:gdLst>
                <a:gd name="T0" fmla="*/ 54 w 54"/>
                <a:gd name="T1" fmla="*/ 28 h 55"/>
                <a:gd name="T2" fmla="*/ 54 w 54"/>
                <a:gd name="T3" fmla="*/ 28 h 55"/>
                <a:gd name="T4" fmla="*/ 54 w 54"/>
                <a:gd name="T5" fmla="*/ 21 h 55"/>
                <a:gd name="T6" fmla="*/ 51 w 54"/>
                <a:gd name="T7" fmla="*/ 14 h 55"/>
                <a:gd name="T8" fmla="*/ 44 w 54"/>
                <a:gd name="T9" fmla="*/ 7 h 55"/>
                <a:gd name="T10" fmla="*/ 37 w 54"/>
                <a:gd name="T11" fmla="*/ 4 h 55"/>
                <a:gd name="T12" fmla="*/ 37 w 54"/>
                <a:gd name="T13" fmla="*/ 4 h 55"/>
                <a:gd name="T14" fmla="*/ 27 w 54"/>
                <a:gd name="T15" fmla="*/ 0 h 55"/>
                <a:gd name="T16" fmla="*/ 20 w 54"/>
                <a:gd name="T17" fmla="*/ 4 h 55"/>
                <a:gd name="T18" fmla="*/ 14 w 54"/>
                <a:gd name="T19" fmla="*/ 7 h 55"/>
                <a:gd name="T20" fmla="*/ 7 w 54"/>
                <a:gd name="T21" fmla="*/ 14 h 55"/>
                <a:gd name="T22" fmla="*/ 7 w 54"/>
                <a:gd name="T23" fmla="*/ 14 h 55"/>
                <a:gd name="T24" fmla="*/ 3 w 54"/>
                <a:gd name="T25" fmla="*/ 21 h 55"/>
                <a:gd name="T26" fmla="*/ 0 w 54"/>
                <a:gd name="T27" fmla="*/ 28 h 55"/>
                <a:gd name="T28" fmla="*/ 3 w 54"/>
                <a:gd name="T29" fmla="*/ 38 h 55"/>
                <a:gd name="T30" fmla="*/ 7 w 54"/>
                <a:gd name="T31" fmla="*/ 44 h 55"/>
                <a:gd name="T32" fmla="*/ 7 w 54"/>
                <a:gd name="T33" fmla="*/ 44 h 55"/>
                <a:gd name="T34" fmla="*/ 14 w 54"/>
                <a:gd name="T35" fmla="*/ 51 h 55"/>
                <a:gd name="T36" fmla="*/ 20 w 54"/>
                <a:gd name="T37" fmla="*/ 55 h 55"/>
                <a:gd name="T38" fmla="*/ 27 w 54"/>
                <a:gd name="T39" fmla="*/ 55 h 55"/>
                <a:gd name="T40" fmla="*/ 37 w 54"/>
                <a:gd name="T41" fmla="*/ 55 h 55"/>
                <a:gd name="T42" fmla="*/ 37 w 54"/>
                <a:gd name="T43" fmla="*/ 55 h 55"/>
                <a:gd name="T44" fmla="*/ 44 w 54"/>
                <a:gd name="T45" fmla="*/ 51 h 55"/>
                <a:gd name="T46" fmla="*/ 51 w 54"/>
                <a:gd name="T47" fmla="*/ 44 h 55"/>
                <a:gd name="T48" fmla="*/ 54 w 54"/>
                <a:gd name="T49" fmla="*/ 38 h 55"/>
                <a:gd name="T50" fmla="*/ 54 w 54"/>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8"/>
                  </a:moveTo>
                  <a:lnTo>
                    <a:pt x="54" y="28"/>
                  </a:lnTo>
                  <a:lnTo>
                    <a:pt x="54" y="21"/>
                  </a:lnTo>
                  <a:lnTo>
                    <a:pt x="51" y="14"/>
                  </a:lnTo>
                  <a:lnTo>
                    <a:pt x="44" y="7"/>
                  </a:lnTo>
                  <a:lnTo>
                    <a:pt x="37" y="4"/>
                  </a:lnTo>
                  <a:lnTo>
                    <a:pt x="37" y="4"/>
                  </a:lnTo>
                  <a:lnTo>
                    <a:pt x="27" y="0"/>
                  </a:lnTo>
                  <a:lnTo>
                    <a:pt x="20" y="4"/>
                  </a:lnTo>
                  <a:lnTo>
                    <a:pt x="14" y="7"/>
                  </a:lnTo>
                  <a:lnTo>
                    <a:pt x="7" y="14"/>
                  </a:lnTo>
                  <a:lnTo>
                    <a:pt x="7" y="14"/>
                  </a:lnTo>
                  <a:lnTo>
                    <a:pt x="3" y="21"/>
                  </a:lnTo>
                  <a:lnTo>
                    <a:pt x="0" y="28"/>
                  </a:lnTo>
                  <a:lnTo>
                    <a:pt x="3" y="38"/>
                  </a:lnTo>
                  <a:lnTo>
                    <a:pt x="7" y="44"/>
                  </a:lnTo>
                  <a:lnTo>
                    <a:pt x="7" y="44"/>
                  </a:lnTo>
                  <a:lnTo>
                    <a:pt x="14" y="51"/>
                  </a:lnTo>
                  <a:lnTo>
                    <a:pt x="20" y="55"/>
                  </a:lnTo>
                  <a:lnTo>
                    <a:pt x="27" y="55"/>
                  </a:lnTo>
                  <a:lnTo>
                    <a:pt x="37" y="55"/>
                  </a:lnTo>
                  <a:lnTo>
                    <a:pt x="37" y="55"/>
                  </a:lnTo>
                  <a:lnTo>
                    <a:pt x="44" y="51"/>
                  </a:lnTo>
                  <a:lnTo>
                    <a:pt x="51" y="44"/>
                  </a:lnTo>
                  <a:lnTo>
                    <a:pt x="54" y="38"/>
                  </a:lnTo>
                  <a:lnTo>
                    <a:pt x="54"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79" name="Freeform 1030">
              <a:extLst>
                <a:ext uri="{FF2B5EF4-FFF2-40B4-BE49-F238E27FC236}">
                  <a16:creationId xmlns:a16="http://schemas.microsoft.com/office/drawing/2014/main" id="{EF46BB55-3E3A-B0D0-CEDD-887B9221CFC1}"/>
                </a:ext>
              </a:extLst>
            </p:cNvPr>
            <p:cNvSpPr>
              <a:spLocks/>
            </p:cNvSpPr>
            <p:nvPr/>
          </p:nvSpPr>
          <p:spPr bwMode="auto">
            <a:xfrm>
              <a:off x="1679503" y="1487639"/>
              <a:ext cx="55047" cy="42769"/>
            </a:xfrm>
            <a:custGeom>
              <a:avLst/>
              <a:gdLst>
                <a:gd name="T0" fmla="*/ 54 w 54"/>
                <a:gd name="T1" fmla="*/ 28 h 55"/>
                <a:gd name="T2" fmla="*/ 54 w 54"/>
                <a:gd name="T3" fmla="*/ 28 h 55"/>
                <a:gd name="T4" fmla="*/ 54 w 54"/>
                <a:gd name="T5" fmla="*/ 21 h 55"/>
                <a:gd name="T6" fmla="*/ 51 w 54"/>
                <a:gd name="T7" fmla="*/ 14 h 55"/>
                <a:gd name="T8" fmla="*/ 44 w 54"/>
                <a:gd name="T9" fmla="*/ 7 h 55"/>
                <a:gd name="T10" fmla="*/ 37 w 54"/>
                <a:gd name="T11" fmla="*/ 4 h 55"/>
                <a:gd name="T12" fmla="*/ 37 w 54"/>
                <a:gd name="T13" fmla="*/ 4 h 55"/>
                <a:gd name="T14" fmla="*/ 27 w 54"/>
                <a:gd name="T15" fmla="*/ 0 h 55"/>
                <a:gd name="T16" fmla="*/ 20 w 54"/>
                <a:gd name="T17" fmla="*/ 4 h 55"/>
                <a:gd name="T18" fmla="*/ 14 w 54"/>
                <a:gd name="T19" fmla="*/ 7 h 55"/>
                <a:gd name="T20" fmla="*/ 7 w 54"/>
                <a:gd name="T21" fmla="*/ 14 h 55"/>
                <a:gd name="T22" fmla="*/ 7 w 54"/>
                <a:gd name="T23" fmla="*/ 14 h 55"/>
                <a:gd name="T24" fmla="*/ 3 w 54"/>
                <a:gd name="T25" fmla="*/ 21 h 55"/>
                <a:gd name="T26" fmla="*/ 0 w 54"/>
                <a:gd name="T27" fmla="*/ 28 h 55"/>
                <a:gd name="T28" fmla="*/ 3 w 54"/>
                <a:gd name="T29" fmla="*/ 38 h 55"/>
                <a:gd name="T30" fmla="*/ 7 w 54"/>
                <a:gd name="T31" fmla="*/ 44 h 55"/>
                <a:gd name="T32" fmla="*/ 7 w 54"/>
                <a:gd name="T33" fmla="*/ 44 h 55"/>
                <a:gd name="T34" fmla="*/ 14 w 54"/>
                <a:gd name="T35" fmla="*/ 51 h 55"/>
                <a:gd name="T36" fmla="*/ 20 w 54"/>
                <a:gd name="T37" fmla="*/ 55 h 55"/>
                <a:gd name="T38" fmla="*/ 27 w 54"/>
                <a:gd name="T39" fmla="*/ 55 h 55"/>
                <a:gd name="T40" fmla="*/ 37 w 54"/>
                <a:gd name="T41" fmla="*/ 55 h 55"/>
                <a:gd name="T42" fmla="*/ 37 w 54"/>
                <a:gd name="T43" fmla="*/ 55 h 55"/>
                <a:gd name="T44" fmla="*/ 44 w 54"/>
                <a:gd name="T45" fmla="*/ 51 h 55"/>
                <a:gd name="T46" fmla="*/ 51 w 54"/>
                <a:gd name="T47" fmla="*/ 44 h 55"/>
                <a:gd name="T48" fmla="*/ 54 w 54"/>
                <a:gd name="T49" fmla="*/ 38 h 55"/>
                <a:gd name="T50" fmla="*/ 54 w 54"/>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8"/>
                  </a:moveTo>
                  <a:lnTo>
                    <a:pt x="54" y="28"/>
                  </a:lnTo>
                  <a:lnTo>
                    <a:pt x="54" y="21"/>
                  </a:lnTo>
                  <a:lnTo>
                    <a:pt x="51" y="14"/>
                  </a:lnTo>
                  <a:lnTo>
                    <a:pt x="44" y="7"/>
                  </a:lnTo>
                  <a:lnTo>
                    <a:pt x="37" y="4"/>
                  </a:lnTo>
                  <a:lnTo>
                    <a:pt x="37" y="4"/>
                  </a:lnTo>
                  <a:lnTo>
                    <a:pt x="27" y="0"/>
                  </a:lnTo>
                  <a:lnTo>
                    <a:pt x="20" y="4"/>
                  </a:lnTo>
                  <a:lnTo>
                    <a:pt x="14" y="7"/>
                  </a:lnTo>
                  <a:lnTo>
                    <a:pt x="7" y="14"/>
                  </a:lnTo>
                  <a:lnTo>
                    <a:pt x="7" y="14"/>
                  </a:lnTo>
                  <a:lnTo>
                    <a:pt x="3" y="21"/>
                  </a:lnTo>
                  <a:lnTo>
                    <a:pt x="0" y="28"/>
                  </a:lnTo>
                  <a:lnTo>
                    <a:pt x="3" y="38"/>
                  </a:lnTo>
                  <a:lnTo>
                    <a:pt x="7" y="44"/>
                  </a:lnTo>
                  <a:lnTo>
                    <a:pt x="7" y="44"/>
                  </a:lnTo>
                  <a:lnTo>
                    <a:pt x="14" y="51"/>
                  </a:lnTo>
                  <a:lnTo>
                    <a:pt x="20" y="55"/>
                  </a:lnTo>
                  <a:lnTo>
                    <a:pt x="27" y="55"/>
                  </a:lnTo>
                  <a:lnTo>
                    <a:pt x="37" y="55"/>
                  </a:lnTo>
                  <a:lnTo>
                    <a:pt x="37" y="55"/>
                  </a:lnTo>
                  <a:lnTo>
                    <a:pt x="44" y="51"/>
                  </a:lnTo>
                  <a:lnTo>
                    <a:pt x="51" y="44"/>
                  </a:lnTo>
                  <a:lnTo>
                    <a:pt x="54" y="38"/>
                  </a:lnTo>
                  <a:lnTo>
                    <a:pt x="54"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80" name="Freeform 1031">
              <a:extLst>
                <a:ext uri="{FF2B5EF4-FFF2-40B4-BE49-F238E27FC236}">
                  <a16:creationId xmlns:a16="http://schemas.microsoft.com/office/drawing/2014/main" id="{FC9C5B86-A634-92D8-230B-DB85FA456594}"/>
                </a:ext>
              </a:extLst>
            </p:cNvPr>
            <p:cNvSpPr>
              <a:spLocks/>
            </p:cNvSpPr>
            <p:nvPr/>
          </p:nvSpPr>
          <p:spPr bwMode="auto">
            <a:xfrm>
              <a:off x="1679503" y="1487639"/>
              <a:ext cx="55047" cy="42769"/>
            </a:xfrm>
            <a:custGeom>
              <a:avLst/>
              <a:gdLst>
                <a:gd name="T0" fmla="*/ 54 w 54"/>
                <a:gd name="T1" fmla="*/ 28 h 55"/>
                <a:gd name="T2" fmla="*/ 54 w 54"/>
                <a:gd name="T3" fmla="*/ 28 h 55"/>
                <a:gd name="T4" fmla="*/ 54 w 54"/>
                <a:gd name="T5" fmla="*/ 21 h 55"/>
                <a:gd name="T6" fmla="*/ 51 w 54"/>
                <a:gd name="T7" fmla="*/ 14 h 55"/>
                <a:gd name="T8" fmla="*/ 44 w 54"/>
                <a:gd name="T9" fmla="*/ 7 h 55"/>
                <a:gd name="T10" fmla="*/ 37 w 54"/>
                <a:gd name="T11" fmla="*/ 4 h 55"/>
                <a:gd name="T12" fmla="*/ 37 w 54"/>
                <a:gd name="T13" fmla="*/ 4 h 55"/>
                <a:gd name="T14" fmla="*/ 27 w 54"/>
                <a:gd name="T15" fmla="*/ 0 h 55"/>
                <a:gd name="T16" fmla="*/ 20 w 54"/>
                <a:gd name="T17" fmla="*/ 4 h 55"/>
                <a:gd name="T18" fmla="*/ 14 w 54"/>
                <a:gd name="T19" fmla="*/ 7 h 55"/>
                <a:gd name="T20" fmla="*/ 7 w 54"/>
                <a:gd name="T21" fmla="*/ 14 h 55"/>
                <a:gd name="T22" fmla="*/ 7 w 54"/>
                <a:gd name="T23" fmla="*/ 14 h 55"/>
                <a:gd name="T24" fmla="*/ 3 w 54"/>
                <a:gd name="T25" fmla="*/ 21 h 55"/>
                <a:gd name="T26" fmla="*/ 0 w 54"/>
                <a:gd name="T27" fmla="*/ 28 h 55"/>
                <a:gd name="T28" fmla="*/ 3 w 54"/>
                <a:gd name="T29" fmla="*/ 38 h 55"/>
                <a:gd name="T30" fmla="*/ 7 w 54"/>
                <a:gd name="T31" fmla="*/ 44 h 55"/>
                <a:gd name="T32" fmla="*/ 7 w 54"/>
                <a:gd name="T33" fmla="*/ 44 h 55"/>
                <a:gd name="T34" fmla="*/ 14 w 54"/>
                <a:gd name="T35" fmla="*/ 51 h 55"/>
                <a:gd name="T36" fmla="*/ 20 w 54"/>
                <a:gd name="T37" fmla="*/ 55 h 55"/>
                <a:gd name="T38" fmla="*/ 27 w 54"/>
                <a:gd name="T39" fmla="*/ 55 h 55"/>
                <a:gd name="T40" fmla="*/ 37 w 54"/>
                <a:gd name="T41" fmla="*/ 55 h 55"/>
                <a:gd name="T42" fmla="*/ 37 w 54"/>
                <a:gd name="T43" fmla="*/ 55 h 55"/>
                <a:gd name="T44" fmla="*/ 44 w 54"/>
                <a:gd name="T45" fmla="*/ 51 h 55"/>
                <a:gd name="T46" fmla="*/ 51 w 54"/>
                <a:gd name="T47" fmla="*/ 44 h 55"/>
                <a:gd name="T48" fmla="*/ 54 w 54"/>
                <a:gd name="T49" fmla="*/ 38 h 55"/>
                <a:gd name="T50" fmla="*/ 54 w 54"/>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8"/>
                  </a:moveTo>
                  <a:lnTo>
                    <a:pt x="54" y="28"/>
                  </a:lnTo>
                  <a:lnTo>
                    <a:pt x="54" y="21"/>
                  </a:lnTo>
                  <a:lnTo>
                    <a:pt x="51" y="14"/>
                  </a:lnTo>
                  <a:lnTo>
                    <a:pt x="44" y="7"/>
                  </a:lnTo>
                  <a:lnTo>
                    <a:pt x="37" y="4"/>
                  </a:lnTo>
                  <a:lnTo>
                    <a:pt x="37" y="4"/>
                  </a:lnTo>
                  <a:lnTo>
                    <a:pt x="27" y="0"/>
                  </a:lnTo>
                  <a:lnTo>
                    <a:pt x="20" y="4"/>
                  </a:lnTo>
                  <a:lnTo>
                    <a:pt x="14" y="7"/>
                  </a:lnTo>
                  <a:lnTo>
                    <a:pt x="7" y="14"/>
                  </a:lnTo>
                  <a:lnTo>
                    <a:pt x="7" y="14"/>
                  </a:lnTo>
                  <a:lnTo>
                    <a:pt x="3" y="21"/>
                  </a:lnTo>
                  <a:lnTo>
                    <a:pt x="0" y="28"/>
                  </a:lnTo>
                  <a:lnTo>
                    <a:pt x="3" y="38"/>
                  </a:lnTo>
                  <a:lnTo>
                    <a:pt x="7" y="44"/>
                  </a:lnTo>
                  <a:lnTo>
                    <a:pt x="7" y="44"/>
                  </a:lnTo>
                  <a:lnTo>
                    <a:pt x="14" y="51"/>
                  </a:lnTo>
                  <a:lnTo>
                    <a:pt x="20" y="55"/>
                  </a:lnTo>
                  <a:lnTo>
                    <a:pt x="27" y="55"/>
                  </a:lnTo>
                  <a:lnTo>
                    <a:pt x="37" y="55"/>
                  </a:lnTo>
                  <a:lnTo>
                    <a:pt x="37" y="55"/>
                  </a:lnTo>
                  <a:lnTo>
                    <a:pt x="44" y="51"/>
                  </a:lnTo>
                  <a:lnTo>
                    <a:pt x="51" y="44"/>
                  </a:lnTo>
                  <a:lnTo>
                    <a:pt x="54" y="38"/>
                  </a:lnTo>
                  <a:lnTo>
                    <a:pt x="54"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81" name="Freeform 1032">
              <a:extLst>
                <a:ext uri="{FF2B5EF4-FFF2-40B4-BE49-F238E27FC236}">
                  <a16:creationId xmlns:a16="http://schemas.microsoft.com/office/drawing/2014/main" id="{6003640C-B99E-D7B0-BDE7-FA663D1D71FE}"/>
                </a:ext>
              </a:extLst>
            </p:cNvPr>
            <p:cNvSpPr>
              <a:spLocks/>
            </p:cNvSpPr>
            <p:nvPr/>
          </p:nvSpPr>
          <p:spPr bwMode="auto">
            <a:xfrm>
              <a:off x="1679503" y="1487639"/>
              <a:ext cx="55047" cy="42769"/>
            </a:xfrm>
            <a:custGeom>
              <a:avLst/>
              <a:gdLst>
                <a:gd name="T0" fmla="*/ 54 w 54"/>
                <a:gd name="T1" fmla="*/ 28 h 55"/>
                <a:gd name="T2" fmla="*/ 54 w 54"/>
                <a:gd name="T3" fmla="*/ 28 h 55"/>
                <a:gd name="T4" fmla="*/ 54 w 54"/>
                <a:gd name="T5" fmla="*/ 21 h 55"/>
                <a:gd name="T6" fmla="*/ 51 w 54"/>
                <a:gd name="T7" fmla="*/ 14 h 55"/>
                <a:gd name="T8" fmla="*/ 44 w 54"/>
                <a:gd name="T9" fmla="*/ 7 h 55"/>
                <a:gd name="T10" fmla="*/ 37 w 54"/>
                <a:gd name="T11" fmla="*/ 4 h 55"/>
                <a:gd name="T12" fmla="*/ 37 w 54"/>
                <a:gd name="T13" fmla="*/ 4 h 55"/>
                <a:gd name="T14" fmla="*/ 27 w 54"/>
                <a:gd name="T15" fmla="*/ 0 h 55"/>
                <a:gd name="T16" fmla="*/ 20 w 54"/>
                <a:gd name="T17" fmla="*/ 4 h 55"/>
                <a:gd name="T18" fmla="*/ 14 w 54"/>
                <a:gd name="T19" fmla="*/ 7 h 55"/>
                <a:gd name="T20" fmla="*/ 7 w 54"/>
                <a:gd name="T21" fmla="*/ 14 h 55"/>
                <a:gd name="T22" fmla="*/ 7 w 54"/>
                <a:gd name="T23" fmla="*/ 14 h 55"/>
                <a:gd name="T24" fmla="*/ 3 w 54"/>
                <a:gd name="T25" fmla="*/ 21 h 55"/>
                <a:gd name="T26" fmla="*/ 0 w 54"/>
                <a:gd name="T27" fmla="*/ 28 h 55"/>
                <a:gd name="T28" fmla="*/ 3 w 54"/>
                <a:gd name="T29" fmla="*/ 38 h 55"/>
                <a:gd name="T30" fmla="*/ 7 w 54"/>
                <a:gd name="T31" fmla="*/ 44 h 55"/>
                <a:gd name="T32" fmla="*/ 7 w 54"/>
                <a:gd name="T33" fmla="*/ 44 h 55"/>
                <a:gd name="T34" fmla="*/ 14 w 54"/>
                <a:gd name="T35" fmla="*/ 51 h 55"/>
                <a:gd name="T36" fmla="*/ 20 w 54"/>
                <a:gd name="T37" fmla="*/ 55 h 55"/>
                <a:gd name="T38" fmla="*/ 27 w 54"/>
                <a:gd name="T39" fmla="*/ 55 h 55"/>
                <a:gd name="T40" fmla="*/ 37 w 54"/>
                <a:gd name="T41" fmla="*/ 55 h 55"/>
                <a:gd name="T42" fmla="*/ 37 w 54"/>
                <a:gd name="T43" fmla="*/ 55 h 55"/>
                <a:gd name="T44" fmla="*/ 44 w 54"/>
                <a:gd name="T45" fmla="*/ 51 h 55"/>
                <a:gd name="T46" fmla="*/ 51 w 54"/>
                <a:gd name="T47" fmla="*/ 44 h 55"/>
                <a:gd name="T48" fmla="*/ 54 w 54"/>
                <a:gd name="T49" fmla="*/ 38 h 55"/>
                <a:gd name="T50" fmla="*/ 54 w 54"/>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8"/>
                  </a:moveTo>
                  <a:lnTo>
                    <a:pt x="54" y="28"/>
                  </a:lnTo>
                  <a:lnTo>
                    <a:pt x="54" y="21"/>
                  </a:lnTo>
                  <a:lnTo>
                    <a:pt x="51" y="14"/>
                  </a:lnTo>
                  <a:lnTo>
                    <a:pt x="44" y="7"/>
                  </a:lnTo>
                  <a:lnTo>
                    <a:pt x="37" y="4"/>
                  </a:lnTo>
                  <a:lnTo>
                    <a:pt x="37" y="4"/>
                  </a:lnTo>
                  <a:lnTo>
                    <a:pt x="27" y="0"/>
                  </a:lnTo>
                  <a:lnTo>
                    <a:pt x="20" y="4"/>
                  </a:lnTo>
                  <a:lnTo>
                    <a:pt x="14" y="7"/>
                  </a:lnTo>
                  <a:lnTo>
                    <a:pt x="7" y="14"/>
                  </a:lnTo>
                  <a:lnTo>
                    <a:pt x="7" y="14"/>
                  </a:lnTo>
                  <a:lnTo>
                    <a:pt x="3" y="21"/>
                  </a:lnTo>
                  <a:lnTo>
                    <a:pt x="0" y="28"/>
                  </a:lnTo>
                  <a:lnTo>
                    <a:pt x="3" y="38"/>
                  </a:lnTo>
                  <a:lnTo>
                    <a:pt x="7" y="44"/>
                  </a:lnTo>
                  <a:lnTo>
                    <a:pt x="7" y="44"/>
                  </a:lnTo>
                  <a:lnTo>
                    <a:pt x="14" y="51"/>
                  </a:lnTo>
                  <a:lnTo>
                    <a:pt x="20" y="55"/>
                  </a:lnTo>
                  <a:lnTo>
                    <a:pt x="27" y="55"/>
                  </a:lnTo>
                  <a:lnTo>
                    <a:pt x="37" y="55"/>
                  </a:lnTo>
                  <a:lnTo>
                    <a:pt x="37" y="55"/>
                  </a:lnTo>
                  <a:lnTo>
                    <a:pt x="44" y="51"/>
                  </a:lnTo>
                  <a:lnTo>
                    <a:pt x="51" y="44"/>
                  </a:lnTo>
                  <a:lnTo>
                    <a:pt x="54" y="38"/>
                  </a:lnTo>
                  <a:lnTo>
                    <a:pt x="54"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82" name="Freeform 1033">
              <a:extLst>
                <a:ext uri="{FF2B5EF4-FFF2-40B4-BE49-F238E27FC236}">
                  <a16:creationId xmlns:a16="http://schemas.microsoft.com/office/drawing/2014/main" id="{53E7F028-E952-3224-6E0C-C21DD2D0C824}"/>
                </a:ext>
              </a:extLst>
            </p:cNvPr>
            <p:cNvSpPr>
              <a:spLocks/>
            </p:cNvSpPr>
            <p:nvPr/>
          </p:nvSpPr>
          <p:spPr bwMode="auto">
            <a:xfrm>
              <a:off x="1679503" y="1487639"/>
              <a:ext cx="55047" cy="42769"/>
            </a:xfrm>
            <a:custGeom>
              <a:avLst/>
              <a:gdLst>
                <a:gd name="T0" fmla="*/ 54 w 54"/>
                <a:gd name="T1" fmla="*/ 28 h 55"/>
                <a:gd name="T2" fmla="*/ 54 w 54"/>
                <a:gd name="T3" fmla="*/ 28 h 55"/>
                <a:gd name="T4" fmla="*/ 54 w 54"/>
                <a:gd name="T5" fmla="*/ 21 h 55"/>
                <a:gd name="T6" fmla="*/ 51 w 54"/>
                <a:gd name="T7" fmla="*/ 14 h 55"/>
                <a:gd name="T8" fmla="*/ 44 w 54"/>
                <a:gd name="T9" fmla="*/ 7 h 55"/>
                <a:gd name="T10" fmla="*/ 37 w 54"/>
                <a:gd name="T11" fmla="*/ 4 h 55"/>
                <a:gd name="T12" fmla="*/ 37 w 54"/>
                <a:gd name="T13" fmla="*/ 4 h 55"/>
                <a:gd name="T14" fmla="*/ 27 w 54"/>
                <a:gd name="T15" fmla="*/ 0 h 55"/>
                <a:gd name="T16" fmla="*/ 20 w 54"/>
                <a:gd name="T17" fmla="*/ 4 h 55"/>
                <a:gd name="T18" fmla="*/ 14 w 54"/>
                <a:gd name="T19" fmla="*/ 7 h 55"/>
                <a:gd name="T20" fmla="*/ 7 w 54"/>
                <a:gd name="T21" fmla="*/ 14 h 55"/>
                <a:gd name="T22" fmla="*/ 7 w 54"/>
                <a:gd name="T23" fmla="*/ 14 h 55"/>
                <a:gd name="T24" fmla="*/ 3 w 54"/>
                <a:gd name="T25" fmla="*/ 21 h 55"/>
                <a:gd name="T26" fmla="*/ 0 w 54"/>
                <a:gd name="T27" fmla="*/ 28 h 55"/>
                <a:gd name="T28" fmla="*/ 3 w 54"/>
                <a:gd name="T29" fmla="*/ 38 h 55"/>
                <a:gd name="T30" fmla="*/ 7 w 54"/>
                <a:gd name="T31" fmla="*/ 44 h 55"/>
                <a:gd name="T32" fmla="*/ 7 w 54"/>
                <a:gd name="T33" fmla="*/ 44 h 55"/>
                <a:gd name="T34" fmla="*/ 14 w 54"/>
                <a:gd name="T35" fmla="*/ 51 h 55"/>
                <a:gd name="T36" fmla="*/ 20 w 54"/>
                <a:gd name="T37" fmla="*/ 55 h 55"/>
                <a:gd name="T38" fmla="*/ 27 w 54"/>
                <a:gd name="T39" fmla="*/ 55 h 55"/>
                <a:gd name="T40" fmla="*/ 37 w 54"/>
                <a:gd name="T41" fmla="*/ 55 h 55"/>
                <a:gd name="T42" fmla="*/ 37 w 54"/>
                <a:gd name="T43" fmla="*/ 55 h 55"/>
                <a:gd name="T44" fmla="*/ 44 w 54"/>
                <a:gd name="T45" fmla="*/ 51 h 55"/>
                <a:gd name="T46" fmla="*/ 51 w 54"/>
                <a:gd name="T47" fmla="*/ 44 h 55"/>
                <a:gd name="T48" fmla="*/ 54 w 54"/>
                <a:gd name="T49" fmla="*/ 38 h 55"/>
                <a:gd name="T50" fmla="*/ 54 w 54"/>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8"/>
                  </a:moveTo>
                  <a:lnTo>
                    <a:pt x="54" y="28"/>
                  </a:lnTo>
                  <a:lnTo>
                    <a:pt x="54" y="21"/>
                  </a:lnTo>
                  <a:lnTo>
                    <a:pt x="51" y="14"/>
                  </a:lnTo>
                  <a:lnTo>
                    <a:pt x="44" y="7"/>
                  </a:lnTo>
                  <a:lnTo>
                    <a:pt x="37" y="4"/>
                  </a:lnTo>
                  <a:lnTo>
                    <a:pt x="37" y="4"/>
                  </a:lnTo>
                  <a:lnTo>
                    <a:pt x="27" y="0"/>
                  </a:lnTo>
                  <a:lnTo>
                    <a:pt x="20" y="4"/>
                  </a:lnTo>
                  <a:lnTo>
                    <a:pt x="14" y="7"/>
                  </a:lnTo>
                  <a:lnTo>
                    <a:pt x="7" y="14"/>
                  </a:lnTo>
                  <a:lnTo>
                    <a:pt x="7" y="14"/>
                  </a:lnTo>
                  <a:lnTo>
                    <a:pt x="3" y="21"/>
                  </a:lnTo>
                  <a:lnTo>
                    <a:pt x="0" y="28"/>
                  </a:lnTo>
                  <a:lnTo>
                    <a:pt x="3" y="38"/>
                  </a:lnTo>
                  <a:lnTo>
                    <a:pt x="7" y="44"/>
                  </a:lnTo>
                  <a:lnTo>
                    <a:pt x="7" y="44"/>
                  </a:lnTo>
                  <a:lnTo>
                    <a:pt x="14" y="51"/>
                  </a:lnTo>
                  <a:lnTo>
                    <a:pt x="20" y="55"/>
                  </a:lnTo>
                  <a:lnTo>
                    <a:pt x="27" y="55"/>
                  </a:lnTo>
                  <a:lnTo>
                    <a:pt x="37" y="55"/>
                  </a:lnTo>
                  <a:lnTo>
                    <a:pt x="37" y="55"/>
                  </a:lnTo>
                  <a:lnTo>
                    <a:pt x="44" y="51"/>
                  </a:lnTo>
                  <a:lnTo>
                    <a:pt x="51" y="44"/>
                  </a:lnTo>
                  <a:lnTo>
                    <a:pt x="54" y="38"/>
                  </a:lnTo>
                  <a:lnTo>
                    <a:pt x="54"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83" name="Freeform 1034">
              <a:extLst>
                <a:ext uri="{FF2B5EF4-FFF2-40B4-BE49-F238E27FC236}">
                  <a16:creationId xmlns:a16="http://schemas.microsoft.com/office/drawing/2014/main" id="{93B35915-F276-71B0-B113-09416283796B}"/>
                </a:ext>
              </a:extLst>
            </p:cNvPr>
            <p:cNvSpPr>
              <a:spLocks/>
            </p:cNvSpPr>
            <p:nvPr/>
          </p:nvSpPr>
          <p:spPr bwMode="auto">
            <a:xfrm>
              <a:off x="1690088" y="1537536"/>
              <a:ext cx="57165" cy="39205"/>
            </a:xfrm>
            <a:custGeom>
              <a:avLst/>
              <a:gdLst>
                <a:gd name="T0" fmla="*/ 55 w 55"/>
                <a:gd name="T1" fmla="*/ 27 h 54"/>
                <a:gd name="T2" fmla="*/ 55 w 55"/>
                <a:gd name="T3" fmla="*/ 27 h 54"/>
                <a:gd name="T4" fmla="*/ 55 w 55"/>
                <a:gd name="T5" fmla="*/ 20 h 54"/>
                <a:gd name="T6" fmla="*/ 51 w 55"/>
                <a:gd name="T7" fmla="*/ 10 h 54"/>
                <a:gd name="T8" fmla="*/ 44 w 55"/>
                <a:gd name="T9" fmla="*/ 7 h 54"/>
                <a:gd name="T10" fmla="*/ 38 w 55"/>
                <a:gd name="T11" fmla="*/ 3 h 54"/>
                <a:gd name="T12" fmla="*/ 38 w 55"/>
                <a:gd name="T13" fmla="*/ 3 h 54"/>
                <a:gd name="T14" fmla="*/ 27 w 55"/>
                <a:gd name="T15" fmla="*/ 0 h 54"/>
                <a:gd name="T16" fmla="*/ 21 w 55"/>
                <a:gd name="T17" fmla="*/ 3 h 54"/>
                <a:gd name="T18" fmla="*/ 14 w 55"/>
                <a:gd name="T19" fmla="*/ 7 h 54"/>
                <a:gd name="T20" fmla="*/ 7 w 55"/>
                <a:gd name="T21" fmla="*/ 10 h 54"/>
                <a:gd name="T22" fmla="*/ 7 w 55"/>
                <a:gd name="T23" fmla="*/ 10 h 54"/>
                <a:gd name="T24" fmla="*/ 4 w 55"/>
                <a:gd name="T25" fmla="*/ 20 h 54"/>
                <a:gd name="T26" fmla="*/ 0 w 55"/>
                <a:gd name="T27" fmla="*/ 27 h 54"/>
                <a:gd name="T28" fmla="*/ 4 w 55"/>
                <a:gd name="T29" fmla="*/ 34 h 54"/>
                <a:gd name="T30" fmla="*/ 7 w 55"/>
                <a:gd name="T31" fmla="*/ 44 h 54"/>
                <a:gd name="T32" fmla="*/ 7 w 55"/>
                <a:gd name="T33" fmla="*/ 44 h 54"/>
                <a:gd name="T34" fmla="*/ 14 w 55"/>
                <a:gd name="T35" fmla="*/ 47 h 54"/>
                <a:gd name="T36" fmla="*/ 21 w 55"/>
                <a:gd name="T37" fmla="*/ 51 h 54"/>
                <a:gd name="T38" fmla="*/ 27 w 55"/>
                <a:gd name="T39" fmla="*/ 54 h 54"/>
                <a:gd name="T40" fmla="*/ 38 w 55"/>
                <a:gd name="T41" fmla="*/ 51 h 54"/>
                <a:gd name="T42" fmla="*/ 38 w 55"/>
                <a:gd name="T43" fmla="*/ 51 h 54"/>
                <a:gd name="T44" fmla="*/ 44 w 55"/>
                <a:gd name="T45" fmla="*/ 47 h 54"/>
                <a:gd name="T46" fmla="*/ 51 w 55"/>
                <a:gd name="T47" fmla="*/ 44 h 54"/>
                <a:gd name="T48" fmla="*/ 55 w 55"/>
                <a:gd name="T49" fmla="*/ 34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5" y="20"/>
                  </a:lnTo>
                  <a:lnTo>
                    <a:pt x="51" y="10"/>
                  </a:lnTo>
                  <a:lnTo>
                    <a:pt x="44" y="7"/>
                  </a:lnTo>
                  <a:lnTo>
                    <a:pt x="38" y="3"/>
                  </a:lnTo>
                  <a:lnTo>
                    <a:pt x="38" y="3"/>
                  </a:lnTo>
                  <a:lnTo>
                    <a:pt x="27" y="0"/>
                  </a:lnTo>
                  <a:lnTo>
                    <a:pt x="21" y="3"/>
                  </a:lnTo>
                  <a:lnTo>
                    <a:pt x="14" y="7"/>
                  </a:lnTo>
                  <a:lnTo>
                    <a:pt x="7" y="10"/>
                  </a:lnTo>
                  <a:lnTo>
                    <a:pt x="7" y="10"/>
                  </a:lnTo>
                  <a:lnTo>
                    <a:pt x="4" y="20"/>
                  </a:lnTo>
                  <a:lnTo>
                    <a:pt x="0" y="27"/>
                  </a:lnTo>
                  <a:lnTo>
                    <a:pt x="4" y="34"/>
                  </a:lnTo>
                  <a:lnTo>
                    <a:pt x="7" y="44"/>
                  </a:lnTo>
                  <a:lnTo>
                    <a:pt x="7" y="44"/>
                  </a:lnTo>
                  <a:lnTo>
                    <a:pt x="14" y="47"/>
                  </a:lnTo>
                  <a:lnTo>
                    <a:pt x="21" y="51"/>
                  </a:lnTo>
                  <a:lnTo>
                    <a:pt x="27" y="54"/>
                  </a:lnTo>
                  <a:lnTo>
                    <a:pt x="38" y="51"/>
                  </a:lnTo>
                  <a:lnTo>
                    <a:pt x="38" y="51"/>
                  </a:lnTo>
                  <a:lnTo>
                    <a:pt x="44" y="47"/>
                  </a:lnTo>
                  <a:lnTo>
                    <a:pt x="51" y="44"/>
                  </a:lnTo>
                  <a:lnTo>
                    <a:pt x="55"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84" name="Freeform 1035">
              <a:extLst>
                <a:ext uri="{FF2B5EF4-FFF2-40B4-BE49-F238E27FC236}">
                  <a16:creationId xmlns:a16="http://schemas.microsoft.com/office/drawing/2014/main" id="{EE262BD6-9042-0A6B-97AF-9E52710E3E46}"/>
                </a:ext>
              </a:extLst>
            </p:cNvPr>
            <p:cNvSpPr>
              <a:spLocks/>
            </p:cNvSpPr>
            <p:nvPr/>
          </p:nvSpPr>
          <p:spPr bwMode="auto">
            <a:xfrm>
              <a:off x="1696440" y="1573176"/>
              <a:ext cx="57163" cy="40986"/>
            </a:xfrm>
            <a:custGeom>
              <a:avLst/>
              <a:gdLst>
                <a:gd name="T0" fmla="*/ 54 w 54"/>
                <a:gd name="T1" fmla="*/ 27 h 55"/>
                <a:gd name="T2" fmla="*/ 54 w 54"/>
                <a:gd name="T3" fmla="*/ 27 h 55"/>
                <a:gd name="T4" fmla="*/ 51 w 54"/>
                <a:gd name="T5" fmla="*/ 21 h 55"/>
                <a:gd name="T6" fmla="*/ 48 w 54"/>
                <a:gd name="T7" fmla="*/ 10 h 55"/>
                <a:gd name="T8" fmla="*/ 44 w 54"/>
                <a:gd name="T9" fmla="*/ 7 h 55"/>
                <a:gd name="T10" fmla="*/ 34 w 54"/>
                <a:gd name="T11" fmla="*/ 4 h 55"/>
                <a:gd name="T12" fmla="*/ 34 w 54"/>
                <a:gd name="T13" fmla="*/ 4 h 55"/>
                <a:gd name="T14" fmla="*/ 27 w 54"/>
                <a:gd name="T15" fmla="*/ 0 h 55"/>
                <a:gd name="T16" fmla="*/ 17 w 54"/>
                <a:gd name="T17" fmla="*/ 4 h 55"/>
                <a:gd name="T18" fmla="*/ 10 w 54"/>
                <a:gd name="T19" fmla="*/ 7 h 55"/>
                <a:gd name="T20" fmla="*/ 7 w 54"/>
                <a:gd name="T21" fmla="*/ 10 h 55"/>
                <a:gd name="T22" fmla="*/ 7 w 54"/>
                <a:gd name="T23" fmla="*/ 10 h 55"/>
                <a:gd name="T24" fmla="*/ 0 w 54"/>
                <a:gd name="T25" fmla="*/ 21 h 55"/>
                <a:gd name="T26" fmla="*/ 0 w 54"/>
                <a:gd name="T27" fmla="*/ 27 h 55"/>
                <a:gd name="T28" fmla="*/ 0 w 54"/>
                <a:gd name="T29" fmla="*/ 34 h 55"/>
                <a:gd name="T30" fmla="*/ 7 w 54"/>
                <a:gd name="T31" fmla="*/ 44 h 55"/>
                <a:gd name="T32" fmla="*/ 7 w 54"/>
                <a:gd name="T33" fmla="*/ 44 h 55"/>
                <a:gd name="T34" fmla="*/ 10 w 54"/>
                <a:gd name="T35" fmla="*/ 48 h 55"/>
                <a:gd name="T36" fmla="*/ 17 w 54"/>
                <a:gd name="T37" fmla="*/ 51 h 55"/>
                <a:gd name="T38" fmla="*/ 27 w 54"/>
                <a:gd name="T39" fmla="*/ 55 h 55"/>
                <a:gd name="T40" fmla="*/ 34 w 54"/>
                <a:gd name="T41" fmla="*/ 51 h 55"/>
                <a:gd name="T42" fmla="*/ 34 w 54"/>
                <a:gd name="T43" fmla="*/ 51 h 55"/>
                <a:gd name="T44" fmla="*/ 44 w 54"/>
                <a:gd name="T45" fmla="*/ 48 h 55"/>
                <a:gd name="T46" fmla="*/ 48 w 54"/>
                <a:gd name="T47" fmla="*/ 44 h 55"/>
                <a:gd name="T48" fmla="*/ 51 w 54"/>
                <a:gd name="T49" fmla="*/ 34 h 55"/>
                <a:gd name="T50" fmla="*/ 54 w 54"/>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7"/>
                  </a:moveTo>
                  <a:lnTo>
                    <a:pt x="54" y="27"/>
                  </a:lnTo>
                  <a:lnTo>
                    <a:pt x="51" y="21"/>
                  </a:lnTo>
                  <a:lnTo>
                    <a:pt x="48" y="10"/>
                  </a:lnTo>
                  <a:lnTo>
                    <a:pt x="44" y="7"/>
                  </a:lnTo>
                  <a:lnTo>
                    <a:pt x="34" y="4"/>
                  </a:lnTo>
                  <a:lnTo>
                    <a:pt x="34" y="4"/>
                  </a:lnTo>
                  <a:lnTo>
                    <a:pt x="27" y="0"/>
                  </a:lnTo>
                  <a:lnTo>
                    <a:pt x="17" y="4"/>
                  </a:lnTo>
                  <a:lnTo>
                    <a:pt x="10" y="7"/>
                  </a:lnTo>
                  <a:lnTo>
                    <a:pt x="7" y="10"/>
                  </a:lnTo>
                  <a:lnTo>
                    <a:pt x="7" y="10"/>
                  </a:lnTo>
                  <a:lnTo>
                    <a:pt x="0" y="21"/>
                  </a:lnTo>
                  <a:lnTo>
                    <a:pt x="0" y="27"/>
                  </a:lnTo>
                  <a:lnTo>
                    <a:pt x="0" y="34"/>
                  </a:lnTo>
                  <a:lnTo>
                    <a:pt x="7" y="44"/>
                  </a:lnTo>
                  <a:lnTo>
                    <a:pt x="7" y="44"/>
                  </a:lnTo>
                  <a:lnTo>
                    <a:pt x="10" y="48"/>
                  </a:lnTo>
                  <a:lnTo>
                    <a:pt x="17" y="51"/>
                  </a:lnTo>
                  <a:lnTo>
                    <a:pt x="27" y="55"/>
                  </a:lnTo>
                  <a:lnTo>
                    <a:pt x="34" y="51"/>
                  </a:lnTo>
                  <a:lnTo>
                    <a:pt x="34" y="51"/>
                  </a:lnTo>
                  <a:lnTo>
                    <a:pt x="44" y="48"/>
                  </a:lnTo>
                  <a:lnTo>
                    <a:pt x="48" y="44"/>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85" name="Freeform 1036">
              <a:extLst>
                <a:ext uri="{FF2B5EF4-FFF2-40B4-BE49-F238E27FC236}">
                  <a16:creationId xmlns:a16="http://schemas.microsoft.com/office/drawing/2014/main" id="{79D8E40F-1FE3-F3DF-817B-C137AE4BF8CE}"/>
                </a:ext>
              </a:extLst>
            </p:cNvPr>
            <p:cNvSpPr>
              <a:spLocks/>
            </p:cNvSpPr>
            <p:nvPr/>
          </p:nvSpPr>
          <p:spPr bwMode="auto">
            <a:xfrm>
              <a:off x="1696440" y="1573176"/>
              <a:ext cx="57163" cy="40986"/>
            </a:xfrm>
            <a:custGeom>
              <a:avLst/>
              <a:gdLst>
                <a:gd name="T0" fmla="*/ 54 w 54"/>
                <a:gd name="T1" fmla="*/ 27 h 55"/>
                <a:gd name="T2" fmla="*/ 54 w 54"/>
                <a:gd name="T3" fmla="*/ 27 h 55"/>
                <a:gd name="T4" fmla="*/ 51 w 54"/>
                <a:gd name="T5" fmla="*/ 21 h 55"/>
                <a:gd name="T6" fmla="*/ 48 w 54"/>
                <a:gd name="T7" fmla="*/ 10 h 55"/>
                <a:gd name="T8" fmla="*/ 44 w 54"/>
                <a:gd name="T9" fmla="*/ 7 h 55"/>
                <a:gd name="T10" fmla="*/ 34 w 54"/>
                <a:gd name="T11" fmla="*/ 4 h 55"/>
                <a:gd name="T12" fmla="*/ 34 w 54"/>
                <a:gd name="T13" fmla="*/ 4 h 55"/>
                <a:gd name="T14" fmla="*/ 27 w 54"/>
                <a:gd name="T15" fmla="*/ 0 h 55"/>
                <a:gd name="T16" fmla="*/ 17 w 54"/>
                <a:gd name="T17" fmla="*/ 4 h 55"/>
                <a:gd name="T18" fmla="*/ 10 w 54"/>
                <a:gd name="T19" fmla="*/ 7 h 55"/>
                <a:gd name="T20" fmla="*/ 7 w 54"/>
                <a:gd name="T21" fmla="*/ 10 h 55"/>
                <a:gd name="T22" fmla="*/ 7 w 54"/>
                <a:gd name="T23" fmla="*/ 10 h 55"/>
                <a:gd name="T24" fmla="*/ 0 w 54"/>
                <a:gd name="T25" fmla="*/ 21 h 55"/>
                <a:gd name="T26" fmla="*/ 0 w 54"/>
                <a:gd name="T27" fmla="*/ 27 h 55"/>
                <a:gd name="T28" fmla="*/ 0 w 54"/>
                <a:gd name="T29" fmla="*/ 34 h 55"/>
                <a:gd name="T30" fmla="*/ 7 w 54"/>
                <a:gd name="T31" fmla="*/ 44 h 55"/>
                <a:gd name="T32" fmla="*/ 7 w 54"/>
                <a:gd name="T33" fmla="*/ 44 h 55"/>
                <a:gd name="T34" fmla="*/ 10 w 54"/>
                <a:gd name="T35" fmla="*/ 48 h 55"/>
                <a:gd name="T36" fmla="*/ 17 w 54"/>
                <a:gd name="T37" fmla="*/ 51 h 55"/>
                <a:gd name="T38" fmla="*/ 27 w 54"/>
                <a:gd name="T39" fmla="*/ 55 h 55"/>
                <a:gd name="T40" fmla="*/ 34 w 54"/>
                <a:gd name="T41" fmla="*/ 51 h 55"/>
                <a:gd name="T42" fmla="*/ 34 w 54"/>
                <a:gd name="T43" fmla="*/ 51 h 55"/>
                <a:gd name="T44" fmla="*/ 44 w 54"/>
                <a:gd name="T45" fmla="*/ 48 h 55"/>
                <a:gd name="T46" fmla="*/ 48 w 54"/>
                <a:gd name="T47" fmla="*/ 44 h 55"/>
                <a:gd name="T48" fmla="*/ 51 w 54"/>
                <a:gd name="T49" fmla="*/ 34 h 55"/>
                <a:gd name="T50" fmla="*/ 54 w 54"/>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7"/>
                  </a:moveTo>
                  <a:lnTo>
                    <a:pt x="54" y="27"/>
                  </a:lnTo>
                  <a:lnTo>
                    <a:pt x="51" y="21"/>
                  </a:lnTo>
                  <a:lnTo>
                    <a:pt x="48" y="10"/>
                  </a:lnTo>
                  <a:lnTo>
                    <a:pt x="44" y="7"/>
                  </a:lnTo>
                  <a:lnTo>
                    <a:pt x="34" y="4"/>
                  </a:lnTo>
                  <a:lnTo>
                    <a:pt x="34" y="4"/>
                  </a:lnTo>
                  <a:lnTo>
                    <a:pt x="27" y="0"/>
                  </a:lnTo>
                  <a:lnTo>
                    <a:pt x="17" y="4"/>
                  </a:lnTo>
                  <a:lnTo>
                    <a:pt x="10" y="7"/>
                  </a:lnTo>
                  <a:lnTo>
                    <a:pt x="7" y="10"/>
                  </a:lnTo>
                  <a:lnTo>
                    <a:pt x="7" y="10"/>
                  </a:lnTo>
                  <a:lnTo>
                    <a:pt x="0" y="21"/>
                  </a:lnTo>
                  <a:lnTo>
                    <a:pt x="0" y="27"/>
                  </a:lnTo>
                  <a:lnTo>
                    <a:pt x="0" y="34"/>
                  </a:lnTo>
                  <a:lnTo>
                    <a:pt x="7" y="44"/>
                  </a:lnTo>
                  <a:lnTo>
                    <a:pt x="7" y="44"/>
                  </a:lnTo>
                  <a:lnTo>
                    <a:pt x="10" y="48"/>
                  </a:lnTo>
                  <a:lnTo>
                    <a:pt x="17" y="51"/>
                  </a:lnTo>
                  <a:lnTo>
                    <a:pt x="27" y="55"/>
                  </a:lnTo>
                  <a:lnTo>
                    <a:pt x="34" y="51"/>
                  </a:lnTo>
                  <a:lnTo>
                    <a:pt x="34" y="51"/>
                  </a:lnTo>
                  <a:lnTo>
                    <a:pt x="44" y="48"/>
                  </a:lnTo>
                  <a:lnTo>
                    <a:pt x="48" y="44"/>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86" name="Freeform 1037">
              <a:extLst>
                <a:ext uri="{FF2B5EF4-FFF2-40B4-BE49-F238E27FC236}">
                  <a16:creationId xmlns:a16="http://schemas.microsoft.com/office/drawing/2014/main" id="{43813169-E37E-F647-C241-8A4D1FBEDA46}"/>
                </a:ext>
              </a:extLst>
            </p:cNvPr>
            <p:cNvSpPr>
              <a:spLocks/>
            </p:cNvSpPr>
            <p:nvPr/>
          </p:nvSpPr>
          <p:spPr bwMode="auto">
            <a:xfrm>
              <a:off x="1702791" y="1587433"/>
              <a:ext cx="55047" cy="42769"/>
            </a:xfrm>
            <a:custGeom>
              <a:avLst/>
              <a:gdLst>
                <a:gd name="T0" fmla="*/ 51 w 51"/>
                <a:gd name="T1" fmla="*/ 27 h 54"/>
                <a:gd name="T2" fmla="*/ 51 w 51"/>
                <a:gd name="T3" fmla="*/ 27 h 54"/>
                <a:gd name="T4" fmla="*/ 51 w 51"/>
                <a:gd name="T5" fmla="*/ 20 h 54"/>
                <a:gd name="T6" fmla="*/ 47 w 51"/>
                <a:gd name="T7" fmla="*/ 13 h 54"/>
                <a:gd name="T8" fmla="*/ 41 w 51"/>
                <a:gd name="T9" fmla="*/ 6 h 54"/>
                <a:gd name="T10" fmla="*/ 34 w 51"/>
                <a:gd name="T11" fmla="*/ 3 h 54"/>
                <a:gd name="T12" fmla="*/ 34 w 51"/>
                <a:gd name="T13" fmla="*/ 3 h 54"/>
                <a:gd name="T14" fmla="*/ 24 w 51"/>
                <a:gd name="T15" fmla="*/ 0 h 54"/>
                <a:gd name="T16" fmla="*/ 17 w 51"/>
                <a:gd name="T17" fmla="*/ 3 h 54"/>
                <a:gd name="T18" fmla="*/ 10 w 51"/>
                <a:gd name="T19" fmla="*/ 6 h 54"/>
                <a:gd name="T20" fmla="*/ 3 w 51"/>
                <a:gd name="T21" fmla="*/ 13 h 54"/>
                <a:gd name="T22" fmla="*/ 3 w 51"/>
                <a:gd name="T23" fmla="*/ 13 h 54"/>
                <a:gd name="T24" fmla="*/ 0 w 51"/>
                <a:gd name="T25" fmla="*/ 20 h 54"/>
                <a:gd name="T26" fmla="*/ 0 w 51"/>
                <a:gd name="T27" fmla="*/ 27 h 54"/>
                <a:gd name="T28" fmla="*/ 0 w 51"/>
                <a:gd name="T29" fmla="*/ 37 h 54"/>
                <a:gd name="T30" fmla="*/ 3 w 51"/>
                <a:gd name="T31" fmla="*/ 44 h 54"/>
                <a:gd name="T32" fmla="*/ 3 w 51"/>
                <a:gd name="T33" fmla="*/ 44 h 54"/>
                <a:gd name="T34" fmla="*/ 10 w 51"/>
                <a:gd name="T35" fmla="*/ 51 h 54"/>
                <a:gd name="T36" fmla="*/ 17 w 51"/>
                <a:gd name="T37" fmla="*/ 54 h 54"/>
                <a:gd name="T38" fmla="*/ 24 w 51"/>
                <a:gd name="T39" fmla="*/ 54 h 54"/>
                <a:gd name="T40" fmla="*/ 34 w 51"/>
                <a:gd name="T41" fmla="*/ 54 h 54"/>
                <a:gd name="T42" fmla="*/ 34 w 51"/>
                <a:gd name="T43" fmla="*/ 54 h 54"/>
                <a:gd name="T44" fmla="*/ 41 w 51"/>
                <a:gd name="T45" fmla="*/ 51 h 54"/>
                <a:gd name="T46" fmla="*/ 47 w 51"/>
                <a:gd name="T47" fmla="*/ 44 h 54"/>
                <a:gd name="T48" fmla="*/ 51 w 51"/>
                <a:gd name="T49" fmla="*/ 37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0"/>
                  </a:lnTo>
                  <a:lnTo>
                    <a:pt x="47" y="13"/>
                  </a:lnTo>
                  <a:lnTo>
                    <a:pt x="41" y="6"/>
                  </a:lnTo>
                  <a:lnTo>
                    <a:pt x="34" y="3"/>
                  </a:lnTo>
                  <a:lnTo>
                    <a:pt x="34" y="3"/>
                  </a:lnTo>
                  <a:lnTo>
                    <a:pt x="24" y="0"/>
                  </a:lnTo>
                  <a:lnTo>
                    <a:pt x="17" y="3"/>
                  </a:lnTo>
                  <a:lnTo>
                    <a:pt x="10" y="6"/>
                  </a:lnTo>
                  <a:lnTo>
                    <a:pt x="3" y="13"/>
                  </a:lnTo>
                  <a:lnTo>
                    <a:pt x="3" y="13"/>
                  </a:lnTo>
                  <a:lnTo>
                    <a:pt x="0" y="20"/>
                  </a:lnTo>
                  <a:lnTo>
                    <a:pt x="0" y="27"/>
                  </a:lnTo>
                  <a:lnTo>
                    <a:pt x="0" y="37"/>
                  </a:lnTo>
                  <a:lnTo>
                    <a:pt x="3" y="44"/>
                  </a:lnTo>
                  <a:lnTo>
                    <a:pt x="3" y="44"/>
                  </a:lnTo>
                  <a:lnTo>
                    <a:pt x="10" y="51"/>
                  </a:lnTo>
                  <a:lnTo>
                    <a:pt x="17" y="54"/>
                  </a:lnTo>
                  <a:lnTo>
                    <a:pt x="24" y="54"/>
                  </a:lnTo>
                  <a:lnTo>
                    <a:pt x="34" y="54"/>
                  </a:lnTo>
                  <a:lnTo>
                    <a:pt x="34" y="54"/>
                  </a:lnTo>
                  <a:lnTo>
                    <a:pt x="41" y="51"/>
                  </a:lnTo>
                  <a:lnTo>
                    <a:pt x="47" y="44"/>
                  </a:lnTo>
                  <a:lnTo>
                    <a:pt x="51" y="37"/>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87" name="Freeform 1038">
              <a:extLst>
                <a:ext uri="{FF2B5EF4-FFF2-40B4-BE49-F238E27FC236}">
                  <a16:creationId xmlns:a16="http://schemas.microsoft.com/office/drawing/2014/main" id="{6784B8E4-7C3A-1CE1-381D-419FAC1EBC6B}"/>
                </a:ext>
              </a:extLst>
            </p:cNvPr>
            <p:cNvSpPr>
              <a:spLocks/>
            </p:cNvSpPr>
            <p:nvPr/>
          </p:nvSpPr>
          <p:spPr bwMode="auto">
            <a:xfrm>
              <a:off x="1702791" y="1587433"/>
              <a:ext cx="55047" cy="42769"/>
            </a:xfrm>
            <a:custGeom>
              <a:avLst/>
              <a:gdLst>
                <a:gd name="T0" fmla="*/ 51 w 51"/>
                <a:gd name="T1" fmla="*/ 27 h 54"/>
                <a:gd name="T2" fmla="*/ 51 w 51"/>
                <a:gd name="T3" fmla="*/ 27 h 54"/>
                <a:gd name="T4" fmla="*/ 51 w 51"/>
                <a:gd name="T5" fmla="*/ 20 h 54"/>
                <a:gd name="T6" fmla="*/ 47 w 51"/>
                <a:gd name="T7" fmla="*/ 13 h 54"/>
                <a:gd name="T8" fmla="*/ 41 w 51"/>
                <a:gd name="T9" fmla="*/ 6 h 54"/>
                <a:gd name="T10" fmla="*/ 34 w 51"/>
                <a:gd name="T11" fmla="*/ 3 h 54"/>
                <a:gd name="T12" fmla="*/ 34 w 51"/>
                <a:gd name="T13" fmla="*/ 3 h 54"/>
                <a:gd name="T14" fmla="*/ 24 w 51"/>
                <a:gd name="T15" fmla="*/ 0 h 54"/>
                <a:gd name="T16" fmla="*/ 17 w 51"/>
                <a:gd name="T17" fmla="*/ 3 h 54"/>
                <a:gd name="T18" fmla="*/ 10 w 51"/>
                <a:gd name="T19" fmla="*/ 6 h 54"/>
                <a:gd name="T20" fmla="*/ 3 w 51"/>
                <a:gd name="T21" fmla="*/ 13 h 54"/>
                <a:gd name="T22" fmla="*/ 3 w 51"/>
                <a:gd name="T23" fmla="*/ 13 h 54"/>
                <a:gd name="T24" fmla="*/ 0 w 51"/>
                <a:gd name="T25" fmla="*/ 20 h 54"/>
                <a:gd name="T26" fmla="*/ 0 w 51"/>
                <a:gd name="T27" fmla="*/ 27 h 54"/>
                <a:gd name="T28" fmla="*/ 0 w 51"/>
                <a:gd name="T29" fmla="*/ 37 h 54"/>
                <a:gd name="T30" fmla="*/ 3 w 51"/>
                <a:gd name="T31" fmla="*/ 44 h 54"/>
                <a:gd name="T32" fmla="*/ 3 w 51"/>
                <a:gd name="T33" fmla="*/ 44 h 54"/>
                <a:gd name="T34" fmla="*/ 10 w 51"/>
                <a:gd name="T35" fmla="*/ 51 h 54"/>
                <a:gd name="T36" fmla="*/ 17 w 51"/>
                <a:gd name="T37" fmla="*/ 54 h 54"/>
                <a:gd name="T38" fmla="*/ 24 w 51"/>
                <a:gd name="T39" fmla="*/ 54 h 54"/>
                <a:gd name="T40" fmla="*/ 34 w 51"/>
                <a:gd name="T41" fmla="*/ 54 h 54"/>
                <a:gd name="T42" fmla="*/ 34 w 51"/>
                <a:gd name="T43" fmla="*/ 54 h 54"/>
                <a:gd name="T44" fmla="*/ 41 w 51"/>
                <a:gd name="T45" fmla="*/ 51 h 54"/>
                <a:gd name="T46" fmla="*/ 47 w 51"/>
                <a:gd name="T47" fmla="*/ 44 h 54"/>
                <a:gd name="T48" fmla="*/ 51 w 51"/>
                <a:gd name="T49" fmla="*/ 37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0"/>
                  </a:lnTo>
                  <a:lnTo>
                    <a:pt x="47" y="13"/>
                  </a:lnTo>
                  <a:lnTo>
                    <a:pt x="41" y="6"/>
                  </a:lnTo>
                  <a:lnTo>
                    <a:pt x="34" y="3"/>
                  </a:lnTo>
                  <a:lnTo>
                    <a:pt x="34" y="3"/>
                  </a:lnTo>
                  <a:lnTo>
                    <a:pt x="24" y="0"/>
                  </a:lnTo>
                  <a:lnTo>
                    <a:pt x="17" y="3"/>
                  </a:lnTo>
                  <a:lnTo>
                    <a:pt x="10" y="6"/>
                  </a:lnTo>
                  <a:lnTo>
                    <a:pt x="3" y="13"/>
                  </a:lnTo>
                  <a:lnTo>
                    <a:pt x="3" y="13"/>
                  </a:lnTo>
                  <a:lnTo>
                    <a:pt x="0" y="20"/>
                  </a:lnTo>
                  <a:lnTo>
                    <a:pt x="0" y="27"/>
                  </a:lnTo>
                  <a:lnTo>
                    <a:pt x="0" y="37"/>
                  </a:lnTo>
                  <a:lnTo>
                    <a:pt x="3" y="44"/>
                  </a:lnTo>
                  <a:lnTo>
                    <a:pt x="3" y="44"/>
                  </a:lnTo>
                  <a:lnTo>
                    <a:pt x="10" y="51"/>
                  </a:lnTo>
                  <a:lnTo>
                    <a:pt x="17" y="54"/>
                  </a:lnTo>
                  <a:lnTo>
                    <a:pt x="24" y="54"/>
                  </a:lnTo>
                  <a:lnTo>
                    <a:pt x="34" y="54"/>
                  </a:lnTo>
                  <a:lnTo>
                    <a:pt x="34" y="54"/>
                  </a:lnTo>
                  <a:lnTo>
                    <a:pt x="41" y="51"/>
                  </a:lnTo>
                  <a:lnTo>
                    <a:pt x="47" y="44"/>
                  </a:lnTo>
                  <a:lnTo>
                    <a:pt x="51" y="37"/>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88" name="Freeform 1039">
              <a:extLst>
                <a:ext uri="{FF2B5EF4-FFF2-40B4-BE49-F238E27FC236}">
                  <a16:creationId xmlns:a16="http://schemas.microsoft.com/office/drawing/2014/main" id="{DE6741B9-62A0-CA7D-DBB9-BFF70C6FC7AF}"/>
                </a:ext>
              </a:extLst>
            </p:cNvPr>
            <p:cNvSpPr>
              <a:spLocks/>
            </p:cNvSpPr>
            <p:nvPr/>
          </p:nvSpPr>
          <p:spPr bwMode="auto">
            <a:xfrm>
              <a:off x="1713378" y="1642675"/>
              <a:ext cx="55047" cy="39205"/>
            </a:xfrm>
            <a:custGeom>
              <a:avLst/>
              <a:gdLst>
                <a:gd name="T0" fmla="*/ 51 w 51"/>
                <a:gd name="T1" fmla="*/ 27 h 51"/>
                <a:gd name="T2" fmla="*/ 51 w 51"/>
                <a:gd name="T3" fmla="*/ 27 h 51"/>
                <a:gd name="T4" fmla="*/ 51 w 51"/>
                <a:gd name="T5" fmla="*/ 17 h 51"/>
                <a:gd name="T6" fmla="*/ 48 w 51"/>
                <a:gd name="T7" fmla="*/ 10 h 51"/>
                <a:gd name="T8" fmla="*/ 41 w 51"/>
                <a:gd name="T9" fmla="*/ 3 h 51"/>
                <a:gd name="T10" fmla="*/ 34 w 51"/>
                <a:gd name="T11" fmla="*/ 0 h 51"/>
                <a:gd name="T12" fmla="*/ 34 w 51"/>
                <a:gd name="T13" fmla="*/ 0 h 51"/>
                <a:gd name="T14" fmla="*/ 27 w 51"/>
                <a:gd name="T15" fmla="*/ 0 h 51"/>
                <a:gd name="T16" fmla="*/ 17 w 51"/>
                <a:gd name="T17" fmla="*/ 0 h 51"/>
                <a:gd name="T18" fmla="*/ 10 w 51"/>
                <a:gd name="T19" fmla="*/ 3 h 51"/>
                <a:gd name="T20" fmla="*/ 3 w 51"/>
                <a:gd name="T21" fmla="*/ 10 h 51"/>
                <a:gd name="T22" fmla="*/ 3 w 51"/>
                <a:gd name="T23" fmla="*/ 10 h 51"/>
                <a:gd name="T24" fmla="*/ 0 w 51"/>
                <a:gd name="T25" fmla="*/ 17 h 51"/>
                <a:gd name="T26" fmla="*/ 0 w 51"/>
                <a:gd name="T27" fmla="*/ 27 h 51"/>
                <a:gd name="T28" fmla="*/ 0 w 51"/>
                <a:gd name="T29" fmla="*/ 34 h 51"/>
                <a:gd name="T30" fmla="*/ 3 w 51"/>
                <a:gd name="T31" fmla="*/ 41 h 51"/>
                <a:gd name="T32" fmla="*/ 3 w 51"/>
                <a:gd name="T33" fmla="*/ 41 h 51"/>
                <a:gd name="T34" fmla="*/ 10 w 51"/>
                <a:gd name="T35" fmla="*/ 47 h 51"/>
                <a:gd name="T36" fmla="*/ 17 w 51"/>
                <a:gd name="T37" fmla="*/ 51 h 51"/>
                <a:gd name="T38" fmla="*/ 27 w 51"/>
                <a:gd name="T39" fmla="*/ 51 h 51"/>
                <a:gd name="T40" fmla="*/ 34 w 51"/>
                <a:gd name="T41" fmla="*/ 51 h 51"/>
                <a:gd name="T42" fmla="*/ 34 w 51"/>
                <a:gd name="T43" fmla="*/ 51 h 51"/>
                <a:gd name="T44" fmla="*/ 41 w 51"/>
                <a:gd name="T45" fmla="*/ 47 h 51"/>
                <a:gd name="T46" fmla="*/ 48 w 51"/>
                <a:gd name="T47" fmla="*/ 41 h 51"/>
                <a:gd name="T48" fmla="*/ 51 w 51"/>
                <a:gd name="T49" fmla="*/ 34 h 51"/>
                <a:gd name="T50" fmla="*/ 51 w 51"/>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1">
                  <a:moveTo>
                    <a:pt x="51" y="27"/>
                  </a:moveTo>
                  <a:lnTo>
                    <a:pt x="51" y="27"/>
                  </a:lnTo>
                  <a:lnTo>
                    <a:pt x="51" y="17"/>
                  </a:lnTo>
                  <a:lnTo>
                    <a:pt x="48" y="10"/>
                  </a:lnTo>
                  <a:lnTo>
                    <a:pt x="41" y="3"/>
                  </a:lnTo>
                  <a:lnTo>
                    <a:pt x="34" y="0"/>
                  </a:lnTo>
                  <a:lnTo>
                    <a:pt x="34" y="0"/>
                  </a:lnTo>
                  <a:lnTo>
                    <a:pt x="27" y="0"/>
                  </a:lnTo>
                  <a:lnTo>
                    <a:pt x="17" y="0"/>
                  </a:lnTo>
                  <a:lnTo>
                    <a:pt x="10" y="3"/>
                  </a:lnTo>
                  <a:lnTo>
                    <a:pt x="3" y="10"/>
                  </a:lnTo>
                  <a:lnTo>
                    <a:pt x="3" y="10"/>
                  </a:lnTo>
                  <a:lnTo>
                    <a:pt x="0" y="17"/>
                  </a:lnTo>
                  <a:lnTo>
                    <a:pt x="0" y="27"/>
                  </a:lnTo>
                  <a:lnTo>
                    <a:pt x="0" y="34"/>
                  </a:lnTo>
                  <a:lnTo>
                    <a:pt x="3" y="41"/>
                  </a:lnTo>
                  <a:lnTo>
                    <a:pt x="3" y="41"/>
                  </a:lnTo>
                  <a:lnTo>
                    <a:pt x="10" y="47"/>
                  </a:lnTo>
                  <a:lnTo>
                    <a:pt x="17" y="51"/>
                  </a:lnTo>
                  <a:lnTo>
                    <a:pt x="27" y="51"/>
                  </a:lnTo>
                  <a:lnTo>
                    <a:pt x="34" y="51"/>
                  </a:lnTo>
                  <a:lnTo>
                    <a:pt x="34" y="51"/>
                  </a:lnTo>
                  <a:lnTo>
                    <a:pt x="41" y="47"/>
                  </a:lnTo>
                  <a:lnTo>
                    <a:pt x="48"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89" name="Freeform 1040">
              <a:extLst>
                <a:ext uri="{FF2B5EF4-FFF2-40B4-BE49-F238E27FC236}">
                  <a16:creationId xmlns:a16="http://schemas.microsoft.com/office/drawing/2014/main" id="{BB91ED1E-367E-BBD8-F4CB-9C4F2954DB56}"/>
                </a:ext>
              </a:extLst>
            </p:cNvPr>
            <p:cNvSpPr>
              <a:spLocks/>
            </p:cNvSpPr>
            <p:nvPr/>
          </p:nvSpPr>
          <p:spPr bwMode="auto">
            <a:xfrm>
              <a:off x="1717612" y="1676534"/>
              <a:ext cx="57163" cy="42769"/>
            </a:xfrm>
            <a:custGeom>
              <a:avLst/>
              <a:gdLst>
                <a:gd name="T0" fmla="*/ 55 w 55"/>
                <a:gd name="T1" fmla="*/ 28 h 55"/>
                <a:gd name="T2" fmla="*/ 55 w 55"/>
                <a:gd name="T3" fmla="*/ 28 h 55"/>
                <a:gd name="T4" fmla="*/ 55 w 55"/>
                <a:gd name="T5" fmla="*/ 17 h 55"/>
                <a:gd name="T6" fmla="*/ 48 w 55"/>
                <a:gd name="T7" fmla="*/ 11 h 55"/>
                <a:gd name="T8" fmla="*/ 45 w 55"/>
                <a:gd name="T9" fmla="*/ 4 h 55"/>
                <a:gd name="T10" fmla="*/ 38 w 55"/>
                <a:gd name="T11" fmla="*/ 0 h 55"/>
                <a:gd name="T12" fmla="*/ 38 w 55"/>
                <a:gd name="T13" fmla="*/ 0 h 55"/>
                <a:gd name="T14" fmla="*/ 28 w 55"/>
                <a:gd name="T15" fmla="*/ 0 h 55"/>
                <a:gd name="T16" fmla="*/ 21 w 55"/>
                <a:gd name="T17" fmla="*/ 0 h 55"/>
                <a:gd name="T18" fmla="*/ 14 w 55"/>
                <a:gd name="T19" fmla="*/ 4 h 55"/>
                <a:gd name="T20" fmla="*/ 7 w 55"/>
                <a:gd name="T21" fmla="*/ 11 h 55"/>
                <a:gd name="T22" fmla="*/ 7 w 55"/>
                <a:gd name="T23" fmla="*/ 11 h 55"/>
                <a:gd name="T24" fmla="*/ 4 w 55"/>
                <a:gd name="T25" fmla="*/ 17 h 55"/>
                <a:gd name="T26" fmla="*/ 0 w 55"/>
                <a:gd name="T27" fmla="*/ 28 h 55"/>
                <a:gd name="T28" fmla="*/ 4 w 55"/>
                <a:gd name="T29" fmla="*/ 34 h 55"/>
                <a:gd name="T30" fmla="*/ 7 w 55"/>
                <a:gd name="T31" fmla="*/ 41 h 55"/>
                <a:gd name="T32" fmla="*/ 7 w 55"/>
                <a:gd name="T33" fmla="*/ 41 h 55"/>
                <a:gd name="T34" fmla="*/ 14 w 55"/>
                <a:gd name="T35" fmla="*/ 48 h 55"/>
                <a:gd name="T36" fmla="*/ 21 w 55"/>
                <a:gd name="T37" fmla="*/ 51 h 55"/>
                <a:gd name="T38" fmla="*/ 28 w 55"/>
                <a:gd name="T39" fmla="*/ 55 h 55"/>
                <a:gd name="T40" fmla="*/ 38 w 55"/>
                <a:gd name="T41" fmla="*/ 51 h 55"/>
                <a:gd name="T42" fmla="*/ 38 w 55"/>
                <a:gd name="T43" fmla="*/ 51 h 55"/>
                <a:gd name="T44" fmla="*/ 45 w 55"/>
                <a:gd name="T45" fmla="*/ 48 h 55"/>
                <a:gd name="T46" fmla="*/ 48 w 55"/>
                <a:gd name="T47" fmla="*/ 41 h 55"/>
                <a:gd name="T48" fmla="*/ 55 w 55"/>
                <a:gd name="T49" fmla="*/ 34 h 55"/>
                <a:gd name="T50" fmla="*/ 55 w 55"/>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5">
                  <a:moveTo>
                    <a:pt x="55" y="28"/>
                  </a:moveTo>
                  <a:lnTo>
                    <a:pt x="55" y="28"/>
                  </a:lnTo>
                  <a:lnTo>
                    <a:pt x="55" y="17"/>
                  </a:lnTo>
                  <a:lnTo>
                    <a:pt x="48" y="11"/>
                  </a:lnTo>
                  <a:lnTo>
                    <a:pt x="45" y="4"/>
                  </a:lnTo>
                  <a:lnTo>
                    <a:pt x="38" y="0"/>
                  </a:lnTo>
                  <a:lnTo>
                    <a:pt x="38" y="0"/>
                  </a:lnTo>
                  <a:lnTo>
                    <a:pt x="28" y="0"/>
                  </a:lnTo>
                  <a:lnTo>
                    <a:pt x="21" y="0"/>
                  </a:lnTo>
                  <a:lnTo>
                    <a:pt x="14" y="4"/>
                  </a:lnTo>
                  <a:lnTo>
                    <a:pt x="7" y="11"/>
                  </a:lnTo>
                  <a:lnTo>
                    <a:pt x="7" y="11"/>
                  </a:lnTo>
                  <a:lnTo>
                    <a:pt x="4" y="17"/>
                  </a:lnTo>
                  <a:lnTo>
                    <a:pt x="0" y="28"/>
                  </a:lnTo>
                  <a:lnTo>
                    <a:pt x="4" y="34"/>
                  </a:lnTo>
                  <a:lnTo>
                    <a:pt x="7" y="41"/>
                  </a:lnTo>
                  <a:lnTo>
                    <a:pt x="7" y="41"/>
                  </a:lnTo>
                  <a:lnTo>
                    <a:pt x="14" y="48"/>
                  </a:lnTo>
                  <a:lnTo>
                    <a:pt x="21" y="51"/>
                  </a:lnTo>
                  <a:lnTo>
                    <a:pt x="28" y="55"/>
                  </a:lnTo>
                  <a:lnTo>
                    <a:pt x="38" y="51"/>
                  </a:lnTo>
                  <a:lnTo>
                    <a:pt x="38" y="51"/>
                  </a:lnTo>
                  <a:lnTo>
                    <a:pt x="45" y="48"/>
                  </a:lnTo>
                  <a:lnTo>
                    <a:pt x="48" y="41"/>
                  </a:lnTo>
                  <a:lnTo>
                    <a:pt x="55" y="34"/>
                  </a:lnTo>
                  <a:lnTo>
                    <a:pt x="55"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90" name="Freeform 1041">
              <a:extLst>
                <a:ext uri="{FF2B5EF4-FFF2-40B4-BE49-F238E27FC236}">
                  <a16:creationId xmlns:a16="http://schemas.microsoft.com/office/drawing/2014/main" id="{D7E9F78D-49F1-E375-92A1-A9AD14CE5B1B}"/>
                </a:ext>
              </a:extLst>
            </p:cNvPr>
            <p:cNvSpPr>
              <a:spLocks/>
            </p:cNvSpPr>
            <p:nvPr/>
          </p:nvSpPr>
          <p:spPr bwMode="auto">
            <a:xfrm>
              <a:off x="1717612" y="1676534"/>
              <a:ext cx="57163" cy="42769"/>
            </a:xfrm>
            <a:custGeom>
              <a:avLst/>
              <a:gdLst>
                <a:gd name="T0" fmla="*/ 55 w 55"/>
                <a:gd name="T1" fmla="*/ 28 h 55"/>
                <a:gd name="T2" fmla="*/ 55 w 55"/>
                <a:gd name="T3" fmla="*/ 28 h 55"/>
                <a:gd name="T4" fmla="*/ 55 w 55"/>
                <a:gd name="T5" fmla="*/ 17 h 55"/>
                <a:gd name="T6" fmla="*/ 48 w 55"/>
                <a:gd name="T7" fmla="*/ 11 h 55"/>
                <a:gd name="T8" fmla="*/ 45 w 55"/>
                <a:gd name="T9" fmla="*/ 4 h 55"/>
                <a:gd name="T10" fmla="*/ 38 w 55"/>
                <a:gd name="T11" fmla="*/ 0 h 55"/>
                <a:gd name="T12" fmla="*/ 38 w 55"/>
                <a:gd name="T13" fmla="*/ 0 h 55"/>
                <a:gd name="T14" fmla="*/ 28 w 55"/>
                <a:gd name="T15" fmla="*/ 0 h 55"/>
                <a:gd name="T16" fmla="*/ 21 w 55"/>
                <a:gd name="T17" fmla="*/ 0 h 55"/>
                <a:gd name="T18" fmla="*/ 14 w 55"/>
                <a:gd name="T19" fmla="*/ 4 h 55"/>
                <a:gd name="T20" fmla="*/ 7 w 55"/>
                <a:gd name="T21" fmla="*/ 11 h 55"/>
                <a:gd name="T22" fmla="*/ 7 w 55"/>
                <a:gd name="T23" fmla="*/ 11 h 55"/>
                <a:gd name="T24" fmla="*/ 4 w 55"/>
                <a:gd name="T25" fmla="*/ 17 h 55"/>
                <a:gd name="T26" fmla="*/ 0 w 55"/>
                <a:gd name="T27" fmla="*/ 28 h 55"/>
                <a:gd name="T28" fmla="*/ 4 w 55"/>
                <a:gd name="T29" fmla="*/ 34 h 55"/>
                <a:gd name="T30" fmla="*/ 7 w 55"/>
                <a:gd name="T31" fmla="*/ 41 h 55"/>
                <a:gd name="T32" fmla="*/ 7 w 55"/>
                <a:gd name="T33" fmla="*/ 41 h 55"/>
                <a:gd name="T34" fmla="*/ 14 w 55"/>
                <a:gd name="T35" fmla="*/ 48 h 55"/>
                <a:gd name="T36" fmla="*/ 21 w 55"/>
                <a:gd name="T37" fmla="*/ 51 h 55"/>
                <a:gd name="T38" fmla="*/ 28 w 55"/>
                <a:gd name="T39" fmla="*/ 55 h 55"/>
                <a:gd name="T40" fmla="*/ 38 w 55"/>
                <a:gd name="T41" fmla="*/ 51 h 55"/>
                <a:gd name="T42" fmla="*/ 38 w 55"/>
                <a:gd name="T43" fmla="*/ 51 h 55"/>
                <a:gd name="T44" fmla="*/ 45 w 55"/>
                <a:gd name="T45" fmla="*/ 48 h 55"/>
                <a:gd name="T46" fmla="*/ 48 w 55"/>
                <a:gd name="T47" fmla="*/ 41 h 55"/>
                <a:gd name="T48" fmla="*/ 55 w 55"/>
                <a:gd name="T49" fmla="*/ 34 h 55"/>
                <a:gd name="T50" fmla="*/ 55 w 55"/>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5">
                  <a:moveTo>
                    <a:pt x="55" y="28"/>
                  </a:moveTo>
                  <a:lnTo>
                    <a:pt x="55" y="28"/>
                  </a:lnTo>
                  <a:lnTo>
                    <a:pt x="55" y="17"/>
                  </a:lnTo>
                  <a:lnTo>
                    <a:pt x="48" y="11"/>
                  </a:lnTo>
                  <a:lnTo>
                    <a:pt x="45" y="4"/>
                  </a:lnTo>
                  <a:lnTo>
                    <a:pt x="38" y="0"/>
                  </a:lnTo>
                  <a:lnTo>
                    <a:pt x="38" y="0"/>
                  </a:lnTo>
                  <a:lnTo>
                    <a:pt x="28" y="0"/>
                  </a:lnTo>
                  <a:lnTo>
                    <a:pt x="21" y="0"/>
                  </a:lnTo>
                  <a:lnTo>
                    <a:pt x="14" y="4"/>
                  </a:lnTo>
                  <a:lnTo>
                    <a:pt x="7" y="11"/>
                  </a:lnTo>
                  <a:lnTo>
                    <a:pt x="7" y="11"/>
                  </a:lnTo>
                  <a:lnTo>
                    <a:pt x="4" y="17"/>
                  </a:lnTo>
                  <a:lnTo>
                    <a:pt x="0" y="28"/>
                  </a:lnTo>
                  <a:lnTo>
                    <a:pt x="4" y="34"/>
                  </a:lnTo>
                  <a:lnTo>
                    <a:pt x="7" y="41"/>
                  </a:lnTo>
                  <a:lnTo>
                    <a:pt x="7" y="41"/>
                  </a:lnTo>
                  <a:lnTo>
                    <a:pt x="14" y="48"/>
                  </a:lnTo>
                  <a:lnTo>
                    <a:pt x="21" y="51"/>
                  </a:lnTo>
                  <a:lnTo>
                    <a:pt x="28" y="55"/>
                  </a:lnTo>
                  <a:lnTo>
                    <a:pt x="38" y="51"/>
                  </a:lnTo>
                  <a:lnTo>
                    <a:pt x="38" y="51"/>
                  </a:lnTo>
                  <a:lnTo>
                    <a:pt x="45" y="48"/>
                  </a:lnTo>
                  <a:lnTo>
                    <a:pt x="48" y="41"/>
                  </a:lnTo>
                  <a:lnTo>
                    <a:pt x="55" y="34"/>
                  </a:lnTo>
                  <a:lnTo>
                    <a:pt x="55"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91" name="Freeform 1042">
              <a:extLst>
                <a:ext uri="{FF2B5EF4-FFF2-40B4-BE49-F238E27FC236}">
                  <a16:creationId xmlns:a16="http://schemas.microsoft.com/office/drawing/2014/main" id="{1928899E-0533-B09E-B681-ED4D910BD617}"/>
                </a:ext>
              </a:extLst>
            </p:cNvPr>
            <p:cNvSpPr>
              <a:spLocks/>
            </p:cNvSpPr>
            <p:nvPr/>
          </p:nvSpPr>
          <p:spPr bwMode="auto">
            <a:xfrm>
              <a:off x="1728198" y="1694355"/>
              <a:ext cx="57165" cy="39205"/>
            </a:xfrm>
            <a:custGeom>
              <a:avLst/>
              <a:gdLst>
                <a:gd name="T0" fmla="*/ 54 w 54"/>
                <a:gd name="T1" fmla="*/ 27 h 54"/>
                <a:gd name="T2" fmla="*/ 54 w 54"/>
                <a:gd name="T3" fmla="*/ 27 h 54"/>
                <a:gd name="T4" fmla="*/ 54 w 54"/>
                <a:gd name="T5" fmla="*/ 20 h 54"/>
                <a:gd name="T6" fmla="*/ 50 w 54"/>
                <a:gd name="T7" fmla="*/ 10 h 54"/>
                <a:gd name="T8" fmla="*/ 44 w 54"/>
                <a:gd name="T9" fmla="*/ 7 h 54"/>
                <a:gd name="T10" fmla="*/ 37 w 54"/>
                <a:gd name="T11" fmla="*/ 3 h 54"/>
                <a:gd name="T12" fmla="*/ 37 w 54"/>
                <a:gd name="T13" fmla="*/ 3 h 54"/>
                <a:gd name="T14" fmla="*/ 27 w 54"/>
                <a:gd name="T15" fmla="*/ 0 h 54"/>
                <a:gd name="T16" fmla="*/ 20 w 54"/>
                <a:gd name="T17" fmla="*/ 3 h 54"/>
                <a:gd name="T18" fmla="*/ 13 w 54"/>
                <a:gd name="T19" fmla="*/ 7 h 54"/>
                <a:gd name="T20" fmla="*/ 6 w 54"/>
                <a:gd name="T21" fmla="*/ 10 h 54"/>
                <a:gd name="T22" fmla="*/ 6 w 54"/>
                <a:gd name="T23" fmla="*/ 10 h 54"/>
                <a:gd name="T24" fmla="*/ 3 w 54"/>
                <a:gd name="T25" fmla="*/ 20 h 54"/>
                <a:gd name="T26" fmla="*/ 0 w 54"/>
                <a:gd name="T27" fmla="*/ 27 h 54"/>
                <a:gd name="T28" fmla="*/ 3 w 54"/>
                <a:gd name="T29" fmla="*/ 34 h 54"/>
                <a:gd name="T30" fmla="*/ 6 w 54"/>
                <a:gd name="T31" fmla="*/ 44 h 54"/>
                <a:gd name="T32" fmla="*/ 6 w 54"/>
                <a:gd name="T33" fmla="*/ 44 h 54"/>
                <a:gd name="T34" fmla="*/ 13 w 54"/>
                <a:gd name="T35" fmla="*/ 47 h 54"/>
                <a:gd name="T36" fmla="*/ 20 w 54"/>
                <a:gd name="T37" fmla="*/ 51 h 54"/>
                <a:gd name="T38" fmla="*/ 27 w 54"/>
                <a:gd name="T39" fmla="*/ 54 h 54"/>
                <a:gd name="T40" fmla="*/ 37 w 54"/>
                <a:gd name="T41" fmla="*/ 51 h 54"/>
                <a:gd name="T42" fmla="*/ 37 w 54"/>
                <a:gd name="T43" fmla="*/ 51 h 54"/>
                <a:gd name="T44" fmla="*/ 44 w 54"/>
                <a:gd name="T45" fmla="*/ 47 h 54"/>
                <a:gd name="T46" fmla="*/ 50 w 54"/>
                <a:gd name="T47" fmla="*/ 44 h 54"/>
                <a:gd name="T48" fmla="*/ 54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20"/>
                  </a:lnTo>
                  <a:lnTo>
                    <a:pt x="50" y="10"/>
                  </a:lnTo>
                  <a:lnTo>
                    <a:pt x="44" y="7"/>
                  </a:lnTo>
                  <a:lnTo>
                    <a:pt x="37" y="3"/>
                  </a:lnTo>
                  <a:lnTo>
                    <a:pt x="37" y="3"/>
                  </a:lnTo>
                  <a:lnTo>
                    <a:pt x="27" y="0"/>
                  </a:lnTo>
                  <a:lnTo>
                    <a:pt x="20" y="3"/>
                  </a:lnTo>
                  <a:lnTo>
                    <a:pt x="13" y="7"/>
                  </a:lnTo>
                  <a:lnTo>
                    <a:pt x="6" y="10"/>
                  </a:lnTo>
                  <a:lnTo>
                    <a:pt x="6" y="10"/>
                  </a:lnTo>
                  <a:lnTo>
                    <a:pt x="3" y="20"/>
                  </a:lnTo>
                  <a:lnTo>
                    <a:pt x="0" y="27"/>
                  </a:lnTo>
                  <a:lnTo>
                    <a:pt x="3" y="34"/>
                  </a:lnTo>
                  <a:lnTo>
                    <a:pt x="6" y="44"/>
                  </a:lnTo>
                  <a:lnTo>
                    <a:pt x="6" y="44"/>
                  </a:lnTo>
                  <a:lnTo>
                    <a:pt x="13" y="47"/>
                  </a:lnTo>
                  <a:lnTo>
                    <a:pt x="20" y="51"/>
                  </a:lnTo>
                  <a:lnTo>
                    <a:pt x="27" y="54"/>
                  </a:lnTo>
                  <a:lnTo>
                    <a:pt x="37" y="51"/>
                  </a:lnTo>
                  <a:lnTo>
                    <a:pt x="37" y="51"/>
                  </a:lnTo>
                  <a:lnTo>
                    <a:pt x="44" y="47"/>
                  </a:lnTo>
                  <a:lnTo>
                    <a:pt x="50" y="44"/>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92" name="Freeform 1043">
              <a:extLst>
                <a:ext uri="{FF2B5EF4-FFF2-40B4-BE49-F238E27FC236}">
                  <a16:creationId xmlns:a16="http://schemas.microsoft.com/office/drawing/2014/main" id="{E4B00B8E-A7DF-B4BD-C283-5D14FBDA213C}"/>
                </a:ext>
              </a:extLst>
            </p:cNvPr>
            <p:cNvSpPr>
              <a:spLocks/>
            </p:cNvSpPr>
            <p:nvPr/>
          </p:nvSpPr>
          <p:spPr bwMode="auto">
            <a:xfrm>
              <a:off x="1728198" y="1694355"/>
              <a:ext cx="57165" cy="39205"/>
            </a:xfrm>
            <a:custGeom>
              <a:avLst/>
              <a:gdLst>
                <a:gd name="T0" fmla="*/ 54 w 54"/>
                <a:gd name="T1" fmla="*/ 27 h 54"/>
                <a:gd name="T2" fmla="*/ 54 w 54"/>
                <a:gd name="T3" fmla="*/ 27 h 54"/>
                <a:gd name="T4" fmla="*/ 54 w 54"/>
                <a:gd name="T5" fmla="*/ 20 h 54"/>
                <a:gd name="T6" fmla="*/ 50 w 54"/>
                <a:gd name="T7" fmla="*/ 10 h 54"/>
                <a:gd name="T8" fmla="*/ 44 w 54"/>
                <a:gd name="T9" fmla="*/ 7 h 54"/>
                <a:gd name="T10" fmla="*/ 37 w 54"/>
                <a:gd name="T11" fmla="*/ 3 h 54"/>
                <a:gd name="T12" fmla="*/ 37 w 54"/>
                <a:gd name="T13" fmla="*/ 3 h 54"/>
                <a:gd name="T14" fmla="*/ 27 w 54"/>
                <a:gd name="T15" fmla="*/ 0 h 54"/>
                <a:gd name="T16" fmla="*/ 20 w 54"/>
                <a:gd name="T17" fmla="*/ 3 h 54"/>
                <a:gd name="T18" fmla="*/ 13 w 54"/>
                <a:gd name="T19" fmla="*/ 7 h 54"/>
                <a:gd name="T20" fmla="*/ 6 w 54"/>
                <a:gd name="T21" fmla="*/ 10 h 54"/>
                <a:gd name="T22" fmla="*/ 6 w 54"/>
                <a:gd name="T23" fmla="*/ 10 h 54"/>
                <a:gd name="T24" fmla="*/ 3 w 54"/>
                <a:gd name="T25" fmla="*/ 20 h 54"/>
                <a:gd name="T26" fmla="*/ 0 w 54"/>
                <a:gd name="T27" fmla="*/ 27 h 54"/>
                <a:gd name="T28" fmla="*/ 3 w 54"/>
                <a:gd name="T29" fmla="*/ 34 h 54"/>
                <a:gd name="T30" fmla="*/ 6 w 54"/>
                <a:gd name="T31" fmla="*/ 44 h 54"/>
                <a:gd name="T32" fmla="*/ 6 w 54"/>
                <a:gd name="T33" fmla="*/ 44 h 54"/>
                <a:gd name="T34" fmla="*/ 13 w 54"/>
                <a:gd name="T35" fmla="*/ 47 h 54"/>
                <a:gd name="T36" fmla="*/ 20 w 54"/>
                <a:gd name="T37" fmla="*/ 51 h 54"/>
                <a:gd name="T38" fmla="*/ 27 w 54"/>
                <a:gd name="T39" fmla="*/ 54 h 54"/>
                <a:gd name="T40" fmla="*/ 37 w 54"/>
                <a:gd name="T41" fmla="*/ 51 h 54"/>
                <a:gd name="T42" fmla="*/ 37 w 54"/>
                <a:gd name="T43" fmla="*/ 51 h 54"/>
                <a:gd name="T44" fmla="*/ 44 w 54"/>
                <a:gd name="T45" fmla="*/ 47 h 54"/>
                <a:gd name="T46" fmla="*/ 50 w 54"/>
                <a:gd name="T47" fmla="*/ 44 h 54"/>
                <a:gd name="T48" fmla="*/ 54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20"/>
                  </a:lnTo>
                  <a:lnTo>
                    <a:pt x="50" y="10"/>
                  </a:lnTo>
                  <a:lnTo>
                    <a:pt x="44" y="7"/>
                  </a:lnTo>
                  <a:lnTo>
                    <a:pt x="37" y="3"/>
                  </a:lnTo>
                  <a:lnTo>
                    <a:pt x="37" y="3"/>
                  </a:lnTo>
                  <a:lnTo>
                    <a:pt x="27" y="0"/>
                  </a:lnTo>
                  <a:lnTo>
                    <a:pt x="20" y="3"/>
                  </a:lnTo>
                  <a:lnTo>
                    <a:pt x="13" y="7"/>
                  </a:lnTo>
                  <a:lnTo>
                    <a:pt x="6" y="10"/>
                  </a:lnTo>
                  <a:lnTo>
                    <a:pt x="6" y="10"/>
                  </a:lnTo>
                  <a:lnTo>
                    <a:pt x="3" y="20"/>
                  </a:lnTo>
                  <a:lnTo>
                    <a:pt x="0" y="27"/>
                  </a:lnTo>
                  <a:lnTo>
                    <a:pt x="3" y="34"/>
                  </a:lnTo>
                  <a:lnTo>
                    <a:pt x="6" y="44"/>
                  </a:lnTo>
                  <a:lnTo>
                    <a:pt x="6" y="44"/>
                  </a:lnTo>
                  <a:lnTo>
                    <a:pt x="13" y="47"/>
                  </a:lnTo>
                  <a:lnTo>
                    <a:pt x="20" y="51"/>
                  </a:lnTo>
                  <a:lnTo>
                    <a:pt x="27" y="54"/>
                  </a:lnTo>
                  <a:lnTo>
                    <a:pt x="37" y="51"/>
                  </a:lnTo>
                  <a:lnTo>
                    <a:pt x="37" y="51"/>
                  </a:lnTo>
                  <a:lnTo>
                    <a:pt x="44" y="47"/>
                  </a:lnTo>
                  <a:lnTo>
                    <a:pt x="50" y="44"/>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93" name="Freeform 1044">
              <a:extLst>
                <a:ext uri="{FF2B5EF4-FFF2-40B4-BE49-F238E27FC236}">
                  <a16:creationId xmlns:a16="http://schemas.microsoft.com/office/drawing/2014/main" id="{4FB01C43-95EE-4C4C-C687-999BA8A08EBE}"/>
                </a:ext>
              </a:extLst>
            </p:cNvPr>
            <p:cNvSpPr>
              <a:spLocks/>
            </p:cNvSpPr>
            <p:nvPr/>
          </p:nvSpPr>
          <p:spPr bwMode="auto">
            <a:xfrm>
              <a:off x="1734550" y="1749597"/>
              <a:ext cx="59281" cy="40987"/>
            </a:xfrm>
            <a:custGeom>
              <a:avLst/>
              <a:gdLst>
                <a:gd name="T0" fmla="*/ 55 w 55"/>
                <a:gd name="T1" fmla="*/ 27 h 55"/>
                <a:gd name="T2" fmla="*/ 55 w 55"/>
                <a:gd name="T3" fmla="*/ 27 h 55"/>
                <a:gd name="T4" fmla="*/ 51 w 55"/>
                <a:gd name="T5" fmla="*/ 17 h 55"/>
                <a:gd name="T6" fmla="*/ 48 w 55"/>
                <a:gd name="T7" fmla="*/ 11 h 55"/>
                <a:gd name="T8" fmla="*/ 41 w 55"/>
                <a:gd name="T9" fmla="*/ 7 h 55"/>
                <a:gd name="T10" fmla="*/ 34 w 55"/>
                <a:gd name="T11" fmla="*/ 0 h 55"/>
                <a:gd name="T12" fmla="*/ 34 w 55"/>
                <a:gd name="T13" fmla="*/ 0 h 55"/>
                <a:gd name="T14" fmla="*/ 28 w 55"/>
                <a:gd name="T15" fmla="*/ 0 h 55"/>
                <a:gd name="T16" fmla="*/ 17 w 55"/>
                <a:gd name="T17" fmla="*/ 0 h 55"/>
                <a:gd name="T18" fmla="*/ 11 w 55"/>
                <a:gd name="T19" fmla="*/ 4 h 55"/>
                <a:gd name="T20" fmla="*/ 7 w 55"/>
                <a:gd name="T21" fmla="*/ 11 h 55"/>
                <a:gd name="T22" fmla="*/ 7 w 55"/>
                <a:gd name="T23" fmla="*/ 11 h 55"/>
                <a:gd name="T24" fmla="*/ 0 w 55"/>
                <a:gd name="T25" fmla="*/ 17 h 55"/>
                <a:gd name="T26" fmla="*/ 0 w 55"/>
                <a:gd name="T27" fmla="*/ 27 h 55"/>
                <a:gd name="T28" fmla="*/ 0 w 55"/>
                <a:gd name="T29" fmla="*/ 34 h 55"/>
                <a:gd name="T30" fmla="*/ 7 w 55"/>
                <a:gd name="T31" fmla="*/ 41 h 55"/>
                <a:gd name="T32" fmla="*/ 7 w 55"/>
                <a:gd name="T33" fmla="*/ 41 h 55"/>
                <a:gd name="T34" fmla="*/ 11 w 55"/>
                <a:gd name="T35" fmla="*/ 48 h 55"/>
                <a:gd name="T36" fmla="*/ 17 w 55"/>
                <a:gd name="T37" fmla="*/ 51 h 55"/>
                <a:gd name="T38" fmla="*/ 28 w 55"/>
                <a:gd name="T39" fmla="*/ 55 h 55"/>
                <a:gd name="T40" fmla="*/ 34 w 55"/>
                <a:gd name="T41" fmla="*/ 51 h 55"/>
                <a:gd name="T42" fmla="*/ 34 w 55"/>
                <a:gd name="T43" fmla="*/ 51 h 55"/>
                <a:gd name="T44" fmla="*/ 41 w 55"/>
                <a:gd name="T45" fmla="*/ 48 h 55"/>
                <a:gd name="T46" fmla="*/ 48 w 55"/>
                <a:gd name="T47" fmla="*/ 41 h 55"/>
                <a:gd name="T48" fmla="*/ 51 w 55"/>
                <a:gd name="T49" fmla="*/ 34 h 55"/>
                <a:gd name="T50" fmla="*/ 55 w 55"/>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5">
                  <a:moveTo>
                    <a:pt x="55" y="27"/>
                  </a:moveTo>
                  <a:lnTo>
                    <a:pt x="55" y="27"/>
                  </a:lnTo>
                  <a:lnTo>
                    <a:pt x="51" y="17"/>
                  </a:lnTo>
                  <a:lnTo>
                    <a:pt x="48" y="11"/>
                  </a:lnTo>
                  <a:lnTo>
                    <a:pt x="41" y="7"/>
                  </a:lnTo>
                  <a:lnTo>
                    <a:pt x="34" y="0"/>
                  </a:lnTo>
                  <a:lnTo>
                    <a:pt x="34" y="0"/>
                  </a:lnTo>
                  <a:lnTo>
                    <a:pt x="28" y="0"/>
                  </a:lnTo>
                  <a:lnTo>
                    <a:pt x="17" y="0"/>
                  </a:lnTo>
                  <a:lnTo>
                    <a:pt x="11" y="4"/>
                  </a:lnTo>
                  <a:lnTo>
                    <a:pt x="7" y="11"/>
                  </a:lnTo>
                  <a:lnTo>
                    <a:pt x="7" y="11"/>
                  </a:lnTo>
                  <a:lnTo>
                    <a:pt x="0" y="17"/>
                  </a:lnTo>
                  <a:lnTo>
                    <a:pt x="0" y="27"/>
                  </a:lnTo>
                  <a:lnTo>
                    <a:pt x="0" y="34"/>
                  </a:lnTo>
                  <a:lnTo>
                    <a:pt x="7" y="41"/>
                  </a:lnTo>
                  <a:lnTo>
                    <a:pt x="7" y="41"/>
                  </a:lnTo>
                  <a:lnTo>
                    <a:pt x="11" y="48"/>
                  </a:lnTo>
                  <a:lnTo>
                    <a:pt x="17" y="51"/>
                  </a:lnTo>
                  <a:lnTo>
                    <a:pt x="28" y="55"/>
                  </a:lnTo>
                  <a:lnTo>
                    <a:pt x="34" y="51"/>
                  </a:lnTo>
                  <a:lnTo>
                    <a:pt x="34" y="51"/>
                  </a:lnTo>
                  <a:lnTo>
                    <a:pt x="41" y="48"/>
                  </a:lnTo>
                  <a:lnTo>
                    <a:pt x="48" y="41"/>
                  </a:lnTo>
                  <a:lnTo>
                    <a:pt x="51"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94" name="Freeform 1045">
              <a:extLst>
                <a:ext uri="{FF2B5EF4-FFF2-40B4-BE49-F238E27FC236}">
                  <a16:creationId xmlns:a16="http://schemas.microsoft.com/office/drawing/2014/main" id="{50F08D3D-B9A3-5D7E-AA3C-59995E90CB08}"/>
                </a:ext>
              </a:extLst>
            </p:cNvPr>
            <p:cNvSpPr>
              <a:spLocks/>
            </p:cNvSpPr>
            <p:nvPr/>
          </p:nvSpPr>
          <p:spPr bwMode="auto">
            <a:xfrm>
              <a:off x="1747253" y="1790584"/>
              <a:ext cx="57163" cy="39205"/>
            </a:xfrm>
            <a:custGeom>
              <a:avLst/>
              <a:gdLst>
                <a:gd name="T0" fmla="*/ 54 w 54"/>
                <a:gd name="T1" fmla="*/ 27 h 51"/>
                <a:gd name="T2" fmla="*/ 54 w 54"/>
                <a:gd name="T3" fmla="*/ 27 h 51"/>
                <a:gd name="T4" fmla="*/ 50 w 54"/>
                <a:gd name="T5" fmla="*/ 17 h 51"/>
                <a:gd name="T6" fmla="*/ 47 w 54"/>
                <a:gd name="T7" fmla="*/ 10 h 51"/>
                <a:gd name="T8" fmla="*/ 44 w 54"/>
                <a:gd name="T9" fmla="*/ 3 h 51"/>
                <a:gd name="T10" fmla="*/ 33 w 54"/>
                <a:gd name="T11" fmla="*/ 0 h 51"/>
                <a:gd name="T12" fmla="*/ 33 w 54"/>
                <a:gd name="T13" fmla="*/ 0 h 51"/>
                <a:gd name="T14" fmla="*/ 27 w 54"/>
                <a:gd name="T15" fmla="*/ 0 h 51"/>
                <a:gd name="T16" fmla="*/ 20 w 54"/>
                <a:gd name="T17" fmla="*/ 0 h 51"/>
                <a:gd name="T18" fmla="*/ 10 w 54"/>
                <a:gd name="T19" fmla="*/ 3 h 51"/>
                <a:gd name="T20" fmla="*/ 6 w 54"/>
                <a:gd name="T21" fmla="*/ 10 h 51"/>
                <a:gd name="T22" fmla="*/ 6 w 54"/>
                <a:gd name="T23" fmla="*/ 10 h 51"/>
                <a:gd name="T24" fmla="*/ 3 w 54"/>
                <a:gd name="T25" fmla="*/ 17 h 51"/>
                <a:gd name="T26" fmla="*/ 0 w 54"/>
                <a:gd name="T27" fmla="*/ 23 h 51"/>
                <a:gd name="T28" fmla="*/ 3 w 54"/>
                <a:gd name="T29" fmla="*/ 34 h 51"/>
                <a:gd name="T30" fmla="*/ 6 w 54"/>
                <a:gd name="T31" fmla="*/ 40 h 51"/>
                <a:gd name="T32" fmla="*/ 6 w 54"/>
                <a:gd name="T33" fmla="*/ 40 h 51"/>
                <a:gd name="T34" fmla="*/ 10 w 54"/>
                <a:gd name="T35" fmla="*/ 47 h 51"/>
                <a:gd name="T36" fmla="*/ 20 w 54"/>
                <a:gd name="T37" fmla="*/ 51 h 51"/>
                <a:gd name="T38" fmla="*/ 27 w 54"/>
                <a:gd name="T39" fmla="*/ 51 h 51"/>
                <a:gd name="T40" fmla="*/ 33 w 54"/>
                <a:gd name="T41" fmla="*/ 51 h 51"/>
                <a:gd name="T42" fmla="*/ 33 w 54"/>
                <a:gd name="T43" fmla="*/ 51 h 51"/>
                <a:gd name="T44" fmla="*/ 44 w 54"/>
                <a:gd name="T45" fmla="*/ 47 h 51"/>
                <a:gd name="T46" fmla="*/ 47 w 54"/>
                <a:gd name="T47" fmla="*/ 40 h 51"/>
                <a:gd name="T48" fmla="*/ 50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0" y="17"/>
                  </a:lnTo>
                  <a:lnTo>
                    <a:pt x="47" y="10"/>
                  </a:lnTo>
                  <a:lnTo>
                    <a:pt x="44" y="3"/>
                  </a:lnTo>
                  <a:lnTo>
                    <a:pt x="33" y="0"/>
                  </a:lnTo>
                  <a:lnTo>
                    <a:pt x="33" y="0"/>
                  </a:lnTo>
                  <a:lnTo>
                    <a:pt x="27" y="0"/>
                  </a:lnTo>
                  <a:lnTo>
                    <a:pt x="20" y="0"/>
                  </a:lnTo>
                  <a:lnTo>
                    <a:pt x="10" y="3"/>
                  </a:lnTo>
                  <a:lnTo>
                    <a:pt x="6" y="10"/>
                  </a:lnTo>
                  <a:lnTo>
                    <a:pt x="6" y="10"/>
                  </a:lnTo>
                  <a:lnTo>
                    <a:pt x="3" y="17"/>
                  </a:lnTo>
                  <a:lnTo>
                    <a:pt x="0" y="23"/>
                  </a:lnTo>
                  <a:lnTo>
                    <a:pt x="3" y="34"/>
                  </a:lnTo>
                  <a:lnTo>
                    <a:pt x="6" y="40"/>
                  </a:lnTo>
                  <a:lnTo>
                    <a:pt x="6" y="40"/>
                  </a:lnTo>
                  <a:lnTo>
                    <a:pt x="10" y="47"/>
                  </a:lnTo>
                  <a:lnTo>
                    <a:pt x="20" y="51"/>
                  </a:lnTo>
                  <a:lnTo>
                    <a:pt x="27" y="51"/>
                  </a:lnTo>
                  <a:lnTo>
                    <a:pt x="33" y="51"/>
                  </a:lnTo>
                  <a:lnTo>
                    <a:pt x="33" y="51"/>
                  </a:lnTo>
                  <a:lnTo>
                    <a:pt x="44" y="47"/>
                  </a:lnTo>
                  <a:lnTo>
                    <a:pt x="47" y="40"/>
                  </a:lnTo>
                  <a:lnTo>
                    <a:pt x="50"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95" name="Freeform 1046">
              <a:extLst>
                <a:ext uri="{FF2B5EF4-FFF2-40B4-BE49-F238E27FC236}">
                  <a16:creationId xmlns:a16="http://schemas.microsoft.com/office/drawing/2014/main" id="{22203158-B424-9265-5A83-0F04EAEA0F1F}"/>
                </a:ext>
              </a:extLst>
            </p:cNvPr>
            <p:cNvSpPr>
              <a:spLocks/>
            </p:cNvSpPr>
            <p:nvPr/>
          </p:nvSpPr>
          <p:spPr bwMode="auto">
            <a:xfrm>
              <a:off x="1774776" y="1828006"/>
              <a:ext cx="57165" cy="37423"/>
            </a:xfrm>
            <a:custGeom>
              <a:avLst/>
              <a:gdLst>
                <a:gd name="T0" fmla="*/ 54 w 54"/>
                <a:gd name="T1" fmla="*/ 27 h 51"/>
                <a:gd name="T2" fmla="*/ 54 w 54"/>
                <a:gd name="T3" fmla="*/ 27 h 51"/>
                <a:gd name="T4" fmla="*/ 51 w 54"/>
                <a:gd name="T5" fmla="*/ 17 h 51"/>
                <a:gd name="T6" fmla="*/ 47 w 54"/>
                <a:gd name="T7" fmla="*/ 10 h 51"/>
                <a:gd name="T8" fmla="*/ 40 w 54"/>
                <a:gd name="T9" fmla="*/ 4 h 51"/>
                <a:gd name="T10" fmla="*/ 34 w 54"/>
                <a:gd name="T11" fmla="*/ 0 h 51"/>
                <a:gd name="T12" fmla="*/ 34 w 54"/>
                <a:gd name="T13" fmla="*/ 0 h 51"/>
                <a:gd name="T14" fmla="*/ 27 w 54"/>
                <a:gd name="T15" fmla="*/ 0 h 51"/>
                <a:gd name="T16" fmla="*/ 17 w 54"/>
                <a:gd name="T17" fmla="*/ 0 h 51"/>
                <a:gd name="T18" fmla="*/ 10 w 54"/>
                <a:gd name="T19" fmla="*/ 4 h 51"/>
                <a:gd name="T20" fmla="*/ 3 w 54"/>
                <a:gd name="T21" fmla="*/ 10 h 51"/>
                <a:gd name="T22" fmla="*/ 3 w 54"/>
                <a:gd name="T23" fmla="*/ 10 h 51"/>
                <a:gd name="T24" fmla="*/ 0 w 54"/>
                <a:gd name="T25" fmla="*/ 17 h 51"/>
                <a:gd name="T26" fmla="*/ 0 w 54"/>
                <a:gd name="T27" fmla="*/ 27 h 51"/>
                <a:gd name="T28" fmla="*/ 0 w 54"/>
                <a:gd name="T29" fmla="*/ 34 h 51"/>
                <a:gd name="T30" fmla="*/ 3 w 54"/>
                <a:gd name="T31" fmla="*/ 41 h 51"/>
                <a:gd name="T32" fmla="*/ 3 w 54"/>
                <a:gd name="T33" fmla="*/ 41 h 51"/>
                <a:gd name="T34" fmla="*/ 10 w 54"/>
                <a:gd name="T35" fmla="*/ 48 h 51"/>
                <a:gd name="T36" fmla="*/ 17 w 54"/>
                <a:gd name="T37" fmla="*/ 51 h 51"/>
                <a:gd name="T38" fmla="*/ 27 w 54"/>
                <a:gd name="T39" fmla="*/ 51 h 51"/>
                <a:gd name="T40" fmla="*/ 34 w 54"/>
                <a:gd name="T41" fmla="*/ 51 h 51"/>
                <a:gd name="T42" fmla="*/ 34 w 54"/>
                <a:gd name="T43" fmla="*/ 51 h 51"/>
                <a:gd name="T44" fmla="*/ 40 w 54"/>
                <a:gd name="T45" fmla="*/ 48 h 51"/>
                <a:gd name="T46" fmla="*/ 47 w 54"/>
                <a:gd name="T47" fmla="*/ 41 h 51"/>
                <a:gd name="T48" fmla="*/ 51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1" y="17"/>
                  </a:lnTo>
                  <a:lnTo>
                    <a:pt x="47" y="10"/>
                  </a:lnTo>
                  <a:lnTo>
                    <a:pt x="40" y="4"/>
                  </a:lnTo>
                  <a:lnTo>
                    <a:pt x="34" y="0"/>
                  </a:lnTo>
                  <a:lnTo>
                    <a:pt x="34" y="0"/>
                  </a:lnTo>
                  <a:lnTo>
                    <a:pt x="27" y="0"/>
                  </a:lnTo>
                  <a:lnTo>
                    <a:pt x="17" y="0"/>
                  </a:lnTo>
                  <a:lnTo>
                    <a:pt x="10" y="4"/>
                  </a:lnTo>
                  <a:lnTo>
                    <a:pt x="3" y="10"/>
                  </a:lnTo>
                  <a:lnTo>
                    <a:pt x="3" y="10"/>
                  </a:lnTo>
                  <a:lnTo>
                    <a:pt x="0" y="17"/>
                  </a:lnTo>
                  <a:lnTo>
                    <a:pt x="0" y="27"/>
                  </a:lnTo>
                  <a:lnTo>
                    <a:pt x="0" y="34"/>
                  </a:lnTo>
                  <a:lnTo>
                    <a:pt x="3" y="41"/>
                  </a:lnTo>
                  <a:lnTo>
                    <a:pt x="3" y="41"/>
                  </a:lnTo>
                  <a:lnTo>
                    <a:pt x="10" y="48"/>
                  </a:lnTo>
                  <a:lnTo>
                    <a:pt x="17" y="51"/>
                  </a:lnTo>
                  <a:lnTo>
                    <a:pt x="27" y="51"/>
                  </a:lnTo>
                  <a:lnTo>
                    <a:pt x="34" y="51"/>
                  </a:lnTo>
                  <a:lnTo>
                    <a:pt x="34" y="51"/>
                  </a:lnTo>
                  <a:lnTo>
                    <a:pt x="40" y="48"/>
                  </a:lnTo>
                  <a:lnTo>
                    <a:pt x="47" y="41"/>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96" name="Freeform 1047">
              <a:extLst>
                <a:ext uri="{FF2B5EF4-FFF2-40B4-BE49-F238E27FC236}">
                  <a16:creationId xmlns:a16="http://schemas.microsoft.com/office/drawing/2014/main" id="{408FBB9F-37E4-089F-4CAC-3D76417E72B1}"/>
                </a:ext>
              </a:extLst>
            </p:cNvPr>
            <p:cNvSpPr>
              <a:spLocks/>
            </p:cNvSpPr>
            <p:nvPr/>
          </p:nvSpPr>
          <p:spPr bwMode="auto">
            <a:xfrm>
              <a:off x="1774776" y="1828006"/>
              <a:ext cx="57165" cy="37423"/>
            </a:xfrm>
            <a:custGeom>
              <a:avLst/>
              <a:gdLst>
                <a:gd name="T0" fmla="*/ 54 w 54"/>
                <a:gd name="T1" fmla="*/ 27 h 51"/>
                <a:gd name="T2" fmla="*/ 54 w 54"/>
                <a:gd name="T3" fmla="*/ 27 h 51"/>
                <a:gd name="T4" fmla="*/ 51 w 54"/>
                <a:gd name="T5" fmla="*/ 17 h 51"/>
                <a:gd name="T6" fmla="*/ 47 w 54"/>
                <a:gd name="T7" fmla="*/ 10 h 51"/>
                <a:gd name="T8" fmla="*/ 40 w 54"/>
                <a:gd name="T9" fmla="*/ 4 h 51"/>
                <a:gd name="T10" fmla="*/ 34 w 54"/>
                <a:gd name="T11" fmla="*/ 0 h 51"/>
                <a:gd name="T12" fmla="*/ 34 w 54"/>
                <a:gd name="T13" fmla="*/ 0 h 51"/>
                <a:gd name="T14" fmla="*/ 27 w 54"/>
                <a:gd name="T15" fmla="*/ 0 h 51"/>
                <a:gd name="T16" fmla="*/ 17 w 54"/>
                <a:gd name="T17" fmla="*/ 0 h 51"/>
                <a:gd name="T18" fmla="*/ 10 w 54"/>
                <a:gd name="T19" fmla="*/ 4 h 51"/>
                <a:gd name="T20" fmla="*/ 3 w 54"/>
                <a:gd name="T21" fmla="*/ 10 h 51"/>
                <a:gd name="T22" fmla="*/ 3 w 54"/>
                <a:gd name="T23" fmla="*/ 10 h 51"/>
                <a:gd name="T24" fmla="*/ 0 w 54"/>
                <a:gd name="T25" fmla="*/ 17 h 51"/>
                <a:gd name="T26" fmla="*/ 0 w 54"/>
                <a:gd name="T27" fmla="*/ 27 h 51"/>
                <a:gd name="T28" fmla="*/ 0 w 54"/>
                <a:gd name="T29" fmla="*/ 34 h 51"/>
                <a:gd name="T30" fmla="*/ 3 w 54"/>
                <a:gd name="T31" fmla="*/ 41 h 51"/>
                <a:gd name="T32" fmla="*/ 3 w 54"/>
                <a:gd name="T33" fmla="*/ 41 h 51"/>
                <a:gd name="T34" fmla="*/ 10 w 54"/>
                <a:gd name="T35" fmla="*/ 48 h 51"/>
                <a:gd name="T36" fmla="*/ 17 w 54"/>
                <a:gd name="T37" fmla="*/ 51 h 51"/>
                <a:gd name="T38" fmla="*/ 27 w 54"/>
                <a:gd name="T39" fmla="*/ 51 h 51"/>
                <a:gd name="T40" fmla="*/ 34 w 54"/>
                <a:gd name="T41" fmla="*/ 51 h 51"/>
                <a:gd name="T42" fmla="*/ 34 w 54"/>
                <a:gd name="T43" fmla="*/ 51 h 51"/>
                <a:gd name="T44" fmla="*/ 40 w 54"/>
                <a:gd name="T45" fmla="*/ 48 h 51"/>
                <a:gd name="T46" fmla="*/ 47 w 54"/>
                <a:gd name="T47" fmla="*/ 41 h 51"/>
                <a:gd name="T48" fmla="*/ 51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1" y="17"/>
                  </a:lnTo>
                  <a:lnTo>
                    <a:pt x="47" y="10"/>
                  </a:lnTo>
                  <a:lnTo>
                    <a:pt x="40" y="4"/>
                  </a:lnTo>
                  <a:lnTo>
                    <a:pt x="34" y="0"/>
                  </a:lnTo>
                  <a:lnTo>
                    <a:pt x="34" y="0"/>
                  </a:lnTo>
                  <a:lnTo>
                    <a:pt x="27" y="0"/>
                  </a:lnTo>
                  <a:lnTo>
                    <a:pt x="17" y="0"/>
                  </a:lnTo>
                  <a:lnTo>
                    <a:pt x="10" y="4"/>
                  </a:lnTo>
                  <a:lnTo>
                    <a:pt x="3" y="10"/>
                  </a:lnTo>
                  <a:lnTo>
                    <a:pt x="3" y="10"/>
                  </a:lnTo>
                  <a:lnTo>
                    <a:pt x="0" y="17"/>
                  </a:lnTo>
                  <a:lnTo>
                    <a:pt x="0" y="27"/>
                  </a:lnTo>
                  <a:lnTo>
                    <a:pt x="0" y="34"/>
                  </a:lnTo>
                  <a:lnTo>
                    <a:pt x="3" y="41"/>
                  </a:lnTo>
                  <a:lnTo>
                    <a:pt x="3" y="41"/>
                  </a:lnTo>
                  <a:lnTo>
                    <a:pt x="10" y="48"/>
                  </a:lnTo>
                  <a:lnTo>
                    <a:pt x="17" y="51"/>
                  </a:lnTo>
                  <a:lnTo>
                    <a:pt x="27" y="51"/>
                  </a:lnTo>
                  <a:lnTo>
                    <a:pt x="34" y="51"/>
                  </a:lnTo>
                  <a:lnTo>
                    <a:pt x="34" y="51"/>
                  </a:lnTo>
                  <a:lnTo>
                    <a:pt x="40" y="48"/>
                  </a:lnTo>
                  <a:lnTo>
                    <a:pt x="47" y="41"/>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97" name="Freeform 1048">
              <a:extLst>
                <a:ext uri="{FF2B5EF4-FFF2-40B4-BE49-F238E27FC236}">
                  <a16:creationId xmlns:a16="http://schemas.microsoft.com/office/drawing/2014/main" id="{4486DB54-5445-D147-D823-B41B354F41B2}"/>
                </a:ext>
              </a:extLst>
            </p:cNvPr>
            <p:cNvSpPr>
              <a:spLocks/>
            </p:cNvSpPr>
            <p:nvPr/>
          </p:nvSpPr>
          <p:spPr bwMode="auto">
            <a:xfrm>
              <a:off x="1857346" y="1886814"/>
              <a:ext cx="57163" cy="39205"/>
            </a:xfrm>
            <a:custGeom>
              <a:avLst/>
              <a:gdLst>
                <a:gd name="T0" fmla="*/ 54 w 54"/>
                <a:gd name="T1" fmla="*/ 27 h 54"/>
                <a:gd name="T2" fmla="*/ 54 w 54"/>
                <a:gd name="T3" fmla="*/ 27 h 54"/>
                <a:gd name="T4" fmla="*/ 54 w 54"/>
                <a:gd name="T5" fmla="*/ 20 h 54"/>
                <a:gd name="T6" fmla="*/ 51 w 54"/>
                <a:gd name="T7" fmla="*/ 10 h 54"/>
                <a:gd name="T8" fmla="*/ 44 w 54"/>
                <a:gd name="T9" fmla="*/ 7 h 54"/>
                <a:gd name="T10" fmla="*/ 37 w 54"/>
                <a:gd name="T11" fmla="*/ 4 h 54"/>
                <a:gd name="T12" fmla="*/ 37 w 54"/>
                <a:gd name="T13" fmla="*/ 4 h 54"/>
                <a:gd name="T14" fmla="*/ 27 w 54"/>
                <a:gd name="T15" fmla="*/ 0 h 54"/>
                <a:gd name="T16" fmla="*/ 20 w 54"/>
                <a:gd name="T17" fmla="*/ 4 h 54"/>
                <a:gd name="T18" fmla="*/ 13 w 54"/>
                <a:gd name="T19" fmla="*/ 7 h 54"/>
                <a:gd name="T20" fmla="*/ 6 w 54"/>
                <a:gd name="T21" fmla="*/ 10 h 54"/>
                <a:gd name="T22" fmla="*/ 6 w 54"/>
                <a:gd name="T23" fmla="*/ 10 h 54"/>
                <a:gd name="T24" fmla="*/ 3 w 54"/>
                <a:gd name="T25" fmla="*/ 20 h 54"/>
                <a:gd name="T26" fmla="*/ 0 w 54"/>
                <a:gd name="T27" fmla="*/ 27 h 54"/>
                <a:gd name="T28" fmla="*/ 3 w 54"/>
                <a:gd name="T29" fmla="*/ 34 h 54"/>
                <a:gd name="T30" fmla="*/ 6 w 54"/>
                <a:gd name="T31" fmla="*/ 44 h 54"/>
                <a:gd name="T32" fmla="*/ 6 w 54"/>
                <a:gd name="T33" fmla="*/ 44 h 54"/>
                <a:gd name="T34" fmla="*/ 13 w 54"/>
                <a:gd name="T35" fmla="*/ 48 h 54"/>
                <a:gd name="T36" fmla="*/ 20 w 54"/>
                <a:gd name="T37" fmla="*/ 51 h 54"/>
                <a:gd name="T38" fmla="*/ 27 w 54"/>
                <a:gd name="T39" fmla="*/ 54 h 54"/>
                <a:gd name="T40" fmla="*/ 37 w 54"/>
                <a:gd name="T41" fmla="*/ 51 h 54"/>
                <a:gd name="T42" fmla="*/ 37 w 54"/>
                <a:gd name="T43" fmla="*/ 51 h 54"/>
                <a:gd name="T44" fmla="*/ 44 w 54"/>
                <a:gd name="T45" fmla="*/ 48 h 54"/>
                <a:gd name="T46" fmla="*/ 51 w 54"/>
                <a:gd name="T47" fmla="*/ 44 h 54"/>
                <a:gd name="T48" fmla="*/ 54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20"/>
                  </a:lnTo>
                  <a:lnTo>
                    <a:pt x="51" y="10"/>
                  </a:lnTo>
                  <a:lnTo>
                    <a:pt x="44" y="7"/>
                  </a:lnTo>
                  <a:lnTo>
                    <a:pt x="37" y="4"/>
                  </a:lnTo>
                  <a:lnTo>
                    <a:pt x="37" y="4"/>
                  </a:lnTo>
                  <a:lnTo>
                    <a:pt x="27" y="0"/>
                  </a:lnTo>
                  <a:lnTo>
                    <a:pt x="20" y="4"/>
                  </a:lnTo>
                  <a:lnTo>
                    <a:pt x="13" y="7"/>
                  </a:lnTo>
                  <a:lnTo>
                    <a:pt x="6" y="10"/>
                  </a:lnTo>
                  <a:lnTo>
                    <a:pt x="6" y="10"/>
                  </a:lnTo>
                  <a:lnTo>
                    <a:pt x="3" y="20"/>
                  </a:lnTo>
                  <a:lnTo>
                    <a:pt x="0" y="27"/>
                  </a:lnTo>
                  <a:lnTo>
                    <a:pt x="3" y="34"/>
                  </a:lnTo>
                  <a:lnTo>
                    <a:pt x="6" y="44"/>
                  </a:lnTo>
                  <a:lnTo>
                    <a:pt x="6" y="44"/>
                  </a:lnTo>
                  <a:lnTo>
                    <a:pt x="13" y="48"/>
                  </a:lnTo>
                  <a:lnTo>
                    <a:pt x="20" y="51"/>
                  </a:lnTo>
                  <a:lnTo>
                    <a:pt x="27" y="54"/>
                  </a:lnTo>
                  <a:lnTo>
                    <a:pt x="37" y="51"/>
                  </a:lnTo>
                  <a:lnTo>
                    <a:pt x="37" y="51"/>
                  </a:lnTo>
                  <a:lnTo>
                    <a:pt x="44" y="48"/>
                  </a:lnTo>
                  <a:lnTo>
                    <a:pt x="51" y="44"/>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98" name="Freeform 1049">
              <a:extLst>
                <a:ext uri="{FF2B5EF4-FFF2-40B4-BE49-F238E27FC236}">
                  <a16:creationId xmlns:a16="http://schemas.microsoft.com/office/drawing/2014/main" id="{6D7BFC78-5074-5BE3-D420-6B9D2BA8A0B4}"/>
                </a:ext>
              </a:extLst>
            </p:cNvPr>
            <p:cNvSpPr>
              <a:spLocks/>
            </p:cNvSpPr>
            <p:nvPr/>
          </p:nvSpPr>
          <p:spPr bwMode="auto">
            <a:xfrm>
              <a:off x="1992846" y="2048978"/>
              <a:ext cx="57163" cy="40987"/>
            </a:xfrm>
            <a:custGeom>
              <a:avLst/>
              <a:gdLst>
                <a:gd name="T0" fmla="*/ 54 w 54"/>
                <a:gd name="T1" fmla="*/ 27 h 54"/>
                <a:gd name="T2" fmla="*/ 54 w 54"/>
                <a:gd name="T3" fmla="*/ 27 h 54"/>
                <a:gd name="T4" fmla="*/ 50 w 54"/>
                <a:gd name="T5" fmla="*/ 21 h 54"/>
                <a:gd name="T6" fmla="*/ 47 w 54"/>
                <a:gd name="T7" fmla="*/ 14 h 54"/>
                <a:gd name="T8" fmla="*/ 44 w 54"/>
                <a:gd name="T9" fmla="*/ 7 h 54"/>
                <a:gd name="T10" fmla="*/ 33 w 54"/>
                <a:gd name="T11" fmla="*/ 4 h 54"/>
                <a:gd name="T12" fmla="*/ 33 w 54"/>
                <a:gd name="T13" fmla="*/ 4 h 54"/>
                <a:gd name="T14" fmla="*/ 27 w 54"/>
                <a:gd name="T15" fmla="*/ 0 h 54"/>
                <a:gd name="T16" fmla="*/ 17 w 54"/>
                <a:gd name="T17" fmla="*/ 4 h 54"/>
                <a:gd name="T18" fmla="*/ 10 w 54"/>
                <a:gd name="T19" fmla="*/ 7 h 54"/>
                <a:gd name="T20" fmla="*/ 6 w 54"/>
                <a:gd name="T21" fmla="*/ 14 h 54"/>
                <a:gd name="T22" fmla="*/ 6 w 54"/>
                <a:gd name="T23" fmla="*/ 14 h 54"/>
                <a:gd name="T24" fmla="*/ 0 w 54"/>
                <a:gd name="T25" fmla="*/ 21 h 54"/>
                <a:gd name="T26" fmla="*/ 0 w 54"/>
                <a:gd name="T27" fmla="*/ 27 h 54"/>
                <a:gd name="T28" fmla="*/ 0 w 54"/>
                <a:gd name="T29" fmla="*/ 38 h 54"/>
                <a:gd name="T30" fmla="*/ 6 w 54"/>
                <a:gd name="T31" fmla="*/ 44 h 54"/>
                <a:gd name="T32" fmla="*/ 6 w 54"/>
                <a:gd name="T33" fmla="*/ 44 h 54"/>
                <a:gd name="T34" fmla="*/ 10 w 54"/>
                <a:gd name="T35" fmla="*/ 48 h 54"/>
                <a:gd name="T36" fmla="*/ 17 w 54"/>
                <a:gd name="T37" fmla="*/ 54 h 54"/>
                <a:gd name="T38" fmla="*/ 27 w 54"/>
                <a:gd name="T39" fmla="*/ 54 h 54"/>
                <a:gd name="T40" fmla="*/ 33 w 54"/>
                <a:gd name="T41" fmla="*/ 54 h 54"/>
                <a:gd name="T42" fmla="*/ 33 w 54"/>
                <a:gd name="T43" fmla="*/ 54 h 54"/>
                <a:gd name="T44" fmla="*/ 44 w 54"/>
                <a:gd name="T45" fmla="*/ 48 h 54"/>
                <a:gd name="T46" fmla="*/ 47 w 54"/>
                <a:gd name="T47" fmla="*/ 44 h 54"/>
                <a:gd name="T48" fmla="*/ 50 w 54"/>
                <a:gd name="T49" fmla="*/ 38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0" y="21"/>
                  </a:lnTo>
                  <a:lnTo>
                    <a:pt x="47" y="14"/>
                  </a:lnTo>
                  <a:lnTo>
                    <a:pt x="44" y="7"/>
                  </a:lnTo>
                  <a:lnTo>
                    <a:pt x="33" y="4"/>
                  </a:lnTo>
                  <a:lnTo>
                    <a:pt x="33" y="4"/>
                  </a:lnTo>
                  <a:lnTo>
                    <a:pt x="27" y="0"/>
                  </a:lnTo>
                  <a:lnTo>
                    <a:pt x="17" y="4"/>
                  </a:lnTo>
                  <a:lnTo>
                    <a:pt x="10" y="7"/>
                  </a:lnTo>
                  <a:lnTo>
                    <a:pt x="6" y="14"/>
                  </a:lnTo>
                  <a:lnTo>
                    <a:pt x="6" y="14"/>
                  </a:lnTo>
                  <a:lnTo>
                    <a:pt x="0" y="21"/>
                  </a:lnTo>
                  <a:lnTo>
                    <a:pt x="0" y="27"/>
                  </a:lnTo>
                  <a:lnTo>
                    <a:pt x="0" y="38"/>
                  </a:lnTo>
                  <a:lnTo>
                    <a:pt x="6" y="44"/>
                  </a:lnTo>
                  <a:lnTo>
                    <a:pt x="6" y="44"/>
                  </a:lnTo>
                  <a:lnTo>
                    <a:pt x="10" y="48"/>
                  </a:lnTo>
                  <a:lnTo>
                    <a:pt x="17" y="54"/>
                  </a:lnTo>
                  <a:lnTo>
                    <a:pt x="27" y="54"/>
                  </a:lnTo>
                  <a:lnTo>
                    <a:pt x="33" y="54"/>
                  </a:lnTo>
                  <a:lnTo>
                    <a:pt x="33" y="54"/>
                  </a:lnTo>
                  <a:lnTo>
                    <a:pt x="44" y="48"/>
                  </a:lnTo>
                  <a:lnTo>
                    <a:pt x="47" y="44"/>
                  </a:lnTo>
                  <a:lnTo>
                    <a:pt x="50" y="38"/>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99" name="Freeform 1050">
              <a:extLst>
                <a:ext uri="{FF2B5EF4-FFF2-40B4-BE49-F238E27FC236}">
                  <a16:creationId xmlns:a16="http://schemas.microsoft.com/office/drawing/2014/main" id="{6383ED93-E2E2-5ED1-3945-0746B7B76257}"/>
                </a:ext>
              </a:extLst>
            </p:cNvPr>
            <p:cNvSpPr>
              <a:spLocks/>
            </p:cNvSpPr>
            <p:nvPr/>
          </p:nvSpPr>
          <p:spPr bwMode="auto">
            <a:xfrm>
              <a:off x="1999197" y="2048978"/>
              <a:ext cx="52930" cy="40987"/>
            </a:xfrm>
            <a:custGeom>
              <a:avLst/>
              <a:gdLst>
                <a:gd name="T0" fmla="*/ 51 w 51"/>
                <a:gd name="T1" fmla="*/ 27 h 54"/>
                <a:gd name="T2" fmla="*/ 51 w 51"/>
                <a:gd name="T3" fmla="*/ 27 h 54"/>
                <a:gd name="T4" fmla="*/ 51 w 51"/>
                <a:gd name="T5" fmla="*/ 21 h 54"/>
                <a:gd name="T6" fmla="*/ 48 w 51"/>
                <a:gd name="T7" fmla="*/ 14 h 54"/>
                <a:gd name="T8" fmla="*/ 41 w 51"/>
                <a:gd name="T9" fmla="*/ 7 h 54"/>
                <a:gd name="T10" fmla="*/ 34 w 51"/>
                <a:gd name="T11" fmla="*/ 4 h 54"/>
                <a:gd name="T12" fmla="*/ 34 w 51"/>
                <a:gd name="T13" fmla="*/ 4 h 54"/>
                <a:gd name="T14" fmla="*/ 24 w 51"/>
                <a:gd name="T15" fmla="*/ 0 h 54"/>
                <a:gd name="T16" fmla="*/ 17 w 51"/>
                <a:gd name="T17" fmla="*/ 4 h 54"/>
                <a:gd name="T18" fmla="*/ 11 w 51"/>
                <a:gd name="T19" fmla="*/ 7 h 54"/>
                <a:gd name="T20" fmla="*/ 4 w 51"/>
                <a:gd name="T21" fmla="*/ 14 h 54"/>
                <a:gd name="T22" fmla="*/ 4 w 51"/>
                <a:gd name="T23" fmla="*/ 14 h 54"/>
                <a:gd name="T24" fmla="*/ 0 w 51"/>
                <a:gd name="T25" fmla="*/ 21 h 54"/>
                <a:gd name="T26" fmla="*/ 0 w 51"/>
                <a:gd name="T27" fmla="*/ 27 h 54"/>
                <a:gd name="T28" fmla="*/ 0 w 51"/>
                <a:gd name="T29" fmla="*/ 38 h 54"/>
                <a:gd name="T30" fmla="*/ 4 w 51"/>
                <a:gd name="T31" fmla="*/ 44 h 54"/>
                <a:gd name="T32" fmla="*/ 4 w 51"/>
                <a:gd name="T33" fmla="*/ 44 h 54"/>
                <a:gd name="T34" fmla="*/ 11 w 51"/>
                <a:gd name="T35" fmla="*/ 48 h 54"/>
                <a:gd name="T36" fmla="*/ 17 w 51"/>
                <a:gd name="T37" fmla="*/ 54 h 54"/>
                <a:gd name="T38" fmla="*/ 24 w 51"/>
                <a:gd name="T39" fmla="*/ 54 h 54"/>
                <a:gd name="T40" fmla="*/ 34 w 51"/>
                <a:gd name="T41" fmla="*/ 54 h 54"/>
                <a:gd name="T42" fmla="*/ 34 w 51"/>
                <a:gd name="T43" fmla="*/ 54 h 54"/>
                <a:gd name="T44" fmla="*/ 41 w 51"/>
                <a:gd name="T45" fmla="*/ 48 h 54"/>
                <a:gd name="T46" fmla="*/ 48 w 51"/>
                <a:gd name="T47" fmla="*/ 44 h 54"/>
                <a:gd name="T48" fmla="*/ 51 w 51"/>
                <a:gd name="T49" fmla="*/ 38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1"/>
                  </a:lnTo>
                  <a:lnTo>
                    <a:pt x="48" y="14"/>
                  </a:lnTo>
                  <a:lnTo>
                    <a:pt x="41" y="7"/>
                  </a:lnTo>
                  <a:lnTo>
                    <a:pt x="34" y="4"/>
                  </a:lnTo>
                  <a:lnTo>
                    <a:pt x="34" y="4"/>
                  </a:lnTo>
                  <a:lnTo>
                    <a:pt x="24" y="0"/>
                  </a:lnTo>
                  <a:lnTo>
                    <a:pt x="17" y="4"/>
                  </a:lnTo>
                  <a:lnTo>
                    <a:pt x="11" y="7"/>
                  </a:lnTo>
                  <a:lnTo>
                    <a:pt x="4" y="14"/>
                  </a:lnTo>
                  <a:lnTo>
                    <a:pt x="4" y="14"/>
                  </a:lnTo>
                  <a:lnTo>
                    <a:pt x="0" y="21"/>
                  </a:lnTo>
                  <a:lnTo>
                    <a:pt x="0" y="27"/>
                  </a:lnTo>
                  <a:lnTo>
                    <a:pt x="0" y="38"/>
                  </a:lnTo>
                  <a:lnTo>
                    <a:pt x="4" y="44"/>
                  </a:lnTo>
                  <a:lnTo>
                    <a:pt x="4" y="44"/>
                  </a:lnTo>
                  <a:lnTo>
                    <a:pt x="11" y="48"/>
                  </a:lnTo>
                  <a:lnTo>
                    <a:pt x="17" y="54"/>
                  </a:lnTo>
                  <a:lnTo>
                    <a:pt x="24" y="54"/>
                  </a:lnTo>
                  <a:lnTo>
                    <a:pt x="34" y="54"/>
                  </a:lnTo>
                  <a:lnTo>
                    <a:pt x="34" y="54"/>
                  </a:lnTo>
                  <a:lnTo>
                    <a:pt x="41" y="48"/>
                  </a:lnTo>
                  <a:lnTo>
                    <a:pt x="48" y="44"/>
                  </a:lnTo>
                  <a:lnTo>
                    <a:pt x="51" y="38"/>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00" name="Freeform 1051">
              <a:extLst>
                <a:ext uri="{FF2B5EF4-FFF2-40B4-BE49-F238E27FC236}">
                  <a16:creationId xmlns:a16="http://schemas.microsoft.com/office/drawing/2014/main" id="{414B8BEE-D4FD-7119-A629-7C57AF243671}"/>
                </a:ext>
              </a:extLst>
            </p:cNvPr>
            <p:cNvSpPr>
              <a:spLocks/>
            </p:cNvSpPr>
            <p:nvPr/>
          </p:nvSpPr>
          <p:spPr bwMode="auto">
            <a:xfrm>
              <a:off x="2009784" y="2070363"/>
              <a:ext cx="52929" cy="40987"/>
            </a:xfrm>
            <a:custGeom>
              <a:avLst/>
              <a:gdLst>
                <a:gd name="T0" fmla="*/ 50 w 50"/>
                <a:gd name="T1" fmla="*/ 27 h 55"/>
                <a:gd name="T2" fmla="*/ 50 w 50"/>
                <a:gd name="T3" fmla="*/ 27 h 55"/>
                <a:gd name="T4" fmla="*/ 50 w 50"/>
                <a:gd name="T5" fmla="*/ 17 h 55"/>
                <a:gd name="T6" fmla="*/ 47 w 50"/>
                <a:gd name="T7" fmla="*/ 11 h 55"/>
                <a:gd name="T8" fmla="*/ 40 w 50"/>
                <a:gd name="T9" fmla="*/ 7 h 55"/>
                <a:gd name="T10" fmla="*/ 33 w 50"/>
                <a:gd name="T11" fmla="*/ 0 h 55"/>
                <a:gd name="T12" fmla="*/ 33 w 50"/>
                <a:gd name="T13" fmla="*/ 0 h 55"/>
                <a:gd name="T14" fmla="*/ 27 w 50"/>
                <a:gd name="T15" fmla="*/ 0 h 55"/>
                <a:gd name="T16" fmla="*/ 16 w 50"/>
                <a:gd name="T17" fmla="*/ 0 h 55"/>
                <a:gd name="T18" fmla="*/ 10 w 50"/>
                <a:gd name="T19" fmla="*/ 7 h 55"/>
                <a:gd name="T20" fmla="*/ 3 w 50"/>
                <a:gd name="T21" fmla="*/ 11 h 55"/>
                <a:gd name="T22" fmla="*/ 3 w 50"/>
                <a:gd name="T23" fmla="*/ 11 h 55"/>
                <a:gd name="T24" fmla="*/ 0 w 50"/>
                <a:gd name="T25" fmla="*/ 21 h 55"/>
                <a:gd name="T26" fmla="*/ 0 w 50"/>
                <a:gd name="T27" fmla="*/ 27 h 55"/>
                <a:gd name="T28" fmla="*/ 0 w 50"/>
                <a:gd name="T29" fmla="*/ 34 h 55"/>
                <a:gd name="T30" fmla="*/ 3 w 50"/>
                <a:gd name="T31" fmla="*/ 44 h 55"/>
                <a:gd name="T32" fmla="*/ 3 w 50"/>
                <a:gd name="T33" fmla="*/ 44 h 55"/>
                <a:gd name="T34" fmla="*/ 10 w 50"/>
                <a:gd name="T35" fmla="*/ 48 h 55"/>
                <a:gd name="T36" fmla="*/ 16 w 50"/>
                <a:gd name="T37" fmla="*/ 51 h 55"/>
                <a:gd name="T38" fmla="*/ 27 w 50"/>
                <a:gd name="T39" fmla="*/ 55 h 55"/>
                <a:gd name="T40" fmla="*/ 33 w 50"/>
                <a:gd name="T41" fmla="*/ 51 h 55"/>
                <a:gd name="T42" fmla="*/ 33 w 50"/>
                <a:gd name="T43" fmla="*/ 51 h 55"/>
                <a:gd name="T44" fmla="*/ 40 w 50"/>
                <a:gd name="T45" fmla="*/ 48 h 55"/>
                <a:gd name="T46" fmla="*/ 47 w 50"/>
                <a:gd name="T47" fmla="*/ 44 h 55"/>
                <a:gd name="T48" fmla="*/ 50 w 50"/>
                <a:gd name="T49" fmla="*/ 34 h 55"/>
                <a:gd name="T50" fmla="*/ 50 w 50"/>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55">
                  <a:moveTo>
                    <a:pt x="50" y="27"/>
                  </a:moveTo>
                  <a:lnTo>
                    <a:pt x="50" y="27"/>
                  </a:lnTo>
                  <a:lnTo>
                    <a:pt x="50" y="17"/>
                  </a:lnTo>
                  <a:lnTo>
                    <a:pt x="47" y="11"/>
                  </a:lnTo>
                  <a:lnTo>
                    <a:pt x="40" y="7"/>
                  </a:lnTo>
                  <a:lnTo>
                    <a:pt x="33" y="0"/>
                  </a:lnTo>
                  <a:lnTo>
                    <a:pt x="33" y="0"/>
                  </a:lnTo>
                  <a:lnTo>
                    <a:pt x="27" y="0"/>
                  </a:lnTo>
                  <a:lnTo>
                    <a:pt x="16" y="0"/>
                  </a:lnTo>
                  <a:lnTo>
                    <a:pt x="10" y="7"/>
                  </a:lnTo>
                  <a:lnTo>
                    <a:pt x="3" y="11"/>
                  </a:lnTo>
                  <a:lnTo>
                    <a:pt x="3" y="11"/>
                  </a:lnTo>
                  <a:lnTo>
                    <a:pt x="0" y="21"/>
                  </a:lnTo>
                  <a:lnTo>
                    <a:pt x="0" y="27"/>
                  </a:lnTo>
                  <a:lnTo>
                    <a:pt x="0" y="34"/>
                  </a:lnTo>
                  <a:lnTo>
                    <a:pt x="3" y="44"/>
                  </a:lnTo>
                  <a:lnTo>
                    <a:pt x="3" y="44"/>
                  </a:lnTo>
                  <a:lnTo>
                    <a:pt x="10" y="48"/>
                  </a:lnTo>
                  <a:lnTo>
                    <a:pt x="16" y="51"/>
                  </a:lnTo>
                  <a:lnTo>
                    <a:pt x="27" y="55"/>
                  </a:lnTo>
                  <a:lnTo>
                    <a:pt x="33" y="51"/>
                  </a:lnTo>
                  <a:lnTo>
                    <a:pt x="33" y="51"/>
                  </a:lnTo>
                  <a:lnTo>
                    <a:pt x="40" y="48"/>
                  </a:lnTo>
                  <a:lnTo>
                    <a:pt x="47" y="44"/>
                  </a:lnTo>
                  <a:lnTo>
                    <a:pt x="50" y="34"/>
                  </a:lnTo>
                  <a:lnTo>
                    <a:pt x="50"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01" name="Freeform 1052">
              <a:extLst>
                <a:ext uri="{FF2B5EF4-FFF2-40B4-BE49-F238E27FC236}">
                  <a16:creationId xmlns:a16="http://schemas.microsoft.com/office/drawing/2014/main" id="{10EA9945-4798-31E4-8922-80180FE3E1C8}"/>
                </a:ext>
              </a:extLst>
            </p:cNvPr>
            <p:cNvSpPr>
              <a:spLocks/>
            </p:cNvSpPr>
            <p:nvPr/>
          </p:nvSpPr>
          <p:spPr bwMode="auto">
            <a:xfrm>
              <a:off x="2030956" y="2134516"/>
              <a:ext cx="57163" cy="39205"/>
            </a:xfrm>
            <a:custGeom>
              <a:avLst/>
              <a:gdLst>
                <a:gd name="T0" fmla="*/ 54 w 54"/>
                <a:gd name="T1" fmla="*/ 27 h 54"/>
                <a:gd name="T2" fmla="*/ 54 w 54"/>
                <a:gd name="T3" fmla="*/ 27 h 54"/>
                <a:gd name="T4" fmla="*/ 51 w 54"/>
                <a:gd name="T5" fmla="*/ 21 h 54"/>
                <a:gd name="T6" fmla="*/ 47 w 54"/>
                <a:gd name="T7" fmla="*/ 10 h 54"/>
                <a:gd name="T8" fmla="*/ 41 w 54"/>
                <a:gd name="T9" fmla="*/ 7 h 54"/>
                <a:gd name="T10" fmla="*/ 34 w 54"/>
                <a:gd name="T11" fmla="*/ 4 h 54"/>
                <a:gd name="T12" fmla="*/ 34 w 54"/>
                <a:gd name="T13" fmla="*/ 4 h 54"/>
                <a:gd name="T14" fmla="*/ 27 w 54"/>
                <a:gd name="T15" fmla="*/ 0 h 54"/>
                <a:gd name="T16" fmla="*/ 17 w 54"/>
                <a:gd name="T17" fmla="*/ 4 h 54"/>
                <a:gd name="T18" fmla="*/ 10 w 54"/>
                <a:gd name="T19" fmla="*/ 7 h 54"/>
                <a:gd name="T20" fmla="*/ 7 w 54"/>
                <a:gd name="T21" fmla="*/ 10 h 54"/>
                <a:gd name="T22" fmla="*/ 7 w 54"/>
                <a:gd name="T23" fmla="*/ 10 h 54"/>
                <a:gd name="T24" fmla="*/ 0 w 54"/>
                <a:gd name="T25" fmla="*/ 21 h 54"/>
                <a:gd name="T26" fmla="*/ 0 w 54"/>
                <a:gd name="T27" fmla="*/ 27 h 54"/>
                <a:gd name="T28" fmla="*/ 0 w 54"/>
                <a:gd name="T29" fmla="*/ 34 h 54"/>
                <a:gd name="T30" fmla="*/ 7 w 54"/>
                <a:gd name="T31" fmla="*/ 44 h 54"/>
                <a:gd name="T32" fmla="*/ 7 w 54"/>
                <a:gd name="T33" fmla="*/ 44 h 54"/>
                <a:gd name="T34" fmla="*/ 10 w 54"/>
                <a:gd name="T35" fmla="*/ 48 h 54"/>
                <a:gd name="T36" fmla="*/ 17 w 54"/>
                <a:gd name="T37" fmla="*/ 51 h 54"/>
                <a:gd name="T38" fmla="*/ 27 w 54"/>
                <a:gd name="T39" fmla="*/ 54 h 54"/>
                <a:gd name="T40" fmla="*/ 34 w 54"/>
                <a:gd name="T41" fmla="*/ 51 h 54"/>
                <a:gd name="T42" fmla="*/ 34 w 54"/>
                <a:gd name="T43" fmla="*/ 51 h 54"/>
                <a:gd name="T44" fmla="*/ 41 w 54"/>
                <a:gd name="T45" fmla="*/ 48 h 54"/>
                <a:gd name="T46" fmla="*/ 47 w 54"/>
                <a:gd name="T47" fmla="*/ 44 h 54"/>
                <a:gd name="T48" fmla="*/ 51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21"/>
                  </a:lnTo>
                  <a:lnTo>
                    <a:pt x="47" y="10"/>
                  </a:lnTo>
                  <a:lnTo>
                    <a:pt x="41" y="7"/>
                  </a:lnTo>
                  <a:lnTo>
                    <a:pt x="34" y="4"/>
                  </a:lnTo>
                  <a:lnTo>
                    <a:pt x="34" y="4"/>
                  </a:lnTo>
                  <a:lnTo>
                    <a:pt x="27" y="0"/>
                  </a:lnTo>
                  <a:lnTo>
                    <a:pt x="17" y="4"/>
                  </a:lnTo>
                  <a:lnTo>
                    <a:pt x="10" y="7"/>
                  </a:lnTo>
                  <a:lnTo>
                    <a:pt x="7" y="10"/>
                  </a:lnTo>
                  <a:lnTo>
                    <a:pt x="7" y="10"/>
                  </a:lnTo>
                  <a:lnTo>
                    <a:pt x="0" y="21"/>
                  </a:lnTo>
                  <a:lnTo>
                    <a:pt x="0" y="27"/>
                  </a:lnTo>
                  <a:lnTo>
                    <a:pt x="0" y="34"/>
                  </a:lnTo>
                  <a:lnTo>
                    <a:pt x="7" y="44"/>
                  </a:lnTo>
                  <a:lnTo>
                    <a:pt x="7" y="44"/>
                  </a:lnTo>
                  <a:lnTo>
                    <a:pt x="10" y="48"/>
                  </a:lnTo>
                  <a:lnTo>
                    <a:pt x="17" y="51"/>
                  </a:lnTo>
                  <a:lnTo>
                    <a:pt x="27" y="54"/>
                  </a:lnTo>
                  <a:lnTo>
                    <a:pt x="34" y="51"/>
                  </a:lnTo>
                  <a:lnTo>
                    <a:pt x="34" y="51"/>
                  </a:lnTo>
                  <a:lnTo>
                    <a:pt x="41" y="48"/>
                  </a:lnTo>
                  <a:lnTo>
                    <a:pt x="47" y="44"/>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02" name="Freeform 1053">
              <a:extLst>
                <a:ext uri="{FF2B5EF4-FFF2-40B4-BE49-F238E27FC236}">
                  <a16:creationId xmlns:a16="http://schemas.microsoft.com/office/drawing/2014/main" id="{A5E0BE56-0436-BA6F-08CE-FC6477B5C795}"/>
                </a:ext>
              </a:extLst>
            </p:cNvPr>
            <p:cNvSpPr>
              <a:spLocks/>
            </p:cNvSpPr>
            <p:nvPr/>
          </p:nvSpPr>
          <p:spPr bwMode="auto">
            <a:xfrm>
              <a:off x="2030956" y="2134516"/>
              <a:ext cx="57163" cy="39205"/>
            </a:xfrm>
            <a:custGeom>
              <a:avLst/>
              <a:gdLst>
                <a:gd name="T0" fmla="*/ 54 w 54"/>
                <a:gd name="T1" fmla="*/ 27 h 54"/>
                <a:gd name="T2" fmla="*/ 54 w 54"/>
                <a:gd name="T3" fmla="*/ 27 h 54"/>
                <a:gd name="T4" fmla="*/ 51 w 54"/>
                <a:gd name="T5" fmla="*/ 21 h 54"/>
                <a:gd name="T6" fmla="*/ 47 w 54"/>
                <a:gd name="T7" fmla="*/ 10 h 54"/>
                <a:gd name="T8" fmla="*/ 41 w 54"/>
                <a:gd name="T9" fmla="*/ 7 h 54"/>
                <a:gd name="T10" fmla="*/ 34 w 54"/>
                <a:gd name="T11" fmla="*/ 4 h 54"/>
                <a:gd name="T12" fmla="*/ 34 w 54"/>
                <a:gd name="T13" fmla="*/ 4 h 54"/>
                <a:gd name="T14" fmla="*/ 27 w 54"/>
                <a:gd name="T15" fmla="*/ 0 h 54"/>
                <a:gd name="T16" fmla="*/ 17 w 54"/>
                <a:gd name="T17" fmla="*/ 4 h 54"/>
                <a:gd name="T18" fmla="*/ 10 w 54"/>
                <a:gd name="T19" fmla="*/ 7 h 54"/>
                <a:gd name="T20" fmla="*/ 7 w 54"/>
                <a:gd name="T21" fmla="*/ 10 h 54"/>
                <a:gd name="T22" fmla="*/ 7 w 54"/>
                <a:gd name="T23" fmla="*/ 10 h 54"/>
                <a:gd name="T24" fmla="*/ 0 w 54"/>
                <a:gd name="T25" fmla="*/ 21 h 54"/>
                <a:gd name="T26" fmla="*/ 0 w 54"/>
                <a:gd name="T27" fmla="*/ 27 h 54"/>
                <a:gd name="T28" fmla="*/ 0 w 54"/>
                <a:gd name="T29" fmla="*/ 34 h 54"/>
                <a:gd name="T30" fmla="*/ 7 w 54"/>
                <a:gd name="T31" fmla="*/ 44 h 54"/>
                <a:gd name="T32" fmla="*/ 7 w 54"/>
                <a:gd name="T33" fmla="*/ 44 h 54"/>
                <a:gd name="T34" fmla="*/ 10 w 54"/>
                <a:gd name="T35" fmla="*/ 48 h 54"/>
                <a:gd name="T36" fmla="*/ 17 w 54"/>
                <a:gd name="T37" fmla="*/ 51 h 54"/>
                <a:gd name="T38" fmla="*/ 27 w 54"/>
                <a:gd name="T39" fmla="*/ 54 h 54"/>
                <a:gd name="T40" fmla="*/ 34 w 54"/>
                <a:gd name="T41" fmla="*/ 51 h 54"/>
                <a:gd name="T42" fmla="*/ 34 w 54"/>
                <a:gd name="T43" fmla="*/ 51 h 54"/>
                <a:gd name="T44" fmla="*/ 41 w 54"/>
                <a:gd name="T45" fmla="*/ 48 h 54"/>
                <a:gd name="T46" fmla="*/ 47 w 54"/>
                <a:gd name="T47" fmla="*/ 44 h 54"/>
                <a:gd name="T48" fmla="*/ 51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21"/>
                  </a:lnTo>
                  <a:lnTo>
                    <a:pt x="47" y="10"/>
                  </a:lnTo>
                  <a:lnTo>
                    <a:pt x="41" y="7"/>
                  </a:lnTo>
                  <a:lnTo>
                    <a:pt x="34" y="4"/>
                  </a:lnTo>
                  <a:lnTo>
                    <a:pt x="34" y="4"/>
                  </a:lnTo>
                  <a:lnTo>
                    <a:pt x="27" y="0"/>
                  </a:lnTo>
                  <a:lnTo>
                    <a:pt x="17" y="4"/>
                  </a:lnTo>
                  <a:lnTo>
                    <a:pt x="10" y="7"/>
                  </a:lnTo>
                  <a:lnTo>
                    <a:pt x="7" y="10"/>
                  </a:lnTo>
                  <a:lnTo>
                    <a:pt x="7" y="10"/>
                  </a:lnTo>
                  <a:lnTo>
                    <a:pt x="0" y="21"/>
                  </a:lnTo>
                  <a:lnTo>
                    <a:pt x="0" y="27"/>
                  </a:lnTo>
                  <a:lnTo>
                    <a:pt x="0" y="34"/>
                  </a:lnTo>
                  <a:lnTo>
                    <a:pt x="7" y="44"/>
                  </a:lnTo>
                  <a:lnTo>
                    <a:pt x="7" y="44"/>
                  </a:lnTo>
                  <a:lnTo>
                    <a:pt x="10" y="48"/>
                  </a:lnTo>
                  <a:lnTo>
                    <a:pt x="17" y="51"/>
                  </a:lnTo>
                  <a:lnTo>
                    <a:pt x="27" y="54"/>
                  </a:lnTo>
                  <a:lnTo>
                    <a:pt x="34" y="51"/>
                  </a:lnTo>
                  <a:lnTo>
                    <a:pt x="34" y="51"/>
                  </a:lnTo>
                  <a:lnTo>
                    <a:pt x="41" y="48"/>
                  </a:lnTo>
                  <a:lnTo>
                    <a:pt x="47" y="44"/>
                  </a:lnTo>
                  <a:lnTo>
                    <a:pt x="51"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03" name="Freeform 1054">
              <a:extLst>
                <a:ext uri="{FF2B5EF4-FFF2-40B4-BE49-F238E27FC236}">
                  <a16:creationId xmlns:a16="http://schemas.microsoft.com/office/drawing/2014/main" id="{84ACD29C-9F1B-46E9-E362-64BF311B548E}"/>
                </a:ext>
              </a:extLst>
            </p:cNvPr>
            <p:cNvSpPr>
              <a:spLocks/>
            </p:cNvSpPr>
            <p:nvPr/>
          </p:nvSpPr>
          <p:spPr bwMode="auto">
            <a:xfrm>
              <a:off x="2050010" y="2155900"/>
              <a:ext cx="52930" cy="39205"/>
            </a:xfrm>
            <a:custGeom>
              <a:avLst/>
              <a:gdLst>
                <a:gd name="T0" fmla="*/ 51 w 51"/>
                <a:gd name="T1" fmla="*/ 27 h 55"/>
                <a:gd name="T2" fmla="*/ 51 w 51"/>
                <a:gd name="T3" fmla="*/ 27 h 55"/>
                <a:gd name="T4" fmla="*/ 51 w 51"/>
                <a:gd name="T5" fmla="*/ 17 h 55"/>
                <a:gd name="T6" fmla="*/ 47 w 51"/>
                <a:gd name="T7" fmla="*/ 10 h 55"/>
                <a:gd name="T8" fmla="*/ 41 w 51"/>
                <a:gd name="T9" fmla="*/ 4 h 55"/>
                <a:gd name="T10" fmla="*/ 34 w 51"/>
                <a:gd name="T11" fmla="*/ 0 h 55"/>
                <a:gd name="T12" fmla="*/ 34 w 51"/>
                <a:gd name="T13" fmla="*/ 0 h 55"/>
                <a:gd name="T14" fmla="*/ 27 w 51"/>
                <a:gd name="T15" fmla="*/ 0 h 55"/>
                <a:gd name="T16" fmla="*/ 17 w 51"/>
                <a:gd name="T17" fmla="*/ 0 h 55"/>
                <a:gd name="T18" fmla="*/ 10 w 51"/>
                <a:gd name="T19" fmla="*/ 4 h 55"/>
                <a:gd name="T20" fmla="*/ 3 w 51"/>
                <a:gd name="T21" fmla="*/ 10 h 55"/>
                <a:gd name="T22" fmla="*/ 3 w 51"/>
                <a:gd name="T23" fmla="*/ 10 h 55"/>
                <a:gd name="T24" fmla="*/ 0 w 51"/>
                <a:gd name="T25" fmla="*/ 17 h 55"/>
                <a:gd name="T26" fmla="*/ 0 w 51"/>
                <a:gd name="T27" fmla="*/ 27 h 55"/>
                <a:gd name="T28" fmla="*/ 0 w 51"/>
                <a:gd name="T29" fmla="*/ 34 h 55"/>
                <a:gd name="T30" fmla="*/ 3 w 51"/>
                <a:gd name="T31" fmla="*/ 41 h 55"/>
                <a:gd name="T32" fmla="*/ 3 w 51"/>
                <a:gd name="T33" fmla="*/ 41 h 55"/>
                <a:gd name="T34" fmla="*/ 10 w 51"/>
                <a:gd name="T35" fmla="*/ 48 h 55"/>
                <a:gd name="T36" fmla="*/ 17 w 51"/>
                <a:gd name="T37" fmla="*/ 51 h 55"/>
                <a:gd name="T38" fmla="*/ 27 w 51"/>
                <a:gd name="T39" fmla="*/ 55 h 55"/>
                <a:gd name="T40" fmla="*/ 34 w 51"/>
                <a:gd name="T41" fmla="*/ 51 h 55"/>
                <a:gd name="T42" fmla="*/ 34 w 51"/>
                <a:gd name="T43" fmla="*/ 51 h 55"/>
                <a:gd name="T44" fmla="*/ 41 w 51"/>
                <a:gd name="T45" fmla="*/ 48 h 55"/>
                <a:gd name="T46" fmla="*/ 47 w 51"/>
                <a:gd name="T47" fmla="*/ 41 h 55"/>
                <a:gd name="T48" fmla="*/ 51 w 51"/>
                <a:gd name="T49" fmla="*/ 34 h 55"/>
                <a:gd name="T50" fmla="*/ 51 w 51"/>
                <a:gd name="T51"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5">
                  <a:moveTo>
                    <a:pt x="51" y="27"/>
                  </a:moveTo>
                  <a:lnTo>
                    <a:pt x="51" y="27"/>
                  </a:lnTo>
                  <a:lnTo>
                    <a:pt x="51" y="17"/>
                  </a:lnTo>
                  <a:lnTo>
                    <a:pt x="47" y="10"/>
                  </a:lnTo>
                  <a:lnTo>
                    <a:pt x="41" y="4"/>
                  </a:lnTo>
                  <a:lnTo>
                    <a:pt x="34" y="0"/>
                  </a:lnTo>
                  <a:lnTo>
                    <a:pt x="34" y="0"/>
                  </a:lnTo>
                  <a:lnTo>
                    <a:pt x="27" y="0"/>
                  </a:lnTo>
                  <a:lnTo>
                    <a:pt x="17" y="0"/>
                  </a:lnTo>
                  <a:lnTo>
                    <a:pt x="10" y="4"/>
                  </a:lnTo>
                  <a:lnTo>
                    <a:pt x="3" y="10"/>
                  </a:lnTo>
                  <a:lnTo>
                    <a:pt x="3" y="10"/>
                  </a:lnTo>
                  <a:lnTo>
                    <a:pt x="0" y="17"/>
                  </a:lnTo>
                  <a:lnTo>
                    <a:pt x="0" y="27"/>
                  </a:lnTo>
                  <a:lnTo>
                    <a:pt x="0" y="34"/>
                  </a:lnTo>
                  <a:lnTo>
                    <a:pt x="3" y="41"/>
                  </a:lnTo>
                  <a:lnTo>
                    <a:pt x="3" y="41"/>
                  </a:lnTo>
                  <a:lnTo>
                    <a:pt x="10" y="48"/>
                  </a:lnTo>
                  <a:lnTo>
                    <a:pt x="17" y="51"/>
                  </a:lnTo>
                  <a:lnTo>
                    <a:pt x="27" y="55"/>
                  </a:lnTo>
                  <a:lnTo>
                    <a:pt x="34" y="51"/>
                  </a:lnTo>
                  <a:lnTo>
                    <a:pt x="34" y="51"/>
                  </a:lnTo>
                  <a:lnTo>
                    <a:pt x="41" y="48"/>
                  </a:lnTo>
                  <a:lnTo>
                    <a:pt x="47"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04" name="Freeform 1055">
              <a:extLst>
                <a:ext uri="{FF2B5EF4-FFF2-40B4-BE49-F238E27FC236}">
                  <a16:creationId xmlns:a16="http://schemas.microsoft.com/office/drawing/2014/main" id="{0A51402E-7A84-5528-9EF8-C0F81A750A6B}"/>
                </a:ext>
              </a:extLst>
            </p:cNvPr>
            <p:cNvSpPr>
              <a:spLocks/>
            </p:cNvSpPr>
            <p:nvPr/>
          </p:nvSpPr>
          <p:spPr bwMode="auto">
            <a:xfrm>
              <a:off x="2052127" y="2204016"/>
              <a:ext cx="57163" cy="39205"/>
            </a:xfrm>
            <a:custGeom>
              <a:avLst/>
              <a:gdLst>
                <a:gd name="T0" fmla="*/ 55 w 55"/>
                <a:gd name="T1" fmla="*/ 27 h 51"/>
                <a:gd name="T2" fmla="*/ 55 w 55"/>
                <a:gd name="T3" fmla="*/ 27 h 51"/>
                <a:gd name="T4" fmla="*/ 55 w 55"/>
                <a:gd name="T5" fmla="*/ 17 h 51"/>
                <a:gd name="T6" fmla="*/ 48 w 55"/>
                <a:gd name="T7" fmla="*/ 10 h 51"/>
                <a:gd name="T8" fmla="*/ 44 w 55"/>
                <a:gd name="T9" fmla="*/ 3 h 51"/>
                <a:gd name="T10" fmla="*/ 38 w 55"/>
                <a:gd name="T11" fmla="*/ 0 h 51"/>
                <a:gd name="T12" fmla="*/ 38 w 55"/>
                <a:gd name="T13" fmla="*/ 0 h 51"/>
                <a:gd name="T14" fmla="*/ 27 w 55"/>
                <a:gd name="T15" fmla="*/ 0 h 51"/>
                <a:gd name="T16" fmla="*/ 21 w 55"/>
                <a:gd name="T17" fmla="*/ 0 h 51"/>
                <a:gd name="T18" fmla="*/ 14 w 55"/>
                <a:gd name="T19" fmla="*/ 3 h 51"/>
                <a:gd name="T20" fmla="*/ 7 w 55"/>
                <a:gd name="T21" fmla="*/ 10 h 51"/>
                <a:gd name="T22" fmla="*/ 7 w 55"/>
                <a:gd name="T23" fmla="*/ 10 h 51"/>
                <a:gd name="T24" fmla="*/ 4 w 55"/>
                <a:gd name="T25" fmla="*/ 17 h 51"/>
                <a:gd name="T26" fmla="*/ 0 w 55"/>
                <a:gd name="T27" fmla="*/ 27 h 51"/>
                <a:gd name="T28" fmla="*/ 4 w 55"/>
                <a:gd name="T29" fmla="*/ 34 h 51"/>
                <a:gd name="T30" fmla="*/ 7 w 55"/>
                <a:gd name="T31" fmla="*/ 40 h 51"/>
                <a:gd name="T32" fmla="*/ 7 w 55"/>
                <a:gd name="T33" fmla="*/ 40 h 51"/>
                <a:gd name="T34" fmla="*/ 14 w 55"/>
                <a:gd name="T35" fmla="*/ 47 h 51"/>
                <a:gd name="T36" fmla="*/ 21 w 55"/>
                <a:gd name="T37" fmla="*/ 51 h 51"/>
                <a:gd name="T38" fmla="*/ 27 w 55"/>
                <a:gd name="T39" fmla="*/ 51 h 51"/>
                <a:gd name="T40" fmla="*/ 38 w 55"/>
                <a:gd name="T41" fmla="*/ 51 h 51"/>
                <a:gd name="T42" fmla="*/ 38 w 55"/>
                <a:gd name="T43" fmla="*/ 51 h 51"/>
                <a:gd name="T44" fmla="*/ 44 w 55"/>
                <a:gd name="T45" fmla="*/ 47 h 51"/>
                <a:gd name="T46" fmla="*/ 48 w 55"/>
                <a:gd name="T47" fmla="*/ 40 h 51"/>
                <a:gd name="T48" fmla="*/ 55 w 55"/>
                <a:gd name="T49" fmla="*/ 34 h 51"/>
                <a:gd name="T50" fmla="*/ 55 w 55"/>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1">
                  <a:moveTo>
                    <a:pt x="55" y="27"/>
                  </a:moveTo>
                  <a:lnTo>
                    <a:pt x="55" y="27"/>
                  </a:lnTo>
                  <a:lnTo>
                    <a:pt x="55" y="17"/>
                  </a:lnTo>
                  <a:lnTo>
                    <a:pt x="48" y="10"/>
                  </a:lnTo>
                  <a:lnTo>
                    <a:pt x="44" y="3"/>
                  </a:lnTo>
                  <a:lnTo>
                    <a:pt x="38" y="0"/>
                  </a:lnTo>
                  <a:lnTo>
                    <a:pt x="38" y="0"/>
                  </a:lnTo>
                  <a:lnTo>
                    <a:pt x="27" y="0"/>
                  </a:lnTo>
                  <a:lnTo>
                    <a:pt x="21" y="0"/>
                  </a:lnTo>
                  <a:lnTo>
                    <a:pt x="14" y="3"/>
                  </a:lnTo>
                  <a:lnTo>
                    <a:pt x="7" y="10"/>
                  </a:lnTo>
                  <a:lnTo>
                    <a:pt x="7" y="10"/>
                  </a:lnTo>
                  <a:lnTo>
                    <a:pt x="4" y="17"/>
                  </a:lnTo>
                  <a:lnTo>
                    <a:pt x="0" y="27"/>
                  </a:lnTo>
                  <a:lnTo>
                    <a:pt x="4" y="34"/>
                  </a:lnTo>
                  <a:lnTo>
                    <a:pt x="7" y="40"/>
                  </a:lnTo>
                  <a:lnTo>
                    <a:pt x="7" y="40"/>
                  </a:lnTo>
                  <a:lnTo>
                    <a:pt x="14" y="47"/>
                  </a:lnTo>
                  <a:lnTo>
                    <a:pt x="21" y="51"/>
                  </a:lnTo>
                  <a:lnTo>
                    <a:pt x="27" y="51"/>
                  </a:lnTo>
                  <a:lnTo>
                    <a:pt x="38" y="51"/>
                  </a:lnTo>
                  <a:lnTo>
                    <a:pt x="38" y="51"/>
                  </a:lnTo>
                  <a:lnTo>
                    <a:pt x="44" y="47"/>
                  </a:lnTo>
                  <a:lnTo>
                    <a:pt x="48" y="40"/>
                  </a:lnTo>
                  <a:lnTo>
                    <a:pt x="55" y="34"/>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05" name="Freeform 1056">
              <a:extLst>
                <a:ext uri="{FF2B5EF4-FFF2-40B4-BE49-F238E27FC236}">
                  <a16:creationId xmlns:a16="http://schemas.microsoft.com/office/drawing/2014/main" id="{2410BB77-F86F-B7E9-6772-5ECBDC562C34}"/>
                </a:ext>
              </a:extLst>
            </p:cNvPr>
            <p:cNvSpPr>
              <a:spLocks/>
            </p:cNvSpPr>
            <p:nvPr/>
          </p:nvSpPr>
          <p:spPr bwMode="auto">
            <a:xfrm>
              <a:off x="2109291" y="2277078"/>
              <a:ext cx="57165" cy="39205"/>
            </a:xfrm>
            <a:custGeom>
              <a:avLst/>
              <a:gdLst>
                <a:gd name="T0" fmla="*/ 54 w 54"/>
                <a:gd name="T1" fmla="*/ 27 h 54"/>
                <a:gd name="T2" fmla="*/ 54 w 54"/>
                <a:gd name="T3" fmla="*/ 27 h 54"/>
                <a:gd name="T4" fmla="*/ 50 w 54"/>
                <a:gd name="T5" fmla="*/ 17 h 54"/>
                <a:gd name="T6" fmla="*/ 47 w 54"/>
                <a:gd name="T7" fmla="*/ 10 h 54"/>
                <a:gd name="T8" fmla="*/ 40 w 54"/>
                <a:gd name="T9" fmla="*/ 3 h 54"/>
                <a:gd name="T10" fmla="*/ 33 w 54"/>
                <a:gd name="T11" fmla="*/ 0 h 54"/>
                <a:gd name="T12" fmla="*/ 33 w 54"/>
                <a:gd name="T13" fmla="*/ 0 h 54"/>
                <a:gd name="T14" fmla="*/ 27 w 54"/>
                <a:gd name="T15" fmla="*/ 0 h 54"/>
                <a:gd name="T16" fmla="*/ 16 w 54"/>
                <a:gd name="T17" fmla="*/ 0 h 54"/>
                <a:gd name="T18" fmla="*/ 10 w 54"/>
                <a:gd name="T19" fmla="*/ 3 h 54"/>
                <a:gd name="T20" fmla="*/ 3 w 54"/>
                <a:gd name="T21" fmla="*/ 10 h 54"/>
                <a:gd name="T22" fmla="*/ 3 w 54"/>
                <a:gd name="T23" fmla="*/ 10 h 54"/>
                <a:gd name="T24" fmla="*/ 0 w 54"/>
                <a:gd name="T25" fmla="*/ 17 h 54"/>
                <a:gd name="T26" fmla="*/ 0 w 54"/>
                <a:gd name="T27" fmla="*/ 27 h 54"/>
                <a:gd name="T28" fmla="*/ 0 w 54"/>
                <a:gd name="T29" fmla="*/ 34 h 54"/>
                <a:gd name="T30" fmla="*/ 3 w 54"/>
                <a:gd name="T31" fmla="*/ 40 h 54"/>
                <a:gd name="T32" fmla="*/ 3 w 54"/>
                <a:gd name="T33" fmla="*/ 40 h 54"/>
                <a:gd name="T34" fmla="*/ 10 w 54"/>
                <a:gd name="T35" fmla="*/ 47 h 54"/>
                <a:gd name="T36" fmla="*/ 16 w 54"/>
                <a:gd name="T37" fmla="*/ 51 h 54"/>
                <a:gd name="T38" fmla="*/ 27 w 54"/>
                <a:gd name="T39" fmla="*/ 54 h 54"/>
                <a:gd name="T40" fmla="*/ 33 w 54"/>
                <a:gd name="T41" fmla="*/ 51 h 54"/>
                <a:gd name="T42" fmla="*/ 33 w 54"/>
                <a:gd name="T43" fmla="*/ 51 h 54"/>
                <a:gd name="T44" fmla="*/ 40 w 54"/>
                <a:gd name="T45" fmla="*/ 47 h 54"/>
                <a:gd name="T46" fmla="*/ 47 w 54"/>
                <a:gd name="T47" fmla="*/ 40 h 54"/>
                <a:gd name="T48" fmla="*/ 50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0" y="17"/>
                  </a:lnTo>
                  <a:lnTo>
                    <a:pt x="47" y="10"/>
                  </a:lnTo>
                  <a:lnTo>
                    <a:pt x="40" y="3"/>
                  </a:lnTo>
                  <a:lnTo>
                    <a:pt x="33" y="0"/>
                  </a:lnTo>
                  <a:lnTo>
                    <a:pt x="33" y="0"/>
                  </a:lnTo>
                  <a:lnTo>
                    <a:pt x="27" y="0"/>
                  </a:lnTo>
                  <a:lnTo>
                    <a:pt x="16" y="0"/>
                  </a:lnTo>
                  <a:lnTo>
                    <a:pt x="10" y="3"/>
                  </a:lnTo>
                  <a:lnTo>
                    <a:pt x="3" y="10"/>
                  </a:lnTo>
                  <a:lnTo>
                    <a:pt x="3" y="10"/>
                  </a:lnTo>
                  <a:lnTo>
                    <a:pt x="0" y="17"/>
                  </a:lnTo>
                  <a:lnTo>
                    <a:pt x="0" y="27"/>
                  </a:lnTo>
                  <a:lnTo>
                    <a:pt x="0" y="34"/>
                  </a:lnTo>
                  <a:lnTo>
                    <a:pt x="3" y="40"/>
                  </a:lnTo>
                  <a:lnTo>
                    <a:pt x="3" y="40"/>
                  </a:lnTo>
                  <a:lnTo>
                    <a:pt x="10" y="47"/>
                  </a:lnTo>
                  <a:lnTo>
                    <a:pt x="16" y="51"/>
                  </a:lnTo>
                  <a:lnTo>
                    <a:pt x="27" y="54"/>
                  </a:lnTo>
                  <a:lnTo>
                    <a:pt x="33" y="51"/>
                  </a:lnTo>
                  <a:lnTo>
                    <a:pt x="33" y="51"/>
                  </a:lnTo>
                  <a:lnTo>
                    <a:pt x="40" y="47"/>
                  </a:lnTo>
                  <a:lnTo>
                    <a:pt x="47" y="40"/>
                  </a:lnTo>
                  <a:lnTo>
                    <a:pt x="50"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06" name="Freeform 1057">
              <a:extLst>
                <a:ext uri="{FF2B5EF4-FFF2-40B4-BE49-F238E27FC236}">
                  <a16:creationId xmlns:a16="http://schemas.microsoft.com/office/drawing/2014/main" id="{FFEBE52F-73C3-FAF0-E300-1DA2B9733652}"/>
                </a:ext>
              </a:extLst>
            </p:cNvPr>
            <p:cNvSpPr>
              <a:spLocks/>
            </p:cNvSpPr>
            <p:nvPr/>
          </p:nvSpPr>
          <p:spPr bwMode="auto">
            <a:xfrm>
              <a:off x="2115643" y="2325194"/>
              <a:ext cx="55047" cy="37422"/>
            </a:xfrm>
            <a:custGeom>
              <a:avLst/>
              <a:gdLst>
                <a:gd name="T0" fmla="*/ 51 w 51"/>
                <a:gd name="T1" fmla="*/ 24 h 51"/>
                <a:gd name="T2" fmla="*/ 51 w 51"/>
                <a:gd name="T3" fmla="*/ 24 h 51"/>
                <a:gd name="T4" fmla="*/ 51 w 51"/>
                <a:gd name="T5" fmla="*/ 17 h 51"/>
                <a:gd name="T6" fmla="*/ 48 w 51"/>
                <a:gd name="T7" fmla="*/ 10 h 51"/>
                <a:gd name="T8" fmla="*/ 41 w 51"/>
                <a:gd name="T9" fmla="*/ 4 h 51"/>
                <a:gd name="T10" fmla="*/ 34 w 51"/>
                <a:gd name="T11" fmla="*/ 0 h 51"/>
                <a:gd name="T12" fmla="*/ 34 w 51"/>
                <a:gd name="T13" fmla="*/ 0 h 51"/>
                <a:gd name="T14" fmla="*/ 24 w 51"/>
                <a:gd name="T15" fmla="*/ 0 h 51"/>
                <a:gd name="T16" fmla="*/ 17 w 51"/>
                <a:gd name="T17" fmla="*/ 0 h 51"/>
                <a:gd name="T18" fmla="*/ 10 w 51"/>
                <a:gd name="T19" fmla="*/ 4 h 51"/>
                <a:gd name="T20" fmla="*/ 4 w 51"/>
                <a:gd name="T21" fmla="*/ 10 h 51"/>
                <a:gd name="T22" fmla="*/ 4 w 51"/>
                <a:gd name="T23" fmla="*/ 10 h 51"/>
                <a:gd name="T24" fmla="*/ 0 w 51"/>
                <a:gd name="T25" fmla="*/ 17 h 51"/>
                <a:gd name="T26" fmla="*/ 0 w 51"/>
                <a:gd name="T27" fmla="*/ 24 h 51"/>
                <a:gd name="T28" fmla="*/ 0 w 51"/>
                <a:gd name="T29" fmla="*/ 34 h 51"/>
                <a:gd name="T30" fmla="*/ 4 w 51"/>
                <a:gd name="T31" fmla="*/ 41 h 51"/>
                <a:gd name="T32" fmla="*/ 4 w 51"/>
                <a:gd name="T33" fmla="*/ 41 h 51"/>
                <a:gd name="T34" fmla="*/ 10 w 51"/>
                <a:gd name="T35" fmla="*/ 48 h 51"/>
                <a:gd name="T36" fmla="*/ 17 w 51"/>
                <a:gd name="T37" fmla="*/ 51 h 51"/>
                <a:gd name="T38" fmla="*/ 24 w 51"/>
                <a:gd name="T39" fmla="*/ 51 h 51"/>
                <a:gd name="T40" fmla="*/ 34 w 51"/>
                <a:gd name="T41" fmla="*/ 51 h 51"/>
                <a:gd name="T42" fmla="*/ 34 w 51"/>
                <a:gd name="T43" fmla="*/ 51 h 51"/>
                <a:gd name="T44" fmla="*/ 41 w 51"/>
                <a:gd name="T45" fmla="*/ 48 h 51"/>
                <a:gd name="T46" fmla="*/ 48 w 51"/>
                <a:gd name="T47" fmla="*/ 41 h 51"/>
                <a:gd name="T48" fmla="*/ 51 w 51"/>
                <a:gd name="T49" fmla="*/ 34 h 51"/>
                <a:gd name="T50" fmla="*/ 51 w 51"/>
                <a:gd name="T51"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1">
                  <a:moveTo>
                    <a:pt x="51" y="24"/>
                  </a:moveTo>
                  <a:lnTo>
                    <a:pt x="51" y="24"/>
                  </a:lnTo>
                  <a:lnTo>
                    <a:pt x="51" y="17"/>
                  </a:lnTo>
                  <a:lnTo>
                    <a:pt x="48" y="10"/>
                  </a:lnTo>
                  <a:lnTo>
                    <a:pt x="41" y="4"/>
                  </a:lnTo>
                  <a:lnTo>
                    <a:pt x="34" y="0"/>
                  </a:lnTo>
                  <a:lnTo>
                    <a:pt x="34" y="0"/>
                  </a:lnTo>
                  <a:lnTo>
                    <a:pt x="24" y="0"/>
                  </a:lnTo>
                  <a:lnTo>
                    <a:pt x="17" y="0"/>
                  </a:lnTo>
                  <a:lnTo>
                    <a:pt x="10" y="4"/>
                  </a:lnTo>
                  <a:lnTo>
                    <a:pt x="4" y="10"/>
                  </a:lnTo>
                  <a:lnTo>
                    <a:pt x="4" y="10"/>
                  </a:lnTo>
                  <a:lnTo>
                    <a:pt x="0" y="17"/>
                  </a:lnTo>
                  <a:lnTo>
                    <a:pt x="0" y="24"/>
                  </a:lnTo>
                  <a:lnTo>
                    <a:pt x="0" y="34"/>
                  </a:lnTo>
                  <a:lnTo>
                    <a:pt x="4" y="41"/>
                  </a:lnTo>
                  <a:lnTo>
                    <a:pt x="4" y="41"/>
                  </a:lnTo>
                  <a:lnTo>
                    <a:pt x="10" y="48"/>
                  </a:lnTo>
                  <a:lnTo>
                    <a:pt x="17" y="51"/>
                  </a:lnTo>
                  <a:lnTo>
                    <a:pt x="24" y="51"/>
                  </a:lnTo>
                  <a:lnTo>
                    <a:pt x="34" y="51"/>
                  </a:lnTo>
                  <a:lnTo>
                    <a:pt x="34" y="51"/>
                  </a:lnTo>
                  <a:lnTo>
                    <a:pt x="41" y="48"/>
                  </a:lnTo>
                  <a:lnTo>
                    <a:pt x="48" y="41"/>
                  </a:lnTo>
                  <a:lnTo>
                    <a:pt x="51" y="34"/>
                  </a:lnTo>
                  <a:lnTo>
                    <a:pt x="51" y="24"/>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07" name="Freeform 1058">
              <a:extLst>
                <a:ext uri="{FF2B5EF4-FFF2-40B4-BE49-F238E27FC236}">
                  <a16:creationId xmlns:a16="http://schemas.microsoft.com/office/drawing/2014/main" id="{7DD9FF59-376C-B4F5-A453-48917647AD21}"/>
                </a:ext>
              </a:extLst>
            </p:cNvPr>
            <p:cNvSpPr>
              <a:spLocks/>
            </p:cNvSpPr>
            <p:nvPr/>
          </p:nvSpPr>
          <p:spPr bwMode="auto">
            <a:xfrm>
              <a:off x="2191862" y="2348360"/>
              <a:ext cx="57163" cy="40987"/>
            </a:xfrm>
            <a:custGeom>
              <a:avLst/>
              <a:gdLst>
                <a:gd name="T0" fmla="*/ 54 w 54"/>
                <a:gd name="T1" fmla="*/ 27 h 54"/>
                <a:gd name="T2" fmla="*/ 54 w 54"/>
                <a:gd name="T3" fmla="*/ 27 h 54"/>
                <a:gd name="T4" fmla="*/ 54 w 54"/>
                <a:gd name="T5" fmla="*/ 17 h 54"/>
                <a:gd name="T6" fmla="*/ 50 w 54"/>
                <a:gd name="T7" fmla="*/ 10 h 54"/>
                <a:gd name="T8" fmla="*/ 44 w 54"/>
                <a:gd name="T9" fmla="*/ 6 h 54"/>
                <a:gd name="T10" fmla="*/ 37 w 54"/>
                <a:gd name="T11" fmla="*/ 0 h 54"/>
                <a:gd name="T12" fmla="*/ 37 w 54"/>
                <a:gd name="T13" fmla="*/ 0 h 54"/>
                <a:gd name="T14" fmla="*/ 27 w 54"/>
                <a:gd name="T15" fmla="*/ 0 h 54"/>
                <a:gd name="T16" fmla="*/ 20 w 54"/>
                <a:gd name="T17" fmla="*/ 0 h 54"/>
                <a:gd name="T18" fmla="*/ 13 w 54"/>
                <a:gd name="T19" fmla="*/ 3 h 54"/>
                <a:gd name="T20" fmla="*/ 6 w 54"/>
                <a:gd name="T21" fmla="*/ 10 h 54"/>
                <a:gd name="T22" fmla="*/ 6 w 54"/>
                <a:gd name="T23" fmla="*/ 10 h 54"/>
                <a:gd name="T24" fmla="*/ 3 w 54"/>
                <a:gd name="T25" fmla="*/ 17 h 54"/>
                <a:gd name="T26" fmla="*/ 0 w 54"/>
                <a:gd name="T27" fmla="*/ 27 h 54"/>
                <a:gd name="T28" fmla="*/ 3 w 54"/>
                <a:gd name="T29" fmla="*/ 34 h 54"/>
                <a:gd name="T30" fmla="*/ 6 w 54"/>
                <a:gd name="T31" fmla="*/ 40 h 54"/>
                <a:gd name="T32" fmla="*/ 6 w 54"/>
                <a:gd name="T33" fmla="*/ 40 h 54"/>
                <a:gd name="T34" fmla="*/ 13 w 54"/>
                <a:gd name="T35" fmla="*/ 47 h 54"/>
                <a:gd name="T36" fmla="*/ 20 w 54"/>
                <a:gd name="T37" fmla="*/ 51 h 54"/>
                <a:gd name="T38" fmla="*/ 27 w 54"/>
                <a:gd name="T39" fmla="*/ 54 h 54"/>
                <a:gd name="T40" fmla="*/ 37 w 54"/>
                <a:gd name="T41" fmla="*/ 51 h 54"/>
                <a:gd name="T42" fmla="*/ 37 w 54"/>
                <a:gd name="T43" fmla="*/ 51 h 54"/>
                <a:gd name="T44" fmla="*/ 44 w 54"/>
                <a:gd name="T45" fmla="*/ 47 h 54"/>
                <a:gd name="T46" fmla="*/ 50 w 54"/>
                <a:gd name="T47" fmla="*/ 40 h 54"/>
                <a:gd name="T48" fmla="*/ 54 w 54"/>
                <a:gd name="T49" fmla="*/ 34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17"/>
                  </a:lnTo>
                  <a:lnTo>
                    <a:pt x="50" y="10"/>
                  </a:lnTo>
                  <a:lnTo>
                    <a:pt x="44" y="6"/>
                  </a:lnTo>
                  <a:lnTo>
                    <a:pt x="37" y="0"/>
                  </a:lnTo>
                  <a:lnTo>
                    <a:pt x="37" y="0"/>
                  </a:lnTo>
                  <a:lnTo>
                    <a:pt x="27" y="0"/>
                  </a:lnTo>
                  <a:lnTo>
                    <a:pt x="20" y="0"/>
                  </a:lnTo>
                  <a:lnTo>
                    <a:pt x="13" y="3"/>
                  </a:lnTo>
                  <a:lnTo>
                    <a:pt x="6" y="10"/>
                  </a:lnTo>
                  <a:lnTo>
                    <a:pt x="6" y="10"/>
                  </a:lnTo>
                  <a:lnTo>
                    <a:pt x="3" y="17"/>
                  </a:lnTo>
                  <a:lnTo>
                    <a:pt x="0" y="27"/>
                  </a:lnTo>
                  <a:lnTo>
                    <a:pt x="3" y="34"/>
                  </a:lnTo>
                  <a:lnTo>
                    <a:pt x="6" y="40"/>
                  </a:lnTo>
                  <a:lnTo>
                    <a:pt x="6" y="40"/>
                  </a:lnTo>
                  <a:lnTo>
                    <a:pt x="13" y="47"/>
                  </a:lnTo>
                  <a:lnTo>
                    <a:pt x="20" y="51"/>
                  </a:lnTo>
                  <a:lnTo>
                    <a:pt x="27" y="54"/>
                  </a:lnTo>
                  <a:lnTo>
                    <a:pt x="37" y="51"/>
                  </a:lnTo>
                  <a:lnTo>
                    <a:pt x="37" y="51"/>
                  </a:lnTo>
                  <a:lnTo>
                    <a:pt x="44" y="47"/>
                  </a:lnTo>
                  <a:lnTo>
                    <a:pt x="50" y="40"/>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08" name="Freeform 1059">
              <a:extLst>
                <a:ext uri="{FF2B5EF4-FFF2-40B4-BE49-F238E27FC236}">
                  <a16:creationId xmlns:a16="http://schemas.microsoft.com/office/drawing/2014/main" id="{05EA78CE-E0A1-F609-5171-DF72138C7BF3}"/>
                </a:ext>
              </a:extLst>
            </p:cNvPr>
            <p:cNvSpPr>
              <a:spLocks/>
            </p:cNvSpPr>
            <p:nvPr/>
          </p:nvSpPr>
          <p:spPr bwMode="auto">
            <a:xfrm>
              <a:off x="2327361" y="2398257"/>
              <a:ext cx="57163" cy="40987"/>
            </a:xfrm>
            <a:custGeom>
              <a:avLst/>
              <a:gdLst>
                <a:gd name="T0" fmla="*/ 55 w 55"/>
                <a:gd name="T1" fmla="*/ 27 h 54"/>
                <a:gd name="T2" fmla="*/ 55 w 55"/>
                <a:gd name="T3" fmla="*/ 27 h 54"/>
                <a:gd name="T4" fmla="*/ 51 w 55"/>
                <a:gd name="T5" fmla="*/ 20 h 54"/>
                <a:gd name="T6" fmla="*/ 48 w 55"/>
                <a:gd name="T7" fmla="*/ 13 h 54"/>
                <a:gd name="T8" fmla="*/ 41 w 55"/>
                <a:gd name="T9" fmla="*/ 6 h 54"/>
                <a:gd name="T10" fmla="*/ 34 w 55"/>
                <a:gd name="T11" fmla="*/ 3 h 54"/>
                <a:gd name="T12" fmla="*/ 34 w 55"/>
                <a:gd name="T13" fmla="*/ 3 h 54"/>
                <a:gd name="T14" fmla="*/ 28 w 55"/>
                <a:gd name="T15" fmla="*/ 0 h 54"/>
                <a:gd name="T16" fmla="*/ 17 w 55"/>
                <a:gd name="T17" fmla="*/ 3 h 54"/>
                <a:gd name="T18" fmla="*/ 11 w 55"/>
                <a:gd name="T19" fmla="*/ 6 h 54"/>
                <a:gd name="T20" fmla="*/ 7 w 55"/>
                <a:gd name="T21" fmla="*/ 13 h 54"/>
                <a:gd name="T22" fmla="*/ 7 w 55"/>
                <a:gd name="T23" fmla="*/ 13 h 54"/>
                <a:gd name="T24" fmla="*/ 0 w 55"/>
                <a:gd name="T25" fmla="*/ 20 h 54"/>
                <a:gd name="T26" fmla="*/ 0 w 55"/>
                <a:gd name="T27" fmla="*/ 27 h 54"/>
                <a:gd name="T28" fmla="*/ 0 w 55"/>
                <a:gd name="T29" fmla="*/ 37 h 54"/>
                <a:gd name="T30" fmla="*/ 7 w 55"/>
                <a:gd name="T31" fmla="*/ 44 h 54"/>
                <a:gd name="T32" fmla="*/ 7 w 55"/>
                <a:gd name="T33" fmla="*/ 44 h 54"/>
                <a:gd name="T34" fmla="*/ 11 w 55"/>
                <a:gd name="T35" fmla="*/ 47 h 54"/>
                <a:gd name="T36" fmla="*/ 17 w 55"/>
                <a:gd name="T37" fmla="*/ 54 h 54"/>
                <a:gd name="T38" fmla="*/ 28 w 55"/>
                <a:gd name="T39" fmla="*/ 54 h 54"/>
                <a:gd name="T40" fmla="*/ 34 w 55"/>
                <a:gd name="T41" fmla="*/ 54 h 54"/>
                <a:gd name="T42" fmla="*/ 34 w 55"/>
                <a:gd name="T43" fmla="*/ 54 h 54"/>
                <a:gd name="T44" fmla="*/ 41 w 55"/>
                <a:gd name="T45" fmla="*/ 47 h 54"/>
                <a:gd name="T46" fmla="*/ 48 w 55"/>
                <a:gd name="T47" fmla="*/ 44 h 54"/>
                <a:gd name="T48" fmla="*/ 51 w 55"/>
                <a:gd name="T49" fmla="*/ 37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0"/>
                  </a:lnTo>
                  <a:lnTo>
                    <a:pt x="48" y="13"/>
                  </a:lnTo>
                  <a:lnTo>
                    <a:pt x="41" y="6"/>
                  </a:lnTo>
                  <a:lnTo>
                    <a:pt x="34" y="3"/>
                  </a:lnTo>
                  <a:lnTo>
                    <a:pt x="34" y="3"/>
                  </a:lnTo>
                  <a:lnTo>
                    <a:pt x="28" y="0"/>
                  </a:lnTo>
                  <a:lnTo>
                    <a:pt x="17" y="3"/>
                  </a:lnTo>
                  <a:lnTo>
                    <a:pt x="11" y="6"/>
                  </a:lnTo>
                  <a:lnTo>
                    <a:pt x="7" y="13"/>
                  </a:lnTo>
                  <a:lnTo>
                    <a:pt x="7" y="13"/>
                  </a:lnTo>
                  <a:lnTo>
                    <a:pt x="0" y="20"/>
                  </a:lnTo>
                  <a:lnTo>
                    <a:pt x="0" y="27"/>
                  </a:lnTo>
                  <a:lnTo>
                    <a:pt x="0" y="37"/>
                  </a:lnTo>
                  <a:lnTo>
                    <a:pt x="7" y="44"/>
                  </a:lnTo>
                  <a:lnTo>
                    <a:pt x="7" y="44"/>
                  </a:lnTo>
                  <a:lnTo>
                    <a:pt x="11" y="47"/>
                  </a:lnTo>
                  <a:lnTo>
                    <a:pt x="17" y="54"/>
                  </a:lnTo>
                  <a:lnTo>
                    <a:pt x="28" y="54"/>
                  </a:lnTo>
                  <a:lnTo>
                    <a:pt x="34" y="54"/>
                  </a:lnTo>
                  <a:lnTo>
                    <a:pt x="34" y="54"/>
                  </a:lnTo>
                  <a:lnTo>
                    <a:pt x="41" y="47"/>
                  </a:lnTo>
                  <a:lnTo>
                    <a:pt x="48" y="44"/>
                  </a:lnTo>
                  <a:lnTo>
                    <a:pt x="51" y="37"/>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09" name="Freeform 1060">
              <a:extLst>
                <a:ext uri="{FF2B5EF4-FFF2-40B4-BE49-F238E27FC236}">
                  <a16:creationId xmlns:a16="http://schemas.microsoft.com/office/drawing/2014/main" id="{886333F0-3A72-5F0F-1875-18D1AA603063}"/>
                </a:ext>
              </a:extLst>
            </p:cNvPr>
            <p:cNvSpPr>
              <a:spLocks/>
            </p:cNvSpPr>
            <p:nvPr/>
          </p:nvSpPr>
          <p:spPr bwMode="auto">
            <a:xfrm>
              <a:off x="2371822" y="2426769"/>
              <a:ext cx="55047" cy="42769"/>
            </a:xfrm>
            <a:custGeom>
              <a:avLst/>
              <a:gdLst>
                <a:gd name="T0" fmla="*/ 51 w 51"/>
                <a:gd name="T1" fmla="*/ 27 h 54"/>
                <a:gd name="T2" fmla="*/ 51 w 51"/>
                <a:gd name="T3" fmla="*/ 27 h 54"/>
                <a:gd name="T4" fmla="*/ 51 w 51"/>
                <a:gd name="T5" fmla="*/ 20 h 54"/>
                <a:gd name="T6" fmla="*/ 48 w 51"/>
                <a:gd name="T7" fmla="*/ 10 h 54"/>
                <a:gd name="T8" fmla="*/ 41 w 51"/>
                <a:gd name="T9" fmla="*/ 7 h 54"/>
                <a:gd name="T10" fmla="*/ 34 w 51"/>
                <a:gd name="T11" fmla="*/ 3 h 54"/>
                <a:gd name="T12" fmla="*/ 34 w 51"/>
                <a:gd name="T13" fmla="*/ 3 h 54"/>
                <a:gd name="T14" fmla="*/ 24 w 51"/>
                <a:gd name="T15" fmla="*/ 0 h 54"/>
                <a:gd name="T16" fmla="*/ 17 w 51"/>
                <a:gd name="T17" fmla="*/ 3 h 54"/>
                <a:gd name="T18" fmla="*/ 11 w 51"/>
                <a:gd name="T19" fmla="*/ 7 h 54"/>
                <a:gd name="T20" fmla="*/ 4 w 51"/>
                <a:gd name="T21" fmla="*/ 10 h 54"/>
                <a:gd name="T22" fmla="*/ 4 w 51"/>
                <a:gd name="T23" fmla="*/ 10 h 54"/>
                <a:gd name="T24" fmla="*/ 0 w 51"/>
                <a:gd name="T25" fmla="*/ 20 h 54"/>
                <a:gd name="T26" fmla="*/ 0 w 51"/>
                <a:gd name="T27" fmla="*/ 27 h 54"/>
                <a:gd name="T28" fmla="*/ 0 w 51"/>
                <a:gd name="T29" fmla="*/ 34 h 54"/>
                <a:gd name="T30" fmla="*/ 4 w 51"/>
                <a:gd name="T31" fmla="*/ 44 h 54"/>
                <a:gd name="T32" fmla="*/ 4 w 51"/>
                <a:gd name="T33" fmla="*/ 44 h 54"/>
                <a:gd name="T34" fmla="*/ 11 w 51"/>
                <a:gd name="T35" fmla="*/ 47 h 54"/>
                <a:gd name="T36" fmla="*/ 17 w 51"/>
                <a:gd name="T37" fmla="*/ 54 h 54"/>
                <a:gd name="T38" fmla="*/ 24 w 51"/>
                <a:gd name="T39" fmla="*/ 54 h 54"/>
                <a:gd name="T40" fmla="*/ 34 w 51"/>
                <a:gd name="T41" fmla="*/ 54 h 54"/>
                <a:gd name="T42" fmla="*/ 34 w 51"/>
                <a:gd name="T43" fmla="*/ 54 h 54"/>
                <a:gd name="T44" fmla="*/ 41 w 51"/>
                <a:gd name="T45" fmla="*/ 47 h 54"/>
                <a:gd name="T46" fmla="*/ 48 w 51"/>
                <a:gd name="T47" fmla="*/ 44 h 54"/>
                <a:gd name="T48" fmla="*/ 51 w 51"/>
                <a:gd name="T49" fmla="*/ 37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0"/>
                  </a:lnTo>
                  <a:lnTo>
                    <a:pt x="48" y="10"/>
                  </a:lnTo>
                  <a:lnTo>
                    <a:pt x="41" y="7"/>
                  </a:lnTo>
                  <a:lnTo>
                    <a:pt x="34" y="3"/>
                  </a:lnTo>
                  <a:lnTo>
                    <a:pt x="34" y="3"/>
                  </a:lnTo>
                  <a:lnTo>
                    <a:pt x="24" y="0"/>
                  </a:lnTo>
                  <a:lnTo>
                    <a:pt x="17" y="3"/>
                  </a:lnTo>
                  <a:lnTo>
                    <a:pt x="11" y="7"/>
                  </a:lnTo>
                  <a:lnTo>
                    <a:pt x="4" y="10"/>
                  </a:lnTo>
                  <a:lnTo>
                    <a:pt x="4" y="10"/>
                  </a:lnTo>
                  <a:lnTo>
                    <a:pt x="0" y="20"/>
                  </a:lnTo>
                  <a:lnTo>
                    <a:pt x="0" y="27"/>
                  </a:lnTo>
                  <a:lnTo>
                    <a:pt x="0" y="34"/>
                  </a:lnTo>
                  <a:lnTo>
                    <a:pt x="4" y="44"/>
                  </a:lnTo>
                  <a:lnTo>
                    <a:pt x="4" y="44"/>
                  </a:lnTo>
                  <a:lnTo>
                    <a:pt x="11" y="47"/>
                  </a:lnTo>
                  <a:lnTo>
                    <a:pt x="17" y="54"/>
                  </a:lnTo>
                  <a:lnTo>
                    <a:pt x="24" y="54"/>
                  </a:lnTo>
                  <a:lnTo>
                    <a:pt x="34" y="54"/>
                  </a:lnTo>
                  <a:lnTo>
                    <a:pt x="34" y="54"/>
                  </a:lnTo>
                  <a:lnTo>
                    <a:pt x="41" y="47"/>
                  </a:lnTo>
                  <a:lnTo>
                    <a:pt x="48" y="44"/>
                  </a:lnTo>
                  <a:lnTo>
                    <a:pt x="51" y="37"/>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10" name="Freeform 1061">
              <a:extLst>
                <a:ext uri="{FF2B5EF4-FFF2-40B4-BE49-F238E27FC236}">
                  <a16:creationId xmlns:a16="http://schemas.microsoft.com/office/drawing/2014/main" id="{D252DF58-9C06-72C0-714C-A448951DCDE2}"/>
                </a:ext>
              </a:extLst>
            </p:cNvPr>
            <p:cNvSpPr>
              <a:spLocks/>
            </p:cNvSpPr>
            <p:nvPr/>
          </p:nvSpPr>
          <p:spPr bwMode="auto">
            <a:xfrm>
              <a:off x="2405696" y="2426769"/>
              <a:ext cx="57165" cy="42769"/>
            </a:xfrm>
            <a:custGeom>
              <a:avLst/>
              <a:gdLst>
                <a:gd name="T0" fmla="*/ 54 w 54"/>
                <a:gd name="T1" fmla="*/ 27 h 54"/>
                <a:gd name="T2" fmla="*/ 54 w 54"/>
                <a:gd name="T3" fmla="*/ 27 h 54"/>
                <a:gd name="T4" fmla="*/ 51 w 54"/>
                <a:gd name="T5" fmla="*/ 20 h 54"/>
                <a:gd name="T6" fmla="*/ 48 w 54"/>
                <a:gd name="T7" fmla="*/ 10 h 54"/>
                <a:gd name="T8" fmla="*/ 41 w 54"/>
                <a:gd name="T9" fmla="*/ 7 h 54"/>
                <a:gd name="T10" fmla="*/ 34 w 54"/>
                <a:gd name="T11" fmla="*/ 3 h 54"/>
                <a:gd name="T12" fmla="*/ 34 w 54"/>
                <a:gd name="T13" fmla="*/ 3 h 54"/>
                <a:gd name="T14" fmla="*/ 27 w 54"/>
                <a:gd name="T15" fmla="*/ 0 h 54"/>
                <a:gd name="T16" fmla="*/ 17 w 54"/>
                <a:gd name="T17" fmla="*/ 3 h 54"/>
                <a:gd name="T18" fmla="*/ 10 w 54"/>
                <a:gd name="T19" fmla="*/ 7 h 54"/>
                <a:gd name="T20" fmla="*/ 3 w 54"/>
                <a:gd name="T21" fmla="*/ 10 h 54"/>
                <a:gd name="T22" fmla="*/ 3 w 54"/>
                <a:gd name="T23" fmla="*/ 10 h 54"/>
                <a:gd name="T24" fmla="*/ 0 w 54"/>
                <a:gd name="T25" fmla="*/ 20 h 54"/>
                <a:gd name="T26" fmla="*/ 0 w 54"/>
                <a:gd name="T27" fmla="*/ 27 h 54"/>
                <a:gd name="T28" fmla="*/ 0 w 54"/>
                <a:gd name="T29" fmla="*/ 34 h 54"/>
                <a:gd name="T30" fmla="*/ 3 w 54"/>
                <a:gd name="T31" fmla="*/ 44 h 54"/>
                <a:gd name="T32" fmla="*/ 3 w 54"/>
                <a:gd name="T33" fmla="*/ 44 h 54"/>
                <a:gd name="T34" fmla="*/ 10 w 54"/>
                <a:gd name="T35" fmla="*/ 47 h 54"/>
                <a:gd name="T36" fmla="*/ 17 w 54"/>
                <a:gd name="T37" fmla="*/ 54 h 54"/>
                <a:gd name="T38" fmla="*/ 27 w 54"/>
                <a:gd name="T39" fmla="*/ 54 h 54"/>
                <a:gd name="T40" fmla="*/ 34 w 54"/>
                <a:gd name="T41" fmla="*/ 54 h 54"/>
                <a:gd name="T42" fmla="*/ 34 w 54"/>
                <a:gd name="T43" fmla="*/ 54 h 54"/>
                <a:gd name="T44" fmla="*/ 41 w 54"/>
                <a:gd name="T45" fmla="*/ 47 h 54"/>
                <a:gd name="T46" fmla="*/ 48 w 54"/>
                <a:gd name="T47" fmla="*/ 44 h 54"/>
                <a:gd name="T48" fmla="*/ 51 w 54"/>
                <a:gd name="T49" fmla="*/ 37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20"/>
                  </a:lnTo>
                  <a:lnTo>
                    <a:pt x="48" y="10"/>
                  </a:lnTo>
                  <a:lnTo>
                    <a:pt x="41" y="7"/>
                  </a:lnTo>
                  <a:lnTo>
                    <a:pt x="34" y="3"/>
                  </a:lnTo>
                  <a:lnTo>
                    <a:pt x="34" y="3"/>
                  </a:lnTo>
                  <a:lnTo>
                    <a:pt x="27" y="0"/>
                  </a:lnTo>
                  <a:lnTo>
                    <a:pt x="17" y="3"/>
                  </a:lnTo>
                  <a:lnTo>
                    <a:pt x="10" y="7"/>
                  </a:lnTo>
                  <a:lnTo>
                    <a:pt x="3" y="10"/>
                  </a:lnTo>
                  <a:lnTo>
                    <a:pt x="3" y="10"/>
                  </a:lnTo>
                  <a:lnTo>
                    <a:pt x="0" y="20"/>
                  </a:lnTo>
                  <a:lnTo>
                    <a:pt x="0" y="27"/>
                  </a:lnTo>
                  <a:lnTo>
                    <a:pt x="0" y="34"/>
                  </a:lnTo>
                  <a:lnTo>
                    <a:pt x="3" y="44"/>
                  </a:lnTo>
                  <a:lnTo>
                    <a:pt x="3" y="44"/>
                  </a:lnTo>
                  <a:lnTo>
                    <a:pt x="10" y="47"/>
                  </a:lnTo>
                  <a:lnTo>
                    <a:pt x="17" y="54"/>
                  </a:lnTo>
                  <a:lnTo>
                    <a:pt x="27" y="54"/>
                  </a:lnTo>
                  <a:lnTo>
                    <a:pt x="34" y="54"/>
                  </a:lnTo>
                  <a:lnTo>
                    <a:pt x="34" y="54"/>
                  </a:lnTo>
                  <a:lnTo>
                    <a:pt x="41" y="47"/>
                  </a:lnTo>
                  <a:lnTo>
                    <a:pt x="48" y="44"/>
                  </a:lnTo>
                  <a:lnTo>
                    <a:pt x="51" y="37"/>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11" name="Freeform 1062">
              <a:extLst>
                <a:ext uri="{FF2B5EF4-FFF2-40B4-BE49-F238E27FC236}">
                  <a16:creationId xmlns:a16="http://schemas.microsoft.com/office/drawing/2014/main" id="{8F6F3E76-67CD-10C3-A65A-2386D110056B}"/>
                </a:ext>
              </a:extLst>
            </p:cNvPr>
            <p:cNvSpPr>
              <a:spLocks/>
            </p:cNvSpPr>
            <p:nvPr/>
          </p:nvSpPr>
          <p:spPr bwMode="auto">
            <a:xfrm>
              <a:off x="2448040" y="2460628"/>
              <a:ext cx="57165" cy="37422"/>
            </a:xfrm>
            <a:custGeom>
              <a:avLst/>
              <a:gdLst>
                <a:gd name="T0" fmla="*/ 54 w 54"/>
                <a:gd name="T1" fmla="*/ 27 h 51"/>
                <a:gd name="T2" fmla="*/ 54 w 54"/>
                <a:gd name="T3" fmla="*/ 27 h 51"/>
                <a:gd name="T4" fmla="*/ 54 w 54"/>
                <a:gd name="T5" fmla="*/ 17 h 51"/>
                <a:gd name="T6" fmla="*/ 51 w 54"/>
                <a:gd name="T7" fmla="*/ 10 h 51"/>
                <a:gd name="T8" fmla="*/ 44 w 54"/>
                <a:gd name="T9" fmla="*/ 3 h 51"/>
                <a:gd name="T10" fmla="*/ 37 w 54"/>
                <a:gd name="T11" fmla="*/ 0 h 51"/>
                <a:gd name="T12" fmla="*/ 37 w 54"/>
                <a:gd name="T13" fmla="*/ 0 h 51"/>
                <a:gd name="T14" fmla="*/ 27 w 54"/>
                <a:gd name="T15" fmla="*/ 0 h 51"/>
                <a:gd name="T16" fmla="*/ 20 w 54"/>
                <a:gd name="T17" fmla="*/ 0 h 51"/>
                <a:gd name="T18" fmla="*/ 13 w 54"/>
                <a:gd name="T19" fmla="*/ 3 h 51"/>
                <a:gd name="T20" fmla="*/ 7 w 54"/>
                <a:gd name="T21" fmla="*/ 10 h 51"/>
                <a:gd name="T22" fmla="*/ 7 w 54"/>
                <a:gd name="T23" fmla="*/ 10 h 51"/>
                <a:gd name="T24" fmla="*/ 3 w 54"/>
                <a:gd name="T25" fmla="*/ 17 h 51"/>
                <a:gd name="T26" fmla="*/ 0 w 54"/>
                <a:gd name="T27" fmla="*/ 27 h 51"/>
                <a:gd name="T28" fmla="*/ 3 w 54"/>
                <a:gd name="T29" fmla="*/ 34 h 51"/>
                <a:gd name="T30" fmla="*/ 7 w 54"/>
                <a:gd name="T31" fmla="*/ 41 h 51"/>
                <a:gd name="T32" fmla="*/ 7 w 54"/>
                <a:gd name="T33" fmla="*/ 41 h 51"/>
                <a:gd name="T34" fmla="*/ 13 w 54"/>
                <a:gd name="T35" fmla="*/ 47 h 51"/>
                <a:gd name="T36" fmla="*/ 20 w 54"/>
                <a:gd name="T37" fmla="*/ 51 h 51"/>
                <a:gd name="T38" fmla="*/ 27 w 54"/>
                <a:gd name="T39" fmla="*/ 51 h 51"/>
                <a:gd name="T40" fmla="*/ 37 w 54"/>
                <a:gd name="T41" fmla="*/ 51 h 51"/>
                <a:gd name="T42" fmla="*/ 37 w 54"/>
                <a:gd name="T43" fmla="*/ 51 h 51"/>
                <a:gd name="T44" fmla="*/ 44 w 54"/>
                <a:gd name="T45" fmla="*/ 47 h 51"/>
                <a:gd name="T46" fmla="*/ 51 w 54"/>
                <a:gd name="T47" fmla="*/ 41 h 51"/>
                <a:gd name="T48" fmla="*/ 54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4" y="17"/>
                  </a:lnTo>
                  <a:lnTo>
                    <a:pt x="51" y="10"/>
                  </a:lnTo>
                  <a:lnTo>
                    <a:pt x="44" y="3"/>
                  </a:lnTo>
                  <a:lnTo>
                    <a:pt x="37" y="0"/>
                  </a:lnTo>
                  <a:lnTo>
                    <a:pt x="37" y="0"/>
                  </a:lnTo>
                  <a:lnTo>
                    <a:pt x="27" y="0"/>
                  </a:lnTo>
                  <a:lnTo>
                    <a:pt x="20" y="0"/>
                  </a:lnTo>
                  <a:lnTo>
                    <a:pt x="13" y="3"/>
                  </a:lnTo>
                  <a:lnTo>
                    <a:pt x="7" y="10"/>
                  </a:lnTo>
                  <a:lnTo>
                    <a:pt x="7" y="10"/>
                  </a:lnTo>
                  <a:lnTo>
                    <a:pt x="3" y="17"/>
                  </a:lnTo>
                  <a:lnTo>
                    <a:pt x="0" y="27"/>
                  </a:lnTo>
                  <a:lnTo>
                    <a:pt x="3" y="34"/>
                  </a:lnTo>
                  <a:lnTo>
                    <a:pt x="7" y="41"/>
                  </a:lnTo>
                  <a:lnTo>
                    <a:pt x="7" y="41"/>
                  </a:lnTo>
                  <a:lnTo>
                    <a:pt x="13" y="47"/>
                  </a:lnTo>
                  <a:lnTo>
                    <a:pt x="20" y="51"/>
                  </a:lnTo>
                  <a:lnTo>
                    <a:pt x="27" y="51"/>
                  </a:lnTo>
                  <a:lnTo>
                    <a:pt x="37" y="51"/>
                  </a:lnTo>
                  <a:lnTo>
                    <a:pt x="37" y="51"/>
                  </a:lnTo>
                  <a:lnTo>
                    <a:pt x="44" y="47"/>
                  </a:lnTo>
                  <a:lnTo>
                    <a:pt x="51" y="41"/>
                  </a:lnTo>
                  <a:lnTo>
                    <a:pt x="54"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12" name="Freeform 1063">
              <a:extLst>
                <a:ext uri="{FF2B5EF4-FFF2-40B4-BE49-F238E27FC236}">
                  <a16:creationId xmlns:a16="http://schemas.microsoft.com/office/drawing/2014/main" id="{9899829B-3EC1-4FC4-C1EA-E6A95AA0798B}"/>
                </a:ext>
              </a:extLst>
            </p:cNvPr>
            <p:cNvSpPr>
              <a:spLocks/>
            </p:cNvSpPr>
            <p:nvPr/>
          </p:nvSpPr>
          <p:spPr bwMode="auto">
            <a:xfrm>
              <a:off x="2456509" y="2460628"/>
              <a:ext cx="55047" cy="37422"/>
            </a:xfrm>
            <a:custGeom>
              <a:avLst/>
              <a:gdLst>
                <a:gd name="T0" fmla="*/ 54 w 54"/>
                <a:gd name="T1" fmla="*/ 27 h 51"/>
                <a:gd name="T2" fmla="*/ 54 w 54"/>
                <a:gd name="T3" fmla="*/ 27 h 51"/>
                <a:gd name="T4" fmla="*/ 50 w 54"/>
                <a:gd name="T5" fmla="*/ 17 h 51"/>
                <a:gd name="T6" fmla="*/ 47 w 54"/>
                <a:gd name="T7" fmla="*/ 10 h 51"/>
                <a:gd name="T8" fmla="*/ 44 w 54"/>
                <a:gd name="T9" fmla="*/ 3 h 51"/>
                <a:gd name="T10" fmla="*/ 33 w 54"/>
                <a:gd name="T11" fmla="*/ 0 h 51"/>
                <a:gd name="T12" fmla="*/ 33 w 54"/>
                <a:gd name="T13" fmla="*/ 0 h 51"/>
                <a:gd name="T14" fmla="*/ 27 w 54"/>
                <a:gd name="T15" fmla="*/ 0 h 51"/>
                <a:gd name="T16" fmla="*/ 16 w 54"/>
                <a:gd name="T17" fmla="*/ 0 h 51"/>
                <a:gd name="T18" fmla="*/ 10 w 54"/>
                <a:gd name="T19" fmla="*/ 3 h 51"/>
                <a:gd name="T20" fmla="*/ 6 w 54"/>
                <a:gd name="T21" fmla="*/ 10 h 51"/>
                <a:gd name="T22" fmla="*/ 6 w 54"/>
                <a:gd name="T23" fmla="*/ 10 h 51"/>
                <a:gd name="T24" fmla="*/ 0 w 54"/>
                <a:gd name="T25" fmla="*/ 17 h 51"/>
                <a:gd name="T26" fmla="*/ 0 w 54"/>
                <a:gd name="T27" fmla="*/ 27 h 51"/>
                <a:gd name="T28" fmla="*/ 0 w 54"/>
                <a:gd name="T29" fmla="*/ 34 h 51"/>
                <a:gd name="T30" fmla="*/ 6 w 54"/>
                <a:gd name="T31" fmla="*/ 41 h 51"/>
                <a:gd name="T32" fmla="*/ 6 w 54"/>
                <a:gd name="T33" fmla="*/ 41 h 51"/>
                <a:gd name="T34" fmla="*/ 10 w 54"/>
                <a:gd name="T35" fmla="*/ 47 h 51"/>
                <a:gd name="T36" fmla="*/ 16 w 54"/>
                <a:gd name="T37" fmla="*/ 51 h 51"/>
                <a:gd name="T38" fmla="*/ 27 w 54"/>
                <a:gd name="T39" fmla="*/ 51 h 51"/>
                <a:gd name="T40" fmla="*/ 33 w 54"/>
                <a:gd name="T41" fmla="*/ 51 h 51"/>
                <a:gd name="T42" fmla="*/ 33 w 54"/>
                <a:gd name="T43" fmla="*/ 51 h 51"/>
                <a:gd name="T44" fmla="*/ 44 w 54"/>
                <a:gd name="T45" fmla="*/ 47 h 51"/>
                <a:gd name="T46" fmla="*/ 47 w 54"/>
                <a:gd name="T47" fmla="*/ 41 h 51"/>
                <a:gd name="T48" fmla="*/ 50 w 54"/>
                <a:gd name="T49" fmla="*/ 34 h 51"/>
                <a:gd name="T50" fmla="*/ 54 w 54"/>
                <a:gd name="T5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1">
                  <a:moveTo>
                    <a:pt x="54" y="27"/>
                  </a:moveTo>
                  <a:lnTo>
                    <a:pt x="54" y="27"/>
                  </a:lnTo>
                  <a:lnTo>
                    <a:pt x="50" y="17"/>
                  </a:lnTo>
                  <a:lnTo>
                    <a:pt x="47" y="10"/>
                  </a:lnTo>
                  <a:lnTo>
                    <a:pt x="44" y="3"/>
                  </a:lnTo>
                  <a:lnTo>
                    <a:pt x="33" y="0"/>
                  </a:lnTo>
                  <a:lnTo>
                    <a:pt x="33" y="0"/>
                  </a:lnTo>
                  <a:lnTo>
                    <a:pt x="27" y="0"/>
                  </a:lnTo>
                  <a:lnTo>
                    <a:pt x="16" y="0"/>
                  </a:lnTo>
                  <a:lnTo>
                    <a:pt x="10" y="3"/>
                  </a:lnTo>
                  <a:lnTo>
                    <a:pt x="6" y="10"/>
                  </a:lnTo>
                  <a:lnTo>
                    <a:pt x="6" y="10"/>
                  </a:lnTo>
                  <a:lnTo>
                    <a:pt x="0" y="17"/>
                  </a:lnTo>
                  <a:lnTo>
                    <a:pt x="0" y="27"/>
                  </a:lnTo>
                  <a:lnTo>
                    <a:pt x="0" y="34"/>
                  </a:lnTo>
                  <a:lnTo>
                    <a:pt x="6" y="41"/>
                  </a:lnTo>
                  <a:lnTo>
                    <a:pt x="6" y="41"/>
                  </a:lnTo>
                  <a:lnTo>
                    <a:pt x="10" y="47"/>
                  </a:lnTo>
                  <a:lnTo>
                    <a:pt x="16" y="51"/>
                  </a:lnTo>
                  <a:lnTo>
                    <a:pt x="27" y="51"/>
                  </a:lnTo>
                  <a:lnTo>
                    <a:pt x="33" y="51"/>
                  </a:lnTo>
                  <a:lnTo>
                    <a:pt x="33" y="51"/>
                  </a:lnTo>
                  <a:lnTo>
                    <a:pt x="44" y="47"/>
                  </a:lnTo>
                  <a:lnTo>
                    <a:pt x="47" y="41"/>
                  </a:lnTo>
                  <a:lnTo>
                    <a:pt x="50" y="34"/>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13" name="Freeform 1064">
              <a:extLst>
                <a:ext uri="{FF2B5EF4-FFF2-40B4-BE49-F238E27FC236}">
                  <a16:creationId xmlns:a16="http://schemas.microsoft.com/office/drawing/2014/main" id="{D679C77C-DCF6-8A73-3F92-E85B39BD8AA3}"/>
                </a:ext>
              </a:extLst>
            </p:cNvPr>
            <p:cNvSpPr>
              <a:spLocks/>
            </p:cNvSpPr>
            <p:nvPr/>
          </p:nvSpPr>
          <p:spPr bwMode="auto">
            <a:xfrm>
              <a:off x="2551783" y="2492705"/>
              <a:ext cx="52929" cy="39205"/>
            </a:xfrm>
            <a:custGeom>
              <a:avLst/>
              <a:gdLst>
                <a:gd name="T0" fmla="*/ 51 w 51"/>
                <a:gd name="T1" fmla="*/ 27 h 54"/>
                <a:gd name="T2" fmla="*/ 51 w 51"/>
                <a:gd name="T3" fmla="*/ 27 h 54"/>
                <a:gd name="T4" fmla="*/ 51 w 51"/>
                <a:gd name="T5" fmla="*/ 20 h 54"/>
                <a:gd name="T6" fmla="*/ 48 w 51"/>
                <a:gd name="T7" fmla="*/ 13 h 54"/>
                <a:gd name="T8" fmla="*/ 41 w 51"/>
                <a:gd name="T9" fmla="*/ 6 h 54"/>
                <a:gd name="T10" fmla="*/ 34 w 51"/>
                <a:gd name="T11" fmla="*/ 3 h 54"/>
                <a:gd name="T12" fmla="*/ 34 w 51"/>
                <a:gd name="T13" fmla="*/ 3 h 54"/>
                <a:gd name="T14" fmla="*/ 24 w 51"/>
                <a:gd name="T15" fmla="*/ 0 h 54"/>
                <a:gd name="T16" fmla="*/ 17 w 51"/>
                <a:gd name="T17" fmla="*/ 3 h 54"/>
                <a:gd name="T18" fmla="*/ 10 w 51"/>
                <a:gd name="T19" fmla="*/ 6 h 54"/>
                <a:gd name="T20" fmla="*/ 3 w 51"/>
                <a:gd name="T21" fmla="*/ 10 h 54"/>
                <a:gd name="T22" fmla="*/ 3 w 51"/>
                <a:gd name="T23" fmla="*/ 10 h 54"/>
                <a:gd name="T24" fmla="*/ 0 w 51"/>
                <a:gd name="T25" fmla="*/ 20 h 54"/>
                <a:gd name="T26" fmla="*/ 0 w 51"/>
                <a:gd name="T27" fmla="*/ 27 h 54"/>
                <a:gd name="T28" fmla="*/ 0 w 51"/>
                <a:gd name="T29" fmla="*/ 34 h 54"/>
                <a:gd name="T30" fmla="*/ 3 w 51"/>
                <a:gd name="T31" fmla="*/ 44 h 54"/>
                <a:gd name="T32" fmla="*/ 3 w 51"/>
                <a:gd name="T33" fmla="*/ 44 h 54"/>
                <a:gd name="T34" fmla="*/ 10 w 51"/>
                <a:gd name="T35" fmla="*/ 47 h 54"/>
                <a:gd name="T36" fmla="*/ 17 w 51"/>
                <a:gd name="T37" fmla="*/ 54 h 54"/>
                <a:gd name="T38" fmla="*/ 24 w 51"/>
                <a:gd name="T39" fmla="*/ 54 h 54"/>
                <a:gd name="T40" fmla="*/ 34 w 51"/>
                <a:gd name="T41" fmla="*/ 54 h 54"/>
                <a:gd name="T42" fmla="*/ 34 w 51"/>
                <a:gd name="T43" fmla="*/ 54 h 54"/>
                <a:gd name="T44" fmla="*/ 41 w 51"/>
                <a:gd name="T45" fmla="*/ 47 h 54"/>
                <a:gd name="T46" fmla="*/ 48 w 51"/>
                <a:gd name="T47" fmla="*/ 44 h 54"/>
                <a:gd name="T48" fmla="*/ 51 w 51"/>
                <a:gd name="T49" fmla="*/ 37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0"/>
                  </a:lnTo>
                  <a:lnTo>
                    <a:pt x="48" y="13"/>
                  </a:lnTo>
                  <a:lnTo>
                    <a:pt x="41" y="6"/>
                  </a:lnTo>
                  <a:lnTo>
                    <a:pt x="34" y="3"/>
                  </a:lnTo>
                  <a:lnTo>
                    <a:pt x="34" y="3"/>
                  </a:lnTo>
                  <a:lnTo>
                    <a:pt x="24" y="0"/>
                  </a:lnTo>
                  <a:lnTo>
                    <a:pt x="17" y="3"/>
                  </a:lnTo>
                  <a:lnTo>
                    <a:pt x="10" y="6"/>
                  </a:lnTo>
                  <a:lnTo>
                    <a:pt x="3" y="10"/>
                  </a:lnTo>
                  <a:lnTo>
                    <a:pt x="3" y="10"/>
                  </a:lnTo>
                  <a:lnTo>
                    <a:pt x="0" y="20"/>
                  </a:lnTo>
                  <a:lnTo>
                    <a:pt x="0" y="27"/>
                  </a:lnTo>
                  <a:lnTo>
                    <a:pt x="0" y="34"/>
                  </a:lnTo>
                  <a:lnTo>
                    <a:pt x="3" y="44"/>
                  </a:lnTo>
                  <a:lnTo>
                    <a:pt x="3" y="44"/>
                  </a:lnTo>
                  <a:lnTo>
                    <a:pt x="10" y="47"/>
                  </a:lnTo>
                  <a:lnTo>
                    <a:pt x="17" y="54"/>
                  </a:lnTo>
                  <a:lnTo>
                    <a:pt x="24" y="54"/>
                  </a:lnTo>
                  <a:lnTo>
                    <a:pt x="34" y="54"/>
                  </a:lnTo>
                  <a:lnTo>
                    <a:pt x="34" y="54"/>
                  </a:lnTo>
                  <a:lnTo>
                    <a:pt x="41" y="47"/>
                  </a:lnTo>
                  <a:lnTo>
                    <a:pt x="48" y="44"/>
                  </a:lnTo>
                  <a:lnTo>
                    <a:pt x="51" y="37"/>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14" name="Freeform 1065">
              <a:extLst>
                <a:ext uri="{FF2B5EF4-FFF2-40B4-BE49-F238E27FC236}">
                  <a16:creationId xmlns:a16="http://schemas.microsoft.com/office/drawing/2014/main" id="{1EF04E14-A59A-D722-D1CB-896BCAEF2E32}"/>
                </a:ext>
              </a:extLst>
            </p:cNvPr>
            <p:cNvSpPr>
              <a:spLocks/>
            </p:cNvSpPr>
            <p:nvPr/>
          </p:nvSpPr>
          <p:spPr bwMode="auto">
            <a:xfrm>
              <a:off x="2640705" y="2492705"/>
              <a:ext cx="52929" cy="39205"/>
            </a:xfrm>
            <a:custGeom>
              <a:avLst/>
              <a:gdLst>
                <a:gd name="T0" fmla="*/ 51 w 51"/>
                <a:gd name="T1" fmla="*/ 27 h 54"/>
                <a:gd name="T2" fmla="*/ 51 w 51"/>
                <a:gd name="T3" fmla="*/ 27 h 54"/>
                <a:gd name="T4" fmla="*/ 51 w 51"/>
                <a:gd name="T5" fmla="*/ 20 h 54"/>
                <a:gd name="T6" fmla="*/ 47 w 51"/>
                <a:gd name="T7" fmla="*/ 13 h 54"/>
                <a:gd name="T8" fmla="*/ 41 w 51"/>
                <a:gd name="T9" fmla="*/ 6 h 54"/>
                <a:gd name="T10" fmla="*/ 34 w 51"/>
                <a:gd name="T11" fmla="*/ 3 h 54"/>
                <a:gd name="T12" fmla="*/ 34 w 51"/>
                <a:gd name="T13" fmla="*/ 3 h 54"/>
                <a:gd name="T14" fmla="*/ 27 w 51"/>
                <a:gd name="T15" fmla="*/ 0 h 54"/>
                <a:gd name="T16" fmla="*/ 17 w 51"/>
                <a:gd name="T17" fmla="*/ 3 h 54"/>
                <a:gd name="T18" fmla="*/ 10 w 51"/>
                <a:gd name="T19" fmla="*/ 6 h 54"/>
                <a:gd name="T20" fmla="*/ 3 w 51"/>
                <a:gd name="T21" fmla="*/ 10 h 54"/>
                <a:gd name="T22" fmla="*/ 3 w 51"/>
                <a:gd name="T23" fmla="*/ 10 h 54"/>
                <a:gd name="T24" fmla="*/ 0 w 51"/>
                <a:gd name="T25" fmla="*/ 20 h 54"/>
                <a:gd name="T26" fmla="*/ 0 w 51"/>
                <a:gd name="T27" fmla="*/ 27 h 54"/>
                <a:gd name="T28" fmla="*/ 0 w 51"/>
                <a:gd name="T29" fmla="*/ 34 h 54"/>
                <a:gd name="T30" fmla="*/ 3 w 51"/>
                <a:gd name="T31" fmla="*/ 44 h 54"/>
                <a:gd name="T32" fmla="*/ 3 w 51"/>
                <a:gd name="T33" fmla="*/ 44 h 54"/>
                <a:gd name="T34" fmla="*/ 10 w 51"/>
                <a:gd name="T35" fmla="*/ 47 h 54"/>
                <a:gd name="T36" fmla="*/ 17 w 51"/>
                <a:gd name="T37" fmla="*/ 54 h 54"/>
                <a:gd name="T38" fmla="*/ 27 w 51"/>
                <a:gd name="T39" fmla="*/ 54 h 54"/>
                <a:gd name="T40" fmla="*/ 34 w 51"/>
                <a:gd name="T41" fmla="*/ 54 h 54"/>
                <a:gd name="T42" fmla="*/ 34 w 51"/>
                <a:gd name="T43" fmla="*/ 54 h 54"/>
                <a:gd name="T44" fmla="*/ 41 w 51"/>
                <a:gd name="T45" fmla="*/ 47 h 54"/>
                <a:gd name="T46" fmla="*/ 47 w 51"/>
                <a:gd name="T47" fmla="*/ 44 h 54"/>
                <a:gd name="T48" fmla="*/ 51 w 51"/>
                <a:gd name="T49" fmla="*/ 37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0"/>
                  </a:lnTo>
                  <a:lnTo>
                    <a:pt x="47" y="13"/>
                  </a:lnTo>
                  <a:lnTo>
                    <a:pt x="41" y="6"/>
                  </a:lnTo>
                  <a:lnTo>
                    <a:pt x="34" y="3"/>
                  </a:lnTo>
                  <a:lnTo>
                    <a:pt x="34" y="3"/>
                  </a:lnTo>
                  <a:lnTo>
                    <a:pt x="27" y="0"/>
                  </a:lnTo>
                  <a:lnTo>
                    <a:pt x="17" y="3"/>
                  </a:lnTo>
                  <a:lnTo>
                    <a:pt x="10" y="6"/>
                  </a:lnTo>
                  <a:lnTo>
                    <a:pt x="3" y="10"/>
                  </a:lnTo>
                  <a:lnTo>
                    <a:pt x="3" y="10"/>
                  </a:lnTo>
                  <a:lnTo>
                    <a:pt x="0" y="20"/>
                  </a:lnTo>
                  <a:lnTo>
                    <a:pt x="0" y="27"/>
                  </a:lnTo>
                  <a:lnTo>
                    <a:pt x="0" y="34"/>
                  </a:lnTo>
                  <a:lnTo>
                    <a:pt x="3" y="44"/>
                  </a:lnTo>
                  <a:lnTo>
                    <a:pt x="3" y="44"/>
                  </a:lnTo>
                  <a:lnTo>
                    <a:pt x="10" y="47"/>
                  </a:lnTo>
                  <a:lnTo>
                    <a:pt x="17" y="54"/>
                  </a:lnTo>
                  <a:lnTo>
                    <a:pt x="27" y="54"/>
                  </a:lnTo>
                  <a:lnTo>
                    <a:pt x="34" y="54"/>
                  </a:lnTo>
                  <a:lnTo>
                    <a:pt x="34" y="54"/>
                  </a:lnTo>
                  <a:lnTo>
                    <a:pt x="41" y="47"/>
                  </a:lnTo>
                  <a:lnTo>
                    <a:pt x="47" y="44"/>
                  </a:lnTo>
                  <a:lnTo>
                    <a:pt x="51" y="37"/>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15" name="Freeform 1066">
              <a:extLst>
                <a:ext uri="{FF2B5EF4-FFF2-40B4-BE49-F238E27FC236}">
                  <a16:creationId xmlns:a16="http://schemas.microsoft.com/office/drawing/2014/main" id="{A316076B-A8EE-A8F6-77C2-F783742F7479}"/>
                </a:ext>
              </a:extLst>
            </p:cNvPr>
            <p:cNvSpPr>
              <a:spLocks/>
            </p:cNvSpPr>
            <p:nvPr/>
          </p:nvSpPr>
          <p:spPr bwMode="auto">
            <a:xfrm>
              <a:off x="3398656" y="2604972"/>
              <a:ext cx="52929" cy="39205"/>
            </a:xfrm>
            <a:custGeom>
              <a:avLst/>
              <a:gdLst>
                <a:gd name="T0" fmla="*/ 51 w 51"/>
                <a:gd name="T1" fmla="*/ 27 h 54"/>
                <a:gd name="T2" fmla="*/ 51 w 51"/>
                <a:gd name="T3" fmla="*/ 27 h 54"/>
                <a:gd name="T4" fmla="*/ 51 w 51"/>
                <a:gd name="T5" fmla="*/ 17 h 54"/>
                <a:gd name="T6" fmla="*/ 48 w 51"/>
                <a:gd name="T7" fmla="*/ 10 h 54"/>
                <a:gd name="T8" fmla="*/ 41 w 51"/>
                <a:gd name="T9" fmla="*/ 7 h 54"/>
                <a:gd name="T10" fmla="*/ 34 w 51"/>
                <a:gd name="T11" fmla="*/ 0 h 54"/>
                <a:gd name="T12" fmla="*/ 34 w 51"/>
                <a:gd name="T13" fmla="*/ 0 h 54"/>
                <a:gd name="T14" fmla="*/ 27 w 51"/>
                <a:gd name="T15" fmla="*/ 0 h 54"/>
                <a:gd name="T16" fmla="*/ 17 w 51"/>
                <a:gd name="T17" fmla="*/ 0 h 54"/>
                <a:gd name="T18" fmla="*/ 10 w 51"/>
                <a:gd name="T19" fmla="*/ 7 h 54"/>
                <a:gd name="T20" fmla="*/ 4 w 51"/>
                <a:gd name="T21" fmla="*/ 10 h 54"/>
                <a:gd name="T22" fmla="*/ 4 w 51"/>
                <a:gd name="T23" fmla="*/ 10 h 54"/>
                <a:gd name="T24" fmla="*/ 0 w 51"/>
                <a:gd name="T25" fmla="*/ 17 h 54"/>
                <a:gd name="T26" fmla="*/ 0 w 51"/>
                <a:gd name="T27" fmla="*/ 27 h 54"/>
                <a:gd name="T28" fmla="*/ 0 w 51"/>
                <a:gd name="T29" fmla="*/ 34 h 54"/>
                <a:gd name="T30" fmla="*/ 4 w 51"/>
                <a:gd name="T31" fmla="*/ 41 h 54"/>
                <a:gd name="T32" fmla="*/ 4 w 51"/>
                <a:gd name="T33" fmla="*/ 41 h 54"/>
                <a:gd name="T34" fmla="*/ 10 w 51"/>
                <a:gd name="T35" fmla="*/ 47 h 54"/>
                <a:gd name="T36" fmla="*/ 17 w 51"/>
                <a:gd name="T37" fmla="*/ 51 h 54"/>
                <a:gd name="T38" fmla="*/ 27 w 51"/>
                <a:gd name="T39" fmla="*/ 54 h 54"/>
                <a:gd name="T40" fmla="*/ 34 w 51"/>
                <a:gd name="T41" fmla="*/ 51 h 54"/>
                <a:gd name="T42" fmla="*/ 34 w 51"/>
                <a:gd name="T43" fmla="*/ 51 h 54"/>
                <a:gd name="T44" fmla="*/ 41 w 51"/>
                <a:gd name="T45" fmla="*/ 47 h 54"/>
                <a:gd name="T46" fmla="*/ 48 w 51"/>
                <a:gd name="T47" fmla="*/ 41 h 54"/>
                <a:gd name="T48" fmla="*/ 51 w 51"/>
                <a:gd name="T49" fmla="*/ 34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17"/>
                  </a:lnTo>
                  <a:lnTo>
                    <a:pt x="48" y="10"/>
                  </a:lnTo>
                  <a:lnTo>
                    <a:pt x="41" y="7"/>
                  </a:lnTo>
                  <a:lnTo>
                    <a:pt x="34" y="0"/>
                  </a:lnTo>
                  <a:lnTo>
                    <a:pt x="34" y="0"/>
                  </a:lnTo>
                  <a:lnTo>
                    <a:pt x="27" y="0"/>
                  </a:lnTo>
                  <a:lnTo>
                    <a:pt x="17" y="0"/>
                  </a:lnTo>
                  <a:lnTo>
                    <a:pt x="10" y="7"/>
                  </a:lnTo>
                  <a:lnTo>
                    <a:pt x="4" y="10"/>
                  </a:lnTo>
                  <a:lnTo>
                    <a:pt x="4" y="10"/>
                  </a:lnTo>
                  <a:lnTo>
                    <a:pt x="0" y="17"/>
                  </a:lnTo>
                  <a:lnTo>
                    <a:pt x="0" y="27"/>
                  </a:lnTo>
                  <a:lnTo>
                    <a:pt x="0" y="34"/>
                  </a:lnTo>
                  <a:lnTo>
                    <a:pt x="4" y="41"/>
                  </a:lnTo>
                  <a:lnTo>
                    <a:pt x="4" y="41"/>
                  </a:lnTo>
                  <a:lnTo>
                    <a:pt x="10" y="47"/>
                  </a:lnTo>
                  <a:lnTo>
                    <a:pt x="17" y="51"/>
                  </a:lnTo>
                  <a:lnTo>
                    <a:pt x="27" y="54"/>
                  </a:lnTo>
                  <a:lnTo>
                    <a:pt x="34" y="51"/>
                  </a:lnTo>
                  <a:lnTo>
                    <a:pt x="34" y="51"/>
                  </a:lnTo>
                  <a:lnTo>
                    <a:pt x="41" y="47"/>
                  </a:lnTo>
                  <a:lnTo>
                    <a:pt x="48" y="41"/>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16" name="Freeform 1067">
              <a:extLst>
                <a:ext uri="{FF2B5EF4-FFF2-40B4-BE49-F238E27FC236}">
                  <a16:creationId xmlns:a16="http://schemas.microsoft.com/office/drawing/2014/main" id="{9992EE76-80D7-A3BD-A9F9-B7CC726C1D16}"/>
                </a:ext>
              </a:extLst>
            </p:cNvPr>
            <p:cNvSpPr>
              <a:spLocks/>
            </p:cNvSpPr>
            <p:nvPr/>
          </p:nvSpPr>
          <p:spPr bwMode="auto">
            <a:xfrm>
              <a:off x="3529922" y="2647741"/>
              <a:ext cx="57163" cy="40987"/>
            </a:xfrm>
            <a:custGeom>
              <a:avLst/>
              <a:gdLst>
                <a:gd name="T0" fmla="*/ 54 w 54"/>
                <a:gd name="T1" fmla="*/ 27 h 54"/>
                <a:gd name="T2" fmla="*/ 54 w 54"/>
                <a:gd name="T3" fmla="*/ 27 h 54"/>
                <a:gd name="T4" fmla="*/ 54 w 54"/>
                <a:gd name="T5" fmla="*/ 20 h 54"/>
                <a:gd name="T6" fmla="*/ 47 w 54"/>
                <a:gd name="T7" fmla="*/ 10 h 54"/>
                <a:gd name="T8" fmla="*/ 44 w 54"/>
                <a:gd name="T9" fmla="*/ 6 h 54"/>
                <a:gd name="T10" fmla="*/ 37 w 54"/>
                <a:gd name="T11" fmla="*/ 3 h 54"/>
                <a:gd name="T12" fmla="*/ 37 w 54"/>
                <a:gd name="T13" fmla="*/ 3 h 54"/>
                <a:gd name="T14" fmla="*/ 27 w 54"/>
                <a:gd name="T15" fmla="*/ 0 h 54"/>
                <a:gd name="T16" fmla="*/ 20 w 54"/>
                <a:gd name="T17" fmla="*/ 3 h 54"/>
                <a:gd name="T18" fmla="*/ 13 w 54"/>
                <a:gd name="T19" fmla="*/ 6 h 54"/>
                <a:gd name="T20" fmla="*/ 7 w 54"/>
                <a:gd name="T21" fmla="*/ 10 h 54"/>
                <a:gd name="T22" fmla="*/ 7 w 54"/>
                <a:gd name="T23" fmla="*/ 10 h 54"/>
                <a:gd name="T24" fmla="*/ 3 w 54"/>
                <a:gd name="T25" fmla="*/ 20 h 54"/>
                <a:gd name="T26" fmla="*/ 0 w 54"/>
                <a:gd name="T27" fmla="*/ 27 h 54"/>
                <a:gd name="T28" fmla="*/ 3 w 54"/>
                <a:gd name="T29" fmla="*/ 33 h 54"/>
                <a:gd name="T30" fmla="*/ 7 w 54"/>
                <a:gd name="T31" fmla="*/ 44 h 54"/>
                <a:gd name="T32" fmla="*/ 7 w 54"/>
                <a:gd name="T33" fmla="*/ 44 h 54"/>
                <a:gd name="T34" fmla="*/ 13 w 54"/>
                <a:gd name="T35" fmla="*/ 47 h 54"/>
                <a:gd name="T36" fmla="*/ 20 w 54"/>
                <a:gd name="T37" fmla="*/ 54 h 54"/>
                <a:gd name="T38" fmla="*/ 27 w 54"/>
                <a:gd name="T39" fmla="*/ 54 h 54"/>
                <a:gd name="T40" fmla="*/ 37 w 54"/>
                <a:gd name="T41" fmla="*/ 54 h 54"/>
                <a:gd name="T42" fmla="*/ 37 w 54"/>
                <a:gd name="T43" fmla="*/ 54 h 54"/>
                <a:gd name="T44" fmla="*/ 44 w 54"/>
                <a:gd name="T45" fmla="*/ 47 h 54"/>
                <a:gd name="T46" fmla="*/ 47 w 54"/>
                <a:gd name="T47" fmla="*/ 44 h 54"/>
                <a:gd name="T48" fmla="*/ 54 w 54"/>
                <a:gd name="T49" fmla="*/ 37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20"/>
                  </a:lnTo>
                  <a:lnTo>
                    <a:pt x="47" y="10"/>
                  </a:lnTo>
                  <a:lnTo>
                    <a:pt x="44" y="6"/>
                  </a:lnTo>
                  <a:lnTo>
                    <a:pt x="37" y="3"/>
                  </a:lnTo>
                  <a:lnTo>
                    <a:pt x="37" y="3"/>
                  </a:lnTo>
                  <a:lnTo>
                    <a:pt x="27" y="0"/>
                  </a:lnTo>
                  <a:lnTo>
                    <a:pt x="20" y="3"/>
                  </a:lnTo>
                  <a:lnTo>
                    <a:pt x="13" y="6"/>
                  </a:lnTo>
                  <a:lnTo>
                    <a:pt x="7" y="10"/>
                  </a:lnTo>
                  <a:lnTo>
                    <a:pt x="7" y="10"/>
                  </a:lnTo>
                  <a:lnTo>
                    <a:pt x="3" y="20"/>
                  </a:lnTo>
                  <a:lnTo>
                    <a:pt x="0" y="27"/>
                  </a:lnTo>
                  <a:lnTo>
                    <a:pt x="3" y="33"/>
                  </a:lnTo>
                  <a:lnTo>
                    <a:pt x="7" y="44"/>
                  </a:lnTo>
                  <a:lnTo>
                    <a:pt x="7" y="44"/>
                  </a:lnTo>
                  <a:lnTo>
                    <a:pt x="13" y="47"/>
                  </a:lnTo>
                  <a:lnTo>
                    <a:pt x="20" y="54"/>
                  </a:lnTo>
                  <a:lnTo>
                    <a:pt x="27" y="54"/>
                  </a:lnTo>
                  <a:lnTo>
                    <a:pt x="37" y="54"/>
                  </a:lnTo>
                  <a:lnTo>
                    <a:pt x="37" y="54"/>
                  </a:lnTo>
                  <a:lnTo>
                    <a:pt x="44" y="47"/>
                  </a:lnTo>
                  <a:lnTo>
                    <a:pt x="47" y="44"/>
                  </a:lnTo>
                  <a:lnTo>
                    <a:pt x="54" y="37"/>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17" name="Freeform 1068">
              <a:extLst>
                <a:ext uri="{FF2B5EF4-FFF2-40B4-BE49-F238E27FC236}">
                  <a16:creationId xmlns:a16="http://schemas.microsoft.com/office/drawing/2014/main" id="{15CA90EF-C724-78A9-5720-CA59265A0155}"/>
                </a:ext>
              </a:extLst>
            </p:cNvPr>
            <p:cNvSpPr>
              <a:spLocks/>
            </p:cNvSpPr>
            <p:nvPr/>
          </p:nvSpPr>
          <p:spPr bwMode="auto">
            <a:xfrm>
              <a:off x="3548976" y="2647741"/>
              <a:ext cx="57165" cy="40987"/>
            </a:xfrm>
            <a:custGeom>
              <a:avLst/>
              <a:gdLst>
                <a:gd name="T0" fmla="*/ 54 w 54"/>
                <a:gd name="T1" fmla="*/ 27 h 54"/>
                <a:gd name="T2" fmla="*/ 54 w 54"/>
                <a:gd name="T3" fmla="*/ 27 h 54"/>
                <a:gd name="T4" fmla="*/ 51 w 54"/>
                <a:gd name="T5" fmla="*/ 20 h 54"/>
                <a:gd name="T6" fmla="*/ 47 w 54"/>
                <a:gd name="T7" fmla="*/ 10 h 54"/>
                <a:gd name="T8" fmla="*/ 40 w 54"/>
                <a:gd name="T9" fmla="*/ 6 h 54"/>
                <a:gd name="T10" fmla="*/ 34 w 54"/>
                <a:gd name="T11" fmla="*/ 3 h 54"/>
                <a:gd name="T12" fmla="*/ 34 w 54"/>
                <a:gd name="T13" fmla="*/ 3 h 54"/>
                <a:gd name="T14" fmla="*/ 27 w 54"/>
                <a:gd name="T15" fmla="*/ 0 h 54"/>
                <a:gd name="T16" fmla="*/ 17 w 54"/>
                <a:gd name="T17" fmla="*/ 3 h 54"/>
                <a:gd name="T18" fmla="*/ 10 w 54"/>
                <a:gd name="T19" fmla="*/ 6 h 54"/>
                <a:gd name="T20" fmla="*/ 3 w 54"/>
                <a:gd name="T21" fmla="*/ 10 h 54"/>
                <a:gd name="T22" fmla="*/ 3 w 54"/>
                <a:gd name="T23" fmla="*/ 10 h 54"/>
                <a:gd name="T24" fmla="*/ 0 w 54"/>
                <a:gd name="T25" fmla="*/ 20 h 54"/>
                <a:gd name="T26" fmla="*/ 0 w 54"/>
                <a:gd name="T27" fmla="*/ 27 h 54"/>
                <a:gd name="T28" fmla="*/ 0 w 54"/>
                <a:gd name="T29" fmla="*/ 33 h 54"/>
                <a:gd name="T30" fmla="*/ 3 w 54"/>
                <a:gd name="T31" fmla="*/ 44 h 54"/>
                <a:gd name="T32" fmla="*/ 3 w 54"/>
                <a:gd name="T33" fmla="*/ 44 h 54"/>
                <a:gd name="T34" fmla="*/ 10 w 54"/>
                <a:gd name="T35" fmla="*/ 47 h 54"/>
                <a:gd name="T36" fmla="*/ 17 w 54"/>
                <a:gd name="T37" fmla="*/ 54 h 54"/>
                <a:gd name="T38" fmla="*/ 27 w 54"/>
                <a:gd name="T39" fmla="*/ 54 h 54"/>
                <a:gd name="T40" fmla="*/ 34 w 54"/>
                <a:gd name="T41" fmla="*/ 54 h 54"/>
                <a:gd name="T42" fmla="*/ 34 w 54"/>
                <a:gd name="T43" fmla="*/ 54 h 54"/>
                <a:gd name="T44" fmla="*/ 40 w 54"/>
                <a:gd name="T45" fmla="*/ 47 h 54"/>
                <a:gd name="T46" fmla="*/ 47 w 54"/>
                <a:gd name="T47" fmla="*/ 44 h 54"/>
                <a:gd name="T48" fmla="*/ 51 w 54"/>
                <a:gd name="T49" fmla="*/ 37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20"/>
                  </a:lnTo>
                  <a:lnTo>
                    <a:pt x="47" y="10"/>
                  </a:lnTo>
                  <a:lnTo>
                    <a:pt x="40" y="6"/>
                  </a:lnTo>
                  <a:lnTo>
                    <a:pt x="34" y="3"/>
                  </a:lnTo>
                  <a:lnTo>
                    <a:pt x="34" y="3"/>
                  </a:lnTo>
                  <a:lnTo>
                    <a:pt x="27" y="0"/>
                  </a:lnTo>
                  <a:lnTo>
                    <a:pt x="17" y="3"/>
                  </a:lnTo>
                  <a:lnTo>
                    <a:pt x="10" y="6"/>
                  </a:lnTo>
                  <a:lnTo>
                    <a:pt x="3" y="10"/>
                  </a:lnTo>
                  <a:lnTo>
                    <a:pt x="3" y="10"/>
                  </a:lnTo>
                  <a:lnTo>
                    <a:pt x="0" y="20"/>
                  </a:lnTo>
                  <a:lnTo>
                    <a:pt x="0" y="27"/>
                  </a:lnTo>
                  <a:lnTo>
                    <a:pt x="0" y="33"/>
                  </a:lnTo>
                  <a:lnTo>
                    <a:pt x="3" y="44"/>
                  </a:lnTo>
                  <a:lnTo>
                    <a:pt x="3" y="44"/>
                  </a:lnTo>
                  <a:lnTo>
                    <a:pt x="10" y="47"/>
                  </a:lnTo>
                  <a:lnTo>
                    <a:pt x="17" y="54"/>
                  </a:lnTo>
                  <a:lnTo>
                    <a:pt x="27" y="54"/>
                  </a:lnTo>
                  <a:lnTo>
                    <a:pt x="34" y="54"/>
                  </a:lnTo>
                  <a:lnTo>
                    <a:pt x="34" y="54"/>
                  </a:lnTo>
                  <a:lnTo>
                    <a:pt x="40" y="47"/>
                  </a:lnTo>
                  <a:lnTo>
                    <a:pt x="47" y="44"/>
                  </a:lnTo>
                  <a:lnTo>
                    <a:pt x="51" y="37"/>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18" name="Freeform 1069">
              <a:extLst>
                <a:ext uri="{FF2B5EF4-FFF2-40B4-BE49-F238E27FC236}">
                  <a16:creationId xmlns:a16="http://schemas.microsoft.com/office/drawing/2014/main" id="{60E9B1D3-D942-DB54-233D-0CBE37A4D497}"/>
                </a:ext>
              </a:extLst>
            </p:cNvPr>
            <p:cNvSpPr>
              <a:spLocks/>
            </p:cNvSpPr>
            <p:nvPr/>
          </p:nvSpPr>
          <p:spPr bwMode="auto">
            <a:xfrm>
              <a:off x="3629429" y="2647741"/>
              <a:ext cx="57165" cy="40987"/>
            </a:xfrm>
            <a:custGeom>
              <a:avLst/>
              <a:gdLst>
                <a:gd name="T0" fmla="*/ 54 w 54"/>
                <a:gd name="T1" fmla="*/ 27 h 54"/>
                <a:gd name="T2" fmla="*/ 54 w 54"/>
                <a:gd name="T3" fmla="*/ 27 h 54"/>
                <a:gd name="T4" fmla="*/ 54 w 54"/>
                <a:gd name="T5" fmla="*/ 20 h 54"/>
                <a:gd name="T6" fmla="*/ 51 w 54"/>
                <a:gd name="T7" fmla="*/ 10 h 54"/>
                <a:gd name="T8" fmla="*/ 44 w 54"/>
                <a:gd name="T9" fmla="*/ 6 h 54"/>
                <a:gd name="T10" fmla="*/ 37 w 54"/>
                <a:gd name="T11" fmla="*/ 3 h 54"/>
                <a:gd name="T12" fmla="*/ 37 w 54"/>
                <a:gd name="T13" fmla="*/ 3 h 54"/>
                <a:gd name="T14" fmla="*/ 27 w 54"/>
                <a:gd name="T15" fmla="*/ 0 h 54"/>
                <a:gd name="T16" fmla="*/ 20 w 54"/>
                <a:gd name="T17" fmla="*/ 3 h 54"/>
                <a:gd name="T18" fmla="*/ 13 w 54"/>
                <a:gd name="T19" fmla="*/ 6 h 54"/>
                <a:gd name="T20" fmla="*/ 7 w 54"/>
                <a:gd name="T21" fmla="*/ 10 h 54"/>
                <a:gd name="T22" fmla="*/ 7 w 54"/>
                <a:gd name="T23" fmla="*/ 10 h 54"/>
                <a:gd name="T24" fmla="*/ 3 w 54"/>
                <a:gd name="T25" fmla="*/ 20 h 54"/>
                <a:gd name="T26" fmla="*/ 0 w 54"/>
                <a:gd name="T27" fmla="*/ 27 h 54"/>
                <a:gd name="T28" fmla="*/ 3 w 54"/>
                <a:gd name="T29" fmla="*/ 33 h 54"/>
                <a:gd name="T30" fmla="*/ 7 w 54"/>
                <a:gd name="T31" fmla="*/ 44 h 54"/>
                <a:gd name="T32" fmla="*/ 7 w 54"/>
                <a:gd name="T33" fmla="*/ 44 h 54"/>
                <a:gd name="T34" fmla="*/ 13 w 54"/>
                <a:gd name="T35" fmla="*/ 47 h 54"/>
                <a:gd name="T36" fmla="*/ 20 w 54"/>
                <a:gd name="T37" fmla="*/ 54 h 54"/>
                <a:gd name="T38" fmla="*/ 27 w 54"/>
                <a:gd name="T39" fmla="*/ 54 h 54"/>
                <a:gd name="T40" fmla="*/ 37 w 54"/>
                <a:gd name="T41" fmla="*/ 54 h 54"/>
                <a:gd name="T42" fmla="*/ 37 w 54"/>
                <a:gd name="T43" fmla="*/ 54 h 54"/>
                <a:gd name="T44" fmla="*/ 44 w 54"/>
                <a:gd name="T45" fmla="*/ 47 h 54"/>
                <a:gd name="T46" fmla="*/ 51 w 54"/>
                <a:gd name="T47" fmla="*/ 44 h 54"/>
                <a:gd name="T48" fmla="*/ 54 w 54"/>
                <a:gd name="T49" fmla="*/ 37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20"/>
                  </a:lnTo>
                  <a:lnTo>
                    <a:pt x="51" y="10"/>
                  </a:lnTo>
                  <a:lnTo>
                    <a:pt x="44" y="6"/>
                  </a:lnTo>
                  <a:lnTo>
                    <a:pt x="37" y="3"/>
                  </a:lnTo>
                  <a:lnTo>
                    <a:pt x="37" y="3"/>
                  </a:lnTo>
                  <a:lnTo>
                    <a:pt x="27" y="0"/>
                  </a:lnTo>
                  <a:lnTo>
                    <a:pt x="20" y="3"/>
                  </a:lnTo>
                  <a:lnTo>
                    <a:pt x="13" y="6"/>
                  </a:lnTo>
                  <a:lnTo>
                    <a:pt x="7" y="10"/>
                  </a:lnTo>
                  <a:lnTo>
                    <a:pt x="7" y="10"/>
                  </a:lnTo>
                  <a:lnTo>
                    <a:pt x="3" y="20"/>
                  </a:lnTo>
                  <a:lnTo>
                    <a:pt x="0" y="27"/>
                  </a:lnTo>
                  <a:lnTo>
                    <a:pt x="3" y="33"/>
                  </a:lnTo>
                  <a:lnTo>
                    <a:pt x="7" y="44"/>
                  </a:lnTo>
                  <a:lnTo>
                    <a:pt x="7" y="44"/>
                  </a:lnTo>
                  <a:lnTo>
                    <a:pt x="13" y="47"/>
                  </a:lnTo>
                  <a:lnTo>
                    <a:pt x="20" y="54"/>
                  </a:lnTo>
                  <a:lnTo>
                    <a:pt x="27" y="54"/>
                  </a:lnTo>
                  <a:lnTo>
                    <a:pt x="37" y="54"/>
                  </a:lnTo>
                  <a:lnTo>
                    <a:pt x="37" y="54"/>
                  </a:lnTo>
                  <a:lnTo>
                    <a:pt x="44" y="47"/>
                  </a:lnTo>
                  <a:lnTo>
                    <a:pt x="51" y="44"/>
                  </a:lnTo>
                  <a:lnTo>
                    <a:pt x="54" y="37"/>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19" name="Freeform 1070">
              <a:extLst>
                <a:ext uri="{FF2B5EF4-FFF2-40B4-BE49-F238E27FC236}">
                  <a16:creationId xmlns:a16="http://schemas.microsoft.com/office/drawing/2014/main" id="{C680AF68-D7FD-36C9-3E9D-5AF385DEB44D}"/>
                </a:ext>
              </a:extLst>
            </p:cNvPr>
            <p:cNvSpPr>
              <a:spLocks/>
            </p:cNvSpPr>
            <p:nvPr/>
          </p:nvSpPr>
          <p:spPr bwMode="auto">
            <a:xfrm>
              <a:off x="4118499" y="2704766"/>
              <a:ext cx="52929" cy="39205"/>
            </a:xfrm>
            <a:custGeom>
              <a:avLst/>
              <a:gdLst>
                <a:gd name="T0" fmla="*/ 51 w 51"/>
                <a:gd name="T1" fmla="*/ 27 h 54"/>
                <a:gd name="T2" fmla="*/ 51 w 51"/>
                <a:gd name="T3" fmla="*/ 27 h 54"/>
                <a:gd name="T4" fmla="*/ 51 w 51"/>
                <a:gd name="T5" fmla="*/ 21 h 54"/>
                <a:gd name="T6" fmla="*/ 48 w 51"/>
                <a:gd name="T7" fmla="*/ 10 h 54"/>
                <a:gd name="T8" fmla="*/ 41 w 51"/>
                <a:gd name="T9" fmla="*/ 7 h 54"/>
                <a:gd name="T10" fmla="*/ 34 w 51"/>
                <a:gd name="T11" fmla="*/ 4 h 54"/>
                <a:gd name="T12" fmla="*/ 34 w 51"/>
                <a:gd name="T13" fmla="*/ 4 h 54"/>
                <a:gd name="T14" fmla="*/ 28 w 51"/>
                <a:gd name="T15" fmla="*/ 0 h 54"/>
                <a:gd name="T16" fmla="*/ 17 w 51"/>
                <a:gd name="T17" fmla="*/ 4 h 54"/>
                <a:gd name="T18" fmla="*/ 11 w 51"/>
                <a:gd name="T19" fmla="*/ 7 h 54"/>
                <a:gd name="T20" fmla="*/ 4 w 51"/>
                <a:gd name="T21" fmla="*/ 10 h 54"/>
                <a:gd name="T22" fmla="*/ 4 w 51"/>
                <a:gd name="T23" fmla="*/ 10 h 54"/>
                <a:gd name="T24" fmla="*/ 0 w 51"/>
                <a:gd name="T25" fmla="*/ 21 h 54"/>
                <a:gd name="T26" fmla="*/ 0 w 51"/>
                <a:gd name="T27" fmla="*/ 27 h 54"/>
                <a:gd name="T28" fmla="*/ 0 w 51"/>
                <a:gd name="T29" fmla="*/ 34 h 54"/>
                <a:gd name="T30" fmla="*/ 4 w 51"/>
                <a:gd name="T31" fmla="*/ 44 h 54"/>
                <a:gd name="T32" fmla="*/ 4 w 51"/>
                <a:gd name="T33" fmla="*/ 44 h 54"/>
                <a:gd name="T34" fmla="*/ 11 w 51"/>
                <a:gd name="T35" fmla="*/ 48 h 54"/>
                <a:gd name="T36" fmla="*/ 17 w 51"/>
                <a:gd name="T37" fmla="*/ 51 h 54"/>
                <a:gd name="T38" fmla="*/ 28 w 51"/>
                <a:gd name="T39" fmla="*/ 54 h 54"/>
                <a:gd name="T40" fmla="*/ 34 w 51"/>
                <a:gd name="T41" fmla="*/ 51 h 54"/>
                <a:gd name="T42" fmla="*/ 34 w 51"/>
                <a:gd name="T43" fmla="*/ 51 h 54"/>
                <a:gd name="T44" fmla="*/ 41 w 51"/>
                <a:gd name="T45" fmla="*/ 48 h 54"/>
                <a:gd name="T46" fmla="*/ 48 w 51"/>
                <a:gd name="T47" fmla="*/ 44 h 54"/>
                <a:gd name="T48" fmla="*/ 51 w 51"/>
                <a:gd name="T49" fmla="*/ 34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1"/>
                  </a:lnTo>
                  <a:lnTo>
                    <a:pt x="48" y="10"/>
                  </a:lnTo>
                  <a:lnTo>
                    <a:pt x="41" y="7"/>
                  </a:lnTo>
                  <a:lnTo>
                    <a:pt x="34" y="4"/>
                  </a:lnTo>
                  <a:lnTo>
                    <a:pt x="34" y="4"/>
                  </a:lnTo>
                  <a:lnTo>
                    <a:pt x="28" y="0"/>
                  </a:lnTo>
                  <a:lnTo>
                    <a:pt x="17" y="4"/>
                  </a:lnTo>
                  <a:lnTo>
                    <a:pt x="11" y="7"/>
                  </a:lnTo>
                  <a:lnTo>
                    <a:pt x="4" y="10"/>
                  </a:lnTo>
                  <a:lnTo>
                    <a:pt x="4" y="10"/>
                  </a:lnTo>
                  <a:lnTo>
                    <a:pt x="0" y="21"/>
                  </a:lnTo>
                  <a:lnTo>
                    <a:pt x="0" y="27"/>
                  </a:lnTo>
                  <a:lnTo>
                    <a:pt x="0" y="34"/>
                  </a:lnTo>
                  <a:lnTo>
                    <a:pt x="4" y="44"/>
                  </a:lnTo>
                  <a:lnTo>
                    <a:pt x="4" y="44"/>
                  </a:lnTo>
                  <a:lnTo>
                    <a:pt x="11" y="48"/>
                  </a:lnTo>
                  <a:lnTo>
                    <a:pt x="17" y="51"/>
                  </a:lnTo>
                  <a:lnTo>
                    <a:pt x="28" y="54"/>
                  </a:lnTo>
                  <a:lnTo>
                    <a:pt x="34" y="51"/>
                  </a:lnTo>
                  <a:lnTo>
                    <a:pt x="34" y="51"/>
                  </a:lnTo>
                  <a:lnTo>
                    <a:pt x="41" y="48"/>
                  </a:lnTo>
                  <a:lnTo>
                    <a:pt x="48" y="44"/>
                  </a:lnTo>
                  <a:lnTo>
                    <a:pt x="51" y="34"/>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20" name="Freeform 1071">
              <a:extLst>
                <a:ext uri="{FF2B5EF4-FFF2-40B4-BE49-F238E27FC236}">
                  <a16:creationId xmlns:a16="http://schemas.microsoft.com/office/drawing/2014/main" id="{5194A953-BB0E-FC22-4771-7E6F5A425E76}"/>
                </a:ext>
              </a:extLst>
            </p:cNvPr>
            <p:cNvSpPr>
              <a:spLocks/>
            </p:cNvSpPr>
            <p:nvPr/>
          </p:nvSpPr>
          <p:spPr bwMode="auto">
            <a:xfrm>
              <a:off x="4357740" y="2776047"/>
              <a:ext cx="55047" cy="40987"/>
            </a:xfrm>
            <a:custGeom>
              <a:avLst/>
              <a:gdLst>
                <a:gd name="T0" fmla="*/ 54 w 54"/>
                <a:gd name="T1" fmla="*/ 27 h 54"/>
                <a:gd name="T2" fmla="*/ 54 w 54"/>
                <a:gd name="T3" fmla="*/ 27 h 54"/>
                <a:gd name="T4" fmla="*/ 51 w 54"/>
                <a:gd name="T5" fmla="*/ 21 h 54"/>
                <a:gd name="T6" fmla="*/ 47 w 54"/>
                <a:gd name="T7" fmla="*/ 14 h 54"/>
                <a:gd name="T8" fmla="*/ 44 w 54"/>
                <a:gd name="T9" fmla="*/ 7 h 54"/>
                <a:gd name="T10" fmla="*/ 34 w 54"/>
                <a:gd name="T11" fmla="*/ 4 h 54"/>
                <a:gd name="T12" fmla="*/ 34 w 54"/>
                <a:gd name="T13" fmla="*/ 4 h 54"/>
                <a:gd name="T14" fmla="*/ 27 w 54"/>
                <a:gd name="T15" fmla="*/ 0 h 54"/>
                <a:gd name="T16" fmla="*/ 17 w 54"/>
                <a:gd name="T17" fmla="*/ 4 h 54"/>
                <a:gd name="T18" fmla="*/ 10 w 54"/>
                <a:gd name="T19" fmla="*/ 7 h 54"/>
                <a:gd name="T20" fmla="*/ 6 w 54"/>
                <a:gd name="T21" fmla="*/ 14 h 54"/>
                <a:gd name="T22" fmla="*/ 6 w 54"/>
                <a:gd name="T23" fmla="*/ 14 h 54"/>
                <a:gd name="T24" fmla="*/ 0 w 54"/>
                <a:gd name="T25" fmla="*/ 21 h 54"/>
                <a:gd name="T26" fmla="*/ 0 w 54"/>
                <a:gd name="T27" fmla="*/ 27 h 54"/>
                <a:gd name="T28" fmla="*/ 0 w 54"/>
                <a:gd name="T29" fmla="*/ 37 h 54"/>
                <a:gd name="T30" fmla="*/ 6 w 54"/>
                <a:gd name="T31" fmla="*/ 44 h 54"/>
                <a:gd name="T32" fmla="*/ 6 w 54"/>
                <a:gd name="T33" fmla="*/ 44 h 54"/>
                <a:gd name="T34" fmla="*/ 10 w 54"/>
                <a:gd name="T35" fmla="*/ 48 h 54"/>
                <a:gd name="T36" fmla="*/ 17 w 54"/>
                <a:gd name="T37" fmla="*/ 54 h 54"/>
                <a:gd name="T38" fmla="*/ 27 w 54"/>
                <a:gd name="T39" fmla="*/ 54 h 54"/>
                <a:gd name="T40" fmla="*/ 34 w 54"/>
                <a:gd name="T41" fmla="*/ 54 h 54"/>
                <a:gd name="T42" fmla="*/ 34 w 54"/>
                <a:gd name="T43" fmla="*/ 54 h 54"/>
                <a:gd name="T44" fmla="*/ 44 w 54"/>
                <a:gd name="T45" fmla="*/ 48 h 54"/>
                <a:gd name="T46" fmla="*/ 47 w 54"/>
                <a:gd name="T47" fmla="*/ 44 h 54"/>
                <a:gd name="T48" fmla="*/ 51 w 54"/>
                <a:gd name="T49" fmla="*/ 37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1" y="21"/>
                  </a:lnTo>
                  <a:lnTo>
                    <a:pt x="47" y="14"/>
                  </a:lnTo>
                  <a:lnTo>
                    <a:pt x="44" y="7"/>
                  </a:lnTo>
                  <a:lnTo>
                    <a:pt x="34" y="4"/>
                  </a:lnTo>
                  <a:lnTo>
                    <a:pt x="34" y="4"/>
                  </a:lnTo>
                  <a:lnTo>
                    <a:pt x="27" y="0"/>
                  </a:lnTo>
                  <a:lnTo>
                    <a:pt x="17" y="4"/>
                  </a:lnTo>
                  <a:lnTo>
                    <a:pt x="10" y="7"/>
                  </a:lnTo>
                  <a:lnTo>
                    <a:pt x="6" y="14"/>
                  </a:lnTo>
                  <a:lnTo>
                    <a:pt x="6" y="14"/>
                  </a:lnTo>
                  <a:lnTo>
                    <a:pt x="0" y="21"/>
                  </a:lnTo>
                  <a:lnTo>
                    <a:pt x="0" y="27"/>
                  </a:lnTo>
                  <a:lnTo>
                    <a:pt x="0" y="37"/>
                  </a:lnTo>
                  <a:lnTo>
                    <a:pt x="6" y="44"/>
                  </a:lnTo>
                  <a:lnTo>
                    <a:pt x="6" y="44"/>
                  </a:lnTo>
                  <a:lnTo>
                    <a:pt x="10" y="48"/>
                  </a:lnTo>
                  <a:lnTo>
                    <a:pt x="17" y="54"/>
                  </a:lnTo>
                  <a:lnTo>
                    <a:pt x="27" y="54"/>
                  </a:lnTo>
                  <a:lnTo>
                    <a:pt x="34" y="54"/>
                  </a:lnTo>
                  <a:lnTo>
                    <a:pt x="34" y="54"/>
                  </a:lnTo>
                  <a:lnTo>
                    <a:pt x="44" y="48"/>
                  </a:lnTo>
                  <a:lnTo>
                    <a:pt x="47" y="44"/>
                  </a:lnTo>
                  <a:lnTo>
                    <a:pt x="51" y="37"/>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21" name="Freeform 1072">
              <a:extLst>
                <a:ext uri="{FF2B5EF4-FFF2-40B4-BE49-F238E27FC236}">
                  <a16:creationId xmlns:a16="http://schemas.microsoft.com/office/drawing/2014/main" id="{ACA3A4EF-6D2A-7188-5A3E-5D46F9B8A589}"/>
                </a:ext>
              </a:extLst>
            </p:cNvPr>
            <p:cNvSpPr>
              <a:spLocks/>
            </p:cNvSpPr>
            <p:nvPr/>
          </p:nvSpPr>
          <p:spPr bwMode="auto">
            <a:xfrm>
              <a:off x="4668967" y="2776047"/>
              <a:ext cx="55047" cy="40987"/>
            </a:xfrm>
            <a:custGeom>
              <a:avLst/>
              <a:gdLst>
                <a:gd name="T0" fmla="*/ 51 w 51"/>
                <a:gd name="T1" fmla="*/ 27 h 54"/>
                <a:gd name="T2" fmla="*/ 51 w 51"/>
                <a:gd name="T3" fmla="*/ 27 h 54"/>
                <a:gd name="T4" fmla="*/ 51 w 51"/>
                <a:gd name="T5" fmla="*/ 21 h 54"/>
                <a:gd name="T6" fmla="*/ 48 w 51"/>
                <a:gd name="T7" fmla="*/ 14 h 54"/>
                <a:gd name="T8" fmla="*/ 41 w 51"/>
                <a:gd name="T9" fmla="*/ 7 h 54"/>
                <a:gd name="T10" fmla="*/ 34 w 51"/>
                <a:gd name="T11" fmla="*/ 4 h 54"/>
                <a:gd name="T12" fmla="*/ 34 w 51"/>
                <a:gd name="T13" fmla="*/ 4 h 54"/>
                <a:gd name="T14" fmla="*/ 27 w 51"/>
                <a:gd name="T15" fmla="*/ 0 h 54"/>
                <a:gd name="T16" fmla="*/ 17 w 51"/>
                <a:gd name="T17" fmla="*/ 4 h 54"/>
                <a:gd name="T18" fmla="*/ 10 w 51"/>
                <a:gd name="T19" fmla="*/ 7 h 54"/>
                <a:gd name="T20" fmla="*/ 4 w 51"/>
                <a:gd name="T21" fmla="*/ 14 h 54"/>
                <a:gd name="T22" fmla="*/ 4 w 51"/>
                <a:gd name="T23" fmla="*/ 14 h 54"/>
                <a:gd name="T24" fmla="*/ 0 w 51"/>
                <a:gd name="T25" fmla="*/ 21 h 54"/>
                <a:gd name="T26" fmla="*/ 0 w 51"/>
                <a:gd name="T27" fmla="*/ 27 h 54"/>
                <a:gd name="T28" fmla="*/ 0 w 51"/>
                <a:gd name="T29" fmla="*/ 37 h 54"/>
                <a:gd name="T30" fmla="*/ 4 w 51"/>
                <a:gd name="T31" fmla="*/ 44 h 54"/>
                <a:gd name="T32" fmla="*/ 4 w 51"/>
                <a:gd name="T33" fmla="*/ 44 h 54"/>
                <a:gd name="T34" fmla="*/ 10 w 51"/>
                <a:gd name="T35" fmla="*/ 48 h 54"/>
                <a:gd name="T36" fmla="*/ 17 w 51"/>
                <a:gd name="T37" fmla="*/ 54 h 54"/>
                <a:gd name="T38" fmla="*/ 27 w 51"/>
                <a:gd name="T39" fmla="*/ 54 h 54"/>
                <a:gd name="T40" fmla="*/ 34 w 51"/>
                <a:gd name="T41" fmla="*/ 54 h 54"/>
                <a:gd name="T42" fmla="*/ 34 w 51"/>
                <a:gd name="T43" fmla="*/ 54 h 54"/>
                <a:gd name="T44" fmla="*/ 41 w 51"/>
                <a:gd name="T45" fmla="*/ 48 h 54"/>
                <a:gd name="T46" fmla="*/ 48 w 51"/>
                <a:gd name="T47" fmla="*/ 44 h 54"/>
                <a:gd name="T48" fmla="*/ 51 w 51"/>
                <a:gd name="T49" fmla="*/ 37 h 54"/>
                <a:gd name="T50" fmla="*/ 51 w 51"/>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4">
                  <a:moveTo>
                    <a:pt x="51" y="27"/>
                  </a:moveTo>
                  <a:lnTo>
                    <a:pt x="51" y="27"/>
                  </a:lnTo>
                  <a:lnTo>
                    <a:pt x="51" y="21"/>
                  </a:lnTo>
                  <a:lnTo>
                    <a:pt x="48" y="14"/>
                  </a:lnTo>
                  <a:lnTo>
                    <a:pt x="41" y="7"/>
                  </a:lnTo>
                  <a:lnTo>
                    <a:pt x="34" y="4"/>
                  </a:lnTo>
                  <a:lnTo>
                    <a:pt x="34" y="4"/>
                  </a:lnTo>
                  <a:lnTo>
                    <a:pt x="27" y="0"/>
                  </a:lnTo>
                  <a:lnTo>
                    <a:pt x="17" y="4"/>
                  </a:lnTo>
                  <a:lnTo>
                    <a:pt x="10" y="7"/>
                  </a:lnTo>
                  <a:lnTo>
                    <a:pt x="4" y="14"/>
                  </a:lnTo>
                  <a:lnTo>
                    <a:pt x="4" y="14"/>
                  </a:lnTo>
                  <a:lnTo>
                    <a:pt x="0" y="21"/>
                  </a:lnTo>
                  <a:lnTo>
                    <a:pt x="0" y="27"/>
                  </a:lnTo>
                  <a:lnTo>
                    <a:pt x="0" y="37"/>
                  </a:lnTo>
                  <a:lnTo>
                    <a:pt x="4" y="44"/>
                  </a:lnTo>
                  <a:lnTo>
                    <a:pt x="4" y="44"/>
                  </a:lnTo>
                  <a:lnTo>
                    <a:pt x="10" y="48"/>
                  </a:lnTo>
                  <a:lnTo>
                    <a:pt x="17" y="54"/>
                  </a:lnTo>
                  <a:lnTo>
                    <a:pt x="27" y="54"/>
                  </a:lnTo>
                  <a:lnTo>
                    <a:pt x="34" y="54"/>
                  </a:lnTo>
                  <a:lnTo>
                    <a:pt x="34" y="54"/>
                  </a:lnTo>
                  <a:lnTo>
                    <a:pt x="41" y="48"/>
                  </a:lnTo>
                  <a:lnTo>
                    <a:pt x="48" y="44"/>
                  </a:lnTo>
                  <a:lnTo>
                    <a:pt x="51" y="37"/>
                  </a:lnTo>
                  <a:lnTo>
                    <a:pt x="51"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22" name="Freeform 1073">
              <a:extLst>
                <a:ext uri="{FF2B5EF4-FFF2-40B4-BE49-F238E27FC236}">
                  <a16:creationId xmlns:a16="http://schemas.microsoft.com/office/drawing/2014/main" id="{D895A246-AFAE-C888-E5CB-EBEFC767F797}"/>
                </a:ext>
              </a:extLst>
            </p:cNvPr>
            <p:cNvSpPr>
              <a:spLocks/>
            </p:cNvSpPr>
            <p:nvPr/>
          </p:nvSpPr>
          <p:spPr bwMode="auto">
            <a:xfrm>
              <a:off x="5143216" y="2776047"/>
              <a:ext cx="57163" cy="40987"/>
            </a:xfrm>
            <a:custGeom>
              <a:avLst/>
              <a:gdLst>
                <a:gd name="T0" fmla="*/ 55 w 55"/>
                <a:gd name="T1" fmla="*/ 27 h 54"/>
                <a:gd name="T2" fmla="*/ 55 w 55"/>
                <a:gd name="T3" fmla="*/ 27 h 54"/>
                <a:gd name="T4" fmla="*/ 51 w 55"/>
                <a:gd name="T5" fmla="*/ 21 h 54"/>
                <a:gd name="T6" fmla="*/ 48 w 55"/>
                <a:gd name="T7" fmla="*/ 14 h 54"/>
                <a:gd name="T8" fmla="*/ 41 w 55"/>
                <a:gd name="T9" fmla="*/ 7 h 54"/>
                <a:gd name="T10" fmla="*/ 34 w 55"/>
                <a:gd name="T11" fmla="*/ 4 h 54"/>
                <a:gd name="T12" fmla="*/ 34 w 55"/>
                <a:gd name="T13" fmla="*/ 4 h 54"/>
                <a:gd name="T14" fmla="*/ 27 w 55"/>
                <a:gd name="T15" fmla="*/ 0 h 54"/>
                <a:gd name="T16" fmla="*/ 17 w 55"/>
                <a:gd name="T17" fmla="*/ 4 h 54"/>
                <a:gd name="T18" fmla="*/ 10 w 55"/>
                <a:gd name="T19" fmla="*/ 7 h 54"/>
                <a:gd name="T20" fmla="*/ 4 w 55"/>
                <a:gd name="T21" fmla="*/ 14 h 54"/>
                <a:gd name="T22" fmla="*/ 4 w 55"/>
                <a:gd name="T23" fmla="*/ 14 h 54"/>
                <a:gd name="T24" fmla="*/ 0 w 55"/>
                <a:gd name="T25" fmla="*/ 21 h 54"/>
                <a:gd name="T26" fmla="*/ 0 w 55"/>
                <a:gd name="T27" fmla="*/ 27 h 54"/>
                <a:gd name="T28" fmla="*/ 0 w 55"/>
                <a:gd name="T29" fmla="*/ 37 h 54"/>
                <a:gd name="T30" fmla="*/ 4 w 55"/>
                <a:gd name="T31" fmla="*/ 44 h 54"/>
                <a:gd name="T32" fmla="*/ 4 w 55"/>
                <a:gd name="T33" fmla="*/ 44 h 54"/>
                <a:gd name="T34" fmla="*/ 10 w 55"/>
                <a:gd name="T35" fmla="*/ 48 h 54"/>
                <a:gd name="T36" fmla="*/ 17 w 55"/>
                <a:gd name="T37" fmla="*/ 54 h 54"/>
                <a:gd name="T38" fmla="*/ 27 w 55"/>
                <a:gd name="T39" fmla="*/ 54 h 54"/>
                <a:gd name="T40" fmla="*/ 34 w 55"/>
                <a:gd name="T41" fmla="*/ 54 h 54"/>
                <a:gd name="T42" fmla="*/ 34 w 55"/>
                <a:gd name="T43" fmla="*/ 54 h 54"/>
                <a:gd name="T44" fmla="*/ 41 w 55"/>
                <a:gd name="T45" fmla="*/ 48 h 54"/>
                <a:gd name="T46" fmla="*/ 48 w 55"/>
                <a:gd name="T47" fmla="*/ 44 h 54"/>
                <a:gd name="T48" fmla="*/ 51 w 55"/>
                <a:gd name="T49" fmla="*/ 37 h 54"/>
                <a:gd name="T50" fmla="*/ 55 w 55"/>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4">
                  <a:moveTo>
                    <a:pt x="55" y="27"/>
                  </a:moveTo>
                  <a:lnTo>
                    <a:pt x="55" y="27"/>
                  </a:lnTo>
                  <a:lnTo>
                    <a:pt x="51" y="21"/>
                  </a:lnTo>
                  <a:lnTo>
                    <a:pt x="48" y="14"/>
                  </a:lnTo>
                  <a:lnTo>
                    <a:pt x="41" y="7"/>
                  </a:lnTo>
                  <a:lnTo>
                    <a:pt x="34" y="4"/>
                  </a:lnTo>
                  <a:lnTo>
                    <a:pt x="34" y="4"/>
                  </a:lnTo>
                  <a:lnTo>
                    <a:pt x="27" y="0"/>
                  </a:lnTo>
                  <a:lnTo>
                    <a:pt x="17" y="4"/>
                  </a:lnTo>
                  <a:lnTo>
                    <a:pt x="10" y="7"/>
                  </a:lnTo>
                  <a:lnTo>
                    <a:pt x="4" y="14"/>
                  </a:lnTo>
                  <a:lnTo>
                    <a:pt x="4" y="14"/>
                  </a:lnTo>
                  <a:lnTo>
                    <a:pt x="0" y="21"/>
                  </a:lnTo>
                  <a:lnTo>
                    <a:pt x="0" y="27"/>
                  </a:lnTo>
                  <a:lnTo>
                    <a:pt x="0" y="37"/>
                  </a:lnTo>
                  <a:lnTo>
                    <a:pt x="4" y="44"/>
                  </a:lnTo>
                  <a:lnTo>
                    <a:pt x="4" y="44"/>
                  </a:lnTo>
                  <a:lnTo>
                    <a:pt x="10" y="48"/>
                  </a:lnTo>
                  <a:lnTo>
                    <a:pt x="17" y="54"/>
                  </a:lnTo>
                  <a:lnTo>
                    <a:pt x="27" y="54"/>
                  </a:lnTo>
                  <a:lnTo>
                    <a:pt x="34" y="54"/>
                  </a:lnTo>
                  <a:lnTo>
                    <a:pt x="34" y="54"/>
                  </a:lnTo>
                  <a:lnTo>
                    <a:pt x="41" y="48"/>
                  </a:lnTo>
                  <a:lnTo>
                    <a:pt x="48" y="44"/>
                  </a:lnTo>
                  <a:lnTo>
                    <a:pt x="51" y="37"/>
                  </a:lnTo>
                  <a:lnTo>
                    <a:pt x="55"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23" name="Freeform 1074">
              <a:extLst>
                <a:ext uri="{FF2B5EF4-FFF2-40B4-BE49-F238E27FC236}">
                  <a16:creationId xmlns:a16="http://schemas.microsoft.com/office/drawing/2014/main" id="{49C84B67-BFB9-D6B1-C07C-27EB41A92AB0}"/>
                </a:ext>
              </a:extLst>
            </p:cNvPr>
            <p:cNvSpPr>
              <a:spLocks/>
            </p:cNvSpPr>
            <p:nvPr/>
          </p:nvSpPr>
          <p:spPr bwMode="auto">
            <a:xfrm>
              <a:off x="5174973" y="2776047"/>
              <a:ext cx="57165" cy="40987"/>
            </a:xfrm>
            <a:custGeom>
              <a:avLst/>
              <a:gdLst>
                <a:gd name="T0" fmla="*/ 54 w 54"/>
                <a:gd name="T1" fmla="*/ 27 h 54"/>
                <a:gd name="T2" fmla="*/ 54 w 54"/>
                <a:gd name="T3" fmla="*/ 27 h 54"/>
                <a:gd name="T4" fmla="*/ 54 w 54"/>
                <a:gd name="T5" fmla="*/ 21 h 54"/>
                <a:gd name="T6" fmla="*/ 47 w 54"/>
                <a:gd name="T7" fmla="*/ 14 h 54"/>
                <a:gd name="T8" fmla="*/ 44 w 54"/>
                <a:gd name="T9" fmla="*/ 7 h 54"/>
                <a:gd name="T10" fmla="*/ 37 w 54"/>
                <a:gd name="T11" fmla="*/ 4 h 54"/>
                <a:gd name="T12" fmla="*/ 37 w 54"/>
                <a:gd name="T13" fmla="*/ 4 h 54"/>
                <a:gd name="T14" fmla="*/ 27 w 54"/>
                <a:gd name="T15" fmla="*/ 0 h 54"/>
                <a:gd name="T16" fmla="*/ 20 w 54"/>
                <a:gd name="T17" fmla="*/ 4 h 54"/>
                <a:gd name="T18" fmla="*/ 10 w 54"/>
                <a:gd name="T19" fmla="*/ 7 h 54"/>
                <a:gd name="T20" fmla="*/ 7 w 54"/>
                <a:gd name="T21" fmla="*/ 14 h 54"/>
                <a:gd name="T22" fmla="*/ 7 w 54"/>
                <a:gd name="T23" fmla="*/ 14 h 54"/>
                <a:gd name="T24" fmla="*/ 3 w 54"/>
                <a:gd name="T25" fmla="*/ 21 h 54"/>
                <a:gd name="T26" fmla="*/ 0 w 54"/>
                <a:gd name="T27" fmla="*/ 27 h 54"/>
                <a:gd name="T28" fmla="*/ 3 w 54"/>
                <a:gd name="T29" fmla="*/ 37 h 54"/>
                <a:gd name="T30" fmla="*/ 7 w 54"/>
                <a:gd name="T31" fmla="*/ 44 h 54"/>
                <a:gd name="T32" fmla="*/ 7 w 54"/>
                <a:gd name="T33" fmla="*/ 44 h 54"/>
                <a:gd name="T34" fmla="*/ 10 w 54"/>
                <a:gd name="T35" fmla="*/ 48 h 54"/>
                <a:gd name="T36" fmla="*/ 20 w 54"/>
                <a:gd name="T37" fmla="*/ 54 h 54"/>
                <a:gd name="T38" fmla="*/ 27 w 54"/>
                <a:gd name="T39" fmla="*/ 54 h 54"/>
                <a:gd name="T40" fmla="*/ 37 w 54"/>
                <a:gd name="T41" fmla="*/ 54 h 54"/>
                <a:gd name="T42" fmla="*/ 37 w 54"/>
                <a:gd name="T43" fmla="*/ 54 h 54"/>
                <a:gd name="T44" fmla="*/ 44 w 54"/>
                <a:gd name="T45" fmla="*/ 48 h 54"/>
                <a:gd name="T46" fmla="*/ 47 w 54"/>
                <a:gd name="T47" fmla="*/ 44 h 54"/>
                <a:gd name="T48" fmla="*/ 54 w 54"/>
                <a:gd name="T49" fmla="*/ 37 h 54"/>
                <a:gd name="T50" fmla="*/ 54 w 54"/>
                <a:gd name="T51"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4">
                  <a:moveTo>
                    <a:pt x="54" y="27"/>
                  </a:moveTo>
                  <a:lnTo>
                    <a:pt x="54" y="27"/>
                  </a:lnTo>
                  <a:lnTo>
                    <a:pt x="54" y="21"/>
                  </a:lnTo>
                  <a:lnTo>
                    <a:pt x="47" y="14"/>
                  </a:lnTo>
                  <a:lnTo>
                    <a:pt x="44" y="7"/>
                  </a:lnTo>
                  <a:lnTo>
                    <a:pt x="37" y="4"/>
                  </a:lnTo>
                  <a:lnTo>
                    <a:pt x="37" y="4"/>
                  </a:lnTo>
                  <a:lnTo>
                    <a:pt x="27" y="0"/>
                  </a:lnTo>
                  <a:lnTo>
                    <a:pt x="20" y="4"/>
                  </a:lnTo>
                  <a:lnTo>
                    <a:pt x="10" y="7"/>
                  </a:lnTo>
                  <a:lnTo>
                    <a:pt x="7" y="14"/>
                  </a:lnTo>
                  <a:lnTo>
                    <a:pt x="7" y="14"/>
                  </a:lnTo>
                  <a:lnTo>
                    <a:pt x="3" y="21"/>
                  </a:lnTo>
                  <a:lnTo>
                    <a:pt x="0" y="27"/>
                  </a:lnTo>
                  <a:lnTo>
                    <a:pt x="3" y="37"/>
                  </a:lnTo>
                  <a:lnTo>
                    <a:pt x="7" y="44"/>
                  </a:lnTo>
                  <a:lnTo>
                    <a:pt x="7" y="44"/>
                  </a:lnTo>
                  <a:lnTo>
                    <a:pt x="10" y="48"/>
                  </a:lnTo>
                  <a:lnTo>
                    <a:pt x="20" y="54"/>
                  </a:lnTo>
                  <a:lnTo>
                    <a:pt x="27" y="54"/>
                  </a:lnTo>
                  <a:lnTo>
                    <a:pt x="37" y="54"/>
                  </a:lnTo>
                  <a:lnTo>
                    <a:pt x="37" y="54"/>
                  </a:lnTo>
                  <a:lnTo>
                    <a:pt x="44" y="48"/>
                  </a:lnTo>
                  <a:lnTo>
                    <a:pt x="47" y="44"/>
                  </a:lnTo>
                  <a:lnTo>
                    <a:pt x="54" y="37"/>
                  </a:lnTo>
                  <a:lnTo>
                    <a:pt x="54" y="27"/>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24" name="Line 1413">
              <a:extLst>
                <a:ext uri="{FF2B5EF4-FFF2-40B4-BE49-F238E27FC236}">
                  <a16:creationId xmlns:a16="http://schemas.microsoft.com/office/drawing/2014/main" id="{430B3B40-DFB5-F093-CB05-E19AE7FCE84B}"/>
                </a:ext>
              </a:extLst>
            </p:cNvPr>
            <p:cNvSpPr>
              <a:spLocks noChangeShapeType="1"/>
            </p:cNvSpPr>
            <p:nvPr/>
          </p:nvSpPr>
          <p:spPr bwMode="auto">
            <a:xfrm>
              <a:off x="1171379" y="2841983"/>
              <a:ext cx="143969" cy="0"/>
            </a:xfrm>
            <a:prstGeom prst="line">
              <a:avLst/>
            </a:prstGeom>
            <a:noFill/>
            <a:ln w="22225">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25" name="Line 1414">
              <a:extLst>
                <a:ext uri="{FF2B5EF4-FFF2-40B4-BE49-F238E27FC236}">
                  <a16:creationId xmlns:a16="http://schemas.microsoft.com/office/drawing/2014/main" id="{C7AF8135-4917-E07F-59C6-DD6702E82E88}"/>
                </a:ext>
              </a:extLst>
            </p:cNvPr>
            <p:cNvSpPr>
              <a:spLocks noChangeShapeType="1"/>
            </p:cNvSpPr>
            <p:nvPr/>
          </p:nvSpPr>
          <p:spPr bwMode="auto">
            <a:xfrm>
              <a:off x="1171379" y="2973854"/>
              <a:ext cx="143969" cy="0"/>
            </a:xfrm>
            <a:prstGeom prst="line">
              <a:avLst/>
            </a:prstGeom>
            <a:noFill/>
            <a:ln w="22225">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26" name="Line 1415">
              <a:extLst>
                <a:ext uri="{FF2B5EF4-FFF2-40B4-BE49-F238E27FC236}">
                  <a16:creationId xmlns:a16="http://schemas.microsoft.com/office/drawing/2014/main" id="{B3E9F9F2-0A42-9E64-E9A9-661C45EE9593}"/>
                </a:ext>
              </a:extLst>
            </p:cNvPr>
            <p:cNvSpPr>
              <a:spLocks noChangeShapeType="1"/>
            </p:cNvSpPr>
            <p:nvPr/>
          </p:nvSpPr>
          <p:spPr bwMode="auto">
            <a:xfrm>
              <a:off x="1143855" y="2843765"/>
              <a:ext cx="57165"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27" name="Line 1416">
              <a:extLst>
                <a:ext uri="{FF2B5EF4-FFF2-40B4-BE49-F238E27FC236}">
                  <a16:creationId xmlns:a16="http://schemas.microsoft.com/office/drawing/2014/main" id="{6CF91979-CFC9-38A1-6399-9275AFCC335A}"/>
                </a:ext>
              </a:extLst>
            </p:cNvPr>
            <p:cNvSpPr>
              <a:spLocks noChangeShapeType="1"/>
            </p:cNvSpPr>
            <p:nvPr/>
          </p:nvSpPr>
          <p:spPr bwMode="auto">
            <a:xfrm>
              <a:off x="1171379" y="2820599"/>
              <a:ext cx="0" cy="4098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28" name="Line 1417">
              <a:extLst>
                <a:ext uri="{FF2B5EF4-FFF2-40B4-BE49-F238E27FC236}">
                  <a16:creationId xmlns:a16="http://schemas.microsoft.com/office/drawing/2014/main" id="{6A4A93BA-BA85-1BE6-5130-2A8B2B67283F}"/>
                </a:ext>
              </a:extLst>
            </p:cNvPr>
            <p:cNvSpPr>
              <a:spLocks noChangeShapeType="1"/>
            </p:cNvSpPr>
            <p:nvPr/>
          </p:nvSpPr>
          <p:spPr bwMode="auto">
            <a:xfrm>
              <a:off x="1285707" y="2841983"/>
              <a:ext cx="55047" cy="0"/>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29" name="Line 1418">
              <a:extLst>
                <a:ext uri="{FF2B5EF4-FFF2-40B4-BE49-F238E27FC236}">
                  <a16:creationId xmlns:a16="http://schemas.microsoft.com/office/drawing/2014/main" id="{B6E22F55-DCD7-B28A-4F42-841E846944B6}"/>
                </a:ext>
              </a:extLst>
            </p:cNvPr>
            <p:cNvSpPr>
              <a:spLocks noChangeShapeType="1"/>
            </p:cNvSpPr>
            <p:nvPr/>
          </p:nvSpPr>
          <p:spPr bwMode="auto">
            <a:xfrm>
              <a:off x="1315347" y="2820599"/>
              <a:ext cx="0" cy="40986"/>
            </a:xfrm>
            <a:prstGeom prst="line">
              <a:avLst/>
            </a:prstGeom>
            <a:noFill/>
            <a:ln w="11113">
              <a:solidFill>
                <a:srgbClr val="0460A9"/>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30" name="Freeform 1419">
              <a:extLst>
                <a:ext uri="{FF2B5EF4-FFF2-40B4-BE49-F238E27FC236}">
                  <a16:creationId xmlns:a16="http://schemas.microsoft.com/office/drawing/2014/main" id="{4B00A0C7-8E84-89B1-AD67-69070EA99538}"/>
                </a:ext>
              </a:extLst>
            </p:cNvPr>
            <p:cNvSpPr>
              <a:spLocks/>
            </p:cNvSpPr>
            <p:nvPr/>
          </p:nvSpPr>
          <p:spPr bwMode="auto">
            <a:xfrm>
              <a:off x="1143855" y="2952469"/>
              <a:ext cx="57165" cy="40986"/>
            </a:xfrm>
            <a:custGeom>
              <a:avLst/>
              <a:gdLst>
                <a:gd name="T0" fmla="*/ 55 w 55"/>
                <a:gd name="T1" fmla="*/ 28 h 55"/>
                <a:gd name="T2" fmla="*/ 55 w 55"/>
                <a:gd name="T3" fmla="*/ 28 h 55"/>
                <a:gd name="T4" fmla="*/ 51 w 55"/>
                <a:gd name="T5" fmla="*/ 21 h 55"/>
                <a:gd name="T6" fmla="*/ 48 w 55"/>
                <a:gd name="T7" fmla="*/ 11 h 55"/>
                <a:gd name="T8" fmla="*/ 44 w 55"/>
                <a:gd name="T9" fmla="*/ 7 h 55"/>
                <a:gd name="T10" fmla="*/ 34 w 55"/>
                <a:gd name="T11" fmla="*/ 4 h 55"/>
                <a:gd name="T12" fmla="*/ 34 w 55"/>
                <a:gd name="T13" fmla="*/ 4 h 55"/>
                <a:gd name="T14" fmla="*/ 27 w 55"/>
                <a:gd name="T15" fmla="*/ 0 h 55"/>
                <a:gd name="T16" fmla="*/ 21 w 55"/>
                <a:gd name="T17" fmla="*/ 4 h 55"/>
                <a:gd name="T18" fmla="*/ 10 w 55"/>
                <a:gd name="T19" fmla="*/ 7 h 55"/>
                <a:gd name="T20" fmla="*/ 7 w 55"/>
                <a:gd name="T21" fmla="*/ 11 h 55"/>
                <a:gd name="T22" fmla="*/ 7 w 55"/>
                <a:gd name="T23" fmla="*/ 11 h 55"/>
                <a:gd name="T24" fmla="*/ 4 w 55"/>
                <a:gd name="T25" fmla="*/ 21 h 55"/>
                <a:gd name="T26" fmla="*/ 0 w 55"/>
                <a:gd name="T27" fmla="*/ 28 h 55"/>
                <a:gd name="T28" fmla="*/ 4 w 55"/>
                <a:gd name="T29" fmla="*/ 34 h 55"/>
                <a:gd name="T30" fmla="*/ 7 w 55"/>
                <a:gd name="T31" fmla="*/ 45 h 55"/>
                <a:gd name="T32" fmla="*/ 7 w 55"/>
                <a:gd name="T33" fmla="*/ 45 h 55"/>
                <a:gd name="T34" fmla="*/ 10 w 55"/>
                <a:gd name="T35" fmla="*/ 48 h 55"/>
                <a:gd name="T36" fmla="*/ 21 w 55"/>
                <a:gd name="T37" fmla="*/ 51 h 55"/>
                <a:gd name="T38" fmla="*/ 27 w 55"/>
                <a:gd name="T39" fmla="*/ 55 h 55"/>
                <a:gd name="T40" fmla="*/ 34 w 55"/>
                <a:gd name="T41" fmla="*/ 51 h 55"/>
                <a:gd name="T42" fmla="*/ 34 w 55"/>
                <a:gd name="T43" fmla="*/ 51 h 55"/>
                <a:gd name="T44" fmla="*/ 44 w 55"/>
                <a:gd name="T45" fmla="*/ 48 h 55"/>
                <a:gd name="T46" fmla="*/ 48 w 55"/>
                <a:gd name="T47" fmla="*/ 45 h 55"/>
                <a:gd name="T48" fmla="*/ 51 w 55"/>
                <a:gd name="T49" fmla="*/ 34 h 55"/>
                <a:gd name="T50" fmla="*/ 55 w 55"/>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5">
                  <a:moveTo>
                    <a:pt x="55" y="28"/>
                  </a:moveTo>
                  <a:lnTo>
                    <a:pt x="55" y="28"/>
                  </a:lnTo>
                  <a:lnTo>
                    <a:pt x="51" y="21"/>
                  </a:lnTo>
                  <a:lnTo>
                    <a:pt x="48" y="11"/>
                  </a:lnTo>
                  <a:lnTo>
                    <a:pt x="44" y="7"/>
                  </a:lnTo>
                  <a:lnTo>
                    <a:pt x="34" y="4"/>
                  </a:lnTo>
                  <a:lnTo>
                    <a:pt x="34" y="4"/>
                  </a:lnTo>
                  <a:lnTo>
                    <a:pt x="27" y="0"/>
                  </a:lnTo>
                  <a:lnTo>
                    <a:pt x="21" y="4"/>
                  </a:lnTo>
                  <a:lnTo>
                    <a:pt x="10" y="7"/>
                  </a:lnTo>
                  <a:lnTo>
                    <a:pt x="7" y="11"/>
                  </a:lnTo>
                  <a:lnTo>
                    <a:pt x="7" y="11"/>
                  </a:lnTo>
                  <a:lnTo>
                    <a:pt x="4" y="21"/>
                  </a:lnTo>
                  <a:lnTo>
                    <a:pt x="0" y="28"/>
                  </a:lnTo>
                  <a:lnTo>
                    <a:pt x="4" y="34"/>
                  </a:lnTo>
                  <a:lnTo>
                    <a:pt x="7" y="45"/>
                  </a:lnTo>
                  <a:lnTo>
                    <a:pt x="7" y="45"/>
                  </a:lnTo>
                  <a:lnTo>
                    <a:pt x="10" y="48"/>
                  </a:lnTo>
                  <a:lnTo>
                    <a:pt x="21" y="51"/>
                  </a:lnTo>
                  <a:lnTo>
                    <a:pt x="27" y="55"/>
                  </a:lnTo>
                  <a:lnTo>
                    <a:pt x="34" y="51"/>
                  </a:lnTo>
                  <a:lnTo>
                    <a:pt x="34" y="51"/>
                  </a:lnTo>
                  <a:lnTo>
                    <a:pt x="44" y="48"/>
                  </a:lnTo>
                  <a:lnTo>
                    <a:pt x="48" y="45"/>
                  </a:lnTo>
                  <a:lnTo>
                    <a:pt x="51" y="34"/>
                  </a:lnTo>
                  <a:lnTo>
                    <a:pt x="55"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31" name="Freeform 1420">
              <a:extLst>
                <a:ext uri="{FF2B5EF4-FFF2-40B4-BE49-F238E27FC236}">
                  <a16:creationId xmlns:a16="http://schemas.microsoft.com/office/drawing/2014/main" id="{16F9BEE0-ABF5-7FBF-8295-B1F45BBE6E00}"/>
                </a:ext>
              </a:extLst>
            </p:cNvPr>
            <p:cNvSpPr>
              <a:spLocks/>
            </p:cNvSpPr>
            <p:nvPr/>
          </p:nvSpPr>
          <p:spPr bwMode="auto">
            <a:xfrm>
              <a:off x="1283589" y="2952469"/>
              <a:ext cx="57165" cy="40986"/>
            </a:xfrm>
            <a:custGeom>
              <a:avLst/>
              <a:gdLst>
                <a:gd name="T0" fmla="*/ 54 w 54"/>
                <a:gd name="T1" fmla="*/ 28 h 55"/>
                <a:gd name="T2" fmla="*/ 54 w 54"/>
                <a:gd name="T3" fmla="*/ 28 h 55"/>
                <a:gd name="T4" fmla="*/ 54 w 54"/>
                <a:gd name="T5" fmla="*/ 21 h 55"/>
                <a:gd name="T6" fmla="*/ 47 w 54"/>
                <a:gd name="T7" fmla="*/ 11 h 55"/>
                <a:gd name="T8" fmla="*/ 44 w 54"/>
                <a:gd name="T9" fmla="*/ 7 h 55"/>
                <a:gd name="T10" fmla="*/ 37 w 54"/>
                <a:gd name="T11" fmla="*/ 4 h 55"/>
                <a:gd name="T12" fmla="*/ 37 w 54"/>
                <a:gd name="T13" fmla="*/ 4 h 55"/>
                <a:gd name="T14" fmla="*/ 27 w 54"/>
                <a:gd name="T15" fmla="*/ 0 h 55"/>
                <a:gd name="T16" fmla="*/ 20 w 54"/>
                <a:gd name="T17" fmla="*/ 4 h 55"/>
                <a:gd name="T18" fmla="*/ 13 w 54"/>
                <a:gd name="T19" fmla="*/ 7 h 55"/>
                <a:gd name="T20" fmla="*/ 6 w 54"/>
                <a:gd name="T21" fmla="*/ 11 h 55"/>
                <a:gd name="T22" fmla="*/ 6 w 54"/>
                <a:gd name="T23" fmla="*/ 11 h 55"/>
                <a:gd name="T24" fmla="*/ 3 w 54"/>
                <a:gd name="T25" fmla="*/ 21 h 55"/>
                <a:gd name="T26" fmla="*/ 0 w 54"/>
                <a:gd name="T27" fmla="*/ 28 h 55"/>
                <a:gd name="T28" fmla="*/ 3 w 54"/>
                <a:gd name="T29" fmla="*/ 34 h 55"/>
                <a:gd name="T30" fmla="*/ 6 w 54"/>
                <a:gd name="T31" fmla="*/ 45 h 55"/>
                <a:gd name="T32" fmla="*/ 6 w 54"/>
                <a:gd name="T33" fmla="*/ 45 h 55"/>
                <a:gd name="T34" fmla="*/ 13 w 54"/>
                <a:gd name="T35" fmla="*/ 48 h 55"/>
                <a:gd name="T36" fmla="*/ 20 w 54"/>
                <a:gd name="T37" fmla="*/ 51 h 55"/>
                <a:gd name="T38" fmla="*/ 27 w 54"/>
                <a:gd name="T39" fmla="*/ 55 h 55"/>
                <a:gd name="T40" fmla="*/ 37 w 54"/>
                <a:gd name="T41" fmla="*/ 51 h 55"/>
                <a:gd name="T42" fmla="*/ 37 w 54"/>
                <a:gd name="T43" fmla="*/ 51 h 55"/>
                <a:gd name="T44" fmla="*/ 44 w 54"/>
                <a:gd name="T45" fmla="*/ 48 h 55"/>
                <a:gd name="T46" fmla="*/ 47 w 54"/>
                <a:gd name="T47" fmla="*/ 45 h 55"/>
                <a:gd name="T48" fmla="*/ 54 w 54"/>
                <a:gd name="T49" fmla="*/ 34 h 55"/>
                <a:gd name="T50" fmla="*/ 54 w 54"/>
                <a:gd name="T5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5">
                  <a:moveTo>
                    <a:pt x="54" y="28"/>
                  </a:moveTo>
                  <a:lnTo>
                    <a:pt x="54" y="28"/>
                  </a:lnTo>
                  <a:lnTo>
                    <a:pt x="54" y="21"/>
                  </a:lnTo>
                  <a:lnTo>
                    <a:pt x="47" y="11"/>
                  </a:lnTo>
                  <a:lnTo>
                    <a:pt x="44" y="7"/>
                  </a:lnTo>
                  <a:lnTo>
                    <a:pt x="37" y="4"/>
                  </a:lnTo>
                  <a:lnTo>
                    <a:pt x="37" y="4"/>
                  </a:lnTo>
                  <a:lnTo>
                    <a:pt x="27" y="0"/>
                  </a:lnTo>
                  <a:lnTo>
                    <a:pt x="20" y="4"/>
                  </a:lnTo>
                  <a:lnTo>
                    <a:pt x="13" y="7"/>
                  </a:lnTo>
                  <a:lnTo>
                    <a:pt x="6" y="11"/>
                  </a:lnTo>
                  <a:lnTo>
                    <a:pt x="6" y="11"/>
                  </a:lnTo>
                  <a:lnTo>
                    <a:pt x="3" y="21"/>
                  </a:lnTo>
                  <a:lnTo>
                    <a:pt x="0" y="28"/>
                  </a:lnTo>
                  <a:lnTo>
                    <a:pt x="3" y="34"/>
                  </a:lnTo>
                  <a:lnTo>
                    <a:pt x="6" y="45"/>
                  </a:lnTo>
                  <a:lnTo>
                    <a:pt x="6" y="45"/>
                  </a:lnTo>
                  <a:lnTo>
                    <a:pt x="13" y="48"/>
                  </a:lnTo>
                  <a:lnTo>
                    <a:pt x="20" y="51"/>
                  </a:lnTo>
                  <a:lnTo>
                    <a:pt x="27" y="55"/>
                  </a:lnTo>
                  <a:lnTo>
                    <a:pt x="37" y="51"/>
                  </a:lnTo>
                  <a:lnTo>
                    <a:pt x="37" y="51"/>
                  </a:lnTo>
                  <a:lnTo>
                    <a:pt x="44" y="48"/>
                  </a:lnTo>
                  <a:lnTo>
                    <a:pt x="47" y="45"/>
                  </a:lnTo>
                  <a:lnTo>
                    <a:pt x="54" y="34"/>
                  </a:lnTo>
                  <a:lnTo>
                    <a:pt x="54" y="28"/>
                  </a:lnTo>
                </a:path>
              </a:pathLst>
            </a:custGeom>
            <a:noFill/>
            <a:ln w="11113">
              <a:solidFill>
                <a:srgbClr val="EC9A1E"/>
              </a:solidFill>
              <a:prstDash val="solid"/>
              <a:round/>
              <a:headEnd/>
              <a:tailEnd/>
            </a:ln>
          </p:spPr>
          <p:txBody>
            <a:bodyPr lIns="51435" tIns="25718" rIns="51435"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32" name="Rectangle 805">
              <a:extLst>
                <a:ext uri="{FF2B5EF4-FFF2-40B4-BE49-F238E27FC236}">
                  <a16:creationId xmlns:a16="http://schemas.microsoft.com/office/drawing/2014/main" id="{152E4845-E3DE-D6C6-C8A3-2A9D59468254}"/>
                </a:ext>
              </a:extLst>
            </p:cNvPr>
            <p:cNvSpPr>
              <a:spLocks noChangeArrowheads="1"/>
            </p:cNvSpPr>
            <p:nvPr/>
          </p:nvSpPr>
          <p:spPr bwMode="auto">
            <a:xfrm>
              <a:off x="1370394" y="2788522"/>
              <a:ext cx="1983934" cy="11660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675"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177</a:t>
              </a:r>
              <a:r>
                <a:rPr kumimoji="0" lang="en-US" altLang="en-US" sz="675"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Lu-PSMA-617 + SoC (n/N=254/385)</a:t>
              </a:r>
            </a:p>
          </p:txBody>
        </p:sp>
        <p:sp>
          <p:nvSpPr>
            <p:cNvPr id="933" name="Rectangle 805">
              <a:extLst>
                <a:ext uri="{FF2B5EF4-FFF2-40B4-BE49-F238E27FC236}">
                  <a16:creationId xmlns:a16="http://schemas.microsoft.com/office/drawing/2014/main" id="{9CA53FFB-91A9-31A2-40AE-D9F3F7229750}"/>
                </a:ext>
              </a:extLst>
            </p:cNvPr>
            <p:cNvSpPr>
              <a:spLocks noChangeArrowheads="1"/>
            </p:cNvSpPr>
            <p:nvPr/>
          </p:nvSpPr>
          <p:spPr bwMode="auto">
            <a:xfrm>
              <a:off x="1370394" y="2918610"/>
              <a:ext cx="1216443" cy="11660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675"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SoC alone(n/N=93/196)</a:t>
              </a:r>
            </a:p>
          </p:txBody>
        </p:sp>
        <p:sp>
          <p:nvSpPr>
            <p:cNvPr id="934" name="Rectangle 841">
              <a:extLst>
                <a:ext uri="{FF2B5EF4-FFF2-40B4-BE49-F238E27FC236}">
                  <a16:creationId xmlns:a16="http://schemas.microsoft.com/office/drawing/2014/main" id="{FB682F80-886B-7E48-794F-624027960797}"/>
                </a:ext>
              </a:extLst>
            </p:cNvPr>
            <p:cNvSpPr>
              <a:spLocks noChangeArrowheads="1"/>
            </p:cNvSpPr>
            <p:nvPr/>
          </p:nvSpPr>
          <p:spPr bwMode="auto">
            <a:xfrm>
              <a:off x="412955" y="3510245"/>
              <a:ext cx="705494" cy="181383"/>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514350" rtl="0" eaLnBrk="0" fontAlgn="base" latinLnBrk="0" hangingPunct="0">
                <a:lnSpc>
                  <a:spcPct val="100000"/>
                </a:lnSpc>
                <a:spcBef>
                  <a:spcPct val="0"/>
                </a:spcBef>
                <a:spcAft>
                  <a:spcPct val="0"/>
                </a:spcAft>
                <a:buClrTx/>
                <a:buSzTx/>
                <a:buFontTx/>
                <a:buNone/>
                <a:tabLst/>
                <a:defRPr/>
              </a:pPr>
              <a:r>
                <a:rPr kumimoji="0" lang="en-US" altLang="en-US" sz="525" b="1" i="0" u="none" strike="noStrike" kern="1200" cap="none" spc="0" normalizeH="0" baseline="30000" noProof="0" dirty="0">
                  <a:ln>
                    <a:noFill/>
                  </a:ln>
                  <a:solidFill>
                    <a:srgbClr val="0460A9"/>
                  </a:solidFill>
                  <a:effectLst/>
                  <a:uLnTx/>
                  <a:uFillTx/>
                  <a:latin typeface="Arial" panose="020B0604020202020204" pitchFamily="34" charset="0"/>
                  <a:ea typeface="+mn-ea"/>
                  <a:cs typeface="+mn-cs"/>
                </a:rPr>
                <a:t>177</a:t>
              </a:r>
              <a:r>
                <a:rPr kumimoji="0" lang="en-US" altLang="en-US" sz="525" b="1"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Lu-PSMA-617 </a:t>
              </a:r>
            </a:p>
            <a:p>
              <a:pPr marL="0" marR="0" lvl="0" indent="0" algn="r" defTabSz="514350" rtl="0" eaLnBrk="0" fontAlgn="base" latinLnBrk="0" hangingPunct="0">
                <a:lnSpc>
                  <a:spcPct val="100000"/>
                </a:lnSpc>
                <a:spcBef>
                  <a:spcPct val="0"/>
                </a:spcBef>
                <a:spcAft>
                  <a:spcPct val="0"/>
                </a:spcAft>
                <a:buClrTx/>
                <a:buSzTx/>
                <a:buFontTx/>
                <a:buNone/>
                <a:tabLst/>
                <a:defRPr/>
              </a:pPr>
              <a:r>
                <a:rPr kumimoji="0" lang="en-US" altLang="en-US" sz="525" b="1" i="0" u="none" strike="noStrike" kern="1200" cap="none" spc="0" normalizeH="0" baseline="0" noProof="0" dirty="0">
                  <a:ln>
                    <a:noFill/>
                  </a:ln>
                  <a:solidFill>
                    <a:srgbClr val="0460A9"/>
                  </a:solidFill>
                  <a:effectLst/>
                  <a:uLnTx/>
                  <a:uFillTx/>
                  <a:latin typeface="Arial" panose="020B0604020202020204" pitchFamily="34" charset="0"/>
                  <a:ea typeface="+mn-ea"/>
                  <a:cs typeface="+mn-cs"/>
                </a:rPr>
                <a:t>+ SoC</a:t>
              </a:r>
              <a:endParaRPr kumimoji="0" lang="en-US" altLang="en-US" sz="525"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35" name="Rectangle 858">
              <a:extLst>
                <a:ext uri="{FF2B5EF4-FFF2-40B4-BE49-F238E27FC236}">
                  <a16:creationId xmlns:a16="http://schemas.microsoft.com/office/drawing/2014/main" id="{BAC7BC0C-7ECF-0BC7-9BD7-ED0B901C0489}"/>
                </a:ext>
              </a:extLst>
            </p:cNvPr>
            <p:cNvSpPr>
              <a:spLocks noChangeArrowheads="1"/>
            </p:cNvSpPr>
            <p:nvPr/>
          </p:nvSpPr>
          <p:spPr bwMode="auto">
            <a:xfrm>
              <a:off x="682309" y="3697359"/>
              <a:ext cx="440400" cy="9069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525" b="1" i="0" u="none" strike="noStrike" kern="1200" cap="none" spc="0" normalizeH="0" baseline="0" noProof="0" dirty="0">
                  <a:ln>
                    <a:noFill/>
                  </a:ln>
                  <a:solidFill>
                    <a:srgbClr val="EC9A1E"/>
                  </a:solidFill>
                  <a:effectLst/>
                  <a:uLnTx/>
                  <a:uFillTx/>
                  <a:latin typeface="Arial" panose="020B0604020202020204" pitchFamily="34" charset="0"/>
                  <a:ea typeface="+mn-ea"/>
                  <a:cs typeface="+mn-cs"/>
                </a:rPr>
                <a:t>SoC alone</a:t>
              </a:r>
              <a:endParaRPr kumimoji="0" lang="en-US" altLang="en-US" sz="525"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36" name="Rectangle 805">
              <a:extLst>
                <a:ext uri="{FF2B5EF4-FFF2-40B4-BE49-F238E27FC236}">
                  <a16:creationId xmlns:a16="http://schemas.microsoft.com/office/drawing/2014/main" id="{0A8ED7F7-D9E9-82FF-D7BD-CC2C694E97F7}"/>
                </a:ext>
              </a:extLst>
            </p:cNvPr>
            <p:cNvSpPr>
              <a:spLocks noChangeArrowheads="1"/>
            </p:cNvSpPr>
            <p:nvPr/>
          </p:nvSpPr>
          <p:spPr bwMode="auto">
            <a:xfrm>
              <a:off x="491762" y="3362337"/>
              <a:ext cx="1154445" cy="129559"/>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7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Number still at risk</a:t>
              </a:r>
              <a:endParaRPr kumimoji="0" lang="en-US" altLang="en-US" sz="788"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aphicFrame>
        <p:nvGraphicFramePr>
          <p:cNvPr id="1137" name="Table 1136">
            <a:extLst>
              <a:ext uri="{FF2B5EF4-FFF2-40B4-BE49-F238E27FC236}">
                <a16:creationId xmlns:a16="http://schemas.microsoft.com/office/drawing/2014/main" id="{1DDD6E16-025D-3043-22CD-7ECAD290DEDD}"/>
              </a:ext>
            </a:extLst>
          </p:cNvPr>
          <p:cNvGraphicFramePr>
            <a:graphicFrameLocks noGrp="1"/>
          </p:cNvGraphicFramePr>
          <p:nvPr/>
        </p:nvGraphicFramePr>
        <p:xfrm>
          <a:off x="8067675" y="2455864"/>
          <a:ext cx="2484438" cy="1019174"/>
        </p:xfrm>
        <a:graphic>
          <a:graphicData uri="http://schemas.openxmlformats.org/drawingml/2006/table">
            <a:tbl>
              <a:tblPr>
                <a:tableStyleId>{2D5ABB26-0587-4C30-8999-92F81FD0307C}</a:tableStyleId>
              </a:tblPr>
              <a:tblGrid>
                <a:gridCol w="1021615">
                  <a:extLst>
                    <a:ext uri="{9D8B030D-6E8A-4147-A177-3AD203B41FA5}">
                      <a16:colId xmlns:a16="http://schemas.microsoft.com/office/drawing/2014/main" val="20000"/>
                    </a:ext>
                  </a:extLst>
                </a:gridCol>
                <a:gridCol w="769161">
                  <a:extLst>
                    <a:ext uri="{9D8B030D-6E8A-4147-A177-3AD203B41FA5}">
                      <a16:colId xmlns:a16="http://schemas.microsoft.com/office/drawing/2014/main" val="20001"/>
                    </a:ext>
                  </a:extLst>
                </a:gridCol>
                <a:gridCol w="693662">
                  <a:extLst>
                    <a:ext uri="{9D8B030D-6E8A-4147-A177-3AD203B41FA5}">
                      <a16:colId xmlns:a16="http://schemas.microsoft.com/office/drawing/2014/main" val="20002"/>
                    </a:ext>
                  </a:extLst>
                </a:gridCol>
              </a:tblGrid>
              <a:tr h="391579">
                <a:tc>
                  <a:txBody>
                    <a:bodyPr/>
                    <a:lstStyle/>
                    <a:p>
                      <a:pPr marL="0" marR="0">
                        <a:lnSpc>
                          <a:spcPct val="107000"/>
                        </a:lnSpc>
                        <a:spcBef>
                          <a:spcPts val="5"/>
                        </a:spcBef>
                        <a:spcAft>
                          <a:spcPts val="5"/>
                        </a:spcAft>
                      </a:pPr>
                      <a:endParaRPr lang="en-US" sz="800" b="1" dirty="0">
                        <a:solidFill>
                          <a:schemeClr val="bg2"/>
                        </a:solidFill>
                        <a:effectLst/>
                        <a:latin typeface="+mn-lt"/>
                        <a:ea typeface="MS Mincho"/>
                      </a:endParaRPr>
                    </a:p>
                  </a:txBody>
                  <a:tcPr marL="357" marR="357" marT="0" marB="0" anchor="ctr"/>
                </a:tc>
                <a:tc>
                  <a:txBody>
                    <a:bodyPr/>
                    <a:lstStyle/>
                    <a:p>
                      <a:pPr marL="0" marR="0" algn="ctr">
                        <a:lnSpc>
                          <a:spcPct val="107000"/>
                        </a:lnSpc>
                        <a:spcBef>
                          <a:spcPts val="5"/>
                        </a:spcBef>
                        <a:spcAft>
                          <a:spcPts val="5"/>
                        </a:spcAft>
                      </a:pPr>
                      <a:r>
                        <a:rPr lang="en-US" sz="800" baseline="30000" dirty="0">
                          <a:solidFill>
                            <a:schemeClr val="tx1"/>
                          </a:solidFill>
                          <a:effectLst/>
                        </a:rPr>
                        <a:t>177</a:t>
                      </a:r>
                      <a:r>
                        <a:rPr lang="en-US" sz="800" dirty="0">
                          <a:solidFill>
                            <a:schemeClr val="tx1"/>
                          </a:solidFill>
                          <a:effectLst/>
                        </a:rPr>
                        <a:t>Lu-PSMA-617 </a:t>
                      </a:r>
                    </a:p>
                    <a:p>
                      <a:pPr marL="0" marR="0" algn="ctr">
                        <a:lnSpc>
                          <a:spcPct val="107000"/>
                        </a:lnSpc>
                        <a:spcBef>
                          <a:spcPts val="5"/>
                        </a:spcBef>
                        <a:spcAft>
                          <a:spcPts val="5"/>
                        </a:spcAft>
                      </a:pPr>
                      <a:r>
                        <a:rPr lang="en-US" sz="800" dirty="0">
                          <a:solidFill>
                            <a:schemeClr val="tx1"/>
                          </a:solidFill>
                          <a:effectLst/>
                        </a:rPr>
                        <a:t>+</a:t>
                      </a:r>
                      <a:r>
                        <a:rPr lang="en-US" sz="800" baseline="0" dirty="0">
                          <a:solidFill>
                            <a:schemeClr val="tx1"/>
                          </a:solidFill>
                          <a:effectLst/>
                        </a:rPr>
                        <a:t> </a:t>
                      </a:r>
                      <a:r>
                        <a:rPr lang="en-US" sz="800" dirty="0">
                          <a:solidFill>
                            <a:schemeClr val="tx1"/>
                          </a:solidFill>
                          <a:effectLst/>
                        </a:rPr>
                        <a:t>SoC </a:t>
                      </a:r>
                    </a:p>
                    <a:p>
                      <a:pPr marL="0" marR="0" algn="ctr">
                        <a:lnSpc>
                          <a:spcPct val="107000"/>
                        </a:lnSpc>
                        <a:spcBef>
                          <a:spcPts val="5"/>
                        </a:spcBef>
                        <a:spcAft>
                          <a:spcPts val="5"/>
                        </a:spcAft>
                      </a:pPr>
                      <a:r>
                        <a:rPr lang="en-US" sz="800" dirty="0">
                          <a:solidFill>
                            <a:schemeClr val="tx1"/>
                          </a:solidFill>
                          <a:effectLst/>
                        </a:rPr>
                        <a:t>(n=385)</a:t>
                      </a:r>
                      <a:endParaRPr lang="en-US" sz="800" b="1" dirty="0">
                        <a:solidFill>
                          <a:schemeClr val="tx1"/>
                        </a:solidFill>
                        <a:effectLst/>
                        <a:latin typeface="+mn-lt"/>
                      </a:endParaRPr>
                    </a:p>
                  </a:txBody>
                  <a:tcPr marL="357" marR="357" marT="0" marB="0" anchor="b">
                    <a:solidFill>
                      <a:srgbClr val="0070C0"/>
                    </a:solidFill>
                  </a:tcPr>
                </a:tc>
                <a:tc>
                  <a:txBody>
                    <a:bodyPr/>
                    <a:lstStyle/>
                    <a:p>
                      <a:pPr marL="0" marR="0" lvl="0" indent="0" algn="ctr" defTabSz="914400" rtl="0" eaLnBrk="1" fontAlgn="auto" latinLnBrk="0" hangingPunct="1">
                        <a:lnSpc>
                          <a:spcPct val="107000"/>
                        </a:lnSpc>
                        <a:spcBef>
                          <a:spcPts val="5"/>
                        </a:spcBef>
                        <a:spcAft>
                          <a:spcPts val="5"/>
                        </a:spcAft>
                        <a:buClrTx/>
                        <a:buSzTx/>
                        <a:buFontTx/>
                        <a:buNone/>
                        <a:tabLst/>
                        <a:defRPr/>
                      </a:pPr>
                      <a:r>
                        <a:rPr lang="en-US" sz="800" dirty="0">
                          <a:solidFill>
                            <a:schemeClr val="bg2"/>
                          </a:solidFill>
                          <a:effectLst/>
                        </a:rPr>
                        <a:t>SoC</a:t>
                      </a:r>
                      <a:endParaRPr lang="en-US" sz="800" baseline="0" dirty="0">
                        <a:solidFill>
                          <a:schemeClr val="bg2"/>
                        </a:solidFill>
                        <a:effectLst/>
                      </a:endParaRPr>
                    </a:p>
                    <a:p>
                      <a:pPr marL="0" marR="0" lvl="0" indent="0" algn="ctr" defTabSz="914400" rtl="0" eaLnBrk="1" fontAlgn="auto" latinLnBrk="0" hangingPunct="1">
                        <a:lnSpc>
                          <a:spcPct val="107000"/>
                        </a:lnSpc>
                        <a:spcBef>
                          <a:spcPts val="5"/>
                        </a:spcBef>
                        <a:spcAft>
                          <a:spcPts val="5"/>
                        </a:spcAft>
                        <a:buClrTx/>
                        <a:buSzTx/>
                        <a:buFontTx/>
                        <a:buNone/>
                        <a:tabLst/>
                        <a:defRPr/>
                      </a:pPr>
                      <a:r>
                        <a:rPr lang="en-US" sz="800" baseline="0" dirty="0">
                          <a:solidFill>
                            <a:schemeClr val="bg2"/>
                          </a:solidFill>
                          <a:effectLst/>
                        </a:rPr>
                        <a:t>alone </a:t>
                      </a:r>
                      <a:endParaRPr lang="en-US" sz="800" dirty="0">
                        <a:solidFill>
                          <a:schemeClr val="bg2"/>
                        </a:solidFill>
                        <a:effectLst/>
                      </a:endParaRPr>
                    </a:p>
                    <a:p>
                      <a:pPr marL="0" marR="0" lvl="0" indent="0" algn="ctr" defTabSz="914400" rtl="0" eaLnBrk="1" fontAlgn="auto" latinLnBrk="0" hangingPunct="1">
                        <a:lnSpc>
                          <a:spcPct val="107000"/>
                        </a:lnSpc>
                        <a:spcBef>
                          <a:spcPts val="5"/>
                        </a:spcBef>
                        <a:spcAft>
                          <a:spcPts val="5"/>
                        </a:spcAft>
                        <a:buClrTx/>
                        <a:buSzTx/>
                        <a:buFontTx/>
                        <a:buNone/>
                        <a:tabLst/>
                        <a:defRPr/>
                      </a:pPr>
                      <a:r>
                        <a:rPr lang="en-US" sz="800" dirty="0">
                          <a:solidFill>
                            <a:schemeClr val="bg2"/>
                          </a:solidFill>
                          <a:effectLst/>
                        </a:rPr>
                        <a:t>(n=186) </a:t>
                      </a:r>
                      <a:endParaRPr lang="en-US" sz="800" b="1" dirty="0">
                        <a:solidFill>
                          <a:schemeClr val="bg2"/>
                        </a:solidFill>
                        <a:effectLst/>
                        <a:latin typeface="+mn-lt"/>
                      </a:endParaRPr>
                    </a:p>
                  </a:txBody>
                  <a:tcPr marL="357" marR="357" marT="0" marB="0" anchor="b">
                    <a:solidFill>
                      <a:schemeClr val="accent1"/>
                    </a:solidFill>
                  </a:tcPr>
                </a:tc>
                <a:extLst>
                  <a:ext uri="{0D108BD9-81ED-4DB2-BD59-A6C34878D82A}">
                    <a16:rowId xmlns:a16="http://schemas.microsoft.com/office/drawing/2014/main" val="10000"/>
                  </a:ext>
                </a:extLst>
              </a:tr>
              <a:tr h="280625">
                <a:tc>
                  <a:txBody>
                    <a:bodyPr/>
                    <a:lstStyle/>
                    <a:p>
                      <a:pPr marL="0" marR="0" algn="r">
                        <a:lnSpc>
                          <a:spcPct val="115000"/>
                        </a:lnSpc>
                        <a:spcBef>
                          <a:spcPts val="0"/>
                        </a:spcBef>
                        <a:spcAft>
                          <a:spcPts val="0"/>
                        </a:spcAft>
                        <a:tabLst/>
                      </a:pPr>
                      <a:r>
                        <a:rPr lang="en-US" sz="800" b="1" dirty="0">
                          <a:solidFill>
                            <a:schemeClr val="bg2"/>
                          </a:solidFill>
                          <a:effectLst/>
                        </a:rPr>
                        <a:t>Median rPFS, months</a:t>
                      </a:r>
                      <a:endParaRPr lang="en-US" sz="800" b="1" dirty="0">
                        <a:solidFill>
                          <a:schemeClr val="bg2"/>
                        </a:solidFill>
                        <a:effectLst/>
                        <a:latin typeface="+mn-lt"/>
                      </a:endParaRPr>
                    </a:p>
                  </a:txBody>
                  <a:tcPr marL="38566" marR="38566" marT="0" marB="0" anchor="ctr"/>
                </a:tc>
                <a:tc>
                  <a:txBody>
                    <a:bodyPr/>
                    <a:lstStyle/>
                    <a:p>
                      <a:pPr algn="ctr"/>
                      <a:r>
                        <a:rPr lang="en-US" sz="800" kern="1200" dirty="0">
                          <a:solidFill>
                            <a:schemeClr val="bg2"/>
                          </a:solidFill>
                          <a:effectLst/>
                        </a:rPr>
                        <a:t>8.7</a:t>
                      </a:r>
                      <a:endParaRPr lang="en-US" sz="800" b="0" kern="1200" baseline="0" dirty="0">
                        <a:solidFill>
                          <a:schemeClr val="bg2"/>
                        </a:solidFill>
                        <a:effectLst/>
                        <a:latin typeface="+mn-lt"/>
                        <a:ea typeface="+mn-ea"/>
                        <a:cs typeface="+mn-cs"/>
                      </a:endParaRPr>
                    </a:p>
                  </a:txBody>
                  <a:tcPr marL="68563" marR="68563" marT="34316" marB="34316" anchor="ctr"/>
                </a:tc>
                <a:tc>
                  <a:txBody>
                    <a:bodyPr/>
                    <a:lstStyle/>
                    <a:p>
                      <a:pPr algn="ctr"/>
                      <a:r>
                        <a:rPr lang="en-US" sz="800" kern="1200" dirty="0">
                          <a:solidFill>
                            <a:schemeClr val="bg2"/>
                          </a:solidFill>
                          <a:effectLst/>
                        </a:rPr>
                        <a:t>3.4 </a:t>
                      </a:r>
                      <a:endParaRPr lang="en-US" sz="800" b="0" kern="1200" dirty="0">
                        <a:solidFill>
                          <a:schemeClr val="bg2"/>
                        </a:solidFill>
                        <a:effectLst/>
                        <a:latin typeface="+mn-lt"/>
                        <a:ea typeface="+mn-ea"/>
                        <a:cs typeface="+mn-cs"/>
                      </a:endParaRPr>
                    </a:p>
                  </a:txBody>
                  <a:tcPr marL="68563" marR="68563" marT="34316" marB="34316" anchor="ctr"/>
                </a:tc>
                <a:extLst>
                  <a:ext uri="{0D108BD9-81ED-4DB2-BD59-A6C34878D82A}">
                    <a16:rowId xmlns:a16="http://schemas.microsoft.com/office/drawing/2014/main" val="10001"/>
                  </a:ext>
                </a:extLst>
              </a:tr>
              <a:tr h="173485">
                <a:tc>
                  <a:txBody>
                    <a:bodyPr/>
                    <a:lstStyle/>
                    <a:p>
                      <a:pPr marL="0" marR="0" algn="r">
                        <a:lnSpc>
                          <a:spcPct val="115000"/>
                        </a:lnSpc>
                        <a:spcBef>
                          <a:spcPts val="0"/>
                        </a:spcBef>
                        <a:spcAft>
                          <a:spcPts val="0"/>
                        </a:spcAft>
                        <a:tabLst/>
                      </a:pPr>
                      <a:r>
                        <a:rPr lang="en-US" sz="800" b="1" dirty="0">
                          <a:solidFill>
                            <a:schemeClr val="bg2"/>
                          </a:solidFill>
                          <a:effectLst/>
                        </a:rPr>
                        <a:t>HR (95% CI)</a:t>
                      </a:r>
                      <a:endParaRPr lang="en-US" sz="800" b="1" dirty="0">
                        <a:solidFill>
                          <a:schemeClr val="bg2"/>
                        </a:solidFill>
                        <a:effectLst/>
                        <a:latin typeface="+mn-lt"/>
                      </a:endParaRPr>
                    </a:p>
                  </a:txBody>
                  <a:tcPr marL="38566" marR="38566" marT="0" marB="0" anchor="ctr"/>
                </a:tc>
                <a:tc gridSpan="2">
                  <a:txBody>
                    <a:bodyPr/>
                    <a:lstStyle/>
                    <a:p>
                      <a:pPr algn="ctr"/>
                      <a:r>
                        <a:rPr lang="en-US" sz="800" dirty="0">
                          <a:solidFill>
                            <a:schemeClr val="bg2"/>
                          </a:solidFill>
                        </a:rPr>
                        <a:t>0.40 (0.29–0.57)</a:t>
                      </a:r>
                      <a:endParaRPr lang="en-US" sz="800" dirty="0">
                        <a:solidFill>
                          <a:schemeClr val="bg2"/>
                        </a:solidFill>
                        <a:latin typeface="+mn-lt"/>
                      </a:endParaRPr>
                    </a:p>
                  </a:txBody>
                  <a:tcPr marL="51422" marR="51422" marT="25737" marB="25737"/>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3485">
                <a:tc>
                  <a:txBody>
                    <a:bodyPr/>
                    <a:lstStyle/>
                    <a:p>
                      <a:pPr marL="0" marR="0" algn="r">
                        <a:lnSpc>
                          <a:spcPct val="115000"/>
                        </a:lnSpc>
                        <a:spcBef>
                          <a:spcPts val="0"/>
                        </a:spcBef>
                        <a:spcAft>
                          <a:spcPts val="0"/>
                        </a:spcAft>
                        <a:tabLst/>
                      </a:pPr>
                      <a:r>
                        <a:rPr lang="en-GB" sz="800" b="1" i="1" dirty="0">
                          <a:solidFill>
                            <a:schemeClr val="bg2"/>
                          </a:solidFill>
                          <a:effectLst/>
                        </a:rPr>
                        <a:t>P</a:t>
                      </a:r>
                      <a:r>
                        <a:rPr lang="en-GB" sz="800" b="1" dirty="0">
                          <a:solidFill>
                            <a:schemeClr val="bg2"/>
                          </a:solidFill>
                          <a:effectLst/>
                        </a:rPr>
                        <a:t> value, one-sided</a:t>
                      </a:r>
                      <a:endParaRPr lang="en-GB" sz="800" b="1" i="1" dirty="0">
                        <a:solidFill>
                          <a:schemeClr val="bg2"/>
                        </a:solidFill>
                        <a:effectLst/>
                        <a:latin typeface="+mn-lt"/>
                      </a:endParaRPr>
                    </a:p>
                  </a:txBody>
                  <a:tcPr marL="38566" marR="38566" marT="0" marB="0" anchor="ctr"/>
                </a:tc>
                <a:tc gridSpan="2">
                  <a:txBody>
                    <a:bodyPr/>
                    <a:lstStyle/>
                    <a:p>
                      <a:pPr algn="ctr"/>
                      <a:r>
                        <a:rPr lang="en-US" sz="800" dirty="0">
                          <a:solidFill>
                            <a:schemeClr val="bg2"/>
                          </a:solidFill>
                        </a:rPr>
                        <a:t>&lt;0.001</a:t>
                      </a:r>
                      <a:endParaRPr lang="en-US" sz="800" dirty="0">
                        <a:solidFill>
                          <a:schemeClr val="bg2"/>
                        </a:solidFill>
                        <a:latin typeface="+mn-lt"/>
                      </a:endParaRPr>
                    </a:p>
                  </a:txBody>
                  <a:tcPr marL="51422" marR="51422" marT="25737" marB="25737"/>
                </a:tc>
                <a:tc hMerge="1">
                  <a:txBody>
                    <a:bodyPr/>
                    <a:lstStyle/>
                    <a:p>
                      <a:endParaRPr lang="en-US" dirty="0"/>
                    </a:p>
                  </a:txBody>
                  <a:tcPr/>
                </a:tc>
                <a:extLst>
                  <a:ext uri="{0D108BD9-81ED-4DB2-BD59-A6C34878D82A}">
                    <a16:rowId xmlns:a16="http://schemas.microsoft.com/office/drawing/2014/main" val="10003"/>
                  </a:ext>
                </a:extLst>
              </a:tr>
            </a:tbl>
          </a:graphicData>
        </a:graphic>
      </p:graphicFrame>
    </p:spTree>
  </p:cSld>
  <p:clrMapOvr>
    <a:masterClrMapping/>
  </p:clrMapOvr>
  <p:transition advClick="0"/>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6464F757-F549-D9A0-265F-646A253DDD4F}"/>
              </a:ext>
            </a:extLst>
          </p:cNvPr>
          <p:cNvSpPr>
            <a:spLocks noGrp="1" noChangeArrowheads="1"/>
          </p:cNvSpPr>
          <p:nvPr>
            <p:ph type="title"/>
          </p:nvPr>
        </p:nvSpPr>
        <p:spPr>
          <a:xfrm>
            <a:off x="0" y="762000"/>
            <a:ext cx="12192000" cy="381000"/>
          </a:xfrm>
        </p:spPr>
        <p:txBody>
          <a:bodyPr/>
          <a:lstStyle/>
          <a:p>
            <a:r>
              <a:rPr lang="en-US" altLang="en-US" sz="3600" b="1" dirty="0" err="1"/>
              <a:t>SUV</a:t>
            </a:r>
            <a:r>
              <a:rPr lang="en-US" altLang="en-US" sz="3600" b="1" baseline="30000" dirty="0" err="1"/>
              <a:t>mean</a:t>
            </a:r>
            <a:r>
              <a:rPr lang="en-US" altLang="en-US" sz="3600" b="1" dirty="0"/>
              <a:t> on baseline PSMA PET predicts </a:t>
            </a:r>
            <a:r>
              <a:rPr lang="en-US" altLang="en-US" sz="3600" b="1" dirty="0" err="1"/>
              <a:t>rPFS</a:t>
            </a:r>
            <a:r>
              <a:rPr lang="en-US" altLang="en-US" sz="3600" b="1" dirty="0"/>
              <a:t> and OS</a:t>
            </a:r>
            <a:br>
              <a:rPr lang="en-US" altLang="en-US" sz="3600" b="1" dirty="0"/>
            </a:br>
            <a:r>
              <a:rPr lang="en-US" altLang="en-US" sz="2000" b="1" dirty="0" err="1"/>
              <a:t>Kuo</a:t>
            </a:r>
            <a:r>
              <a:rPr lang="en-US" altLang="en-US" sz="2000" b="1" dirty="0"/>
              <a:t> et al. EANM 2023</a:t>
            </a:r>
          </a:p>
        </p:txBody>
      </p:sp>
      <p:pic>
        <p:nvPicPr>
          <p:cNvPr id="97283" name="Picture 3">
            <a:extLst>
              <a:ext uri="{FF2B5EF4-FFF2-40B4-BE49-F238E27FC236}">
                <a16:creationId xmlns:a16="http://schemas.microsoft.com/office/drawing/2014/main" id="{FFF53F21-2D18-1923-62FF-4B5374FFB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52600"/>
            <a:ext cx="8382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C38B8541-4B3C-3E67-4E39-AD70764AA38E}"/>
              </a:ext>
            </a:extLst>
          </p:cNvPr>
          <p:cNvSpPr>
            <a:spLocks noGrp="1" noChangeArrowheads="1"/>
          </p:cNvSpPr>
          <p:nvPr>
            <p:ph type="title"/>
          </p:nvPr>
        </p:nvSpPr>
        <p:spPr>
          <a:xfrm>
            <a:off x="1524000" y="228600"/>
            <a:ext cx="9144000" cy="1219200"/>
          </a:xfrm>
        </p:spPr>
        <p:txBody>
          <a:bodyPr/>
          <a:lstStyle/>
          <a:p>
            <a:r>
              <a:rPr lang="en-US" altLang="en-US" sz="3600" b="1"/>
              <a:t>Overall Survival Nomogram from VISION</a:t>
            </a:r>
            <a:br>
              <a:rPr lang="en-US" altLang="en-US" sz="3600" b="1"/>
            </a:br>
            <a:r>
              <a:rPr lang="en-US" altLang="en-US" sz="1800" b="1"/>
              <a:t>Herrmann et al. ASCO 2023</a:t>
            </a:r>
          </a:p>
        </p:txBody>
      </p:sp>
      <p:pic>
        <p:nvPicPr>
          <p:cNvPr id="98307" name="Picture 3">
            <a:extLst>
              <a:ext uri="{FF2B5EF4-FFF2-40B4-BE49-F238E27FC236}">
                <a16:creationId xmlns:a16="http://schemas.microsoft.com/office/drawing/2014/main" id="{68558704-57E1-CA0F-86E9-F74F2143448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33600" y="1371600"/>
            <a:ext cx="7924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B8C0756E-18C5-40C8-3C95-FF96B3AE67EC}"/>
              </a:ext>
            </a:extLst>
          </p:cNvPr>
          <p:cNvSpPr/>
          <p:nvPr/>
        </p:nvSpPr>
        <p:spPr>
          <a:xfrm>
            <a:off x="6413500" y="1979614"/>
            <a:ext cx="2419350" cy="644525"/>
          </a:xfrm>
          <a:prstGeom prst="roundRect">
            <a:avLst/>
          </a:prstGeom>
          <a:solidFill>
            <a:srgbClr val="3D9DA0"/>
          </a:solidFill>
          <a:ln>
            <a:solidFill>
              <a:srgbClr val="3D9D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30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177</a:t>
            </a:r>
            <a:r>
              <a:rPr kumimoji="0" lang="en-GB" sz="14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Lu-PSMA-617</a:t>
            </a:r>
            <a:endParaRPr kumimoji="0" lang="en-GB" sz="1400" b="1" i="0" u="none" strike="noStrike" kern="0" cap="none" spc="0" normalizeH="0" baseline="30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7.4 </a:t>
            </a:r>
            <a:r>
              <a:rPr kumimoji="0" lang="en-GB" sz="1200" b="1"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GBq</a:t>
            </a:r>
            <a:r>
              <a:rPr kumimoji="0" lang="en-GB" sz="12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(200 </a:t>
            </a:r>
            <a:r>
              <a:rPr kumimoji="0" lang="en-GB" sz="1200" b="1"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mCi</a:t>
            </a:r>
            <a:r>
              <a:rPr kumimoji="0" lang="en-GB" sz="12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 10%</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Once every 6 weeks for 6 cycles</a:t>
            </a:r>
          </a:p>
        </p:txBody>
      </p:sp>
      <p:cxnSp>
        <p:nvCxnSpPr>
          <p:cNvPr id="36" name="Straight Arrow Connector 35">
            <a:extLst>
              <a:ext uri="{FF2B5EF4-FFF2-40B4-BE49-F238E27FC236}">
                <a16:creationId xmlns:a16="http://schemas.microsoft.com/office/drawing/2014/main" id="{17C7E585-FA4A-2C47-1411-E389AAF27FD4}"/>
              </a:ext>
            </a:extLst>
          </p:cNvPr>
          <p:cNvCxnSpPr>
            <a:cxnSpLocks/>
            <a:stCxn id="27" idx="2"/>
            <a:endCxn id="34" idx="0"/>
          </p:cNvCxnSpPr>
          <p:nvPr/>
        </p:nvCxnSpPr>
        <p:spPr>
          <a:xfrm>
            <a:off x="9475788" y="3378200"/>
            <a:ext cx="322262" cy="7938"/>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9332" name="Title 2">
            <a:extLst>
              <a:ext uri="{FF2B5EF4-FFF2-40B4-BE49-F238E27FC236}">
                <a16:creationId xmlns:a16="http://schemas.microsoft.com/office/drawing/2014/main" id="{FBCAD9D2-8489-80A2-44AA-5E9B361E3D9E}"/>
              </a:ext>
            </a:extLst>
          </p:cNvPr>
          <p:cNvSpPr>
            <a:spLocks noGrp="1" noChangeArrowheads="1"/>
          </p:cNvSpPr>
          <p:nvPr>
            <p:ph type="ctrTitle"/>
          </p:nvPr>
        </p:nvSpPr>
        <p:spPr bwMode="auto">
          <a:xfrm>
            <a:off x="1884364" y="173039"/>
            <a:ext cx="8408987" cy="77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algn="ctr" eaLnBrk="1" hangingPunct="1">
              <a:spcBef>
                <a:spcPct val="0"/>
              </a:spcBef>
              <a:spcAft>
                <a:spcPct val="0"/>
              </a:spcAft>
              <a:buFont typeface="Arial" panose="020B0604020202020204" pitchFamily="34" charset="0"/>
              <a:buNone/>
            </a:pPr>
            <a:r>
              <a:rPr lang="en-US" altLang="en-US" sz="2800">
                <a:solidFill>
                  <a:schemeClr val="tx1"/>
                </a:solidFill>
                <a:latin typeface="Times New Roman" panose="02020603050405020304" pitchFamily="18" charset="0"/>
                <a:ea typeface="Arial Narrow" panose="020B0604020202020204" pitchFamily="34" charset="0"/>
                <a:cs typeface="Times New Roman" panose="02020603050405020304" pitchFamily="18" charset="0"/>
                <a:sym typeface="Arial Narrow" panose="020B0604020202020204" pitchFamily="34" charset="0"/>
              </a:rPr>
              <a:t>PSMAfore: phase 3, randomized, study of </a:t>
            </a:r>
            <a:r>
              <a:rPr lang="en-US" altLang="en-US" sz="2800" baseline="30000">
                <a:solidFill>
                  <a:schemeClr val="tx1"/>
                </a:solidFill>
                <a:latin typeface="Times New Roman" panose="02020603050405020304" pitchFamily="18" charset="0"/>
                <a:ea typeface="Arial Narrow" panose="020B0604020202020204" pitchFamily="34" charset="0"/>
                <a:cs typeface="Times New Roman" panose="02020603050405020304" pitchFamily="18" charset="0"/>
                <a:sym typeface="Arial Narrow" panose="020B0604020202020204" pitchFamily="34" charset="0"/>
              </a:rPr>
              <a:t>177</a:t>
            </a:r>
            <a:r>
              <a:rPr lang="en-US" altLang="en-US" sz="2800">
                <a:solidFill>
                  <a:schemeClr val="tx1"/>
                </a:solidFill>
                <a:latin typeface="Times New Roman" panose="02020603050405020304" pitchFamily="18" charset="0"/>
                <a:ea typeface="Arial Narrow" panose="020B0604020202020204" pitchFamily="34" charset="0"/>
                <a:cs typeface="Times New Roman" panose="02020603050405020304" pitchFamily="18" charset="0"/>
                <a:sym typeface="Arial Narrow" panose="020B0604020202020204" pitchFamily="34" charset="0"/>
              </a:rPr>
              <a:t>Lu-PSMA-617 versus ARPI change in taxane-naive patients with PSMA-positive mCRPC</a:t>
            </a:r>
            <a:br>
              <a:rPr lang="en-US" altLang="en-US" sz="2800">
                <a:solidFill>
                  <a:schemeClr val="tx1"/>
                </a:solidFill>
                <a:latin typeface="Times New Roman" panose="02020603050405020304" pitchFamily="18" charset="0"/>
                <a:ea typeface="Arial Narrow" panose="020B0604020202020204" pitchFamily="34" charset="0"/>
                <a:cs typeface="Times New Roman" panose="02020603050405020304" pitchFamily="18" charset="0"/>
                <a:sym typeface="Arial Narrow" panose="020B0604020202020204" pitchFamily="34" charset="0"/>
              </a:rPr>
            </a:br>
            <a:endParaRPr lang="en-US" altLang="en-US" sz="2800">
              <a:solidFill>
                <a:schemeClr val="tx1"/>
              </a:solidFill>
              <a:latin typeface="Times New Roman" panose="02020603050405020304" pitchFamily="18" charset="0"/>
              <a:ea typeface="Arial Narrow" panose="020B0604020202020204" pitchFamily="34" charset="0"/>
              <a:cs typeface="Times New Roman" panose="02020603050405020304" pitchFamily="18" charset="0"/>
              <a:sym typeface="Arial Narrow" panose="020B0604020202020204" pitchFamily="34" charset="0"/>
            </a:endParaRPr>
          </a:p>
        </p:txBody>
      </p:sp>
      <p:cxnSp>
        <p:nvCxnSpPr>
          <p:cNvPr id="17" name="Connector: Elbow 16">
            <a:extLst>
              <a:ext uri="{FF2B5EF4-FFF2-40B4-BE49-F238E27FC236}">
                <a16:creationId xmlns:a16="http://schemas.microsoft.com/office/drawing/2014/main" id="{F5E97115-56E8-15BD-32EA-1F4754AA5134}"/>
              </a:ext>
            </a:extLst>
          </p:cNvPr>
          <p:cNvCxnSpPr>
            <a:cxnSpLocks/>
            <a:stCxn id="24" idx="0"/>
            <a:endCxn id="56" idx="1"/>
          </p:cNvCxnSpPr>
          <p:nvPr/>
        </p:nvCxnSpPr>
        <p:spPr>
          <a:xfrm rot="5400000" flipH="1" flipV="1">
            <a:off x="5791994" y="2393157"/>
            <a:ext cx="712788" cy="530225"/>
          </a:xfrm>
          <a:prstGeom prst="bentConnector2">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7A934D04-350E-FEF4-FFAE-E483A7B89E3D}"/>
              </a:ext>
            </a:extLst>
          </p:cNvPr>
          <p:cNvSpPr/>
          <p:nvPr/>
        </p:nvSpPr>
        <p:spPr>
          <a:xfrm>
            <a:off x="6413500" y="4121151"/>
            <a:ext cx="2419350" cy="644525"/>
          </a:xfrm>
          <a:prstGeom prst="roundRect">
            <a:avLst/>
          </a:prstGeom>
          <a:solidFill>
            <a:srgbClr val="851551"/>
          </a:solidFill>
          <a:ln>
            <a:solidFill>
              <a:srgbClr val="85155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Androgen receptor pathway inhibitor (ARPI) change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abiraterone or enzalutamide</a:t>
            </a:r>
          </a:p>
        </p:txBody>
      </p:sp>
      <p:cxnSp>
        <p:nvCxnSpPr>
          <p:cNvPr id="19" name="Connector: Elbow 18">
            <a:extLst>
              <a:ext uri="{FF2B5EF4-FFF2-40B4-BE49-F238E27FC236}">
                <a16:creationId xmlns:a16="http://schemas.microsoft.com/office/drawing/2014/main" id="{D603498B-01D5-38A1-6F78-28827512F25F}"/>
              </a:ext>
            </a:extLst>
          </p:cNvPr>
          <p:cNvCxnSpPr>
            <a:cxnSpLocks/>
            <a:stCxn id="24" idx="4"/>
            <a:endCxn id="18" idx="1"/>
          </p:cNvCxnSpPr>
          <p:nvPr/>
        </p:nvCxnSpPr>
        <p:spPr>
          <a:xfrm rot="16200000" flipH="1">
            <a:off x="5758657" y="3788570"/>
            <a:ext cx="779463" cy="530225"/>
          </a:xfrm>
          <a:prstGeom prst="bentConnector2">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CDA4875-9041-E5B5-2CA0-9B92BBF5CBCA}"/>
              </a:ext>
            </a:extLst>
          </p:cNvPr>
          <p:cNvCxnSpPr>
            <a:cxnSpLocks/>
            <a:stCxn id="18" idx="0"/>
            <a:endCxn id="56" idx="2"/>
          </p:cNvCxnSpPr>
          <p:nvPr/>
        </p:nvCxnSpPr>
        <p:spPr>
          <a:xfrm flipH="1" flipV="1">
            <a:off x="7623175" y="2624138"/>
            <a:ext cx="0" cy="1497012"/>
          </a:xfrm>
          <a:prstGeom prst="straightConnector1">
            <a:avLst/>
          </a:prstGeom>
          <a:ln w="19050">
            <a:solidFill>
              <a:schemeClr val="accent6">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99337" name="Graphic 22" descr="Needle with solid fill">
            <a:extLst>
              <a:ext uri="{FF2B5EF4-FFF2-40B4-BE49-F238E27FC236}">
                <a16:creationId xmlns:a16="http://schemas.microsoft.com/office/drawing/2014/main" id="{D34BE05E-B739-5CC1-DDE7-4950B8702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4151" y="2085976"/>
            <a:ext cx="18732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a:extLst>
              <a:ext uri="{FF2B5EF4-FFF2-40B4-BE49-F238E27FC236}">
                <a16:creationId xmlns:a16="http://schemas.microsoft.com/office/drawing/2014/main" id="{C6217621-BC39-4E48-2189-BB746CB4C548}"/>
              </a:ext>
            </a:extLst>
          </p:cNvPr>
          <p:cNvSpPr>
            <a:spLocks noChangeAspect="1"/>
          </p:cNvSpPr>
          <p:nvPr/>
        </p:nvSpPr>
        <p:spPr>
          <a:xfrm>
            <a:off x="5559425" y="3014664"/>
            <a:ext cx="649288" cy="64928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mn-cs"/>
                <a:sym typeface="Arial"/>
              </a:rPr>
              <a:t>1:1</a:t>
            </a:r>
          </a:p>
        </p:txBody>
      </p:sp>
      <p:cxnSp>
        <p:nvCxnSpPr>
          <p:cNvPr id="25" name="Connector: Elbow 24">
            <a:extLst>
              <a:ext uri="{FF2B5EF4-FFF2-40B4-BE49-F238E27FC236}">
                <a16:creationId xmlns:a16="http://schemas.microsoft.com/office/drawing/2014/main" id="{1219D888-2126-C5A7-A4E7-D1FBC03A13D3}"/>
              </a:ext>
            </a:extLst>
          </p:cNvPr>
          <p:cNvCxnSpPr>
            <a:cxnSpLocks/>
            <a:stCxn id="56" idx="3"/>
            <a:endCxn id="27" idx="3"/>
          </p:cNvCxnSpPr>
          <p:nvPr/>
        </p:nvCxnSpPr>
        <p:spPr>
          <a:xfrm>
            <a:off x="8832850" y="2301876"/>
            <a:ext cx="495300" cy="365125"/>
          </a:xfrm>
          <a:prstGeom prst="bentConnector2">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95DB826C-BD16-8D88-0426-84C1BAE6EFD5}"/>
              </a:ext>
            </a:extLst>
          </p:cNvPr>
          <p:cNvCxnSpPr>
            <a:cxnSpLocks/>
            <a:stCxn id="18" idx="3"/>
            <a:endCxn id="27" idx="1"/>
          </p:cNvCxnSpPr>
          <p:nvPr/>
        </p:nvCxnSpPr>
        <p:spPr>
          <a:xfrm flipV="1">
            <a:off x="8832850" y="4090989"/>
            <a:ext cx="495300" cy="352425"/>
          </a:xfrm>
          <a:prstGeom prst="bentConnector2">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52881200-F190-EF14-76E6-BF67571A503B}"/>
              </a:ext>
            </a:extLst>
          </p:cNvPr>
          <p:cNvSpPr/>
          <p:nvPr/>
        </p:nvSpPr>
        <p:spPr>
          <a:xfrm rot="16200000">
            <a:off x="8616157" y="3231357"/>
            <a:ext cx="1423988" cy="295275"/>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sym typeface="Arial"/>
              </a:rPr>
              <a:t>BICR </a:t>
            </a:r>
            <a:r>
              <a:rPr kumimoji="0" lang="en-GB" sz="1400" b="1" i="0" u="none" strike="noStrike" kern="0" cap="none" spc="0" normalizeH="0" baseline="0" noProof="0" dirty="0" err="1">
                <a:ln>
                  <a:noFill/>
                </a:ln>
                <a:solidFill>
                  <a:srgbClr val="000000"/>
                </a:solidFill>
                <a:effectLst/>
                <a:uLnTx/>
                <a:uFillTx/>
                <a:latin typeface="Arial Narrow" panose="020B0606020202030204" pitchFamily="34" charset="0"/>
                <a:ea typeface="+mn-ea"/>
                <a:cs typeface="+mn-cs"/>
                <a:sym typeface="Arial"/>
              </a:rPr>
              <a:t>rPFS</a:t>
            </a:r>
            <a:endParaRPr kumimoji="0" lang="en-GB" sz="14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sym typeface="Arial"/>
            </a:endParaRPr>
          </a:p>
        </p:txBody>
      </p:sp>
      <p:sp>
        <p:nvSpPr>
          <p:cNvPr id="34" name="Rectangle: Rounded Corners 33">
            <a:extLst>
              <a:ext uri="{FF2B5EF4-FFF2-40B4-BE49-F238E27FC236}">
                <a16:creationId xmlns:a16="http://schemas.microsoft.com/office/drawing/2014/main" id="{BCAAAD82-FBE5-232E-4647-210EFE18B974}"/>
              </a:ext>
            </a:extLst>
          </p:cNvPr>
          <p:cNvSpPr/>
          <p:nvPr/>
        </p:nvSpPr>
        <p:spPr>
          <a:xfrm rot="16200000">
            <a:off x="9363869" y="3134519"/>
            <a:ext cx="1370012" cy="50165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sym typeface="Arial"/>
              </a:rPr>
              <a:t>Long-term follow-up</a:t>
            </a:r>
          </a:p>
        </p:txBody>
      </p:sp>
      <p:sp>
        <p:nvSpPr>
          <p:cNvPr id="38" name="Rectangle 37">
            <a:extLst>
              <a:ext uri="{FF2B5EF4-FFF2-40B4-BE49-F238E27FC236}">
                <a16:creationId xmlns:a16="http://schemas.microsoft.com/office/drawing/2014/main" id="{16F638E6-09BE-0C0A-29A6-228E73DFD5AE}"/>
              </a:ext>
            </a:extLst>
          </p:cNvPr>
          <p:cNvSpPr/>
          <p:nvPr/>
        </p:nvSpPr>
        <p:spPr>
          <a:xfrm>
            <a:off x="3135314" y="5920346"/>
            <a:ext cx="7172325" cy="755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600" b="1"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Randomization stratification factors</a:t>
            </a:r>
          </a:p>
          <a:p>
            <a:pPr marL="180000" marR="0" lvl="0" indent="-180000" algn="l" defTabSz="914400" rtl="0" eaLnBrk="1" fontAlgn="auto" latinLnBrk="0" hangingPunct="1">
              <a:lnSpc>
                <a:spcPct val="100000"/>
              </a:lnSpc>
              <a:spcBef>
                <a:spcPts val="0"/>
              </a:spcBef>
              <a:spcAft>
                <a:spcPts val="0"/>
              </a:spcAft>
              <a:buClr>
                <a:srgbClr val="404040"/>
              </a:buClr>
              <a:buSzTx/>
              <a:buFont typeface="Arial" panose="020B0604020202020204" pitchFamily="34" charset="0"/>
              <a:buChar char="•"/>
              <a:tabLst/>
              <a:defRPr/>
            </a:pPr>
            <a:r>
              <a:rPr kumimoji="0" lang="en-GB" sz="1600" b="0"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Prior ARPI setting (castration-resistant vs hormone-sensitive prostate cancer)</a:t>
            </a:r>
          </a:p>
          <a:p>
            <a:pPr marL="180000" marR="0" lvl="0" indent="-180000" algn="l" defTabSz="914400" rtl="0" eaLnBrk="1" fontAlgn="auto" latinLnBrk="0" hangingPunct="1">
              <a:lnSpc>
                <a:spcPct val="100000"/>
              </a:lnSpc>
              <a:spcBef>
                <a:spcPts val="0"/>
              </a:spcBef>
              <a:spcAft>
                <a:spcPts val="0"/>
              </a:spcAft>
              <a:buClr>
                <a:srgbClr val="404040"/>
              </a:buClr>
              <a:buSzTx/>
              <a:buFont typeface="Arial" panose="020B0604020202020204" pitchFamily="34" charset="0"/>
              <a:buChar char="•"/>
              <a:tabLst/>
              <a:defRPr/>
            </a:pPr>
            <a:r>
              <a:rPr kumimoji="0" lang="en-GB" sz="1600" b="0"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BPI-SF worst pain intensity score (0–3 vs &gt; 3)</a:t>
            </a:r>
          </a:p>
        </p:txBody>
      </p:sp>
      <p:sp>
        <p:nvSpPr>
          <p:cNvPr id="28" name="TextBox 27">
            <a:extLst>
              <a:ext uri="{FF2B5EF4-FFF2-40B4-BE49-F238E27FC236}">
                <a16:creationId xmlns:a16="http://schemas.microsoft.com/office/drawing/2014/main" id="{AA9D022D-B34D-AC73-B9E7-ED38FD66D95B}"/>
              </a:ext>
            </a:extLst>
          </p:cNvPr>
          <p:cNvSpPr txBox="1"/>
          <p:nvPr/>
        </p:nvSpPr>
        <p:spPr>
          <a:xfrm>
            <a:off x="6413500" y="3324226"/>
            <a:ext cx="2419350" cy="714375"/>
          </a:xfrm>
          <a:prstGeom prst="roundRect">
            <a:avLst/>
          </a:prstGeom>
          <a:solidFill>
            <a:schemeClr val="accent1"/>
          </a:solidFill>
          <a:ln>
            <a:solidFill>
              <a:schemeClr val="accent1"/>
            </a:solidFill>
          </a:ln>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Crossover allowed </a:t>
            </a:r>
            <a:r>
              <a:rPr kumimoji="0" lang="en-GB" sz="1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upon centrally confirmed radiographic progression</a:t>
            </a:r>
          </a:p>
        </p:txBody>
      </p:sp>
      <p:sp>
        <p:nvSpPr>
          <p:cNvPr id="37" name="Rectangle 36">
            <a:extLst>
              <a:ext uri="{FF2B5EF4-FFF2-40B4-BE49-F238E27FC236}">
                <a16:creationId xmlns:a16="http://schemas.microsoft.com/office/drawing/2014/main" id="{45940594-7654-2596-1E6A-B67F338FA5DC}"/>
              </a:ext>
            </a:extLst>
          </p:cNvPr>
          <p:cNvSpPr/>
          <p:nvPr/>
        </p:nvSpPr>
        <p:spPr>
          <a:xfrm>
            <a:off x="1822176" y="1884080"/>
            <a:ext cx="3423447" cy="3423837"/>
          </a:xfrm>
          <a:prstGeom prst="rect">
            <a:avLst/>
          </a:prstGeom>
          <a:solidFill>
            <a:srgbClr val="C8E9EA"/>
          </a:solidFill>
          <a:ln>
            <a:solidFill>
              <a:srgbClr val="C8E9E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300"/>
              </a:spcBef>
              <a:spcAft>
                <a:spcPts val="0"/>
              </a:spcAft>
              <a:buClr>
                <a:srgbClr val="026C72"/>
              </a:buClr>
              <a:buSzTx/>
              <a:buFontTx/>
              <a:buNone/>
              <a:tabLst/>
              <a:defRPr/>
            </a:pPr>
            <a:r>
              <a:rPr kumimoji="0" lang="en-US" sz="1200" b="1"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Eligible patients</a:t>
            </a:r>
          </a:p>
          <a:p>
            <a:pPr marL="180000" marR="0" lvl="0" indent="-180000" algn="l" defTabSz="914400" rtl="0" eaLnBrk="1" fontAlgn="auto" latinLnBrk="0" hangingPunct="1">
              <a:lnSpc>
                <a:spcPct val="100000"/>
              </a:lnSpc>
              <a:spcBef>
                <a:spcPts val="300"/>
              </a:spcBef>
              <a:spcAft>
                <a:spcPts val="0"/>
              </a:spcAft>
              <a:buClr>
                <a:srgbClr val="404040"/>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Adults with confirmed progressive mCRPC</a:t>
            </a:r>
          </a:p>
          <a:p>
            <a:pPr marL="180000" marR="0" lvl="0" indent="-180000" algn="l" defTabSz="914400" rtl="0" eaLnBrk="1" fontAlgn="auto" latinLnBrk="0" hangingPunct="1">
              <a:lnSpc>
                <a:spcPct val="100000"/>
              </a:lnSpc>
              <a:spcBef>
                <a:spcPts val="300"/>
              </a:spcBef>
              <a:spcAft>
                <a:spcPts val="0"/>
              </a:spcAft>
              <a:buClr>
                <a:srgbClr val="404040"/>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 1 PSMA-positive metastatic lesion on [</a:t>
            </a:r>
            <a:r>
              <a:rPr kumimoji="0" lang="en-US" sz="1200" b="0" i="0" u="none" strike="noStrike" kern="0" cap="none" spc="0" normalizeH="0" baseline="3000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68</a:t>
            </a:r>
            <a:r>
              <a:rPr kumimoji="0" lang="en-US" sz="1200" b="0"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Ga]Ga‑PSMA-11 PET/CT and no PSMA-negative lesions that meet specific size exclusion criteria</a:t>
            </a:r>
          </a:p>
          <a:p>
            <a:pPr marL="180000" marR="0" lvl="0" indent="-180000" algn="l" defTabSz="914400" rtl="0" eaLnBrk="1" fontAlgn="auto" latinLnBrk="0" hangingPunct="1">
              <a:lnSpc>
                <a:spcPct val="100000"/>
              </a:lnSpc>
              <a:spcBef>
                <a:spcPts val="300"/>
              </a:spcBef>
              <a:spcAft>
                <a:spcPts val="0"/>
              </a:spcAft>
              <a:buClr>
                <a:srgbClr val="404040"/>
              </a:buClr>
              <a:buSzTx/>
              <a:buFont typeface="Wingdings" panose="05000000000000000000" pitchFamily="2" charset="2"/>
              <a:buChar char="§"/>
              <a:tabLst/>
              <a:defRPr/>
            </a:pPr>
            <a:r>
              <a:rPr kumimoji="0" lang="en-US" sz="1200" b="1" i="0" u="none" strike="noStrike" kern="0" cap="none" spc="0" normalizeH="0" baseline="0" noProof="0" dirty="0">
                <a:ln>
                  <a:noFill/>
                </a:ln>
                <a:solidFill>
                  <a:srgbClr val="257076"/>
                </a:solidFill>
                <a:effectLst/>
                <a:uLnTx/>
                <a:uFillTx/>
                <a:latin typeface="Times New Roman" panose="02020603050405020304" pitchFamily="18" charset="0"/>
                <a:ea typeface="+mn-ea"/>
                <a:cs typeface="Times New Roman" panose="02020603050405020304" pitchFamily="18" charset="0"/>
                <a:sym typeface="Arial"/>
              </a:rPr>
              <a:t>Progressed once on prior second-generation ARPI</a:t>
            </a:r>
          </a:p>
          <a:p>
            <a:pPr marL="360000" marR="0" lvl="7" indent="-284400" algn="l" defTabSz="914400" rtl="0" eaLnBrk="1" fontAlgn="auto" latinLnBrk="0" hangingPunct="1">
              <a:lnSpc>
                <a:spcPct val="100000"/>
              </a:lnSpc>
              <a:spcBef>
                <a:spcPts val="300"/>
              </a:spcBef>
              <a:spcAft>
                <a:spcPts val="0"/>
              </a:spcAft>
              <a:buClr>
                <a:srgbClr val="404040"/>
              </a:buClr>
              <a:buSzTx/>
              <a:buFont typeface="Courier New" panose="02070309020205020404" pitchFamily="49" charset="0"/>
              <a:buChar char="-"/>
              <a:tabLst/>
              <a:defRPr/>
            </a:pPr>
            <a:r>
              <a:rPr kumimoji="0" lang="en-US" sz="1200" b="0"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Candidates for change in ARPI</a:t>
            </a:r>
            <a:endParaRPr kumimoji="0" lang="en-US" sz="1200" b="1" i="0" u="none" strike="noStrike" kern="0" cap="none" spc="0" normalizeH="0" baseline="0" noProof="0" dirty="0">
              <a:ln>
                <a:noFill/>
              </a:ln>
              <a:solidFill>
                <a:srgbClr val="257076"/>
              </a:solidFill>
              <a:effectLst/>
              <a:uLnTx/>
              <a:uFillTx/>
              <a:latin typeface="Times New Roman" panose="02020603050405020304" pitchFamily="18" charset="0"/>
              <a:ea typeface="+mn-ea"/>
              <a:cs typeface="Times New Roman" panose="02020603050405020304" pitchFamily="18" charset="0"/>
              <a:sym typeface="Arial"/>
            </a:endParaRPr>
          </a:p>
          <a:p>
            <a:pPr marL="180000" marR="0" lvl="0" indent="-180000" algn="l" defTabSz="914400" rtl="0" eaLnBrk="1" fontAlgn="auto" latinLnBrk="0" hangingPunct="1">
              <a:lnSpc>
                <a:spcPct val="100000"/>
              </a:lnSpc>
              <a:spcBef>
                <a:spcPts val="300"/>
              </a:spcBef>
              <a:spcAft>
                <a:spcPts val="0"/>
              </a:spcAft>
              <a:buClr>
                <a:srgbClr val="404040"/>
              </a:buClr>
              <a:buSzTx/>
              <a:buFont typeface="Wingdings" panose="05000000000000000000" pitchFamily="2" charset="2"/>
              <a:buChar char="§"/>
              <a:tabLst/>
              <a:defRPr/>
            </a:pPr>
            <a:r>
              <a:rPr kumimoji="0" lang="en-US" sz="1200" b="1" i="0" u="none" strike="noStrike" kern="0" cap="none" spc="0" normalizeH="0" baseline="0" noProof="0" dirty="0" err="1">
                <a:ln>
                  <a:noFill/>
                </a:ln>
                <a:solidFill>
                  <a:srgbClr val="257076"/>
                </a:solidFill>
                <a:effectLst/>
                <a:uLnTx/>
                <a:uFillTx/>
                <a:latin typeface="Times New Roman" panose="02020603050405020304" pitchFamily="18" charset="0"/>
                <a:ea typeface="+mn-ea"/>
                <a:cs typeface="Times New Roman" panose="02020603050405020304" pitchFamily="18" charset="0"/>
                <a:sym typeface="Arial"/>
              </a:rPr>
              <a:t>Taxane</a:t>
            </a:r>
            <a:r>
              <a:rPr kumimoji="0" lang="en-US" sz="1200" b="1" i="0" u="none" strike="noStrike" kern="0" cap="none" spc="0" normalizeH="0" baseline="0" noProof="0" dirty="0">
                <a:ln>
                  <a:noFill/>
                </a:ln>
                <a:solidFill>
                  <a:srgbClr val="257076"/>
                </a:solidFill>
                <a:effectLst/>
                <a:uLnTx/>
                <a:uFillTx/>
                <a:latin typeface="Times New Roman" panose="02020603050405020304" pitchFamily="18" charset="0"/>
                <a:ea typeface="+mn-ea"/>
                <a:cs typeface="Times New Roman" panose="02020603050405020304" pitchFamily="18" charset="0"/>
                <a:sym typeface="Arial"/>
              </a:rPr>
              <a:t>-naive (except adjuvant/neoadjuvant </a:t>
            </a:r>
            <a:br>
              <a:rPr kumimoji="0" lang="en-US" sz="1200" b="1" i="0" u="none" strike="noStrike" kern="0" cap="none" spc="0" normalizeH="0" baseline="0" noProof="0" dirty="0">
                <a:ln>
                  <a:noFill/>
                </a:ln>
                <a:solidFill>
                  <a:srgbClr val="257076"/>
                </a:solidFill>
                <a:effectLst/>
                <a:uLnTx/>
                <a:uFillTx/>
                <a:latin typeface="Times New Roman" panose="02020603050405020304" pitchFamily="18" charset="0"/>
                <a:ea typeface="+mn-ea"/>
                <a:cs typeface="Times New Roman" panose="02020603050405020304" pitchFamily="18" charset="0"/>
                <a:sym typeface="Arial"/>
              </a:rPr>
            </a:br>
            <a:r>
              <a:rPr kumimoji="0" lang="en-US" sz="1200" b="1" i="0" u="none" strike="noStrike" kern="0" cap="none" spc="0" normalizeH="0" baseline="0" noProof="0" dirty="0">
                <a:ln>
                  <a:noFill/>
                </a:ln>
                <a:solidFill>
                  <a:srgbClr val="257076"/>
                </a:solidFill>
                <a:effectLst/>
                <a:uLnTx/>
                <a:uFillTx/>
                <a:latin typeface="Times New Roman" panose="02020603050405020304" pitchFamily="18" charset="0"/>
                <a:ea typeface="+mn-ea"/>
                <a:cs typeface="Times New Roman" panose="02020603050405020304" pitchFamily="18" charset="0"/>
                <a:sym typeface="Arial"/>
              </a:rPr>
              <a:t>&gt; 12 months ago)</a:t>
            </a:r>
          </a:p>
          <a:p>
            <a:pPr marL="360000" marR="0" lvl="1" indent="-285750" algn="l" defTabSz="914400" rtl="0" eaLnBrk="1" fontAlgn="auto" latinLnBrk="0" hangingPunct="1">
              <a:lnSpc>
                <a:spcPct val="100000"/>
              </a:lnSpc>
              <a:spcBef>
                <a:spcPts val="300"/>
              </a:spcBef>
              <a:spcAft>
                <a:spcPts val="0"/>
              </a:spcAft>
              <a:buClr>
                <a:srgbClr val="404040"/>
              </a:buClr>
              <a:buSzTx/>
              <a:buFont typeface="Courier New" panose="02070309020205020404" pitchFamily="49" charset="0"/>
              <a:buChar char="-"/>
              <a:tabLst/>
              <a:defRPr/>
            </a:pPr>
            <a:r>
              <a:rPr kumimoji="0" lang="en-US" sz="1200" b="0"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No prior treatment with immunotherapy (except </a:t>
            </a:r>
            <a:r>
              <a:rPr kumimoji="0" lang="en-US" sz="1200" b="0" i="0" u="none" strike="noStrike" kern="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sipuleucel</a:t>
            </a:r>
            <a:r>
              <a:rPr kumimoji="0" lang="en-US" sz="1200" b="0"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-T) or systemic radiotherapy (within 6 months)</a:t>
            </a:r>
          </a:p>
          <a:p>
            <a:pPr marL="360000" marR="0" lvl="1" indent="-285750" algn="l" defTabSz="914400" rtl="0" eaLnBrk="1" fontAlgn="auto" latinLnBrk="0" hangingPunct="1">
              <a:lnSpc>
                <a:spcPct val="100000"/>
              </a:lnSpc>
              <a:spcBef>
                <a:spcPts val="300"/>
              </a:spcBef>
              <a:spcAft>
                <a:spcPts val="0"/>
              </a:spcAft>
              <a:buClr>
                <a:srgbClr val="404040"/>
              </a:buClr>
              <a:buSzTx/>
              <a:buFont typeface="Courier New" panose="02070309020205020404" pitchFamily="49" charset="0"/>
              <a:buChar char="-"/>
              <a:tabLst/>
              <a:defRPr/>
            </a:pPr>
            <a:r>
              <a:rPr kumimoji="0" lang="en-US" sz="1200" b="0"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Not candidates for PARP inhibition</a:t>
            </a:r>
          </a:p>
          <a:p>
            <a:pPr marL="180000" marR="0" lvl="0" indent="-180000" algn="l" defTabSz="914400" rtl="0" eaLnBrk="1" fontAlgn="auto" latinLnBrk="0" hangingPunct="1">
              <a:lnSpc>
                <a:spcPct val="100000"/>
              </a:lnSpc>
              <a:spcBef>
                <a:spcPts val="300"/>
              </a:spcBef>
              <a:spcAft>
                <a:spcPts val="0"/>
              </a:spcAft>
              <a:buClr>
                <a:srgbClr val="40404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ECOG performance status 0–1</a:t>
            </a:r>
          </a:p>
        </p:txBody>
      </p:sp>
      <p:sp>
        <p:nvSpPr>
          <p:cNvPr id="40" name="Arrow: Right 39">
            <a:extLst>
              <a:ext uri="{FF2B5EF4-FFF2-40B4-BE49-F238E27FC236}">
                <a16:creationId xmlns:a16="http://schemas.microsoft.com/office/drawing/2014/main" id="{069C8F86-5CAF-ED97-C4BF-F4EF9ABBEEC9}"/>
              </a:ext>
            </a:extLst>
          </p:cNvPr>
          <p:cNvSpPr/>
          <p:nvPr/>
        </p:nvSpPr>
        <p:spPr>
          <a:xfrm>
            <a:off x="4984750" y="3105150"/>
            <a:ext cx="539750" cy="484188"/>
          </a:xfrm>
          <a:prstGeom prst="rightArrow">
            <a:avLst>
              <a:gd name="adj1" fmla="val 50000"/>
              <a:gd name="adj2" fmla="val 25654"/>
            </a:avLst>
          </a:prstGeom>
          <a:solidFill>
            <a:srgbClr val="C8E9EA"/>
          </a:solidFill>
          <a:ln>
            <a:solidFill>
              <a:srgbClr val="C8E9E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cSld>
  <p:clrMapOvr>
    <a:masterClrMapping/>
  </p:clrMapOvr>
  <p:transition advClick="0"/>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2">
            <a:extLst>
              <a:ext uri="{FF2B5EF4-FFF2-40B4-BE49-F238E27FC236}">
                <a16:creationId xmlns:a16="http://schemas.microsoft.com/office/drawing/2014/main" id="{FEEB26AB-3B76-2FF5-13A6-FDA9593B0FC0}"/>
              </a:ext>
            </a:extLst>
          </p:cNvPr>
          <p:cNvSpPr>
            <a:spLocks noGrp="1" noChangeArrowheads="1"/>
          </p:cNvSpPr>
          <p:nvPr>
            <p:ph type="ctrTitle"/>
          </p:nvPr>
        </p:nvSpPr>
        <p:spPr bwMode="auto">
          <a:xfrm>
            <a:off x="1785939" y="214313"/>
            <a:ext cx="8618537" cy="957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algn="ctr" eaLnBrk="1" hangingPunct="1">
              <a:spcBef>
                <a:spcPct val="0"/>
              </a:spcBef>
              <a:spcAft>
                <a:spcPct val="0"/>
              </a:spcAft>
              <a:buFont typeface="Arial" panose="020B0604020202020204" pitchFamily="34" charset="0"/>
              <a:buNone/>
            </a:pPr>
            <a:r>
              <a:rPr lang="en-US" altLang="en-US" sz="3600">
                <a:solidFill>
                  <a:schemeClr val="tx1"/>
                </a:solidFill>
                <a:latin typeface="Times New Roman" panose="02020603050405020304" pitchFamily="18" charset="0"/>
                <a:ea typeface="Arial Narrow" panose="020B0604020202020204" pitchFamily="34" charset="0"/>
                <a:cs typeface="Times New Roman" panose="02020603050405020304" pitchFamily="18" charset="0"/>
                <a:sym typeface="Arial Narrow" panose="020B0604020202020204" pitchFamily="34" charset="0"/>
              </a:rPr>
              <a:t>Updated rPFS analysis for PSMAfore</a:t>
            </a:r>
            <a:br>
              <a:rPr lang="en-US" altLang="en-US" sz="3600">
                <a:solidFill>
                  <a:schemeClr val="tx1"/>
                </a:solidFill>
                <a:latin typeface="Times New Roman" panose="02020603050405020304" pitchFamily="18" charset="0"/>
                <a:ea typeface="Arial Narrow" panose="020B0604020202020204" pitchFamily="34" charset="0"/>
                <a:cs typeface="Times New Roman" panose="02020603050405020304" pitchFamily="18" charset="0"/>
                <a:sym typeface="Arial Narrow" panose="020B0604020202020204" pitchFamily="34" charset="0"/>
              </a:rPr>
            </a:br>
            <a:r>
              <a:rPr lang="en-US" altLang="en-US" sz="1800">
                <a:solidFill>
                  <a:schemeClr val="tx1"/>
                </a:solidFill>
                <a:latin typeface="Times New Roman" panose="02020603050405020304" pitchFamily="18" charset="0"/>
                <a:ea typeface="Arial Narrow" panose="020B0604020202020204" pitchFamily="34" charset="0"/>
                <a:cs typeface="Times New Roman" panose="02020603050405020304" pitchFamily="18" charset="0"/>
                <a:sym typeface="Arial Narrow" panose="020B0604020202020204" pitchFamily="34" charset="0"/>
              </a:rPr>
              <a:t>Sartor et al. ESMO 2023</a:t>
            </a:r>
          </a:p>
        </p:txBody>
      </p:sp>
      <p:sp>
        <p:nvSpPr>
          <p:cNvPr id="23" name="TextBox 22">
            <a:extLst>
              <a:ext uri="{FF2B5EF4-FFF2-40B4-BE49-F238E27FC236}">
                <a16:creationId xmlns:a16="http://schemas.microsoft.com/office/drawing/2014/main" id="{2122858D-308C-B9E9-A89F-E4BCBD492860}"/>
              </a:ext>
            </a:extLst>
          </p:cNvPr>
          <p:cNvSpPr txBox="1"/>
          <p:nvPr/>
        </p:nvSpPr>
        <p:spPr>
          <a:xfrm>
            <a:off x="8305800" y="2590800"/>
            <a:ext cx="3621088" cy="1477962"/>
          </a:xfrm>
          <a:prstGeom prst="rect">
            <a:avLst/>
          </a:prstGeom>
          <a:solidFill>
            <a:schemeClr val="bg1"/>
          </a:solidFill>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1"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Median, months (95% CI):</a:t>
            </a:r>
            <a:r>
              <a:rPr kumimoji="0" lang="en-GB" sz="1600" b="1" i="0" u="none" strike="noStrike" kern="0" cap="none" spc="0" normalizeH="0" baseline="0" noProof="0" dirty="0">
                <a:ln>
                  <a:noFill/>
                </a:ln>
                <a:solidFill>
                  <a:srgbClr val="257076"/>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1200"/>
              </a:spcAft>
              <a:buClr>
                <a:srgbClr val="000000"/>
              </a:buClr>
              <a:buSzTx/>
              <a:buFontTx/>
              <a:buNone/>
              <a:tabLst/>
              <a:defRPr/>
            </a:pPr>
            <a:r>
              <a:rPr kumimoji="0" lang="en-GB" sz="1600" b="1" i="0" u="none" strike="noStrike" kern="0" cap="none" spc="0" normalizeH="0" baseline="0" noProof="0" dirty="0">
                <a:ln>
                  <a:noFill/>
                </a:ln>
                <a:solidFill>
                  <a:srgbClr val="257076"/>
                </a:solidFill>
                <a:effectLst/>
                <a:uLnTx/>
                <a:uFillTx/>
                <a:latin typeface="Times New Roman" panose="02020603050405020304" pitchFamily="18" charset="0"/>
                <a:ea typeface="+mn-ea"/>
                <a:cs typeface="Times New Roman" panose="02020603050405020304" pitchFamily="18" charset="0"/>
                <a:sym typeface="Arial"/>
              </a:rPr>
              <a:t>12.02 (9.30, 14.42) </a:t>
            </a:r>
            <a:r>
              <a:rPr kumimoji="0" lang="en-GB" sz="1600" b="1"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vs</a:t>
            </a:r>
            <a:r>
              <a:rPr kumimoji="0" lang="en-GB" sz="1600" b="1" i="0" u="none" strike="noStrike" kern="0" cap="none" spc="0" normalizeH="0" baseline="0" noProof="0" dirty="0">
                <a:ln>
                  <a:noFill/>
                </a:ln>
                <a:solidFill>
                  <a:srgbClr val="6E1E50"/>
                </a:solidFill>
                <a:effectLst/>
                <a:uLnTx/>
                <a:uFillTx/>
                <a:latin typeface="Times New Roman" panose="02020603050405020304" pitchFamily="18" charset="0"/>
                <a:ea typeface="+mn-ea"/>
                <a:cs typeface="Times New Roman" panose="02020603050405020304" pitchFamily="18" charset="0"/>
                <a:sym typeface="Arial"/>
              </a:rPr>
              <a:t> </a:t>
            </a:r>
            <a:r>
              <a:rPr kumimoji="0" lang="en-GB" sz="1600" b="1" i="0" u="none" strike="noStrike" kern="0" cap="none" spc="0" normalizeH="0" baseline="0" noProof="0" dirty="0">
                <a:ln>
                  <a:noFill/>
                </a:ln>
                <a:solidFill>
                  <a:srgbClr val="851551"/>
                </a:solidFill>
                <a:effectLst/>
                <a:uLnTx/>
                <a:uFillTx/>
                <a:latin typeface="Times New Roman" panose="02020603050405020304" pitchFamily="18" charset="0"/>
                <a:ea typeface="+mn-ea"/>
                <a:cs typeface="Times New Roman" panose="02020603050405020304" pitchFamily="18" charset="0"/>
                <a:sym typeface="Arial"/>
              </a:rPr>
              <a:t>5.59 (4.17, 5.95)</a:t>
            </a:r>
            <a:endParaRPr kumimoji="0" lang="en-GB" sz="1600" b="1"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1"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HR: 0.43  </a:t>
            </a:r>
            <a:r>
              <a:rPr kumimoji="0" lang="en-GB" sz="1600" b="0"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rPr>
              <a:t>(95% CI: 0.33,-0.54)</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600" b="0" i="0" u="none" strike="noStrike" kern="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600" b="0" i="0" u="none" strike="noStrike" kern="0" cap="none" spc="0" normalizeH="0" baseline="0" noProof="0" dirty="0">
              <a:ln>
                <a:noFill/>
              </a:ln>
              <a:solidFill>
                <a:srgbClr val="851551"/>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0356" name="Picture 4">
            <a:extLst>
              <a:ext uri="{FF2B5EF4-FFF2-40B4-BE49-F238E27FC236}">
                <a16:creationId xmlns:a16="http://schemas.microsoft.com/office/drawing/2014/main" id="{428BE514-3FF8-1476-02AC-7E39B9CC0B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08" t="2" r="-2" b="-34"/>
          <a:stretch>
            <a:fillRect/>
          </a:stretch>
        </p:blipFill>
        <p:spPr bwMode="auto">
          <a:xfrm>
            <a:off x="391607" y="1447800"/>
            <a:ext cx="784567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2">
            <a:extLst>
              <a:ext uri="{FF2B5EF4-FFF2-40B4-BE49-F238E27FC236}">
                <a16:creationId xmlns:a16="http://schemas.microsoft.com/office/drawing/2014/main" id="{B273253F-8264-35F3-F02B-3F5996DFC5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6126164"/>
            <a:ext cx="68484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2ECF-60AC-C0A1-8620-686C7B3B505B}"/>
              </a:ext>
            </a:extLst>
          </p:cNvPr>
          <p:cNvSpPr>
            <a:spLocks noGrp="1"/>
          </p:cNvSpPr>
          <p:nvPr>
            <p:ph type="title"/>
          </p:nvPr>
        </p:nvSpPr>
        <p:spPr>
          <a:xfrm>
            <a:off x="1009822" y="2681303"/>
            <a:ext cx="10358967" cy="1143000"/>
          </a:xfrm>
        </p:spPr>
        <p:txBody>
          <a:bodyPr/>
          <a:lstStyle/>
          <a:p>
            <a:r>
              <a:rPr lang="en-US" dirty="0"/>
              <a:t>MODULE 1: Optimizing the Management of Nonmetastatic Prostate Cancer – Dr Aggarwal </a:t>
            </a:r>
          </a:p>
        </p:txBody>
      </p:sp>
    </p:spTree>
    <p:extLst>
      <p:ext uri="{BB962C8B-B14F-4D97-AF65-F5344CB8AC3E}">
        <p14:creationId xmlns:p14="http://schemas.microsoft.com/office/powerpoint/2010/main" val="2846188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46D5CE8-F0EA-CF2E-67DC-409C3E79C44C}"/>
              </a:ext>
            </a:extLst>
          </p:cNvPr>
          <p:cNvSpPr/>
          <p:nvPr/>
        </p:nvSpPr>
        <p:spPr>
          <a:xfrm>
            <a:off x="2208224" y="5362575"/>
            <a:ext cx="2524125" cy="552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1379" name="Picture 15">
            <a:extLst>
              <a:ext uri="{FF2B5EF4-FFF2-40B4-BE49-F238E27FC236}">
                <a16:creationId xmlns:a16="http://schemas.microsoft.com/office/drawing/2014/main" id="{EF6BE4EB-912F-9A47-7952-59177897AFE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50" r="5000"/>
          <a:stretch>
            <a:fillRect/>
          </a:stretch>
        </p:blipFill>
        <p:spPr bwMode="auto">
          <a:xfrm>
            <a:off x="1017598" y="2135255"/>
            <a:ext cx="7720013" cy="430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DA98151-24ED-F77C-6745-81FE8E86F25D}"/>
              </a:ext>
            </a:extLst>
          </p:cNvPr>
          <p:cNvSpPr>
            <a:spLocks noGrp="1"/>
          </p:cNvSpPr>
          <p:nvPr>
            <p:ph type="ctrTitle"/>
          </p:nvPr>
        </p:nvSpPr>
        <p:spPr>
          <a:xfrm>
            <a:off x="1890714" y="457201"/>
            <a:ext cx="8410575" cy="976313"/>
          </a:xfrm>
        </p:spPr>
        <p:txBody>
          <a:bodyPr/>
          <a:lstStyle/>
          <a:p>
            <a:pPr>
              <a:defRPr/>
            </a:pPr>
            <a:r>
              <a:rPr lang="en-US" sz="3600" dirty="0">
                <a:solidFill>
                  <a:schemeClr val="tx1"/>
                </a:solidFill>
                <a:latin typeface="Times New Roman" panose="02020603050405020304" pitchFamily="18" charset="0"/>
                <a:cs typeface="Times New Roman" panose="02020603050405020304" pitchFamily="18" charset="0"/>
              </a:rPr>
              <a:t>Intent-to-treat analysis OS for PSMAfore</a:t>
            </a:r>
            <a:br>
              <a:rPr lang="en-US" sz="2800" dirty="0">
                <a:solidFill>
                  <a:schemeClr val="tx1"/>
                </a:solidFill>
                <a:latin typeface="+mn-lt"/>
              </a:rPr>
            </a:br>
            <a:r>
              <a:rPr lang="en-US" sz="1800" dirty="0">
                <a:solidFill>
                  <a:schemeClr val="tx1"/>
                </a:solidFill>
                <a:latin typeface="Times New Roman" panose="02020603050405020304" pitchFamily="18" charset="0"/>
                <a:cs typeface="Times New Roman" panose="02020603050405020304" pitchFamily="18" charset="0"/>
              </a:rPr>
              <a:t>Sartor et al. ESMO 2023</a:t>
            </a:r>
          </a:p>
        </p:txBody>
      </p:sp>
      <p:graphicFrame>
        <p:nvGraphicFramePr>
          <p:cNvPr id="9" name="Table 5">
            <a:extLst>
              <a:ext uri="{FF2B5EF4-FFF2-40B4-BE49-F238E27FC236}">
                <a16:creationId xmlns:a16="http://schemas.microsoft.com/office/drawing/2014/main" id="{B0F1744C-7655-C12C-4B48-D4EC6EFAA79E}"/>
              </a:ext>
            </a:extLst>
          </p:cNvPr>
          <p:cNvGraphicFramePr>
            <a:graphicFrameLocks noGrp="1"/>
          </p:cNvGraphicFramePr>
          <p:nvPr/>
        </p:nvGraphicFramePr>
        <p:xfrm>
          <a:off x="5818198" y="1577976"/>
          <a:ext cx="5105399" cy="1927225"/>
        </p:xfrm>
        <a:graphic>
          <a:graphicData uri="http://schemas.openxmlformats.org/drawingml/2006/table">
            <a:tbl>
              <a:tblPr firstRow="1" bandRow="1">
                <a:tableStyleId>{5C22544A-7EE6-4342-B048-85BDC9FD1C3A}</a:tableStyleId>
              </a:tblPr>
              <a:tblGrid>
                <a:gridCol w="1680387">
                  <a:extLst>
                    <a:ext uri="{9D8B030D-6E8A-4147-A177-3AD203B41FA5}">
                      <a16:colId xmlns:a16="http://schemas.microsoft.com/office/drawing/2014/main" val="20000"/>
                    </a:ext>
                  </a:extLst>
                </a:gridCol>
                <a:gridCol w="1713362">
                  <a:extLst>
                    <a:ext uri="{9D8B030D-6E8A-4147-A177-3AD203B41FA5}">
                      <a16:colId xmlns:a16="http://schemas.microsoft.com/office/drawing/2014/main" val="20001"/>
                    </a:ext>
                  </a:extLst>
                </a:gridCol>
                <a:gridCol w="1711650">
                  <a:extLst>
                    <a:ext uri="{9D8B030D-6E8A-4147-A177-3AD203B41FA5}">
                      <a16:colId xmlns:a16="http://schemas.microsoft.com/office/drawing/2014/main" val="20002"/>
                    </a:ext>
                  </a:extLst>
                </a:gridCol>
              </a:tblGrid>
              <a:tr h="815534">
                <a:tc>
                  <a:txBody>
                    <a:bodyPr/>
                    <a:lstStyle/>
                    <a:p>
                      <a:pPr>
                        <a:lnSpc>
                          <a:spcPct val="100000"/>
                        </a:lnSpc>
                      </a:pPr>
                      <a:endParaRPr lang="en-GB" sz="1600" dirty="0">
                        <a:solidFill>
                          <a:schemeClr val="bg1"/>
                        </a:solidFill>
                        <a:latin typeface="Times New Roman" panose="02020603050405020304" pitchFamily="18" charset="0"/>
                        <a:cs typeface="Times New Roman" panose="02020603050405020304" pitchFamily="18" charset="0"/>
                      </a:endParaRPr>
                    </a:p>
                  </a:txBody>
                  <a:tcPr marL="0" marR="0" marT="0" marB="0" anchor="ctr">
                    <a:lnR w="12700" cmpd="sng">
                      <a:noFill/>
                    </a:lnR>
                    <a:lnB w="38100" cmpd="sng">
                      <a:noFill/>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b="1" baseline="30000" dirty="0">
                          <a:solidFill>
                            <a:schemeClr val="bg1"/>
                          </a:solidFill>
                          <a:latin typeface="Times New Roman" panose="02020603050405020304" pitchFamily="18" charset="0"/>
                          <a:cs typeface="Times New Roman" panose="02020603050405020304" pitchFamily="18" charset="0"/>
                        </a:rPr>
                        <a:t>177</a:t>
                      </a:r>
                      <a:r>
                        <a:rPr lang="en-GB" sz="1600" b="1" dirty="0">
                          <a:solidFill>
                            <a:schemeClr val="bg1"/>
                          </a:solidFill>
                          <a:latin typeface="Times New Roman" panose="02020603050405020304" pitchFamily="18" charset="0"/>
                          <a:cs typeface="Times New Roman" panose="02020603050405020304" pitchFamily="18" charset="0"/>
                        </a:rPr>
                        <a:t>Lu-PSMA-617 </a:t>
                      </a:r>
                      <a:br>
                        <a:rPr lang="en-GB" sz="1600" b="1" dirty="0">
                          <a:solidFill>
                            <a:schemeClr val="bg1"/>
                          </a:solidFill>
                          <a:latin typeface="Times New Roman" panose="02020603050405020304" pitchFamily="18" charset="0"/>
                          <a:cs typeface="Times New Roman" panose="02020603050405020304" pitchFamily="18" charset="0"/>
                        </a:rPr>
                      </a:br>
                      <a:r>
                        <a:rPr lang="en-GB" sz="1600" b="1" dirty="0">
                          <a:solidFill>
                            <a:schemeClr val="bg1"/>
                          </a:solidFill>
                          <a:latin typeface="Times New Roman" panose="02020603050405020304" pitchFamily="18" charset="0"/>
                          <a:cs typeface="Times New Roman" panose="02020603050405020304" pitchFamily="18" charset="0"/>
                        </a:rPr>
                        <a:t>(n = 234)</a:t>
                      </a:r>
                      <a:endParaRPr lang="en-GB" sz="1600" b="1" baseline="30000" dirty="0">
                        <a:solidFill>
                          <a:schemeClr val="bg1"/>
                        </a:solidFill>
                        <a:latin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D9DA0"/>
                    </a:solidFill>
                  </a:tcPr>
                </a:tc>
                <a:tc>
                  <a:txBody>
                    <a:bodyPr/>
                    <a:lstStyle/>
                    <a:p>
                      <a:pPr algn="ctr">
                        <a:lnSpc>
                          <a:spcPct val="100000"/>
                        </a:lnSpc>
                      </a:pPr>
                      <a:r>
                        <a:rPr lang="en-GB" sz="1600" dirty="0">
                          <a:solidFill>
                            <a:schemeClr val="bg1"/>
                          </a:solidFill>
                          <a:latin typeface="Times New Roman" panose="02020603050405020304" pitchFamily="18" charset="0"/>
                          <a:cs typeface="Times New Roman" panose="02020603050405020304" pitchFamily="18" charset="0"/>
                        </a:rPr>
                        <a:t>ARPI change </a:t>
                      </a:r>
                      <a:br>
                        <a:rPr lang="en-GB" sz="1600" dirty="0">
                          <a:solidFill>
                            <a:schemeClr val="bg1"/>
                          </a:solidFill>
                          <a:latin typeface="Times New Roman" panose="02020603050405020304" pitchFamily="18" charset="0"/>
                          <a:cs typeface="Times New Roman" panose="02020603050405020304" pitchFamily="18" charset="0"/>
                        </a:rPr>
                      </a:br>
                      <a:r>
                        <a:rPr lang="en-GB" sz="1600" dirty="0">
                          <a:solidFill>
                            <a:schemeClr val="bg1"/>
                          </a:solidFill>
                          <a:latin typeface="Times New Roman" panose="02020603050405020304" pitchFamily="18" charset="0"/>
                          <a:cs typeface="Times New Roman" panose="02020603050405020304" pitchFamily="18" charset="0"/>
                        </a:rPr>
                        <a:t>(n = 234)</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51551"/>
                    </a:solidFill>
                  </a:tcPr>
                </a:tc>
                <a:extLst>
                  <a:ext uri="{0D108BD9-81ED-4DB2-BD59-A6C34878D82A}">
                    <a16:rowId xmlns:a16="http://schemas.microsoft.com/office/drawing/2014/main" val="10000"/>
                  </a:ext>
                </a:extLst>
              </a:tr>
              <a:tr h="277923">
                <a:tc>
                  <a:txBody>
                    <a:bodyPr/>
                    <a:lstStyle/>
                    <a:p>
                      <a:pPr algn="r"/>
                      <a:r>
                        <a:rPr lang="en-GB" sz="1600" b="1" dirty="0">
                          <a:solidFill>
                            <a:schemeClr val="tx1"/>
                          </a:solidFill>
                          <a:latin typeface="Times New Roman" panose="02020603050405020304" pitchFamily="18" charset="0"/>
                          <a:cs typeface="Times New Roman" panose="02020603050405020304" pitchFamily="18" charset="0"/>
                        </a:rPr>
                        <a:t>Median follow-up</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tx1"/>
                          </a:solidFill>
                          <a:latin typeface="Times New Roman" panose="02020603050405020304" pitchFamily="18" charset="0"/>
                          <a:cs typeface="Times New Roman" panose="02020603050405020304" pitchFamily="18" charset="0"/>
                        </a:rPr>
                        <a:t>12.72 months</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tx1"/>
                          </a:solidFill>
                          <a:latin typeface="Times New Roman" panose="02020603050405020304" pitchFamily="18" charset="0"/>
                          <a:cs typeface="Times New Roman" panose="02020603050405020304" pitchFamily="18" charset="0"/>
                        </a:rPr>
                        <a:t>13.08 months</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7923">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tx1"/>
                          </a:solidFill>
                          <a:latin typeface="Times New Roman" panose="02020603050405020304" pitchFamily="18" charset="0"/>
                          <a:cs typeface="Times New Roman" panose="02020603050405020304" pitchFamily="18" charset="0"/>
                        </a:rPr>
                        <a:t>Events, n</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solidFill>
                            <a:schemeClr val="tx1"/>
                          </a:solidFill>
                          <a:latin typeface="Times New Roman" panose="02020603050405020304" pitchFamily="18" charset="0"/>
                          <a:cs typeface="Times New Roman" panose="02020603050405020304" pitchFamily="18" charset="0"/>
                        </a:rPr>
                        <a:t>69 (29.5%)</a:t>
                      </a:r>
                      <a:r>
                        <a:rPr lang="en-GB" sz="1600" b="1" baseline="30000" dirty="0">
                          <a:solidFill>
                            <a:schemeClr val="tx1"/>
                          </a:solidFill>
                          <a:latin typeface="Times New Roman" panose="02020603050405020304" pitchFamily="18" charset="0"/>
                          <a:cs typeface="Times New Roman" panose="02020603050405020304" pitchFamily="18" charset="0"/>
                        </a:rPr>
                        <a:t>a</a:t>
                      </a:r>
                      <a:r>
                        <a:rPr lang="en-GB" sz="1600" b="1" dirty="0">
                          <a:solidFill>
                            <a:schemeClr val="tx1"/>
                          </a:solidFill>
                          <a:latin typeface="Times New Roman" panose="02020603050405020304" pitchFamily="18" charset="0"/>
                          <a:cs typeface="Times New Roman" panose="02020603050405020304" pitchFamily="18" charset="0"/>
                        </a:rPr>
                        <a:t> </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tx1"/>
                          </a:solidFill>
                          <a:latin typeface="Times New Roman" panose="02020603050405020304" pitchFamily="18" charset="0"/>
                          <a:cs typeface="Times New Roman" panose="02020603050405020304" pitchFamily="18" charset="0"/>
                        </a:rPr>
                        <a:t>65 (27.8%)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5845">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tx1"/>
                          </a:solidFill>
                          <a:latin typeface="Times New Roman" panose="02020603050405020304" pitchFamily="18" charset="0"/>
                          <a:cs typeface="Times New Roman" panose="02020603050405020304" pitchFamily="18" charset="0"/>
                        </a:rPr>
                        <a:t>Median OS </a:t>
                      </a:r>
                      <a:br>
                        <a:rPr lang="en-GB" sz="1600" b="1" dirty="0">
                          <a:solidFill>
                            <a:schemeClr val="tx1"/>
                          </a:solidFill>
                          <a:latin typeface="Times New Roman" panose="02020603050405020304" pitchFamily="18" charset="0"/>
                          <a:cs typeface="Times New Roman" panose="02020603050405020304" pitchFamily="18" charset="0"/>
                        </a:rPr>
                      </a:br>
                      <a:r>
                        <a:rPr lang="en-GB" sz="1600" b="1" dirty="0">
                          <a:solidFill>
                            <a:schemeClr val="tx1"/>
                          </a:solidFill>
                          <a:latin typeface="Times New Roman" panose="02020603050405020304" pitchFamily="18" charset="0"/>
                          <a:cs typeface="Times New Roman" panose="02020603050405020304" pitchFamily="18" charset="0"/>
                        </a:rPr>
                        <a:t>(95% CI)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tx1"/>
                          </a:solidFill>
                          <a:latin typeface="Times New Roman" panose="02020603050405020304" pitchFamily="18" charset="0"/>
                          <a:cs typeface="Times New Roman" panose="02020603050405020304" pitchFamily="18" charset="0"/>
                        </a:rPr>
                        <a:t>19.25 months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tx1"/>
                          </a:solidFill>
                          <a:latin typeface="Times New Roman" panose="02020603050405020304" pitchFamily="18" charset="0"/>
                          <a:cs typeface="Times New Roman" panose="02020603050405020304" pitchFamily="18" charset="0"/>
                        </a:rPr>
                        <a:t>(16.95, NE)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tx1"/>
                          </a:solidFill>
                          <a:latin typeface="Times New Roman" panose="02020603050405020304" pitchFamily="18" charset="0"/>
                          <a:cs typeface="Times New Roman" panose="02020603050405020304" pitchFamily="18" charset="0"/>
                        </a:rPr>
                        <a:t>19.71 months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tx1"/>
                          </a:solidFill>
                          <a:latin typeface="Times New Roman" panose="02020603050405020304" pitchFamily="18" charset="0"/>
                          <a:cs typeface="Times New Roman" panose="02020603050405020304" pitchFamily="18" charset="0"/>
                        </a:rPr>
                        <a:t>(17.81, NE)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3A28ECF3-4A7E-A468-6C37-F401EE022CD5}"/>
              </a:ext>
            </a:extLst>
          </p:cNvPr>
          <p:cNvSpPr txBox="1"/>
          <p:nvPr/>
        </p:nvSpPr>
        <p:spPr>
          <a:xfrm>
            <a:off x="2292361" y="1577975"/>
            <a:ext cx="6445250" cy="3683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HR: 1.16 (95% CI: 0.83, 1.64</a:t>
            </a:r>
            <a:r>
              <a:rPr kumimoji="0" lang="en-GB" sz="1800" b="1" i="0" u="none" strike="noStrike" kern="1200" cap="none" spc="0" normalizeH="0" baseline="0" noProof="0" dirty="0">
                <a:ln>
                  <a:noFill/>
                </a:ln>
                <a:solidFill>
                  <a:srgbClr val="404040"/>
                </a:solidFill>
                <a:effectLst/>
                <a:uLnTx/>
                <a:uFillTx/>
                <a:latin typeface="Arial" panose="020B0604020202020204"/>
                <a:ea typeface="+mn-ea"/>
                <a:cs typeface="+mn-cs"/>
              </a:rPr>
              <a:t>)</a:t>
            </a:r>
            <a:endParaRPr kumimoji="0" lang="en-GB" sz="18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B79FCC85-9C3C-82AE-3C7C-3DE435762965}"/>
              </a:ext>
            </a:extLst>
          </p:cNvPr>
          <p:cNvSpPr txBox="1"/>
          <p:nvPr/>
        </p:nvSpPr>
        <p:spPr>
          <a:xfrm>
            <a:off x="7620000" y="3755914"/>
            <a:ext cx="3159149" cy="798296"/>
          </a:xfrm>
          <a:prstGeom prst="rect">
            <a:avLst/>
          </a:prstGeom>
          <a:noFill/>
          <a:ln w="12700">
            <a:solidFill>
              <a:srgbClr val="FF0000"/>
            </a:solidFill>
          </a:ln>
          <a:effectLst>
            <a:glow rad="25400">
              <a:srgbClr val="FF0000">
                <a:alpha val="50000"/>
              </a:srgbClr>
            </a:glow>
          </a:effectLst>
        </p:spPr>
        <p:style>
          <a:lnRef idx="2">
            <a:schemeClr val="accent1">
              <a:shade val="15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Crossover: 123/146 (84.2%) </a:t>
            </a:r>
            <a:br>
              <a:rPr kumimoji="0" lang="en-GB" sz="16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br>
            <a:r>
              <a:rPr kumimoji="0" lang="en-GB" sz="1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patients who discontinued with radiographic progression</a:t>
            </a:r>
          </a:p>
        </p:txBody>
      </p:sp>
    </p:spTree>
  </p:cSld>
  <p:clrMapOvr>
    <a:masterClrMapping/>
  </p:clrMapOvr>
  <p:transition advClick="0"/>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B932-318F-4551-DD8D-9E28AC06C673}"/>
              </a:ext>
            </a:extLst>
          </p:cNvPr>
          <p:cNvSpPr>
            <a:spLocks noGrp="1"/>
          </p:cNvSpPr>
          <p:nvPr>
            <p:ph type="title"/>
          </p:nvPr>
        </p:nvSpPr>
        <p:spPr>
          <a:xfrm>
            <a:off x="752862" y="721829"/>
            <a:ext cx="10448538" cy="396354"/>
          </a:xfrm>
        </p:spPr>
        <p:txBody>
          <a:bodyPr/>
          <a:lstStyle/>
          <a:p>
            <a:pPr algn="l"/>
            <a:r>
              <a:rPr lang="en-US" baseline="30000" dirty="0"/>
              <a:t>177</a:t>
            </a:r>
            <a:r>
              <a:rPr lang="en-US" dirty="0"/>
              <a:t>Lu-PNT2002 Demonstrates Initial Safety and Efficacy for </a:t>
            </a:r>
            <a:r>
              <a:rPr lang="en-US" dirty="0" err="1"/>
              <a:t>mCRPC</a:t>
            </a:r>
            <a:br>
              <a:rPr lang="en-US" dirty="0"/>
            </a:br>
            <a:r>
              <a:rPr lang="en-US" sz="2400" dirty="0"/>
              <a:t>Press Release: December 18, 2023</a:t>
            </a:r>
          </a:p>
        </p:txBody>
      </p:sp>
      <p:sp>
        <p:nvSpPr>
          <p:cNvPr id="4" name="TextBox 3">
            <a:extLst>
              <a:ext uri="{FF2B5EF4-FFF2-40B4-BE49-F238E27FC236}">
                <a16:creationId xmlns:a16="http://schemas.microsoft.com/office/drawing/2014/main" id="{54E398E7-E897-9E50-B9EF-10F93791BECA}"/>
              </a:ext>
            </a:extLst>
          </p:cNvPr>
          <p:cNvSpPr txBox="1"/>
          <p:nvPr/>
        </p:nvSpPr>
        <p:spPr>
          <a:xfrm>
            <a:off x="233254" y="6377671"/>
            <a:ext cx="89018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www.urologytimes.com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/view/177lu-pnt2002-shows-initial-safety-and-efficacy-in-mcrpc</a:t>
            </a:r>
          </a:p>
        </p:txBody>
      </p:sp>
      <p:sp>
        <p:nvSpPr>
          <p:cNvPr id="6" name="TextBox 5">
            <a:extLst>
              <a:ext uri="{FF2B5EF4-FFF2-40B4-BE49-F238E27FC236}">
                <a16:creationId xmlns:a16="http://schemas.microsoft.com/office/drawing/2014/main" id="{993E14FA-C68E-A50E-C758-394EA2BF2AE2}"/>
              </a:ext>
            </a:extLst>
          </p:cNvPr>
          <p:cNvSpPr txBox="1"/>
          <p:nvPr/>
        </p:nvSpPr>
        <p:spPr>
          <a:xfrm>
            <a:off x="649166" y="1843950"/>
            <a:ext cx="10552234" cy="3954929"/>
          </a:xfrm>
          <a:prstGeom prst="rect">
            <a:avLst/>
          </a:prstGeom>
          <a:noFill/>
        </p:spPr>
        <p:txBody>
          <a:bodyPr wrap="square">
            <a:spAutoFit/>
          </a:body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“Topline results from the phase 3 SPLASH trial (NCT04647526) show initial safety and efficacy of </a:t>
            </a:r>
            <a:b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1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177</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Lu-PNT2002, an investigational prostate-specific membrane antigen (PSMA)-targeted radioligand therapy, in patients with metastatic castration-resistant prostate cancer (</a:t>
            </a:r>
            <a:r>
              <a:rPr kumimoji="0" lang="en-US" sz="21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mCRPC</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who have progressed following treatment with androgen receptor pathway inhibitor (ARPI).</a:t>
            </a:r>
          </a:p>
          <a:p>
            <a:pPr marL="0" marR="0" lvl="0" indent="0" algn="l" defTabSz="914400" rtl="0" eaLnBrk="0" fontAlgn="base" latinLnBrk="0" hangingPunct="0">
              <a:lnSpc>
                <a:spcPct val="100000"/>
              </a:lnSpc>
              <a:spcBef>
                <a:spcPts val="120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trial met its primary end point of radiographic progression-free survival (</a:t>
            </a:r>
            <a:r>
              <a:rPr kumimoji="0" lang="en-US" sz="21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rPFS</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per blinded independent central review and demonstrated a favorable safety profile in this patient population.</a:t>
            </a:r>
          </a:p>
          <a:p>
            <a:pPr marL="0" marR="0" lvl="0" indent="0" algn="l" defTabSz="914400" rtl="0" eaLnBrk="0" fontAlgn="base" latinLnBrk="0" hangingPunct="0">
              <a:lnSpc>
                <a:spcPct val="100000"/>
              </a:lnSpc>
              <a:spcBef>
                <a:spcPts val="120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Overall, </a:t>
            </a:r>
            <a:r>
              <a:rPr kumimoji="0" lang="en-US" sz="21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177</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Lu-PNT2002 demonstrated a median </a:t>
            </a:r>
            <a:r>
              <a:rPr kumimoji="0" lang="en-US" sz="21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rPFS</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of 9.5 months, compared with 6.0 months among patients in the control arm, who were treated with an ARPI. This translates to a </a:t>
            </a:r>
            <a:b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29% reduction in the risk of radiographic progression or death with </a:t>
            </a:r>
            <a:r>
              <a:rPr kumimoji="0" lang="en-US" sz="21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177</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Lu-PNT2002 (HR, 0.71; </a:t>
            </a:r>
            <a:b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1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0.0088).”</a:t>
            </a:r>
          </a:p>
        </p:txBody>
      </p:sp>
    </p:spTree>
    <p:extLst>
      <p:ext uri="{BB962C8B-B14F-4D97-AF65-F5344CB8AC3E}">
        <p14:creationId xmlns:p14="http://schemas.microsoft.com/office/powerpoint/2010/main" val="579782707"/>
      </p:ext>
    </p:extLst>
  </p:cSld>
  <p:clrMapOvr>
    <a:masterClrMapping/>
  </p:clrMapOvr>
  <p:transition advClick="0"/>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6456-2C77-5A8A-9BFC-4307E8EC0799}"/>
              </a:ext>
            </a:extLst>
          </p:cNvPr>
          <p:cNvSpPr>
            <a:spLocks noGrp="1"/>
          </p:cNvSpPr>
          <p:nvPr>
            <p:ph type="title"/>
          </p:nvPr>
        </p:nvSpPr>
        <p:spPr>
          <a:xfrm>
            <a:off x="2146300" y="274638"/>
            <a:ext cx="7905750" cy="1454150"/>
          </a:xfrm>
        </p:spPr>
        <p:txBody>
          <a:bodyPr>
            <a:noAutofit/>
          </a:bodyPr>
          <a:lstStyle/>
          <a:p>
            <a:pPr>
              <a:defRPr/>
            </a:pPr>
            <a:r>
              <a:rPr lang="en-US" sz="3600" b="1" dirty="0">
                <a:latin typeface="+mn-lt"/>
                <a:cs typeface="Calibri" panose="020F0502020204030204" pitchFamily="34" charset="0"/>
              </a:rPr>
              <a:t>ENZA-p randomized phase II  </a:t>
            </a:r>
            <a:br>
              <a:rPr lang="en-US" sz="3600" b="1" dirty="0">
                <a:latin typeface="+mn-lt"/>
                <a:cs typeface="Calibri" panose="020F0502020204030204" pitchFamily="34" charset="0"/>
              </a:rPr>
            </a:br>
            <a:r>
              <a:rPr lang="en-US" sz="3600" b="1" dirty="0">
                <a:latin typeface="+mn-lt"/>
                <a:cs typeface="Calibri" panose="020F0502020204030204" pitchFamily="34" charset="0"/>
              </a:rPr>
              <a:t>in mCRPC</a:t>
            </a:r>
            <a:br>
              <a:rPr lang="en-US" sz="3600" dirty="0">
                <a:latin typeface="+mn-lt"/>
                <a:cs typeface="Calibri" panose="020F0502020204030204" pitchFamily="34" charset="0"/>
              </a:rPr>
            </a:br>
            <a:r>
              <a:rPr lang="en-US" sz="2000" b="1" dirty="0">
                <a:latin typeface="+mn-lt"/>
                <a:cs typeface="Calibri" panose="020F0502020204030204" pitchFamily="34" charset="0"/>
              </a:rPr>
              <a:t>Emmett  et al, ESMO 2023</a:t>
            </a:r>
            <a:endParaRPr lang="en-AU" sz="2000" b="1" dirty="0">
              <a:latin typeface="+mn-lt"/>
              <a:cs typeface="Calibri" panose="020F0502020204030204" pitchFamily="34" charset="0"/>
            </a:endParaRPr>
          </a:p>
        </p:txBody>
      </p:sp>
      <p:grpSp>
        <p:nvGrpSpPr>
          <p:cNvPr id="4" name="Group 3">
            <a:extLst>
              <a:ext uri="{FF2B5EF4-FFF2-40B4-BE49-F238E27FC236}">
                <a16:creationId xmlns:a16="http://schemas.microsoft.com/office/drawing/2014/main" id="{EDDD379C-C752-318F-D349-F927313BB5E9}"/>
              </a:ext>
            </a:extLst>
          </p:cNvPr>
          <p:cNvGrpSpPr/>
          <p:nvPr/>
        </p:nvGrpSpPr>
        <p:grpSpPr>
          <a:xfrm>
            <a:off x="762000" y="2133600"/>
            <a:ext cx="10843169" cy="3987800"/>
            <a:chOff x="1924050" y="1803400"/>
            <a:chExt cx="9250364" cy="3402013"/>
          </a:xfrm>
        </p:grpSpPr>
        <p:grpSp>
          <p:nvGrpSpPr>
            <p:cNvPr id="102403" name="Group 11">
              <a:extLst>
                <a:ext uri="{FF2B5EF4-FFF2-40B4-BE49-F238E27FC236}">
                  <a16:creationId xmlns:a16="http://schemas.microsoft.com/office/drawing/2014/main" id="{AB48AF1B-B679-3A44-E798-FC4CCC8B4B9E}"/>
                </a:ext>
              </a:extLst>
            </p:cNvPr>
            <p:cNvGrpSpPr>
              <a:grpSpLocks/>
            </p:cNvGrpSpPr>
            <p:nvPr/>
          </p:nvGrpSpPr>
          <p:grpSpPr bwMode="auto">
            <a:xfrm>
              <a:off x="4089400" y="2165350"/>
              <a:ext cx="4013200" cy="2863850"/>
              <a:chOff x="3538728" y="2165491"/>
              <a:chExt cx="5349489" cy="3818962"/>
            </a:xfrm>
          </p:grpSpPr>
          <p:sp>
            <p:nvSpPr>
              <p:cNvPr id="3" name="Oval 2">
                <a:extLst>
                  <a:ext uri="{FF2B5EF4-FFF2-40B4-BE49-F238E27FC236}">
                    <a16:creationId xmlns:a16="http://schemas.microsoft.com/office/drawing/2014/main" id="{560B7F66-28CB-E1AF-C637-5A96219F35E6}"/>
                  </a:ext>
                </a:extLst>
              </p:cNvPr>
              <p:cNvSpPr/>
              <p:nvPr/>
            </p:nvSpPr>
            <p:spPr>
              <a:xfrm>
                <a:off x="3538728" y="3513983"/>
                <a:ext cx="1108834" cy="1066938"/>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srgbClr val="009BD5"/>
                  </a:solidFill>
                  <a:effectLst/>
                  <a:uLnTx/>
                  <a:uFillTx/>
                  <a:latin typeface="Calibri" panose="020F0502020204030204" pitchFamily="34" charset="0"/>
                  <a:ea typeface="+mn-ea"/>
                  <a:cs typeface="Calibri" panose="020F0502020204030204" pitchFamily="34" charset="0"/>
                  <a:sym typeface="Arial"/>
                </a:endParaRPr>
              </a:p>
            </p:txBody>
          </p:sp>
          <p:sp>
            <p:nvSpPr>
              <p:cNvPr id="102408" name="TextBox 3">
                <a:extLst>
                  <a:ext uri="{FF2B5EF4-FFF2-40B4-BE49-F238E27FC236}">
                    <a16:creationId xmlns:a16="http://schemas.microsoft.com/office/drawing/2014/main" id="{5A69CBCF-6239-0E6D-02FB-A68EDBF4C84F}"/>
                  </a:ext>
                </a:extLst>
              </p:cNvPr>
              <p:cNvSpPr txBox="1">
                <a:spLocks noChangeArrowheads="1"/>
              </p:cNvSpPr>
              <p:nvPr/>
            </p:nvSpPr>
            <p:spPr bwMode="auto">
              <a:xfrm>
                <a:off x="3830324" y="3667029"/>
                <a:ext cx="5149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rPr>
                  <a:t>R</a:t>
                </a:r>
                <a:endParaRPr kumimoji="0" lang="en-AU" altLang="en-US" sz="3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6" name="Rectangle: Rounded Corners 5">
                <a:extLst>
                  <a:ext uri="{FF2B5EF4-FFF2-40B4-BE49-F238E27FC236}">
                    <a16:creationId xmlns:a16="http://schemas.microsoft.com/office/drawing/2014/main" id="{29EEBC67-D080-E1C5-67EE-020C75CA7E69}"/>
                  </a:ext>
                </a:extLst>
              </p:cNvPr>
              <p:cNvSpPr/>
              <p:nvPr/>
            </p:nvSpPr>
            <p:spPr>
              <a:xfrm>
                <a:off x="5290855" y="2165491"/>
                <a:ext cx="3597362" cy="1168552"/>
              </a:xfrm>
              <a:prstGeom prst="roundRect">
                <a:avLst/>
              </a:prstGeom>
              <a:solidFill>
                <a:srgbClr val="00B0F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Enzalutamide 160 mg</a:t>
                </a:r>
                <a:endParaRPr kumimoji="0" lang="en-AU" sz="2000" b="1"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995C2263-AD52-F123-F8A2-471AB096FADE}"/>
                  </a:ext>
                </a:extLst>
              </p:cNvPr>
              <p:cNvSpPr/>
              <p:nvPr/>
            </p:nvSpPr>
            <p:spPr>
              <a:xfrm>
                <a:off x="5290855" y="4663482"/>
                <a:ext cx="3597362" cy="1320971"/>
              </a:xfrm>
              <a:prstGeom prst="roundRect">
                <a:avLst/>
              </a:prstGeom>
              <a:solidFill>
                <a:srgbClr val="00B0F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Enzalutamide 160 mg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 Lu-PSMA 7.5 </a:t>
                </a:r>
                <a:r>
                  <a:rPr kumimoji="0" lang="en-US" sz="2000" b="1" i="0" u="none" strike="noStrike" kern="1200" cap="none" spc="0" normalizeH="0" baseline="0" noProof="0" dirty="0" err="1">
                    <a:ln>
                      <a:noFill/>
                    </a:ln>
                    <a:solidFill>
                      <a:prstClr val="white"/>
                    </a:solidFill>
                    <a:effectLst/>
                    <a:uLnTx/>
                    <a:uFillTx/>
                    <a:latin typeface="Times New Roman"/>
                    <a:ea typeface="+mn-ea"/>
                    <a:cs typeface="Calibri" panose="020F0502020204030204" pitchFamily="34" charset="0"/>
                    <a:sym typeface="Arial"/>
                  </a:rPr>
                  <a:t>GBq</a:t>
                </a:r>
                <a:endParaRPr kumimoji="0" lang="en-US" sz="2000" b="1"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2-4 doses</a:t>
                </a:r>
                <a:endParaRPr kumimoji="0" lang="en-AU" sz="2000" b="1"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endParaRPr>
              </a:p>
            </p:txBody>
          </p:sp>
          <p:sp>
            <p:nvSpPr>
              <p:cNvPr id="102411" name="TextBox 7">
                <a:extLst>
                  <a:ext uri="{FF2B5EF4-FFF2-40B4-BE49-F238E27FC236}">
                    <a16:creationId xmlns:a16="http://schemas.microsoft.com/office/drawing/2014/main" id="{F1E5E9F8-02A6-09FA-E3C3-990F66BF0347}"/>
                  </a:ext>
                </a:extLst>
              </p:cNvPr>
              <p:cNvSpPr txBox="1">
                <a:spLocks noChangeArrowheads="1"/>
              </p:cNvSpPr>
              <p:nvPr/>
            </p:nvSpPr>
            <p:spPr bwMode="auto">
              <a:xfrm>
                <a:off x="4887803" y="3768892"/>
                <a:ext cx="705749"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rPr>
                  <a:t>1:1</a:t>
                </a:r>
                <a:endParaRPr kumimoji="0" lang="en-AU" altLang="en-US" sz="2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cxnSp>
            <p:nvCxnSpPr>
              <p:cNvPr id="10" name="Straight Connector 9">
                <a:extLst>
                  <a:ext uri="{FF2B5EF4-FFF2-40B4-BE49-F238E27FC236}">
                    <a16:creationId xmlns:a16="http://schemas.microsoft.com/office/drawing/2014/main" id="{3850FBB4-CBAE-6D5C-AE20-142B42FBE1BB}"/>
                  </a:ext>
                </a:extLst>
              </p:cNvPr>
              <p:cNvCxnSpPr>
                <a:cxnSpLocks/>
                <a:stCxn id="3" idx="7"/>
              </p:cNvCxnSpPr>
              <p:nvPr/>
            </p:nvCxnSpPr>
            <p:spPr>
              <a:xfrm flipV="1">
                <a:off x="4486739" y="3198558"/>
                <a:ext cx="888760" cy="47207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F5E7BF-92FD-BB71-27CA-3257E2DE86BF}"/>
                  </a:ext>
                </a:extLst>
              </p:cNvPr>
              <p:cNvCxnSpPr>
                <a:cxnSpLocks/>
              </p:cNvCxnSpPr>
              <p:nvPr/>
            </p:nvCxnSpPr>
            <p:spPr>
              <a:xfrm>
                <a:off x="4474042" y="4479308"/>
                <a:ext cx="901457" cy="313307"/>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82FF6859-E134-B475-064E-440511E4114C}"/>
                </a:ext>
              </a:extLst>
            </p:cNvPr>
            <p:cNvSpPr txBox="1"/>
            <p:nvPr/>
          </p:nvSpPr>
          <p:spPr>
            <a:xfrm>
              <a:off x="1924050" y="1803400"/>
              <a:ext cx="3265488" cy="1246188"/>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rPr>
                <a:t>Eligibility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Times New Roman"/>
                  <a:ea typeface="+mn-ea"/>
                  <a:cs typeface="Calibri" panose="020F0502020204030204" pitchFamily="34" charset="0"/>
                  <a:sym typeface="Arial"/>
                </a:rPr>
                <a:t>mCRPC</a:t>
              </a:r>
              <a:r>
                <a:rPr kumimoji="0" lang="en-US" sz="135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 with PSA rising and &gt;5ng/mL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No chemotherapy for mCRPC</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≥2 high risk features for early Enza failure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Positive </a:t>
              </a:r>
              <a:r>
                <a:rPr kumimoji="0" lang="en-US" sz="1350" b="0" i="0" u="none" strike="noStrike" kern="1200" cap="none" spc="0" normalizeH="0" baseline="30000" noProof="0" dirty="0">
                  <a:ln>
                    <a:noFill/>
                  </a:ln>
                  <a:solidFill>
                    <a:prstClr val="white"/>
                  </a:solidFill>
                  <a:effectLst/>
                  <a:uLnTx/>
                  <a:uFillTx/>
                  <a:latin typeface="Times New Roman"/>
                  <a:ea typeface="+mn-ea"/>
                  <a:cs typeface="Calibri" panose="020F0502020204030204" pitchFamily="34" charset="0"/>
                  <a:sym typeface="Arial"/>
                </a:rPr>
                <a:t>68</a:t>
              </a:r>
              <a:r>
                <a:rPr kumimoji="0" lang="en-US" sz="135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Ga PSMA PET/CT</a:t>
              </a:r>
              <a:endParaRPr kumimoji="0" lang="en-AU" sz="135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BDBEDCEE-270D-8DB4-6563-A283F36CAB9D}"/>
                </a:ext>
              </a:extLst>
            </p:cNvPr>
            <p:cNvSpPr txBox="1"/>
            <p:nvPr/>
          </p:nvSpPr>
          <p:spPr>
            <a:xfrm>
              <a:off x="1924050" y="3959225"/>
              <a:ext cx="3403600" cy="1246188"/>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rPr>
                <a:t>Stratification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Study Site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Volume of disease (&gt;20 vs ≤20)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Early docetaxel for hormone-sensitive disease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Prior treatment with abiraterone</a:t>
              </a:r>
            </a:p>
          </p:txBody>
        </p:sp>
        <p:sp>
          <p:nvSpPr>
            <p:cNvPr id="15" name="TextBox 14">
              <a:extLst>
                <a:ext uri="{FF2B5EF4-FFF2-40B4-BE49-F238E27FC236}">
                  <a16:creationId xmlns:a16="http://schemas.microsoft.com/office/drawing/2014/main" id="{1CF66553-F8C8-2FCF-A88F-5648631A55D6}"/>
                </a:ext>
              </a:extLst>
            </p:cNvPr>
            <p:cNvSpPr txBox="1"/>
            <p:nvPr/>
          </p:nvSpPr>
          <p:spPr>
            <a:xfrm>
              <a:off x="8178801" y="2165350"/>
              <a:ext cx="2995613" cy="283210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rPr>
                <a:t>Objectives</a:t>
              </a:r>
              <a:endParaRPr kumimoji="0" lang="en-US" sz="1800" b="0"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PSA-PFS (primary)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Radiographic PFS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PSA response rate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Pain response and PFS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Clinical PFS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HRQOL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Adverse events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Overall survival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Health economics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rPr>
                <a:t>Translational/correlative</a:t>
              </a:r>
              <a:endParaRPr kumimoji="0" lang="en-AU" sz="1600" b="0" i="0" u="none" strike="noStrike" kern="1200" cap="none" spc="0" normalizeH="0" baseline="0" noProof="0" dirty="0">
                <a:ln>
                  <a:noFill/>
                </a:ln>
                <a:solidFill>
                  <a:prstClr val="white"/>
                </a:solidFill>
                <a:effectLst/>
                <a:uLnTx/>
                <a:uFillTx/>
                <a:latin typeface="Times New Roman"/>
                <a:ea typeface="+mn-ea"/>
                <a:cs typeface="Calibri" panose="020F0502020204030204" pitchFamily="34" charset="0"/>
                <a:sym typeface="Arial"/>
              </a:endParaRPr>
            </a:p>
          </p:txBody>
        </p:sp>
      </p:grpSp>
    </p:spTree>
  </p:cSld>
  <p:clrMapOvr>
    <a:masterClrMapping/>
  </p:clrMapOvr>
  <p:transition advClick="0"/>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33F0358-D976-7E22-E597-26BB8EA73114}"/>
              </a:ext>
            </a:extLst>
          </p:cNvPr>
          <p:cNvSpPr txBox="1"/>
          <p:nvPr/>
        </p:nvSpPr>
        <p:spPr>
          <a:xfrm>
            <a:off x="4400177" y="2297114"/>
            <a:ext cx="487362" cy="300037"/>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93%</a:t>
            </a:r>
            <a:endParaRPr kumimoji="0" lang="en-AU"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7" name="TextBox 16">
            <a:extLst>
              <a:ext uri="{FF2B5EF4-FFF2-40B4-BE49-F238E27FC236}">
                <a16:creationId xmlns:a16="http://schemas.microsoft.com/office/drawing/2014/main" id="{FE84A9B0-F545-2961-D5C7-BD29D80648EC}"/>
              </a:ext>
            </a:extLst>
          </p:cNvPr>
          <p:cNvSpPr txBox="1"/>
          <p:nvPr/>
        </p:nvSpPr>
        <p:spPr>
          <a:xfrm>
            <a:off x="1784575" y="2301875"/>
            <a:ext cx="487362" cy="300038"/>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68%</a:t>
            </a:r>
            <a:endParaRPr kumimoji="0" lang="en-AU"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1" name="TextBox 10">
            <a:extLst>
              <a:ext uri="{FF2B5EF4-FFF2-40B4-BE49-F238E27FC236}">
                <a16:creationId xmlns:a16="http://schemas.microsoft.com/office/drawing/2014/main" id="{00EDEA0A-DE10-662F-3181-EC6F8A4A179A}"/>
              </a:ext>
            </a:extLst>
          </p:cNvPr>
          <p:cNvSpPr txBox="1"/>
          <p:nvPr/>
        </p:nvSpPr>
        <p:spPr>
          <a:xfrm>
            <a:off x="10290025" y="2303464"/>
            <a:ext cx="487362" cy="300037"/>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78%</a:t>
            </a:r>
            <a:endParaRPr kumimoji="0" lang="en-AU"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TextBox 9">
            <a:extLst>
              <a:ext uri="{FF2B5EF4-FFF2-40B4-BE49-F238E27FC236}">
                <a16:creationId xmlns:a16="http://schemas.microsoft.com/office/drawing/2014/main" id="{BE43F1E1-1A16-F384-E233-61BA8BBBC88F}"/>
              </a:ext>
            </a:extLst>
          </p:cNvPr>
          <p:cNvSpPr txBox="1"/>
          <p:nvPr/>
        </p:nvSpPr>
        <p:spPr>
          <a:xfrm>
            <a:off x="7513462" y="2298700"/>
            <a:ext cx="487362" cy="300038"/>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37%</a:t>
            </a:r>
            <a:endParaRPr kumimoji="0" lang="en-AU"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3430" name="Title 1">
            <a:extLst>
              <a:ext uri="{FF2B5EF4-FFF2-40B4-BE49-F238E27FC236}">
                <a16:creationId xmlns:a16="http://schemas.microsoft.com/office/drawing/2014/main" id="{5776908D-BA22-DEBE-190A-132CA8F058BB}"/>
              </a:ext>
            </a:extLst>
          </p:cNvPr>
          <p:cNvSpPr>
            <a:spLocks noGrp="1" noChangeArrowheads="1"/>
          </p:cNvSpPr>
          <p:nvPr>
            <p:ph type="title"/>
          </p:nvPr>
        </p:nvSpPr>
        <p:spPr>
          <a:xfrm>
            <a:off x="1524000" y="76200"/>
            <a:ext cx="9144000" cy="1639888"/>
          </a:xfrm>
        </p:spPr>
        <p:txBody>
          <a:bodyPr/>
          <a:lstStyle/>
          <a:p>
            <a:r>
              <a:rPr lang="en-US" altLang="en-US" sz="3600" b="1" dirty="0"/>
              <a:t>ENZA-p PSA Response Rates </a:t>
            </a:r>
            <a:br>
              <a:rPr lang="en-US" altLang="en-US" sz="3600" b="1" dirty="0"/>
            </a:br>
            <a:r>
              <a:rPr lang="en-US" altLang="en-US" sz="1800" b="1" dirty="0"/>
              <a:t>Emmett et al. ESMO 2023</a:t>
            </a:r>
            <a:endParaRPr lang="en-AU" altLang="en-US" sz="1800" b="1" dirty="0"/>
          </a:p>
        </p:txBody>
      </p:sp>
      <p:sp>
        <p:nvSpPr>
          <p:cNvPr id="5" name="TextBox 4">
            <a:extLst>
              <a:ext uri="{FF2B5EF4-FFF2-40B4-BE49-F238E27FC236}">
                <a16:creationId xmlns:a16="http://schemas.microsoft.com/office/drawing/2014/main" id="{1AA6C774-0E16-F5C3-517B-663181C4B82A}"/>
              </a:ext>
            </a:extLst>
          </p:cNvPr>
          <p:cNvSpPr txBox="1"/>
          <p:nvPr/>
        </p:nvSpPr>
        <p:spPr>
          <a:xfrm>
            <a:off x="1316262" y="2076451"/>
            <a:ext cx="1403350" cy="309563"/>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rPr>
              <a:t>Enzalutamide</a:t>
            </a:r>
            <a:endParaRPr kumimoji="0" lang="en-AU" sz="14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endParaRPr>
          </a:p>
        </p:txBody>
      </p:sp>
      <p:sp>
        <p:nvSpPr>
          <p:cNvPr id="7" name="TextBox 6">
            <a:extLst>
              <a:ext uri="{FF2B5EF4-FFF2-40B4-BE49-F238E27FC236}">
                <a16:creationId xmlns:a16="http://schemas.microsoft.com/office/drawing/2014/main" id="{4032C3EF-4F3D-DC2A-DD89-5665E0819780}"/>
              </a:ext>
            </a:extLst>
          </p:cNvPr>
          <p:cNvSpPr txBox="1"/>
          <p:nvPr/>
        </p:nvSpPr>
        <p:spPr>
          <a:xfrm>
            <a:off x="3636589" y="2076451"/>
            <a:ext cx="2389188" cy="307975"/>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rPr>
              <a:t>Enzalutamide + Lu-PSMA</a:t>
            </a:r>
            <a:endParaRPr kumimoji="0" lang="en-AU" sz="14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endParaRPr>
          </a:p>
        </p:txBody>
      </p:sp>
      <p:sp>
        <p:nvSpPr>
          <p:cNvPr id="8" name="TextBox 7">
            <a:extLst>
              <a:ext uri="{FF2B5EF4-FFF2-40B4-BE49-F238E27FC236}">
                <a16:creationId xmlns:a16="http://schemas.microsoft.com/office/drawing/2014/main" id="{FCBE139E-ED2F-B83A-3198-2FD7281BCD22}"/>
              </a:ext>
            </a:extLst>
          </p:cNvPr>
          <p:cNvSpPr txBox="1"/>
          <p:nvPr/>
        </p:nvSpPr>
        <p:spPr>
          <a:xfrm>
            <a:off x="7215012" y="2093914"/>
            <a:ext cx="1249362" cy="307975"/>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rPr>
              <a:t>Enzalutamide</a:t>
            </a:r>
            <a:endParaRPr kumimoji="0" lang="en-AU" sz="14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071CD08A-922D-388C-30A1-F2D412992459}"/>
              </a:ext>
            </a:extLst>
          </p:cNvPr>
          <p:cNvSpPr txBox="1"/>
          <p:nvPr/>
        </p:nvSpPr>
        <p:spPr>
          <a:xfrm>
            <a:off x="9358163" y="2076451"/>
            <a:ext cx="2232025" cy="307975"/>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rPr>
              <a:t>Enzalutamide + Lu-PSMA</a:t>
            </a:r>
            <a:endParaRPr kumimoji="0" lang="en-AU" sz="14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22079EF-3E9E-EB39-23AD-A6E831B7DA5A}"/>
              </a:ext>
            </a:extLst>
          </p:cNvPr>
          <p:cNvSpPr txBox="1"/>
          <p:nvPr/>
        </p:nvSpPr>
        <p:spPr>
          <a:xfrm>
            <a:off x="2490219" y="1708151"/>
            <a:ext cx="1738313" cy="415925"/>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rPr>
              <a:t>PSA 50% RR</a:t>
            </a:r>
            <a:endParaRPr kumimoji="0" lang="en-AU" sz="21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endParaRPr>
          </a:p>
        </p:txBody>
      </p:sp>
      <p:sp>
        <p:nvSpPr>
          <p:cNvPr id="15" name="TextBox 14">
            <a:extLst>
              <a:ext uri="{FF2B5EF4-FFF2-40B4-BE49-F238E27FC236}">
                <a16:creationId xmlns:a16="http://schemas.microsoft.com/office/drawing/2014/main" id="{31D914B8-0C01-7566-A0DE-85FBD946FDAE}"/>
              </a:ext>
            </a:extLst>
          </p:cNvPr>
          <p:cNvSpPr txBox="1"/>
          <p:nvPr/>
        </p:nvSpPr>
        <p:spPr>
          <a:xfrm>
            <a:off x="8134986" y="1692276"/>
            <a:ext cx="1738312" cy="415925"/>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rPr>
              <a:t>PSA 90% RR</a:t>
            </a:r>
            <a:endParaRPr kumimoji="0" lang="en-AU" sz="2100" b="1" i="0" u="none" strike="noStrike" kern="1200" cap="none" spc="0" normalizeH="0" baseline="0" noProof="0" dirty="0">
              <a:ln>
                <a:noFill/>
              </a:ln>
              <a:solidFill>
                <a:srgbClr val="FFFF00"/>
              </a:solidFill>
              <a:effectLst/>
              <a:uLnTx/>
              <a:uFillTx/>
              <a:latin typeface="Times New Roman"/>
              <a:ea typeface="+mn-ea"/>
              <a:cs typeface="Calibri" panose="020F0502020204030204" pitchFamily="34" charset="0"/>
              <a:sym typeface="Arial"/>
            </a:endParaRPr>
          </a:p>
        </p:txBody>
      </p:sp>
      <p:grpSp>
        <p:nvGrpSpPr>
          <p:cNvPr id="103437" name="Group 48">
            <a:extLst>
              <a:ext uri="{FF2B5EF4-FFF2-40B4-BE49-F238E27FC236}">
                <a16:creationId xmlns:a16="http://schemas.microsoft.com/office/drawing/2014/main" id="{933052D8-A1BC-EDF8-6EB6-AFCC442A9982}"/>
              </a:ext>
            </a:extLst>
          </p:cNvPr>
          <p:cNvGrpSpPr>
            <a:grpSpLocks/>
          </p:cNvGrpSpPr>
          <p:nvPr/>
        </p:nvGrpSpPr>
        <p:grpSpPr bwMode="auto">
          <a:xfrm>
            <a:off x="392202" y="2644776"/>
            <a:ext cx="5711648" cy="2765424"/>
            <a:chOff x="164060" y="2383741"/>
            <a:chExt cx="5886273" cy="2849418"/>
          </a:xfrm>
        </p:grpSpPr>
        <p:pic>
          <p:nvPicPr>
            <p:cNvPr id="103441" name="Picture 41" descr="A graph of a patient's response&#10;&#10;Description automatically generated with medium confidence">
              <a:extLst>
                <a:ext uri="{FF2B5EF4-FFF2-40B4-BE49-F238E27FC236}">
                  <a16:creationId xmlns:a16="http://schemas.microsoft.com/office/drawing/2014/main" id="{82A9A720-6860-436E-58BB-B92A0126B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910" b="9637"/>
            <a:stretch>
              <a:fillRect/>
            </a:stretch>
          </p:blipFill>
          <p:spPr bwMode="auto">
            <a:xfrm>
              <a:off x="164060" y="2383741"/>
              <a:ext cx="5886273" cy="284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Connector 45">
              <a:extLst>
                <a:ext uri="{FF2B5EF4-FFF2-40B4-BE49-F238E27FC236}">
                  <a16:creationId xmlns:a16="http://schemas.microsoft.com/office/drawing/2014/main" id="{F732BC9D-E76D-0594-8093-42C132044206}"/>
                </a:ext>
              </a:extLst>
            </p:cNvPr>
            <p:cNvCxnSpPr/>
            <p:nvPr/>
          </p:nvCxnSpPr>
          <p:spPr>
            <a:xfrm>
              <a:off x="621411" y="4496460"/>
              <a:ext cx="5348462" cy="0"/>
            </a:xfrm>
            <a:prstGeom prst="line">
              <a:avLst/>
            </a:prstGeom>
            <a:ln w="9525">
              <a:solidFill>
                <a:srgbClr val="C0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03438" name="Group 47">
            <a:extLst>
              <a:ext uri="{FF2B5EF4-FFF2-40B4-BE49-F238E27FC236}">
                <a16:creationId xmlns:a16="http://schemas.microsoft.com/office/drawing/2014/main" id="{440CAAB8-7DD5-4755-458C-55DB381DC628}"/>
              </a:ext>
            </a:extLst>
          </p:cNvPr>
          <p:cNvGrpSpPr>
            <a:grpSpLocks/>
          </p:cNvGrpSpPr>
          <p:nvPr/>
        </p:nvGrpSpPr>
        <p:grpSpPr bwMode="auto">
          <a:xfrm>
            <a:off x="6165782" y="2644776"/>
            <a:ext cx="5676720" cy="2765424"/>
            <a:chOff x="6115750" y="2383741"/>
            <a:chExt cx="5847650" cy="2849418"/>
          </a:xfrm>
        </p:grpSpPr>
        <p:pic>
          <p:nvPicPr>
            <p:cNvPr id="103439" name="Picture 24" descr="A graph of a patient's response&#10;&#10;Description automatically generated">
              <a:extLst>
                <a:ext uri="{FF2B5EF4-FFF2-40B4-BE49-F238E27FC236}">
                  <a16:creationId xmlns:a16="http://schemas.microsoft.com/office/drawing/2014/main" id="{B0E56DE9-F322-48F6-47C1-FD7C29D42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866" b="9169"/>
            <a:stretch>
              <a:fillRect/>
            </a:stretch>
          </p:blipFill>
          <p:spPr bwMode="auto">
            <a:xfrm>
              <a:off x="6115750" y="2383741"/>
              <a:ext cx="5847650" cy="284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 name="Straight Connector 46">
              <a:extLst>
                <a:ext uri="{FF2B5EF4-FFF2-40B4-BE49-F238E27FC236}">
                  <a16:creationId xmlns:a16="http://schemas.microsoft.com/office/drawing/2014/main" id="{269653FE-FF68-2610-DE90-D7536F8AFAE5}"/>
                </a:ext>
              </a:extLst>
            </p:cNvPr>
            <p:cNvCxnSpPr/>
            <p:nvPr/>
          </p:nvCxnSpPr>
          <p:spPr>
            <a:xfrm>
              <a:off x="6587710" y="4979125"/>
              <a:ext cx="5346061" cy="0"/>
            </a:xfrm>
            <a:prstGeom prst="line">
              <a:avLst/>
            </a:prstGeom>
            <a:ln w="9525">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advClick="0"/>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3">
            <a:extLst>
              <a:ext uri="{FF2B5EF4-FFF2-40B4-BE49-F238E27FC236}">
                <a16:creationId xmlns:a16="http://schemas.microsoft.com/office/drawing/2014/main" id="{4E324BA0-1065-4C59-24B6-513A76E3140C}"/>
              </a:ext>
            </a:extLst>
          </p:cNvPr>
          <p:cNvSpPr>
            <a:spLocks noGrp="1" noChangeArrowheads="1"/>
          </p:cNvSpPr>
          <p:nvPr>
            <p:ph type="title"/>
          </p:nvPr>
        </p:nvSpPr>
        <p:spPr>
          <a:xfrm>
            <a:off x="1808163" y="365126"/>
            <a:ext cx="8591550" cy="1044575"/>
          </a:xfrm>
        </p:spPr>
        <p:txBody>
          <a:bodyPr/>
          <a:lstStyle/>
          <a:p>
            <a:pPr eaLnBrk="1" hangingPunct="1"/>
            <a:r>
              <a:rPr lang="en-US" altLang="en-US" sz="3600" b="1">
                <a:cs typeface="Times New Roman" panose="02020603050405020304" pitchFamily="18" charset="0"/>
              </a:rPr>
              <a:t>PSMAddition: Design for Metastatic Castrate-Sensitive Prostate Cancer</a:t>
            </a:r>
          </a:p>
        </p:txBody>
      </p:sp>
      <p:sp>
        <p:nvSpPr>
          <p:cNvPr id="105481" name="Text Placeholder 1">
            <a:extLst>
              <a:ext uri="{FF2B5EF4-FFF2-40B4-BE49-F238E27FC236}">
                <a16:creationId xmlns:a16="http://schemas.microsoft.com/office/drawing/2014/main" id="{2BE2D2BC-9C0D-B2F4-583E-8AD62286E49A}"/>
              </a:ext>
            </a:extLst>
          </p:cNvPr>
          <p:cNvSpPr>
            <a:spLocks noGrp="1" noChangeArrowheads="1"/>
          </p:cNvSpPr>
          <p:nvPr>
            <p:ph type="body" sz="quarter" idx="16"/>
          </p:nvPr>
        </p:nvSpPr>
        <p:spPr>
          <a:xfrm>
            <a:off x="1909763" y="6007476"/>
            <a:ext cx="8591550" cy="476250"/>
          </a:xfrm>
        </p:spPr>
        <p:txBody>
          <a:bodyPr/>
          <a:lstStyle/>
          <a:p>
            <a:pPr algn="ctr">
              <a:spcBef>
                <a:spcPct val="0"/>
              </a:spcBef>
            </a:pPr>
            <a:r>
              <a:rPr lang="en-US" altLang="en-US" sz="1800" dirty="0">
                <a:cs typeface="Times New Roman" panose="02020603050405020304" pitchFamily="18" charset="0"/>
              </a:rPr>
              <a:t>SOC =ADT and ARPI of choice (abiraterone or enzalutamide or apalutamide)</a:t>
            </a:r>
          </a:p>
        </p:txBody>
      </p:sp>
      <p:grpSp>
        <p:nvGrpSpPr>
          <p:cNvPr id="5" name="Group 4">
            <a:extLst>
              <a:ext uri="{FF2B5EF4-FFF2-40B4-BE49-F238E27FC236}">
                <a16:creationId xmlns:a16="http://schemas.microsoft.com/office/drawing/2014/main" id="{AC0203F7-D220-8E76-F88D-12BD2DF6F8CF}"/>
              </a:ext>
            </a:extLst>
          </p:cNvPr>
          <p:cNvGrpSpPr/>
          <p:nvPr/>
        </p:nvGrpSpPr>
        <p:grpSpPr>
          <a:xfrm>
            <a:off x="1371600" y="1828800"/>
            <a:ext cx="10019103" cy="3979861"/>
            <a:chOff x="1808164" y="1735139"/>
            <a:chExt cx="7900986" cy="3138487"/>
          </a:xfrm>
        </p:grpSpPr>
        <p:grpSp>
          <p:nvGrpSpPr>
            <p:cNvPr id="105477" name="Group 37">
              <a:extLst>
                <a:ext uri="{FF2B5EF4-FFF2-40B4-BE49-F238E27FC236}">
                  <a16:creationId xmlns:a16="http://schemas.microsoft.com/office/drawing/2014/main" id="{DC4F9767-5C70-C3C9-7809-13C470F307E0}"/>
                </a:ext>
              </a:extLst>
            </p:cNvPr>
            <p:cNvGrpSpPr>
              <a:grpSpLocks/>
            </p:cNvGrpSpPr>
            <p:nvPr/>
          </p:nvGrpSpPr>
          <p:grpSpPr bwMode="auto">
            <a:xfrm>
              <a:off x="8305800" y="1735139"/>
              <a:ext cx="1403350" cy="2047875"/>
              <a:chOff x="8746724" y="1180671"/>
              <a:chExt cx="2197233" cy="2490979"/>
            </a:xfrm>
          </p:grpSpPr>
          <p:sp>
            <p:nvSpPr>
              <p:cNvPr id="105504" name="TextBox 9">
                <a:extLst>
                  <a:ext uri="{FF2B5EF4-FFF2-40B4-BE49-F238E27FC236}">
                    <a16:creationId xmlns:a16="http://schemas.microsoft.com/office/drawing/2014/main" id="{1285E972-4127-129E-23C1-A3726B9E8C5F}"/>
                  </a:ext>
                </a:extLst>
              </p:cNvPr>
              <p:cNvSpPr>
                <a:spLocks noChangeArrowheads="1"/>
              </p:cNvSpPr>
              <p:nvPr/>
            </p:nvSpPr>
            <p:spPr bwMode="auto">
              <a:xfrm>
                <a:off x="9274379" y="1180671"/>
                <a:ext cx="1463040" cy="597151"/>
              </a:xfrm>
              <a:prstGeom prst="roundRect">
                <a:avLst>
                  <a:gd name="adj" fmla="val 6227"/>
                </a:avLst>
              </a:prstGeom>
              <a:solidFill>
                <a:srgbClr val="E8F5FA"/>
              </a:solidFill>
              <a:ln w="9525">
                <a:solidFill>
                  <a:srgbClr val="59CBE8"/>
                </a:solidFill>
                <a:round/>
                <a:headEnd/>
                <a:tailEnd/>
              </a:ln>
            </p:spPr>
            <p:txBody>
              <a:bodyPr wrap="none" anchor="ct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Survival</a:t>
                </a:r>
                <a:b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FU</a:t>
                </a:r>
                <a:endParaRPr kumimoji="0" lang="en-US" altLang="en-US" sz="1400" b="1" i="0" u="none" strike="noStrike" kern="1200" cap="none" spc="0" normalizeH="0" baseline="3000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5505" name="TextBox 10">
                <a:extLst>
                  <a:ext uri="{FF2B5EF4-FFF2-40B4-BE49-F238E27FC236}">
                    <a16:creationId xmlns:a16="http://schemas.microsoft.com/office/drawing/2014/main" id="{797B027F-A01A-4D15-8D80-50F72717799D}"/>
                  </a:ext>
                </a:extLst>
              </p:cNvPr>
              <p:cNvSpPr>
                <a:spLocks noChangeArrowheads="1"/>
              </p:cNvSpPr>
              <p:nvPr/>
            </p:nvSpPr>
            <p:spPr bwMode="auto">
              <a:xfrm>
                <a:off x="9274377" y="2520865"/>
                <a:ext cx="1669580" cy="1150785"/>
              </a:xfrm>
              <a:prstGeom prst="roundRect">
                <a:avLst>
                  <a:gd name="adj" fmla="val 6227"/>
                </a:avLst>
              </a:prstGeom>
              <a:solidFill>
                <a:srgbClr val="E8F5FA"/>
              </a:solidFill>
              <a:ln w="9525">
                <a:solidFill>
                  <a:srgbClr val="59CBE8"/>
                </a:solidFill>
                <a:round/>
                <a:headEnd/>
                <a:tailEnd/>
              </a:ln>
            </p:spPr>
            <p:txBody>
              <a:bodyPr wrap="none" anchor="ct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OS</a:t>
                </a: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Safety FU</a:t>
                </a:r>
                <a:b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every 90 days</a:t>
                </a:r>
                <a:endParaRPr kumimoji="0" lang="en-US" altLang="en-US" sz="1400" b="1" i="0" u="none" strike="noStrike" kern="1200" cap="none" spc="0" normalizeH="0" baseline="3000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7B714880-68CD-F802-FB3E-D0B5F11FE2C4}"/>
                  </a:ext>
                </a:extLst>
              </p:cNvPr>
              <p:cNvCxnSpPr>
                <a:cxnSpLocks/>
              </p:cNvCxnSpPr>
              <p:nvPr/>
            </p:nvCxnSpPr>
            <p:spPr>
              <a:xfrm>
                <a:off x="8746724" y="2810428"/>
                <a:ext cx="526938"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05478" name="Group 38">
              <a:extLst>
                <a:ext uri="{FF2B5EF4-FFF2-40B4-BE49-F238E27FC236}">
                  <a16:creationId xmlns:a16="http://schemas.microsoft.com/office/drawing/2014/main" id="{73976216-F5B8-270A-1B05-E31EBB5C8ACA}"/>
                </a:ext>
              </a:extLst>
            </p:cNvPr>
            <p:cNvGrpSpPr>
              <a:grpSpLocks/>
            </p:cNvGrpSpPr>
            <p:nvPr/>
          </p:nvGrpSpPr>
          <p:grpSpPr bwMode="auto">
            <a:xfrm>
              <a:off x="1808164" y="1752601"/>
              <a:ext cx="2536825" cy="2824163"/>
              <a:chOff x="1454581" y="1278602"/>
              <a:chExt cx="2307424" cy="3204159"/>
            </a:xfrm>
          </p:grpSpPr>
          <p:sp>
            <p:nvSpPr>
              <p:cNvPr id="105500" name="TextBox 4">
                <a:extLst>
                  <a:ext uri="{FF2B5EF4-FFF2-40B4-BE49-F238E27FC236}">
                    <a16:creationId xmlns:a16="http://schemas.microsoft.com/office/drawing/2014/main" id="{4906BA2F-0BD2-F1C3-CD88-CB2872773050}"/>
                  </a:ext>
                </a:extLst>
              </p:cNvPr>
              <p:cNvSpPr>
                <a:spLocks noChangeArrowheads="1"/>
              </p:cNvSpPr>
              <p:nvPr/>
            </p:nvSpPr>
            <p:spPr bwMode="auto">
              <a:xfrm>
                <a:off x="1454581" y="1278602"/>
                <a:ext cx="2307424" cy="499220"/>
              </a:xfrm>
              <a:prstGeom prst="roundRect">
                <a:avLst>
                  <a:gd name="adj" fmla="val 6227"/>
                </a:avLst>
              </a:prstGeom>
              <a:solidFill>
                <a:srgbClr val="E8F5FA"/>
              </a:solidFill>
              <a:ln w="9525">
                <a:solidFill>
                  <a:srgbClr val="59CBE8"/>
                </a:solidFill>
                <a:round/>
                <a:headEnd/>
                <a:tailEnd/>
              </a:ln>
            </p:spPr>
            <p:txBody>
              <a:bodyPr wrap="none" anchor="ct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Screening</a:t>
                </a:r>
              </a:p>
            </p:txBody>
          </p:sp>
          <p:cxnSp>
            <p:nvCxnSpPr>
              <p:cNvPr id="22" name="Straight Arrow Connector 21">
                <a:extLst>
                  <a:ext uri="{FF2B5EF4-FFF2-40B4-BE49-F238E27FC236}">
                    <a16:creationId xmlns:a16="http://schemas.microsoft.com/office/drawing/2014/main" id="{F3099B2C-D3C9-9778-8FAA-BADE8A01B1E9}"/>
                  </a:ext>
                </a:extLst>
              </p:cNvPr>
              <p:cNvCxnSpPr/>
              <p:nvPr/>
            </p:nvCxnSpPr>
            <p:spPr>
              <a:xfrm>
                <a:off x="2609737" y="3126531"/>
                <a:ext cx="0" cy="243149"/>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748B9A2-CA54-7C72-5A49-2143D04EACDE}"/>
                  </a:ext>
                </a:extLst>
              </p:cNvPr>
              <p:cNvSpPr txBox="1"/>
              <p:nvPr/>
            </p:nvSpPr>
            <p:spPr>
              <a:xfrm>
                <a:off x="1454581" y="1934203"/>
                <a:ext cx="2307424" cy="1266174"/>
              </a:xfrm>
              <a:prstGeom prst="roundRect">
                <a:avLst>
                  <a:gd name="adj" fmla="val 2848"/>
                </a:avLst>
              </a:prstGeom>
              <a:solidFill>
                <a:srgbClr val="E8F5FA"/>
              </a:solidFill>
              <a:ln>
                <a:solidFill>
                  <a:srgbClr val="59CBE8"/>
                </a:solidFill>
              </a:ln>
            </p:spPr>
            <p:txBody>
              <a:bodyPr wrap="none"/>
              <a:lstStyle/>
              <a:p>
                <a:pPr marL="0" marR="0" lvl="0" indent="0" algn="ctr" defTabSz="685800" rtl="0" eaLnBrk="1" fontAlgn="auto" latinLnBrk="0" hangingPunct="1">
                  <a:lnSpc>
                    <a:spcPct val="100000"/>
                  </a:lnSpc>
                  <a:spcBef>
                    <a:spcPts val="45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Patient population</a:t>
                </a:r>
              </a:p>
              <a:p>
                <a:pPr marL="82296" marR="0" lvl="0" indent="-82296" algn="l" defTabSz="685800" rtl="0" eaLnBrk="1" fontAlgn="auto" latinLnBrk="0" hangingPunct="1">
                  <a:lnSpc>
                    <a:spcPct val="100000"/>
                  </a:lnSpc>
                  <a:spcBef>
                    <a:spcPts val="225"/>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Untreated or minimally </a:t>
                </a:r>
                <a:r>
                  <a:rPr kumimoji="0" lang="en-US" sz="10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treated</a:t>
                </a:r>
                <a:r>
                  <a:rPr kumimoji="0" lang="en-US" sz="1050" b="1" i="0" u="none" strike="noStrike" kern="1200" cap="none" spc="0" normalizeH="0" baseline="300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t>
                </a:r>
                <a:b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0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mHSPC</a:t>
                </a:r>
                <a:endPar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82296" marR="0" lvl="0" indent="-82296" algn="l" defTabSz="685800" rtl="0" eaLnBrk="1" fontAlgn="auto" latinLnBrk="0" hangingPunct="1">
                  <a:lnSpc>
                    <a:spcPct val="100000"/>
                  </a:lnSpc>
                  <a:spcBef>
                    <a:spcPts val="225"/>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Appropriate SOC (ADT and ARPI)</a:t>
                </a:r>
              </a:p>
              <a:p>
                <a:pPr marL="82296" marR="0" lvl="0" indent="-82296" algn="l" defTabSz="685800" rtl="0" eaLnBrk="1" fontAlgn="auto" latinLnBrk="0" hangingPunct="1">
                  <a:lnSpc>
                    <a:spcPct val="100000"/>
                  </a:lnSpc>
                  <a:spcBef>
                    <a:spcPts val="225"/>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PSMA-positive on </a:t>
                </a:r>
                <a:b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05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68</a:t>
                </a: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Ga]Ga-PSMA-11 PET/CT</a:t>
                </a:r>
                <a:endParaRPr kumimoji="0" lang="en-US" sz="105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86452A9A-2743-2143-7142-F1C37F3A95B0}"/>
                  </a:ext>
                </a:extLst>
              </p:cNvPr>
              <p:cNvSpPr txBox="1"/>
              <p:nvPr/>
            </p:nvSpPr>
            <p:spPr>
              <a:xfrm>
                <a:off x="1454581" y="3378686"/>
                <a:ext cx="2307424" cy="1104075"/>
              </a:xfrm>
              <a:prstGeom prst="roundRect">
                <a:avLst>
                  <a:gd name="adj" fmla="val 2848"/>
                </a:avLst>
              </a:prstGeom>
              <a:solidFill>
                <a:srgbClr val="E8F5FA"/>
              </a:solidFill>
              <a:ln>
                <a:solidFill>
                  <a:srgbClr val="59CBE8"/>
                </a:solidFill>
              </a:ln>
            </p:spPr>
            <p:txBody>
              <a:bodyPr wrap="none"/>
              <a:lstStyle/>
              <a:p>
                <a:pPr marL="0" marR="0" lvl="0" indent="0" algn="ctr" defTabSz="685800" rtl="0" eaLnBrk="1" fontAlgn="auto" latinLnBrk="0" hangingPunct="1">
                  <a:lnSpc>
                    <a:spcPct val="100000"/>
                  </a:lnSpc>
                  <a:spcBef>
                    <a:spcPts val="45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Stratification factors</a:t>
                </a:r>
              </a:p>
              <a:p>
                <a:pPr marL="82296" marR="0" lvl="0" indent="-82296" algn="l" defTabSz="685800" rtl="0" eaLnBrk="1" fontAlgn="auto" latinLnBrk="0" hangingPunct="1">
                  <a:lnSpc>
                    <a:spcPct val="100000"/>
                  </a:lnSpc>
                  <a:spcBef>
                    <a:spcPts val="225"/>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Disease volume</a:t>
                </a:r>
              </a:p>
              <a:p>
                <a:pPr marL="82296" marR="0" lvl="0" indent="-82296" algn="l" defTabSz="685800" rtl="0" eaLnBrk="1" fontAlgn="auto" latinLnBrk="0" hangingPunct="1">
                  <a:lnSpc>
                    <a:spcPct val="100000"/>
                  </a:lnSpc>
                  <a:spcBef>
                    <a:spcPts val="225"/>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Age</a:t>
                </a:r>
              </a:p>
              <a:p>
                <a:pPr marL="82296" marR="0" lvl="0" indent="-82296" algn="l" defTabSz="685800" rtl="0" eaLnBrk="1" fontAlgn="auto" latinLnBrk="0" hangingPunct="1">
                  <a:lnSpc>
                    <a:spcPct val="100000"/>
                  </a:lnSpc>
                  <a:spcBef>
                    <a:spcPts val="225"/>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Previous or planned treatment of </a:t>
                </a:r>
                <a:b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primary tumor</a:t>
                </a:r>
              </a:p>
            </p:txBody>
          </p:sp>
        </p:grpSp>
        <p:grpSp>
          <p:nvGrpSpPr>
            <p:cNvPr id="105479" name="Group 36">
              <a:extLst>
                <a:ext uri="{FF2B5EF4-FFF2-40B4-BE49-F238E27FC236}">
                  <a16:creationId xmlns:a16="http://schemas.microsoft.com/office/drawing/2014/main" id="{CD64096F-6A9A-90F2-E592-5230FB1CF911}"/>
                </a:ext>
              </a:extLst>
            </p:cNvPr>
            <p:cNvGrpSpPr>
              <a:grpSpLocks/>
            </p:cNvGrpSpPr>
            <p:nvPr/>
          </p:nvGrpSpPr>
          <p:grpSpPr bwMode="auto">
            <a:xfrm>
              <a:off x="6816726" y="1735139"/>
              <a:ext cx="1662113" cy="3138487"/>
              <a:chOff x="6755999" y="1177067"/>
              <a:chExt cx="2082615" cy="3958973"/>
            </a:xfrm>
          </p:grpSpPr>
          <p:sp>
            <p:nvSpPr>
              <p:cNvPr id="105497" name="TextBox 8">
                <a:extLst>
                  <a:ext uri="{FF2B5EF4-FFF2-40B4-BE49-F238E27FC236}">
                    <a16:creationId xmlns:a16="http://schemas.microsoft.com/office/drawing/2014/main" id="{2561FA85-1455-1E60-5EA6-63EF932D094E}"/>
                  </a:ext>
                </a:extLst>
              </p:cNvPr>
              <p:cNvSpPr>
                <a:spLocks noChangeArrowheads="1"/>
              </p:cNvSpPr>
              <p:nvPr/>
            </p:nvSpPr>
            <p:spPr bwMode="auto">
              <a:xfrm>
                <a:off x="7111568" y="1177067"/>
                <a:ext cx="1727046" cy="600755"/>
              </a:xfrm>
              <a:prstGeom prst="roundRect">
                <a:avLst>
                  <a:gd name="adj" fmla="val 6227"/>
                </a:avLst>
              </a:prstGeom>
              <a:solidFill>
                <a:srgbClr val="E8F5FA"/>
              </a:solidFill>
              <a:ln w="9525">
                <a:solidFill>
                  <a:srgbClr val="59CBE8"/>
                </a:solidFill>
                <a:round/>
                <a:headEnd/>
                <a:tailEnd/>
              </a:ln>
            </p:spPr>
            <p:txBody>
              <a:bodyPr wrap="none" anchor="ct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Posttreatment</a:t>
                </a:r>
                <a:b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FU</a:t>
                </a:r>
                <a:endParaRPr kumimoji="0" lang="en-US" altLang="en-US" sz="1400" b="1" i="0" u="none" strike="noStrike" kern="1200" cap="none" spc="0" normalizeH="0" baseline="3000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5498" name="TextBox 15">
                <a:extLst>
                  <a:ext uri="{FF2B5EF4-FFF2-40B4-BE49-F238E27FC236}">
                    <a16:creationId xmlns:a16="http://schemas.microsoft.com/office/drawing/2014/main" id="{D1E64E50-0254-2EC8-F3C8-3BBE5C9E5CEA}"/>
                  </a:ext>
                </a:extLst>
              </p:cNvPr>
              <p:cNvSpPr>
                <a:spLocks noChangeArrowheads="1"/>
              </p:cNvSpPr>
              <p:nvPr/>
            </p:nvSpPr>
            <p:spPr bwMode="auto">
              <a:xfrm>
                <a:off x="7284566" y="1984082"/>
                <a:ext cx="1463040" cy="3151958"/>
              </a:xfrm>
              <a:prstGeom prst="roundRect">
                <a:avLst>
                  <a:gd name="adj" fmla="val 2972"/>
                </a:avLst>
              </a:prstGeom>
              <a:solidFill>
                <a:srgbClr val="E8F5FA"/>
              </a:solidFill>
              <a:ln w="9525">
                <a:solidFill>
                  <a:srgbClr val="59CBE8"/>
                </a:solidFill>
                <a:round/>
                <a:headEnd/>
                <a:tailEnd/>
              </a:ln>
            </p:spPr>
            <p:txBody>
              <a:bodyPr wrap="none" anchor="ct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ts val="45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Safety FU (up to</a:t>
                </a:r>
                <a:b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30 days) ±</a:t>
                </a:r>
                <a:b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long-term safety</a:t>
                </a:r>
                <a:b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FU (12 months)</a:t>
                </a:r>
                <a:endParaRPr kumimoji="0" lang="en-US" altLang="en-US" sz="1200" b="1" i="0" u="none" strike="noStrike" kern="1200" cap="none" spc="0" normalizeH="0" baseline="3000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base" latinLnBrk="0" hangingPunct="1">
                  <a:lnSpc>
                    <a:spcPct val="100000"/>
                  </a:lnSpc>
                  <a:spcBef>
                    <a:spcPts val="45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685800" rtl="0" eaLnBrk="1" fontAlgn="base" latinLnBrk="0" hangingPunct="1">
                  <a:lnSpc>
                    <a:spcPct val="100000"/>
                  </a:lnSpc>
                  <a:spcBef>
                    <a:spcPts val="45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Efficacy FU </a:t>
                </a:r>
                <a:b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(if end of </a:t>
                </a:r>
                <a:b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treatment was</a:t>
                </a:r>
                <a:b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any reason</a:t>
                </a:r>
                <a:b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other than</a:t>
                </a:r>
                <a:b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documented PD</a:t>
                </a:r>
                <a:b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by BICR</a:t>
                </a:r>
              </a:p>
            </p:txBody>
          </p:sp>
          <p:cxnSp>
            <p:nvCxnSpPr>
              <p:cNvPr id="30" name="Straight Arrow Connector 29">
                <a:extLst>
                  <a:ext uri="{FF2B5EF4-FFF2-40B4-BE49-F238E27FC236}">
                    <a16:creationId xmlns:a16="http://schemas.microsoft.com/office/drawing/2014/main" id="{FDD11E4F-E127-4E14-F564-98D0D7974ACE}"/>
                  </a:ext>
                </a:extLst>
              </p:cNvPr>
              <p:cNvCxnSpPr>
                <a:cxnSpLocks/>
              </p:cNvCxnSpPr>
              <p:nvPr/>
            </p:nvCxnSpPr>
            <p:spPr>
              <a:xfrm>
                <a:off x="6755999" y="3928524"/>
                <a:ext cx="527119"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05480" name="Group 35">
              <a:extLst>
                <a:ext uri="{FF2B5EF4-FFF2-40B4-BE49-F238E27FC236}">
                  <a16:creationId xmlns:a16="http://schemas.microsoft.com/office/drawing/2014/main" id="{ACAE69C1-B1CF-22FF-0E8B-BD2E2E094749}"/>
                </a:ext>
              </a:extLst>
            </p:cNvPr>
            <p:cNvGrpSpPr>
              <a:grpSpLocks/>
            </p:cNvGrpSpPr>
            <p:nvPr/>
          </p:nvGrpSpPr>
          <p:grpSpPr bwMode="auto">
            <a:xfrm>
              <a:off x="4268788" y="1752601"/>
              <a:ext cx="2717800" cy="2970213"/>
              <a:chOff x="3660374" y="1277697"/>
              <a:chExt cx="3622530" cy="3876651"/>
            </a:xfrm>
          </p:grpSpPr>
          <p:sp>
            <p:nvSpPr>
              <p:cNvPr id="105485" name="TextBox 7">
                <a:extLst>
                  <a:ext uri="{FF2B5EF4-FFF2-40B4-BE49-F238E27FC236}">
                    <a16:creationId xmlns:a16="http://schemas.microsoft.com/office/drawing/2014/main" id="{8FC18534-BB89-8C4B-B344-F81D7F10FB48}"/>
                  </a:ext>
                </a:extLst>
              </p:cNvPr>
              <p:cNvSpPr>
                <a:spLocks noChangeArrowheads="1"/>
              </p:cNvSpPr>
              <p:nvPr/>
            </p:nvSpPr>
            <p:spPr bwMode="auto">
              <a:xfrm>
                <a:off x="4051002" y="1277697"/>
                <a:ext cx="2466369" cy="588315"/>
              </a:xfrm>
              <a:prstGeom prst="roundRect">
                <a:avLst>
                  <a:gd name="adj" fmla="val 6227"/>
                </a:avLst>
              </a:prstGeom>
              <a:solidFill>
                <a:srgbClr val="E8F5FA"/>
              </a:solidFill>
              <a:ln w="9525">
                <a:solidFill>
                  <a:srgbClr val="59CBE8"/>
                </a:solidFill>
                <a:round/>
                <a:headEnd/>
                <a:tailEnd/>
              </a:ln>
            </p:spPr>
            <p:txBody>
              <a:bodyPr wrap="none" anchor="ct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Treatment</a:t>
                </a: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3000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D14932A9-95EF-6CA7-A87E-91987DEAE8BF}"/>
                  </a:ext>
                </a:extLst>
              </p:cNvPr>
              <p:cNvCxnSpPr>
                <a:cxnSpLocks/>
              </p:cNvCxnSpPr>
              <p:nvPr/>
            </p:nvCxnSpPr>
            <p:spPr>
              <a:xfrm>
                <a:off x="3660374" y="3927744"/>
                <a:ext cx="526874"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12870CF-4619-EA47-38A6-3EFFFDB5319A}"/>
                  </a:ext>
                </a:extLst>
              </p:cNvPr>
              <p:cNvCxnSpPr>
                <a:cxnSpLocks/>
              </p:cNvCxnSpPr>
              <p:nvPr/>
            </p:nvCxnSpPr>
            <p:spPr>
              <a:xfrm flipV="1">
                <a:off x="5124621" y="2798521"/>
                <a:ext cx="0" cy="938602"/>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77540AF0-02BB-6D19-4557-FE6D7BBD4E26}"/>
                  </a:ext>
                </a:extLst>
              </p:cNvPr>
              <p:cNvSpPr/>
              <p:nvPr/>
            </p:nvSpPr>
            <p:spPr>
              <a:xfrm rot="16200000">
                <a:off x="3151500" y="3492395"/>
                <a:ext cx="2492576" cy="421077"/>
              </a:xfrm>
              <a:custGeom>
                <a:avLst/>
                <a:gdLst>
                  <a:gd name="connsiteX0" fmla="*/ 0 w 1485900"/>
                  <a:gd name="connsiteY0" fmla="*/ 190500 h 200025"/>
                  <a:gd name="connsiteX1" fmla="*/ 0 w 1485900"/>
                  <a:gd name="connsiteY1" fmla="*/ 0 h 200025"/>
                  <a:gd name="connsiteX2" fmla="*/ 1485900 w 1485900"/>
                  <a:gd name="connsiteY2" fmla="*/ 0 h 200025"/>
                  <a:gd name="connsiteX3" fmla="*/ 1485900 w 1485900"/>
                  <a:gd name="connsiteY3" fmla="*/ 200025 h 200025"/>
                </a:gdLst>
                <a:ahLst/>
                <a:cxnLst>
                  <a:cxn ang="0">
                    <a:pos x="connsiteX0" y="connsiteY0"/>
                  </a:cxn>
                  <a:cxn ang="0">
                    <a:pos x="connsiteX1" y="connsiteY1"/>
                  </a:cxn>
                  <a:cxn ang="0">
                    <a:pos x="connsiteX2" y="connsiteY2"/>
                  </a:cxn>
                  <a:cxn ang="0">
                    <a:pos x="connsiteX3" y="connsiteY3"/>
                  </a:cxn>
                </a:cxnLst>
                <a:rect l="l" t="t" r="r" b="b"/>
                <a:pathLst>
                  <a:path w="1485900" h="200025">
                    <a:moveTo>
                      <a:pt x="0" y="190500"/>
                    </a:moveTo>
                    <a:lnTo>
                      <a:pt x="0" y="0"/>
                    </a:lnTo>
                    <a:lnTo>
                      <a:pt x="1485900" y="0"/>
                    </a:lnTo>
                    <a:lnTo>
                      <a:pt x="1485900" y="200025"/>
                    </a:lnTo>
                  </a:path>
                </a:pathLst>
              </a:custGeom>
              <a:ln w="19050">
                <a:solidFill>
                  <a:schemeClr val="bg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imes New Roman"/>
                  <a:ea typeface="+mn-ea"/>
                  <a:cs typeface="+mn-cs"/>
                </a:endParaRPr>
              </a:p>
            </p:txBody>
          </p:sp>
          <p:sp>
            <p:nvSpPr>
              <p:cNvPr id="105489" name="Oval 19">
                <a:extLst>
                  <a:ext uri="{FF2B5EF4-FFF2-40B4-BE49-F238E27FC236}">
                    <a16:creationId xmlns:a16="http://schemas.microsoft.com/office/drawing/2014/main" id="{6F15D6C0-E51A-30DF-D679-932915DEED28}"/>
                  </a:ext>
                </a:extLst>
              </p:cNvPr>
              <p:cNvSpPr>
                <a:spLocks noChangeArrowheads="1"/>
              </p:cNvSpPr>
              <p:nvPr/>
            </p:nvSpPr>
            <p:spPr bwMode="auto">
              <a:xfrm>
                <a:off x="3925716" y="3656681"/>
                <a:ext cx="548640" cy="548640"/>
              </a:xfrm>
              <a:prstGeom prst="ellipse">
                <a:avLst/>
              </a:prstGeom>
              <a:solidFill>
                <a:srgbClr val="E8F5FA"/>
              </a:solidFill>
              <a:ln w="9525">
                <a:solidFill>
                  <a:srgbClr val="59CBE8"/>
                </a:solidFill>
                <a:round/>
                <a:headEnd/>
                <a:tailEnd/>
              </a:ln>
            </p:spPr>
            <p:txBody>
              <a:bodyPr wrap="none" anchor="ct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R</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1:1</a:t>
                </a:r>
              </a:p>
            </p:txBody>
          </p:sp>
          <p:sp>
            <p:nvSpPr>
              <p:cNvPr id="33" name="Freeform 32">
                <a:extLst>
                  <a:ext uri="{FF2B5EF4-FFF2-40B4-BE49-F238E27FC236}">
                    <a16:creationId xmlns:a16="http://schemas.microsoft.com/office/drawing/2014/main" id="{87DD22C7-9AB8-9598-E88A-4F0B9925E3D8}"/>
                  </a:ext>
                </a:extLst>
              </p:cNvPr>
              <p:cNvSpPr/>
              <p:nvPr/>
            </p:nvSpPr>
            <p:spPr>
              <a:xfrm>
                <a:off x="5869440" y="2456647"/>
                <a:ext cx="372410" cy="1044271"/>
              </a:xfrm>
              <a:custGeom>
                <a:avLst/>
                <a:gdLst>
                  <a:gd name="connsiteX0" fmla="*/ 0 w 371475"/>
                  <a:gd name="connsiteY0" fmla="*/ 0 h 1285875"/>
                  <a:gd name="connsiteX1" fmla="*/ 371475 w 371475"/>
                  <a:gd name="connsiteY1" fmla="*/ 0 h 1285875"/>
                  <a:gd name="connsiteX2" fmla="*/ 371475 w 371475"/>
                  <a:gd name="connsiteY2" fmla="*/ 1285875 h 1285875"/>
                </a:gdLst>
                <a:ahLst/>
                <a:cxnLst>
                  <a:cxn ang="0">
                    <a:pos x="connsiteX0" y="connsiteY0"/>
                  </a:cxn>
                  <a:cxn ang="0">
                    <a:pos x="connsiteX1" y="connsiteY1"/>
                  </a:cxn>
                  <a:cxn ang="0">
                    <a:pos x="connsiteX2" y="connsiteY2"/>
                  </a:cxn>
                </a:cxnLst>
                <a:rect l="l" t="t" r="r" b="b"/>
                <a:pathLst>
                  <a:path w="371475" h="1285875">
                    <a:moveTo>
                      <a:pt x="0" y="0"/>
                    </a:moveTo>
                    <a:lnTo>
                      <a:pt x="371475" y="0"/>
                    </a:lnTo>
                    <a:lnTo>
                      <a:pt x="371475" y="1285875"/>
                    </a:lnTo>
                  </a:path>
                </a:pathLst>
              </a:custGeom>
              <a:noFill/>
              <a:ln w="19050">
                <a:solidFill>
                  <a:schemeClr val="bg1"/>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imes New Roman"/>
                  <a:ea typeface="+mn-ea"/>
                  <a:cs typeface="+mn-cs"/>
                </a:endParaRPr>
              </a:p>
            </p:txBody>
          </p:sp>
          <p:sp>
            <p:nvSpPr>
              <p:cNvPr id="34" name="Freeform 33">
                <a:extLst>
                  <a:ext uri="{FF2B5EF4-FFF2-40B4-BE49-F238E27FC236}">
                    <a16:creationId xmlns:a16="http://schemas.microsoft.com/office/drawing/2014/main" id="{FD2E38CF-E166-4D40-E7D7-A7BE67C6119A}"/>
                  </a:ext>
                </a:extLst>
              </p:cNvPr>
              <p:cNvSpPr/>
              <p:nvPr/>
            </p:nvSpPr>
            <p:spPr>
              <a:xfrm rot="10800000" flipH="1">
                <a:off x="5664191" y="4369072"/>
                <a:ext cx="577659" cy="590511"/>
              </a:xfrm>
              <a:custGeom>
                <a:avLst/>
                <a:gdLst>
                  <a:gd name="connsiteX0" fmla="*/ 0 w 371475"/>
                  <a:gd name="connsiteY0" fmla="*/ 0 h 1285875"/>
                  <a:gd name="connsiteX1" fmla="*/ 371475 w 371475"/>
                  <a:gd name="connsiteY1" fmla="*/ 0 h 1285875"/>
                  <a:gd name="connsiteX2" fmla="*/ 371475 w 371475"/>
                  <a:gd name="connsiteY2" fmla="*/ 1285875 h 1285875"/>
                </a:gdLst>
                <a:ahLst/>
                <a:cxnLst>
                  <a:cxn ang="0">
                    <a:pos x="connsiteX0" y="connsiteY0"/>
                  </a:cxn>
                  <a:cxn ang="0">
                    <a:pos x="connsiteX1" y="connsiteY1"/>
                  </a:cxn>
                  <a:cxn ang="0">
                    <a:pos x="connsiteX2" y="connsiteY2"/>
                  </a:cxn>
                </a:cxnLst>
                <a:rect l="l" t="t" r="r" b="b"/>
                <a:pathLst>
                  <a:path w="371475" h="1285875">
                    <a:moveTo>
                      <a:pt x="0" y="0"/>
                    </a:moveTo>
                    <a:lnTo>
                      <a:pt x="371475" y="0"/>
                    </a:lnTo>
                    <a:lnTo>
                      <a:pt x="371475" y="1285875"/>
                    </a:lnTo>
                  </a:path>
                </a:pathLst>
              </a:custGeom>
              <a:noFill/>
              <a:ln w="19050">
                <a:solidFill>
                  <a:schemeClr val="bg1"/>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35" name="Straight Arrow Connector 34">
                <a:extLst>
                  <a:ext uri="{FF2B5EF4-FFF2-40B4-BE49-F238E27FC236}">
                    <a16:creationId xmlns:a16="http://schemas.microsoft.com/office/drawing/2014/main" id="{3C960916-36AC-E96A-AECB-B12A3388A3CF}"/>
                  </a:ext>
                </a:extLst>
              </p:cNvPr>
              <p:cNvCxnSpPr>
                <a:cxnSpLocks/>
              </p:cNvCxnSpPr>
              <p:nvPr/>
            </p:nvCxnSpPr>
            <p:spPr>
              <a:xfrm flipV="1">
                <a:off x="5124621" y="3944319"/>
                <a:ext cx="0" cy="936529"/>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105493" name="TextBox 12">
                <a:extLst>
                  <a:ext uri="{FF2B5EF4-FFF2-40B4-BE49-F238E27FC236}">
                    <a16:creationId xmlns:a16="http://schemas.microsoft.com/office/drawing/2014/main" id="{FEDB5FD2-736F-EF12-516A-EDC4D11D2FFE}"/>
                  </a:ext>
                </a:extLst>
              </p:cNvPr>
              <p:cNvSpPr>
                <a:spLocks noChangeArrowheads="1"/>
              </p:cNvSpPr>
              <p:nvPr/>
            </p:nvSpPr>
            <p:spPr bwMode="auto">
              <a:xfrm>
                <a:off x="4599967" y="3501832"/>
                <a:ext cx="1065212" cy="858338"/>
              </a:xfrm>
              <a:prstGeom prst="roundRect">
                <a:avLst>
                  <a:gd name="adj" fmla="val 6227"/>
                </a:avLst>
              </a:prstGeom>
              <a:solidFill>
                <a:srgbClr val="E8F5FA"/>
              </a:solidFill>
              <a:ln w="9525">
                <a:solidFill>
                  <a:srgbClr val="59CBE8"/>
                </a:solidFill>
                <a:round/>
                <a:headEnd/>
                <a:tailEnd/>
              </a:ln>
            </p:spPr>
            <p:txBody>
              <a:bodyPr wrap="none" anchor="ct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Crossover</a:t>
                </a:r>
                <a:br>
                  <a:rPr kumimoji="0" lang="en-US" altLang="en-US" sz="1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allowed upon</a:t>
                </a:r>
                <a:br>
                  <a:rPr kumimoji="0" lang="en-US" altLang="en-US" sz="1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radiographic</a:t>
                </a:r>
                <a:br>
                  <a:rPr kumimoji="0" lang="en-US" altLang="en-US" sz="1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progression</a:t>
                </a:r>
                <a:endParaRPr kumimoji="0" lang="en-US" altLang="en-US" sz="1000" b="1" i="0" u="none" strike="noStrike" kern="1200" cap="none" spc="0" normalizeH="0" baseline="3000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5494" name="TextBox 14">
                <a:extLst>
                  <a:ext uri="{FF2B5EF4-FFF2-40B4-BE49-F238E27FC236}">
                    <a16:creationId xmlns:a16="http://schemas.microsoft.com/office/drawing/2014/main" id="{C7A1396D-2BBC-B0CC-E15B-3F8A5CDCC957}"/>
                  </a:ext>
                </a:extLst>
              </p:cNvPr>
              <p:cNvSpPr>
                <a:spLocks noChangeArrowheads="1"/>
              </p:cNvSpPr>
              <p:nvPr/>
            </p:nvSpPr>
            <p:spPr bwMode="auto">
              <a:xfrm>
                <a:off x="4287594" y="2137642"/>
                <a:ext cx="1781302" cy="858337"/>
              </a:xfrm>
              <a:prstGeom prst="roundRect">
                <a:avLst>
                  <a:gd name="adj" fmla="val 6227"/>
                </a:avLst>
              </a:prstGeom>
              <a:solidFill>
                <a:srgbClr val="FDDAC5"/>
              </a:solidFill>
              <a:ln w="9525">
                <a:solidFill>
                  <a:srgbClr val="F58353"/>
                </a:solidFill>
                <a:round/>
                <a:headEnd/>
                <a:tailEnd/>
              </a:ln>
            </p:spPr>
            <p:txBody>
              <a:bodyPr wrap="none" anchor="ct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SOC +</a:t>
                </a:r>
                <a:b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400" b="1" i="0" u="none" strike="noStrike" kern="1200" cap="none" spc="0" normalizeH="0" baseline="30000" noProof="0">
                    <a:ln>
                      <a:noFill/>
                    </a:ln>
                    <a:solidFill>
                      <a:srgbClr val="000000"/>
                    </a:solidFill>
                    <a:effectLst/>
                    <a:uLnTx/>
                    <a:uFillTx/>
                    <a:latin typeface="Times New Roman" panose="02020603050405020304" pitchFamily="18" charset="0"/>
                    <a:ea typeface="+mn-ea"/>
                    <a:cs typeface="Times New Roman" panose="02020603050405020304" pitchFamily="18" charset="0"/>
                  </a:rPr>
                  <a:t>177</a:t>
                </a: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Lu-PSMA-617</a:t>
                </a:r>
                <a:b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Q6W × 6</a:t>
                </a:r>
                <a:endParaRPr kumimoji="0" lang="en-US" altLang="en-US" sz="1400" b="1" i="0" u="none" strike="noStrike" kern="1200" cap="none" spc="0" normalizeH="0" baseline="3000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5495" name="TextBox 13">
                <a:extLst>
                  <a:ext uri="{FF2B5EF4-FFF2-40B4-BE49-F238E27FC236}">
                    <a16:creationId xmlns:a16="http://schemas.microsoft.com/office/drawing/2014/main" id="{99CC5D47-1F03-E021-EE9C-569B18FC39F6}"/>
                  </a:ext>
                </a:extLst>
              </p:cNvPr>
              <p:cNvSpPr>
                <a:spLocks noChangeArrowheads="1"/>
              </p:cNvSpPr>
              <p:nvPr/>
            </p:nvSpPr>
            <p:spPr bwMode="auto">
              <a:xfrm>
                <a:off x="5757492" y="3209393"/>
                <a:ext cx="1525412" cy="1656951"/>
              </a:xfrm>
              <a:prstGeom prst="roundRect">
                <a:avLst>
                  <a:gd name="adj" fmla="val 6227"/>
                </a:avLst>
              </a:prstGeom>
              <a:solidFill>
                <a:srgbClr val="A3BED2"/>
              </a:solidFill>
              <a:ln w="9525">
                <a:solidFill>
                  <a:srgbClr val="1284A8"/>
                </a:solidFill>
                <a:round/>
                <a:headEnd/>
                <a:tailEnd/>
              </a:ln>
            </p:spPr>
            <p:txBody>
              <a:bodyPr wrap="none" anchor="ct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Primary</a:t>
                </a:r>
                <a:b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endpoint:</a:t>
                </a:r>
                <a:b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radiographic</a:t>
                </a:r>
                <a:b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PFS by BICR</a:t>
                </a:r>
                <a:endParaRPr kumimoji="0" lang="en-US" altLang="en-US" sz="1400" b="1" i="0" u="none" strike="noStrike" kern="1200" cap="none" spc="0" normalizeH="0" baseline="3000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5496" name="TextBox 18">
                <a:extLst>
                  <a:ext uri="{FF2B5EF4-FFF2-40B4-BE49-F238E27FC236}">
                    <a16:creationId xmlns:a16="http://schemas.microsoft.com/office/drawing/2014/main" id="{48E16CEE-61D2-50ED-8AA2-FB4A2177D8E7}"/>
                  </a:ext>
                </a:extLst>
              </p:cNvPr>
              <p:cNvSpPr>
                <a:spLocks noChangeArrowheads="1"/>
              </p:cNvSpPr>
              <p:nvPr/>
            </p:nvSpPr>
            <p:spPr bwMode="auto">
              <a:xfrm>
                <a:off x="4599967" y="4743869"/>
                <a:ext cx="1065212" cy="410479"/>
              </a:xfrm>
              <a:prstGeom prst="roundRect">
                <a:avLst>
                  <a:gd name="adj" fmla="val 10866"/>
                </a:avLst>
              </a:prstGeom>
              <a:solidFill>
                <a:srgbClr val="E0C3D0"/>
              </a:solidFill>
              <a:ln w="9525">
                <a:solidFill>
                  <a:srgbClr val="840B4E"/>
                </a:solidFill>
                <a:round/>
                <a:headEnd/>
                <a:tailEnd/>
              </a:ln>
            </p:spPr>
            <p:txBody>
              <a:bodyPr wrap="none" anchor="ctr"/>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SOC</a:t>
                </a:r>
                <a:endParaRPr kumimoji="0" lang="en-US" altLang="en-US" sz="1400" b="1" i="0" u="none" strike="noStrike" kern="1200" cap="none" spc="0" normalizeH="0" baseline="3000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cxnSp>
          <p:nvCxnSpPr>
            <p:cNvPr id="7" name="Straight Arrow Connector 6">
              <a:extLst>
                <a:ext uri="{FF2B5EF4-FFF2-40B4-BE49-F238E27FC236}">
                  <a16:creationId xmlns:a16="http://schemas.microsoft.com/office/drawing/2014/main" id="{CB76C445-32FF-E0A9-6181-643CA519167C}"/>
                </a:ext>
              </a:extLst>
            </p:cNvPr>
            <p:cNvCxnSpPr>
              <a:stCxn id="105489" idx="0"/>
            </p:cNvCxnSpPr>
            <p:nvPr/>
          </p:nvCxnSpPr>
          <p:spPr bwMode="auto">
            <a:xfrm flipV="1">
              <a:off x="4673600" y="3068638"/>
              <a:ext cx="300038" cy="506412"/>
            </a:xfrm>
            <a:prstGeom prst="straightConnector1">
              <a:avLst/>
            </a:prstGeom>
            <a:ln w="28575">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21D5C58-9066-58BE-8877-0523A50F3518}"/>
                </a:ext>
              </a:extLst>
            </p:cNvPr>
            <p:cNvCxnSpPr>
              <a:cxnSpLocks/>
              <a:stCxn id="105489" idx="4"/>
            </p:cNvCxnSpPr>
            <p:nvPr/>
          </p:nvCxnSpPr>
          <p:spPr bwMode="auto">
            <a:xfrm>
              <a:off x="4673600" y="3995738"/>
              <a:ext cx="452438" cy="412750"/>
            </a:xfrm>
            <a:prstGeom prst="straightConnector1">
              <a:avLst/>
            </a:prstGeom>
            <a:ln w="28575">
              <a:headEnd type="none" w="med" len="med"/>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advClick="0"/>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71E9563A-6435-1C9F-6CCA-E855E3333B62}"/>
              </a:ext>
            </a:extLst>
          </p:cNvPr>
          <p:cNvSpPr/>
          <p:nvPr/>
        </p:nvSpPr>
        <p:spPr>
          <a:xfrm>
            <a:off x="6413500" y="1844676"/>
            <a:ext cx="2419350" cy="779463"/>
          </a:xfrm>
          <a:prstGeom prst="roundRect">
            <a:avLst/>
          </a:prstGeom>
          <a:solidFill>
            <a:schemeClr val="accent1"/>
          </a:solidFill>
          <a:ln>
            <a:solidFill>
              <a:srgbClr val="3D9D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30000" noProof="0" dirty="0">
              <a:ln>
                <a:noFill/>
              </a:ln>
              <a:solidFill>
                <a:srgbClr val="FFFFFF"/>
              </a:solidFill>
              <a:effectLst/>
              <a:uLnTx/>
              <a:uFillTx/>
              <a:latin typeface="Times New Roman"/>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1" i="0" u="none" strike="noStrike" kern="0" cap="none" spc="0" normalizeH="0" baseline="30000" noProof="0" dirty="0">
                <a:ln>
                  <a:noFill/>
                </a:ln>
                <a:solidFill>
                  <a:srgbClr val="000000"/>
                </a:solidFill>
                <a:effectLst/>
                <a:uLnTx/>
                <a:uFillTx/>
                <a:latin typeface="Times New Roman"/>
                <a:ea typeface="+mn-ea"/>
                <a:cs typeface="Times New Roman" panose="02020603050405020304" pitchFamily="18" charset="0"/>
                <a:sym typeface="Arial"/>
              </a:rPr>
              <a:t>177</a:t>
            </a:r>
            <a:r>
              <a:rPr kumimoji="0" lang="en-GB" sz="1600" b="1" i="0" u="none" strike="noStrike" kern="0" cap="none" spc="0" normalizeH="0" baseline="0" noProof="0" dirty="0">
                <a:ln>
                  <a:noFill/>
                </a:ln>
                <a:solidFill>
                  <a:srgbClr val="000000"/>
                </a:solidFill>
                <a:effectLst/>
                <a:uLnTx/>
                <a:uFillTx/>
                <a:latin typeface="Times New Roman"/>
                <a:ea typeface="+mn-ea"/>
                <a:cs typeface="Times New Roman" panose="02020603050405020304" pitchFamily="18" charset="0"/>
                <a:sym typeface="Arial"/>
              </a:rPr>
              <a:t>Lu-PSMA-617</a:t>
            </a:r>
            <a:endParaRPr kumimoji="0" lang="en-GB" sz="1600" b="1" i="0" u="none" strike="noStrike" kern="0" cap="none" spc="0" normalizeH="0" baseline="30000" noProof="0" dirty="0">
              <a:ln>
                <a:noFill/>
              </a:ln>
              <a:solidFill>
                <a:srgbClr val="000000"/>
              </a:solidFill>
              <a:effectLst/>
              <a:uLnTx/>
              <a:uFillTx/>
              <a:latin typeface="Times New Roman"/>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1" i="0" u="none" strike="noStrike" kern="0" cap="none" spc="0" normalizeH="0" baseline="0" noProof="0" dirty="0">
                <a:ln>
                  <a:noFill/>
                </a:ln>
                <a:solidFill>
                  <a:srgbClr val="000000"/>
                </a:solidFill>
                <a:effectLst/>
                <a:uLnTx/>
                <a:uFillTx/>
                <a:latin typeface="Times New Roman"/>
                <a:ea typeface="+mn-ea"/>
                <a:cs typeface="Times New Roman" panose="02020603050405020304" pitchFamily="18" charset="0"/>
                <a:sym typeface="Arial"/>
              </a:rPr>
              <a:t>7.4 GBq (200 mCi)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1" i="0" u="none" strike="noStrike" kern="0" cap="none" spc="0" normalizeH="0" baseline="0" noProof="0" dirty="0">
                <a:ln>
                  <a:noFill/>
                </a:ln>
                <a:solidFill>
                  <a:srgbClr val="000000"/>
                </a:solidFill>
                <a:effectLst/>
                <a:uLnTx/>
                <a:uFillTx/>
                <a:latin typeface="Times New Roman"/>
                <a:ea typeface="+mn-ea"/>
                <a:cs typeface="Times New Roman" panose="02020603050405020304" pitchFamily="18" charset="0"/>
                <a:sym typeface="Arial"/>
              </a:rPr>
              <a:t>+ SBRT</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2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p:txBody>
      </p:sp>
      <p:cxnSp>
        <p:nvCxnSpPr>
          <p:cNvPr id="36" name="Straight Arrow Connector 35">
            <a:extLst>
              <a:ext uri="{FF2B5EF4-FFF2-40B4-BE49-F238E27FC236}">
                <a16:creationId xmlns:a16="http://schemas.microsoft.com/office/drawing/2014/main" id="{9F599E76-8D88-1787-E89D-3C34C4565ADB}"/>
              </a:ext>
            </a:extLst>
          </p:cNvPr>
          <p:cNvCxnSpPr>
            <a:cxnSpLocks/>
            <a:stCxn id="27" idx="2"/>
            <a:endCxn id="34" idx="0"/>
          </p:cNvCxnSpPr>
          <p:nvPr/>
        </p:nvCxnSpPr>
        <p:spPr>
          <a:xfrm>
            <a:off x="9475788" y="3378200"/>
            <a:ext cx="322262" cy="7938"/>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7524" name="Title 2">
            <a:extLst>
              <a:ext uri="{FF2B5EF4-FFF2-40B4-BE49-F238E27FC236}">
                <a16:creationId xmlns:a16="http://schemas.microsoft.com/office/drawing/2014/main" id="{ECE3BA1F-F37E-F3A6-B58B-61D930330481}"/>
              </a:ext>
            </a:extLst>
          </p:cNvPr>
          <p:cNvSpPr>
            <a:spLocks noGrp="1" noChangeArrowheads="1"/>
          </p:cNvSpPr>
          <p:nvPr>
            <p:ph type="ctrTitle"/>
          </p:nvPr>
        </p:nvSpPr>
        <p:spPr>
          <a:xfrm>
            <a:off x="1884364" y="149226"/>
            <a:ext cx="8408987" cy="1166813"/>
          </a:xfrm>
        </p:spPr>
        <p:txBody>
          <a:bodyPr/>
          <a:lstStyle/>
          <a:p>
            <a:pPr algn="ctr" eaLnBrk="1" hangingPunct="1">
              <a:spcBef>
                <a:spcPct val="0"/>
              </a:spcBef>
              <a:spcAft>
                <a:spcPct val="0"/>
              </a:spcAft>
              <a:buFontTx/>
              <a:buNone/>
            </a:pPr>
            <a:r>
              <a:rPr lang="en-US" altLang="en-US" sz="2400" dirty="0">
                <a:solidFill>
                  <a:schemeClr val="tx2"/>
                </a:solidFill>
                <a:latin typeface="Times New Roman" panose="02020603050405020304" pitchFamily="18" charset="0"/>
                <a:ea typeface="Arial Narrow" panose="020B0604020202020204" pitchFamily="34" charset="0"/>
                <a:cs typeface="Times New Roman" panose="02020603050405020304" pitchFamily="18" charset="0"/>
                <a:sym typeface="Arial Narrow" panose="020B0604020202020204" pitchFamily="34" charset="0"/>
              </a:rPr>
              <a:t>A Phase III Open-label Study Comparing Lutetium (177Lu) Vipivotide Tetraxetan Versus Observation in PSMA Positive Oligometastatic Prostate Cancer (PSMA-DC)</a:t>
            </a:r>
          </a:p>
        </p:txBody>
      </p:sp>
      <p:cxnSp>
        <p:nvCxnSpPr>
          <p:cNvPr id="17" name="Connector: Elbow 16">
            <a:extLst>
              <a:ext uri="{FF2B5EF4-FFF2-40B4-BE49-F238E27FC236}">
                <a16:creationId xmlns:a16="http://schemas.microsoft.com/office/drawing/2014/main" id="{BAFF3919-6C47-71FE-841A-F196C7830B77}"/>
              </a:ext>
            </a:extLst>
          </p:cNvPr>
          <p:cNvCxnSpPr>
            <a:cxnSpLocks/>
            <a:stCxn id="24" idx="0"/>
            <a:endCxn id="56" idx="1"/>
          </p:cNvCxnSpPr>
          <p:nvPr/>
        </p:nvCxnSpPr>
        <p:spPr>
          <a:xfrm rot="5400000" flipH="1" flipV="1">
            <a:off x="5758657" y="2359820"/>
            <a:ext cx="779463" cy="530225"/>
          </a:xfrm>
          <a:prstGeom prst="bentConnector2">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A6C80C63-6151-8CE7-6DA2-39F9BA72EECF}"/>
              </a:ext>
            </a:extLst>
          </p:cNvPr>
          <p:cNvSpPr/>
          <p:nvPr/>
        </p:nvSpPr>
        <p:spPr>
          <a:xfrm>
            <a:off x="6413500" y="4121151"/>
            <a:ext cx="2419350" cy="644525"/>
          </a:xfrm>
          <a:prstGeom prst="roundRect">
            <a:avLst/>
          </a:prstGeom>
          <a:solidFill>
            <a:srgbClr val="851551"/>
          </a:solidFill>
          <a:ln>
            <a:solidFill>
              <a:srgbClr val="85155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SBRT</a:t>
            </a:r>
          </a:p>
        </p:txBody>
      </p:sp>
      <p:cxnSp>
        <p:nvCxnSpPr>
          <p:cNvPr id="19" name="Connector: Elbow 18">
            <a:extLst>
              <a:ext uri="{FF2B5EF4-FFF2-40B4-BE49-F238E27FC236}">
                <a16:creationId xmlns:a16="http://schemas.microsoft.com/office/drawing/2014/main" id="{A36B22FD-7E59-AD5D-7741-45B1C58236A3}"/>
              </a:ext>
            </a:extLst>
          </p:cNvPr>
          <p:cNvCxnSpPr>
            <a:cxnSpLocks/>
            <a:stCxn id="24" idx="4"/>
            <a:endCxn id="18" idx="1"/>
          </p:cNvCxnSpPr>
          <p:nvPr/>
        </p:nvCxnSpPr>
        <p:spPr>
          <a:xfrm rot="16200000" flipH="1">
            <a:off x="5758657" y="3788570"/>
            <a:ext cx="779463" cy="530225"/>
          </a:xfrm>
          <a:prstGeom prst="bentConnector2">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CC69AFE-7C32-FD17-60A7-BF822657EB3C}"/>
              </a:ext>
            </a:extLst>
          </p:cNvPr>
          <p:cNvSpPr>
            <a:spLocks noChangeAspect="1"/>
          </p:cNvSpPr>
          <p:nvPr/>
        </p:nvSpPr>
        <p:spPr>
          <a:xfrm>
            <a:off x="5559425" y="3014664"/>
            <a:ext cx="649288" cy="649287"/>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000000"/>
                </a:solidFill>
                <a:effectLst/>
                <a:uLnTx/>
                <a:uFillTx/>
                <a:latin typeface="Times New Roman"/>
                <a:ea typeface="+mn-ea"/>
                <a:cs typeface="+mn-cs"/>
                <a:sym typeface="Arial"/>
              </a:rPr>
              <a:t>1:1</a:t>
            </a:r>
          </a:p>
        </p:txBody>
      </p:sp>
      <p:cxnSp>
        <p:nvCxnSpPr>
          <p:cNvPr id="25" name="Connector: Elbow 24">
            <a:extLst>
              <a:ext uri="{FF2B5EF4-FFF2-40B4-BE49-F238E27FC236}">
                <a16:creationId xmlns:a16="http://schemas.microsoft.com/office/drawing/2014/main" id="{0E78B1F4-28FB-D859-ADB0-3AEDF9D60BF6}"/>
              </a:ext>
            </a:extLst>
          </p:cNvPr>
          <p:cNvCxnSpPr>
            <a:cxnSpLocks/>
            <a:stCxn id="56" idx="3"/>
            <a:endCxn id="27" idx="3"/>
          </p:cNvCxnSpPr>
          <p:nvPr/>
        </p:nvCxnSpPr>
        <p:spPr>
          <a:xfrm>
            <a:off x="8832850" y="2235200"/>
            <a:ext cx="495300" cy="431800"/>
          </a:xfrm>
          <a:prstGeom prst="bentConnector2">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E4AE8641-5AED-DE96-2105-32886486ECEC}"/>
              </a:ext>
            </a:extLst>
          </p:cNvPr>
          <p:cNvCxnSpPr>
            <a:cxnSpLocks/>
            <a:stCxn id="18" idx="3"/>
            <a:endCxn id="27" idx="1"/>
          </p:cNvCxnSpPr>
          <p:nvPr/>
        </p:nvCxnSpPr>
        <p:spPr>
          <a:xfrm flipV="1">
            <a:off x="8832850" y="4090989"/>
            <a:ext cx="495300" cy="352425"/>
          </a:xfrm>
          <a:prstGeom prst="bentConnector2">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44216D31-89D0-B58D-7DB1-93157357C485}"/>
              </a:ext>
            </a:extLst>
          </p:cNvPr>
          <p:cNvSpPr/>
          <p:nvPr/>
        </p:nvSpPr>
        <p:spPr>
          <a:xfrm rot="16200000">
            <a:off x="8616157" y="3231357"/>
            <a:ext cx="1423988" cy="295275"/>
          </a:xfrm>
          <a:prstGeom prst="roundRect">
            <a:avLst/>
          </a:prstGeom>
          <a:solidFill>
            <a:schemeClr val="tx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sym typeface="Arial"/>
              </a:rPr>
              <a:t>MFS</a:t>
            </a:r>
          </a:p>
        </p:txBody>
      </p:sp>
      <p:sp>
        <p:nvSpPr>
          <p:cNvPr id="34" name="Rectangle: Rounded Corners 33">
            <a:extLst>
              <a:ext uri="{FF2B5EF4-FFF2-40B4-BE49-F238E27FC236}">
                <a16:creationId xmlns:a16="http://schemas.microsoft.com/office/drawing/2014/main" id="{2B48C624-3EC7-BFC2-0E8D-20D08DAF29CE}"/>
              </a:ext>
            </a:extLst>
          </p:cNvPr>
          <p:cNvSpPr/>
          <p:nvPr/>
        </p:nvSpPr>
        <p:spPr>
          <a:xfrm rot="16200000">
            <a:off x="9363869" y="3134519"/>
            <a:ext cx="1370012" cy="50165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sym typeface="Arial"/>
              </a:rPr>
              <a:t>Long-term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sym typeface="Arial"/>
              </a:rPr>
              <a:t>follow-up</a:t>
            </a:r>
          </a:p>
        </p:txBody>
      </p:sp>
      <p:sp>
        <p:nvSpPr>
          <p:cNvPr id="37" name="Rectangle 36">
            <a:extLst>
              <a:ext uri="{FF2B5EF4-FFF2-40B4-BE49-F238E27FC236}">
                <a16:creationId xmlns:a16="http://schemas.microsoft.com/office/drawing/2014/main" id="{56345564-E540-DF2B-1428-2358E6002091}"/>
              </a:ext>
            </a:extLst>
          </p:cNvPr>
          <p:cNvSpPr/>
          <p:nvPr/>
        </p:nvSpPr>
        <p:spPr>
          <a:xfrm>
            <a:off x="1822450" y="1524000"/>
            <a:ext cx="3422650" cy="4114800"/>
          </a:xfrm>
          <a:prstGeom prst="rect">
            <a:avLst/>
          </a:prstGeom>
          <a:solidFill>
            <a:srgbClr val="C8E9EA"/>
          </a:solidFill>
          <a:ln>
            <a:solidFill>
              <a:srgbClr val="C8E9E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300"/>
              </a:spcBef>
              <a:spcAft>
                <a:spcPts val="0"/>
              </a:spcAft>
              <a:buClr>
                <a:srgbClr val="026C72"/>
              </a:buClr>
              <a:buSzTx/>
              <a:buFontTx/>
              <a:buNone/>
              <a:tabLst/>
              <a:defRPr/>
            </a:pPr>
            <a:r>
              <a:rPr kumimoji="0" lang="en-US" sz="1600" b="1" i="0" u="none"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Eligible patients</a:t>
            </a:r>
          </a:p>
          <a:p>
            <a:pPr marL="180000" marR="0" lvl="0" indent="-180000" algn="l" defTabSz="914400" rtl="0" eaLnBrk="1" fontAlgn="auto" latinLnBrk="0" hangingPunct="1">
              <a:lnSpc>
                <a:spcPct val="100000"/>
              </a:lnSpc>
              <a:spcBef>
                <a:spcPts val="300"/>
              </a:spcBef>
              <a:spcAft>
                <a:spcPts val="0"/>
              </a:spcAft>
              <a:buClr>
                <a:srgbClr val="404040"/>
              </a:buClr>
              <a:buSzTx/>
              <a:buFont typeface="Wingdings" panose="05000000000000000000" pitchFamily="2" charset="2"/>
              <a:buChar char="§"/>
              <a:tabLst/>
              <a:defRPr/>
            </a:pPr>
            <a:r>
              <a:rPr kumimoji="0" lang="en-US" sz="1600" b="0" i="0" u="none"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Adults with progressive castrate-sensitive prostate cancer </a:t>
            </a:r>
          </a:p>
          <a:p>
            <a:pPr marL="180000" marR="0" lvl="0" indent="-180000" algn="l" defTabSz="914400" rtl="0" eaLnBrk="1" fontAlgn="auto" latinLnBrk="0" hangingPunct="1">
              <a:lnSpc>
                <a:spcPct val="100000"/>
              </a:lnSpc>
              <a:spcBef>
                <a:spcPts val="300"/>
              </a:spcBef>
              <a:spcAft>
                <a:spcPts val="0"/>
              </a:spcAft>
              <a:buClr>
                <a:srgbClr val="404040"/>
              </a:buClr>
              <a:buSzTx/>
              <a:buFont typeface="Wingdings" panose="05000000000000000000" pitchFamily="2" charset="2"/>
              <a:buChar char="§"/>
              <a:tabLst/>
              <a:defRPr/>
            </a:pPr>
            <a:r>
              <a:rPr kumimoji="0" lang="en-US" sz="1600" b="0" i="0" u="none"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1-5 PSMA-positive M1 lesion on PSMA PET and negative conventional imaging</a:t>
            </a:r>
          </a:p>
          <a:p>
            <a:pPr marL="180000" marR="0" lvl="0" indent="-180000" algn="l" defTabSz="914400" rtl="0" eaLnBrk="1" fontAlgn="auto" latinLnBrk="0" hangingPunct="1">
              <a:lnSpc>
                <a:spcPct val="100000"/>
              </a:lnSpc>
              <a:spcBef>
                <a:spcPts val="300"/>
              </a:spcBef>
              <a:spcAft>
                <a:spcPts val="0"/>
              </a:spcAft>
              <a:buClr>
                <a:srgbClr val="404040"/>
              </a:buClr>
              <a:buSzTx/>
              <a:buFont typeface="Wingdings" panose="05000000000000000000" pitchFamily="2" charset="2"/>
              <a:buChar char="§"/>
              <a:tabLst/>
              <a:defRPr/>
            </a:pPr>
            <a:r>
              <a:rPr kumimoji="0" lang="en-US" sz="1600" b="0" i="0" u="none"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All metastatic lesions amenable to SBRT</a:t>
            </a:r>
          </a:p>
          <a:p>
            <a:pPr marL="180000" marR="0" lvl="0" indent="-180000" algn="l" defTabSz="914400" rtl="0" eaLnBrk="1" fontAlgn="auto" latinLnBrk="0" hangingPunct="1">
              <a:lnSpc>
                <a:spcPct val="100000"/>
              </a:lnSpc>
              <a:spcBef>
                <a:spcPts val="300"/>
              </a:spcBef>
              <a:spcAft>
                <a:spcPts val="0"/>
              </a:spcAft>
              <a:buClr>
                <a:srgbClr val="404040"/>
              </a:buClr>
              <a:buSzTx/>
              <a:buFont typeface="Wingdings" panose="05000000000000000000" pitchFamily="2" charset="2"/>
              <a:buChar char="§"/>
              <a:tabLst/>
              <a:defRPr/>
            </a:pPr>
            <a:r>
              <a:rPr kumimoji="0" lang="en-US" sz="1600" b="0" i="0" u="none"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PSADT </a:t>
            </a:r>
            <a:r>
              <a:rPr kumimoji="0" lang="en-US" sz="1600" b="0" i="0" u="sng"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&lt;</a:t>
            </a:r>
            <a:r>
              <a:rPr kumimoji="0" lang="en-US" sz="1600" b="0" i="0" u="none"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10 months</a:t>
            </a:r>
          </a:p>
          <a:p>
            <a:pPr marL="180000" marR="0" lvl="0" indent="-180000" algn="l" defTabSz="914400" rtl="0" eaLnBrk="1" fontAlgn="auto" latinLnBrk="0" hangingPunct="1">
              <a:lnSpc>
                <a:spcPct val="100000"/>
              </a:lnSpc>
              <a:spcBef>
                <a:spcPts val="300"/>
              </a:spcBef>
              <a:spcAft>
                <a:spcPts val="0"/>
              </a:spcAft>
              <a:buClr>
                <a:srgbClr val="404040"/>
              </a:buClr>
              <a:buSzTx/>
              <a:buFont typeface="Wingdings" panose="05000000000000000000" pitchFamily="2" charset="2"/>
              <a:buChar char="§"/>
              <a:tabLst/>
              <a:defRPr/>
            </a:pPr>
            <a:r>
              <a:rPr kumimoji="0" lang="en-US" sz="1600" b="0" i="0" u="none"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Prior treatment of the prostate by RP or XRT</a:t>
            </a:r>
          </a:p>
          <a:p>
            <a:pPr marL="180000" marR="0" lvl="0" indent="-180000" algn="l" defTabSz="914400" rtl="0" eaLnBrk="1" fontAlgn="auto" latinLnBrk="0" hangingPunct="1">
              <a:lnSpc>
                <a:spcPct val="100000"/>
              </a:lnSpc>
              <a:spcBef>
                <a:spcPts val="300"/>
              </a:spcBef>
              <a:spcAft>
                <a:spcPts val="0"/>
              </a:spcAft>
              <a:buClr>
                <a:srgbClr val="404040"/>
              </a:buClr>
              <a:buSzTx/>
              <a:buFont typeface="Wingdings" panose="05000000000000000000" pitchFamily="2" charset="2"/>
              <a:buChar char="§"/>
              <a:tabLst/>
              <a:defRPr/>
            </a:pPr>
            <a:r>
              <a:rPr kumimoji="0" lang="en-US" sz="1600" b="0" i="0" u="none"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Non-castrate T at baseline </a:t>
            </a:r>
          </a:p>
          <a:p>
            <a:pPr marL="180000" marR="0" lvl="0" indent="-180000" algn="l" defTabSz="914400" rtl="0" eaLnBrk="1" fontAlgn="auto" latinLnBrk="0" hangingPunct="1">
              <a:lnSpc>
                <a:spcPct val="100000"/>
              </a:lnSpc>
              <a:spcBef>
                <a:spcPts val="300"/>
              </a:spcBef>
              <a:spcAft>
                <a:spcPts val="0"/>
              </a:spcAft>
              <a:buClr>
                <a:srgbClr val="404040"/>
              </a:buClr>
              <a:buSzTx/>
              <a:buFont typeface="Wingdings" panose="05000000000000000000" pitchFamily="2" charset="2"/>
              <a:buChar char="§"/>
              <a:tabLst/>
              <a:defRPr/>
            </a:pPr>
            <a:r>
              <a:rPr kumimoji="0" lang="en-US" sz="1600" b="0" i="0" u="none"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Prior adjuvant ADT allowed if </a:t>
            </a:r>
            <a:r>
              <a:rPr kumimoji="0" lang="en-US" sz="1600" b="0" i="0" u="sng"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&gt;</a:t>
            </a:r>
            <a:r>
              <a:rPr kumimoji="0" lang="en-US" sz="1600" b="0" i="0" u="none"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12 months in past</a:t>
            </a:r>
          </a:p>
          <a:p>
            <a:pPr marL="180000" marR="0" lvl="0" indent="-180000" algn="l" defTabSz="914400" rtl="0" eaLnBrk="1" fontAlgn="auto" latinLnBrk="0" hangingPunct="1">
              <a:lnSpc>
                <a:spcPct val="100000"/>
              </a:lnSpc>
              <a:spcBef>
                <a:spcPts val="300"/>
              </a:spcBef>
              <a:spcAft>
                <a:spcPts val="0"/>
              </a:spcAft>
              <a:buClr>
                <a:srgbClr val="404040"/>
              </a:buClr>
              <a:buSzTx/>
              <a:buFont typeface="Wingdings" panose="05000000000000000000" pitchFamily="2" charset="2"/>
              <a:buChar char="§"/>
              <a:tabLst/>
              <a:defRPr/>
            </a:pPr>
            <a:r>
              <a:rPr kumimoji="0" lang="en-US" sz="1600" b="0" i="0" u="none" strike="noStrike" kern="0" cap="none" spc="0" normalizeH="0" baseline="0" noProof="0" dirty="0">
                <a:ln>
                  <a:noFill/>
                </a:ln>
                <a:solidFill>
                  <a:srgbClr val="404040"/>
                </a:solidFill>
                <a:effectLst/>
                <a:uLnTx/>
                <a:uFillTx/>
                <a:latin typeface="Times New Roman"/>
                <a:ea typeface="+mn-ea"/>
                <a:cs typeface="Times New Roman" panose="02020603050405020304" pitchFamily="18" charset="0"/>
                <a:sym typeface="Arial"/>
              </a:rPr>
              <a:t>ECOG performance status 0–1</a:t>
            </a:r>
          </a:p>
        </p:txBody>
      </p:sp>
      <p:sp>
        <p:nvSpPr>
          <p:cNvPr id="40" name="Arrow: Right 39">
            <a:extLst>
              <a:ext uri="{FF2B5EF4-FFF2-40B4-BE49-F238E27FC236}">
                <a16:creationId xmlns:a16="http://schemas.microsoft.com/office/drawing/2014/main" id="{B70AB52F-A2BB-D098-F8FC-81D97161A123}"/>
              </a:ext>
            </a:extLst>
          </p:cNvPr>
          <p:cNvSpPr/>
          <p:nvPr/>
        </p:nvSpPr>
        <p:spPr>
          <a:xfrm>
            <a:off x="4984750" y="3105150"/>
            <a:ext cx="539750" cy="484188"/>
          </a:xfrm>
          <a:prstGeom prst="rightArrow">
            <a:avLst>
              <a:gd name="adj1" fmla="val 50000"/>
              <a:gd name="adj2" fmla="val 25654"/>
            </a:avLst>
          </a:prstGeom>
          <a:solidFill>
            <a:srgbClr val="C8E9EA"/>
          </a:solidFill>
          <a:ln>
            <a:solidFill>
              <a:srgbClr val="C8E9E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Times New Roman"/>
              <a:ea typeface="+mn-ea"/>
              <a:cs typeface="+mn-cs"/>
              <a:sym typeface="Arial"/>
            </a:endParaRPr>
          </a:p>
        </p:txBody>
      </p:sp>
      <p:sp>
        <p:nvSpPr>
          <p:cNvPr id="2" name="Footer Placeholder 1">
            <a:extLst>
              <a:ext uri="{FF2B5EF4-FFF2-40B4-BE49-F238E27FC236}">
                <a16:creationId xmlns:a16="http://schemas.microsoft.com/office/drawing/2014/main" id="{52BEBF45-2B00-74DA-BDC6-F52B1B1AA6EB}"/>
              </a:ext>
            </a:extLst>
          </p:cNvPr>
          <p:cNvSpPr>
            <a:spLocks noGrp="1"/>
          </p:cNvSpPr>
          <p:nvPr>
            <p:ph type="ftr" sz="quarter" idx="10"/>
          </p:nvPr>
        </p:nvSpPr>
        <p:spPr>
          <a:xfrm>
            <a:off x="2583964" y="6153150"/>
            <a:ext cx="7467600" cy="484188"/>
          </a:xfrm>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800" b="1" i="0" u="none" strike="noStrike" kern="0" cap="none" spc="0" normalizeH="0" baseline="0" noProof="0" dirty="0">
                <a:ln>
                  <a:noFill/>
                </a:ln>
                <a:solidFill>
                  <a:srgbClr val="404040"/>
                </a:solidFill>
                <a:effectLst/>
                <a:uLnTx/>
                <a:uFillTx/>
                <a:latin typeface="Arial Narrow" panose="020B0606020202030204" pitchFamily="34" charset="0"/>
                <a:ea typeface="+mn-ea"/>
                <a:cs typeface="Arial"/>
                <a:sym typeface="Arial"/>
              </a:rPr>
              <a:t> </a:t>
            </a:r>
            <a:r>
              <a:rPr kumimoji="0" lang="en-GB" sz="1800" b="1"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rPr>
              <a:t>MFS by conventional imaging primary endpoint makes it FDA approvable</a:t>
            </a:r>
          </a:p>
        </p:txBody>
      </p:sp>
    </p:spTree>
  </p:cSld>
  <p:clrMapOvr>
    <a:masterClrMapping/>
  </p:clrMapOvr>
  <p:transition advClick="0"/>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FD349FB7-6989-8536-E5FA-98405067F0B6}"/>
              </a:ext>
            </a:extLst>
          </p:cNvPr>
          <p:cNvSpPr>
            <a:spLocks noChangeArrowheads="1"/>
          </p:cNvSpPr>
          <p:nvPr/>
        </p:nvSpPr>
        <p:spPr bwMode="auto">
          <a:xfrm>
            <a:off x="2801939" y="1595438"/>
            <a:ext cx="6376987"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br>
              <a:rPr kumimoji="1" lang="de-DE" altLang="en-US" sz="1800" b="1" i="0" u="none" strike="noStrike" kern="1200" cap="none" spc="0" normalizeH="0" baseline="0" noProof="0">
                <a:ln>
                  <a:noFill/>
                </a:ln>
                <a:solidFill>
                  <a:srgbClr val="0033AB"/>
                </a:solidFill>
                <a:effectLst/>
                <a:uLnTx/>
                <a:uFillTx/>
                <a:latin typeface="Arial" panose="020B0604020202020204" pitchFamily="34" charset="0"/>
                <a:ea typeface="+mn-ea"/>
                <a:cs typeface="+mn-cs"/>
              </a:rPr>
            </a:br>
            <a:endParaRPr kumimoji="1" lang="de-DE" altLang="en-US" sz="1800" b="1" i="0" u="none" strike="noStrike" kern="1200" cap="none" spc="0" normalizeH="0" baseline="0" noProof="0">
              <a:ln>
                <a:noFill/>
              </a:ln>
              <a:solidFill>
                <a:srgbClr val="0033AB"/>
              </a:solidFill>
              <a:effectLst/>
              <a:uLnTx/>
              <a:uFillTx/>
              <a:latin typeface="Arial" panose="020B0604020202020204" pitchFamily="34" charset="0"/>
              <a:ea typeface="+mn-ea"/>
              <a:cs typeface="+mn-cs"/>
            </a:endParaRPr>
          </a:p>
        </p:txBody>
      </p:sp>
      <p:sp>
        <p:nvSpPr>
          <p:cNvPr id="108547" name="Titel 6">
            <a:extLst>
              <a:ext uri="{FF2B5EF4-FFF2-40B4-BE49-F238E27FC236}">
                <a16:creationId xmlns:a16="http://schemas.microsoft.com/office/drawing/2014/main" id="{8BC4B709-F618-8601-B110-96A9066289A2}"/>
              </a:ext>
            </a:extLst>
          </p:cNvPr>
          <p:cNvSpPr>
            <a:spLocks noGrp="1" noChangeArrowheads="1"/>
          </p:cNvSpPr>
          <p:nvPr>
            <p:ph type="title"/>
          </p:nvPr>
        </p:nvSpPr>
        <p:spPr>
          <a:xfrm>
            <a:off x="1676400" y="76200"/>
            <a:ext cx="8763000" cy="1143000"/>
          </a:xfrm>
        </p:spPr>
        <p:txBody>
          <a:bodyPr/>
          <a:lstStyle/>
          <a:p>
            <a:r>
              <a:rPr lang="en-US" altLang="en-US" sz="3200" b="1"/>
              <a:t>Targeting DNA damage repair pathways in combination with radionuclides</a:t>
            </a:r>
            <a:endParaRPr lang="de-DE" altLang="en-US" sz="3200" b="1"/>
          </a:p>
        </p:txBody>
      </p:sp>
      <p:grpSp>
        <p:nvGrpSpPr>
          <p:cNvPr id="2" name="Group 1">
            <a:extLst>
              <a:ext uri="{FF2B5EF4-FFF2-40B4-BE49-F238E27FC236}">
                <a16:creationId xmlns:a16="http://schemas.microsoft.com/office/drawing/2014/main" id="{39A0B2DB-A619-6532-26C9-9583BD803204}"/>
              </a:ext>
            </a:extLst>
          </p:cNvPr>
          <p:cNvGrpSpPr/>
          <p:nvPr/>
        </p:nvGrpSpPr>
        <p:grpSpPr>
          <a:xfrm>
            <a:off x="1676400" y="1219200"/>
            <a:ext cx="8839200" cy="5257800"/>
            <a:chOff x="1676400" y="1219200"/>
            <a:chExt cx="8839200" cy="5257800"/>
          </a:xfrm>
        </p:grpSpPr>
        <p:pic>
          <p:nvPicPr>
            <p:cNvPr id="108548" name="Grafik 3">
              <a:extLst>
                <a:ext uri="{FF2B5EF4-FFF2-40B4-BE49-F238E27FC236}">
                  <a16:creationId xmlns:a16="http://schemas.microsoft.com/office/drawing/2014/main" id="{E16F9901-1FC2-9633-824A-95270BBF3E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8839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1B48F50A-8513-51AA-6BF9-D406621D9A91}"/>
                </a:ext>
              </a:extLst>
            </p:cNvPr>
            <p:cNvSpPr/>
            <p:nvPr/>
          </p:nvSpPr>
          <p:spPr bwMode="gray">
            <a:xfrm>
              <a:off x="1676400" y="1219200"/>
              <a:ext cx="76200" cy="152400"/>
            </a:xfrm>
            <a:prstGeom prst="rect">
              <a:avLst/>
            </a:prstGeom>
            <a:solidFill>
              <a:schemeClr val="tx1"/>
            </a:solidFill>
            <a:ln w="9525" cap="flat" cmpd="sng" algn="ctr">
              <a:noFill/>
              <a:prstDash val="solid"/>
            </a:ln>
            <a:effectLst/>
          </p:spPr>
          <p:txBody>
            <a:bodyPr anchor="ctr"/>
            <a:lstStyle/>
            <a:p>
              <a:pPr marL="0" marR="0" lvl="0" indent="0" algn="ctr" defTabSz="914400" rtl="0" eaLnBrk="0" fontAlgn="base" latinLnBrk="0" hangingPunct="0">
                <a:lnSpc>
                  <a:spcPct val="100000"/>
                </a:lnSpc>
                <a:spcBef>
                  <a:spcPts val="225"/>
                </a:spcBef>
                <a:spcAft>
                  <a:spcPts val="225"/>
                </a:spcAft>
                <a:buClr>
                  <a:srgbClr val="0000FF"/>
                </a:buClr>
                <a:buSzPct val="100000"/>
                <a:buFontTx/>
                <a:buNone/>
                <a:tabLst/>
                <a:defRPr/>
              </a:pPr>
              <a:endParaRPr kumimoji="0" lang="en-US" sz="1050" b="0" i="0" u="none" strike="noStrike" kern="0" cap="none" spc="0" normalizeH="0" baseline="0" noProof="0" dirty="0">
                <a:ln>
                  <a:noFill/>
                </a:ln>
                <a:solidFill>
                  <a:srgbClr val="FFFFFF"/>
                </a:solidFill>
                <a:effectLst/>
                <a:uLnTx/>
                <a:uFillTx/>
                <a:latin typeface="Verdana"/>
                <a:ea typeface="+mn-ea"/>
                <a:cs typeface="+mn-cs"/>
              </a:endParaRPr>
            </a:p>
          </p:txBody>
        </p:sp>
      </p:grpSp>
      <p:sp>
        <p:nvSpPr>
          <p:cNvPr id="108550" name="Textfeld 9">
            <a:extLst>
              <a:ext uri="{FF2B5EF4-FFF2-40B4-BE49-F238E27FC236}">
                <a16:creationId xmlns:a16="http://schemas.microsoft.com/office/drawing/2014/main" id="{1A6F8988-D789-A693-6B28-BE6346A0D531}"/>
              </a:ext>
            </a:extLst>
          </p:cNvPr>
          <p:cNvSpPr txBox="1">
            <a:spLocks noChangeArrowheads="1"/>
          </p:cNvSpPr>
          <p:nvPr/>
        </p:nvSpPr>
        <p:spPr bwMode="gray">
          <a:xfrm>
            <a:off x="1676400" y="6096000"/>
            <a:ext cx="8610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ts val="225"/>
              </a:spcBef>
              <a:spcAft>
                <a:spcPts val="225"/>
              </a:spcAft>
              <a:buClr>
                <a:srgbClr val="52328F"/>
              </a:buClr>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ts val="225"/>
              </a:spcBef>
              <a:spcAft>
                <a:spcPts val="225"/>
              </a:spcAft>
              <a:buClr>
                <a:srgbClr val="52328F"/>
              </a:buClr>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O’Connor, Molecular Cell 60, November 19, 2015</a:t>
            </a:r>
            <a:endPar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8551" name="Foliennummernplatzhalter 11">
            <a:extLst>
              <a:ext uri="{FF2B5EF4-FFF2-40B4-BE49-F238E27FC236}">
                <a16:creationId xmlns:a16="http://schemas.microsoft.com/office/drawing/2014/main" id="{3BC980FA-EF9C-91BC-F78C-BE369713E11D}"/>
              </a:ext>
            </a:extLst>
          </p:cNvPr>
          <p:cNvSpPr>
            <a:spLocks noGrp="1"/>
          </p:cNvSpPr>
          <p:nvPr>
            <p:ph type="sldNum" sz="quarter" idx="1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7A6CF0-478A-D74A-936B-332F78B47957}" type="slidenum">
              <a:rPr kumimoji="0" lang="en-US" altLang="en-US" sz="14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altLang="en-US" sz="14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08552" name="TextBox 1">
            <a:extLst>
              <a:ext uri="{FF2B5EF4-FFF2-40B4-BE49-F238E27FC236}">
                <a16:creationId xmlns:a16="http://schemas.microsoft.com/office/drawing/2014/main" id="{53A73E34-A121-DBAA-F2B0-DBB55D82B201}"/>
              </a:ext>
            </a:extLst>
          </p:cNvPr>
          <p:cNvSpPr txBox="1">
            <a:spLocks noChangeArrowheads="1"/>
          </p:cNvSpPr>
          <p:nvPr/>
        </p:nvSpPr>
        <p:spPr bwMode="auto">
          <a:xfrm>
            <a:off x="1524000" y="3657601"/>
            <a:ext cx="1524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Donut 17">
            <a:extLst>
              <a:ext uri="{FF2B5EF4-FFF2-40B4-BE49-F238E27FC236}">
                <a16:creationId xmlns:a16="http://schemas.microsoft.com/office/drawing/2014/main" id="{08F34371-D9B7-09CB-9780-AB71F9419226}"/>
              </a:ext>
            </a:extLst>
          </p:cNvPr>
          <p:cNvSpPr/>
          <p:nvPr/>
        </p:nvSpPr>
        <p:spPr bwMode="auto">
          <a:xfrm>
            <a:off x="3505200" y="3805238"/>
            <a:ext cx="990600" cy="773112"/>
          </a:xfrm>
          <a:prstGeom prst="donut">
            <a:avLst>
              <a:gd name="adj" fmla="val 12405"/>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Tree>
  </p:cSld>
  <p:clrMapOvr>
    <a:masterClrMapping/>
  </p:clrMapOvr>
  <p:transition advClick="0"/>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F7854E1B-6C63-3F6B-B63B-AB4FFB50FF11}"/>
              </a:ext>
            </a:extLst>
          </p:cNvPr>
          <p:cNvSpPr>
            <a:spLocks noGrp="1" noChangeArrowheads="1"/>
          </p:cNvSpPr>
          <p:nvPr>
            <p:ph type="title"/>
          </p:nvPr>
        </p:nvSpPr>
        <p:spPr>
          <a:xfrm>
            <a:off x="2209800" y="304800"/>
            <a:ext cx="7772400" cy="914400"/>
          </a:xfrm>
        </p:spPr>
        <p:txBody>
          <a:bodyPr/>
          <a:lstStyle/>
          <a:p>
            <a:r>
              <a:rPr lang="en-US" altLang="en-US" sz="3600" b="1" dirty="0"/>
              <a:t>Phase I </a:t>
            </a:r>
            <a:r>
              <a:rPr lang="en-US" altLang="en-US" sz="3600" b="1" dirty="0" err="1"/>
              <a:t>LuPARP</a:t>
            </a:r>
            <a:r>
              <a:rPr lang="en-US" altLang="en-US" sz="3600" b="1" dirty="0"/>
              <a:t> study: </a:t>
            </a:r>
            <a:br>
              <a:rPr lang="en-US" altLang="en-US" sz="3600" b="1" dirty="0"/>
            </a:br>
            <a:r>
              <a:rPr lang="en-US" altLang="en-US" sz="3600" b="1" baseline="30000" dirty="0"/>
              <a:t>177</a:t>
            </a:r>
            <a:r>
              <a:rPr lang="en-US" altLang="en-US" sz="3600" b="1" dirty="0"/>
              <a:t>Lu-PSMA-617 and </a:t>
            </a:r>
            <a:r>
              <a:rPr lang="en-US" altLang="en-US" sz="3600" b="1" dirty="0" err="1"/>
              <a:t>olaparib</a:t>
            </a:r>
            <a:br>
              <a:rPr lang="en-US" altLang="en-US" b="1" dirty="0"/>
            </a:br>
            <a:r>
              <a:rPr lang="en-US" altLang="en-US" sz="1800" b="1" dirty="0"/>
              <a:t>Sandhu et al. ASCO 2023</a:t>
            </a:r>
          </a:p>
        </p:txBody>
      </p:sp>
      <p:pic>
        <p:nvPicPr>
          <p:cNvPr id="110595" name="Content Placeholder 4">
            <a:extLst>
              <a:ext uri="{FF2B5EF4-FFF2-40B4-BE49-F238E27FC236}">
                <a16:creationId xmlns:a16="http://schemas.microsoft.com/office/drawing/2014/main" id="{F1397068-C1AD-F422-BE22-0CBCF7C9FB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600200"/>
            <a:ext cx="8839200" cy="4440238"/>
          </a:xfrm>
        </p:spPr>
      </p:pic>
      <p:sp>
        <p:nvSpPr>
          <p:cNvPr id="110596" name="Speech Bubble: Rectangle 5">
            <a:extLst>
              <a:ext uri="{FF2B5EF4-FFF2-40B4-BE49-F238E27FC236}">
                <a16:creationId xmlns:a16="http://schemas.microsoft.com/office/drawing/2014/main" id="{A3C93292-EC9D-A0FD-1090-CF4518780328}"/>
              </a:ext>
            </a:extLst>
          </p:cNvPr>
          <p:cNvSpPr>
            <a:spLocks noChangeArrowheads="1"/>
          </p:cNvSpPr>
          <p:nvPr/>
        </p:nvSpPr>
        <p:spPr bwMode="auto">
          <a:xfrm>
            <a:off x="5029200" y="2819401"/>
            <a:ext cx="1905000" cy="612775"/>
          </a:xfrm>
          <a:prstGeom prst="wedgeRectCallout">
            <a:avLst>
              <a:gd name="adj1" fmla="val -30833"/>
              <a:gd name="adj2" fmla="val 15889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PSA 90=44%</a:t>
            </a:r>
          </a:p>
        </p:txBody>
      </p:sp>
    </p:spTree>
  </p:cSld>
  <p:clrMapOvr>
    <a:masterClrMapping/>
  </p:clrMapOvr>
  <p:transition advClick="0"/>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A05A970B-E425-D690-86C5-5AB00F52C7BD}"/>
              </a:ext>
            </a:extLst>
          </p:cNvPr>
          <p:cNvSpPr>
            <a:spLocks noGrp="1" noChangeArrowheads="1"/>
          </p:cNvSpPr>
          <p:nvPr>
            <p:ph type="title"/>
          </p:nvPr>
        </p:nvSpPr>
        <p:spPr>
          <a:xfrm>
            <a:off x="1524000" y="304800"/>
            <a:ext cx="9144000" cy="1219200"/>
          </a:xfrm>
        </p:spPr>
        <p:txBody>
          <a:bodyPr/>
          <a:lstStyle/>
          <a:p>
            <a:r>
              <a:rPr lang="en-US" altLang="en-US" sz="3600" b="1">
                <a:solidFill>
                  <a:srgbClr val="FFFF00"/>
                </a:solidFill>
                <a:cs typeface="Times New Roman" panose="02020603050405020304" pitchFamily="18" charset="0"/>
              </a:rPr>
              <a:t>Antigen release from radiated tumor: Synergy with immunotherapies?</a:t>
            </a:r>
            <a:br>
              <a:rPr lang="en-US" altLang="en-US" sz="3600">
                <a:solidFill>
                  <a:srgbClr val="FFFF00"/>
                </a:solidFill>
                <a:cs typeface="Times New Roman" panose="02020603050405020304" pitchFamily="18" charset="0"/>
              </a:rPr>
            </a:br>
            <a:r>
              <a:rPr lang="en-US" altLang="en-US" sz="1800">
                <a:solidFill>
                  <a:schemeClr val="tx1"/>
                </a:solidFill>
                <a:cs typeface="Times New Roman" panose="02020603050405020304" pitchFamily="18" charset="0"/>
              </a:rPr>
              <a:t>Kamrava et al., Molecular Biosystems: 5:1249–1372, 2009</a:t>
            </a:r>
          </a:p>
        </p:txBody>
      </p:sp>
      <p:pic>
        <p:nvPicPr>
          <p:cNvPr id="111619" name="Picture 2">
            <a:extLst>
              <a:ext uri="{FF2B5EF4-FFF2-40B4-BE49-F238E27FC236}">
                <a16:creationId xmlns:a16="http://schemas.microsoft.com/office/drawing/2014/main" id="{E135EDD3-5D4F-BE4E-97B3-BC69D52DE8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676400"/>
            <a:ext cx="9144000" cy="3276600"/>
          </a:xfrm>
        </p:spPr>
      </p:pic>
      <p:pic>
        <p:nvPicPr>
          <p:cNvPr id="111620" name="Picture 1">
            <a:extLst>
              <a:ext uri="{FF2B5EF4-FFF2-40B4-BE49-F238E27FC236}">
                <a16:creationId xmlns:a16="http://schemas.microsoft.com/office/drawing/2014/main" id="{9013E45C-4F4D-B9BC-D244-51C7CBDCE0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953000"/>
            <a:ext cx="2667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a:extLst>
              <a:ext uri="{FF2B5EF4-FFF2-40B4-BE49-F238E27FC236}">
                <a16:creationId xmlns:a16="http://schemas.microsoft.com/office/drawing/2014/main" id="{CB04F1FC-8453-42FE-8D42-91E8AE2C8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
            <a:ext cx="7315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6">
            <a:extLst>
              <a:ext uri="{FF2B5EF4-FFF2-40B4-BE49-F238E27FC236}">
                <a16:creationId xmlns:a16="http://schemas.microsoft.com/office/drawing/2014/main" id="{B462D26A-7C17-A2D7-6F64-9DC195A35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2351088"/>
            <a:ext cx="617220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Box 7">
            <a:extLst>
              <a:ext uri="{FF2B5EF4-FFF2-40B4-BE49-F238E27FC236}">
                <a16:creationId xmlns:a16="http://schemas.microsoft.com/office/drawing/2014/main" id="{38ED7BDE-DD8D-0DA4-93E6-34878424316C}"/>
              </a:ext>
            </a:extLst>
          </p:cNvPr>
          <p:cNvSpPr txBox="1">
            <a:spLocks noChangeArrowheads="1"/>
          </p:cNvSpPr>
          <p:nvPr/>
        </p:nvSpPr>
        <p:spPr bwMode="auto">
          <a:xfrm>
            <a:off x="3009900" y="1981200"/>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Lancet Oncol 2023; 24: 1266–76</a:t>
            </a:r>
            <a:endParaRPr kumimoji="0" lang="en-US" altLang="en-US"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06540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Androgen receptor (AR) inhibitors in the localized (M0) setting</a:t>
            </a:r>
          </a:p>
        </p:txBody>
      </p:sp>
      <p:sp>
        <p:nvSpPr>
          <p:cNvPr id="14" name="TextBox 13">
            <a:extLst>
              <a:ext uri="{FF2B5EF4-FFF2-40B4-BE49-F238E27FC236}">
                <a16:creationId xmlns:a16="http://schemas.microsoft.com/office/drawing/2014/main" id="{764AFCD7-30BC-B5E1-4FC1-DDDB60B69633}"/>
              </a:ext>
            </a:extLst>
          </p:cNvPr>
          <p:cNvSpPr txBox="1"/>
          <p:nvPr/>
        </p:nvSpPr>
        <p:spPr>
          <a:xfrm>
            <a:off x="6213331" y="4862416"/>
            <a:ext cx="405993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8" name="TextBox 17">
            <a:extLst>
              <a:ext uri="{FF2B5EF4-FFF2-40B4-BE49-F238E27FC236}">
                <a16:creationId xmlns:a16="http://schemas.microsoft.com/office/drawing/2014/main" id="{45F9E08B-EBE9-DA31-4517-0568092FFF51}"/>
              </a:ext>
            </a:extLst>
          </p:cNvPr>
          <p:cNvSpPr txBox="1"/>
          <p:nvPr/>
        </p:nvSpPr>
        <p:spPr>
          <a:xfrm>
            <a:off x="2465659"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45238" y="2460304"/>
            <a:ext cx="2289551" cy="2286000"/>
          </a:xfrm>
          <a:prstGeom prst="ellipse">
            <a:avLst/>
          </a:prstGeom>
          <a:ln w="25400">
            <a:solidFill>
              <a:srgbClr val="3333CC"/>
            </a:solidFill>
          </a:ln>
          <a:effectLst/>
        </p:spPr>
      </p:pic>
      <p:pic>
        <p:nvPicPr>
          <p:cNvPr id="21" name="Picture 20" descr="A person wearing headphones&#10;&#10;Description automatically generated">
            <a:extLst>
              <a:ext uri="{FF2B5EF4-FFF2-40B4-BE49-F238E27FC236}">
                <a16:creationId xmlns:a16="http://schemas.microsoft.com/office/drawing/2014/main" id="{BFBC36DB-BBA1-D143-689F-B9ED7E221D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74079" y="2460304"/>
            <a:ext cx="2289551" cy="2286000"/>
          </a:xfrm>
          <a:prstGeom prst="rect">
            <a:avLst/>
          </a:prstGeom>
          <a:ln w="25400">
            <a:solidFill>
              <a:srgbClr val="3333CC"/>
            </a:solidFill>
          </a:ln>
          <a:effectLst/>
        </p:spPr>
      </p:pic>
    </p:spTree>
    <p:extLst>
      <p:ext uri="{BB962C8B-B14F-4D97-AF65-F5344CB8AC3E}">
        <p14:creationId xmlns:p14="http://schemas.microsoft.com/office/powerpoint/2010/main" val="3639618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F010D5C8-5D0B-F01D-9AC4-EDBF61493BFB}"/>
              </a:ext>
            </a:extLst>
          </p:cNvPr>
          <p:cNvSpPr>
            <a:spLocks noGrp="1" noChangeArrowheads="1"/>
          </p:cNvSpPr>
          <p:nvPr>
            <p:ph type="title"/>
          </p:nvPr>
        </p:nvSpPr>
        <p:spPr>
          <a:xfrm>
            <a:off x="1524000" y="609600"/>
            <a:ext cx="9067800" cy="6032500"/>
          </a:xfrm>
        </p:spPr>
        <p:txBody>
          <a:bodyPr/>
          <a:lstStyle/>
          <a:p>
            <a:r>
              <a:rPr lang="en-US" altLang="en-US" b="1"/>
              <a:t>Alpha Particles</a:t>
            </a:r>
            <a:br>
              <a:rPr lang="en-US" altLang="en-US" b="1"/>
            </a:br>
            <a:br>
              <a:rPr lang="en-US" altLang="en-US" b="1"/>
            </a:br>
            <a:r>
              <a:rPr lang="en-US" altLang="en-US" sz="3200" b="1"/>
              <a:t>(Ra-223, Ac-225, Pb-212, At-211)</a:t>
            </a:r>
            <a:br>
              <a:rPr lang="en-US" altLang="en-US" sz="3600" b="1"/>
            </a:br>
            <a:br>
              <a:rPr lang="en-US" altLang="en-US" sz="3600" b="1"/>
            </a:br>
            <a:br>
              <a:rPr lang="en-US" altLang="en-US" sz="3600" b="1"/>
            </a:br>
            <a:endParaRPr lang="en-US" altLang="en-US" sz="3600" b="1"/>
          </a:p>
        </p:txBody>
      </p:sp>
    </p:spTree>
  </p:cSld>
  <p:clrMapOvr>
    <a:masterClrMapping/>
  </p:clrMapOvr>
  <p:transition advClick="0"/>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D56DA68E-E6E8-D353-747C-0BE4852609ED}"/>
              </a:ext>
            </a:extLst>
          </p:cNvPr>
          <p:cNvSpPr>
            <a:spLocks noGrp="1" noChangeArrowheads="1"/>
          </p:cNvSpPr>
          <p:nvPr>
            <p:ph type="title" idx="4294967295"/>
          </p:nvPr>
        </p:nvSpPr>
        <p:spPr>
          <a:xfrm>
            <a:off x="1524000" y="125413"/>
            <a:ext cx="9144000" cy="1143000"/>
          </a:xfrm>
        </p:spPr>
        <p:txBody>
          <a:bodyPr/>
          <a:lstStyle/>
          <a:p>
            <a:r>
              <a:rPr lang="en-US" altLang="en-US" sz="3600" b="1"/>
              <a:t>Critical differences in </a:t>
            </a:r>
            <a:r>
              <a:rPr lang="el-GR" altLang="en-US" sz="3600" b="1"/>
              <a:t>α</a:t>
            </a:r>
            <a:r>
              <a:rPr lang="en-GB" altLang="en-US" sz="3600" b="1"/>
              <a:t> and</a:t>
            </a:r>
            <a:r>
              <a:rPr lang="en-US" altLang="en-US" sz="3600" b="1"/>
              <a:t> </a:t>
            </a:r>
            <a:r>
              <a:rPr lang="el-GR" altLang="en-US" sz="3600" b="1"/>
              <a:t>β</a:t>
            </a:r>
            <a:r>
              <a:rPr lang="en-GB" altLang="en-US" sz="3600" b="1"/>
              <a:t> </a:t>
            </a:r>
            <a:r>
              <a:rPr lang="en-US" altLang="en-US" sz="3600" b="1"/>
              <a:t>Particles: Short range, high LET and lethal! </a:t>
            </a:r>
            <a:endParaRPr lang="en-GB" altLang="en-US" sz="3600" b="1"/>
          </a:p>
        </p:txBody>
      </p:sp>
      <p:graphicFrame>
        <p:nvGraphicFramePr>
          <p:cNvPr id="5" name="Content Placeholder 5">
            <a:extLst>
              <a:ext uri="{FF2B5EF4-FFF2-40B4-BE49-F238E27FC236}">
                <a16:creationId xmlns:a16="http://schemas.microsoft.com/office/drawing/2014/main" id="{BC1D424A-770C-A8A1-B8C9-82A40FBD0339}"/>
              </a:ext>
            </a:extLst>
          </p:cNvPr>
          <p:cNvGraphicFramePr>
            <a:graphicFrameLocks noGrp="1"/>
          </p:cNvGraphicFramePr>
          <p:nvPr>
            <p:ph idx="4294967295"/>
          </p:nvPr>
        </p:nvGraphicFramePr>
        <p:xfrm>
          <a:off x="2139951" y="3530600"/>
          <a:ext cx="8253412" cy="2833690"/>
        </p:xfrm>
        <a:graphic>
          <a:graphicData uri="http://schemas.openxmlformats.org/drawingml/2006/table">
            <a:tbl>
              <a:tblPr/>
              <a:tblGrid>
                <a:gridCol w="3995011">
                  <a:extLst>
                    <a:ext uri="{9D8B030D-6E8A-4147-A177-3AD203B41FA5}">
                      <a16:colId xmlns:a16="http://schemas.microsoft.com/office/drawing/2014/main" val="20000"/>
                    </a:ext>
                  </a:extLst>
                </a:gridCol>
                <a:gridCol w="2184934">
                  <a:extLst>
                    <a:ext uri="{9D8B030D-6E8A-4147-A177-3AD203B41FA5}">
                      <a16:colId xmlns:a16="http://schemas.microsoft.com/office/drawing/2014/main" val="20001"/>
                    </a:ext>
                  </a:extLst>
                </a:gridCol>
                <a:gridCol w="2073467">
                  <a:extLst>
                    <a:ext uri="{9D8B030D-6E8A-4147-A177-3AD203B41FA5}">
                      <a16:colId xmlns:a16="http://schemas.microsoft.com/office/drawing/2014/main" val="20002"/>
                    </a:ext>
                  </a:extLst>
                </a:gridCol>
              </a:tblGrid>
              <a:tr h="5412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2"/>
                        </a:solidFill>
                        <a:effectLst/>
                        <a:latin typeface="Arial" charset="0"/>
                      </a:endParaRP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a:ln>
                            <a:noFill/>
                          </a:ln>
                          <a:solidFill>
                            <a:schemeClr val="bg2"/>
                          </a:solidFill>
                          <a:effectLst/>
                          <a:latin typeface="Arial" charset="0"/>
                        </a:rPr>
                        <a:t>α</a:t>
                      </a:r>
                      <a:endParaRPr kumimoji="0" lang="en-US" sz="2800" b="1" i="0" u="none" strike="noStrike" cap="none" normalizeH="0" baseline="0" dirty="0">
                        <a:ln>
                          <a:noFill/>
                        </a:ln>
                        <a:solidFill>
                          <a:schemeClr val="bg2"/>
                        </a:solidFill>
                        <a:effectLst/>
                        <a:latin typeface="Arial" charset="0"/>
                      </a:endParaRP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a:ln>
                            <a:noFill/>
                          </a:ln>
                          <a:solidFill>
                            <a:schemeClr val="bg2"/>
                          </a:solidFill>
                          <a:effectLst/>
                          <a:latin typeface="Arial" charset="0"/>
                        </a:rPr>
                        <a:t>β</a:t>
                      </a:r>
                      <a:endParaRPr kumimoji="0" lang="en-US" sz="2800" b="1" i="0" u="none" strike="noStrike" cap="none" normalizeH="0" baseline="0" dirty="0">
                        <a:ln>
                          <a:noFill/>
                        </a:ln>
                        <a:solidFill>
                          <a:schemeClr val="bg2"/>
                        </a:solidFill>
                        <a:effectLst/>
                        <a:latin typeface="Arial" charset="0"/>
                      </a:endParaRP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3820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 Relative particle mass</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7300</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1</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820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 Speed of light</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6%</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98%</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820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 Initial energy (MeV) per particle</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3–8</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0.01–2.5</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820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 Range in tissue (</a:t>
                      </a:r>
                      <a:r>
                        <a:rPr kumimoji="0" lang="el-GR" sz="1800" b="1" i="0" u="none" strike="noStrike" cap="none" normalizeH="0" baseline="0" dirty="0">
                          <a:ln>
                            <a:noFill/>
                          </a:ln>
                          <a:solidFill>
                            <a:schemeClr val="bg2"/>
                          </a:solidFill>
                          <a:effectLst/>
                          <a:latin typeface="Arial" charset="0"/>
                        </a:rPr>
                        <a:t>μ</a:t>
                      </a:r>
                      <a:r>
                        <a:rPr kumimoji="0" lang="en-US" sz="1800" b="1" i="0" u="none" strike="noStrike" cap="none" normalizeH="0" baseline="0" dirty="0">
                          <a:ln>
                            <a:noFill/>
                          </a:ln>
                          <a:solidFill>
                            <a:schemeClr val="bg2"/>
                          </a:solidFill>
                          <a:effectLst/>
                          <a:latin typeface="Arial" charset="0"/>
                        </a:rPr>
                        <a:t>m)</a:t>
                      </a:r>
                      <a:endParaRPr kumimoji="0" lang="el-GR" sz="1800" b="1" i="0" u="none" strike="noStrike" cap="none" normalizeH="0" baseline="0" dirty="0">
                        <a:ln>
                          <a:noFill/>
                        </a:ln>
                        <a:solidFill>
                          <a:schemeClr val="bg2"/>
                        </a:solidFill>
                        <a:effectLst/>
                        <a:latin typeface="Arial" charset="0"/>
                      </a:endParaRP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40–100</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50–5000</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4"/>
                  </a:ext>
                </a:extLst>
              </a:tr>
              <a:tr h="3820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 LET (KeV/</a:t>
                      </a:r>
                      <a:r>
                        <a:rPr kumimoji="0" lang="el-GR" sz="1800" b="1" i="0" u="none" strike="noStrike" cap="none" normalizeH="0" baseline="0" dirty="0">
                          <a:ln>
                            <a:noFill/>
                          </a:ln>
                          <a:solidFill>
                            <a:schemeClr val="bg2"/>
                          </a:solidFill>
                          <a:effectLst/>
                          <a:latin typeface="Arial" charset="0"/>
                        </a:rPr>
                        <a:t>μ</a:t>
                      </a:r>
                      <a:r>
                        <a:rPr kumimoji="0" lang="en-US" sz="1800" b="1" i="0" u="none" strike="noStrike" cap="none" normalizeH="0" baseline="0" dirty="0">
                          <a:ln>
                            <a:noFill/>
                          </a:ln>
                          <a:solidFill>
                            <a:schemeClr val="bg2"/>
                          </a:solidFill>
                          <a:effectLst/>
                          <a:latin typeface="Arial" charset="0"/>
                        </a:rPr>
                        <a:t>m)</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60–230</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0.015–0.4</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20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 DNA hits to kill cells</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1–10</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solidFill>
                          <a:effectLst/>
                          <a:latin typeface="Arial" charset="0"/>
                        </a:rPr>
                        <a:t>100–1000</a:t>
                      </a:r>
                    </a:p>
                  </a:txBody>
                  <a:tcPr marL="147357" marR="147357"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6"/>
                  </a:ext>
                </a:extLst>
              </a:tr>
            </a:tbl>
          </a:graphicData>
        </a:graphic>
      </p:graphicFrame>
      <p:sp>
        <p:nvSpPr>
          <p:cNvPr id="115749" name="Oval 11">
            <a:extLst>
              <a:ext uri="{FF2B5EF4-FFF2-40B4-BE49-F238E27FC236}">
                <a16:creationId xmlns:a16="http://schemas.microsoft.com/office/drawing/2014/main" id="{5DFB15BB-4402-E40D-6C3E-46815E298F68}"/>
              </a:ext>
            </a:extLst>
          </p:cNvPr>
          <p:cNvSpPr>
            <a:spLocks noChangeArrowheads="1"/>
          </p:cNvSpPr>
          <p:nvPr/>
        </p:nvSpPr>
        <p:spPr bwMode="auto">
          <a:xfrm flipH="1" flipV="1">
            <a:off x="8809039" y="2606675"/>
            <a:ext cx="53975" cy="44450"/>
          </a:xfrm>
          <a:prstGeom prst="ellipse">
            <a:avLst/>
          </a:prstGeom>
          <a:solidFill>
            <a:srgbClr val="66FFFF"/>
          </a:solidFill>
          <a:ln w="6350">
            <a:solidFill>
              <a:schemeClr val="bg2"/>
            </a:solidFill>
            <a:round/>
            <a:headEnd/>
            <a:tailEnd/>
          </a:ln>
        </p:spPr>
        <p:txBody>
          <a:bodyPr wrap="none" anchor="ct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endParaRPr>
          </a:p>
        </p:txBody>
      </p:sp>
      <p:sp>
        <p:nvSpPr>
          <p:cNvPr id="115750" name="Rectangle 11">
            <a:extLst>
              <a:ext uri="{FF2B5EF4-FFF2-40B4-BE49-F238E27FC236}">
                <a16:creationId xmlns:a16="http://schemas.microsoft.com/office/drawing/2014/main" id="{A62A46E3-3904-32EE-6E53-38F9B90A2318}"/>
              </a:ext>
            </a:extLst>
          </p:cNvPr>
          <p:cNvSpPr>
            <a:spLocks noChangeArrowheads="1"/>
          </p:cNvSpPr>
          <p:nvPr/>
        </p:nvSpPr>
        <p:spPr bwMode="auto">
          <a:xfrm>
            <a:off x="2139951" y="6415089"/>
            <a:ext cx="8253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rPr>
              <a:t>*LET, linear energy transfer adapted from Henriksen G, et al. J Nucl Med. 2003;44(2):252-9</a:t>
            </a:r>
          </a:p>
        </p:txBody>
      </p:sp>
      <p:grpSp>
        <p:nvGrpSpPr>
          <p:cNvPr id="14" name="Group 10">
            <a:extLst>
              <a:ext uri="{FF2B5EF4-FFF2-40B4-BE49-F238E27FC236}">
                <a16:creationId xmlns:a16="http://schemas.microsoft.com/office/drawing/2014/main" id="{9973005A-C92F-17C6-5CC5-263130377900}"/>
              </a:ext>
            </a:extLst>
          </p:cNvPr>
          <p:cNvGrpSpPr>
            <a:grpSpLocks/>
          </p:cNvGrpSpPr>
          <p:nvPr/>
        </p:nvGrpSpPr>
        <p:grpSpPr bwMode="auto">
          <a:xfrm>
            <a:off x="2962275" y="1517739"/>
            <a:ext cx="1860550" cy="1898650"/>
            <a:chOff x="2013" y="2666"/>
            <a:chExt cx="1172" cy="1196"/>
          </a:xfrm>
          <a:solidFill>
            <a:srgbClr val="CCECFF"/>
          </a:solidFill>
        </p:grpSpPr>
        <p:sp>
          <p:nvSpPr>
            <p:cNvPr id="15" name="Oval 6">
              <a:extLst>
                <a:ext uri="{FF2B5EF4-FFF2-40B4-BE49-F238E27FC236}">
                  <a16:creationId xmlns:a16="http://schemas.microsoft.com/office/drawing/2014/main" id="{FF0AD5A0-55EE-92DC-F181-4E7B4DB528C2}"/>
                </a:ext>
              </a:extLst>
            </p:cNvPr>
            <p:cNvSpPr>
              <a:spLocks noChangeArrowheads="1"/>
            </p:cNvSpPr>
            <p:nvPr/>
          </p:nvSpPr>
          <p:spPr bwMode="auto">
            <a:xfrm>
              <a:off x="2479" y="2666"/>
              <a:ext cx="607" cy="594"/>
            </a:xfrm>
            <a:prstGeom prst="ellipse">
              <a:avLst/>
            </a:prstGeom>
            <a:grpFill/>
            <a:ln w="9525">
              <a:solidFill>
                <a:schemeClr val="bg2"/>
              </a:solidFill>
              <a:round/>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ＭＳ Ｐゴシック" pitchFamily="-107" charset="-128"/>
                <a:cs typeface="+mn-cs"/>
              </a:endParaRPr>
            </a:p>
          </p:txBody>
        </p:sp>
        <p:sp>
          <p:nvSpPr>
            <p:cNvPr id="16" name="Oval 7">
              <a:extLst>
                <a:ext uri="{FF2B5EF4-FFF2-40B4-BE49-F238E27FC236}">
                  <a16:creationId xmlns:a16="http://schemas.microsoft.com/office/drawing/2014/main" id="{A6B89DFC-170F-1C32-695D-319727EF025E}"/>
                </a:ext>
              </a:extLst>
            </p:cNvPr>
            <p:cNvSpPr>
              <a:spLocks noChangeArrowheads="1"/>
            </p:cNvSpPr>
            <p:nvPr/>
          </p:nvSpPr>
          <p:spPr bwMode="auto">
            <a:xfrm>
              <a:off x="2013" y="3035"/>
              <a:ext cx="607" cy="594"/>
            </a:xfrm>
            <a:prstGeom prst="ellipse">
              <a:avLst/>
            </a:prstGeom>
            <a:grpFill/>
            <a:ln w="9525">
              <a:solidFill>
                <a:schemeClr val="bg2"/>
              </a:solidFill>
              <a:round/>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ＭＳ Ｐゴシック" pitchFamily="-107" charset="-128"/>
                <a:cs typeface="+mn-cs"/>
              </a:endParaRPr>
            </a:p>
          </p:txBody>
        </p:sp>
        <p:sp>
          <p:nvSpPr>
            <p:cNvPr id="17" name="Oval 8">
              <a:extLst>
                <a:ext uri="{FF2B5EF4-FFF2-40B4-BE49-F238E27FC236}">
                  <a16:creationId xmlns:a16="http://schemas.microsoft.com/office/drawing/2014/main" id="{65B8498F-26C6-010A-3F5E-1FF53C333A3D}"/>
                </a:ext>
              </a:extLst>
            </p:cNvPr>
            <p:cNvSpPr>
              <a:spLocks noChangeArrowheads="1"/>
            </p:cNvSpPr>
            <p:nvPr/>
          </p:nvSpPr>
          <p:spPr bwMode="auto">
            <a:xfrm>
              <a:off x="2578" y="3268"/>
              <a:ext cx="607" cy="594"/>
            </a:xfrm>
            <a:prstGeom prst="ellipse">
              <a:avLst/>
            </a:prstGeom>
            <a:grpFill/>
            <a:ln w="9525">
              <a:solidFill>
                <a:schemeClr val="bg2"/>
              </a:solidFill>
              <a:round/>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ＭＳ Ｐゴシック" pitchFamily="-107" charset="-128"/>
                <a:cs typeface="+mn-cs"/>
              </a:endParaRPr>
            </a:p>
          </p:txBody>
        </p:sp>
        <p:sp>
          <p:nvSpPr>
            <p:cNvPr id="18" name="Oval 9">
              <a:extLst>
                <a:ext uri="{FF2B5EF4-FFF2-40B4-BE49-F238E27FC236}">
                  <a16:creationId xmlns:a16="http://schemas.microsoft.com/office/drawing/2014/main" id="{E0D845F5-4933-0662-D34A-5DF0C0ECB425}"/>
                </a:ext>
              </a:extLst>
            </p:cNvPr>
            <p:cNvSpPr>
              <a:spLocks noChangeArrowheads="1"/>
            </p:cNvSpPr>
            <p:nvPr/>
          </p:nvSpPr>
          <p:spPr bwMode="auto">
            <a:xfrm>
              <a:off x="2384" y="3003"/>
              <a:ext cx="607" cy="594"/>
            </a:xfrm>
            <a:prstGeom prst="ellipse">
              <a:avLst/>
            </a:prstGeom>
            <a:grpFill/>
            <a:ln w="9525">
              <a:solidFill>
                <a:schemeClr val="bg2"/>
              </a:solidFill>
              <a:round/>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ＭＳ Ｐゴシック" pitchFamily="-107" charset="-128"/>
                <a:cs typeface="+mn-cs"/>
              </a:endParaRPr>
            </a:p>
          </p:txBody>
        </p:sp>
      </p:grpSp>
      <p:sp>
        <p:nvSpPr>
          <p:cNvPr id="115752" name="TextBox 1">
            <a:extLst>
              <a:ext uri="{FF2B5EF4-FFF2-40B4-BE49-F238E27FC236}">
                <a16:creationId xmlns:a16="http://schemas.microsoft.com/office/drawing/2014/main" id="{4245C3D6-1AFB-CF89-5917-FEDD44836F43}"/>
              </a:ext>
            </a:extLst>
          </p:cNvPr>
          <p:cNvSpPr txBox="1">
            <a:spLocks noChangeArrowheads="1"/>
          </p:cNvSpPr>
          <p:nvPr/>
        </p:nvSpPr>
        <p:spPr bwMode="auto">
          <a:xfrm>
            <a:off x="4972050" y="2374901"/>
            <a:ext cx="409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Alpha                          Beta</a:t>
            </a:r>
          </a:p>
        </p:txBody>
      </p:sp>
      <p:sp>
        <p:nvSpPr>
          <p:cNvPr id="115753" name="Speech Bubble: Rectangle 2">
            <a:extLst>
              <a:ext uri="{FF2B5EF4-FFF2-40B4-BE49-F238E27FC236}">
                <a16:creationId xmlns:a16="http://schemas.microsoft.com/office/drawing/2014/main" id="{77D91A84-78F4-750F-4ECE-30F1CDD1CFE5}"/>
              </a:ext>
            </a:extLst>
          </p:cNvPr>
          <p:cNvSpPr>
            <a:spLocks noChangeArrowheads="1"/>
          </p:cNvSpPr>
          <p:nvPr/>
        </p:nvSpPr>
        <p:spPr bwMode="auto">
          <a:xfrm>
            <a:off x="1600201" y="1319214"/>
            <a:ext cx="1573213" cy="733425"/>
          </a:xfrm>
          <a:prstGeom prst="wedgeRectCallout">
            <a:avLst>
              <a:gd name="adj1" fmla="val 94537"/>
              <a:gd name="adj2" fmla="val 74435"/>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Two protons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Two neutrons</a:t>
            </a:r>
          </a:p>
        </p:txBody>
      </p:sp>
      <p:sp>
        <p:nvSpPr>
          <p:cNvPr id="115754" name="Speech Bubble: Rectangle 3">
            <a:extLst>
              <a:ext uri="{FF2B5EF4-FFF2-40B4-BE49-F238E27FC236}">
                <a16:creationId xmlns:a16="http://schemas.microsoft.com/office/drawing/2014/main" id="{EA688BD0-6BB1-E32A-0BF7-CB1BB85E87AE}"/>
              </a:ext>
            </a:extLst>
          </p:cNvPr>
          <p:cNvSpPr>
            <a:spLocks noChangeArrowheads="1"/>
          </p:cNvSpPr>
          <p:nvPr/>
        </p:nvSpPr>
        <p:spPr bwMode="auto">
          <a:xfrm>
            <a:off x="9525001" y="1517650"/>
            <a:ext cx="1006475" cy="692150"/>
          </a:xfrm>
          <a:prstGeom prst="wedgeRectCallout">
            <a:avLst>
              <a:gd name="adj1" fmla="val -108528"/>
              <a:gd name="adj2" fmla="val 105505"/>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One electron</a:t>
            </a:r>
          </a:p>
        </p:txBody>
      </p:sp>
    </p:spTree>
  </p:cSld>
  <p:clrMapOvr>
    <a:masterClrMapping/>
  </p:clrMapOvr>
  <p:transition advClick="0"/>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10283312-DA1A-3CC0-608D-F107433D5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1">
            <a:extLst>
              <a:ext uri="{FF2B5EF4-FFF2-40B4-BE49-F238E27FC236}">
                <a16:creationId xmlns:a16="http://schemas.microsoft.com/office/drawing/2014/main" id="{9488FD6F-EEDB-2FBC-4292-365B213347DE}"/>
              </a:ext>
            </a:extLst>
          </p:cNvPr>
          <p:cNvSpPr>
            <a:spLocks noChangeArrowheads="1"/>
          </p:cNvSpPr>
          <p:nvPr/>
        </p:nvSpPr>
        <p:spPr bwMode="auto">
          <a:xfrm>
            <a:off x="4114800" y="5791200"/>
            <a:ext cx="3886200" cy="838200"/>
          </a:xfrm>
          <a:prstGeom prst="rect">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Radium-223 targets osteoblastic bone lesions </a:t>
            </a:r>
          </a:p>
        </p:txBody>
      </p:sp>
    </p:spTree>
  </p:cSld>
  <p:clrMapOvr>
    <a:masterClrMapping/>
  </p:clrMapOvr>
  <p:transition advClick="0"/>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4">
            <a:extLst>
              <a:ext uri="{FF2B5EF4-FFF2-40B4-BE49-F238E27FC236}">
                <a16:creationId xmlns:a16="http://schemas.microsoft.com/office/drawing/2014/main" id="{AE4E2DC9-2A37-6FAE-18AE-C31FE5743C7D}"/>
              </a:ext>
            </a:extLst>
          </p:cNvPr>
          <p:cNvSpPr>
            <a:spLocks noGrp="1" noChangeArrowheads="1"/>
          </p:cNvSpPr>
          <p:nvPr>
            <p:ph type="title"/>
          </p:nvPr>
        </p:nvSpPr>
        <p:spPr>
          <a:xfrm>
            <a:off x="3505200" y="476251"/>
            <a:ext cx="7010400" cy="511175"/>
          </a:xfrm>
        </p:spPr>
        <p:txBody>
          <a:bodyPr>
            <a:normAutofit fontScale="90000"/>
          </a:bodyPr>
          <a:lstStyle/>
          <a:p>
            <a:pPr algn="l" eaLnBrk="1" hangingPunct="1">
              <a:defRPr/>
            </a:pPr>
            <a:r>
              <a:rPr lang="en-US" altLang="en-US" sz="3600" b="1" dirty="0">
                <a:solidFill>
                  <a:schemeClr val="tx1"/>
                </a:solidFill>
                <a:latin typeface="+mn-lt"/>
              </a:rPr>
              <a:t>EORTC GUCG 1333 (PEACE III)</a:t>
            </a:r>
          </a:p>
        </p:txBody>
      </p:sp>
      <p:sp>
        <p:nvSpPr>
          <p:cNvPr id="2" name="Rectangle 29">
            <a:extLst>
              <a:ext uri="{FF2B5EF4-FFF2-40B4-BE49-F238E27FC236}">
                <a16:creationId xmlns:a16="http://schemas.microsoft.com/office/drawing/2014/main" id="{6A016C59-7251-1A5B-039A-CE9765041271}"/>
              </a:ext>
            </a:extLst>
          </p:cNvPr>
          <p:cNvSpPr>
            <a:spLocks noChangeArrowheads="1"/>
          </p:cNvSpPr>
          <p:nvPr/>
        </p:nvSpPr>
        <p:spPr bwMode="auto">
          <a:xfrm>
            <a:off x="2862263" y="-407988"/>
            <a:ext cx="8001000" cy="277813"/>
          </a:xfrm>
          <a:prstGeom prst="rect">
            <a:avLst/>
          </a:prstGeom>
          <a:noFill/>
          <a:ln>
            <a:noFill/>
          </a:ln>
          <a:effectLst/>
        </p:spPr>
        <p:txBody>
          <a:bodyPr lIns="68580" tIns="34290" rIns="68580" bIns="3429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656668"/>
              </a:solidFill>
              <a:effectLst/>
              <a:uLnTx/>
              <a:uFillTx/>
              <a:latin typeface="Times New Roman" panose="02020603050405020304"/>
              <a:ea typeface="+mn-ea"/>
              <a:cs typeface="+mn-cs"/>
            </a:endParaRPr>
          </a:p>
        </p:txBody>
      </p:sp>
      <p:sp>
        <p:nvSpPr>
          <p:cNvPr id="3" name="Rectangle 43">
            <a:extLst>
              <a:ext uri="{FF2B5EF4-FFF2-40B4-BE49-F238E27FC236}">
                <a16:creationId xmlns:a16="http://schemas.microsoft.com/office/drawing/2014/main" id="{997D8915-C068-650B-BEA0-24D3C44114FB}"/>
              </a:ext>
            </a:extLst>
          </p:cNvPr>
          <p:cNvSpPr>
            <a:spLocks noChangeArrowheads="1"/>
          </p:cNvSpPr>
          <p:nvPr/>
        </p:nvSpPr>
        <p:spPr bwMode="auto">
          <a:xfrm>
            <a:off x="2862263" y="619126"/>
            <a:ext cx="8001000" cy="276225"/>
          </a:xfrm>
          <a:prstGeom prst="rect">
            <a:avLst/>
          </a:prstGeom>
          <a:noFill/>
          <a:ln>
            <a:noFill/>
          </a:ln>
          <a:effectLst/>
        </p:spPr>
        <p:txBody>
          <a:bodyPr lIns="68580" tIns="34290" rIns="68580" bIns="3429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656668"/>
              </a:solidFill>
              <a:effectLst/>
              <a:uLnTx/>
              <a:uFillTx/>
              <a:latin typeface="Times New Roman" panose="02020603050405020304"/>
              <a:ea typeface="+mn-ea"/>
              <a:cs typeface="+mn-cs"/>
            </a:endParaRPr>
          </a:p>
        </p:txBody>
      </p:sp>
      <p:grpSp>
        <p:nvGrpSpPr>
          <p:cNvPr id="4" name="Group 3">
            <a:extLst>
              <a:ext uri="{FF2B5EF4-FFF2-40B4-BE49-F238E27FC236}">
                <a16:creationId xmlns:a16="http://schemas.microsoft.com/office/drawing/2014/main" id="{7D0AFC98-9F12-5BDA-1A49-90DA78BAE03A}"/>
              </a:ext>
            </a:extLst>
          </p:cNvPr>
          <p:cNvGrpSpPr/>
          <p:nvPr/>
        </p:nvGrpSpPr>
        <p:grpSpPr>
          <a:xfrm>
            <a:off x="123579" y="1997074"/>
            <a:ext cx="12007779" cy="3717926"/>
            <a:chOff x="1600200" y="1997075"/>
            <a:chExt cx="8839200" cy="2736850"/>
          </a:xfrm>
        </p:grpSpPr>
        <p:sp>
          <p:nvSpPr>
            <p:cNvPr id="14" name="Rectangle 13">
              <a:extLst>
                <a:ext uri="{FF2B5EF4-FFF2-40B4-BE49-F238E27FC236}">
                  <a16:creationId xmlns:a16="http://schemas.microsoft.com/office/drawing/2014/main" id="{5EA81A5F-7EF9-7855-FF2E-1F058949E38C}"/>
                </a:ext>
              </a:extLst>
            </p:cNvPr>
            <p:cNvSpPr>
              <a:spLocks noChangeArrowheads="1"/>
            </p:cNvSpPr>
            <p:nvPr/>
          </p:nvSpPr>
          <p:spPr bwMode="auto">
            <a:xfrm>
              <a:off x="9623919" y="3762118"/>
              <a:ext cx="608527" cy="653533"/>
            </a:xfrm>
            <a:prstGeom prst="rect">
              <a:avLst/>
            </a:prstGeom>
            <a:gradFill rotWithShape="0">
              <a:gsLst>
                <a:gs pos="0">
                  <a:srgbClr val="4F81BD"/>
                </a:gs>
                <a:gs pos="100000">
                  <a:srgbClr val="4F81BD">
                    <a:gamma/>
                    <a:tint val="20000"/>
                    <a:invGamma/>
                  </a:srgbClr>
                </a:gs>
              </a:gsLst>
              <a:lin ang="2700000" scaled="1"/>
            </a:gradFill>
            <a:ln w="25400" algn="ctr">
              <a:solidFill>
                <a:srgbClr val="4F81BD"/>
              </a:solidFill>
              <a:miter lim="800000"/>
              <a:headEnd/>
              <a:tailEnd/>
            </a:ln>
          </p:spPr>
          <p:txBody>
            <a:bodyPr vert="vert270" lIns="68580" tIns="34290" rIns="68580" bIns="34290" anchor="ctr" upright="1"/>
            <a:lstStyle/>
            <a:p>
              <a:pPr marL="0" marR="0" lvl="0" indent="0" algn="ctr" defTabSz="685800" rtl="0" eaLnBrk="1" fontAlgn="auto" latinLnBrk="0" hangingPunct="1">
                <a:lnSpc>
                  <a:spcPct val="100000"/>
                </a:lnSpc>
                <a:spcBef>
                  <a:spcPts val="0"/>
                </a:spcBef>
                <a:spcAft>
                  <a:spcPts val="450"/>
                </a:spcAft>
                <a:buClrTx/>
                <a:buSzTx/>
                <a:buFontTx/>
                <a:buNone/>
                <a:tabLst>
                  <a:tab pos="170021" algn="l"/>
                </a:tabLst>
                <a:defRPr/>
              </a:pPr>
              <a:r>
                <a:rPr kumimoji="0" lang="en-US" sz="1400" b="0" i="0" u="none" strike="noStrike" kern="1200" cap="none" spc="0" normalizeH="0" baseline="0" noProof="0">
                  <a:ln>
                    <a:noFill/>
                  </a:ln>
                  <a:solidFill>
                    <a:srgbClr val="656668"/>
                  </a:solidFill>
                  <a:effectLst/>
                  <a:uLnTx/>
                  <a:uFillTx/>
                  <a:latin typeface="Calibri" panose="020F0502020204030204" pitchFamily="34" charset="0"/>
                  <a:ea typeface="Times New Roman" panose="02020603050405020304" pitchFamily="18" charset="0"/>
                  <a:cs typeface="Calibri" panose="020F0502020204030204" pitchFamily="34" charset="0"/>
                </a:rPr>
                <a:t>PFS2</a:t>
              </a:r>
              <a:endParaRPr kumimoji="0" lang="en-GB" sz="1400" b="0" i="0" u="none" strike="noStrike" kern="1200" cap="none" spc="0" normalizeH="0" baseline="0" noProof="0">
                <a:ln>
                  <a:noFill/>
                </a:ln>
                <a:solidFill>
                  <a:srgbClr val="656668"/>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cxnSp>
          <p:nvCxnSpPr>
            <p:cNvPr id="118789" name="Straight Arrow Connector 15">
              <a:extLst>
                <a:ext uri="{FF2B5EF4-FFF2-40B4-BE49-F238E27FC236}">
                  <a16:creationId xmlns:a16="http://schemas.microsoft.com/office/drawing/2014/main" id="{555B77D0-0FCC-A441-7E2D-16DF8DB94DA0}"/>
                </a:ext>
              </a:extLst>
            </p:cNvPr>
            <p:cNvCxnSpPr>
              <a:cxnSpLocks noChangeShapeType="1"/>
            </p:cNvCxnSpPr>
            <p:nvPr/>
          </p:nvCxnSpPr>
          <p:spPr bwMode="auto">
            <a:xfrm>
              <a:off x="8748714" y="4095751"/>
              <a:ext cx="854075" cy="4763"/>
            </a:xfrm>
            <a:prstGeom prst="straightConnector1">
              <a:avLst/>
            </a:prstGeom>
            <a:noFill/>
            <a:ln w="57150" algn="ctr">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118790" name="Straight Arrow Connector 16">
              <a:extLst>
                <a:ext uri="{FF2B5EF4-FFF2-40B4-BE49-F238E27FC236}">
                  <a16:creationId xmlns:a16="http://schemas.microsoft.com/office/drawing/2014/main" id="{9F85E373-41C9-4898-5577-0FA5088E435E}"/>
                </a:ext>
              </a:extLst>
            </p:cNvPr>
            <p:cNvCxnSpPr>
              <a:cxnSpLocks noChangeShapeType="1"/>
            </p:cNvCxnSpPr>
            <p:nvPr/>
          </p:nvCxnSpPr>
          <p:spPr bwMode="auto">
            <a:xfrm>
              <a:off x="6021389" y="4278313"/>
              <a:ext cx="668337" cy="0"/>
            </a:xfrm>
            <a:prstGeom prst="straightConnector1">
              <a:avLst/>
            </a:prstGeom>
            <a:noFill/>
            <a:ln w="38100" algn="ctr">
              <a:solidFill>
                <a:srgbClr val="9BBB59"/>
              </a:solidFill>
              <a:round/>
              <a:headEnd type="diamond"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outerShdw>
                  </a:effectLst>
                </a14:hiddenEffects>
              </a:ext>
            </a:extLst>
          </p:spPr>
        </p:cxnSp>
        <p:sp>
          <p:nvSpPr>
            <p:cNvPr id="32" name="Rounded Rectangle 31">
              <a:extLst>
                <a:ext uri="{FF2B5EF4-FFF2-40B4-BE49-F238E27FC236}">
                  <a16:creationId xmlns:a16="http://schemas.microsoft.com/office/drawing/2014/main" id="{985AC9ED-0801-50AE-589F-AE1CC65EBD2D}"/>
                </a:ext>
              </a:extLst>
            </p:cNvPr>
            <p:cNvSpPr/>
            <p:nvPr/>
          </p:nvSpPr>
          <p:spPr>
            <a:xfrm>
              <a:off x="8464550" y="4103689"/>
              <a:ext cx="274638" cy="579437"/>
            </a:xfrm>
            <a:prstGeom prst="roundRect">
              <a:avLst/>
            </a:prstGeom>
            <a:no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18793" name="Group 36">
              <a:extLst>
                <a:ext uri="{FF2B5EF4-FFF2-40B4-BE49-F238E27FC236}">
                  <a16:creationId xmlns:a16="http://schemas.microsoft.com/office/drawing/2014/main" id="{B92F955E-074C-84DB-A377-CD1AE6060406}"/>
                </a:ext>
              </a:extLst>
            </p:cNvPr>
            <p:cNvGrpSpPr>
              <a:grpSpLocks/>
            </p:cNvGrpSpPr>
            <p:nvPr/>
          </p:nvGrpSpPr>
          <p:grpSpPr bwMode="auto">
            <a:xfrm>
              <a:off x="1600200" y="1997075"/>
              <a:ext cx="8839200" cy="2736850"/>
              <a:chOff x="472576" y="1091963"/>
              <a:chExt cx="8458272" cy="2736000"/>
            </a:xfrm>
          </p:grpSpPr>
          <p:sp>
            <p:nvSpPr>
              <p:cNvPr id="118794" name="Rectangle 37">
                <a:extLst>
                  <a:ext uri="{FF2B5EF4-FFF2-40B4-BE49-F238E27FC236}">
                    <a16:creationId xmlns:a16="http://schemas.microsoft.com/office/drawing/2014/main" id="{0E7F1C73-E5B6-AFAE-4721-1F121E81147C}"/>
                  </a:ext>
                </a:extLst>
              </p:cNvPr>
              <p:cNvSpPr>
                <a:spLocks noChangeArrowheads="1"/>
              </p:cNvSpPr>
              <p:nvPr/>
            </p:nvSpPr>
            <p:spPr bwMode="auto">
              <a:xfrm>
                <a:off x="2751117" y="1559777"/>
                <a:ext cx="871075" cy="38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defTabSz="685800">
                  <a:spcBef>
                    <a:spcPct val="20000"/>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656668"/>
                    </a:solidFill>
                    <a:effectLst/>
                    <a:uLnTx/>
                    <a:uFillTx/>
                    <a:latin typeface="Calibri" panose="020F0502020204030204" pitchFamily="34" charset="0"/>
                    <a:ea typeface="+mn-ea"/>
                    <a:cs typeface="Calibri" panose="020F0502020204030204" pitchFamily="34" charset="0"/>
                  </a:rPr>
                  <a:t>Target Accrual</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656668"/>
                    </a:solidFill>
                    <a:effectLst/>
                    <a:uLnTx/>
                    <a:uFillTx/>
                    <a:latin typeface="Calibri" panose="020F0502020204030204" pitchFamily="34" charset="0"/>
                    <a:ea typeface="+mn-ea"/>
                    <a:cs typeface="Calibri" panose="020F0502020204030204" pitchFamily="34" charset="0"/>
                  </a:rPr>
                  <a:t>N=560</a:t>
                </a:r>
              </a:p>
            </p:txBody>
          </p:sp>
          <p:sp>
            <p:nvSpPr>
              <p:cNvPr id="39" name="AutoShape 4">
                <a:extLst>
                  <a:ext uri="{FF2B5EF4-FFF2-40B4-BE49-F238E27FC236}">
                    <a16:creationId xmlns:a16="http://schemas.microsoft.com/office/drawing/2014/main" id="{AD22C1C2-D1C5-250E-A6F5-0B822EF4F4A5}"/>
                  </a:ext>
                </a:extLst>
              </p:cNvPr>
              <p:cNvSpPr>
                <a:spLocks noChangeArrowheads="1"/>
              </p:cNvSpPr>
              <p:nvPr/>
            </p:nvSpPr>
            <p:spPr bwMode="auto">
              <a:xfrm>
                <a:off x="472576" y="1161791"/>
                <a:ext cx="2015828" cy="2596343"/>
              </a:xfrm>
              <a:prstGeom prst="roundRect">
                <a:avLst/>
              </a:prstGeom>
              <a:solidFill>
                <a:schemeClr val="accent2"/>
              </a:solidFill>
              <a:ln w="25400">
                <a:noFill/>
                <a:round/>
                <a:headEnd/>
                <a:tailEnd/>
              </a:ln>
            </p:spPr>
            <p:txBody>
              <a:bodyPr anchor="ct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Study population</a:t>
                </a:r>
              </a:p>
              <a:p>
                <a:pPr marL="85723" marR="0" lvl="0" indent="-85723"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Patients with </a:t>
                </a:r>
                <a:r>
                  <a:rPr kumimoji="0"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rPr>
                  <a:t>bone-predominant m</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a:t>
                </a:r>
                <a:r>
                  <a:rPr kumimoji="0"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rPr>
                  <a:t>RPC (≥2 bone metastases)</a:t>
                </a:r>
              </a:p>
              <a:p>
                <a:pPr marL="85723" marR="0" lvl="0" indent="-85723"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Asymptomatic or mildly symptomatic</a:t>
                </a:r>
              </a:p>
              <a:p>
                <a:pPr marL="85723" marR="0" lvl="0" indent="-85723"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WHO PS of 0 or 1 </a:t>
                </a:r>
              </a:p>
              <a:p>
                <a:pPr marL="85723" marR="0" lvl="0" indent="-85723"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No prior treatment with, cyp17 inhibitors, enzalutamide, Ra233, other radionucleotides, </a:t>
                </a:r>
                <a:r>
                  <a:rPr kumimoji="0" lang="en-US" altLang="zh-CN" sz="1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hemibody</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radiotherapy </a:t>
                </a:r>
              </a:p>
              <a:p>
                <a:pPr marL="85723" marR="0" lvl="0" indent="-85723"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No known brain or visceral metastases</a:t>
                </a:r>
              </a:p>
            </p:txBody>
          </p:sp>
          <p:sp>
            <p:nvSpPr>
              <p:cNvPr id="40" name="Rectangle 12">
                <a:extLst>
                  <a:ext uri="{FF2B5EF4-FFF2-40B4-BE49-F238E27FC236}">
                    <a16:creationId xmlns:a16="http://schemas.microsoft.com/office/drawing/2014/main" id="{E3DE5A45-0D18-41DC-123E-24D33EB3201C}"/>
                  </a:ext>
                </a:extLst>
              </p:cNvPr>
              <p:cNvSpPr>
                <a:spLocks noChangeArrowheads="1"/>
              </p:cNvSpPr>
              <p:nvPr/>
            </p:nvSpPr>
            <p:spPr bwMode="auto">
              <a:xfrm>
                <a:off x="2773992" y="2045755"/>
                <a:ext cx="827902" cy="828418"/>
              </a:xfrm>
              <a:prstGeom prst="roundRect">
                <a:avLst/>
              </a:prstGeom>
              <a:solidFill>
                <a:schemeClr val="accent4"/>
              </a:solidFill>
              <a:ln w="19050" cap="rnd" cmpd="sng">
                <a:noFill/>
                <a:prstDash val="sysDot"/>
                <a:miter lim="800000"/>
                <a:headEnd/>
                <a:tailEnd/>
              </a:ln>
            </p:spPr>
            <p:txBody>
              <a:bodyPr wrap="none" anchor="ct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anose="02020603050405020304"/>
                    <a:ea typeface="+mn-ea"/>
                    <a:cs typeface="Calibri" panose="020F0502020204030204" pitchFamily="34" charset="0"/>
                  </a:rPr>
                  <a:t>1:1</a:t>
                </a:r>
                <a:br>
                  <a:rPr kumimoji="0" lang="en-US" sz="1400" b="0" i="0" u="none" strike="noStrike" kern="1200" cap="none" spc="0" normalizeH="0" baseline="0" noProof="0" dirty="0">
                    <a:ln>
                      <a:noFill/>
                    </a:ln>
                    <a:solidFill>
                      <a:srgbClr val="FFFFFF"/>
                    </a:solidFill>
                    <a:effectLst/>
                    <a:uLnTx/>
                    <a:uFillTx/>
                    <a:latin typeface="Times New Roman" panose="02020603050405020304"/>
                    <a:ea typeface="+mn-ea"/>
                    <a:cs typeface="Calibri" panose="020F0502020204030204" pitchFamily="34" charset="0"/>
                  </a:rPr>
                </a:br>
                <a:r>
                  <a:rPr kumimoji="0" lang="en-US" sz="1400" b="0" i="0" u="none" strike="noStrike" kern="1200" cap="none" spc="0" normalizeH="0" baseline="0" noProof="0" dirty="0" err="1">
                    <a:ln>
                      <a:noFill/>
                    </a:ln>
                    <a:solidFill>
                      <a:srgbClr val="FFFFFF"/>
                    </a:solidFill>
                    <a:effectLst/>
                    <a:uLnTx/>
                    <a:uFillTx/>
                    <a:latin typeface="Times New Roman" panose="02020603050405020304"/>
                    <a:ea typeface="+mn-ea"/>
                    <a:cs typeface="Calibri" panose="020F0502020204030204" pitchFamily="34" charset="0"/>
                  </a:rPr>
                  <a:t>Randomisation</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41" name="AutoShape 4">
                <a:extLst>
                  <a:ext uri="{FF2B5EF4-FFF2-40B4-BE49-F238E27FC236}">
                    <a16:creationId xmlns:a16="http://schemas.microsoft.com/office/drawing/2014/main" id="{2548E40A-4FDE-BBAD-4CB4-7D5355D08AC1}"/>
                  </a:ext>
                </a:extLst>
              </p:cNvPr>
              <p:cNvSpPr>
                <a:spLocks noChangeArrowheads="1"/>
              </p:cNvSpPr>
              <p:nvPr/>
            </p:nvSpPr>
            <p:spPr bwMode="auto">
              <a:xfrm>
                <a:off x="6883120" y="1091963"/>
                <a:ext cx="2047728" cy="2736000"/>
              </a:xfrm>
              <a:prstGeom prst="roundRect">
                <a:avLst/>
              </a:prstGeom>
              <a:solidFill>
                <a:schemeClr val="accent2"/>
              </a:solidFill>
              <a:ln w="25400">
                <a:noFill/>
                <a:round/>
                <a:headEnd/>
                <a:tailEnd/>
              </a:ln>
            </p:spPr>
            <p:txBody>
              <a:bodyPr anchor="ct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rPr>
                  <a:t>Primary endpoint</a:t>
                </a:r>
              </a:p>
              <a:p>
                <a:pPr marL="85723" marR="0" lvl="0" indent="-85723" algn="l" defTabSz="685800" rtl="0" eaLnBrk="1" fontAlgn="auto" latinLnBrk="0" hangingPunct="1">
                  <a:lnSpc>
                    <a:spcPct val="100000"/>
                  </a:lnSpc>
                  <a:spcBef>
                    <a:spcPts val="0"/>
                  </a:spcBef>
                  <a:spcAft>
                    <a:spcPts val="0"/>
                  </a:spcAft>
                  <a:buClr>
                    <a:srgbClr val="FFFFFF"/>
                  </a:buClr>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rPr>
                  <a:t> </a:t>
                </a:r>
                <a:r>
                  <a:rPr kumimoji="0" lang="en-US" altLang="zh-CN" sz="1400" b="0" i="0" u="none" strike="noStrike" kern="1200" cap="none" spc="0" normalizeH="0" baseline="0" noProof="0" dirty="0" err="1">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rPr>
                  <a:t>rPFS</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endParaRP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endParaRP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rPr>
                  <a:t>Secondary endpoints</a:t>
                </a:r>
              </a:p>
              <a:p>
                <a:pPr marL="85723" marR="0" lvl="0" indent="-85723" algn="l" defTabSz="685800" rtl="0" eaLnBrk="1" fontAlgn="auto" latinLnBrk="0" hangingPunct="1">
                  <a:lnSpc>
                    <a:spcPct val="100000"/>
                  </a:lnSpc>
                  <a:spcBef>
                    <a:spcPts val="0"/>
                  </a:spcBef>
                  <a:spcAft>
                    <a:spcPts val="0"/>
                  </a:spcAft>
                  <a:buClr>
                    <a:srgbClr val="FFFFFF"/>
                  </a:buClr>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rPr>
                  <a:t>OS</a:t>
                </a:r>
              </a:p>
              <a:p>
                <a:pPr marL="85723" marR="0" lvl="0" indent="-85723" algn="l" defTabSz="685800" rtl="0" eaLnBrk="1" fontAlgn="auto" latinLnBrk="0" hangingPunct="1">
                  <a:lnSpc>
                    <a:spcPct val="100000"/>
                  </a:lnSpc>
                  <a:spcBef>
                    <a:spcPts val="0"/>
                  </a:spcBef>
                  <a:spcAft>
                    <a:spcPts val="0"/>
                  </a:spcAft>
                  <a:buClr>
                    <a:srgbClr val="FFFFFF"/>
                  </a:buClr>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rPr>
                  <a:t>DSS</a:t>
                </a:r>
              </a:p>
              <a:p>
                <a:pPr marL="85723" marR="0" lvl="0" indent="-85723" algn="l" defTabSz="685800" rtl="0" eaLnBrk="1" fontAlgn="auto" latinLnBrk="0" hangingPunct="1">
                  <a:lnSpc>
                    <a:spcPct val="100000"/>
                  </a:lnSpc>
                  <a:spcBef>
                    <a:spcPts val="0"/>
                  </a:spcBef>
                  <a:spcAft>
                    <a:spcPts val="0"/>
                  </a:spcAft>
                  <a:buClr>
                    <a:srgbClr val="FFFFFF"/>
                  </a:buClr>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rPr>
                  <a:t>SSE</a:t>
                </a:r>
              </a:p>
              <a:p>
                <a:pPr marL="85723" marR="0" lvl="0" indent="-85723" algn="l" defTabSz="685800" rtl="0" eaLnBrk="1" fontAlgn="auto" latinLnBrk="0" hangingPunct="1">
                  <a:lnSpc>
                    <a:spcPct val="100000"/>
                  </a:lnSpc>
                  <a:spcBef>
                    <a:spcPts val="0"/>
                  </a:spcBef>
                  <a:spcAft>
                    <a:spcPts val="0"/>
                  </a:spcAft>
                  <a:buClr>
                    <a:srgbClr val="FFFFFF"/>
                  </a:buClr>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rPr>
                  <a:t>Time to initiation of next systemic anti-neoplastic therapy </a:t>
                </a:r>
              </a:p>
              <a:p>
                <a:pPr marL="85723" marR="0" lvl="0" indent="-85723" algn="l" defTabSz="685800" rtl="0" eaLnBrk="1" fontAlgn="auto" latinLnBrk="0" hangingPunct="1">
                  <a:lnSpc>
                    <a:spcPct val="100000"/>
                  </a:lnSpc>
                  <a:spcBef>
                    <a:spcPts val="0"/>
                  </a:spcBef>
                  <a:spcAft>
                    <a:spcPts val="0"/>
                  </a:spcAft>
                  <a:buClr>
                    <a:srgbClr val="FFFFFF"/>
                  </a:buClr>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rPr>
                  <a:t>PFS2</a:t>
                </a:r>
              </a:p>
              <a:p>
                <a:pPr marL="85723" marR="0" lvl="0" indent="-85723" algn="l" defTabSz="685800" rtl="0" eaLnBrk="1" fontAlgn="auto" latinLnBrk="0" hangingPunct="1">
                  <a:lnSpc>
                    <a:spcPct val="100000"/>
                  </a:lnSpc>
                  <a:spcBef>
                    <a:spcPts val="0"/>
                  </a:spcBef>
                  <a:spcAft>
                    <a:spcPts val="0"/>
                  </a:spcAft>
                  <a:buClr>
                    <a:srgbClr val="FFFFFF"/>
                  </a:buClr>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rPr>
                  <a:t> Brief Pain Inventory (BPI),</a:t>
                </a:r>
              </a:p>
              <a:p>
                <a:pPr marL="85723" marR="0" lvl="0" indent="-85723" algn="l" defTabSz="685800" rtl="0" eaLnBrk="1" fontAlgn="auto" latinLnBrk="0" hangingPunct="1">
                  <a:lnSpc>
                    <a:spcPct val="100000"/>
                  </a:lnSpc>
                  <a:spcBef>
                    <a:spcPts val="0"/>
                  </a:spcBef>
                  <a:spcAft>
                    <a:spcPts val="0"/>
                  </a:spcAft>
                  <a:buClr>
                    <a:srgbClr val="FFFFFF"/>
                  </a:buClr>
                  <a:buSzTx/>
                  <a:buFont typeface="Arial"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a:ea typeface="宋体" panose="02010600030101010101" pitchFamily="2" charset="-122"/>
                    <a:cs typeface="Calibri" panose="020F0502020204030204" pitchFamily="34" charset="0"/>
                  </a:rPr>
                  <a:t>(EQ-5D-5L) </a:t>
                </a:r>
              </a:p>
            </p:txBody>
          </p:sp>
          <p:grpSp>
            <p:nvGrpSpPr>
              <p:cNvPr id="118798" name="Group 41">
                <a:extLst>
                  <a:ext uri="{FF2B5EF4-FFF2-40B4-BE49-F238E27FC236}">
                    <a16:creationId xmlns:a16="http://schemas.microsoft.com/office/drawing/2014/main" id="{DF952E59-F5B4-0989-41D8-0F134643695C}"/>
                  </a:ext>
                </a:extLst>
              </p:cNvPr>
              <p:cNvGrpSpPr>
                <a:grpSpLocks/>
              </p:cNvGrpSpPr>
              <p:nvPr/>
            </p:nvGrpSpPr>
            <p:grpSpPr bwMode="auto">
              <a:xfrm>
                <a:off x="3989335" y="1255193"/>
                <a:ext cx="2784652" cy="2409541"/>
                <a:chOff x="3597625" y="1180742"/>
                <a:chExt cx="2784652" cy="2409541"/>
              </a:xfrm>
            </p:grpSpPr>
            <p:sp>
              <p:nvSpPr>
                <p:cNvPr id="86037" name="AutoShape 6">
                  <a:extLst>
                    <a:ext uri="{FF2B5EF4-FFF2-40B4-BE49-F238E27FC236}">
                      <a16:creationId xmlns:a16="http://schemas.microsoft.com/office/drawing/2014/main" id="{B9E1FB94-087A-B738-6305-D9455FACAE6D}"/>
                    </a:ext>
                  </a:extLst>
                </p:cNvPr>
                <p:cNvSpPr>
                  <a:spLocks noChangeArrowheads="1"/>
                </p:cNvSpPr>
                <p:nvPr/>
              </p:nvSpPr>
              <p:spPr bwMode="auto">
                <a:xfrm>
                  <a:off x="3597551" y="1180974"/>
                  <a:ext cx="2485225" cy="720501"/>
                </a:xfrm>
                <a:prstGeom prst="roundRect">
                  <a:avLst>
                    <a:gd name="adj" fmla="val 16667"/>
                  </a:avLst>
                </a:prstGeom>
                <a:solidFill>
                  <a:srgbClr val="4541DE"/>
                </a:solidFill>
                <a:ln>
                  <a:noFill/>
                </a:ln>
              </p:spPr>
              <p:txBody>
                <a:bodyPr anchor="ctr"/>
                <a:lstStyle>
                  <a:lvl1pPr defTabSz="685800">
                    <a:defRPr sz="2400">
                      <a:solidFill>
                        <a:schemeClr val="bg2"/>
                      </a:solidFill>
                      <a:latin typeface="Times New Roman" panose="02020603050405020304" pitchFamily="18" charset="0"/>
                    </a:defRPr>
                  </a:lvl1pPr>
                  <a:lvl2pPr marL="742950" indent="-285750" defTabSz="685800">
                    <a:defRPr sz="2400">
                      <a:solidFill>
                        <a:schemeClr val="bg2"/>
                      </a:solidFill>
                      <a:latin typeface="Times New Roman" panose="02020603050405020304" pitchFamily="18" charset="0"/>
                    </a:defRPr>
                  </a:lvl2pPr>
                  <a:lvl3pPr marL="1143000" indent="-228600" defTabSz="685800">
                    <a:defRPr sz="2400">
                      <a:solidFill>
                        <a:schemeClr val="bg2"/>
                      </a:solidFill>
                      <a:latin typeface="Times New Roman" panose="02020603050405020304" pitchFamily="18" charset="0"/>
                    </a:defRPr>
                  </a:lvl3pPr>
                  <a:lvl4pPr marL="1600200" indent="-228600" defTabSz="685800">
                    <a:defRPr sz="2400">
                      <a:solidFill>
                        <a:schemeClr val="bg2"/>
                      </a:solidFill>
                      <a:latin typeface="Times New Roman" panose="02020603050405020304" pitchFamily="18" charset="0"/>
                    </a:defRPr>
                  </a:lvl4pPr>
                  <a:lvl5pPr marL="2057400" indent="-228600" defTabSz="685800">
                    <a:defRPr sz="2400">
                      <a:solidFill>
                        <a:schemeClr val="bg2"/>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bg2"/>
                      </a:solidFill>
                      <a:latin typeface="Times New Roman" panose="02020603050405020304" pitchFamily="18" charset="0"/>
                    </a:defRPr>
                  </a:lvl9pPr>
                </a:lstStyle>
                <a:p>
                  <a:pPr marL="0" marR="0" lvl="0" indent="0" algn="ctr" defTabSz="685800" rtl="0" eaLnBrk="1" fontAlgn="base" latinLnBrk="0" hangingPunct="1">
                    <a:lnSpc>
                      <a:spcPct val="90000"/>
                    </a:lnSpc>
                    <a:spcBef>
                      <a:spcPct val="40000"/>
                    </a:spcBef>
                    <a:spcAft>
                      <a:spcPct val="0"/>
                    </a:spcAft>
                    <a:buClr>
                      <a:srgbClr val="0090C5"/>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Times New Roman" panose="02020603050405020304"/>
                      <a:ea typeface="宋体" panose="02010600030101010101" pitchFamily="2" charset="-122"/>
                      <a:cs typeface="Calibri" panose="020F0502020204030204" pitchFamily="34" charset="0"/>
                    </a:rPr>
                    <a:t>Enzalutamide 160 mg </a:t>
                  </a:r>
                  <a:r>
                    <a:rPr kumimoji="0" lang="en-US" altLang="zh-CN" sz="1400" b="1" i="0" u="none" strike="noStrike" kern="1200" cap="none" spc="0" normalizeH="0" baseline="0" noProof="0" dirty="0" err="1">
                      <a:ln>
                        <a:noFill/>
                      </a:ln>
                      <a:solidFill>
                        <a:srgbClr val="FFFFFF"/>
                      </a:solidFill>
                      <a:effectLst/>
                      <a:uLnTx/>
                      <a:uFillTx/>
                      <a:latin typeface="Times New Roman" panose="02020603050405020304"/>
                      <a:ea typeface="宋体" panose="02010600030101010101" pitchFamily="2" charset="-122"/>
                      <a:cs typeface="Calibri" panose="020F0502020204030204" pitchFamily="34" charset="0"/>
                    </a:rPr>
                    <a:t>qd</a:t>
                  </a:r>
                  <a:endParaRPr kumimoji="0" lang="en-US" altLang="zh-CN" sz="1400" b="1" i="0" u="none" strike="noStrike" kern="1200" cap="none" spc="0" normalizeH="0" baseline="0" noProof="0" dirty="0">
                    <a:ln>
                      <a:noFill/>
                    </a:ln>
                    <a:solidFill>
                      <a:srgbClr val="FFFFFF"/>
                    </a:solidFill>
                    <a:effectLst/>
                    <a:uLnTx/>
                    <a:uFillTx/>
                    <a:latin typeface="Times New Roman" panose="02020603050405020304"/>
                    <a:ea typeface="宋体" panose="02010600030101010101" pitchFamily="2" charset="-122"/>
                    <a:cs typeface="Calibri" panose="020F0502020204030204" pitchFamily="34" charset="0"/>
                  </a:endParaRPr>
                </a:p>
                <a:p>
                  <a:pPr marL="0" marR="0" lvl="0" indent="0" algn="ctr" defTabSz="685800" rtl="0" eaLnBrk="1" fontAlgn="base" latinLnBrk="0" hangingPunct="1">
                    <a:lnSpc>
                      <a:spcPct val="90000"/>
                    </a:lnSpc>
                    <a:spcBef>
                      <a:spcPct val="40000"/>
                    </a:spcBef>
                    <a:spcAft>
                      <a:spcPct val="0"/>
                    </a:spcAft>
                    <a:buClr>
                      <a:srgbClr val="0090C5"/>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Times New Roman" panose="02020603050405020304"/>
                      <a:ea typeface="宋体" panose="02010600030101010101" pitchFamily="2" charset="-122"/>
                      <a:cs typeface="Calibri" panose="020F0502020204030204" pitchFamily="34" charset="0"/>
                    </a:rPr>
                    <a:t>Radium-223 </a:t>
                  </a:r>
                  <a:br>
                    <a:rPr kumimoji="0" lang="en-US" altLang="zh-CN" sz="1400" b="1" i="0" u="none" strike="noStrike" kern="1200" cap="none" spc="0" normalizeH="0" baseline="0" noProof="0" dirty="0">
                      <a:ln>
                        <a:noFill/>
                      </a:ln>
                      <a:solidFill>
                        <a:srgbClr val="FFFFFF"/>
                      </a:solidFill>
                      <a:effectLst/>
                      <a:uLnTx/>
                      <a:uFillTx/>
                      <a:latin typeface="Times New Roman" panose="02020603050405020304"/>
                      <a:ea typeface="宋体" panose="02010600030101010101" pitchFamily="2" charset="-122"/>
                      <a:cs typeface="Calibri" panose="020F0502020204030204" pitchFamily="34" charset="0"/>
                    </a:rPr>
                  </a:br>
                  <a:r>
                    <a:rPr kumimoji="0" lang="en-US" altLang="zh-CN" sz="1400" b="1" i="0" u="none" strike="noStrike" kern="1200" cap="none" spc="0" normalizeH="0" baseline="0" noProof="0" dirty="0">
                      <a:ln>
                        <a:noFill/>
                      </a:ln>
                      <a:solidFill>
                        <a:srgbClr val="FFFFFF"/>
                      </a:solidFill>
                      <a:effectLst/>
                      <a:uLnTx/>
                      <a:uFillTx/>
                      <a:latin typeface="Times New Roman" panose="02020603050405020304"/>
                      <a:ea typeface="宋体" panose="02010600030101010101" pitchFamily="2" charset="-122"/>
                      <a:cs typeface="Calibri" panose="020F0502020204030204" pitchFamily="34" charset="0"/>
                    </a:rPr>
                    <a:t>55 </a:t>
                  </a:r>
                  <a:r>
                    <a:rPr kumimoji="0" lang="en-US" altLang="zh-CN" sz="1400" b="1" i="0" u="none" strike="noStrike" kern="1200" cap="none" spc="0" normalizeH="0" baseline="0" noProof="0" dirty="0" err="1">
                      <a:ln>
                        <a:noFill/>
                      </a:ln>
                      <a:solidFill>
                        <a:srgbClr val="FFFFFF"/>
                      </a:solidFill>
                      <a:effectLst/>
                      <a:uLnTx/>
                      <a:uFillTx/>
                      <a:latin typeface="Times New Roman" panose="02020603050405020304"/>
                      <a:ea typeface="宋体" panose="02010600030101010101" pitchFamily="2" charset="-122"/>
                      <a:cs typeface="Calibri" panose="020F0502020204030204" pitchFamily="34" charset="0"/>
                    </a:rPr>
                    <a:t>kBq</a:t>
                  </a:r>
                  <a:r>
                    <a:rPr kumimoji="0" lang="en-US" altLang="zh-CN" sz="1400" b="1" i="0" u="none" strike="noStrike" kern="1200" cap="none" spc="0" normalizeH="0" baseline="0" noProof="0" dirty="0">
                      <a:ln>
                        <a:noFill/>
                      </a:ln>
                      <a:solidFill>
                        <a:srgbClr val="FFFFFF"/>
                      </a:solidFill>
                      <a:effectLst/>
                      <a:uLnTx/>
                      <a:uFillTx/>
                      <a:latin typeface="Times New Roman" panose="02020603050405020304"/>
                      <a:ea typeface="宋体" panose="02010600030101010101" pitchFamily="2" charset="-122"/>
                      <a:cs typeface="Calibri" panose="020F0502020204030204" pitchFamily="34" charset="0"/>
                    </a:rPr>
                    <a:t>/kg IV every 4 weeks for 6 cycles</a:t>
                  </a:r>
                </a:p>
              </p:txBody>
            </p:sp>
            <p:sp>
              <p:nvSpPr>
                <p:cNvPr id="86038" name="AutoShape 6">
                  <a:extLst>
                    <a:ext uri="{FF2B5EF4-FFF2-40B4-BE49-F238E27FC236}">
                      <a16:creationId xmlns:a16="http://schemas.microsoft.com/office/drawing/2014/main" id="{0BAC2817-6E4E-85C1-3683-191074A09BCF}"/>
                    </a:ext>
                  </a:extLst>
                </p:cNvPr>
                <p:cNvSpPr>
                  <a:spLocks noChangeArrowheads="1"/>
                </p:cNvSpPr>
                <p:nvPr/>
              </p:nvSpPr>
              <p:spPr bwMode="auto">
                <a:xfrm>
                  <a:off x="3597551" y="2869549"/>
                  <a:ext cx="2485225" cy="720501"/>
                </a:xfrm>
                <a:prstGeom prst="roundRect">
                  <a:avLst>
                    <a:gd name="adj" fmla="val 16667"/>
                  </a:avLst>
                </a:prstGeom>
                <a:solidFill>
                  <a:srgbClr val="C00000"/>
                </a:solidFill>
                <a:ln>
                  <a:noFill/>
                </a:ln>
              </p:spPr>
              <p:txBody>
                <a:bodyPr anchor="ctr"/>
                <a:lstStyle>
                  <a:lvl1pPr defTabSz="685800">
                    <a:defRPr sz="2400">
                      <a:solidFill>
                        <a:schemeClr val="bg2"/>
                      </a:solidFill>
                      <a:latin typeface="Times New Roman" panose="02020603050405020304" pitchFamily="18" charset="0"/>
                    </a:defRPr>
                  </a:lvl1pPr>
                  <a:lvl2pPr marL="742950" indent="-285750" defTabSz="685800">
                    <a:defRPr sz="2400">
                      <a:solidFill>
                        <a:schemeClr val="bg2"/>
                      </a:solidFill>
                      <a:latin typeface="Times New Roman" panose="02020603050405020304" pitchFamily="18" charset="0"/>
                    </a:defRPr>
                  </a:lvl2pPr>
                  <a:lvl3pPr marL="1143000" indent="-228600" defTabSz="685800">
                    <a:defRPr sz="2400">
                      <a:solidFill>
                        <a:schemeClr val="bg2"/>
                      </a:solidFill>
                      <a:latin typeface="Times New Roman" panose="02020603050405020304" pitchFamily="18" charset="0"/>
                    </a:defRPr>
                  </a:lvl3pPr>
                  <a:lvl4pPr marL="1600200" indent="-228600" defTabSz="685800">
                    <a:defRPr sz="2400">
                      <a:solidFill>
                        <a:schemeClr val="bg2"/>
                      </a:solidFill>
                      <a:latin typeface="Times New Roman" panose="02020603050405020304" pitchFamily="18" charset="0"/>
                    </a:defRPr>
                  </a:lvl4pPr>
                  <a:lvl5pPr marL="2057400" indent="-228600" defTabSz="685800">
                    <a:defRPr sz="2400">
                      <a:solidFill>
                        <a:schemeClr val="bg2"/>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bg2"/>
                      </a:solidFill>
                      <a:latin typeface="Times New Roman" panose="02020603050405020304" pitchFamily="18" charset="0"/>
                    </a:defRPr>
                  </a:lvl9pPr>
                </a:lstStyle>
                <a:p>
                  <a:pPr marL="0" marR="0" lvl="0" indent="0" algn="ctr" defTabSz="685800" rtl="0" eaLnBrk="1" fontAlgn="base" latinLnBrk="0" hangingPunct="1">
                    <a:lnSpc>
                      <a:spcPct val="90000"/>
                    </a:lnSpc>
                    <a:spcBef>
                      <a:spcPct val="40000"/>
                    </a:spcBef>
                    <a:spcAft>
                      <a:spcPct val="0"/>
                    </a:spcAft>
                    <a:buClr>
                      <a:srgbClr val="0090C5"/>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Times New Roman" panose="02020603050405020304"/>
                      <a:ea typeface="宋体" panose="02010600030101010101" pitchFamily="2" charset="-122"/>
                      <a:cs typeface="Calibri" panose="020F0502020204030204" pitchFamily="34" charset="0"/>
                    </a:rPr>
                    <a:t>Enzalutamide 160 mg </a:t>
                  </a:r>
                  <a:r>
                    <a:rPr kumimoji="0" lang="en-US" altLang="zh-CN" sz="1400" b="1" i="0" u="none" strike="noStrike" kern="1200" cap="none" spc="0" normalizeH="0" baseline="0" noProof="0" dirty="0" err="1">
                      <a:ln>
                        <a:noFill/>
                      </a:ln>
                      <a:solidFill>
                        <a:srgbClr val="FFFFFF"/>
                      </a:solidFill>
                      <a:effectLst/>
                      <a:uLnTx/>
                      <a:uFillTx/>
                      <a:latin typeface="Times New Roman" panose="02020603050405020304"/>
                      <a:ea typeface="宋体" panose="02010600030101010101" pitchFamily="2" charset="-122"/>
                      <a:cs typeface="Calibri" panose="020F0502020204030204" pitchFamily="34" charset="0"/>
                    </a:rPr>
                    <a:t>qd</a:t>
                  </a:r>
                  <a:endParaRPr kumimoji="0" lang="en-US" altLang="zh-CN" sz="1400" b="1" i="0" u="none" strike="noStrike" kern="1200" cap="none" spc="0" normalizeH="0" baseline="0" noProof="0" dirty="0">
                    <a:ln>
                      <a:noFill/>
                    </a:ln>
                    <a:solidFill>
                      <a:srgbClr val="FFFFFF"/>
                    </a:solidFill>
                    <a:effectLst/>
                    <a:uLnTx/>
                    <a:uFillTx/>
                    <a:latin typeface="Times New Roman" panose="02020603050405020304"/>
                    <a:ea typeface="宋体" panose="02010600030101010101" pitchFamily="2" charset="-122"/>
                    <a:cs typeface="Calibri" panose="020F0502020204030204" pitchFamily="34" charset="0"/>
                  </a:endParaRPr>
                </a:p>
              </p:txBody>
            </p:sp>
            <p:sp>
              <p:nvSpPr>
                <p:cNvPr id="50" name="Textfeld 13">
                  <a:extLst>
                    <a:ext uri="{FF2B5EF4-FFF2-40B4-BE49-F238E27FC236}">
                      <a16:creationId xmlns:a16="http://schemas.microsoft.com/office/drawing/2014/main" id="{675E7FAD-518D-C109-3F44-199A8307B6B6}"/>
                    </a:ext>
                  </a:extLst>
                </p:cNvPr>
                <p:cNvSpPr txBox="1"/>
                <p:nvPr/>
              </p:nvSpPr>
              <p:spPr bwMode="gray">
                <a:xfrm>
                  <a:off x="3705406" y="2006217"/>
                  <a:ext cx="2676630" cy="758589"/>
                </a:xfrm>
                <a:prstGeom prst="rect">
                  <a:avLst/>
                </a:prstGeom>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Times New Roman" panose="02020603050405020304"/>
                      <a:ea typeface="Gulim" pitchFamily="34" charset="-127"/>
                      <a:cs typeface="Calibri" panose="020F0502020204030204" pitchFamily="34" charset="0"/>
                    </a:rPr>
                    <a:t>Stratification factors </a:t>
                  </a:r>
                </a:p>
                <a:p>
                  <a:pPr marL="86914" marR="0" lvl="0" indent="-86914"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a:ea typeface="Gulim" pitchFamily="34" charset="-127"/>
                      <a:cs typeface="Calibri" panose="020F0502020204030204" pitchFamily="34" charset="0"/>
                    </a:rPr>
                    <a:t>Country</a:t>
                  </a:r>
                </a:p>
                <a:p>
                  <a:pPr marL="86914" marR="0" lvl="0" indent="-86914"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a:ea typeface="Gulim" pitchFamily="34" charset="-127"/>
                      <a:cs typeface="Calibri" panose="020F0502020204030204" pitchFamily="34" charset="0"/>
                    </a:rPr>
                    <a:t>Baseline pain (BPI worst pain 0-1 vs 2-3)</a:t>
                  </a:r>
                </a:p>
                <a:p>
                  <a:pPr marL="86914" marR="0" lvl="0" indent="-86914"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a:ea typeface="Gulim" pitchFamily="34" charset="-127"/>
                      <a:cs typeface="Calibri" panose="020F0502020204030204" pitchFamily="34" charset="0"/>
                    </a:rPr>
                    <a:t>Prior docetaxel (yes vs no)</a:t>
                  </a:r>
                </a:p>
                <a:p>
                  <a:pPr marL="86914" marR="0" lvl="0" indent="-86914"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a:ea typeface="Gulim" pitchFamily="34" charset="-127"/>
                      <a:cs typeface="Calibri" panose="020F0502020204030204" pitchFamily="34" charset="0"/>
                    </a:rPr>
                    <a:t>Use of </a:t>
                  </a:r>
                  <a:r>
                    <a:rPr kumimoji="0" lang="en-US" sz="1400" b="0" i="0" u="none" strike="noStrike" kern="1200" cap="none" spc="0" normalizeH="0" baseline="0" noProof="0" dirty="0">
                      <a:ln>
                        <a:noFill/>
                      </a:ln>
                      <a:solidFill>
                        <a:srgbClr val="000000"/>
                      </a:solidFill>
                      <a:effectLst/>
                      <a:uLnTx/>
                      <a:uFillTx/>
                      <a:latin typeface="Times New Roman" panose="02020603050405020304"/>
                      <a:ea typeface="Gulim" pitchFamily="34" charset="-127"/>
                      <a:cs typeface="Calibri" panose="020F0502020204030204" pitchFamily="34" charset="0"/>
                    </a:rPr>
                    <a:t>bone health agents*</a:t>
                  </a: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a:ea typeface="Gulim" pitchFamily="34" charset="-127"/>
                    <a:cs typeface="Calibri" panose="020F0502020204030204" pitchFamily="34" charset="0"/>
                  </a:endParaRPr>
                </a:p>
              </p:txBody>
            </p:sp>
          </p:grpSp>
          <p:cxnSp>
            <p:nvCxnSpPr>
              <p:cNvPr id="43" name="Straight Arrow Connector 42">
                <a:extLst>
                  <a:ext uri="{FF2B5EF4-FFF2-40B4-BE49-F238E27FC236}">
                    <a16:creationId xmlns:a16="http://schemas.microsoft.com/office/drawing/2014/main" id="{6601CEA0-9A18-A5F3-4FB1-4B9299B4C8A6}"/>
                  </a:ext>
                </a:extLst>
              </p:cNvPr>
              <p:cNvCxnSpPr>
                <a:cxnSpLocks/>
                <a:stCxn id="39" idx="3"/>
                <a:endCxn id="40" idx="1"/>
              </p:cNvCxnSpPr>
              <p:nvPr/>
            </p:nvCxnSpPr>
            <p:spPr bwMode="gray">
              <a:xfrm>
                <a:off x="2488404" y="2459963"/>
                <a:ext cx="28558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9">
                <a:extLst>
                  <a:ext uri="{FF2B5EF4-FFF2-40B4-BE49-F238E27FC236}">
                    <a16:creationId xmlns:a16="http://schemas.microsoft.com/office/drawing/2014/main" id="{70FBD8DD-D068-2AAC-1CAC-CA42270E8C13}"/>
                  </a:ext>
                </a:extLst>
              </p:cNvPr>
              <p:cNvCxnSpPr>
                <a:stCxn id="40" idx="3"/>
                <a:endCxn id="86037" idx="1"/>
              </p:cNvCxnSpPr>
              <p:nvPr/>
            </p:nvCxnSpPr>
            <p:spPr bwMode="gray">
              <a:xfrm flipV="1">
                <a:off x="3601894" y="1615675"/>
                <a:ext cx="387367" cy="844288"/>
              </a:xfrm>
              <a:prstGeom prst="bentConnector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51">
                <a:extLst>
                  <a:ext uri="{FF2B5EF4-FFF2-40B4-BE49-F238E27FC236}">
                    <a16:creationId xmlns:a16="http://schemas.microsoft.com/office/drawing/2014/main" id="{E0990884-E25C-6560-7ADC-B9CA879247A0}"/>
                  </a:ext>
                </a:extLst>
              </p:cNvPr>
              <p:cNvCxnSpPr>
                <a:stCxn id="40" idx="3"/>
                <a:endCxn id="86038" idx="1"/>
              </p:cNvCxnSpPr>
              <p:nvPr/>
            </p:nvCxnSpPr>
            <p:spPr bwMode="gray">
              <a:xfrm>
                <a:off x="3601894" y="2459963"/>
                <a:ext cx="387367" cy="844288"/>
              </a:xfrm>
              <a:prstGeom prst="bentConnector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CF1179B-D56D-C7AF-9460-95ADE1680B36}"/>
                  </a:ext>
                </a:extLst>
              </p:cNvPr>
              <p:cNvCxnSpPr>
                <a:cxnSpLocks/>
                <a:stCxn id="86037" idx="3"/>
              </p:cNvCxnSpPr>
              <p:nvPr/>
            </p:nvCxnSpPr>
            <p:spPr bwMode="gray">
              <a:xfrm flipV="1">
                <a:off x="6474486" y="1591871"/>
                <a:ext cx="39800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F1A4267-0679-E53C-9AEA-16350A0C8B5A}"/>
                  </a:ext>
                </a:extLst>
              </p:cNvPr>
              <p:cNvCxnSpPr>
                <a:stCxn id="86038" idx="3"/>
              </p:cNvCxnSpPr>
              <p:nvPr/>
            </p:nvCxnSpPr>
            <p:spPr bwMode="gray">
              <a:xfrm>
                <a:off x="6474486" y="3304251"/>
                <a:ext cx="39800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advClick="0"/>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5FD6F651-EC37-7722-8B75-B5F7B6541A4D}"/>
              </a:ext>
            </a:extLst>
          </p:cNvPr>
          <p:cNvSpPr>
            <a:spLocks noChangeArrowheads="1"/>
          </p:cNvSpPr>
          <p:nvPr/>
        </p:nvSpPr>
        <p:spPr bwMode="auto">
          <a:xfrm>
            <a:off x="5068476" y="642056"/>
            <a:ext cx="2055050" cy="773289"/>
          </a:xfrm>
          <a:prstGeom prst="rect">
            <a:avLst/>
          </a:prstGeom>
          <a:noFill/>
          <a:ln w="9525">
            <a:noFill/>
            <a:miter lim="800000"/>
            <a:headEnd/>
            <a:tailEnd/>
          </a:ln>
        </p:spPr>
        <p:txBody>
          <a:bodyPr wrap="none" lIns="0" tIns="0" rIns="0" bIns="0" anchor="ctr">
            <a:spAutoFit/>
          </a:bodyPr>
          <a:lstStyle/>
          <a:p>
            <a:pPr marL="0" marR="0" lvl="0" indent="0" algn="just" defTabSz="6858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a:ln>
                  <a:noFill/>
                </a:ln>
                <a:solidFill>
                  <a:srgbClr val="666666"/>
                </a:solidFill>
                <a:effectLst/>
                <a:uLnTx/>
                <a:uFillTx/>
                <a:latin typeface="Gill Sans"/>
                <a:ea typeface="+mn-ea"/>
                <a:cs typeface="Arial" pitchFamily="34" charset="0"/>
              </a:rPr>
              <a:t>  </a:t>
            </a:r>
            <a:r>
              <a:rPr kumimoji="0" lang="en-US" sz="5025" b="0" i="0" u="none" strike="noStrike" kern="1200" cap="none" spc="0" normalizeH="0" baseline="0" noProof="0">
                <a:ln>
                  <a:noFill/>
                </a:ln>
                <a:solidFill>
                  <a:srgbClr val="666666"/>
                </a:solidFill>
                <a:effectLst/>
                <a:uLnTx/>
                <a:uFillTx/>
                <a:latin typeface="Gill Sans"/>
                <a:ea typeface="+mn-ea"/>
                <a:cs typeface="Arial" pitchFamily="34" charset="0"/>
              </a:rPr>
              <a:t> </a:t>
            </a:r>
            <a:r>
              <a:rPr kumimoji="0" lang="en-US" sz="675" b="0" i="0" u="none" strike="noStrike" kern="1200" cap="none" spc="0" normalizeH="0" baseline="0" noProof="0">
                <a:ln>
                  <a:noFill/>
                </a:ln>
                <a:solidFill>
                  <a:srgbClr val="666666"/>
                </a:solidFill>
                <a:effectLst/>
                <a:uLnTx/>
                <a:uFillTx/>
                <a:latin typeface="Gill Sans"/>
                <a:ea typeface="+mn-ea"/>
                <a:cs typeface="Arial" pitchFamily="34" charset="0"/>
              </a:rPr>
              <a:t>                                                                            </a:t>
            </a:r>
          </a:p>
        </p:txBody>
      </p:sp>
      <p:sp>
        <p:nvSpPr>
          <p:cNvPr id="119811" name="Title 5">
            <a:extLst>
              <a:ext uri="{FF2B5EF4-FFF2-40B4-BE49-F238E27FC236}">
                <a16:creationId xmlns:a16="http://schemas.microsoft.com/office/drawing/2014/main" id="{4B7F9D20-E534-DB05-9AF0-AF7BBEFF8190}"/>
              </a:ext>
            </a:extLst>
          </p:cNvPr>
          <p:cNvSpPr txBox="1">
            <a:spLocks noChangeArrowheads="1"/>
          </p:cNvSpPr>
          <p:nvPr/>
        </p:nvSpPr>
        <p:spPr bwMode="auto">
          <a:xfrm>
            <a:off x="2667000" y="2762250"/>
            <a:ext cx="6858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sz="2400">
                <a:solidFill>
                  <a:schemeClr val="bg2"/>
                </a:solidFill>
                <a:latin typeface="Times New Roman" panose="02020603050405020304" pitchFamily="18" charset="0"/>
              </a:defRPr>
            </a:lvl1pPr>
            <a:lvl2pPr marL="742950" indent="-285750" defTabSz="685800">
              <a:defRPr sz="2400">
                <a:solidFill>
                  <a:schemeClr val="bg2"/>
                </a:solidFill>
                <a:latin typeface="Times New Roman" panose="02020603050405020304" pitchFamily="18" charset="0"/>
              </a:defRPr>
            </a:lvl2pPr>
            <a:lvl3pPr marL="1143000" indent="-228600" defTabSz="685800">
              <a:defRPr sz="2400">
                <a:solidFill>
                  <a:schemeClr val="bg2"/>
                </a:solidFill>
                <a:latin typeface="Times New Roman" panose="02020603050405020304" pitchFamily="18" charset="0"/>
              </a:defRPr>
            </a:lvl3pPr>
            <a:lvl4pPr marL="1600200" indent="-228600" defTabSz="685800">
              <a:defRPr sz="2400">
                <a:solidFill>
                  <a:schemeClr val="bg2"/>
                </a:solidFill>
                <a:latin typeface="Times New Roman" panose="02020603050405020304" pitchFamily="18" charset="0"/>
              </a:defRPr>
            </a:lvl4pPr>
            <a:lvl5pPr marL="2057400" indent="-228600" defTabSz="685800">
              <a:defRPr sz="2400">
                <a:solidFill>
                  <a:schemeClr val="bg2"/>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bg2"/>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0"/>
              </a:spcBef>
              <a:spcAft>
                <a:spcPts val="1350"/>
              </a:spcAft>
              <a:buClrTx/>
              <a:buSzTx/>
              <a:buFontTx/>
              <a:buNone/>
              <a:tabLst/>
              <a:defRPr/>
            </a:pP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1" fontAlgn="base" latinLnBrk="0" hangingPunct="1">
              <a:lnSpc>
                <a:spcPct val="100000"/>
              </a:lnSpc>
              <a:spcBef>
                <a:spcPct val="0"/>
              </a:spcBef>
              <a:spcAft>
                <a:spcPts val="1350"/>
              </a:spcAft>
              <a:buClrTx/>
              <a:buSzTx/>
              <a:buFontTx/>
              <a:buNone/>
              <a:tabLst/>
              <a:defRPr/>
            </a:pP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Phase III Trial of Docetaxel vs. Docetaxel and Radium-223 for Metastatic Castration-Resistant Prostate Cancer</a:t>
            </a:r>
          </a:p>
          <a:p>
            <a:pPr marL="0" marR="0" lvl="0" indent="0" algn="ctr" defTabSz="6858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base" latinLnBrk="0" hangingPunct="1">
              <a:lnSpc>
                <a:spcPct val="9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base" latinLnBrk="0" hangingPunct="1">
              <a:lnSpc>
                <a:spcPct val="90000"/>
              </a:lnSpc>
              <a:spcBef>
                <a:spcPct val="0"/>
              </a:spcBef>
              <a:spcAft>
                <a:spcPct val="0"/>
              </a:spcAft>
              <a:buClrTx/>
              <a:buSzTx/>
              <a:buFontTx/>
              <a:buNone/>
              <a:tabLst/>
              <a:defRPr/>
            </a:pP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19812" name="Picture 2">
            <a:extLst>
              <a:ext uri="{FF2B5EF4-FFF2-40B4-BE49-F238E27FC236}">
                <a16:creationId xmlns:a16="http://schemas.microsoft.com/office/drawing/2014/main" id="{930A85CF-60E9-077B-A735-4F372DDAA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9" y="2201863"/>
            <a:ext cx="27654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2808-1EDD-03CD-80D5-DF9E35AE9280}"/>
              </a:ext>
            </a:extLst>
          </p:cNvPr>
          <p:cNvSpPr>
            <a:spLocks noGrp="1"/>
          </p:cNvSpPr>
          <p:nvPr>
            <p:ph type="title"/>
          </p:nvPr>
        </p:nvSpPr>
        <p:spPr>
          <a:xfrm>
            <a:off x="1587500" y="609600"/>
            <a:ext cx="8928100" cy="4648200"/>
          </a:xfrm>
        </p:spPr>
        <p:txBody>
          <a:bodyPr/>
          <a:lstStyle/>
          <a:p>
            <a:pPr>
              <a:defRPr/>
            </a:pPr>
            <a:r>
              <a:rPr lang="en-US" sz="3600" b="1" dirty="0" err="1"/>
              <a:t>AlphaBet</a:t>
            </a:r>
            <a:r>
              <a:rPr lang="en-US" sz="3600" b="1" dirty="0"/>
              <a:t>: </a:t>
            </a:r>
            <a:br>
              <a:rPr lang="en-US" sz="3600" b="1" dirty="0"/>
            </a:br>
            <a:r>
              <a:rPr lang="en-US" sz="3600" b="1" dirty="0"/>
              <a:t>Combination of Radium-223 and </a:t>
            </a:r>
            <a:br>
              <a:rPr lang="en-US" sz="3600" b="1" dirty="0"/>
            </a:br>
            <a:r>
              <a:rPr lang="en-US" sz="3600" b="1" baseline="30000" dirty="0"/>
              <a:t>177</a:t>
            </a:r>
            <a:r>
              <a:rPr lang="en-US" sz="3600" b="1" dirty="0"/>
              <a:t>Lu-PSMA-I&amp;T in men with metastatic castration-resistant prostate cancer </a:t>
            </a:r>
            <a:br>
              <a:rPr lang="en-US" sz="3600" b="1" dirty="0"/>
            </a:br>
            <a:br>
              <a:rPr lang="en-US" sz="3600" b="1" dirty="0"/>
            </a:br>
            <a:br>
              <a:rPr lang="en-US" sz="3600" b="1" dirty="0"/>
            </a:br>
            <a:r>
              <a:rPr lang="en-US" sz="2000" b="1" dirty="0">
                <a:solidFill>
                  <a:schemeClr val="tx1"/>
                </a:solidFill>
              </a:rPr>
              <a:t>Kostos et al. Front Med </a:t>
            </a:r>
            <a:br>
              <a:rPr lang="en-US" sz="2000" b="1" dirty="0">
                <a:solidFill>
                  <a:schemeClr val="tx1"/>
                </a:solidFill>
              </a:rPr>
            </a:br>
            <a:r>
              <a:rPr lang="en-US" sz="2000" dirty="0">
                <a:solidFill>
                  <a:schemeClr val="tx1"/>
                </a:solidFill>
                <a:hlinkClick r:id="rId2"/>
              </a:rPr>
              <a:t>https://doi.org/10.3389/fmed.2022.1059122</a:t>
            </a:r>
            <a:br>
              <a:rPr lang="en-US" sz="2000" dirty="0">
                <a:solidFill>
                  <a:schemeClr val="tx1"/>
                </a:solidFill>
              </a:rPr>
            </a:br>
            <a:br>
              <a:rPr lang="en-US" sz="2000" dirty="0">
                <a:solidFill>
                  <a:schemeClr val="tx1"/>
                </a:solidFill>
              </a:rPr>
            </a:br>
            <a:r>
              <a:rPr lang="en-US" sz="2000" b="1" dirty="0">
                <a:solidFill>
                  <a:schemeClr val="tx1"/>
                </a:solidFill>
                <a:latin typeface="+mn-lt"/>
              </a:rPr>
              <a:t>NCT05383079</a:t>
            </a:r>
          </a:p>
        </p:txBody>
      </p:sp>
    </p:spTree>
  </p:cSld>
  <p:clrMapOvr>
    <a:masterClrMapping/>
  </p:clrMapOvr>
  <p:transition advClick="0"/>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29DA8B29-7440-1F4D-08C2-8849F25F2058}"/>
              </a:ext>
            </a:extLst>
          </p:cNvPr>
          <p:cNvSpPr>
            <a:spLocks noGrp="1" noChangeArrowheads="1"/>
          </p:cNvSpPr>
          <p:nvPr>
            <p:ph type="title"/>
          </p:nvPr>
        </p:nvSpPr>
        <p:spPr>
          <a:xfrm>
            <a:off x="1600200" y="609600"/>
            <a:ext cx="9067800" cy="5486400"/>
          </a:xfrm>
        </p:spPr>
        <p:txBody>
          <a:bodyPr/>
          <a:lstStyle/>
          <a:p>
            <a:r>
              <a:rPr lang="en-US" altLang="en-US" sz="3600" b="1" dirty="0">
                <a:cs typeface="Times New Roman" panose="02020603050405020304" pitchFamily="18" charset="0"/>
              </a:rPr>
              <a:t>BAT-RAD</a:t>
            </a:r>
            <a:br>
              <a:rPr lang="en-US" altLang="en-US" sz="3600" b="1" dirty="0">
                <a:cs typeface="Times New Roman" panose="02020603050405020304" pitchFamily="18" charset="0"/>
              </a:rPr>
            </a:br>
            <a:r>
              <a:rPr lang="en-US" altLang="en-US" sz="3600" b="1" dirty="0">
                <a:cs typeface="Times New Roman" panose="02020603050405020304" pitchFamily="18" charset="0"/>
              </a:rPr>
              <a:t>Bipolar Androgen Therapy (BAT) and Radium-223 (RAD) in Metastatic Castration-resistant Prostate Cancer (</a:t>
            </a:r>
            <a:r>
              <a:rPr lang="en-US" altLang="en-US" sz="3600" b="1" dirty="0" err="1">
                <a:cs typeface="Times New Roman" panose="02020603050405020304" pitchFamily="18" charset="0"/>
              </a:rPr>
              <a:t>mCRPC</a:t>
            </a:r>
            <a:r>
              <a:rPr lang="en-US" altLang="en-US" sz="3600" b="1" dirty="0">
                <a:cs typeface="Times New Roman" panose="02020603050405020304" pitchFamily="18" charset="0"/>
              </a:rPr>
              <a:t>) </a:t>
            </a:r>
            <a:br>
              <a:rPr lang="en-US" altLang="en-US" sz="3600" b="1" dirty="0">
                <a:cs typeface="Times New Roman" panose="02020603050405020304" pitchFamily="18" charset="0"/>
              </a:rPr>
            </a:br>
            <a:br>
              <a:rPr lang="en-US" altLang="en-US" sz="3600" b="1" dirty="0">
                <a:cs typeface="Times New Roman" panose="02020603050405020304" pitchFamily="18" charset="0"/>
              </a:rPr>
            </a:br>
            <a:br>
              <a:rPr lang="en-US" altLang="en-US" sz="3600" b="1" dirty="0">
                <a:solidFill>
                  <a:schemeClr val="tx1"/>
                </a:solidFill>
                <a:cs typeface="Times New Roman" panose="02020603050405020304" pitchFamily="18" charset="0"/>
              </a:rPr>
            </a:br>
            <a:r>
              <a:rPr lang="en-US" altLang="en-US" sz="2000" b="1" dirty="0">
                <a:solidFill>
                  <a:schemeClr val="tx1"/>
                </a:solidFill>
                <a:cs typeface="Times New Roman" panose="02020603050405020304" pitchFamily="18" charset="0"/>
              </a:rPr>
              <a:t>NCT04704505</a:t>
            </a:r>
          </a:p>
        </p:txBody>
      </p:sp>
    </p:spTree>
  </p:cSld>
  <p:clrMapOvr>
    <a:masterClrMapping/>
  </p:clrMapOvr>
  <p:transition advClick="0"/>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D1A9-371C-9087-0786-59F82DFAA319}"/>
              </a:ext>
            </a:extLst>
          </p:cNvPr>
          <p:cNvSpPr>
            <a:spLocks noGrp="1"/>
          </p:cNvSpPr>
          <p:nvPr>
            <p:ph type="title"/>
          </p:nvPr>
        </p:nvSpPr>
        <p:spPr>
          <a:xfrm>
            <a:off x="1447800" y="304800"/>
            <a:ext cx="9220200" cy="1447800"/>
          </a:xfrm>
        </p:spPr>
        <p:txBody>
          <a:bodyPr/>
          <a:lstStyle/>
          <a:p>
            <a:pPr>
              <a:defRPr/>
            </a:pPr>
            <a:r>
              <a:rPr lang="en-US" sz="3400" b="1" dirty="0"/>
              <a:t>Metastatic Hormone-Sensitive Prostate Cancer with </a:t>
            </a:r>
            <a:r>
              <a:rPr lang="en-US" sz="3400" b="1" baseline="30000" dirty="0"/>
              <a:t>225</a:t>
            </a:r>
            <a:r>
              <a:rPr lang="en-US" sz="3400" b="1" dirty="0"/>
              <a:t>Ac-PSMA-617 </a:t>
            </a:r>
            <a:r>
              <a:rPr lang="en-US" sz="3400" b="1" u="sng" dirty="0"/>
              <a:t>and No Hormones</a:t>
            </a:r>
            <a:br>
              <a:rPr lang="en-US" sz="3600" b="1" dirty="0"/>
            </a:br>
            <a:r>
              <a:rPr lang="en-US" sz="1800" b="1" dirty="0" err="1">
                <a:latin typeface="+mn-lt"/>
              </a:rPr>
              <a:t>Sathegke</a:t>
            </a:r>
            <a:r>
              <a:rPr lang="en-US" sz="1800" b="1" dirty="0">
                <a:latin typeface="+mn-lt"/>
              </a:rPr>
              <a:t> et al. EJNMMI 2023  https://doi.org/10.1007/s00259-023-06165-9</a:t>
            </a:r>
          </a:p>
        </p:txBody>
      </p:sp>
      <p:pic>
        <p:nvPicPr>
          <p:cNvPr id="123907" name="Content Placeholder 3">
            <a:extLst>
              <a:ext uri="{FF2B5EF4-FFF2-40B4-BE49-F238E27FC236}">
                <a16:creationId xmlns:a16="http://schemas.microsoft.com/office/drawing/2014/main" id="{8C635132-513B-CB71-0E6F-F7A8BF1C3359}"/>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1905000" y="1981200"/>
            <a:ext cx="8458200" cy="4648200"/>
          </a:xfrm>
        </p:spPr>
      </p:pic>
      <p:sp>
        <p:nvSpPr>
          <p:cNvPr id="123908" name="Rectangle 2">
            <a:extLst>
              <a:ext uri="{FF2B5EF4-FFF2-40B4-BE49-F238E27FC236}">
                <a16:creationId xmlns:a16="http://schemas.microsoft.com/office/drawing/2014/main" id="{EF275ED6-CCE5-6D64-5243-96765439AF6E}"/>
              </a:ext>
            </a:extLst>
          </p:cNvPr>
          <p:cNvSpPr>
            <a:spLocks noChangeArrowheads="1"/>
          </p:cNvSpPr>
          <p:nvPr/>
        </p:nvSpPr>
        <p:spPr bwMode="auto">
          <a:xfrm>
            <a:off x="5029200" y="2514600"/>
            <a:ext cx="2362200" cy="533400"/>
          </a:xfrm>
          <a:prstGeom prst="rect">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Just so you know</a:t>
            </a:r>
          </a:p>
        </p:txBody>
      </p:sp>
    </p:spTree>
  </p:cSld>
  <p:clrMapOvr>
    <a:masterClrMapping/>
  </p:clrMapOvr>
  <p:transition advClick="0"/>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5">
            <a:extLst>
              <a:ext uri="{FF2B5EF4-FFF2-40B4-BE49-F238E27FC236}">
                <a16:creationId xmlns:a16="http://schemas.microsoft.com/office/drawing/2014/main" id="{213F0F2C-05FC-4DB1-6AD5-2A74BB877A64}"/>
              </a:ext>
            </a:extLst>
          </p:cNvPr>
          <p:cNvSpPr txBox="1">
            <a:spLocks noChangeArrowheads="1"/>
          </p:cNvSpPr>
          <p:nvPr/>
        </p:nvSpPr>
        <p:spPr bwMode="auto">
          <a:xfrm>
            <a:off x="1981200" y="279401"/>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4931" name="Rectangle 8">
            <a:extLst>
              <a:ext uri="{FF2B5EF4-FFF2-40B4-BE49-F238E27FC236}">
                <a16:creationId xmlns:a16="http://schemas.microsoft.com/office/drawing/2014/main" id="{986F1990-F3F9-959E-0119-4F9F3573FFD7}"/>
              </a:ext>
            </a:extLst>
          </p:cNvPr>
          <p:cNvSpPr>
            <a:spLocks noGrp="1" noChangeArrowheads="1"/>
          </p:cNvSpPr>
          <p:nvPr>
            <p:ph type="title"/>
          </p:nvPr>
        </p:nvSpPr>
        <p:spPr>
          <a:xfrm>
            <a:off x="1524000" y="0"/>
            <a:ext cx="9144000" cy="1676400"/>
          </a:xfrm>
        </p:spPr>
        <p:txBody>
          <a:bodyPr/>
          <a:lstStyle/>
          <a:p>
            <a:r>
              <a:rPr lang="en-US" altLang="en-US" sz="3600" b="1"/>
              <a:t>Challenges: Metastatic prostate cancer is a genetically heterogeneous group of diseases but radiation can kill them all!</a:t>
            </a:r>
          </a:p>
        </p:txBody>
      </p:sp>
      <p:sp>
        <p:nvSpPr>
          <p:cNvPr id="124932" name="TextBox 1">
            <a:extLst>
              <a:ext uri="{FF2B5EF4-FFF2-40B4-BE49-F238E27FC236}">
                <a16:creationId xmlns:a16="http://schemas.microsoft.com/office/drawing/2014/main" id="{FAEDCC89-9141-8AD8-3B54-D7FAB1496018}"/>
              </a:ext>
            </a:extLst>
          </p:cNvPr>
          <p:cNvSpPr txBox="1">
            <a:spLocks noChangeArrowheads="1"/>
          </p:cNvSpPr>
          <p:nvPr/>
        </p:nvSpPr>
        <p:spPr bwMode="auto">
          <a:xfrm>
            <a:off x="1524000" y="6550025"/>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Robinson et al. Cell 161:1215, 2015</a:t>
            </a:r>
          </a:p>
        </p:txBody>
      </p:sp>
      <p:pic>
        <p:nvPicPr>
          <p:cNvPr id="124933" name="Picture 1">
            <a:extLst>
              <a:ext uri="{FF2B5EF4-FFF2-40B4-BE49-F238E27FC236}">
                <a16:creationId xmlns:a16="http://schemas.microsoft.com/office/drawing/2014/main" id="{6347B358-0152-728C-2F57-3886BF0AAF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1708150"/>
            <a:ext cx="76962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Lightning Bolt 1">
            <a:extLst>
              <a:ext uri="{FF2B5EF4-FFF2-40B4-BE49-F238E27FC236}">
                <a16:creationId xmlns:a16="http://schemas.microsoft.com/office/drawing/2014/main" id="{331C460B-830F-2C0C-3CB2-93BAA47F26B5}"/>
              </a:ext>
            </a:extLst>
          </p:cNvPr>
          <p:cNvSpPr>
            <a:spLocks noChangeArrowheads="1"/>
          </p:cNvSpPr>
          <p:nvPr/>
        </p:nvSpPr>
        <p:spPr bwMode="auto">
          <a:xfrm>
            <a:off x="5105400" y="3048000"/>
            <a:ext cx="1752600" cy="1828800"/>
          </a:xfrm>
          <a:prstGeom prst="lightningBolt">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transition advClick="0"/>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201A7-FF62-0016-094A-556908364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EF29F-E49A-758D-22EA-1BCCF9444444}"/>
              </a:ext>
            </a:extLst>
          </p:cNvPr>
          <p:cNvSpPr>
            <a:spLocks noGrp="1"/>
          </p:cNvSpPr>
          <p:nvPr>
            <p:ph type="title"/>
          </p:nvPr>
        </p:nvSpPr>
        <p:spPr>
          <a:xfrm>
            <a:off x="1009822" y="2857500"/>
            <a:ext cx="10358967" cy="1143000"/>
          </a:xfrm>
        </p:spPr>
        <p:txBody>
          <a:bodyPr/>
          <a:lstStyle/>
          <a:p>
            <a:r>
              <a:rPr lang="en-US" dirty="0"/>
              <a:t>MODULE 5: Promising Investigational Approaches </a:t>
            </a:r>
            <a:br>
              <a:rPr lang="en-US" dirty="0"/>
            </a:br>
            <a:r>
              <a:rPr lang="en-US" dirty="0"/>
              <a:t>for Patients with Prostate Cancer – Dr Heath</a:t>
            </a:r>
          </a:p>
        </p:txBody>
      </p:sp>
    </p:spTree>
    <p:extLst>
      <p:ext uri="{BB962C8B-B14F-4D97-AF65-F5344CB8AC3E}">
        <p14:creationId xmlns:p14="http://schemas.microsoft.com/office/powerpoint/2010/main" val="3292586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4" y="1868935"/>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Would you extrapolate from the STAMPEDE data and substitute another AR pathway inhibitor (</a:t>
            </a:r>
            <a:r>
              <a:rPr kumimoji="0" lang="en-US" sz="2400" b="1" i="1" u="none" strike="noStrike" kern="1200" cap="none" spc="0" normalizeH="0" baseline="0" noProof="0" dirty="0" err="1">
                <a:ln>
                  <a:noFill/>
                </a:ln>
                <a:solidFill>
                  <a:srgbClr val="3333CC"/>
                </a:solidFill>
                <a:effectLst/>
                <a:uLnTx/>
                <a:uFillTx/>
                <a:latin typeface="Calibri" charset="0"/>
                <a:ea typeface="MS PGothic" pitchFamily="34" charset="-128"/>
              </a:rPr>
              <a:t>ie</a:t>
            </a: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 apalutamide, </a:t>
            </a:r>
            <a:r>
              <a:rPr kumimoji="0" lang="en-US" sz="2400" b="1" i="1" u="none" strike="noStrike" kern="1200" cap="none" spc="0" normalizeH="0" baseline="0" noProof="0" dirty="0" err="1">
                <a:ln>
                  <a:noFill/>
                </a:ln>
                <a:solidFill>
                  <a:srgbClr val="3333CC"/>
                </a:solidFill>
                <a:effectLst/>
                <a:uLnTx/>
                <a:uFillTx/>
                <a:latin typeface="Calibri" charset="0"/>
                <a:ea typeface="MS PGothic" pitchFamily="34" charset="-128"/>
              </a:rPr>
              <a:t>darolutamide</a:t>
            </a: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 or enzalutamide) for abiraterone for a patient with high-risk localized prostate cancer?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What are your thoughts about ongoing trials evaluating AR pathway inhibitors for high-risk localized disease? Are you already employing any of these strategies in clinical practice while awaiting the results?</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837261"/>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A person wearing headphones&#10;&#10;Description automatically generated">
            <a:extLst>
              <a:ext uri="{FF2B5EF4-FFF2-40B4-BE49-F238E27FC236}">
                <a16:creationId xmlns:a16="http://schemas.microsoft.com/office/drawing/2014/main" id="{EE13DDB1-9357-CC12-AFB0-ABE0BEE3DC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5" y="1925230"/>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930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8E9136-55A5-59BD-10E8-3711599F6E55}"/>
              </a:ext>
            </a:extLst>
          </p:cNvPr>
          <p:cNvSpPr txBox="1"/>
          <p:nvPr/>
        </p:nvSpPr>
        <p:spPr>
          <a:xfrm>
            <a:off x="7074079" y="4862416"/>
            <a:ext cx="2289551"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p:txBody>
      </p:sp>
      <p:pic>
        <p:nvPicPr>
          <p:cNvPr id="4" name="Picture 3" descr="A person wearing a headset and smiling&#10;&#10;Description automatically generated">
            <a:extLst>
              <a:ext uri="{FF2B5EF4-FFF2-40B4-BE49-F238E27FC236}">
                <a16:creationId xmlns:a16="http://schemas.microsoft.com/office/drawing/2014/main" id="{4E2E14DC-256A-DBF4-3853-07DC9A39CA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74079" y="2460304"/>
            <a:ext cx="2289551" cy="2286000"/>
          </a:xfrm>
          <a:prstGeom prst="rect">
            <a:avLst/>
          </a:prstGeom>
          <a:ln w="25400">
            <a:solidFill>
              <a:srgbClr val="3333CC"/>
            </a:solidFill>
          </a:ln>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06540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Promising treatment strategies under investigation — immunotherapy, </a:t>
            </a:r>
            <a:r>
              <a:rPr kumimoji="0" lang="en-US" sz="3200" b="1" i="0" u="none" strike="noStrike" kern="1200" cap="none" spc="0" normalizeH="0" baseline="0" noProof="0" dirty="0" err="1">
                <a:ln>
                  <a:noFill/>
                </a:ln>
                <a:solidFill>
                  <a:srgbClr val="FFFFFF"/>
                </a:solidFill>
                <a:effectLst/>
                <a:uLnTx/>
                <a:uFillTx/>
                <a:latin typeface="Calibri"/>
                <a:ea typeface="MS PGothic" pitchFamily="34" charset="-128"/>
                <a:cs typeface="Calibri"/>
              </a:rPr>
              <a:t>cabozantinib</a:t>
            </a: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 </a:t>
            </a:r>
            <a:r>
              <a:rPr kumimoji="0" lang="en-US" sz="3200" b="1" i="0" u="none" strike="noStrike" kern="1200" cap="none" spc="0" normalizeH="0" baseline="0" noProof="0" dirty="0" err="1">
                <a:ln>
                  <a:noFill/>
                </a:ln>
                <a:solidFill>
                  <a:srgbClr val="FFFFFF"/>
                </a:solidFill>
                <a:effectLst/>
                <a:uLnTx/>
                <a:uFillTx/>
                <a:latin typeface="Calibri"/>
                <a:ea typeface="MS PGothic" pitchFamily="34" charset="-128"/>
                <a:cs typeface="Calibri"/>
              </a:rPr>
              <a:t>abemaciclib</a:t>
            </a: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 and others</a:t>
            </a:r>
            <a:endPar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18" name="TextBox 17">
            <a:extLst>
              <a:ext uri="{FF2B5EF4-FFF2-40B4-BE49-F238E27FC236}">
                <a16:creationId xmlns:a16="http://schemas.microsoft.com/office/drawing/2014/main" id="{45F9E08B-EBE9-DA31-4517-0568092FFF51}"/>
              </a:ext>
            </a:extLst>
          </p:cNvPr>
          <p:cNvSpPr txBox="1"/>
          <p:nvPr/>
        </p:nvSpPr>
        <p:spPr>
          <a:xfrm>
            <a:off x="2465659"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5238"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1539961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4" y="1879326"/>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r>
              <a:rPr kumimoji="0" lang="en-US" sz="2400" b="1" i="1" u="none" strike="noStrike" kern="100" cap="none" spc="0" normalizeH="0" baseline="0" noProof="0" dirty="0">
                <a:ln>
                  <a:noFill/>
                </a:ln>
                <a:solidFill>
                  <a:srgbClr val="2D2DB9"/>
                </a:solidFill>
                <a:effectLst/>
                <a:uLnTx/>
                <a:uFillTx/>
                <a:latin typeface="Calibri"/>
                <a:ea typeface="Calibri" panose="020F0502020204030204" pitchFamily="34" charset="0"/>
                <a:cs typeface="Times New Roman" panose="02020603050405020304" pitchFamily="18" charset="0"/>
              </a:rPr>
              <a:t>What novel investigational strategies are you most excited about for patients with metastatic prostate cancer? What drug classes do you believe are most likely to be approved in the near future? </a:t>
            </a:r>
          </a:p>
          <a:p>
            <a:pPr marL="0"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endParaRPr kumimoji="0" lang="en-US" sz="2400" b="1" i="1" u="none" strike="noStrike" kern="100" cap="none" spc="0" normalizeH="0" baseline="0" noProof="0" dirty="0">
              <a:ln>
                <a:noFill/>
              </a:ln>
              <a:solidFill>
                <a:srgbClr val="2D2DB9"/>
              </a:solidFill>
              <a:effectLst/>
              <a:uLnTx/>
              <a:uFillTx/>
              <a:latin typeface="Calibri"/>
              <a:ea typeface="MS PGothic" pitchFamily="34" charset="-128"/>
              <a:cs typeface="Times New Roman" panose="02020603050405020304" pitchFamily="18" charset="0"/>
            </a:endParaRPr>
          </a:p>
          <a:p>
            <a:pPr marL="0"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2D2DB9"/>
                </a:solidFill>
                <a:effectLst/>
                <a:uLnTx/>
                <a:uFillTx/>
                <a:latin typeface="Calibri" charset="0"/>
                <a:ea typeface="MS PGothic" pitchFamily="34" charset="-128"/>
              </a:rPr>
              <a:t>What are your thoughts about recent data on the combination of nivolumab and </a:t>
            </a:r>
            <a:r>
              <a:rPr kumimoji="0" lang="en-US" sz="2400" b="1" i="1" u="none" strike="noStrike" kern="1200" cap="none" spc="0" normalizeH="0" baseline="0" noProof="0" dirty="0" err="1">
                <a:ln>
                  <a:noFill/>
                </a:ln>
                <a:solidFill>
                  <a:srgbClr val="2D2DB9"/>
                </a:solidFill>
                <a:effectLst/>
                <a:uLnTx/>
                <a:uFillTx/>
                <a:latin typeface="Calibri" charset="0"/>
                <a:ea typeface="MS PGothic" pitchFamily="34" charset="-128"/>
              </a:rPr>
              <a:t>cabozantinib</a:t>
            </a:r>
            <a:r>
              <a:rPr kumimoji="0" lang="en-US" sz="2400" b="1" i="1" u="none" strike="noStrike" kern="1200" cap="none" spc="0" normalizeH="0" baseline="0" noProof="0" dirty="0">
                <a:ln>
                  <a:noFill/>
                </a:ln>
                <a:solidFill>
                  <a:srgbClr val="2D2DB9"/>
                </a:solidFill>
                <a:effectLst/>
                <a:uLnTx/>
                <a:uFillTx/>
                <a:latin typeface="Calibri" charset="0"/>
                <a:ea typeface="MS PGothic" pitchFamily="34" charset="-128"/>
              </a:rPr>
              <a:t> and on the use of CDK4/6 inhibitors (abemaciclib)?</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935470" y="3791357"/>
            <a:ext cx="32280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p:txBody>
      </p:sp>
      <p:pic>
        <p:nvPicPr>
          <p:cNvPr id="3" name="Picture 2" descr="A person wearing a headset and smiling&#10;&#10;Description automatically generated">
            <a:extLst>
              <a:ext uri="{FF2B5EF4-FFF2-40B4-BE49-F238E27FC236}">
                <a16:creationId xmlns:a16="http://schemas.microsoft.com/office/drawing/2014/main" id="{201409BA-D635-4957-80D1-4B54976654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4" y="1938271"/>
            <a:ext cx="3228014" cy="18157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5788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44711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Approach to endocrine therapy for patients </a:t>
            </a:r>
            <a:b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with disease progression on prior AR inhibitor; </a:t>
            </a:r>
            <a:b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1200" cap="none" spc="0" normalizeH="0" baseline="0" noProof="0" dirty="0">
                <a:ln>
                  <a:noFill/>
                </a:ln>
                <a:solidFill>
                  <a:srgbClr val="FFFFFF"/>
                </a:solidFill>
                <a:effectLst/>
                <a:uLnTx/>
                <a:uFillTx/>
                <a:latin typeface="Calibri"/>
                <a:ea typeface="MS PGothic" pitchFamily="34" charset="-128"/>
                <a:cs typeface="Calibri"/>
              </a:rPr>
              <a:t>potential role of targeted therapies</a:t>
            </a:r>
            <a:endPar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14" name="TextBox 13">
            <a:extLst>
              <a:ext uri="{FF2B5EF4-FFF2-40B4-BE49-F238E27FC236}">
                <a16:creationId xmlns:a16="http://schemas.microsoft.com/office/drawing/2014/main" id="{764AFCD7-30BC-B5E1-4FC1-DDDB60B69633}"/>
              </a:ext>
            </a:extLst>
          </p:cNvPr>
          <p:cNvSpPr txBox="1"/>
          <p:nvPr/>
        </p:nvSpPr>
        <p:spPr>
          <a:xfrm>
            <a:off x="6213331" y="5136074"/>
            <a:ext cx="405993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8" name="TextBox 17">
            <a:extLst>
              <a:ext uri="{FF2B5EF4-FFF2-40B4-BE49-F238E27FC236}">
                <a16:creationId xmlns:a16="http://schemas.microsoft.com/office/drawing/2014/main" id="{45F9E08B-EBE9-DA31-4517-0568092FFF51}"/>
              </a:ext>
            </a:extLst>
          </p:cNvPr>
          <p:cNvSpPr txBox="1"/>
          <p:nvPr/>
        </p:nvSpPr>
        <p:spPr>
          <a:xfrm>
            <a:off x="2465659" y="5136074"/>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45238" y="2733962"/>
            <a:ext cx="2289551" cy="2286000"/>
          </a:xfrm>
          <a:prstGeom prst="ellipse">
            <a:avLst/>
          </a:prstGeom>
          <a:ln w="25400">
            <a:solidFill>
              <a:srgbClr val="3333CC"/>
            </a:solidFill>
          </a:ln>
          <a:effectLst/>
        </p:spPr>
      </p:pic>
      <p:pic>
        <p:nvPicPr>
          <p:cNvPr id="21" name="Picture 20" descr="A person wearing headphones&#10;&#10;Description automatically generated">
            <a:extLst>
              <a:ext uri="{FF2B5EF4-FFF2-40B4-BE49-F238E27FC236}">
                <a16:creationId xmlns:a16="http://schemas.microsoft.com/office/drawing/2014/main" id="{BFBC36DB-BBA1-D143-689F-B9ED7E221D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74079" y="2733962"/>
            <a:ext cx="2289551" cy="2286000"/>
          </a:xfrm>
          <a:prstGeom prst="rect">
            <a:avLst/>
          </a:prstGeom>
          <a:ln w="25400">
            <a:solidFill>
              <a:srgbClr val="3333CC"/>
            </a:solidFill>
          </a:ln>
          <a:effectLst/>
        </p:spPr>
      </p:pic>
    </p:spTree>
    <p:extLst>
      <p:ext uri="{BB962C8B-B14F-4D97-AF65-F5344CB8AC3E}">
        <p14:creationId xmlns:p14="http://schemas.microsoft.com/office/powerpoint/2010/main" val="812628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3" y="1316914"/>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Do you routinely offer a second AR pathway inhibitor after disease progression on one of these agents?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Does a change in AR pathway inhibitor after prior treatment with one of these drugs represent a reasonable control arm for future clinical trials?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Do you order AR-V7 testing for your patients experiencing disease progression on secondary hormonal therapy?</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What are your thoughts about the future role of oral targeted agents such as </a:t>
            </a:r>
            <a:r>
              <a:rPr kumimoji="0" lang="en-US" sz="2400" b="1" i="1" u="none" strike="noStrike" kern="1200" cap="none" spc="0" normalizeH="0" baseline="0" noProof="0" dirty="0" err="1">
                <a:ln>
                  <a:noFill/>
                </a:ln>
                <a:solidFill>
                  <a:srgbClr val="3333CC"/>
                </a:solidFill>
                <a:effectLst/>
                <a:uLnTx/>
                <a:uFillTx/>
                <a:latin typeface="Calibri" charset="0"/>
                <a:ea typeface="MS PGothic" pitchFamily="34" charset="-128"/>
              </a:rPr>
              <a:t>capivasertib</a:t>
            </a: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 and </a:t>
            </a:r>
            <a:r>
              <a:rPr kumimoji="0" lang="en-US" sz="2400" b="1" i="1" u="none" strike="noStrike" kern="1200" cap="none" spc="0" normalizeH="0" baseline="0" noProof="0" dirty="0" err="1">
                <a:ln>
                  <a:noFill/>
                </a:ln>
                <a:solidFill>
                  <a:srgbClr val="3333CC"/>
                </a:solidFill>
                <a:effectLst/>
                <a:uLnTx/>
                <a:uFillTx/>
                <a:latin typeface="Calibri" charset="0"/>
                <a:ea typeface="MS PGothic" pitchFamily="34" charset="-128"/>
              </a:rPr>
              <a:t>cabozantinib</a:t>
            </a: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 in this disease?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837261"/>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A person wearing headphones&#10;&#10;Description automatically generated">
            <a:extLst>
              <a:ext uri="{FF2B5EF4-FFF2-40B4-BE49-F238E27FC236}">
                <a16:creationId xmlns:a16="http://schemas.microsoft.com/office/drawing/2014/main" id="{EE13DDB1-9357-CC12-AFB0-ABE0BEE3DC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5" y="1925230"/>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453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36AB8E2-3FDD-E06E-5AC7-7C6CFDF94A37}"/>
              </a:ext>
            </a:extLst>
          </p:cNvPr>
          <p:cNvSpPr>
            <a:spLocks noGrp="1"/>
          </p:cNvSpPr>
          <p:nvPr>
            <p:ph idx="46"/>
          </p:nvPr>
        </p:nvSpPr>
        <p:spPr/>
        <p:txBody>
          <a:bodyPr/>
          <a:lstStyle/>
          <a:p>
            <a:r>
              <a:rPr lang="en-US" dirty="0"/>
              <a:t>66 years</a:t>
            </a:r>
          </a:p>
        </p:txBody>
      </p:sp>
      <p:sp>
        <p:nvSpPr>
          <p:cNvPr id="11" name="Content Placeholder 10">
            <a:extLst>
              <a:ext uri="{FF2B5EF4-FFF2-40B4-BE49-F238E27FC236}">
                <a16:creationId xmlns:a16="http://schemas.microsoft.com/office/drawing/2014/main" id="{1D41E009-AC95-8E99-6BED-5AD7C82F26DC}"/>
              </a:ext>
            </a:extLst>
          </p:cNvPr>
          <p:cNvSpPr>
            <a:spLocks noGrp="1"/>
          </p:cNvSpPr>
          <p:nvPr>
            <p:ph idx="47"/>
          </p:nvPr>
        </p:nvSpPr>
        <p:spPr/>
        <p:txBody>
          <a:bodyPr/>
          <a:lstStyle/>
          <a:p>
            <a:r>
              <a:rPr lang="en-US" dirty="0"/>
              <a:t>68 years</a:t>
            </a:r>
          </a:p>
        </p:txBody>
      </p:sp>
      <p:sp>
        <p:nvSpPr>
          <p:cNvPr id="12" name="Content Placeholder 11">
            <a:extLst>
              <a:ext uri="{FF2B5EF4-FFF2-40B4-BE49-F238E27FC236}">
                <a16:creationId xmlns:a16="http://schemas.microsoft.com/office/drawing/2014/main" id="{0F4876BC-8300-3E05-8877-A489DEAFE430}"/>
              </a:ext>
            </a:extLst>
          </p:cNvPr>
          <p:cNvSpPr>
            <a:spLocks noGrp="1"/>
          </p:cNvSpPr>
          <p:nvPr>
            <p:ph idx="48"/>
          </p:nvPr>
        </p:nvSpPr>
        <p:spPr/>
        <p:txBody>
          <a:bodyPr/>
          <a:lstStyle/>
          <a:p>
            <a:r>
              <a:rPr lang="en-US" dirty="0"/>
              <a:t>56 years</a:t>
            </a:r>
          </a:p>
        </p:txBody>
      </p:sp>
      <p:sp>
        <p:nvSpPr>
          <p:cNvPr id="13" name="Content Placeholder 12">
            <a:extLst>
              <a:ext uri="{FF2B5EF4-FFF2-40B4-BE49-F238E27FC236}">
                <a16:creationId xmlns:a16="http://schemas.microsoft.com/office/drawing/2014/main" id="{898B6AE7-B83E-6B7E-CEF9-FEF3E158E61C}"/>
              </a:ext>
            </a:extLst>
          </p:cNvPr>
          <p:cNvSpPr>
            <a:spLocks noGrp="1"/>
          </p:cNvSpPr>
          <p:nvPr>
            <p:ph idx="49"/>
          </p:nvPr>
        </p:nvSpPr>
        <p:spPr/>
        <p:txBody>
          <a:bodyPr/>
          <a:lstStyle/>
          <a:p>
            <a:r>
              <a:rPr lang="en-US" dirty="0"/>
              <a:t>75 years</a:t>
            </a:r>
          </a:p>
        </p:txBody>
      </p:sp>
      <p:sp>
        <p:nvSpPr>
          <p:cNvPr id="14" name="Content Placeholder 13">
            <a:extLst>
              <a:ext uri="{FF2B5EF4-FFF2-40B4-BE49-F238E27FC236}">
                <a16:creationId xmlns:a16="http://schemas.microsoft.com/office/drawing/2014/main" id="{A616F9A2-CA2C-C9E3-7249-33BD4DB7FF95}"/>
              </a:ext>
            </a:extLst>
          </p:cNvPr>
          <p:cNvSpPr>
            <a:spLocks noGrp="1"/>
          </p:cNvSpPr>
          <p:nvPr>
            <p:ph idx="50"/>
          </p:nvPr>
        </p:nvSpPr>
        <p:spPr/>
        <p:txBody>
          <a:bodyPr/>
          <a:lstStyle/>
          <a:p>
            <a:r>
              <a:rPr lang="en-US" dirty="0"/>
              <a:t>63 years</a:t>
            </a:r>
          </a:p>
        </p:txBody>
      </p:sp>
      <p:sp>
        <p:nvSpPr>
          <p:cNvPr id="15" name="Content Placeholder 14">
            <a:extLst>
              <a:ext uri="{FF2B5EF4-FFF2-40B4-BE49-F238E27FC236}">
                <a16:creationId xmlns:a16="http://schemas.microsoft.com/office/drawing/2014/main" id="{430BF980-FCD7-B3E1-31A2-06DDDAD8F8F6}"/>
              </a:ext>
            </a:extLst>
          </p:cNvPr>
          <p:cNvSpPr>
            <a:spLocks noGrp="1"/>
          </p:cNvSpPr>
          <p:nvPr>
            <p:ph idx="58"/>
          </p:nvPr>
        </p:nvSpPr>
        <p:spPr/>
        <p:txBody>
          <a:bodyPr/>
          <a:lstStyle/>
          <a:p>
            <a:r>
              <a:rPr lang="en-US" dirty="0"/>
              <a:t>Age</a:t>
            </a:r>
          </a:p>
        </p:txBody>
      </p:sp>
      <p:sp>
        <p:nvSpPr>
          <p:cNvPr id="16" name="Content Placeholder 15">
            <a:extLst>
              <a:ext uri="{FF2B5EF4-FFF2-40B4-BE49-F238E27FC236}">
                <a16:creationId xmlns:a16="http://schemas.microsoft.com/office/drawing/2014/main" id="{C9A8B249-542E-03C2-40C1-2753F25D089E}"/>
              </a:ext>
            </a:extLst>
          </p:cNvPr>
          <p:cNvSpPr>
            <a:spLocks noGrp="1"/>
          </p:cNvSpPr>
          <p:nvPr>
            <p:ph idx="71"/>
          </p:nvPr>
        </p:nvSpPr>
        <p:spPr/>
        <p:txBody>
          <a:bodyPr/>
          <a:lstStyle/>
          <a:p>
            <a:r>
              <a:rPr lang="en-US" dirty="0"/>
              <a:t>64 years</a:t>
            </a:r>
          </a:p>
        </p:txBody>
      </p:sp>
      <p:sp>
        <p:nvSpPr>
          <p:cNvPr id="8" name="Title 7">
            <a:extLst>
              <a:ext uri="{FF2B5EF4-FFF2-40B4-BE49-F238E27FC236}">
                <a16:creationId xmlns:a16="http://schemas.microsoft.com/office/drawing/2014/main" id="{3F82FEAC-357F-9810-67CF-E8FA4F95CEC4}"/>
              </a:ext>
            </a:extLst>
          </p:cNvPr>
          <p:cNvSpPr>
            <a:spLocks noGrp="1"/>
          </p:cNvSpPr>
          <p:nvPr>
            <p:ph type="title"/>
          </p:nvPr>
        </p:nvSpPr>
        <p:spPr/>
        <p:txBody>
          <a:bodyPr/>
          <a:lstStyle/>
          <a:p>
            <a:r>
              <a:rPr lang="en-US" dirty="0"/>
              <a:t>What was the age of the last patient in your practice with metastatic prostate cancer who was enrolled on a clinical trial? On which clinical trial was the patient enrolled and what treatment did they receive?</a:t>
            </a:r>
          </a:p>
        </p:txBody>
      </p:sp>
      <p:sp>
        <p:nvSpPr>
          <p:cNvPr id="17" name="Content Placeholder 16">
            <a:extLst>
              <a:ext uri="{FF2B5EF4-FFF2-40B4-BE49-F238E27FC236}">
                <a16:creationId xmlns:a16="http://schemas.microsoft.com/office/drawing/2014/main" id="{C7C691ED-A287-CFCA-7D31-FB1AF7F03CF0}"/>
              </a:ext>
            </a:extLst>
          </p:cNvPr>
          <p:cNvSpPr>
            <a:spLocks noGrp="1"/>
          </p:cNvSpPr>
          <p:nvPr>
            <p:ph idx="73"/>
          </p:nvPr>
        </p:nvSpPr>
        <p:spPr/>
        <p:txBody>
          <a:bodyPr/>
          <a:lstStyle/>
          <a:p>
            <a:pPr>
              <a:lnSpc>
                <a:spcPts val="1980"/>
              </a:lnSpc>
            </a:pPr>
            <a:r>
              <a:rPr lang="en-US" sz="1800" dirty="0" err="1"/>
              <a:t>Darolutamide</a:t>
            </a:r>
            <a:r>
              <a:rPr lang="en-US" sz="1800" dirty="0"/>
              <a:t> + AZD5305 on </a:t>
            </a:r>
            <a:br>
              <a:rPr lang="en-US" sz="1800" dirty="0"/>
            </a:br>
            <a:r>
              <a:rPr lang="en-US" sz="1800" dirty="0"/>
              <a:t>PETRANHA study</a:t>
            </a:r>
          </a:p>
        </p:txBody>
      </p:sp>
      <p:sp>
        <p:nvSpPr>
          <p:cNvPr id="18" name="Content Placeholder 17">
            <a:extLst>
              <a:ext uri="{FF2B5EF4-FFF2-40B4-BE49-F238E27FC236}">
                <a16:creationId xmlns:a16="http://schemas.microsoft.com/office/drawing/2014/main" id="{25D39030-0BD0-DF71-2285-65191F3E607D}"/>
              </a:ext>
            </a:extLst>
          </p:cNvPr>
          <p:cNvSpPr>
            <a:spLocks noGrp="1"/>
          </p:cNvSpPr>
          <p:nvPr>
            <p:ph idx="74"/>
          </p:nvPr>
        </p:nvSpPr>
        <p:spPr/>
        <p:txBody>
          <a:bodyPr/>
          <a:lstStyle/>
          <a:p>
            <a:r>
              <a:rPr lang="en-US" dirty="0"/>
              <a:t>Lu-PSMA + pembrolizumab</a:t>
            </a:r>
          </a:p>
        </p:txBody>
      </p:sp>
      <p:sp>
        <p:nvSpPr>
          <p:cNvPr id="19" name="Content Placeholder 18">
            <a:extLst>
              <a:ext uri="{FF2B5EF4-FFF2-40B4-BE49-F238E27FC236}">
                <a16:creationId xmlns:a16="http://schemas.microsoft.com/office/drawing/2014/main" id="{595A4959-6BCB-CD25-D895-ACED300E075F}"/>
              </a:ext>
            </a:extLst>
          </p:cNvPr>
          <p:cNvSpPr>
            <a:spLocks noGrp="1"/>
          </p:cNvSpPr>
          <p:nvPr>
            <p:ph idx="75"/>
          </p:nvPr>
        </p:nvSpPr>
        <p:spPr/>
        <p:txBody>
          <a:bodyPr/>
          <a:lstStyle/>
          <a:p>
            <a:pPr>
              <a:lnSpc>
                <a:spcPts val="1880"/>
              </a:lnSpc>
            </a:pPr>
            <a:r>
              <a:rPr lang="en-US" sz="1800" dirty="0"/>
              <a:t>Ph II CHAMP trial of </a:t>
            </a:r>
            <a:r>
              <a:rPr lang="en-US" sz="1800" dirty="0" err="1"/>
              <a:t>cabazitaxel</a:t>
            </a:r>
            <a:r>
              <a:rPr lang="en-US" sz="1800" dirty="0"/>
              <a:t>, carboplatin, nivolumab and ipilimumab</a:t>
            </a:r>
          </a:p>
        </p:txBody>
      </p:sp>
      <p:sp>
        <p:nvSpPr>
          <p:cNvPr id="20" name="Content Placeholder 19">
            <a:extLst>
              <a:ext uri="{FF2B5EF4-FFF2-40B4-BE49-F238E27FC236}">
                <a16:creationId xmlns:a16="http://schemas.microsoft.com/office/drawing/2014/main" id="{D2535504-B59C-5AF0-5FE6-F0BDAAC594F9}"/>
              </a:ext>
            </a:extLst>
          </p:cNvPr>
          <p:cNvSpPr>
            <a:spLocks noGrp="1"/>
          </p:cNvSpPr>
          <p:nvPr>
            <p:ph idx="76"/>
          </p:nvPr>
        </p:nvSpPr>
        <p:spPr/>
        <p:txBody>
          <a:bodyPr/>
          <a:lstStyle/>
          <a:p>
            <a:r>
              <a:rPr lang="en-US" sz="2000" dirty="0"/>
              <a:t>PSMA x CD3 + bispecific antibody</a:t>
            </a:r>
          </a:p>
        </p:txBody>
      </p:sp>
      <p:sp>
        <p:nvSpPr>
          <p:cNvPr id="21" name="Content Placeholder 20">
            <a:extLst>
              <a:ext uri="{FF2B5EF4-FFF2-40B4-BE49-F238E27FC236}">
                <a16:creationId xmlns:a16="http://schemas.microsoft.com/office/drawing/2014/main" id="{81B0C44C-0386-75FE-FFB8-6F214B72A09D}"/>
              </a:ext>
            </a:extLst>
          </p:cNvPr>
          <p:cNvSpPr>
            <a:spLocks noGrp="1"/>
          </p:cNvSpPr>
          <p:nvPr>
            <p:ph idx="77"/>
          </p:nvPr>
        </p:nvSpPr>
        <p:spPr/>
        <p:txBody>
          <a:bodyPr/>
          <a:lstStyle/>
          <a:p>
            <a:pPr>
              <a:lnSpc>
                <a:spcPts val="1880"/>
              </a:lnSpc>
            </a:pPr>
            <a:r>
              <a:rPr lang="en-US" sz="1800" dirty="0"/>
              <a:t>Ph II single-arm trial of nivolumab + </a:t>
            </a:r>
            <a:r>
              <a:rPr lang="en-US" sz="1800" dirty="0" err="1"/>
              <a:t>cabozantinib</a:t>
            </a:r>
            <a:endParaRPr lang="en-US" sz="1800" dirty="0"/>
          </a:p>
        </p:txBody>
      </p:sp>
      <p:sp>
        <p:nvSpPr>
          <p:cNvPr id="22" name="Content Placeholder 21">
            <a:extLst>
              <a:ext uri="{FF2B5EF4-FFF2-40B4-BE49-F238E27FC236}">
                <a16:creationId xmlns:a16="http://schemas.microsoft.com/office/drawing/2014/main" id="{6608C53F-0DAA-BCA5-3519-F5F3D3CD9DD8}"/>
              </a:ext>
            </a:extLst>
          </p:cNvPr>
          <p:cNvSpPr>
            <a:spLocks noGrp="1"/>
          </p:cNvSpPr>
          <p:nvPr>
            <p:ph idx="78"/>
          </p:nvPr>
        </p:nvSpPr>
        <p:spPr/>
        <p:txBody>
          <a:bodyPr/>
          <a:lstStyle/>
          <a:p>
            <a:r>
              <a:rPr lang="en-US" dirty="0"/>
              <a:t>Clinical trial treatment</a:t>
            </a:r>
          </a:p>
        </p:txBody>
      </p:sp>
      <p:sp>
        <p:nvSpPr>
          <p:cNvPr id="23" name="Content Placeholder 22">
            <a:extLst>
              <a:ext uri="{FF2B5EF4-FFF2-40B4-BE49-F238E27FC236}">
                <a16:creationId xmlns:a16="http://schemas.microsoft.com/office/drawing/2014/main" id="{4662CAD9-87EA-AF68-27B2-8135C9748813}"/>
              </a:ext>
            </a:extLst>
          </p:cNvPr>
          <p:cNvSpPr>
            <a:spLocks noGrp="1"/>
          </p:cNvSpPr>
          <p:nvPr>
            <p:ph idx="79"/>
          </p:nvPr>
        </p:nvSpPr>
        <p:spPr/>
        <p:txBody>
          <a:bodyPr/>
          <a:lstStyle/>
          <a:p>
            <a:r>
              <a:rPr lang="en-US" dirty="0"/>
              <a:t>Trial of PT-112</a:t>
            </a:r>
          </a:p>
        </p:txBody>
      </p:sp>
      <p:sp>
        <p:nvSpPr>
          <p:cNvPr id="24" name="Content Placeholder 23">
            <a:extLst>
              <a:ext uri="{FF2B5EF4-FFF2-40B4-BE49-F238E27FC236}">
                <a16:creationId xmlns:a16="http://schemas.microsoft.com/office/drawing/2014/main" id="{15DB12A9-A968-6594-3DF5-C03CC59898CF}"/>
              </a:ext>
            </a:extLst>
          </p:cNvPr>
          <p:cNvSpPr>
            <a:spLocks noGrp="1"/>
          </p:cNvSpPr>
          <p:nvPr>
            <p:ph idx="80"/>
          </p:nvPr>
        </p:nvSpPr>
        <p:spPr/>
        <p:txBody>
          <a:bodyPr/>
          <a:lstStyle/>
          <a:p>
            <a:r>
              <a:rPr lang="en-US" dirty="0"/>
              <a:t>72 years</a:t>
            </a:r>
          </a:p>
        </p:txBody>
      </p:sp>
      <p:sp>
        <p:nvSpPr>
          <p:cNvPr id="25" name="Content Placeholder 24">
            <a:extLst>
              <a:ext uri="{FF2B5EF4-FFF2-40B4-BE49-F238E27FC236}">
                <a16:creationId xmlns:a16="http://schemas.microsoft.com/office/drawing/2014/main" id="{96F808DA-B40F-BFAF-D4F9-1641CFFCF917}"/>
              </a:ext>
            </a:extLst>
          </p:cNvPr>
          <p:cNvSpPr>
            <a:spLocks noGrp="1"/>
          </p:cNvSpPr>
          <p:nvPr>
            <p:ph idx="81"/>
          </p:nvPr>
        </p:nvSpPr>
        <p:spPr/>
        <p:txBody>
          <a:bodyPr/>
          <a:lstStyle/>
          <a:p>
            <a:pPr>
              <a:lnSpc>
                <a:spcPts val="1880"/>
              </a:lnSpc>
            </a:pPr>
            <a:r>
              <a:rPr lang="en-US" sz="1800" dirty="0"/>
              <a:t>About to enroll on trial </a:t>
            </a:r>
            <a:br>
              <a:rPr lang="en-US" sz="1800" dirty="0"/>
            </a:br>
            <a:r>
              <a:rPr lang="en-US" sz="1800" dirty="0"/>
              <a:t>of </a:t>
            </a:r>
            <a:r>
              <a:rPr lang="en-US" sz="1800" baseline="30000" dirty="0"/>
              <a:t>225</a:t>
            </a:r>
            <a:r>
              <a:rPr lang="en-US" sz="1800" dirty="0"/>
              <a:t>Ac-PSMA-617</a:t>
            </a:r>
          </a:p>
        </p:txBody>
      </p:sp>
    </p:spTree>
    <p:extLst>
      <p:ext uri="{BB962C8B-B14F-4D97-AF65-F5344CB8AC3E}">
        <p14:creationId xmlns:p14="http://schemas.microsoft.com/office/powerpoint/2010/main" val="3148018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6E3CD419-B435-B0CE-76A2-7AC7DF0D2661}"/>
              </a:ext>
            </a:extLst>
          </p:cNvPr>
          <p:cNvSpPr>
            <a:spLocks noGrp="1"/>
          </p:cNvSpPr>
          <p:nvPr>
            <p:ph idx="46"/>
          </p:nvPr>
        </p:nvSpPr>
        <p:spPr/>
        <p:txBody>
          <a:bodyPr/>
          <a:lstStyle/>
          <a:p>
            <a:r>
              <a:rPr lang="en-US" dirty="0"/>
              <a:t>In non-HRR mutated </a:t>
            </a:r>
            <a:r>
              <a:rPr lang="en-US" dirty="0" err="1"/>
              <a:t>mCRPC</a:t>
            </a:r>
            <a:endParaRPr lang="en-US" dirty="0"/>
          </a:p>
        </p:txBody>
      </p:sp>
      <p:sp>
        <p:nvSpPr>
          <p:cNvPr id="21" name="Content Placeholder 20">
            <a:extLst>
              <a:ext uri="{FF2B5EF4-FFF2-40B4-BE49-F238E27FC236}">
                <a16:creationId xmlns:a16="http://schemas.microsoft.com/office/drawing/2014/main" id="{0CB4F030-3E17-CCA3-EB5C-9E49BDA819FB}"/>
              </a:ext>
            </a:extLst>
          </p:cNvPr>
          <p:cNvSpPr>
            <a:spLocks noGrp="1"/>
          </p:cNvSpPr>
          <p:nvPr>
            <p:ph idx="47"/>
          </p:nvPr>
        </p:nvSpPr>
        <p:spPr/>
        <p:txBody>
          <a:bodyPr/>
          <a:lstStyle/>
          <a:p>
            <a:r>
              <a:rPr lang="en-US" dirty="0"/>
              <a:t>Need to see OS data first</a:t>
            </a:r>
          </a:p>
        </p:txBody>
      </p:sp>
      <p:sp>
        <p:nvSpPr>
          <p:cNvPr id="22" name="Content Placeholder 21">
            <a:extLst>
              <a:ext uri="{FF2B5EF4-FFF2-40B4-BE49-F238E27FC236}">
                <a16:creationId xmlns:a16="http://schemas.microsoft.com/office/drawing/2014/main" id="{77BEC6B2-4B30-A4E5-1C15-AC02F36BA140}"/>
              </a:ext>
            </a:extLst>
          </p:cNvPr>
          <p:cNvSpPr>
            <a:spLocks noGrp="1"/>
          </p:cNvSpPr>
          <p:nvPr>
            <p:ph idx="48"/>
          </p:nvPr>
        </p:nvSpPr>
        <p:spPr/>
        <p:txBody>
          <a:bodyPr/>
          <a:lstStyle/>
          <a:p>
            <a:r>
              <a:rPr lang="en-US" dirty="0"/>
              <a:t>None</a:t>
            </a:r>
          </a:p>
        </p:txBody>
      </p:sp>
      <p:sp>
        <p:nvSpPr>
          <p:cNvPr id="23" name="Content Placeholder 22">
            <a:extLst>
              <a:ext uri="{FF2B5EF4-FFF2-40B4-BE49-F238E27FC236}">
                <a16:creationId xmlns:a16="http://schemas.microsoft.com/office/drawing/2014/main" id="{83516481-50BB-5F32-13A8-A0BD696390E5}"/>
              </a:ext>
            </a:extLst>
          </p:cNvPr>
          <p:cNvSpPr>
            <a:spLocks noGrp="1"/>
          </p:cNvSpPr>
          <p:nvPr>
            <p:ph idx="49"/>
          </p:nvPr>
        </p:nvSpPr>
        <p:spPr/>
        <p:txBody>
          <a:bodyPr/>
          <a:lstStyle/>
          <a:p>
            <a:r>
              <a:rPr lang="en-US" dirty="0"/>
              <a:t>Not yet, I would wait for more mature OS data</a:t>
            </a:r>
          </a:p>
        </p:txBody>
      </p:sp>
      <p:sp>
        <p:nvSpPr>
          <p:cNvPr id="24" name="Content Placeholder 23">
            <a:extLst>
              <a:ext uri="{FF2B5EF4-FFF2-40B4-BE49-F238E27FC236}">
                <a16:creationId xmlns:a16="http://schemas.microsoft.com/office/drawing/2014/main" id="{FD1CFC0F-2BF6-BF77-4300-23D7E07854E4}"/>
              </a:ext>
            </a:extLst>
          </p:cNvPr>
          <p:cNvSpPr>
            <a:spLocks noGrp="1"/>
          </p:cNvSpPr>
          <p:nvPr>
            <p:ph idx="50"/>
          </p:nvPr>
        </p:nvSpPr>
        <p:spPr/>
        <p:txBody>
          <a:bodyPr/>
          <a:lstStyle/>
          <a:p>
            <a:r>
              <a:rPr lang="en-US" dirty="0"/>
              <a:t>After AR signaling inhibitor</a:t>
            </a:r>
            <a:r>
              <a:rPr lang="en-US"/>
              <a:t>, after </a:t>
            </a:r>
            <a:r>
              <a:rPr lang="en-US" dirty="0"/>
              <a:t>PSMA therapy</a:t>
            </a:r>
          </a:p>
        </p:txBody>
      </p:sp>
      <p:sp>
        <p:nvSpPr>
          <p:cNvPr id="25" name="Content Placeholder 24">
            <a:extLst>
              <a:ext uri="{FF2B5EF4-FFF2-40B4-BE49-F238E27FC236}">
                <a16:creationId xmlns:a16="http://schemas.microsoft.com/office/drawing/2014/main" id="{3AEFF9FF-11EF-AB3B-E07D-394BA1A7B027}"/>
              </a:ext>
            </a:extLst>
          </p:cNvPr>
          <p:cNvSpPr>
            <a:spLocks noGrp="1"/>
          </p:cNvSpPr>
          <p:nvPr>
            <p:ph idx="51"/>
          </p:nvPr>
        </p:nvSpPr>
        <p:spPr/>
        <p:txBody>
          <a:bodyPr/>
          <a:lstStyle/>
          <a:p>
            <a:r>
              <a:rPr lang="en-US" dirty="0"/>
              <a:t>To be determined</a:t>
            </a:r>
          </a:p>
        </p:txBody>
      </p:sp>
      <p:sp>
        <p:nvSpPr>
          <p:cNvPr id="19" name="Title 18">
            <a:extLst>
              <a:ext uri="{FF2B5EF4-FFF2-40B4-BE49-F238E27FC236}">
                <a16:creationId xmlns:a16="http://schemas.microsoft.com/office/drawing/2014/main" id="{6D10F23D-8061-02B1-0BA0-E67CB6496FB3}"/>
              </a:ext>
            </a:extLst>
          </p:cNvPr>
          <p:cNvSpPr>
            <a:spLocks noGrp="1"/>
          </p:cNvSpPr>
          <p:nvPr>
            <p:ph type="title"/>
          </p:nvPr>
        </p:nvSpPr>
        <p:spPr/>
        <p:txBody>
          <a:bodyPr/>
          <a:lstStyle/>
          <a:p>
            <a:r>
              <a:rPr lang="en-US" dirty="0"/>
              <a:t>Based on emerging positive findings from the Phase III CONTACT-02 study, in which situations, if any, would you use the combination of </a:t>
            </a:r>
            <a:r>
              <a:rPr lang="en-US" dirty="0" err="1"/>
              <a:t>cabozantinib</a:t>
            </a:r>
            <a:r>
              <a:rPr lang="en-US" dirty="0"/>
              <a:t> and atezolizumab?</a:t>
            </a:r>
          </a:p>
        </p:txBody>
      </p:sp>
      <p:sp>
        <p:nvSpPr>
          <p:cNvPr id="26" name="Content Placeholder 25">
            <a:extLst>
              <a:ext uri="{FF2B5EF4-FFF2-40B4-BE49-F238E27FC236}">
                <a16:creationId xmlns:a16="http://schemas.microsoft.com/office/drawing/2014/main" id="{1C184705-B61A-3EC2-BC22-D02355B4446E}"/>
              </a:ext>
            </a:extLst>
          </p:cNvPr>
          <p:cNvSpPr>
            <a:spLocks noGrp="1"/>
          </p:cNvSpPr>
          <p:nvPr>
            <p:ph idx="52"/>
          </p:nvPr>
        </p:nvSpPr>
        <p:spPr/>
        <p:txBody>
          <a:bodyPr/>
          <a:lstStyle/>
          <a:p>
            <a:r>
              <a:rPr lang="en-US" dirty="0"/>
              <a:t>Need to see data</a:t>
            </a:r>
          </a:p>
        </p:txBody>
      </p:sp>
      <p:sp>
        <p:nvSpPr>
          <p:cNvPr id="2" name="TextBox 1">
            <a:extLst>
              <a:ext uri="{FF2B5EF4-FFF2-40B4-BE49-F238E27FC236}">
                <a16:creationId xmlns:a16="http://schemas.microsoft.com/office/drawing/2014/main" id="{8C89808E-45E1-EBEB-1A97-A66CE1AB0078}"/>
              </a:ext>
            </a:extLst>
          </p:cNvPr>
          <p:cNvSpPr txBox="1"/>
          <p:nvPr/>
        </p:nvSpPr>
        <p:spPr>
          <a:xfrm>
            <a:off x="551384" y="6165304"/>
            <a:ext cx="1853200"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OS = overall survival</a:t>
            </a:r>
          </a:p>
        </p:txBody>
      </p:sp>
    </p:spTree>
    <p:extLst>
      <p:ext uri="{BB962C8B-B14F-4D97-AF65-F5344CB8AC3E}">
        <p14:creationId xmlns:p14="http://schemas.microsoft.com/office/powerpoint/2010/main" val="3862953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769C16-F58B-204E-4E19-0BF485B3F54B}"/>
              </a:ext>
            </a:extLst>
          </p:cNvPr>
          <p:cNvSpPr>
            <a:spLocks noGrp="1"/>
          </p:cNvSpPr>
          <p:nvPr>
            <p:ph idx="46"/>
          </p:nvPr>
        </p:nvSpPr>
        <p:spPr/>
        <p:txBody>
          <a:bodyPr/>
          <a:lstStyle/>
          <a:p>
            <a:r>
              <a:rPr lang="en-US" dirty="0"/>
              <a:t>No</a:t>
            </a:r>
          </a:p>
        </p:txBody>
      </p:sp>
      <p:sp>
        <p:nvSpPr>
          <p:cNvPr id="4" name="Content Placeholder 3">
            <a:extLst>
              <a:ext uri="{FF2B5EF4-FFF2-40B4-BE49-F238E27FC236}">
                <a16:creationId xmlns:a16="http://schemas.microsoft.com/office/drawing/2014/main" id="{9D77CDC9-68E7-D372-65E6-90E446AE98D8}"/>
              </a:ext>
            </a:extLst>
          </p:cNvPr>
          <p:cNvSpPr>
            <a:spLocks noGrp="1"/>
          </p:cNvSpPr>
          <p:nvPr>
            <p:ph idx="48"/>
          </p:nvPr>
        </p:nvSpPr>
        <p:spPr/>
        <p:txBody>
          <a:bodyPr/>
          <a:lstStyle/>
          <a:p>
            <a:r>
              <a:rPr lang="en-US" dirty="0"/>
              <a:t>No</a:t>
            </a:r>
          </a:p>
        </p:txBody>
      </p:sp>
      <p:sp>
        <p:nvSpPr>
          <p:cNvPr id="5" name="Content Placeholder 4">
            <a:extLst>
              <a:ext uri="{FF2B5EF4-FFF2-40B4-BE49-F238E27FC236}">
                <a16:creationId xmlns:a16="http://schemas.microsoft.com/office/drawing/2014/main" id="{98586FDD-FEB1-3961-FA6B-824A3979E76E}"/>
              </a:ext>
            </a:extLst>
          </p:cNvPr>
          <p:cNvSpPr>
            <a:spLocks noGrp="1"/>
          </p:cNvSpPr>
          <p:nvPr>
            <p:ph idx="49"/>
          </p:nvPr>
        </p:nvSpPr>
        <p:spPr/>
        <p:txBody>
          <a:bodyPr/>
          <a:lstStyle/>
          <a:p>
            <a:r>
              <a:rPr lang="en-US" dirty="0"/>
              <a:t>Yes</a:t>
            </a:r>
          </a:p>
        </p:txBody>
      </p:sp>
      <p:sp>
        <p:nvSpPr>
          <p:cNvPr id="6" name="Content Placeholder 5">
            <a:extLst>
              <a:ext uri="{FF2B5EF4-FFF2-40B4-BE49-F238E27FC236}">
                <a16:creationId xmlns:a16="http://schemas.microsoft.com/office/drawing/2014/main" id="{3CB5F820-ADCC-DFAF-7B2C-AA0E80171E3E}"/>
              </a:ext>
            </a:extLst>
          </p:cNvPr>
          <p:cNvSpPr>
            <a:spLocks noGrp="1"/>
          </p:cNvSpPr>
          <p:nvPr>
            <p:ph idx="50"/>
          </p:nvPr>
        </p:nvSpPr>
        <p:spPr/>
        <p:txBody>
          <a:bodyPr/>
          <a:lstStyle/>
          <a:p>
            <a:r>
              <a:rPr lang="en-US" dirty="0"/>
              <a:t>Yes</a:t>
            </a:r>
          </a:p>
        </p:txBody>
      </p:sp>
      <p:sp>
        <p:nvSpPr>
          <p:cNvPr id="7" name="Content Placeholder 6">
            <a:extLst>
              <a:ext uri="{FF2B5EF4-FFF2-40B4-BE49-F238E27FC236}">
                <a16:creationId xmlns:a16="http://schemas.microsoft.com/office/drawing/2014/main" id="{D9AC26B7-DD73-37FC-FA8A-42F48AE93BCB}"/>
              </a:ext>
            </a:extLst>
          </p:cNvPr>
          <p:cNvSpPr>
            <a:spLocks noGrp="1"/>
          </p:cNvSpPr>
          <p:nvPr>
            <p:ph idx="51"/>
          </p:nvPr>
        </p:nvSpPr>
        <p:spPr/>
        <p:txBody>
          <a:bodyPr/>
          <a:lstStyle/>
          <a:p>
            <a:r>
              <a:rPr lang="en-US" dirty="0"/>
              <a:t>Yes</a:t>
            </a:r>
          </a:p>
        </p:txBody>
      </p:sp>
      <p:sp>
        <p:nvSpPr>
          <p:cNvPr id="8" name="Title 7">
            <a:extLst>
              <a:ext uri="{FF2B5EF4-FFF2-40B4-BE49-F238E27FC236}">
                <a16:creationId xmlns:a16="http://schemas.microsoft.com/office/drawing/2014/main" id="{C83157F9-2B6A-E97B-3401-E6626C6E83B5}"/>
              </a:ext>
            </a:extLst>
          </p:cNvPr>
          <p:cNvSpPr>
            <a:spLocks noGrp="1"/>
          </p:cNvSpPr>
          <p:nvPr>
            <p:ph type="title"/>
          </p:nvPr>
        </p:nvSpPr>
        <p:spPr/>
        <p:txBody>
          <a:bodyPr/>
          <a:lstStyle/>
          <a:p>
            <a:r>
              <a:rPr lang="en-US" dirty="0"/>
              <a:t>Do you believe one or more CDK4/6 inhibitors (</a:t>
            </a:r>
            <a:r>
              <a:rPr lang="en-US" dirty="0" err="1"/>
              <a:t>eg</a:t>
            </a:r>
            <a:r>
              <a:rPr lang="en-US" dirty="0"/>
              <a:t>, </a:t>
            </a:r>
            <a:r>
              <a:rPr lang="en-US" dirty="0" err="1"/>
              <a:t>abemaciclib</a:t>
            </a:r>
            <a:r>
              <a:rPr lang="en-US" dirty="0"/>
              <a:t>) will someday be endorsed for use in metastatic prostate cancer?</a:t>
            </a:r>
          </a:p>
        </p:txBody>
      </p:sp>
      <p:sp>
        <p:nvSpPr>
          <p:cNvPr id="9" name="Content Placeholder 8">
            <a:extLst>
              <a:ext uri="{FF2B5EF4-FFF2-40B4-BE49-F238E27FC236}">
                <a16:creationId xmlns:a16="http://schemas.microsoft.com/office/drawing/2014/main" id="{DEE1CD4B-3994-1331-3DDC-9902A51006EC}"/>
              </a:ext>
            </a:extLst>
          </p:cNvPr>
          <p:cNvSpPr>
            <a:spLocks noGrp="1"/>
          </p:cNvSpPr>
          <p:nvPr>
            <p:ph idx="52"/>
          </p:nvPr>
        </p:nvSpPr>
        <p:spPr/>
        <p:txBody>
          <a:bodyPr/>
          <a:lstStyle/>
          <a:p>
            <a:r>
              <a:rPr lang="en-US" dirty="0"/>
              <a:t>No</a:t>
            </a:r>
          </a:p>
        </p:txBody>
      </p:sp>
      <p:sp>
        <p:nvSpPr>
          <p:cNvPr id="10" name="Content Placeholder 8">
            <a:extLst>
              <a:ext uri="{FF2B5EF4-FFF2-40B4-BE49-F238E27FC236}">
                <a16:creationId xmlns:a16="http://schemas.microsoft.com/office/drawing/2014/main" id="{D5D6624C-5E65-A88E-5393-1FE14D1A69D4}"/>
              </a:ext>
            </a:extLst>
          </p:cNvPr>
          <p:cNvSpPr>
            <a:spLocks noGrp="1"/>
          </p:cNvSpPr>
          <p:nvPr>
            <p:ph idx="47"/>
          </p:nvPr>
        </p:nvSpPr>
        <p:spPr/>
        <p:txBody>
          <a:bodyPr/>
          <a:lstStyle/>
          <a:p>
            <a:r>
              <a:rPr lang="en-US" dirty="0"/>
              <a:t>No</a:t>
            </a:r>
          </a:p>
        </p:txBody>
      </p:sp>
    </p:spTree>
    <p:extLst>
      <p:ext uri="{BB962C8B-B14F-4D97-AF65-F5344CB8AC3E}">
        <p14:creationId xmlns:p14="http://schemas.microsoft.com/office/powerpoint/2010/main" val="1622804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BF0E7-7EA2-E378-C881-DCCFD240366C}"/>
              </a:ext>
            </a:extLst>
          </p:cNvPr>
          <p:cNvSpPr>
            <a:spLocks noGrp="1"/>
          </p:cNvSpPr>
          <p:nvPr>
            <p:ph idx="46"/>
          </p:nvPr>
        </p:nvSpPr>
        <p:spPr/>
        <p:txBody>
          <a:bodyPr/>
          <a:lstStyle/>
          <a:p>
            <a:r>
              <a:rPr lang="en-US" dirty="0"/>
              <a:t>Neutropenia, anemia, fatigue, diarrhea</a:t>
            </a:r>
          </a:p>
        </p:txBody>
      </p:sp>
      <p:sp>
        <p:nvSpPr>
          <p:cNvPr id="3" name="Content Placeholder 2">
            <a:extLst>
              <a:ext uri="{FF2B5EF4-FFF2-40B4-BE49-F238E27FC236}">
                <a16:creationId xmlns:a16="http://schemas.microsoft.com/office/drawing/2014/main" id="{A945F052-F21E-6A63-E1DC-E80E43CE9049}"/>
              </a:ext>
            </a:extLst>
          </p:cNvPr>
          <p:cNvSpPr>
            <a:spLocks noGrp="1"/>
          </p:cNvSpPr>
          <p:nvPr>
            <p:ph idx="47"/>
          </p:nvPr>
        </p:nvSpPr>
        <p:spPr/>
        <p:txBody>
          <a:bodyPr/>
          <a:lstStyle/>
          <a:p>
            <a:r>
              <a:rPr lang="en-US" dirty="0"/>
              <a:t>Neutropenia, GI toxicities</a:t>
            </a:r>
          </a:p>
        </p:txBody>
      </p:sp>
      <p:sp>
        <p:nvSpPr>
          <p:cNvPr id="4" name="Content Placeholder 3">
            <a:extLst>
              <a:ext uri="{FF2B5EF4-FFF2-40B4-BE49-F238E27FC236}">
                <a16:creationId xmlns:a16="http://schemas.microsoft.com/office/drawing/2014/main" id="{D1D02838-DF52-84E1-659C-548C1226C972}"/>
              </a:ext>
            </a:extLst>
          </p:cNvPr>
          <p:cNvSpPr>
            <a:spLocks noGrp="1"/>
          </p:cNvSpPr>
          <p:nvPr>
            <p:ph idx="48"/>
          </p:nvPr>
        </p:nvSpPr>
        <p:spPr/>
        <p:txBody>
          <a:bodyPr/>
          <a:lstStyle/>
          <a:p>
            <a:r>
              <a:rPr lang="en-US" dirty="0"/>
              <a:t>Diarrhea and some marrow suppressive effects, nausea, fatigue</a:t>
            </a:r>
          </a:p>
        </p:txBody>
      </p:sp>
      <p:sp>
        <p:nvSpPr>
          <p:cNvPr id="5" name="Content Placeholder 4">
            <a:extLst>
              <a:ext uri="{FF2B5EF4-FFF2-40B4-BE49-F238E27FC236}">
                <a16:creationId xmlns:a16="http://schemas.microsoft.com/office/drawing/2014/main" id="{B23B7F10-0804-3908-2B49-E5F4C30E7708}"/>
              </a:ext>
            </a:extLst>
          </p:cNvPr>
          <p:cNvSpPr>
            <a:spLocks noGrp="1"/>
          </p:cNvSpPr>
          <p:nvPr>
            <p:ph idx="49"/>
          </p:nvPr>
        </p:nvSpPr>
        <p:spPr/>
        <p:txBody>
          <a:bodyPr/>
          <a:lstStyle/>
          <a:p>
            <a:r>
              <a:rPr lang="en-US" dirty="0"/>
              <a:t>Myelosuppression, LFT abnormalities, small but scary risk of ILD</a:t>
            </a:r>
          </a:p>
        </p:txBody>
      </p:sp>
      <p:sp>
        <p:nvSpPr>
          <p:cNvPr id="6" name="Content Placeholder 5">
            <a:extLst>
              <a:ext uri="{FF2B5EF4-FFF2-40B4-BE49-F238E27FC236}">
                <a16:creationId xmlns:a16="http://schemas.microsoft.com/office/drawing/2014/main" id="{728025CA-72D6-AB99-5353-B57CD5CDA77F}"/>
              </a:ext>
            </a:extLst>
          </p:cNvPr>
          <p:cNvSpPr>
            <a:spLocks noGrp="1"/>
          </p:cNvSpPr>
          <p:nvPr>
            <p:ph idx="50"/>
          </p:nvPr>
        </p:nvSpPr>
        <p:spPr/>
        <p:txBody>
          <a:bodyPr/>
          <a:lstStyle/>
          <a:p>
            <a:r>
              <a:rPr lang="en-US" dirty="0"/>
              <a:t>Diarrhea</a:t>
            </a:r>
          </a:p>
        </p:txBody>
      </p:sp>
      <p:sp>
        <p:nvSpPr>
          <p:cNvPr id="7" name="Content Placeholder 6">
            <a:extLst>
              <a:ext uri="{FF2B5EF4-FFF2-40B4-BE49-F238E27FC236}">
                <a16:creationId xmlns:a16="http://schemas.microsoft.com/office/drawing/2014/main" id="{F21FB5DE-6EDF-DBBF-9570-F0B1B2B1B5FC}"/>
              </a:ext>
            </a:extLst>
          </p:cNvPr>
          <p:cNvSpPr>
            <a:spLocks noGrp="1"/>
          </p:cNvSpPr>
          <p:nvPr>
            <p:ph idx="51"/>
          </p:nvPr>
        </p:nvSpPr>
        <p:spPr/>
        <p:txBody>
          <a:bodyPr/>
          <a:lstStyle/>
          <a:p>
            <a:r>
              <a:rPr lang="en-US" dirty="0"/>
              <a:t>Myelosuppression, </a:t>
            </a:r>
            <a:r>
              <a:rPr lang="en-US"/>
              <a:t>GI toxicity</a:t>
            </a:r>
            <a:endParaRPr lang="en-US" dirty="0"/>
          </a:p>
        </p:txBody>
      </p:sp>
      <p:sp>
        <p:nvSpPr>
          <p:cNvPr id="8" name="Title 7">
            <a:extLst>
              <a:ext uri="{FF2B5EF4-FFF2-40B4-BE49-F238E27FC236}">
                <a16:creationId xmlns:a16="http://schemas.microsoft.com/office/drawing/2014/main" id="{E6276BA0-3E00-0771-EE8C-8B8838E17A5B}"/>
              </a:ext>
            </a:extLst>
          </p:cNvPr>
          <p:cNvSpPr>
            <a:spLocks noGrp="1"/>
          </p:cNvSpPr>
          <p:nvPr>
            <p:ph type="title"/>
          </p:nvPr>
        </p:nvSpPr>
        <p:spPr/>
        <p:txBody>
          <a:bodyPr/>
          <a:lstStyle/>
          <a:p>
            <a:r>
              <a:rPr lang="en-US" dirty="0"/>
              <a:t>What type(s) of tolerability issues would you anticipate with CDK4/6 inhibitors in metastatic prostate cancer?</a:t>
            </a:r>
          </a:p>
        </p:txBody>
      </p:sp>
      <p:sp>
        <p:nvSpPr>
          <p:cNvPr id="9" name="Content Placeholder 8">
            <a:extLst>
              <a:ext uri="{FF2B5EF4-FFF2-40B4-BE49-F238E27FC236}">
                <a16:creationId xmlns:a16="http://schemas.microsoft.com/office/drawing/2014/main" id="{14B6E9BE-24C7-4626-F294-48D14316BA8B}"/>
              </a:ext>
            </a:extLst>
          </p:cNvPr>
          <p:cNvSpPr>
            <a:spLocks noGrp="1"/>
          </p:cNvSpPr>
          <p:nvPr>
            <p:ph idx="52"/>
          </p:nvPr>
        </p:nvSpPr>
        <p:spPr/>
        <p:txBody>
          <a:bodyPr/>
          <a:lstStyle/>
          <a:p>
            <a:r>
              <a:rPr lang="en-US" dirty="0"/>
              <a:t>GI side effects and low blood counts</a:t>
            </a:r>
          </a:p>
        </p:txBody>
      </p:sp>
      <p:sp>
        <p:nvSpPr>
          <p:cNvPr id="10" name="TextBox 9">
            <a:extLst>
              <a:ext uri="{FF2B5EF4-FFF2-40B4-BE49-F238E27FC236}">
                <a16:creationId xmlns:a16="http://schemas.microsoft.com/office/drawing/2014/main" id="{765A49CE-9E92-DBBC-2D42-ED9F983CCDD9}"/>
              </a:ext>
            </a:extLst>
          </p:cNvPr>
          <p:cNvSpPr txBox="1"/>
          <p:nvPr/>
        </p:nvSpPr>
        <p:spPr>
          <a:xfrm>
            <a:off x="551384" y="6165304"/>
            <a:ext cx="2555187"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ILD = interstitial lung disease</a:t>
            </a:r>
          </a:p>
        </p:txBody>
      </p:sp>
    </p:spTree>
    <p:extLst>
      <p:ext uri="{BB962C8B-B14F-4D97-AF65-F5344CB8AC3E}">
        <p14:creationId xmlns:p14="http://schemas.microsoft.com/office/powerpoint/2010/main" val="358942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77A162-BA50-F020-6A54-26B818350427}"/>
              </a:ext>
            </a:extLst>
          </p:cNvPr>
          <p:cNvSpPr>
            <a:spLocks noGrp="1"/>
          </p:cNvSpPr>
          <p:nvPr>
            <p:ph idx="46"/>
          </p:nvPr>
        </p:nvSpPr>
        <p:spPr/>
        <p:txBody>
          <a:bodyPr/>
          <a:lstStyle/>
          <a:p>
            <a:r>
              <a:rPr lang="en-US" dirty="0"/>
              <a:t>Bicyclic peptides, PROTACs, BET inhibitors</a:t>
            </a:r>
          </a:p>
        </p:txBody>
      </p:sp>
      <p:sp>
        <p:nvSpPr>
          <p:cNvPr id="3" name="Content Placeholder 2">
            <a:extLst>
              <a:ext uri="{FF2B5EF4-FFF2-40B4-BE49-F238E27FC236}">
                <a16:creationId xmlns:a16="http://schemas.microsoft.com/office/drawing/2014/main" id="{F7DF97DC-B2F8-57AD-04CE-02BCAC92BC48}"/>
              </a:ext>
            </a:extLst>
          </p:cNvPr>
          <p:cNvSpPr>
            <a:spLocks noGrp="1"/>
          </p:cNvSpPr>
          <p:nvPr>
            <p:ph idx="47"/>
          </p:nvPr>
        </p:nvSpPr>
        <p:spPr/>
        <p:txBody>
          <a:bodyPr/>
          <a:lstStyle/>
          <a:p>
            <a:pPr>
              <a:lnSpc>
                <a:spcPts val="2080"/>
              </a:lnSpc>
            </a:pPr>
            <a:r>
              <a:rPr lang="en-US" sz="2000" dirty="0"/>
              <a:t>Bispecific T-cell engagers (</a:t>
            </a:r>
            <a:r>
              <a:rPr lang="en-US" sz="2000" dirty="0" err="1"/>
              <a:t>eg</a:t>
            </a:r>
            <a:r>
              <a:rPr lang="en-US" sz="2000" dirty="0"/>
              <a:t>, </a:t>
            </a:r>
            <a:r>
              <a:rPr lang="en-US" sz="2000" dirty="0" err="1"/>
              <a:t>xaluritamig</a:t>
            </a:r>
            <a:r>
              <a:rPr lang="en-US" sz="2000" dirty="0"/>
              <a:t> [AMG 509]), </a:t>
            </a:r>
            <a:br>
              <a:rPr lang="en-US" sz="2000" dirty="0"/>
            </a:br>
            <a:r>
              <a:rPr lang="en-US" sz="2000" dirty="0"/>
              <a:t>emerging ADCs (B7-H3, ARX517)</a:t>
            </a:r>
          </a:p>
        </p:txBody>
      </p:sp>
      <p:sp>
        <p:nvSpPr>
          <p:cNvPr id="4" name="Content Placeholder 3">
            <a:extLst>
              <a:ext uri="{FF2B5EF4-FFF2-40B4-BE49-F238E27FC236}">
                <a16:creationId xmlns:a16="http://schemas.microsoft.com/office/drawing/2014/main" id="{B8929DF1-33C2-ED33-5C25-3A1AEAB41223}"/>
              </a:ext>
            </a:extLst>
          </p:cNvPr>
          <p:cNvSpPr>
            <a:spLocks noGrp="1"/>
          </p:cNvSpPr>
          <p:nvPr>
            <p:ph idx="48"/>
          </p:nvPr>
        </p:nvSpPr>
        <p:spPr/>
        <p:txBody>
          <a:bodyPr/>
          <a:lstStyle/>
          <a:p>
            <a:r>
              <a:rPr lang="en-US" sz="1800" dirty="0"/>
              <a:t> </a:t>
            </a:r>
          </a:p>
          <a:p>
            <a:r>
              <a:rPr lang="en-US" sz="1800" dirty="0" err="1"/>
              <a:t>BiTEs</a:t>
            </a:r>
            <a:r>
              <a:rPr lang="en-US" sz="1800" dirty="0"/>
              <a:t>, CAR T combinations, ADCs, alpha particle therapies, AR degraders, CBP/p300 inhibitors, EZH2 inhibitor combinations, combinations with dual checkpoint blockade</a:t>
            </a:r>
          </a:p>
          <a:p>
            <a:endParaRPr lang="en-US" sz="1800" dirty="0"/>
          </a:p>
        </p:txBody>
      </p:sp>
      <p:sp>
        <p:nvSpPr>
          <p:cNvPr id="5" name="Content Placeholder 4">
            <a:extLst>
              <a:ext uri="{FF2B5EF4-FFF2-40B4-BE49-F238E27FC236}">
                <a16:creationId xmlns:a16="http://schemas.microsoft.com/office/drawing/2014/main" id="{5F606C96-68DE-17A8-0FE0-410B9D0B16A9}"/>
              </a:ext>
            </a:extLst>
          </p:cNvPr>
          <p:cNvSpPr>
            <a:spLocks noGrp="1"/>
          </p:cNvSpPr>
          <p:nvPr>
            <p:ph idx="49"/>
          </p:nvPr>
        </p:nvSpPr>
        <p:spPr/>
        <p:txBody>
          <a:bodyPr/>
          <a:lstStyle/>
          <a:p>
            <a:pPr>
              <a:lnSpc>
                <a:spcPts val="2080"/>
              </a:lnSpc>
            </a:pPr>
            <a:r>
              <a:rPr lang="en-US" sz="2000"/>
              <a:t>STEAP1-directed </a:t>
            </a:r>
            <a:r>
              <a:rPr lang="en-US" sz="2000" dirty="0"/>
              <a:t>engagers (</a:t>
            </a:r>
            <a:r>
              <a:rPr lang="en-US" sz="2000" dirty="0" err="1"/>
              <a:t>xaluritamig</a:t>
            </a:r>
            <a:r>
              <a:rPr lang="en-US" sz="2000" dirty="0"/>
              <a:t>), </a:t>
            </a:r>
            <a:br>
              <a:rPr lang="en-US" sz="2000" dirty="0"/>
            </a:br>
            <a:r>
              <a:rPr lang="en-US" sz="2000" dirty="0"/>
              <a:t>alpha particle radioligands, B7-H3 targeting drugs</a:t>
            </a:r>
          </a:p>
        </p:txBody>
      </p:sp>
      <p:sp>
        <p:nvSpPr>
          <p:cNvPr id="6" name="Content Placeholder 5">
            <a:extLst>
              <a:ext uri="{FF2B5EF4-FFF2-40B4-BE49-F238E27FC236}">
                <a16:creationId xmlns:a16="http://schemas.microsoft.com/office/drawing/2014/main" id="{3795796E-77CB-8353-9504-F046BD1C5F2C}"/>
              </a:ext>
            </a:extLst>
          </p:cNvPr>
          <p:cNvSpPr>
            <a:spLocks noGrp="1"/>
          </p:cNvSpPr>
          <p:nvPr>
            <p:ph idx="50"/>
          </p:nvPr>
        </p:nvSpPr>
        <p:spPr/>
        <p:txBody>
          <a:bodyPr/>
          <a:lstStyle/>
          <a:p>
            <a:r>
              <a:rPr lang="en-US" dirty="0"/>
              <a:t>PSMA ADC, B7-H3 ADC, AR degraders, alternate radioligand</a:t>
            </a:r>
          </a:p>
        </p:txBody>
      </p:sp>
      <p:sp>
        <p:nvSpPr>
          <p:cNvPr id="7" name="Content Placeholder 6">
            <a:extLst>
              <a:ext uri="{FF2B5EF4-FFF2-40B4-BE49-F238E27FC236}">
                <a16:creationId xmlns:a16="http://schemas.microsoft.com/office/drawing/2014/main" id="{8E1BF299-DE03-8963-974E-9327D3240EFE}"/>
              </a:ext>
            </a:extLst>
          </p:cNvPr>
          <p:cNvSpPr>
            <a:spLocks noGrp="1"/>
          </p:cNvSpPr>
          <p:nvPr>
            <p:ph idx="51"/>
          </p:nvPr>
        </p:nvSpPr>
        <p:spPr/>
        <p:txBody>
          <a:bodyPr/>
          <a:lstStyle/>
          <a:p>
            <a:r>
              <a:rPr lang="en-US" dirty="0" err="1"/>
              <a:t>BiTEs</a:t>
            </a:r>
            <a:r>
              <a:rPr lang="en-US" dirty="0"/>
              <a:t> and RLT</a:t>
            </a:r>
          </a:p>
        </p:txBody>
      </p:sp>
      <p:sp>
        <p:nvSpPr>
          <p:cNvPr id="8" name="Title 7">
            <a:extLst>
              <a:ext uri="{FF2B5EF4-FFF2-40B4-BE49-F238E27FC236}">
                <a16:creationId xmlns:a16="http://schemas.microsoft.com/office/drawing/2014/main" id="{06DFB60E-44DE-008E-CF4A-E3301D1FDC6D}"/>
              </a:ext>
            </a:extLst>
          </p:cNvPr>
          <p:cNvSpPr>
            <a:spLocks noGrp="1"/>
          </p:cNvSpPr>
          <p:nvPr>
            <p:ph type="title"/>
          </p:nvPr>
        </p:nvSpPr>
        <p:spPr>
          <a:xfrm>
            <a:off x="551384" y="0"/>
            <a:ext cx="10960912" cy="1023414"/>
          </a:xfrm>
        </p:spPr>
        <p:txBody>
          <a:bodyPr/>
          <a:lstStyle/>
          <a:p>
            <a:r>
              <a:rPr lang="en-US" dirty="0"/>
              <a:t>Which investigational approaches do you believe hold the most therapeutic promise in metastatic prostate cancer?</a:t>
            </a:r>
          </a:p>
        </p:txBody>
      </p:sp>
      <p:sp>
        <p:nvSpPr>
          <p:cNvPr id="12" name="Content Placeholder 3">
            <a:extLst>
              <a:ext uri="{FF2B5EF4-FFF2-40B4-BE49-F238E27FC236}">
                <a16:creationId xmlns:a16="http://schemas.microsoft.com/office/drawing/2014/main" id="{039F8971-6A90-9E0A-BCA1-9038E6141865}"/>
              </a:ext>
            </a:extLst>
          </p:cNvPr>
          <p:cNvSpPr>
            <a:spLocks noGrp="1"/>
          </p:cNvSpPr>
          <p:nvPr>
            <p:ph idx="52"/>
          </p:nvPr>
        </p:nvSpPr>
        <p:spPr/>
        <p:txBody>
          <a:bodyPr/>
          <a:lstStyle/>
          <a:p>
            <a:r>
              <a:rPr lang="en-US" sz="2000" dirty="0"/>
              <a:t>Targeted alpha particle therapies (both Ac-225 and Pb-212), novel ADCs </a:t>
            </a:r>
            <a:br>
              <a:rPr lang="en-US" sz="2000" dirty="0"/>
            </a:br>
            <a:r>
              <a:rPr lang="en-US" sz="2000" dirty="0"/>
              <a:t>(PSMA and beyond), STEAP1-targeted </a:t>
            </a:r>
            <a:r>
              <a:rPr lang="en-US" sz="2000" dirty="0" err="1"/>
              <a:t>BiTEs</a:t>
            </a:r>
            <a:r>
              <a:rPr lang="en-US" sz="2000" dirty="0"/>
              <a:t>, selected AR degraders</a:t>
            </a:r>
          </a:p>
        </p:txBody>
      </p:sp>
    </p:spTree>
    <p:extLst>
      <p:ext uri="{BB962C8B-B14F-4D97-AF65-F5344CB8AC3E}">
        <p14:creationId xmlns:p14="http://schemas.microsoft.com/office/powerpoint/2010/main" val="1418025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schemeClr val="bg2">
                <a:shade val="45000"/>
                <a:satMod val="135000"/>
              </a:schemeClr>
              <a:prstClr val="white"/>
            </a:duotone>
          </a:blip>
          <a:srcRect t="-171" b="22255"/>
          <a:stretch/>
        </p:blipFill>
        <p:spPr>
          <a:xfrm>
            <a:off x="0" y="265356"/>
            <a:ext cx="12192000" cy="6343393"/>
          </a:xfrm>
          <a:prstGeom prst="rect">
            <a:avLst/>
          </a:prstGeom>
        </p:spPr>
      </p:pic>
      <p:sp>
        <p:nvSpPr>
          <p:cNvPr id="7" name="Flowchart: Data 6"/>
          <p:cNvSpPr/>
          <p:nvPr/>
        </p:nvSpPr>
        <p:spPr>
          <a:xfrm rot="10800000">
            <a:off x="6723015" y="8830"/>
            <a:ext cx="5468983" cy="6583815"/>
          </a:xfrm>
          <a:prstGeom prst="corner">
            <a:avLst>
              <a:gd name="adj1" fmla="val 34570"/>
              <a:gd name="adj2" fmla="val 100000"/>
            </a:avLst>
          </a:prstGeom>
          <a:solidFill>
            <a:schemeClr val="bg1">
              <a:lumMod val="95000"/>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6723016" y="828234"/>
            <a:ext cx="5468984" cy="1784337"/>
          </a:xfrm>
        </p:spPr>
        <p:txBody>
          <a:bodyPr>
            <a:noAutofit/>
          </a:bodyPr>
          <a:lstStyle/>
          <a:p>
            <a:pPr algn="l"/>
            <a:r>
              <a:rPr lang="en-US" altLang="en-US" sz="4267"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Prostate Cancer Treatment Updates</a:t>
            </a:r>
            <a:endParaRPr lang="en-US" altLang="en-US" sz="4267"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3"/>
          <p:cNvSpPr>
            <a:spLocks noChangeArrowheads="1"/>
          </p:cNvSpPr>
          <p:nvPr/>
        </p:nvSpPr>
        <p:spPr bwMode="auto">
          <a:xfrm>
            <a:off x="6723015" y="3175449"/>
            <a:ext cx="5552349" cy="3003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buClr>
                <a:schemeClr val="tx1"/>
              </a:buClr>
              <a:buFont typeface="Wingdings" pitchFamily="2" charset="2"/>
              <a:buChar char="¢"/>
              <a:defRPr sz="3000">
                <a:solidFill>
                  <a:schemeClr val="tx2"/>
                </a:solidFill>
                <a:latin typeface="Arial" pitchFamily="34" charset="0"/>
                <a:ea typeface="MS PGothic" pitchFamily="34" charset="-128"/>
              </a:defRPr>
            </a:lvl1pPr>
            <a:lvl2pPr marL="742950" indent="-285750" eaLnBrk="0" hangingPunct="0">
              <a:buClr>
                <a:schemeClr val="accent1"/>
              </a:buClr>
              <a:buSzPct val="75000"/>
              <a:buFont typeface="Wingdings" pitchFamily="2" charset="2"/>
              <a:buChar char="l"/>
              <a:defRPr sz="2800">
                <a:solidFill>
                  <a:schemeClr val="tx2"/>
                </a:solidFill>
                <a:latin typeface="Arial" pitchFamily="34" charset="0"/>
                <a:ea typeface="MS PGothic" pitchFamily="34" charset="-128"/>
              </a:defRPr>
            </a:lvl2pPr>
            <a:lvl3pPr marL="1143000" indent="-228600" eaLnBrk="0" hangingPunct="0">
              <a:buClr>
                <a:schemeClr val="accent2"/>
              </a:buClr>
              <a:buChar char="•"/>
              <a:defRPr sz="2400">
                <a:solidFill>
                  <a:schemeClr val="tx2"/>
                </a:solidFill>
                <a:latin typeface="Arial" pitchFamily="34" charset="0"/>
                <a:ea typeface="MS PGothic" pitchFamily="34" charset="-128"/>
              </a:defRPr>
            </a:lvl3pPr>
            <a:lvl4pPr marL="1600200" indent="-228600" eaLnBrk="0" hangingPunct="0">
              <a:buClr>
                <a:schemeClr val="tx1"/>
              </a:buClr>
              <a:buChar char="•"/>
              <a:defRPr sz="2000">
                <a:solidFill>
                  <a:schemeClr val="tx2"/>
                </a:solidFill>
                <a:latin typeface="Arial" pitchFamily="34" charset="0"/>
                <a:ea typeface="MS PGothic" pitchFamily="34" charset="-128"/>
              </a:defRPr>
            </a:lvl4pPr>
            <a:lvl5pPr marL="2057400" indent="-228600" eaLnBrk="0" hangingPunct="0">
              <a:buChar char="•"/>
              <a:defRPr sz="2000">
                <a:solidFill>
                  <a:schemeClr val="tx2"/>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2"/>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2"/>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2"/>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2"/>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
                <a:prstClr val="black"/>
              </a:buClr>
              <a:buSzTx/>
              <a:buFont typeface="Wingdings" pitchFamily="2" charset="2"/>
              <a:buNone/>
              <a:tabLst/>
              <a:defRPr/>
            </a:pPr>
            <a:r>
              <a:rPr kumimoji="0" lang="en-US" sz="2133" b="1" i="0" u="none" strike="noStrike" kern="1200" cap="none" spc="0" normalizeH="0" baseline="0" noProof="0" dirty="0">
                <a:ln>
                  <a:noFill/>
                </a:ln>
                <a:solidFill>
                  <a:srgbClr val="4F81BD">
                    <a:lumMod val="50000"/>
                  </a:srgbClr>
                </a:solidFill>
                <a:effectLst/>
                <a:uLnTx/>
                <a:uFillTx/>
                <a:latin typeface="Arial" pitchFamily="34" charset="0"/>
                <a:ea typeface="MS PGothic" pitchFamily="34" charset="-128"/>
                <a:cs typeface="+mn-cs"/>
              </a:rPr>
              <a:t> </a:t>
            </a:r>
            <a:endParaRPr kumimoji="0" lang="en-US" sz="2667" b="1" i="0" u="none" strike="noStrike" kern="1200" cap="none" spc="0" normalizeH="0" baseline="0" noProof="0" dirty="0">
              <a:ln>
                <a:noFill/>
              </a:ln>
              <a:solidFill>
                <a:srgbClr val="4F81BD">
                  <a:lumMod val="50000"/>
                </a:srgbClr>
              </a:solidFill>
              <a:effectLst/>
              <a:uLnTx/>
              <a:uFillTx/>
              <a:latin typeface="Arial"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
                <a:prstClr val="black"/>
              </a:buClr>
              <a:buSzTx/>
              <a:buFont typeface="Wingdings" pitchFamily="2" charset="2"/>
              <a:buNone/>
              <a:tabLst/>
              <a:defRPr/>
            </a:pPr>
            <a:r>
              <a:rPr kumimoji="0" lang="en-US" sz="3200"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Elisabeth I. Heath, MD FACP</a:t>
            </a:r>
          </a:p>
          <a:p>
            <a:pPr marL="0" marR="0" lvl="0" indent="0" algn="l" defTabSz="914400" rtl="0" eaLnBrk="0" fontAlgn="base" latinLnBrk="0" hangingPunct="0">
              <a:lnSpc>
                <a:spcPct val="100000"/>
              </a:lnSpc>
              <a:spcBef>
                <a:spcPct val="0"/>
              </a:spcBef>
              <a:spcAft>
                <a:spcPct val="0"/>
              </a:spcAft>
              <a:buClr>
                <a:prstClr val="black"/>
              </a:buClr>
              <a:buSzTx/>
              <a:buFont typeface="Wingdings" pitchFamily="2" charset="2"/>
              <a:buNone/>
              <a:tabLst/>
              <a:defRPr/>
            </a:pPr>
            <a:r>
              <a:rPr kumimoji="0" lang="en-US" sz="2133"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Professor of Oncology</a:t>
            </a:r>
          </a:p>
          <a:p>
            <a:pPr marL="0" marR="0" lvl="0" indent="0" algn="l" defTabSz="914400" rtl="0" eaLnBrk="0" fontAlgn="base" latinLnBrk="0" hangingPunct="0">
              <a:lnSpc>
                <a:spcPct val="100000"/>
              </a:lnSpc>
              <a:spcBef>
                <a:spcPct val="0"/>
              </a:spcBef>
              <a:spcAft>
                <a:spcPct val="0"/>
              </a:spcAft>
              <a:buClr>
                <a:prstClr val="black"/>
              </a:buClr>
              <a:buSzTx/>
              <a:buFont typeface="Wingdings" pitchFamily="2" charset="2"/>
              <a:buNone/>
              <a:tabLst/>
              <a:defRPr/>
            </a:pPr>
            <a:r>
              <a:rPr kumimoji="0" lang="en-US" sz="2133"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Associate Center Director, Translational Sciences</a:t>
            </a:r>
          </a:p>
          <a:p>
            <a:pPr marL="0" marR="0" lvl="0" indent="0" algn="l" defTabSz="914400" rtl="0" eaLnBrk="0" fontAlgn="base" latinLnBrk="0" hangingPunct="0">
              <a:lnSpc>
                <a:spcPct val="100000"/>
              </a:lnSpc>
              <a:spcBef>
                <a:spcPct val="0"/>
              </a:spcBef>
              <a:spcAft>
                <a:spcPct val="0"/>
              </a:spcAft>
              <a:buClr>
                <a:prstClr val="black"/>
              </a:buClr>
              <a:buSzTx/>
              <a:buFont typeface="Wingdings" pitchFamily="2" charset="2"/>
              <a:buNone/>
              <a:tabLst/>
              <a:defRPr/>
            </a:pPr>
            <a:r>
              <a:rPr kumimoji="0" lang="en-US" sz="2133"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Chair, Genitourinary Oncology Multidisciplinary Team</a:t>
            </a:r>
          </a:p>
          <a:p>
            <a:pPr marL="0" marR="0" lvl="0" indent="0" algn="l" defTabSz="914400" rtl="0" eaLnBrk="0" fontAlgn="base" latinLnBrk="0" hangingPunct="0">
              <a:lnSpc>
                <a:spcPct val="100000"/>
              </a:lnSpc>
              <a:spcBef>
                <a:spcPct val="0"/>
              </a:spcBef>
              <a:spcAft>
                <a:spcPct val="0"/>
              </a:spcAft>
              <a:buClr>
                <a:prstClr val="black"/>
              </a:buClr>
              <a:buSzTx/>
              <a:buFont typeface="Wingdings" pitchFamily="2" charset="2"/>
              <a:buNone/>
              <a:tabLst/>
              <a:defRPr/>
            </a:pPr>
            <a:r>
              <a:rPr kumimoji="0" lang="en-US" sz="2133"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Detroit, MI</a:t>
            </a:r>
          </a:p>
        </p:txBody>
      </p:sp>
    </p:spTree>
    <p:extLst>
      <p:ext uri="{BB962C8B-B14F-4D97-AF65-F5344CB8AC3E}">
        <p14:creationId xmlns:p14="http://schemas.microsoft.com/office/powerpoint/2010/main" val="4106064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34DC091-47EE-597A-C700-F6D706C3E090}"/>
              </a:ext>
            </a:extLst>
          </p:cNvPr>
          <p:cNvSpPr txBox="1"/>
          <p:nvPr/>
        </p:nvSpPr>
        <p:spPr>
          <a:xfrm>
            <a:off x="4926779" y="4862416"/>
            <a:ext cx="2289551"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p:txBody>
      </p:sp>
      <p:pic>
        <p:nvPicPr>
          <p:cNvPr id="17" name="Picture 16" descr="A person wearing a headset and smiling&#10;&#10;Description automatically generated">
            <a:extLst>
              <a:ext uri="{FF2B5EF4-FFF2-40B4-BE49-F238E27FC236}">
                <a16:creationId xmlns:a16="http://schemas.microsoft.com/office/drawing/2014/main" id="{4BFD150D-330D-0A8E-8C58-FF7C8A2753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26779" y="2460304"/>
            <a:ext cx="2289551" cy="2286000"/>
          </a:xfrm>
          <a:prstGeom prst="rect">
            <a:avLst/>
          </a:prstGeom>
          <a:ln w="25400">
            <a:solidFill>
              <a:srgbClr val="3333CC"/>
            </a:solidFill>
          </a:ln>
          <a:effectLst/>
        </p:spPr>
      </p:pic>
      <p:sp>
        <p:nvSpPr>
          <p:cNvPr id="3" name="TextBox 2">
            <a:extLst>
              <a:ext uri="{FF2B5EF4-FFF2-40B4-BE49-F238E27FC236}">
                <a16:creationId xmlns:a16="http://schemas.microsoft.com/office/drawing/2014/main" id="{694514E0-D367-46F3-7DE4-7AB4FA5FEAD0}"/>
              </a:ext>
            </a:extLst>
          </p:cNvPr>
          <p:cNvSpPr txBox="1"/>
          <p:nvPr/>
        </p:nvSpPr>
        <p:spPr>
          <a:xfrm>
            <a:off x="8548098" y="4862416"/>
            <a:ext cx="3643901"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descr="A person wearing headphones&#10;&#10;Description automatically generated">
            <a:extLst>
              <a:ext uri="{FF2B5EF4-FFF2-40B4-BE49-F238E27FC236}">
                <a16:creationId xmlns:a16="http://schemas.microsoft.com/office/drawing/2014/main" id="{912ECD35-8131-0CBB-9FBA-1514B433D3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55620" y="2460304"/>
            <a:ext cx="2289551" cy="2286000"/>
          </a:xfrm>
          <a:prstGeom prst="rect">
            <a:avLst/>
          </a:prstGeom>
          <a:ln w="25400">
            <a:solidFill>
              <a:srgbClr val="3333CC"/>
            </a:solidFill>
          </a:ln>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06540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Management of biochemically recurrent prostate cancer;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EMBARK data and integration of intermittent hormonal therapy</a:t>
            </a:r>
          </a:p>
        </p:txBody>
      </p:sp>
      <p:sp>
        <p:nvSpPr>
          <p:cNvPr id="18" name="TextBox 17">
            <a:extLst>
              <a:ext uri="{FF2B5EF4-FFF2-40B4-BE49-F238E27FC236}">
                <a16:creationId xmlns:a16="http://schemas.microsoft.com/office/drawing/2014/main" id="{45F9E08B-EBE9-DA31-4517-0568092FFF51}"/>
              </a:ext>
            </a:extLst>
          </p:cNvPr>
          <p:cNvSpPr txBox="1"/>
          <p:nvPr/>
        </p:nvSpPr>
        <p:spPr>
          <a:xfrm>
            <a:off x="318360"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939"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3571906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DEFAAF-520B-0B5A-0672-507FCD89E412}"/>
              </a:ext>
            </a:extLst>
          </p:cNvPr>
          <p:cNvSpPr>
            <a:spLocks noGrp="1"/>
          </p:cNvSpPr>
          <p:nvPr>
            <p:ph idx="1"/>
          </p:nvPr>
        </p:nvSpPr>
        <p:spPr>
          <a:xfrm>
            <a:off x="609600" y="1143001"/>
            <a:ext cx="10972800" cy="5102967"/>
          </a:xfrm>
        </p:spPr>
        <p:txBody>
          <a:bodyPr/>
          <a:lstStyle/>
          <a:p>
            <a:r>
              <a:rPr lang="en-US" sz="2400" dirty="0"/>
              <a:t>Prostate cancer associated with immune-suppressive tumor microenvironment (TME)</a:t>
            </a:r>
          </a:p>
          <a:p>
            <a:pPr lvl="1"/>
            <a:r>
              <a:rPr lang="en-US" sz="2400" dirty="0"/>
              <a:t>Tregs and immunosuppressive M2 macrophages recruited to TME, limited CD8+ T cells, and correlated with worse prognosis</a:t>
            </a:r>
          </a:p>
          <a:p>
            <a:pPr lvl="1"/>
            <a:r>
              <a:rPr lang="en-US" sz="2400" dirty="0"/>
              <a:t>Promotion of immune-permissive TME is potential therapeutic strategy</a:t>
            </a:r>
          </a:p>
          <a:p>
            <a:r>
              <a:rPr lang="en-US" sz="2400" dirty="0"/>
              <a:t>Immune checkpoint inhibitors (ICI) alone has limited activity in prostate cancer</a:t>
            </a:r>
          </a:p>
          <a:p>
            <a:r>
              <a:rPr lang="en-US" sz="2400" dirty="0"/>
              <a:t>ICI in combination with receptor tyrosine kinase (RTK) inhibitors against Tyro3, Axl, and Mer (TAM) kinases has increased efficacy in preclinical studies</a:t>
            </a:r>
          </a:p>
          <a:p>
            <a:r>
              <a:rPr lang="en-US" sz="2400" dirty="0" err="1"/>
              <a:t>Cabozantinib</a:t>
            </a:r>
            <a:r>
              <a:rPr lang="en-US" sz="2400" dirty="0"/>
              <a:t>, RTK inhibitor against TAM promotes an immune-permissive environment that consists of decreased Tregs and increased cytokines</a:t>
            </a:r>
          </a:p>
          <a:p>
            <a:r>
              <a:rPr lang="en-US" sz="2400" dirty="0"/>
              <a:t>ICI in combination with RTK inhibitor effective in other cancers such as renal cell carcinoma</a:t>
            </a:r>
          </a:p>
          <a:p>
            <a:pPr marL="0" indent="0">
              <a:buNone/>
            </a:pPr>
            <a:endParaRPr lang="en-US" sz="2400" dirty="0"/>
          </a:p>
        </p:txBody>
      </p:sp>
      <p:sp>
        <p:nvSpPr>
          <p:cNvPr id="3" name="Text Placeholder 2">
            <a:extLst>
              <a:ext uri="{FF2B5EF4-FFF2-40B4-BE49-F238E27FC236}">
                <a16:creationId xmlns:a16="http://schemas.microsoft.com/office/drawing/2014/main" id="{B40782F4-74D7-1446-5E52-C32D5BE3FC17}"/>
              </a:ext>
            </a:extLst>
          </p:cNvPr>
          <p:cNvSpPr>
            <a:spLocks noGrp="1"/>
          </p:cNvSpPr>
          <p:nvPr>
            <p:ph type="body" sz="quarter" idx="13"/>
          </p:nvPr>
        </p:nvSpPr>
        <p:spPr>
          <a:xfrm>
            <a:off x="406400" y="152400"/>
            <a:ext cx="11176000" cy="990600"/>
          </a:xfrm>
        </p:spPr>
        <p:txBody>
          <a:bodyPr/>
          <a:lstStyle/>
          <a:p>
            <a:r>
              <a:rPr lang="en-US" sz="4800" b="1" dirty="0">
                <a:solidFill>
                  <a:schemeClr val="tx1"/>
                </a:solidFill>
              </a:rPr>
              <a:t>CONTACT-02: Scientific Rationale</a:t>
            </a:r>
          </a:p>
        </p:txBody>
      </p:sp>
      <p:sp>
        <p:nvSpPr>
          <p:cNvPr id="4" name="TextBox 3">
            <a:extLst>
              <a:ext uri="{FF2B5EF4-FFF2-40B4-BE49-F238E27FC236}">
                <a16:creationId xmlns:a16="http://schemas.microsoft.com/office/drawing/2014/main" id="{B12BAB7F-98DC-0249-8D68-DC7E5A0FCB6C}"/>
              </a:ext>
            </a:extLst>
          </p:cNvPr>
          <p:cNvSpPr txBox="1"/>
          <p:nvPr/>
        </p:nvSpPr>
        <p:spPr bwMode="auto">
          <a:xfrm>
            <a:off x="79141" y="6166052"/>
            <a:ext cx="11503259" cy="45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Lundholm</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 et al. Sci. Rep. 5, 15651(2015).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Kiniwa</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Y et al. Clin Cancer Res. 13(23),6947-6958 (2007). Hansen AR et al. Ann. Oncol. 29(8), 1807-1813(2018).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Davidsen</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K et al. Cancer Res. 78(suppl.13), abstract 3774(2018). Axelrod HD et al. Mol. Cancer Res. 17(2), 356-369(2019).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Choueri</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TK et al. N. Engl. J. Med. 373(19), 1814-1823 (2015). </a:t>
            </a:r>
          </a:p>
        </p:txBody>
      </p:sp>
    </p:spTree>
    <p:extLst>
      <p:ext uri="{BB962C8B-B14F-4D97-AF65-F5344CB8AC3E}">
        <p14:creationId xmlns:p14="http://schemas.microsoft.com/office/powerpoint/2010/main" val="294730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DEFAAF-520B-0B5A-0672-507FCD89E412}"/>
              </a:ext>
            </a:extLst>
          </p:cNvPr>
          <p:cNvSpPr>
            <a:spLocks noGrp="1"/>
          </p:cNvSpPr>
          <p:nvPr>
            <p:ph idx="1"/>
          </p:nvPr>
        </p:nvSpPr>
        <p:spPr>
          <a:xfrm>
            <a:off x="609600" y="1143001"/>
            <a:ext cx="10972800" cy="5102967"/>
          </a:xfrm>
        </p:spPr>
        <p:txBody>
          <a:bodyPr/>
          <a:lstStyle/>
          <a:p>
            <a:r>
              <a:rPr lang="en-US" sz="2400" dirty="0"/>
              <a:t>COMET-1</a:t>
            </a:r>
          </a:p>
          <a:p>
            <a:pPr lvl="1"/>
            <a:r>
              <a:rPr lang="en-US" sz="2400" dirty="0"/>
              <a:t>Phase III randomized, double-blind study of </a:t>
            </a:r>
            <a:r>
              <a:rPr lang="en-US" sz="2400" dirty="0" err="1"/>
              <a:t>cabozantinib</a:t>
            </a:r>
            <a:r>
              <a:rPr lang="en-US" sz="2400" dirty="0"/>
              <a:t> versus prednisone</a:t>
            </a:r>
          </a:p>
          <a:p>
            <a:pPr lvl="1"/>
            <a:r>
              <a:rPr lang="en-US" sz="2400" dirty="0"/>
              <a:t>No OS improvement in overall population (11 vs 9.8 months, HR=0.9, p=0.213)</a:t>
            </a:r>
          </a:p>
          <a:p>
            <a:pPr lvl="1"/>
            <a:r>
              <a:rPr lang="en-US" sz="2400" dirty="0"/>
              <a:t>Higher OS rate with </a:t>
            </a:r>
            <a:r>
              <a:rPr lang="en-US" sz="2400" dirty="0" err="1"/>
              <a:t>cabozantinib</a:t>
            </a:r>
            <a:r>
              <a:rPr lang="en-US" sz="2400" dirty="0"/>
              <a:t> with visceral metastasis</a:t>
            </a:r>
          </a:p>
          <a:p>
            <a:r>
              <a:rPr lang="en-US" sz="2400" dirty="0"/>
              <a:t>COSMIC-021</a:t>
            </a:r>
          </a:p>
          <a:p>
            <a:pPr lvl="1"/>
            <a:r>
              <a:rPr lang="en-US" sz="2400" dirty="0"/>
              <a:t>Phase </a:t>
            </a:r>
            <a:r>
              <a:rPr lang="en-US" sz="2400" dirty="0" err="1"/>
              <a:t>Ib</a:t>
            </a:r>
            <a:r>
              <a:rPr lang="en-US" sz="2400" dirty="0"/>
              <a:t> open-label study of </a:t>
            </a:r>
            <a:r>
              <a:rPr lang="en-US" sz="2400" dirty="0" err="1"/>
              <a:t>cabozantinib</a:t>
            </a:r>
            <a:r>
              <a:rPr lang="en-US" sz="2400" dirty="0"/>
              <a:t> and atezolizumab in multiple solid tumors including renal and prostate cancer</a:t>
            </a:r>
          </a:p>
          <a:p>
            <a:pPr lvl="1"/>
            <a:r>
              <a:rPr lang="en-US" sz="2400" dirty="0"/>
              <a:t>Cohort 6 in </a:t>
            </a:r>
            <a:r>
              <a:rPr lang="en-US" sz="2400" dirty="0" err="1"/>
              <a:t>mCRPC</a:t>
            </a:r>
            <a:r>
              <a:rPr lang="en-US" sz="2400" dirty="0"/>
              <a:t> with prior NHT</a:t>
            </a:r>
          </a:p>
          <a:p>
            <a:pPr lvl="2"/>
            <a:r>
              <a:rPr lang="en-US" sz="2400" dirty="0"/>
              <a:t>44 patients with ORR 32%, 2 patients (CR), 12 patients (PR), 50% with PSA decrease</a:t>
            </a:r>
          </a:p>
          <a:p>
            <a:pPr lvl="2"/>
            <a:r>
              <a:rPr lang="en-US" sz="2400" dirty="0"/>
              <a:t>36 patients with visceral or </a:t>
            </a:r>
            <a:r>
              <a:rPr lang="en-US" sz="2400" dirty="0" err="1"/>
              <a:t>extrapelvic</a:t>
            </a:r>
            <a:r>
              <a:rPr lang="en-US" sz="2400" dirty="0"/>
              <a:t> lymph node metastasis, ORR 33%</a:t>
            </a:r>
          </a:p>
        </p:txBody>
      </p:sp>
      <p:sp>
        <p:nvSpPr>
          <p:cNvPr id="3" name="Text Placeholder 2">
            <a:extLst>
              <a:ext uri="{FF2B5EF4-FFF2-40B4-BE49-F238E27FC236}">
                <a16:creationId xmlns:a16="http://schemas.microsoft.com/office/drawing/2014/main" id="{B40782F4-74D7-1446-5E52-C32D5BE3FC17}"/>
              </a:ext>
            </a:extLst>
          </p:cNvPr>
          <p:cNvSpPr>
            <a:spLocks noGrp="1"/>
          </p:cNvSpPr>
          <p:nvPr>
            <p:ph type="body" sz="quarter" idx="13"/>
          </p:nvPr>
        </p:nvSpPr>
        <p:spPr>
          <a:xfrm>
            <a:off x="406400" y="152400"/>
            <a:ext cx="11176000" cy="990600"/>
          </a:xfrm>
        </p:spPr>
        <p:txBody>
          <a:bodyPr/>
          <a:lstStyle/>
          <a:p>
            <a:r>
              <a:rPr lang="en-US" sz="4800" b="1" dirty="0">
                <a:solidFill>
                  <a:schemeClr val="tx1"/>
                </a:solidFill>
              </a:rPr>
              <a:t>CONTACT-02: Clinical Background Data</a:t>
            </a:r>
          </a:p>
        </p:txBody>
      </p:sp>
      <p:sp>
        <p:nvSpPr>
          <p:cNvPr id="4" name="TextBox 3">
            <a:extLst>
              <a:ext uri="{FF2B5EF4-FFF2-40B4-BE49-F238E27FC236}">
                <a16:creationId xmlns:a16="http://schemas.microsoft.com/office/drawing/2014/main" id="{B12BAB7F-98DC-0249-8D68-DC7E5A0FCB6C}"/>
              </a:ext>
            </a:extLst>
          </p:cNvPr>
          <p:cNvSpPr txBox="1"/>
          <p:nvPr/>
        </p:nvSpPr>
        <p:spPr bwMode="auto">
          <a:xfrm>
            <a:off x="79141" y="6166052"/>
            <a:ext cx="11503259" cy="27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Smith MR et al. J.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Clin.Oncol</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34(25), 3005-2013 (2016). Paul SK et al. J. Clin. Oncol. 39(33), 3725-3736 (2021). Agarwal N et al. J. Clin. Oncol.8(suppl.15), abstract 5564 (2020).</a:t>
            </a:r>
          </a:p>
        </p:txBody>
      </p:sp>
    </p:spTree>
    <p:extLst>
      <p:ext uri="{BB962C8B-B14F-4D97-AF65-F5344CB8AC3E}">
        <p14:creationId xmlns:p14="http://schemas.microsoft.com/office/powerpoint/2010/main" val="1361757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B6FEE-69E4-D901-A2C3-9BBBAC136D6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F21DC2E-09C0-2EDC-DEAC-0639A2E88F0E}"/>
              </a:ext>
            </a:extLst>
          </p:cNvPr>
          <p:cNvPicPr>
            <a:picLocks noChangeAspect="1"/>
          </p:cNvPicPr>
          <p:nvPr/>
        </p:nvPicPr>
        <p:blipFill>
          <a:blip r:embed="rId2"/>
          <a:stretch>
            <a:fillRect/>
          </a:stretch>
        </p:blipFill>
        <p:spPr>
          <a:xfrm>
            <a:off x="589722" y="490070"/>
            <a:ext cx="10462592" cy="5877860"/>
          </a:xfrm>
          <a:prstGeom prst="rect">
            <a:avLst/>
          </a:prstGeom>
        </p:spPr>
      </p:pic>
    </p:spTree>
    <p:extLst>
      <p:ext uri="{BB962C8B-B14F-4D97-AF65-F5344CB8AC3E}">
        <p14:creationId xmlns:p14="http://schemas.microsoft.com/office/powerpoint/2010/main" val="2549554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D345AB9-B777-3E31-1DB8-D268AF1A62A4}"/>
              </a:ext>
            </a:extLst>
          </p:cNvPr>
          <p:cNvGrpSpPr/>
          <p:nvPr/>
        </p:nvGrpSpPr>
        <p:grpSpPr>
          <a:xfrm>
            <a:off x="4082556" y="1565271"/>
            <a:ext cx="1482501" cy="1789994"/>
            <a:chOff x="8501646" y="3112262"/>
            <a:chExt cx="5202812" cy="5499097"/>
          </a:xfrm>
          <a:effectLst/>
        </p:grpSpPr>
        <p:cxnSp>
          <p:nvCxnSpPr>
            <p:cNvPr id="14" name="Elbow Connector 37">
              <a:extLst>
                <a:ext uri="{FF2B5EF4-FFF2-40B4-BE49-F238E27FC236}">
                  <a16:creationId xmlns:a16="http://schemas.microsoft.com/office/drawing/2014/main" id="{32F6C332-2AA4-0B88-77F3-0922F4A8F435}"/>
                </a:ext>
              </a:extLst>
            </p:cNvPr>
            <p:cNvCxnSpPr>
              <a:cxnSpLocks/>
            </p:cNvCxnSpPr>
            <p:nvPr/>
          </p:nvCxnSpPr>
          <p:spPr>
            <a:xfrm>
              <a:off x="8628324" y="6111777"/>
              <a:ext cx="5076134" cy="2499582"/>
            </a:xfrm>
            <a:prstGeom prst="bentConnector3">
              <a:avLst>
                <a:gd name="adj1" fmla="val 49006"/>
              </a:avLst>
            </a:prstGeom>
            <a:noFill/>
            <a:ln w="57150" cap="flat" cmpd="sng" algn="ctr">
              <a:solidFill>
                <a:srgbClr val="63666A"/>
              </a:solidFill>
              <a:prstDash val="solid"/>
              <a:tailEnd type="triangle" w="lg" len="lg"/>
            </a:ln>
            <a:effectLst/>
          </p:spPr>
        </p:cxnSp>
        <p:cxnSp>
          <p:nvCxnSpPr>
            <p:cNvPr id="15" name="Elbow Connector 36">
              <a:extLst>
                <a:ext uri="{FF2B5EF4-FFF2-40B4-BE49-F238E27FC236}">
                  <a16:creationId xmlns:a16="http://schemas.microsoft.com/office/drawing/2014/main" id="{6568C523-F4A4-7E5F-4DDD-E8778DBDA081}"/>
                </a:ext>
              </a:extLst>
            </p:cNvPr>
            <p:cNvCxnSpPr>
              <a:cxnSpLocks/>
            </p:cNvCxnSpPr>
            <p:nvPr/>
          </p:nvCxnSpPr>
          <p:spPr>
            <a:xfrm flipV="1">
              <a:off x="8501646" y="3112262"/>
              <a:ext cx="5168117" cy="3011316"/>
            </a:xfrm>
            <a:prstGeom prst="bentConnector3">
              <a:avLst>
                <a:gd name="adj1" fmla="val 50000"/>
              </a:avLst>
            </a:prstGeom>
            <a:noFill/>
            <a:ln w="57150" cap="flat" cmpd="sng" algn="ctr">
              <a:solidFill>
                <a:srgbClr val="63666A"/>
              </a:solidFill>
              <a:prstDash val="solid"/>
              <a:tailEnd type="triangle" w="lg" len="lg"/>
            </a:ln>
            <a:effectLst/>
          </p:spPr>
        </p:cxnSp>
      </p:grpSp>
      <p:sp>
        <p:nvSpPr>
          <p:cNvPr id="3" name="Title 2">
            <a:extLst>
              <a:ext uri="{FF2B5EF4-FFF2-40B4-BE49-F238E27FC236}">
                <a16:creationId xmlns:a16="http://schemas.microsoft.com/office/drawing/2014/main" id="{79E49776-76B1-156B-5488-0BE19ACDFC32}"/>
              </a:ext>
            </a:extLst>
          </p:cNvPr>
          <p:cNvSpPr>
            <a:spLocks noGrp="1"/>
          </p:cNvSpPr>
          <p:nvPr>
            <p:ph type="title"/>
          </p:nvPr>
        </p:nvSpPr>
        <p:spPr/>
        <p:txBody>
          <a:bodyPr/>
          <a:lstStyle/>
          <a:p>
            <a:r>
              <a:rPr lang="en-US"/>
              <a:t>CONTACT-02 Study Design</a:t>
            </a:r>
          </a:p>
        </p:txBody>
      </p:sp>
      <p:sp>
        <p:nvSpPr>
          <p:cNvPr id="16" name="Rectangle 15">
            <a:extLst>
              <a:ext uri="{FF2B5EF4-FFF2-40B4-BE49-F238E27FC236}">
                <a16:creationId xmlns:a16="http://schemas.microsoft.com/office/drawing/2014/main" id="{8B308978-DBE9-8289-1393-643D3407C2A3}"/>
              </a:ext>
            </a:extLst>
          </p:cNvPr>
          <p:cNvSpPr/>
          <p:nvPr/>
        </p:nvSpPr>
        <p:spPr>
          <a:xfrm>
            <a:off x="4378880" y="2313034"/>
            <a:ext cx="898924" cy="457200"/>
          </a:xfrm>
          <a:prstGeom prst="rect">
            <a:avLst/>
          </a:prstGeom>
          <a:solidFill>
            <a:srgbClr val="FFFFFF"/>
          </a:solidFill>
          <a:ln w="28575" cap="flat" cmpd="sng" algn="ctr">
            <a:solidFill>
              <a:srgbClr val="63666A"/>
            </a:solidFill>
            <a:prstDash val="solid"/>
            <a:round/>
            <a:headEnd type="none" w="med" len="med"/>
            <a:tailEnd type="none" w="med" len="med"/>
          </a:ln>
          <a:effectLst/>
        </p:spPr>
        <p:txBody>
          <a:bodyPr vert="horz" lIns="45714"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2060"/>
                </a:solidFill>
                <a:effectLst/>
                <a:uLnTx/>
                <a:uFillTx/>
                <a:latin typeface="Arial" panose="020B0604020202020204"/>
                <a:ea typeface="Calibri" charset="0"/>
                <a:cs typeface="Calibri" charset="0"/>
                <a:sym typeface="Arial"/>
              </a:rPr>
              <a:t>R</a:t>
            </a:r>
            <a:r>
              <a:rPr kumimoji="0" lang="en-US" sz="1400" b="1" i="0" u="none" strike="noStrike" kern="0" cap="none" spc="0" normalizeH="0" baseline="0" noProof="0">
                <a:ln>
                  <a:noFill/>
                </a:ln>
                <a:solidFill>
                  <a:srgbClr val="002060"/>
                </a:solidFill>
                <a:effectLst/>
                <a:uLnTx/>
                <a:uFillTx/>
                <a:latin typeface="Arial" panose="020B0604020202020204"/>
                <a:ea typeface="Calibri" charset="0"/>
                <a:cs typeface="Calibri" charset="0"/>
                <a:sym typeface="Arial"/>
              </a:rPr>
              <a:t>1:1</a:t>
            </a:r>
          </a:p>
        </p:txBody>
      </p:sp>
      <p:sp>
        <p:nvSpPr>
          <p:cNvPr id="19" name="Text Placeholder 52">
            <a:extLst>
              <a:ext uri="{FF2B5EF4-FFF2-40B4-BE49-F238E27FC236}">
                <a16:creationId xmlns:a16="http://schemas.microsoft.com/office/drawing/2014/main" id="{FFBA6DB9-9662-CEFB-06F0-DABDB5BFB07B}"/>
              </a:ext>
            </a:extLst>
          </p:cNvPr>
          <p:cNvSpPr txBox="1">
            <a:spLocks/>
          </p:cNvSpPr>
          <p:nvPr/>
        </p:nvSpPr>
        <p:spPr>
          <a:xfrm>
            <a:off x="5558826" y="970173"/>
            <a:ext cx="2926806" cy="1155038"/>
          </a:xfrm>
          <a:prstGeom prst="rect">
            <a:avLst/>
          </a:prstGeom>
          <a:solidFill>
            <a:schemeClr val="accent3">
              <a:lumMod val="75000"/>
            </a:schemeClr>
          </a:solidFill>
          <a:ln>
            <a:solidFill>
              <a:schemeClr val="accent3">
                <a:lumMod val="75000"/>
              </a:schemeClr>
            </a:solidFill>
          </a:ln>
          <a:effectLst/>
        </p:spPr>
        <p:txBody>
          <a:bodyPr vert="horz" tIns="45714" bIns="45714" anchor="ctr"/>
          <a:lstStyle>
            <a:lvl1pPr marL="0" indent="0" algn="l" defTabSz="457200" rtl="0" eaLnBrk="1" latinLnBrk="0" hangingPunct="1">
              <a:spcBef>
                <a:spcPct val="20000"/>
              </a:spcBef>
              <a:buFontTx/>
              <a:buNone/>
              <a:defRPr sz="1400" b="0" kern="1200" cap="all" baseline="0">
                <a:solidFill>
                  <a:schemeClr val="bg1"/>
                </a:solidFill>
                <a:latin typeface="Trebuchet MS"/>
                <a:ea typeface="+mn-ea"/>
                <a:cs typeface="Trebuchet MS"/>
              </a:defRPr>
            </a:lvl1pPr>
            <a:lvl2pPr marL="177800" indent="-177800" algn="l" defTabSz="457200" rtl="0" eaLnBrk="1" latinLnBrk="0" hangingPunct="1">
              <a:spcBef>
                <a:spcPct val="20000"/>
              </a:spcBef>
              <a:buClr>
                <a:schemeClr val="accent6"/>
              </a:buClr>
              <a:buFont typeface="Arial"/>
              <a:buChar char="•"/>
              <a:defRPr sz="1600" b="1" kern="1200">
                <a:solidFill>
                  <a:srgbClr val="737373"/>
                </a:solidFill>
                <a:latin typeface="Trebuchet MS"/>
                <a:ea typeface="+mn-ea"/>
                <a:cs typeface="Trebuchet MS"/>
              </a:defRPr>
            </a:lvl2pPr>
            <a:lvl3pPr marL="571500" indent="-165100" algn="l" defTabSz="457200" rtl="0" eaLnBrk="1" latinLnBrk="0" hangingPunct="1">
              <a:spcBef>
                <a:spcPct val="20000"/>
              </a:spcBef>
              <a:buClr>
                <a:schemeClr val="accent6"/>
              </a:buClr>
              <a:buFont typeface="Arial"/>
              <a:buChar char="•"/>
              <a:defRPr lang="en-US" sz="1600" b="1" i="0" kern="1200">
                <a:solidFill>
                  <a:srgbClr val="737373"/>
                </a:solidFill>
                <a:latin typeface="Trebuchet MS"/>
                <a:ea typeface="+mn-ea"/>
                <a:cs typeface="Trebuchet MS"/>
              </a:defRPr>
            </a:lvl3pPr>
            <a:lvl4pPr marL="1600200" indent="-228600" algn="l" defTabSz="457200" rtl="0" eaLnBrk="1" latinLnBrk="0" hangingPunct="1">
              <a:spcBef>
                <a:spcPct val="20000"/>
              </a:spcBef>
              <a:buFont typeface="Arial"/>
              <a:buChar char="–"/>
              <a:defRPr sz="2000" kern="1200">
                <a:solidFill>
                  <a:schemeClr val="tx1"/>
                </a:solidFill>
                <a:latin typeface="Trebuchet MS"/>
                <a:ea typeface="+mn-ea"/>
                <a:cs typeface="Trebuchet MS"/>
              </a:defRPr>
            </a:lvl4pPr>
            <a:lvl5pPr marL="2057400" indent="-228600" algn="l" defTabSz="457200" rtl="0" eaLnBrk="1" latinLnBrk="0" hangingPunct="1">
              <a:spcBef>
                <a:spcPct val="20000"/>
              </a:spcBef>
              <a:buFont typeface="Arial"/>
              <a:buChar char="»"/>
              <a:defRPr sz="2000" kern="1200">
                <a:solidFill>
                  <a:schemeClr val="tx1"/>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err="1">
                <a:ln>
                  <a:noFill/>
                </a:ln>
                <a:solidFill>
                  <a:srgbClr val="FFFFFF"/>
                </a:solidFill>
                <a:effectLst/>
                <a:uLnTx/>
                <a:uFillTx/>
                <a:latin typeface="Arial" panose="020B0604020202020204"/>
                <a:ea typeface="MS Mincho" panose="02020609040205080304" pitchFamily="49" charset="-128"/>
                <a:cs typeface="Arial" panose="020B0604020202020204" pitchFamily="34" charset="0"/>
              </a:rPr>
              <a:t>Cabo+Atezo</a:t>
            </a:r>
            <a:endParaRPr kumimoji="0" lang="en-US" sz="2000" b="1" i="0" u="none" strike="noStrike" kern="1200" cap="none" spc="0" normalizeH="0" baseline="0" noProof="0">
              <a:ln>
                <a:noFill/>
              </a:ln>
              <a:solidFill>
                <a:srgbClr val="FFFFFF"/>
              </a:solidFill>
              <a:effectLst/>
              <a:uLnTx/>
              <a:uFillTx/>
              <a:latin typeface="Arial" panose="020B0604020202020204"/>
              <a:ea typeface="MS Mincho" panose="02020609040205080304" pitchFamily="49"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Cabo 40 mg PO QD</a:t>
            </a:r>
            <a:b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rPr>
              <a:t>Atezo</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1200 mg IV Q3W</a:t>
            </a:r>
          </a:p>
        </p:txBody>
      </p:sp>
      <p:sp>
        <p:nvSpPr>
          <p:cNvPr id="20" name="Text Placeholder 52">
            <a:extLst>
              <a:ext uri="{FF2B5EF4-FFF2-40B4-BE49-F238E27FC236}">
                <a16:creationId xmlns:a16="http://schemas.microsoft.com/office/drawing/2014/main" id="{26B2819C-EEBD-A165-B218-1B474F386B7D}"/>
              </a:ext>
            </a:extLst>
          </p:cNvPr>
          <p:cNvSpPr txBox="1">
            <a:spLocks/>
          </p:cNvSpPr>
          <p:nvPr/>
        </p:nvSpPr>
        <p:spPr>
          <a:xfrm>
            <a:off x="5558826" y="2654433"/>
            <a:ext cx="2926806" cy="1485395"/>
          </a:xfrm>
          <a:prstGeom prst="rect">
            <a:avLst/>
          </a:prstGeom>
          <a:solidFill>
            <a:srgbClr val="005D9B"/>
          </a:solidFill>
          <a:ln>
            <a:solidFill>
              <a:srgbClr val="005D9B"/>
            </a:solidFill>
          </a:ln>
          <a:effectLst/>
        </p:spPr>
        <p:txBody>
          <a:bodyPr vert="horz" anchor="ctr"/>
          <a:lstStyle>
            <a:defPPr>
              <a:defRPr lang="en-US"/>
            </a:defPPr>
            <a:lvl1pPr indent="0" algn="ctr">
              <a:spcBef>
                <a:spcPct val="20000"/>
              </a:spcBef>
              <a:buFontTx/>
              <a:buNone/>
              <a:defRPr sz="1400" b="1">
                <a:solidFill>
                  <a:srgbClr val="0E79B7"/>
                </a:solidFill>
                <a:latin typeface="Trebuchet MS"/>
                <a:cs typeface="Trebuchet MS"/>
              </a:defRPr>
            </a:lvl1pPr>
            <a:lvl2pPr marL="177800" indent="-177800">
              <a:spcBef>
                <a:spcPct val="20000"/>
              </a:spcBef>
              <a:buClr>
                <a:schemeClr val="accent6"/>
              </a:buClr>
              <a:buFont typeface="Arial"/>
              <a:buChar char="•"/>
              <a:defRPr sz="1600" b="1">
                <a:solidFill>
                  <a:srgbClr val="737373"/>
                </a:solidFill>
                <a:latin typeface="Trebuchet MS"/>
                <a:cs typeface="Trebuchet MS"/>
              </a:defRPr>
            </a:lvl2pPr>
            <a:lvl3pPr marL="571500" indent="-165100">
              <a:spcBef>
                <a:spcPct val="20000"/>
              </a:spcBef>
              <a:buClr>
                <a:schemeClr val="accent6"/>
              </a:buClr>
              <a:buFont typeface="Arial"/>
              <a:buChar char="•"/>
              <a:defRPr sz="1600" b="1" i="0">
                <a:solidFill>
                  <a:srgbClr val="737373"/>
                </a:solidFill>
                <a:latin typeface="Trebuchet MS"/>
                <a:cs typeface="Trebuchet MS"/>
              </a:defRPr>
            </a:lvl3pPr>
            <a:lvl4pPr marL="1600200" indent="-228600">
              <a:spcBef>
                <a:spcPct val="20000"/>
              </a:spcBef>
              <a:buFont typeface="Arial"/>
              <a:buChar char="–"/>
              <a:defRPr sz="2000">
                <a:latin typeface="Trebuchet MS"/>
                <a:cs typeface="Trebuchet MS"/>
              </a:defRPr>
            </a:lvl4pPr>
            <a:lvl5pPr marL="2057400" indent="-228600">
              <a:spcBef>
                <a:spcPct val="20000"/>
              </a:spcBef>
              <a:buFont typeface="Arial"/>
              <a:buChar char="»"/>
              <a:defRPr sz="2000">
                <a:latin typeface="Trebuchet MS"/>
                <a:cs typeface="Trebuchet MS"/>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a:ea typeface="+mn-ea"/>
                <a:sym typeface="Arial"/>
              </a:rPr>
              <a:t> </a:t>
            </a:r>
            <a:r>
              <a:rPr kumimoji="0" lang="en-US" sz="2000" b="1" i="0" u="none" strike="noStrike" kern="1200" cap="none" spc="0" normalizeH="0" baseline="0" noProof="0">
                <a:ln>
                  <a:noFill/>
                </a:ln>
                <a:solidFill>
                  <a:srgbClr val="FFFFFF"/>
                </a:solidFill>
                <a:effectLst/>
                <a:uLnTx/>
                <a:uFillTx/>
                <a:latin typeface="Arial" panose="020B0604020202020204"/>
                <a:ea typeface="MS Mincho" panose="02020609040205080304" pitchFamily="49" charset="-128"/>
                <a:cs typeface="Arial" panose="020B0604020202020204" pitchFamily="34" charset="0"/>
              </a:rPr>
              <a:t>Second NHT</a:t>
            </a:r>
            <a:endParaRPr kumimoji="0" lang="en-US" sz="1200" b="1" i="0" u="none" strike="noStrike" kern="1200" cap="none" spc="0" normalizeH="0" baseline="0" noProof="0">
              <a:ln>
                <a:noFill/>
              </a:ln>
              <a:solidFill>
                <a:srgbClr val="FFFFFF"/>
              </a:solidFill>
              <a:effectLst/>
              <a:uLnTx/>
              <a:uFillTx/>
              <a:latin typeface="Arial" panose="020B0604020202020204"/>
              <a:ea typeface="MS Mincho" panose="02020609040205080304" pitchFamily="49" charset="-128"/>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S Mincho" panose="02020609040205080304" pitchFamily="49" charset="-128"/>
                <a:cs typeface="Arial" panose="020B0604020202020204" pitchFamily="34" charset="0"/>
              </a:rPr>
              <a:t>Abiraterone 1000 mg PO QD </a:t>
            </a:r>
            <a:br>
              <a:rPr kumimoji="0" lang="en-US" sz="1400" b="0" i="0" u="none" strike="noStrike" kern="1200" cap="none" spc="0" normalizeH="0" baseline="0" noProof="0">
                <a:ln>
                  <a:noFill/>
                </a:ln>
                <a:solidFill>
                  <a:srgbClr val="FFFFFF"/>
                </a:solidFill>
                <a:effectLst/>
                <a:uLnTx/>
                <a:uFillTx/>
                <a:latin typeface="Arial" panose="020B0604020202020204"/>
                <a:ea typeface="MS Mincho" panose="02020609040205080304" pitchFamily="49" charset="-128"/>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panose="020B0604020202020204"/>
                <a:ea typeface="MS Mincho" panose="02020609040205080304" pitchFamily="49" charset="-128"/>
                <a:cs typeface="Arial" panose="020B0604020202020204" pitchFamily="34" charset="0"/>
              </a:rPr>
              <a:t>+ prednisone 5 mg PO BID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S Mincho" panose="02020609040205080304" pitchFamily="49" charset="-128"/>
                <a:cs typeface="Arial" panose="020B0604020202020204" pitchFamily="34" charset="0"/>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S Mincho" panose="02020609040205080304" pitchFamily="49" charset="-128"/>
                <a:cs typeface="Arial" panose="020B0604020202020204" pitchFamily="34" charset="0"/>
              </a:rPr>
              <a:t> Enzalutamide 160 mg PO QD</a:t>
            </a:r>
            <a:endParaRPr kumimoji="0" lang="en-US" sz="1400" b="0" i="0" u="none" strike="noStrike" kern="0" cap="none" spc="0" normalizeH="0" baseline="0" noProof="0">
              <a:ln>
                <a:noFill/>
              </a:ln>
              <a:solidFill>
                <a:srgbClr val="FFFFFF"/>
              </a:solidFill>
              <a:effectLst/>
              <a:uLnTx/>
              <a:uFillTx/>
              <a:latin typeface="Arial" panose="020B0604020202020204"/>
              <a:ea typeface="+mn-ea"/>
              <a:sym typeface="Arial"/>
            </a:endParaRPr>
          </a:p>
        </p:txBody>
      </p:sp>
      <p:sp>
        <p:nvSpPr>
          <p:cNvPr id="2" name="Rectangle 1">
            <a:extLst>
              <a:ext uri="{FF2B5EF4-FFF2-40B4-BE49-F238E27FC236}">
                <a16:creationId xmlns:a16="http://schemas.microsoft.com/office/drawing/2014/main" id="{CF51F271-A91E-50F4-8392-A7418A89E62D}"/>
              </a:ext>
            </a:extLst>
          </p:cNvPr>
          <p:cNvSpPr/>
          <p:nvPr/>
        </p:nvSpPr>
        <p:spPr>
          <a:xfrm>
            <a:off x="8855043" y="970730"/>
            <a:ext cx="2844179" cy="3196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 Placeholder 17">
            <a:extLst>
              <a:ext uri="{FF2B5EF4-FFF2-40B4-BE49-F238E27FC236}">
                <a16:creationId xmlns:a16="http://schemas.microsoft.com/office/drawing/2014/main" id="{26D58869-3C65-759C-9BDB-0648B576E1AA}"/>
              </a:ext>
            </a:extLst>
          </p:cNvPr>
          <p:cNvSpPr txBox="1">
            <a:spLocks/>
          </p:cNvSpPr>
          <p:nvPr/>
        </p:nvSpPr>
        <p:spPr>
          <a:xfrm>
            <a:off x="5405409" y="1071460"/>
            <a:ext cx="3449634" cy="924852"/>
          </a:xfrm>
          <a:prstGeom prst="rect">
            <a:avLst/>
          </a:prstGeom>
        </p:spPr>
        <p:txBody>
          <a:bodyPr anchor="ctr">
            <a:normAutofit/>
          </a:bodyPr>
          <a:lstStyle>
            <a:lvl1pPr marL="228600" indent="-228600" algn="l" defTabSz="914400" rtl="0" eaLnBrk="1" latinLnBrk="0" hangingPunct="1">
              <a:lnSpc>
                <a:spcPct val="100000"/>
              </a:lnSpc>
              <a:spcBef>
                <a:spcPts val="1000"/>
              </a:spcBef>
              <a:buClr>
                <a:srgbClr val="1C81C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C81C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C81C1"/>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C81C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C81C1"/>
              </a:buClr>
              <a:buFont typeface="Courier New" panose="02070309020205020404" pitchFamily="49" charset="0"/>
              <a:buChar char="o"/>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ext Placeholder 22">
            <a:extLst>
              <a:ext uri="{FF2B5EF4-FFF2-40B4-BE49-F238E27FC236}">
                <a16:creationId xmlns:a16="http://schemas.microsoft.com/office/drawing/2014/main" id="{C2121F9A-376F-39F7-ACEC-1E3FF0B71470}"/>
              </a:ext>
            </a:extLst>
          </p:cNvPr>
          <p:cNvSpPr txBox="1">
            <a:spLocks/>
          </p:cNvSpPr>
          <p:nvPr/>
        </p:nvSpPr>
        <p:spPr>
          <a:xfrm>
            <a:off x="9008460" y="1070493"/>
            <a:ext cx="2690762" cy="2318495"/>
          </a:xfrm>
          <a:prstGeom prst="rect">
            <a:avLst/>
          </a:prstGeom>
        </p:spPr>
        <p:txBody>
          <a:bodyPr>
            <a:noAutofit/>
          </a:bodyPr>
          <a:lstStyle>
            <a:lvl1pPr marL="228600" indent="-228600" algn="l" defTabSz="914400" rtl="0" eaLnBrk="1" latinLnBrk="0" hangingPunct="1">
              <a:lnSpc>
                <a:spcPct val="100000"/>
              </a:lnSpc>
              <a:spcBef>
                <a:spcPts val="1000"/>
              </a:spcBef>
              <a:buClr>
                <a:srgbClr val="1C81C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C81C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C81C1"/>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C81C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C81C1"/>
              </a:buClr>
              <a:buFont typeface="Courier New" panose="02070309020205020404" pitchFamily="49" charset="0"/>
              <a:buChar char="o"/>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0"/>
              </a:spcAft>
              <a:buClr>
                <a:srgbClr val="1C81C1"/>
              </a:buClr>
              <a:buSzTx/>
              <a:buFont typeface="Arial" panose="020B0604020202020204" pitchFamily="34" charset="0"/>
              <a:buNone/>
              <a:tabLst/>
              <a:defRPr/>
            </a:pPr>
            <a:r>
              <a:rPr kumimoji="0" lang="en-US" sz="1050" b="1" i="0" u="none" strike="noStrike" kern="1200" cap="none" spc="0" normalizeH="0" baseline="0" noProof="0">
                <a:ln>
                  <a:noFill/>
                </a:ln>
                <a:solidFill>
                  <a:srgbClr val="002060"/>
                </a:solidFill>
                <a:effectLst/>
                <a:uLnTx/>
                <a:uFillTx/>
                <a:latin typeface="Arial" panose="020B0604020202020204"/>
                <a:ea typeface="+mn-ea"/>
                <a:cs typeface="+mn-cs"/>
              </a:rPr>
              <a:t>Dual primary endpoints </a:t>
            </a:r>
          </a:p>
          <a:p>
            <a:pPr marL="228600" marR="0" lvl="0" indent="-114300" algn="l" defTabSz="914400" rtl="0" eaLnBrk="1" fontAlgn="auto" latinLnBrk="0" hangingPunct="1">
              <a:lnSpc>
                <a:spcPct val="100000"/>
              </a:lnSpc>
              <a:spcBef>
                <a:spcPts val="400"/>
              </a:spcBef>
              <a:spcAft>
                <a:spcPts val="0"/>
              </a:spcAft>
              <a:buClr>
                <a:srgbClr val="002060"/>
              </a:buClr>
              <a:buSzTx/>
              <a:buFont typeface="Arial" panose="020B0604020202020204" pitchFamily="34" charset="0"/>
              <a:buChar char="•"/>
              <a:tabLst/>
              <a:defRPr/>
            </a:pPr>
            <a:r>
              <a:rPr kumimoji="0" lang="en-US" sz="1050" b="0" i="0" u="none" strike="noStrike" kern="1200" cap="none" spc="0" normalizeH="0" baseline="0" noProof="0">
                <a:ln>
                  <a:noFill/>
                </a:ln>
                <a:solidFill>
                  <a:srgbClr val="002060"/>
                </a:solidFill>
                <a:effectLst/>
                <a:uLnTx/>
                <a:uFillTx/>
                <a:latin typeface="Arial" panose="020B0604020202020204"/>
                <a:ea typeface="+mn-ea"/>
                <a:cs typeface="+mn-cs"/>
              </a:rPr>
              <a:t>PFS in the PFS ITT population per RECIST v1.1 by BIRC (first 400 randomized patients)</a:t>
            </a:r>
            <a:r>
              <a:rPr kumimoji="0" lang="en-US" sz="1050" b="0" i="0" u="none" strike="noStrike" kern="1200" cap="none" spc="0" normalizeH="0" baseline="30000" noProof="0">
                <a:ln>
                  <a:noFill/>
                </a:ln>
                <a:solidFill>
                  <a:srgbClr val="002060"/>
                </a:solidFill>
                <a:effectLst/>
                <a:uLnTx/>
                <a:uFillTx/>
                <a:latin typeface="Arial" panose="020B0604020202020204"/>
                <a:ea typeface="+mn-ea"/>
                <a:cs typeface="+mn-cs"/>
              </a:rPr>
              <a:t>†</a:t>
            </a:r>
            <a:endParaRPr kumimoji="0" lang="en-US" sz="1050" b="0" i="0" u="none" strike="noStrike" kern="1200" cap="none" spc="0" normalizeH="0" baseline="0" noProof="0">
              <a:ln>
                <a:noFill/>
              </a:ln>
              <a:solidFill>
                <a:srgbClr val="002060"/>
              </a:solidFill>
              <a:effectLst/>
              <a:uLnTx/>
              <a:uFillTx/>
              <a:latin typeface="Arial" panose="020B0604020202020204"/>
              <a:ea typeface="+mn-ea"/>
              <a:cs typeface="+mn-cs"/>
            </a:endParaRPr>
          </a:p>
          <a:p>
            <a:pPr marL="228600" marR="0" lvl="0" indent="-114300" algn="l" defTabSz="914400" rtl="0" eaLnBrk="1" fontAlgn="auto" latinLnBrk="0" hangingPunct="1">
              <a:lnSpc>
                <a:spcPct val="100000"/>
              </a:lnSpc>
              <a:spcBef>
                <a:spcPts val="400"/>
              </a:spcBef>
              <a:spcAft>
                <a:spcPts val="0"/>
              </a:spcAft>
              <a:buClr>
                <a:srgbClr val="002060"/>
              </a:buClr>
              <a:buSzTx/>
              <a:buFont typeface="Arial" panose="020B0604020202020204" pitchFamily="34" charset="0"/>
              <a:buChar char="•"/>
              <a:tabLst/>
              <a:defRPr/>
            </a:pPr>
            <a:r>
              <a:rPr kumimoji="0" lang="en-US" sz="1050" b="0" i="0" u="none" strike="noStrike" kern="1200" cap="none" spc="0" normalizeH="0" baseline="0" noProof="0">
                <a:ln>
                  <a:noFill/>
                </a:ln>
                <a:solidFill>
                  <a:srgbClr val="002060"/>
                </a:solidFill>
                <a:effectLst/>
                <a:uLnTx/>
                <a:uFillTx/>
                <a:latin typeface="Arial" panose="020B0604020202020204"/>
                <a:ea typeface="+mn-ea"/>
                <a:cs typeface="+mn-cs"/>
              </a:rPr>
              <a:t>OS in the ITT population</a:t>
            </a:r>
          </a:p>
          <a:p>
            <a:pPr marL="0" marR="0" lvl="0" indent="0" algn="l" defTabSz="914400" rtl="0" eaLnBrk="1" fontAlgn="auto" latinLnBrk="0" hangingPunct="1">
              <a:lnSpc>
                <a:spcPct val="100000"/>
              </a:lnSpc>
              <a:spcBef>
                <a:spcPts val="400"/>
              </a:spcBef>
              <a:spcAft>
                <a:spcPts val="0"/>
              </a:spcAft>
              <a:buClr>
                <a:srgbClr val="002060"/>
              </a:buClr>
              <a:buSzTx/>
              <a:buFont typeface="Arial" panose="020B0604020202020204" pitchFamily="34" charset="0"/>
              <a:buNone/>
              <a:tabLst/>
              <a:defRPr/>
            </a:pPr>
            <a:r>
              <a:rPr kumimoji="0" lang="en-US" sz="1050" b="1" i="0" u="none" strike="noStrike" kern="1200" cap="none" spc="0" normalizeH="0" baseline="0" noProof="0">
                <a:ln>
                  <a:noFill/>
                </a:ln>
                <a:solidFill>
                  <a:srgbClr val="002060"/>
                </a:solidFill>
                <a:effectLst/>
                <a:uLnTx/>
                <a:uFillTx/>
                <a:latin typeface="Arial" panose="020B0604020202020204"/>
                <a:ea typeface="+mn-ea"/>
                <a:cs typeface="+mn-cs"/>
              </a:rPr>
              <a:t>Secondary endpoint </a:t>
            </a:r>
          </a:p>
          <a:p>
            <a:pPr marL="228600" marR="0" lvl="0" indent="-114300" algn="l" defTabSz="914400" rtl="0" eaLnBrk="1" fontAlgn="auto" latinLnBrk="0" hangingPunct="1">
              <a:lnSpc>
                <a:spcPct val="100000"/>
              </a:lnSpc>
              <a:spcBef>
                <a:spcPts val="400"/>
              </a:spcBef>
              <a:spcAft>
                <a:spcPts val="0"/>
              </a:spcAft>
              <a:buClr>
                <a:srgbClr val="002060"/>
              </a:buClr>
              <a:buSzTx/>
              <a:buFont typeface="Arial" panose="020B0604020202020204" pitchFamily="34" charset="0"/>
              <a:buChar char="•"/>
              <a:tabLst/>
              <a:defRPr/>
            </a:pPr>
            <a:r>
              <a:rPr kumimoji="0" lang="en-US" sz="1050" b="0" i="0" u="none" strike="noStrike" kern="1200" cap="none" spc="0" normalizeH="0" baseline="0" noProof="0">
                <a:ln>
                  <a:noFill/>
                </a:ln>
                <a:solidFill>
                  <a:srgbClr val="002060"/>
                </a:solidFill>
                <a:effectLst/>
                <a:uLnTx/>
                <a:uFillTx/>
                <a:latin typeface="Arial" panose="020B0604020202020204"/>
                <a:ea typeface="+mn-ea"/>
                <a:cs typeface="+mn-cs"/>
              </a:rPr>
              <a:t>ORR per RECIST v1.1 by BIRC</a:t>
            </a:r>
          </a:p>
          <a:p>
            <a:pPr marL="0" marR="0" lvl="0" indent="0" algn="l" defTabSz="914400" rtl="0" eaLnBrk="1" fontAlgn="auto" latinLnBrk="0" hangingPunct="1">
              <a:lnSpc>
                <a:spcPct val="100000"/>
              </a:lnSpc>
              <a:spcBef>
                <a:spcPts val="400"/>
              </a:spcBef>
              <a:spcAft>
                <a:spcPts val="0"/>
              </a:spcAft>
              <a:buClr>
                <a:srgbClr val="002060"/>
              </a:buClr>
              <a:buSzTx/>
              <a:buFont typeface="Arial" panose="020B0604020202020204" pitchFamily="34" charset="0"/>
              <a:buNone/>
              <a:tabLst/>
              <a:defRPr/>
            </a:pPr>
            <a:r>
              <a:rPr kumimoji="0" lang="en-US" sz="1050" b="1" i="0" u="none" strike="noStrike" kern="1200" cap="none" spc="0" normalizeH="0" baseline="0" noProof="0">
                <a:ln>
                  <a:noFill/>
                </a:ln>
                <a:solidFill>
                  <a:srgbClr val="002060"/>
                </a:solidFill>
                <a:effectLst/>
                <a:uLnTx/>
                <a:uFillTx/>
                <a:latin typeface="Arial" panose="020B0604020202020204"/>
                <a:ea typeface="+mn-ea"/>
                <a:cs typeface="+mn-cs"/>
              </a:rPr>
              <a:t>Other key endpoints</a:t>
            </a:r>
          </a:p>
          <a:p>
            <a:pPr marL="228600" marR="0" lvl="0" indent="-114300" algn="l" defTabSz="914400" rtl="0" eaLnBrk="1" fontAlgn="auto" latinLnBrk="0" hangingPunct="1">
              <a:lnSpc>
                <a:spcPct val="100000"/>
              </a:lnSpc>
              <a:spcBef>
                <a:spcPts val="400"/>
              </a:spcBef>
              <a:spcAft>
                <a:spcPts val="0"/>
              </a:spcAft>
              <a:buClr>
                <a:srgbClr val="002060"/>
              </a:buClr>
              <a:buSzTx/>
              <a:buFont typeface="Arial" panose="020B0604020202020204" pitchFamily="34" charset="0"/>
              <a:buChar char="•"/>
              <a:tabLst/>
              <a:defRPr/>
            </a:pPr>
            <a:r>
              <a:rPr kumimoji="0" lang="en-US" sz="1050" b="0" i="0" u="none" strike="noStrike" kern="1200" cap="none" spc="0" normalizeH="0" baseline="0" noProof="0">
                <a:ln>
                  <a:noFill/>
                </a:ln>
                <a:solidFill>
                  <a:srgbClr val="002060"/>
                </a:solidFill>
                <a:effectLst/>
                <a:uLnTx/>
                <a:uFillTx/>
                <a:latin typeface="Arial" panose="020B0604020202020204"/>
                <a:ea typeface="+mn-ea"/>
                <a:cs typeface="+mn-cs"/>
              </a:rPr>
              <a:t>PFS in the ITT population</a:t>
            </a:r>
          </a:p>
          <a:p>
            <a:pPr marL="228600" marR="0" lvl="0" indent="-114300" algn="l" defTabSz="914400" rtl="0" eaLnBrk="1" fontAlgn="auto" latinLnBrk="0" hangingPunct="1">
              <a:lnSpc>
                <a:spcPct val="100000"/>
              </a:lnSpc>
              <a:spcBef>
                <a:spcPts val="400"/>
              </a:spcBef>
              <a:spcAft>
                <a:spcPts val="0"/>
              </a:spcAft>
              <a:buClr>
                <a:srgbClr val="002060"/>
              </a:buClr>
              <a:buSzTx/>
              <a:buFont typeface="Arial" panose="020B0604020202020204" pitchFamily="34" charset="0"/>
              <a:buChar char="•"/>
              <a:tabLst/>
              <a:defRPr/>
            </a:pPr>
            <a:r>
              <a:rPr kumimoji="0" lang="en-US" sz="1050" b="0" i="0" u="none" strike="noStrike" kern="1200" cap="none" spc="0" normalizeH="0" baseline="0" noProof="0" err="1">
                <a:ln>
                  <a:noFill/>
                </a:ln>
                <a:solidFill>
                  <a:srgbClr val="002060"/>
                </a:solidFill>
                <a:effectLst/>
                <a:uLnTx/>
                <a:uFillTx/>
                <a:latin typeface="Arial" panose="020B0604020202020204"/>
                <a:ea typeface="+mn-ea"/>
                <a:cs typeface="+mn-cs"/>
              </a:rPr>
              <a:t>rPFS</a:t>
            </a:r>
            <a:r>
              <a:rPr kumimoji="0" lang="en-US" sz="1050" b="0" i="0" u="none" strike="noStrike" kern="1200" cap="none" spc="0" normalizeH="0" baseline="0" noProof="0">
                <a:ln>
                  <a:noFill/>
                </a:ln>
                <a:solidFill>
                  <a:srgbClr val="002060"/>
                </a:solidFill>
                <a:effectLst/>
                <a:uLnTx/>
                <a:uFillTx/>
                <a:latin typeface="Arial" panose="020B0604020202020204"/>
                <a:ea typeface="+mn-ea"/>
                <a:cs typeface="+mn-cs"/>
              </a:rPr>
              <a:t> per PCWG3 by BIRC</a:t>
            </a:r>
          </a:p>
          <a:p>
            <a:pPr marL="228600" marR="0" lvl="0" indent="-114300" algn="l" defTabSz="914400" rtl="0" eaLnBrk="1" fontAlgn="auto" latinLnBrk="0" hangingPunct="1">
              <a:lnSpc>
                <a:spcPct val="100000"/>
              </a:lnSpc>
              <a:spcBef>
                <a:spcPts val="400"/>
              </a:spcBef>
              <a:spcAft>
                <a:spcPts val="0"/>
              </a:spcAft>
              <a:buClr>
                <a:srgbClr val="002060"/>
              </a:buClr>
              <a:buSzTx/>
              <a:buFont typeface="Arial" panose="020B0604020202020204" pitchFamily="34" charset="0"/>
              <a:buChar char="•"/>
              <a:tabLst/>
              <a:defRPr/>
            </a:pPr>
            <a:r>
              <a:rPr kumimoji="0" lang="en-US" sz="1050" b="0" i="0" u="none" strike="noStrike" kern="1200" cap="none" spc="0" normalizeH="0" baseline="0" noProof="0">
                <a:ln>
                  <a:noFill/>
                </a:ln>
                <a:solidFill>
                  <a:srgbClr val="002060"/>
                </a:solidFill>
                <a:effectLst/>
                <a:uLnTx/>
                <a:uFillTx/>
                <a:latin typeface="Arial" panose="020B0604020202020204"/>
                <a:ea typeface="+mn-ea"/>
                <a:cs typeface="+mn-cs"/>
              </a:rPr>
              <a:t>PSA response rate</a:t>
            </a:r>
          </a:p>
          <a:p>
            <a:pPr marL="228600" marR="0" lvl="0" indent="-114300" algn="l" defTabSz="914400" rtl="0" eaLnBrk="1" fontAlgn="auto" latinLnBrk="0" hangingPunct="1">
              <a:lnSpc>
                <a:spcPct val="100000"/>
              </a:lnSpc>
              <a:spcBef>
                <a:spcPts val="400"/>
              </a:spcBef>
              <a:spcAft>
                <a:spcPts val="0"/>
              </a:spcAft>
              <a:buClr>
                <a:srgbClr val="002060"/>
              </a:buClr>
              <a:buSzTx/>
              <a:buFont typeface="Arial" panose="020B0604020202020204" pitchFamily="34" charset="0"/>
              <a:buChar char="•"/>
              <a:tabLst/>
              <a:defRPr/>
            </a:pPr>
            <a:r>
              <a:rPr kumimoji="0" lang="en-US" sz="1050" b="0" i="0" u="none" strike="noStrike" kern="1200" cap="none" spc="0" normalizeH="0" baseline="0" noProof="0">
                <a:ln>
                  <a:noFill/>
                </a:ln>
                <a:solidFill>
                  <a:srgbClr val="002060"/>
                </a:solidFill>
                <a:effectLst/>
                <a:uLnTx/>
                <a:uFillTx/>
                <a:latin typeface="Arial" panose="020B0604020202020204"/>
                <a:ea typeface="+mn-ea"/>
                <a:cs typeface="+mn-cs"/>
              </a:rPr>
              <a:t>Time to PSA progression, symptomatic skeletal event</a:t>
            </a:r>
            <a:r>
              <a:rPr kumimoji="0" lang="en-US" sz="1050" b="0" i="0" u="none" strike="noStrike" kern="1200" cap="none" spc="0" normalizeH="0" baseline="30000" noProof="0">
                <a:ln>
                  <a:noFill/>
                </a:ln>
                <a:solidFill>
                  <a:srgbClr val="002060"/>
                </a:solidFill>
                <a:effectLst/>
                <a:uLnTx/>
                <a:uFillTx/>
                <a:latin typeface="Arial" panose="020B0604020202020204"/>
                <a:ea typeface="+mn-ea"/>
                <a:cs typeface="+mn-cs"/>
              </a:rPr>
              <a:t>‡</a:t>
            </a:r>
            <a:r>
              <a:rPr kumimoji="0" lang="en-US" sz="1050" b="0" i="0" u="none" strike="noStrike" kern="1200" cap="none" spc="0" normalizeH="0" baseline="0" noProof="0">
                <a:ln>
                  <a:noFill/>
                </a:ln>
                <a:solidFill>
                  <a:srgbClr val="002060"/>
                </a:solidFill>
                <a:effectLst/>
                <a:uLnTx/>
                <a:uFillTx/>
                <a:latin typeface="Arial" panose="020B0604020202020204"/>
                <a:ea typeface="+mn-ea"/>
                <a:cs typeface="+mn-cs"/>
              </a:rPr>
              <a:t>, chemotherapy, pain progression</a:t>
            </a:r>
          </a:p>
          <a:p>
            <a:pPr marL="228600" marR="0" lvl="0" indent="-114300" algn="l" defTabSz="914400" rtl="0" eaLnBrk="1" fontAlgn="auto" latinLnBrk="0" hangingPunct="1">
              <a:lnSpc>
                <a:spcPct val="100000"/>
              </a:lnSpc>
              <a:spcBef>
                <a:spcPts val="400"/>
              </a:spcBef>
              <a:spcAft>
                <a:spcPts val="0"/>
              </a:spcAft>
              <a:buClr>
                <a:srgbClr val="002060"/>
              </a:buClr>
              <a:buSzTx/>
              <a:buFont typeface="Arial" panose="020B0604020202020204" pitchFamily="34" charset="0"/>
              <a:buChar char="•"/>
              <a:tabLst/>
              <a:defRPr/>
            </a:pPr>
            <a:r>
              <a:rPr kumimoji="0" lang="en-US" sz="1050" b="0" i="0" u="none" strike="noStrike" kern="1200" cap="none" spc="0" normalizeH="0" baseline="0" noProof="0">
                <a:ln>
                  <a:noFill/>
                </a:ln>
                <a:solidFill>
                  <a:srgbClr val="002060"/>
                </a:solidFill>
                <a:effectLst/>
                <a:uLnTx/>
                <a:uFillTx/>
                <a:latin typeface="Arial" panose="020B0604020202020204"/>
                <a:ea typeface="+mn-ea"/>
                <a:cs typeface="+mn-cs"/>
              </a:rPr>
              <a:t>Safety</a:t>
            </a:r>
            <a:endParaRPr kumimoji="0" lang="en-US" sz="1100" b="0" i="0" u="none" strike="noStrike" kern="1200" cap="none" spc="0" normalizeH="0" baseline="0" noProof="0">
              <a:ln>
                <a:noFill/>
              </a:ln>
              <a:solidFill>
                <a:srgbClr val="002060"/>
              </a:solidFill>
              <a:effectLst/>
              <a:uLnTx/>
              <a:uFillTx/>
              <a:latin typeface="Arial" panose="020B0604020202020204"/>
              <a:ea typeface="+mn-ea"/>
              <a:cs typeface="+mn-cs"/>
            </a:endParaRPr>
          </a:p>
        </p:txBody>
      </p:sp>
      <p:graphicFrame>
        <p:nvGraphicFramePr>
          <p:cNvPr id="10" name="Table 9">
            <a:extLst>
              <a:ext uri="{FF2B5EF4-FFF2-40B4-BE49-F238E27FC236}">
                <a16:creationId xmlns:a16="http://schemas.microsoft.com/office/drawing/2014/main" id="{2490AF88-580C-9E16-504C-04E8D2F14162}"/>
              </a:ext>
            </a:extLst>
          </p:cNvPr>
          <p:cNvGraphicFramePr>
            <a:graphicFrameLocks noGrp="1"/>
          </p:cNvGraphicFramePr>
          <p:nvPr/>
        </p:nvGraphicFramePr>
        <p:xfrm>
          <a:off x="601642" y="970173"/>
          <a:ext cx="3480914" cy="3169655"/>
        </p:xfrm>
        <a:graphic>
          <a:graphicData uri="http://schemas.openxmlformats.org/drawingml/2006/table">
            <a:tbl>
              <a:tblPr firstRow="1" bandRow="1">
                <a:effectLst/>
              </a:tblPr>
              <a:tblGrid>
                <a:gridCol w="3480914">
                  <a:extLst>
                    <a:ext uri="{9D8B030D-6E8A-4147-A177-3AD203B41FA5}">
                      <a16:colId xmlns:a16="http://schemas.microsoft.com/office/drawing/2014/main" val="3087079717"/>
                    </a:ext>
                  </a:extLst>
                </a:gridCol>
              </a:tblGrid>
              <a:tr h="431437">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9pPr>
                    </a:lstStyle>
                    <a:p>
                      <a:pPr marL="285693" marR="0" lvl="0" indent="0" algn="ctr" defTabSz="228554" rtl="0" eaLnBrk="1" fontAlgn="auto" latinLnBrk="0" hangingPunct="1">
                        <a:lnSpc>
                          <a:spcPct val="110000"/>
                        </a:lnSpc>
                        <a:spcBef>
                          <a:spcPts val="0"/>
                        </a:spcBef>
                        <a:spcAft>
                          <a:spcPts val="300"/>
                        </a:spcAft>
                        <a:buClrTx/>
                        <a:buSzTx/>
                        <a:buFontTx/>
                        <a:buNone/>
                        <a:tabLst/>
                        <a:defRPr/>
                      </a:pPr>
                      <a:r>
                        <a:rPr kumimoji="0" lang="en-US" sz="2000" b="1" i="0" u="none" strike="noStrike" kern="0" cap="none" spc="0" normalizeH="0" baseline="0" noProof="0">
                          <a:ln>
                            <a:noFill/>
                          </a:ln>
                          <a:solidFill>
                            <a:schemeClr val="bg1"/>
                          </a:solidFill>
                          <a:effectLst/>
                          <a:uLnTx/>
                          <a:uFillTx/>
                          <a:latin typeface="+mn-lt"/>
                          <a:ea typeface="+mn-ea"/>
                          <a:cs typeface="Calibri" panose="020F0502020204030204" pitchFamily="34" charset="0"/>
                        </a:rPr>
                        <a:t>mCRPC</a:t>
                      </a:r>
                    </a:p>
                  </a:txBody>
                  <a:tcPr anchor="ctr">
                    <a:lnL w="12700" cap="flat" cmpd="sng" algn="ctr">
                      <a:solidFill>
                        <a:srgbClr val="343638"/>
                      </a:solidFill>
                      <a:prstDash val="solid"/>
                      <a:round/>
                      <a:headEnd type="none" w="med" len="med"/>
                      <a:tailEnd type="none" w="med" len="med"/>
                    </a:lnL>
                    <a:lnR w="12700" cap="flat" cmpd="sng" algn="ctr">
                      <a:solidFill>
                        <a:srgbClr val="343638"/>
                      </a:solidFill>
                      <a:prstDash val="solid"/>
                      <a:round/>
                      <a:headEnd type="none" w="med" len="med"/>
                      <a:tailEnd type="none" w="med" len="med"/>
                    </a:lnR>
                    <a:lnT w="12700" cap="flat" cmpd="sng" algn="ctr">
                      <a:solidFill>
                        <a:srgbClr val="343638"/>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814490152"/>
                  </a:ext>
                </a:extLst>
              </a:tr>
              <a:tr h="2738218">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marL="228600" marR="0" lvl="0" indent="-145227" algn="l" defTabSz="2285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accent2"/>
                          </a:solidFill>
                          <a:effectLst/>
                          <a:uLnTx/>
                          <a:uFillTx/>
                          <a:latin typeface="+mn-lt"/>
                          <a:ea typeface="+mn-ea"/>
                          <a:cs typeface="Calibri" panose="020F0502020204030204" pitchFamily="34" charset="0"/>
                        </a:rPr>
                        <a:t>Adenocarcinoma histology</a:t>
                      </a:r>
                    </a:p>
                    <a:p>
                      <a:pPr marL="228600" marR="0" lvl="0" indent="-145227" algn="l" defTabSz="2285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accent2"/>
                          </a:solidFill>
                          <a:effectLst/>
                          <a:uLnTx/>
                          <a:uFillTx/>
                          <a:latin typeface="+mj-lt"/>
                          <a:ea typeface="+mn-ea"/>
                          <a:cs typeface="Calibri" panose="020F0502020204030204" pitchFamily="34" charset="0"/>
                        </a:rPr>
                        <a:t>Progressed on one prior NHT* </a:t>
                      </a:r>
                    </a:p>
                    <a:p>
                      <a:pPr marL="431800" marR="0" lvl="1" indent="-171450" algn="l" defTabSz="2285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accent2"/>
                          </a:solidFill>
                          <a:effectLst/>
                          <a:uLnTx/>
                          <a:uFillTx/>
                          <a:latin typeface="+mj-lt"/>
                          <a:ea typeface="+mn-ea"/>
                          <a:cs typeface="Calibri" panose="020F0502020204030204" pitchFamily="34" charset="0"/>
                          <a:sym typeface="Arial"/>
                        </a:rPr>
                        <a:t>No requirement for rapid progression on the first NHT</a:t>
                      </a:r>
                      <a:endParaRPr kumimoji="0" lang="en-GB" sz="1100" b="0" i="0" u="none" strike="noStrike" kern="1200" cap="none" spc="0" normalizeH="0" baseline="0" noProof="0">
                        <a:ln>
                          <a:noFill/>
                        </a:ln>
                        <a:solidFill>
                          <a:schemeClr val="accent2"/>
                        </a:solidFill>
                        <a:effectLst/>
                        <a:uLnTx/>
                        <a:uFillTx/>
                        <a:latin typeface="+mj-lt"/>
                        <a:ea typeface="+mn-ea"/>
                        <a:cs typeface="Calibri" panose="020F0502020204030204" pitchFamily="34" charset="0"/>
                      </a:endParaRPr>
                    </a:p>
                    <a:p>
                      <a:pPr marL="228600" marR="0" lvl="0" indent="-145227" algn="l" defTabSz="2285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accent2"/>
                          </a:solidFill>
                          <a:effectLst/>
                          <a:uLnTx/>
                          <a:uFillTx/>
                          <a:latin typeface="+mj-lt"/>
                          <a:ea typeface="+mn-ea"/>
                          <a:cs typeface="Calibri" panose="020F0502020204030204" pitchFamily="34" charset="0"/>
                        </a:rPr>
                        <a:t>Measurable </a:t>
                      </a:r>
                      <a:r>
                        <a:rPr kumimoji="0" lang="en-GB" sz="1200" b="0" i="0" u="none" strike="noStrike" kern="1200" cap="none" spc="0" normalizeH="0" baseline="0" noProof="0" err="1">
                          <a:ln>
                            <a:noFill/>
                          </a:ln>
                          <a:solidFill>
                            <a:schemeClr val="accent2"/>
                          </a:solidFill>
                          <a:effectLst/>
                          <a:uLnTx/>
                          <a:uFillTx/>
                          <a:latin typeface="+mj-lt"/>
                          <a:ea typeface="+mn-ea"/>
                          <a:cs typeface="Calibri" panose="020F0502020204030204" pitchFamily="34" charset="0"/>
                        </a:rPr>
                        <a:t>extrapelvic</a:t>
                      </a:r>
                      <a:r>
                        <a:rPr kumimoji="0" lang="en-GB" sz="1200" b="0" i="0" u="none" strike="noStrike" kern="1200" cap="none" spc="0" normalizeH="0" baseline="0" noProof="0">
                          <a:ln>
                            <a:noFill/>
                          </a:ln>
                          <a:solidFill>
                            <a:schemeClr val="accent2"/>
                          </a:solidFill>
                          <a:effectLst/>
                          <a:uLnTx/>
                          <a:uFillTx/>
                          <a:latin typeface="+mj-lt"/>
                          <a:ea typeface="+mn-ea"/>
                          <a:cs typeface="Calibri" panose="020F0502020204030204" pitchFamily="34" charset="0"/>
                        </a:rPr>
                        <a:t> soft tissue metastasis (visceral </a:t>
                      </a:r>
                      <a:r>
                        <a:rPr kumimoji="0" lang="en-GB" sz="1200" b="0" i="0" u="none" strike="noStrike" kern="1200" cap="none" spc="0" normalizeH="0" baseline="0" noProof="0">
                          <a:ln>
                            <a:noFill/>
                          </a:ln>
                          <a:solidFill>
                            <a:schemeClr val="accent2"/>
                          </a:solidFill>
                          <a:effectLst/>
                          <a:uLnTx/>
                          <a:uFillTx/>
                          <a:latin typeface="+mn-lt"/>
                          <a:ea typeface="+mn-ea"/>
                          <a:cs typeface="Calibri" panose="020F0502020204030204" pitchFamily="34" charset="0"/>
                        </a:rPr>
                        <a:t>or </a:t>
                      </a:r>
                      <a:r>
                        <a:rPr kumimoji="0" lang="en-US" sz="1200" b="0" i="0" u="none" strike="noStrike" kern="1200" cap="none" spc="0" normalizeH="0" baseline="0">
                          <a:ln>
                            <a:noFill/>
                          </a:ln>
                          <a:solidFill>
                            <a:schemeClr val="accent2"/>
                          </a:solidFill>
                          <a:effectLst/>
                          <a:uLnTx/>
                          <a:uFillTx/>
                          <a:latin typeface="+mn-lt"/>
                          <a:ea typeface="+mn-ea"/>
                          <a:cs typeface="Calibri" panose="020F0502020204030204" pitchFamily="34" charset="0"/>
                          <a:sym typeface="Arial"/>
                        </a:rPr>
                        <a:t>lymph node</a:t>
                      </a:r>
                      <a:r>
                        <a:rPr kumimoji="0" lang="en-GB" sz="1200" b="0" i="0" u="none" strike="noStrike" kern="1200" cap="none" spc="0" normalizeH="0" baseline="0" noProof="0">
                          <a:ln>
                            <a:noFill/>
                          </a:ln>
                          <a:solidFill>
                            <a:schemeClr val="accent2"/>
                          </a:solidFill>
                          <a:effectLst/>
                          <a:uLnTx/>
                          <a:uFillTx/>
                          <a:latin typeface="+mn-lt"/>
                          <a:ea typeface="+mn-ea"/>
                          <a:cs typeface="Calibri" panose="020F0502020204030204" pitchFamily="34" charset="0"/>
                        </a:rPr>
                        <a:t>)</a:t>
                      </a:r>
                      <a:r>
                        <a:rPr kumimoji="0" lang="en-GB" sz="1200" b="0" i="0" u="none" strike="noStrike" kern="1200" cap="none" spc="0" normalizeH="0" baseline="0" noProof="0">
                          <a:ln>
                            <a:noFill/>
                          </a:ln>
                          <a:solidFill>
                            <a:schemeClr val="accent2"/>
                          </a:solidFill>
                          <a:effectLst/>
                          <a:uLnTx/>
                          <a:uFillTx/>
                          <a:latin typeface="+mn-lt"/>
                          <a:ea typeface="+mn-ea"/>
                          <a:cs typeface="Calibri" panose="020F0502020204030204" pitchFamily="34" charset="0"/>
                          <a:sym typeface="Arial"/>
                        </a:rPr>
                        <a:t> </a:t>
                      </a:r>
                      <a:r>
                        <a:rPr kumimoji="0" lang="en-GB" sz="1200" b="0" i="0" u="none" strike="noStrike" kern="1200" cap="none" spc="0" normalizeH="0" baseline="0" noProof="0">
                          <a:ln>
                            <a:noFill/>
                          </a:ln>
                          <a:solidFill>
                            <a:schemeClr val="accent2"/>
                          </a:solidFill>
                          <a:effectLst/>
                          <a:uLnTx/>
                          <a:uFillTx/>
                          <a:latin typeface="+mj-lt"/>
                          <a:ea typeface="+mn-ea"/>
                          <a:cs typeface="Calibri" panose="020F0502020204030204" pitchFamily="34" charset="0"/>
                          <a:sym typeface="Arial"/>
                        </a:rPr>
                        <a:t>per RECIST v1.1</a:t>
                      </a:r>
                    </a:p>
                    <a:p>
                      <a:pPr marL="228600" marR="0" lvl="0" indent="-145227" algn="l" defTabSz="2285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accent2"/>
                          </a:solidFill>
                          <a:effectLst/>
                          <a:uLnTx/>
                          <a:uFillTx/>
                          <a:latin typeface="+mn-lt"/>
                          <a:ea typeface="+mn-ea"/>
                          <a:cs typeface="Calibri" panose="020F0502020204030204" pitchFamily="34" charset="0"/>
                          <a:sym typeface="Arial"/>
                        </a:rPr>
                        <a:t>Progressive </a:t>
                      </a:r>
                      <a:r>
                        <a:rPr kumimoji="0" lang="en-GB" sz="1200" b="0" i="0" u="none" strike="noStrike" kern="1200" cap="none" spc="0" normalizeH="0" baseline="0" noProof="0" err="1">
                          <a:ln>
                            <a:noFill/>
                          </a:ln>
                          <a:solidFill>
                            <a:schemeClr val="accent2"/>
                          </a:solidFill>
                          <a:effectLst/>
                          <a:uLnTx/>
                          <a:uFillTx/>
                          <a:latin typeface="+mn-lt"/>
                          <a:ea typeface="+mn-ea"/>
                          <a:cs typeface="Calibri" panose="020F0502020204030204" pitchFamily="34" charset="0"/>
                          <a:sym typeface="Arial"/>
                        </a:rPr>
                        <a:t>mCRPC</a:t>
                      </a:r>
                      <a:r>
                        <a:rPr kumimoji="0" lang="en-GB" sz="1200" b="0" i="0" u="none" strike="noStrike" kern="1200" cap="none" spc="0" normalizeH="0" baseline="0" noProof="0">
                          <a:ln>
                            <a:noFill/>
                          </a:ln>
                          <a:solidFill>
                            <a:schemeClr val="accent2"/>
                          </a:solidFill>
                          <a:effectLst/>
                          <a:uLnTx/>
                          <a:uFillTx/>
                          <a:latin typeface="+mn-lt"/>
                          <a:ea typeface="+mn-ea"/>
                          <a:cs typeface="Calibri" panose="020F0502020204030204" pitchFamily="34" charset="0"/>
                          <a:sym typeface="Arial"/>
                        </a:rPr>
                        <a:t> (PSA or soft-tissue progression)</a:t>
                      </a:r>
                    </a:p>
                    <a:p>
                      <a:pPr marL="228600" marR="0" lvl="0" indent="-145227" algn="l" defTabSz="2285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accent2"/>
                          </a:solidFill>
                          <a:effectLst/>
                          <a:uLnTx/>
                          <a:uFillTx/>
                          <a:latin typeface="+mn-lt"/>
                          <a:ea typeface="+mn-ea"/>
                          <a:cs typeface="Calibri" panose="020F0502020204030204" pitchFamily="34" charset="0"/>
                        </a:rPr>
                        <a:t>ECOG PS 0 or 1</a:t>
                      </a:r>
                    </a:p>
                    <a:p>
                      <a:pPr marL="228600" marR="0" lvl="0" indent="-145227" algn="l" defTabSz="2285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accent2"/>
                          </a:solidFill>
                          <a:effectLst/>
                          <a:uLnTx/>
                          <a:uFillTx/>
                          <a:latin typeface="+mn-lt"/>
                          <a:ea typeface="+mn-ea"/>
                          <a:cs typeface="Calibri" panose="020F0502020204030204" pitchFamily="34" charset="0"/>
                        </a:rPr>
                        <a:t>Age ≥18 years</a:t>
                      </a:r>
                    </a:p>
                    <a:p>
                      <a:pPr marL="228600" marR="0" lvl="0" indent="-145227" algn="l" defTabSz="2285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accent2"/>
                          </a:solidFill>
                          <a:effectLst/>
                          <a:uLnTx/>
                          <a:uFillTx/>
                          <a:latin typeface="+mn-lt"/>
                          <a:ea typeface="+mn-ea"/>
                          <a:cs typeface="Calibri" panose="020F0502020204030204" pitchFamily="34" charset="0"/>
                        </a:rPr>
                        <a:t>Allowed prior docetaxel for locally advanced or metastatic CSPC</a:t>
                      </a:r>
                      <a:endParaRPr kumimoji="0" lang="en-GB" sz="1400" b="0" i="0" u="none" strike="noStrike" kern="1200" cap="none" spc="0" normalizeH="0" baseline="0" noProof="0">
                        <a:ln>
                          <a:noFill/>
                        </a:ln>
                        <a:solidFill>
                          <a:schemeClr val="accent2"/>
                        </a:solidFill>
                        <a:effectLst/>
                        <a:uLnTx/>
                        <a:uFillTx/>
                        <a:latin typeface="+mn-lt"/>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03345723"/>
                  </a:ext>
                </a:extLst>
              </a:tr>
            </a:tbl>
          </a:graphicData>
        </a:graphic>
      </p:graphicFrame>
      <p:sp>
        <p:nvSpPr>
          <p:cNvPr id="11" name="TextBox 10">
            <a:extLst>
              <a:ext uri="{FF2B5EF4-FFF2-40B4-BE49-F238E27FC236}">
                <a16:creationId xmlns:a16="http://schemas.microsoft.com/office/drawing/2014/main" id="{0245AF75-180B-D0F4-CA07-3B31EF386FB7}"/>
              </a:ext>
            </a:extLst>
          </p:cNvPr>
          <p:cNvSpPr txBox="1"/>
          <p:nvPr/>
        </p:nvSpPr>
        <p:spPr>
          <a:xfrm>
            <a:off x="4380885" y="4240382"/>
            <a:ext cx="7318337" cy="830997"/>
          </a:xfrm>
          <a:prstGeom prst="rect">
            <a:avLst/>
          </a:prstGeom>
          <a:solidFill>
            <a:schemeClr val="bg1">
              <a:lumMod val="85000"/>
            </a:schemeClr>
          </a:solidFill>
          <a:ln w="127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060"/>
                </a:solidFill>
                <a:effectLst/>
                <a:uLnTx/>
                <a:uFillTx/>
                <a:latin typeface="Arial" panose="020B0604020202020204"/>
                <a:ea typeface="+mn-ea"/>
                <a:cs typeface="+mn-cs"/>
              </a:rPr>
              <a:t>Stratification</a:t>
            </a:r>
          </a:p>
          <a:p>
            <a:pPr marL="228600"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2060"/>
                </a:solidFill>
                <a:effectLst/>
                <a:uLnTx/>
                <a:uFillTx/>
                <a:latin typeface="Arial" panose="020B0604020202020204"/>
                <a:ea typeface="+mn-ea"/>
                <a:cs typeface="+mn-cs"/>
              </a:rPr>
              <a:t>Liver metastasis (yes / no)</a:t>
            </a:r>
          </a:p>
          <a:p>
            <a:pPr marL="228600"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2060"/>
                </a:solidFill>
                <a:effectLst/>
                <a:uLnTx/>
                <a:uFillTx/>
                <a:latin typeface="Arial" panose="020B0604020202020204"/>
                <a:ea typeface="+mn-ea"/>
                <a:cs typeface="+mn-cs"/>
              </a:rPr>
              <a:t>Prior docetaxel treatment for locally advanced or metastatic CSPC (yes / no) </a:t>
            </a:r>
          </a:p>
          <a:p>
            <a:pPr marL="228600"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2060"/>
                </a:solidFill>
                <a:effectLst/>
                <a:uLnTx/>
                <a:uFillTx/>
                <a:latin typeface="Arial" panose="020B0604020202020204"/>
                <a:ea typeface="+mn-ea"/>
                <a:cs typeface="+mn-cs"/>
              </a:rPr>
              <a:t>Disease stage for which the first NHT was given (</a:t>
            </a:r>
            <a:r>
              <a:rPr kumimoji="0" lang="en-GB" sz="1200" b="0" i="0" u="none" strike="noStrike" kern="1200" cap="none" spc="0" normalizeH="0" baseline="0" noProof="0" err="1">
                <a:ln>
                  <a:noFill/>
                </a:ln>
                <a:solidFill>
                  <a:srgbClr val="002060"/>
                </a:solidFill>
                <a:effectLst/>
                <a:uLnTx/>
                <a:uFillTx/>
                <a:latin typeface="Arial" panose="020B0604020202020204"/>
                <a:ea typeface="+mn-ea"/>
                <a:cs typeface="+mn-cs"/>
              </a:rPr>
              <a:t>mCSPC</a:t>
            </a:r>
            <a:r>
              <a:rPr kumimoji="0" lang="en-GB" sz="1200" b="0" i="0" u="none" strike="noStrike" kern="1200" cap="none" spc="0" normalizeH="0" baseline="0" noProof="0">
                <a:ln>
                  <a:noFill/>
                </a:ln>
                <a:solidFill>
                  <a:srgbClr val="002060"/>
                </a:solidFill>
                <a:effectLst/>
                <a:uLnTx/>
                <a:uFillTx/>
                <a:latin typeface="Arial" panose="020B0604020202020204"/>
                <a:ea typeface="+mn-ea"/>
                <a:cs typeface="+mn-cs"/>
              </a:rPr>
              <a:t> / M0 CRPC / </a:t>
            </a:r>
            <a:r>
              <a:rPr kumimoji="0" lang="en-GB" sz="1200" b="0" i="0" u="none" strike="noStrike" kern="1200" cap="none" spc="0" normalizeH="0" baseline="0" noProof="0" err="1">
                <a:ln>
                  <a:noFill/>
                </a:ln>
                <a:solidFill>
                  <a:srgbClr val="002060"/>
                </a:solidFill>
                <a:effectLst/>
                <a:uLnTx/>
                <a:uFillTx/>
                <a:latin typeface="Arial" panose="020B0604020202020204"/>
                <a:ea typeface="+mn-ea"/>
                <a:cs typeface="+mn-cs"/>
              </a:rPr>
              <a:t>mCRPC</a:t>
            </a:r>
            <a:r>
              <a:rPr kumimoji="0" lang="en-GB" sz="1200" b="0" i="0" u="none" strike="noStrike" kern="1200" cap="none" spc="0" normalizeH="0" baseline="0" noProof="0">
                <a:ln>
                  <a:noFill/>
                </a:ln>
                <a:solidFill>
                  <a:srgbClr val="002060"/>
                </a:solidFill>
                <a:effectLst/>
                <a:uLnTx/>
                <a:uFillTx/>
                <a:latin typeface="Arial" panose="020B0604020202020204"/>
                <a:ea typeface="+mn-ea"/>
                <a:cs typeface="+mn-cs"/>
              </a:rPr>
              <a:t>)</a:t>
            </a:r>
            <a:endParaRPr kumimoji="0" lang="en-US" sz="12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BD222B67-19BE-1188-3748-DDE1BC49AD4D}"/>
              </a:ext>
            </a:extLst>
          </p:cNvPr>
          <p:cNvSpPr txBox="1"/>
          <p:nvPr/>
        </p:nvSpPr>
        <p:spPr>
          <a:xfrm>
            <a:off x="601642" y="5159049"/>
            <a:ext cx="11097580" cy="461665"/>
          </a:xfrm>
          <a:prstGeom prst="rect">
            <a:avLst/>
          </a:prstGeom>
          <a:solidFill>
            <a:schemeClr val="bg1">
              <a:lumMod val="85000"/>
            </a:schemeClr>
          </a:solidFill>
          <a:ln w="12700">
            <a:noFill/>
          </a:ln>
        </p:spPr>
        <p:txBody>
          <a:bodyPr wrap="square">
            <a:spAutoFit/>
          </a:bodyP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2060"/>
                </a:solidFill>
                <a:effectLst/>
                <a:uLnTx/>
                <a:uFillTx/>
                <a:latin typeface="Arial" panose="020B0604020202020204"/>
                <a:ea typeface="+mn-ea"/>
                <a:cs typeface="+mn-cs"/>
              </a:rPr>
              <a:t>Tumor assessments (RECIST v1.1) were performed at baseline, every 9 weeks for 28 weeks, then every 12 weeks thereafter </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2060"/>
                </a:solidFill>
                <a:effectLst/>
                <a:uLnTx/>
                <a:uFillTx/>
                <a:latin typeface="Arial" panose="020B0604020202020204"/>
                <a:ea typeface="+mn-ea"/>
                <a:cs typeface="+mn-cs"/>
              </a:rPr>
              <a:t>Treatment was continued until loss of clinical benefit</a:t>
            </a:r>
            <a:r>
              <a:rPr kumimoji="0" lang="en-US" sz="1200" b="0" i="0" u="none" strike="noStrike" kern="1200" cap="none" spc="0" normalizeH="0" baseline="30000" noProof="0">
                <a:ln>
                  <a:noFill/>
                </a:ln>
                <a:solidFill>
                  <a:srgbClr val="002060"/>
                </a:solidFill>
                <a:effectLst/>
                <a:uLnTx/>
                <a:uFillTx/>
                <a:latin typeface="Arial" panose="020B0604020202020204"/>
                <a:ea typeface="+mn-ea"/>
                <a:cs typeface="+mn-cs"/>
              </a:rPr>
              <a:t>§ </a:t>
            </a:r>
            <a:r>
              <a:rPr kumimoji="0" lang="en-US" sz="1200" b="0" i="0" u="none" strike="noStrike" kern="1200" cap="none" spc="0" normalizeH="0" baseline="0" noProof="0">
                <a:ln>
                  <a:noFill/>
                </a:ln>
                <a:solidFill>
                  <a:srgbClr val="002060"/>
                </a:solidFill>
                <a:effectLst/>
                <a:uLnTx/>
                <a:uFillTx/>
                <a:latin typeface="Arial" panose="020B0604020202020204"/>
                <a:ea typeface="+mn-ea"/>
                <a:cs typeface="+mn-cs"/>
              </a:rPr>
              <a:t>or intolerable toxicity</a:t>
            </a:r>
          </a:p>
        </p:txBody>
      </p:sp>
      <p:sp>
        <p:nvSpPr>
          <p:cNvPr id="12" name="Text Placeholder 11">
            <a:extLst>
              <a:ext uri="{FF2B5EF4-FFF2-40B4-BE49-F238E27FC236}">
                <a16:creationId xmlns:a16="http://schemas.microsoft.com/office/drawing/2014/main" id="{12F888B3-0B4B-6DCB-46FA-3DA9F72E9419}"/>
              </a:ext>
            </a:extLst>
          </p:cNvPr>
          <p:cNvSpPr>
            <a:spLocks noGrp="1"/>
          </p:cNvSpPr>
          <p:nvPr>
            <p:ph type="body" sz="quarter" idx="16"/>
          </p:nvPr>
        </p:nvSpPr>
        <p:spPr/>
        <p:txBody>
          <a:bodyPr/>
          <a:lstStyle/>
          <a:p>
            <a:pPr>
              <a:lnSpc>
                <a:spcPct val="90000"/>
              </a:lnSpc>
            </a:pPr>
            <a:r>
              <a:rPr lang="en-US"/>
              <a:t>BID, twice daily; BIRC, Blinded Independent Radiology Committee; CSPC, castration-sensitive prostate cancer; ECOG PS, Eastern Cooperative Oncology Group performance status; ITT, intention-to-treat; IV, intravenous; M0 CRPC, non-metastatic CRPC; </a:t>
            </a:r>
            <a:r>
              <a:rPr lang="en-US" err="1"/>
              <a:t>mCSPC</a:t>
            </a:r>
            <a:r>
              <a:rPr lang="en-US"/>
              <a:t>, metastatic CSPC; ORR, objective response rate; OS, overall survival; PFS, progression-free survival; PO, orally; PSA, prostate specific antigen; QD, once daily; Q3W, every 3 weeks; P</a:t>
            </a:r>
            <a:r>
              <a:rPr lang="en-GB"/>
              <a:t>CWG3, Prostate Cancer Working Group 3;</a:t>
            </a:r>
            <a:r>
              <a:rPr lang="en-US"/>
              <a:t> RECIST, Response Evaluation Criteria in Solid Tumors.</a:t>
            </a:r>
          </a:p>
          <a:p>
            <a:pPr>
              <a:lnSpc>
                <a:spcPct val="90000"/>
              </a:lnSpc>
            </a:pPr>
            <a:r>
              <a:rPr lang="en-US"/>
              <a:t>*NHT for the treatment of </a:t>
            </a:r>
            <a:r>
              <a:rPr lang="en-US" err="1"/>
              <a:t>mCSPC</a:t>
            </a:r>
            <a:r>
              <a:rPr lang="en-US"/>
              <a:t>, M0 CRPC, or </a:t>
            </a:r>
            <a:r>
              <a:rPr lang="en-US" err="1"/>
              <a:t>mCRPC</a:t>
            </a:r>
            <a:r>
              <a:rPr lang="en-US"/>
              <a:t>. </a:t>
            </a:r>
            <a:r>
              <a:rPr lang="en-US" baseline="30000"/>
              <a:t>†</a:t>
            </a:r>
            <a:r>
              <a:rPr lang="en-US"/>
              <a:t>Bone scan assessment not included in analysis.</a:t>
            </a:r>
            <a:r>
              <a:rPr lang="en-US" baseline="30000"/>
              <a:t> ‡</a:t>
            </a:r>
            <a:r>
              <a:rPr lang="en-US"/>
              <a:t>Time to symptomatic skeletal event is defined as time from randomization to earliest of any of the following: radiation therapy to bone, surgery to bone, spinal cord compression, or symptomatic fracture. </a:t>
            </a:r>
            <a:r>
              <a:rPr lang="en-US" baseline="30000">
                <a:solidFill>
                  <a:schemeClr val="accent2"/>
                </a:solidFill>
              </a:rPr>
              <a:t>§</a:t>
            </a:r>
            <a:r>
              <a:rPr lang="en-US"/>
              <a:t>Patients may be treated beyond progression if there is clinical benefit in the opinion of the investigator. </a:t>
            </a:r>
          </a:p>
        </p:txBody>
      </p:sp>
    </p:spTree>
    <p:extLst>
      <p:ext uri="{BB962C8B-B14F-4D97-AF65-F5344CB8AC3E}">
        <p14:creationId xmlns:p14="http://schemas.microsoft.com/office/powerpoint/2010/main" val="376774577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RIGINAL" descr="A graph of cancer patients&#10;&#10;Description automatically generated" hidden="1">
            <a:extLst>
              <a:ext uri="{FF2B5EF4-FFF2-40B4-BE49-F238E27FC236}">
                <a16:creationId xmlns:a16="http://schemas.microsoft.com/office/drawing/2014/main" id="{2A962EEB-7FC5-9C1D-357C-34F799C043A3}"/>
              </a:ext>
            </a:extLst>
          </p:cNvPr>
          <p:cNvPicPr>
            <a:picLocks noGrp="1" noRot="1" noChangeAspect="1" noMove="1" noResize="1" noEditPoints="1" noAdjustHandles="1" noChangeArrowheads="1" noChangeShapeType="1" noCrop="1"/>
          </p:cNvPicPr>
          <p:nvPr/>
        </p:nvPicPr>
        <p:blipFill>
          <a:blip r:embed="rId3">
            <a:alphaModFix amt="40000"/>
            <a:extLst>
              <a:ext uri="{28A0092B-C50C-407E-A947-70E740481C1C}">
                <a14:useLocalDpi xmlns:a14="http://schemas.microsoft.com/office/drawing/2010/main" val="0"/>
              </a:ext>
            </a:extLst>
          </a:blip>
          <a:stretch>
            <a:fillRect/>
          </a:stretch>
        </p:blipFill>
        <p:spPr>
          <a:xfrm>
            <a:off x="-845127" y="1171940"/>
            <a:ext cx="14096670" cy="5492471"/>
          </a:xfrm>
          <a:prstGeom prst="rect">
            <a:avLst/>
          </a:prstGeom>
        </p:spPr>
      </p:pic>
      <p:sp>
        <p:nvSpPr>
          <p:cNvPr id="27" name="Text Placeholder 26">
            <a:extLst>
              <a:ext uri="{FF2B5EF4-FFF2-40B4-BE49-F238E27FC236}">
                <a16:creationId xmlns:a16="http://schemas.microsoft.com/office/drawing/2014/main" id="{56631206-4B8A-51B1-4186-D9563D2537A7}"/>
              </a:ext>
            </a:extLst>
          </p:cNvPr>
          <p:cNvSpPr>
            <a:spLocks noGrp="1"/>
          </p:cNvSpPr>
          <p:nvPr>
            <p:ph type="body" sz="quarter" idx="16"/>
          </p:nvPr>
        </p:nvSpPr>
        <p:spPr/>
        <p:txBody>
          <a:bodyPr/>
          <a:lstStyle/>
          <a:p>
            <a:r>
              <a:rPr lang="en-GB"/>
              <a:t>CI, confidence interval; HR, hazard ratio. *PFS per RECIST v1.1 by BIRC or death. </a:t>
            </a:r>
            <a:r>
              <a:rPr lang="en-GB" baseline="30000"/>
              <a:t>†</a:t>
            </a:r>
            <a:r>
              <a:rPr lang="en-GB"/>
              <a:t>Critical </a:t>
            </a:r>
            <a:r>
              <a:rPr lang="en-GB" i="1"/>
              <a:t>P</a:t>
            </a:r>
            <a:r>
              <a:rPr lang="en-GB"/>
              <a:t> value=0.002. </a:t>
            </a:r>
            <a:r>
              <a:rPr lang="en-GB" baseline="30000"/>
              <a:t>†</a:t>
            </a:r>
            <a:r>
              <a:rPr lang="en-GB"/>
              <a:t>First 400 randomized patients. </a:t>
            </a:r>
          </a:p>
        </p:txBody>
      </p:sp>
      <p:sp>
        <p:nvSpPr>
          <p:cNvPr id="19" name="Title 18">
            <a:extLst>
              <a:ext uri="{FF2B5EF4-FFF2-40B4-BE49-F238E27FC236}">
                <a16:creationId xmlns:a16="http://schemas.microsoft.com/office/drawing/2014/main" id="{A00D751B-0149-162A-19FE-8D9074700554}"/>
              </a:ext>
            </a:extLst>
          </p:cNvPr>
          <p:cNvSpPr>
            <a:spLocks noGrp="1"/>
          </p:cNvSpPr>
          <p:nvPr>
            <p:ph type="title"/>
          </p:nvPr>
        </p:nvSpPr>
        <p:spPr/>
        <p:txBody>
          <a:bodyPr/>
          <a:lstStyle/>
          <a:p>
            <a:r>
              <a:rPr lang="en-US"/>
              <a:t>PFS per BIRC* (PFS ITT Population</a:t>
            </a:r>
            <a:r>
              <a:rPr lang="en-US" baseline="30000"/>
              <a:t>†</a:t>
            </a:r>
            <a:r>
              <a:rPr lang="en-US"/>
              <a:t>)</a:t>
            </a:r>
          </a:p>
        </p:txBody>
      </p:sp>
      <p:sp>
        <p:nvSpPr>
          <p:cNvPr id="25" name="Text Placeholder 24">
            <a:extLst>
              <a:ext uri="{FF2B5EF4-FFF2-40B4-BE49-F238E27FC236}">
                <a16:creationId xmlns:a16="http://schemas.microsoft.com/office/drawing/2014/main" id="{0203BDCF-E9A6-D848-60B1-223F2A750A22}"/>
              </a:ext>
            </a:extLst>
          </p:cNvPr>
          <p:cNvSpPr>
            <a:spLocks noGrp="1"/>
          </p:cNvSpPr>
          <p:nvPr>
            <p:ph type="body" sz="quarter" idx="17"/>
          </p:nvPr>
        </p:nvSpPr>
        <p:spPr/>
        <p:txBody>
          <a:bodyPr/>
          <a:lstStyle/>
          <a:p>
            <a:r>
              <a:rPr lang="en-US" err="1"/>
              <a:t>Cabo+Atezo</a:t>
            </a:r>
            <a:r>
              <a:rPr lang="en-US"/>
              <a:t> Reduced the Risk of Progression or Death by 35% vs Second NHT</a:t>
            </a:r>
          </a:p>
        </p:txBody>
      </p:sp>
      <p:graphicFrame>
        <p:nvGraphicFramePr>
          <p:cNvPr id="9" name="Table 8">
            <a:extLst>
              <a:ext uri="{FF2B5EF4-FFF2-40B4-BE49-F238E27FC236}">
                <a16:creationId xmlns:a16="http://schemas.microsoft.com/office/drawing/2014/main" id="{DE2C02B4-D5F5-AE7C-8481-A47A44DE66C7}"/>
              </a:ext>
            </a:extLst>
          </p:cNvPr>
          <p:cNvGraphicFramePr>
            <a:graphicFrameLocks noGrp="1"/>
          </p:cNvGraphicFramePr>
          <p:nvPr/>
        </p:nvGraphicFramePr>
        <p:xfrm>
          <a:off x="114300" y="4613099"/>
          <a:ext cx="11379195" cy="734180"/>
        </p:xfrm>
        <a:graphic>
          <a:graphicData uri="http://schemas.openxmlformats.org/drawingml/2006/table">
            <a:tbl>
              <a:tblPr firstRow="1" bandRow="1">
                <a:tableStyleId>{5C22544A-7EE6-4342-B048-85BDC9FD1C3A}</a:tableStyleId>
              </a:tblPr>
              <a:tblGrid>
                <a:gridCol w="1137443">
                  <a:extLst>
                    <a:ext uri="{9D8B030D-6E8A-4147-A177-3AD203B41FA5}">
                      <a16:colId xmlns:a16="http://schemas.microsoft.com/office/drawing/2014/main" val="14846264"/>
                    </a:ext>
                  </a:extLst>
                </a:gridCol>
                <a:gridCol w="829682">
                  <a:extLst>
                    <a:ext uri="{9D8B030D-6E8A-4147-A177-3AD203B41FA5}">
                      <a16:colId xmlns:a16="http://schemas.microsoft.com/office/drawing/2014/main" val="3649707924"/>
                    </a:ext>
                  </a:extLst>
                </a:gridCol>
                <a:gridCol w="1020964">
                  <a:extLst>
                    <a:ext uri="{9D8B030D-6E8A-4147-A177-3AD203B41FA5}">
                      <a16:colId xmlns:a16="http://schemas.microsoft.com/office/drawing/2014/main" val="2973002321"/>
                    </a:ext>
                  </a:extLst>
                </a:gridCol>
                <a:gridCol w="831332">
                  <a:extLst>
                    <a:ext uri="{9D8B030D-6E8A-4147-A177-3AD203B41FA5}">
                      <a16:colId xmlns:a16="http://schemas.microsoft.com/office/drawing/2014/main" val="8252973"/>
                    </a:ext>
                  </a:extLst>
                </a:gridCol>
                <a:gridCol w="1174074">
                  <a:extLst>
                    <a:ext uri="{9D8B030D-6E8A-4147-A177-3AD203B41FA5}">
                      <a16:colId xmlns:a16="http://schemas.microsoft.com/office/drawing/2014/main" val="3064768551"/>
                    </a:ext>
                  </a:extLst>
                </a:gridCol>
                <a:gridCol w="692777">
                  <a:extLst>
                    <a:ext uri="{9D8B030D-6E8A-4147-A177-3AD203B41FA5}">
                      <a16:colId xmlns:a16="http://schemas.microsoft.com/office/drawing/2014/main" val="2583190279"/>
                    </a:ext>
                  </a:extLst>
                </a:gridCol>
                <a:gridCol w="1203244">
                  <a:extLst>
                    <a:ext uri="{9D8B030D-6E8A-4147-A177-3AD203B41FA5}">
                      <a16:colId xmlns:a16="http://schemas.microsoft.com/office/drawing/2014/main" val="4067663851"/>
                    </a:ext>
                  </a:extLst>
                </a:gridCol>
                <a:gridCol w="777045">
                  <a:extLst>
                    <a:ext uri="{9D8B030D-6E8A-4147-A177-3AD203B41FA5}">
                      <a16:colId xmlns:a16="http://schemas.microsoft.com/office/drawing/2014/main" val="2453590827"/>
                    </a:ext>
                  </a:extLst>
                </a:gridCol>
                <a:gridCol w="1118976">
                  <a:extLst>
                    <a:ext uri="{9D8B030D-6E8A-4147-A177-3AD203B41FA5}">
                      <a16:colId xmlns:a16="http://schemas.microsoft.com/office/drawing/2014/main" val="2512821471"/>
                    </a:ext>
                  </a:extLst>
                </a:gridCol>
                <a:gridCol w="737341">
                  <a:extLst>
                    <a:ext uri="{9D8B030D-6E8A-4147-A177-3AD203B41FA5}">
                      <a16:colId xmlns:a16="http://schemas.microsoft.com/office/drawing/2014/main" val="2795098211"/>
                    </a:ext>
                  </a:extLst>
                </a:gridCol>
                <a:gridCol w="1253479">
                  <a:extLst>
                    <a:ext uri="{9D8B030D-6E8A-4147-A177-3AD203B41FA5}">
                      <a16:colId xmlns:a16="http://schemas.microsoft.com/office/drawing/2014/main" val="2364106092"/>
                    </a:ext>
                  </a:extLst>
                </a:gridCol>
                <a:gridCol w="602838">
                  <a:extLst>
                    <a:ext uri="{9D8B030D-6E8A-4147-A177-3AD203B41FA5}">
                      <a16:colId xmlns:a16="http://schemas.microsoft.com/office/drawing/2014/main" val="2275556254"/>
                    </a:ext>
                  </a:extLst>
                </a:gridCol>
              </a:tblGrid>
              <a:tr h="22700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accent2"/>
                          </a:solidFill>
                        </a:rPr>
                        <a:t>No. at Risk</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11">
                  <a:txBody>
                    <a:bodyPr/>
                    <a:lstStyle/>
                    <a:p>
                      <a:pPr algn="ctr"/>
                      <a:endParaRPr lang="en-US" sz="120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600">
                        <a:solidFill>
                          <a:schemeClr val="tx1"/>
                        </a:solidFill>
                      </a:endParaRPr>
                    </a:p>
                  </a:txBody>
                  <a:tcPr marL="0" marR="0" marT="27432"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600" b="0" i="1">
                        <a:solidFill>
                          <a:schemeClr val="tx1"/>
                        </a:solidFill>
                      </a:endParaRPr>
                    </a:p>
                  </a:txBody>
                  <a:tcPr marL="0" marR="0" marT="27432"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1600">
                        <a:solidFill>
                          <a:schemeClr val="tx1"/>
                        </a:solidFill>
                      </a:endParaRPr>
                    </a:p>
                  </a:txBody>
                  <a:tcPr marL="0" marR="0" marT="27432"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1600">
                        <a:solidFill>
                          <a:schemeClr val="tx1"/>
                        </a:solidFill>
                      </a:endParaRPr>
                    </a:p>
                  </a:txBody>
                  <a:tcPr marL="0" marR="0" marT="27432"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1600">
                        <a:solidFill>
                          <a:schemeClr val="tx1"/>
                        </a:solidFill>
                      </a:endParaRPr>
                    </a:p>
                  </a:txBody>
                  <a:tcPr marL="0" marR="0" marT="27432"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1600">
                        <a:solidFill>
                          <a:schemeClr val="tx1"/>
                        </a:solidFill>
                      </a:endParaRPr>
                    </a:p>
                  </a:txBody>
                  <a:tcPr marL="0" marR="0" marT="27432"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1600">
                        <a:solidFill>
                          <a:schemeClr val="tx1"/>
                        </a:solidFill>
                      </a:endParaRPr>
                    </a:p>
                  </a:txBody>
                  <a:tcPr marL="0" marR="0" marT="27432"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1600">
                        <a:solidFill>
                          <a:schemeClr val="tx1"/>
                        </a:solidFill>
                      </a:endParaRPr>
                    </a:p>
                  </a:txBody>
                  <a:tcPr marL="0" marR="0" marT="27432"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1600">
                        <a:solidFill>
                          <a:schemeClr val="tx1"/>
                        </a:solidFill>
                      </a:endParaRPr>
                    </a:p>
                  </a:txBody>
                  <a:tcPr marL="0" marR="0" marT="27432"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1600">
                        <a:solidFill>
                          <a:schemeClr val="tx1"/>
                        </a:solidFill>
                      </a:endParaRPr>
                    </a:p>
                  </a:txBody>
                  <a:tcPr marL="0" marR="0" marT="27432"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2183005"/>
                  </a:ext>
                </a:extLst>
              </a:tr>
              <a:tr h="32429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chemeClr val="accent3"/>
                          </a:solidFill>
                          <a:effectLst/>
                          <a:uLnTx/>
                          <a:uFillTx/>
                          <a:latin typeface="+mn-lt"/>
                          <a:ea typeface="+mn-ea"/>
                          <a:cs typeface="+mn-cs"/>
                        </a:rPr>
                        <a:t>Cabo+Atezo</a:t>
                      </a:r>
                      <a:endParaRPr kumimoji="0" lang="en-US" sz="1200" b="0" i="0" u="none" strike="noStrike" kern="1200" cap="none" spc="0" normalizeH="0" baseline="0" noProof="0">
                        <a:ln>
                          <a:noFill/>
                        </a:ln>
                        <a:solidFill>
                          <a:schemeClr val="accent3"/>
                        </a:solidFill>
                        <a:effectLst/>
                        <a:uLnTx/>
                        <a:uFillTx/>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sz="1200" b="0">
                          <a:solidFill>
                            <a:schemeClr val="accent3"/>
                          </a:solidFill>
                        </a:rPr>
                        <a:t>200</a:t>
                      </a:r>
                    </a:p>
                  </a:txBody>
                  <a:tcPr marL="27000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3"/>
                          </a:solidFill>
                        </a:rPr>
                        <a:t>135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3"/>
                          </a:solidFill>
                        </a:rPr>
                        <a:t>89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3"/>
                          </a:solidFill>
                        </a:rPr>
                        <a:t>45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3"/>
                          </a:solidFill>
                        </a:rPr>
                        <a:t>17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3"/>
                          </a:solidFill>
                        </a:rPr>
                        <a:t>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3"/>
                          </a:solidFill>
                        </a:rPr>
                        <a:t>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3"/>
                          </a:solidFill>
                        </a:rPr>
                        <a:t>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3"/>
                          </a:solidFill>
                        </a:rPr>
                        <a:t>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3"/>
                          </a:solidFill>
                        </a:rPr>
                        <a:t>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3"/>
                          </a:solidFill>
                        </a:rPr>
                        <a:t>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361550"/>
                  </a:ext>
                </a:extLst>
              </a:tr>
              <a:tr h="16214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mn-lt"/>
                          <a:ea typeface="+mn-ea"/>
                          <a:cs typeface="+mn-cs"/>
                        </a:rPr>
                        <a:t>Second NHT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b="0">
                          <a:solidFill>
                            <a:schemeClr val="accent1"/>
                          </a:solidFill>
                        </a:rPr>
                        <a:t>200</a:t>
                      </a:r>
                    </a:p>
                  </a:txBody>
                  <a:tcPr marL="27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1"/>
                          </a:solidFill>
                        </a:rPr>
                        <a:t>98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1"/>
                          </a:solidFill>
                        </a:rPr>
                        <a:t>57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1"/>
                          </a:solidFill>
                        </a:rPr>
                        <a:t>35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chemeClr val="accent1"/>
                          </a:solidFill>
                        </a:rPr>
                        <a:t>16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rgbClr val="2E75B6"/>
                          </a:solidFill>
                        </a:rPr>
                        <a:t>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rgbClr val="2E75B6"/>
                          </a:solidFill>
                        </a:rPr>
                        <a:t>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rgbClr val="2E75B6"/>
                          </a:solidFill>
                        </a:rPr>
                        <a:t>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rgbClr val="2E75B6"/>
                          </a:solidFill>
                        </a:rPr>
                        <a:t>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rgbClr val="2E75B6"/>
                          </a:solidFill>
                        </a:rPr>
                        <a:t>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a:solidFill>
                            <a:srgbClr val="2E75B6"/>
                          </a:solidFill>
                        </a:rPr>
                        <a:t>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3136451"/>
                  </a:ext>
                </a:extLst>
              </a:tr>
            </a:tbl>
          </a:graphicData>
        </a:graphic>
      </p:graphicFrame>
      <p:graphicFrame>
        <p:nvGraphicFramePr>
          <p:cNvPr id="14" name="Table 13">
            <a:extLst>
              <a:ext uri="{FF2B5EF4-FFF2-40B4-BE49-F238E27FC236}">
                <a16:creationId xmlns:a16="http://schemas.microsoft.com/office/drawing/2014/main" id="{F4745BB4-4BBC-6F12-8B7F-9AC56D9347A9}"/>
              </a:ext>
            </a:extLst>
          </p:cNvPr>
          <p:cNvGraphicFramePr>
            <a:graphicFrameLocks noGrp="1"/>
          </p:cNvGraphicFramePr>
          <p:nvPr/>
        </p:nvGraphicFramePr>
        <p:xfrm>
          <a:off x="6305824" y="939657"/>
          <a:ext cx="4844790" cy="1903073"/>
        </p:xfrm>
        <a:graphic>
          <a:graphicData uri="http://schemas.openxmlformats.org/drawingml/2006/table">
            <a:tbl>
              <a:tblPr firstRow="1" bandRow="1">
                <a:tableStyleId>{5C22544A-7EE6-4342-B048-85BDC9FD1C3A}</a:tableStyleId>
              </a:tblPr>
              <a:tblGrid>
                <a:gridCol w="1997727">
                  <a:extLst>
                    <a:ext uri="{9D8B030D-6E8A-4147-A177-3AD203B41FA5}">
                      <a16:colId xmlns:a16="http://schemas.microsoft.com/office/drawing/2014/main" val="3605503020"/>
                    </a:ext>
                  </a:extLst>
                </a:gridCol>
                <a:gridCol w="1059264">
                  <a:extLst>
                    <a:ext uri="{9D8B030D-6E8A-4147-A177-3AD203B41FA5}">
                      <a16:colId xmlns:a16="http://schemas.microsoft.com/office/drawing/2014/main" val="2973002321"/>
                    </a:ext>
                  </a:extLst>
                </a:gridCol>
                <a:gridCol w="1787799">
                  <a:extLst>
                    <a:ext uri="{9D8B030D-6E8A-4147-A177-3AD203B41FA5}">
                      <a16:colId xmlns:a16="http://schemas.microsoft.com/office/drawing/2014/main" val="8252973"/>
                    </a:ext>
                  </a:extLst>
                </a:gridCol>
              </a:tblGrid>
              <a:tr h="704372">
                <a:tc>
                  <a:txBody>
                    <a:bodyPr/>
                    <a:lstStyle/>
                    <a:p>
                      <a:endParaRPr lang="en-US" sz="1600">
                        <a:solidFill>
                          <a:schemeClr val="tx1"/>
                        </a:solidFill>
                      </a:endParaRPr>
                    </a:p>
                  </a:txBody>
                  <a:tcPr marL="0" marR="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accent2"/>
                          </a:solidFill>
                        </a:rPr>
                        <a:t>No. of </a:t>
                      </a:r>
                      <a:br>
                        <a:rPr lang="en-US" sz="1600">
                          <a:solidFill>
                            <a:schemeClr val="accent2"/>
                          </a:solidFill>
                        </a:rPr>
                      </a:br>
                      <a:r>
                        <a:rPr lang="en-US" sz="1600">
                          <a:solidFill>
                            <a:schemeClr val="accent2"/>
                          </a:solidFill>
                        </a:rPr>
                        <a:t>Events</a:t>
                      </a:r>
                    </a:p>
                  </a:txBody>
                  <a:tcPr marL="0" marR="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accent2"/>
                          </a:solidFill>
                        </a:rPr>
                        <a:t>Median (95% Cl),</a:t>
                      </a:r>
                      <a:br>
                        <a:rPr lang="en-US" sz="1600">
                          <a:solidFill>
                            <a:schemeClr val="accent2"/>
                          </a:solidFill>
                        </a:rPr>
                      </a:br>
                      <a:r>
                        <a:rPr lang="en-US" sz="1600" b="1" i="0">
                          <a:solidFill>
                            <a:schemeClr val="accent2"/>
                          </a:solidFill>
                        </a:rPr>
                        <a:t>months</a:t>
                      </a:r>
                    </a:p>
                  </a:txBody>
                  <a:tcPr marL="0" marR="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2183005"/>
                  </a:ext>
                </a:extLst>
              </a:tr>
              <a:tr h="356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3753E"/>
                          </a:solidFill>
                          <a:effectLst/>
                          <a:uLnTx/>
                          <a:uFillTx/>
                          <a:latin typeface="+mn-lt"/>
                          <a:ea typeface="+mn-ea"/>
                          <a:cs typeface="+mn-cs"/>
                        </a:rPr>
                        <a:t>Cabo+Atezo</a:t>
                      </a:r>
                      <a:r>
                        <a:rPr kumimoji="0" lang="en-US" sz="1600" b="1" i="0" u="none" strike="noStrike" kern="1200" cap="none" spc="0" normalizeH="0" baseline="0" noProof="0">
                          <a:ln>
                            <a:noFill/>
                          </a:ln>
                          <a:solidFill>
                            <a:srgbClr val="F3753E"/>
                          </a:solidFill>
                          <a:effectLst/>
                          <a:uLnTx/>
                          <a:uFillTx/>
                          <a:latin typeface="+mn-lt"/>
                          <a:ea typeface="+mn-ea"/>
                          <a:cs typeface="+mn-cs"/>
                        </a:rPr>
                        <a:t> (n=200) </a:t>
                      </a:r>
                    </a:p>
                  </a:txBody>
                  <a:tcPr marL="0" marR="0" marT="27432" marB="27432"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600">
                          <a:solidFill>
                            <a:schemeClr val="accent2"/>
                          </a:solidFill>
                        </a:rPr>
                        <a:t>117</a:t>
                      </a:r>
                    </a:p>
                  </a:txBody>
                  <a:tcPr marL="0" marR="0" marT="27432" marB="27432"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600">
                          <a:solidFill>
                            <a:schemeClr val="accent2"/>
                          </a:solidFill>
                        </a:rPr>
                        <a:t>6.3 (6.2–8.8)</a:t>
                      </a:r>
                    </a:p>
                  </a:txBody>
                  <a:tcPr marL="0" marR="0" marT="27432" marB="27432"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361550"/>
                  </a:ext>
                </a:extLst>
              </a:tr>
              <a:tr h="4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E75B6"/>
                          </a:solidFill>
                          <a:effectLst/>
                          <a:uLnTx/>
                          <a:uFillTx/>
                          <a:latin typeface="+mn-lt"/>
                          <a:ea typeface="+mn-ea"/>
                          <a:cs typeface="+mn-cs"/>
                        </a:rPr>
                        <a:t>Second NHT (n=200)</a:t>
                      </a:r>
                    </a:p>
                  </a:txBody>
                  <a:tcPr marL="0" marR="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accent2"/>
                          </a:solidFill>
                        </a:rPr>
                        <a:t>135</a:t>
                      </a:r>
                    </a:p>
                  </a:txBody>
                  <a:tcPr marL="0" marR="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accent2"/>
                          </a:solidFill>
                        </a:rPr>
                        <a:t>4.2 (3.7–5.7)</a:t>
                      </a:r>
                    </a:p>
                  </a:txBody>
                  <a:tcPr marL="0" marR="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3136451"/>
                  </a:ext>
                </a:extLst>
              </a:tr>
              <a:tr h="356370">
                <a:tc gridSpan="3">
                  <a:txBody>
                    <a:bodyPr/>
                    <a:lstStyle/>
                    <a:p>
                      <a:pPr algn="ctr"/>
                      <a:r>
                        <a:rPr lang="en-US" sz="1600" b="1">
                          <a:solidFill>
                            <a:schemeClr val="accent2"/>
                          </a:solidFill>
                        </a:rPr>
                        <a:t>Stratified HR 0.65 (95% CI, 0.50–0.84);</a:t>
                      </a:r>
                      <a:r>
                        <a:rPr lang="en-US" sz="1600" b="1" i="1">
                          <a:solidFill>
                            <a:schemeClr val="accent2"/>
                          </a:solidFill>
                        </a:rPr>
                        <a:t> P</a:t>
                      </a:r>
                      <a:r>
                        <a:rPr lang="en-US" sz="1600" b="1">
                          <a:solidFill>
                            <a:schemeClr val="accent2"/>
                          </a:solidFill>
                        </a:rPr>
                        <a:t>=0.0007</a:t>
                      </a:r>
                      <a:r>
                        <a:rPr lang="en-US" sz="1600" b="1" baseline="30000">
                          <a:solidFill>
                            <a:schemeClr val="accent2"/>
                          </a:solidFill>
                        </a:rPr>
                        <a:t>†</a:t>
                      </a:r>
                    </a:p>
                  </a:txBody>
                  <a:tcPr marL="0" marR="0" marT="27432" marB="27432"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12934337"/>
                  </a:ext>
                </a:extLst>
              </a:tr>
            </a:tbl>
          </a:graphicData>
        </a:graphic>
      </p:graphicFrame>
      <p:sp>
        <p:nvSpPr>
          <p:cNvPr id="17" name="TextBox 16">
            <a:extLst>
              <a:ext uri="{FF2B5EF4-FFF2-40B4-BE49-F238E27FC236}">
                <a16:creationId xmlns:a16="http://schemas.microsoft.com/office/drawing/2014/main" id="{D778EFAA-3C21-138B-1FA8-4271ADE6ABFF}"/>
              </a:ext>
            </a:extLst>
          </p:cNvPr>
          <p:cNvSpPr txBox="1"/>
          <p:nvPr/>
        </p:nvSpPr>
        <p:spPr>
          <a:xfrm>
            <a:off x="573820" y="4674029"/>
            <a:ext cx="10743794" cy="311499"/>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Arial" panose="020B0604020202020204"/>
                <a:ea typeface="+mn-ea"/>
                <a:cs typeface="+mn-cs"/>
              </a:rPr>
              <a:t>Months</a:t>
            </a:r>
          </a:p>
        </p:txBody>
      </p:sp>
      <p:sp>
        <p:nvSpPr>
          <p:cNvPr id="18" name="TextBox 17">
            <a:extLst>
              <a:ext uri="{FF2B5EF4-FFF2-40B4-BE49-F238E27FC236}">
                <a16:creationId xmlns:a16="http://schemas.microsoft.com/office/drawing/2014/main" id="{4FB7CA97-0865-12BB-A6D9-580DA715A57A}"/>
              </a:ext>
            </a:extLst>
          </p:cNvPr>
          <p:cNvSpPr txBox="1"/>
          <p:nvPr/>
        </p:nvSpPr>
        <p:spPr>
          <a:xfrm rot="16200000">
            <a:off x="-1238213" y="2641995"/>
            <a:ext cx="3770306" cy="311499"/>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Arial" panose="020B0604020202020204"/>
                <a:ea typeface="+mn-ea"/>
                <a:cs typeface="+mn-cs"/>
              </a:rPr>
              <a:t>Probability of PFS (%)</a:t>
            </a:r>
          </a:p>
        </p:txBody>
      </p:sp>
      <p:sp>
        <p:nvSpPr>
          <p:cNvPr id="368" name="Freeform 3">
            <a:extLst>
              <a:ext uri="{FF2B5EF4-FFF2-40B4-BE49-F238E27FC236}">
                <a16:creationId xmlns:a16="http://schemas.microsoft.com/office/drawing/2014/main" id="{985CD958-C105-E883-6B3F-AB2F7C3A1DB4}"/>
              </a:ext>
            </a:extLst>
          </p:cNvPr>
          <p:cNvSpPr/>
          <p:nvPr/>
        </p:nvSpPr>
        <p:spPr>
          <a:xfrm>
            <a:off x="1350057" y="912591"/>
            <a:ext cx="9846560" cy="3530502"/>
          </a:xfrm>
          <a:custGeom>
            <a:avLst/>
            <a:gdLst>
              <a:gd name="connsiteX0" fmla="*/ 0 w 10607040"/>
              <a:gd name="connsiteY0" fmla="*/ 0 h 4404360"/>
              <a:gd name="connsiteX1" fmla="*/ 0 w 10607040"/>
              <a:gd name="connsiteY1" fmla="*/ 4358640 h 4404360"/>
              <a:gd name="connsiteX2" fmla="*/ 259080 w 10607040"/>
              <a:gd name="connsiteY2" fmla="*/ 4358640 h 4404360"/>
              <a:gd name="connsiteX3" fmla="*/ 10576560 w 10607040"/>
              <a:gd name="connsiteY3" fmla="*/ 4358640 h 4404360"/>
              <a:gd name="connsiteX4" fmla="*/ 10607040 w 10607040"/>
              <a:gd name="connsiteY4" fmla="*/ 4404360 h 4404360"/>
              <a:gd name="connsiteX0" fmla="*/ 0 w 10734260"/>
              <a:gd name="connsiteY0" fmla="*/ 0 h 4563386"/>
              <a:gd name="connsiteX1" fmla="*/ 0 w 10734260"/>
              <a:gd name="connsiteY1" fmla="*/ 4358640 h 4563386"/>
              <a:gd name="connsiteX2" fmla="*/ 259080 w 10734260"/>
              <a:gd name="connsiteY2" fmla="*/ 4358640 h 4563386"/>
              <a:gd name="connsiteX3" fmla="*/ 10576560 w 10734260"/>
              <a:gd name="connsiteY3" fmla="*/ 4358640 h 4563386"/>
              <a:gd name="connsiteX4" fmla="*/ 10734260 w 10734260"/>
              <a:gd name="connsiteY4" fmla="*/ 4563386 h 4563386"/>
              <a:gd name="connsiteX0" fmla="*/ 0 w 10576560"/>
              <a:gd name="connsiteY0" fmla="*/ 0 h 4358640"/>
              <a:gd name="connsiteX1" fmla="*/ 0 w 10576560"/>
              <a:gd name="connsiteY1" fmla="*/ 4358640 h 4358640"/>
              <a:gd name="connsiteX2" fmla="*/ 259080 w 10576560"/>
              <a:gd name="connsiteY2" fmla="*/ 4358640 h 4358640"/>
              <a:gd name="connsiteX3" fmla="*/ 10576560 w 10576560"/>
              <a:gd name="connsiteY3" fmla="*/ 4358640 h 4358640"/>
            </a:gdLst>
            <a:ahLst/>
            <a:cxnLst>
              <a:cxn ang="0">
                <a:pos x="connsiteX0" y="connsiteY0"/>
              </a:cxn>
              <a:cxn ang="0">
                <a:pos x="connsiteX1" y="connsiteY1"/>
              </a:cxn>
              <a:cxn ang="0">
                <a:pos x="connsiteX2" y="connsiteY2"/>
              </a:cxn>
              <a:cxn ang="0">
                <a:pos x="connsiteX3" y="connsiteY3"/>
              </a:cxn>
            </a:cxnLst>
            <a:rect l="l" t="t" r="r" b="b"/>
            <a:pathLst>
              <a:path w="10576560" h="4358640">
                <a:moveTo>
                  <a:pt x="0" y="0"/>
                </a:moveTo>
                <a:lnTo>
                  <a:pt x="0" y="4358640"/>
                </a:lnTo>
                <a:lnTo>
                  <a:pt x="259080" y="4358640"/>
                </a:lnTo>
                <a:lnTo>
                  <a:pt x="10576560" y="4358640"/>
                </a:lnTo>
              </a:path>
            </a:pathLst>
          </a:cu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grpSp>
        <p:nvGrpSpPr>
          <p:cNvPr id="369" name="Group 368">
            <a:extLst>
              <a:ext uri="{FF2B5EF4-FFF2-40B4-BE49-F238E27FC236}">
                <a16:creationId xmlns:a16="http://schemas.microsoft.com/office/drawing/2014/main" id="{9FB7FFB4-760B-7E38-B9AF-18AD903FE018}"/>
              </a:ext>
            </a:extLst>
          </p:cNvPr>
          <p:cNvGrpSpPr/>
          <p:nvPr/>
        </p:nvGrpSpPr>
        <p:grpSpPr>
          <a:xfrm>
            <a:off x="1288144" y="1142179"/>
            <a:ext cx="67294" cy="3300914"/>
            <a:chOff x="1092908" y="1562100"/>
            <a:chExt cx="90833" cy="3813675"/>
          </a:xfrm>
        </p:grpSpPr>
        <p:cxnSp>
          <p:nvCxnSpPr>
            <p:cNvPr id="705" name="Straight Connector 704">
              <a:extLst>
                <a:ext uri="{FF2B5EF4-FFF2-40B4-BE49-F238E27FC236}">
                  <a16:creationId xmlns:a16="http://schemas.microsoft.com/office/drawing/2014/main" id="{6A4B83C0-DC30-F009-2525-28715AD08549}"/>
                </a:ext>
              </a:extLst>
            </p:cNvPr>
            <p:cNvCxnSpPr>
              <a:cxnSpLocks/>
            </p:cNvCxnSpPr>
            <p:nvPr/>
          </p:nvCxnSpPr>
          <p:spPr>
            <a:xfrm>
              <a:off x="1092908" y="1562100"/>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4797D7BA-D511-413D-E3B4-9060AC77244D}"/>
                </a:ext>
              </a:extLst>
            </p:cNvPr>
            <p:cNvCxnSpPr>
              <a:cxnSpLocks/>
            </p:cNvCxnSpPr>
            <p:nvPr/>
          </p:nvCxnSpPr>
          <p:spPr>
            <a:xfrm>
              <a:off x="1092908" y="1943467"/>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087780F0-7D89-D998-F531-0FC011FDD6E8}"/>
                </a:ext>
              </a:extLst>
            </p:cNvPr>
            <p:cNvCxnSpPr>
              <a:cxnSpLocks/>
            </p:cNvCxnSpPr>
            <p:nvPr/>
          </p:nvCxnSpPr>
          <p:spPr>
            <a:xfrm>
              <a:off x="1092908" y="2324835"/>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ACD6D6F9-5298-344A-1527-6362816DCFC5}"/>
                </a:ext>
              </a:extLst>
            </p:cNvPr>
            <p:cNvCxnSpPr>
              <a:cxnSpLocks/>
            </p:cNvCxnSpPr>
            <p:nvPr/>
          </p:nvCxnSpPr>
          <p:spPr>
            <a:xfrm>
              <a:off x="1092908" y="2706203"/>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F46A54B2-A707-69A6-48B1-FA539E8B691B}"/>
                </a:ext>
              </a:extLst>
            </p:cNvPr>
            <p:cNvCxnSpPr>
              <a:cxnSpLocks/>
            </p:cNvCxnSpPr>
            <p:nvPr/>
          </p:nvCxnSpPr>
          <p:spPr>
            <a:xfrm>
              <a:off x="1092908" y="3087571"/>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1C41B808-EBED-7BB7-7DED-11E6E0400B14}"/>
                </a:ext>
              </a:extLst>
            </p:cNvPr>
            <p:cNvCxnSpPr>
              <a:cxnSpLocks/>
            </p:cNvCxnSpPr>
            <p:nvPr/>
          </p:nvCxnSpPr>
          <p:spPr>
            <a:xfrm>
              <a:off x="1092908" y="3468939"/>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A551A462-4993-B945-97D2-FE89075CD44B}"/>
                </a:ext>
              </a:extLst>
            </p:cNvPr>
            <p:cNvCxnSpPr>
              <a:cxnSpLocks/>
            </p:cNvCxnSpPr>
            <p:nvPr/>
          </p:nvCxnSpPr>
          <p:spPr>
            <a:xfrm>
              <a:off x="1092908" y="3850307"/>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B273AFD5-87BA-CBB7-66E4-99F21982F7EE}"/>
                </a:ext>
              </a:extLst>
            </p:cNvPr>
            <p:cNvCxnSpPr>
              <a:cxnSpLocks/>
            </p:cNvCxnSpPr>
            <p:nvPr/>
          </p:nvCxnSpPr>
          <p:spPr>
            <a:xfrm>
              <a:off x="1092908" y="4231675"/>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C6AE42A5-914B-66DA-DB8F-D36859DB8458}"/>
                </a:ext>
              </a:extLst>
            </p:cNvPr>
            <p:cNvCxnSpPr>
              <a:cxnSpLocks/>
            </p:cNvCxnSpPr>
            <p:nvPr/>
          </p:nvCxnSpPr>
          <p:spPr>
            <a:xfrm>
              <a:off x="1092908" y="4613043"/>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B235D94D-809D-F205-07B8-A037221BD703}"/>
                </a:ext>
              </a:extLst>
            </p:cNvPr>
            <p:cNvCxnSpPr>
              <a:cxnSpLocks/>
            </p:cNvCxnSpPr>
            <p:nvPr/>
          </p:nvCxnSpPr>
          <p:spPr>
            <a:xfrm>
              <a:off x="1092908" y="4994411"/>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5C8BA742-4D30-8237-90E5-E32DBBD2FFF6}"/>
                </a:ext>
              </a:extLst>
            </p:cNvPr>
            <p:cNvCxnSpPr>
              <a:cxnSpLocks/>
            </p:cNvCxnSpPr>
            <p:nvPr/>
          </p:nvCxnSpPr>
          <p:spPr>
            <a:xfrm>
              <a:off x="1092908" y="5375775"/>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B5B8442F-189A-A1FE-F3F5-BD4036130B61}"/>
              </a:ext>
            </a:extLst>
          </p:cNvPr>
          <p:cNvGrpSpPr/>
          <p:nvPr/>
        </p:nvGrpSpPr>
        <p:grpSpPr>
          <a:xfrm rot="5400000">
            <a:off x="6391363" y="-296092"/>
            <a:ext cx="68222" cy="9542291"/>
            <a:chOff x="1092908" y="1562100"/>
            <a:chExt cx="90833" cy="3813675"/>
          </a:xfrm>
        </p:grpSpPr>
        <p:cxnSp>
          <p:nvCxnSpPr>
            <p:cNvPr id="694" name="Straight Connector 693">
              <a:extLst>
                <a:ext uri="{FF2B5EF4-FFF2-40B4-BE49-F238E27FC236}">
                  <a16:creationId xmlns:a16="http://schemas.microsoft.com/office/drawing/2014/main" id="{44CEDC86-99B4-C6E6-C32D-C227C05A1B19}"/>
                </a:ext>
              </a:extLst>
            </p:cNvPr>
            <p:cNvCxnSpPr>
              <a:cxnSpLocks/>
            </p:cNvCxnSpPr>
            <p:nvPr/>
          </p:nvCxnSpPr>
          <p:spPr>
            <a:xfrm>
              <a:off x="1092908" y="1562100"/>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A0E62343-0C93-C952-950D-4EBB0F251625}"/>
                </a:ext>
              </a:extLst>
            </p:cNvPr>
            <p:cNvCxnSpPr>
              <a:cxnSpLocks/>
            </p:cNvCxnSpPr>
            <p:nvPr/>
          </p:nvCxnSpPr>
          <p:spPr>
            <a:xfrm>
              <a:off x="1092908" y="1943467"/>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AA92D512-B3B3-DB99-8EC5-AF5707C2E9AA}"/>
                </a:ext>
              </a:extLst>
            </p:cNvPr>
            <p:cNvCxnSpPr>
              <a:cxnSpLocks/>
            </p:cNvCxnSpPr>
            <p:nvPr/>
          </p:nvCxnSpPr>
          <p:spPr>
            <a:xfrm>
              <a:off x="1092908" y="2324835"/>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F3751C65-0B97-8539-8AA9-2DEE7469E797}"/>
                </a:ext>
              </a:extLst>
            </p:cNvPr>
            <p:cNvCxnSpPr>
              <a:cxnSpLocks/>
            </p:cNvCxnSpPr>
            <p:nvPr/>
          </p:nvCxnSpPr>
          <p:spPr>
            <a:xfrm>
              <a:off x="1092908" y="2706203"/>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2FA1E111-59F7-B2D6-60ED-E854C79B152E}"/>
                </a:ext>
              </a:extLst>
            </p:cNvPr>
            <p:cNvCxnSpPr>
              <a:cxnSpLocks/>
            </p:cNvCxnSpPr>
            <p:nvPr/>
          </p:nvCxnSpPr>
          <p:spPr>
            <a:xfrm>
              <a:off x="1092908" y="3087571"/>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BFA2A943-698E-E347-0C24-0C50343FCB74}"/>
                </a:ext>
              </a:extLst>
            </p:cNvPr>
            <p:cNvCxnSpPr>
              <a:cxnSpLocks/>
            </p:cNvCxnSpPr>
            <p:nvPr/>
          </p:nvCxnSpPr>
          <p:spPr>
            <a:xfrm>
              <a:off x="1092908" y="3468939"/>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CBF6DC18-ADA0-F722-A934-704EE38C8604}"/>
                </a:ext>
              </a:extLst>
            </p:cNvPr>
            <p:cNvCxnSpPr>
              <a:cxnSpLocks/>
            </p:cNvCxnSpPr>
            <p:nvPr/>
          </p:nvCxnSpPr>
          <p:spPr>
            <a:xfrm>
              <a:off x="1092908" y="3850307"/>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ECFC4E73-2DB5-3A50-9AA1-05F245DC63FE}"/>
                </a:ext>
              </a:extLst>
            </p:cNvPr>
            <p:cNvCxnSpPr>
              <a:cxnSpLocks/>
            </p:cNvCxnSpPr>
            <p:nvPr/>
          </p:nvCxnSpPr>
          <p:spPr>
            <a:xfrm>
              <a:off x="1092908" y="4231675"/>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63C09E6D-3100-413E-26F6-03AA318624DE}"/>
                </a:ext>
              </a:extLst>
            </p:cNvPr>
            <p:cNvCxnSpPr>
              <a:cxnSpLocks/>
            </p:cNvCxnSpPr>
            <p:nvPr/>
          </p:nvCxnSpPr>
          <p:spPr>
            <a:xfrm>
              <a:off x="1092908" y="4613043"/>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7FCAE892-2B87-5DD8-AFB8-6C7496DAA2CB}"/>
                </a:ext>
              </a:extLst>
            </p:cNvPr>
            <p:cNvCxnSpPr>
              <a:cxnSpLocks/>
            </p:cNvCxnSpPr>
            <p:nvPr/>
          </p:nvCxnSpPr>
          <p:spPr>
            <a:xfrm>
              <a:off x="1092908" y="4994411"/>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8D23D8E3-9A46-135E-7772-22514111C92C}"/>
                </a:ext>
              </a:extLst>
            </p:cNvPr>
            <p:cNvCxnSpPr>
              <a:cxnSpLocks/>
            </p:cNvCxnSpPr>
            <p:nvPr/>
          </p:nvCxnSpPr>
          <p:spPr>
            <a:xfrm>
              <a:off x="1092908" y="5375775"/>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1" name="Group 370">
            <a:extLst>
              <a:ext uri="{FF2B5EF4-FFF2-40B4-BE49-F238E27FC236}">
                <a16:creationId xmlns:a16="http://schemas.microsoft.com/office/drawing/2014/main" id="{91E02A2B-13BD-B4A1-F6EC-D2CDE8948BFD}"/>
              </a:ext>
            </a:extLst>
          </p:cNvPr>
          <p:cNvGrpSpPr/>
          <p:nvPr/>
        </p:nvGrpSpPr>
        <p:grpSpPr>
          <a:xfrm>
            <a:off x="1629524" y="1095444"/>
            <a:ext cx="8669176" cy="3333370"/>
            <a:chOff x="1487215" y="1481449"/>
            <a:chExt cx="9423897" cy="3574238"/>
          </a:xfrm>
        </p:grpSpPr>
        <p:sp>
          <p:nvSpPr>
            <p:cNvPr id="396" name="Freeform 46">
              <a:extLst>
                <a:ext uri="{FF2B5EF4-FFF2-40B4-BE49-F238E27FC236}">
                  <a16:creationId xmlns:a16="http://schemas.microsoft.com/office/drawing/2014/main" id="{1A350075-3E25-B76F-8202-03D470952A34}"/>
                </a:ext>
              </a:extLst>
            </p:cNvPr>
            <p:cNvSpPr/>
            <p:nvPr/>
          </p:nvSpPr>
          <p:spPr>
            <a:xfrm>
              <a:off x="1523178" y="1523823"/>
              <a:ext cx="7855584" cy="3283778"/>
            </a:xfrm>
            <a:custGeom>
              <a:avLst/>
              <a:gdLst>
                <a:gd name="connsiteX0" fmla="*/ 0 w 7855584"/>
                <a:gd name="connsiteY0" fmla="*/ 0 h 3283778"/>
                <a:gd name="connsiteX1" fmla="*/ 11148 w 7855584"/>
                <a:gd name="connsiteY1" fmla="*/ 0 h 3283778"/>
                <a:gd name="connsiteX2" fmla="*/ 90625 w 7855584"/>
                <a:gd name="connsiteY2" fmla="*/ 0 h 3283778"/>
                <a:gd name="connsiteX3" fmla="*/ 90625 w 7855584"/>
                <a:gd name="connsiteY3" fmla="*/ 18833 h 3283778"/>
                <a:gd name="connsiteX4" fmla="*/ 158953 w 7855584"/>
                <a:gd name="connsiteY4" fmla="*/ 18833 h 3283778"/>
                <a:gd name="connsiteX5" fmla="*/ 158953 w 7855584"/>
                <a:gd name="connsiteY5" fmla="*/ 38028 h 3283778"/>
                <a:gd name="connsiteX6" fmla="*/ 249578 w 7855584"/>
                <a:gd name="connsiteY6" fmla="*/ 38028 h 3283778"/>
                <a:gd name="connsiteX7" fmla="*/ 249578 w 7855584"/>
                <a:gd name="connsiteY7" fmla="*/ 56860 h 3283778"/>
                <a:gd name="connsiteX8" fmla="*/ 363218 w 7855584"/>
                <a:gd name="connsiteY8" fmla="*/ 56860 h 3283778"/>
                <a:gd name="connsiteX9" fmla="*/ 363218 w 7855584"/>
                <a:gd name="connsiteY9" fmla="*/ 76055 h 3283778"/>
                <a:gd name="connsiteX10" fmla="*/ 397382 w 7855584"/>
                <a:gd name="connsiteY10" fmla="*/ 76055 h 3283778"/>
                <a:gd name="connsiteX11" fmla="*/ 397382 w 7855584"/>
                <a:gd name="connsiteY11" fmla="*/ 94888 h 3283778"/>
                <a:gd name="connsiteX12" fmla="*/ 488007 w 7855584"/>
                <a:gd name="connsiteY12" fmla="*/ 94888 h 3283778"/>
                <a:gd name="connsiteX13" fmla="*/ 488007 w 7855584"/>
                <a:gd name="connsiteY13" fmla="*/ 114083 h 3283778"/>
                <a:gd name="connsiteX14" fmla="*/ 567484 w 7855584"/>
                <a:gd name="connsiteY14" fmla="*/ 114083 h 3283778"/>
                <a:gd name="connsiteX15" fmla="*/ 567484 w 7855584"/>
                <a:gd name="connsiteY15" fmla="*/ 132916 h 3283778"/>
                <a:gd name="connsiteX16" fmla="*/ 601648 w 7855584"/>
                <a:gd name="connsiteY16" fmla="*/ 132916 h 3283778"/>
                <a:gd name="connsiteX17" fmla="*/ 635452 w 7855584"/>
                <a:gd name="connsiteY17" fmla="*/ 132916 h 3283778"/>
                <a:gd name="connsiteX18" fmla="*/ 635452 w 7855584"/>
                <a:gd name="connsiteY18" fmla="*/ 152111 h 3283778"/>
                <a:gd name="connsiteX19" fmla="*/ 646960 w 7855584"/>
                <a:gd name="connsiteY19" fmla="*/ 152111 h 3283778"/>
                <a:gd name="connsiteX20" fmla="*/ 646960 w 7855584"/>
                <a:gd name="connsiteY20" fmla="*/ 209333 h 3283778"/>
                <a:gd name="connsiteX21" fmla="*/ 658468 w 7855584"/>
                <a:gd name="connsiteY21" fmla="*/ 209333 h 3283778"/>
                <a:gd name="connsiteX22" fmla="*/ 658468 w 7855584"/>
                <a:gd name="connsiteY22" fmla="*/ 247361 h 3283778"/>
                <a:gd name="connsiteX23" fmla="*/ 669616 w 7855584"/>
                <a:gd name="connsiteY23" fmla="*/ 247361 h 3283778"/>
                <a:gd name="connsiteX24" fmla="*/ 669616 w 7855584"/>
                <a:gd name="connsiteY24" fmla="*/ 285751 h 3283778"/>
                <a:gd name="connsiteX25" fmla="*/ 681124 w 7855584"/>
                <a:gd name="connsiteY25" fmla="*/ 285751 h 3283778"/>
                <a:gd name="connsiteX26" fmla="*/ 681124 w 7855584"/>
                <a:gd name="connsiteY26" fmla="*/ 344060 h 3283778"/>
                <a:gd name="connsiteX27" fmla="*/ 692273 w 7855584"/>
                <a:gd name="connsiteY27" fmla="*/ 344060 h 3283778"/>
                <a:gd name="connsiteX28" fmla="*/ 692273 w 7855584"/>
                <a:gd name="connsiteY28" fmla="*/ 383174 h 3283778"/>
                <a:gd name="connsiteX29" fmla="*/ 714929 w 7855584"/>
                <a:gd name="connsiteY29" fmla="*/ 383174 h 3283778"/>
                <a:gd name="connsiteX30" fmla="*/ 714929 w 7855584"/>
                <a:gd name="connsiteY30" fmla="*/ 422650 h 3283778"/>
                <a:gd name="connsiteX31" fmla="*/ 726437 w 7855584"/>
                <a:gd name="connsiteY31" fmla="*/ 422650 h 3283778"/>
                <a:gd name="connsiteX32" fmla="*/ 726437 w 7855584"/>
                <a:gd name="connsiteY32" fmla="*/ 462127 h 3283778"/>
                <a:gd name="connsiteX33" fmla="*/ 737945 w 7855584"/>
                <a:gd name="connsiteY33" fmla="*/ 462127 h 3283778"/>
                <a:gd name="connsiteX34" fmla="*/ 737945 w 7855584"/>
                <a:gd name="connsiteY34" fmla="*/ 482408 h 3283778"/>
                <a:gd name="connsiteX35" fmla="*/ 749093 w 7855584"/>
                <a:gd name="connsiteY35" fmla="*/ 482408 h 3283778"/>
                <a:gd name="connsiteX36" fmla="*/ 749093 w 7855584"/>
                <a:gd name="connsiteY36" fmla="*/ 522971 h 3283778"/>
                <a:gd name="connsiteX37" fmla="*/ 760601 w 7855584"/>
                <a:gd name="connsiteY37" fmla="*/ 522971 h 3283778"/>
                <a:gd name="connsiteX38" fmla="*/ 760601 w 7855584"/>
                <a:gd name="connsiteY38" fmla="*/ 543252 h 3283778"/>
                <a:gd name="connsiteX39" fmla="*/ 771749 w 7855584"/>
                <a:gd name="connsiteY39" fmla="*/ 543252 h 3283778"/>
                <a:gd name="connsiteX40" fmla="*/ 771749 w 7855584"/>
                <a:gd name="connsiteY40" fmla="*/ 563534 h 3283778"/>
                <a:gd name="connsiteX41" fmla="*/ 794405 w 7855584"/>
                <a:gd name="connsiteY41" fmla="*/ 563534 h 3283778"/>
                <a:gd name="connsiteX42" fmla="*/ 794405 w 7855584"/>
                <a:gd name="connsiteY42" fmla="*/ 625102 h 3283778"/>
                <a:gd name="connsiteX43" fmla="*/ 805913 w 7855584"/>
                <a:gd name="connsiteY43" fmla="*/ 625102 h 3283778"/>
                <a:gd name="connsiteX44" fmla="*/ 805913 w 7855584"/>
                <a:gd name="connsiteY44" fmla="*/ 686671 h 3283778"/>
                <a:gd name="connsiteX45" fmla="*/ 896538 w 7855584"/>
                <a:gd name="connsiteY45" fmla="*/ 686671 h 3283778"/>
                <a:gd name="connsiteX46" fmla="*/ 896538 w 7855584"/>
                <a:gd name="connsiteY46" fmla="*/ 706952 h 3283778"/>
                <a:gd name="connsiteX47" fmla="*/ 942210 w 7855584"/>
                <a:gd name="connsiteY47" fmla="*/ 706952 h 3283778"/>
                <a:gd name="connsiteX48" fmla="*/ 942210 w 7855584"/>
                <a:gd name="connsiteY48" fmla="*/ 727596 h 3283778"/>
                <a:gd name="connsiteX49" fmla="*/ 1032835 w 7855584"/>
                <a:gd name="connsiteY49" fmla="*/ 727596 h 3283778"/>
                <a:gd name="connsiteX50" fmla="*/ 1123819 w 7855584"/>
                <a:gd name="connsiteY50" fmla="*/ 727596 h 3283778"/>
                <a:gd name="connsiteX51" fmla="*/ 1134967 w 7855584"/>
                <a:gd name="connsiteY51" fmla="*/ 727596 h 3283778"/>
                <a:gd name="connsiteX52" fmla="*/ 1134967 w 7855584"/>
                <a:gd name="connsiteY52" fmla="*/ 748602 h 3283778"/>
                <a:gd name="connsiteX53" fmla="*/ 1146475 w 7855584"/>
                <a:gd name="connsiteY53" fmla="*/ 748602 h 3283778"/>
                <a:gd name="connsiteX54" fmla="*/ 1146475 w 7855584"/>
                <a:gd name="connsiteY54" fmla="*/ 769607 h 3283778"/>
                <a:gd name="connsiteX55" fmla="*/ 1169132 w 7855584"/>
                <a:gd name="connsiteY55" fmla="*/ 769607 h 3283778"/>
                <a:gd name="connsiteX56" fmla="*/ 1169132 w 7855584"/>
                <a:gd name="connsiteY56" fmla="*/ 790613 h 3283778"/>
                <a:gd name="connsiteX57" fmla="*/ 1225952 w 7855584"/>
                <a:gd name="connsiteY57" fmla="*/ 790613 h 3283778"/>
                <a:gd name="connsiteX58" fmla="*/ 1225952 w 7855584"/>
                <a:gd name="connsiteY58" fmla="*/ 811619 h 3283778"/>
                <a:gd name="connsiteX59" fmla="*/ 1339592 w 7855584"/>
                <a:gd name="connsiteY59" fmla="*/ 811619 h 3283778"/>
                <a:gd name="connsiteX60" fmla="*/ 1339592 w 7855584"/>
                <a:gd name="connsiteY60" fmla="*/ 832262 h 3283778"/>
                <a:gd name="connsiteX61" fmla="*/ 1362249 w 7855584"/>
                <a:gd name="connsiteY61" fmla="*/ 832262 h 3283778"/>
                <a:gd name="connsiteX62" fmla="*/ 1384905 w 7855584"/>
                <a:gd name="connsiteY62" fmla="*/ 832262 h 3283778"/>
                <a:gd name="connsiteX63" fmla="*/ 1384905 w 7855584"/>
                <a:gd name="connsiteY63" fmla="*/ 853630 h 3283778"/>
                <a:gd name="connsiteX64" fmla="*/ 1396053 w 7855584"/>
                <a:gd name="connsiteY64" fmla="*/ 853630 h 3283778"/>
                <a:gd name="connsiteX65" fmla="*/ 1396053 w 7855584"/>
                <a:gd name="connsiteY65" fmla="*/ 874636 h 3283778"/>
                <a:gd name="connsiteX66" fmla="*/ 1407561 w 7855584"/>
                <a:gd name="connsiteY66" fmla="*/ 874636 h 3283778"/>
                <a:gd name="connsiteX67" fmla="*/ 1407561 w 7855584"/>
                <a:gd name="connsiteY67" fmla="*/ 895642 h 3283778"/>
                <a:gd name="connsiteX68" fmla="*/ 1419069 w 7855584"/>
                <a:gd name="connsiteY68" fmla="*/ 895642 h 3283778"/>
                <a:gd name="connsiteX69" fmla="*/ 1419069 w 7855584"/>
                <a:gd name="connsiteY69" fmla="*/ 917010 h 3283778"/>
                <a:gd name="connsiteX70" fmla="*/ 1430217 w 7855584"/>
                <a:gd name="connsiteY70" fmla="*/ 917010 h 3283778"/>
                <a:gd name="connsiteX71" fmla="*/ 1430217 w 7855584"/>
                <a:gd name="connsiteY71" fmla="*/ 959746 h 3283778"/>
                <a:gd name="connsiteX72" fmla="*/ 1441725 w 7855584"/>
                <a:gd name="connsiteY72" fmla="*/ 959746 h 3283778"/>
                <a:gd name="connsiteX73" fmla="*/ 1441725 w 7855584"/>
                <a:gd name="connsiteY73" fmla="*/ 1002844 h 3283778"/>
                <a:gd name="connsiteX74" fmla="*/ 1452873 w 7855584"/>
                <a:gd name="connsiteY74" fmla="*/ 1002844 h 3283778"/>
                <a:gd name="connsiteX75" fmla="*/ 1452873 w 7855584"/>
                <a:gd name="connsiteY75" fmla="*/ 1070207 h 3283778"/>
                <a:gd name="connsiteX76" fmla="*/ 1464381 w 7855584"/>
                <a:gd name="connsiteY76" fmla="*/ 1070207 h 3283778"/>
                <a:gd name="connsiteX77" fmla="*/ 1464381 w 7855584"/>
                <a:gd name="connsiteY77" fmla="*/ 1093024 h 3283778"/>
                <a:gd name="connsiteX78" fmla="*/ 1475530 w 7855584"/>
                <a:gd name="connsiteY78" fmla="*/ 1093024 h 3283778"/>
                <a:gd name="connsiteX79" fmla="*/ 1498186 w 7855584"/>
                <a:gd name="connsiteY79" fmla="*/ 1093024 h 3283778"/>
                <a:gd name="connsiteX80" fmla="*/ 1498186 w 7855584"/>
                <a:gd name="connsiteY80" fmla="*/ 1162560 h 3283778"/>
                <a:gd name="connsiteX81" fmla="*/ 1509694 w 7855584"/>
                <a:gd name="connsiteY81" fmla="*/ 1162560 h 3283778"/>
                <a:gd name="connsiteX82" fmla="*/ 1509694 w 7855584"/>
                <a:gd name="connsiteY82" fmla="*/ 1185739 h 3283778"/>
                <a:gd name="connsiteX83" fmla="*/ 1543858 w 7855584"/>
                <a:gd name="connsiteY83" fmla="*/ 1185739 h 3283778"/>
                <a:gd name="connsiteX84" fmla="*/ 1577662 w 7855584"/>
                <a:gd name="connsiteY84" fmla="*/ 1185739 h 3283778"/>
                <a:gd name="connsiteX85" fmla="*/ 1577662 w 7855584"/>
                <a:gd name="connsiteY85" fmla="*/ 1209280 h 3283778"/>
                <a:gd name="connsiteX86" fmla="*/ 1589170 w 7855584"/>
                <a:gd name="connsiteY86" fmla="*/ 1209280 h 3283778"/>
                <a:gd name="connsiteX87" fmla="*/ 1589170 w 7855584"/>
                <a:gd name="connsiteY87" fmla="*/ 1232821 h 3283778"/>
                <a:gd name="connsiteX88" fmla="*/ 1634482 w 7855584"/>
                <a:gd name="connsiteY88" fmla="*/ 1232821 h 3283778"/>
                <a:gd name="connsiteX89" fmla="*/ 1634482 w 7855584"/>
                <a:gd name="connsiteY89" fmla="*/ 1256361 h 3283778"/>
                <a:gd name="connsiteX90" fmla="*/ 1668647 w 7855584"/>
                <a:gd name="connsiteY90" fmla="*/ 1256361 h 3283778"/>
                <a:gd name="connsiteX91" fmla="*/ 1668647 w 7855584"/>
                <a:gd name="connsiteY91" fmla="*/ 1280264 h 3283778"/>
                <a:gd name="connsiteX92" fmla="*/ 1782287 w 7855584"/>
                <a:gd name="connsiteY92" fmla="*/ 1280264 h 3283778"/>
                <a:gd name="connsiteX93" fmla="*/ 1782287 w 7855584"/>
                <a:gd name="connsiteY93" fmla="*/ 1303805 h 3283778"/>
                <a:gd name="connsiteX94" fmla="*/ 1850256 w 7855584"/>
                <a:gd name="connsiteY94" fmla="*/ 1303805 h 3283778"/>
                <a:gd name="connsiteX95" fmla="*/ 1850256 w 7855584"/>
                <a:gd name="connsiteY95" fmla="*/ 1327709 h 3283778"/>
                <a:gd name="connsiteX96" fmla="*/ 1929732 w 7855584"/>
                <a:gd name="connsiteY96" fmla="*/ 1327709 h 3283778"/>
                <a:gd name="connsiteX97" fmla="*/ 1929732 w 7855584"/>
                <a:gd name="connsiteY97" fmla="*/ 1351250 h 3283778"/>
                <a:gd name="connsiteX98" fmla="*/ 1986553 w 7855584"/>
                <a:gd name="connsiteY98" fmla="*/ 1351250 h 3283778"/>
                <a:gd name="connsiteX99" fmla="*/ 1986553 w 7855584"/>
                <a:gd name="connsiteY99" fmla="*/ 1374790 h 3283778"/>
                <a:gd name="connsiteX100" fmla="*/ 2043373 w 7855584"/>
                <a:gd name="connsiteY100" fmla="*/ 1374790 h 3283778"/>
                <a:gd name="connsiteX101" fmla="*/ 2043373 w 7855584"/>
                <a:gd name="connsiteY101" fmla="*/ 1398693 h 3283778"/>
                <a:gd name="connsiteX102" fmla="*/ 2066029 w 7855584"/>
                <a:gd name="connsiteY102" fmla="*/ 1398693 h 3283778"/>
                <a:gd name="connsiteX103" fmla="*/ 2066029 w 7855584"/>
                <a:gd name="connsiteY103" fmla="*/ 1422234 h 3283778"/>
                <a:gd name="connsiteX104" fmla="*/ 2077177 w 7855584"/>
                <a:gd name="connsiteY104" fmla="*/ 1422234 h 3283778"/>
                <a:gd name="connsiteX105" fmla="*/ 2088685 w 7855584"/>
                <a:gd name="connsiteY105" fmla="*/ 1422234 h 3283778"/>
                <a:gd name="connsiteX106" fmla="*/ 2088685 w 7855584"/>
                <a:gd name="connsiteY106" fmla="*/ 1446500 h 3283778"/>
                <a:gd name="connsiteX107" fmla="*/ 2100193 w 7855584"/>
                <a:gd name="connsiteY107" fmla="*/ 1446500 h 3283778"/>
                <a:gd name="connsiteX108" fmla="*/ 2111341 w 7855584"/>
                <a:gd name="connsiteY108" fmla="*/ 1446500 h 3283778"/>
                <a:gd name="connsiteX109" fmla="*/ 2122849 w 7855584"/>
                <a:gd name="connsiteY109" fmla="*/ 1446500 h 3283778"/>
                <a:gd name="connsiteX110" fmla="*/ 2122849 w 7855584"/>
                <a:gd name="connsiteY110" fmla="*/ 1472214 h 3283778"/>
                <a:gd name="connsiteX111" fmla="*/ 2133998 w 7855584"/>
                <a:gd name="connsiteY111" fmla="*/ 1472214 h 3283778"/>
                <a:gd name="connsiteX112" fmla="*/ 2133998 w 7855584"/>
                <a:gd name="connsiteY112" fmla="*/ 1497565 h 3283778"/>
                <a:gd name="connsiteX113" fmla="*/ 2145505 w 7855584"/>
                <a:gd name="connsiteY113" fmla="*/ 1497565 h 3283778"/>
                <a:gd name="connsiteX114" fmla="*/ 2145505 w 7855584"/>
                <a:gd name="connsiteY114" fmla="*/ 1549718 h 3283778"/>
                <a:gd name="connsiteX115" fmla="*/ 2156654 w 7855584"/>
                <a:gd name="connsiteY115" fmla="*/ 1549718 h 3283778"/>
                <a:gd name="connsiteX116" fmla="*/ 2156654 w 7855584"/>
                <a:gd name="connsiteY116" fmla="*/ 1602594 h 3283778"/>
                <a:gd name="connsiteX117" fmla="*/ 2168162 w 7855584"/>
                <a:gd name="connsiteY117" fmla="*/ 1602594 h 3283778"/>
                <a:gd name="connsiteX118" fmla="*/ 2168162 w 7855584"/>
                <a:gd name="connsiteY118" fmla="*/ 1656919 h 3283778"/>
                <a:gd name="connsiteX119" fmla="*/ 2179670 w 7855584"/>
                <a:gd name="connsiteY119" fmla="*/ 1656919 h 3283778"/>
                <a:gd name="connsiteX120" fmla="*/ 2179670 w 7855584"/>
                <a:gd name="connsiteY120" fmla="*/ 1739494 h 3283778"/>
                <a:gd name="connsiteX121" fmla="*/ 2190818 w 7855584"/>
                <a:gd name="connsiteY121" fmla="*/ 1739494 h 3283778"/>
                <a:gd name="connsiteX122" fmla="*/ 2190818 w 7855584"/>
                <a:gd name="connsiteY122" fmla="*/ 1767018 h 3283778"/>
                <a:gd name="connsiteX123" fmla="*/ 2202326 w 7855584"/>
                <a:gd name="connsiteY123" fmla="*/ 1767018 h 3283778"/>
                <a:gd name="connsiteX124" fmla="*/ 2202326 w 7855584"/>
                <a:gd name="connsiteY124" fmla="*/ 1794543 h 3283778"/>
                <a:gd name="connsiteX125" fmla="*/ 2224982 w 7855584"/>
                <a:gd name="connsiteY125" fmla="*/ 1794543 h 3283778"/>
                <a:gd name="connsiteX126" fmla="*/ 2224982 w 7855584"/>
                <a:gd name="connsiteY126" fmla="*/ 1822430 h 3283778"/>
                <a:gd name="connsiteX127" fmla="*/ 2236130 w 7855584"/>
                <a:gd name="connsiteY127" fmla="*/ 1822430 h 3283778"/>
                <a:gd name="connsiteX128" fmla="*/ 2236130 w 7855584"/>
                <a:gd name="connsiteY128" fmla="*/ 1850317 h 3283778"/>
                <a:gd name="connsiteX129" fmla="*/ 2327115 w 7855584"/>
                <a:gd name="connsiteY129" fmla="*/ 1850317 h 3283778"/>
                <a:gd name="connsiteX130" fmla="*/ 2474560 w 7855584"/>
                <a:gd name="connsiteY130" fmla="*/ 1850317 h 3283778"/>
                <a:gd name="connsiteX131" fmla="*/ 2735645 w 7855584"/>
                <a:gd name="connsiteY131" fmla="*/ 1850317 h 3283778"/>
                <a:gd name="connsiteX132" fmla="*/ 2735645 w 7855584"/>
                <a:gd name="connsiteY132" fmla="*/ 1880377 h 3283778"/>
                <a:gd name="connsiteX133" fmla="*/ 2837778 w 7855584"/>
                <a:gd name="connsiteY133" fmla="*/ 1880377 h 3283778"/>
                <a:gd name="connsiteX134" fmla="*/ 2837778 w 7855584"/>
                <a:gd name="connsiteY134" fmla="*/ 1910437 h 3283778"/>
                <a:gd name="connsiteX135" fmla="*/ 2860794 w 7855584"/>
                <a:gd name="connsiteY135" fmla="*/ 1910437 h 3283778"/>
                <a:gd name="connsiteX136" fmla="*/ 2860794 w 7855584"/>
                <a:gd name="connsiteY136" fmla="*/ 1940497 h 3283778"/>
                <a:gd name="connsiteX137" fmla="*/ 2906106 w 7855584"/>
                <a:gd name="connsiteY137" fmla="*/ 1940497 h 3283778"/>
                <a:gd name="connsiteX138" fmla="*/ 2906106 w 7855584"/>
                <a:gd name="connsiteY138" fmla="*/ 1970557 h 3283778"/>
                <a:gd name="connsiteX139" fmla="*/ 3030895 w 7855584"/>
                <a:gd name="connsiteY139" fmla="*/ 1970557 h 3283778"/>
                <a:gd name="connsiteX140" fmla="*/ 3030895 w 7855584"/>
                <a:gd name="connsiteY140" fmla="*/ 2030315 h 3283778"/>
                <a:gd name="connsiteX141" fmla="*/ 3042403 w 7855584"/>
                <a:gd name="connsiteY141" fmla="*/ 2030315 h 3283778"/>
                <a:gd name="connsiteX142" fmla="*/ 3042403 w 7855584"/>
                <a:gd name="connsiteY142" fmla="*/ 2060375 h 3283778"/>
                <a:gd name="connsiteX143" fmla="*/ 3053551 w 7855584"/>
                <a:gd name="connsiteY143" fmla="*/ 2060375 h 3283778"/>
                <a:gd name="connsiteX144" fmla="*/ 3053551 w 7855584"/>
                <a:gd name="connsiteY144" fmla="*/ 2091159 h 3283778"/>
                <a:gd name="connsiteX145" fmla="*/ 3076208 w 7855584"/>
                <a:gd name="connsiteY145" fmla="*/ 2091159 h 3283778"/>
                <a:gd name="connsiteX146" fmla="*/ 3076208 w 7855584"/>
                <a:gd name="connsiteY146" fmla="*/ 2121943 h 3283778"/>
                <a:gd name="connsiteX147" fmla="*/ 3110372 w 7855584"/>
                <a:gd name="connsiteY147" fmla="*/ 2121943 h 3283778"/>
                <a:gd name="connsiteX148" fmla="*/ 3110372 w 7855584"/>
                <a:gd name="connsiteY148" fmla="*/ 2153090 h 3283778"/>
                <a:gd name="connsiteX149" fmla="*/ 3121880 w 7855584"/>
                <a:gd name="connsiteY149" fmla="*/ 2153090 h 3283778"/>
                <a:gd name="connsiteX150" fmla="*/ 3121880 w 7855584"/>
                <a:gd name="connsiteY150" fmla="*/ 2185323 h 3283778"/>
                <a:gd name="connsiteX151" fmla="*/ 3144536 w 7855584"/>
                <a:gd name="connsiteY151" fmla="*/ 2185323 h 3283778"/>
                <a:gd name="connsiteX152" fmla="*/ 3144536 w 7855584"/>
                <a:gd name="connsiteY152" fmla="*/ 2250875 h 3283778"/>
                <a:gd name="connsiteX153" fmla="*/ 3155684 w 7855584"/>
                <a:gd name="connsiteY153" fmla="*/ 2250875 h 3283778"/>
                <a:gd name="connsiteX154" fmla="*/ 3155684 w 7855584"/>
                <a:gd name="connsiteY154" fmla="*/ 2283833 h 3283778"/>
                <a:gd name="connsiteX155" fmla="*/ 3167192 w 7855584"/>
                <a:gd name="connsiteY155" fmla="*/ 2283833 h 3283778"/>
                <a:gd name="connsiteX156" fmla="*/ 3167192 w 7855584"/>
                <a:gd name="connsiteY156" fmla="*/ 2316428 h 3283778"/>
                <a:gd name="connsiteX157" fmla="*/ 3178340 w 7855584"/>
                <a:gd name="connsiteY157" fmla="*/ 2316428 h 3283778"/>
                <a:gd name="connsiteX158" fmla="*/ 3189848 w 7855584"/>
                <a:gd name="connsiteY158" fmla="*/ 2316428 h 3283778"/>
                <a:gd name="connsiteX159" fmla="*/ 3189848 w 7855584"/>
                <a:gd name="connsiteY159" fmla="*/ 2350471 h 3283778"/>
                <a:gd name="connsiteX160" fmla="*/ 3224012 w 7855584"/>
                <a:gd name="connsiteY160" fmla="*/ 2350471 h 3283778"/>
                <a:gd name="connsiteX161" fmla="*/ 3224012 w 7855584"/>
                <a:gd name="connsiteY161" fmla="*/ 2384153 h 3283778"/>
                <a:gd name="connsiteX162" fmla="*/ 3314637 w 7855584"/>
                <a:gd name="connsiteY162" fmla="*/ 2384153 h 3283778"/>
                <a:gd name="connsiteX163" fmla="*/ 3314637 w 7855584"/>
                <a:gd name="connsiteY163" fmla="*/ 2417835 h 3283778"/>
                <a:gd name="connsiteX164" fmla="*/ 3371457 w 7855584"/>
                <a:gd name="connsiteY164" fmla="*/ 2417835 h 3283778"/>
                <a:gd name="connsiteX165" fmla="*/ 3371457 w 7855584"/>
                <a:gd name="connsiteY165" fmla="*/ 2451516 h 3283778"/>
                <a:gd name="connsiteX166" fmla="*/ 3677855 w 7855584"/>
                <a:gd name="connsiteY166" fmla="*/ 2451516 h 3283778"/>
                <a:gd name="connsiteX167" fmla="*/ 3677855 w 7855584"/>
                <a:gd name="connsiteY167" fmla="*/ 2485198 h 3283778"/>
                <a:gd name="connsiteX168" fmla="*/ 3848316 w 7855584"/>
                <a:gd name="connsiteY168" fmla="*/ 2485198 h 3283778"/>
                <a:gd name="connsiteX169" fmla="*/ 3848316 w 7855584"/>
                <a:gd name="connsiteY169" fmla="*/ 2519242 h 3283778"/>
                <a:gd name="connsiteX170" fmla="*/ 4041074 w 7855584"/>
                <a:gd name="connsiteY170" fmla="*/ 2519242 h 3283778"/>
                <a:gd name="connsiteX171" fmla="*/ 4064089 w 7855584"/>
                <a:gd name="connsiteY171" fmla="*/ 2519242 h 3283778"/>
                <a:gd name="connsiteX172" fmla="*/ 4064089 w 7855584"/>
                <a:gd name="connsiteY172" fmla="*/ 2588778 h 3283778"/>
                <a:gd name="connsiteX173" fmla="*/ 4075238 w 7855584"/>
                <a:gd name="connsiteY173" fmla="*/ 2588778 h 3283778"/>
                <a:gd name="connsiteX174" fmla="*/ 4075238 w 7855584"/>
                <a:gd name="connsiteY174" fmla="*/ 2664471 h 3283778"/>
                <a:gd name="connsiteX175" fmla="*/ 4086746 w 7855584"/>
                <a:gd name="connsiteY175" fmla="*/ 2664471 h 3283778"/>
                <a:gd name="connsiteX176" fmla="*/ 4109402 w 7855584"/>
                <a:gd name="connsiteY176" fmla="*/ 2664471 h 3283778"/>
                <a:gd name="connsiteX177" fmla="*/ 4143566 w 7855584"/>
                <a:gd name="connsiteY177" fmla="*/ 2664471 h 3283778"/>
                <a:gd name="connsiteX178" fmla="*/ 4200027 w 7855584"/>
                <a:gd name="connsiteY178" fmla="*/ 2664471 h 3283778"/>
                <a:gd name="connsiteX179" fmla="*/ 4960627 w 7855584"/>
                <a:gd name="connsiteY179" fmla="*/ 2664471 h 3283778"/>
                <a:gd name="connsiteX180" fmla="*/ 4960627 w 7855584"/>
                <a:gd name="connsiteY180" fmla="*/ 2718434 h 3283778"/>
                <a:gd name="connsiteX181" fmla="*/ 5017448 w 7855584"/>
                <a:gd name="connsiteY181" fmla="*/ 2718434 h 3283778"/>
                <a:gd name="connsiteX182" fmla="*/ 5017448 w 7855584"/>
                <a:gd name="connsiteY182" fmla="*/ 2834690 h 3283778"/>
                <a:gd name="connsiteX183" fmla="*/ 5074268 w 7855584"/>
                <a:gd name="connsiteY183" fmla="*/ 2834690 h 3283778"/>
                <a:gd name="connsiteX184" fmla="*/ 5096924 w 7855584"/>
                <a:gd name="connsiteY184" fmla="*/ 2834690 h 3283778"/>
                <a:gd name="connsiteX185" fmla="*/ 5096924 w 7855584"/>
                <a:gd name="connsiteY185" fmla="*/ 2904589 h 3283778"/>
                <a:gd name="connsiteX186" fmla="*/ 5176401 w 7855584"/>
                <a:gd name="connsiteY186" fmla="*/ 2904589 h 3283778"/>
                <a:gd name="connsiteX187" fmla="*/ 5176401 w 7855584"/>
                <a:gd name="connsiteY187" fmla="*/ 2974125 h 3283778"/>
                <a:gd name="connsiteX188" fmla="*/ 5687424 w 7855584"/>
                <a:gd name="connsiteY188" fmla="*/ 2974125 h 3283778"/>
                <a:gd name="connsiteX189" fmla="*/ 5710080 w 7855584"/>
                <a:gd name="connsiteY189" fmla="*/ 2974125 h 3283778"/>
                <a:gd name="connsiteX190" fmla="*/ 5982314 w 7855584"/>
                <a:gd name="connsiteY190" fmla="*/ 2974125 h 3283778"/>
                <a:gd name="connsiteX191" fmla="*/ 5982314 w 7855584"/>
                <a:gd name="connsiteY191" fmla="*/ 3067202 h 3283778"/>
                <a:gd name="connsiteX192" fmla="*/ 6050642 w 7855584"/>
                <a:gd name="connsiteY192" fmla="*/ 3067202 h 3283778"/>
                <a:gd name="connsiteX193" fmla="*/ 6050642 w 7855584"/>
                <a:gd name="connsiteY193" fmla="*/ 3159918 h 3283778"/>
                <a:gd name="connsiteX194" fmla="*/ 6856555 w 7855584"/>
                <a:gd name="connsiteY194" fmla="*/ 3159918 h 3283778"/>
                <a:gd name="connsiteX195" fmla="*/ 6958688 w 7855584"/>
                <a:gd name="connsiteY195" fmla="*/ 3159918 h 3283778"/>
                <a:gd name="connsiteX196" fmla="*/ 6958688 w 7855584"/>
                <a:gd name="connsiteY196" fmla="*/ 3283779 h 3283778"/>
                <a:gd name="connsiteX197" fmla="*/ 7321906 w 7855584"/>
                <a:gd name="connsiteY197" fmla="*/ 3283779 h 3283778"/>
                <a:gd name="connsiteX198" fmla="*/ 7855585 w 7855584"/>
                <a:gd name="connsiteY198" fmla="*/ 3283779 h 328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855584" h="3283778">
                  <a:moveTo>
                    <a:pt x="0" y="0"/>
                  </a:moveTo>
                  <a:lnTo>
                    <a:pt x="11148" y="0"/>
                  </a:lnTo>
                  <a:lnTo>
                    <a:pt x="90625" y="0"/>
                  </a:lnTo>
                  <a:lnTo>
                    <a:pt x="90625" y="18833"/>
                  </a:lnTo>
                  <a:lnTo>
                    <a:pt x="158953" y="18833"/>
                  </a:lnTo>
                  <a:lnTo>
                    <a:pt x="158953" y="38028"/>
                  </a:lnTo>
                  <a:lnTo>
                    <a:pt x="249578" y="38028"/>
                  </a:lnTo>
                  <a:lnTo>
                    <a:pt x="249578" y="56860"/>
                  </a:lnTo>
                  <a:lnTo>
                    <a:pt x="363218" y="56860"/>
                  </a:lnTo>
                  <a:lnTo>
                    <a:pt x="363218" y="76055"/>
                  </a:lnTo>
                  <a:lnTo>
                    <a:pt x="397382" y="76055"/>
                  </a:lnTo>
                  <a:lnTo>
                    <a:pt x="397382" y="94888"/>
                  </a:lnTo>
                  <a:lnTo>
                    <a:pt x="488007" y="94888"/>
                  </a:lnTo>
                  <a:lnTo>
                    <a:pt x="488007" y="114083"/>
                  </a:lnTo>
                  <a:lnTo>
                    <a:pt x="567484" y="114083"/>
                  </a:lnTo>
                  <a:lnTo>
                    <a:pt x="567484" y="132916"/>
                  </a:lnTo>
                  <a:lnTo>
                    <a:pt x="601648" y="132916"/>
                  </a:lnTo>
                  <a:lnTo>
                    <a:pt x="635452" y="132916"/>
                  </a:lnTo>
                  <a:lnTo>
                    <a:pt x="635452" y="152111"/>
                  </a:lnTo>
                  <a:lnTo>
                    <a:pt x="646960" y="152111"/>
                  </a:lnTo>
                  <a:lnTo>
                    <a:pt x="646960" y="209333"/>
                  </a:lnTo>
                  <a:lnTo>
                    <a:pt x="658468" y="209333"/>
                  </a:lnTo>
                  <a:lnTo>
                    <a:pt x="658468" y="247361"/>
                  </a:lnTo>
                  <a:lnTo>
                    <a:pt x="669616" y="247361"/>
                  </a:lnTo>
                  <a:lnTo>
                    <a:pt x="669616" y="285751"/>
                  </a:lnTo>
                  <a:lnTo>
                    <a:pt x="681124" y="285751"/>
                  </a:lnTo>
                  <a:lnTo>
                    <a:pt x="681124" y="344060"/>
                  </a:lnTo>
                  <a:lnTo>
                    <a:pt x="692273" y="344060"/>
                  </a:lnTo>
                  <a:lnTo>
                    <a:pt x="692273" y="383174"/>
                  </a:lnTo>
                  <a:lnTo>
                    <a:pt x="714929" y="383174"/>
                  </a:lnTo>
                  <a:lnTo>
                    <a:pt x="714929" y="422650"/>
                  </a:lnTo>
                  <a:lnTo>
                    <a:pt x="726437" y="422650"/>
                  </a:lnTo>
                  <a:lnTo>
                    <a:pt x="726437" y="462127"/>
                  </a:lnTo>
                  <a:lnTo>
                    <a:pt x="737945" y="462127"/>
                  </a:lnTo>
                  <a:lnTo>
                    <a:pt x="737945" y="482408"/>
                  </a:lnTo>
                  <a:lnTo>
                    <a:pt x="749093" y="482408"/>
                  </a:lnTo>
                  <a:lnTo>
                    <a:pt x="749093" y="522971"/>
                  </a:lnTo>
                  <a:lnTo>
                    <a:pt x="760601" y="522971"/>
                  </a:lnTo>
                  <a:lnTo>
                    <a:pt x="760601" y="543252"/>
                  </a:lnTo>
                  <a:lnTo>
                    <a:pt x="771749" y="543252"/>
                  </a:lnTo>
                  <a:lnTo>
                    <a:pt x="771749" y="563534"/>
                  </a:lnTo>
                  <a:lnTo>
                    <a:pt x="794405" y="563534"/>
                  </a:lnTo>
                  <a:lnTo>
                    <a:pt x="794405" y="625102"/>
                  </a:lnTo>
                  <a:lnTo>
                    <a:pt x="805913" y="625102"/>
                  </a:lnTo>
                  <a:lnTo>
                    <a:pt x="805913" y="686671"/>
                  </a:lnTo>
                  <a:lnTo>
                    <a:pt x="896538" y="686671"/>
                  </a:lnTo>
                  <a:lnTo>
                    <a:pt x="896538" y="706952"/>
                  </a:lnTo>
                  <a:lnTo>
                    <a:pt x="942210" y="706952"/>
                  </a:lnTo>
                  <a:lnTo>
                    <a:pt x="942210" y="727596"/>
                  </a:lnTo>
                  <a:lnTo>
                    <a:pt x="1032835" y="727596"/>
                  </a:lnTo>
                  <a:lnTo>
                    <a:pt x="1123819" y="727596"/>
                  </a:lnTo>
                  <a:lnTo>
                    <a:pt x="1134967" y="727596"/>
                  </a:lnTo>
                  <a:lnTo>
                    <a:pt x="1134967" y="748602"/>
                  </a:lnTo>
                  <a:lnTo>
                    <a:pt x="1146475" y="748602"/>
                  </a:lnTo>
                  <a:lnTo>
                    <a:pt x="1146475" y="769607"/>
                  </a:lnTo>
                  <a:lnTo>
                    <a:pt x="1169132" y="769607"/>
                  </a:lnTo>
                  <a:lnTo>
                    <a:pt x="1169132" y="790613"/>
                  </a:lnTo>
                  <a:lnTo>
                    <a:pt x="1225952" y="790613"/>
                  </a:lnTo>
                  <a:lnTo>
                    <a:pt x="1225952" y="811619"/>
                  </a:lnTo>
                  <a:lnTo>
                    <a:pt x="1339592" y="811619"/>
                  </a:lnTo>
                  <a:lnTo>
                    <a:pt x="1339592" y="832262"/>
                  </a:lnTo>
                  <a:lnTo>
                    <a:pt x="1362249" y="832262"/>
                  </a:lnTo>
                  <a:lnTo>
                    <a:pt x="1384905" y="832262"/>
                  </a:lnTo>
                  <a:lnTo>
                    <a:pt x="1384905" y="853630"/>
                  </a:lnTo>
                  <a:lnTo>
                    <a:pt x="1396053" y="853630"/>
                  </a:lnTo>
                  <a:lnTo>
                    <a:pt x="1396053" y="874636"/>
                  </a:lnTo>
                  <a:lnTo>
                    <a:pt x="1407561" y="874636"/>
                  </a:lnTo>
                  <a:lnTo>
                    <a:pt x="1407561" y="895642"/>
                  </a:lnTo>
                  <a:lnTo>
                    <a:pt x="1419069" y="895642"/>
                  </a:lnTo>
                  <a:lnTo>
                    <a:pt x="1419069" y="917010"/>
                  </a:lnTo>
                  <a:lnTo>
                    <a:pt x="1430217" y="917010"/>
                  </a:lnTo>
                  <a:lnTo>
                    <a:pt x="1430217" y="959746"/>
                  </a:lnTo>
                  <a:lnTo>
                    <a:pt x="1441725" y="959746"/>
                  </a:lnTo>
                  <a:lnTo>
                    <a:pt x="1441725" y="1002844"/>
                  </a:lnTo>
                  <a:lnTo>
                    <a:pt x="1452873" y="1002844"/>
                  </a:lnTo>
                  <a:lnTo>
                    <a:pt x="1452873" y="1070207"/>
                  </a:lnTo>
                  <a:lnTo>
                    <a:pt x="1464381" y="1070207"/>
                  </a:lnTo>
                  <a:lnTo>
                    <a:pt x="1464381" y="1093024"/>
                  </a:lnTo>
                  <a:lnTo>
                    <a:pt x="1475530" y="1093024"/>
                  </a:lnTo>
                  <a:lnTo>
                    <a:pt x="1498186" y="1093024"/>
                  </a:lnTo>
                  <a:lnTo>
                    <a:pt x="1498186" y="1162560"/>
                  </a:lnTo>
                  <a:lnTo>
                    <a:pt x="1509694" y="1162560"/>
                  </a:lnTo>
                  <a:lnTo>
                    <a:pt x="1509694" y="1185739"/>
                  </a:lnTo>
                  <a:lnTo>
                    <a:pt x="1543858" y="1185739"/>
                  </a:lnTo>
                  <a:lnTo>
                    <a:pt x="1577662" y="1185739"/>
                  </a:lnTo>
                  <a:lnTo>
                    <a:pt x="1577662" y="1209280"/>
                  </a:lnTo>
                  <a:lnTo>
                    <a:pt x="1589170" y="1209280"/>
                  </a:lnTo>
                  <a:lnTo>
                    <a:pt x="1589170" y="1232821"/>
                  </a:lnTo>
                  <a:lnTo>
                    <a:pt x="1634482" y="1232821"/>
                  </a:lnTo>
                  <a:lnTo>
                    <a:pt x="1634482" y="1256361"/>
                  </a:lnTo>
                  <a:lnTo>
                    <a:pt x="1668647" y="1256361"/>
                  </a:lnTo>
                  <a:lnTo>
                    <a:pt x="1668647" y="1280264"/>
                  </a:lnTo>
                  <a:lnTo>
                    <a:pt x="1782287" y="1280264"/>
                  </a:lnTo>
                  <a:lnTo>
                    <a:pt x="1782287" y="1303805"/>
                  </a:lnTo>
                  <a:lnTo>
                    <a:pt x="1850256" y="1303805"/>
                  </a:lnTo>
                  <a:lnTo>
                    <a:pt x="1850256" y="1327709"/>
                  </a:lnTo>
                  <a:lnTo>
                    <a:pt x="1929732" y="1327709"/>
                  </a:lnTo>
                  <a:lnTo>
                    <a:pt x="1929732" y="1351250"/>
                  </a:lnTo>
                  <a:lnTo>
                    <a:pt x="1986553" y="1351250"/>
                  </a:lnTo>
                  <a:lnTo>
                    <a:pt x="1986553" y="1374790"/>
                  </a:lnTo>
                  <a:lnTo>
                    <a:pt x="2043373" y="1374790"/>
                  </a:lnTo>
                  <a:lnTo>
                    <a:pt x="2043373" y="1398693"/>
                  </a:lnTo>
                  <a:lnTo>
                    <a:pt x="2066029" y="1398693"/>
                  </a:lnTo>
                  <a:lnTo>
                    <a:pt x="2066029" y="1422234"/>
                  </a:lnTo>
                  <a:lnTo>
                    <a:pt x="2077177" y="1422234"/>
                  </a:lnTo>
                  <a:lnTo>
                    <a:pt x="2088685" y="1422234"/>
                  </a:lnTo>
                  <a:lnTo>
                    <a:pt x="2088685" y="1446500"/>
                  </a:lnTo>
                  <a:lnTo>
                    <a:pt x="2100193" y="1446500"/>
                  </a:lnTo>
                  <a:lnTo>
                    <a:pt x="2111341" y="1446500"/>
                  </a:lnTo>
                  <a:lnTo>
                    <a:pt x="2122849" y="1446500"/>
                  </a:lnTo>
                  <a:lnTo>
                    <a:pt x="2122849" y="1472214"/>
                  </a:lnTo>
                  <a:lnTo>
                    <a:pt x="2133998" y="1472214"/>
                  </a:lnTo>
                  <a:lnTo>
                    <a:pt x="2133998" y="1497565"/>
                  </a:lnTo>
                  <a:lnTo>
                    <a:pt x="2145505" y="1497565"/>
                  </a:lnTo>
                  <a:lnTo>
                    <a:pt x="2145505" y="1549718"/>
                  </a:lnTo>
                  <a:lnTo>
                    <a:pt x="2156654" y="1549718"/>
                  </a:lnTo>
                  <a:lnTo>
                    <a:pt x="2156654" y="1602594"/>
                  </a:lnTo>
                  <a:lnTo>
                    <a:pt x="2168162" y="1602594"/>
                  </a:lnTo>
                  <a:lnTo>
                    <a:pt x="2168162" y="1656919"/>
                  </a:lnTo>
                  <a:lnTo>
                    <a:pt x="2179670" y="1656919"/>
                  </a:lnTo>
                  <a:lnTo>
                    <a:pt x="2179670" y="1739494"/>
                  </a:lnTo>
                  <a:lnTo>
                    <a:pt x="2190818" y="1739494"/>
                  </a:lnTo>
                  <a:lnTo>
                    <a:pt x="2190818" y="1767018"/>
                  </a:lnTo>
                  <a:lnTo>
                    <a:pt x="2202326" y="1767018"/>
                  </a:lnTo>
                  <a:lnTo>
                    <a:pt x="2202326" y="1794543"/>
                  </a:lnTo>
                  <a:lnTo>
                    <a:pt x="2224982" y="1794543"/>
                  </a:lnTo>
                  <a:lnTo>
                    <a:pt x="2224982" y="1822430"/>
                  </a:lnTo>
                  <a:lnTo>
                    <a:pt x="2236130" y="1822430"/>
                  </a:lnTo>
                  <a:lnTo>
                    <a:pt x="2236130" y="1850317"/>
                  </a:lnTo>
                  <a:lnTo>
                    <a:pt x="2327115" y="1850317"/>
                  </a:lnTo>
                  <a:lnTo>
                    <a:pt x="2474560" y="1850317"/>
                  </a:lnTo>
                  <a:lnTo>
                    <a:pt x="2735645" y="1850317"/>
                  </a:lnTo>
                  <a:lnTo>
                    <a:pt x="2735645" y="1880377"/>
                  </a:lnTo>
                  <a:lnTo>
                    <a:pt x="2837778" y="1880377"/>
                  </a:lnTo>
                  <a:lnTo>
                    <a:pt x="2837778" y="1910437"/>
                  </a:lnTo>
                  <a:lnTo>
                    <a:pt x="2860794" y="1910437"/>
                  </a:lnTo>
                  <a:lnTo>
                    <a:pt x="2860794" y="1940497"/>
                  </a:lnTo>
                  <a:lnTo>
                    <a:pt x="2906106" y="1940497"/>
                  </a:lnTo>
                  <a:lnTo>
                    <a:pt x="2906106" y="1970557"/>
                  </a:lnTo>
                  <a:lnTo>
                    <a:pt x="3030895" y="1970557"/>
                  </a:lnTo>
                  <a:lnTo>
                    <a:pt x="3030895" y="2030315"/>
                  </a:lnTo>
                  <a:lnTo>
                    <a:pt x="3042403" y="2030315"/>
                  </a:lnTo>
                  <a:lnTo>
                    <a:pt x="3042403" y="2060375"/>
                  </a:lnTo>
                  <a:lnTo>
                    <a:pt x="3053551" y="2060375"/>
                  </a:lnTo>
                  <a:lnTo>
                    <a:pt x="3053551" y="2091159"/>
                  </a:lnTo>
                  <a:lnTo>
                    <a:pt x="3076208" y="2091159"/>
                  </a:lnTo>
                  <a:lnTo>
                    <a:pt x="3076208" y="2121943"/>
                  </a:lnTo>
                  <a:lnTo>
                    <a:pt x="3110372" y="2121943"/>
                  </a:lnTo>
                  <a:lnTo>
                    <a:pt x="3110372" y="2153090"/>
                  </a:lnTo>
                  <a:lnTo>
                    <a:pt x="3121880" y="2153090"/>
                  </a:lnTo>
                  <a:lnTo>
                    <a:pt x="3121880" y="2185323"/>
                  </a:lnTo>
                  <a:lnTo>
                    <a:pt x="3144536" y="2185323"/>
                  </a:lnTo>
                  <a:lnTo>
                    <a:pt x="3144536" y="2250875"/>
                  </a:lnTo>
                  <a:lnTo>
                    <a:pt x="3155684" y="2250875"/>
                  </a:lnTo>
                  <a:lnTo>
                    <a:pt x="3155684" y="2283833"/>
                  </a:lnTo>
                  <a:lnTo>
                    <a:pt x="3167192" y="2283833"/>
                  </a:lnTo>
                  <a:lnTo>
                    <a:pt x="3167192" y="2316428"/>
                  </a:lnTo>
                  <a:lnTo>
                    <a:pt x="3178340" y="2316428"/>
                  </a:lnTo>
                  <a:lnTo>
                    <a:pt x="3189848" y="2316428"/>
                  </a:lnTo>
                  <a:lnTo>
                    <a:pt x="3189848" y="2350471"/>
                  </a:lnTo>
                  <a:lnTo>
                    <a:pt x="3224012" y="2350471"/>
                  </a:lnTo>
                  <a:lnTo>
                    <a:pt x="3224012" y="2384153"/>
                  </a:lnTo>
                  <a:lnTo>
                    <a:pt x="3314637" y="2384153"/>
                  </a:lnTo>
                  <a:lnTo>
                    <a:pt x="3314637" y="2417835"/>
                  </a:lnTo>
                  <a:lnTo>
                    <a:pt x="3371457" y="2417835"/>
                  </a:lnTo>
                  <a:lnTo>
                    <a:pt x="3371457" y="2451516"/>
                  </a:lnTo>
                  <a:lnTo>
                    <a:pt x="3677855" y="2451516"/>
                  </a:lnTo>
                  <a:lnTo>
                    <a:pt x="3677855" y="2485198"/>
                  </a:lnTo>
                  <a:lnTo>
                    <a:pt x="3848316" y="2485198"/>
                  </a:lnTo>
                  <a:lnTo>
                    <a:pt x="3848316" y="2519242"/>
                  </a:lnTo>
                  <a:lnTo>
                    <a:pt x="4041074" y="2519242"/>
                  </a:lnTo>
                  <a:lnTo>
                    <a:pt x="4064089" y="2519242"/>
                  </a:lnTo>
                  <a:lnTo>
                    <a:pt x="4064089" y="2588778"/>
                  </a:lnTo>
                  <a:lnTo>
                    <a:pt x="4075238" y="2588778"/>
                  </a:lnTo>
                  <a:lnTo>
                    <a:pt x="4075238" y="2664471"/>
                  </a:lnTo>
                  <a:lnTo>
                    <a:pt x="4086746" y="2664471"/>
                  </a:lnTo>
                  <a:lnTo>
                    <a:pt x="4109402" y="2664471"/>
                  </a:lnTo>
                  <a:lnTo>
                    <a:pt x="4143566" y="2664471"/>
                  </a:lnTo>
                  <a:lnTo>
                    <a:pt x="4200027" y="2664471"/>
                  </a:lnTo>
                  <a:lnTo>
                    <a:pt x="4960627" y="2664471"/>
                  </a:lnTo>
                  <a:lnTo>
                    <a:pt x="4960627" y="2718434"/>
                  </a:lnTo>
                  <a:lnTo>
                    <a:pt x="5017448" y="2718434"/>
                  </a:lnTo>
                  <a:lnTo>
                    <a:pt x="5017448" y="2834690"/>
                  </a:lnTo>
                  <a:lnTo>
                    <a:pt x="5074268" y="2834690"/>
                  </a:lnTo>
                  <a:lnTo>
                    <a:pt x="5096924" y="2834690"/>
                  </a:lnTo>
                  <a:lnTo>
                    <a:pt x="5096924" y="2904589"/>
                  </a:lnTo>
                  <a:lnTo>
                    <a:pt x="5176401" y="2904589"/>
                  </a:lnTo>
                  <a:lnTo>
                    <a:pt x="5176401" y="2974125"/>
                  </a:lnTo>
                  <a:lnTo>
                    <a:pt x="5687424" y="2974125"/>
                  </a:lnTo>
                  <a:lnTo>
                    <a:pt x="5710080" y="2974125"/>
                  </a:lnTo>
                  <a:lnTo>
                    <a:pt x="5982314" y="2974125"/>
                  </a:lnTo>
                  <a:lnTo>
                    <a:pt x="5982314" y="3067202"/>
                  </a:lnTo>
                  <a:lnTo>
                    <a:pt x="6050642" y="3067202"/>
                  </a:lnTo>
                  <a:lnTo>
                    <a:pt x="6050642" y="3159918"/>
                  </a:lnTo>
                  <a:lnTo>
                    <a:pt x="6856555" y="3159918"/>
                  </a:lnTo>
                  <a:lnTo>
                    <a:pt x="6958688" y="3159918"/>
                  </a:lnTo>
                  <a:lnTo>
                    <a:pt x="6958688" y="3283779"/>
                  </a:lnTo>
                  <a:lnTo>
                    <a:pt x="7321906" y="3283779"/>
                  </a:lnTo>
                  <a:lnTo>
                    <a:pt x="7855585" y="3283779"/>
                  </a:lnTo>
                </a:path>
              </a:pathLst>
            </a:custGeom>
            <a:noFill/>
            <a:ln w="28575" cap="flat">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7" name="Freeform 47">
              <a:extLst>
                <a:ext uri="{FF2B5EF4-FFF2-40B4-BE49-F238E27FC236}">
                  <a16:creationId xmlns:a16="http://schemas.microsoft.com/office/drawing/2014/main" id="{55A79DB3-F6EB-B6A3-5EE0-918FC9E6E026}"/>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8" name="Freeform 48">
              <a:extLst>
                <a:ext uri="{FF2B5EF4-FFF2-40B4-BE49-F238E27FC236}">
                  <a16:creationId xmlns:a16="http://schemas.microsoft.com/office/drawing/2014/main" id="{AAE0CD52-DFD1-22E5-ECC9-46F818A06391}"/>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9" name="Freeform 49">
              <a:extLst>
                <a:ext uri="{FF2B5EF4-FFF2-40B4-BE49-F238E27FC236}">
                  <a16:creationId xmlns:a16="http://schemas.microsoft.com/office/drawing/2014/main" id="{786DD6D7-2D67-0286-FAC8-8434C08DA55D}"/>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0" name="Freeform 50">
              <a:extLst>
                <a:ext uri="{FF2B5EF4-FFF2-40B4-BE49-F238E27FC236}">
                  <a16:creationId xmlns:a16="http://schemas.microsoft.com/office/drawing/2014/main" id="{E2AA5646-E6A9-D58C-E4A6-505C0F3014AF}"/>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1" name="Freeform 51">
              <a:extLst>
                <a:ext uri="{FF2B5EF4-FFF2-40B4-BE49-F238E27FC236}">
                  <a16:creationId xmlns:a16="http://schemas.microsoft.com/office/drawing/2014/main" id="{67688EF4-B87E-87BF-6B18-5CF26258D9F0}"/>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2" name="Freeform 52">
              <a:extLst>
                <a:ext uri="{FF2B5EF4-FFF2-40B4-BE49-F238E27FC236}">
                  <a16:creationId xmlns:a16="http://schemas.microsoft.com/office/drawing/2014/main" id="{2428FF4D-CF48-B1C0-A2B2-1CDEE5C8E915}"/>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3" name="Freeform 53">
              <a:extLst>
                <a:ext uri="{FF2B5EF4-FFF2-40B4-BE49-F238E27FC236}">
                  <a16:creationId xmlns:a16="http://schemas.microsoft.com/office/drawing/2014/main" id="{44506025-6389-71AB-03DB-BD652934D622}"/>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4" name="Freeform 54">
              <a:extLst>
                <a:ext uri="{FF2B5EF4-FFF2-40B4-BE49-F238E27FC236}">
                  <a16:creationId xmlns:a16="http://schemas.microsoft.com/office/drawing/2014/main" id="{FF830FCB-9D6F-84E2-CAF2-09B855D650AD}"/>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5" name="Freeform 55">
              <a:extLst>
                <a:ext uri="{FF2B5EF4-FFF2-40B4-BE49-F238E27FC236}">
                  <a16:creationId xmlns:a16="http://schemas.microsoft.com/office/drawing/2014/main" id="{FFC8D752-BEB9-22E3-BC05-E9E82DB1C5E3}"/>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6" name="Freeform 56">
              <a:extLst>
                <a:ext uri="{FF2B5EF4-FFF2-40B4-BE49-F238E27FC236}">
                  <a16:creationId xmlns:a16="http://schemas.microsoft.com/office/drawing/2014/main" id="{755BB124-7E9C-B454-45C4-2944B89B77F2}"/>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7" name="Freeform 57">
              <a:extLst>
                <a:ext uri="{FF2B5EF4-FFF2-40B4-BE49-F238E27FC236}">
                  <a16:creationId xmlns:a16="http://schemas.microsoft.com/office/drawing/2014/main" id="{7A0D26B9-F57F-8122-BAE5-E37F1A7BBBC2}"/>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8" name="Freeform 58">
              <a:extLst>
                <a:ext uri="{FF2B5EF4-FFF2-40B4-BE49-F238E27FC236}">
                  <a16:creationId xmlns:a16="http://schemas.microsoft.com/office/drawing/2014/main" id="{3EF2CCC1-EF1E-74AD-B71A-001522AA223C}"/>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9" name="Freeform 59">
              <a:extLst>
                <a:ext uri="{FF2B5EF4-FFF2-40B4-BE49-F238E27FC236}">
                  <a16:creationId xmlns:a16="http://schemas.microsoft.com/office/drawing/2014/main" id="{DBE76D82-2386-E53F-6311-F1C602661A56}"/>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0" name="Freeform 60">
              <a:extLst>
                <a:ext uri="{FF2B5EF4-FFF2-40B4-BE49-F238E27FC236}">
                  <a16:creationId xmlns:a16="http://schemas.microsoft.com/office/drawing/2014/main" id="{CC02BB32-441F-81EA-5F1B-FC74A066E73F}"/>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1" name="Freeform 61">
              <a:extLst>
                <a:ext uri="{FF2B5EF4-FFF2-40B4-BE49-F238E27FC236}">
                  <a16:creationId xmlns:a16="http://schemas.microsoft.com/office/drawing/2014/main" id="{BD2A3422-D046-BDBE-4123-08C9A5839144}"/>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2" name="Freeform 62">
              <a:extLst>
                <a:ext uri="{FF2B5EF4-FFF2-40B4-BE49-F238E27FC236}">
                  <a16:creationId xmlns:a16="http://schemas.microsoft.com/office/drawing/2014/main" id="{7D88111A-C987-75F6-EAD5-2FBA42604A5D}"/>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3" name="Freeform 63">
              <a:extLst>
                <a:ext uri="{FF2B5EF4-FFF2-40B4-BE49-F238E27FC236}">
                  <a16:creationId xmlns:a16="http://schemas.microsoft.com/office/drawing/2014/main" id="{85A80060-A411-4C34-2867-AF7179F2058A}"/>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4" name="Freeform 64">
              <a:extLst>
                <a:ext uri="{FF2B5EF4-FFF2-40B4-BE49-F238E27FC236}">
                  <a16:creationId xmlns:a16="http://schemas.microsoft.com/office/drawing/2014/main" id="{3D8B4861-0F4E-E1B3-BA03-2F1C11839123}"/>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5" name="Freeform 65">
              <a:extLst>
                <a:ext uri="{FF2B5EF4-FFF2-40B4-BE49-F238E27FC236}">
                  <a16:creationId xmlns:a16="http://schemas.microsoft.com/office/drawing/2014/main" id="{E2177770-8863-73C3-7412-1790AA4FA002}"/>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6" name="Freeform 66">
              <a:extLst>
                <a:ext uri="{FF2B5EF4-FFF2-40B4-BE49-F238E27FC236}">
                  <a16:creationId xmlns:a16="http://schemas.microsoft.com/office/drawing/2014/main" id="{5601A306-726F-68DC-0F93-0E86543CB7A5}"/>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7" name="Freeform 67">
              <a:extLst>
                <a:ext uri="{FF2B5EF4-FFF2-40B4-BE49-F238E27FC236}">
                  <a16:creationId xmlns:a16="http://schemas.microsoft.com/office/drawing/2014/main" id="{E7115274-1F9D-93A9-25F6-6E5E1C58D5BE}"/>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8" name="Freeform 68">
              <a:extLst>
                <a:ext uri="{FF2B5EF4-FFF2-40B4-BE49-F238E27FC236}">
                  <a16:creationId xmlns:a16="http://schemas.microsoft.com/office/drawing/2014/main" id="{F97D713C-5116-B57E-C1C1-7419A979FCBE}"/>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9" name="Freeform 69">
              <a:extLst>
                <a:ext uri="{FF2B5EF4-FFF2-40B4-BE49-F238E27FC236}">
                  <a16:creationId xmlns:a16="http://schemas.microsoft.com/office/drawing/2014/main" id="{7F1593B6-326F-E001-D36C-8721072B00CA}"/>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0" name="Freeform 70">
              <a:extLst>
                <a:ext uri="{FF2B5EF4-FFF2-40B4-BE49-F238E27FC236}">
                  <a16:creationId xmlns:a16="http://schemas.microsoft.com/office/drawing/2014/main" id="{9C599C4D-A064-F596-4CF1-43F56F9C8387}"/>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1" name="Freeform 71">
              <a:extLst>
                <a:ext uri="{FF2B5EF4-FFF2-40B4-BE49-F238E27FC236}">
                  <a16:creationId xmlns:a16="http://schemas.microsoft.com/office/drawing/2014/main" id="{23464736-70BF-24EE-D325-BAD78B181FBE}"/>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2" name="Freeform 72">
              <a:extLst>
                <a:ext uri="{FF2B5EF4-FFF2-40B4-BE49-F238E27FC236}">
                  <a16:creationId xmlns:a16="http://schemas.microsoft.com/office/drawing/2014/main" id="{44E66028-5A86-5658-BEDC-D17D190C4113}"/>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3" name="Freeform 73">
              <a:extLst>
                <a:ext uri="{FF2B5EF4-FFF2-40B4-BE49-F238E27FC236}">
                  <a16:creationId xmlns:a16="http://schemas.microsoft.com/office/drawing/2014/main" id="{9ACB7262-C7B8-2204-1CBF-F9F3B4AE5416}"/>
                </a:ext>
              </a:extLst>
            </p:cNvPr>
            <p:cNvSpPr/>
            <p:nvPr/>
          </p:nvSpPr>
          <p:spPr>
            <a:xfrm>
              <a:off x="1487215" y="15238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4" name="Freeform 74">
              <a:extLst>
                <a:ext uri="{FF2B5EF4-FFF2-40B4-BE49-F238E27FC236}">
                  <a16:creationId xmlns:a16="http://schemas.microsoft.com/office/drawing/2014/main" id="{6CBB268E-127A-1F3A-F43F-8F782FCE118C}"/>
                </a:ext>
              </a:extLst>
            </p:cNvPr>
            <p:cNvSpPr/>
            <p:nvPr/>
          </p:nvSpPr>
          <p:spPr>
            <a:xfrm>
              <a:off x="1534326" y="14814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5" name="Freeform 75">
              <a:extLst>
                <a:ext uri="{FF2B5EF4-FFF2-40B4-BE49-F238E27FC236}">
                  <a16:creationId xmlns:a16="http://schemas.microsoft.com/office/drawing/2014/main" id="{76943475-AEBE-96A5-7B0D-A158311F6409}"/>
                </a:ext>
              </a:extLst>
            </p:cNvPr>
            <p:cNvSpPr/>
            <p:nvPr/>
          </p:nvSpPr>
          <p:spPr>
            <a:xfrm>
              <a:off x="2077715" y="165673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6" name="Freeform 76">
              <a:extLst>
                <a:ext uri="{FF2B5EF4-FFF2-40B4-BE49-F238E27FC236}">
                  <a16:creationId xmlns:a16="http://schemas.microsoft.com/office/drawing/2014/main" id="{2583F501-1759-2C76-886D-59FBC44FA52A}"/>
                </a:ext>
              </a:extLst>
            </p:cNvPr>
            <p:cNvSpPr/>
            <p:nvPr/>
          </p:nvSpPr>
          <p:spPr>
            <a:xfrm>
              <a:off x="2124825" y="1614365"/>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7" name="Freeform 77">
              <a:extLst>
                <a:ext uri="{FF2B5EF4-FFF2-40B4-BE49-F238E27FC236}">
                  <a16:creationId xmlns:a16="http://schemas.microsoft.com/office/drawing/2014/main" id="{200C8352-E623-9B10-D138-E3D02309C682}"/>
                </a:ext>
              </a:extLst>
            </p:cNvPr>
            <p:cNvSpPr/>
            <p:nvPr/>
          </p:nvSpPr>
          <p:spPr>
            <a:xfrm>
              <a:off x="2134176" y="1771184"/>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8" name="Freeform 78">
              <a:extLst>
                <a:ext uri="{FF2B5EF4-FFF2-40B4-BE49-F238E27FC236}">
                  <a16:creationId xmlns:a16="http://schemas.microsoft.com/office/drawing/2014/main" id="{8028BF1E-2082-654E-E973-036A980DB264}"/>
                </a:ext>
              </a:extLst>
            </p:cNvPr>
            <p:cNvSpPr/>
            <p:nvPr/>
          </p:nvSpPr>
          <p:spPr>
            <a:xfrm>
              <a:off x="2181646" y="1728810"/>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9" name="Freeform 79">
              <a:extLst>
                <a:ext uri="{FF2B5EF4-FFF2-40B4-BE49-F238E27FC236}">
                  <a16:creationId xmlns:a16="http://schemas.microsoft.com/office/drawing/2014/main" id="{D72FF304-DE1F-75F6-F26A-ED453B325628}"/>
                </a:ext>
              </a:extLst>
            </p:cNvPr>
            <p:cNvSpPr/>
            <p:nvPr/>
          </p:nvSpPr>
          <p:spPr>
            <a:xfrm>
              <a:off x="2145683" y="1809574"/>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0" name="Freeform 80">
              <a:extLst>
                <a:ext uri="{FF2B5EF4-FFF2-40B4-BE49-F238E27FC236}">
                  <a16:creationId xmlns:a16="http://schemas.microsoft.com/office/drawing/2014/main" id="{981AF821-108D-D8BF-C0B5-A8ED2D5CDE98}"/>
                </a:ext>
              </a:extLst>
            </p:cNvPr>
            <p:cNvSpPr/>
            <p:nvPr/>
          </p:nvSpPr>
          <p:spPr>
            <a:xfrm>
              <a:off x="2192794" y="1767200"/>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1" name="Freeform 81">
              <a:extLst>
                <a:ext uri="{FF2B5EF4-FFF2-40B4-BE49-F238E27FC236}">
                  <a16:creationId xmlns:a16="http://schemas.microsoft.com/office/drawing/2014/main" id="{F0131F51-04A7-6BB6-93D4-328110ADA64D}"/>
                </a:ext>
              </a:extLst>
            </p:cNvPr>
            <p:cNvSpPr/>
            <p:nvPr/>
          </p:nvSpPr>
          <p:spPr>
            <a:xfrm>
              <a:off x="2145683" y="1809574"/>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2" name="Freeform 82">
              <a:extLst>
                <a:ext uri="{FF2B5EF4-FFF2-40B4-BE49-F238E27FC236}">
                  <a16:creationId xmlns:a16="http://schemas.microsoft.com/office/drawing/2014/main" id="{0858BEE8-2650-FEF3-CD41-D43D479B4EA6}"/>
                </a:ext>
              </a:extLst>
            </p:cNvPr>
            <p:cNvSpPr/>
            <p:nvPr/>
          </p:nvSpPr>
          <p:spPr>
            <a:xfrm>
              <a:off x="2192794" y="1767200"/>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3" name="Freeform 83">
              <a:extLst>
                <a:ext uri="{FF2B5EF4-FFF2-40B4-BE49-F238E27FC236}">
                  <a16:creationId xmlns:a16="http://schemas.microsoft.com/office/drawing/2014/main" id="{EA7A1E64-D7ED-897C-B317-7A72BAFE0A78}"/>
                </a:ext>
              </a:extLst>
            </p:cNvPr>
            <p:cNvSpPr/>
            <p:nvPr/>
          </p:nvSpPr>
          <p:spPr>
            <a:xfrm>
              <a:off x="2157191" y="186788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4" name="Freeform 84">
              <a:extLst>
                <a:ext uri="{FF2B5EF4-FFF2-40B4-BE49-F238E27FC236}">
                  <a16:creationId xmlns:a16="http://schemas.microsoft.com/office/drawing/2014/main" id="{195D7AA9-68F5-0FD9-1169-90718C502861}"/>
                </a:ext>
              </a:extLst>
            </p:cNvPr>
            <p:cNvSpPr/>
            <p:nvPr/>
          </p:nvSpPr>
          <p:spPr>
            <a:xfrm>
              <a:off x="2204302" y="182550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5" name="Freeform 85">
              <a:extLst>
                <a:ext uri="{FF2B5EF4-FFF2-40B4-BE49-F238E27FC236}">
                  <a16:creationId xmlns:a16="http://schemas.microsoft.com/office/drawing/2014/main" id="{34B0124D-3056-00FF-F997-136C3C4DB35F}"/>
                </a:ext>
              </a:extLst>
            </p:cNvPr>
            <p:cNvSpPr/>
            <p:nvPr/>
          </p:nvSpPr>
          <p:spPr>
            <a:xfrm>
              <a:off x="2168340" y="1906997"/>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6" name="Freeform 86">
              <a:extLst>
                <a:ext uri="{FF2B5EF4-FFF2-40B4-BE49-F238E27FC236}">
                  <a16:creationId xmlns:a16="http://schemas.microsoft.com/office/drawing/2014/main" id="{0E3E8704-66E3-5656-D431-2DB067662821}"/>
                </a:ext>
              </a:extLst>
            </p:cNvPr>
            <p:cNvSpPr/>
            <p:nvPr/>
          </p:nvSpPr>
          <p:spPr>
            <a:xfrm>
              <a:off x="2215450" y="186462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7" name="Freeform 87">
              <a:extLst>
                <a:ext uri="{FF2B5EF4-FFF2-40B4-BE49-F238E27FC236}">
                  <a16:creationId xmlns:a16="http://schemas.microsoft.com/office/drawing/2014/main" id="{30358B97-C958-BF04-F4B2-072C629D102E}"/>
                </a:ext>
              </a:extLst>
            </p:cNvPr>
            <p:cNvSpPr/>
            <p:nvPr/>
          </p:nvSpPr>
          <p:spPr>
            <a:xfrm>
              <a:off x="2202504" y="198594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8" name="Freeform 88">
              <a:extLst>
                <a:ext uri="{FF2B5EF4-FFF2-40B4-BE49-F238E27FC236}">
                  <a16:creationId xmlns:a16="http://schemas.microsoft.com/office/drawing/2014/main" id="{260CBFE2-C3C3-16CE-9621-6B0060FC7278}"/>
                </a:ext>
              </a:extLst>
            </p:cNvPr>
            <p:cNvSpPr/>
            <p:nvPr/>
          </p:nvSpPr>
          <p:spPr>
            <a:xfrm>
              <a:off x="2249614" y="1943576"/>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9" name="Freeform 89">
              <a:extLst>
                <a:ext uri="{FF2B5EF4-FFF2-40B4-BE49-F238E27FC236}">
                  <a16:creationId xmlns:a16="http://schemas.microsoft.com/office/drawing/2014/main" id="{0B131779-2EC2-62B8-D62A-7EFCCCB0F0E8}"/>
                </a:ext>
              </a:extLst>
            </p:cNvPr>
            <p:cNvSpPr/>
            <p:nvPr/>
          </p:nvSpPr>
          <p:spPr>
            <a:xfrm>
              <a:off x="2202504" y="198594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0" name="Freeform 90">
              <a:extLst>
                <a:ext uri="{FF2B5EF4-FFF2-40B4-BE49-F238E27FC236}">
                  <a16:creationId xmlns:a16="http://schemas.microsoft.com/office/drawing/2014/main" id="{14D80E07-5F36-AC7C-8247-4C5E83541AF9}"/>
                </a:ext>
              </a:extLst>
            </p:cNvPr>
            <p:cNvSpPr/>
            <p:nvPr/>
          </p:nvSpPr>
          <p:spPr>
            <a:xfrm>
              <a:off x="2249614" y="1943576"/>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1" name="Freeform 91">
              <a:extLst>
                <a:ext uri="{FF2B5EF4-FFF2-40B4-BE49-F238E27FC236}">
                  <a16:creationId xmlns:a16="http://schemas.microsoft.com/office/drawing/2014/main" id="{247A1110-4DAD-85D9-A7B5-8BE0AA688D64}"/>
                </a:ext>
              </a:extLst>
            </p:cNvPr>
            <p:cNvSpPr/>
            <p:nvPr/>
          </p:nvSpPr>
          <p:spPr>
            <a:xfrm>
              <a:off x="2202504" y="198594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2" name="Freeform 92">
              <a:extLst>
                <a:ext uri="{FF2B5EF4-FFF2-40B4-BE49-F238E27FC236}">
                  <a16:creationId xmlns:a16="http://schemas.microsoft.com/office/drawing/2014/main" id="{478F6C12-E09D-6C2F-4B76-3B34679F0C83}"/>
                </a:ext>
              </a:extLst>
            </p:cNvPr>
            <p:cNvSpPr/>
            <p:nvPr/>
          </p:nvSpPr>
          <p:spPr>
            <a:xfrm>
              <a:off x="2249614" y="1943576"/>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3" name="Freeform 93">
              <a:extLst>
                <a:ext uri="{FF2B5EF4-FFF2-40B4-BE49-F238E27FC236}">
                  <a16:creationId xmlns:a16="http://schemas.microsoft.com/office/drawing/2014/main" id="{11A19F24-CB04-8944-0AA3-9037E523F534}"/>
                </a:ext>
              </a:extLst>
            </p:cNvPr>
            <p:cNvSpPr/>
            <p:nvPr/>
          </p:nvSpPr>
          <p:spPr>
            <a:xfrm>
              <a:off x="2202504" y="198594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4" name="Freeform 94">
              <a:extLst>
                <a:ext uri="{FF2B5EF4-FFF2-40B4-BE49-F238E27FC236}">
                  <a16:creationId xmlns:a16="http://schemas.microsoft.com/office/drawing/2014/main" id="{A942F7A0-E2C5-F438-A6C6-91D3E875350C}"/>
                </a:ext>
              </a:extLst>
            </p:cNvPr>
            <p:cNvSpPr/>
            <p:nvPr/>
          </p:nvSpPr>
          <p:spPr>
            <a:xfrm>
              <a:off x="2249614" y="1943576"/>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5" name="Freeform 95">
              <a:extLst>
                <a:ext uri="{FF2B5EF4-FFF2-40B4-BE49-F238E27FC236}">
                  <a16:creationId xmlns:a16="http://schemas.microsoft.com/office/drawing/2014/main" id="{39027214-2554-0342-BF05-21D8E5A142FA}"/>
                </a:ext>
              </a:extLst>
            </p:cNvPr>
            <p:cNvSpPr/>
            <p:nvPr/>
          </p:nvSpPr>
          <p:spPr>
            <a:xfrm>
              <a:off x="2213652" y="2005869"/>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6" name="Freeform 96">
              <a:extLst>
                <a:ext uri="{FF2B5EF4-FFF2-40B4-BE49-F238E27FC236}">
                  <a16:creationId xmlns:a16="http://schemas.microsoft.com/office/drawing/2014/main" id="{54AD232A-E4D4-4C86-8ADF-01B0FF095AED}"/>
                </a:ext>
              </a:extLst>
            </p:cNvPr>
            <p:cNvSpPr/>
            <p:nvPr/>
          </p:nvSpPr>
          <p:spPr>
            <a:xfrm>
              <a:off x="2261122" y="1963495"/>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7" name="Freeform 97">
              <a:extLst>
                <a:ext uri="{FF2B5EF4-FFF2-40B4-BE49-F238E27FC236}">
                  <a16:creationId xmlns:a16="http://schemas.microsoft.com/office/drawing/2014/main" id="{52A20401-13C9-B254-8082-8A40280CDDDB}"/>
                </a:ext>
              </a:extLst>
            </p:cNvPr>
            <p:cNvSpPr/>
            <p:nvPr/>
          </p:nvSpPr>
          <p:spPr>
            <a:xfrm>
              <a:off x="2236308" y="2067075"/>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8" name="Freeform 98">
              <a:extLst>
                <a:ext uri="{FF2B5EF4-FFF2-40B4-BE49-F238E27FC236}">
                  <a16:creationId xmlns:a16="http://schemas.microsoft.com/office/drawing/2014/main" id="{F9AD3F15-DB8F-70F1-23A8-D4E3E59E7AC6}"/>
                </a:ext>
              </a:extLst>
            </p:cNvPr>
            <p:cNvSpPr/>
            <p:nvPr/>
          </p:nvSpPr>
          <p:spPr>
            <a:xfrm>
              <a:off x="2283778" y="2024701"/>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9" name="Freeform 99">
              <a:extLst>
                <a:ext uri="{FF2B5EF4-FFF2-40B4-BE49-F238E27FC236}">
                  <a16:creationId xmlns:a16="http://schemas.microsoft.com/office/drawing/2014/main" id="{168228C4-B84D-AA10-2D91-4483125EB0B6}"/>
                </a:ext>
              </a:extLst>
            </p:cNvPr>
            <p:cNvSpPr/>
            <p:nvPr/>
          </p:nvSpPr>
          <p:spPr>
            <a:xfrm>
              <a:off x="2281980" y="2210132"/>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0" name="Freeform 100">
              <a:extLst>
                <a:ext uri="{FF2B5EF4-FFF2-40B4-BE49-F238E27FC236}">
                  <a16:creationId xmlns:a16="http://schemas.microsoft.com/office/drawing/2014/main" id="{462F5278-5135-427A-1085-4D7C5AA2101C}"/>
                </a:ext>
              </a:extLst>
            </p:cNvPr>
            <p:cNvSpPr/>
            <p:nvPr/>
          </p:nvSpPr>
          <p:spPr>
            <a:xfrm>
              <a:off x="2329091" y="216775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1" name="Freeform 101">
              <a:extLst>
                <a:ext uri="{FF2B5EF4-FFF2-40B4-BE49-F238E27FC236}">
                  <a16:creationId xmlns:a16="http://schemas.microsoft.com/office/drawing/2014/main" id="{5D5BBF33-4FC4-037B-72EA-DFC0BE467031}"/>
                </a:ext>
              </a:extLst>
            </p:cNvPr>
            <p:cNvSpPr/>
            <p:nvPr/>
          </p:nvSpPr>
          <p:spPr>
            <a:xfrm>
              <a:off x="2508902" y="225141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2" name="Freeform 102">
              <a:extLst>
                <a:ext uri="{FF2B5EF4-FFF2-40B4-BE49-F238E27FC236}">
                  <a16:creationId xmlns:a16="http://schemas.microsoft.com/office/drawing/2014/main" id="{9D9AF98D-DE4E-24CF-816E-D39FB66403E8}"/>
                </a:ext>
              </a:extLst>
            </p:cNvPr>
            <p:cNvSpPr/>
            <p:nvPr/>
          </p:nvSpPr>
          <p:spPr>
            <a:xfrm>
              <a:off x="2556012" y="2209045"/>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3" name="Freeform 103">
              <a:extLst>
                <a:ext uri="{FF2B5EF4-FFF2-40B4-BE49-F238E27FC236}">
                  <a16:creationId xmlns:a16="http://schemas.microsoft.com/office/drawing/2014/main" id="{0B065077-B10F-313E-3F4A-F7EBD374BCBE}"/>
                </a:ext>
              </a:extLst>
            </p:cNvPr>
            <p:cNvSpPr/>
            <p:nvPr/>
          </p:nvSpPr>
          <p:spPr>
            <a:xfrm>
              <a:off x="2599886" y="225141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4" name="Freeform 104">
              <a:extLst>
                <a:ext uri="{FF2B5EF4-FFF2-40B4-BE49-F238E27FC236}">
                  <a16:creationId xmlns:a16="http://schemas.microsoft.com/office/drawing/2014/main" id="{2B76B6DB-64DA-82CE-E099-6B01CC6E841C}"/>
                </a:ext>
              </a:extLst>
            </p:cNvPr>
            <p:cNvSpPr/>
            <p:nvPr/>
          </p:nvSpPr>
          <p:spPr>
            <a:xfrm>
              <a:off x="2646997" y="2209045"/>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5" name="Freeform 105">
              <a:extLst>
                <a:ext uri="{FF2B5EF4-FFF2-40B4-BE49-F238E27FC236}">
                  <a16:creationId xmlns:a16="http://schemas.microsoft.com/office/drawing/2014/main" id="{8F6A1715-FE30-812B-3BDC-1B9EA2868A5F}"/>
                </a:ext>
              </a:extLst>
            </p:cNvPr>
            <p:cNvSpPr/>
            <p:nvPr/>
          </p:nvSpPr>
          <p:spPr>
            <a:xfrm>
              <a:off x="2838316" y="2356085"/>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6" name="Freeform 106">
              <a:extLst>
                <a:ext uri="{FF2B5EF4-FFF2-40B4-BE49-F238E27FC236}">
                  <a16:creationId xmlns:a16="http://schemas.microsoft.com/office/drawing/2014/main" id="{6A68F15C-AD51-AC08-BA0E-8AC4770E3D0E}"/>
                </a:ext>
              </a:extLst>
            </p:cNvPr>
            <p:cNvSpPr/>
            <p:nvPr/>
          </p:nvSpPr>
          <p:spPr>
            <a:xfrm>
              <a:off x="2885426" y="2313712"/>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7" name="Freeform 107">
              <a:extLst>
                <a:ext uri="{FF2B5EF4-FFF2-40B4-BE49-F238E27FC236}">
                  <a16:creationId xmlns:a16="http://schemas.microsoft.com/office/drawing/2014/main" id="{35AFAF61-EB8E-1B0C-1654-58C815D4891C}"/>
                </a:ext>
              </a:extLst>
            </p:cNvPr>
            <p:cNvSpPr/>
            <p:nvPr/>
          </p:nvSpPr>
          <p:spPr>
            <a:xfrm>
              <a:off x="2883628" y="2419465"/>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8" name="Freeform 108">
              <a:extLst>
                <a:ext uri="{FF2B5EF4-FFF2-40B4-BE49-F238E27FC236}">
                  <a16:creationId xmlns:a16="http://schemas.microsoft.com/office/drawing/2014/main" id="{70BD3FE2-FF81-7DD5-C83B-4748842A2CAB}"/>
                </a:ext>
              </a:extLst>
            </p:cNvPr>
            <p:cNvSpPr/>
            <p:nvPr/>
          </p:nvSpPr>
          <p:spPr>
            <a:xfrm>
              <a:off x="2930738" y="2377091"/>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9" name="Freeform 109">
              <a:extLst>
                <a:ext uri="{FF2B5EF4-FFF2-40B4-BE49-F238E27FC236}">
                  <a16:creationId xmlns:a16="http://schemas.microsoft.com/office/drawing/2014/main" id="{66A41B20-7320-40B9-72B7-5E2538C0463C}"/>
                </a:ext>
              </a:extLst>
            </p:cNvPr>
            <p:cNvSpPr/>
            <p:nvPr/>
          </p:nvSpPr>
          <p:spPr>
            <a:xfrm>
              <a:off x="2894776" y="244047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0" name="Freeform 110">
              <a:extLst>
                <a:ext uri="{FF2B5EF4-FFF2-40B4-BE49-F238E27FC236}">
                  <a16:creationId xmlns:a16="http://schemas.microsoft.com/office/drawing/2014/main" id="{18705BD4-B908-60C6-E865-AB8B5ED813D3}"/>
                </a:ext>
              </a:extLst>
            </p:cNvPr>
            <p:cNvSpPr/>
            <p:nvPr/>
          </p:nvSpPr>
          <p:spPr>
            <a:xfrm>
              <a:off x="2942246" y="2398459"/>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1" name="Freeform 111">
              <a:extLst>
                <a:ext uri="{FF2B5EF4-FFF2-40B4-BE49-F238E27FC236}">
                  <a16:creationId xmlns:a16="http://schemas.microsoft.com/office/drawing/2014/main" id="{8341E5CF-AD70-3CCA-A567-1E72347A948F}"/>
                </a:ext>
              </a:extLst>
            </p:cNvPr>
            <p:cNvSpPr/>
            <p:nvPr/>
          </p:nvSpPr>
          <p:spPr>
            <a:xfrm>
              <a:off x="2906284" y="248356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2" name="Freeform 112">
              <a:extLst>
                <a:ext uri="{FF2B5EF4-FFF2-40B4-BE49-F238E27FC236}">
                  <a16:creationId xmlns:a16="http://schemas.microsoft.com/office/drawing/2014/main" id="{15930D14-91BC-99DF-580E-8EC22787ADB0}"/>
                </a:ext>
              </a:extLst>
            </p:cNvPr>
            <p:cNvSpPr/>
            <p:nvPr/>
          </p:nvSpPr>
          <p:spPr>
            <a:xfrm>
              <a:off x="2953395" y="2441195"/>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3" name="Freeform 113">
              <a:extLst>
                <a:ext uri="{FF2B5EF4-FFF2-40B4-BE49-F238E27FC236}">
                  <a16:creationId xmlns:a16="http://schemas.microsoft.com/office/drawing/2014/main" id="{2600C612-F06C-AE4D-F57B-A855462CDDFF}"/>
                </a:ext>
              </a:extLst>
            </p:cNvPr>
            <p:cNvSpPr/>
            <p:nvPr/>
          </p:nvSpPr>
          <p:spPr>
            <a:xfrm>
              <a:off x="2917432" y="2526667"/>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4" name="Freeform 114">
              <a:extLst>
                <a:ext uri="{FF2B5EF4-FFF2-40B4-BE49-F238E27FC236}">
                  <a16:creationId xmlns:a16="http://schemas.microsoft.com/office/drawing/2014/main" id="{1B2B41A6-22E7-3129-4EB5-3F064446CF92}"/>
                </a:ext>
              </a:extLst>
            </p:cNvPr>
            <p:cNvSpPr/>
            <p:nvPr/>
          </p:nvSpPr>
          <p:spPr>
            <a:xfrm>
              <a:off x="2964903" y="248429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5" name="Freeform 115">
              <a:extLst>
                <a:ext uri="{FF2B5EF4-FFF2-40B4-BE49-F238E27FC236}">
                  <a16:creationId xmlns:a16="http://schemas.microsoft.com/office/drawing/2014/main" id="{04CD53FF-A8BD-BDC6-2F38-145EAE883C3F}"/>
                </a:ext>
              </a:extLst>
            </p:cNvPr>
            <p:cNvSpPr/>
            <p:nvPr/>
          </p:nvSpPr>
          <p:spPr>
            <a:xfrm>
              <a:off x="2917432" y="2526667"/>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6" name="Freeform 116">
              <a:extLst>
                <a:ext uri="{FF2B5EF4-FFF2-40B4-BE49-F238E27FC236}">
                  <a16:creationId xmlns:a16="http://schemas.microsoft.com/office/drawing/2014/main" id="{0275CAA6-C639-BDD7-0255-8B5E80771191}"/>
                </a:ext>
              </a:extLst>
            </p:cNvPr>
            <p:cNvSpPr/>
            <p:nvPr/>
          </p:nvSpPr>
          <p:spPr>
            <a:xfrm>
              <a:off x="2964903" y="248429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7" name="Freeform 117">
              <a:extLst>
                <a:ext uri="{FF2B5EF4-FFF2-40B4-BE49-F238E27FC236}">
                  <a16:creationId xmlns:a16="http://schemas.microsoft.com/office/drawing/2014/main" id="{9A291A68-7253-818B-86B2-EA4F266947BB}"/>
                </a:ext>
              </a:extLst>
            </p:cNvPr>
            <p:cNvSpPr/>
            <p:nvPr/>
          </p:nvSpPr>
          <p:spPr>
            <a:xfrm>
              <a:off x="2917432" y="2526667"/>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8" name="Freeform 118">
              <a:extLst>
                <a:ext uri="{FF2B5EF4-FFF2-40B4-BE49-F238E27FC236}">
                  <a16:creationId xmlns:a16="http://schemas.microsoft.com/office/drawing/2014/main" id="{D86414C9-86DD-E1E0-79A8-39A8EFC613EE}"/>
                </a:ext>
              </a:extLst>
            </p:cNvPr>
            <p:cNvSpPr/>
            <p:nvPr/>
          </p:nvSpPr>
          <p:spPr>
            <a:xfrm>
              <a:off x="2964903" y="248429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9" name="Freeform 119">
              <a:extLst>
                <a:ext uri="{FF2B5EF4-FFF2-40B4-BE49-F238E27FC236}">
                  <a16:creationId xmlns:a16="http://schemas.microsoft.com/office/drawing/2014/main" id="{DB7AC9A5-EAB3-AD72-4B6F-3E1F6A8EB4CB}"/>
                </a:ext>
              </a:extLst>
            </p:cNvPr>
            <p:cNvSpPr/>
            <p:nvPr/>
          </p:nvSpPr>
          <p:spPr>
            <a:xfrm>
              <a:off x="2917432" y="2526667"/>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0" name="Freeform 120">
              <a:extLst>
                <a:ext uri="{FF2B5EF4-FFF2-40B4-BE49-F238E27FC236}">
                  <a16:creationId xmlns:a16="http://schemas.microsoft.com/office/drawing/2014/main" id="{3C13CD00-7DBC-C700-F1F7-F231A4104097}"/>
                </a:ext>
              </a:extLst>
            </p:cNvPr>
            <p:cNvSpPr/>
            <p:nvPr/>
          </p:nvSpPr>
          <p:spPr>
            <a:xfrm>
              <a:off x="2964903" y="248429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1" name="Freeform 121">
              <a:extLst>
                <a:ext uri="{FF2B5EF4-FFF2-40B4-BE49-F238E27FC236}">
                  <a16:creationId xmlns:a16="http://schemas.microsoft.com/office/drawing/2014/main" id="{B6A9BDF7-D35D-830B-0020-3829BB9F367C}"/>
                </a:ext>
              </a:extLst>
            </p:cNvPr>
            <p:cNvSpPr/>
            <p:nvPr/>
          </p:nvSpPr>
          <p:spPr>
            <a:xfrm>
              <a:off x="2928940" y="2594030"/>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2" name="Freeform 122">
              <a:extLst>
                <a:ext uri="{FF2B5EF4-FFF2-40B4-BE49-F238E27FC236}">
                  <a16:creationId xmlns:a16="http://schemas.microsoft.com/office/drawing/2014/main" id="{12694C84-A0F9-A1DB-DB08-F975ADDCD127}"/>
                </a:ext>
              </a:extLst>
            </p:cNvPr>
            <p:cNvSpPr/>
            <p:nvPr/>
          </p:nvSpPr>
          <p:spPr>
            <a:xfrm>
              <a:off x="2976051" y="2551656"/>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3" name="Freeform 123">
              <a:extLst>
                <a:ext uri="{FF2B5EF4-FFF2-40B4-BE49-F238E27FC236}">
                  <a16:creationId xmlns:a16="http://schemas.microsoft.com/office/drawing/2014/main" id="{85E1CF9F-B81F-1DB4-2AAB-E507A0359537}"/>
                </a:ext>
              </a:extLst>
            </p:cNvPr>
            <p:cNvSpPr/>
            <p:nvPr/>
          </p:nvSpPr>
          <p:spPr>
            <a:xfrm>
              <a:off x="2928940" y="2594030"/>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4" name="Freeform 124">
              <a:extLst>
                <a:ext uri="{FF2B5EF4-FFF2-40B4-BE49-F238E27FC236}">
                  <a16:creationId xmlns:a16="http://schemas.microsoft.com/office/drawing/2014/main" id="{1004B16E-E758-1349-C4CA-E51BA8A96AF4}"/>
                </a:ext>
              </a:extLst>
            </p:cNvPr>
            <p:cNvSpPr/>
            <p:nvPr/>
          </p:nvSpPr>
          <p:spPr>
            <a:xfrm>
              <a:off x="2976051" y="2551656"/>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5" name="Freeform 125">
              <a:extLst>
                <a:ext uri="{FF2B5EF4-FFF2-40B4-BE49-F238E27FC236}">
                  <a16:creationId xmlns:a16="http://schemas.microsoft.com/office/drawing/2014/main" id="{A5A08D70-B91C-42EE-6329-94289CA81D64}"/>
                </a:ext>
              </a:extLst>
            </p:cNvPr>
            <p:cNvSpPr/>
            <p:nvPr/>
          </p:nvSpPr>
          <p:spPr>
            <a:xfrm>
              <a:off x="2940448" y="2616484"/>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6" name="Freeform 126">
              <a:extLst>
                <a:ext uri="{FF2B5EF4-FFF2-40B4-BE49-F238E27FC236}">
                  <a16:creationId xmlns:a16="http://schemas.microsoft.com/office/drawing/2014/main" id="{A190534A-3747-0AD6-E97E-ED00B0F55E12}"/>
                </a:ext>
              </a:extLst>
            </p:cNvPr>
            <p:cNvSpPr/>
            <p:nvPr/>
          </p:nvSpPr>
          <p:spPr>
            <a:xfrm>
              <a:off x="2987559" y="2574473"/>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7" name="Freeform 127">
              <a:extLst>
                <a:ext uri="{FF2B5EF4-FFF2-40B4-BE49-F238E27FC236}">
                  <a16:creationId xmlns:a16="http://schemas.microsoft.com/office/drawing/2014/main" id="{A80ADFE6-A1E7-E5AA-B838-E06012B0CC50}"/>
                </a:ext>
              </a:extLst>
            </p:cNvPr>
            <p:cNvSpPr/>
            <p:nvPr/>
          </p:nvSpPr>
          <p:spPr>
            <a:xfrm>
              <a:off x="2951597" y="2616484"/>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8" name="Freeform 128">
              <a:extLst>
                <a:ext uri="{FF2B5EF4-FFF2-40B4-BE49-F238E27FC236}">
                  <a16:creationId xmlns:a16="http://schemas.microsoft.com/office/drawing/2014/main" id="{F238BDA6-67F3-695E-A5FC-DC53ABB9C858}"/>
                </a:ext>
              </a:extLst>
            </p:cNvPr>
            <p:cNvSpPr/>
            <p:nvPr/>
          </p:nvSpPr>
          <p:spPr>
            <a:xfrm>
              <a:off x="2998707" y="2574473"/>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9" name="Freeform 129">
              <a:extLst>
                <a:ext uri="{FF2B5EF4-FFF2-40B4-BE49-F238E27FC236}">
                  <a16:creationId xmlns:a16="http://schemas.microsoft.com/office/drawing/2014/main" id="{4915B336-8BF9-84DE-7A1E-EC59B1EE47AF}"/>
                </a:ext>
              </a:extLst>
            </p:cNvPr>
            <p:cNvSpPr/>
            <p:nvPr/>
          </p:nvSpPr>
          <p:spPr>
            <a:xfrm>
              <a:off x="3019925" y="2709561"/>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0" name="Freeform 130">
              <a:extLst>
                <a:ext uri="{FF2B5EF4-FFF2-40B4-BE49-F238E27FC236}">
                  <a16:creationId xmlns:a16="http://schemas.microsoft.com/office/drawing/2014/main" id="{40BE0182-75F4-E38F-1CE4-25C5FBEAC05D}"/>
                </a:ext>
              </a:extLst>
            </p:cNvPr>
            <p:cNvSpPr/>
            <p:nvPr/>
          </p:nvSpPr>
          <p:spPr>
            <a:xfrm>
              <a:off x="3067035" y="266718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1" name="Freeform 131">
              <a:extLst>
                <a:ext uri="{FF2B5EF4-FFF2-40B4-BE49-F238E27FC236}">
                  <a16:creationId xmlns:a16="http://schemas.microsoft.com/office/drawing/2014/main" id="{F9F02BC1-37FE-393C-9536-C36AC0F53113}"/>
                </a:ext>
              </a:extLst>
            </p:cNvPr>
            <p:cNvSpPr/>
            <p:nvPr/>
          </p:nvSpPr>
          <p:spPr>
            <a:xfrm>
              <a:off x="3065237" y="275664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2" name="Freeform 132">
              <a:extLst>
                <a:ext uri="{FF2B5EF4-FFF2-40B4-BE49-F238E27FC236}">
                  <a16:creationId xmlns:a16="http://schemas.microsoft.com/office/drawing/2014/main" id="{BE9E29F3-0994-B560-CAE0-CA7E24853DF5}"/>
                </a:ext>
              </a:extLst>
            </p:cNvPr>
            <p:cNvSpPr/>
            <p:nvPr/>
          </p:nvSpPr>
          <p:spPr>
            <a:xfrm>
              <a:off x="3112348" y="2714270"/>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3" name="Freeform 133">
              <a:extLst>
                <a:ext uri="{FF2B5EF4-FFF2-40B4-BE49-F238E27FC236}">
                  <a16:creationId xmlns:a16="http://schemas.microsoft.com/office/drawing/2014/main" id="{F6DC1635-EA74-72FC-F0D1-FD21FAE6D20F}"/>
                </a:ext>
              </a:extLst>
            </p:cNvPr>
            <p:cNvSpPr/>
            <p:nvPr/>
          </p:nvSpPr>
          <p:spPr>
            <a:xfrm>
              <a:off x="3553244" y="2946057"/>
              <a:ext cx="94580" cy="36216"/>
            </a:xfrm>
            <a:custGeom>
              <a:avLst/>
              <a:gdLst>
                <a:gd name="connsiteX0" fmla="*/ 0 w 94580"/>
                <a:gd name="connsiteY0" fmla="*/ 0 h 36216"/>
                <a:gd name="connsiteX1" fmla="*/ 94580 w 94580"/>
                <a:gd name="connsiteY1" fmla="*/ 0 h 36216"/>
              </a:gdLst>
              <a:ahLst/>
              <a:cxnLst>
                <a:cxn ang="0">
                  <a:pos x="connsiteX0" y="connsiteY0"/>
                </a:cxn>
                <a:cxn ang="0">
                  <a:pos x="connsiteX1" y="connsiteY1"/>
                </a:cxn>
              </a:cxnLst>
              <a:rect l="l" t="t" r="r" b="b"/>
              <a:pathLst>
                <a:path w="94580" h="36216">
                  <a:moveTo>
                    <a:pt x="0" y="0"/>
                  </a:moveTo>
                  <a:lnTo>
                    <a:pt x="94580"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4" name="Freeform 134">
              <a:extLst>
                <a:ext uri="{FF2B5EF4-FFF2-40B4-BE49-F238E27FC236}">
                  <a16:creationId xmlns:a16="http://schemas.microsoft.com/office/drawing/2014/main" id="{70F6C2EC-6D21-8904-6BA9-DC951D470D7F}"/>
                </a:ext>
              </a:extLst>
            </p:cNvPr>
            <p:cNvSpPr/>
            <p:nvPr/>
          </p:nvSpPr>
          <p:spPr>
            <a:xfrm>
              <a:off x="3600355" y="2903684"/>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5" name="Freeform 135">
              <a:extLst>
                <a:ext uri="{FF2B5EF4-FFF2-40B4-BE49-F238E27FC236}">
                  <a16:creationId xmlns:a16="http://schemas.microsoft.com/office/drawing/2014/main" id="{7664A089-E90F-D988-3A2D-AFD0BF8AE886}"/>
                </a:ext>
              </a:extLst>
            </p:cNvPr>
            <p:cNvSpPr/>
            <p:nvPr/>
          </p:nvSpPr>
          <p:spPr>
            <a:xfrm>
              <a:off x="3553244" y="2946057"/>
              <a:ext cx="94580" cy="36216"/>
            </a:xfrm>
            <a:custGeom>
              <a:avLst/>
              <a:gdLst>
                <a:gd name="connsiteX0" fmla="*/ 0 w 94580"/>
                <a:gd name="connsiteY0" fmla="*/ 0 h 36216"/>
                <a:gd name="connsiteX1" fmla="*/ 94580 w 94580"/>
                <a:gd name="connsiteY1" fmla="*/ 0 h 36216"/>
              </a:gdLst>
              <a:ahLst/>
              <a:cxnLst>
                <a:cxn ang="0">
                  <a:pos x="connsiteX0" y="connsiteY0"/>
                </a:cxn>
                <a:cxn ang="0">
                  <a:pos x="connsiteX1" y="connsiteY1"/>
                </a:cxn>
              </a:cxnLst>
              <a:rect l="l" t="t" r="r" b="b"/>
              <a:pathLst>
                <a:path w="94580" h="36216">
                  <a:moveTo>
                    <a:pt x="0" y="0"/>
                  </a:moveTo>
                  <a:lnTo>
                    <a:pt x="94580"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6" name="Freeform 136">
              <a:extLst>
                <a:ext uri="{FF2B5EF4-FFF2-40B4-BE49-F238E27FC236}">
                  <a16:creationId xmlns:a16="http://schemas.microsoft.com/office/drawing/2014/main" id="{BB1C4892-5064-FB0A-EEE2-1C5D2FC7D8E0}"/>
                </a:ext>
              </a:extLst>
            </p:cNvPr>
            <p:cNvSpPr/>
            <p:nvPr/>
          </p:nvSpPr>
          <p:spPr>
            <a:xfrm>
              <a:off x="3600355" y="2903684"/>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7" name="Freeform 137">
              <a:extLst>
                <a:ext uri="{FF2B5EF4-FFF2-40B4-BE49-F238E27FC236}">
                  <a16:creationId xmlns:a16="http://schemas.microsoft.com/office/drawing/2014/main" id="{2A10F1E9-AA22-DBF8-6482-01B7F14BAB2E}"/>
                </a:ext>
              </a:extLst>
            </p:cNvPr>
            <p:cNvSpPr/>
            <p:nvPr/>
          </p:nvSpPr>
          <p:spPr>
            <a:xfrm>
              <a:off x="3564752" y="29703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8" name="Freeform 138">
              <a:extLst>
                <a:ext uri="{FF2B5EF4-FFF2-40B4-BE49-F238E27FC236}">
                  <a16:creationId xmlns:a16="http://schemas.microsoft.com/office/drawing/2014/main" id="{E73DDBBD-3F81-46F4-BDE1-5FBED4459A2E}"/>
                </a:ext>
              </a:extLst>
            </p:cNvPr>
            <p:cNvSpPr/>
            <p:nvPr/>
          </p:nvSpPr>
          <p:spPr>
            <a:xfrm>
              <a:off x="3611863" y="29279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9" name="Freeform 139">
              <a:extLst>
                <a:ext uri="{FF2B5EF4-FFF2-40B4-BE49-F238E27FC236}">
                  <a16:creationId xmlns:a16="http://schemas.microsoft.com/office/drawing/2014/main" id="{6A859890-7BBE-B35B-339B-EB1E46BCBCBE}"/>
                </a:ext>
              </a:extLst>
            </p:cNvPr>
            <p:cNvSpPr/>
            <p:nvPr/>
          </p:nvSpPr>
          <p:spPr>
            <a:xfrm>
              <a:off x="3575901" y="2970323"/>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0" name="Freeform 140">
              <a:extLst>
                <a:ext uri="{FF2B5EF4-FFF2-40B4-BE49-F238E27FC236}">
                  <a16:creationId xmlns:a16="http://schemas.microsoft.com/office/drawing/2014/main" id="{89739AE3-111C-36BE-83B5-10A9777AFE74}"/>
                </a:ext>
              </a:extLst>
            </p:cNvPr>
            <p:cNvSpPr/>
            <p:nvPr/>
          </p:nvSpPr>
          <p:spPr>
            <a:xfrm>
              <a:off x="3623371" y="29279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1" name="Freeform 141">
              <a:extLst>
                <a:ext uri="{FF2B5EF4-FFF2-40B4-BE49-F238E27FC236}">
                  <a16:creationId xmlns:a16="http://schemas.microsoft.com/office/drawing/2014/main" id="{F4711AEE-9678-3545-290B-8C8FFC0239B0}"/>
                </a:ext>
              </a:extLst>
            </p:cNvPr>
            <p:cNvSpPr/>
            <p:nvPr/>
          </p:nvSpPr>
          <p:spPr>
            <a:xfrm>
              <a:off x="3587408" y="29703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2" name="Freeform 142">
              <a:extLst>
                <a:ext uri="{FF2B5EF4-FFF2-40B4-BE49-F238E27FC236}">
                  <a16:creationId xmlns:a16="http://schemas.microsoft.com/office/drawing/2014/main" id="{511D4A0C-1403-9894-F484-7D4CA62B0A36}"/>
                </a:ext>
              </a:extLst>
            </p:cNvPr>
            <p:cNvSpPr/>
            <p:nvPr/>
          </p:nvSpPr>
          <p:spPr>
            <a:xfrm>
              <a:off x="3634519" y="29279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3" name="Freeform 143">
              <a:extLst>
                <a:ext uri="{FF2B5EF4-FFF2-40B4-BE49-F238E27FC236}">
                  <a16:creationId xmlns:a16="http://schemas.microsoft.com/office/drawing/2014/main" id="{510479BF-97BA-FEB4-BD83-C7B21887FC98}"/>
                </a:ext>
              </a:extLst>
            </p:cNvPr>
            <p:cNvSpPr/>
            <p:nvPr/>
          </p:nvSpPr>
          <p:spPr>
            <a:xfrm>
              <a:off x="3587408" y="297032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4" name="Freeform 144">
              <a:extLst>
                <a:ext uri="{FF2B5EF4-FFF2-40B4-BE49-F238E27FC236}">
                  <a16:creationId xmlns:a16="http://schemas.microsoft.com/office/drawing/2014/main" id="{F17A4583-F740-F810-D937-48AC57C4AB39}"/>
                </a:ext>
              </a:extLst>
            </p:cNvPr>
            <p:cNvSpPr/>
            <p:nvPr/>
          </p:nvSpPr>
          <p:spPr>
            <a:xfrm>
              <a:off x="3634519" y="292794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5" name="Freeform 145">
              <a:extLst>
                <a:ext uri="{FF2B5EF4-FFF2-40B4-BE49-F238E27FC236}">
                  <a16:creationId xmlns:a16="http://schemas.microsoft.com/office/drawing/2014/main" id="{718444D3-E548-1CFD-9F12-EE942CFDA269}"/>
                </a:ext>
              </a:extLst>
            </p:cNvPr>
            <p:cNvSpPr/>
            <p:nvPr/>
          </p:nvSpPr>
          <p:spPr>
            <a:xfrm>
              <a:off x="3610065" y="3021026"/>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6" name="Freeform 146">
              <a:extLst>
                <a:ext uri="{FF2B5EF4-FFF2-40B4-BE49-F238E27FC236}">
                  <a16:creationId xmlns:a16="http://schemas.microsoft.com/office/drawing/2014/main" id="{9812387F-F712-60CA-0B65-8830B2E4205B}"/>
                </a:ext>
              </a:extLst>
            </p:cNvPr>
            <p:cNvSpPr/>
            <p:nvPr/>
          </p:nvSpPr>
          <p:spPr>
            <a:xfrm>
              <a:off x="3657175" y="2978652"/>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7" name="Freeform 147">
              <a:extLst>
                <a:ext uri="{FF2B5EF4-FFF2-40B4-BE49-F238E27FC236}">
                  <a16:creationId xmlns:a16="http://schemas.microsoft.com/office/drawing/2014/main" id="{5662129D-C954-C3D5-745A-3B0709722019}"/>
                </a:ext>
              </a:extLst>
            </p:cNvPr>
            <p:cNvSpPr/>
            <p:nvPr/>
          </p:nvSpPr>
          <p:spPr>
            <a:xfrm>
              <a:off x="3610065" y="3021026"/>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8" name="Freeform 148">
              <a:extLst>
                <a:ext uri="{FF2B5EF4-FFF2-40B4-BE49-F238E27FC236}">
                  <a16:creationId xmlns:a16="http://schemas.microsoft.com/office/drawing/2014/main" id="{0CD239F6-1C80-65FC-6BC7-4030E704FD56}"/>
                </a:ext>
              </a:extLst>
            </p:cNvPr>
            <p:cNvSpPr/>
            <p:nvPr/>
          </p:nvSpPr>
          <p:spPr>
            <a:xfrm>
              <a:off x="3657175" y="2978652"/>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9" name="Freeform 149">
              <a:extLst>
                <a:ext uri="{FF2B5EF4-FFF2-40B4-BE49-F238E27FC236}">
                  <a16:creationId xmlns:a16="http://schemas.microsoft.com/office/drawing/2014/main" id="{EEAACB27-9C4F-159D-A0DA-762CFE6C661C}"/>
                </a:ext>
              </a:extLst>
            </p:cNvPr>
            <p:cNvSpPr/>
            <p:nvPr/>
          </p:nvSpPr>
          <p:spPr>
            <a:xfrm>
              <a:off x="3621573" y="3073178"/>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0" name="Freeform 150">
              <a:extLst>
                <a:ext uri="{FF2B5EF4-FFF2-40B4-BE49-F238E27FC236}">
                  <a16:creationId xmlns:a16="http://schemas.microsoft.com/office/drawing/2014/main" id="{47587B11-7999-0A83-2025-56DBFF55152B}"/>
                </a:ext>
              </a:extLst>
            </p:cNvPr>
            <p:cNvSpPr/>
            <p:nvPr/>
          </p:nvSpPr>
          <p:spPr>
            <a:xfrm>
              <a:off x="3668683" y="3030805"/>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1" name="Freeform 151">
              <a:extLst>
                <a:ext uri="{FF2B5EF4-FFF2-40B4-BE49-F238E27FC236}">
                  <a16:creationId xmlns:a16="http://schemas.microsoft.com/office/drawing/2014/main" id="{9E641F33-6B9C-E4CB-9628-2EECAA15D719}"/>
                </a:ext>
              </a:extLst>
            </p:cNvPr>
            <p:cNvSpPr/>
            <p:nvPr/>
          </p:nvSpPr>
          <p:spPr>
            <a:xfrm>
              <a:off x="3632721" y="3126055"/>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2" name="Freeform 152">
              <a:extLst>
                <a:ext uri="{FF2B5EF4-FFF2-40B4-BE49-F238E27FC236}">
                  <a16:creationId xmlns:a16="http://schemas.microsoft.com/office/drawing/2014/main" id="{CDE7F884-7FAE-E2AA-29DE-5313BFC850EF}"/>
                </a:ext>
              </a:extLst>
            </p:cNvPr>
            <p:cNvSpPr/>
            <p:nvPr/>
          </p:nvSpPr>
          <p:spPr>
            <a:xfrm>
              <a:off x="3679831" y="3083681"/>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3" name="Freeform 153">
              <a:extLst>
                <a:ext uri="{FF2B5EF4-FFF2-40B4-BE49-F238E27FC236}">
                  <a16:creationId xmlns:a16="http://schemas.microsoft.com/office/drawing/2014/main" id="{5AA0D775-BE44-5610-1C00-C77B83014F7D}"/>
                </a:ext>
              </a:extLst>
            </p:cNvPr>
            <p:cNvSpPr/>
            <p:nvPr/>
          </p:nvSpPr>
          <p:spPr>
            <a:xfrm>
              <a:off x="3632721" y="3126055"/>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4" name="Freeform 154">
              <a:extLst>
                <a:ext uri="{FF2B5EF4-FFF2-40B4-BE49-F238E27FC236}">
                  <a16:creationId xmlns:a16="http://schemas.microsoft.com/office/drawing/2014/main" id="{0657B665-A577-8FC1-3006-C803FD29AFB7}"/>
                </a:ext>
              </a:extLst>
            </p:cNvPr>
            <p:cNvSpPr/>
            <p:nvPr/>
          </p:nvSpPr>
          <p:spPr>
            <a:xfrm>
              <a:off x="3679831" y="3083681"/>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5" name="Freeform 155">
              <a:extLst>
                <a:ext uri="{FF2B5EF4-FFF2-40B4-BE49-F238E27FC236}">
                  <a16:creationId xmlns:a16="http://schemas.microsoft.com/office/drawing/2014/main" id="{E48EF7B7-18F1-D51A-A2F0-B927CE3E0F70}"/>
                </a:ext>
              </a:extLst>
            </p:cNvPr>
            <p:cNvSpPr/>
            <p:nvPr/>
          </p:nvSpPr>
          <p:spPr>
            <a:xfrm>
              <a:off x="3644229" y="3180380"/>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6" name="Freeform 156">
              <a:extLst>
                <a:ext uri="{FF2B5EF4-FFF2-40B4-BE49-F238E27FC236}">
                  <a16:creationId xmlns:a16="http://schemas.microsoft.com/office/drawing/2014/main" id="{97357442-0F92-63BA-BD3C-EEC917394B05}"/>
                </a:ext>
              </a:extLst>
            </p:cNvPr>
            <p:cNvSpPr/>
            <p:nvPr/>
          </p:nvSpPr>
          <p:spPr>
            <a:xfrm>
              <a:off x="3691339" y="3138006"/>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7" name="Freeform 157">
              <a:extLst>
                <a:ext uri="{FF2B5EF4-FFF2-40B4-BE49-F238E27FC236}">
                  <a16:creationId xmlns:a16="http://schemas.microsoft.com/office/drawing/2014/main" id="{7AD47AAE-AADE-49C8-51AE-5B70A50DAB30}"/>
                </a:ext>
              </a:extLst>
            </p:cNvPr>
            <p:cNvSpPr/>
            <p:nvPr/>
          </p:nvSpPr>
          <p:spPr>
            <a:xfrm>
              <a:off x="3701049" y="3345891"/>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8" name="Freeform 158">
              <a:extLst>
                <a:ext uri="{FF2B5EF4-FFF2-40B4-BE49-F238E27FC236}">
                  <a16:creationId xmlns:a16="http://schemas.microsoft.com/office/drawing/2014/main" id="{2724DA0E-8F35-71CC-D6DA-B64167303702}"/>
                </a:ext>
              </a:extLst>
            </p:cNvPr>
            <p:cNvSpPr/>
            <p:nvPr/>
          </p:nvSpPr>
          <p:spPr>
            <a:xfrm>
              <a:off x="3748160" y="3303517"/>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9" name="Freeform 159">
              <a:extLst>
                <a:ext uri="{FF2B5EF4-FFF2-40B4-BE49-F238E27FC236}">
                  <a16:creationId xmlns:a16="http://schemas.microsoft.com/office/drawing/2014/main" id="{8E76B318-66B5-C49E-8F1C-8D59CDCF1A8D}"/>
                </a:ext>
              </a:extLst>
            </p:cNvPr>
            <p:cNvSpPr/>
            <p:nvPr/>
          </p:nvSpPr>
          <p:spPr>
            <a:xfrm>
              <a:off x="3712197" y="3374140"/>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0" name="Freeform 160">
              <a:extLst>
                <a:ext uri="{FF2B5EF4-FFF2-40B4-BE49-F238E27FC236}">
                  <a16:creationId xmlns:a16="http://schemas.microsoft.com/office/drawing/2014/main" id="{F27A59F1-6200-3C74-A184-1EC59CC1A393}"/>
                </a:ext>
              </a:extLst>
            </p:cNvPr>
            <p:cNvSpPr/>
            <p:nvPr/>
          </p:nvSpPr>
          <p:spPr>
            <a:xfrm>
              <a:off x="3759308" y="3331766"/>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1" name="Freeform 161">
              <a:extLst>
                <a:ext uri="{FF2B5EF4-FFF2-40B4-BE49-F238E27FC236}">
                  <a16:creationId xmlns:a16="http://schemas.microsoft.com/office/drawing/2014/main" id="{F9745F5A-44E3-3BC7-E080-68FD9B211702}"/>
                </a:ext>
              </a:extLst>
            </p:cNvPr>
            <p:cNvSpPr/>
            <p:nvPr/>
          </p:nvSpPr>
          <p:spPr>
            <a:xfrm>
              <a:off x="3712197" y="3374140"/>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2" name="Freeform 162">
              <a:extLst>
                <a:ext uri="{FF2B5EF4-FFF2-40B4-BE49-F238E27FC236}">
                  <a16:creationId xmlns:a16="http://schemas.microsoft.com/office/drawing/2014/main" id="{13420E8A-2030-D6ED-C821-AD3CD39E5879}"/>
                </a:ext>
              </a:extLst>
            </p:cNvPr>
            <p:cNvSpPr/>
            <p:nvPr/>
          </p:nvSpPr>
          <p:spPr>
            <a:xfrm>
              <a:off x="3759308" y="3331766"/>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3" name="Freeform 163">
              <a:extLst>
                <a:ext uri="{FF2B5EF4-FFF2-40B4-BE49-F238E27FC236}">
                  <a16:creationId xmlns:a16="http://schemas.microsoft.com/office/drawing/2014/main" id="{810C5F27-0190-16D8-D301-4FF3AC7C23F3}"/>
                </a:ext>
              </a:extLst>
            </p:cNvPr>
            <p:cNvSpPr/>
            <p:nvPr/>
          </p:nvSpPr>
          <p:spPr>
            <a:xfrm>
              <a:off x="3803182" y="3374140"/>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4" name="Freeform 164">
              <a:extLst>
                <a:ext uri="{FF2B5EF4-FFF2-40B4-BE49-F238E27FC236}">
                  <a16:creationId xmlns:a16="http://schemas.microsoft.com/office/drawing/2014/main" id="{FE0CC0E8-6C14-4070-F315-6BE18D2C8FE7}"/>
                </a:ext>
              </a:extLst>
            </p:cNvPr>
            <p:cNvSpPr/>
            <p:nvPr/>
          </p:nvSpPr>
          <p:spPr>
            <a:xfrm>
              <a:off x="3850292" y="3331766"/>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5" name="Freeform 165">
              <a:extLst>
                <a:ext uri="{FF2B5EF4-FFF2-40B4-BE49-F238E27FC236}">
                  <a16:creationId xmlns:a16="http://schemas.microsoft.com/office/drawing/2014/main" id="{64170F3B-E91E-D7A9-8701-496468103780}"/>
                </a:ext>
              </a:extLst>
            </p:cNvPr>
            <p:cNvSpPr/>
            <p:nvPr/>
          </p:nvSpPr>
          <p:spPr>
            <a:xfrm>
              <a:off x="3950627" y="3374140"/>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6" name="Freeform 166">
              <a:extLst>
                <a:ext uri="{FF2B5EF4-FFF2-40B4-BE49-F238E27FC236}">
                  <a16:creationId xmlns:a16="http://schemas.microsoft.com/office/drawing/2014/main" id="{6B5CFC9A-161F-CF78-386C-1449F15BD030}"/>
                </a:ext>
              </a:extLst>
            </p:cNvPr>
            <p:cNvSpPr/>
            <p:nvPr/>
          </p:nvSpPr>
          <p:spPr>
            <a:xfrm>
              <a:off x="3997737" y="3331766"/>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7" name="Freeform 167">
              <a:extLst>
                <a:ext uri="{FF2B5EF4-FFF2-40B4-BE49-F238E27FC236}">
                  <a16:creationId xmlns:a16="http://schemas.microsoft.com/office/drawing/2014/main" id="{DBF810BD-7012-6E06-7725-CEA7D1A985F8}"/>
                </a:ext>
              </a:extLst>
            </p:cNvPr>
            <p:cNvSpPr/>
            <p:nvPr/>
          </p:nvSpPr>
          <p:spPr>
            <a:xfrm>
              <a:off x="4518110" y="3584198"/>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8" name="Freeform 168">
              <a:extLst>
                <a:ext uri="{FF2B5EF4-FFF2-40B4-BE49-F238E27FC236}">
                  <a16:creationId xmlns:a16="http://schemas.microsoft.com/office/drawing/2014/main" id="{DE4AB72E-0319-B21C-726C-582CEEDDDF4A}"/>
                </a:ext>
              </a:extLst>
            </p:cNvPr>
            <p:cNvSpPr/>
            <p:nvPr/>
          </p:nvSpPr>
          <p:spPr>
            <a:xfrm>
              <a:off x="4565581" y="3541824"/>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9" name="Freeform 169">
              <a:extLst>
                <a:ext uri="{FF2B5EF4-FFF2-40B4-BE49-F238E27FC236}">
                  <a16:creationId xmlns:a16="http://schemas.microsoft.com/office/drawing/2014/main" id="{81B9544C-57D1-2396-AC7A-F5EC0A0083FA}"/>
                </a:ext>
              </a:extLst>
            </p:cNvPr>
            <p:cNvSpPr/>
            <p:nvPr/>
          </p:nvSpPr>
          <p:spPr>
            <a:xfrm>
              <a:off x="4552275" y="3645404"/>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0" name="Freeform 170">
              <a:extLst>
                <a:ext uri="{FF2B5EF4-FFF2-40B4-BE49-F238E27FC236}">
                  <a16:creationId xmlns:a16="http://schemas.microsoft.com/office/drawing/2014/main" id="{4D913384-AB52-1786-33C9-8F4746B8A45E}"/>
                </a:ext>
              </a:extLst>
            </p:cNvPr>
            <p:cNvSpPr/>
            <p:nvPr/>
          </p:nvSpPr>
          <p:spPr>
            <a:xfrm>
              <a:off x="4599385" y="3603030"/>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1" name="Freeform 171">
              <a:extLst>
                <a:ext uri="{FF2B5EF4-FFF2-40B4-BE49-F238E27FC236}">
                  <a16:creationId xmlns:a16="http://schemas.microsoft.com/office/drawing/2014/main" id="{0CC2966A-8EE4-D3E2-9663-76595E85CD31}"/>
                </a:ext>
              </a:extLst>
            </p:cNvPr>
            <p:cNvSpPr/>
            <p:nvPr/>
          </p:nvSpPr>
          <p:spPr>
            <a:xfrm>
              <a:off x="4586439" y="367691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2" name="Freeform 172">
              <a:extLst>
                <a:ext uri="{FF2B5EF4-FFF2-40B4-BE49-F238E27FC236}">
                  <a16:creationId xmlns:a16="http://schemas.microsoft.com/office/drawing/2014/main" id="{56E14170-136C-4DE9-5C84-69B98AABEBCB}"/>
                </a:ext>
              </a:extLst>
            </p:cNvPr>
            <p:cNvSpPr/>
            <p:nvPr/>
          </p:nvSpPr>
          <p:spPr>
            <a:xfrm>
              <a:off x="4633549" y="363453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3" name="Freeform 173">
              <a:extLst>
                <a:ext uri="{FF2B5EF4-FFF2-40B4-BE49-F238E27FC236}">
                  <a16:creationId xmlns:a16="http://schemas.microsoft.com/office/drawing/2014/main" id="{554EA43A-5761-1D23-6DDA-C2F5BDCB8217}"/>
                </a:ext>
              </a:extLst>
            </p:cNvPr>
            <p:cNvSpPr/>
            <p:nvPr/>
          </p:nvSpPr>
          <p:spPr>
            <a:xfrm>
              <a:off x="4597587" y="3708783"/>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4" name="Freeform 174">
              <a:extLst>
                <a:ext uri="{FF2B5EF4-FFF2-40B4-BE49-F238E27FC236}">
                  <a16:creationId xmlns:a16="http://schemas.microsoft.com/office/drawing/2014/main" id="{751F6824-8057-77B0-7097-4C9F3561A32B}"/>
                </a:ext>
              </a:extLst>
            </p:cNvPr>
            <p:cNvSpPr/>
            <p:nvPr/>
          </p:nvSpPr>
          <p:spPr>
            <a:xfrm>
              <a:off x="4645057" y="3666410"/>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5" name="Freeform 175">
              <a:extLst>
                <a:ext uri="{FF2B5EF4-FFF2-40B4-BE49-F238E27FC236}">
                  <a16:creationId xmlns:a16="http://schemas.microsoft.com/office/drawing/2014/main" id="{CE138132-F7E4-0B5C-7091-FF66B176C972}"/>
                </a:ext>
              </a:extLst>
            </p:cNvPr>
            <p:cNvSpPr/>
            <p:nvPr/>
          </p:nvSpPr>
          <p:spPr>
            <a:xfrm>
              <a:off x="4654407" y="384025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6" name="Freeform 176">
              <a:extLst>
                <a:ext uri="{FF2B5EF4-FFF2-40B4-BE49-F238E27FC236}">
                  <a16:creationId xmlns:a16="http://schemas.microsoft.com/office/drawing/2014/main" id="{AB8E4EB2-AE3C-844D-F95E-AF63C494DF1D}"/>
                </a:ext>
              </a:extLst>
            </p:cNvPr>
            <p:cNvSpPr/>
            <p:nvPr/>
          </p:nvSpPr>
          <p:spPr>
            <a:xfrm>
              <a:off x="4701518" y="3797877"/>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7" name="Freeform 177">
              <a:extLst>
                <a:ext uri="{FF2B5EF4-FFF2-40B4-BE49-F238E27FC236}">
                  <a16:creationId xmlns:a16="http://schemas.microsoft.com/office/drawing/2014/main" id="{9A158487-22DC-77BF-DAA6-FEF7D1048075}"/>
                </a:ext>
              </a:extLst>
            </p:cNvPr>
            <p:cNvSpPr/>
            <p:nvPr/>
          </p:nvSpPr>
          <p:spPr>
            <a:xfrm>
              <a:off x="5517141" y="4042703"/>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8" name="Freeform 178">
              <a:extLst>
                <a:ext uri="{FF2B5EF4-FFF2-40B4-BE49-F238E27FC236}">
                  <a16:creationId xmlns:a16="http://schemas.microsoft.com/office/drawing/2014/main" id="{A7D105AA-FCF0-A7B2-7C84-1397C3D76E29}"/>
                </a:ext>
              </a:extLst>
            </p:cNvPr>
            <p:cNvSpPr/>
            <p:nvPr/>
          </p:nvSpPr>
          <p:spPr>
            <a:xfrm>
              <a:off x="5564611" y="400032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9" name="Freeform 179">
              <a:extLst>
                <a:ext uri="{FF2B5EF4-FFF2-40B4-BE49-F238E27FC236}">
                  <a16:creationId xmlns:a16="http://schemas.microsoft.com/office/drawing/2014/main" id="{ADBEC73D-E9D5-D46B-F920-7105CCED4AFE}"/>
                </a:ext>
              </a:extLst>
            </p:cNvPr>
            <p:cNvSpPr/>
            <p:nvPr/>
          </p:nvSpPr>
          <p:spPr>
            <a:xfrm>
              <a:off x="5539797" y="411260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0" name="Freeform 180">
              <a:extLst>
                <a:ext uri="{FF2B5EF4-FFF2-40B4-BE49-F238E27FC236}">
                  <a16:creationId xmlns:a16="http://schemas.microsoft.com/office/drawing/2014/main" id="{B763F369-16BC-5EDF-2C1F-68227543170F}"/>
                </a:ext>
              </a:extLst>
            </p:cNvPr>
            <p:cNvSpPr/>
            <p:nvPr/>
          </p:nvSpPr>
          <p:spPr>
            <a:xfrm>
              <a:off x="5587267" y="4070227"/>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1" name="Freeform 181">
              <a:extLst>
                <a:ext uri="{FF2B5EF4-FFF2-40B4-BE49-F238E27FC236}">
                  <a16:creationId xmlns:a16="http://schemas.microsoft.com/office/drawing/2014/main" id="{235C227D-5E33-BBD9-2FA5-85F0514C3688}"/>
                </a:ext>
              </a:extLst>
            </p:cNvPr>
            <p:cNvSpPr/>
            <p:nvPr/>
          </p:nvSpPr>
          <p:spPr>
            <a:xfrm>
              <a:off x="5539797" y="411260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2" name="Freeform 182">
              <a:extLst>
                <a:ext uri="{FF2B5EF4-FFF2-40B4-BE49-F238E27FC236}">
                  <a16:creationId xmlns:a16="http://schemas.microsoft.com/office/drawing/2014/main" id="{4096337B-F146-737B-42BF-2B01A7D7B979}"/>
                </a:ext>
              </a:extLst>
            </p:cNvPr>
            <p:cNvSpPr/>
            <p:nvPr/>
          </p:nvSpPr>
          <p:spPr>
            <a:xfrm>
              <a:off x="5587267" y="4070227"/>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3" name="Freeform 183">
              <a:extLst>
                <a:ext uri="{FF2B5EF4-FFF2-40B4-BE49-F238E27FC236}">
                  <a16:creationId xmlns:a16="http://schemas.microsoft.com/office/drawing/2014/main" id="{EBC2CE84-CF40-976D-DF66-63622FD9F18E}"/>
                </a:ext>
              </a:extLst>
            </p:cNvPr>
            <p:cNvSpPr/>
            <p:nvPr/>
          </p:nvSpPr>
          <p:spPr>
            <a:xfrm>
              <a:off x="5551305" y="4187932"/>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4" name="Freeform 184">
              <a:extLst>
                <a:ext uri="{FF2B5EF4-FFF2-40B4-BE49-F238E27FC236}">
                  <a16:creationId xmlns:a16="http://schemas.microsoft.com/office/drawing/2014/main" id="{B8C9C89A-F701-D0F8-C2C3-A5882C375DA2}"/>
                </a:ext>
              </a:extLst>
            </p:cNvPr>
            <p:cNvSpPr/>
            <p:nvPr/>
          </p:nvSpPr>
          <p:spPr>
            <a:xfrm>
              <a:off x="5598415" y="414555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5" name="Freeform 185">
              <a:extLst>
                <a:ext uri="{FF2B5EF4-FFF2-40B4-BE49-F238E27FC236}">
                  <a16:creationId xmlns:a16="http://schemas.microsoft.com/office/drawing/2014/main" id="{6D972166-AF2B-35B5-FEF6-048D36E1C8D6}"/>
                </a:ext>
              </a:extLst>
            </p:cNvPr>
            <p:cNvSpPr/>
            <p:nvPr/>
          </p:nvSpPr>
          <p:spPr>
            <a:xfrm>
              <a:off x="5562813" y="4187932"/>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6" name="Freeform 186">
              <a:extLst>
                <a:ext uri="{FF2B5EF4-FFF2-40B4-BE49-F238E27FC236}">
                  <a16:creationId xmlns:a16="http://schemas.microsoft.com/office/drawing/2014/main" id="{FA035783-DABA-512D-525C-CC664C5D4FBE}"/>
                </a:ext>
              </a:extLst>
            </p:cNvPr>
            <p:cNvSpPr/>
            <p:nvPr/>
          </p:nvSpPr>
          <p:spPr>
            <a:xfrm>
              <a:off x="5609923" y="414555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7" name="Freeform 187">
              <a:extLst>
                <a:ext uri="{FF2B5EF4-FFF2-40B4-BE49-F238E27FC236}">
                  <a16:creationId xmlns:a16="http://schemas.microsoft.com/office/drawing/2014/main" id="{DE37ABD1-4CFA-5A4F-EAF1-E5274184D4A7}"/>
                </a:ext>
              </a:extLst>
            </p:cNvPr>
            <p:cNvSpPr/>
            <p:nvPr/>
          </p:nvSpPr>
          <p:spPr>
            <a:xfrm>
              <a:off x="5562813" y="4187932"/>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8" name="Freeform 188">
              <a:extLst>
                <a:ext uri="{FF2B5EF4-FFF2-40B4-BE49-F238E27FC236}">
                  <a16:creationId xmlns:a16="http://schemas.microsoft.com/office/drawing/2014/main" id="{8CFB6AF2-5667-C44D-D889-9EFB5E0BED01}"/>
                </a:ext>
              </a:extLst>
            </p:cNvPr>
            <p:cNvSpPr/>
            <p:nvPr/>
          </p:nvSpPr>
          <p:spPr>
            <a:xfrm>
              <a:off x="5609923" y="414555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9" name="Freeform 189">
              <a:extLst>
                <a:ext uri="{FF2B5EF4-FFF2-40B4-BE49-F238E27FC236}">
                  <a16:creationId xmlns:a16="http://schemas.microsoft.com/office/drawing/2014/main" id="{987D1F5C-06FF-1140-9A30-99CCB5646D11}"/>
                </a:ext>
              </a:extLst>
            </p:cNvPr>
            <p:cNvSpPr/>
            <p:nvPr/>
          </p:nvSpPr>
          <p:spPr>
            <a:xfrm>
              <a:off x="5585469" y="4187932"/>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0" name="Freeform 190">
              <a:extLst>
                <a:ext uri="{FF2B5EF4-FFF2-40B4-BE49-F238E27FC236}">
                  <a16:creationId xmlns:a16="http://schemas.microsoft.com/office/drawing/2014/main" id="{BCABEF58-905D-5292-8F55-FAB96BF6D28A}"/>
                </a:ext>
              </a:extLst>
            </p:cNvPr>
            <p:cNvSpPr/>
            <p:nvPr/>
          </p:nvSpPr>
          <p:spPr>
            <a:xfrm>
              <a:off x="5632579" y="414555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1" name="Freeform 191">
              <a:extLst>
                <a:ext uri="{FF2B5EF4-FFF2-40B4-BE49-F238E27FC236}">
                  <a16:creationId xmlns:a16="http://schemas.microsoft.com/office/drawing/2014/main" id="{C80965C9-E70C-8E03-4BD3-C401C3A226DD}"/>
                </a:ext>
              </a:extLst>
            </p:cNvPr>
            <p:cNvSpPr/>
            <p:nvPr/>
          </p:nvSpPr>
          <p:spPr>
            <a:xfrm>
              <a:off x="5585469" y="4187932"/>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2" name="Freeform 192">
              <a:extLst>
                <a:ext uri="{FF2B5EF4-FFF2-40B4-BE49-F238E27FC236}">
                  <a16:creationId xmlns:a16="http://schemas.microsoft.com/office/drawing/2014/main" id="{DF7542A5-47C4-053D-7D8F-BA6E800EA0B3}"/>
                </a:ext>
              </a:extLst>
            </p:cNvPr>
            <p:cNvSpPr/>
            <p:nvPr/>
          </p:nvSpPr>
          <p:spPr>
            <a:xfrm>
              <a:off x="5632579" y="414555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3" name="Freeform 193">
              <a:extLst>
                <a:ext uri="{FF2B5EF4-FFF2-40B4-BE49-F238E27FC236}">
                  <a16:creationId xmlns:a16="http://schemas.microsoft.com/office/drawing/2014/main" id="{4E5169CA-BB41-1EB9-E203-861034CB63EE}"/>
                </a:ext>
              </a:extLst>
            </p:cNvPr>
            <p:cNvSpPr/>
            <p:nvPr/>
          </p:nvSpPr>
          <p:spPr>
            <a:xfrm>
              <a:off x="5619273" y="4187932"/>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4" name="Freeform 194">
              <a:extLst>
                <a:ext uri="{FF2B5EF4-FFF2-40B4-BE49-F238E27FC236}">
                  <a16:creationId xmlns:a16="http://schemas.microsoft.com/office/drawing/2014/main" id="{51000EB8-E623-FAF1-9919-9FF1EB186AC3}"/>
                </a:ext>
              </a:extLst>
            </p:cNvPr>
            <p:cNvSpPr/>
            <p:nvPr/>
          </p:nvSpPr>
          <p:spPr>
            <a:xfrm>
              <a:off x="5666743" y="414555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5" name="Freeform 195">
              <a:extLst>
                <a:ext uri="{FF2B5EF4-FFF2-40B4-BE49-F238E27FC236}">
                  <a16:creationId xmlns:a16="http://schemas.microsoft.com/office/drawing/2014/main" id="{735C0297-20F8-6CE2-11B8-0871764F595B}"/>
                </a:ext>
              </a:extLst>
            </p:cNvPr>
            <p:cNvSpPr/>
            <p:nvPr/>
          </p:nvSpPr>
          <p:spPr>
            <a:xfrm>
              <a:off x="5676094" y="4187932"/>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6" name="Freeform 196">
              <a:extLst>
                <a:ext uri="{FF2B5EF4-FFF2-40B4-BE49-F238E27FC236}">
                  <a16:creationId xmlns:a16="http://schemas.microsoft.com/office/drawing/2014/main" id="{567BABA7-9C35-ECB1-F3E1-278B300D3B7F}"/>
                </a:ext>
              </a:extLst>
            </p:cNvPr>
            <p:cNvSpPr/>
            <p:nvPr/>
          </p:nvSpPr>
          <p:spPr>
            <a:xfrm>
              <a:off x="5723204" y="414555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7" name="Freeform 197">
              <a:extLst>
                <a:ext uri="{FF2B5EF4-FFF2-40B4-BE49-F238E27FC236}">
                  <a16:creationId xmlns:a16="http://schemas.microsoft.com/office/drawing/2014/main" id="{53EB9CA6-C7D5-0FEB-9396-589D596B26FD}"/>
                </a:ext>
              </a:extLst>
            </p:cNvPr>
            <p:cNvSpPr/>
            <p:nvPr/>
          </p:nvSpPr>
          <p:spPr>
            <a:xfrm>
              <a:off x="6436694" y="4242257"/>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8" name="Freeform 198">
              <a:extLst>
                <a:ext uri="{FF2B5EF4-FFF2-40B4-BE49-F238E27FC236}">
                  <a16:creationId xmlns:a16="http://schemas.microsoft.com/office/drawing/2014/main" id="{56F97034-641E-35CB-10D2-FDAFEA020223}"/>
                </a:ext>
              </a:extLst>
            </p:cNvPr>
            <p:cNvSpPr/>
            <p:nvPr/>
          </p:nvSpPr>
          <p:spPr>
            <a:xfrm>
              <a:off x="6483805" y="419988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9" name="Freeform 199">
              <a:extLst>
                <a:ext uri="{FF2B5EF4-FFF2-40B4-BE49-F238E27FC236}">
                  <a16:creationId xmlns:a16="http://schemas.microsoft.com/office/drawing/2014/main" id="{18652F5C-0023-CCDA-C4F8-CE1D7DD6E308}"/>
                </a:ext>
              </a:extLst>
            </p:cNvPr>
            <p:cNvSpPr/>
            <p:nvPr/>
          </p:nvSpPr>
          <p:spPr>
            <a:xfrm>
              <a:off x="6493515" y="435851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0" name="Freeform 200">
              <a:extLst>
                <a:ext uri="{FF2B5EF4-FFF2-40B4-BE49-F238E27FC236}">
                  <a16:creationId xmlns:a16="http://schemas.microsoft.com/office/drawing/2014/main" id="{5F55FD9E-2C04-A02A-E7F7-3D1FFA73CF2D}"/>
                </a:ext>
              </a:extLst>
            </p:cNvPr>
            <p:cNvSpPr/>
            <p:nvPr/>
          </p:nvSpPr>
          <p:spPr>
            <a:xfrm>
              <a:off x="6540625" y="431613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1" name="Freeform 201">
              <a:extLst>
                <a:ext uri="{FF2B5EF4-FFF2-40B4-BE49-F238E27FC236}">
                  <a16:creationId xmlns:a16="http://schemas.microsoft.com/office/drawing/2014/main" id="{907398FC-2D5B-DB33-5488-DA44FCB90B5A}"/>
                </a:ext>
              </a:extLst>
            </p:cNvPr>
            <p:cNvSpPr/>
            <p:nvPr/>
          </p:nvSpPr>
          <p:spPr>
            <a:xfrm>
              <a:off x="6550335" y="435851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2" name="Freeform 202">
              <a:extLst>
                <a:ext uri="{FF2B5EF4-FFF2-40B4-BE49-F238E27FC236}">
                  <a16:creationId xmlns:a16="http://schemas.microsoft.com/office/drawing/2014/main" id="{31B89B55-E5BF-854A-1705-669ADCE05406}"/>
                </a:ext>
              </a:extLst>
            </p:cNvPr>
            <p:cNvSpPr/>
            <p:nvPr/>
          </p:nvSpPr>
          <p:spPr>
            <a:xfrm>
              <a:off x="6597445" y="431613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3" name="Freeform 203">
              <a:extLst>
                <a:ext uri="{FF2B5EF4-FFF2-40B4-BE49-F238E27FC236}">
                  <a16:creationId xmlns:a16="http://schemas.microsoft.com/office/drawing/2014/main" id="{6D1B7BC8-C0EF-F095-2F15-7DD7780CCF9B}"/>
                </a:ext>
              </a:extLst>
            </p:cNvPr>
            <p:cNvSpPr/>
            <p:nvPr/>
          </p:nvSpPr>
          <p:spPr>
            <a:xfrm>
              <a:off x="7163491" y="4497948"/>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4" name="Freeform 204">
              <a:extLst>
                <a:ext uri="{FF2B5EF4-FFF2-40B4-BE49-F238E27FC236}">
                  <a16:creationId xmlns:a16="http://schemas.microsoft.com/office/drawing/2014/main" id="{8C765076-4992-9B7E-9FE8-173E9EE64A45}"/>
                </a:ext>
              </a:extLst>
            </p:cNvPr>
            <p:cNvSpPr/>
            <p:nvPr/>
          </p:nvSpPr>
          <p:spPr>
            <a:xfrm>
              <a:off x="7210601" y="4455574"/>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5" name="Freeform 205">
              <a:extLst>
                <a:ext uri="{FF2B5EF4-FFF2-40B4-BE49-F238E27FC236}">
                  <a16:creationId xmlns:a16="http://schemas.microsoft.com/office/drawing/2014/main" id="{D67F4A19-A866-5A6F-61C1-C7BE7B2C79B0}"/>
                </a:ext>
              </a:extLst>
            </p:cNvPr>
            <p:cNvSpPr/>
            <p:nvPr/>
          </p:nvSpPr>
          <p:spPr>
            <a:xfrm>
              <a:off x="7186147" y="4497948"/>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6" name="Freeform 206">
              <a:extLst>
                <a:ext uri="{FF2B5EF4-FFF2-40B4-BE49-F238E27FC236}">
                  <a16:creationId xmlns:a16="http://schemas.microsoft.com/office/drawing/2014/main" id="{2D52A282-EFBC-F86E-C425-BE089EFA6911}"/>
                </a:ext>
              </a:extLst>
            </p:cNvPr>
            <p:cNvSpPr/>
            <p:nvPr/>
          </p:nvSpPr>
          <p:spPr>
            <a:xfrm>
              <a:off x="7233257" y="4455574"/>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7" name="Freeform 207">
              <a:extLst>
                <a:ext uri="{FF2B5EF4-FFF2-40B4-BE49-F238E27FC236}">
                  <a16:creationId xmlns:a16="http://schemas.microsoft.com/office/drawing/2014/main" id="{6844AB66-088C-ABD3-6E72-4E7D4A4F830E}"/>
                </a:ext>
              </a:extLst>
            </p:cNvPr>
            <p:cNvSpPr/>
            <p:nvPr/>
          </p:nvSpPr>
          <p:spPr>
            <a:xfrm>
              <a:off x="8332622" y="4683740"/>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8" name="Freeform 208">
              <a:extLst>
                <a:ext uri="{FF2B5EF4-FFF2-40B4-BE49-F238E27FC236}">
                  <a16:creationId xmlns:a16="http://schemas.microsoft.com/office/drawing/2014/main" id="{1F7BC34F-B547-B2E1-2A70-617208CF313D}"/>
                </a:ext>
              </a:extLst>
            </p:cNvPr>
            <p:cNvSpPr/>
            <p:nvPr/>
          </p:nvSpPr>
          <p:spPr>
            <a:xfrm>
              <a:off x="8379733" y="4641366"/>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9" name="Freeform 209">
              <a:extLst>
                <a:ext uri="{FF2B5EF4-FFF2-40B4-BE49-F238E27FC236}">
                  <a16:creationId xmlns:a16="http://schemas.microsoft.com/office/drawing/2014/main" id="{CBD75CE3-7BEA-CDCC-5D3E-A15E99995344}"/>
                </a:ext>
              </a:extLst>
            </p:cNvPr>
            <p:cNvSpPr/>
            <p:nvPr/>
          </p:nvSpPr>
          <p:spPr>
            <a:xfrm>
              <a:off x="8797973" y="4807602"/>
              <a:ext cx="94580" cy="36216"/>
            </a:xfrm>
            <a:custGeom>
              <a:avLst/>
              <a:gdLst>
                <a:gd name="connsiteX0" fmla="*/ 0 w 94580"/>
                <a:gd name="connsiteY0" fmla="*/ 0 h 36216"/>
                <a:gd name="connsiteX1" fmla="*/ 94580 w 94580"/>
                <a:gd name="connsiteY1" fmla="*/ 0 h 36216"/>
              </a:gdLst>
              <a:ahLst/>
              <a:cxnLst>
                <a:cxn ang="0">
                  <a:pos x="connsiteX0" y="connsiteY0"/>
                </a:cxn>
                <a:cxn ang="0">
                  <a:pos x="connsiteX1" y="connsiteY1"/>
                </a:cxn>
              </a:cxnLst>
              <a:rect l="l" t="t" r="r" b="b"/>
              <a:pathLst>
                <a:path w="94580" h="36216">
                  <a:moveTo>
                    <a:pt x="0" y="0"/>
                  </a:moveTo>
                  <a:lnTo>
                    <a:pt x="94580"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0" name="Freeform 210">
              <a:extLst>
                <a:ext uri="{FF2B5EF4-FFF2-40B4-BE49-F238E27FC236}">
                  <a16:creationId xmlns:a16="http://schemas.microsoft.com/office/drawing/2014/main" id="{914E9DC6-68A3-7EAA-6326-7252D0C7085A}"/>
                </a:ext>
              </a:extLst>
            </p:cNvPr>
            <p:cNvSpPr/>
            <p:nvPr/>
          </p:nvSpPr>
          <p:spPr>
            <a:xfrm>
              <a:off x="8845084" y="476522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1" name="Freeform 211">
              <a:extLst>
                <a:ext uri="{FF2B5EF4-FFF2-40B4-BE49-F238E27FC236}">
                  <a16:creationId xmlns:a16="http://schemas.microsoft.com/office/drawing/2014/main" id="{A13B74E5-81D9-20FD-B48B-4440AB46729A}"/>
                </a:ext>
              </a:extLst>
            </p:cNvPr>
            <p:cNvSpPr/>
            <p:nvPr/>
          </p:nvSpPr>
          <p:spPr>
            <a:xfrm>
              <a:off x="9331652" y="4807602"/>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2" name="Freeform 212">
              <a:extLst>
                <a:ext uri="{FF2B5EF4-FFF2-40B4-BE49-F238E27FC236}">
                  <a16:creationId xmlns:a16="http://schemas.microsoft.com/office/drawing/2014/main" id="{B2CE8DAC-B7B5-6386-2E09-4A65FEB6BD97}"/>
                </a:ext>
              </a:extLst>
            </p:cNvPr>
            <p:cNvSpPr/>
            <p:nvPr/>
          </p:nvSpPr>
          <p:spPr>
            <a:xfrm>
              <a:off x="9378763" y="476522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F375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3" name="Freeform 213">
              <a:extLst>
                <a:ext uri="{FF2B5EF4-FFF2-40B4-BE49-F238E27FC236}">
                  <a16:creationId xmlns:a16="http://schemas.microsoft.com/office/drawing/2014/main" id="{0923BB1B-5444-8F60-37F9-2CE55165BC9B}"/>
                </a:ext>
              </a:extLst>
            </p:cNvPr>
            <p:cNvSpPr/>
            <p:nvPr/>
          </p:nvSpPr>
          <p:spPr>
            <a:xfrm>
              <a:off x="1523178" y="1523823"/>
              <a:ext cx="9387934" cy="3531864"/>
            </a:xfrm>
            <a:custGeom>
              <a:avLst/>
              <a:gdLst>
                <a:gd name="connsiteX0" fmla="*/ 0 w 9387934"/>
                <a:gd name="connsiteY0" fmla="*/ 0 h 3531864"/>
                <a:gd name="connsiteX1" fmla="*/ 11148 w 9387934"/>
                <a:gd name="connsiteY1" fmla="*/ 0 h 3531864"/>
                <a:gd name="connsiteX2" fmla="*/ 45312 w 9387934"/>
                <a:gd name="connsiteY2" fmla="*/ 0 h 3531864"/>
                <a:gd name="connsiteX3" fmla="*/ 45312 w 9387934"/>
                <a:gd name="connsiteY3" fmla="*/ 18471 h 3531864"/>
                <a:gd name="connsiteX4" fmla="*/ 102133 w 9387934"/>
                <a:gd name="connsiteY4" fmla="*/ 18471 h 3531864"/>
                <a:gd name="connsiteX5" fmla="*/ 102133 w 9387934"/>
                <a:gd name="connsiteY5" fmla="*/ 36941 h 3531864"/>
                <a:gd name="connsiteX6" fmla="*/ 170101 w 9387934"/>
                <a:gd name="connsiteY6" fmla="*/ 36941 h 3531864"/>
                <a:gd name="connsiteX7" fmla="*/ 170101 w 9387934"/>
                <a:gd name="connsiteY7" fmla="*/ 55050 h 3531864"/>
                <a:gd name="connsiteX8" fmla="*/ 192757 w 9387934"/>
                <a:gd name="connsiteY8" fmla="*/ 55050 h 3531864"/>
                <a:gd name="connsiteX9" fmla="*/ 192757 w 9387934"/>
                <a:gd name="connsiteY9" fmla="*/ 73520 h 3531864"/>
                <a:gd name="connsiteX10" fmla="*/ 204265 w 9387934"/>
                <a:gd name="connsiteY10" fmla="*/ 73520 h 3531864"/>
                <a:gd name="connsiteX11" fmla="*/ 204265 w 9387934"/>
                <a:gd name="connsiteY11" fmla="*/ 91991 h 3531864"/>
                <a:gd name="connsiteX12" fmla="*/ 226922 w 9387934"/>
                <a:gd name="connsiteY12" fmla="*/ 91991 h 3531864"/>
                <a:gd name="connsiteX13" fmla="*/ 226922 w 9387934"/>
                <a:gd name="connsiteY13" fmla="*/ 110461 h 3531864"/>
                <a:gd name="connsiteX14" fmla="*/ 249578 w 9387934"/>
                <a:gd name="connsiteY14" fmla="*/ 110461 h 3531864"/>
                <a:gd name="connsiteX15" fmla="*/ 249578 w 9387934"/>
                <a:gd name="connsiteY15" fmla="*/ 128932 h 3531864"/>
                <a:gd name="connsiteX16" fmla="*/ 306398 w 9387934"/>
                <a:gd name="connsiteY16" fmla="*/ 128932 h 3531864"/>
                <a:gd name="connsiteX17" fmla="*/ 306398 w 9387934"/>
                <a:gd name="connsiteY17" fmla="*/ 165511 h 3531864"/>
                <a:gd name="connsiteX18" fmla="*/ 351710 w 9387934"/>
                <a:gd name="connsiteY18" fmla="*/ 165511 h 3531864"/>
                <a:gd name="connsiteX19" fmla="*/ 408531 w 9387934"/>
                <a:gd name="connsiteY19" fmla="*/ 165511 h 3531864"/>
                <a:gd name="connsiteX20" fmla="*/ 408531 w 9387934"/>
                <a:gd name="connsiteY20" fmla="*/ 183981 h 3531864"/>
                <a:gd name="connsiteX21" fmla="*/ 420039 w 9387934"/>
                <a:gd name="connsiteY21" fmla="*/ 183981 h 3531864"/>
                <a:gd name="connsiteX22" fmla="*/ 420039 w 9387934"/>
                <a:gd name="connsiteY22" fmla="*/ 220923 h 3531864"/>
                <a:gd name="connsiteX23" fmla="*/ 442695 w 9387934"/>
                <a:gd name="connsiteY23" fmla="*/ 220923 h 3531864"/>
                <a:gd name="connsiteX24" fmla="*/ 442695 w 9387934"/>
                <a:gd name="connsiteY24" fmla="*/ 257864 h 3531864"/>
                <a:gd name="connsiteX25" fmla="*/ 453843 w 9387934"/>
                <a:gd name="connsiteY25" fmla="*/ 257864 h 3531864"/>
                <a:gd name="connsiteX26" fmla="*/ 544827 w 9387934"/>
                <a:gd name="connsiteY26" fmla="*/ 257864 h 3531864"/>
                <a:gd name="connsiteX27" fmla="*/ 544827 w 9387934"/>
                <a:gd name="connsiteY27" fmla="*/ 276696 h 3531864"/>
                <a:gd name="connsiteX28" fmla="*/ 555976 w 9387934"/>
                <a:gd name="connsiteY28" fmla="*/ 276696 h 3531864"/>
                <a:gd name="connsiteX29" fmla="*/ 555976 w 9387934"/>
                <a:gd name="connsiteY29" fmla="*/ 295167 h 3531864"/>
                <a:gd name="connsiteX30" fmla="*/ 612796 w 9387934"/>
                <a:gd name="connsiteY30" fmla="*/ 295167 h 3531864"/>
                <a:gd name="connsiteX31" fmla="*/ 612796 w 9387934"/>
                <a:gd name="connsiteY31" fmla="*/ 314000 h 3531864"/>
                <a:gd name="connsiteX32" fmla="*/ 635452 w 9387934"/>
                <a:gd name="connsiteY32" fmla="*/ 314000 h 3531864"/>
                <a:gd name="connsiteX33" fmla="*/ 635452 w 9387934"/>
                <a:gd name="connsiteY33" fmla="*/ 332470 h 3531864"/>
                <a:gd name="connsiteX34" fmla="*/ 646960 w 9387934"/>
                <a:gd name="connsiteY34" fmla="*/ 332470 h 3531864"/>
                <a:gd name="connsiteX35" fmla="*/ 646960 w 9387934"/>
                <a:gd name="connsiteY35" fmla="*/ 388244 h 3531864"/>
                <a:gd name="connsiteX36" fmla="*/ 658468 w 9387934"/>
                <a:gd name="connsiteY36" fmla="*/ 388244 h 3531864"/>
                <a:gd name="connsiteX37" fmla="*/ 658468 w 9387934"/>
                <a:gd name="connsiteY37" fmla="*/ 462489 h 3531864"/>
                <a:gd name="connsiteX38" fmla="*/ 669616 w 9387934"/>
                <a:gd name="connsiteY38" fmla="*/ 462489 h 3531864"/>
                <a:gd name="connsiteX39" fmla="*/ 669616 w 9387934"/>
                <a:gd name="connsiteY39" fmla="*/ 500154 h 3531864"/>
                <a:gd name="connsiteX40" fmla="*/ 681124 w 9387934"/>
                <a:gd name="connsiteY40" fmla="*/ 500154 h 3531864"/>
                <a:gd name="connsiteX41" fmla="*/ 681124 w 9387934"/>
                <a:gd name="connsiteY41" fmla="*/ 631984 h 3531864"/>
                <a:gd name="connsiteX42" fmla="*/ 692273 w 9387934"/>
                <a:gd name="connsiteY42" fmla="*/ 631984 h 3531864"/>
                <a:gd name="connsiteX43" fmla="*/ 692273 w 9387934"/>
                <a:gd name="connsiteY43" fmla="*/ 688482 h 3531864"/>
                <a:gd name="connsiteX44" fmla="*/ 703780 w 9387934"/>
                <a:gd name="connsiteY44" fmla="*/ 688482 h 3531864"/>
                <a:gd name="connsiteX45" fmla="*/ 703780 w 9387934"/>
                <a:gd name="connsiteY45" fmla="*/ 707314 h 3531864"/>
                <a:gd name="connsiteX46" fmla="*/ 714929 w 9387934"/>
                <a:gd name="connsiteY46" fmla="*/ 707314 h 3531864"/>
                <a:gd name="connsiteX47" fmla="*/ 714929 w 9387934"/>
                <a:gd name="connsiteY47" fmla="*/ 822122 h 3531864"/>
                <a:gd name="connsiteX48" fmla="*/ 726437 w 9387934"/>
                <a:gd name="connsiteY48" fmla="*/ 822122 h 3531864"/>
                <a:gd name="connsiteX49" fmla="*/ 726437 w 9387934"/>
                <a:gd name="connsiteY49" fmla="*/ 917372 h 3531864"/>
                <a:gd name="connsiteX50" fmla="*/ 737945 w 9387934"/>
                <a:gd name="connsiteY50" fmla="*/ 917372 h 3531864"/>
                <a:gd name="connsiteX51" fmla="*/ 737945 w 9387934"/>
                <a:gd name="connsiteY51" fmla="*/ 1054996 h 3531864"/>
                <a:gd name="connsiteX52" fmla="*/ 749093 w 9387934"/>
                <a:gd name="connsiteY52" fmla="*/ 1054996 h 3531864"/>
                <a:gd name="connsiteX53" fmla="*/ 760601 w 9387934"/>
                <a:gd name="connsiteY53" fmla="*/ 1054996 h 3531864"/>
                <a:gd name="connsiteX54" fmla="*/ 760601 w 9387934"/>
                <a:gd name="connsiteY54" fmla="*/ 1096645 h 3531864"/>
                <a:gd name="connsiteX55" fmla="*/ 771749 w 9387934"/>
                <a:gd name="connsiteY55" fmla="*/ 1096645 h 3531864"/>
                <a:gd name="connsiteX56" fmla="*/ 771749 w 9387934"/>
                <a:gd name="connsiteY56" fmla="*/ 1117289 h 3531864"/>
                <a:gd name="connsiteX57" fmla="*/ 783257 w 9387934"/>
                <a:gd name="connsiteY57" fmla="*/ 1117289 h 3531864"/>
                <a:gd name="connsiteX58" fmla="*/ 783257 w 9387934"/>
                <a:gd name="connsiteY58" fmla="*/ 1201312 h 3531864"/>
                <a:gd name="connsiteX59" fmla="*/ 794405 w 9387934"/>
                <a:gd name="connsiteY59" fmla="*/ 1201312 h 3531864"/>
                <a:gd name="connsiteX60" fmla="*/ 794405 w 9387934"/>
                <a:gd name="connsiteY60" fmla="*/ 1222318 h 3531864"/>
                <a:gd name="connsiteX61" fmla="*/ 805913 w 9387934"/>
                <a:gd name="connsiteY61" fmla="*/ 1222318 h 3531864"/>
                <a:gd name="connsiteX62" fmla="*/ 805913 w 9387934"/>
                <a:gd name="connsiteY62" fmla="*/ 1243686 h 3531864"/>
                <a:gd name="connsiteX63" fmla="*/ 817061 w 9387934"/>
                <a:gd name="connsiteY63" fmla="*/ 1243686 h 3531864"/>
                <a:gd name="connsiteX64" fmla="*/ 817061 w 9387934"/>
                <a:gd name="connsiteY64" fmla="*/ 1286059 h 3531864"/>
                <a:gd name="connsiteX65" fmla="*/ 828569 w 9387934"/>
                <a:gd name="connsiteY65" fmla="*/ 1286059 h 3531864"/>
                <a:gd name="connsiteX66" fmla="*/ 828569 w 9387934"/>
                <a:gd name="connsiteY66" fmla="*/ 1307065 h 3531864"/>
                <a:gd name="connsiteX67" fmla="*/ 840077 w 9387934"/>
                <a:gd name="connsiteY67" fmla="*/ 1307065 h 3531864"/>
                <a:gd name="connsiteX68" fmla="*/ 840077 w 9387934"/>
                <a:gd name="connsiteY68" fmla="*/ 1328433 h 3531864"/>
                <a:gd name="connsiteX69" fmla="*/ 862733 w 9387934"/>
                <a:gd name="connsiteY69" fmla="*/ 1328433 h 3531864"/>
                <a:gd name="connsiteX70" fmla="*/ 862733 w 9387934"/>
                <a:gd name="connsiteY70" fmla="*/ 1349801 h 3531864"/>
                <a:gd name="connsiteX71" fmla="*/ 873882 w 9387934"/>
                <a:gd name="connsiteY71" fmla="*/ 1349801 h 3531864"/>
                <a:gd name="connsiteX72" fmla="*/ 873882 w 9387934"/>
                <a:gd name="connsiteY72" fmla="*/ 1371169 h 3531864"/>
                <a:gd name="connsiteX73" fmla="*/ 885390 w 9387934"/>
                <a:gd name="connsiteY73" fmla="*/ 1371169 h 3531864"/>
                <a:gd name="connsiteX74" fmla="*/ 908046 w 9387934"/>
                <a:gd name="connsiteY74" fmla="*/ 1371169 h 3531864"/>
                <a:gd name="connsiteX75" fmla="*/ 976014 w 9387934"/>
                <a:gd name="connsiteY75" fmla="*/ 1371169 h 3531864"/>
                <a:gd name="connsiteX76" fmla="*/ 976014 w 9387934"/>
                <a:gd name="connsiteY76" fmla="*/ 1392899 h 3531864"/>
                <a:gd name="connsiteX77" fmla="*/ 1134967 w 9387934"/>
                <a:gd name="connsiteY77" fmla="*/ 1392899 h 3531864"/>
                <a:gd name="connsiteX78" fmla="*/ 1134967 w 9387934"/>
                <a:gd name="connsiteY78" fmla="*/ 1414629 h 3531864"/>
                <a:gd name="connsiteX79" fmla="*/ 1191788 w 9387934"/>
                <a:gd name="connsiteY79" fmla="*/ 1414629 h 3531864"/>
                <a:gd name="connsiteX80" fmla="*/ 1191788 w 9387934"/>
                <a:gd name="connsiteY80" fmla="*/ 1436721 h 3531864"/>
                <a:gd name="connsiteX81" fmla="*/ 1203296 w 9387934"/>
                <a:gd name="connsiteY81" fmla="*/ 1436721 h 3531864"/>
                <a:gd name="connsiteX82" fmla="*/ 1203296 w 9387934"/>
                <a:gd name="connsiteY82" fmla="*/ 1458451 h 3531864"/>
                <a:gd name="connsiteX83" fmla="*/ 1237100 w 9387934"/>
                <a:gd name="connsiteY83" fmla="*/ 1458451 h 3531864"/>
                <a:gd name="connsiteX84" fmla="*/ 1237100 w 9387934"/>
                <a:gd name="connsiteY84" fmla="*/ 1480181 h 3531864"/>
                <a:gd name="connsiteX85" fmla="*/ 1282772 w 9387934"/>
                <a:gd name="connsiteY85" fmla="*/ 1480181 h 3531864"/>
                <a:gd name="connsiteX86" fmla="*/ 1282772 w 9387934"/>
                <a:gd name="connsiteY86" fmla="*/ 1501912 h 3531864"/>
                <a:gd name="connsiteX87" fmla="*/ 1316577 w 9387934"/>
                <a:gd name="connsiteY87" fmla="*/ 1501912 h 3531864"/>
                <a:gd name="connsiteX88" fmla="*/ 1316577 w 9387934"/>
                <a:gd name="connsiteY88" fmla="*/ 1524004 h 3531864"/>
                <a:gd name="connsiteX89" fmla="*/ 1362249 w 9387934"/>
                <a:gd name="connsiteY89" fmla="*/ 1524004 h 3531864"/>
                <a:gd name="connsiteX90" fmla="*/ 1362249 w 9387934"/>
                <a:gd name="connsiteY90" fmla="*/ 1568188 h 3531864"/>
                <a:gd name="connsiteX91" fmla="*/ 1396053 w 9387934"/>
                <a:gd name="connsiteY91" fmla="*/ 1568188 h 3531864"/>
                <a:gd name="connsiteX92" fmla="*/ 1407561 w 9387934"/>
                <a:gd name="connsiteY92" fmla="*/ 1568188 h 3531864"/>
                <a:gd name="connsiteX93" fmla="*/ 1407561 w 9387934"/>
                <a:gd name="connsiteY93" fmla="*/ 1613821 h 3531864"/>
                <a:gd name="connsiteX94" fmla="*/ 1419069 w 9387934"/>
                <a:gd name="connsiteY94" fmla="*/ 1613821 h 3531864"/>
                <a:gd name="connsiteX95" fmla="*/ 1419069 w 9387934"/>
                <a:gd name="connsiteY95" fmla="*/ 1636638 h 3531864"/>
                <a:gd name="connsiteX96" fmla="*/ 1430217 w 9387934"/>
                <a:gd name="connsiteY96" fmla="*/ 1636638 h 3531864"/>
                <a:gd name="connsiteX97" fmla="*/ 1430217 w 9387934"/>
                <a:gd name="connsiteY97" fmla="*/ 1660541 h 3531864"/>
                <a:gd name="connsiteX98" fmla="*/ 1441725 w 9387934"/>
                <a:gd name="connsiteY98" fmla="*/ 1660541 h 3531864"/>
                <a:gd name="connsiteX99" fmla="*/ 1441725 w 9387934"/>
                <a:gd name="connsiteY99" fmla="*/ 1802511 h 3531864"/>
                <a:gd name="connsiteX100" fmla="*/ 1452873 w 9387934"/>
                <a:gd name="connsiteY100" fmla="*/ 1802511 h 3531864"/>
                <a:gd name="connsiteX101" fmla="*/ 1452873 w 9387934"/>
                <a:gd name="connsiteY101" fmla="*/ 1852128 h 3531864"/>
                <a:gd name="connsiteX102" fmla="*/ 1475530 w 9387934"/>
                <a:gd name="connsiteY102" fmla="*/ 1852128 h 3531864"/>
                <a:gd name="connsiteX103" fmla="*/ 1475530 w 9387934"/>
                <a:gd name="connsiteY103" fmla="*/ 1877118 h 3531864"/>
                <a:gd name="connsiteX104" fmla="*/ 1487037 w 9387934"/>
                <a:gd name="connsiteY104" fmla="*/ 1877118 h 3531864"/>
                <a:gd name="connsiteX105" fmla="*/ 1487037 w 9387934"/>
                <a:gd name="connsiteY105" fmla="*/ 1902107 h 3531864"/>
                <a:gd name="connsiteX106" fmla="*/ 1498186 w 9387934"/>
                <a:gd name="connsiteY106" fmla="*/ 1902107 h 3531864"/>
                <a:gd name="connsiteX107" fmla="*/ 1498186 w 9387934"/>
                <a:gd name="connsiteY107" fmla="*/ 1927097 h 3531864"/>
                <a:gd name="connsiteX108" fmla="*/ 1521202 w 9387934"/>
                <a:gd name="connsiteY108" fmla="*/ 1927097 h 3531864"/>
                <a:gd name="connsiteX109" fmla="*/ 1521202 w 9387934"/>
                <a:gd name="connsiteY109" fmla="*/ 1952449 h 3531864"/>
                <a:gd name="connsiteX110" fmla="*/ 1566514 w 9387934"/>
                <a:gd name="connsiteY110" fmla="*/ 1952449 h 3531864"/>
                <a:gd name="connsiteX111" fmla="*/ 1600678 w 9387934"/>
                <a:gd name="connsiteY111" fmla="*/ 1952449 h 3531864"/>
                <a:gd name="connsiteX112" fmla="*/ 1600678 w 9387934"/>
                <a:gd name="connsiteY112" fmla="*/ 1977800 h 3531864"/>
                <a:gd name="connsiteX113" fmla="*/ 1748123 w 9387934"/>
                <a:gd name="connsiteY113" fmla="*/ 1977800 h 3531864"/>
                <a:gd name="connsiteX114" fmla="*/ 1748123 w 9387934"/>
                <a:gd name="connsiteY114" fmla="*/ 2028866 h 3531864"/>
                <a:gd name="connsiteX115" fmla="*/ 1952388 w 9387934"/>
                <a:gd name="connsiteY115" fmla="*/ 2028866 h 3531864"/>
                <a:gd name="connsiteX116" fmla="*/ 1952388 w 9387934"/>
                <a:gd name="connsiteY116" fmla="*/ 2054218 h 3531864"/>
                <a:gd name="connsiteX117" fmla="*/ 2054521 w 9387934"/>
                <a:gd name="connsiteY117" fmla="*/ 2054218 h 3531864"/>
                <a:gd name="connsiteX118" fmla="*/ 2100193 w 9387934"/>
                <a:gd name="connsiteY118" fmla="*/ 2054218 h 3531864"/>
                <a:gd name="connsiteX119" fmla="*/ 2100193 w 9387934"/>
                <a:gd name="connsiteY119" fmla="*/ 2080294 h 3531864"/>
                <a:gd name="connsiteX120" fmla="*/ 2122849 w 9387934"/>
                <a:gd name="connsiteY120" fmla="*/ 2080294 h 3531864"/>
                <a:gd name="connsiteX121" fmla="*/ 2122849 w 9387934"/>
                <a:gd name="connsiteY121" fmla="*/ 2106008 h 3531864"/>
                <a:gd name="connsiteX122" fmla="*/ 2133998 w 9387934"/>
                <a:gd name="connsiteY122" fmla="*/ 2106008 h 3531864"/>
                <a:gd name="connsiteX123" fmla="*/ 2156654 w 9387934"/>
                <a:gd name="connsiteY123" fmla="*/ 2106008 h 3531864"/>
                <a:gd name="connsiteX124" fmla="*/ 2156654 w 9387934"/>
                <a:gd name="connsiteY124" fmla="*/ 2185323 h 3531864"/>
                <a:gd name="connsiteX125" fmla="*/ 2179670 w 9387934"/>
                <a:gd name="connsiteY125" fmla="*/ 2185323 h 3531864"/>
                <a:gd name="connsiteX126" fmla="*/ 2179670 w 9387934"/>
                <a:gd name="connsiteY126" fmla="*/ 2212848 h 3531864"/>
                <a:gd name="connsiteX127" fmla="*/ 2213474 w 9387934"/>
                <a:gd name="connsiteY127" fmla="*/ 2212848 h 3531864"/>
                <a:gd name="connsiteX128" fmla="*/ 2213474 w 9387934"/>
                <a:gd name="connsiteY128" fmla="*/ 2240372 h 3531864"/>
                <a:gd name="connsiteX129" fmla="*/ 2224982 w 9387934"/>
                <a:gd name="connsiteY129" fmla="*/ 2240372 h 3531864"/>
                <a:gd name="connsiteX130" fmla="*/ 2224982 w 9387934"/>
                <a:gd name="connsiteY130" fmla="*/ 2267535 h 3531864"/>
                <a:gd name="connsiteX131" fmla="*/ 2236130 w 9387934"/>
                <a:gd name="connsiteY131" fmla="*/ 2267535 h 3531864"/>
                <a:gd name="connsiteX132" fmla="*/ 2236130 w 9387934"/>
                <a:gd name="connsiteY132" fmla="*/ 2295060 h 3531864"/>
                <a:gd name="connsiteX133" fmla="*/ 2281802 w 9387934"/>
                <a:gd name="connsiteY133" fmla="*/ 2295060 h 3531864"/>
                <a:gd name="connsiteX134" fmla="*/ 2281802 w 9387934"/>
                <a:gd name="connsiteY134" fmla="*/ 2322585 h 3531864"/>
                <a:gd name="connsiteX135" fmla="*/ 2292950 w 9387934"/>
                <a:gd name="connsiteY135" fmla="*/ 2322585 h 3531864"/>
                <a:gd name="connsiteX136" fmla="*/ 2292950 w 9387934"/>
                <a:gd name="connsiteY136" fmla="*/ 2350109 h 3531864"/>
                <a:gd name="connsiteX137" fmla="*/ 2440755 w 9387934"/>
                <a:gd name="connsiteY137" fmla="*/ 2350109 h 3531864"/>
                <a:gd name="connsiteX138" fmla="*/ 2440755 w 9387934"/>
                <a:gd name="connsiteY138" fmla="*/ 2377634 h 3531864"/>
                <a:gd name="connsiteX139" fmla="*/ 2520232 w 9387934"/>
                <a:gd name="connsiteY139" fmla="*/ 2377634 h 3531864"/>
                <a:gd name="connsiteX140" fmla="*/ 2542888 w 9387934"/>
                <a:gd name="connsiteY140" fmla="*/ 2377634 h 3531864"/>
                <a:gd name="connsiteX141" fmla="*/ 2542888 w 9387934"/>
                <a:gd name="connsiteY141" fmla="*/ 2405883 h 3531864"/>
                <a:gd name="connsiteX142" fmla="*/ 2724497 w 9387934"/>
                <a:gd name="connsiteY142" fmla="*/ 2405883 h 3531864"/>
                <a:gd name="connsiteX143" fmla="*/ 2724497 w 9387934"/>
                <a:gd name="connsiteY143" fmla="*/ 2433770 h 3531864"/>
                <a:gd name="connsiteX144" fmla="*/ 2883450 w 9387934"/>
                <a:gd name="connsiteY144" fmla="*/ 2433770 h 3531864"/>
                <a:gd name="connsiteX145" fmla="*/ 2883450 w 9387934"/>
                <a:gd name="connsiteY145" fmla="*/ 2462019 h 3531864"/>
                <a:gd name="connsiteX146" fmla="*/ 3053551 w 9387934"/>
                <a:gd name="connsiteY146" fmla="*/ 2462019 h 3531864"/>
                <a:gd name="connsiteX147" fmla="*/ 3053551 w 9387934"/>
                <a:gd name="connsiteY147" fmla="*/ 2490268 h 3531864"/>
                <a:gd name="connsiteX148" fmla="*/ 3076208 w 9387934"/>
                <a:gd name="connsiteY148" fmla="*/ 2490268 h 3531864"/>
                <a:gd name="connsiteX149" fmla="*/ 3076208 w 9387934"/>
                <a:gd name="connsiteY149" fmla="*/ 2546405 h 3531864"/>
                <a:gd name="connsiteX150" fmla="*/ 3110372 w 9387934"/>
                <a:gd name="connsiteY150" fmla="*/ 2546405 h 3531864"/>
                <a:gd name="connsiteX151" fmla="*/ 3121880 w 9387934"/>
                <a:gd name="connsiteY151" fmla="*/ 2546405 h 3531864"/>
                <a:gd name="connsiteX152" fmla="*/ 3121880 w 9387934"/>
                <a:gd name="connsiteY152" fmla="*/ 2575378 h 3531864"/>
                <a:gd name="connsiteX153" fmla="*/ 3144536 w 9387934"/>
                <a:gd name="connsiteY153" fmla="*/ 2575378 h 3531864"/>
                <a:gd name="connsiteX154" fmla="*/ 3144536 w 9387934"/>
                <a:gd name="connsiteY154" fmla="*/ 2633325 h 3531864"/>
                <a:gd name="connsiteX155" fmla="*/ 3155684 w 9387934"/>
                <a:gd name="connsiteY155" fmla="*/ 2633325 h 3531864"/>
                <a:gd name="connsiteX156" fmla="*/ 3155684 w 9387934"/>
                <a:gd name="connsiteY156" fmla="*/ 2663385 h 3531864"/>
                <a:gd name="connsiteX157" fmla="*/ 3189848 w 9387934"/>
                <a:gd name="connsiteY157" fmla="*/ 2663385 h 3531864"/>
                <a:gd name="connsiteX158" fmla="*/ 3189848 w 9387934"/>
                <a:gd name="connsiteY158" fmla="*/ 2693445 h 3531864"/>
                <a:gd name="connsiteX159" fmla="*/ 3212504 w 9387934"/>
                <a:gd name="connsiteY159" fmla="*/ 2693445 h 3531864"/>
                <a:gd name="connsiteX160" fmla="*/ 3212504 w 9387934"/>
                <a:gd name="connsiteY160" fmla="*/ 2723143 h 3531864"/>
                <a:gd name="connsiteX161" fmla="*/ 3269325 w 9387934"/>
                <a:gd name="connsiteY161" fmla="*/ 2723143 h 3531864"/>
                <a:gd name="connsiteX162" fmla="*/ 3269325 w 9387934"/>
                <a:gd name="connsiteY162" fmla="*/ 2753203 h 3531864"/>
                <a:gd name="connsiteX163" fmla="*/ 3291981 w 9387934"/>
                <a:gd name="connsiteY163" fmla="*/ 2753203 h 3531864"/>
                <a:gd name="connsiteX164" fmla="*/ 3553066 w 9387934"/>
                <a:gd name="connsiteY164" fmla="*/ 2753203 h 3531864"/>
                <a:gd name="connsiteX165" fmla="*/ 3553066 w 9387934"/>
                <a:gd name="connsiteY165" fmla="*/ 2784349 h 3531864"/>
                <a:gd name="connsiteX166" fmla="*/ 3632543 w 9387934"/>
                <a:gd name="connsiteY166" fmla="*/ 2784349 h 3531864"/>
                <a:gd name="connsiteX167" fmla="*/ 3632543 w 9387934"/>
                <a:gd name="connsiteY167" fmla="*/ 2815496 h 3531864"/>
                <a:gd name="connsiteX168" fmla="*/ 3814152 w 9387934"/>
                <a:gd name="connsiteY168" fmla="*/ 2815496 h 3531864"/>
                <a:gd name="connsiteX169" fmla="*/ 3814152 w 9387934"/>
                <a:gd name="connsiteY169" fmla="*/ 2846642 h 3531864"/>
                <a:gd name="connsiteX170" fmla="*/ 4041074 w 9387934"/>
                <a:gd name="connsiteY170" fmla="*/ 2846642 h 3531864"/>
                <a:gd name="connsiteX171" fmla="*/ 4041074 w 9387934"/>
                <a:gd name="connsiteY171" fmla="*/ 2877789 h 3531864"/>
                <a:gd name="connsiteX172" fmla="*/ 4052581 w 9387934"/>
                <a:gd name="connsiteY172" fmla="*/ 2877789 h 3531864"/>
                <a:gd name="connsiteX173" fmla="*/ 4052581 w 9387934"/>
                <a:gd name="connsiteY173" fmla="*/ 2908935 h 3531864"/>
                <a:gd name="connsiteX174" fmla="*/ 4064089 w 9387934"/>
                <a:gd name="connsiteY174" fmla="*/ 2908935 h 3531864"/>
                <a:gd name="connsiteX175" fmla="*/ 4086746 w 9387934"/>
                <a:gd name="connsiteY175" fmla="*/ 2908935 h 3531864"/>
                <a:gd name="connsiteX176" fmla="*/ 4132058 w 9387934"/>
                <a:gd name="connsiteY176" fmla="*/ 2908935 h 3531864"/>
                <a:gd name="connsiteX177" fmla="*/ 4143566 w 9387934"/>
                <a:gd name="connsiteY177" fmla="*/ 2908935 h 3531864"/>
                <a:gd name="connsiteX178" fmla="*/ 4177370 w 9387934"/>
                <a:gd name="connsiteY178" fmla="*/ 2908935 h 3531864"/>
                <a:gd name="connsiteX179" fmla="*/ 4177370 w 9387934"/>
                <a:gd name="connsiteY179" fmla="*/ 2948049 h 3531864"/>
                <a:gd name="connsiteX180" fmla="*/ 4256847 w 9387934"/>
                <a:gd name="connsiteY180" fmla="*/ 2948049 h 3531864"/>
                <a:gd name="connsiteX181" fmla="*/ 4256847 w 9387934"/>
                <a:gd name="connsiteY181" fmla="*/ 2986801 h 3531864"/>
                <a:gd name="connsiteX182" fmla="*/ 4790526 w 9387934"/>
                <a:gd name="connsiteY182" fmla="*/ 2986801 h 3531864"/>
                <a:gd name="connsiteX183" fmla="*/ 4983643 w 9387934"/>
                <a:gd name="connsiteY183" fmla="*/ 2986801 h 3531864"/>
                <a:gd name="connsiteX184" fmla="*/ 5051612 w 9387934"/>
                <a:gd name="connsiteY184" fmla="*/ 2986801 h 3531864"/>
                <a:gd name="connsiteX185" fmla="*/ 5062760 w 9387934"/>
                <a:gd name="connsiteY185" fmla="*/ 2986801 h 3531864"/>
                <a:gd name="connsiteX186" fmla="*/ 5074268 w 9387934"/>
                <a:gd name="connsiteY186" fmla="*/ 2986801 h 3531864"/>
                <a:gd name="connsiteX187" fmla="*/ 5074268 w 9387934"/>
                <a:gd name="connsiteY187" fmla="*/ 3041126 h 3531864"/>
                <a:gd name="connsiteX188" fmla="*/ 5176401 w 9387934"/>
                <a:gd name="connsiteY188" fmla="*/ 3041126 h 3531864"/>
                <a:gd name="connsiteX189" fmla="*/ 5925853 w 9387934"/>
                <a:gd name="connsiteY189" fmla="*/ 3041126 h 3531864"/>
                <a:gd name="connsiteX190" fmla="*/ 5982314 w 9387934"/>
                <a:gd name="connsiteY190" fmla="*/ 3041126 h 3531864"/>
                <a:gd name="connsiteX191" fmla="*/ 6459173 w 9387934"/>
                <a:gd name="connsiteY191" fmla="*/ 3041126 h 3531864"/>
                <a:gd name="connsiteX192" fmla="*/ 6459173 w 9387934"/>
                <a:gd name="connsiteY192" fmla="*/ 3122976 h 3531864"/>
                <a:gd name="connsiteX193" fmla="*/ 7900898 w 9387934"/>
                <a:gd name="connsiteY193" fmla="*/ 3122976 h 3531864"/>
                <a:gd name="connsiteX194" fmla="*/ 7912406 w 9387934"/>
                <a:gd name="connsiteY194" fmla="*/ 3122976 h 3531864"/>
                <a:gd name="connsiteX195" fmla="*/ 8820451 w 9387934"/>
                <a:gd name="connsiteY195" fmla="*/ 3122976 h 3531864"/>
                <a:gd name="connsiteX196" fmla="*/ 8854615 w 9387934"/>
                <a:gd name="connsiteY196" fmla="*/ 3122976 h 3531864"/>
                <a:gd name="connsiteX197" fmla="*/ 9387935 w 9387934"/>
                <a:gd name="connsiteY197" fmla="*/ 3122976 h 3531864"/>
                <a:gd name="connsiteX198" fmla="*/ 9387935 w 9387934"/>
                <a:gd name="connsiteY198" fmla="*/ 3531864 h 35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9387934" h="3531864">
                  <a:moveTo>
                    <a:pt x="0" y="0"/>
                  </a:moveTo>
                  <a:lnTo>
                    <a:pt x="11148" y="0"/>
                  </a:lnTo>
                  <a:lnTo>
                    <a:pt x="45312" y="0"/>
                  </a:lnTo>
                  <a:lnTo>
                    <a:pt x="45312" y="18471"/>
                  </a:lnTo>
                  <a:lnTo>
                    <a:pt x="102133" y="18471"/>
                  </a:lnTo>
                  <a:lnTo>
                    <a:pt x="102133" y="36941"/>
                  </a:lnTo>
                  <a:lnTo>
                    <a:pt x="170101" y="36941"/>
                  </a:lnTo>
                  <a:lnTo>
                    <a:pt x="170101" y="55050"/>
                  </a:lnTo>
                  <a:lnTo>
                    <a:pt x="192757" y="55050"/>
                  </a:lnTo>
                  <a:lnTo>
                    <a:pt x="192757" y="73520"/>
                  </a:lnTo>
                  <a:lnTo>
                    <a:pt x="204265" y="73520"/>
                  </a:lnTo>
                  <a:lnTo>
                    <a:pt x="204265" y="91991"/>
                  </a:lnTo>
                  <a:lnTo>
                    <a:pt x="226922" y="91991"/>
                  </a:lnTo>
                  <a:lnTo>
                    <a:pt x="226922" y="110461"/>
                  </a:lnTo>
                  <a:lnTo>
                    <a:pt x="249578" y="110461"/>
                  </a:lnTo>
                  <a:lnTo>
                    <a:pt x="249578" y="128932"/>
                  </a:lnTo>
                  <a:lnTo>
                    <a:pt x="306398" y="128932"/>
                  </a:lnTo>
                  <a:lnTo>
                    <a:pt x="306398" y="165511"/>
                  </a:lnTo>
                  <a:lnTo>
                    <a:pt x="351710" y="165511"/>
                  </a:lnTo>
                  <a:lnTo>
                    <a:pt x="408531" y="165511"/>
                  </a:lnTo>
                  <a:lnTo>
                    <a:pt x="408531" y="183981"/>
                  </a:lnTo>
                  <a:lnTo>
                    <a:pt x="420039" y="183981"/>
                  </a:lnTo>
                  <a:lnTo>
                    <a:pt x="420039" y="220923"/>
                  </a:lnTo>
                  <a:lnTo>
                    <a:pt x="442695" y="220923"/>
                  </a:lnTo>
                  <a:lnTo>
                    <a:pt x="442695" y="257864"/>
                  </a:lnTo>
                  <a:lnTo>
                    <a:pt x="453843" y="257864"/>
                  </a:lnTo>
                  <a:lnTo>
                    <a:pt x="544827" y="257864"/>
                  </a:lnTo>
                  <a:lnTo>
                    <a:pt x="544827" y="276696"/>
                  </a:lnTo>
                  <a:lnTo>
                    <a:pt x="555976" y="276696"/>
                  </a:lnTo>
                  <a:lnTo>
                    <a:pt x="555976" y="295167"/>
                  </a:lnTo>
                  <a:lnTo>
                    <a:pt x="612796" y="295167"/>
                  </a:lnTo>
                  <a:lnTo>
                    <a:pt x="612796" y="314000"/>
                  </a:lnTo>
                  <a:lnTo>
                    <a:pt x="635452" y="314000"/>
                  </a:lnTo>
                  <a:lnTo>
                    <a:pt x="635452" y="332470"/>
                  </a:lnTo>
                  <a:lnTo>
                    <a:pt x="646960" y="332470"/>
                  </a:lnTo>
                  <a:lnTo>
                    <a:pt x="646960" y="388244"/>
                  </a:lnTo>
                  <a:lnTo>
                    <a:pt x="658468" y="388244"/>
                  </a:lnTo>
                  <a:lnTo>
                    <a:pt x="658468" y="462489"/>
                  </a:lnTo>
                  <a:lnTo>
                    <a:pt x="669616" y="462489"/>
                  </a:lnTo>
                  <a:lnTo>
                    <a:pt x="669616" y="500154"/>
                  </a:lnTo>
                  <a:lnTo>
                    <a:pt x="681124" y="500154"/>
                  </a:lnTo>
                  <a:lnTo>
                    <a:pt x="681124" y="631984"/>
                  </a:lnTo>
                  <a:lnTo>
                    <a:pt x="692273" y="631984"/>
                  </a:lnTo>
                  <a:lnTo>
                    <a:pt x="692273" y="688482"/>
                  </a:lnTo>
                  <a:lnTo>
                    <a:pt x="703780" y="688482"/>
                  </a:lnTo>
                  <a:lnTo>
                    <a:pt x="703780" y="707314"/>
                  </a:lnTo>
                  <a:lnTo>
                    <a:pt x="714929" y="707314"/>
                  </a:lnTo>
                  <a:lnTo>
                    <a:pt x="714929" y="822122"/>
                  </a:lnTo>
                  <a:lnTo>
                    <a:pt x="726437" y="822122"/>
                  </a:lnTo>
                  <a:lnTo>
                    <a:pt x="726437" y="917372"/>
                  </a:lnTo>
                  <a:lnTo>
                    <a:pt x="737945" y="917372"/>
                  </a:lnTo>
                  <a:lnTo>
                    <a:pt x="737945" y="1054996"/>
                  </a:lnTo>
                  <a:lnTo>
                    <a:pt x="749093" y="1054996"/>
                  </a:lnTo>
                  <a:lnTo>
                    <a:pt x="760601" y="1054996"/>
                  </a:lnTo>
                  <a:lnTo>
                    <a:pt x="760601" y="1096645"/>
                  </a:lnTo>
                  <a:lnTo>
                    <a:pt x="771749" y="1096645"/>
                  </a:lnTo>
                  <a:lnTo>
                    <a:pt x="771749" y="1117289"/>
                  </a:lnTo>
                  <a:lnTo>
                    <a:pt x="783257" y="1117289"/>
                  </a:lnTo>
                  <a:lnTo>
                    <a:pt x="783257" y="1201312"/>
                  </a:lnTo>
                  <a:lnTo>
                    <a:pt x="794405" y="1201312"/>
                  </a:lnTo>
                  <a:lnTo>
                    <a:pt x="794405" y="1222318"/>
                  </a:lnTo>
                  <a:lnTo>
                    <a:pt x="805913" y="1222318"/>
                  </a:lnTo>
                  <a:lnTo>
                    <a:pt x="805913" y="1243686"/>
                  </a:lnTo>
                  <a:lnTo>
                    <a:pt x="817061" y="1243686"/>
                  </a:lnTo>
                  <a:lnTo>
                    <a:pt x="817061" y="1286059"/>
                  </a:lnTo>
                  <a:lnTo>
                    <a:pt x="828569" y="1286059"/>
                  </a:lnTo>
                  <a:lnTo>
                    <a:pt x="828569" y="1307065"/>
                  </a:lnTo>
                  <a:lnTo>
                    <a:pt x="840077" y="1307065"/>
                  </a:lnTo>
                  <a:lnTo>
                    <a:pt x="840077" y="1328433"/>
                  </a:lnTo>
                  <a:lnTo>
                    <a:pt x="862733" y="1328433"/>
                  </a:lnTo>
                  <a:lnTo>
                    <a:pt x="862733" y="1349801"/>
                  </a:lnTo>
                  <a:lnTo>
                    <a:pt x="873882" y="1349801"/>
                  </a:lnTo>
                  <a:lnTo>
                    <a:pt x="873882" y="1371169"/>
                  </a:lnTo>
                  <a:lnTo>
                    <a:pt x="885390" y="1371169"/>
                  </a:lnTo>
                  <a:lnTo>
                    <a:pt x="908046" y="1371169"/>
                  </a:lnTo>
                  <a:lnTo>
                    <a:pt x="976014" y="1371169"/>
                  </a:lnTo>
                  <a:lnTo>
                    <a:pt x="976014" y="1392899"/>
                  </a:lnTo>
                  <a:lnTo>
                    <a:pt x="1134967" y="1392899"/>
                  </a:lnTo>
                  <a:lnTo>
                    <a:pt x="1134967" y="1414629"/>
                  </a:lnTo>
                  <a:lnTo>
                    <a:pt x="1191788" y="1414629"/>
                  </a:lnTo>
                  <a:lnTo>
                    <a:pt x="1191788" y="1436721"/>
                  </a:lnTo>
                  <a:lnTo>
                    <a:pt x="1203296" y="1436721"/>
                  </a:lnTo>
                  <a:lnTo>
                    <a:pt x="1203296" y="1458451"/>
                  </a:lnTo>
                  <a:lnTo>
                    <a:pt x="1237100" y="1458451"/>
                  </a:lnTo>
                  <a:lnTo>
                    <a:pt x="1237100" y="1480181"/>
                  </a:lnTo>
                  <a:lnTo>
                    <a:pt x="1282772" y="1480181"/>
                  </a:lnTo>
                  <a:lnTo>
                    <a:pt x="1282772" y="1501912"/>
                  </a:lnTo>
                  <a:lnTo>
                    <a:pt x="1316577" y="1501912"/>
                  </a:lnTo>
                  <a:lnTo>
                    <a:pt x="1316577" y="1524004"/>
                  </a:lnTo>
                  <a:lnTo>
                    <a:pt x="1362249" y="1524004"/>
                  </a:lnTo>
                  <a:lnTo>
                    <a:pt x="1362249" y="1568188"/>
                  </a:lnTo>
                  <a:lnTo>
                    <a:pt x="1396053" y="1568188"/>
                  </a:lnTo>
                  <a:lnTo>
                    <a:pt x="1407561" y="1568188"/>
                  </a:lnTo>
                  <a:lnTo>
                    <a:pt x="1407561" y="1613821"/>
                  </a:lnTo>
                  <a:lnTo>
                    <a:pt x="1419069" y="1613821"/>
                  </a:lnTo>
                  <a:lnTo>
                    <a:pt x="1419069" y="1636638"/>
                  </a:lnTo>
                  <a:lnTo>
                    <a:pt x="1430217" y="1636638"/>
                  </a:lnTo>
                  <a:lnTo>
                    <a:pt x="1430217" y="1660541"/>
                  </a:lnTo>
                  <a:lnTo>
                    <a:pt x="1441725" y="1660541"/>
                  </a:lnTo>
                  <a:lnTo>
                    <a:pt x="1441725" y="1802511"/>
                  </a:lnTo>
                  <a:lnTo>
                    <a:pt x="1452873" y="1802511"/>
                  </a:lnTo>
                  <a:lnTo>
                    <a:pt x="1452873" y="1852128"/>
                  </a:lnTo>
                  <a:lnTo>
                    <a:pt x="1475530" y="1852128"/>
                  </a:lnTo>
                  <a:lnTo>
                    <a:pt x="1475530" y="1877118"/>
                  </a:lnTo>
                  <a:lnTo>
                    <a:pt x="1487037" y="1877118"/>
                  </a:lnTo>
                  <a:lnTo>
                    <a:pt x="1487037" y="1902107"/>
                  </a:lnTo>
                  <a:lnTo>
                    <a:pt x="1498186" y="1902107"/>
                  </a:lnTo>
                  <a:lnTo>
                    <a:pt x="1498186" y="1927097"/>
                  </a:lnTo>
                  <a:lnTo>
                    <a:pt x="1521202" y="1927097"/>
                  </a:lnTo>
                  <a:lnTo>
                    <a:pt x="1521202" y="1952449"/>
                  </a:lnTo>
                  <a:lnTo>
                    <a:pt x="1566514" y="1952449"/>
                  </a:lnTo>
                  <a:lnTo>
                    <a:pt x="1600678" y="1952449"/>
                  </a:lnTo>
                  <a:lnTo>
                    <a:pt x="1600678" y="1977800"/>
                  </a:lnTo>
                  <a:lnTo>
                    <a:pt x="1748123" y="1977800"/>
                  </a:lnTo>
                  <a:lnTo>
                    <a:pt x="1748123" y="2028866"/>
                  </a:lnTo>
                  <a:lnTo>
                    <a:pt x="1952388" y="2028866"/>
                  </a:lnTo>
                  <a:lnTo>
                    <a:pt x="1952388" y="2054218"/>
                  </a:lnTo>
                  <a:lnTo>
                    <a:pt x="2054521" y="2054218"/>
                  </a:lnTo>
                  <a:lnTo>
                    <a:pt x="2100193" y="2054218"/>
                  </a:lnTo>
                  <a:lnTo>
                    <a:pt x="2100193" y="2080294"/>
                  </a:lnTo>
                  <a:lnTo>
                    <a:pt x="2122849" y="2080294"/>
                  </a:lnTo>
                  <a:lnTo>
                    <a:pt x="2122849" y="2106008"/>
                  </a:lnTo>
                  <a:lnTo>
                    <a:pt x="2133998" y="2106008"/>
                  </a:lnTo>
                  <a:lnTo>
                    <a:pt x="2156654" y="2106008"/>
                  </a:lnTo>
                  <a:lnTo>
                    <a:pt x="2156654" y="2185323"/>
                  </a:lnTo>
                  <a:lnTo>
                    <a:pt x="2179670" y="2185323"/>
                  </a:lnTo>
                  <a:lnTo>
                    <a:pt x="2179670" y="2212848"/>
                  </a:lnTo>
                  <a:lnTo>
                    <a:pt x="2213474" y="2212848"/>
                  </a:lnTo>
                  <a:lnTo>
                    <a:pt x="2213474" y="2240372"/>
                  </a:lnTo>
                  <a:lnTo>
                    <a:pt x="2224982" y="2240372"/>
                  </a:lnTo>
                  <a:lnTo>
                    <a:pt x="2224982" y="2267535"/>
                  </a:lnTo>
                  <a:lnTo>
                    <a:pt x="2236130" y="2267535"/>
                  </a:lnTo>
                  <a:lnTo>
                    <a:pt x="2236130" y="2295060"/>
                  </a:lnTo>
                  <a:lnTo>
                    <a:pt x="2281802" y="2295060"/>
                  </a:lnTo>
                  <a:lnTo>
                    <a:pt x="2281802" y="2322585"/>
                  </a:lnTo>
                  <a:lnTo>
                    <a:pt x="2292950" y="2322585"/>
                  </a:lnTo>
                  <a:lnTo>
                    <a:pt x="2292950" y="2350109"/>
                  </a:lnTo>
                  <a:lnTo>
                    <a:pt x="2440755" y="2350109"/>
                  </a:lnTo>
                  <a:lnTo>
                    <a:pt x="2440755" y="2377634"/>
                  </a:lnTo>
                  <a:lnTo>
                    <a:pt x="2520232" y="2377634"/>
                  </a:lnTo>
                  <a:lnTo>
                    <a:pt x="2542888" y="2377634"/>
                  </a:lnTo>
                  <a:lnTo>
                    <a:pt x="2542888" y="2405883"/>
                  </a:lnTo>
                  <a:lnTo>
                    <a:pt x="2724497" y="2405883"/>
                  </a:lnTo>
                  <a:lnTo>
                    <a:pt x="2724497" y="2433770"/>
                  </a:lnTo>
                  <a:lnTo>
                    <a:pt x="2883450" y="2433770"/>
                  </a:lnTo>
                  <a:lnTo>
                    <a:pt x="2883450" y="2462019"/>
                  </a:lnTo>
                  <a:lnTo>
                    <a:pt x="3053551" y="2462019"/>
                  </a:lnTo>
                  <a:lnTo>
                    <a:pt x="3053551" y="2490268"/>
                  </a:lnTo>
                  <a:lnTo>
                    <a:pt x="3076208" y="2490268"/>
                  </a:lnTo>
                  <a:lnTo>
                    <a:pt x="3076208" y="2546405"/>
                  </a:lnTo>
                  <a:lnTo>
                    <a:pt x="3110372" y="2546405"/>
                  </a:lnTo>
                  <a:lnTo>
                    <a:pt x="3121880" y="2546405"/>
                  </a:lnTo>
                  <a:lnTo>
                    <a:pt x="3121880" y="2575378"/>
                  </a:lnTo>
                  <a:lnTo>
                    <a:pt x="3144536" y="2575378"/>
                  </a:lnTo>
                  <a:lnTo>
                    <a:pt x="3144536" y="2633325"/>
                  </a:lnTo>
                  <a:lnTo>
                    <a:pt x="3155684" y="2633325"/>
                  </a:lnTo>
                  <a:lnTo>
                    <a:pt x="3155684" y="2663385"/>
                  </a:lnTo>
                  <a:lnTo>
                    <a:pt x="3189848" y="2663385"/>
                  </a:lnTo>
                  <a:lnTo>
                    <a:pt x="3189848" y="2693445"/>
                  </a:lnTo>
                  <a:lnTo>
                    <a:pt x="3212504" y="2693445"/>
                  </a:lnTo>
                  <a:lnTo>
                    <a:pt x="3212504" y="2723143"/>
                  </a:lnTo>
                  <a:lnTo>
                    <a:pt x="3269325" y="2723143"/>
                  </a:lnTo>
                  <a:lnTo>
                    <a:pt x="3269325" y="2753203"/>
                  </a:lnTo>
                  <a:lnTo>
                    <a:pt x="3291981" y="2753203"/>
                  </a:lnTo>
                  <a:lnTo>
                    <a:pt x="3553066" y="2753203"/>
                  </a:lnTo>
                  <a:lnTo>
                    <a:pt x="3553066" y="2784349"/>
                  </a:lnTo>
                  <a:lnTo>
                    <a:pt x="3632543" y="2784349"/>
                  </a:lnTo>
                  <a:lnTo>
                    <a:pt x="3632543" y="2815496"/>
                  </a:lnTo>
                  <a:lnTo>
                    <a:pt x="3814152" y="2815496"/>
                  </a:lnTo>
                  <a:lnTo>
                    <a:pt x="3814152" y="2846642"/>
                  </a:lnTo>
                  <a:lnTo>
                    <a:pt x="4041074" y="2846642"/>
                  </a:lnTo>
                  <a:lnTo>
                    <a:pt x="4041074" y="2877789"/>
                  </a:lnTo>
                  <a:lnTo>
                    <a:pt x="4052581" y="2877789"/>
                  </a:lnTo>
                  <a:lnTo>
                    <a:pt x="4052581" y="2908935"/>
                  </a:lnTo>
                  <a:lnTo>
                    <a:pt x="4064089" y="2908935"/>
                  </a:lnTo>
                  <a:lnTo>
                    <a:pt x="4086746" y="2908935"/>
                  </a:lnTo>
                  <a:lnTo>
                    <a:pt x="4132058" y="2908935"/>
                  </a:lnTo>
                  <a:lnTo>
                    <a:pt x="4143566" y="2908935"/>
                  </a:lnTo>
                  <a:lnTo>
                    <a:pt x="4177370" y="2908935"/>
                  </a:lnTo>
                  <a:lnTo>
                    <a:pt x="4177370" y="2948049"/>
                  </a:lnTo>
                  <a:lnTo>
                    <a:pt x="4256847" y="2948049"/>
                  </a:lnTo>
                  <a:lnTo>
                    <a:pt x="4256847" y="2986801"/>
                  </a:lnTo>
                  <a:lnTo>
                    <a:pt x="4790526" y="2986801"/>
                  </a:lnTo>
                  <a:lnTo>
                    <a:pt x="4983643" y="2986801"/>
                  </a:lnTo>
                  <a:lnTo>
                    <a:pt x="5051612" y="2986801"/>
                  </a:lnTo>
                  <a:lnTo>
                    <a:pt x="5062760" y="2986801"/>
                  </a:lnTo>
                  <a:lnTo>
                    <a:pt x="5074268" y="2986801"/>
                  </a:lnTo>
                  <a:lnTo>
                    <a:pt x="5074268" y="3041126"/>
                  </a:lnTo>
                  <a:lnTo>
                    <a:pt x="5176401" y="3041126"/>
                  </a:lnTo>
                  <a:lnTo>
                    <a:pt x="5925853" y="3041126"/>
                  </a:lnTo>
                  <a:lnTo>
                    <a:pt x="5982314" y="3041126"/>
                  </a:lnTo>
                  <a:lnTo>
                    <a:pt x="6459173" y="3041126"/>
                  </a:lnTo>
                  <a:lnTo>
                    <a:pt x="6459173" y="3122976"/>
                  </a:lnTo>
                  <a:lnTo>
                    <a:pt x="7900898" y="3122976"/>
                  </a:lnTo>
                  <a:lnTo>
                    <a:pt x="7912406" y="3122976"/>
                  </a:lnTo>
                  <a:lnTo>
                    <a:pt x="8820451" y="3122976"/>
                  </a:lnTo>
                  <a:lnTo>
                    <a:pt x="8854615" y="3122976"/>
                  </a:lnTo>
                  <a:lnTo>
                    <a:pt x="9387935" y="3122976"/>
                  </a:lnTo>
                  <a:lnTo>
                    <a:pt x="9387935" y="3531864"/>
                  </a:lnTo>
                </a:path>
              </a:pathLst>
            </a:custGeom>
            <a:noFill/>
            <a:ln w="28575"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4" name="Freeform 214">
              <a:extLst>
                <a:ext uri="{FF2B5EF4-FFF2-40B4-BE49-F238E27FC236}">
                  <a16:creationId xmlns:a16="http://schemas.microsoft.com/office/drawing/2014/main" id="{5A5F7794-5033-6748-CAA2-E75554C74DF5}"/>
                </a:ext>
              </a:extLst>
            </p:cNvPr>
            <p:cNvSpPr/>
            <p:nvPr/>
          </p:nvSpPr>
          <p:spPr>
            <a:xfrm>
              <a:off x="1487215" y="152346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5" name="Freeform 215">
              <a:extLst>
                <a:ext uri="{FF2B5EF4-FFF2-40B4-BE49-F238E27FC236}">
                  <a16:creationId xmlns:a16="http://schemas.microsoft.com/office/drawing/2014/main" id="{941870FB-37A9-FC32-2B3C-EC7C98EC01C9}"/>
                </a:ext>
              </a:extLst>
            </p:cNvPr>
            <p:cNvSpPr/>
            <p:nvPr/>
          </p:nvSpPr>
          <p:spPr>
            <a:xfrm>
              <a:off x="1534326" y="1481449"/>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6" name="Freeform 216">
              <a:extLst>
                <a:ext uri="{FF2B5EF4-FFF2-40B4-BE49-F238E27FC236}">
                  <a16:creationId xmlns:a16="http://schemas.microsoft.com/office/drawing/2014/main" id="{A26253BA-63BE-EC0B-C6CD-D2C9A3E3FD81}"/>
                </a:ext>
              </a:extLst>
            </p:cNvPr>
            <p:cNvSpPr/>
            <p:nvPr/>
          </p:nvSpPr>
          <p:spPr>
            <a:xfrm>
              <a:off x="1487215" y="152346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7" name="Freeform 217">
              <a:extLst>
                <a:ext uri="{FF2B5EF4-FFF2-40B4-BE49-F238E27FC236}">
                  <a16:creationId xmlns:a16="http://schemas.microsoft.com/office/drawing/2014/main" id="{7D952C4D-177B-95A8-E00E-4DDA35B72282}"/>
                </a:ext>
              </a:extLst>
            </p:cNvPr>
            <p:cNvSpPr/>
            <p:nvPr/>
          </p:nvSpPr>
          <p:spPr>
            <a:xfrm>
              <a:off x="1534326" y="1481449"/>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8" name="Freeform 218">
              <a:extLst>
                <a:ext uri="{FF2B5EF4-FFF2-40B4-BE49-F238E27FC236}">
                  <a16:creationId xmlns:a16="http://schemas.microsoft.com/office/drawing/2014/main" id="{50DFEDB9-AF75-529F-CD45-F6DDE65AF775}"/>
                </a:ext>
              </a:extLst>
            </p:cNvPr>
            <p:cNvSpPr/>
            <p:nvPr/>
          </p:nvSpPr>
          <p:spPr>
            <a:xfrm>
              <a:off x="1487215" y="152346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9" name="Freeform 219">
              <a:extLst>
                <a:ext uri="{FF2B5EF4-FFF2-40B4-BE49-F238E27FC236}">
                  <a16:creationId xmlns:a16="http://schemas.microsoft.com/office/drawing/2014/main" id="{4347ED22-DF42-E6F6-4713-2F9706D00D37}"/>
                </a:ext>
              </a:extLst>
            </p:cNvPr>
            <p:cNvSpPr/>
            <p:nvPr/>
          </p:nvSpPr>
          <p:spPr>
            <a:xfrm>
              <a:off x="1534326" y="1481449"/>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0" name="Freeform 220">
              <a:extLst>
                <a:ext uri="{FF2B5EF4-FFF2-40B4-BE49-F238E27FC236}">
                  <a16:creationId xmlns:a16="http://schemas.microsoft.com/office/drawing/2014/main" id="{121EB6DA-B519-DB5E-B01B-5844869D9B28}"/>
                </a:ext>
              </a:extLst>
            </p:cNvPr>
            <p:cNvSpPr/>
            <p:nvPr/>
          </p:nvSpPr>
          <p:spPr>
            <a:xfrm>
              <a:off x="1487215" y="152346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1" name="Freeform 221">
              <a:extLst>
                <a:ext uri="{FF2B5EF4-FFF2-40B4-BE49-F238E27FC236}">
                  <a16:creationId xmlns:a16="http://schemas.microsoft.com/office/drawing/2014/main" id="{FB7E8024-0878-DB43-A036-3480CAABB52C}"/>
                </a:ext>
              </a:extLst>
            </p:cNvPr>
            <p:cNvSpPr/>
            <p:nvPr/>
          </p:nvSpPr>
          <p:spPr>
            <a:xfrm>
              <a:off x="1534326" y="1481449"/>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2" name="Freeform 222">
              <a:extLst>
                <a:ext uri="{FF2B5EF4-FFF2-40B4-BE49-F238E27FC236}">
                  <a16:creationId xmlns:a16="http://schemas.microsoft.com/office/drawing/2014/main" id="{5055AD0B-7583-BFD9-2CE0-06B5EA5A5FBB}"/>
                </a:ext>
              </a:extLst>
            </p:cNvPr>
            <p:cNvSpPr/>
            <p:nvPr/>
          </p:nvSpPr>
          <p:spPr>
            <a:xfrm>
              <a:off x="1487215" y="152346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3" name="Freeform 223">
              <a:extLst>
                <a:ext uri="{FF2B5EF4-FFF2-40B4-BE49-F238E27FC236}">
                  <a16:creationId xmlns:a16="http://schemas.microsoft.com/office/drawing/2014/main" id="{5F40EB26-C547-19AA-3F31-3FD4A5021EDD}"/>
                </a:ext>
              </a:extLst>
            </p:cNvPr>
            <p:cNvSpPr/>
            <p:nvPr/>
          </p:nvSpPr>
          <p:spPr>
            <a:xfrm>
              <a:off x="1534326" y="1481449"/>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4" name="Freeform 224">
              <a:extLst>
                <a:ext uri="{FF2B5EF4-FFF2-40B4-BE49-F238E27FC236}">
                  <a16:creationId xmlns:a16="http://schemas.microsoft.com/office/drawing/2014/main" id="{6917E34B-8B60-8B58-8F34-17259F39DCE1}"/>
                </a:ext>
              </a:extLst>
            </p:cNvPr>
            <p:cNvSpPr/>
            <p:nvPr/>
          </p:nvSpPr>
          <p:spPr>
            <a:xfrm>
              <a:off x="1487215" y="152346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5" name="Freeform 225">
              <a:extLst>
                <a:ext uri="{FF2B5EF4-FFF2-40B4-BE49-F238E27FC236}">
                  <a16:creationId xmlns:a16="http://schemas.microsoft.com/office/drawing/2014/main" id="{BA5D9FD4-5004-CED0-5AA5-2B6B25F396A6}"/>
                </a:ext>
              </a:extLst>
            </p:cNvPr>
            <p:cNvSpPr/>
            <p:nvPr/>
          </p:nvSpPr>
          <p:spPr>
            <a:xfrm>
              <a:off x="1534326" y="1481449"/>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6" name="Freeform 226">
              <a:extLst>
                <a:ext uri="{FF2B5EF4-FFF2-40B4-BE49-F238E27FC236}">
                  <a16:creationId xmlns:a16="http://schemas.microsoft.com/office/drawing/2014/main" id="{4687C676-44CF-67BC-899C-F397F44A4B30}"/>
                </a:ext>
              </a:extLst>
            </p:cNvPr>
            <p:cNvSpPr/>
            <p:nvPr/>
          </p:nvSpPr>
          <p:spPr>
            <a:xfrm>
              <a:off x="1487215" y="152346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7" name="Freeform 227">
              <a:extLst>
                <a:ext uri="{FF2B5EF4-FFF2-40B4-BE49-F238E27FC236}">
                  <a16:creationId xmlns:a16="http://schemas.microsoft.com/office/drawing/2014/main" id="{7E1DE2F1-7CD3-91FF-DFDF-AFA944A16702}"/>
                </a:ext>
              </a:extLst>
            </p:cNvPr>
            <p:cNvSpPr/>
            <p:nvPr/>
          </p:nvSpPr>
          <p:spPr>
            <a:xfrm>
              <a:off x="1534326" y="1481449"/>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8" name="Freeform 228">
              <a:extLst>
                <a:ext uri="{FF2B5EF4-FFF2-40B4-BE49-F238E27FC236}">
                  <a16:creationId xmlns:a16="http://schemas.microsoft.com/office/drawing/2014/main" id="{BBB7040B-957B-0044-6BBE-5C94CE7E2C63}"/>
                </a:ext>
              </a:extLst>
            </p:cNvPr>
            <p:cNvSpPr/>
            <p:nvPr/>
          </p:nvSpPr>
          <p:spPr>
            <a:xfrm>
              <a:off x="1487215" y="152346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9" name="Freeform 229">
              <a:extLst>
                <a:ext uri="{FF2B5EF4-FFF2-40B4-BE49-F238E27FC236}">
                  <a16:creationId xmlns:a16="http://schemas.microsoft.com/office/drawing/2014/main" id="{AF07F511-39EC-CF6E-75ED-5866787BEEEB}"/>
                </a:ext>
              </a:extLst>
            </p:cNvPr>
            <p:cNvSpPr/>
            <p:nvPr/>
          </p:nvSpPr>
          <p:spPr>
            <a:xfrm>
              <a:off x="1534326" y="1481449"/>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0" name="Freeform 230">
              <a:extLst>
                <a:ext uri="{FF2B5EF4-FFF2-40B4-BE49-F238E27FC236}">
                  <a16:creationId xmlns:a16="http://schemas.microsoft.com/office/drawing/2014/main" id="{77E97074-4C91-35EA-4D10-694A92F04447}"/>
                </a:ext>
              </a:extLst>
            </p:cNvPr>
            <p:cNvSpPr/>
            <p:nvPr/>
          </p:nvSpPr>
          <p:spPr>
            <a:xfrm>
              <a:off x="1827778" y="1689334"/>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1" name="Freeform 231">
              <a:extLst>
                <a:ext uri="{FF2B5EF4-FFF2-40B4-BE49-F238E27FC236}">
                  <a16:creationId xmlns:a16="http://schemas.microsoft.com/office/drawing/2014/main" id="{F13F1D83-A69D-0930-626B-19454C2BC51D}"/>
                </a:ext>
              </a:extLst>
            </p:cNvPr>
            <p:cNvSpPr/>
            <p:nvPr/>
          </p:nvSpPr>
          <p:spPr>
            <a:xfrm>
              <a:off x="1874888" y="1646960"/>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2" name="Freeform 232">
              <a:extLst>
                <a:ext uri="{FF2B5EF4-FFF2-40B4-BE49-F238E27FC236}">
                  <a16:creationId xmlns:a16="http://schemas.microsoft.com/office/drawing/2014/main" id="{78287F6C-2F34-A6E3-990F-6348C50C0376}"/>
                </a:ext>
              </a:extLst>
            </p:cNvPr>
            <p:cNvSpPr/>
            <p:nvPr/>
          </p:nvSpPr>
          <p:spPr>
            <a:xfrm>
              <a:off x="1929910" y="1781687"/>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3" name="Freeform 233">
              <a:extLst>
                <a:ext uri="{FF2B5EF4-FFF2-40B4-BE49-F238E27FC236}">
                  <a16:creationId xmlns:a16="http://schemas.microsoft.com/office/drawing/2014/main" id="{EFD5D92F-9733-0F80-1B35-B838D412A37C}"/>
                </a:ext>
              </a:extLst>
            </p:cNvPr>
            <p:cNvSpPr/>
            <p:nvPr/>
          </p:nvSpPr>
          <p:spPr>
            <a:xfrm>
              <a:off x="1977021" y="173931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4" name="Freeform 234">
              <a:extLst>
                <a:ext uri="{FF2B5EF4-FFF2-40B4-BE49-F238E27FC236}">
                  <a16:creationId xmlns:a16="http://schemas.microsoft.com/office/drawing/2014/main" id="{59535D3B-B0F9-4248-9DEE-421A6A4E5585}"/>
                </a:ext>
              </a:extLst>
            </p:cNvPr>
            <p:cNvSpPr/>
            <p:nvPr/>
          </p:nvSpPr>
          <p:spPr>
            <a:xfrm>
              <a:off x="2134176" y="1986312"/>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5" name="Freeform 235">
              <a:extLst>
                <a:ext uri="{FF2B5EF4-FFF2-40B4-BE49-F238E27FC236}">
                  <a16:creationId xmlns:a16="http://schemas.microsoft.com/office/drawing/2014/main" id="{6BE3B3DC-FA25-1C17-E91B-CF441C34FBD8}"/>
                </a:ext>
              </a:extLst>
            </p:cNvPr>
            <p:cNvSpPr/>
            <p:nvPr/>
          </p:nvSpPr>
          <p:spPr>
            <a:xfrm>
              <a:off x="2181646" y="194393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6" name="Freeform 236">
              <a:extLst>
                <a:ext uri="{FF2B5EF4-FFF2-40B4-BE49-F238E27FC236}">
                  <a16:creationId xmlns:a16="http://schemas.microsoft.com/office/drawing/2014/main" id="{813D69B1-3430-7A05-C34C-B5669DDAA2BE}"/>
                </a:ext>
              </a:extLst>
            </p:cNvPr>
            <p:cNvSpPr/>
            <p:nvPr/>
          </p:nvSpPr>
          <p:spPr>
            <a:xfrm>
              <a:off x="2145683" y="2023615"/>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7" name="Freeform 237">
              <a:extLst>
                <a:ext uri="{FF2B5EF4-FFF2-40B4-BE49-F238E27FC236}">
                  <a16:creationId xmlns:a16="http://schemas.microsoft.com/office/drawing/2014/main" id="{D837878D-9F00-4670-F5DC-5FBB5A466FE9}"/>
                </a:ext>
              </a:extLst>
            </p:cNvPr>
            <p:cNvSpPr/>
            <p:nvPr/>
          </p:nvSpPr>
          <p:spPr>
            <a:xfrm>
              <a:off x="2192794" y="1981241"/>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8" name="Freeform 238">
              <a:extLst>
                <a:ext uri="{FF2B5EF4-FFF2-40B4-BE49-F238E27FC236}">
                  <a16:creationId xmlns:a16="http://schemas.microsoft.com/office/drawing/2014/main" id="{B29BA9B9-6395-D5D4-6424-EAC0BFFDCF95}"/>
                </a:ext>
              </a:extLst>
            </p:cNvPr>
            <p:cNvSpPr/>
            <p:nvPr/>
          </p:nvSpPr>
          <p:spPr>
            <a:xfrm>
              <a:off x="2168340" y="2211942"/>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9" name="Freeform 239">
              <a:extLst>
                <a:ext uri="{FF2B5EF4-FFF2-40B4-BE49-F238E27FC236}">
                  <a16:creationId xmlns:a16="http://schemas.microsoft.com/office/drawing/2014/main" id="{CA19F0A5-E4D5-06FE-7BB9-A01ADA0EC4CF}"/>
                </a:ext>
              </a:extLst>
            </p:cNvPr>
            <p:cNvSpPr/>
            <p:nvPr/>
          </p:nvSpPr>
          <p:spPr>
            <a:xfrm>
              <a:off x="2215450" y="216956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0" name="Freeform 240">
              <a:extLst>
                <a:ext uri="{FF2B5EF4-FFF2-40B4-BE49-F238E27FC236}">
                  <a16:creationId xmlns:a16="http://schemas.microsoft.com/office/drawing/2014/main" id="{251F89AD-98BD-F6E0-6A94-68A4A8B932BB}"/>
                </a:ext>
              </a:extLst>
            </p:cNvPr>
            <p:cNvSpPr/>
            <p:nvPr/>
          </p:nvSpPr>
          <p:spPr>
            <a:xfrm>
              <a:off x="2168340" y="2211942"/>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1" name="Freeform 241">
              <a:extLst>
                <a:ext uri="{FF2B5EF4-FFF2-40B4-BE49-F238E27FC236}">
                  <a16:creationId xmlns:a16="http://schemas.microsoft.com/office/drawing/2014/main" id="{08AC6EAF-B34C-3A43-A297-94A8D15A0A39}"/>
                </a:ext>
              </a:extLst>
            </p:cNvPr>
            <p:cNvSpPr/>
            <p:nvPr/>
          </p:nvSpPr>
          <p:spPr>
            <a:xfrm>
              <a:off x="2215450" y="216956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2" name="Freeform 242">
              <a:extLst>
                <a:ext uri="{FF2B5EF4-FFF2-40B4-BE49-F238E27FC236}">
                  <a16:creationId xmlns:a16="http://schemas.microsoft.com/office/drawing/2014/main" id="{DE69E1A9-C3FB-752A-143D-12F18A3341E0}"/>
                </a:ext>
              </a:extLst>
            </p:cNvPr>
            <p:cNvSpPr/>
            <p:nvPr/>
          </p:nvSpPr>
          <p:spPr>
            <a:xfrm>
              <a:off x="2202504" y="244083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3" name="Freeform 243">
              <a:extLst>
                <a:ext uri="{FF2B5EF4-FFF2-40B4-BE49-F238E27FC236}">
                  <a16:creationId xmlns:a16="http://schemas.microsoft.com/office/drawing/2014/main" id="{4E613044-36A3-54E1-B53A-6918BA9B1A7D}"/>
                </a:ext>
              </a:extLst>
            </p:cNvPr>
            <p:cNvSpPr/>
            <p:nvPr/>
          </p:nvSpPr>
          <p:spPr>
            <a:xfrm>
              <a:off x="2249614" y="239845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4" name="Freeform 244">
              <a:extLst>
                <a:ext uri="{FF2B5EF4-FFF2-40B4-BE49-F238E27FC236}">
                  <a16:creationId xmlns:a16="http://schemas.microsoft.com/office/drawing/2014/main" id="{25AAC3CB-BF2B-0278-773E-B7F5C0FB8E89}"/>
                </a:ext>
              </a:extLst>
            </p:cNvPr>
            <p:cNvSpPr/>
            <p:nvPr/>
          </p:nvSpPr>
          <p:spPr>
            <a:xfrm>
              <a:off x="2202504" y="244083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5" name="Freeform 245">
              <a:extLst>
                <a:ext uri="{FF2B5EF4-FFF2-40B4-BE49-F238E27FC236}">
                  <a16:creationId xmlns:a16="http://schemas.microsoft.com/office/drawing/2014/main" id="{B19F300F-69E6-921A-F17A-D91F8EECD5F2}"/>
                </a:ext>
              </a:extLst>
            </p:cNvPr>
            <p:cNvSpPr/>
            <p:nvPr/>
          </p:nvSpPr>
          <p:spPr>
            <a:xfrm>
              <a:off x="2249614" y="239845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6" name="Freeform 246">
              <a:extLst>
                <a:ext uri="{FF2B5EF4-FFF2-40B4-BE49-F238E27FC236}">
                  <a16:creationId xmlns:a16="http://schemas.microsoft.com/office/drawing/2014/main" id="{553CD6FE-A66E-E688-0A00-8657BDF2658A}"/>
                </a:ext>
              </a:extLst>
            </p:cNvPr>
            <p:cNvSpPr/>
            <p:nvPr/>
          </p:nvSpPr>
          <p:spPr>
            <a:xfrm>
              <a:off x="2202504" y="244083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7" name="Freeform 247">
              <a:extLst>
                <a:ext uri="{FF2B5EF4-FFF2-40B4-BE49-F238E27FC236}">
                  <a16:creationId xmlns:a16="http://schemas.microsoft.com/office/drawing/2014/main" id="{712B340C-5612-5B37-2A1D-753CDBB0D932}"/>
                </a:ext>
              </a:extLst>
            </p:cNvPr>
            <p:cNvSpPr/>
            <p:nvPr/>
          </p:nvSpPr>
          <p:spPr>
            <a:xfrm>
              <a:off x="2249614" y="239845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8" name="Freeform 248">
              <a:extLst>
                <a:ext uri="{FF2B5EF4-FFF2-40B4-BE49-F238E27FC236}">
                  <a16:creationId xmlns:a16="http://schemas.microsoft.com/office/drawing/2014/main" id="{DB9108E3-3217-F46F-2A25-11A2907C2900}"/>
                </a:ext>
              </a:extLst>
            </p:cNvPr>
            <p:cNvSpPr/>
            <p:nvPr/>
          </p:nvSpPr>
          <p:spPr>
            <a:xfrm>
              <a:off x="2202504" y="244083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9" name="Freeform 249">
              <a:extLst>
                <a:ext uri="{FF2B5EF4-FFF2-40B4-BE49-F238E27FC236}">
                  <a16:creationId xmlns:a16="http://schemas.microsoft.com/office/drawing/2014/main" id="{1E308A3A-2264-F601-EFED-560E8FAB8B30}"/>
                </a:ext>
              </a:extLst>
            </p:cNvPr>
            <p:cNvSpPr/>
            <p:nvPr/>
          </p:nvSpPr>
          <p:spPr>
            <a:xfrm>
              <a:off x="2249614" y="239845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0" name="Freeform 250">
              <a:extLst>
                <a:ext uri="{FF2B5EF4-FFF2-40B4-BE49-F238E27FC236}">
                  <a16:creationId xmlns:a16="http://schemas.microsoft.com/office/drawing/2014/main" id="{0F945D67-A378-A060-F1B6-025282F8EAD0}"/>
                </a:ext>
              </a:extLst>
            </p:cNvPr>
            <p:cNvSpPr/>
            <p:nvPr/>
          </p:nvSpPr>
          <p:spPr>
            <a:xfrm>
              <a:off x="2213652" y="2578457"/>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1" name="Freeform 251">
              <a:extLst>
                <a:ext uri="{FF2B5EF4-FFF2-40B4-BE49-F238E27FC236}">
                  <a16:creationId xmlns:a16="http://schemas.microsoft.com/office/drawing/2014/main" id="{9E816C8A-67B8-1AB4-EA46-DADD717DA6D4}"/>
                </a:ext>
              </a:extLst>
            </p:cNvPr>
            <p:cNvSpPr/>
            <p:nvPr/>
          </p:nvSpPr>
          <p:spPr>
            <a:xfrm>
              <a:off x="2261122" y="253608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2" name="Freeform 252">
              <a:extLst>
                <a:ext uri="{FF2B5EF4-FFF2-40B4-BE49-F238E27FC236}">
                  <a16:creationId xmlns:a16="http://schemas.microsoft.com/office/drawing/2014/main" id="{451FC7C1-D080-BC20-8FBD-35E1370BDE64}"/>
                </a:ext>
              </a:extLst>
            </p:cNvPr>
            <p:cNvSpPr/>
            <p:nvPr/>
          </p:nvSpPr>
          <p:spPr>
            <a:xfrm>
              <a:off x="2213652" y="2578457"/>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3" name="Freeform 253">
              <a:extLst>
                <a:ext uri="{FF2B5EF4-FFF2-40B4-BE49-F238E27FC236}">
                  <a16:creationId xmlns:a16="http://schemas.microsoft.com/office/drawing/2014/main" id="{4CEE705D-B1C3-9D12-1D76-217939A01C75}"/>
                </a:ext>
              </a:extLst>
            </p:cNvPr>
            <p:cNvSpPr/>
            <p:nvPr/>
          </p:nvSpPr>
          <p:spPr>
            <a:xfrm>
              <a:off x="2261122" y="253608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4" name="Freeform 254">
              <a:extLst>
                <a:ext uri="{FF2B5EF4-FFF2-40B4-BE49-F238E27FC236}">
                  <a16:creationId xmlns:a16="http://schemas.microsoft.com/office/drawing/2014/main" id="{36B9F7F5-DC22-1D30-D6F5-6442980DFB6E}"/>
                </a:ext>
              </a:extLst>
            </p:cNvPr>
            <p:cNvSpPr/>
            <p:nvPr/>
          </p:nvSpPr>
          <p:spPr>
            <a:xfrm>
              <a:off x="2213652" y="2578457"/>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5" name="Freeform 255">
              <a:extLst>
                <a:ext uri="{FF2B5EF4-FFF2-40B4-BE49-F238E27FC236}">
                  <a16:creationId xmlns:a16="http://schemas.microsoft.com/office/drawing/2014/main" id="{DEA9D2BE-05DA-3951-ECAD-B48CA49643D7}"/>
                </a:ext>
              </a:extLst>
            </p:cNvPr>
            <p:cNvSpPr/>
            <p:nvPr/>
          </p:nvSpPr>
          <p:spPr>
            <a:xfrm>
              <a:off x="2261122" y="253608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6" name="Freeform 256">
              <a:extLst>
                <a:ext uri="{FF2B5EF4-FFF2-40B4-BE49-F238E27FC236}">
                  <a16:creationId xmlns:a16="http://schemas.microsoft.com/office/drawing/2014/main" id="{921295FD-9B73-D877-2ECA-B2121FA36869}"/>
                </a:ext>
              </a:extLst>
            </p:cNvPr>
            <p:cNvSpPr/>
            <p:nvPr/>
          </p:nvSpPr>
          <p:spPr>
            <a:xfrm>
              <a:off x="2213652" y="2578457"/>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7" name="Freeform 257">
              <a:extLst>
                <a:ext uri="{FF2B5EF4-FFF2-40B4-BE49-F238E27FC236}">
                  <a16:creationId xmlns:a16="http://schemas.microsoft.com/office/drawing/2014/main" id="{05ABF1AB-ABCB-36B1-0A53-9FAEB1BAF795}"/>
                </a:ext>
              </a:extLst>
            </p:cNvPr>
            <p:cNvSpPr/>
            <p:nvPr/>
          </p:nvSpPr>
          <p:spPr>
            <a:xfrm>
              <a:off x="2261122" y="253608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8" name="Freeform 258">
              <a:extLst>
                <a:ext uri="{FF2B5EF4-FFF2-40B4-BE49-F238E27FC236}">
                  <a16:creationId xmlns:a16="http://schemas.microsoft.com/office/drawing/2014/main" id="{AF482D2F-FABC-4205-5CBD-DB5C335E977A}"/>
                </a:ext>
              </a:extLst>
            </p:cNvPr>
            <p:cNvSpPr/>
            <p:nvPr/>
          </p:nvSpPr>
          <p:spPr>
            <a:xfrm>
              <a:off x="2225160" y="2578457"/>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9" name="Freeform 259">
              <a:extLst>
                <a:ext uri="{FF2B5EF4-FFF2-40B4-BE49-F238E27FC236}">
                  <a16:creationId xmlns:a16="http://schemas.microsoft.com/office/drawing/2014/main" id="{1AC35A36-468D-A5FD-2B62-B71DAA942FAD}"/>
                </a:ext>
              </a:extLst>
            </p:cNvPr>
            <p:cNvSpPr/>
            <p:nvPr/>
          </p:nvSpPr>
          <p:spPr>
            <a:xfrm>
              <a:off x="2272270" y="253608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0" name="Freeform 260">
              <a:extLst>
                <a:ext uri="{FF2B5EF4-FFF2-40B4-BE49-F238E27FC236}">
                  <a16:creationId xmlns:a16="http://schemas.microsoft.com/office/drawing/2014/main" id="{D73DC462-FF33-3DB0-7A7D-442E0EF1CF65}"/>
                </a:ext>
              </a:extLst>
            </p:cNvPr>
            <p:cNvSpPr/>
            <p:nvPr/>
          </p:nvSpPr>
          <p:spPr>
            <a:xfrm>
              <a:off x="2225160" y="2578457"/>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1" name="Freeform 261">
              <a:extLst>
                <a:ext uri="{FF2B5EF4-FFF2-40B4-BE49-F238E27FC236}">
                  <a16:creationId xmlns:a16="http://schemas.microsoft.com/office/drawing/2014/main" id="{8D5CFF99-7CEE-4200-05BC-315D484B4AC8}"/>
                </a:ext>
              </a:extLst>
            </p:cNvPr>
            <p:cNvSpPr/>
            <p:nvPr/>
          </p:nvSpPr>
          <p:spPr>
            <a:xfrm>
              <a:off x="2272270" y="253608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2" name="Freeform 262">
              <a:extLst>
                <a:ext uri="{FF2B5EF4-FFF2-40B4-BE49-F238E27FC236}">
                  <a16:creationId xmlns:a16="http://schemas.microsoft.com/office/drawing/2014/main" id="{2B1F4F74-D804-3D95-4337-DE7E3DF2D99F}"/>
                </a:ext>
              </a:extLst>
            </p:cNvPr>
            <p:cNvSpPr/>
            <p:nvPr/>
          </p:nvSpPr>
          <p:spPr>
            <a:xfrm>
              <a:off x="2225160" y="2578457"/>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3" name="Freeform 263">
              <a:extLst>
                <a:ext uri="{FF2B5EF4-FFF2-40B4-BE49-F238E27FC236}">
                  <a16:creationId xmlns:a16="http://schemas.microsoft.com/office/drawing/2014/main" id="{BE01C761-600A-9B9C-530D-DE7E3A84D754}"/>
                </a:ext>
              </a:extLst>
            </p:cNvPr>
            <p:cNvSpPr/>
            <p:nvPr/>
          </p:nvSpPr>
          <p:spPr>
            <a:xfrm>
              <a:off x="2272270" y="253608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4" name="Freeform 264">
              <a:extLst>
                <a:ext uri="{FF2B5EF4-FFF2-40B4-BE49-F238E27FC236}">
                  <a16:creationId xmlns:a16="http://schemas.microsoft.com/office/drawing/2014/main" id="{871A4C32-C5AC-9BEC-2D09-741C975B58C6}"/>
                </a:ext>
              </a:extLst>
            </p:cNvPr>
            <p:cNvSpPr/>
            <p:nvPr/>
          </p:nvSpPr>
          <p:spPr>
            <a:xfrm>
              <a:off x="2247816" y="2641112"/>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5" name="Freeform 265">
              <a:extLst>
                <a:ext uri="{FF2B5EF4-FFF2-40B4-BE49-F238E27FC236}">
                  <a16:creationId xmlns:a16="http://schemas.microsoft.com/office/drawing/2014/main" id="{3DC26EE8-E9B0-7DFE-CAD3-48217844CBC0}"/>
                </a:ext>
              </a:extLst>
            </p:cNvPr>
            <p:cNvSpPr/>
            <p:nvPr/>
          </p:nvSpPr>
          <p:spPr>
            <a:xfrm>
              <a:off x="2294927" y="259873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6" name="Freeform 266">
              <a:extLst>
                <a:ext uri="{FF2B5EF4-FFF2-40B4-BE49-F238E27FC236}">
                  <a16:creationId xmlns:a16="http://schemas.microsoft.com/office/drawing/2014/main" id="{1F2FCFC3-90C0-6D29-9BA3-EB448A68257E}"/>
                </a:ext>
              </a:extLst>
            </p:cNvPr>
            <p:cNvSpPr/>
            <p:nvPr/>
          </p:nvSpPr>
          <p:spPr>
            <a:xfrm>
              <a:off x="2270472" y="2746140"/>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7" name="Freeform 267">
              <a:extLst>
                <a:ext uri="{FF2B5EF4-FFF2-40B4-BE49-F238E27FC236}">
                  <a16:creationId xmlns:a16="http://schemas.microsoft.com/office/drawing/2014/main" id="{635C5751-09D9-D9FD-B207-1220DC3189C0}"/>
                </a:ext>
              </a:extLst>
            </p:cNvPr>
            <p:cNvSpPr/>
            <p:nvPr/>
          </p:nvSpPr>
          <p:spPr>
            <a:xfrm>
              <a:off x="2317583" y="2703767"/>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8" name="Freeform 268">
              <a:extLst>
                <a:ext uri="{FF2B5EF4-FFF2-40B4-BE49-F238E27FC236}">
                  <a16:creationId xmlns:a16="http://schemas.microsoft.com/office/drawing/2014/main" id="{161048FA-DD5A-8404-03EF-946ACB662243}"/>
                </a:ext>
              </a:extLst>
            </p:cNvPr>
            <p:cNvSpPr/>
            <p:nvPr/>
          </p:nvSpPr>
          <p:spPr>
            <a:xfrm>
              <a:off x="2316144" y="2851894"/>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9" name="Freeform 269">
              <a:extLst>
                <a:ext uri="{FF2B5EF4-FFF2-40B4-BE49-F238E27FC236}">
                  <a16:creationId xmlns:a16="http://schemas.microsoft.com/office/drawing/2014/main" id="{AC07624C-6E23-C19F-8B8D-4AF384673EC2}"/>
                </a:ext>
              </a:extLst>
            </p:cNvPr>
            <p:cNvSpPr/>
            <p:nvPr/>
          </p:nvSpPr>
          <p:spPr>
            <a:xfrm>
              <a:off x="2363255" y="2809520"/>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0" name="Freeform 270">
              <a:extLst>
                <a:ext uri="{FF2B5EF4-FFF2-40B4-BE49-F238E27FC236}">
                  <a16:creationId xmlns:a16="http://schemas.microsoft.com/office/drawing/2014/main" id="{778F3D07-24FF-2A56-4AA0-9B71B4963F53}"/>
                </a:ext>
              </a:extLst>
            </p:cNvPr>
            <p:cNvSpPr/>
            <p:nvPr/>
          </p:nvSpPr>
          <p:spPr>
            <a:xfrm>
              <a:off x="2361457" y="289462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1" name="Freeform 271">
              <a:extLst>
                <a:ext uri="{FF2B5EF4-FFF2-40B4-BE49-F238E27FC236}">
                  <a16:creationId xmlns:a16="http://schemas.microsoft.com/office/drawing/2014/main" id="{9FFA4BB8-84CA-E0A4-8876-3B74DED52424}"/>
                </a:ext>
              </a:extLst>
            </p:cNvPr>
            <p:cNvSpPr/>
            <p:nvPr/>
          </p:nvSpPr>
          <p:spPr>
            <a:xfrm>
              <a:off x="2408567" y="2852256"/>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2" name="Freeform 272">
              <a:extLst>
                <a:ext uri="{FF2B5EF4-FFF2-40B4-BE49-F238E27FC236}">
                  <a16:creationId xmlns:a16="http://schemas.microsoft.com/office/drawing/2014/main" id="{675959C3-5B83-3514-78DE-970EC91325B9}"/>
                </a:ext>
              </a:extLst>
            </p:cNvPr>
            <p:cNvSpPr/>
            <p:nvPr/>
          </p:nvSpPr>
          <p:spPr>
            <a:xfrm>
              <a:off x="2384113" y="289462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3" name="Freeform 273">
              <a:extLst>
                <a:ext uri="{FF2B5EF4-FFF2-40B4-BE49-F238E27FC236}">
                  <a16:creationId xmlns:a16="http://schemas.microsoft.com/office/drawing/2014/main" id="{008BEC11-A0F9-4126-DCF2-00FD213178D3}"/>
                </a:ext>
              </a:extLst>
            </p:cNvPr>
            <p:cNvSpPr/>
            <p:nvPr/>
          </p:nvSpPr>
          <p:spPr>
            <a:xfrm>
              <a:off x="2431223" y="2852256"/>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4" name="Freeform 274">
              <a:extLst>
                <a:ext uri="{FF2B5EF4-FFF2-40B4-BE49-F238E27FC236}">
                  <a16:creationId xmlns:a16="http://schemas.microsoft.com/office/drawing/2014/main" id="{E8A73EC1-6348-2737-3B23-217FB56DC089}"/>
                </a:ext>
              </a:extLst>
            </p:cNvPr>
            <p:cNvSpPr/>
            <p:nvPr/>
          </p:nvSpPr>
          <p:spPr>
            <a:xfrm>
              <a:off x="2792644" y="3047464"/>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5" name="Freeform 275">
              <a:extLst>
                <a:ext uri="{FF2B5EF4-FFF2-40B4-BE49-F238E27FC236}">
                  <a16:creationId xmlns:a16="http://schemas.microsoft.com/office/drawing/2014/main" id="{07F44A2A-D316-5645-E077-8F3E49F2A8E2}"/>
                </a:ext>
              </a:extLst>
            </p:cNvPr>
            <p:cNvSpPr/>
            <p:nvPr/>
          </p:nvSpPr>
          <p:spPr>
            <a:xfrm>
              <a:off x="2840114" y="3005091"/>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6" name="Freeform 276">
              <a:extLst>
                <a:ext uri="{FF2B5EF4-FFF2-40B4-BE49-F238E27FC236}">
                  <a16:creationId xmlns:a16="http://schemas.microsoft.com/office/drawing/2014/main" id="{E7B2B6C2-DBD7-8248-ECFA-29AFC881562F}"/>
                </a:ext>
              </a:extLst>
            </p:cNvPr>
            <p:cNvSpPr/>
            <p:nvPr/>
          </p:nvSpPr>
          <p:spPr>
            <a:xfrm>
              <a:off x="2838316" y="309164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7" name="Freeform 277">
              <a:extLst>
                <a:ext uri="{FF2B5EF4-FFF2-40B4-BE49-F238E27FC236}">
                  <a16:creationId xmlns:a16="http://schemas.microsoft.com/office/drawing/2014/main" id="{4C740FE2-D398-A168-5C26-C22B76497A76}"/>
                </a:ext>
              </a:extLst>
            </p:cNvPr>
            <p:cNvSpPr/>
            <p:nvPr/>
          </p:nvSpPr>
          <p:spPr>
            <a:xfrm>
              <a:off x="2885426" y="3049275"/>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8" name="Freeform 278">
              <a:extLst>
                <a:ext uri="{FF2B5EF4-FFF2-40B4-BE49-F238E27FC236}">
                  <a16:creationId xmlns:a16="http://schemas.microsoft.com/office/drawing/2014/main" id="{8EFEA532-29A8-48C2-CADF-7BAFA3C28240}"/>
                </a:ext>
              </a:extLst>
            </p:cNvPr>
            <p:cNvSpPr/>
            <p:nvPr/>
          </p:nvSpPr>
          <p:spPr>
            <a:xfrm>
              <a:off x="2838316" y="309164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9" name="Freeform 279">
              <a:extLst>
                <a:ext uri="{FF2B5EF4-FFF2-40B4-BE49-F238E27FC236}">
                  <a16:creationId xmlns:a16="http://schemas.microsoft.com/office/drawing/2014/main" id="{7DFE911E-D524-F0D7-6585-46EA35EBBDAC}"/>
                </a:ext>
              </a:extLst>
            </p:cNvPr>
            <p:cNvSpPr/>
            <p:nvPr/>
          </p:nvSpPr>
          <p:spPr>
            <a:xfrm>
              <a:off x="2885426" y="3049275"/>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0" name="Freeform 280">
              <a:extLst>
                <a:ext uri="{FF2B5EF4-FFF2-40B4-BE49-F238E27FC236}">
                  <a16:creationId xmlns:a16="http://schemas.microsoft.com/office/drawing/2014/main" id="{FB0F6617-4D16-CA8A-F45D-4FF35E65E2E2}"/>
                </a:ext>
              </a:extLst>
            </p:cNvPr>
            <p:cNvSpPr/>
            <p:nvPr/>
          </p:nvSpPr>
          <p:spPr>
            <a:xfrm>
              <a:off x="2872120" y="3091649"/>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1" name="Freeform 281">
              <a:extLst>
                <a:ext uri="{FF2B5EF4-FFF2-40B4-BE49-F238E27FC236}">
                  <a16:creationId xmlns:a16="http://schemas.microsoft.com/office/drawing/2014/main" id="{4D89DF06-D2F7-400C-330A-E9AEA6371BF5}"/>
                </a:ext>
              </a:extLst>
            </p:cNvPr>
            <p:cNvSpPr/>
            <p:nvPr/>
          </p:nvSpPr>
          <p:spPr>
            <a:xfrm>
              <a:off x="2919231" y="3049275"/>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2" name="Freeform 282">
              <a:extLst>
                <a:ext uri="{FF2B5EF4-FFF2-40B4-BE49-F238E27FC236}">
                  <a16:creationId xmlns:a16="http://schemas.microsoft.com/office/drawing/2014/main" id="{E9D06512-1C14-EFE3-14CA-4130548F789F}"/>
                </a:ext>
              </a:extLst>
            </p:cNvPr>
            <p:cNvSpPr/>
            <p:nvPr/>
          </p:nvSpPr>
          <p:spPr>
            <a:xfrm>
              <a:off x="2883628" y="3137282"/>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3" name="Freeform 283">
              <a:extLst>
                <a:ext uri="{FF2B5EF4-FFF2-40B4-BE49-F238E27FC236}">
                  <a16:creationId xmlns:a16="http://schemas.microsoft.com/office/drawing/2014/main" id="{1416B341-532C-48C4-AE8D-0F1F620DF3A3}"/>
                </a:ext>
              </a:extLst>
            </p:cNvPr>
            <p:cNvSpPr/>
            <p:nvPr/>
          </p:nvSpPr>
          <p:spPr>
            <a:xfrm>
              <a:off x="2930738" y="309490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4" name="Freeform 284">
              <a:extLst>
                <a:ext uri="{FF2B5EF4-FFF2-40B4-BE49-F238E27FC236}">
                  <a16:creationId xmlns:a16="http://schemas.microsoft.com/office/drawing/2014/main" id="{1E4478AC-7A5B-AEB1-71E4-1B0397D28131}"/>
                </a:ext>
              </a:extLst>
            </p:cNvPr>
            <p:cNvSpPr/>
            <p:nvPr/>
          </p:nvSpPr>
          <p:spPr>
            <a:xfrm>
              <a:off x="2894776" y="316046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5" name="Freeform 285">
              <a:extLst>
                <a:ext uri="{FF2B5EF4-FFF2-40B4-BE49-F238E27FC236}">
                  <a16:creationId xmlns:a16="http://schemas.microsoft.com/office/drawing/2014/main" id="{8DFC4808-EC3B-2F76-6CB7-85383C48D32E}"/>
                </a:ext>
              </a:extLst>
            </p:cNvPr>
            <p:cNvSpPr/>
            <p:nvPr/>
          </p:nvSpPr>
          <p:spPr>
            <a:xfrm>
              <a:off x="2942246" y="3118087"/>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6" name="Freeform 286">
              <a:extLst>
                <a:ext uri="{FF2B5EF4-FFF2-40B4-BE49-F238E27FC236}">
                  <a16:creationId xmlns:a16="http://schemas.microsoft.com/office/drawing/2014/main" id="{D53CE097-1C0F-E938-BA1B-35987126A5D1}"/>
                </a:ext>
              </a:extLst>
            </p:cNvPr>
            <p:cNvSpPr/>
            <p:nvPr/>
          </p:nvSpPr>
          <p:spPr>
            <a:xfrm>
              <a:off x="2894776" y="3160461"/>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7" name="Freeform 287">
              <a:extLst>
                <a:ext uri="{FF2B5EF4-FFF2-40B4-BE49-F238E27FC236}">
                  <a16:creationId xmlns:a16="http://schemas.microsoft.com/office/drawing/2014/main" id="{6CD603B4-D7A2-F49E-5531-B218168F54C9}"/>
                </a:ext>
              </a:extLst>
            </p:cNvPr>
            <p:cNvSpPr/>
            <p:nvPr/>
          </p:nvSpPr>
          <p:spPr>
            <a:xfrm>
              <a:off x="2942246" y="3118087"/>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8" name="Freeform 288">
              <a:extLst>
                <a:ext uri="{FF2B5EF4-FFF2-40B4-BE49-F238E27FC236}">
                  <a16:creationId xmlns:a16="http://schemas.microsoft.com/office/drawing/2014/main" id="{82EE070A-E8B7-091D-8FD7-737F434BCB75}"/>
                </a:ext>
              </a:extLst>
            </p:cNvPr>
            <p:cNvSpPr/>
            <p:nvPr/>
          </p:nvSpPr>
          <p:spPr>
            <a:xfrm>
              <a:off x="2917792" y="3326334"/>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9" name="Freeform 289">
              <a:extLst>
                <a:ext uri="{FF2B5EF4-FFF2-40B4-BE49-F238E27FC236}">
                  <a16:creationId xmlns:a16="http://schemas.microsoft.com/office/drawing/2014/main" id="{81148A18-27A7-74EA-6986-1B1B36E2E218}"/>
                </a:ext>
              </a:extLst>
            </p:cNvPr>
            <p:cNvSpPr/>
            <p:nvPr/>
          </p:nvSpPr>
          <p:spPr>
            <a:xfrm>
              <a:off x="2964903" y="3283960"/>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0" name="Freeform 290">
              <a:extLst>
                <a:ext uri="{FF2B5EF4-FFF2-40B4-BE49-F238E27FC236}">
                  <a16:creationId xmlns:a16="http://schemas.microsoft.com/office/drawing/2014/main" id="{8A8D44E4-1C4E-9A51-1AF9-AE8AFC04CCD7}"/>
                </a:ext>
              </a:extLst>
            </p:cNvPr>
            <p:cNvSpPr/>
            <p:nvPr/>
          </p:nvSpPr>
          <p:spPr>
            <a:xfrm>
              <a:off x="2917792" y="3325972"/>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1" name="Freeform 291">
              <a:extLst>
                <a:ext uri="{FF2B5EF4-FFF2-40B4-BE49-F238E27FC236}">
                  <a16:creationId xmlns:a16="http://schemas.microsoft.com/office/drawing/2014/main" id="{F1213B42-9D9F-061B-A14C-F1CE83F0E343}"/>
                </a:ext>
              </a:extLst>
            </p:cNvPr>
            <p:cNvSpPr/>
            <p:nvPr/>
          </p:nvSpPr>
          <p:spPr>
            <a:xfrm>
              <a:off x="2964903" y="3283960"/>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2" name="Freeform 292">
              <a:extLst>
                <a:ext uri="{FF2B5EF4-FFF2-40B4-BE49-F238E27FC236}">
                  <a16:creationId xmlns:a16="http://schemas.microsoft.com/office/drawing/2014/main" id="{57DCE3A0-872C-DE24-043C-F159AADB84F6}"/>
                </a:ext>
              </a:extLst>
            </p:cNvPr>
            <p:cNvSpPr/>
            <p:nvPr/>
          </p:nvSpPr>
          <p:spPr>
            <a:xfrm>
              <a:off x="2917792" y="3325972"/>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3" name="Freeform 293">
              <a:extLst>
                <a:ext uri="{FF2B5EF4-FFF2-40B4-BE49-F238E27FC236}">
                  <a16:creationId xmlns:a16="http://schemas.microsoft.com/office/drawing/2014/main" id="{F9D550C8-190B-119E-1825-A55679FD1A41}"/>
                </a:ext>
              </a:extLst>
            </p:cNvPr>
            <p:cNvSpPr/>
            <p:nvPr/>
          </p:nvSpPr>
          <p:spPr>
            <a:xfrm>
              <a:off x="2964903" y="3283960"/>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4" name="Freeform 294">
              <a:extLst>
                <a:ext uri="{FF2B5EF4-FFF2-40B4-BE49-F238E27FC236}">
                  <a16:creationId xmlns:a16="http://schemas.microsoft.com/office/drawing/2014/main" id="{178A4120-C357-3107-22A2-5D4B8A8AAAD8}"/>
                </a:ext>
              </a:extLst>
            </p:cNvPr>
            <p:cNvSpPr/>
            <p:nvPr/>
          </p:nvSpPr>
          <p:spPr>
            <a:xfrm>
              <a:off x="2928940" y="3375589"/>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5" name="Freeform 295">
              <a:extLst>
                <a:ext uri="{FF2B5EF4-FFF2-40B4-BE49-F238E27FC236}">
                  <a16:creationId xmlns:a16="http://schemas.microsoft.com/office/drawing/2014/main" id="{77D93DF0-362C-D0F2-3C58-01F5425A8C5C}"/>
                </a:ext>
              </a:extLst>
            </p:cNvPr>
            <p:cNvSpPr/>
            <p:nvPr/>
          </p:nvSpPr>
          <p:spPr>
            <a:xfrm>
              <a:off x="2976051" y="3333215"/>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6" name="Freeform 296">
              <a:extLst>
                <a:ext uri="{FF2B5EF4-FFF2-40B4-BE49-F238E27FC236}">
                  <a16:creationId xmlns:a16="http://schemas.microsoft.com/office/drawing/2014/main" id="{7F8C2EB8-D463-1DB5-1B76-DCC7C853D120}"/>
                </a:ext>
              </a:extLst>
            </p:cNvPr>
            <p:cNvSpPr/>
            <p:nvPr/>
          </p:nvSpPr>
          <p:spPr>
            <a:xfrm>
              <a:off x="3042581" y="347590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7" name="Freeform 297">
              <a:extLst>
                <a:ext uri="{FF2B5EF4-FFF2-40B4-BE49-F238E27FC236}">
                  <a16:creationId xmlns:a16="http://schemas.microsoft.com/office/drawing/2014/main" id="{F9CD6779-EC5C-A825-E73F-C25916B33AFB}"/>
                </a:ext>
              </a:extLst>
            </p:cNvPr>
            <p:cNvSpPr/>
            <p:nvPr/>
          </p:nvSpPr>
          <p:spPr>
            <a:xfrm>
              <a:off x="3089691" y="3433536"/>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8" name="Freeform 298">
              <a:extLst>
                <a:ext uri="{FF2B5EF4-FFF2-40B4-BE49-F238E27FC236}">
                  <a16:creationId xmlns:a16="http://schemas.microsoft.com/office/drawing/2014/main" id="{BF9DE774-5748-7078-F3E2-623C7E7AE7F5}"/>
                </a:ext>
              </a:extLst>
            </p:cNvPr>
            <p:cNvSpPr/>
            <p:nvPr/>
          </p:nvSpPr>
          <p:spPr>
            <a:xfrm>
              <a:off x="3530588" y="3577679"/>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9" name="Freeform 299">
              <a:extLst>
                <a:ext uri="{FF2B5EF4-FFF2-40B4-BE49-F238E27FC236}">
                  <a16:creationId xmlns:a16="http://schemas.microsoft.com/office/drawing/2014/main" id="{C2A19ED1-3CE6-D2A9-41FB-CD83BC666F8C}"/>
                </a:ext>
              </a:extLst>
            </p:cNvPr>
            <p:cNvSpPr/>
            <p:nvPr/>
          </p:nvSpPr>
          <p:spPr>
            <a:xfrm>
              <a:off x="3577699" y="3535305"/>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0" name="Freeform 300">
              <a:extLst>
                <a:ext uri="{FF2B5EF4-FFF2-40B4-BE49-F238E27FC236}">
                  <a16:creationId xmlns:a16="http://schemas.microsoft.com/office/drawing/2014/main" id="{1C064473-BAB1-6D27-3F44-4BE75E71B9DC}"/>
                </a:ext>
              </a:extLst>
            </p:cNvPr>
            <p:cNvSpPr/>
            <p:nvPr/>
          </p:nvSpPr>
          <p:spPr>
            <a:xfrm>
              <a:off x="3610065" y="3629469"/>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1" name="Freeform 301">
              <a:extLst>
                <a:ext uri="{FF2B5EF4-FFF2-40B4-BE49-F238E27FC236}">
                  <a16:creationId xmlns:a16="http://schemas.microsoft.com/office/drawing/2014/main" id="{1CB9AFDC-E30E-93A0-4818-F9B54B02EA62}"/>
                </a:ext>
              </a:extLst>
            </p:cNvPr>
            <p:cNvSpPr/>
            <p:nvPr/>
          </p:nvSpPr>
          <p:spPr>
            <a:xfrm>
              <a:off x="3657175" y="3587095"/>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2" name="Freeform 302">
              <a:extLst>
                <a:ext uri="{FF2B5EF4-FFF2-40B4-BE49-F238E27FC236}">
                  <a16:creationId xmlns:a16="http://schemas.microsoft.com/office/drawing/2014/main" id="{2CB2F9FB-ACE5-5507-F563-7BBEFF09E23B}"/>
                </a:ext>
              </a:extLst>
            </p:cNvPr>
            <p:cNvSpPr/>
            <p:nvPr/>
          </p:nvSpPr>
          <p:spPr>
            <a:xfrm>
              <a:off x="3632721" y="3708783"/>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3" name="Freeform 303">
              <a:extLst>
                <a:ext uri="{FF2B5EF4-FFF2-40B4-BE49-F238E27FC236}">
                  <a16:creationId xmlns:a16="http://schemas.microsoft.com/office/drawing/2014/main" id="{51EF2BA4-709D-C940-FD42-8F6CB1154537}"/>
                </a:ext>
              </a:extLst>
            </p:cNvPr>
            <p:cNvSpPr/>
            <p:nvPr/>
          </p:nvSpPr>
          <p:spPr>
            <a:xfrm>
              <a:off x="3679831" y="3666410"/>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4" name="Freeform 304">
              <a:extLst>
                <a:ext uri="{FF2B5EF4-FFF2-40B4-BE49-F238E27FC236}">
                  <a16:creationId xmlns:a16="http://schemas.microsoft.com/office/drawing/2014/main" id="{39681EFA-93F5-5076-DDDB-BBA5C1D6F671}"/>
                </a:ext>
              </a:extLst>
            </p:cNvPr>
            <p:cNvSpPr/>
            <p:nvPr/>
          </p:nvSpPr>
          <p:spPr>
            <a:xfrm>
              <a:off x="3632721" y="3708783"/>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5" name="Freeform 305">
              <a:extLst>
                <a:ext uri="{FF2B5EF4-FFF2-40B4-BE49-F238E27FC236}">
                  <a16:creationId xmlns:a16="http://schemas.microsoft.com/office/drawing/2014/main" id="{A95C7D93-62BB-FF3B-24CF-DF3C08BC8884}"/>
                </a:ext>
              </a:extLst>
            </p:cNvPr>
            <p:cNvSpPr/>
            <p:nvPr/>
          </p:nvSpPr>
          <p:spPr>
            <a:xfrm>
              <a:off x="3679831" y="3666410"/>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6" name="Freeform 306">
              <a:extLst>
                <a:ext uri="{FF2B5EF4-FFF2-40B4-BE49-F238E27FC236}">
                  <a16:creationId xmlns:a16="http://schemas.microsoft.com/office/drawing/2014/main" id="{4954F679-8134-AF8E-5021-5DC119D92DE6}"/>
                </a:ext>
              </a:extLst>
            </p:cNvPr>
            <p:cNvSpPr/>
            <p:nvPr/>
          </p:nvSpPr>
          <p:spPr>
            <a:xfrm>
              <a:off x="3995939" y="3901095"/>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7" name="Freeform 307">
              <a:extLst>
                <a:ext uri="{FF2B5EF4-FFF2-40B4-BE49-F238E27FC236}">
                  <a16:creationId xmlns:a16="http://schemas.microsoft.com/office/drawing/2014/main" id="{AEBDF4B2-99DD-69AA-4794-52DD936FB85F}"/>
                </a:ext>
              </a:extLst>
            </p:cNvPr>
            <p:cNvSpPr/>
            <p:nvPr/>
          </p:nvSpPr>
          <p:spPr>
            <a:xfrm>
              <a:off x="4043409" y="3858721"/>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8" name="Freeform 308">
              <a:extLst>
                <a:ext uri="{FF2B5EF4-FFF2-40B4-BE49-F238E27FC236}">
                  <a16:creationId xmlns:a16="http://schemas.microsoft.com/office/drawing/2014/main" id="{EDB1CBB0-DCEC-82F9-156E-BDAF2C99E719}"/>
                </a:ext>
              </a:extLst>
            </p:cNvPr>
            <p:cNvSpPr/>
            <p:nvPr/>
          </p:nvSpPr>
          <p:spPr>
            <a:xfrm>
              <a:off x="4586439" y="4069865"/>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9" name="Freeform 309">
              <a:extLst>
                <a:ext uri="{FF2B5EF4-FFF2-40B4-BE49-F238E27FC236}">
                  <a16:creationId xmlns:a16="http://schemas.microsoft.com/office/drawing/2014/main" id="{61857A9A-7F5B-AAA8-C357-5A678AD82AEE}"/>
                </a:ext>
              </a:extLst>
            </p:cNvPr>
            <p:cNvSpPr/>
            <p:nvPr/>
          </p:nvSpPr>
          <p:spPr>
            <a:xfrm>
              <a:off x="4633549" y="4027854"/>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0" name="Freeform 310">
              <a:extLst>
                <a:ext uri="{FF2B5EF4-FFF2-40B4-BE49-F238E27FC236}">
                  <a16:creationId xmlns:a16="http://schemas.microsoft.com/office/drawing/2014/main" id="{F94DDFF8-EF63-F8C2-F336-B923CC40F9FE}"/>
                </a:ext>
              </a:extLst>
            </p:cNvPr>
            <p:cNvSpPr/>
            <p:nvPr/>
          </p:nvSpPr>
          <p:spPr>
            <a:xfrm>
              <a:off x="4620603" y="4157148"/>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1" name="Freeform 311">
              <a:extLst>
                <a:ext uri="{FF2B5EF4-FFF2-40B4-BE49-F238E27FC236}">
                  <a16:creationId xmlns:a16="http://schemas.microsoft.com/office/drawing/2014/main" id="{A1D2C279-C5DB-91E3-C897-F82D5A72B4AA}"/>
                </a:ext>
              </a:extLst>
            </p:cNvPr>
            <p:cNvSpPr/>
            <p:nvPr/>
          </p:nvSpPr>
          <p:spPr>
            <a:xfrm>
              <a:off x="4667713" y="4114774"/>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2" name="Freeform 312">
              <a:extLst>
                <a:ext uri="{FF2B5EF4-FFF2-40B4-BE49-F238E27FC236}">
                  <a16:creationId xmlns:a16="http://schemas.microsoft.com/office/drawing/2014/main" id="{65B9E729-82AB-C739-A8E8-7198815343B3}"/>
                </a:ext>
              </a:extLst>
            </p:cNvPr>
            <p:cNvSpPr/>
            <p:nvPr/>
          </p:nvSpPr>
          <p:spPr>
            <a:xfrm>
              <a:off x="4768048" y="4276663"/>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3" name="Freeform 313">
              <a:extLst>
                <a:ext uri="{FF2B5EF4-FFF2-40B4-BE49-F238E27FC236}">
                  <a16:creationId xmlns:a16="http://schemas.microsoft.com/office/drawing/2014/main" id="{E8AB6D44-07E6-DB9D-56AF-5D07B1223B15}"/>
                </a:ext>
              </a:extLst>
            </p:cNvPr>
            <p:cNvSpPr/>
            <p:nvPr/>
          </p:nvSpPr>
          <p:spPr>
            <a:xfrm>
              <a:off x="4815158" y="4234289"/>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4" name="Freeform 314">
              <a:extLst>
                <a:ext uri="{FF2B5EF4-FFF2-40B4-BE49-F238E27FC236}">
                  <a16:creationId xmlns:a16="http://schemas.microsoft.com/office/drawing/2014/main" id="{44B619A8-C385-C417-2974-385DEA521A01}"/>
                </a:ext>
              </a:extLst>
            </p:cNvPr>
            <p:cNvSpPr/>
            <p:nvPr/>
          </p:nvSpPr>
          <p:spPr>
            <a:xfrm>
              <a:off x="5540156" y="4432395"/>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5" name="Freeform 315">
              <a:extLst>
                <a:ext uri="{FF2B5EF4-FFF2-40B4-BE49-F238E27FC236}">
                  <a16:creationId xmlns:a16="http://schemas.microsoft.com/office/drawing/2014/main" id="{185D9444-80D7-77DF-CAB0-B2A11DA2D731}"/>
                </a:ext>
              </a:extLst>
            </p:cNvPr>
            <p:cNvSpPr/>
            <p:nvPr/>
          </p:nvSpPr>
          <p:spPr>
            <a:xfrm>
              <a:off x="5587267" y="4390022"/>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6" name="Freeform 316">
              <a:extLst>
                <a:ext uri="{FF2B5EF4-FFF2-40B4-BE49-F238E27FC236}">
                  <a16:creationId xmlns:a16="http://schemas.microsoft.com/office/drawing/2014/main" id="{B4719EE3-1C91-BF7D-A32E-AED7554FD77C}"/>
                </a:ext>
              </a:extLst>
            </p:cNvPr>
            <p:cNvSpPr/>
            <p:nvPr/>
          </p:nvSpPr>
          <p:spPr>
            <a:xfrm>
              <a:off x="5562813" y="4432395"/>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7" name="Freeform 317">
              <a:extLst>
                <a:ext uri="{FF2B5EF4-FFF2-40B4-BE49-F238E27FC236}">
                  <a16:creationId xmlns:a16="http://schemas.microsoft.com/office/drawing/2014/main" id="{D54253A5-54C9-77FD-ADB9-F04459CA3E17}"/>
                </a:ext>
              </a:extLst>
            </p:cNvPr>
            <p:cNvSpPr/>
            <p:nvPr/>
          </p:nvSpPr>
          <p:spPr>
            <a:xfrm>
              <a:off x="5609923" y="4390022"/>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8" name="Freeform 318">
              <a:extLst>
                <a:ext uri="{FF2B5EF4-FFF2-40B4-BE49-F238E27FC236}">
                  <a16:creationId xmlns:a16="http://schemas.microsoft.com/office/drawing/2014/main" id="{5B8BED0D-54DE-A20B-D566-E2B730DA70CF}"/>
                </a:ext>
              </a:extLst>
            </p:cNvPr>
            <p:cNvSpPr/>
            <p:nvPr/>
          </p:nvSpPr>
          <p:spPr>
            <a:xfrm>
              <a:off x="5608125" y="4432395"/>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9" name="Freeform 319">
              <a:extLst>
                <a:ext uri="{FF2B5EF4-FFF2-40B4-BE49-F238E27FC236}">
                  <a16:creationId xmlns:a16="http://schemas.microsoft.com/office/drawing/2014/main" id="{2DFE2C8E-FC58-AB81-5B1E-E2E3F87F63E8}"/>
                </a:ext>
              </a:extLst>
            </p:cNvPr>
            <p:cNvSpPr/>
            <p:nvPr/>
          </p:nvSpPr>
          <p:spPr>
            <a:xfrm>
              <a:off x="5655235" y="4390022"/>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0" name="Freeform 320">
              <a:extLst>
                <a:ext uri="{FF2B5EF4-FFF2-40B4-BE49-F238E27FC236}">
                  <a16:creationId xmlns:a16="http://schemas.microsoft.com/office/drawing/2014/main" id="{2B4DB395-C9FE-5A2D-AD33-9DEA7C8EFB17}"/>
                </a:ext>
              </a:extLst>
            </p:cNvPr>
            <p:cNvSpPr/>
            <p:nvPr/>
          </p:nvSpPr>
          <p:spPr>
            <a:xfrm>
              <a:off x="5619273" y="4432395"/>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1" name="Freeform 321">
              <a:extLst>
                <a:ext uri="{FF2B5EF4-FFF2-40B4-BE49-F238E27FC236}">
                  <a16:creationId xmlns:a16="http://schemas.microsoft.com/office/drawing/2014/main" id="{70346139-271D-EDE8-927B-3EBD2D84CF71}"/>
                </a:ext>
              </a:extLst>
            </p:cNvPr>
            <p:cNvSpPr/>
            <p:nvPr/>
          </p:nvSpPr>
          <p:spPr>
            <a:xfrm>
              <a:off x="5666743" y="4390022"/>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2" name="Freeform 322">
              <a:extLst>
                <a:ext uri="{FF2B5EF4-FFF2-40B4-BE49-F238E27FC236}">
                  <a16:creationId xmlns:a16="http://schemas.microsoft.com/office/drawing/2014/main" id="{DA693898-8BFF-8CDD-5EF5-1E6483B0D60B}"/>
                </a:ext>
              </a:extLst>
            </p:cNvPr>
            <p:cNvSpPr/>
            <p:nvPr/>
          </p:nvSpPr>
          <p:spPr>
            <a:xfrm>
              <a:off x="6266593" y="4510262"/>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3" name="Freeform 323">
              <a:extLst>
                <a:ext uri="{FF2B5EF4-FFF2-40B4-BE49-F238E27FC236}">
                  <a16:creationId xmlns:a16="http://schemas.microsoft.com/office/drawing/2014/main" id="{8211430A-1605-3FEF-CE0D-0E52BF591182}"/>
                </a:ext>
              </a:extLst>
            </p:cNvPr>
            <p:cNvSpPr/>
            <p:nvPr/>
          </p:nvSpPr>
          <p:spPr>
            <a:xfrm>
              <a:off x="6313704" y="446788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4" name="Freeform 324">
              <a:extLst>
                <a:ext uri="{FF2B5EF4-FFF2-40B4-BE49-F238E27FC236}">
                  <a16:creationId xmlns:a16="http://schemas.microsoft.com/office/drawing/2014/main" id="{0BB13293-BB44-C901-00BE-8DE7E2A6579F}"/>
                </a:ext>
              </a:extLst>
            </p:cNvPr>
            <p:cNvSpPr/>
            <p:nvPr/>
          </p:nvSpPr>
          <p:spPr>
            <a:xfrm>
              <a:off x="6459351" y="4510262"/>
              <a:ext cx="94580" cy="36216"/>
            </a:xfrm>
            <a:custGeom>
              <a:avLst/>
              <a:gdLst>
                <a:gd name="connsiteX0" fmla="*/ 0 w 94580"/>
                <a:gd name="connsiteY0" fmla="*/ 0 h 36216"/>
                <a:gd name="connsiteX1" fmla="*/ 94580 w 94580"/>
                <a:gd name="connsiteY1" fmla="*/ 0 h 36216"/>
              </a:gdLst>
              <a:ahLst/>
              <a:cxnLst>
                <a:cxn ang="0">
                  <a:pos x="connsiteX0" y="connsiteY0"/>
                </a:cxn>
                <a:cxn ang="0">
                  <a:pos x="connsiteX1" y="connsiteY1"/>
                </a:cxn>
              </a:cxnLst>
              <a:rect l="l" t="t" r="r" b="b"/>
              <a:pathLst>
                <a:path w="94580" h="36216">
                  <a:moveTo>
                    <a:pt x="0" y="0"/>
                  </a:moveTo>
                  <a:lnTo>
                    <a:pt x="94580"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5" name="Freeform 325">
              <a:extLst>
                <a:ext uri="{FF2B5EF4-FFF2-40B4-BE49-F238E27FC236}">
                  <a16:creationId xmlns:a16="http://schemas.microsoft.com/office/drawing/2014/main" id="{AC6E3157-7AB3-4AC4-4430-E9FF46264E73}"/>
                </a:ext>
              </a:extLst>
            </p:cNvPr>
            <p:cNvSpPr/>
            <p:nvPr/>
          </p:nvSpPr>
          <p:spPr>
            <a:xfrm>
              <a:off x="6506821" y="446788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6" name="Freeform 326">
              <a:extLst>
                <a:ext uri="{FF2B5EF4-FFF2-40B4-BE49-F238E27FC236}">
                  <a16:creationId xmlns:a16="http://schemas.microsoft.com/office/drawing/2014/main" id="{2F8BCB7F-8215-8760-9338-6B088353D06C}"/>
                </a:ext>
              </a:extLst>
            </p:cNvPr>
            <p:cNvSpPr/>
            <p:nvPr/>
          </p:nvSpPr>
          <p:spPr>
            <a:xfrm>
              <a:off x="6527679" y="4510262"/>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7" name="Freeform 327">
              <a:extLst>
                <a:ext uri="{FF2B5EF4-FFF2-40B4-BE49-F238E27FC236}">
                  <a16:creationId xmlns:a16="http://schemas.microsoft.com/office/drawing/2014/main" id="{2549F2EE-BCBF-A580-1F4A-2C15A2789015}"/>
                </a:ext>
              </a:extLst>
            </p:cNvPr>
            <p:cNvSpPr/>
            <p:nvPr/>
          </p:nvSpPr>
          <p:spPr>
            <a:xfrm>
              <a:off x="6574789" y="446788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8" name="Freeform 328">
              <a:extLst>
                <a:ext uri="{FF2B5EF4-FFF2-40B4-BE49-F238E27FC236}">
                  <a16:creationId xmlns:a16="http://schemas.microsoft.com/office/drawing/2014/main" id="{112D9A9C-9101-80B8-EFB3-B8BD0FB8D6A7}"/>
                </a:ext>
              </a:extLst>
            </p:cNvPr>
            <p:cNvSpPr/>
            <p:nvPr/>
          </p:nvSpPr>
          <p:spPr>
            <a:xfrm>
              <a:off x="6538827" y="4510262"/>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9" name="Freeform 329">
              <a:extLst>
                <a:ext uri="{FF2B5EF4-FFF2-40B4-BE49-F238E27FC236}">
                  <a16:creationId xmlns:a16="http://schemas.microsoft.com/office/drawing/2014/main" id="{7F769079-A5BA-00B7-EA13-03B3C2EF65A0}"/>
                </a:ext>
              </a:extLst>
            </p:cNvPr>
            <p:cNvSpPr/>
            <p:nvPr/>
          </p:nvSpPr>
          <p:spPr>
            <a:xfrm>
              <a:off x="6586297" y="4467888"/>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0" name="Freeform 330">
              <a:extLst>
                <a:ext uri="{FF2B5EF4-FFF2-40B4-BE49-F238E27FC236}">
                  <a16:creationId xmlns:a16="http://schemas.microsoft.com/office/drawing/2014/main" id="{2CCC94FE-D582-CDF7-BAD1-16626C717187}"/>
                </a:ext>
              </a:extLst>
            </p:cNvPr>
            <p:cNvSpPr/>
            <p:nvPr/>
          </p:nvSpPr>
          <p:spPr>
            <a:xfrm>
              <a:off x="6652468" y="4564949"/>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1" name="Freeform 331">
              <a:extLst>
                <a:ext uri="{FF2B5EF4-FFF2-40B4-BE49-F238E27FC236}">
                  <a16:creationId xmlns:a16="http://schemas.microsoft.com/office/drawing/2014/main" id="{1714BDF3-7C53-AD19-420B-7DDBDFBCA33B}"/>
                </a:ext>
              </a:extLst>
            </p:cNvPr>
            <p:cNvSpPr/>
            <p:nvPr/>
          </p:nvSpPr>
          <p:spPr>
            <a:xfrm>
              <a:off x="6699578" y="4522575"/>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2" name="Freeform 332">
              <a:extLst>
                <a:ext uri="{FF2B5EF4-FFF2-40B4-BE49-F238E27FC236}">
                  <a16:creationId xmlns:a16="http://schemas.microsoft.com/office/drawing/2014/main" id="{7CE0D073-F192-F748-C7CD-ED669C176F47}"/>
                </a:ext>
              </a:extLst>
            </p:cNvPr>
            <p:cNvSpPr/>
            <p:nvPr/>
          </p:nvSpPr>
          <p:spPr>
            <a:xfrm>
              <a:off x="7401560" y="4564949"/>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3" name="Freeform 333">
              <a:extLst>
                <a:ext uri="{FF2B5EF4-FFF2-40B4-BE49-F238E27FC236}">
                  <a16:creationId xmlns:a16="http://schemas.microsoft.com/office/drawing/2014/main" id="{558C488D-7A3E-7FED-53FF-9A019DC79AAE}"/>
                </a:ext>
              </a:extLst>
            </p:cNvPr>
            <p:cNvSpPr/>
            <p:nvPr/>
          </p:nvSpPr>
          <p:spPr>
            <a:xfrm>
              <a:off x="7449031" y="4522575"/>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4" name="Freeform 334">
              <a:extLst>
                <a:ext uri="{FF2B5EF4-FFF2-40B4-BE49-F238E27FC236}">
                  <a16:creationId xmlns:a16="http://schemas.microsoft.com/office/drawing/2014/main" id="{61F3FD8E-228A-F4BC-9591-1337B8641877}"/>
                </a:ext>
              </a:extLst>
            </p:cNvPr>
            <p:cNvSpPr/>
            <p:nvPr/>
          </p:nvSpPr>
          <p:spPr>
            <a:xfrm>
              <a:off x="7458381" y="4564949"/>
              <a:ext cx="94580" cy="36216"/>
            </a:xfrm>
            <a:custGeom>
              <a:avLst/>
              <a:gdLst>
                <a:gd name="connsiteX0" fmla="*/ 0 w 94580"/>
                <a:gd name="connsiteY0" fmla="*/ 0 h 36216"/>
                <a:gd name="connsiteX1" fmla="*/ 94580 w 94580"/>
                <a:gd name="connsiteY1" fmla="*/ 0 h 36216"/>
              </a:gdLst>
              <a:ahLst/>
              <a:cxnLst>
                <a:cxn ang="0">
                  <a:pos x="connsiteX0" y="connsiteY0"/>
                </a:cxn>
                <a:cxn ang="0">
                  <a:pos x="connsiteX1" y="connsiteY1"/>
                </a:cxn>
              </a:cxnLst>
              <a:rect l="l" t="t" r="r" b="b"/>
              <a:pathLst>
                <a:path w="94580" h="36216">
                  <a:moveTo>
                    <a:pt x="0" y="0"/>
                  </a:moveTo>
                  <a:lnTo>
                    <a:pt x="94580"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5" name="Freeform 335">
              <a:extLst>
                <a:ext uri="{FF2B5EF4-FFF2-40B4-BE49-F238E27FC236}">
                  <a16:creationId xmlns:a16="http://schemas.microsoft.com/office/drawing/2014/main" id="{ACE8DB90-185F-1620-0184-05522D3FFB3C}"/>
                </a:ext>
              </a:extLst>
            </p:cNvPr>
            <p:cNvSpPr/>
            <p:nvPr/>
          </p:nvSpPr>
          <p:spPr>
            <a:xfrm>
              <a:off x="7505851" y="4522575"/>
              <a:ext cx="35962" cy="84385"/>
            </a:xfrm>
            <a:custGeom>
              <a:avLst/>
              <a:gdLst>
                <a:gd name="connsiteX0" fmla="*/ 0 w 35962"/>
                <a:gd name="connsiteY0" fmla="*/ 0 h 84385"/>
                <a:gd name="connsiteX1" fmla="*/ 0 w 35962"/>
                <a:gd name="connsiteY1" fmla="*/ 84385 h 84385"/>
              </a:gdLst>
              <a:ahLst/>
              <a:cxnLst>
                <a:cxn ang="0">
                  <a:pos x="connsiteX0" y="connsiteY0"/>
                </a:cxn>
                <a:cxn ang="0">
                  <a:pos x="connsiteX1" y="connsiteY1"/>
                </a:cxn>
              </a:cxnLst>
              <a:rect l="l" t="t" r="r" b="b"/>
              <a:pathLst>
                <a:path w="35962" h="84385">
                  <a:moveTo>
                    <a:pt x="0" y="0"/>
                  </a:moveTo>
                  <a:lnTo>
                    <a:pt x="0" y="84385"/>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6" name="Freeform 336">
              <a:extLst>
                <a:ext uri="{FF2B5EF4-FFF2-40B4-BE49-F238E27FC236}">
                  <a16:creationId xmlns:a16="http://schemas.microsoft.com/office/drawing/2014/main" id="{F555B600-9074-8B57-C11A-6FD6195E34BA}"/>
                </a:ext>
              </a:extLst>
            </p:cNvPr>
            <p:cNvSpPr/>
            <p:nvPr/>
          </p:nvSpPr>
          <p:spPr>
            <a:xfrm>
              <a:off x="9376965" y="4646437"/>
              <a:ext cx="94580" cy="36216"/>
            </a:xfrm>
            <a:custGeom>
              <a:avLst/>
              <a:gdLst>
                <a:gd name="connsiteX0" fmla="*/ 0 w 94580"/>
                <a:gd name="connsiteY0" fmla="*/ 0 h 36216"/>
                <a:gd name="connsiteX1" fmla="*/ 94581 w 94580"/>
                <a:gd name="connsiteY1" fmla="*/ 0 h 36216"/>
              </a:gdLst>
              <a:ahLst/>
              <a:cxnLst>
                <a:cxn ang="0">
                  <a:pos x="connsiteX0" y="connsiteY0"/>
                </a:cxn>
                <a:cxn ang="0">
                  <a:pos x="connsiteX1" y="connsiteY1"/>
                </a:cxn>
              </a:cxnLst>
              <a:rect l="l" t="t" r="r" b="b"/>
              <a:pathLst>
                <a:path w="94580" h="36216">
                  <a:moveTo>
                    <a:pt x="0" y="0"/>
                  </a:moveTo>
                  <a:lnTo>
                    <a:pt x="9458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7" name="Freeform 337">
              <a:extLst>
                <a:ext uri="{FF2B5EF4-FFF2-40B4-BE49-F238E27FC236}">
                  <a16:creationId xmlns:a16="http://schemas.microsoft.com/office/drawing/2014/main" id="{C5600B8E-2F15-6CB3-22D6-D4F6E4D24E70}"/>
                </a:ext>
              </a:extLst>
            </p:cNvPr>
            <p:cNvSpPr/>
            <p:nvPr/>
          </p:nvSpPr>
          <p:spPr>
            <a:xfrm>
              <a:off x="9424075" y="460406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8" name="Freeform 338">
              <a:extLst>
                <a:ext uri="{FF2B5EF4-FFF2-40B4-BE49-F238E27FC236}">
                  <a16:creationId xmlns:a16="http://schemas.microsoft.com/office/drawing/2014/main" id="{8737960A-722A-080F-6224-C68B2BDF50BE}"/>
                </a:ext>
              </a:extLst>
            </p:cNvPr>
            <p:cNvSpPr/>
            <p:nvPr/>
          </p:nvSpPr>
          <p:spPr>
            <a:xfrm>
              <a:off x="9388472" y="4646437"/>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9" name="Freeform 339">
              <a:extLst>
                <a:ext uri="{FF2B5EF4-FFF2-40B4-BE49-F238E27FC236}">
                  <a16:creationId xmlns:a16="http://schemas.microsoft.com/office/drawing/2014/main" id="{62DDB588-9422-24A5-302E-AE15F0291707}"/>
                </a:ext>
              </a:extLst>
            </p:cNvPr>
            <p:cNvSpPr/>
            <p:nvPr/>
          </p:nvSpPr>
          <p:spPr>
            <a:xfrm>
              <a:off x="9435583" y="460406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0" name="Freeform 340">
              <a:extLst>
                <a:ext uri="{FF2B5EF4-FFF2-40B4-BE49-F238E27FC236}">
                  <a16:creationId xmlns:a16="http://schemas.microsoft.com/office/drawing/2014/main" id="{4D9EF3D9-E0CB-0868-7DA9-7EB643E92833}"/>
                </a:ext>
              </a:extLst>
            </p:cNvPr>
            <p:cNvSpPr/>
            <p:nvPr/>
          </p:nvSpPr>
          <p:spPr>
            <a:xfrm>
              <a:off x="10296518" y="4646437"/>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1" name="Freeform 341">
              <a:extLst>
                <a:ext uri="{FF2B5EF4-FFF2-40B4-BE49-F238E27FC236}">
                  <a16:creationId xmlns:a16="http://schemas.microsoft.com/office/drawing/2014/main" id="{B748CC1C-8EE7-8912-320C-67716C04EBFA}"/>
                </a:ext>
              </a:extLst>
            </p:cNvPr>
            <p:cNvSpPr/>
            <p:nvPr/>
          </p:nvSpPr>
          <p:spPr>
            <a:xfrm>
              <a:off x="10343629" y="460406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2" name="Freeform 342">
              <a:extLst>
                <a:ext uri="{FF2B5EF4-FFF2-40B4-BE49-F238E27FC236}">
                  <a16:creationId xmlns:a16="http://schemas.microsoft.com/office/drawing/2014/main" id="{65D1ED84-5DE4-8CEB-BD51-841D79B3FF23}"/>
                </a:ext>
              </a:extLst>
            </p:cNvPr>
            <p:cNvSpPr/>
            <p:nvPr/>
          </p:nvSpPr>
          <p:spPr>
            <a:xfrm>
              <a:off x="10330682" y="4646437"/>
              <a:ext cx="94220" cy="36216"/>
            </a:xfrm>
            <a:custGeom>
              <a:avLst/>
              <a:gdLst>
                <a:gd name="connsiteX0" fmla="*/ 0 w 94220"/>
                <a:gd name="connsiteY0" fmla="*/ 0 h 36216"/>
                <a:gd name="connsiteX1" fmla="*/ 94221 w 94220"/>
                <a:gd name="connsiteY1" fmla="*/ 0 h 36216"/>
              </a:gdLst>
              <a:ahLst/>
              <a:cxnLst>
                <a:cxn ang="0">
                  <a:pos x="connsiteX0" y="connsiteY0"/>
                </a:cxn>
                <a:cxn ang="0">
                  <a:pos x="connsiteX1" y="connsiteY1"/>
                </a:cxn>
              </a:cxnLst>
              <a:rect l="l" t="t" r="r" b="b"/>
              <a:pathLst>
                <a:path w="94220" h="36216">
                  <a:moveTo>
                    <a:pt x="0" y="0"/>
                  </a:moveTo>
                  <a:lnTo>
                    <a:pt x="94221" y="0"/>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3" name="Freeform 343">
              <a:extLst>
                <a:ext uri="{FF2B5EF4-FFF2-40B4-BE49-F238E27FC236}">
                  <a16:creationId xmlns:a16="http://schemas.microsoft.com/office/drawing/2014/main" id="{E66D2FC9-F88C-94C9-F7CE-B54BA7F1C985}"/>
                </a:ext>
              </a:extLst>
            </p:cNvPr>
            <p:cNvSpPr/>
            <p:nvPr/>
          </p:nvSpPr>
          <p:spPr>
            <a:xfrm>
              <a:off x="10377793" y="4604063"/>
              <a:ext cx="35962" cy="84747"/>
            </a:xfrm>
            <a:custGeom>
              <a:avLst/>
              <a:gdLst>
                <a:gd name="connsiteX0" fmla="*/ 0 w 35962"/>
                <a:gd name="connsiteY0" fmla="*/ 0 h 84747"/>
                <a:gd name="connsiteX1" fmla="*/ 0 w 35962"/>
                <a:gd name="connsiteY1" fmla="*/ 84747 h 84747"/>
              </a:gdLst>
              <a:ahLst/>
              <a:cxnLst>
                <a:cxn ang="0">
                  <a:pos x="connsiteX0" y="connsiteY0"/>
                </a:cxn>
                <a:cxn ang="0">
                  <a:pos x="connsiteX1" y="connsiteY1"/>
                </a:cxn>
              </a:cxnLst>
              <a:rect l="l" t="t" r="r" b="b"/>
              <a:pathLst>
                <a:path w="35962" h="84747">
                  <a:moveTo>
                    <a:pt x="0" y="0"/>
                  </a:moveTo>
                  <a:lnTo>
                    <a:pt x="0" y="84747"/>
                  </a:lnTo>
                </a:path>
              </a:pathLst>
            </a:custGeom>
            <a:ln w="19050" cap="sq">
              <a:solidFill>
                <a:srgbClr val="1C81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grpSp>
      <p:grpSp>
        <p:nvGrpSpPr>
          <p:cNvPr id="2" name="Group 1">
            <a:extLst>
              <a:ext uri="{FF2B5EF4-FFF2-40B4-BE49-F238E27FC236}">
                <a16:creationId xmlns:a16="http://schemas.microsoft.com/office/drawing/2014/main" id="{439691D7-AAD4-9E80-1789-4DFAE1AA5F61}"/>
              </a:ext>
            </a:extLst>
          </p:cNvPr>
          <p:cNvGrpSpPr/>
          <p:nvPr/>
        </p:nvGrpSpPr>
        <p:grpSpPr>
          <a:xfrm>
            <a:off x="1365028" y="4508307"/>
            <a:ext cx="10128473" cy="290507"/>
            <a:chOff x="1365028" y="4508307"/>
            <a:chExt cx="10128473" cy="290507"/>
          </a:xfrm>
        </p:grpSpPr>
        <p:sp>
          <p:nvSpPr>
            <p:cNvPr id="385" name="TextBox 384">
              <a:extLst>
                <a:ext uri="{FF2B5EF4-FFF2-40B4-BE49-F238E27FC236}">
                  <a16:creationId xmlns:a16="http://schemas.microsoft.com/office/drawing/2014/main" id="{1A275908-751C-BFCC-0E65-A1C769BDF128}"/>
                </a:ext>
              </a:extLst>
            </p:cNvPr>
            <p:cNvSpPr txBox="1"/>
            <p:nvPr/>
          </p:nvSpPr>
          <p:spPr>
            <a:xfrm>
              <a:off x="1365028" y="4508307"/>
              <a:ext cx="593767" cy="290507"/>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0</a:t>
              </a:r>
            </a:p>
          </p:txBody>
        </p:sp>
        <p:sp>
          <p:nvSpPr>
            <p:cNvPr id="386" name="TextBox 385">
              <a:extLst>
                <a:ext uri="{FF2B5EF4-FFF2-40B4-BE49-F238E27FC236}">
                  <a16:creationId xmlns:a16="http://schemas.microsoft.com/office/drawing/2014/main" id="{76C3D5D3-DDDC-8AB2-A65C-4F017A50417C}"/>
                </a:ext>
              </a:extLst>
            </p:cNvPr>
            <p:cNvSpPr txBox="1"/>
            <p:nvPr/>
          </p:nvSpPr>
          <p:spPr>
            <a:xfrm>
              <a:off x="2324556" y="4508307"/>
              <a:ext cx="593767" cy="290507"/>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3</a:t>
              </a:r>
            </a:p>
          </p:txBody>
        </p:sp>
        <p:sp>
          <p:nvSpPr>
            <p:cNvPr id="387" name="TextBox 386">
              <a:extLst>
                <a:ext uri="{FF2B5EF4-FFF2-40B4-BE49-F238E27FC236}">
                  <a16:creationId xmlns:a16="http://schemas.microsoft.com/office/drawing/2014/main" id="{E29E79FB-8746-31F2-D58C-DC401534A46F}"/>
                </a:ext>
              </a:extLst>
            </p:cNvPr>
            <p:cNvSpPr txBox="1"/>
            <p:nvPr/>
          </p:nvSpPr>
          <p:spPr>
            <a:xfrm>
              <a:off x="3277353" y="4508307"/>
              <a:ext cx="593767" cy="290507"/>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6</a:t>
              </a:r>
            </a:p>
          </p:txBody>
        </p:sp>
        <p:sp>
          <p:nvSpPr>
            <p:cNvPr id="388" name="TextBox 387">
              <a:extLst>
                <a:ext uri="{FF2B5EF4-FFF2-40B4-BE49-F238E27FC236}">
                  <a16:creationId xmlns:a16="http://schemas.microsoft.com/office/drawing/2014/main" id="{61E0B634-8623-3D72-22EE-769B9A373147}"/>
                </a:ext>
              </a:extLst>
            </p:cNvPr>
            <p:cNvSpPr txBox="1"/>
            <p:nvPr/>
          </p:nvSpPr>
          <p:spPr>
            <a:xfrm>
              <a:off x="4230150" y="4508307"/>
              <a:ext cx="593767" cy="290507"/>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9</a:t>
              </a:r>
            </a:p>
          </p:txBody>
        </p:sp>
        <p:sp>
          <p:nvSpPr>
            <p:cNvPr id="389" name="TextBox 388">
              <a:extLst>
                <a:ext uri="{FF2B5EF4-FFF2-40B4-BE49-F238E27FC236}">
                  <a16:creationId xmlns:a16="http://schemas.microsoft.com/office/drawing/2014/main" id="{46C7F14D-975A-5532-D238-0585D82623FB}"/>
                </a:ext>
              </a:extLst>
            </p:cNvPr>
            <p:cNvSpPr txBox="1"/>
            <p:nvPr/>
          </p:nvSpPr>
          <p:spPr>
            <a:xfrm>
              <a:off x="5182948" y="4508307"/>
              <a:ext cx="593767" cy="290507"/>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12</a:t>
              </a:r>
            </a:p>
          </p:txBody>
        </p:sp>
        <p:sp>
          <p:nvSpPr>
            <p:cNvPr id="390" name="TextBox 389">
              <a:extLst>
                <a:ext uri="{FF2B5EF4-FFF2-40B4-BE49-F238E27FC236}">
                  <a16:creationId xmlns:a16="http://schemas.microsoft.com/office/drawing/2014/main" id="{2C9742BB-3E92-95B2-1D76-64DF30154278}"/>
                </a:ext>
              </a:extLst>
            </p:cNvPr>
            <p:cNvSpPr txBox="1"/>
            <p:nvPr/>
          </p:nvSpPr>
          <p:spPr>
            <a:xfrm>
              <a:off x="6135745" y="4508307"/>
              <a:ext cx="593767" cy="290507"/>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15</a:t>
              </a:r>
            </a:p>
          </p:txBody>
        </p:sp>
        <p:sp>
          <p:nvSpPr>
            <p:cNvPr id="391" name="TextBox 390">
              <a:extLst>
                <a:ext uri="{FF2B5EF4-FFF2-40B4-BE49-F238E27FC236}">
                  <a16:creationId xmlns:a16="http://schemas.microsoft.com/office/drawing/2014/main" id="{61DCC5AC-B5AB-02C7-CD3D-C1440A97A441}"/>
                </a:ext>
              </a:extLst>
            </p:cNvPr>
            <p:cNvSpPr txBox="1"/>
            <p:nvPr/>
          </p:nvSpPr>
          <p:spPr>
            <a:xfrm>
              <a:off x="7088543" y="4508307"/>
              <a:ext cx="593767" cy="290507"/>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18</a:t>
              </a:r>
            </a:p>
          </p:txBody>
        </p:sp>
        <p:sp>
          <p:nvSpPr>
            <p:cNvPr id="392" name="TextBox 391">
              <a:extLst>
                <a:ext uri="{FF2B5EF4-FFF2-40B4-BE49-F238E27FC236}">
                  <a16:creationId xmlns:a16="http://schemas.microsoft.com/office/drawing/2014/main" id="{E4928F7A-4BE4-3033-B85D-853AC3DC3007}"/>
                </a:ext>
              </a:extLst>
            </p:cNvPr>
            <p:cNvSpPr txBox="1"/>
            <p:nvPr/>
          </p:nvSpPr>
          <p:spPr>
            <a:xfrm>
              <a:off x="8041340" y="4508307"/>
              <a:ext cx="593767" cy="290507"/>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21</a:t>
              </a:r>
            </a:p>
          </p:txBody>
        </p:sp>
        <p:sp>
          <p:nvSpPr>
            <p:cNvPr id="393" name="TextBox 392">
              <a:extLst>
                <a:ext uri="{FF2B5EF4-FFF2-40B4-BE49-F238E27FC236}">
                  <a16:creationId xmlns:a16="http://schemas.microsoft.com/office/drawing/2014/main" id="{4A503465-E0AF-BBA6-16BF-01ED47772EA9}"/>
                </a:ext>
              </a:extLst>
            </p:cNvPr>
            <p:cNvSpPr txBox="1"/>
            <p:nvPr/>
          </p:nvSpPr>
          <p:spPr>
            <a:xfrm>
              <a:off x="8994137" y="4508307"/>
              <a:ext cx="593767" cy="290507"/>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24</a:t>
              </a:r>
            </a:p>
          </p:txBody>
        </p:sp>
        <p:sp>
          <p:nvSpPr>
            <p:cNvPr id="394" name="TextBox 393">
              <a:extLst>
                <a:ext uri="{FF2B5EF4-FFF2-40B4-BE49-F238E27FC236}">
                  <a16:creationId xmlns:a16="http://schemas.microsoft.com/office/drawing/2014/main" id="{AD184C5E-1A21-1BAD-4C4B-5661BEB1E492}"/>
                </a:ext>
              </a:extLst>
            </p:cNvPr>
            <p:cNvSpPr txBox="1"/>
            <p:nvPr/>
          </p:nvSpPr>
          <p:spPr>
            <a:xfrm>
              <a:off x="9946935" y="4508307"/>
              <a:ext cx="593767" cy="290507"/>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27</a:t>
              </a:r>
            </a:p>
          </p:txBody>
        </p:sp>
        <p:sp>
          <p:nvSpPr>
            <p:cNvPr id="395" name="TextBox 394">
              <a:extLst>
                <a:ext uri="{FF2B5EF4-FFF2-40B4-BE49-F238E27FC236}">
                  <a16:creationId xmlns:a16="http://schemas.microsoft.com/office/drawing/2014/main" id="{C34D8235-F04F-EC61-E59E-10627669CD65}"/>
                </a:ext>
              </a:extLst>
            </p:cNvPr>
            <p:cNvSpPr txBox="1"/>
            <p:nvPr/>
          </p:nvSpPr>
          <p:spPr>
            <a:xfrm>
              <a:off x="10899734" y="4508307"/>
              <a:ext cx="593767" cy="290507"/>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30</a:t>
              </a:r>
            </a:p>
          </p:txBody>
        </p:sp>
      </p:grpSp>
      <p:grpSp>
        <p:nvGrpSpPr>
          <p:cNvPr id="373" name="Group 372">
            <a:extLst>
              <a:ext uri="{FF2B5EF4-FFF2-40B4-BE49-F238E27FC236}">
                <a16:creationId xmlns:a16="http://schemas.microsoft.com/office/drawing/2014/main" id="{1E911B2F-F19D-C716-6FF7-DAB071109842}"/>
              </a:ext>
            </a:extLst>
          </p:cNvPr>
          <p:cNvGrpSpPr/>
          <p:nvPr/>
        </p:nvGrpSpPr>
        <p:grpSpPr>
          <a:xfrm>
            <a:off x="903703" y="1027286"/>
            <a:ext cx="399872" cy="3519329"/>
            <a:chOff x="698205" y="1418414"/>
            <a:chExt cx="434684" cy="3773634"/>
          </a:xfrm>
        </p:grpSpPr>
        <p:sp>
          <p:nvSpPr>
            <p:cNvPr id="374" name="TextBox 373">
              <a:extLst>
                <a:ext uri="{FF2B5EF4-FFF2-40B4-BE49-F238E27FC236}">
                  <a16:creationId xmlns:a16="http://schemas.microsoft.com/office/drawing/2014/main" id="{EF79DA40-0E41-CE1D-4D10-13CA80FF37C6}"/>
                </a:ext>
              </a:extLst>
            </p:cNvPr>
            <p:cNvSpPr txBox="1"/>
            <p:nvPr/>
          </p:nvSpPr>
          <p:spPr>
            <a:xfrm>
              <a:off x="698205" y="4947978"/>
              <a:ext cx="434684" cy="244070"/>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0</a:t>
              </a:r>
            </a:p>
          </p:txBody>
        </p:sp>
        <p:sp>
          <p:nvSpPr>
            <p:cNvPr id="375" name="TextBox 374">
              <a:extLst>
                <a:ext uri="{FF2B5EF4-FFF2-40B4-BE49-F238E27FC236}">
                  <a16:creationId xmlns:a16="http://schemas.microsoft.com/office/drawing/2014/main" id="{6A58B2E1-0C5E-2748-0466-B548F1A847AC}"/>
                </a:ext>
              </a:extLst>
            </p:cNvPr>
            <p:cNvSpPr txBox="1"/>
            <p:nvPr/>
          </p:nvSpPr>
          <p:spPr>
            <a:xfrm>
              <a:off x="698205" y="4595018"/>
              <a:ext cx="434684" cy="244070"/>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10</a:t>
              </a:r>
            </a:p>
          </p:txBody>
        </p:sp>
        <p:sp>
          <p:nvSpPr>
            <p:cNvPr id="376" name="TextBox 375">
              <a:extLst>
                <a:ext uri="{FF2B5EF4-FFF2-40B4-BE49-F238E27FC236}">
                  <a16:creationId xmlns:a16="http://schemas.microsoft.com/office/drawing/2014/main" id="{5C962C0E-C136-5AD7-9F6C-64613A1B4F70}"/>
                </a:ext>
              </a:extLst>
            </p:cNvPr>
            <p:cNvSpPr txBox="1"/>
            <p:nvPr/>
          </p:nvSpPr>
          <p:spPr>
            <a:xfrm>
              <a:off x="698205" y="4242062"/>
              <a:ext cx="434684" cy="244070"/>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20</a:t>
              </a:r>
            </a:p>
          </p:txBody>
        </p:sp>
        <p:sp>
          <p:nvSpPr>
            <p:cNvPr id="377" name="TextBox 376">
              <a:extLst>
                <a:ext uri="{FF2B5EF4-FFF2-40B4-BE49-F238E27FC236}">
                  <a16:creationId xmlns:a16="http://schemas.microsoft.com/office/drawing/2014/main" id="{B724838A-CA4B-4481-A237-C6DA19D3B0A7}"/>
                </a:ext>
              </a:extLst>
            </p:cNvPr>
            <p:cNvSpPr txBox="1"/>
            <p:nvPr/>
          </p:nvSpPr>
          <p:spPr>
            <a:xfrm>
              <a:off x="698205" y="3889106"/>
              <a:ext cx="434684" cy="244070"/>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30</a:t>
              </a:r>
            </a:p>
          </p:txBody>
        </p:sp>
        <p:sp>
          <p:nvSpPr>
            <p:cNvPr id="378" name="TextBox 377">
              <a:extLst>
                <a:ext uri="{FF2B5EF4-FFF2-40B4-BE49-F238E27FC236}">
                  <a16:creationId xmlns:a16="http://schemas.microsoft.com/office/drawing/2014/main" id="{17CCEE80-2825-BE63-FB6C-FF7C96767FEA}"/>
                </a:ext>
              </a:extLst>
            </p:cNvPr>
            <p:cNvSpPr txBox="1"/>
            <p:nvPr/>
          </p:nvSpPr>
          <p:spPr>
            <a:xfrm>
              <a:off x="698205" y="3536150"/>
              <a:ext cx="434684" cy="244070"/>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40</a:t>
              </a:r>
            </a:p>
          </p:txBody>
        </p:sp>
        <p:sp>
          <p:nvSpPr>
            <p:cNvPr id="379" name="TextBox 378">
              <a:extLst>
                <a:ext uri="{FF2B5EF4-FFF2-40B4-BE49-F238E27FC236}">
                  <a16:creationId xmlns:a16="http://schemas.microsoft.com/office/drawing/2014/main" id="{EB1BA1C6-A67E-9A21-041F-D2B4E938A9A6}"/>
                </a:ext>
              </a:extLst>
            </p:cNvPr>
            <p:cNvSpPr txBox="1"/>
            <p:nvPr/>
          </p:nvSpPr>
          <p:spPr>
            <a:xfrm>
              <a:off x="698205" y="3183194"/>
              <a:ext cx="434684" cy="244070"/>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50</a:t>
              </a:r>
            </a:p>
          </p:txBody>
        </p:sp>
        <p:sp>
          <p:nvSpPr>
            <p:cNvPr id="380" name="TextBox 379">
              <a:extLst>
                <a:ext uri="{FF2B5EF4-FFF2-40B4-BE49-F238E27FC236}">
                  <a16:creationId xmlns:a16="http://schemas.microsoft.com/office/drawing/2014/main" id="{E8DBC051-881A-7206-11B8-C657F0362B1A}"/>
                </a:ext>
              </a:extLst>
            </p:cNvPr>
            <p:cNvSpPr txBox="1"/>
            <p:nvPr/>
          </p:nvSpPr>
          <p:spPr>
            <a:xfrm>
              <a:off x="698205" y="2830238"/>
              <a:ext cx="434684" cy="244070"/>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60</a:t>
              </a:r>
            </a:p>
          </p:txBody>
        </p:sp>
        <p:sp>
          <p:nvSpPr>
            <p:cNvPr id="381" name="TextBox 380">
              <a:extLst>
                <a:ext uri="{FF2B5EF4-FFF2-40B4-BE49-F238E27FC236}">
                  <a16:creationId xmlns:a16="http://schemas.microsoft.com/office/drawing/2014/main" id="{4A3DC1E7-28B4-0A06-92B3-DEC8D134B712}"/>
                </a:ext>
              </a:extLst>
            </p:cNvPr>
            <p:cNvSpPr txBox="1"/>
            <p:nvPr/>
          </p:nvSpPr>
          <p:spPr>
            <a:xfrm>
              <a:off x="698205" y="2477282"/>
              <a:ext cx="434684" cy="244070"/>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70</a:t>
              </a:r>
            </a:p>
          </p:txBody>
        </p:sp>
        <p:sp>
          <p:nvSpPr>
            <p:cNvPr id="382" name="TextBox 381">
              <a:extLst>
                <a:ext uri="{FF2B5EF4-FFF2-40B4-BE49-F238E27FC236}">
                  <a16:creationId xmlns:a16="http://schemas.microsoft.com/office/drawing/2014/main" id="{C42BA24B-3B82-8187-7A2A-4C74CFFBF811}"/>
                </a:ext>
              </a:extLst>
            </p:cNvPr>
            <p:cNvSpPr txBox="1"/>
            <p:nvPr/>
          </p:nvSpPr>
          <p:spPr>
            <a:xfrm>
              <a:off x="698205" y="2124326"/>
              <a:ext cx="434684" cy="244070"/>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80</a:t>
              </a:r>
            </a:p>
          </p:txBody>
        </p:sp>
        <p:sp>
          <p:nvSpPr>
            <p:cNvPr id="383" name="TextBox 382">
              <a:extLst>
                <a:ext uri="{FF2B5EF4-FFF2-40B4-BE49-F238E27FC236}">
                  <a16:creationId xmlns:a16="http://schemas.microsoft.com/office/drawing/2014/main" id="{FAEE8771-6B3A-A799-F934-FF18372C0577}"/>
                </a:ext>
              </a:extLst>
            </p:cNvPr>
            <p:cNvSpPr txBox="1"/>
            <p:nvPr/>
          </p:nvSpPr>
          <p:spPr>
            <a:xfrm>
              <a:off x="698205" y="1771370"/>
              <a:ext cx="434684" cy="244070"/>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90</a:t>
              </a:r>
            </a:p>
          </p:txBody>
        </p:sp>
        <p:sp>
          <p:nvSpPr>
            <p:cNvPr id="384" name="TextBox 383">
              <a:extLst>
                <a:ext uri="{FF2B5EF4-FFF2-40B4-BE49-F238E27FC236}">
                  <a16:creationId xmlns:a16="http://schemas.microsoft.com/office/drawing/2014/main" id="{C2D631AF-FE87-3635-4271-21BDE977E347}"/>
                </a:ext>
              </a:extLst>
            </p:cNvPr>
            <p:cNvSpPr txBox="1"/>
            <p:nvPr/>
          </p:nvSpPr>
          <p:spPr>
            <a:xfrm>
              <a:off x="698205" y="1418414"/>
              <a:ext cx="434684" cy="244070"/>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100</a:t>
              </a:r>
            </a:p>
          </p:txBody>
        </p:sp>
      </p:grpSp>
      <p:sp>
        <p:nvSpPr>
          <p:cNvPr id="717" name="TextBox 11">
            <a:extLst>
              <a:ext uri="{FF2B5EF4-FFF2-40B4-BE49-F238E27FC236}">
                <a16:creationId xmlns:a16="http://schemas.microsoft.com/office/drawing/2014/main" id="{3CFC94AB-4C56-E727-E5C2-0D9D8A27FAC4}"/>
              </a:ext>
            </a:extLst>
          </p:cNvPr>
          <p:cNvSpPr txBox="1"/>
          <p:nvPr/>
        </p:nvSpPr>
        <p:spPr>
          <a:xfrm>
            <a:off x="1872341" y="5466409"/>
            <a:ext cx="8815742" cy="727885"/>
          </a:xfrm>
          <a:prstGeom prst="rect">
            <a:avLst/>
          </a:prstGeom>
          <a:solidFill>
            <a:schemeClr val="bg1">
              <a:lumMod val="85000"/>
            </a:schemeClr>
          </a:solidFill>
          <a:ln w="12700">
            <a:noFill/>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2060"/>
                </a:solidFill>
                <a:effectLst/>
                <a:uLnTx/>
                <a:uFillTx/>
                <a:latin typeface="Arial" panose="020B0604020202020204"/>
                <a:ea typeface="+mn-ea"/>
                <a:cs typeface="+mn-cs"/>
              </a:rPr>
              <a:t>Median PFS per BIRC (ITT): 6.3 vs 4.2 </a:t>
            </a:r>
            <a:r>
              <a:rPr kumimoji="0" lang="en-US" sz="1400" b="1" i="0" u="none" strike="noStrike" kern="1200" cap="none" spc="0" normalizeH="0" baseline="0" noProof="0" err="1">
                <a:ln>
                  <a:noFill/>
                </a:ln>
                <a:solidFill>
                  <a:srgbClr val="002060"/>
                </a:solidFill>
                <a:effectLst/>
                <a:uLnTx/>
                <a:uFillTx/>
                <a:latin typeface="Arial" panose="020B0604020202020204"/>
                <a:ea typeface="+mn-ea"/>
                <a:cs typeface="+mn-cs"/>
              </a:rPr>
              <a:t>mo</a:t>
            </a:r>
            <a:r>
              <a:rPr kumimoji="0" lang="en-US" sz="1400" b="1" i="0" u="none" strike="noStrike" kern="1200" cap="none" spc="0" normalizeH="0" baseline="0" noProof="0">
                <a:ln>
                  <a:noFill/>
                </a:ln>
                <a:solidFill>
                  <a:srgbClr val="002060"/>
                </a:solidFill>
                <a:effectLst/>
                <a:uLnTx/>
                <a:uFillTx/>
                <a:latin typeface="Arial" panose="020B0604020202020204"/>
                <a:ea typeface="+mn-ea"/>
                <a:cs typeface="+mn-cs"/>
              </a:rPr>
              <a:t> (HR 0.64 [95% CI, 0.50–0.81]; </a:t>
            </a:r>
            <a:r>
              <a:rPr kumimoji="0" lang="en-US" sz="1400" b="1" i="1" u="none" strike="noStrike" kern="1200" cap="none" spc="0" normalizeH="0" baseline="0" noProof="0">
                <a:ln>
                  <a:noFill/>
                </a:ln>
                <a:solidFill>
                  <a:srgbClr val="002060"/>
                </a:solidFill>
                <a:effectLst/>
                <a:uLnTx/>
                <a:uFillTx/>
                <a:latin typeface="Arial" panose="020B0604020202020204"/>
                <a:ea typeface="+mn-ea"/>
                <a:cs typeface="+mn-cs"/>
              </a:rPr>
              <a:t>P</a:t>
            </a:r>
            <a:r>
              <a:rPr kumimoji="0" lang="en-US" sz="1400" b="1" i="0" u="none" strike="noStrike" kern="1200" cap="none" spc="0" normalizeH="0" baseline="0" noProof="0">
                <a:ln>
                  <a:noFill/>
                </a:ln>
                <a:solidFill>
                  <a:srgbClr val="002060"/>
                </a:solidFill>
                <a:effectLst/>
                <a:uLnTx/>
                <a:uFillTx/>
                <a:latin typeface="Arial" panose="020B0604020202020204"/>
                <a:ea typeface="+mn-ea"/>
                <a:cs typeface="+mn-cs"/>
              </a:rPr>
              <a:t>=0.0002)</a:t>
            </a:r>
            <a:endParaRPr kumimoji="0" lang="en-US" sz="1200" b="1" i="0" u="none" strike="noStrike" kern="1200" cap="none" spc="0" normalizeH="0" baseline="0" noProof="0">
              <a:ln>
                <a:noFill/>
              </a:ln>
              <a:solidFill>
                <a:srgbClr val="00206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Median </a:t>
            </a:r>
            <a:r>
              <a:rPr kumimoji="0" lang="en-US" sz="1400" b="0" i="0" u="none" strike="noStrike" kern="1200" cap="none" spc="0" normalizeH="0" baseline="0" noProof="0" err="1">
                <a:ln>
                  <a:noFill/>
                </a:ln>
                <a:solidFill>
                  <a:srgbClr val="002060"/>
                </a:solidFill>
                <a:effectLst/>
                <a:uLnTx/>
                <a:uFillTx/>
                <a:latin typeface="Arial" panose="020B0604020202020204"/>
                <a:ea typeface="+mn-ea"/>
                <a:cs typeface="+mn-cs"/>
              </a:rPr>
              <a:t>rPFS</a:t>
            </a: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 per PCWG3 in PFS ITT population: 6.3 vs 4.1 </a:t>
            </a:r>
            <a:r>
              <a:rPr kumimoji="0" lang="en-US" sz="1400" b="0" i="0" u="none" strike="noStrike" kern="1200" cap="none" spc="0" normalizeH="0" baseline="0" noProof="0" err="1">
                <a:ln>
                  <a:noFill/>
                </a:ln>
                <a:solidFill>
                  <a:srgbClr val="002060"/>
                </a:solidFill>
                <a:effectLst/>
                <a:uLnTx/>
                <a:uFillTx/>
                <a:latin typeface="Arial" panose="020B0604020202020204"/>
                <a:ea typeface="+mn-ea"/>
                <a:cs typeface="+mn-cs"/>
              </a:rPr>
              <a:t>mo</a:t>
            </a: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 (HR, 0.62 [95% CI, 0.48–0.81])</a:t>
            </a:r>
          </a:p>
        </p:txBody>
      </p:sp>
      <p:cxnSp>
        <p:nvCxnSpPr>
          <p:cNvPr id="5" name="Straight Connector 4">
            <a:extLst>
              <a:ext uri="{FF2B5EF4-FFF2-40B4-BE49-F238E27FC236}">
                <a16:creationId xmlns:a16="http://schemas.microsoft.com/office/drawing/2014/main" id="{5842DD30-BA9E-8F9A-93BC-64C57DC4281F}"/>
              </a:ext>
            </a:extLst>
          </p:cNvPr>
          <p:cNvCxnSpPr>
            <a:cxnSpLocks/>
          </p:cNvCxnSpPr>
          <p:nvPr/>
        </p:nvCxnSpPr>
        <p:spPr>
          <a:xfrm flipV="1">
            <a:off x="3562487" y="2483983"/>
            <a:ext cx="7499" cy="201576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69EEC8B-3E0A-D768-E3A0-DBBAEC93A762}"/>
              </a:ext>
            </a:extLst>
          </p:cNvPr>
          <p:cNvSpPr txBox="1"/>
          <p:nvPr/>
        </p:nvSpPr>
        <p:spPr>
          <a:xfrm>
            <a:off x="3412852" y="2157063"/>
            <a:ext cx="723892" cy="330944"/>
          </a:xfrm>
          <a:prstGeom prst="rect">
            <a:avLst/>
          </a:prstGeom>
          <a:noFill/>
          <a:ln w="127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3753E"/>
                </a:solidFill>
                <a:effectLst/>
                <a:uLnTx/>
                <a:uFillTx/>
                <a:latin typeface="Arial" panose="020B0604020202020204"/>
                <a:ea typeface="+mn-ea"/>
                <a:cs typeface="+mn-cs"/>
              </a:rPr>
              <a:t>60%</a:t>
            </a:r>
          </a:p>
        </p:txBody>
      </p:sp>
      <p:sp>
        <p:nvSpPr>
          <p:cNvPr id="22" name="TextBox 21">
            <a:extLst>
              <a:ext uri="{FF2B5EF4-FFF2-40B4-BE49-F238E27FC236}">
                <a16:creationId xmlns:a16="http://schemas.microsoft.com/office/drawing/2014/main" id="{37431A04-B88C-3786-1DCF-937ABB3B7112}"/>
              </a:ext>
            </a:extLst>
          </p:cNvPr>
          <p:cNvSpPr txBox="1"/>
          <p:nvPr/>
        </p:nvSpPr>
        <p:spPr>
          <a:xfrm>
            <a:off x="3013830" y="3031321"/>
            <a:ext cx="723892" cy="330944"/>
          </a:xfrm>
          <a:prstGeom prst="rect">
            <a:avLst/>
          </a:prstGeom>
          <a:noFill/>
          <a:ln w="127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C81C1"/>
                </a:solidFill>
                <a:effectLst/>
                <a:uLnTx/>
                <a:uFillTx/>
                <a:latin typeface="Arial" panose="020B0604020202020204"/>
                <a:ea typeface="+mn-ea"/>
                <a:cs typeface="+mn-cs"/>
              </a:rPr>
              <a:t>42%</a:t>
            </a:r>
          </a:p>
        </p:txBody>
      </p:sp>
      <p:cxnSp>
        <p:nvCxnSpPr>
          <p:cNvPr id="24" name="Straight Connector 23">
            <a:extLst>
              <a:ext uri="{FF2B5EF4-FFF2-40B4-BE49-F238E27FC236}">
                <a16:creationId xmlns:a16="http://schemas.microsoft.com/office/drawing/2014/main" id="{364048F0-8D31-3167-76C6-08028518B9AB}"/>
              </a:ext>
            </a:extLst>
          </p:cNvPr>
          <p:cNvCxnSpPr>
            <a:cxnSpLocks/>
          </p:cNvCxnSpPr>
          <p:nvPr/>
        </p:nvCxnSpPr>
        <p:spPr>
          <a:xfrm flipH="1" flipV="1">
            <a:off x="5464283" y="3632928"/>
            <a:ext cx="3845" cy="84069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1C99752-FDBC-9628-BC67-0FB41CBA993E}"/>
              </a:ext>
            </a:extLst>
          </p:cNvPr>
          <p:cNvSpPr txBox="1"/>
          <p:nvPr/>
        </p:nvSpPr>
        <p:spPr>
          <a:xfrm>
            <a:off x="5304064" y="3266979"/>
            <a:ext cx="723892" cy="330944"/>
          </a:xfrm>
          <a:prstGeom prst="rect">
            <a:avLst/>
          </a:prstGeom>
          <a:noFill/>
          <a:ln w="127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3753E"/>
                </a:solidFill>
                <a:effectLst/>
                <a:uLnTx/>
                <a:uFillTx/>
                <a:latin typeface="Arial" panose="020B0604020202020204"/>
                <a:ea typeface="+mn-ea"/>
                <a:cs typeface="+mn-cs"/>
              </a:rPr>
              <a:t>25%</a:t>
            </a:r>
          </a:p>
        </p:txBody>
      </p:sp>
      <p:sp>
        <p:nvSpPr>
          <p:cNvPr id="43" name="TextBox 42">
            <a:extLst>
              <a:ext uri="{FF2B5EF4-FFF2-40B4-BE49-F238E27FC236}">
                <a16:creationId xmlns:a16="http://schemas.microsoft.com/office/drawing/2014/main" id="{EDA32F52-C97B-9613-B1AE-2943F5456956}"/>
              </a:ext>
            </a:extLst>
          </p:cNvPr>
          <p:cNvSpPr txBox="1"/>
          <p:nvPr/>
        </p:nvSpPr>
        <p:spPr>
          <a:xfrm>
            <a:off x="4908303" y="3825980"/>
            <a:ext cx="723892" cy="330944"/>
          </a:xfrm>
          <a:prstGeom prst="rect">
            <a:avLst/>
          </a:prstGeom>
          <a:noFill/>
          <a:ln w="127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C81C1"/>
                </a:solidFill>
                <a:effectLst/>
                <a:uLnTx/>
                <a:uFillTx/>
                <a:latin typeface="Arial" panose="020B0604020202020204"/>
                <a:ea typeface="+mn-ea"/>
                <a:cs typeface="+mn-cs"/>
              </a:rPr>
              <a:t>18%</a:t>
            </a:r>
          </a:p>
        </p:txBody>
      </p:sp>
    </p:spTree>
    <p:extLst>
      <p:ext uri="{BB962C8B-B14F-4D97-AF65-F5344CB8AC3E}">
        <p14:creationId xmlns:p14="http://schemas.microsoft.com/office/powerpoint/2010/main" val="149727828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69E9E7DA-E76A-3D10-92C3-EF88CC8197FF}"/>
              </a:ext>
            </a:extLst>
          </p:cNvPr>
          <p:cNvSpPr>
            <a:spLocks noGrp="1"/>
          </p:cNvSpPr>
          <p:nvPr>
            <p:ph type="body" sz="quarter" idx="16"/>
          </p:nvPr>
        </p:nvSpPr>
        <p:spPr/>
        <p:txBody>
          <a:bodyPr/>
          <a:lstStyle/>
          <a:p>
            <a:r>
              <a:rPr lang="en-US"/>
              <a:t>Critical </a:t>
            </a:r>
            <a:r>
              <a:rPr lang="en-US" i="1"/>
              <a:t>P</a:t>
            </a:r>
            <a:r>
              <a:rPr lang="en-US"/>
              <a:t> value for OS is 0.002675 at this interim analysis using a prespecified Lan-</a:t>
            </a:r>
            <a:r>
              <a:rPr lang="en-US" err="1"/>
              <a:t>DeMets</a:t>
            </a:r>
            <a:r>
              <a:rPr lang="en-US"/>
              <a:t> O’Brien-Fleming (LD-OF) alpha-spending function.</a:t>
            </a:r>
          </a:p>
        </p:txBody>
      </p:sp>
      <p:sp>
        <p:nvSpPr>
          <p:cNvPr id="760" name="Title 759">
            <a:extLst>
              <a:ext uri="{FF2B5EF4-FFF2-40B4-BE49-F238E27FC236}">
                <a16:creationId xmlns:a16="http://schemas.microsoft.com/office/drawing/2014/main" id="{A8753EB1-C16C-C9C3-454D-3B1848A9A04C}"/>
              </a:ext>
            </a:extLst>
          </p:cNvPr>
          <p:cNvSpPr>
            <a:spLocks noGrp="1"/>
          </p:cNvSpPr>
          <p:nvPr>
            <p:ph type="title"/>
          </p:nvPr>
        </p:nvSpPr>
        <p:spPr/>
        <p:txBody>
          <a:bodyPr>
            <a:noAutofit/>
          </a:bodyPr>
          <a:lstStyle/>
          <a:p>
            <a:r>
              <a:rPr lang="en-GB">
                <a:ea typeface="Calibri"/>
                <a:cs typeface="Calibri"/>
              </a:rPr>
              <a:t>Interim OS (ITT Population)</a:t>
            </a:r>
            <a:endParaRPr lang="en-US" b="0">
              <a:highlight>
                <a:srgbClr val="FFFF00"/>
              </a:highlight>
              <a:ea typeface="Calibri"/>
              <a:cs typeface="Calibri"/>
            </a:endParaRPr>
          </a:p>
        </p:txBody>
      </p:sp>
      <p:sp>
        <p:nvSpPr>
          <p:cNvPr id="46" name="Text Placeholder 45">
            <a:extLst>
              <a:ext uri="{FF2B5EF4-FFF2-40B4-BE49-F238E27FC236}">
                <a16:creationId xmlns:a16="http://schemas.microsoft.com/office/drawing/2014/main" id="{50E3E9F1-34A5-66E3-C8A5-2D4CA01252DC}"/>
              </a:ext>
            </a:extLst>
          </p:cNvPr>
          <p:cNvSpPr>
            <a:spLocks noGrp="1"/>
          </p:cNvSpPr>
          <p:nvPr>
            <p:ph type="body" sz="quarter" idx="17"/>
          </p:nvPr>
        </p:nvSpPr>
        <p:spPr/>
        <p:txBody>
          <a:bodyPr/>
          <a:lstStyle/>
          <a:p>
            <a:r>
              <a:rPr lang="en-GB" sz="1800" b="0">
                <a:ea typeface="Calibri"/>
                <a:cs typeface="Calibri"/>
              </a:rPr>
              <a:t>49% of Target Number of Events</a:t>
            </a:r>
            <a:endParaRPr lang="en-US"/>
          </a:p>
        </p:txBody>
      </p:sp>
      <p:pic>
        <p:nvPicPr>
          <p:cNvPr id="4" name="ORIGINAL GRAPH" hidden="1">
            <a:extLst>
              <a:ext uri="{FF2B5EF4-FFF2-40B4-BE49-F238E27FC236}">
                <a16:creationId xmlns:a16="http://schemas.microsoft.com/office/drawing/2014/main" id="{7DA78920-9CD5-55CB-B3C3-15953BF2C736}"/>
              </a:ext>
            </a:extLst>
          </p:cNvPr>
          <p:cNvPicPr>
            <a:picLocks noChangeAspect="1"/>
          </p:cNvPicPr>
          <p:nvPr/>
        </p:nvPicPr>
        <p:blipFill>
          <a:blip r:embed="rId4"/>
          <a:stretch>
            <a:fillRect/>
          </a:stretch>
        </p:blipFill>
        <p:spPr>
          <a:xfrm>
            <a:off x="182880" y="550692"/>
            <a:ext cx="12192000" cy="5317703"/>
          </a:xfrm>
          <a:prstGeom prst="rect">
            <a:avLst/>
          </a:prstGeom>
        </p:spPr>
      </p:pic>
      <p:graphicFrame>
        <p:nvGraphicFramePr>
          <p:cNvPr id="3" name="Table 2">
            <a:extLst>
              <a:ext uri="{FF2B5EF4-FFF2-40B4-BE49-F238E27FC236}">
                <a16:creationId xmlns:a16="http://schemas.microsoft.com/office/drawing/2014/main" id="{9A882380-AD0F-15A7-21EF-638DC2BA72EB}"/>
              </a:ext>
            </a:extLst>
          </p:cNvPr>
          <p:cNvGraphicFramePr>
            <a:graphicFrameLocks noGrp="1"/>
          </p:cNvGraphicFramePr>
          <p:nvPr/>
        </p:nvGraphicFramePr>
        <p:xfrm>
          <a:off x="137160" y="5408108"/>
          <a:ext cx="11521443" cy="548640"/>
        </p:xfrm>
        <a:graphic>
          <a:graphicData uri="http://schemas.openxmlformats.org/drawingml/2006/table">
            <a:tbl>
              <a:tblPr firstRow="1" bandRow="1">
                <a:tableStyleId>{5C22544A-7EE6-4342-B048-85BDC9FD1C3A}</a:tableStyleId>
              </a:tblPr>
              <a:tblGrid>
                <a:gridCol w="1072037">
                  <a:extLst>
                    <a:ext uri="{9D8B030D-6E8A-4147-A177-3AD203B41FA5}">
                      <a16:colId xmlns:a16="http://schemas.microsoft.com/office/drawing/2014/main" val="14846264"/>
                    </a:ext>
                  </a:extLst>
                </a:gridCol>
                <a:gridCol w="949946">
                  <a:extLst>
                    <a:ext uri="{9D8B030D-6E8A-4147-A177-3AD203B41FA5}">
                      <a16:colId xmlns:a16="http://schemas.microsoft.com/office/drawing/2014/main" val="3649707924"/>
                    </a:ext>
                  </a:extLst>
                </a:gridCol>
                <a:gridCol w="949946">
                  <a:extLst>
                    <a:ext uri="{9D8B030D-6E8A-4147-A177-3AD203B41FA5}">
                      <a16:colId xmlns:a16="http://schemas.microsoft.com/office/drawing/2014/main" val="2973002321"/>
                    </a:ext>
                  </a:extLst>
                </a:gridCol>
                <a:gridCol w="949946">
                  <a:extLst>
                    <a:ext uri="{9D8B030D-6E8A-4147-A177-3AD203B41FA5}">
                      <a16:colId xmlns:a16="http://schemas.microsoft.com/office/drawing/2014/main" val="8252973"/>
                    </a:ext>
                  </a:extLst>
                </a:gridCol>
                <a:gridCol w="949946">
                  <a:extLst>
                    <a:ext uri="{9D8B030D-6E8A-4147-A177-3AD203B41FA5}">
                      <a16:colId xmlns:a16="http://schemas.microsoft.com/office/drawing/2014/main" val="3064768551"/>
                    </a:ext>
                  </a:extLst>
                </a:gridCol>
                <a:gridCol w="949946">
                  <a:extLst>
                    <a:ext uri="{9D8B030D-6E8A-4147-A177-3AD203B41FA5}">
                      <a16:colId xmlns:a16="http://schemas.microsoft.com/office/drawing/2014/main" val="2583190279"/>
                    </a:ext>
                  </a:extLst>
                </a:gridCol>
                <a:gridCol w="949946">
                  <a:extLst>
                    <a:ext uri="{9D8B030D-6E8A-4147-A177-3AD203B41FA5}">
                      <a16:colId xmlns:a16="http://schemas.microsoft.com/office/drawing/2014/main" val="4067663851"/>
                    </a:ext>
                  </a:extLst>
                </a:gridCol>
                <a:gridCol w="949946">
                  <a:extLst>
                    <a:ext uri="{9D8B030D-6E8A-4147-A177-3AD203B41FA5}">
                      <a16:colId xmlns:a16="http://schemas.microsoft.com/office/drawing/2014/main" val="2453590827"/>
                    </a:ext>
                  </a:extLst>
                </a:gridCol>
                <a:gridCol w="949946">
                  <a:extLst>
                    <a:ext uri="{9D8B030D-6E8A-4147-A177-3AD203B41FA5}">
                      <a16:colId xmlns:a16="http://schemas.microsoft.com/office/drawing/2014/main" val="2512821471"/>
                    </a:ext>
                  </a:extLst>
                </a:gridCol>
                <a:gridCol w="949946">
                  <a:extLst>
                    <a:ext uri="{9D8B030D-6E8A-4147-A177-3AD203B41FA5}">
                      <a16:colId xmlns:a16="http://schemas.microsoft.com/office/drawing/2014/main" val="2795098211"/>
                    </a:ext>
                  </a:extLst>
                </a:gridCol>
                <a:gridCol w="949946">
                  <a:extLst>
                    <a:ext uri="{9D8B030D-6E8A-4147-A177-3AD203B41FA5}">
                      <a16:colId xmlns:a16="http://schemas.microsoft.com/office/drawing/2014/main" val="2364106092"/>
                    </a:ext>
                  </a:extLst>
                </a:gridCol>
                <a:gridCol w="949946">
                  <a:extLst>
                    <a:ext uri="{9D8B030D-6E8A-4147-A177-3AD203B41FA5}">
                      <a16:colId xmlns:a16="http://schemas.microsoft.com/office/drawing/2014/main" val="2275556254"/>
                    </a:ext>
                  </a:extLst>
                </a:gridCol>
              </a:tblGrid>
              <a:tr h="13308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accent2"/>
                          </a:solidFill>
                        </a:rPr>
                        <a:t>No.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200" b="0">
                        <a:solidFill>
                          <a:schemeClr val="accent2"/>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9080317"/>
                  </a:ext>
                </a:extLst>
              </a:tr>
              <a:tr h="13308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3"/>
                          </a:solidFill>
                          <a:effectLst/>
                          <a:uLnTx/>
                          <a:uFillTx/>
                          <a:latin typeface="+mn-lt"/>
                          <a:ea typeface="+mn-ea"/>
                          <a:cs typeface="+mn-cs"/>
                        </a:rPr>
                        <a:t>Cabo+Atezo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accent3"/>
                          </a:solidFill>
                        </a:rPr>
                        <a:t>253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accent3"/>
                          </a:solidFill>
                        </a:rPr>
                        <a:t>204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accent3"/>
                          </a:solidFill>
                        </a:rPr>
                        <a:t>155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accent3"/>
                          </a:solidFill>
                        </a:rPr>
                        <a:t>104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accent3"/>
                          </a:solidFill>
                        </a:rPr>
                        <a:t>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accent3"/>
                          </a:solidFill>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accent3"/>
                          </a:solidFill>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accent3"/>
                          </a:solidFill>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accent3"/>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accent3"/>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accent3"/>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61550"/>
                  </a:ext>
                </a:extLst>
              </a:tr>
              <a:tr h="13308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75B6"/>
                          </a:solidFill>
                          <a:effectLst/>
                          <a:uLnTx/>
                          <a:uFillTx/>
                          <a:latin typeface="+mn-lt"/>
                          <a:ea typeface="+mn-ea"/>
                          <a:cs typeface="+mn-cs"/>
                        </a:rPr>
                        <a:t>Second NHT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2E75B6"/>
                          </a:solidFill>
                        </a:rPr>
                        <a:t>254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2E75B6"/>
                          </a:solidFill>
                        </a:rPr>
                        <a:t>198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2E75B6"/>
                          </a:solidFill>
                        </a:rPr>
                        <a:t>141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2E75B6"/>
                          </a:solidFill>
                        </a:rPr>
                        <a:t>107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2E75B6"/>
                          </a:solidFill>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2E75B6"/>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2E75B6"/>
                          </a:solidFill>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2E75B6"/>
                          </a:solidFill>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2E75B6"/>
                          </a:solidFill>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2E75B6"/>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2E75B6"/>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3136451"/>
                  </a:ext>
                </a:extLst>
              </a:tr>
            </a:tbl>
          </a:graphicData>
        </a:graphic>
      </p:graphicFrame>
      <p:sp>
        <p:nvSpPr>
          <p:cNvPr id="5" name="Freeform 3">
            <a:extLst>
              <a:ext uri="{FF2B5EF4-FFF2-40B4-BE49-F238E27FC236}">
                <a16:creationId xmlns:a16="http://schemas.microsoft.com/office/drawing/2014/main" id="{D2AECA75-58E3-F91B-84AA-FA109D8FC6BE}"/>
              </a:ext>
            </a:extLst>
          </p:cNvPr>
          <p:cNvSpPr/>
          <p:nvPr/>
        </p:nvSpPr>
        <p:spPr>
          <a:xfrm>
            <a:off x="1351566" y="1295431"/>
            <a:ext cx="9845587" cy="3650760"/>
          </a:xfrm>
          <a:custGeom>
            <a:avLst/>
            <a:gdLst>
              <a:gd name="connsiteX0" fmla="*/ 0 w 10607040"/>
              <a:gd name="connsiteY0" fmla="*/ 0 h 4404360"/>
              <a:gd name="connsiteX1" fmla="*/ 0 w 10607040"/>
              <a:gd name="connsiteY1" fmla="*/ 4358640 h 4404360"/>
              <a:gd name="connsiteX2" fmla="*/ 259080 w 10607040"/>
              <a:gd name="connsiteY2" fmla="*/ 4358640 h 4404360"/>
              <a:gd name="connsiteX3" fmla="*/ 10576560 w 10607040"/>
              <a:gd name="connsiteY3" fmla="*/ 4358640 h 4404360"/>
              <a:gd name="connsiteX4" fmla="*/ 10607040 w 10607040"/>
              <a:gd name="connsiteY4" fmla="*/ 4404360 h 4404360"/>
              <a:gd name="connsiteX0" fmla="*/ 0 w 10734260"/>
              <a:gd name="connsiteY0" fmla="*/ 0 h 4563386"/>
              <a:gd name="connsiteX1" fmla="*/ 0 w 10734260"/>
              <a:gd name="connsiteY1" fmla="*/ 4358640 h 4563386"/>
              <a:gd name="connsiteX2" fmla="*/ 259080 w 10734260"/>
              <a:gd name="connsiteY2" fmla="*/ 4358640 h 4563386"/>
              <a:gd name="connsiteX3" fmla="*/ 10576560 w 10734260"/>
              <a:gd name="connsiteY3" fmla="*/ 4358640 h 4563386"/>
              <a:gd name="connsiteX4" fmla="*/ 10734260 w 10734260"/>
              <a:gd name="connsiteY4" fmla="*/ 4563386 h 4563386"/>
              <a:gd name="connsiteX0" fmla="*/ 0 w 10576560"/>
              <a:gd name="connsiteY0" fmla="*/ 0 h 4358640"/>
              <a:gd name="connsiteX1" fmla="*/ 0 w 10576560"/>
              <a:gd name="connsiteY1" fmla="*/ 4358640 h 4358640"/>
              <a:gd name="connsiteX2" fmla="*/ 259080 w 10576560"/>
              <a:gd name="connsiteY2" fmla="*/ 4358640 h 4358640"/>
              <a:gd name="connsiteX3" fmla="*/ 10576560 w 10576560"/>
              <a:gd name="connsiteY3" fmla="*/ 4358640 h 4358640"/>
            </a:gdLst>
            <a:ahLst/>
            <a:cxnLst>
              <a:cxn ang="0">
                <a:pos x="connsiteX0" y="connsiteY0"/>
              </a:cxn>
              <a:cxn ang="0">
                <a:pos x="connsiteX1" y="connsiteY1"/>
              </a:cxn>
              <a:cxn ang="0">
                <a:pos x="connsiteX2" y="connsiteY2"/>
              </a:cxn>
              <a:cxn ang="0">
                <a:pos x="connsiteX3" y="connsiteY3"/>
              </a:cxn>
            </a:cxnLst>
            <a:rect l="l" t="t" r="r" b="b"/>
            <a:pathLst>
              <a:path w="10576560" h="4358640">
                <a:moveTo>
                  <a:pt x="0" y="0"/>
                </a:moveTo>
                <a:lnTo>
                  <a:pt x="0" y="4358640"/>
                </a:lnTo>
                <a:lnTo>
                  <a:pt x="259080" y="4358640"/>
                </a:lnTo>
                <a:lnTo>
                  <a:pt x="10576560" y="4358640"/>
                </a:lnTo>
              </a:path>
            </a:pathLst>
          </a:cu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32F797B8-58A9-F631-12D5-764DEF0E7499}"/>
              </a:ext>
            </a:extLst>
          </p:cNvPr>
          <p:cNvGrpSpPr/>
          <p:nvPr/>
        </p:nvGrpSpPr>
        <p:grpSpPr>
          <a:xfrm>
            <a:off x="627791" y="4943967"/>
            <a:ext cx="10866217" cy="573437"/>
            <a:chOff x="627791" y="4943967"/>
            <a:chExt cx="10866217" cy="573437"/>
          </a:xfrm>
        </p:grpSpPr>
        <p:sp>
          <p:nvSpPr>
            <p:cNvPr id="45" name="TextBox 44">
              <a:extLst>
                <a:ext uri="{FF2B5EF4-FFF2-40B4-BE49-F238E27FC236}">
                  <a16:creationId xmlns:a16="http://schemas.microsoft.com/office/drawing/2014/main" id="{0F3FEAF7-282C-6C6C-A8C5-0DA592FF4EDC}"/>
                </a:ext>
              </a:extLst>
            </p:cNvPr>
            <p:cNvSpPr txBox="1"/>
            <p:nvPr/>
          </p:nvSpPr>
          <p:spPr>
            <a:xfrm>
              <a:off x="627791" y="5205905"/>
              <a:ext cx="10743794" cy="311499"/>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Arial" panose="020B0604020202020204"/>
                  <a:ea typeface="+mn-ea"/>
                  <a:cs typeface="+mn-cs"/>
                </a:rPr>
                <a:t>Months</a:t>
              </a:r>
            </a:p>
          </p:txBody>
        </p:sp>
        <p:grpSp>
          <p:nvGrpSpPr>
            <p:cNvPr id="18" name="Group 17">
              <a:extLst>
                <a:ext uri="{FF2B5EF4-FFF2-40B4-BE49-F238E27FC236}">
                  <a16:creationId xmlns:a16="http://schemas.microsoft.com/office/drawing/2014/main" id="{B5E9B85D-DE7A-1ABA-974F-BF070186313C}"/>
                </a:ext>
              </a:extLst>
            </p:cNvPr>
            <p:cNvGrpSpPr/>
            <p:nvPr/>
          </p:nvGrpSpPr>
          <p:grpSpPr>
            <a:xfrm rot="5400000">
              <a:off x="6391209" y="208566"/>
              <a:ext cx="70546" cy="9541348"/>
              <a:chOff x="1092908" y="1562100"/>
              <a:chExt cx="90833" cy="3813675"/>
            </a:xfrm>
          </p:grpSpPr>
          <p:cxnSp>
            <p:nvCxnSpPr>
              <p:cNvPr id="19" name="Straight Connector 18">
                <a:extLst>
                  <a:ext uri="{FF2B5EF4-FFF2-40B4-BE49-F238E27FC236}">
                    <a16:creationId xmlns:a16="http://schemas.microsoft.com/office/drawing/2014/main" id="{268FF4F5-AAB7-7376-AF9D-664D2D710EFF}"/>
                  </a:ext>
                </a:extLst>
              </p:cNvPr>
              <p:cNvCxnSpPr>
                <a:cxnSpLocks/>
              </p:cNvCxnSpPr>
              <p:nvPr/>
            </p:nvCxnSpPr>
            <p:spPr>
              <a:xfrm>
                <a:off x="1092908" y="1562100"/>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6EC1F1C-58E4-0D09-9CFA-A5F781103A95}"/>
                  </a:ext>
                </a:extLst>
              </p:cNvPr>
              <p:cNvCxnSpPr>
                <a:cxnSpLocks/>
              </p:cNvCxnSpPr>
              <p:nvPr/>
            </p:nvCxnSpPr>
            <p:spPr>
              <a:xfrm>
                <a:off x="1092908" y="1943467"/>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9199B36-FF94-900B-ED50-84D77D9107F7}"/>
                  </a:ext>
                </a:extLst>
              </p:cNvPr>
              <p:cNvCxnSpPr>
                <a:cxnSpLocks/>
              </p:cNvCxnSpPr>
              <p:nvPr/>
            </p:nvCxnSpPr>
            <p:spPr>
              <a:xfrm>
                <a:off x="1092908" y="2324835"/>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E93CF3-1C0B-0418-DAA1-B7F3C2ED66D7}"/>
                  </a:ext>
                </a:extLst>
              </p:cNvPr>
              <p:cNvCxnSpPr>
                <a:cxnSpLocks/>
              </p:cNvCxnSpPr>
              <p:nvPr/>
            </p:nvCxnSpPr>
            <p:spPr>
              <a:xfrm>
                <a:off x="1092908" y="2706203"/>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C20D24C-F9EB-23CB-C48E-14FD43463822}"/>
                  </a:ext>
                </a:extLst>
              </p:cNvPr>
              <p:cNvCxnSpPr>
                <a:cxnSpLocks/>
              </p:cNvCxnSpPr>
              <p:nvPr/>
            </p:nvCxnSpPr>
            <p:spPr>
              <a:xfrm>
                <a:off x="1092908" y="3087571"/>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1A6206-57B0-AD04-D6F6-049E143D97ED}"/>
                  </a:ext>
                </a:extLst>
              </p:cNvPr>
              <p:cNvCxnSpPr>
                <a:cxnSpLocks/>
              </p:cNvCxnSpPr>
              <p:nvPr/>
            </p:nvCxnSpPr>
            <p:spPr>
              <a:xfrm>
                <a:off x="1092908" y="3468939"/>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45E00E8-5DA3-BC24-A152-8C2C1D072F9E}"/>
                  </a:ext>
                </a:extLst>
              </p:cNvPr>
              <p:cNvCxnSpPr>
                <a:cxnSpLocks/>
              </p:cNvCxnSpPr>
              <p:nvPr/>
            </p:nvCxnSpPr>
            <p:spPr>
              <a:xfrm>
                <a:off x="1092908" y="3850307"/>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06FE62-0DD6-7B13-3CAD-747100648C85}"/>
                  </a:ext>
                </a:extLst>
              </p:cNvPr>
              <p:cNvCxnSpPr>
                <a:cxnSpLocks/>
              </p:cNvCxnSpPr>
              <p:nvPr/>
            </p:nvCxnSpPr>
            <p:spPr>
              <a:xfrm>
                <a:off x="1092908" y="4231675"/>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CB92A85-772D-24B5-180D-0169C3B24267}"/>
                  </a:ext>
                </a:extLst>
              </p:cNvPr>
              <p:cNvCxnSpPr>
                <a:cxnSpLocks/>
              </p:cNvCxnSpPr>
              <p:nvPr/>
            </p:nvCxnSpPr>
            <p:spPr>
              <a:xfrm>
                <a:off x="1092908" y="4613043"/>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A0831B-5725-D2FD-82D7-0D5A9A48E1BA}"/>
                  </a:ext>
                </a:extLst>
              </p:cNvPr>
              <p:cNvCxnSpPr>
                <a:cxnSpLocks/>
              </p:cNvCxnSpPr>
              <p:nvPr/>
            </p:nvCxnSpPr>
            <p:spPr>
              <a:xfrm>
                <a:off x="1092908" y="4994411"/>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128AA34-9D79-55D3-05F8-4E2BC931F02D}"/>
                  </a:ext>
                </a:extLst>
              </p:cNvPr>
              <p:cNvCxnSpPr>
                <a:cxnSpLocks/>
              </p:cNvCxnSpPr>
              <p:nvPr/>
            </p:nvCxnSpPr>
            <p:spPr>
              <a:xfrm>
                <a:off x="1092908" y="5375775"/>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A1777771-0D90-C6D1-A223-44D0B1FF4E97}"/>
                </a:ext>
              </a:extLst>
            </p:cNvPr>
            <p:cNvSpPr txBox="1"/>
            <p:nvPr/>
          </p:nvSpPr>
          <p:spPr>
            <a:xfrm>
              <a:off x="1366535" y="5013626"/>
              <a:ext cx="593708" cy="300403"/>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0</a:t>
              </a:r>
            </a:p>
          </p:txBody>
        </p:sp>
        <p:sp>
          <p:nvSpPr>
            <p:cNvPr id="35" name="TextBox 34">
              <a:extLst>
                <a:ext uri="{FF2B5EF4-FFF2-40B4-BE49-F238E27FC236}">
                  <a16:creationId xmlns:a16="http://schemas.microsoft.com/office/drawing/2014/main" id="{317C1C72-E4A0-4F87-0B3B-CE103FD8A763}"/>
                </a:ext>
              </a:extLst>
            </p:cNvPr>
            <p:cNvSpPr txBox="1"/>
            <p:nvPr/>
          </p:nvSpPr>
          <p:spPr>
            <a:xfrm>
              <a:off x="2325968" y="5013626"/>
              <a:ext cx="593708" cy="300403"/>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3</a:t>
              </a:r>
            </a:p>
          </p:txBody>
        </p:sp>
        <p:sp>
          <p:nvSpPr>
            <p:cNvPr id="36" name="TextBox 35">
              <a:extLst>
                <a:ext uri="{FF2B5EF4-FFF2-40B4-BE49-F238E27FC236}">
                  <a16:creationId xmlns:a16="http://schemas.microsoft.com/office/drawing/2014/main" id="{7C3D756F-EF6B-A788-B002-7C0A1E4D2DF2}"/>
                </a:ext>
              </a:extLst>
            </p:cNvPr>
            <p:cNvSpPr txBox="1"/>
            <p:nvPr/>
          </p:nvSpPr>
          <p:spPr>
            <a:xfrm>
              <a:off x="3278671" y="5013626"/>
              <a:ext cx="593708" cy="300403"/>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6</a:t>
              </a:r>
            </a:p>
          </p:txBody>
        </p:sp>
        <p:sp>
          <p:nvSpPr>
            <p:cNvPr id="37" name="TextBox 36">
              <a:extLst>
                <a:ext uri="{FF2B5EF4-FFF2-40B4-BE49-F238E27FC236}">
                  <a16:creationId xmlns:a16="http://schemas.microsoft.com/office/drawing/2014/main" id="{F8CCBB37-DA41-4281-A621-7EF800DD4841}"/>
                </a:ext>
              </a:extLst>
            </p:cNvPr>
            <p:cNvSpPr txBox="1"/>
            <p:nvPr/>
          </p:nvSpPr>
          <p:spPr>
            <a:xfrm>
              <a:off x="4231374" y="5013626"/>
              <a:ext cx="593708" cy="300403"/>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9</a:t>
              </a:r>
            </a:p>
          </p:txBody>
        </p:sp>
        <p:sp>
          <p:nvSpPr>
            <p:cNvPr id="38" name="TextBox 37">
              <a:extLst>
                <a:ext uri="{FF2B5EF4-FFF2-40B4-BE49-F238E27FC236}">
                  <a16:creationId xmlns:a16="http://schemas.microsoft.com/office/drawing/2014/main" id="{53E6D4CD-11D8-5E35-9190-94CAF00BF2C0}"/>
                </a:ext>
              </a:extLst>
            </p:cNvPr>
            <p:cNvSpPr txBox="1"/>
            <p:nvPr/>
          </p:nvSpPr>
          <p:spPr>
            <a:xfrm>
              <a:off x="5184078" y="5013626"/>
              <a:ext cx="593708" cy="300403"/>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12</a:t>
              </a:r>
            </a:p>
          </p:txBody>
        </p:sp>
        <p:sp>
          <p:nvSpPr>
            <p:cNvPr id="39" name="TextBox 38">
              <a:extLst>
                <a:ext uri="{FF2B5EF4-FFF2-40B4-BE49-F238E27FC236}">
                  <a16:creationId xmlns:a16="http://schemas.microsoft.com/office/drawing/2014/main" id="{276C3E34-5FD4-03BF-1873-889843C842C7}"/>
                </a:ext>
              </a:extLst>
            </p:cNvPr>
            <p:cNvSpPr txBox="1"/>
            <p:nvPr/>
          </p:nvSpPr>
          <p:spPr>
            <a:xfrm>
              <a:off x="6136781" y="5013626"/>
              <a:ext cx="593708" cy="300403"/>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15</a:t>
              </a:r>
            </a:p>
          </p:txBody>
        </p:sp>
        <p:sp>
          <p:nvSpPr>
            <p:cNvPr id="40" name="TextBox 39">
              <a:extLst>
                <a:ext uri="{FF2B5EF4-FFF2-40B4-BE49-F238E27FC236}">
                  <a16:creationId xmlns:a16="http://schemas.microsoft.com/office/drawing/2014/main" id="{C8573305-BCAB-C5A7-ED99-71A0598F1E3B}"/>
                </a:ext>
              </a:extLst>
            </p:cNvPr>
            <p:cNvSpPr txBox="1"/>
            <p:nvPr/>
          </p:nvSpPr>
          <p:spPr>
            <a:xfrm>
              <a:off x="7089485" y="5013626"/>
              <a:ext cx="593708" cy="300403"/>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18</a:t>
              </a:r>
            </a:p>
          </p:txBody>
        </p:sp>
        <p:sp>
          <p:nvSpPr>
            <p:cNvPr id="41" name="TextBox 40">
              <a:extLst>
                <a:ext uri="{FF2B5EF4-FFF2-40B4-BE49-F238E27FC236}">
                  <a16:creationId xmlns:a16="http://schemas.microsoft.com/office/drawing/2014/main" id="{28F58103-5314-1212-9A91-1B143332723C}"/>
                </a:ext>
              </a:extLst>
            </p:cNvPr>
            <p:cNvSpPr txBox="1"/>
            <p:nvPr/>
          </p:nvSpPr>
          <p:spPr>
            <a:xfrm>
              <a:off x="8042188" y="5013626"/>
              <a:ext cx="593708" cy="300403"/>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21</a:t>
              </a:r>
            </a:p>
          </p:txBody>
        </p:sp>
        <p:sp>
          <p:nvSpPr>
            <p:cNvPr id="42" name="TextBox 41">
              <a:extLst>
                <a:ext uri="{FF2B5EF4-FFF2-40B4-BE49-F238E27FC236}">
                  <a16:creationId xmlns:a16="http://schemas.microsoft.com/office/drawing/2014/main" id="{319A9412-56A6-B519-4442-C605221AFDC5}"/>
                </a:ext>
              </a:extLst>
            </p:cNvPr>
            <p:cNvSpPr txBox="1"/>
            <p:nvPr/>
          </p:nvSpPr>
          <p:spPr>
            <a:xfrm>
              <a:off x="8994891" y="5013626"/>
              <a:ext cx="593708" cy="300403"/>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24</a:t>
              </a:r>
            </a:p>
          </p:txBody>
        </p:sp>
        <p:sp>
          <p:nvSpPr>
            <p:cNvPr id="43" name="TextBox 42">
              <a:extLst>
                <a:ext uri="{FF2B5EF4-FFF2-40B4-BE49-F238E27FC236}">
                  <a16:creationId xmlns:a16="http://schemas.microsoft.com/office/drawing/2014/main" id="{9D80BDE2-4D74-64AD-42D9-D8EA4207CD4B}"/>
                </a:ext>
              </a:extLst>
            </p:cNvPr>
            <p:cNvSpPr txBox="1"/>
            <p:nvPr/>
          </p:nvSpPr>
          <p:spPr>
            <a:xfrm>
              <a:off x="9947595" y="5013626"/>
              <a:ext cx="593708" cy="300403"/>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27</a:t>
              </a:r>
            </a:p>
          </p:txBody>
        </p:sp>
        <p:sp>
          <p:nvSpPr>
            <p:cNvPr id="44" name="TextBox 43">
              <a:extLst>
                <a:ext uri="{FF2B5EF4-FFF2-40B4-BE49-F238E27FC236}">
                  <a16:creationId xmlns:a16="http://schemas.microsoft.com/office/drawing/2014/main" id="{FA5DBE43-E0CA-278E-64A5-FF2591955D51}"/>
                </a:ext>
              </a:extLst>
            </p:cNvPr>
            <p:cNvSpPr txBox="1"/>
            <p:nvPr/>
          </p:nvSpPr>
          <p:spPr>
            <a:xfrm>
              <a:off x="10900300" y="5013626"/>
              <a:ext cx="593708" cy="300403"/>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30</a:t>
              </a:r>
            </a:p>
          </p:txBody>
        </p:sp>
      </p:grpSp>
      <p:grpSp>
        <p:nvGrpSpPr>
          <p:cNvPr id="31" name="Group 30">
            <a:extLst>
              <a:ext uri="{FF2B5EF4-FFF2-40B4-BE49-F238E27FC236}">
                <a16:creationId xmlns:a16="http://schemas.microsoft.com/office/drawing/2014/main" id="{EC517569-1E14-636D-3E39-2F36CE8556E0}"/>
              </a:ext>
            </a:extLst>
          </p:cNvPr>
          <p:cNvGrpSpPr/>
          <p:nvPr/>
        </p:nvGrpSpPr>
        <p:grpSpPr>
          <a:xfrm>
            <a:off x="905256" y="1414033"/>
            <a:ext cx="451690" cy="3639206"/>
            <a:chOff x="905256" y="1414033"/>
            <a:chExt cx="451690" cy="3639206"/>
          </a:xfrm>
        </p:grpSpPr>
        <p:grpSp>
          <p:nvGrpSpPr>
            <p:cNvPr id="6" name="Group 5">
              <a:extLst>
                <a:ext uri="{FF2B5EF4-FFF2-40B4-BE49-F238E27FC236}">
                  <a16:creationId xmlns:a16="http://schemas.microsoft.com/office/drawing/2014/main" id="{D2609576-0FAA-C779-BC8C-2289374B3E87}"/>
                </a:ext>
              </a:extLst>
            </p:cNvPr>
            <p:cNvGrpSpPr/>
            <p:nvPr/>
          </p:nvGrpSpPr>
          <p:grpSpPr>
            <a:xfrm>
              <a:off x="1289659" y="1532839"/>
              <a:ext cx="67287" cy="3413352"/>
              <a:chOff x="1092908" y="1562100"/>
              <a:chExt cx="90833" cy="3813675"/>
            </a:xfrm>
          </p:grpSpPr>
          <p:cxnSp>
            <p:nvCxnSpPr>
              <p:cNvPr id="7" name="Straight Connector 6">
                <a:extLst>
                  <a:ext uri="{FF2B5EF4-FFF2-40B4-BE49-F238E27FC236}">
                    <a16:creationId xmlns:a16="http://schemas.microsoft.com/office/drawing/2014/main" id="{6FB85B2B-1933-7857-64C6-357665D3B5D2}"/>
                  </a:ext>
                </a:extLst>
              </p:cNvPr>
              <p:cNvCxnSpPr>
                <a:cxnSpLocks/>
              </p:cNvCxnSpPr>
              <p:nvPr/>
            </p:nvCxnSpPr>
            <p:spPr>
              <a:xfrm>
                <a:off x="1092908" y="1562100"/>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00A348B-3077-66B2-A2E4-97D8F59DAB1D}"/>
                  </a:ext>
                </a:extLst>
              </p:cNvPr>
              <p:cNvCxnSpPr>
                <a:cxnSpLocks/>
              </p:cNvCxnSpPr>
              <p:nvPr/>
            </p:nvCxnSpPr>
            <p:spPr>
              <a:xfrm>
                <a:off x="1092908" y="1943467"/>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E281046-0D18-AE93-2729-DF7F18BD5156}"/>
                  </a:ext>
                </a:extLst>
              </p:cNvPr>
              <p:cNvCxnSpPr>
                <a:cxnSpLocks/>
              </p:cNvCxnSpPr>
              <p:nvPr/>
            </p:nvCxnSpPr>
            <p:spPr>
              <a:xfrm>
                <a:off x="1092908" y="2324835"/>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B68E76-92A9-E230-0821-BC4A203BEB16}"/>
                  </a:ext>
                </a:extLst>
              </p:cNvPr>
              <p:cNvCxnSpPr>
                <a:cxnSpLocks/>
              </p:cNvCxnSpPr>
              <p:nvPr/>
            </p:nvCxnSpPr>
            <p:spPr>
              <a:xfrm>
                <a:off x="1092908" y="2706203"/>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C8EDB00-A046-F24D-6F36-2ECB416CC2EB}"/>
                  </a:ext>
                </a:extLst>
              </p:cNvPr>
              <p:cNvCxnSpPr>
                <a:cxnSpLocks/>
              </p:cNvCxnSpPr>
              <p:nvPr/>
            </p:nvCxnSpPr>
            <p:spPr>
              <a:xfrm>
                <a:off x="1092908" y="3087571"/>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7F34EC-6AA2-A541-741D-8BDC2A82AC77}"/>
                  </a:ext>
                </a:extLst>
              </p:cNvPr>
              <p:cNvCxnSpPr>
                <a:cxnSpLocks/>
              </p:cNvCxnSpPr>
              <p:nvPr/>
            </p:nvCxnSpPr>
            <p:spPr>
              <a:xfrm>
                <a:off x="1092908" y="3468939"/>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D0542E-743E-C226-7C42-CD264FED94DA}"/>
                  </a:ext>
                </a:extLst>
              </p:cNvPr>
              <p:cNvCxnSpPr>
                <a:cxnSpLocks/>
              </p:cNvCxnSpPr>
              <p:nvPr/>
            </p:nvCxnSpPr>
            <p:spPr>
              <a:xfrm>
                <a:off x="1092908" y="3850307"/>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1BBE20-C897-EF4F-0736-5007E5FF6E7D}"/>
                  </a:ext>
                </a:extLst>
              </p:cNvPr>
              <p:cNvCxnSpPr>
                <a:cxnSpLocks/>
              </p:cNvCxnSpPr>
              <p:nvPr/>
            </p:nvCxnSpPr>
            <p:spPr>
              <a:xfrm>
                <a:off x="1092908" y="4231675"/>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A16BBA-33F1-4ED1-B794-471932C43F1A}"/>
                  </a:ext>
                </a:extLst>
              </p:cNvPr>
              <p:cNvCxnSpPr>
                <a:cxnSpLocks/>
              </p:cNvCxnSpPr>
              <p:nvPr/>
            </p:nvCxnSpPr>
            <p:spPr>
              <a:xfrm>
                <a:off x="1092908" y="4613043"/>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9863717-D895-C958-8D56-78D8213B70CA}"/>
                  </a:ext>
                </a:extLst>
              </p:cNvPr>
              <p:cNvCxnSpPr>
                <a:cxnSpLocks/>
              </p:cNvCxnSpPr>
              <p:nvPr/>
            </p:nvCxnSpPr>
            <p:spPr>
              <a:xfrm>
                <a:off x="1092908" y="4994411"/>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24B4D5-7E79-916B-7DDA-7314C5361974}"/>
                  </a:ext>
                </a:extLst>
              </p:cNvPr>
              <p:cNvCxnSpPr>
                <a:cxnSpLocks/>
              </p:cNvCxnSpPr>
              <p:nvPr/>
            </p:nvCxnSpPr>
            <p:spPr>
              <a:xfrm>
                <a:off x="1092908" y="5375775"/>
                <a:ext cx="90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BD2FC383-FF13-9C32-D2C5-7ED283657AE4}"/>
                </a:ext>
              </a:extLst>
            </p:cNvPr>
            <p:cNvSpPr txBox="1"/>
            <p:nvPr/>
          </p:nvSpPr>
          <p:spPr>
            <a:xfrm>
              <a:off x="905256" y="4817863"/>
              <a:ext cx="399832" cy="235376"/>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0</a:t>
              </a:r>
            </a:p>
          </p:txBody>
        </p:sp>
        <p:sp>
          <p:nvSpPr>
            <p:cNvPr id="49" name="TextBox 48">
              <a:extLst>
                <a:ext uri="{FF2B5EF4-FFF2-40B4-BE49-F238E27FC236}">
                  <a16:creationId xmlns:a16="http://schemas.microsoft.com/office/drawing/2014/main" id="{397C6189-2B6B-7B4B-A1A8-B66EEE02D61B}"/>
                </a:ext>
              </a:extLst>
            </p:cNvPr>
            <p:cNvSpPr txBox="1"/>
            <p:nvPr/>
          </p:nvSpPr>
          <p:spPr>
            <a:xfrm>
              <a:off x="905256" y="4477477"/>
              <a:ext cx="399832" cy="235376"/>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10</a:t>
              </a:r>
            </a:p>
          </p:txBody>
        </p:sp>
        <p:sp>
          <p:nvSpPr>
            <p:cNvPr id="50" name="TextBox 49">
              <a:extLst>
                <a:ext uri="{FF2B5EF4-FFF2-40B4-BE49-F238E27FC236}">
                  <a16:creationId xmlns:a16="http://schemas.microsoft.com/office/drawing/2014/main" id="{E105BE34-239E-BFA4-6884-A9C7D4CB1FCF}"/>
                </a:ext>
              </a:extLst>
            </p:cNvPr>
            <p:cNvSpPr txBox="1"/>
            <p:nvPr/>
          </p:nvSpPr>
          <p:spPr>
            <a:xfrm>
              <a:off x="905256" y="4137094"/>
              <a:ext cx="399832" cy="235376"/>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20</a:t>
              </a:r>
            </a:p>
          </p:txBody>
        </p:sp>
        <p:sp>
          <p:nvSpPr>
            <p:cNvPr id="51" name="TextBox 50">
              <a:extLst>
                <a:ext uri="{FF2B5EF4-FFF2-40B4-BE49-F238E27FC236}">
                  <a16:creationId xmlns:a16="http://schemas.microsoft.com/office/drawing/2014/main" id="{D3EE2CBA-15E1-83FC-B1F3-3656EBD3A175}"/>
                </a:ext>
              </a:extLst>
            </p:cNvPr>
            <p:cNvSpPr txBox="1"/>
            <p:nvPr/>
          </p:nvSpPr>
          <p:spPr>
            <a:xfrm>
              <a:off x="905256" y="3796712"/>
              <a:ext cx="399832" cy="235376"/>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30</a:t>
              </a:r>
            </a:p>
          </p:txBody>
        </p:sp>
        <p:sp>
          <p:nvSpPr>
            <p:cNvPr id="52" name="TextBox 51">
              <a:extLst>
                <a:ext uri="{FF2B5EF4-FFF2-40B4-BE49-F238E27FC236}">
                  <a16:creationId xmlns:a16="http://schemas.microsoft.com/office/drawing/2014/main" id="{26B94CFD-4193-6AFE-1CF1-6DFF2D3AD96B}"/>
                </a:ext>
              </a:extLst>
            </p:cNvPr>
            <p:cNvSpPr txBox="1"/>
            <p:nvPr/>
          </p:nvSpPr>
          <p:spPr>
            <a:xfrm>
              <a:off x="905256" y="3456329"/>
              <a:ext cx="399832" cy="235376"/>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40</a:t>
              </a:r>
            </a:p>
          </p:txBody>
        </p:sp>
        <p:sp>
          <p:nvSpPr>
            <p:cNvPr id="53" name="TextBox 52">
              <a:extLst>
                <a:ext uri="{FF2B5EF4-FFF2-40B4-BE49-F238E27FC236}">
                  <a16:creationId xmlns:a16="http://schemas.microsoft.com/office/drawing/2014/main" id="{48325D8A-578A-917D-EE99-E625B738D595}"/>
                </a:ext>
              </a:extLst>
            </p:cNvPr>
            <p:cNvSpPr txBox="1"/>
            <p:nvPr/>
          </p:nvSpPr>
          <p:spPr>
            <a:xfrm>
              <a:off x="905256" y="3115946"/>
              <a:ext cx="399832" cy="235376"/>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50</a:t>
              </a:r>
            </a:p>
          </p:txBody>
        </p:sp>
        <p:sp>
          <p:nvSpPr>
            <p:cNvPr id="54" name="TextBox 53">
              <a:extLst>
                <a:ext uri="{FF2B5EF4-FFF2-40B4-BE49-F238E27FC236}">
                  <a16:creationId xmlns:a16="http://schemas.microsoft.com/office/drawing/2014/main" id="{099517AD-0460-2226-CB7E-BC06E45C9FC5}"/>
                </a:ext>
              </a:extLst>
            </p:cNvPr>
            <p:cNvSpPr txBox="1"/>
            <p:nvPr/>
          </p:nvSpPr>
          <p:spPr>
            <a:xfrm>
              <a:off x="905256" y="2775564"/>
              <a:ext cx="399832" cy="235376"/>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60</a:t>
              </a:r>
            </a:p>
          </p:txBody>
        </p:sp>
        <p:sp>
          <p:nvSpPr>
            <p:cNvPr id="55" name="TextBox 54">
              <a:extLst>
                <a:ext uri="{FF2B5EF4-FFF2-40B4-BE49-F238E27FC236}">
                  <a16:creationId xmlns:a16="http://schemas.microsoft.com/office/drawing/2014/main" id="{45C6CF1D-07DE-7702-F32D-0A238A153A4C}"/>
                </a:ext>
              </a:extLst>
            </p:cNvPr>
            <p:cNvSpPr txBox="1"/>
            <p:nvPr/>
          </p:nvSpPr>
          <p:spPr>
            <a:xfrm>
              <a:off x="905256" y="2435181"/>
              <a:ext cx="399832" cy="235376"/>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70</a:t>
              </a:r>
            </a:p>
          </p:txBody>
        </p:sp>
        <p:sp>
          <p:nvSpPr>
            <p:cNvPr id="56" name="TextBox 55">
              <a:extLst>
                <a:ext uri="{FF2B5EF4-FFF2-40B4-BE49-F238E27FC236}">
                  <a16:creationId xmlns:a16="http://schemas.microsoft.com/office/drawing/2014/main" id="{799239C2-86F8-E101-B856-EAD87255F9BA}"/>
                </a:ext>
              </a:extLst>
            </p:cNvPr>
            <p:cNvSpPr txBox="1"/>
            <p:nvPr/>
          </p:nvSpPr>
          <p:spPr>
            <a:xfrm>
              <a:off x="905256" y="2094798"/>
              <a:ext cx="399832" cy="235376"/>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80</a:t>
              </a:r>
            </a:p>
          </p:txBody>
        </p:sp>
        <p:sp>
          <p:nvSpPr>
            <p:cNvPr id="57" name="TextBox 56">
              <a:extLst>
                <a:ext uri="{FF2B5EF4-FFF2-40B4-BE49-F238E27FC236}">
                  <a16:creationId xmlns:a16="http://schemas.microsoft.com/office/drawing/2014/main" id="{F67FA857-95A6-9851-915B-73FE4782876A}"/>
                </a:ext>
              </a:extLst>
            </p:cNvPr>
            <p:cNvSpPr txBox="1"/>
            <p:nvPr/>
          </p:nvSpPr>
          <p:spPr>
            <a:xfrm>
              <a:off x="905256" y="1754416"/>
              <a:ext cx="399832" cy="235376"/>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90</a:t>
              </a:r>
            </a:p>
          </p:txBody>
        </p:sp>
        <p:sp>
          <p:nvSpPr>
            <p:cNvPr id="58" name="TextBox 57">
              <a:extLst>
                <a:ext uri="{FF2B5EF4-FFF2-40B4-BE49-F238E27FC236}">
                  <a16:creationId xmlns:a16="http://schemas.microsoft.com/office/drawing/2014/main" id="{C601DC11-FD91-9322-ACD9-A09DC6B94C84}"/>
                </a:ext>
              </a:extLst>
            </p:cNvPr>
            <p:cNvSpPr txBox="1"/>
            <p:nvPr/>
          </p:nvSpPr>
          <p:spPr>
            <a:xfrm>
              <a:off x="905256" y="1414033"/>
              <a:ext cx="399832" cy="235376"/>
            </a:xfrm>
            <a:prstGeom prst="rect">
              <a:avLst/>
            </a:prstGeom>
            <a:noFill/>
            <a:ln w="12700">
              <a:noFill/>
            </a:ln>
          </p:spPr>
          <p:txBody>
            <a:bodyPr wrap="none" t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a:ea typeface="+mn-ea"/>
                  <a:cs typeface="+mn-cs"/>
                </a:rPr>
                <a:t>100</a:t>
              </a:r>
            </a:p>
          </p:txBody>
        </p:sp>
      </p:grpSp>
      <p:grpSp>
        <p:nvGrpSpPr>
          <p:cNvPr id="59" name="Group 58">
            <a:extLst>
              <a:ext uri="{FF2B5EF4-FFF2-40B4-BE49-F238E27FC236}">
                <a16:creationId xmlns:a16="http://schemas.microsoft.com/office/drawing/2014/main" id="{F64E13B5-0ABD-ABA9-192D-9F3C0C9349EF}"/>
              </a:ext>
            </a:extLst>
          </p:cNvPr>
          <p:cNvGrpSpPr/>
          <p:nvPr/>
        </p:nvGrpSpPr>
        <p:grpSpPr>
          <a:xfrm>
            <a:off x="1617884" y="1493027"/>
            <a:ext cx="9022743" cy="2849371"/>
            <a:chOff x="1472949" y="1500326"/>
            <a:chExt cx="9809213" cy="2954623"/>
          </a:xfrm>
        </p:grpSpPr>
        <p:sp>
          <p:nvSpPr>
            <p:cNvPr id="60" name="Freeform: Shape 59">
              <a:extLst>
                <a:ext uri="{FF2B5EF4-FFF2-40B4-BE49-F238E27FC236}">
                  <a16:creationId xmlns:a16="http://schemas.microsoft.com/office/drawing/2014/main" id="{1A12FBCE-7374-4C78-D63B-BF822765F58C}"/>
                </a:ext>
              </a:extLst>
            </p:cNvPr>
            <p:cNvSpPr/>
            <p:nvPr/>
          </p:nvSpPr>
          <p:spPr>
            <a:xfrm>
              <a:off x="1508624" y="1542960"/>
              <a:ext cx="9725971" cy="2870003"/>
            </a:xfrm>
            <a:custGeom>
              <a:avLst/>
              <a:gdLst>
                <a:gd name="connsiteX0" fmla="*/ 0 w 9725971"/>
                <a:gd name="connsiteY0" fmla="*/ 0 h 2870003"/>
                <a:gd name="connsiteX1" fmla="*/ 11531 w 9725971"/>
                <a:gd name="connsiteY1" fmla="*/ 0 h 2870003"/>
                <a:gd name="connsiteX2" fmla="*/ 23063 w 9725971"/>
                <a:gd name="connsiteY2" fmla="*/ 0 h 2870003"/>
                <a:gd name="connsiteX3" fmla="*/ 45765 w 9725971"/>
                <a:gd name="connsiteY3" fmla="*/ 0 h 2870003"/>
                <a:gd name="connsiteX4" fmla="*/ 56936 w 9725971"/>
                <a:gd name="connsiteY4" fmla="*/ 0 h 2870003"/>
                <a:gd name="connsiteX5" fmla="*/ 79638 w 9725971"/>
                <a:gd name="connsiteY5" fmla="*/ 0 h 2870003"/>
                <a:gd name="connsiteX6" fmla="*/ 102341 w 9725971"/>
                <a:gd name="connsiteY6" fmla="*/ 0 h 2870003"/>
                <a:gd name="connsiteX7" fmla="*/ 148106 w 9725971"/>
                <a:gd name="connsiteY7" fmla="*/ 0 h 2870003"/>
                <a:gd name="connsiteX8" fmla="*/ 159277 w 9725971"/>
                <a:gd name="connsiteY8" fmla="*/ 0 h 2870003"/>
                <a:gd name="connsiteX9" fmla="*/ 227744 w 9725971"/>
                <a:gd name="connsiteY9" fmla="*/ 0 h 2870003"/>
                <a:gd name="connsiteX10" fmla="*/ 250446 w 9725971"/>
                <a:gd name="connsiteY10" fmla="*/ 0 h 2870003"/>
                <a:gd name="connsiteX11" fmla="*/ 284680 w 9725971"/>
                <a:gd name="connsiteY11" fmla="*/ 0 h 2870003"/>
                <a:gd name="connsiteX12" fmla="*/ 318554 w 9725971"/>
                <a:gd name="connsiteY12" fmla="*/ 0 h 2870003"/>
                <a:gd name="connsiteX13" fmla="*/ 330085 w 9725971"/>
                <a:gd name="connsiteY13" fmla="*/ 0 h 2870003"/>
                <a:gd name="connsiteX14" fmla="*/ 364319 w 9725971"/>
                <a:gd name="connsiteY14" fmla="*/ 0 h 2870003"/>
                <a:gd name="connsiteX15" fmla="*/ 364319 w 9725971"/>
                <a:gd name="connsiteY15" fmla="*/ 14857 h 2870003"/>
                <a:gd name="connsiteX16" fmla="*/ 398192 w 9725971"/>
                <a:gd name="connsiteY16" fmla="*/ 14857 h 2870003"/>
                <a:gd name="connsiteX17" fmla="*/ 398192 w 9725971"/>
                <a:gd name="connsiteY17" fmla="*/ 29714 h 2870003"/>
                <a:gd name="connsiteX18" fmla="*/ 455128 w 9725971"/>
                <a:gd name="connsiteY18" fmla="*/ 29714 h 2870003"/>
                <a:gd name="connsiteX19" fmla="*/ 489362 w 9725971"/>
                <a:gd name="connsiteY19" fmla="*/ 29714 h 2870003"/>
                <a:gd name="connsiteX20" fmla="*/ 546298 w 9725971"/>
                <a:gd name="connsiteY20" fmla="*/ 29714 h 2870003"/>
                <a:gd name="connsiteX21" fmla="*/ 569000 w 9725971"/>
                <a:gd name="connsiteY21" fmla="*/ 29714 h 2870003"/>
                <a:gd name="connsiteX22" fmla="*/ 569000 w 9725971"/>
                <a:gd name="connsiteY22" fmla="*/ 44894 h 2870003"/>
                <a:gd name="connsiteX23" fmla="*/ 580171 w 9725971"/>
                <a:gd name="connsiteY23" fmla="*/ 44894 h 2870003"/>
                <a:gd name="connsiteX24" fmla="*/ 591702 w 9725971"/>
                <a:gd name="connsiteY24" fmla="*/ 44894 h 2870003"/>
                <a:gd name="connsiteX25" fmla="*/ 625936 w 9725971"/>
                <a:gd name="connsiteY25" fmla="*/ 44894 h 2870003"/>
                <a:gd name="connsiteX26" fmla="*/ 637107 w 9725971"/>
                <a:gd name="connsiteY26" fmla="*/ 44894 h 2870003"/>
                <a:gd name="connsiteX27" fmla="*/ 637107 w 9725971"/>
                <a:gd name="connsiteY27" fmla="*/ 60720 h 2870003"/>
                <a:gd name="connsiteX28" fmla="*/ 682512 w 9725971"/>
                <a:gd name="connsiteY28" fmla="*/ 60720 h 2870003"/>
                <a:gd name="connsiteX29" fmla="*/ 682512 w 9725971"/>
                <a:gd name="connsiteY29" fmla="*/ 76546 h 2870003"/>
                <a:gd name="connsiteX30" fmla="*/ 728277 w 9725971"/>
                <a:gd name="connsiteY30" fmla="*/ 76546 h 2870003"/>
                <a:gd name="connsiteX31" fmla="*/ 785213 w 9725971"/>
                <a:gd name="connsiteY31" fmla="*/ 76546 h 2870003"/>
                <a:gd name="connsiteX32" fmla="*/ 796384 w 9725971"/>
                <a:gd name="connsiteY32" fmla="*/ 76546 h 2870003"/>
                <a:gd name="connsiteX33" fmla="*/ 819086 w 9725971"/>
                <a:gd name="connsiteY33" fmla="*/ 76546 h 2870003"/>
                <a:gd name="connsiteX34" fmla="*/ 841788 w 9725971"/>
                <a:gd name="connsiteY34" fmla="*/ 76546 h 2870003"/>
                <a:gd name="connsiteX35" fmla="*/ 853320 w 9725971"/>
                <a:gd name="connsiteY35" fmla="*/ 76546 h 2870003"/>
                <a:gd name="connsiteX36" fmla="*/ 853320 w 9725971"/>
                <a:gd name="connsiteY36" fmla="*/ 93018 h 2870003"/>
                <a:gd name="connsiteX37" fmla="*/ 887553 w 9725971"/>
                <a:gd name="connsiteY37" fmla="*/ 93018 h 2870003"/>
                <a:gd name="connsiteX38" fmla="*/ 898724 w 9725971"/>
                <a:gd name="connsiteY38" fmla="*/ 93018 h 2870003"/>
                <a:gd name="connsiteX39" fmla="*/ 898724 w 9725971"/>
                <a:gd name="connsiteY39" fmla="*/ 109490 h 2870003"/>
                <a:gd name="connsiteX40" fmla="*/ 932958 w 9725971"/>
                <a:gd name="connsiteY40" fmla="*/ 109490 h 2870003"/>
                <a:gd name="connsiteX41" fmla="*/ 944129 w 9725971"/>
                <a:gd name="connsiteY41" fmla="*/ 109490 h 2870003"/>
                <a:gd name="connsiteX42" fmla="*/ 944129 w 9725971"/>
                <a:gd name="connsiteY42" fmla="*/ 142434 h 2870003"/>
                <a:gd name="connsiteX43" fmla="*/ 1035299 w 9725971"/>
                <a:gd name="connsiteY43" fmla="*/ 142434 h 2870003"/>
                <a:gd name="connsiteX44" fmla="*/ 1092235 w 9725971"/>
                <a:gd name="connsiteY44" fmla="*/ 142434 h 2870003"/>
                <a:gd name="connsiteX45" fmla="*/ 1114937 w 9725971"/>
                <a:gd name="connsiteY45" fmla="*/ 142434 h 2870003"/>
                <a:gd name="connsiteX46" fmla="*/ 1137640 w 9725971"/>
                <a:gd name="connsiteY46" fmla="*/ 142434 h 2870003"/>
                <a:gd name="connsiteX47" fmla="*/ 1137640 w 9725971"/>
                <a:gd name="connsiteY47" fmla="*/ 159552 h 2870003"/>
                <a:gd name="connsiteX48" fmla="*/ 1149171 w 9725971"/>
                <a:gd name="connsiteY48" fmla="*/ 159552 h 2870003"/>
                <a:gd name="connsiteX49" fmla="*/ 1149171 w 9725971"/>
                <a:gd name="connsiteY49" fmla="*/ 176347 h 2870003"/>
                <a:gd name="connsiteX50" fmla="*/ 1171873 w 9725971"/>
                <a:gd name="connsiteY50" fmla="*/ 176347 h 2870003"/>
                <a:gd name="connsiteX51" fmla="*/ 1171873 w 9725971"/>
                <a:gd name="connsiteY51" fmla="*/ 193465 h 2870003"/>
                <a:gd name="connsiteX52" fmla="*/ 1183044 w 9725971"/>
                <a:gd name="connsiteY52" fmla="*/ 193465 h 2870003"/>
                <a:gd name="connsiteX53" fmla="*/ 1194576 w 9725971"/>
                <a:gd name="connsiteY53" fmla="*/ 193465 h 2870003"/>
                <a:gd name="connsiteX54" fmla="*/ 1206107 w 9725971"/>
                <a:gd name="connsiteY54" fmla="*/ 193465 h 2870003"/>
                <a:gd name="connsiteX55" fmla="*/ 1228809 w 9725971"/>
                <a:gd name="connsiteY55" fmla="*/ 193465 h 2870003"/>
                <a:gd name="connsiteX56" fmla="*/ 1228809 w 9725971"/>
                <a:gd name="connsiteY56" fmla="*/ 210906 h 2870003"/>
                <a:gd name="connsiteX57" fmla="*/ 1262683 w 9725971"/>
                <a:gd name="connsiteY57" fmla="*/ 210906 h 2870003"/>
                <a:gd name="connsiteX58" fmla="*/ 1296916 w 9725971"/>
                <a:gd name="connsiteY58" fmla="*/ 210906 h 2870003"/>
                <a:gd name="connsiteX59" fmla="*/ 1331150 w 9725971"/>
                <a:gd name="connsiteY59" fmla="*/ 210906 h 2870003"/>
                <a:gd name="connsiteX60" fmla="*/ 1353852 w 9725971"/>
                <a:gd name="connsiteY60" fmla="*/ 210906 h 2870003"/>
                <a:gd name="connsiteX61" fmla="*/ 1410788 w 9725971"/>
                <a:gd name="connsiteY61" fmla="*/ 210906 h 2870003"/>
                <a:gd name="connsiteX62" fmla="*/ 1444662 w 9725971"/>
                <a:gd name="connsiteY62" fmla="*/ 210906 h 2870003"/>
                <a:gd name="connsiteX63" fmla="*/ 1456193 w 9725971"/>
                <a:gd name="connsiteY63" fmla="*/ 210906 h 2870003"/>
                <a:gd name="connsiteX64" fmla="*/ 1490427 w 9725971"/>
                <a:gd name="connsiteY64" fmla="*/ 210906 h 2870003"/>
                <a:gd name="connsiteX65" fmla="*/ 1513129 w 9725971"/>
                <a:gd name="connsiteY65" fmla="*/ 210906 h 2870003"/>
                <a:gd name="connsiteX66" fmla="*/ 1524300 w 9725971"/>
                <a:gd name="connsiteY66" fmla="*/ 210906 h 2870003"/>
                <a:gd name="connsiteX67" fmla="*/ 1570065 w 9725971"/>
                <a:gd name="connsiteY67" fmla="*/ 210906 h 2870003"/>
                <a:gd name="connsiteX68" fmla="*/ 1592768 w 9725971"/>
                <a:gd name="connsiteY68" fmla="*/ 210906 h 2870003"/>
                <a:gd name="connsiteX69" fmla="*/ 1615470 w 9725971"/>
                <a:gd name="connsiteY69" fmla="*/ 210906 h 2870003"/>
                <a:gd name="connsiteX70" fmla="*/ 1672406 w 9725971"/>
                <a:gd name="connsiteY70" fmla="*/ 210906 h 2870003"/>
                <a:gd name="connsiteX71" fmla="*/ 1672406 w 9725971"/>
                <a:gd name="connsiteY71" fmla="*/ 229639 h 2870003"/>
                <a:gd name="connsiteX72" fmla="*/ 1683577 w 9725971"/>
                <a:gd name="connsiteY72" fmla="*/ 229639 h 2870003"/>
                <a:gd name="connsiteX73" fmla="*/ 1774747 w 9725971"/>
                <a:gd name="connsiteY73" fmla="*/ 229639 h 2870003"/>
                <a:gd name="connsiteX74" fmla="*/ 1785918 w 9725971"/>
                <a:gd name="connsiteY74" fmla="*/ 229639 h 2870003"/>
                <a:gd name="connsiteX75" fmla="*/ 1831683 w 9725971"/>
                <a:gd name="connsiteY75" fmla="*/ 229639 h 2870003"/>
                <a:gd name="connsiteX76" fmla="*/ 1831683 w 9725971"/>
                <a:gd name="connsiteY76" fmla="*/ 268397 h 2870003"/>
                <a:gd name="connsiteX77" fmla="*/ 1842854 w 9725971"/>
                <a:gd name="connsiteY77" fmla="*/ 268397 h 2870003"/>
                <a:gd name="connsiteX78" fmla="*/ 1854385 w 9725971"/>
                <a:gd name="connsiteY78" fmla="*/ 268397 h 2870003"/>
                <a:gd name="connsiteX79" fmla="*/ 1854385 w 9725971"/>
                <a:gd name="connsiteY79" fmla="*/ 288098 h 2870003"/>
                <a:gd name="connsiteX80" fmla="*/ 1934023 w 9725971"/>
                <a:gd name="connsiteY80" fmla="*/ 288098 h 2870003"/>
                <a:gd name="connsiteX81" fmla="*/ 1934023 w 9725971"/>
                <a:gd name="connsiteY81" fmla="*/ 307800 h 2870003"/>
                <a:gd name="connsiteX82" fmla="*/ 1945194 w 9725971"/>
                <a:gd name="connsiteY82" fmla="*/ 307800 h 2870003"/>
                <a:gd name="connsiteX83" fmla="*/ 1945194 w 9725971"/>
                <a:gd name="connsiteY83" fmla="*/ 327502 h 2870003"/>
                <a:gd name="connsiteX84" fmla="*/ 1990959 w 9725971"/>
                <a:gd name="connsiteY84" fmla="*/ 327502 h 2870003"/>
                <a:gd name="connsiteX85" fmla="*/ 1990959 w 9725971"/>
                <a:gd name="connsiteY85" fmla="*/ 347527 h 2870003"/>
                <a:gd name="connsiteX86" fmla="*/ 2002130 w 9725971"/>
                <a:gd name="connsiteY86" fmla="*/ 347527 h 2870003"/>
                <a:gd name="connsiteX87" fmla="*/ 2024833 w 9725971"/>
                <a:gd name="connsiteY87" fmla="*/ 347527 h 2870003"/>
                <a:gd name="connsiteX88" fmla="*/ 2024833 w 9725971"/>
                <a:gd name="connsiteY88" fmla="*/ 367229 h 2870003"/>
                <a:gd name="connsiteX89" fmla="*/ 2047895 w 9725971"/>
                <a:gd name="connsiteY89" fmla="*/ 367229 h 2870003"/>
                <a:gd name="connsiteX90" fmla="*/ 2047895 w 9725971"/>
                <a:gd name="connsiteY90" fmla="*/ 387253 h 2870003"/>
                <a:gd name="connsiteX91" fmla="*/ 2059066 w 9725971"/>
                <a:gd name="connsiteY91" fmla="*/ 387253 h 2870003"/>
                <a:gd name="connsiteX92" fmla="*/ 2059066 w 9725971"/>
                <a:gd name="connsiteY92" fmla="*/ 426980 h 2870003"/>
                <a:gd name="connsiteX93" fmla="*/ 2070598 w 9725971"/>
                <a:gd name="connsiteY93" fmla="*/ 426980 h 2870003"/>
                <a:gd name="connsiteX94" fmla="*/ 2070598 w 9725971"/>
                <a:gd name="connsiteY94" fmla="*/ 447005 h 2870003"/>
                <a:gd name="connsiteX95" fmla="*/ 2093300 w 9725971"/>
                <a:gd name="connsiteY95" fmla="*/ 447005 h 2870003"/>
                <a:gd name="connsiteX96" fmla="*/ 2127173 w 9725971"/>
                <a:gd name="connsiteY96" fmla="*/ 447005 h 2870003"/>
                <a:gd name="connsiteX97" fmla="*/ 2150236 w 9725971"/>
                <a:gd name="connsiteY97" fmla="*/ 447005 h 2870003"/>
                <a:gd name="connsiteX98" fmla="*/ 2150236 w 9725971"/>
                <a:gd name="connsiteY98" fmla="*/ 467030 h 2870003"/>
                <a:gd name="connsiteX99" fmla="*/ 2172939 w 9725971"/>
                <a:gd name="connsiteY99" fmla="*/ 467030 h 2870003"/>
                <a:gd name="connsiteX100" fmla="*/ 2172939 w 9725971"/>
                <a:gd name="connsiteY100" fmla="*/ 487377 h 2870003"/>
                <a:gd name="connsiteX101" fmla="*/ 2206812 w 9725971"/>
                <a:gd name="connsiteY101" fmla="*/ 487377 h 2870003"/>
                <a:gd name="connsiteX102" fmla="*/ 2206812 w 9725971"/>
                <a:gd name="connsiteY102" fmla="*/ 507725 h 2870003"/>
                <a:gd name="connsiteX103" fmla="*/ 2218343 w 9725971"/>
                <a:gd name="connsiteY103" fmla="*/ 507725 h 2870003"/>
                <a:gd name="connsiteX104" fmla="*/ 2252577 w 9725971"/>
                <a:gd name="connsiteY104" fmla="*/ 507725 h 2870003"/>
                <a:gd name="connsiteX105" fmla="*/ 2252577 w 9725971"/>
                <a:gd name="connsiteY105" fmla="*/ 528396 h 2870003"/>
                <a:gd name="connsiteX106" fmla="*/ 2275279 w 9725971"/>
                <a:gd name="connsiteY106" fmla="*/ 528396 h 2870003"/>
                <a:gd name="connsiteX107" fmla="*/ 2275279 w 9725971"/>
                <a:gd name="connsiteY107" fmla="*/ 549067 h 2870003"/>
                <a:gd name="connsiteX108" fmla="*/ 2297982 w 9725971"/>
                <a:gd name="connsiteY108" fmla="*/ 549067 h 2870003"/>
                <a:gd name="connsiteX109" fmla="*/ 2309513 w 9725971"/>
                <a:gd name="connsiteY109" fmla="*/ 549067 h 2870003"/>
                <a:gd name="connsiteX110" fmla="*/ 2366089 w 9725971"/>
                <a:gd name="connsiteY110" fmla="*/ 549067 h 2870003"/>
                <a:gd name="connsiteX111" fmla="*/ 2366089 w 9725971"/>
                <a:gd name="connsiteY111" fmla="*/ 569737 h 2870003"/>
                <a:gd name="connsiteX112" fmla="*/ 2389151 w 9725971"/>
                <a:gd name="connsiteY112" fmla="*/ 569737 h 2870003"/>
                <a:gd name="connsiteX113" fmla="*/ 2400322 w 9725971"/>
                <a:gd name="connsiteY113" fmla="*/ 569737 h 2870003"/>
                <a:gd name="connsiteX114" fmla="*/ 2411854 w 9725971"/>
                <a:gd name="connsiteY114" fmla="*/ 569737 h 2870003"/>
                <a:gd name="connsiteX115" fmla="*/ 2411854 w 9725971"/>
                <a:gd name="connsiteY115" fmla="*/ 591054 h 2870003"/>
                <a:gd name="connsiteX116" fmla="*/ 2445727 w 9725971"/>
                <a:gd name="connsiteY116" fmla="*/ 591054 h 2870003"/>
                <a:gd name="connsiteX117" fmla="*/ 2445727 w 9725971"/>
                <a:gd name="connsiteY117" fmla="*/ 612048 h 2870003"/>
                <a:gd name="connsiteX118" fmla="*/ 2457258 w 9725971"/>
                <a:gd name="connsiteY118" fmla="*/ 612048 h 2870003"/>
                <a:gd name="connsiteX119" fmla="*/ 2468790 w 9725971"/>
                <a:gd name="connsiteY119" fmla="*/ 612048 h 2870003"/>
                <a:gd name="connsiteX120" fmla="*/ 2479961 w 9725971"/>
                <a:gd name="connsiteY120" fmla="*/ 612048 h 2870003"/>
                <a:gd name="connsiteX121" fmla="*/ 2479961 w 9725971"/>
                <a:gd name="connsiteY121" fmla="*/ 633687 h 2870003"/>
                <a:gd name="connsiteX122" fmla="*/ 2491492 w 9725971"/>
                <a:gd name="connsiteY122" fmla="*/ 633687 h 2870003"/>
                <a:gd name="connsiteX123" fmla="*/ 2514194 w 9725971"/>
                <a:gd name="connsiteY123" fmla="*/ 633687 h 2870003"/>
                <a:gd name="connsiteX124" fmla="*/ 2514194 w 9725971"/>
                <a:gd name="connsiteY124" fmla="*/ 655327 h 2870003"/>
                <a:gd name="connsiteX125" fmla="*/ 2525365 w 9725971"/>
                <a:gd name="connsiteY125" fmla="*/ 655327 h 2870003"/>
                <a:gd name="connsiteX126" fmla="*/ 2525365 w 9725971"/>
                <a:gd name="connsiteY126" fmla="*/ 677290 h 2870003"/>
                <a:gd name="connsiteX127" fmla="*/ 2548068 w 9725971"/>
                <a:gd name="connsiteY127" fmla="*/ 677290 h 2870003"/>
                <a:gd name="connsiteX128" fmla="*/ 2559599 w 9725971"/>
                <a:gd name="connsiteY128" fmla="*/ 677290 h 2870003"/>
                <a:gd name="connsiteX129" fmla="*/ 2559599 w 9725971"/>
                <a:gd name="connsiteY129" fmla="*/ 699252 h 2870003"/>
                <a:gd name="connsiteX130" fmla="*/ 2605004 w 9725971"/>
                <a:gd name="connsiteY130" fmla="*/ 699252 h 2870003"/>
                <a:gd name="connsiteX131" fmla="*/ 2605004 w 9725971"/>
                <a:gd name="connsiteY131" fmla="*/ 721538 h 2870003"/>
                <a:gd name="connsiteX132" fmla="*/ 2684642 w 9725971"/>
                <a:gd name="connsiteY132" fmla="*/ 721538 h 2870003"/>
                <a:gd name="connsiteX133" fmla="*/ 2730407 w 9725971"/>
                <a:gd name="connsiteY133" fmla="*/ 721538 h 2870003"/>
                <a:gd name="connsiteX134" fmla="*/ 2730407 w 9725971"/>
                <a:gd name="connsiteY134" fmla="*/ 744147 h 2870003"/>
                <a:gd name="connsiteX135" fmla="*/ 2775812 w 9725971"/>
                <a:gd name="connsiteY135" fmla="*/ 744147 h 2870003"/>
                <a:gd name="connsiteX136" fmla="*/ 2786983 w 9725971"/>
                <a:gd name="connsiteY136" fmla="*/ 744147 h 2870003"/>
                <a:gd name="connsiteX137" fmla="*/ 2810046 w 9725971"/>
                <a:gd name="connsiteY137" fmla="*/ 744147 h 2870003"/>
                <a:gd name="connsiteX138" fmla="*/ 2810046 w 9725971"/>
                <a:gd name="connsiteY138" fmla="*/ 767078 h 2870003"/>
                <a:gd name="connsiteX139" fmla="*/ 2843919 w 9725971"/>
                <a:gd name="connsiteY139" fmla="*/ 767078 h 2870003"/>
                <a:gd name="connsiteX140" fmla="*/ 2843919 w 9725971"/>
                <a:gd name="connsiteY140" fmla="*/ 790333 h 2870003"/>
                <a:gd name="connsiteX141" fmla="*/ 2866621 w 9725971"/>
                <a:gd name="connsiteY141" fmla="*/ 790333 h 2870003"/>
                <a:gd name="connsiteX142" fmla="*/ 2866621 w 9725971"/>
                <a:gd name="connsiteY142" fmla="*/ 813910 h 2870003"/>
                <a:gd name="connsiteX143" fmla="*/ 2889323 w 9725971"/>
                <a:gd name="connsiteY143" fmla="*/ 813910 h 2870003"/>
                <a:gd name="connsiteX144" fmla="*/ 2889323 w 9725971"/>
                <a:gd name="connsiteY144" fmla="*/ 837811 h 2870003"/>
                <a:gd name="connsiteX145" fmla="*/ 2912386 w 9725971"/>
                <a:gd name="connsiteY145" fmla="*/ 837811 h 2870003"/>
                <a:gd name="connsiteX146" fmla="*/ 2912386 w 9725971"/>
                <a:gd name="connsiteY146" fmla="*/ 861712 h 2870003"/>
                <a:gd name="connsiteX147" fmla="*/ 2923557 w 9725971"/>
                <a:gd name="connsiteY147" fmla="*/ 861712 h 2870003"/>
                <a:gd name="connsiteX148" fmla="*/ 2923557 w 9725971"/>
                <a:gd name="connsiteY148" fmla="*/ 885289 h 2870003"/>
                <a:gd name="connsiteX149" fmla="*/ 2968962 w 9725971"/>
                <a:gd name="connsiteY149" fmla="*/ 885289 h 2870003"/>
                <a:gd name="connsiteX150" fmla="*/ 2980493 w 9725971"/>
                <a:gd name="connsiteY150" fmla="*/ 885289 h 2870003"/>
                <a:gd name="connsiteX151" fmla="*/ 2980493 w 9725971"/>
                <a:gd name="connsiteY151" fmla="*/ 909836 h 2870003"/>
                <a:gd name="connsiteX152" fmla="*/ 3025898 w 9725971"/>
                <a:gd name="connsiteY152" fmla="*/ 909836 h 2870003"/>
                <a:gd name="connsiteX153" fmla="*/ 3025898 w 9725971"/>
                <a:gd name="connsiteY153" fmla="*/ 958283 h 2870003"/>
                <a:gd name="connsiteX154" fmla="*/ 3048600 w 9725971"/>
                <a:gd name="connsiteY154" fmla="*/ 958283 h 2870003"/>
                <a:gd name="connsiteX155" fmla="*/ 3105536 w 9725971"/>
                <a:gd name="connsiteY155" fmla="*/ 958283 h 2870003"/>
                <a:gd name="connsiteX156" fmla="*/ 3128239 w 9725971"/>
                <a:gd name="connsiteY156" fmla="*/ 958283 h 2870003"/>
                <a:gd name="connsiteX157" fmla="*/ 3128239 w 9725971"/>
                <a:gd name="connsiteY157" fmla="*/ 1007699 h 2870003"/>
                <a:gd name="connsiteX158" fmla="*/ 3151301 w 9725971"/>
                <a:gd name="connsiteY158" fmla="*/ 1007699 h 2870003"/>
                <a:gd name="connsiteX159" fmla="*/ 3151301 w 9725971"/>
                <a:gd name="connsiteY159" fmla="*/ 1032568 h 2870003"/>
                <a:gd name="connsiteX160" fmla="*/ 3185175 w 9725971"/>
                <a:gd name="connsiteY160" fmla="*/ 1032568 h 2870003"/>
                <a:gd name="connsiteX161" fmla="*/ 3185175 w 9725971"/>
                <a:gd name="connsiteY161" fmla="*/ 1057438 h 2870003"/>
                <a:gd name="connsiteX162" fmla="*/ 3253642 w 9725971"/>
                <a:gd name="connsiteY162" fmla="*/ 1057438 h 2870003"/>
                <a:gd name="connsiteX163" fmla="*/ 3276344 w 9725971"/>
                <a:gd name="connsiteY163" fmla="*/ 1057438 h 2870003"/>
                <a:gd name="connsiteX164" fmla="*/ 3287515 w 9725971"/>
                <a:gd name="connsiteY164" fmla="*/ 1057438 h 2870003"/>
                <a:gd name="connsiteX165" fmla="*/ 3287515 w 9725971"/>
                <a:gd name="connsiteY165" fmla="*/ 1082953 h 2870003"/>
                <a:gd name="connsiteX166" fmla="*/ 3310218 w 9725971"/>
                <a:gd name="connsiteY166" fmla="*/ 1082953 h 2870003"/>
                <a:gd name="connsiteX167" fmla="*/ 3310218 w 9725971"/>
                <a:gd name="connsiteY167" fmla="*/ 1108469 h 2870003"/>
                <a:gd name="connsiteX168" fmla="*/ 3321749 w 9725971"/>
                <a:gd name="connsiteY168" fmla="*/ 1108469 h 2870003"/>
                <a:gd name="connsiteX169" fmla="*/ 3321749 w 9725971"/>
                <a:gd name="connsiteY169" fmla="*/ 1133984 h 2870003"/>
                <a:gd name="connsiteX170" fmla="*/ 3333280 w 9725971"/>
                <a:gd name="connsiteY170" fmla="*/ 1133984 h 2870003"/>
                <a:gd name="connsiteX171" fmla="*/ 3378685 w 9725971"/>
                <a:gd name="connsiteY171" fmla="*/ 1133984 h 2870003"/>
                <a:gd name="connsiteX172" fmla="*/ 3378685 w 9725971"/>
                <a:gd name="connsiteY172" fmla="*/ 1159822 h 2870003"/>
                <a:gd name="connsiteX173" fmla="*/ 3424090 w 9725971"/>
                <a:gd name="connsiteY173" fmla="*/ 1159822 h 2870003"/>
                <a:gd name="connsiteX174" fmla="*/ 3446792 w 9725971"/>
                <a:gd name="connsiteY174" fmla="*/ 1159822 h 2870003"/>
                <a:gd name="connsiteX175" fmla="*/ 3492557 w 9725971"/>
                <a:gd name="connsiteY175" fmla="*/ 1159822 h 2870003"/>
                <a:gd name="connsiteX176" fmla="*/ 3492557 w 9725971"/>
                <a:gd name="connsiteY176" fmla="*/ 1186307 h 2870003"/>
                <a:gd name="connsiteX177" fmla="*/ 3515260 w 9725971"/>
                <a:gd name="connsiteY177" fmla="*/ 1186307 h 2870003"/>
                <a:gd name="connsiteX178" fmla="*/ 3594898 w 9725971"/>
                <a:gd name="connsiteY178" fmla="*/ 1186307 h 2870003"/>
                <a:gd name="connsiteX179" fmla="*/ 3594898 w 9725971"/>
                <a:gd name="connsiteY179" fmla="*/ 1213760 h 2870003"/>
                <a:gd name="connsiteX180" fmla="*/ 3651474 w 9725971"/>
                <a:gd name="connsiteY180" fmla="*/ 1213760 h 2870003"/>
                <a:gd name="connsiteX181" fmla="*/ 3685707 w 9725971"/>
                <a:gd name="connsiteY181" fmla="*/ 1213760 h 2870003"/>
                <a:gd name="connsiteX182" fmla="*/ 3685707 w 9725971"/>
                <a:gd name="connsiteY182" fmla="*/ 1241213 h 2870003"/>
                <a:gd name="connsiteX183" fmla="*/ 3719941 w 9725971"/>
                <a:gd name="connsiteY183" fmla="*/ 1241213 h 2870003"/>
                <a:gd name="connsiteX184" fmla="*/ 3754175 w 9725971"/>
                <a:gd name="connsiteY184" fmla="*/ 1241213 h 2870003"/>
                <a:gd name="connsiteX185" fmla="*/ 3799579 w 9725971"/>
                <a:gd name="connsiteY185" fmla="*/ 1241213 h 2870003"/>
                <a:gd name="connsiteX186" fmla="*/ 3844984 w 9725971"/>
                <a:gd name="connsiteY186" fmla="*/ 1241213 h 2870003"/>
                <a:gd name="connsiteX187" fmla="*/ 3890389 w 9725971"/>
                <a:gd name="connsiteY187" fmla="*/ 1241213 h 2870003"/>
                <a:gd name="connsiteX188" fmla="*/ 3901920 w 9725971"/>
                <a:gd name="connsiteY188" fmla="*/ 1241213 h 2870003"/>
                <a:gd name="connsiteX189" fmla="*/ 3947325 w 9725971"/>
                <a:gd name="connsiteY189" fmla="*/ 1241213 h 2870003"/>
                <a:gd name="connsiteX190" fmla="*/ 3947325 w 9725971"/>
                <a:gd name="connsiteY190" fmla="*/ 1271897 h 2870003"/>
                <a:gd name="connsiteX191" fmla="*/ 4026963 w 9725971"/>
                <a:gd name="connsiteY191" fmla="*/ 1271897 h 2870003"/>
                <a:gd name="connsiteX192" fmla="*/ 4026963 w 9725971"/>
                <a:gd name="connsiteY192" fmla="*/ 1302257 h 2870003"/>
                <a:gd name="connsiteX193" fmla="*/ 4072368 w 9725971"/>
                <a:gd name="connsiteY193" fmla="*/ 1302257 h 2870003"/>
                <a:gd name="connsiteX194" fmla="*/ 4083899 w 9725971"/>
                <a:gd name="connsiteY194" fmla="*/ 1302257 h 2870003"/>
                <a:gd name="connsiteX195" fmla="*/ 4095430 w 9725971"/>
                <a:gd name="connsiteY195" fmla="*/ 1302257 h 2870003"/>
                <a:gd name="connsiteX196" fmla="*/ 4095430 w 9725971"/>
                <a:gd name="connsiteY196" fmla="*/ 1334232 h 2870003"/>
                <a:gd name="connsiteX197" fmla="*/ 4129304 w 9725971"/>
                <a:gd name="connsiteY197" fmla="*/ 1334232 h 2870003"/>
                <a:gd name="connsiteX198" fmla="*/ 4163537 w 9725971"/>
                <a:gd name="connsiteY198" fmla="*/ 1334232 h 2870003"/>
                <a:gd name="connsiteX199" fmla="*/ 4243176 w 9725971"/>
                <a:gd name="connsiteY199" fmla="*/ 1334232 h 2870003"/>
                <a:gd name="connsiteX200" fmla="*/ 4243176 w 9725971"/>
                <a:gd name="connsiteY200" fmla="*/ 1367176 h 2870003"/>
                <a:gd name="connsiteX201" fmla="*/ 4300112 w 9725971"/>
                <a:gd name="connsiteY201" fmla="*/ 1367176 h 2870003"/>
                <a:gd name="connsiteX202" fmla="*/ 4311283 w 9725971"/>
                <a:gd name="connsiteY202" fmla="*/ 1367176 h 2870003"/>
                <a:gd name="connsiteX203" fmla="*/ 4390921 w 9725971"/>
                <a:gd name="connsiteY203" fmla="*/ 1367176 h 2870003"/>
                <a:gd name="connsiteX204" fmla="*/ 4470560 w 9725971"/>
                <a:gd name="connsiteY204" fmla="*/ 1367176 h 2870003"/>
                <a:gd name="connsiteX205" fmla="*/ 4482091 w 9725971"/>
                <a:gd name="connsiteY205" fmla="*/ 1367176 h 2870003"/>
                <a:gd name="connsiteX206" fmla="*/ 4539027 w 9725971"/>
                <a:gd name="connsiteY206" fmla="*/ 1367176 h 2870003"/>
                <a:gd name="connsiteX207" fmla="*/ 4607134 w 9725971"/>
                <a:gd name="connsiteY207" fmla="*/ 1367176 h 2870003"/>
                <a:gd name="connsiteX208" fmla="*/ 4721006 w 9725971"/>
                <a:gd name="connsiteY208" fmla="*/ 1367176 h 2870003"/>
                <a:gd name="connsiteX209" fmla="*/ 4721006 w 9725971"/>
                <a:gd name="connsiteY209" fmla="*/ 1405610 h 2870003"/>
                <a:gd name="connsiteX210" fmla="*/ 4732177 w 9725971"/>
                <a:gd name="connsiteY210" fmla="*/ 1405610 h 2870003"/>
                <a:gd name="connsiteX211" fmla="*/ 4755240 w 9725971"/>
                <a:gd name="connsiteY211" fmla="*/ 1405610 h 2870003"/>
                <a:gd name="connsiteX212" fmla="*/ 4902985 w 9725971"/>
                <a:gd name="connsiteY212" fmla="*/ 1405610 h 2870003"/>
                <a:gd name="connsiteX213" fmla="*/ 4948390 w 9725971"/>
                <a:gd name="connsiteY213" fmla="*/ 1405610 h 2870003"/>
                <a:gd name="connsiteX214" fmla="*/ 4948390 w 9725971"/>
                <a:gd name="connsiteY214" fmla="*/ 1446629 h 2870003"/>
                <a:gd name="connsiteX215" fmla="*/ 5028028 w 9725971"/>
                <a:gd name="connsiteY215" fmla="*/ 1446629 h 2870003"/>
                <a:gd name="connsiteX216" fmla="*/ 5107667 w 9725971"/>
                <a:gd name="connsiteY216" fmla="*/ 1446629 h 2870003"/>
                <a:gd name="connsiteX217" fmla="*/ 5164603 w 9725971"/>
                <a:gd name="connsiteY217" fmla="*/ 1446629 h 2870003"/>
                <a:gd name="connsiteX218" fmla="*/ 5210008 w 9725971"/>
                <a:gd name="connsiteY218" fmla="*/ 1446629 h 2870003"/>
                <a:gd name="connsiteX219" fmla="*/ 5210008 w 9725971"/>
                <a:gd name="connsiteY219" fmla="*/ 1490231 h 2870003"/>
                <a:gd name="connsiteX220" fmla="*/ 5266943 w 9725971"/>
                <a:gd name="connsiteY220" fmla="*/ 1490231 h 2870003"/>
                <a:gd name="connsiteX221" fmla="*/ 5335050 w 9725971"/>
                <a:gd name="connsiteY221" fmla="*/ 1490231 h 2870003"/>
                <a:gd name="connsiteX222" fmla="*/ 5358113 w 9725971"/>
                <a:gd name="connsiteY222" fmla="*/ 1490231 h 2870003"/>
                <a:gd name="connsiteX223" fmla="*/ 5437751 w 9725971"/>
                <a:gd name="connsiteY223" fmla="*/ 1490231 h 2870003"/>
                <a:gd name="connsiteX224" fmla="*/ 5494327 w 9725971"/>
                <a:gd name="connsiteY224" fmla="*/ 1490231 h 2870003"/>
                <a:gd name="connsiteX225" fmla="*/ 5551263 w 9725971"/>
                <a:gd name="connsiteY225" fmla="*/ 1490231 h 2870003"/>
                <a:gd name="connsiteX226" fmla="*/ 5551263 w 9725971"/>
                <a:gd name="connsiteY226" fmla="*/ 1539970 h 2870003"/>
                <a:gd name="connsiteX227" fmla="*/ 5562795 w 9725971"/>
                <a:gd name="connsiteY227" fmla="*/ 1539970 h 2870003"/>
                <a:gd name="connsiteX228" fmla="*/ 5585497 w 9725971"/>
                <a:gd name="connsiteY228" fmla="*/ 1539970 h 2870003"/>
                <a:gd name="connsiteX229" fmla="*/ 5597028 w 9725971"/>
                <a:gd name="connsiteY229" fmla="*/ 1539970 h 2870003"/>
                <a:gd name="connsiteX230" fmla="*/ 5642433 w 9725971"/>
                <a:gd name="connsiteY230" fmla="*/ 1539970 h 2870003"/>
                <a:gd name="connsiteX231" fmla="*/ 5642433 w 9725971"/>
                <a:gd name="connsiteY231" fmla="*/ 1596815 h 2870003"/>
                <a:gd name="connsiteX232" fmla="*/ 5653604 w 9725971"/>
                <a:gd name="connsiteY232" fmla="*/ 1596815 h 2870003"/>
                <a:gd name="connsiteX233" fmla="*/ 5687838 w 9725971"/>
                <a:gd name="connsiteY233" fmla="*/ 1596815 h 2870003"/>
                <a:gd name="connsiteX234" fmla="*/ 5687838 w 9725971"/>
                <a:gd name="connsiteY234" fmla="*/ 1655597 h 2870003"/>
                <a:gd name="connsiteX235" fmla="*/ 5722071 w 9725971"/>
                <a:gd name="connsiteY235" fmla="*/ 1655597 h 2870003"/>
                <a:gd name="connsiteX236" fmla="*/ 5722071 w 9725971"/>
                <a:gd name="connsiteY236" fmla="*/ 1714057 h 2870003"/>
                <a:gd name="connsiteX237" fmla="*/ 5744774 w 9725971"/>
                <a:gd name="connsiteY237" fmla="*/ 1714057 h 2870003"/>
                <a:gd name="connsiteX238" fmla="*/ 5767476 w 9725971"/>
                <a:gd name="connsiteY238" fmla="*/ 1714057 h 2870003"/>
                <a:gd name="connsiteX239" fmla="*/ 5767476 w 9725971"/>
                <a:gd name="connsiteY239" fmla="*/ 1835497 h 2870003"/>
                <a:gd name="connsiteX240" fmla="*/ 5812881 w 9725971"/>
                <a:gd name="connsiteY240" fmla="*/ 1835497 h 2870003"/>
                <a:gd name="connsiteX241" fmla="*/ 5881348 w 9725971"/>
                <a:gd name="connsiteY241" fmla="*/ 1835497 h 2870003"/>
                <a:gd name="connsiteX242" fmla="*/ 5994860 w 9725971"/>
                <a:gd name="connsiteY242" fmla="*/ 1835497 h 2870003"/>
                <a:gd name="connsiteX243" fmla="*/ 6063327 w 9725971"/>
                <a:gd name="connsiteY243" fmla="*/ 1835497 h 2870003"/>
                <a:gd name="connsiteX244" fmla="*/ 6074498 w 9725971"/>
                <a:gd name="connsiteY244" fmla="*/ 1835497 h 2870003"/>
                <a:gd name="connsiteX245" fmla="*/ 6108732 w 9725971"/>
                <a:gd name="connsiteY245" fmla="*/ 1835497 h 2870003"/>
                <a:gd name="connsiteX246" fmla="*/ 6131434 w 9725971"/>
                <a:gd name="connsiteY246" fmla="*/ 1835497 h 2870003"/>
                <a:gd name="connsiteX247" fmla="*/ 6165668 w 9725971"/>
                <a:gd name="connsiteY247" fmla="*/ 1835497 h 2870003"/>
                <a:gd name="connsiteX248" fmla="*/ 6165668 w 9725971"/>
                <a:gd name="connsiteY248" fmla="*/ 1916242 h 2870003"/>
                <a:gd name="connsiteX249" fmla="*/ 6290711 w 9725971"/>
                <a:gd name="connsiteY249" fmla="*/ 1916242 h 2870003"/>
                <a:gd name="connsiteX250" fmla="*/ 6393051 w 9725971"/>
                <a:gd name="connsiteY250" fmla="*/ 1916242 h 2870003"/>
                <a:gd name="connsiteX251" fmla="*/ 6393051 w 9725971"/>
                <a:gd name="connsiteY251" fmla="*/ 2001509 h 2870003"/>
                <a:gd name="connsiteX252" fmla="*/ 6506924 w 9725971"/>
                <a:gd name="connsiteY252" fmla="*/ 2001509 h 2870003"/>
                <a:gd name="connsiteX253" fmla="*/ 6506924 w 9725971"/>
                <a:gd name="connsiteY253" fmla="*/ 2086453 h 2870003"/>
                <a:gd name="connsiteX254" fmla="*/ 6541157 w 9725971"/>
                <a:gd name="connsiteY254" fmla="*/ 2086453 h 2870003"/>
                <a:gd name="connsiteX255" fmla="*/ 6631967 w 9725971"/>
                <a:gd name="connsiteY255" fmla="*/ 2086453 h 2870003"/>
                <a:gd name="connsiteX256" fmla="*/ 6905116 w 9725971"/>
                <a:gd name="connsiteY256" fmla="*/ 2086453 h 2870003"/>
                <a:gd name="connsiteX257" fmla="*/ 7030159 w 9725971"/>
                <a:gd name="connsiteY257" fmla="*/ 2086453 h 2870003"/>
                <a:gd name="connsiteX258" fmla="*/ 7246371 w 9725971"/>
                <a:gd name="connsiteY258" fmla="*/ 2086453 h 2870003"/>
                <a:gd name="connsiteX259" fmla="*/ 7246371 w 9725971"/>
                <a:gd name="connsiteY259" fmla="*/ 2206924 h 2870003"/>
                <a:gd name="connsiteX260" fmla="*/ 7405648 w 9725971"/>
                <a:gd name="connsiteY260" fmla="*/ 2206924 h 2870003"/>
                <a:gd name="connsiteX261" fmla="*/ 7416819 w 9725971"/>
                <a:gd name="connsiteY261" fmla="*/ 2206924 h 2870003"/>
                <a:gd name="connsiteX262" fmla="*/ 7621501 w 9725971"/>
                <a:gd name="connsiteY262" fmla="*/ 2206924 h 2870003"/>
                <a:gd name="connsiteX263" fmla="*/ 7735372 w 9725971"/>
                <a:gd name="connsiteY263" fmla="*/ 2206924 h 2870003"/>
                <a:gd name="connsiteX264" fmla="*/ 8145096 w 9725971"/>
                <a:gd name="connsiteY264" fmla="*/ 2206924 h 2870003"/>
                <a:gd name="connsiteX265" fmla="*/ 8360948 w 9725971"/>
                <a:gd name="connsiteY265" fmla="*/ 2206924 h 2870003"/>
                <a:gd name="connsiteX266" fmla="*/ 8599864 w 9725971"/>
                <a:gd name="connsiteY266" fmla="*/ 2206924 h 2870003"/>
                <a:gd name="connsiteX267" fmla="*/ 8702204 w 9725971"/>
                <a:gd name="connsiteY267" fmla="*/ 2206924 h 2870003"/>
                <a:gd name="connsiteX268" fmla="*/ 9157331 w 9725971"/>
                <a:gd name="connsiteY268" fmla="*/ 2206924 h 2870003"/>
                <a:gd name="connsiteX269" fmla="*/ 9157331 w 9725971"/>
                <a:gd name="connsiteY269" fmla="*/ 2870003 h 2870003"/>
                <a:gd name="connsiteX270" fmla="*/ 9725972 w 9725971"/>
                <a:gd name="connsiteY270" fmla="*/ 2870003 h 287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9725971" h="2870003">
                  <a:moveTo>
                    <a:pt x="0" y="0"/>
                  </a:moveTo>
                  <a:lnTo>
                    <a:pt x="11531" y="0"/>
                  </a:lnTo>
                  <a:lnTo>
                    <a:pt x="23063" y="0"/>
                  </a:lnTo>
                  <a:lnTo>
                    <a:pt x="45765" y="0"/>
                  </a:lnTo>
                  <a:lnTo>
                    <a:pt x="56936" y="0"/>
                  </a:lnTo>
                  <a:lnTo>
                    <a:pt x="79638" y="0"/>
                  </a:lnTo>
                  <a:lnTo>
                    <a:pt x="102341" y="0"/>
                  </a:lnTo>
                  <a:lnTo>
                    <a:pt x="148106" y="0"/>
                  </a:lnTo>
                  <a:lnTo>
                    <a:pt x="159277" y="0"/>
                  </a:lnTo>
                  <a:lnTo>
                    <a:pt x="227744" y="0"/>
                  </a:lnTo>
                  <a:lnTo>
                    <a:pt x="250446" y="0"/>
                  </a:lnTo>
                  <a:lnTo>
                    <a:pt x="284680" y="0"/>
                  </a:lnTo>
                  <a:lnTo>
                    <a:pt x="318554" y="0"/>
                  </a:lnTo>
                  <a:lnTo>
                    <a:pt x="330085" y="0"/>
                  </a:lnTo>
                  <a:lnTo>
                    <a:pt x="364319" y="0"/>
                  </a:lnTo>
                  <a:lnTo>
                    <a:pt x="364319" y="14857"/>
                  </a:lnTo>
                  <a:lnTo>
                    <a:pt x="398192" y="14857"/>
                  </a:lnTo>
                  <a:lnTo>
                    <a:pt x="398192" y="29714"/>
                  </a:lnTo>
                  <a:lnTo>
                    <a:pt x="455128" y="29714"/>
                  </a:lnTo>
                  <a:lnTo>
                    <a:pt x="489362" y="29714"/>
                  </a:lnTo>
                  <a:lnTo>
                    <a:pt x="546298" y="29714"/>
                  </a:lnTo>
                  <a:lnTo>
                    <a:pt x="569000" y="29714"/>
                  </a:lnTo>
                  <a:lnTo>
                    <a:pt x="569000" y="44894"/>
                  </a:lnTo>
                  <a:lnTo>
                    <a:pt x="580171" y="44894"/>
                  </a:lnTo>
                  <a:lnTo>
                    <a:pt x="591702" y="44894"/>
                  </a:lnTo>
                  <a:lnTo>
                    <a:pt x="625936" y="44894"/>
                  </a:lnTo>
                  <a:lnTo>
                    <a:pt x="637107" y="44894"/>
                  </a:lnTo>
                  <a:lnTo>
                    <a:pt x="637107" y="60720"/>
                  </a:lnTo>
                  <a:lnTo>
                    <a:pt x="682512" y="60720"/>
                  </a:lnTo>
                  <a:lnTo>
                    <a:pt x="682512" y="76546"/>
                  </a:lnTo>
                  <a:lnTo>
                    <a:pt x="728277" y="76546"/>
                  </a:lnTo>
                  <a:lnTo>
                    <a:pt x="785213" y="76546"/>
                  </a:lnTo>
                  <a:lnTo>
                    <a:pt x="796384" y="76546"/>
                  </a:lnTo>
                  <a:lnTo>
                    <a:pt x="819086" y="76546"/>
                  </a:lnTo>
                  <a:lnTo>
                    <a:pt x="841788" y="76546"/>
                  </a:lnTo>
                  <a:lnTo>
                    <a:pt x="853320" y="76546"/>
                  </a:lnTo>
                  <a:lnTo>
                    <a:pt x="853320" y="93018"/>
                  </a:lnTo>
                  <a:lnTo>
                    <a:pt x="887553" y="93018"/>
                  </a:lnTo>
                  <a:lnTo>
                    <a:pt x="898724" y="93018"/>
                  </a:lnTo>
                  <a:lnTo>
                    <a:pt x="898724" y="109490"/>
                  </a:lnTo>
                  <a:lnTo>
                    <a:pt x="932958" y="109490"/>
                  </a:lnTo>
                  <a:lnTo>
                    <a:pt x="944129" y="109490"/>
                  </a:lnTo>
                  <a:lnTo>
                    <a:pt x="944129" y="142434"/>
                  </a:lnTo>
                  <a:lnTo>
                    <a:pt x="1035299" y="142434"/>
                  </a:lnTo>
                  <a:lnTo>
                    <a:pt x="1092235" y="142434"/>
                  </a:lnTo>
                  <a:lnTo>
                    <a:pt x="1114937" y="142434"/>
                  </a:lnTo>
                  <a:lnTo>
                    <a:pt x="1137640" y="142434"/>
                  </a:lnTo>
                  <a:lnTo>
                    <a:pt x="1137640" y="159552"/>
                  </a:lnTo>
                  <a:lnTo>
                    <a:pt x="1149171" y="159552"/>
                  </a:lnTo>
                  <a:lnTo>
                    <a:pt x="1149171" y="176347"/>
                  </a:lnTo>
                  <a:lnTo>
                    <a:pt x="1171873" y="176347"/>
                  </a:lnTo>
                  <a:lnTo>
                    <a:pt x="1171873" y="193465"/>
                  </a:lnTo>
                  <a:lnTo>
                    <a:pt x="1183044" y="193465"/>
                  </a:lnTo>
                  <a:lnTo>
                    <a:pt x="1194576" y="193465"/>
                  </a:lnTo>
                  <a:lnTo>
                    <a:pt x="1206107" y="193465"/>
                  </a:lnTo>
                  <a:lnTo>
                    <a:pt x="1228809" y="193465"/>
                  </a:lnTo>
                  <a:lnTo>
                    <a:pt x="1228809" y="210906"/>
                  </a:lnTo>
                  <a:lnTo>
                    <a:pt x="1262683" y="210906"/>
                  </a:lnTo>
                  <a:lnTo>
                    <a:pt x="1296916" y="210906"/>
                  </a:lnTo>
                  <a:lnTo>
                    <a:pt x="1331150" y="210906"/>
                  </a:lnTo>
                  <a:lnTo>
                    <a:pt x="1353852" y="210906"/>
                  </a:lnTo>
                  <a:lnTo>
                    <a:pt x="1410788" y="210906"/>
                  </a:lnTo>
                  <a:lnTo>
                    <a:pt x="1444662" y="210906"/>
                  </a:lnTo>
                  <a:lnTo>
                    <a:pt x="1456193" y="210906"/>
                  </a:lnTo>
                  <a:lnTo>
                    <a:pt x="1490427" y="210906"/>
                  </a:lnTo>
                  <a:lnTo>
                    <a:pt x="1513129" y="210906"/>
                  </a:lnTo>
                  <a:lnTo>
                    <a:pt x="1524300" y="210906"/>
                  </a:lnTo>
                  <a:lnTo>
                    <a:pt x="1570065" y="210906"/>
                  </a:lnTo>
                  <a:lnTo>
                    <a:pt x="1592768" y="210906"/>
                  </a:lnTo>
                  <a:lnTo>
                    <a:pt x="1615470" y="210906"/>
                  </a:lnTo>
                  <a:lnTo>
                    <a:pt x="1672406" y="210906"/>
                  </a:lnTo>
                  <a:lnTo>
                    <a:pt x="1672406" y="229639"/>
                  </a:lnTo>
                  <a:lnTo>
                    <a:pt x="1683577" y="229639"/>
                  </a:lnTo>
                  <a:lnTo>
                    <a:pt x="1774747" y="229639"/>
                  </a:lnTo>
                  <a:lnTo>
                    <a:pt x="1785918" y="229639"/>
                  </a:lnTo>
                  <a:lnTo>
                    <a:pt x="1831683" y="229639"/>
                  </a:lnTo>
                  <a:lnTo>
                    <a:pt x="1831683" y="268397"/>
                  </a:lnTo>
                  <a:lnTo>
                    <a:pt x="1842854" y="268397"/>
                  </a:lnTo>
                  <a:lnTo>
                    <a:pt x="1854385" y="268397"/>
                  </a:lnTo>
                  <a:lnTo>
                    <a:pt x="1854385" y="288098"/>
                  </a:lnTo>
                  <a:lnTo>
                    <a:pt x="1934023" y="288098"/>
                  </a:lnTo>
                  <a:lnTo>
                    <a:pt x="1934023" y="307800"/>
                  </a:lnTo>
                  <a:lnTo>
                    <a:pt x="1945194" y="307800"/>
                  </a:lnTo>
                  <a:lnTo>
                    <a:pt x="1945194" y="327502"/>
                  </a:lnTo>
                  <a:lnTo>
                    <a:pt x="1990959" y="327502"/>
                  </a:lnTo>
                  <a:lnTo>
                    <a:pt x="1990959" y="347527"/>
                  </a:lnTo>
                  <a:lnTo>
                    <a:pt x="2002130" y="347527"/>
                  </a:lnTo>
                  <a:lnTo>
                    <a:pt x="2024833" y="347527"/>
                  </a:lnTo>
                  <a:lnTo>
                    <a:pt x="2024833" y="367229"/>
                  </a:lnTo>
                  <a:lnTo>
                    <a:pt x="2047895" y="367229"/>
                  </a:lnTo>
                  <a:lnTo>
                    <a:pt x="2047895" y="387253"/>
                  </a:lnTo>
                  <a:lnTo>
                    <a:pt x="2059066" y="387253"/>
                  </a:lnTo>
                  <a:lnTo>
                    <a:pt x="2059066" y="426980"/>
                  </a:lnTo>
                  <a:lnTo>
                    <a:pt x="2070598" y="426980"/>
                  </a:lnTo>
                  <a:lnTo>
                    <a:pt x="2070598" y="447005"/>
                  </a:lnTo>
                  <a:lnTo>
                    <a:pt x="2093300" y="447005"/>
                  </a:lnTo>
                  <a:lnTo>
                    <a:pt x="2127173" y="447005"/>
                  </a:lnTo>
                  <a:lnTo>
                    <a:pt x="2150236" y="447005"/>
                  </a:lnTo>
                  <a:lnTo>
                    <a:pt x="2150236" y="467030"/>
                  </a:lnTo>
                  <a:lnTo>
                    <a:pt x="2172939" y="467030"/>
                  </a:lnTo>
                  <a:lnTo>
                    <a:pt x="2172939" y="487377"/>
                  </a:lnTo>
                  <a:lnTo>
                    <a:pt x="2206812" y="487377"/>
                  </a:lnTo>
                  <a:lnTo>
                    <a:pt x="2206812" y="507725"/>
                  </a:lnTo>
                  <a:lnTo>
                    <a:pt x="2218343" y="507725"/>
                  </a:lnTo>
                  <a:lnTo>
                    <a:pt x="2252577" y="507725"/>
                  </a:lnTo>
                  <a:lnTo>
                    <a:pt x="2252577" y="528396"/>
                  </a:lnTo>
                  <a:lnTo>
                    <a:pt x="2275279" y="528396"/>
                  </a:lnTo>
                  <a:lnTo>
                    <a:pt x="2275279" y="549067"/>
                  </a:lnTo>
                  <a:lnTo>
                    <a:pt x="2297982" y="549067"/>
                  </a:lnTo>
                  <a:lnTo>
                    <a:pt x="2309513" y="549067"/>
                  </a:lnTo>
                  <a:lnTo>
                    <a:pt x="2366089" y="549067"/>
                  </a:lnTo>
                  <a:lnTo>
                    <a:pt x="2366089" y="569737"/>
                  </a:lnTo>
                  <a:lnTo>
                    <a:pt x="2389151" y="569737"/>
                  </a:lnTo>
                  <a:lnTo>
                    <a:pt x="2400322" y="569737"/>
                  </a:lnTo>
                  <a:lnTo>
                    <a:pt x="2411854" y="569737"/>
                  </a:lnTo>
                  <a:lnTo>
                    <a:pt x="2411854" y="591054"/>
                  </a:lnTo>
                  <a:lnTo>
                    <a:pt x="2445727" y="591054"/>
                  </a:lnTo>
                  <a:lnTo>
                    <a:pt x="2445727" y="612048"/>
                  </a:lnTo>
                  <a:lnTo>
                    <a:pt x="2457258" y="612048"/>
                  </a:lnTo>
                  <a:lnTo>
                    <a:pt x="2468790" y="612048"/>
                  </a:lnTo>
                  <a:lnTo>
                    <a:pt x="2479961" y="612048"/>
                  </a:lnTo>
                  <a:lnTo>
                    <a:pt x="2479961" y="633687"/>
                  </a:lnTo>
                  <a:lnTo>
                    <a:pt x="2491492" y="633687"/>
                  </a:lnTo>
                  <a:lnTo>
                    <a:pt x="2514194" y="633687"/>
                  </a:lnTo>
                  <a:lnTo>
                    <a:pt x="2514194" y="655327"/>
                  </a:lnTo>
                  <a:lnTo>
                    <a:pt x="2525365" y="655327"/>
                  </a:lnTo>
                  <a:lnTo>
                    <a:pt x="2525365" y="677290"/>
                  </a:lnTo>
                  <a:lnTo>
                    <a:pt x="2548068" y="677290"/>
                  </a:lnTo>
                  <a:lnTo>
                    <a:pt x="2559599" y="677290"/>
                  </a:lnTo>
                  <a:lnTo>
                    <a:pt x="2559599" y="699252"/>
                  </a:lnTo>
                  <a:lnTo>
                    <a:pt x="2605004" y="699252"/>
                  </a:lnTo>
                  <a:lnTo>
                    <a:pt x="2605004" y="721538"/>
                  </a:lnTo>
                  <a:lnTo>
                    <a:pt x="2684642" y="721538"/>
                  </a:lnTo>
                  <a:lnTo>
                    <a:pt x="2730407" y="721538"/>
                  </a:lnTo>
                  <a:lnTo>
                    <a:pt x="2730407" y="744147"/>
                  </a:lnTo>
                  <a:lnTo>
                    <a:pt x="2775812" y="744147"/>
                  </a:lnTo>
                  <a:lnTo>
                    <a:pt x="2786983" y="744147"/>
                  </a:lnTo>
                  <a:lnTo>
                    <a:pt x="2810046" y="744147"/>
                  </a:lnTo>
                  <a:lnTo>
                    <a:pt x="2810046" y="767078"/>
                  </a:lnTo>
                  <a:lnTo>
                    <a:pt x="2843919" y="767078"/>
                  </a:lnTo>
                  <a:lnTo>
                    <a:pt x="2843919" y="790333"/>
                  </a:lnTo>
                  <a:lnTo>
                    <a:pt x="2866621" y="790333"/>
                  </a:lnTo>
                  <a:lnTo>
                    <a:pt x="2866621" y="813910"/>
                  </a:lnTo>
                  <a:lnTo>
                    <a:pt x="2889323" y="813910"/>
                  </a:lnTo>
                  <a:lnTo>
                    <a:pt x="2889323" y="837811"/>
                  </a:lnTo>
                  <a:lnTo>
                    <a:pt x="2912386" y="837811"/>
                  </a:lnTo>
                  <a:lnTo>
                    <a:pt x="2912386" y="861712"/>
                  </a:lnTo>
                  <a:lnTo>
                    <a:pt x="2923557" y="861712"/>
                  </a:lnTo>
                  <a:lnTo>
                    <a:pt x="2923557" y="885289"/>
                  </a:lnTo>
                  <a:lnTo>
                    <a:pt x="2968962" y="885289"/>
                  </a:lnTo>
                  <a:lnTo>
                    <a:pt x="2980493" y="885289"/>
                  </a:lnTo>
                  <a:lnTo>
                    <a:pt x="2980493" y="909836"/>
                  </a:lnTo>
                  <a:lnTo>
                    <a:pt x="3025898" y="909836"/>
                  </a:lnTo>
                  <a:lnTo>
                    <a:pt x="3025898" y="958283"/>
                  </a:lnTo>
                  <a:lnTo>
                    <a:pt x="3048600" y="958283"/>
                  </a:lnTo>
                  <a:lnTo>
                    <a:pt x="3105536" y="958283"/>
                  </a:lnTo>
                  <a:lnTo>
                    <a:pt x="3128239" y="958283"/>
                  </a:lnTo>
                  <a:lnTo>
                    <a:pt x="3128239" y="1007699"/>
                  </a:lnTo>
                  <a:lnTo>
                    <a:pt x="3151301" y="1007699"/>
                  </a:lnTo>
                  <a:lnTo>
                    <a:pt x="3151301" y="1032568"/>
                  </a:lnTo>
                  <a:lnTo>
                    <a:pt x="3185175" y="1032568"/>
                  </a:lnTo>
                  <a:lnTo>
                    <a:pt x="3185175" y="1057438"/>
                  </a:lnTo>
                  <a:lnTo>
                    <a:pt x="3253642" y="1057438"/>
                  </a:lnTo>
                  <a:lnTo>
                    <a:pt x="3276344" y="1057438"/>
                  </a:lnTo>
                  <a:lnTo>
                    <a:pt x="3287515" y="1057438"/>
                  </a:lnTo>
                  <a:lnTo>
                    <a:pt x="3287515" y="1082953"/>
                  </a:lnTo>
                  <a:lnTo>
                    <a:pt x="3310218" y="1082953"/>
                  </a:lnTo>
                  <a:lnTo>
                    <a:pt x="3310218" y="1108469"/>
                  </a:lnTo>
                  <a:lnTo>
                    <a:pt x="3321749" y="1108469"/>
                  </a:lnTo>
                  <a:lnTo>
                    <a:pt x="3321749" y="1133984"/>
                  </a:lnTo>
                  <a:lnTo>
                    <a:pt x="3333280" y="1133984"/>
                  </a:lnTo>
                  <a:lnTo>
                    <a:pt x="3378685" y="1133984"/>
                  </a:lnTo>
                  <a:lnTo>
                    <a:pt x="3378685" y="1159822"/>
                  </a:lnTo>
                  <a:lnTo>
                    <a:pt x="3424090" y="1159822"/>
                  </a:lnTo>
                  <a:lnTo>
                    <a:pt x="3446792" y="1159822"/>
                  </a:lnTo>
                  <a:lnTo>
                    <a:pt x="3492557" y="1159822"/>
                  </a:lnTo>
                  <a:lnTo>
                    <a:pt x="3492557" y="1186307"/>
                  </a:lnTo>
                  <a:lnTo>
                    <a:pt x="3515260" y="1186307"/>
                  </a:lnTo>
                  <a:lnTo>
                    <a:pt x="3594898" y="1186307"/>
                  </a:lnTo>
                  <a:lnTo>
                    <a:pt x="3594898" y="1213760"/>
                  </a:lnTo>
                  <a:lnTo>
                    <a:pt x="3651474" y="1213760"/>
                  </a:lnTo>
                  <a:lnTo>
                    <a:pt x="3685707" y="1213760"/>
                  </a:lnTo>
                  <a:lnTo>
                    <a:pt x="3685707" y="1241213"/>
                  </a:lnTo>
                  <a:lnTo>
                    <a:pt x="3719941" y="1241213"/>
                  </a:lnTo>
                  <a:lnTo>
                    <a:pt x="3754175" y="1241213"/>
                  </a:lnTo>
                  <a:lnTo>
                    <a:pt x="3799579" y="1241213"/>
                  </a:lnTo>
                  <a:lnTo>
                    <a:pt x="3844984" y="1241213"/>
                  </a:lnTo>
                  <a:lnTo>
                    <a:pt x="3890389" y="1241213"/>
                  </a:lnTo>
                  <a:lnTo>
                    <a:pt x="3901920" y="1241213"/>
                  </a:lnTo>
                  <a:lnTo>
                    <a:pt x="3947325" y="1241213"/>
                  </a:lnTo>
                  <a:lnTo>
                    <a:pt x="3947325" y="1271897"/>
                  </a:lnTo>
                  <a:lnTo>
                    <a:pt x="4026963" y="1271897"/>
                  </a:lnTo>
                  <a:lnTo>
                    <a:pt x="4026963" y="1302257"/>
                  </a:lnTo>
                  <a:lnTo>
                    <a:pt x="4072368" y="1302257"/>
                  </a:lnTo>
                  <a:lnTo>
                    <a:pt x="4083899" y="1302257"/>
                  </a:lnTo>
                  <a:lnTo>
                    <a:pt x="4095430" y="1302257"/>
                  </a:lnTo>
                  <a:lnTo>
                    <a:pt x="4095430" y="1334232"/>
                  </a:lnTo>
                  <a:lnTo>
                    <a:pt x="4129304" y="1334232"/>
                  </a:lnTo>
                  <a:lnTo>
                    <a:pt x="4163537" y="1334232"/>
                  </a:lnTo>
                  <a:lnTo>
                    <a:pt x="4243176" y="1334232"/>
                  </a:lnTo>
                  <a:lnTo>
                    <a:pt x="4243176" y="1367176"/>
                  </a:lnTo>
                  <a:lnTo>
                    <a:pt x="4300112" y="1367176"/>
                  </a:lnTo>
                  <a:lnTo>
                    <a:pt x="4311283" y="1367176"/>
                  </a:lnTo>
                  <a:lnTo>
                    <a:pt x="4390921" y="1367176"/>
                  </a:lnTo>
                  <a:lnTo>
                    <a:pt x="4470560" y="1367176"/>
                  </a:lnTo>
                  <a:lnTo>
                    <a:pt x="4482091" y="1367176"/>
                  </a:lnTo>
                  <a:lnTo>
                    <a:pt x="4539027" y="1367176"/>
                  </a:lnTo>
                  <a:lnTo>
                    <a:pt x="4607134" y="1367176"/>
                  </a:lnTo>
                  <a:lnTo>
                    <a:pt x="4721006" y="1367176"/>
                  </a:lnTo>
                  <a:lnTo>
                    <a:pt x="4721006" y="1405610"/>
                  </a:lnTo>
                  <a:lnTo>
                    <a:pt x="4732177" y="1405610"/>
                  </a:lnTo>
                  <a:lnTo>
                    <a:pt x="4755240" y="1405610"/>
                  </a:lnTo>
                  <a:lnTo>
                    <a:pt x="4902985" y="1405610"/>
                  </a:lnTo>
                  <a:lnTo>
                    <a:pt x="4948390" y="1405610"/>
                  </a:lnTo>
                  <a:lnTo>
                    <a:pt x="4948390" y="1446629"/>
                  </a:lnTo>
                  <a:lnTo>
                    <a:pt x="5028028" y="1446629"/>
                  </a:lnTo>
                  <a:lnTo>
                    <a:pt x="5107667" y="1446629"/>
                  </a:lnTo>
                  <a:lnTo>
                    <a:pt x="5164603" y="1446629"/>
                  </a:lnTo>
                  <a:lnTo>
                    <a:pt x="5210008" y="1446629"/>
                  </a:lnTo>
                  <a:lnTo>
                    <a:pt x="5210008" y="1490231"/>
                  </a:lnTo>
                  <a:lnTo>
                    <a:pt x="5266943" y="1490231"/>
                  </a:lnTo>
                  <a:lnTo>
                    <a:pt x="5335050" y="1490231"/>
                  </a:lnTo>
                  <a:lnTo>
                    <a:pt x="5358113" y="1490231"/>
                  </a:lnTo>
                  <a:lnTo>
                    <a:pt x="5437751" y="1490231"/>
                  </a:lnTo>
                  <a:lnTo>
                    <a:pt x="5494327" y="1490231"/>
                  </a:lnTo>
                  <a:lnTo>
                    <a:pt x="5551263" y="1490231"/>
                  </a:lnTo>
                  <a:lnTo>
                    <a:pt x="5551263" y="1539970"/>
                  </a:lnTo>
                  <a:lnTo>
                    <a:pt x="5562795" y="1539970"/>
                  </a:lnTo>
                  <a:lnTo>
                    <a:pt x="5585497" y="1539970"/>
                  </a:lnTo>
                  <a:lnTo>
                    <a:pt x="5597028" y="1539970"/>
                  </a:lnTo>
                  <a:lnTo>
                    <a:pt x="5642433" y="1539970"/>
                  </a:lnTo>
                  <a:lnTo>
                    <a:pt x="5642433" y="1596815"/>
                  </a:lnTo>
                  <a:lnTo>
                    <a:pt x="5653604" y="1596815"/>
                  </a:lnTo>
                  <a:lnTo>
                    <a:pt x="5687838" y="1596815"/>
                  </a:lnTo>
                  <a:lnTo>
                    <a:pt x="5687838" y="1655597"/>
                  </a:lnTo>
                  <a:lnTo>
                    <a:pt x="5722071" y="1655597"/>
                  </a:lnTo>
                  <a:lnTo>
                    <a:pt x="5722071" y="1714057"/>
                  </a:lnTo>
                  <a:lnTo>
                    <a:pt x="5744774" y="1714057"/>
                  </a:lnTo>
                  <a:lnTo>
                    <a:pt x="5767476" y="1714057"/>
                  </a:lnTo>
                  <a:lnTo>
                    <a:pt x="5767476" y="1835497"/>
                  </a:lnTo>
                  <a:lnTo>
                    <a:pt x="5812881" y="1835497"/>
                  </a:lnTo>
                  <a:lnTo>
                    <a:pt x="5881348" y="1835497"/>
                  </a:lnTo>
                  <a:lnTo>
                    <a:pt x="5994860" y="1835497"/>
                  </a:lnTo>
                  <a:lnTo>
                    <a:pt x="6063327" y="1835497"/>
                  </a:lnTo>
                  <a:lnTo>
                    <a:pt x="6074498" y="1835497"/>
                  </a:lnTo>
                  <a:lnTo>
                    <a:pt x="6108732" y="1835497"/>
                  </a:lnTo>
                  <a:lnTo>
                    <a:pt x="6131434" y="1835497"/>
                  </a:lnTo>
                  <a:lnTo>
                    <a:pt x="6165668" y="1835497"/>
                  </a:lnTo>
                  <a:lnTo>
                    <a:pt x="6165668" y="1916242"/>
                  </a:lnTo>
                  <a:lnTo>
                    <a:pt x="6290711" y="1916242"/>
                  </a:lnTo>
                  <a:lnTo>
                    <a:pt x="6393051" y="1916242"/>
                  </a:lnTo>
                  <a:lnTo>
                    <a:pt x="6393051" y="2001509"/>
                  </a:lnTo>
                  <a:lnTo>
                    <a:pt x="6506924" y="2001509"/>
                  </a:lnTo>
                  <a:lnTo>
                    <a:pt x="6506924" y="2086453"/>
                  </a:lnTo>
                  <a:lnTo>
                    <a:pt x="6541157" y="2086453"/>
                  </a:lnTo>
                  <a:lnTo>
                    <a:pt x="6631967" y="2086453"/>
                  </a:lnTo>
                  <a:lnTo>
                    <a:pt x="6905116" y="2086453"/>
                  </a:lnTo>
                  <a:lnTo>
                    <a:pt x="7030159" y="2086453"/>
                  </a:lnTo>
                  <a:lnTo>
                    <a:pt x="7246371" y="2086453"/>
                  </a:lnTo>
                  <a:lnTo>
                    <a:pt x="7246371" y="2206924"/>
                  </a:lnTo>
                  <a:lnTo>
                    <a:pt x="7405648" y="2206924"/>
                  </a:lnTo>
                  <a:lnTo>
                    <a:pt x="7416819" y="2206924"/>
                  </a:lnTo>
                  <a:lnTo>
                    <a:pt x="7621501" y="2206924"/>
                  </a:lnTo>
                  <a:lnTo>
                    <a:pt x="7735372" y="2206924"/>
                  </a:lnTo>
                  <a:lnTo>
                    <a:pt x="8145096" y="2206924"/>
                  </a:lnTo>
                  <a:lnTo>
                    <a:pt x="8360948" y="2206924"/>
                  </a:lnTo>
                  <a:lnTo>
                    <a:pt x="8599864" y="2206924"/>
                  </a:lnTo>
                  <a:lnTo>
                    <a:pt x="8702204" y="2206924"/>
                  </a:lnTo>
                  <a:lnTo>
                    <a:pt x="9157331" y="2206924"/>
                  </a:lnTo>
                  <a:lnTo>
                    <a:pt x="9157331" y="2870003"/>
                  </a:lnTo>
                  <a:lnTo>
                    <a:pt x="9725972" y="2870003"/>
                  </a:lnTo>
                </a:path>
              </a:pathLst>
            </a:custGeom>
            <a:noFill/>
            <a:ln w="28575"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AAC50A05-90F4-7418-73C3-9BCDC7964575}"/>
                </a:ext>
              </a:extLst>
            </p:cNvPr>
            <p:cNvSpPr/>
            <p:nvPr/>
          </p:nvSpPr>
          <p:spPr>
            <a:xfrm>
              <a:off x="1508624" y="1542960"/>
              <a:ext cx="9657864" cy="2200464"/>
            </a:xfrm>
            <a:custGeom>
              <a:avLst/>
              <a:gdLst>
                <a:gd name="connsiteX0" fmla="*/ 0 w 9657864"/>
                <a:gd name="connsiteY0" fmla="*/ 0 h 2200464"/>
                <a:gd name="connsiteX1" fmla="*/ 23063 w 9657864"/>
                <a:gd name="connsiteY1" fmla="*/ 0 h 2200464"/>
                <a:gd name="connsiteX2" fmla="*/ 56936 w 9657864"/>
                <a:gd name="connsiteY2" fmla="*/ 0 h 2200464"/>
                <a:gd name="connsiteX3" fmla="*/ 79638 w 9657864"/>
                <a:gd name="connsiteY3" fmla="*/ 0 h 2200464"/>
                <a:gd name="connsiteX4" fmla="*/ 102341 w 9657864"/>
                <a:gd name="connsiteY4" fmla="*/ 0 h 2200464"/>
                <a:gd name="connsiteX5" fmla="*/ 102341 w 9657864"/>
                <a:gd name="connsiteY5" fmla="*/ 14211 h 2200464"/>
                <a:gd name="connsiteX6" fmla="*/ 136574 w 9657864"/>
                <a:gd name="connsiteY6" fmla="*/ 14211 h 2200464"/>
                <a:gd name="connsiteX7" fmla="*/ 148106 w 9657864"/>
                <a:gd name="connsiteY7" fmla="*/ 14211 h 2200464"/>
                <a:gd name="connsiteX8" fmla="*/ 159277 w 9657864"/>
                <a:gd name="connsiteY8" fmla="*/ 14211 h 2200464"/>
                <a:gd name="connsiteX9" fmla="*/ 170808 w 9657864"/>
                <a:gd name="connsiteY9" fmla="*/ 14211 h 2200464"/>
                <a:gd name="connsiteX10" fmla="*/ 170808 w 9657864"/>
                <a:gd name="connsiteY10" fmla="*/ 28422 h 2200464"/>
                <a:gd name="connsiteX11" fmla="*/ 193510 w 9657864"/>
                <a:gd name="connsiteY11" fmla="*/ 28422 h 2200464"/>
                <a:gd name="connsiteX12" fmla="*/ 193510 w 9657864"/>
                <a:gd name="connsiteY12" fmla="*/ 42633 h 2200464"/>
                <a:gd name="connsiteX13" fmla="*/ 205042 w 9657864"/>
                <a:gd name="connsiteY13" fmla="*/ 42633 h 2200464"/>
                <a:gd name="connsiteX14" fmla="*/ 205042 w 9657864"/>
                <a:gd name="connsiteY14" fmla="*/ 56845 h 2200464"/>
                <a:gd name="connsiteX15" fmla="*/ 227744 w 9657864"/>
                <a:gd name="connsiteY15" fmla="*/ 56845 h 2200464"/>
                <a:gd name="connsiteX16" fmla="*/ 227744 w 9657864"/>
                <a:gd name="connsiteY16" fmla="*/ 71056 h 2200464"/>
                <a:gd name="connsiteX17" fmla="*/ 238915 w 9657864"/>
                <a:gd name="connsiteY17" fmla="*/ 71056 h 2200464"/>
                <a:gd name="connsiteX18" fmla="*/ 250446 w 9657864"/>
                <a:gd name="connsiteY18" fmla="*/ 71056 h 2200464"/>
                <a:gd name="connsiteX19" fmla="*/ 250446 w 9657864"/>
                <a:gd name="connsiteY19" fmla="*/ 85590 h 2200464"/>
                <a:gd name="connsiteX20" fmla="*/ 261617 w 9657864"/>
                <a:gd name="connsiteY20" fmla="*/ 85590 h 2200464"/>
                <a:gd name="connsiteX21" fmla="*/ 295851 w 9657864"/>
                <a:gd name="connsiteY21" fmla="*/ 85590 h 2200464"/>
                <a:gd name="connsiteX22" fmla="*/ 307383 w 9657864"/>
                <a:gd name="connsiteY22" fmla="*/ 85590 h 2200464"/>
                <a:gd name="connsiteX23" fmla="*/ 330085 w 9657864"/>
                <a:gd name="connsiteY23" fmla="*/ 85590 h 2200464"/>
                <a:gd name="connsiteX24" fmla="*/ 409723 w 9657864"/>
                <a:gd name="connsiteY24" fmla="*/ 85590 h 2200464"/>
                <a:gd name="connsiteX25" fmla="*/ 409723 w 9657864"/>
                <a:gd name="connsiteY25" fmla="*/ 100447 h 2200464"/>
                <a:gd name="connsiteX26" fmla="*/ 420894 w 9657864"/>
                <a:gd name="connsiteY26" fmla="*/ 100447 h 2200464"/>
                <a:gd name="connsiteX27" fmla="*/ 455128 w 9657864"/>
                <a:gd name="connsiteY27" fmla="*/ 100447 h 2200464"/>
                <a:gd name="connsiteX28" fmla="*/ 455128 w 9657864"/>
                <a:gd name="connsiteY28" fmla="*/ 115304 h 2200464"/>
                <a:gd name="connsiteX29" fmla="*/ 466659 w 9657864"/>
                <a:gd name="connsiteY29" fmla="*/ 115304 h 2200464"/>
                <a:gd name="connsiteX30" fmla="*/ 477830 w 9657864"/>
                <a:gd name="connsiteY30" fmla="*/ 115304 h 2200464"/>
                <a:gd name="connsiteX31" fmla="*/ 489362 w 9657864"/>
                <a:gd name="connsiteY31" fmla="*/ 115304 h 2200464"/>
                <a:gd name="connsiteX32" fmla="*/ 534766 w 9657864"/>
                <a:gd name="connsiteY32" fmla="*/ 115304 h 2200464"/>
                <a:gd name="connsiteX33" fmla="*/ 557469 w 9657864"/>
                <a:gd name="connsiteY33" fmla="*/ 115304 h 2200464"/>
                <a:gd name="connsiteX34" fmla="*/ 557469 w 9657864"/>
                <a:gd name="connsiteY34" fmla="*/ 130484 h 2200464"/>
                <a:gd name="connsiteX35" fmla="*/ 569000 w 9657864"/>
                <a:gd name="connsiteY35" fmla="*/ 130484 h 2200464"/>
                <a:gd name="connsiteX36" fmla="*/ 602873 w 9657864"/>
                <a:gd name="connsiteY36" fmla="*/ 130484 h 2200464"/>
                <a:gd name="connsiteX37" fmla="*/ 602873 w 9657864"/>
                <a:gd name="connsiteY37" fmla="*/ 145664 h 2200464"/>
                <a:gd name="connsiteX38" fmla="*/ 614405 w 9657864"/>
                <a:gd name="connsiteY38" fmla="*/ 145664 h 2200464"/>
                <a:gd name="connsiteX39" fmla="*/ 614405 w 9657864"/>
                <a:gd name="connsiteY39" fmla="*/ 161167 h 2200464"/>
                <a:gd name="connsiteX40" fmla="*/ 648638 w 9657864"/>
                <a:gd name="connsiteY40" fmla="*/ 161167 h 2200464"/>
                <a:gd name="connsiteX41" fmla="*/ 648638 w 9657864"/>
                <a:gd name="connsiteY41" fmla="*/ 191850 h 2200464"/>
                <a:gd name="connsiteX42" fmla="*/ 659809 w 9657864"/>
                <a:gd name="connsiteY42" fmla="*/ 191850 h 2200464"/>
                <a:gd name="connsiteX43" fmla="*/ 659809 w 9657864"/>
                <a:gd name="connsiteY43" fmla="*/ 207353 h 2200464"/>
                <a:gd name="connsiteX44" fmla="*/ 682512 w 9657864"/>
                <a:gd name="connsiteY44" fmla="*/ 207353 h 2200464"/>
                <a:gd name="connsiteX45" fmla="*/ 682512 w 9657864"/>
                <a:gd name="connsiteY45" fmla="*/ 222856 h 2200464"/>
                <a:gd name="connsiteX46" fmla="*/ 694043 w 9657864"/>
                <a:gd name="connsiteY46" fmla="*/ 222856 h 2200464"/>
                <a:gd name="connsiteX47" fmla="*/ 694043 w 9657864"/>
                <a:gd name="connsiteY47" fmla="*/ 238037 h 2200464"/>
                <a:gd name="connsiteX48" fmla="*/ 705574 w 9657864"/>
                <a:gd name="connsiteY48" fmla="*/ 238037 h 2200464"/>
                <a:gd name="connsiteX49" fmla="*/ 716745 w 9657864"/>
                <a:gd name="connsiteY49" fmla="*/ 238037 h 2200464"/>
                <a:gd name="connsiteX50" fmla="*/ 728277 w 9657864"/>
                <a:gd name="connsiteY50" fmla="*/ 238037 h 2200464"/>
                <a:gd name="connsiteX51" fmla="*/ 739448 w 9657864"/>
                <a:gd name="connsiteY51" fmla="*/ 238037 h 2200464"/>
                <a:gd name="connsiteX52" fmla="*/ 739448 w 9657864"/>
                <a:gd name="connsiteY52" fmla="*/ 253863 h 2200464"/>
                <a:gd name="connsiteX53" fmla="*/ 819086 w 9657864"/>
                <a:gd name="connsiteY53" fmla="*/ 253863 h 2200464"/>
                <a:gd name="connsiteX54" fmla="*/ 853320 w 9657864"/>
                <a:gd name="connsiteY54" fmla="*/ 253863 h 2200464"/>
                <a:gd name="connsiteX55" fmla="*/ 853320 w 9657864"/>
                <a:gd name="connsiteY55" fmla="*/ 285192 h 2200464"/>
                <a:gd name="connsiteX56" fmla="*/ 864491 w 9657864"/>
                <a:gd name="connsiteY56" fmla="*/ 285192 h 2200464"/>
                <a:gd name="connsiteX57" fmla="*/ 864491 w 9657864"/>
                <a:gd name="connsiteY57" fmla="*/ 301018 h 2200464"/>
                <a:gd name="connsiteX58" fmla="*/ 876022 w 9657864"/>
                <a:gd name="connsiteY58" fmla="*/ 301018 h 2200464"/>
                <a:gd name="connsiteX59" fmla="*/ 876022 w 9657864"/>
                <a:gd name="connsiteY59" fmla="*/ 316521 h 2200464"/>
                <a:gd name="connsiteX60" fmla="*/ 887553 w 9657864"/>
                <a:gd name="connsiteY60" fmla="*/ 316521 h 2200464"/>
                <a:gd name="connsiteX61" fmla="*/ 978363 w 9657864"/>
                <a:gd name="connsiteY61" fmla="*/ 316521 h 2200464"/>
                <a:gd name="connsiteX62" fmla="*/ 978363 w 9657864"/>
                <a:gd name="connsiteY62" fmla="*/ 332670 h 2200464"/>
                <a:gd name="connsiteX63" fmla="*/ 1023768 w 9657864"/>
                <a:gd name="connsiteY63" fmla="*/ 332670 h 2200464"/>
                <a:gd name="connsiteX64" fmla="*/ 1035299 w 9657864"/>
                <a:gd name="connsiteY64" fmla="*/ 332670 h 2200464"/>
                <a:gd name="connsiteX65" fmla="*/ 1035299 w 9657864"/>
                <a:gd name="connsiteY65" fmla="*/ 348496 h 2200464"/>
                <a:gd name="connsiteX66" fmla="*/ 1046830 w 9657864"/>
                <a:gd name="connsiteY66" fmla="*/ 348496 h 2200464"/>
                <a:gd name="connsiteX67" fmla="*/ 1046830 w 9657864"/>
                <a:gd name="connsiteY67" fmla="*/ 364645 h 2200464"/>
                <a:gd name="connsiteX68" fmla="*/ 1114937 w 9657864"/>
                <a:gd name="connsiteY68" fmla="*/ 364645 h 2200464"/>
                <a:gd name="connsiteX69" fmla="*/ 1137640 w 9657864"/>
                <a:gd name="connsiteY69" fmla="*/ 364645 h 2200464"/>
                <a:gd name="connsiteX70" fmla="*/ 1137640 w 9657864"/>
                <a:gd name="connsiteY70" fmla="*/ 381117 h 2200464"/>
                <a:gd name="connsiteX71" fmla="*/ 1183044 w 9657864"/>
                <a:gd name="connsiteY71" fmla="*/ 381117 h 2200464"/>
                <a:gd name="connsiteX72" fmla="*/ 1183044 w 9657864"/>
                <a:gd name="connsiteY72" fmla="*/ 397589 h 2200464"/>
                <a:gd name="connsiteX73" fmla="*/ 1194576 w 9657864"/>
                <a:gd name="connsiteY73" fmla="*/ 397589 h 2200464"/>
                <a:gd name="connsiteX74" fmla="*/ 1194576 w 9657864"/>
                <a:gd name="connsiteY74" fmla="*/ 413738 h 2200464"/>
                <a:gd name="connsiteX75" fmla="*/ 1206107 w 9657864"/>
                <a:gd name="connsiteY75" fmla="*/ 413738 h 2200464"/>
                <a:gd name="connsiteX76" fmla="*/ 1217278 w 9657864"/>
                <a:gd name="connsiteY76" fmla="*/ 413738 h 2200464"/>
                <a:gd name="connsiteX77" fmla="*/ 1239980 w 9657864"/>
                <a:gd name="connsiteY77" fmla="*/ 413738 h 2200464"/>
                <a:gd name="connsiteX78" fmla="*/ 1239980 w 9657864"/>
                <a:gd name="connsiteY78" fmla="*/ 430533 h 2200464"/>
                <a:gd name="connsiteX79" fmla="*/ 1251512 w 9657864"/>
                <a:gd name="connsiteY79" fmla="*/ 430533 h 2200464"/>
                <a:gd name="connsiteX80" fmla="*/ 1274214 w 9657864"/>
                <a:gd name="connsiteY80" fmla="*/ 430533 h 2200464"/>
                <a:gd name="connsiteX81" fmla="*/ 1285385 w 9657864"/>
                <a:gd name="connsiteY81" fmla="*/ 430533 h 2200464"/>
                <a:gd name="connsiteX82" fmla="*/ 1331150 w 9657864"/>
                <a:gd name="connsiteY82" fmla="*/ 430533 h 2200464"/>
                <a:gd name="connsiteX83" fmla="*/ 1365023 w 9657864"/>
                <a:gd name="connsiteY83" fmla="*/ 430533 h 2200464"/>
                <a:gd name="connsiteX84" fmla="*/ 1365023 w 9657864"/>
                <a:gd name="connsiteY84" fmla="*/ 465415 h 2200464"/>
                <a:gd name="connsiteX85" fmla="*/ 1376555 w 9657864"/>
                <a:gd name="connsiteY85" fmla="*/ 465415 h 2200464"/>
                <a:gd name="connsiteX86" fmla="*/ 1399257 w 9657864"/>
                <a:gd name="connsiteY86" fmla="*/ 465415 h 2200464"/>
                <a:gd name="connsiteX87" fmla="*/ 1399257 w 9657864"/>
                <a:gd name="connsiteY87" fmla="*/ 482856 h 2200464"/>
                <a:gd name="connsiteX88" fmla="*/ 1421959 w 9657864"/>
                <a:gd name="connsiteY88" fmla="*/ 482856 h 2200464"/>
                <a:gd name="connsiteX89" fmla="*/ 1421959 w 9657864"/>
                <a:gd name="connsiteY89" fmla="*/ 500297 h 2200464"/>
                <a:gd name="connsiteX90" fmla="*/ 1433491 w 9657864"/>
                <a:gd name="connsiteY90" fmla="*/ 500297 h 2200464"/>
                <a:gd name="connsiteX91" fmla="*/ 1444662 w 9657864"/>
                <a:gd name="connsiteY91" fmla="*/ 500297 h 2200464"/>
                <a:gd name="connsiteX92" fmla="*/ 1490427 w 9657864"/>
                <a:gd name="connsiteY92" fmla="*/ 500297 h 2200464"/>
                <a:gd name="connsiteX93" fmla="*/ 1490427 w 9657864"/>
                <a:gd name="connsiteY93" fmla="*/ 518060 h 2200464"/>
                <a:gd name="connsiteX94" fmla="*/ 1501598 w 9657864"/>
                <a:gd name="connsiteY94" fmla="*/ 518060 h 2200464"/>
                <a:gd name="connsiteX95" fmla="*/ 1524300 w 9657864"/>
                <a:gd name="connsiteY95" fmla="*/ 518060 h 2200464"/>
                <a:gd name="connsiteX96" fmla="*/ 1524300 w 9657864"/>
                <a:gd name="connsiteY96" fmla="*/ 535824 h 2200464"/>
                <a:gd name="connsiteX97" fmla="*/ 1547363 w 9657864"/>
                <a:gd name="connsiteY97" fmla="*/ 535824 h 2200464"/>
                <a:gd name="connsiteX98" fmla="*/ 1558534 w 9657864"/>
                <a:gd name="connsiteY98" fmla="*/ 535824 h 2200464"/>
                <a:gd name="connsiteX99" fmla="*/ 1558534 w 9657864"/>
                <a:gd name="connsiteY99" fmla="*/ 553911 h 2200464"/>
                <a:gd name="connsiteX100" fmla="*/ 1570065 w 9657864"/>
                <a:gd name="connsiteY100" fmla="*/ 553911 h 2200464"/>
                <a:gd name="connsiteX101" fmla="*/ 1592768 w 9657864"/>
                <a:gd name="connsiteY101" fmla="*/ 553911 h 2200464"/>
                <a:gd name="connsiteX102" fmla="*/ 1603938 w 9657864"/>
                <a:gd name="connsiteY102" fmla="*/ 553911 h 2200464"/>
                <a:gd name="connsiteX103" fmla="*/ 1627001 w 9657864"/>
                <a:gd name="connsiteY103" fmla="*/ 553911 h 2200464"/>
                <a:gd name="connsiteX104" fmla="*/ 1627001 w 9657864"/>
                <a:gd name="connsiteY104" fmla="*/ 572644 h 2200464"/>
                <a:gd name="connsiteX105" fmla="*/ 1649703 w 9657864"/>
                <a:gd name="connsiteY105" fmla="*/ 572644 h 2200464"/>
                <a:gd name="connsiteX106" fmla="*/ 1706279 w 9657864"/>
                <a:gd name="connsiteY106" fmla="*/ 572644 h 2200464"/>
                <a:gd name="connsiteX107" fmla="*/ 1706279 w 9657864"/>
                <a:gd name="connsiteY107" fmla="*/ 591377 h 2200464"/>
                <a:gd name="connsiteX108" fmla="*/ 1717811 w 9657864"/>
                <a:gd name="connsiteY108" fmla="*/ 591377 h 2200464"/>
                <a:gd name="connsiteX109" fmla="*/ 1717811 w 9657864"/>
                <a:gd name="connsiteY109" fmla="*/ 610110 h 2200464"/>
                <a:gd name="connsiteX110" fmla="*/ 1740513 w 9657864"/>
                <a:gd name="connsiteY110" fmla="*/ 610110 h 2200464"/>
                <a:gd name="connsiteX111" fmla="*/ 1740513 w 9657864"/>
                <a:gd name="connsiteY111" fmla="*/ 628843 h 2200464"/>
                <a:gd name="connsiteX112" fmla="*/ 1763215 w 9657864"/>
                <a:gd name="connsiteY112" fmla="*/ 628843 h 2200464"/>
                <a:gd name="connsiteX113" fmla="*/ 1774747 w 9657864"/>
                <a:gd name="connsiteY113" fmla="*/ 628843 h 2200464"/>
                <a:gd name="connsiteX114" fmla="*/ 1888619 w 9657864"/>
                <a:gd name="connsiteY114" fmla="*/ 628843 h 2200464"/>
                <a:gd name="connsiteX115" fmla="*/ 1888619 w 9657864"/>
                <a:gd name="connsiteY115" fmla="*/ 648222 h 2200464"/>
                <a:gd name="connsiteX116" fmla="*/ 1922492 w 9657864"/>
                <a:gd name="connsiteY116" fmla="*/ 648222 h 2200464"/>
                <a:gd name="connsiteX117" fmla="*/ 1922492 w 9657864"/>
                <a:gd name="connsiteY117" fmla="*/ 667277 h 2200464"/>
                <a:gd name="connsiteX118" fmla="*/ 1934023 w 9657864"/>
                <a:gd name="connsiteY118" fmla="*/ 667277 h 2200464"/>
                <a:gd name="connsiteX119" fmla="*/ 2002130 w 9657864"/>
                <a:gd name="connsiteY119" fmla="*/ 667277 h 2200464"/>
                <a:gd name="connsiteX120" fmla="*/ 2002130 w 9657864"/>
                <a:gd name="connsiteY120" fmla="*/ 686979 h 2200464"/>
                <a:gd name="connsiteX121" fmla="*/ 2024833 w 9657864"/>
                <a:gd name="connsiteY121" fmla="*/ 686979 h 2200464"/>
                <a:gd name="connsiteX122" fmla="*/ 2024833 w 9657864"/>
                <a:gd name="connsiteY122" fmla="*/ 706681 h 2200464"/>
                <a:gd name="connsiteX123" fmla="*/ 2059066 w 9657864"/>
                <a:gd name="connsiteY123" fmla="*/ 706681 h 2200464"/>
                <a:gd name="connsiteX124" fmla="*/ 2070598 w 9657864"/>
                <a:gd name="connsiteY124" fmla="*/ 706681 h 2200464"/>
                <a:gd name="connsiteX125" fmla="*/ 2070598 w 9657864"/>
                <a:gd name="connsiteY125" fmla="*/ 726383 h 2200464"/>
                <a:gd name="connsiteX126" fmla="*/ 2093300 w 9657864"/>
                <a:gd name="connsiteY126" fmla="*/ 726383 h 2200464"/>
                <a:gd name="connsiteX127" fmla="*/ 2116002 w 9657864"/>
                <a:gd name="connsiteY127" fmla="*/ 726383 h 2200464"/>
                <a:gd name="connsiteX128" fmla="*/ 2116002 w 9657864"/>
                <a:gd name="connsiteY128" fmla="*/ 746408 h 2200464"/>
                <a:gd name="connsiteX129" fmla="*/ 2127173 w 9657864"/>
                <a:gd name="connsiteY129" fmla="*/ 746408 h 2200464"/>
                <a:gd name="connsiteX130" fmla="*/ 2127173 w 9657864"/>
                <a:gd name="connsiteY130" fmla="*/ 766432 h 2200464"/>
                <a:gd name="connsiteX131" fmla="*/ 2161407 w 9657864"/>
                <a:gd name="connsiteY131" fmla="*/ 766432 h 2200464"/>
                <a:gd name="connsiteX132" fmla="*/ 2161407 w 9657864"/>
                <a:gd name="connsiteY132" fmla="*/ 786457 h 2200464"/>
                <a:gd name="connsiteX133" fmla="*/ 2172939 w 9657864"/>
                <a:gd name="connsiteY133" fmla="*/ 786457 h 2200464"/>
                <a:gd name="connsiteX134" fmla="*/ 2195641 w 9657864"/>
                <a:gd name="connsiteY134" fmla="*/ 786457 h 2200464"/>
                <a:gd name="connsiteX135" fmla="*/ 2229875 w 9657864"/>
                <a:gd name="connsiteY135" fmla="*/ 786457 h 2200464"/>
                <a:gd name="connsiteX136" fmla="*/ 2309513 w 9657864"/>
                <a:gd name="connsiteY136" fmla="*/ 786457 h 2200464"/>
                <a:gd name="connsiteX137" fmla="*/ 2332215 w 9657864"/>
                <a:gd name="connsiteY137" fmla="*/ 786457 h 2200464"/>
                <a:gd name="connsiteX138" fmla="*/ 2366089 w 9657864"/>
                <a:gd name="connsiteY138" fmla="*/ 786457 h 2200464"/>
                <a:gd name="connsiteX139" fmla="*/ 2366089 w 9657864"/>
                <a:gd name="connsiteY139" fmla="*/ 807451 h 2200464"/>
                <a:gd name="connsiteX140" fmla="*/ 2377620 w 9657864"/>
                <a:gd name="connsiteY140" fmla="*/ 807451 h 2200464"/>
                <a:gd name="connsiteX141" fmla="*/ 2377620 w 9657864"/>
                <a:gd name="connsiteY141" fmla="*/ 828445 h 2200464"/>
                <a:gd name="connsiteX142" fmla="*/ 2411854 w 9657864"/>
                <a:gd name="connsiteY142" fmla="*/ 828445 h 2200464"/>
                <a:gd name="connsiteX143" fmla="*/ 2445727 w 9657864"/>
                <a:gd name="connsiteY143" fmla="*/ 828445 h 2200464"/>
                <a:gd name="connsiteX144" fmla="*/ 2445727 w 9657864"/>
                <a:gd name="connsiteY144" fmla="*/ 850084 h 2200464"/>
                <a:gd name="connsiteX145" fmla="*/ 2491492 w 9657864"/>
                <a:gd name="connsiteY145" fmla="*/ 850084 h 2200464"/>
                <a:gd name="connsiteX146" fmla="*/ 2502663 w 9657864"/>
                <a:gd name="connsiteY146" fmla="*/ 850084 h 2200464"/>
                <a:gd name="connsiteX147" fmla="*/ 2525365 w 9657864"/>
                <a:gd name="connsiteY147" fmla="*/ 850084 h 2200464"/>
                <a:gd name="connsiteX148" fmla="*/ 2525365 w 9657864"/>
                <a:gd name="connsiteY148" fmla="*/ 872047 h 2200464"/>
                <a:gd name="connsiteX149" fmla="*/ 2548068 w 9657864"/>
                <a:gd name="connsiteY149" fmla="*/ 872047 h 2200464"/>
                <a:gd name="connsiteX150" fmla="*/ 2559599 w 9657864"/>
                <a:gd name="connsiteY150" fmla="*/ 872047 h 2200464"/>
                <a:gd name="connsiteX151" fmla="*/ 2559599 w 9657864"/>
                <a:gd name="connsiteY151" fmla="*/ 894333 h 2200464"/>
                <a:gd name="connsiteX152" fmla="*/ 2571130 w 9657864"/>
                <a:gd name="connsiteY152" fmla="*/ 894333 h 2200464"/>
                <a:gd name="connsiteX153" fmla="*/ 2718876 w 9657864"/>
                <a:gd name="connsiteY153" fmla="*/ 894333 h 2200464"/>
                <a:gd name="connsiteX154" fmla="*/ 2730407 w 9657864"/>
                <a:gd name="connsiteY154" fmla="*/ 894333 h 2200464"/>
                <a:gd name="connsiteX155" fmla="*/ 2730407 w 9657864"/>
                <a:gd name="connsiteY155" fmla="*/ 917264 h 2200464"/>
                <a:gd name="connsiteX156" fmla="*/ 2775812 w 9657864"/>
                <a:gd name="connsiteY156" fmla="*/ 917264 h 2200464"/>
                <a:gd name="connsiteX157" fmla="*/ 2775812 w 9657864"/>
                <a:gd name="connsiteY157" fmla="*/ 940196 h 2200464"/>
                <a:gd name="connsiteX158" fmla="*/ 2889323 w 9657864"/>
                <a:gd name="connsiteY158" fmla="*/ 940196 h 2200464"/>
                <a:gd name="connsiteX159" fmla="*/ 2912386 w 9657864"/>
                <a:gd name="connsiteY159" fmla="*/ 940196 h 2200464"/>
                <a:gd name="connsiteX160" fmla="*/ 3014727 w 9657864"/>
                <a:gd name="connsiteY160" fmla="*/ 940196 h 2200464"/>
                <a:gd name="connsiteX161" fmla="*/ 3105536 w 9657864"/>
                <a:gd name="connsiteY161" fmla="*/ 940196 h 2200464"/>
                <a:gd name="connsiteX162" fmla="*/ 3117068 w 9657864"/>
                <a:gd name="connsiteY162" fmla="*/ 940196 h 2200464"/>
                <a:gd name="connsiteX163" fmla="*/ 3117068 w 9657864"/>
                <a:gd name="connsiteY163" fmla="*/ 964419 h 2200464"/>
                <a:gd name="connsiteX164" fmla="*/ 3139770 w 9657864"/>
                <a:gd name="connsiteY164" fmla="*/ 964419 h 2200464"/>
                <a:gd name="connsiteX165" fmla="*/ 3139770 w 9657864"/>
                <a:gd name="connsiteY165" fmla="*/ 1012866 h 2200464"/>
                <a:gd name="connsiteX166" fmla="*/ 3185175 w 9657864"/>
                <a:gd name="connsiteY166" fmla="*/ 1012866 h 2200464"/>
                <a:gd name="connsiteX167" fmla="*/ 3196706 w 9657864"/>
                <a:gd name="connsiteY167" fmla="*/ 1012866 h 2200464"/>
                <a:gd name="connsiteX168" fmla="*/ 3196706 w 9657864"/>
                <a:gd name="connsiteY168" fmla="*/ 1037090 h 2200464"/>
                <a:gd name="connsiteX169" fmla="*/ 3253642 w 9657864"/>
                <a:gd name="connsiteY169" fmla="*/ 1037090 h 2200464"/>
                <a:gd name="connsiteX170" fmla="*/ 3287515 w 9657864"/>
                <a:gd name="connsiteY170" fmla="*/ 1037090 h 2200464"/>
                <a:gd name="connsiteX171" fmla="*/ 3333280 w 9657864"/>
                <a:gd name="connsiteY171" fmla="*/ 1037090 h 2200464"/>
                <a:gd name="connsiteX172" fmla="*/ 3333280 w 9657864"/>
                <a:gd name="connsiteY172" fmla="*/ 1062605 h 2200464"/>
                <a:gd name="connsiteX173" fmla="*/ 3344451 w 9657864"/>
                <a:gd name="connsiteY173" fmla="*/ 1062605 h 2200464"/>
                <a:gd name="connsiteX174" fmla="*/ 3344451 w 9657864"/>
                <a:gd name="connsiteY174" fmla="*/ 1088121 h 2200464"/>
                <a:gd name="connsiteX175" fmla="*/ 3378685 w 9657864"/>
                <a:gd name="connsiteY175" fmla="*/ 1088121 h 2200464"/>
                <a:gd name="connsiteX176" fmla="*/ 3378685 w 9657864"/>
                <a:gd name="connsiteY176" fmla="*/ 1113636 h 2200464"/>
                <a:gd name="connsiteX177" fmla="*/ 3412919 w 9657864"/>
                <a:gd name="connsiteY177" fmla="*/ 1113636 h 2200464"/>
                <a:gd name="connsiteX178" fmla="*/ 3492557 w 9657864"/>
                <a:gd name="connsiteY178" fmla="*/ 1113636 h 2200464"/>
                <a:gd name="connsiteX179" fmla="*/ 3492557 w 9657864"/>
                <a:gd name="connsiteY179" fmla="*/ 1139475 h 2200464"/>
                <a:gd name="connsiteX180" fmla="*/ 3515260 w 9657864"/>
                <a:gd name="connsiteY180" fmla="*/ 1139475 h 2200464"/>
                <a:gd name="connsiteX181" fmla="*/ 3537962 w 9657864"/>
                <a:gd name="connsiteY181" fmla="*/ 1139475 h 2200464"/>
                <a:gd name="connsiteX182" fmla="*/ 3537962 w 9657864"/>
                <a:gd name="connsiteY182" fmla="*/ 1165313 h 2200464"/>
                <a:gd name="connsiteX183" fmla="*/ 3560664 w 9657864"/>
                <a:gd name="connsiteY183" fmla="*/ 1165313 h 2200464"/>
                <a:gd name="connsiteX184" fmla="*/ 3560664 w 9657864"/>
                <a:gd name="connsiteY184" fmla="*/ 1191474 h 2200464"/>
                <a:gd name="connsiteX185" fmla="*/ 3594898 w 9657864"/>
                <a:gd name="connsiteY185" fmla="*/ 1191474 h 2200464"/>
                <a:gd name="connsiteX186" fmla="*/ 3594898 w 9657864"/>
                <a:gd name="connsiteY186" fmla="*/ 1217313 h 2200464"/>
                <a:gd name="connsiteX187" fmla="*/ 3640303 w 9657864"/>
                <a:gd name="connsiteY187" fmla="*/ 1217313 h 2200464"/>
                <a:gd name="connsiteX188" fmla="*/ 3640303 w 9657864"/>
                <a:gd name="connsiteY188" fmla="*/ 1244443 h 2200464"/>
                <a:gd name="connsiteX189" fmla="*/ 3708410 w 9657864"/>
                <a:gd name="connsiteY189" fmla="*/ 1244443 h 2200464"/>
                <a:gd name="connsiteX190" fmla="*/ 3708410 w 9657864"/>
                <a:gd name="connsiteY190" fmla="*/ 1271251 h 2200464"/>
                <a:gd name="connsiteX191" fmla="*/ 3731112 w 9657864"/>
                <a:gd name="connsiteY191" fmla="*/ 1271251 h 2200464"/>
                <a:gd name="connsiteX192" fmla="*/ 3731112 w 9657864"/>
                <a:gd name="connsiteY192" fmla="*/ 1298058 h 2200464"/>
                <a:gd name="connsiteX193" fmla="*/ 3742643 w 9657864"/>
                <a:gd name="connsiteY193" fmla="*/ 1298058 h 2200464"/>
                <a:gd name="connsiteX194" fmla="*/ 3788048 w 9657864"/>
                <a:gd name="connsiteY194" fmla="*/ 1298058 h 2200464"/>
                <a:gd name="connsiteX195" fmla="*/ 3788048 w 9657864"/>
                <a:gd name="connsiteY195" fmla="*/ 1325511 h 2200464"/>
                <a:gd name="connsiteX196" fmla="*/ 3822282 w 9657864"/>
                <a:gd name="connsiteY196" fmla="*/ 1325511 h 2200464"/>
                <a:gd name="connsiteX197" fmla="*/ 3844984 w 9657864"/>
                <a:gd name="connsiteY197" fmla="*/ 1325511 h 2200464"/>
                <a:gd name="connsiteX198" fmla="*/ 3844984 w 9657864"/>
                <a:gd name="connsiteY198" fmla="*/ 1353288 h 2200464"/>
                <a:gd name="connsiteX199" fmla="*/ 3856515 w 9657864"/>
                <a:gd name="connsiteY199" fmla="*/ 1353288 h 2200464"/>
                <a:gd name="connsiteX200" fmla="*/ 3856515 w 9657864"/>
                <a:gd name="connsiteY200" fmla="*/ 1381710 h 2200464"/>
                <a:gd name="connsiteX201" fmla="*/ 3901920 w 9657864"/>
                <a:gd name="connsiteY201" fmla="*/ 1381710 h 2200464"/>
                <a:gd name="connsiteX202" fmla="*/ 3901920 w 9657864"/>
                <a:gd name="connsiteY202" fmla="*/ 1410132 h 2200464"/>
                <a:gd name="connsiteX203" fmla="*/ 3913451 w 9657864"/>
                <a:gd name="connsiteY203" fmla="*/ 1410132 h 2200464"/>
                <a:gd name="connsiteX204" fmla="*/ 3924622 w 9657864"/>
                <a:gd name="connsiteY204" fmla="*/ 1410132 h 2200464"/>
                <a:gd name="connsiteX205" fmla="*/ 3924622 w 9657864"/>
                <a:gd name="connsiteY205" fmla="*/ 1438554 h 2200464"/>
                <a:gd name="connsiteX206" fmla="*/ 3947325 w 9657864"/>
                <a:gd name="connsiteY206" fmla="*/ 1438554 h 2200464"/>
                <a:gd name="connsiteX207" fmla="*/ 3947325 w 9657864"/>
                <a:gd name="connsiteY207" fmla="*/ 1467300 h 2200464"/>
                <a:gd name="connsiteX208" fmla="*/ 3993090 w 9657864"/>
                <a:gd name="connsiteY208" fmla="*/ 1467300 h 2200464"/>
                <a:gd name="connsiteX209" fmla="*/ 4004261 w 9657864"/>
                <a:gd name="connsiteY209" fmla="*/ 1467300 h 2200464"/>
                <a:gd name="connsiteX210" fmla="*/ 4004261 w 9657864"/>
                <a:gd name="connsiteY210" fmla="*/ 1525436 h 2200464"/>
                <a:gd name="connsiteX211" fmla="*/ 4072368 w 9657864"/>
                <a:gd name="connsiteY211" fmla="*/ 1525436 h 2200464"/>
                <a:gd name="connsiteX212" fmla="*/ 4083899 w 9657864"/>
                <a:gd name="connsiteY212" fmla="*/ 1525436 h 2200464"/>
                <a:gd name="connsiteX213" fmla="*/ 4186240 w 9657864"/>
                <a:gd name="connsiteY213" fmla="*/ 1525436 h 2200464"/>
                <a:gd name="connsiteX214" fmla="*/ 4186240 w 9657864"/>
                <a:gd name="connsiteY214" fmla="*/ 1556119 h 2200464"/>
                <a:gd name="connsiteX215" fmla="*/ 4243176 w 9657864"/>
                <a:gd name="connsiteY215" fmla="*/ 1556119 h 2200464"/>
                <a:gd name="connsiteX216" fmla="*/ 4243176 w 9657864"/>
                <a:gd name="connsiteY216" fmla="*/ 1586479 h 2200464"/>
                <a:gd name="connsiteX217" fmla="*/ 4265878 w 9657864"/>
                <a:gd name="connsiteY217" fmla="*/ 1586479 h 2200464"/>
                <a:gd name="connsiteX218" fmla="*/ 4265878 w 9657864"/>
                <a:gd name="connsiteY218" fmla="*/ 1616840 h 2200464"/>
                <a:gd name="connsiteX219" fmla="*/ 4277410 w 9657864"/>
                <a:gd name="connsiteY219" fmla="*/ 1616840 h 2200464"/>
                <a:gd name="connsiteX220" fmla="*/ 4402453 w 9657864"/>
                <a:gd name="connsiteY220" fmla="*/ 1616840 h 2200464"/>
                <a:gd name="connsiteX221" fmla="*/ 4436686 w 9657864"/>
                <a:gd name="connsiteY221" fmla="*/ 1616840 h 2200464"/>
                <a:gd name="connsiteX222" fmla="*/ 4447857 w 9657864"/>
                <a:gd name="connsiteY222" fmla="*/ 1616840 h 2200464"/>
                <a:gd name="connsiteX223" fmla="*/ 4470560 w 9657864"/>
                <a:gd name="connsiteY223" fmla="*/ 1616840 h 2200464"/>
                <a:gd name="connsiteX224" fmla="*/ 4482091 w 9657864"/>
                <a:gd name="connsiteY224" fmla="*/ 1616840 h 2200464"/>
                <a:gd name="connsiteX225" fmla="*/ 4539027 w 9657864"/>
                <a:gd name="connsiteY225" fmla="*/ 1616840 h 2200464"/>
                <a:gd name="connsiteX226" fmla="*/ 4709475 w 9657864"/>
                <a:gd name="connsiteY226" fmla="*/ 1616840 h 2200464"/>
                <a:gd name="connsiteX227" fmla="*/ 4777942 w 9657864"/>
                <a:gd name="connsiteY227" fmla="*/ 1616840 h 2200464"/>
                <a:gd name="connsiteX228" fmla="*/ 4789113 w 9657864"/>
                <a:gd name="connsiteY228" fmla="*/ 1616840 h 2200464"/>
                <a:gd name="connsiteX229" fmla="*/ 4823347 w 9657864"/>
                <a:gd name="connsiteY229" fmla="*/ 1616840 h 2200464"/>
                <a:gd name="connsiteX230" fmla="*/ 4823347 w 9657864"/>
                <a:gd name="connsiteY230" fmla="*/ 1655920 h 2200464"/>
                <a:gd name="connsiteX231" fmla="*/ 4925687 w 9657864"/>
                <a:gd name="connsiteY231" fmla="*/ 1655920 h 2200464"/>
                <a:gd name="connsiteX232" fmla="*/ 4925687 w 9657864"/>
                <a:gd name="connsiteY232" fmla="*/ 1695001 h 2200464"/>
                <a:gd name="connsiteX233" fmla="*/ 5016858 w 9657864"/>
                <a:gd name="connsiteY233" fmla="*/ 1695001 h 2200464"/>
                <a:gd name="connsiteX234" fmla="*/ 5039560 w 9657864"/>
                <a:gd name="connsiteY234" fmla="*/ 1695001 h 2200464"/>
                <a:gd name="connsiteX235" fmla="*/ 5039560 w 9657864"/>
                <a:gd name="connsiteY235" fmla="*/ 1735050 h 2200464"/>
                <a:gd name="connsiteX236" fmla="*/ 5050730 w 9657864"/>
                <a:gd name="connsiteY236" fmla="*/ 1735050 h 2200464"/>
                <a:gd name="connsiteX237" fmla="*/ 5050730 w 9657864"/>
                <a:gd name="connsiteY237" fmla="*/ 1774777 h 2200464"/>
                <a:gd name="connsiteX238" fmla="*/ 5107667 w 9657864"/>
                <a:gd name="connsiteY238" fmla="*/ 1774777 h 2200464"/>
                <a:gd name="connsiteX239" fmla="*/ 5278475 w 9657864"/>
                <a:gd name="connsiteY239" fmla="*/ 1774777 h 2200464"/>
                <a:gd name="connsiteX240" fmla="*/ 5335050 w 9657864"/>
                <a:gd name="connsiteY240" fmla="*/ 1774777 h 2200464"/>
                <a:gd name="connsiteX241" fmla="*/ 5346582 w 9657864"/>
                <a:gd name="connsiteY241" fmla="*/ 1774777 h 2200464"/>
                <a:gd name="connsiteX242" fmla="*/ 5358113 w 9657864"/>
                <a:gd name="connsiteY242" fmla="*/ 1774777 h 2200464"/>
                <a:gd name="connsiteX243" fmla="*/ 5483156 w 9657864"/>
                <a:gd name="connsiteY243" fmla="*/ 1774777 h 2200464"/>
                <a:gd name="connsiteX244" fmla="*/ 5517390 w 9657864"/>
                <a:gd name="connsiteY244" fmla="*/ 1774777 h 2200464"/>
                <a:gd name="connsiteX245" fmla="*/ 5517390 w 9657864"/>
                <a:gd name="connsiteY245" fmla="*/ 1821286 h 2200464"/>
                <a:gd name="connsiteX246" fmla="*/ 5642433 w 9657864"/>
                <a:gd name="connsiteY246" fmla="*/ 1821286 h 2200464"/>
                <a:gd name="connsiteX247" fmla="*/ 5642433 w 9657864"/>
                <a:gd name="connsiteY247" fmla="*/ 1867472 h 2200464"/>
                <a:gd name="connsiteX248" fmla="*/ 5665135 w 9657864"/>
                <a:gd name="connsiteY248" fmla="*/ 1867472 h 2200464"/>
                <a:gd name="connsiteX249" fmla="*/ 5824412 w 9657864"/>
                <a:gd name="connsiteY249" fmla="*/ 1867472 h 2200464"/>
                <a:gd name="connsiteX250" fmla="*/ 5904050 w 9657864"/>
                <a:gd name="connsiteY250" fmla="*/ 1867472 h 2200464"/>
                <a:gd name="connsiteX251" fmla="*/ 5915221 w 9657864"/>
                <a:gd name="connsiteY251" fmla="*/ 1867472 h 2200464"/>
                <a:gd name="connsiteX252" fmla="*/ 6063327 w 9657864"/>
                <a:gd name="connsiteY252" fmla="*/ 1867472 h 2200464"/>
                <a:gd name="connsiteX253" fmla="*/ 6142966 w 9657864"/>
                <a:gd name="connsiteY253" fmla="*/ 1867472 h 2200464"/>
                <a:gd name="connsiteX254" fmla="*/ 6199901 w 9657864"/>
                <a:gd name="connsiteY254" fmla="*/ 1867472 h 2200464"/>
                <a:gd name="connsiteX255" fmla="*/ 6279540 w 9657864"/>
                <a:gd name="connsiteY255" fmla="*/ 1867472 h 2200464"/>
                <a:gd name="connsiteX256" fmla="*/ 6370349 w 9657864"/>
                <a:gd name="connsiteY256" fmla="*/ 1867472 h 2200464"/>
                <a:gd name="connsiteX257" fmla="*/ 6393051 w 9657864"/>
                <a:gd name="connsiteY257" fmla="*/ 1867472 h 2200464"/>
                <a:gd name="connsiteX258" fmla="*/ 6472690 w 9657864"/>
                <a:gd name="connsiteY258" fmla="*/ 1867472 h 2200464"/>
                <a:gd name="connsiteX259" fmla="*/ 6472690 w 9657864"/>
                <a:gd name="connsiteY259" fmla="*/ 1934006 h 2200464"/>
                <a:gd name="connsiteX260" fmla="*/ 6541157 w 9657864"/>
                <a:gd name="connsiteY260" fmla="*/ 1934006 h 2200464"/>
                <a:gd name="connsiteX261" fmla="*/ 6586562 w 9657864"/>
                <a:gd name="connsiteY261" fmla="*/ 1934006 h 2200464"/>
                <a:gd name="connsiteX262" fmla="*/ 6597733 w 9657864"/>
                <a:gd name="connsiteY262" fmla="*/ 1934006 h 2200464"/>
                <a:gd name="connsiteX263" fmla="*/ 6597733 w 9657864"/>
                <a:gd name="connsiteY263" fmla="*/ 2006677 h 2200464"/>
                <a:gd name="connsiteX264" fmla="*/ 6700434 w 9657864"/>
                <a:gd name="connsiteY264" fmla="*/ 2006677 h 2200464"/>
                <a:gd name="connsiteX265" fmla="*/ 6700434 w 9657864"/>
                <a:gd name="connsiteY265" fmla="*/ 2079347 h 2200464"/>
                <a:gd name="connsiteX266" fmla="*/ 6711605 w 9657864"/>
                <a:gd name="connsiteY266" fmla="*/ 2079347 h 2200464"/>
                <a:gd name="connsiteX267" fmla="*/ 6938989 w 9657864"/>
                <a:gd name="connsiteY267" fmla="*/ 2079347 h 2200464"/>
                <a:gd name="connsiteX268" fmla="*/ 7018627 w 9657864"/>
                <a:gd name="connsiteY268" fmla="*/ 2079347 h 2200464"/>
                <a:gd name="connsiteX269" fmla="*/ 7257542 w 9657864"/>
                <a:gd name="connsiteY269" fmla="*/ 2079347 h 2200464"/>
                <a:gd name="connsiteX270" fmla="*/ 7303308 w 9657864"/>
                <a:gd name="connsiteY270" fmla="*/ 2079347 h 2200464"/>
                <a:gd name="connsiteX271" fmla="*/ 7416819 w 9657864"/>
                <a:gd name="connsiteY271" fmla="*/ 2079347 h 2200464"/>
                <a:gd name="connsiteX272" fmla="*/ 7587627 w 9657864"/>
                <a:gd name="connsiteY272" fmla="*/ 2079347 h 2200464"/>
                <a:gd name="connsiteX273" fmla="*/ 7655734 w 9657864"/>
                <a:gd name="connsiteY273" fmla="*/ 2079347 h 2200464"/>
                <a:gd name="connsiteX274" fmla="*/ 7655734 w 9657864"/>
                <a:gd name="connsiteY274" fmla="*/ 2200465 h 2200464"/>
                <a:gd name="connsiteX275" fmla="*/ 7746904 w 9657864"/>
                <a:gd name="connsiteY275" fmla="*/ 2200465 h 2200464"/>
                <a:gd name="connsiteX276" fmla="*/ 8213203 w 9657864"/>
                <a:gd name="connsiteY276" fmla="*/ 2200465 h 2200464"/>
                <a:gd name="connsiteX277" fmla="*/ 8349777 w 9657864"/>
                <a:gd name="connsiteY277" fmla="*/ 2200465 h 2200464"/>
                <a:gd name="connsiteX278" fmla="*/ 8542927 w 9657864"/>
                <a:gd name="connsiteY278" fmla="*/ 2200465 h 2200464"/>
                <a:gd name="connsiteX279" fmla="*/ 8656799 w 9657864"/>
                <a:gd name="connsiteY279" fmla="*/ 2200465 h 2200464"/>
                <a:gd name="connsiteX280" fmla="*/ 8941118 w 9657864"/>
                <a:gd name="connsiteY280" fmla="*/ 2200465 h 2200464"/>
                <a:gd name="connsiteX281" fmla="*/ 9020758 w 9657864"/>
                <a:gd name="connsiteY281" fmla="*/ 2200465 h 2200464"/>
                <a:gd name="connsiteX282" fmla="*/ 9100396 w 9657864"/>
                <a:gd name="connsiteY282" fmla="*/ 2200465 h 2200464"/>
                <a:gd name="connsiteX283" fmla="*/ 9566695 w 9657864"/>
                <a:gd name="connsiteY283" fmla="*/ 2200465 h 2200464"/>
                <a:gd name="connsiteX284" fmla="*/ 9635162 w 9657864"/>
                <a:gd name="connsiteY284" fmla="*/ 2200465 h 2200464"/>
                <a:gd name="connsiteX285" fmla="*/ 9657864 w 9657864"/>
                <a:gd name="connsiteY285" fmla="*/ 2200465 h 220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9657864" h="2200464">
                  <a:moveTo>
                    <a:pt x="0" y="0"/>
                  </a:moveTo>
                  <a:lnTo>
                    <a:pt x="23063" y="0"/>
                  </a:lnTo>
                  <a:lnTo>
                    <a:pt x="56936" y="0"/>
                  </a:lnTo>
                  <a:lnTo>
                    <a:pt x="79638" y="0"/>
                  </a:lnTo>
                  <a:lnTo>
                    <a:pt x="102341" y="0"/>
                  </a:lnTo>
                  <a:lnTo>
                    <a:pt x="102341" y="14211"/>
                  </a:lnTo>
                  <a:lnTo>
                    <a:pt x="136574" y="14211"/>
                  </a:lnTo>
                  <a:lnTo>
                    <a:pt x="148106" y="14211"/>
                  </a:lnTo>
                  <a:lnTo>
                    <a:pt x="159277" y="14211"/>
                  </a:lnTo>
                  <a:lnTo>
                    <a:pt x="170808" y="14211"/>
                  </a:lnTo>
                  <a:lnTo>
                    <a:pt x="170808" y="28422"/>
                  </a:lnTo>
                  <a:lnTo>
                    <a:pt x="193510" y="28422"/>
                  </a:lnTo>
                  <a:lnTo>
                    <a:pt x="193510" y="42633"/>
                  </a:lnTo>
                  <a:lnTo>
                    <a:pt x="205042" y="42633"/>
                  </a:lnTo>
                  <a:lnTo>
                    <a:pt x="205042" y="56845"/>
                  </a:lnTo>
                  <a:lnTo>
                    <a:pt x="227744" y="56845"/>
                  </a:lnTo>
                  <a:lnTo>
                    <a:pt x="227744" y="71056"/>
                  </a:lnTo>
                  <a:lnTo>
                    <a:pt x="238915" y="71056"/>
                  </a:lnTo>
                  <a:lnTo>
                    <a:pt x="250446" y="71056"/>
                  </a:lnTo>
                  <a:lnTo>
                    <a:pt x="250446" y="85590"/>
                  </a:lnTo>
                  <a:lnTo>
                    <a:pt x="261617" y="85590"/>
                  </a:lnTo>
                  <a:lnTo>
                    <a:pt x="295851" y="85590"/>
                  </a:lnTo>
                  <a:lnTo>
                    <a:pt x="307383" y="85590"/>
                  </a:lnTo>
                  <a:lnTo>
                    <a:pt x="330085" y="85590"/>
                  </a:lnTo>
                  <a:lnTo>
                    <a:pt x="409723" y="85590"/>
                  </a:lnTo>
                  <a:lnTo>
                    <a:pt x="409723" y="100447"/>
                  </a:lnTo>
                  <a:lnTo>
                    <a:pt x="420894" y="100447"/>
                  </a:lnTo>
                  <a:lnTo>
                    <a:pt x="455128" y="100447"/>
                  </a:lnTo>
                  <a:lnTo>
                    <a:pt x="455128" y="115304"/>
                  </a:lnTo>
                  <a:lnTo>
                    <a:pt x="466659" y="115304"/>
                  </a:lnTo>
                  <a:lnTo>
                    <a:pt x="477830" y="115304"/>
                  </a:lnTo>
                  <a:lnTo>
                    <a:pt x="489362" y="115304"/>
                  </a:lnTo>
                  <a:lnTo>
                    <a:pt x="534766" y="115304"/>
                  </a:lnTo>
                  <a:lnTo>
                    <a:pt x="557469" y="115304"/>
                  </a:lnTo>
                  <a:lnTo>
                    <a:pt x="557469" y="130484"/>
                  </a:lnTo>
                  <a:lnTo>
                    <a:pt x="569000" y="130484"/>
                  </a:lnTo>
                  <a:lnTo>
                    <a:pt x="602873" y="130484"/>
                  </a:lnTo>
                  <a:lnTo>
                    <a:pt x="602873" y="145664"/>
                  </a:lnTo>
                  <a:lnTo>
                    <a:pt x="614405" y="145664"/>
                  </a:lnTo>
                  <a:lnTo>
                    <a:pt x="614405" y="161167"/>
                  </a:lnTo>
                  <a:lnTo>
                    <a:pt x="648638" y="161167"/>
                  </a:lnTo>
                  <a:lnTo>
                    <a:pt x="648638" y="191850"/>
                  </a:lnTo>
                  <a:lnTo>
                    <a:pt x="659809" y="191850"/>
                  </a:lnTo>
                  <a:lnTo>
                    <a:pt x="659809" y="207353"/>
                  </a:lnTo>
                  <a:lnTo>
                    <a:pt x="682512" y="207353"/>
                  </a:lnTo>
                  <a:lnTo>
                    <a:pt x="682512" y="222856"/>
                  </a:lnTo>
                  <a:lnTo>
                    <a:pt x="694043" y="222856"/>
                  </a:lnTo>
                  <a:lnTo>
                    <a:pt x="694043" y="238037"/>
                  </a:lnTo>
                  <a:lnTo>
                    <a:pt x="705574" y="238037"/>
                  </a:lnTo>
                  <a:lnTo>
                    <a:pt x="716745" y="238037"/>
                  </a:lnTo>
                  <a:lnTo>
                    <a:pt x="728277" y="238037"/>
                  </a:lnTo>
                  <a:lnTo>
                    <a:pt x="739448" y="238037"/>
                  </a:lnTo>
                  <a:lnTo>
                    <a:pt x="739448" y="253863"/>
                  </a:lnTo>
                  <a:lnTo>
                    <a:pt x="819086" y="253863"/>
                  </a:lnTo>
                  <a:lnTo>
                    <a:pt x="853320" y="253863"/>
                  </a:lnTo>
                  <a:lnTo>
                    <a:pt x="853320" y="285192"/>
                  </a:lnTo>
                  <a:lnTo>
                    <a:pt x="864491" y="285192"/>
                  </a:lnTo>
                  <a:lnTo>
                    <a:pt x="864491" y="301018"/>
                  </a:lnTo>
                  <a:lnTo>
                    <a:pt x="876022" y="301018"/>
                  </a:lnTo>
                  <a:lnTo>
                    <a:pt x="876022" y="316521"/>
                  </a:lnTo>
                  <a:lnTo>
                    <a:pt x="887553" y="316521"/>
                  </a:lnTo>
                  <a:lnTo>
                    <a:pt x="978363" y="316521"/>
                  </a:lnTo>
                  <a:lnTo>
                    <a:pt x="978363" y="332670"/>
                  </a:lnTo>
                  <a:lnTo>
                    <a:pt x="1023768" y="332670"/>
                  </a:lnTo>
                  <a:lnTo>
                    <a:pt x="1035299" y="332670"/>
                  </a:lnTo>
                  <a:lnTo>
                    <a:pt x="1035299" y="348496"/>
                  </a:lnTo>
                  <a:lnTo>
                    <a:pt x="1046830" y="348496"/>
                  </a:lnTo>
                  <a:lnTo>
                    <a:pt x="1046830" y="364645"/>
                  </a:lnTo>
                  <a:lnTo>
                    <a:pt x="1114937" y="364645"/>
                  </a:lnTo>
                  <a:lnTo>
                    <a:pt x="1137640" y="364645"/>
                  </a:lnTo>
                  <a:lnTo>
                    <a:pt x="1137640" y="381117"/>
                  </a:lnTo>
                  <a:lnTo>
                    <a:pt x="1183044" y="381117"/>
                  </a:lnTo>
                  <a:lnTo>
                    <a:pt x="1183044" y="397589"/>
                  </a:lnTo>
                  <a:lnTo>
                    <a:pt x="1194576" y="397589"/>
                  </a:lnTo>
                  <a:lnTo>
                    <a:pt x="1194576" y="413738"/>
                  </a:lnTo>
                  <a:lnTo>
                    <a:pt x="1206107" y="413738"/>
                  </a:lnTo>
                  <a:lnTo>
                    <a:pt x="1217278" y="413738"/>
                  </a:lnTo>
                  <a:lnTo>
                    <a:pt x="1239980" y="413738"/>
                  </a:lnTo>
                  <a:lnTo>
                    <a:pt x="1239980" y="430533"/>
                  </a:lnTo>
                  <a:lnTo>
                    <a:pt x="1251512" y="430533"/>
                  </a:lnTo>
                  <a:lnTo>
                    <a:pt x="1274214" y="430533"/>
                  </a:lnTo>
                  <a:lnTo>
                    <a:pt x="1285385" y="430533"/>
                  </a:lnTo>
                  <a:lnTo>
                    <a:pt x="1331150" y="430533"/>
                  </a:lnTo>
                  <a:lnTo>
                    <a:pt x="1365023" y="430533"/>
                  </a:lnTo>
                  <a:lnTo>
                    <a:pt x="1365023" y="465415"/>
                  </a:lnTo>
                  <a:lnTo>
                    <a:pt x="1376555" y="465415"/>
                  </a:lnTo>
                  <a:lnTo>
                    <a:pt x="1399257" y="465415"/>
                  </a:lnTo>
                  <a:lnTo>
                    <a:pt x="1399257" y="482856"/>
                  </a:lnTo>
                  <a:lnTo>
                    <a:pt x="1421959" y="482856"/>
                  </a:lnTo>
                  <a:lnTo>
                    <a:pt x="1421959" y="500297"/>
                  </a:lnTo>
                  <a:lnTo>
                    <a:pt x="1433491" y="500297"/>
                  </a:lnTo>
                  <a:lnTo>
                    <a:pt x="1444662" y="500297"/>
                  </a:lnTo>
                  <a:lnTo>
                    <a:pt x="1490427" y="500297"/>
                  </a:lnTo>
                  <a:lnTo>
                    <a:pt x="1490427" y="518060"/>
                  </a:lnTo>
                  <a:lnTo>
                    <a:pt x="1501598" y="518060"/>
                  </a:lnTo>
                  <a:lnTo>
                    <a:pt x="1524300" y="518060"/>
                  </a:lnTo>
                  <a:lnTo>
                    <a:pt x="1524300" y="535824"/>
                  </a:lnTo>
                  <a:lnTo>
                    <a:pt x="1547363" y="535824"/>
                  </a:lnTo>
                  <a:lnTo>
                    <a:pt x="1558534" y="535824"/>
                  </a:lnTo>
                  <a:lnTo>
                    <a:pt x="1558534" y="553911"/>
                  </a:lnTo>
                  <a:lnTo>
                    <a:pt x="1570065" y="553911"/>
                  </a:lnTo>
                  <a:lnTo>
                    <a:pt x="1592768" y="553911"/>
                  </a:lnTo>
                  <a:lnTo>
                    <a:pt x="1603938" y="553911"/>
                  </a:lnTo>
                  <a:lnTo>
                    <a:pt x="1627001" y="553911"/>
                  </a:lnTo>
                  <a:lnTo>
                    <a:pt x="1627001" y="572644"/>
                  </a:lnTo>
                  <a:lnTo>
                    <a:pt x="1649703" y="572644"/>
                  </a:lnTo>
                  <a:lnTo>
                    <a:pt x="1706279" y="572644"/>
                  </a:lnTo>
                  <a:lnTo>
                    <a:pt x="1706279" y="591377"/>
                  </a:lnTo>
                  <a:lnTo>
                    <a:pt x="1717811" y="591377"/>
                  </a:lnTo>
                  <a:lnTo>
                    <a:pt x="1717811" y="610110"/>
                  </a:lnTo>
                  <a:lnTo>
                    <a:pt x="1740513" y="610110"/>
                  </a:lnTo>
                  <a:lnTo>
                    <a:pt x="1740513" y="628843"/>
                  </a:lnTo>
                  <a:lnTo>
                    <a:pt x="1763215" y="628843"/>
                  </a:lnTo>
                  <a:lnTo>
                    <a:pt x="1774747" y="628843"/>
                  </a:lnTo>
                  <a:lnTo>
                    <a:pt x="1888619" y="628843"/>
                  </a:lnTo>
                  <a:lnTo>
                    <a:pt x="1888619" y="648222"/>
                  </a:lnTo>
                  <a:lnTo>
                    <a:pt x="1922492" y="648222"/>
                  </a:lnTo>
                  <a:lnTo>
                    <a:pt x="1922492" y="667277"/>
                  </a:lnTo>
                  <a:lnTo>
                    <a:pt x="1934023" y="667277"/>
                  </a:lnTo>
                  <a:lnTo>
                    <a:pt x="2002130" y="667277"/>
                  </a:lnTo>
                  <a:lnTo>
                    <a:pt x="2002130" y="686979"/>
                  </a:lnTo>
                  <a:lnTo>
                    <a:pt x="2024833" y="686979"/>
                  </a:lnTo>
                  <a:lnTo>
                    <a:pt x="2024833" y="706681"/>
                  </a:lnTo>
                  <a:lnTo>
                    <a:pt x="2059066" y="706681"/>
                  </a:lnTo>
                  <a:lnTo>
                    <a:pt x="2070598" y="706681"/>
                  </a:lnTo>
                  <a:lnTo>
                    <a:pt x="2070598" y="726383"/>
                  </a:lnTo>
                  <a:lnTo>
                    <a:pt x="2093300" y="726383"/>
                  </a:lnTo>
                  <a:lnTo>
                    <a:pt x="2116002" y="726383"/>
                  </a:lnTo>
                  <a:lnTo>
                    <a:pt x="2116002" y="746408"/>
                  </a:lnTo>
                  <a:lnTo>
                    <a:pt x="2127173" y="746408"/>
                  </a:lnTo>
                  <a:lnTo>
                    <a:pt x="2127173" y="766432"/>
                  </a:lnTo>
                  <a:lnTo>
                    <a:pt x="2161407" y="766432"/>
                  </a:lnTo>
                  <a:lnTo>
                    <a:pt x="2161407" y="786457"/>
                  </a:lnTo>
                  <a:lnTo>
                    <a:pt x="2172939" y="786457"/>
                  </a:lnTo>
                  <a:lnTo>
                    <a:pt x="2195641" y="786457"/>
                  </a:lnTo>
                  <a:lnTo>
                    <a:pt x="2229875" y="786457"/>
                  </a:lnTo>
                  <a:lnTo>
                    <a:pt x="2309513" y="786457"/>
                  </a:lnTo>
                  <a:lnTo>
                    <a:pt x="2332215" y="786457"/>
                  </a:lnTo>
                  <a:lnTo>
                    <a:pt x="2366089" y="786457"/>
                  </a:lnTo>
                  <a:lnTo>
                    <a:pt x="2366089" y="807451"/>
                  </a:lnTo>
                  <a:lnTo>
                    <a:pt x="2377620" y="807451"/>
                  </a:lnTo>
                  <a:lnTo>
                    <a:pt x="2377620" y="828445"/>
                  </a:lnTo>
                  <a:lnTo>
                    <a:pt x="2411854" y="828445"/>
                  </a:lnTo>
                  <a:lnTo>
                    <a:pt x="2445727" y="828445"/>
                  </a:lnTo>
                  <a:lnTo>
                    <a:pt x="2445727" y="850084"/>
                  </a:lnTo>
                  <a:lnTo>
                    <a:pt x="2491492" y="850084"/>
                  </a:lnTo>
                  <a:lnTo>
                    <a:pt x="2502663" y="850084"/>
                  </a:lnTo>
                  <a:lnTo>
                    <a:pt x="2525365" y="850084"/>
                  </a:lnTo>
                  <a:lnTo>
                    <a:pt x="2525365" y="872047"/>
                  </a:lnTo>
                  <a:lnTo>
                    <a:pt x="2548068" y="872047"/>
                  </a:lnTo>
                  <a:lnTo>
                    <a:pt x="2559599" y="872047"/>
                  </a:lnTo>
                  <a:lnTo>
                    <a:pt x="2559599" y="894333"/>
                  </a:lnTo>
                  <a:lnTo>
                    <a:pt x="2571130" y="894333"/>
                  </a:lnTo>
                  <a:lnTo>
                    <a:pt x="2718876" y="894333"/>
                  </a:lnTo>
                  <a:lnTo>
                    <a:pt x="2730407" y="894333"/>
                  </a:lnTo>
                  <a:lnTo>
                    <a:pt x="2730407" y="917264"/>
                  </a:lnTo>
                  <a:lnTo>
                    <a:pt x="2775812" y="917264"/>
                  </a:lnTo>
                  <a:lnTo>
                    <a:pt x="2775812" y="940196"/>
                  </a:lnTo>
                  <a:lnTo>
                    <a:pt x="2889323" y="940196"/>
                  </a:lnTo>
                  <a:lnTo>
                    <a:pt x="2912386" y="940196"/>
                  </a:lnTo>
                  <a:lnTo>
                    <a:pt x="3014727" y="940196"/>
                  </a:lnTo>
                  <a:lnTo>
                    <a:pt x="3105536" y="940196"/>
                  </a:lnTo>
                  <a:lnTo>
                    <a:pt x="3117068" y="940196"/>
                  </a:lnTo>
                  <a:lnTo>
                    <a:pt x="3117068" y="964419"/>
                  </a:lnTo>
                  <a:lnTo>
                    <a:pt x="3139770" y="964419"/>
                  </a:lnTo>
                  <a:lnTo>
                    <a:pt x="3139770" y="1012866"/>
                  </a:lnTo>
                  <a:lnTo>
                    <a:pt x="3185175" y="1012866"/>
                  </a:lnTo>
                  <a:lnTo>
                    <a:pt x="3196706" y="1012866"/>
                  </a:lnTo>
                  <a:lnTo>
                    <a:pt x="3196706" y="1037090"/>
                  </a:lnTo>
                  <a:lnTo>
                    <a:pt x="3253642" y="1037090"/>
                  </a:lnTo>
                  <a:lnTo>
                    <a:pt x="3287515" y="1037090"/>
                  </a:lnTo>
                  <a:lnTo>
                    <a:pt x="3333280" y="1037090"/>
                  </a:lnTo>
                  <a:lnTo>
                    <a:pt x="3333280" y="1062605"/>
                  </a:lnTo>
                  <a:lnTo>
                    <a:pt x="3344451" y="1062605"/>
                  </a:lnTo>
                  <a:lnTo>
                    <a:pt x="3344451" y="1088121"/>
                  </a:lnTo>
                  <a:lnTo>
                    <a:pt x="3378685" y="1088121"/>
                  </a:lnTo>
                  <a:lnTo>
                    <a:pt x="3378685" y="1113636"/>
                  </a:lnTo>
                  <a:lnTo>
                    <a:pt x="3412919" y="1113636"/>
                  </a:lnTo>
                  <a:lnTo>
                    <a:pt x="3492557" y="1113636"/>
                  </a:lnTo>
                  <a:lnTo>
                    <a:pt x="3492557" y="1139475"/>
                  </a:lnTo>
                  <a:lnTo>
                    <a:pt x="3515260" y="1139475"/>
                  </a:lnTo>
                  <a:lnTo>
                    <a:pt x="3537962" y="1139475"/>
                  </a:lnTo>
                  <a:lnTo>
                    <a:pt x="3537962" y="1165313"/>
                  </a:lnTo>
                  <a:lnTo>
                    <a:pt x="3560664" y="1165313"/>
                  </a:lnTo>
                  <a:lnTo>
                    <a:pt x="3560664" y="1191474"/>
                  </a:lnTo>
                  <a:lnTo>
                    <a:pt x="3594898" y="1191474"/>
                  </a:lnTo>
                  <a:lnTo>
                    <a:pt x="3594898" y="1217313"/>
                  </a:lnTo>
                  <a:lnTo>
                    <a:pt x="3640303" y="1217313"/>
                  </a:lnTo>
                  <a:lnTo>
                    <a:pt x="3640303" y="1244443"/>
                  </a:lnTo>
                  <a:lnTo>
                    <a:pt x="3708410" y="1244443"/>
                  </a:lnTo>
                  <a:lnTo>
                    <a:pt x="3708410" y="1271251"/>
                  </a:lnTo>
                  <a:lnTo>
                    <a:pt x="3731112" y="1271251"/>
                  </a:lnTo>
                  <a:lnTo>
                    <a:pt x="3731112" y="1298058"/>
                  </a:lnTo>
                  <a:lnTo>
                    <a:pt x="3742643" y="1298058"/>
                  </a:lnTo>
                  <a:lnTo>
                    <a:pt x="3788048" y="1298058"/>
                  </a:lnTo>
                  <a:lnTo>
                    <a:pt x="3788048" y="1325511"/>
                  </a:lnTo>
                  <a:lnTo>
                    <a:pt x="3822282" y="1325511"/>
                  </a:lnTo>
                  <a:lnTo>
                    <a:pt x="3844984" y="1325511"/>
                  </a:lnTo>
                  <a:lnTo>
                    <a:pt x="3844984" y="1353288"/>
                  </a:lnTo>
                  <a:lnTo>
                    <a:pt x="3856515" y="1353288"/>
                  </a:lnTo>
                  <a:lnTo>
                    <a:pt x="3856515" y="1381710"/>
                  </a:lnTo>
                  <a:lnTo>
                    <a:pt x="3901920" y="1381710"/>
                  </a:lnTo>
                  <a:lnTo>
                    <a:pt x="3901920" y="1410132"/>
                  </a:lnTo>
                  <a:lnTo>
                    <a:pt x="3913451" y="1410132"/>
                  </a:lnTo>
                  <a:lnTo>
                    <a:pt x="3924622" y="1410132"/>
                  </a:lnTo>
                  <a:lnTo>
                    <a:pt x="3924622" y="1438554"/>
                  </a:lnTo>
                  <a:lnTo>
                    <a:pt x="3947325" y="1438554"/>
                  </a:lnTo>
                  <a:lnTo>
                    <a:pt x="3947325" y="1467300"/>
                  </a:lnTo>
                  <a:lnTo>
                    <a:pt x="3993090" y="1467300"/>
                  </a:lnTo>
                  <a:lnTo>
                    <a:pt x="4004261" y="1467300"/>
                  </a:lnTo>
                  <a:lnTo>
                    <a:pt x="4004261" y="1525436"/>
                  </a:lnTo>
                  <a:lnTo>
                    <a:pt x="4072368" y="1525436"/>
                  </a:lnTo>
                  <a:lnTo>
                    <a:pt x="4083899" y="1525436"/>
                  </a:lnTo>
                  <a:lnTo>
                    <a:pt x="4186240" y="1525436"/>
                  </a:lnTo>
                  <a:lnTo>
                    <a:pt x="4186240" y="1556119"/>
                  </a:lnTo>
                  <a:lnTo>
                    <a:pt x="4243176" y="1556119"/>
                  </a:lnTo>
                  <a:lnTo>
                    <a:pt x="4243176" y="1586479"/>
                  </a:lnTo>
                  <a:lnTo>
                    <a:pt x="4265878" y="1586479"/>
                  </a:lnTo>
                  <a:lnTo>
                    <a:pt x="4265878" y="1616840"/>
                  </a:lnTo>
                  <a:lnTo>
                    <a:pt x="4277410" y="1616840"/>
                  </a:lnTo>
                  <a:lnTo>
                    <a:pt x="4402453" y="1616840"/>
                  </a:lnTo>
                  <a:lnTo>
                    <a:pt x="4436686" y="1616840"/>
                  </a:lnTo>
                  <a:lnTo>
                    <a:pt x="4447857" y="1616840"/>
                  </a:lnTo>
                  <a:lnTo>
                    <a:pt x="4470560" y="1616840"/>
                  </a:lnTo>
                  <a:lnTo>
                    <a:pt x="4482091" y="1616840"/>
                  </a:lnTo>
                  <a:lnTo>
                    <a:pt x="4539027" y="1616840"/>
                  </a:lnTo>
                  <a:lnTo>
                    <a:pt x="4709475" y="1616840"/>
                  </a:lnTo>
                  <a:lnTo>
                    <a:pt x="4777942" y="1616840"/>
                  </a:lnTo>
                  <a:lnTo>
                    <a:pt x="4789113" y="1616840"/>
                  </a:lnTo>
                  <a:lnTo>
                    <a:pt x="4823347" y="1616840"/>
                  </a:lnTo>
                  <a:lnTo>
                    <a:pt x="4823347" y="1655920"/>
                  </a:lnTo>
                  <a:lnTo>
                    <a:pt x="4925687" y="1655920"/>
                  </a:lnTo>
                  <a:lnTo>
                    <a:pt x="4925687" y="1695001"/>
                  </a:lnTo>
                  <a:lnTo>
                    <a:pt x="5016858" y="1695001"/>
                  </a:lnTo>
                  <a:lnTo>
                    <a:pt x="5039560" y="1695001"/>
                  </a:lnTo>
                  <a:lnTo>
                    <a:pt x="5039560" y="1735050"/>
                  </a:lnTo>
                  <a:lnTo>
                    <a:pt x="5050730" y="1735050"/>
                  </a:lnTo>
                  <a:lnTo>
                    <a:pt x="5050730" y="1774777"/>
                  </a:lnTo>
                  <a:lnTo>
                    <a:pt x="5107667" y="1774777"/>
                  </a:lnTo>
                  <a:lnTo>
                    <a:pt x="5278475" y="1774777"/>
                  </a:lnTo>
                  <a:lnTo>
                    <a:pt x="5335050" y="1774777"/>
                  </a:lnTo>
                  <a:lnTo>
                    <a:pt x="5346582" y="1774777"/>
                  </a:lnTo>
                  <a:lnTo>
                    <a:pt x="5358113" y="1774777"/>
                  </a:lnTo>
                  <a:lnTo>
                    <a:pt x="5483156" y="1774777"/>
                  </a:lnTo>
                  <a:lnTo>
                    <a:pt x="5517390" y="1774777"/>
                  </a:lnTo>
                  <a:lnTo>
                    <a:pt x="5517390" y="1821286"/>
                  </a:lnTo>
                  <a:lnTo>
                    <a:pt x="5642433" y="1821286"/>
                  </a:lnTo>
                  <a:lnTo>
                    <a:pt x="5642433" y="1867472"/>
                  </a:lnTo>
                  <a:lnTo>
                    <a:pt x="5665135" y="1867472"/>
                  </a:lnTo>
                  <a:lnTo>
                    <a:pt x="5824412" y="1867472"/>
                  </a:lnTo>
                  <a:lnTo>
                    <a:pt x="5904050" y="1867472"/>
                  </a:lnTo>
                  <a:lnTo>
                    <a:pt x="5915221" y="1867472"/>
                  </a:lnTo>
                  <a:lnTo>
                    <a:pt x="6063327" y="1867472"/>
                  </a:lnTo>
                  <a:lnTo>
                    <a:pt x="6142966" y="1867472"/>
                  </a:lnTo>
                  <a:lnTo>
                    <a:pt x="6199901" y="1867472"/>
                  </a:lnTo>
                  <a:lnTo>
                    <a:pt x="6279540" y="1867472"/>
                  </a:lnTo>
                  <a:lnTo>
                    <a:pt x="6370349" y="1867472"/>
                  </a:lnTo>
                  <a:lnTo>
                    <a:pt x="6393051" y="1867472"/>
                  </a:lnTo>
                  <a:lnTo>
                    <a:pt x="6472690" y="1867472"/>
                  </a:lnTo>
                  <a:lnTo>
                    <a:pt x="6472690" y="1934006"/>
                  </a:lnTo>
                  <a:lnTo>
                    <a:pt x="6541157" y="1934006"/>
                  </a:lnTo>
                  <a:lnTo>
                    <a:pt x="6586562" y="1934006"/>
                  </a:lnTo>
                  <a:lnTo>
                    <a:pt x="6597733" y="1934006"/>
                  </a:lnTo>
                  <a:lnTo>
                    <a:pt x="6597733" y="2006677"/>
                  </a:lnTo>
                  <a:lnTo>
                    <a:pt x="6700434" y="2006677"/>
                  </a:lnTo>
                  <a:lnTo>
                    <a:pt x="6700434" y="2079347"/>
                  </a:lnTo>
                  <a:lnTo>
                    <a:pt x="6711605" y="2079347"/>
                  </a:lnTo>
                  <a:lnTo>
                    <a:pt x="6938989" y="2079347"/>
                  </a:lnTo>
                  <a:lnTo>
                    <a:pt x="7018627" y="2079347"/>
                  </a:lnTo>
                  <a:lnTo>
                    <a:pt x="7257542" y="2079347"/>
                  </a:lnTo>
                  <a:lnTo>
                    <a:pt x="7303308" y="2079347"/>
                  </a:lnTo>
                  <a:lnTo>
                    <a:pt x="7416819" y="2079347"/>
                  </a:lnTo>
                  <a:lnTo>
                    <a:pt x="7587627" y="2079347"/>
                  </a:lnTo>
                  <a:lnTo>
                    <a:pt x="7655734" y="2079347"/>
                  </a:lnTo>
                  <a:lnTo>
                    <a:pt x="7655734" y="2200465"/>
                  </a:lnTo>
                  <a:lnTo>
                    <a:pt x="7746904" y="2200465"/>
                  </a:lnTo>
                  <a:lnTo>
                    <a:pt x="8213203" y="2200465"/>
                  </a:lnTo>
                  <a:lnTo>
                    <a:pt x="8349777" y="2200465"/>
                  </a:lnTo>
                  <a:lnTo>
                    <a:pt x="8542927" y="2200465"/>
                  </a:lnTo>
                  <a:lnTo>
                    <a:pt x="8656799" y="2200465"/>
                  </a:lnTo>
                  <a:lnTo>
                    <a:pt x="8941118" y="2200465"/>
                  </a:lnTo>
                  <a:lnTo>
                    <a:pt x="9020758" y="2200465"/>
                  </a:lnTo>
                  <a:lnTo>
                    <a:pt x="9100396" y="2200465"/>
                  </a:lnTo>
                  <a:lnTo>
                    <a:pt x="9566695" y="2200465"/>
                  </a:lnTo>
                  <a:lnTo>
                    <a:pt x="9635162" y="2200465"/>
                  </a:lnTo>
                  <a:lnTo>
                    <a:pt x="9657864" y="2200465"/>
                  </a:lnTo>
                </a:path>
              </a:pathLst>
            </a:custGeom>
            <a:noFill/>
            <a:ln w="2857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35B8485F-B3A1-1196-F8EC-66D68678F77A}"/>
                </a:ext>
              </a:extLst>
            </p:cNvPr>
            <p:cNvSpPr/>
            <p:nvPr/>
          </p:nvSpPr>
          <p:spPr>
            <a:xfrm>
              <a:off x="11166488" y="3743424"/>
              <a:ext cx="3963" cy="2906"/>
            </a:xfrm>
            <a:custGeom>
              <a:avLst/>
              <a:gdLst>
                <a:gd name="connsiteX0" fmla="*/ 3963 w 3963"/>
                <a:gd name="connsiteY0" fmla="*/ 2907 h 2906"/>
                <a:gd name="connsiteX1" fmla="*/ 0 w 3963"/>
                <a:gd name="connsiteY1" fmla="*/ 0 h 2906"/>
              </a:gdLst>
              <a:ahLst/>
              <a:cxnLst>
                <a:cxn ang="0">
                  <a:pos x="connsiteX0" y="connsiteY0"/>
                </a:cxn>
                <a:cxn ang="0">
                  <a:pos x="connsiteX1" y="connsiteY1"/>
                </a:cxn>
              </a:cxnLst>
              <a:rect l="l" t="t" r="r" b="b"/>
              <a:pathLst>
                <a:path w="3963" h="2906">
                  <a:moveTo>
                    <a:pt x="3963" y="2907"/>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DBFB3937-B675-730D-4E1C-26871608D508}"/>
                </a:ext>
              </a:extLst>
            </p:cNvPr>
            <p:cNvSpPr/>
            <p:nvPr/>
          </p:nvSpPr>
          <p:spPr>
            <a:xfrm>
              <a:off x="1472949" y="154296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8660C269-5B7E-7E06-0E3E-350AD3C51993}"/>
                </a:ext>
              </a:extLst>
            </p:cNvPr>
            <p:cNvSpPr/>
            <p:nvPr/>
          </p:nvSpPr>
          <p:spPr>
            <a:xfrm>
              <a:off x="1520155"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 name="Freeform: Shape 64">
              <a:extLst>
                <a:ext uri="{FF2B5EF4-FFF2-40B4-BE49-F238E27FC236}">
                  <a16:creationId xmlns:a16="http://schemas.microsoft.com/office/drawing/2014/main" id="{BFB84743-72E1-AC4D-D543-3C70EF830319}"/>
                </a:ext>
              </a:extLst>
            </p:cNvPr>
            <p:cNvSpPr/>
            <p:nvPr/>
          </p:nvSpPr>
          <p:spPr>
            <a:xfrm>
              <a:off x="1484120" y="154296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 name="Freeform: Shape 65">
              <a:extLst>
                <a:ext uri="{FF2B5EF4-FFF2-40B4-BE49-F238E27FC236}">
                  <a16:creationId xmlns:a16="http://schemas.microsoft.com/office/drawing/2014/main" id="{6BFDDB63-781C-CAA3-3426-041ED7167ECA}"/>
                </a:ext>
              </a:extLst>
            </p:cNvPr>
            <p:cNvSpPr/>
            <p:nvPr/>
          </p:nvSpPr>
          <p:spPr>
            <a:xfrm>
              <a:off x="1531687"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 name="Freeform: Shape 66">
              <a:extLst>
                <a:ext uri="{FF2B5EF4-FFF2-40B4-BE49-F238E27FC236}">
                  <a16:creationId xmlns:a16="http://schemas.microsoft.com/office/drawing/2014/main" id="{F1D84481-69FB-92E8-7DCD-BA63ABD63B33}"/>
                </a:ext>
              </a:extLst>
            </p:cNvPr>
            <p:cNvSpPr/>
            <p:nvPr/>
          </p:nvSpPr>
          <p:spPr>
            <a:xfrm>
              <a:off x="1484120" y="154296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 name="Freeform: Shape 67">
              <a:extLst>
                <a:ext uri="{FF2B5EF4-FFF2-40B4-BE49-F238E27FC236}">
                  <a16:creationId xmlns:a16="http://schemas.microsoft.com/office/drawing/2014/main" id="{ADF50691-A44E-E8CB-D9B3-3290F4B3D192}"/>
                </a:ext>
              </a:extLst>
            </p:cNvPr>
            <p:cNvSpPr/>
            <p:nvPr/>
          </p:nvSpPr>
          <p:spPr>
            <a:xfrm>
              <a:off x="1531687"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 name="Freeform: Shape 68">
              <a:extLst>
                <a:ext uri="{FF2B5EF4-FFF2-40B4-BE49-F238E27FC236}">
                  <a16:creationId xmlns:a16="http://schemas.microsoft.com/office/drawing/2014/main" id="{A31882E4-DBC8-5190-8F0D-3CDCDA76728D}"/>
                </a:ext>
              </a:extLst>
            </p:cNvPr>
            <p:cNvSpPr/>
            <p:nvPr/>
          </p:nvSpPr>
          <p:spPr>
            <a:xfrm>
              <a:off x="1506822" y="154296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0" name="Freeform: Shape 69">
              <a:extLst>
                <a:ext uri="{FF2B5EF4-FFF2-40B4-BE49-F238E27FC236}">
                  <a16:creationId xmlns:a16="http://schemas.microsoft.com/office/drawing/2014/main" id="{E1106579-F651-1118-46B0-6441A7B3D882}"/>
                </a:ext>
              </a:extLst>
            </p:cNvPr>
            <p:cNvSpPr/>
            <p:nvPr/>
          </p:nvSpPr>
          <p:spPr>
            <a:xfrm>
              <a:off x="1554389"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0B947C05-8D49-18C3-D8A1-34A3AAAE0A43}"/>
                </a:ext>
              </a:extLst>
            </p:cNvPr>
            <p:cNvSpPr/>
            <p:nvPr/>
          </p:nvSpPr>
          <p:spPr>
            <a:xfrm>
              <a:off x="1518353" y="154296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16BED99D-1D0C-5E50-AECB-AFB9DFC4D051}"/>
                </a:ext>
              </a:extLst>
            </p:cNvPr>
            <p:cNvSpPr/>
            <p:nvPr/>
          </p:nvSpPr>
          <p:spPr>
            <a:xfrm>
              <a:off x="1565560"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CBB56972-9F21-4294-DBA7-2E1129B3DC1B}"/>
                </a:ext>
              </a:extLst>
            </p:cNvPr>
            <p:cNvSpPr/>
            <p:nvPr/>
          </p:nvSpPr>
          <p:spPr>
            <a:xfrm>
              <a:off x="1541056" y="154296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CC4C8DCF-805C-0AE3-26D0-844B17E20905}"/>
                </a:ext>
              </a:extLst>
            </p:cNvPr>
            <p:cNvSpPr/>
            <p:nvPr/>
          </p:nvSpPr>
          <p:spPr>
            <a:xfrm>
              <a:off x="1588262"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CFB28134-EE47-D9E8-E090-C2C9EC823CDD}"/>
                </a:ext>
              </a:extLst>
            </p:cNvPr>
            <p:cNvSpPr/>
            <p:nvPr/>
          </p:nvSpPr>
          <p:spPr>
            <a:xfrm>
              <a:off x="1563758" y="154296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B4600FEA-ABF6-C4F4-0BD4-747110690C19}"/>
                </a:ext>
              </a:extLst>
            </p:cNvPr>
            <p:cNvSpPr/>
            <p:nvPr/>
          </p:nvSpPr>
          <p:spPr>
            <a:xfrm>
              <a:off x="1611325"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4F03BAA1-6C7B-3A21-F683-5AF0D76BFF1C}"/>
                </a:ext>
              </a:extLst>
            </p:cNvPr>
            <p:cNvSpPr/>
            <p:nvPr/>
          </p:nvSpPr>
          <p:spPr>
            <a:xfrm>
              <a:off x="1609523" y="154296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CC0422CA-EE6C-CAD8-2746-794E1F2ACA12}"/>
                </a:ext>
              </a:extLst>
            </p:cNvPr>
            <p:cNvSpPr/>
            <p:nvPr/>
          </p:nvSpPr>
          <p:spPr>
            <a:xfrm>
              <a:off x="1656730"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4FE434B3-8D63-94F4-3951-5F3F52EA1417}"/>
                </a:ext>
              </a:extLst>
            </p:cNvPr>
            <p:cNvSpPr/>
            <p:nvPr/>
          </p:nvSpPr>
          <p:spPr>
            <a:xfrm>
              <a:off x="1620694" y="154296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DE8602D4-3F1E-5BA1-3DBE-5C151F775DC0}"/>
                </a:ext>
              </a:extLst>
            </p:cNvPr>
            <p:cNvSpPr/>
            <p:nvPr/>
          </p:nvSpPr>
          <p:spPr>
            <a:xfrm>
              <a:off x="1667901"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F6D009D0-8F56-C7D8-07D2-D7309B3A4888}"/>
                </a:ext>
              </a:extLst>
            </p:cNvPr>
            <p:cNvSpPr/>
            <p:nvPr/>
          </p:nvSpPr>
          <p:spPr>
            <a:xfrm>
              <a:off x="1689162" y="154296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id="{5178813E-46EB-F780-8A55-75B9D0452692}"/>
                </a:ext>
              </a:extLst>
            </p:cNvPr>
            <p:cNvSpPr/>
            <p:nvPr/>
          </p:nvSpPr>
          <p:spPr>
            <a:xfrm>
              <a:off x="1736368"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id="{0E59FCDB-F086-BC92-5CF9-6C9CEAE0DE8C}"/>
                </a:ext>
              </a:extLst>
            </p:cNvPr>
            <p:cNvSpPr/>
            <p:nvPr/>
          </p:nvSpPr>
          <p:spPr>
            <a:xfrm>
              <a:off x="1711864" y="154296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id="{5A6E9B5C-5FC4-D2F1-C280-158A9BEB40D2}"/>
                </a:ext>
              </a:extLst>
            </p:cNvPr>
            <p:cNvSpPr/>
            <p:nvPr/>
          </p:nvSpPr>
          <p:spPr>
            <a:xfrm>
              <a:off x="1759070"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0E8CF9D4-ACF2-7815-0D6A-3134C298D1F9}"/>
                </a:ext>
              </a:extLst>
            </p:cNvPr>
            <p:cNvSpPr/>
            <p:nvPr/>
          </p:nvSpPr>
          <p:spPr>
            <a:xfrm>
              <a:off x="1711864" y="154296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id="{6FE2B4DC-9E0E-A3DE-61F2-94220CC90252}"/>
                </a:ext>
              </a:extLst>
            </p:cNvPr>
            <p:cNvSpPr/>
            <p:nvPr/>
          </p:nvSpPr>
          <p:spPr>
            <a:xfrm>
              <a:off x="1759070"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id="{4D20D34E-9B5C-5357-9A1A-5E98C9373103}"/>
                </a:ext>
              </a:extLst>
            </p:cNvPr>
            <p:cNvSpPr/>
            <p:nvPr/>
          </p:nvSpPr>
          <p:spPr>
            <a:xfrm>
              <a:off x="1745737" y="154296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8512613B-78F1-7349-6473-70210C8D3ADA}"/>
                </a:ext>
              </a:extLst>
            </p:cNvPr>
            <p:cNvSpPr/>
            <p:nvPr/>
          </p:nvSpPr>
          <p:spPr>
            <a:xfrm>
              <a:off x="1793304"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F207A8C9-6616-388B-7137-AEE0D4A2C88E}"/>
                </a:ext>
              </a:extLst>
            </p:cNvPr>
            <p:cNvSpPr/>
            <p:nvPr/>
          </p:nvSpPr>
          <p:spPr>
            <a:xfrm>
              <a:off x="1779971" y="154296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0D2F722F-A8AC-CFD4-626F-874A12788146}"/>
                </a:ext>
              </a:extLst>
            </p:cNvPr>
            <p:cNvSpPr/>
            <p:nvPr/>
          </p:nvSpPr>
          <p:spPr>
            <a:xfrm>
              <a:off x="1827177"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id="{E0EDAFBB-8B43-6165-1F0E-FE69391AEE7E}"/>
                </a:ext>
              </a:extLst>
            </p:cNvPr>
            <p:cNvSpPr/>
            <p:nvPr/>
          </p:nvSpPr>
          <p:spPr>
            <a:xfrm>
              <a:off x="1779971" y="154296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04088C42-8C81-A0F2-5555-7DCAD825FFC9}"/>
                </a:ext>
              </a:extLst>
            </p:cNvPr>
            <p:cNvSpPr/>
            <p:nvPr/>
          </p:nvSpPr>
          <p:spPr>
            <a:xfrm>
              <a:off x="1827177"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EF7D7917-14FB-00B3-F7AB-69ABEA32692B}"/>
                </a:ext>
              </a:extLst>
            </p:cNvPr>
            <p:cNvSpPr/>
            <p:nvPr/>
          </p:nvSpPr>
          <p:spPr>
            <a:xfrm>
              <a:off x="1791502" y="154296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A9EF4F5F-E8EB-56EB-910E-4E5DB684C2F9}"/>
                </a:ext>
              </a:extLst>
            </p:cNvPr>
            <p:cNvSpPr/>
            <p:nvPr/>
          </p:nvSpPr>
          <p:spPr>
            <a:xfrm>
              <a:off x="1838709" y="15006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0144ED0B-91B0-53A3-E7C4-45A5F2747CA8}"/>
                </a:ext>
              </a:extLst>
            </p:cNvPr>
            <p:cNvSpPr/>
            <p:nvPr/>
          </p:nvSpPr>
          <p:spPr>
            <a:xfrm>
              <a:off x="1916545" y="157267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76CB6881-20E6-02D3-FE95-87E1E3092C60}"/>
                </a:ext>
              </a:extLst>
            </p:cNvPr>
            <p:cNvSpPr/>
            <p:nvPr/>
          </p:nvSpPr>
          <p:spPr>
            <a:xfrm>
              <a:off x="1963752" y="153036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id="{59C7568D-8D2C-2ADC-49D7-E00897937565}"/>
                </a:ext>
              </a:extLst>
            </p:cNvPr>
            <p:cNvSpPr/>
            <p:nvPr/>
          </p:nvSpPr>
          <p:spPr>
            <a:xfrm>
              <a:off x="1950779" y="157267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77CC4715-2B73-6808-6949-40B82C24F0F8}"/>
                </a:ext>
              </a:extLst>
            </p:cNvPr>
            <p:cNvSpPr/>
            <p:nvPr/>
          </p:nvSpPr>
          <p:spPr>
            <a:xfrm>
              <a:off x="1997985" y="153036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D3507CC9-6D50-DB71-99EB-EC0CD3957A47}"/>
                </a:ext>
              </a:extLst>
            </p:cNvPr>
            <p:cNvSpPr/>
            <p:nvPr/>
          </p:nvSpPr>
          <p:spPr>
            <a:xfrm>
              <a:off x="1950779" y="157267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5C07C639-3451-8950-2E6E-6FE03A7FB1CA}"/>
                </a:ext>
              </a:extLst>
            </p:cNvPr>
            <p:cNvSpPr/>
            <p:nvPr/>
          </p:nvSpPr>
          <p:spPr>
            <a:xfrm>
              <a:off x="1997985" y="153036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5F7CF4F0-934F-D26B-9770-94FD609C56C5}"/>
                </a:ext>
              </a:extLst>
            </p:cNvPr>
            <p:cNvSpPr/>
            <p:nvPr/>
          </p:nvSpPr>
          <p:spPr>
            <a:xfrm>
              <a:off x="1950779" y="157267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F0C798EB-D4AF-E02C-7439-4D2A98106776}"/>
                </a:ext>
              </a:extLst>
            </p:cNvPr>
            <p:cNvSpPr/>
            <p:nvPr/>
          </p:nvSpPr>
          <p:spPr>
            <a:xfrm>
              <a:off x="1997985" y="153036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C4449DD4-51CC-BED8-D8C1-B61EAA453769}"/>
                </a:ext>
              </a:extLst>
            </p:cNvPr>
            <p:cNvSpPr/>
            <p:nvPr/>
          </p:nvSpPr>
          <p:spPr>
            <a:xfrm>
              <a:off x="2007355" y="1572674"/>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66F6A97C-A916-92B3-3192-C05068434FE0}"/>
                </a:ext>
              </a:extLst>
            </p:cNvPr>
            <p:cNvSpPr/>
            <p:nvPr/>
          </p:nvSpPr>
          <p:spPr>
            <a:xfrm>
              <a:off x="2054921" y="153036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76B2E60D-9809-BB33-8573-AF85F94394B6}"/>
                </a:ext>
              </a:extLst>
            </p:cNvPr>
            <p:cNvSpPr/>
            <p:nvPr/>
          </p:nvSpPr>
          <p:spPr>
            <a:xfrm>
              <a:off x="2030417" y="158785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0EAEF4B9-A508-7974-E940-2109A2FBCE47}"/>
                </a:ext>
              </a:extLst>
            </p:cNvPr>
            <p:cNvSpPr/>
            <p:nvPr/>
          </p:nvSpPr>
          <p:spPr>
            <a:xfrm>
              <a:off x="2077624" y="15455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0D0EBF84-03D5-11B3-CE58-7E8A7EDF3829}"/>
                </a:ext>
              </a:extLst>
            </p:cNvPr>
            <p:cNvSpPr/>
            <p:nvPr/>
          </p:nvSpPr>
          <p:spPr>
            <a:xfrm>
              <a:off x="2030417" y="158785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08" name="Freeform: Shape 107">
              <a:extLst>
                <a:ext uri="{FF2B5EF4-FFF2-40B4-BE49-F238E27FC236}">
                  <a16:creationId xmlns:a16="http://schemas.microsoft.com/office/drawing/2014/main" id="{78071E83-C6BB-025E-18CC-80AA137F58A4}"/>
                </a:ext>
              </a:extLst>
            </p:cNvPr>
            <p:cNvSpPr/>
            <p:nvPr/>
          </p:nvSpPr>
          <p:spPr>
            <a:xfrm>
              <a:off x="2077624" y="15455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09" name="Freeform: Shape 108">
              <a:extLst>
                <a:ext uri="{FF2B5EF4-FFF2-40B4-BE49-F238E27FC236}">
                  <a16:creationId xmlns:a16="http://schemas.microsoft.com/office/drawing/2014/main" id="{5024A2FB-379A-5F02-F895-1D8DED2DC900}"/>
                </a:ext>
              </a:extLst>
            </p:cNvPr>
            <p:cNvSpPr/>
            <p:nvPr/>
          </p:nvSpPr>
          <p:spPr>
            <a:xfrm>
              <a:off x="2030417" y="158785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A0AB6DBE-59C5-D9F2-8759-7240216E0179}"/>
                </a:ext>
              </a:extLst>
            </p:cNvPr>
            <p:cNvSpPr/>
            <p:nvPr/>
          </p:nvSpPr>
          <p:spPr>
            <a:xfrm>
              <a:off x="2077624" y="15455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id="{565DA1C2-C33A-9773-C2C1-DC010963D475}"/>
                </a:ext>
              </a:extLst>
            </p:cNvPr>
            <p:cNvSpPr/>
            <p:nvPr/>
          </p:nvSpPr>
          <p:spPr>
            <a:xfrm>
              <a:off x="2041588" y="1587854"/>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id="{FF233C2F-C8C3-53A5-F2B8-A818CFEE8FD9}"/>
                </a:ext>
              </a:extLst>
            </p:cNvPr>
            <p:cNvSpPr/>
            <p:nvPr/>
          </p:nvSpPr>
          <p:spPr>
            <a:xfrm>
              <a:off x="2088795" y="15455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13" name="Freeform: Shape 112">
              <a:extLst>
                <a:ext uri="{FF2B5EF4-FFF2-40B4-BE49-F238E27FC236}">
                  <a16:creationId xmlns:a16="http://schemas.microsoft.com/office/drawing/2014/main" id="{9C4BE97C-CB98-0146-F3EA-36DC47F760E3}"/>
                </a:ext>
              </a:extLst>
            </p:cNvPr>
            <p:cNvSpPr/>
            <p:nvPr/>
          </p:nvSpPr>
          <p:spPr>
            <a:xfrm>
              <a:off x="2053120" y="158785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266409CF-D7C7-E28A-C211-22E62CD9994C}"/>
                </a:ext>
              </a:extLst>
            </p:cNvPr>
            <p:cNvSpPr/>
            <p:nvPr/>
          </p:nvSpPr>
          <p:spPr>
            <a:xfrm>
              <a:off x="2100326" y="15455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46A2EB8D-2759-21D6-3855-95FA937AC3FA}"/>
                </a:ext>
              </a:extLst>
            </p:cNvPr>
            <p:cNvSpPr/>
            <p:nvPr/>
          </p:nvSpPr>
          <p:spPr>
            <a:xfrm>
              <a:off x="2086993" y="1587854"/>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0AA4030C-4134-4215-C362-D93CD163E92F}"/>
                </a:ext>
              </a:extLst>
            </p:cNvPr>
            <p:cNvSpPr/>
            <p:nvPr/>
          </p:nvSpPr>
          <p:spPr>
            <a:xfrm>
              <a:off x="2134560" y="15455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17" name="Freeform: Shape 116">
              <a:extLst>
                <a:ext uri="{FF2B5EF4-FFF2-40B4-BE49-F238E27FC236}">
                  <a16:creationId xmlns:a16="http://schemas.microsoft.com/office/drawing/2014/main" id="{CED927CB-21D9-8831-0651-00661145072E}"/>
                </a:ext>
              </a:extLst>
            </p:cNvPr>
            <p:cNvSpPr/>
            <p:nvPr/>
          </p:nvSpPr>
          <p:spPr>
            <a:xfrm>
              <a:off x="2098524" y="160368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BBC6CCA0-1EF5-6486-8E67-728A83CE1BEC}"/>
                </a:ext>
              </a:extLst>
            </p:cNvPr>
            <p:cNvSpPr/>
            <p:nvPr/>
          </p:nvSpPr>
          <p:spPr>
            <a:xfrm>
              <a:off x="2145731" y="156136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id="{6637F56D-228A-472C-2DEB-964EE6A8120A}"/>
                </a:ext>
              </a:extLst>
            </p:cNvPr>
            <p:cNvSpPr/>
            <p:nvPr/>
          </p:nvSpPr>
          <p:spPr>
            <a:xfrm>
              <a:off x="2098524" y="160368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id="{8C54941C-30C6-8236-93B7-2B4605C0B660}"/>
                </a:ext>
              </a:extLst>
            </p:cNvPr>
            <p:cNvSpPr/>
            <p:nvPr/>
          </p:nvSpPr>
          <p:spPr>
            <a:xfrm>
              <a:off x="2145731" y="156136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21" name="Freeform: Shape 120">
              <a:extLst>
                <a:ext uri="{FF2B5EF4-FFF2-40B4-BE49-F238E27FC236}">
                  <a16:creationId xmlns:a16="http://schemas.microsoft.com/office/drawing/2014/main" id="{D2F9C034-28BD-02A3-23C3-610EE5B024D2}"/>
                </a:ext>
              </a:extLst>
            </p:cNvPr>
            <p:cNvSpPr/>
            <p:nvPr/>
          </p:nvSpPr>
          <p:spPr>
            <a:xfrm>
              <a:off x="2098524" y="160368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22" name="Freeform: Shape 121">
              <a:extLst>
                <a:ext uri="{FF2B5EF4-FFF2-40B4-BE49-F238E27FC236}">
                  <a16:creationId xmlns:a16="http://schemas.microsoft.com/office/drawing/2014/main" id="{F7A89F31-ABB2-4F7A-96F9-A97F5240B08D}"/>
                </a:ext>
              </a:extLst>
            </p:cNvPr>
            <p:cNvSpPr/>
            <p:nvPr/>
          </p:nvSpPr>
          <p:spPr>
            <a:xfrm>
              <a:off x="2145731" y="156136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23" name="Freeform: Shape 122">
              <a:extLst>
                <a:ext uri="{FF2B5EF4-FFF2-40B4-BE49-F238E27FC236}">
                  <a16:creationId xmlns:a16="http://schemas.microsoft.com/office/drawing/2014/main" id="{65C1860D-C279-E081-6FF2-D49D691E3CF5}"/>
                </a:ext>
              </a:extLst>
            </p:cNvPr>
            <p:cNvSpPr/>
            <p:nvPr/>
          </p:nvSpPr>
          <p:spPr>
            <a:xfrm>
              <a:off x="2189694" y="161950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id="{7C39D024-0FEA-17B4-C255-534B1390DBB5}"/>
                </a:ext>
              </a:extLst>
            </p:cNvPr>
            <p:cNvSpPr/>
            <p:nvPr/>
          </p:nvSpPr>
          <p:spPr>
            <a:xfrm>
              <a:off x="2236901" y="15771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25" name="Freeform: Shape 124">
              <a:extLst>
                <a:ext uri="{FF2B5EF4-FFF2-40B4-BE49-F238E27FC236}">
                  <a16:creationId xmlns:a16="http://schemas.microsoft.com/office/drawing/2014/main" id="{88BA570C-74F9-62B3-D417-38E931ACD6A7}"/>
                </a:ext>
              </a:extLst>
            </p:cNvPr>
            <p:cNvSpPr/>
            <p:nvPr/>
          </p:nvSpPr>
          <p:spPr>
            <a:xfrm>
              <a:off x="2189694" y="161950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26" name="Freeform: Shape 125">
              <a:extLst>
                <a:ext uri="{FF2B5EF4-FFF2-40B4-BE49-F238E27FC236}">
                  <a16:creationId xmlns:a16="http://schemas.microsoft.com/office/drawing/2014/main" id="{D642AA37-68FF-A849-21F9-8AAB7B53050C}"/>
                </a:ext>
              </a:extLst>
            </p:cNvPr>
            <p:cNvSpPr/>
            <p:nvPr/>
          </p:nvSpPr>
          <p:spPr>
            <a:xfrm>
              <a:off x="2236901" y="15771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27" name="Freeform: Shape 126">
              <a:extLst>
                <a:ext uri="{FF2B5EF4-FFF2-40B4-BE49-F238E27FC236}">
                  <a16:creationId xmlns:a16="http://schemas.microsoft.com/office/drawing/2014/main" id="{1EE31A50-D45F-72B2-1068-CB56F04D3131}"/>
                </a:ext>
              </a:extLst>
            </p:cNvPr>
            <p:cNvSpPr/>
            <p:nvPr/>
          </p:nvSpPr>
          <p:spPr>
            <a:xfrm>
              <a:off x="2246270" y="1619506"/>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28" name="Freeform: Shape 127">
              <a:extLst>
                <a:ext uri="{FF2B5EF4-FFF2-40B4-BE49-F238E27FC236}">
                  <a16:creationId xmlns:a16="http://schemas.microsoft.com/office/drawing/2014/main" id="{9DE09E42-CDC3-2B49-D672-9E35EA099293}"/>
                </a:ext>
              </a:extLst>
            </p:cNvPr>
            <p:cNvSpPr/>
            <p:nvPr/>
          </p:nvSpPr>
          <p:spPr>
            <a:xfrm>
              <a:off x="2293837" y="15771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id="{3F2C66D9-2399-4490-D89D-E39E7F49A4C2}"/>
                </a:ext>
              </a:extLst>
            </p:cNvPr>
            <p:cNvSpPr/>
            <p:nvPr/>
          </p:nvSpPr>
          <p:spPr>
            <a:xfrm>
              <a:off x="2246270" y="1619506"/>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id="{C86ECE76-D71F-76F7-6FDA-58F0F574BB10}"/>
                </a:ext>
              </a:extLst>
            </p:cNvPr>
            <p:cNvSpPr/>
            <p:nvPr/>
          </p:nvSpPr>
          <p:spPr>
            <a:xfrm>
              <a:off x="2293837" y="15771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31" name="Freeform: Shape 130">
              <a:extLst>
                <a:ext uri="{FF2B5EF4-FFF2-40B4-BE49-F238E27FC236}">
                  <a16:creationId xmlns:a16="http://schemas.microsoft.com/office/drawing/2014/main" id="{DE1AAE5B-016F-B7C2-2A23-5CBBD41B7AC3}"/>
                </a:ext>
              </a:extLst>
            </p:cNvPr>
            <p:cNvSpPr/>
            <p:nvPr/>
          </p:nvSpPr>
          <p:spPr>
            <a:xfrm>
              <a:off x="2257801" y="161950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id="{2D8F02BD-D3AF-16F8-C9C8-1C320BF31152}"/>
                </a:ext>
              </a:extLst>
            </p:cNvPr>
            <p:cNvSpPr/>
            <p:nvPr/>
          </p:nvSpPr>
          <p:spPr>
            <a:xfrm>
              <a:off x="2305008" y="15771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33" name="Freeform: Shape 132">
              <a:extLst>
                <a:ext uri="{FF2B5EF4-FFF2-40B4-BE49-F238E27FC236}">
                  <a16:creationId xmlns:a16="http://schemas.microsoft.com/office/drawing/2014/main" id="{C102DB29-87BE-A9AC-2B2D-BA559FFAE831}"/>
                </a:ext>
              </a:extLst>
            </p:cNvPr>
            <p:cNvSpPr/>
            <p:nvPr/>
          </p:nvSpPr>
          <p:spPr>
            <a:xfrm>
              <a:off x="2280503" y="161950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989C459D-25F4-3FAE-E8AE-C562843325E2}"/>
                </a:ext>
              </a:extLst>
            </p:cNvPr>
            <p:cNvSpPr/>
            <p:nvPr/>
          </p:nvSpPr>
          <p:spPr>
            <a:xfrm>
              <a:off x="2327710" y="15771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35" name="Freeform: Shape 134">
              <a:extLst>
                <a:ext uri="{FF2B5EF4-FFF2-40B4-BE49-F238E27FC236}">
                  <a16:creationId xmlns:a16="http://schemas.microsoft.com/office/drawing/2014/main" id="{0F5F3554-D151-0AB1-1CB8-950C0E65BC4C}"/>
                </a:ext>
              </a:extLst>
            </p:cNvPr>
            <p:cNvSpPr/>
            <p:nvPr/>
          </p:nvSpPr>
          <p:spPr>
            <a:xfrm>
              <a:off x="2303206" y="1619506"/>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36" name="Freeform: Shape 135">
              <a:extLst>
                <a:ext uri="{FF2B5EF4-FFF2-40B4-BE49-F238E27FC236}">
                  <a16:creationId xmlns:a16="http://schemas.microsoft.com/office/drawing/2014/main" id="{7F84E67E-79CD-D63C-A062-D0644DAA2BFB}"/>
                </a:ext>
              </a:extLst>
            </p:cNvPr>
            <p:cNvSpPr/>
            <p:nvPr/>
          </p:nvSpPr>
          <p:spPr>
            <a:xfrm>
              <a:off x="2350412" y="15771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37" name="Freeform: Shape 136">
              <a:extLst>
                <a:ext uri="{FF2B5EF4-FFF2-40B4-BE49-F238E27FC236}">
                  <a16:creationId xmlns:a16="http://schemas.microsoft.com/office/drawing/2014/main" id="{6BD8E68B-F43F-C0A2-2C1C-1A499EE85961}"/>
                </a:ext>
              </a:extLst>
            </p:cNvPr>
            <p:cNvSpPr/>
            <p:nvPr/>
          </p:nvSpPr>
          <p:spPr>
            <a:xfrm>
              <a:off x="2348610" y="1635655"/>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1688A5CB-1A3D-3FB2-058F-34C6DD8A2E36}"/>
                </a:ext>
              </a:extLst>
            </p:cNvPr>
            <p:cNvSpPr/>
            <p:nvPr/>
          </p:nvSpPr>
          <p:spPr>
            <a:xfrm>
              <a:off x="2396177" y="1593345"/>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C1EC3108-EED7-D484-9DC8-9B99B9E592AE}"/>
                </a:ext>
              </a:extLst>
            </p:cNvPr>
            <p:cNvSpPr/>
            <p:nvPr/>
          </p:nvSpPr>
          <p:spPr>
            <a:xfrm>
              <a:off x="2394376" y="1652127"/>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id="{DA2458F6-C15F-7091-69FE-5158573DD8D2}"/>
                </a:ext>
              </a:extLst>
            </p:cNvPr>
            <p:cNvSpPr/>
            <p:nvPr/>
          </p:nvSpPr>
          <p:spPr>
            <a:xfrm>
              <a:off x="2441582" y="1609817"/>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41" name="Freeform: Shape 140">
              <a:extLst>
                <a:ext uri="{FF2B5EF4-FFF2-40B4-BE49-F238E27FC236}">
                  <a16:creationId xmlns:a16="http://schemas.microsoft.com/office/drawing/2014/main" id="{6CEB03A7-CB2A-95AE-2FB1-F23417026453}"/>
                </a:ext>
              </a:extLst>
            </p:cNvPr>
            <p:cNvSpPr/>
            <p:nvPr/>
          </p:nvSpPr>
          <p:spPr>
            <a:xfrm>
              <a:off x="2496716" y="168539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id="{996F1F54-4870-1288-A50C-455A62818C48}"/>
                </a:ext>
              </a:extLst>
            </p:cNvPr>
            <p:cNvSpPr/>
            <p:nvPr/>
          </p:nvSpPr>
          <p:spPr>
            <a:xfrm>
              <a:off x="2543923" y="164308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43" name="Freeform: Shape 142">
              <a:extLst>
                <a:ext uri="{FF2B5EF4-FFF2-40B4-BE49-F238E27FC236}">
                  <a16:creationId xmlns:a16="http://schemas.microsoft.com/office/drawing/2014/main" id="{73D2E1BF-6B28-C339-039D-0F8DD7687656}"/>
                </a:ext>
              </a:extLst>
            </p:cNvPr>
            <p:cNvSpPr/>
            <p:nvPr/>
          </p:nvSpPr>
          <p:spPr>
            <a:xfrm>
              <a:off x="2553652" y="168539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E6B88872-3538-822B-7D34-1BE149F3807E}"/>
                </a:ext>
              </a:extLst>
            </p:cNvPr>
            <p:cNvSpPr/>
            <p:nvPr/>
          </p:nvSpPr>
          <p:spPr>
            <a:xfrm>
              <a:off x="2600859" y="164308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45" name="Freeform: Shape 144">
              <a:extLst>
                <a:ext uri="{FF2B5EF4-FFF2-40B4-BE49-F238E27FC236}">
                  <a16:creationId xmlns:a16="http://schemas.microsoft.com/office/drawing/2014/main" id="{47CE804A-6048-F137-D347-F4B483E89FB7}"/>
                </a:ext>
              </a:extLst>
            </p:cNvPr>
            <p:cNvSpPr/>
            <p:nvPr/>
          </p:nvSpPr>
          <p:spPr>
            <a:xfrm>
              <a:off x="2553652" y="168539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id="{491BE4A8-33E4-90CF-30E3-C07EE151A2EE}"/>
                </a:ext>
              </a:extLst>
            </p:cNvPr>
            <p:cNvSpPr/>
            <p:nvPr/>
          </p:nvSpPr>
          <p:spPr>
            <a:xfrm>
              <a:off x="2600859" y="164308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id="{CBBFD495-D78F-1501-377C-13A59E2F0EBD}"/>
                </a:ext>
              </a:extLst>
            </p:cNvPr>
            <p:cNvSpPr/>
            <p:nvPr/>
          </p:nvSpPr>
          <p:spPr>
            <a:xfrm>
              <a:off x="2576355" y="168539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id="{89555083-E0E7-13B0-265D-11DDA8A80688}"/>
                </a:ext>
              </a:extLst>
            </p:cNvPr>
            <p:cNvSpPr/>
            <p:nvPr/>
          </p:nvSpPr>
          <p:spPr>
            <a:xfrm>
              <a:off x="2623561" y="164308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49" name="Freeform: Shape 148">
              <a:extLst>
                <a:ext uri="{FF2B5EF4-FFF2-40B4-BE49-F238E27FC236}">
                  <a16:creationId xmlns:a16="http://schemas.microsoft.com/office/drawing/2014/main" id="{F2A09CAC-3127-0C5B-AF92-EE0BD9C21521}"/>
                </a:ext>
              </a:extLst>
            </p:cNvPr>
            <p:cNvSpPr/>
            <p:nvPr/>
          </p:nvSpPr>
          <p:spPr>
            <a:xfrm>
              <a:off x="2576355" y="168539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29494D37-6BB1-B55A-B29A-6D0FFE0E1364}"/>
                </a:ext>
              </a:extLst>
            </p:cNvPr>
            <p:cNvSpPr/>
            <p:nvPr/>
          </p:nvSpPr>
          <p:spPr>
            <a:xfrm>
              <a:off x="2623561" y="164308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id="{B733127C-40D0-7139-997B-47B217F87350}"/>
                </a:ext>
              </a:extLst>
            </p:cNvPr>
            <p:cNvSpPr/>
            <p:nvPr/>
          </p:nvSpPr>
          <p:spPr>
            <a:xfrm>
              <a:off x="2610588" y="1719307"/>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292413EE-5569-AC86-5961-9F855DA2CC9C}"/>
                </a:ext>
              </a:extLst>
            </p:cNvPr>
            <p:cNvSpPr/>
            <p:nvPr/>
          </p:nvSpPr>
          <p:spPr>
            <a:xfrm>
              <a:off x="2657795" y="16769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id="{2CD963CA-F5FD-FBCA-D2D3-7BEC3848CFCC}"/>
                </a:ext>
              </a:extLst>
            </p:cNvPr>
            <p:cNvSpPr/>
            <p:nvPr/>
          </p:nvSpPr>
          <p:spPr>
            <a:xfrm>
              <a:off x="2644462" y="1736102"/>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54" name="Freeform: Shape 153">
              <a:extLst>
                <a:ext uri="{FF2B5EF4-FFF2-40B4-BE49-F238E27FC236}">
                  <a16:creationId xmlns:a16="http://schemas.microsoft.com/office/drawing/2014/main" id="{9F603DC1-D498-E1A6-9A47-A507E68DB83F}"/>
                </a:ext>
              </a:extLst>
            </p:cNvPr>
            <p:cNvSpPr/>
            <p:nvPr/>
          </p:nvSpPr>
          <p:spPr>
            <a:xfrm>
              <a:off x="2691668" y="1693791"/>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55" name="Freeform: Shape 154">
              <a:extLst>
                <a:ext uri="{FF2B5EF4-FFF2-40B4-BE49-F238E27FC236}">
                  <a16:creationId xmlns:a16="http://schemas.microsoft.com/office/drawing/2014/main" id="{A5ADDD00-AC8D-DE5D-FBCF-EF76739D6E52}"/>
                </a:ext>
              </a:extLst>
            </p:cNvPr>
            <p:cNvSpPr/>
            <p:nvPr/>
          </p:nvSpPr>
          <p:spPr>
            <a:xfrm>
              <a:off x="2655993" y="173610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id="{A261991C-E4D2-D270-AE69-A1A60561E6DD}"/>
                </a:ext>
              </a:extLst>
            </p:cNvPr>
            <p:cNvSpPr/>
            <p:nvPr/>
          </p:nvSpPr>
          <p:spPr>
            <a:xfrm>
              <a:off x="2703199" y="1693791"/>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57" name="Freeform: Shape 156">
              <a:extLst>
                <a:ext uri="{FF2B5EF4-FFF2-40B4-BE49-F238E27FC236}">
                  <a16:creationId xmlns:a16="http://schemas.microsoft.com/office/drawing/2014/main" id="{8BF98D85-48AA-BE9E-7535-5E14EBAB976A}"/>
                </a:ext>
              </a:extLst>
            </p:cNvPr>
            <p:cNvSpPr/>
            <p:nvPr/>
          </p:nvSpPr>
          <p:spPr>
            <a:xfrm>
              <a:off x="2655993" y="173610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B66F444E-2370-3A37-5B89-E09B75964AC6}"/>
                </a:ext>
              </a:extLst>
            </p:cNvPr>
            <p:cNvSpPr/>
            <p:nvPr/>
          </p:nvSpPr>
          <p:spPr>
            <a:xfrm>
              <a:off x="2703199" y="1693791"/>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59" name="Freeform: Shape 158">
              <a:extLst>
                <a:ext uri="{FF2B5EF4-FFF2-40B4-BE49-F238E27FC236}">
                  <a16:creationId xmlns:a16="http://schemas.microsoft.com/office/drawing/2014/main" id="{1A866787-C7B5-2FD4-0E51-6F92AF908379}"/>
                </a:ext>
              </a:extLst>
            </p:cNvPr>
            <p:cNvSpPr/>
            <p:nvPr/>
          </p:nvSpPr>
          <p:spPr>
            <a:xfrm>
              <a:off x="2667164" y="1736102"/>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60" name="Freeform: Shape 159">
              <a:extLst>
                <a:ext uri="{FF2B5EF4-FFF2-40B4-BE49-F238E27FC236}">
                  <a16:creationId xmlns:a16="http://schemas.microsoft.com/office/drawing/2014/main" id="{89503DB8-9B21-B4D9-FF53-BEF3C7C4BF56}"/>
                </a:ext>
              </a:extLst>
            </p:cNvPr>
            <p:cNvSpPr/>
            <p:nvPr/>
          </p:nvSpPr>
          <p:spPr>
            <a:xfrm>
              <a:off x="2714731" y="1693791"/>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61" name="Freeform: Shape 160">
              <a:extLst>
                <a:ext uri="{FF2B5EF4-FFF2-40B4-BE49-F238E27FC236}">
                  <a16:creationId xmlns:a16="http://schemas.microsoft.com/office/drawing/2014/main" id="{B8AD1819-2453-1469-87B6-DFF2B95F5D89}"/>
                </a:ext>
              </a:extLst>
            </p:cNvPr>
            <p:cNvSpPr/>
            <p:nvPr/>
          </p:nvSpPr>
          <p:spPr>
            <a:xfrm>
              <a:off x="2724100" y="175354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id="{1E2DDF4B-57A7-2385-3EAC-104CFFD825F5}"/>
                </a:ext>
              </a:extLst>
            </p:cNvPr>
            <p:cNvSpPr/>
            <p:nvPr/>
          </p:nvSpPr>
          <p:spPr>
            <a:xfrm>
              <a:off x="2771306"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63" name="Freeform: Shape 162">
              <a:extLst>
                <a:ext uri="{FF2B5EF4-FFF2-40B4-BE49-F238E27FC236}">
                  <a16:creationId xmlns:a16="http://schemas.microsoft.com/office/drawing/2014/main" id="{B3B3D423-AF88-4A33-7310-027B47B54CBC}"/>
                </a:ext>
              </a:extLst>
            </p:cNvPr>
            <p:cNvSpPr/>
            <p:nvPr/>
          </p:nvSpPr>
          <p:spPr>
            <a:xfrm>
              <a:off x="2758334" y="17535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6BEFE0CD-1FC9-F5EC-9410-831BE2667D62}"/>
                </a:ext>
              </a:extLst>
            </p:cNvPr>
            <p:cNvSpPr/>
            <p:nvPr/>
          </p:nvSpPr>
          <p:spPr>
            <a:xfrm>
              <a:off x="2805540"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65" name="Freeform: Shape 164">
              <a:extLst>
                <a:ext uri="{FF2B5EF4-FFF2-40B4-BE49-F238E27FC236}">
                  <a16:creationId xmlns:a16="http://schemas.microsoft.com/office/drawing/2014/main" id="{E977B39B-3E22-3077-AEF6-8921BACB0AF6}"/>
                </a:ext>
              </a:extLst>
            </p:cNvPr>
            <p:cNvSpPr/>
            <p:nvPr/>
          </p:nvSpPr>
          <p:spPr>
            <a:xfrm>
              <a:off x="2758334" y="17535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66" name="Freeform: Shape 165">
              <a:extLst>
                <a:ext uri="{FF2B5EF4-FFF2-40B4-BE49-F238E27FC236}">
                  <a16:creationId xmlns:a16="http://schemas.microsoft.com/office/drawing/2014/main" id="{1A2675EB-7BCC-DE78-FBDB-63F0289B8F88}"/>
                </a:ext>
              </a:extLst>
            </p:cNvPr>
            <p:cNvSpPr/>
            <p:nvPr/>
          </p:nvSpPr>
          <p:spPr>
            <a:xfrm>
              <a:off x="2805540"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67" name="Freeform: Shape 166">
              <a:extLst>
                <a:ext uri="{FF2B5EF4-FFF2-40B4-BE49-F238E27FC236}">
                  <a16:creationId xmlns:a16="http://schemas.microsoft.com/office/drawing/2014/main" id="{855E5274-6200-599F-5F33-D739B7109E4D}"/>
                </a:ext>
              </a:extLst>
            </p:cNvPr>
            <p:cNvSpPr/>
            <p:nvPr/>
          </p:nvSpPr>
          <p:spPr>
            <a:xfrm>
              <a:off x="2792567" y="17535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1E059C91-EAE1-D59F-1153-7C6A318C29F0}"/>
                </a:ext>
              </a:extLst>
            </p:cNvPr>
            <p:cNvSpPr/>
            <p:nvPr/>
          </p:nvSpPr>
          <p:spPr>
            <a:xfrm>
              <a:off x="2839774"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69" name="Freeform: Shape 168">
              <a:extLst>
                <a:ext uri="{FF2B5EF4-FFF2-40B4-BE49-F238E27FC236}">
                  <a16:creationId xmlns:a16="http://schemas.microsoft.com/office/drawing/2014/main" id="{C27FC11D-13C8-9D92-CF67-63FCB5CAB19E}"/>
                </a:ext>
              </a:extLst>
            </p:cNvPr>
            <p:cNvSpPr/>
            <p:nvPr/>
          </p:nvSpPr>
          <p:spPr>
            <a:xfrm>
              <a:off x="2815270" y="17535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D09020B5-FFD0-6FE7-7A87-DBDF76745C33}"/>
                </a:ext>
              </a:extLst>
            </p:cNvPr>
            <p:cNvSpPr/>
            <p:nvPr/>
          </p:nvSpPr>
          <p:spPr>
            <a:xfrm>
              <a:off x="2862476"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71" name="Freeform: Shape 170">
              <a:extLst>
                <a:ext uri="{FF2B5EF4-FFF2-40B4-BE49-F238E27FC236}">
                  <a16:creationId xmlns:a16="http://schemas.microsoft.com/office/drawing/2014/main" id="{CCC9319F-B252-76E4-40BC-4D2C7DAC4198}"/>
                </a:ext>
              </a:extLst>
            </p:cNvPr>
            <p:cNvSpPr/>
            <p:nvPr/>
          </p:nvSpPr>
          <p:spPr>
            <a:xfrm>
              <a:off x="2872206" y="17535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id="{7AD03EA6-8215-BF2B-BFFC-A275E54721AE}"/>
                </a:ext>
              </a:extLst>
            </p:cNvPr>
            <p:cNvSpPr/>
            <p:nvPr/>
          </p:nvSpPr>
          <p:spPr>
            <a:xfrm>
              <a:off x="2919412"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73" name="Freeform: Shape 172">
              <a:extLst>
                <a:ext uri="{FF2B5EF4-FFF2-40B4-BE49-F238E27FC236}">
                  <a16:creationId xmlns:a16="http://schemas.microsoft.com/office/drawing/2014/main" id="{03E72D1B-1A93-C0E0-E89C-C1DFBCEAA41F}"/>
                </a:ext>
              </a:extLst>
            </p:cNvPr>
            <p:cNvSpPr/>
            <p:nvPr/>
          </p:nvSpPr>
          <p:spPr>
            <a:xfrm>
              <a:off x="2906079" y="175354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3FAD5037-9A69-0E70-F955-4261CEAFC53C}"/>
                </a:ext>
              </a:extLst>
            </p:cNvPr>
            <p:cNvSpPr/>
            <p:nvPr/>
          </p:nvSpPr>
          <p:spPr>
            <a:xfrm>
              <a:off x="2953286"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id="{7773EB79-F034-85F3-8B5F-2414C6CD4A85}"/>
                </a:ext>
              </a:extLst>
            </p:cNvPr>
            <p:cNvSpPr/>
            <p:nvPr/>
          </p:nvSpPr>
          <p:spPr>
            <a:xfrm>
              <a:off x="2917610" y="17535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id="{DE9A2C68-B52B-A8E9-58BE-E694B2DEE85B}"/>
                </a:ext>
              </a:extLst>
            </p:cNvPr>
            <p:cNvSpPr/>
            <p:nvPr/>
          </p:nvSpPr>
          <p:spPr>
            <a:xfrm>
              <a:off x="2964817"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77" name="Freeform: Shape 176">
              <a:extLst>
                <a:ext uri="{FF2B5EF4-FFF2-40B4-BE49-F238E27FC236}">
                  <a16:creationId xmlns:a16="http://schemas.microsoft.com/office/drawing/2014/main" id="{F223DF21-AAAE-5BF0-29CB-0BD2D0ADA17C}"/>
                </a:ext>
              </a:extLst>
            </p:cNvPr>
            <p:cNvSpPr/>
            <p:nvPr/>
          </p:nvSpPr>
          <p:spPr>
            <a:xfrm>
              <a:off x="2917610" y="17535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78" name="Freeform: Shape 177">
              <a:extLst>
                <a:ext uri="{FF2B5EF4-FFF2-40B4-BE49-F238E27FC236}">
                  <a16:creationId xmlns:a16="http://schemas.microsoft.com/office/drawing/2014/main" id="{E1A41FE5-87BF-18FE-73CA-412CFF0A7661}"/>
                </a:ext>
              </a:extLst>
            </p:cNvPr>
            <p:cNvSpPr/>
            <p:nvPr/>
          </p:nvSpPr>
          <p:spPr>
            <a:xfrm>
              <a:off x="2964817"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79" name="Freeform: Shape 178">
              <a:extLst>
                <a:ext uri="{FF2B5EF4-FFF2-40B4-BE49-F238E27FC236}">
                  <a16:creationId xmlns:a16="http://schemas.microsoft.com/office/drawing/2014/main" id="{0A7C4070-FF33-05AC-9B40-093DE265073D}"/>
                </a:ext>
              </a:extLst>
            </p:cNvPr>
            <p:cNvSpPr/>
            <p:nvPr/>
          </p:nvSpPr>
          <p:spPr>
            <a:xfrm>
              <a:off x="2951844" y="17535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80" name="Freeform: Shape 179">
              <a:extLst>
                <a:ext uri="{FF2B5EF4-FFF2-40B4-BE49-F238E27FC236}">
                  <a16:creationId xmlns:a16="http://schemas.microsoft.com/office/drawing/2014/main" id="{C81A95EA-109D-EC8C-4C9D-CFF67B18D112}"/>
                </a:ext>
              </a:extLst>
            </p:cNvPr>
            <p:cNvSpPr/>
            <p:nvPr/>
          </p:nvSpPr>
          <p:spPr>
            <a:xfrm>
              <a:off x="2999051"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81" name="Freeform: Shape 180">
              <a:extLst>
                <a:ext uri="{FF2B5EF4-FFF2-40B4-BE49-F238E27FC236}">
                  <a16:creationId xmlns:a16="http://schemas.microsoft.com/office/drawing/2014/main" id="{EF92DC29-915C-DFDA-C451-047B4D110E8B}"/>
                </a:ext>
              </a:extLst>
            </p:cNvPr>
            <p:cNvSpPr/>
            <p:nvPr/>
          </p:nvSpPr>
          <p:spPr>
            <a:xfrm>
              <a:off x="2974546" y="17535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82" name="Freeform: Shape 181">
              <a:extLst>
                <a:ext uri="{FF2B5EF4-FFF2-40B4-BE49-F238E27FC236}">
                  <a16:creationId xmlns:a16="http://schemas.microsoft.com/office/drawing/2014/main" id="{8D6200EB-9632-0CCD-2E3F-38EB49AB2ED3}"/>
                </a:ext>
              </a:extLst>
            </p:cNvPr>
            <p:cNvSpPr/>
            <p:nvPr/>
          </p:nvSpPr>
          <p:spPr>
            <a:xfrm>
              <a:off x="3021753"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83" name="Freeform: Shape 182">
              <a:extLst>
                <a:ext uri="{FF2B5EF4-FFF2-40B4-BE49-F238E27FC236}">
                  <a16:creationId xmlns:a16="http://schemas.microsoft.com/office/drawing/2014/main" id="{226714B6-D91B-2E29-6F6B-333095DA9792}"/>
                </a:ext>
              </a:extLst>
            </p:cNvPr>
            <p:cNvSpPr/>
            <p:nvPr/>
          </p:nvSpPr>
          <p:spPr>
            <a:xfrm>
              <a:off x="2985717" y="175354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BCA710B7-A7A4-969A-CC79-659F5AEB38B1}"/>
                </a:ext>
              </a:extLst>
            </p:cNvPr>
            <p:cNvSpPr/>
            <p:nvPr/>
          </p:nvSpPr>
          <p:spPr>
            <a:xfrm>
              <a:off x="3032924"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85" name="Freeform: Shape 184">
              <a:extLst>
                <a:ext uri="{FF2B5EF4-FFF2-40B4-BE49-F238E27FC236}">
                  <a16:creationId xmlns:a16="http://schemas.microsoft.com/office/drawing/2014/main" id="{978B4617-6AFA-FF43-A6B4-E60E7EC30160}"/>
                </a:ext>
              </a:extLst>
            </p:cNvPr>
            <p:cNvSpPr/>
            <p:nvPr/>
          </p:nvSpPr>
          <p:spPr>
            <a:xfrm>
              <a:off x="3031482" y="17535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86" name="Freeform: Shape 185">
              <a:extLst>
                <a:ext uri="{FF2B5EF4-FFF2-40B4-BE49-F238E27FC236}">
                  <a16:creationId xmlns:a16="http://schemas.microsoft.com/office/drawing/2014/main" id="{C0C89532-C59D-7727-9273-8E0CCC32402E}"/>
                </a:ext>
              </a:extLst>
            </p:cNvPr>
            <p:cNvSpPr/>
            <p:nvPr/>
          </p:nvSpPr>
          <p:spPr>
            <a:xfrm>
              <a:off x="3078689"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87" name="Freeform: Shape 186">
              <a:extLst>
                <a:ext uri="{FF2B5EF4-FFF2-40B4-BE49-F238E27FC236}">
                  <a16:creationId xmlns:a16="http://schemas.microsoft.com/office/drawing/2014/main" id="{1D811F7E-06F4-404F-B448-BCE70E41AE17}"/>
                </a:ext>
              </a:extLst>
            </p:cNvPr>
            <p:cNvSpPr/>
            <p:nvPr/>
          </p:nvSpPr>
          <p:spPr>
            <a:xfrm>
              <a:off x="3054185" y="17535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88" name="Freeform: Shape 187">
              <a:extLst>
                <a:ext uri="{FF2B5EF4-FFF2-40B4-BE49-F238E27FC236}">
                  <a16:creationId xmlns:a16="http://schemas.microsoft.com/office/drawing/2014/main" id="{301FEC4E-5BF8-ABE1-7DED-539F84639975}"/>
                </a:ext>
              </a:extLst>
            </p:cNvPr>
            <p:cNvSpPr/>
            <p:nvPr/>
          </p:nvSpPr>
          <p:spPr>
            <a:xfrm>
              <a:off x="3101391"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89" name="Freeform: Shape 188">
              <a:extLst>
                <a:ext uri="{FF2B5EF4-FFF2-40B4-BE49-F238E27FC236}">
                  <a16:creationId xmlns:a16="http://schemas.microsoft.com/office/drawing/2014/main" id="{A1FE08EF-F1FD-587D-F6AC-06D546B5D69E}"/>
                </a:ext>
              </a:extLst>
            </p:cNvPr>
            <p:cNvSpPr/>
            <p:nvPr/>
          </p:nvSpPr>
          <p:spPr>
            <a:xfrm>
              <a:off x="3076887" y="17535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90" name="Freeform: Shape 189">
              <a:extLst>
                <a:ext uri="{FF2B5EF4-FFF2-40B4-BE49-F238E27FC236}">
                  <a16:creationId xmlns:a16="http://schemas.microsoft.com/office/drawing/2014/main" id="{5F7BBEF2-A5A7-2A8E-863D-03342F9BBB90}"/>
                </a:ext>
              </a:extLst>
            </p:cNvPr>
            <p:cNvSpPr/>
            <p:nvPr/>
          </p:nvSpPr>
          <p:spPr>
            <a:xfrm>
              <a:off x="3124094" y="171123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91" name="Freeform: Shape 190">
              <a:extLst>
                <a:ext uri="{FF2B5EF4-FFF2-40B4-BE49-F238E27FC236}">
                  <a16:creationId xmlns:a16="http://schemas.microsoft.com/office/drawing/2014/main" id="{1DD5279F-7AEC-C8B7-682B-F243C63FBAF3}"/>
                </a:ext>
              </a:extLst>
            </p:cNvPr>
            <p:cNvSpPr/>
            <p:nvPr/>
          </p:nvSpPr>
          <p:spPr>
            <a:xfrm>
              <a:off x="3144994" y="177259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id="{70F38C19-670E-6364-0199-8593134CAF4D}"/>
                </a:ext>
              </a:extLst>
            </p:cNvPr>
            <p:cNvSpPr/>
            <p:nvPr/>
          </p:nvSpPr>
          <p:spPr>
            <a:xfrm>
              <a:off x="3192201" y="1729965"/>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93" name="Freeform: Shape 192">
              <a:extLst>
                <a:ext uri="{FF2B5EF4-FFF2-40B4-BE49-F238E27FC236}">
                  <a16:creationId xmlns:a16="http://schemas.microsoft.com/office/drawing/2014/main" id="{51D24820-5B4C-4B66-2272-7929ABB1013D}"/>
                </a:ext>
              </a:extLst>
            </p:cNvPr>
            <p:cNvSpPr/>
            <p:nvPr/>
          </p:nvSpPr>
          <p:spPr>
            <a:xfrm>
              <a:off x="3144994" y="177259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94" name="Freeform: Shape 193">
              <a:extLst>
                <a:ext uri="{FF2B5EF4-FFF2-40B4-BE49-F238E27FC236}">
                  <a16:creationId xmlns:a16="http://schemas.microsoft.com/office/drawing/2014/main" id="{928B042D-7BB2-6CC5-75AC-9174D1B006E3}"/>
                </a:ext>
              </a:extLst>
            </p:cNvPr>
            <p:cNvSpPr/>
            <p:nvPr/>
          </p:nvSpPr>
          <p:spPr>
            <a:xfrm>
              <a:off x="3192201" y="1729965"/>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95" name="Freeform: Shape 194">
              <a:extLst>
                <a:ext uri="{FF2B5EF4-FFF2-40B4-BE49-F238E27FC236}">
                  <a16:creationId xmlns:a16="http://schemas.microsoft.com/office/drawing/2014/main" id="{74CFAC65-F82A-35A4-5735-782097936609}"/>
                </a:ext>
              </a:extLst>
            </p:cNvPr>
            <p:cNvSpPr/>
            <p:nvPr/>
          </p:nvSpPr>
          <p:spPr>
            <a:xfrm>
              <a:off x="3236164" y="177259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96" name="Freeform: Shape 195">
              <a:extLst>
                <a:ext uri="{FF2B5EF4-FFF2-40B4-BE49-F238E27FC236}">
                  <a16:creationId xmlns:a16="http://schemas.microsoft.com/office/drawing/2014/main" id="{1A290B7C-BD9C-43D9-2920-3A995255C6E0}"/>
                </a:ext>
              </a:extLst>
            </p:cNvPr>
            <p:cNvSpPr/>
            <p:nvPr/>
          </p:nvSpPr>
          <p:spPr>
            <a:xfrm>
              <a:off x="3283370" y="1729965"/>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97" name="Freeform: Shape 196">
              <a:extLst>
                <a:ext uri="{FF2B5EF4-FFF2-40B4-BE49-F238E27FC236}">
                  <a16:creationId xmlns:a16="http://schemas.microsoft.com/office/drawing/2014/main" id="{50AD9A87-8557-F66C-6E84-C2F5FE800438}"/>
                </a:ext>
              </a:extLst>
            </p:cNvPr>
            <p:cNvSpPr/>
            <p:nvPr/>
          </p:nvSpPr>
          <p:spPr>
            <a:xfrm>
              <a:off x="3236164" y="177259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98" name="Freeform: Shape 197">
              <a:extLst>
                <a:ext uri="{FF2B5EF4-FFF2-40B4-BE49-F238E27FC236}">
                  <a16:creationId xmlns:a16="http://schemas.microsoft.com/office/drawing/2014/main" id="{3D97FDAF-6727-5B7F-F850-D736D2368C9C}"/>
                </a:ext>
              </a:extLst>
            </p:cNvPr>
            <p:cNvSpPr/>
            <p:nvPr/>
          </p:nvSpPr>
          <p:spPr>
            <a:xfrm>
              <a:off x="3283370" y="1729965"/>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99" name="Freeform: Shape 198">
              <a:extLst>
                <a:ext uri="{FF2B5EF4-FFF2-40B4-BE49-F238E27FC236}">
                  <a16:creationId xmlns:a16="http://schemas.microsoft.com/office/drawing/2014/main" id="{12234E38-E685-6647-7633-598AE263E19F}"/>
                </a:ext>
              </a:extLst>
            </p:cNvPr>
            <p:cNvSpPr/>
            <p:nvPr/>
          </p:nvSpPr>
          <p:spPr>
            <a:xfrm>
              <a:off x="3247335" y="177259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00" name="Freeform: Shape 199">
              <a:extLst>
                <a:ext uri="{FF2B5EF4-FFF2-40B4-BE49-F238E27FC236}">
                  <a16:creationId xmlns:a16="http://schemas.microsoft.com/office/drawing/2014/main" id="{D3D6769B-BE3F-6B33-AD60-8CE8E317C3E7}"/>
                </a:ext>
              </a:extLst>
            </p:cNvPr>
            <p:cNvSpPr/>
            <p:nvPr/>
          </p:nvSpPr>
          <p:spPr>
            <a:xfrm>
              <a:off x="3294902" y="1729965"/>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01" name="Freeform: Shape 200">
              <a:extLst>
                <a:ext uri="{FF2B5EF4-FFF2-40B4-BE49-F238E27FC236}">
                  <a16:creationId xmlns:a16="http://schemas.microsoft.com/office/drawing/2014/main" id="{37824788-D1E3-34E3-03DC-50160A069CD7}"/>
                </a:ext>
              </a:extLst>
            </p:cNvPr>
            <p:cNvSpPr/>
            <p:nvPr/>
          </p:nvSpPr>
          <p:spPr>
            <a:xfrm>
              <a:off x="3304271" y="1811356"/>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02" name="Freeform: Shape 201">
              <a:extLst>
                <a:ext uri="{FF2B5EF4-FFF2-40B4-BE49-F238E27FC236}">
                  <a16:creationId xmlns:a16="http://schemas.microsoft.com/office/drawing/2014/main" id="{EC7D0CCE-863D-F963-F89D-65E9A21DE965}"/>
                </a:ext>
              </a:extLst>
            </p:cNvPr>
            <p:cNvSpPr/>
            <p:nvPr/>
          </p:nvSpPr>
          <p:spPr>
            <a:xfrm>
              <a:off x="3351477" y="176904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03" name="Freeform: Shape 202">
              <a:extLst>
                <a:ext uri="{FF2B5EF4-FFF2-40B4-BE49-F238E27FC236}">
                  <a16:creationId xmlns:a16="http://schemas.microsoft.com/office/drawing/2014/main" id="{9B71CB4B-F8DB-141A-075A-BCCF1AC588BF}"/>
                </a:ext>
              </a:extLst>
            </p:cNvPr>
            <p:cNvSpPr/>
            <p:nvPr/>
          </p:nvSpPr>
          <p:spPr>
            <a:xfrm>
              <a:off x="3315802" y="1830735"/>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04" name="Freeform: Shape 203">
              <a:extLst>
                <a:ext uri="{FF2B5EF4-FFF2-40B4-BE49-F238E27FC236}">
                  <a16:creationId xmlns:a16="http://schemas.microsoft.com/office/drawing/2014/main" id="{A8C0A2E9-DA46-111F-7FEA-1438E4B7D965}"/>
                </a:ext>
              </a:extLst>
            </p:cNvPr>
            <p:cNvSpPr/>
            <p:nvPr/>
          </p:nvSpPr>
          <p:spPr>
            <a:xfrm>
              <a:off x="3363009" y="1788425"/>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05" name="Freeform: Shape 204">
              <a:extLst>
                <a:ext uri="{FF2B5EF4-FFF2-40B4-BE49-F238E27FC236}">
                  <a16:creationId xmlns:a16="http://schemas.microsoft.com/office/drawing/2014/main" id="{B26415AB-4EAA-CF5A-9DBB-2683DC5309A7}"/>
                </a:ext>
              </a:extLst>
            </p:cNvPr>
            <p:cNvSpPr/>
            <p:nvPr/>
          </p:nvSpPr>
          <p:spPr>
            <a:xfrm>
              <a:off x="3315802" y="1830735"/>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06" name="Freeform: Shape 205">
              <a:extLst>
                <a:ext uri="{FF2B5EF4-FFF2-40B4-BE49-F238E27FC236}">
                  <a16:creationId xmlns:a16="http://schemas.microsoft.com/office/drawing/2014/main" id="{BFDD664E-42D4-9BBB-328E-B645D3ACD122}"/>
                </a:ext>
              </a:extLst>
            </p:cNvPr>
            <p:cNvSpPr/>
            <p:nvPr/>
          </p:nvSpPr>
          <p:spPr>
            <a:xfrm>
              <a:off x="3363009" y="1788425"/>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07" name="Freeform: Shape 206">
              <a:extLst>
                <a:ext uri="{FF2B5EF4-FFF2-40B4-BE49-F238E27FC236}">
                  <a16:creationId xmlns:a16="http://schemas.microsoft.com/office/drawing/2014/main" id="{83F54D1B-8DFB-ABB7-500E-689D70709480}"/>
                </a:ext>
              </a:extLst>
            </p:cNvPr>
            <p:cNvSpPr/>
            <p:nvPr/>
          </p:nvSpPr>
          <p:spPr>
            <a:xfrm>
              <a:off x="3463548" y="189016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id="{2FE7FDD1-C4ED-9AA8-ED57-2E1061F1F42E}"/>
                </a:ext>
              </a:extLst>
            </p:cNvPr>
            <p:cNvSpPr/>
            <p:nvPr/>
          </p:nvSpPr>
          <p:spPr>
            <a:xfrm>
              <a:off x="3510754" y="184785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09" name="Freeform: Shape 208">
              <a:extLst>
                <a:ext uri="{FF2B5EF4-FFF2-40B4-BE49-F238E27FC236}">
                  <a16:creationId xmlns:a16="http://schemas.microsoft.com/office/drawing/2014/main" id="{45E3F883-225E-0DCB-DC4B-8141D2F72DD3}"/>
                </a:ext>
              </a:extLst>
            </p:cNvPr>
            <p:cNvSpPr/>
            <p:nvPr/>
          </p:nvSpPr>
          <p:spPr>
            <a:xfrm>
              <a:off x="3554717" y="198964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10" name="Freeform: Shape 209">
              <a:extLst>
                <a:ext uri="{FF2B5EF4-FFF2-40B4-BE49-F238E27FC236}">
                  <a16:creationId xmlns:a16="http://schemas.microsoft.com/office/drawing/2014/main" id="{A1C15094-5BFA-8930-F884-216F656B13FB}"/>
                </a:ext>
              </a:extLst>
            </p:cNvPr>
            <p:cNvSpPr/>
            <p:nvPr/>
          </p:nvSpPr>
          <p:spPr>
            <a:xfrm>
              <a:off x="3601924" y="1947331"/>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11" name="Freeform: Shape 210">
              <a:extLst>
                <a:ext uri="{FF2B5EF4-FFF2-40B4-BE49-F238E27FC236}">
                  <a16:creationId xmlns:a16="http://schemas.microsoft.com/office/drawing/2014/main" id="{52BED495-9F57-B07D-4058-36269290F026}"/>
                </a:ext>
              </a:extLst>
            </p:cNvPr>
            <p:cNvSpPr/>
            <p:nvPr/>
          </p:nvSpPr>
          <p:spPr>
            <a:xfrm>
              <a:off x="3588591" y="198964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12" name="Freeform: Shape 211">
              <a:extLst>
                <a:ext uri="{FF2B5EF4-FFF2-40B4-BE49-F238E27FC236}">
                  <a16:creationId xmlns:a16="http://schemas.microsoft.com/office/drawing/2014/main" id="{64D607F6-C023-B676-4DC0-AC5C8939BB7C}"/>
                </a:ext>
              </a:extLst>
            </p:cNvPr>
            <p:cNvSpPr/>
            <p:nvPr/>
          </p:nvSpPr>
          <p:spPr>
            <a:xfrm>
              <a:off x="3636158" y="1947331"/>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13" name="Freeform: Shape 212">
              <a:extLst>
                <a:ext uri="{FF2B5EF4-FFF2-40B4-BE49-F238E27FC236}">
                  <a16:creationId xmlns:a16="http://schemas.microsoft.com/office/drawing/2014/main" id="{AFE1339E-E618-7D0C-6AE3-855574C06A31}"/>
                </a:ext>
              </a:extLst>
            </p:cNvPr>
            <p:cNvSpPr/>
            <p:nvPr/>
          </p:nvSpPr>
          <p:spPr>
            <a:xfrm>
              <a:off x="3611293" y="200998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14" name="Freeform: Shape 213">
              <a:extLst>
                <a:ext uri="{FF2B5EF4-FFF2-40B4-BE49-F238E27FC236}">
                  <a16:creationId xmlns:a16="http://schemas.microsoft.com/office/drawing/2014/main" id="{30A837A6-5629-9600-2F35-652DB537AD3C}"/>
                </a:ext>
              </a:extLst>
            </p:cNvPr>
            <p:cNvSpPr/>
            <p:nvPr/>
          </p:nvSpPr>
          <p:spPr>
            <a:xfrm>
              <a:off x="3658860" y="196767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15" name="Freeform: Shape 214">
              <a:extLst>
                <a:ext uri="{FF2B5EF4-FFF2-40B4-BE49-F238E27FC236}">
                  <a16:creationId xmlns:a16="http://schemas.microsoft.com/office/drawing/2014/main" id="{C8E2AFD6-58C7-B41E-92A6-573F88A2038A}"/>
                </a:ext>
              </a:extLst>
            </p:cNvPr>
            <p:cNvSpPr/>
            <p:nvPr/>
          </p:nvSpPr>
          <p:spPr>
            <a:xfrm>
              <a:off x="3668229" y="2050685"/>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16" name="Freeform: Shape 215">
              <a:extLst>
                <a:ext uri="{FF2B5EF4-FFF2-40B4-BE49-F238E27FC236}">
                  <a16:creationId xmlns:a16="http://schemas.microsoft.com/office/drawing/2014/main" id="{0F51D15F-3884-F45E-BE09-1D996B4D24A7}"/>
                </a:ext>
              </a:extLst>
            </p:cNvPr>
            <p:cNvSpPr/>
            <p:nvPr/>
          </p:nvSpPr>
          <p:spPr>
            <a:xfrm>
              <a:off x="3715796" y="2008051"/>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17" name="Freeform: Shape 216">
              <a:extLst>
                <a:ext uri="{FF2B5EF4-FFF2-40B4-BE49-F238E27FC236}">
                  <a16:creationId xmlns:a16="http://schemas.microsoft.com/office/drawing/2014/main" id="{A2300877-95C2-01E4-4462-AA9D6851E80F}"/>
                </a:ext>
              </a:extLst>
            </p:cNvPr>
            <p:cNvSpPr/>
            <p:nvPr/>
          </p:nvSpPr>
          <p:spPr>
            <a:xfrm>
              <a:off x="3679760" y="2050685"/>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18" name="Freeform: Shape 217">
              <a:extLst>
                <a:ext uri="{FF2B5EF4-FFF2-40B4-BE49-F238E27FC236}">
                  <a16:creationId xmlns:a16="http://schemas.microsoft.com/office/drawing/2014/main" id="{C3CBA8B6-A213-559E-710A-5F6A55D63386}"/>
                </a:ext>
              </a:extLst>
            </p:cNvPr>
            <p:cNvSpPr/>
            <p:nvPr/>
          </p:nvSpPr>
          <p:spPr>
            <a:xfrm>
              <a:off x="3726967" y="2008051"/>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19" name="Freeform: Shape 218">
              <a:extLst>
                <a:ext uri="{FF2B5EF4-FFF2-40B4-BE49-F238E27FC236}">
                  <a16:creationId xmlns:a16="http://schemas.microsoft.com/office/drawing/2014/main" id="{F0483ADA-A9F6-E03B-BAE2-2B3F1193F07F}"/>
                </a:ext>
              </a:extLst>
            </p:cNvPr>
            <p:cNvSpPr/>
            <p:nvPr/>
          </p:nvSpPr>
          <p:spPr>
            <a:xfrm>
              <a:off x="3759399" y="209170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20" name="Freeform: Shape 219">
              <a:extLst>
                <a:ext uri="{FF2B5EF4-FFF2-40B4-BE49-F238E27FC236}">
                  <a16:creationId xmlns:a16="http://schemas.microsoft.com/office/drawing/2014/main" id="{C51A809A-6116-180C-15F0-6A6522A16DC1}"/>
                </a:ext>
              </a:extLst>
            </p:cNvPr>
            <p:cNvSpPr/>
            <p:nvPr/>
          </p:nvSpPr>
          <p:spPr>
            <a:xfrm>
              <a:off x="3806605" y="204939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21" name="Freeform: Shape 220">
              <a:extLst>
                <a:ext uri="{FF2B5EF4-FFF2-40B4-BE49-F238E27FC236}">
                  <a16:creationId xmlns:a16="http://schemas.microsoft.com/office/drawing/2014/main" id="{C3EA1990-D63B-41B3-D7F6-47CE2939CF09}"/>
                </a:ext>
              </a:extLst>
            </p:cNvPr>
            <p:cNvSpPr/>
            <p:nvPr/>
          </p:nvSpPr>
          <p:spPr>
            <a:xfrm>
              <a:off x="3770570" y="209170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22" name="Freeform: Shape 221">
              <a:extLst>
                <a:ext uri="{FF2B5EF4-FFF2-40B4-BE49-F238E27FC236}">
                  <a16:creationId xmlns:a16="http://schemas.microsoft.com/office/drawing/2014/main" id="{460BF4BD-6BB8-EFBF-5058-C6971A2C50B5}"/>
                </a:ext>
              </a:extLst>
            </p:cNvPr>
            <p:cNvSpPr/>
            <p:nvPr/>
          </p:nvSpPr>
          <p:spPr>
            <a:xfrm>
              <a:off x="3818137" y="204939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23" name="Freeform: Shape 222">
              <a:extLst>
                <a:ext uri="{FF2B5EF4-FFF2-40B4-BE49-F238E27FC236}">
                  <a16:creationId xmlns:a16="http://schemas.microsoft.com/office/drawing/2014/main" id="{80D1F281-DCC3-2D43-EF92-333AB0F7B877}"/>
                </a:ext>
              </a:extLst>
            </p:cNvPr>
            <p:cNvSpPr/>
            <p:nvPr/>
          </p:nvSpPr>
          <p:spPr>
            <a:xfrm>
              <a:off x="3850208" y="211269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24" name="Freeform: Shape 223">
              <a:extLst>
                <a:ext uri="{FF2B5EF4-FFF2-40B4-BE49-F238E27FC236}">
                  <a16:creationId xmlns:a16="http://schemas.microsoft.com/office/drawing/2014/main" id="{4DE4CE89-D152-14DA-6FA5-377561DACB8B}"/>
                </a:ext>
              </a:extLst>
            </p:cNvPr>
            <p:cNvSpPr/>
            <p:nvPr/>
          </p:nvSpPr>
          <p:spPr>
            <a:xfrm>
              <a:off x="3897775" y="207006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25" name="Freeform: Shape 224">
              <a:extLst>
                <a:ext uri="{FF2B5EF4-FFF2-40B4-BE49-F238E27FC236}">
                  <a16:creationId xmlns:a16="http://schemas.microsoft.com/office/drawing/2014/main" id="{7388E924-25BD-B703-A65D-218718D2FAA6}"/>
                </a:ext>
              </a:extLst>
            </p:cNvPr>
            <p:cNvSpPr/>
            <p:nvPr/>
          </p:nvSpPr>
          <p:spPr>
            <a:xfrm>
              <a:off x="3861740" y="2112697"/>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26" name="Freeform: Shape 225">
              <a:extLst>
                <a:ext uri="{FF2B5EF4-FFF2-40B4-BE49-F238E27FC236}">
                  <a16:creationId xmlns:a16="http://schemas.microsoft.com/office/drawing/2014/main" id="{07C81C61-8F53-D496-E5C6-E974A28C75C4}"/>
                </a:ext>
              </a:extLst>
            </p:cNvPr>
            <p:cNvSpPr/>
            <p:nvPr/>
          </p:nvSpPr>
          <p:spPr>
            <a:xfrm>
              <a:off x="3908946" y="207006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398626FF-E2C7-14F0-0084-E99E204F0CAD}"/>
                </a:ext>
              </a:extLst>
            </p:cNvPr>
            <p:cNvSpPr/>
            <p:nvPr/>
          </p:nvSpPr>
          <p:spPr>
            <a:xfrm>
              <a:off x="3918676" y="2155007"/>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28" name="Freeform: Shape 227">
              <a:extLst>
                <a:ext uri="{FF2B5EF4-FFF2-40B4-BE49-F238E27FC236}">
                  <a16:creationId xmlns:a16="http://schemas.microsoft.com/office/drawing/2014/main" id="{A91EFF94-0B5C-86D1-B27A-D095BBB082A5}"/>
                </a:ext>
              </a:extLst>
            </p:cNvPr>
            <p:cNvSpPr/>
            <p:nvPr/>
          </p:nvSpPr>
          <p:spPr>
            <a:xfrm>
              <a:off x="3965882" y="2112374"/>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29" name="Freeform: Shape 228">
              <a:extLst>
                <a:ext uri="{FF2B5EF4-FFF2-40B4-BE49-F238E27FC236}">
                  <a16:creationId xmlns:a16="http://schemas.microsoft.com/office/drawing/2014/main" id="{10DCFD54-D254-0FD7-CEC6-C57198F71E68}"/>
                </a:ext>
              </a:extLst>
            </p:cNvPr>
            <p:cNvSpPr/>
            <p:nvPr/>
          </p:nvSpPr>
          <p:spPr>
            <a:xfrm>
              <a:off x="3929847" y="215500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30" name="Freeform: Shape 229">
              <a:extLst>
                <a:ext uri="{FF2B5EF4-FFF2-40B4-BE49-F238E27FC236}">
                  <a16:creationId xmlns:a16="http://schemas.microsoft.com/office/drawing/2014/main" id="{D9ED9F49-A829-908D-778C-79AD9282AA2B}"/>
                </a:ext>
              </a:extLst>
            </p:cNvPr>
            <p:cNvSpPr/>
            <p:nvPr/>
          </p:nvSpPr>
          <p:spPr>
            <a:xfrm>
              <a:off x="3977413" y="2112374"/>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31" name="Freeform: Shape 230">
              <a:extLst>
                <a:ext uri="{FF2B5EF4-FFF2-40B4-BE49-F238E27FC236}">
                  <a16:creationId xmlns:a16="http://schemas.microsoft.com/office/drawing/2014/main" id="{8E9A2C37-E17C-2151-BD86-C5B34F4447F9}"/>
                </a:ext>
              </a:extLst>
            </p:cNvPr>
            <p:cNvSpPr/>
            <p:nvPr/>
          </p:nvSpPr>
          <p:spPr>
            <a:xfrm>
              <a:off x="3941378" y="217632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32" name="Freeform: Shape 231">
              <a:extLst>
                <a:ext uri="{FF2B5EF4-FFF2-40B4-BE49-F238E27FC236}">
                  <a16:creationId xmlns:a16="http://schemas.microsoft.com/office/drawing/2014/main" id="{69D30E8E-27DA-88CF-D330-B858DB481B19}"/>
                </a:ext>
              </a:extLst>
            </p:cNvPr>
            <p:cNvSpPr/>
            <p:nvPr/>
          </p:nvSpPr>
          <p:spPr>
            <a:xfrm>
              <a:off x="3988584" y="213401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33" name="Freeform: Shape 232">
              <a:extLst>
                <a:ext uri="{FF2B5EF4-FFF2-40B4-BE49-F238E27FC236}">
                  <a16:creationId xmlns:a16="http://schemas.microsoft.com/office/drawing/2014/main" id="{EF1B5A6E-4083-888B-1E41-DCBA7E6CD867}"/>
                </a:ext>
              </a:extLst>
            </p:cNvPr>
            <p:cNvSpPr/>
            <p:nvPr/>
          </p:nvSpPr>
          <p:spPr>
            <a:xfrm>
              <a:off x="3952909" y="217632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34" name="Freeform: Shape 233">
              <a:extLst>
                <a:ext uri="{FF2B5EF4-FFF2-40B4-BE49-F238E27FC236}">
                  <a16:creationId xmlns:a16="http://schemas.microsoft.com/office/drawing/2014/main" id="{A2014BDC-A657-E8BA-3CEA-A65899E87DEC}"/>
                </a:ext>
              </a:extLst>
            </p:cNvPr>
            <p:cNvSpPr/>
            <p:nvPr/>
          </p:nvSpPr>
          <p:spPr>
            <a:xfrm>
              <a:off x="4000116" y="213401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35" name="Freeform: Shape 234">
              <a:extLst>
                <a:ext uri="{FF2B5EF4-FFF2-40B4-BE49-F238E27FC236}">
                  <a16:creationId xmlns:a16="http://schemas.microsoft.com/office/drawing/2014/main" id="{D9D6BCF8-A3E0-CB01-9C82-D8043479C676}"/>
                </a:ext>
              </a:extLst>
            </p:cNvPr>
            <p:cNvSpPr/>
            <p:nvPr/>
          </p:nvSpPr>
          <p:spPr>
            <a:xfrm>
              <a:off x="4009485" y="2219926"/>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36" name="Freeform: Shape 235">
              <a:extLst>
                <a:ext uri="{FF2B5EF4-FFF2-40B4-BE49-F238E27FC236}">
                  <a16:creationId xmlns:a16="http://schemas.microsoft.com/office/drawing/2014/main" id="{8B2A66DA-0CDE-4BA2-DAD8-4A8F7AD3AF1C}"/>
                </a:ext>
              </a:extLst>
            </p:cNvPr>
            <p:cNvSpPr/>
            <p:nvPr/>
          </p:nvSpPr>
          <p:spPr>
            <a:xfrm>
              <a:off x="4057052" y="217761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37" name="Freeform: Shape 236">
              <a:extLst>
                <a:ext uri="{FF2B5EF4-FFF2-40B4-BE49-F238E27FC236}">
                  <a16:creationId xmlns:a16="http://schemas.microsoft.com/office/drawing/2014/main" id="{A270B0D4-D6C5-F88D-C7D7-D361B967349B}"/>
                </a:ext>
              </a:extLst>
            </p:cNvPr>
            <p:cNvSpPr/>
            <p:nvPr/>
          </p:nvSpPr>
          <p:spPr>
            <a:xfrm>
              <a:off x="4021016" y="224188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38" name="Freeform: Shape 237">
              <a:extLst>
                <a:ext uri="{FF2B5EF4-FFF2-40B4-BE49-F238E27FC236}">
                  <a16:creationId xmlns:a16="http://schemas.microsoft.com/office/drawing/2014/main" id="{4BA99A8E-466A-5006-2526-34F358575218}"/>
                </a:ext>
              </a:extLst>
            </p:cNvPr>
            <p:cNvSpPr/>
            <p:nvPr/>
          </p:nvSpPr>
          <p:spPr>
            <a:xfrm>
              <a:off x="4068223" y="219957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39" name="Freeform: Shape 238">
              <a:extLst>
                <a:ext uri="{FF2B5EF4-FFF2-40B4-BE49-F238E27FC236}">
                  <a16:creationId xmlns:a16="http://schemas.microsoft.com/office/drawing/2014/main" id="{254A8037-0B05-1A53-77C0-4299D5E12C42}"/>
                </a:ext>
              </a:extLst>
            </p:cNvPr>
            <p:cNvSpPr/>
            <p:nvPr/>
          </p:nvSpPr>
          <p:spPr>
            <a:xfrm>
              <a:off x="4021016" y="224188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08E6FD3A-A32B-BD08-0BB1-AB0C4AFD8D34}"/>
                </a:ext>
              </a:extLst>
            </p:cNvPr>
            <p:cNvSpPr/>
            <p:nvPr/>
          </p:nvSpPr>
          <p:spPr>
            <a:xfrm>
              <a:off x="4068223" y="219957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41" name="Freeform: Shape 240">
              <a:extLst>
                <a:ext uri="{FF2B5EF4-FFF2-40B4-BE49-F238E27FC236}">
                  <a16:creationId xmlns:a16="http://schemas.microsoft.com/office/drawing/2014/main" id="{38FBB4EE-4250-A76A-70C0-C2CA3735B28A}"/>
                </a:ext>
              </a:extLst>
            </p:cNvPr>
            <p:cNvSpPr/>
            <p:nvPr/>
          </p:nvSpPr>
          <p:spPr>
            <a:xfrm>
              <a:off x="4066421" y="2264175"/>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42" name="Freeform: Shape 241">
              <a:extLst>
                <a:ext uri="{FF2B5EF4-FFF2-40B4-BE49-F238E27FC236}">
                  <a16:creationId xmlns:a16="http://schemas.microsoft.com/office/drawing/2014/main" id="{0A6FA2AD-435E-7EA1-45A3-8D4655347C99}"/>
                </a:ext>
              </a:extLst>
            </p:cNvPr>
            <p:cNvSpPr/>
            <p:nvPr/>
          </p:nvSpPr>
          <p:spPr>
            <a:xfrm>
              <a:off x="4113627" y="222186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43" name="Freeform: Shape 242">
              <a:extLst>
                <a:ext uri="{FF2B5EF4-FFF2-40B4-BE49-F238E27FC236}">
                  <a16:creationId xmlns:a16="http://schemas.microsoft.com/office/drawing/2014/main" id="{B0C33F2F-4D3E-E5F1-2A6B-EC5B48831E94}"/>
                </a:ext>
              </a:extLst>
            </p:cNvPr>
            <p:cNvSpPr/>
            <p:nvPr/>
          </p:nvSpPr>
          <p:spPr>
            <a:xfrm>
              <a:off x="4146059" y="2264175"/>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44" name="Freeform: Shape 243">
              <a:extLst>
                <a:ext uri="{FF2B5EF4-FFF2-40B4-BE49-F238E27FC236}">
                  <a16:creationId xmlns:a16="http://schemas.microsoft.com/office/drawing/2014/main" id="{D295C61F-9177-08C6-28B0-AB5703F06CA1}"/>
                </a:ext>
              </a:extLst>
            </p:cNvPr>
            <p:cNvSpPr/>
            <p:nvPr/>
          </p:nvSpPr>
          <p:spPr>
            <a:xfrm>
              <a:off x="4193266" y="222186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45" name="Freeform: Shape 244">
              <a:extLst>
                <a:ext uri="{FF2B5EF4-FFF2-40B4-BE49-F238E27FC236}">
                  <a16:creationId xmlns:a16="http://schemas.microsoft.com/office/drawing/2014/main" id="{BFFD82EB-ABCD-D460-1206-EE139E94F1AB}"/>
                </a:ext>
              </a:extLst>
            </p:cNvPr>
            <p:cNvSpPr/>
            <p:nvPr/>
          </p:nvSpPr>
          <p:spPr>
            <a:xfrm>
              <a:off x="4237229" y="228678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46" name="Freeform: Shape 245">
              <a:extLst>
                <a:ext uri="{FF2B5EF4-FFF2-40B4-BE49-F238E27FC236}">
                  <a16:creationId xmlns:a16="http://schemas.microsoft.com/office/drawing/2014/main" id="{D769B714-64FD-D598-78FA-7030713B86A0}"/>
                </a:ext>
              </a:extLst>
            </p:cNvPr>
            <p:cNvSpPr/>
            <p:nvPr/>
          </p:nvSpPr>
          <p:spPr>
            <a:xfrm>
              <a:off x="4284436" y="224447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47" name="Freeform: Shape 246">
              <a:extLst>
                <a:ext uri="{FF2B5EF4-FFF2-40B4-BE49-F238E27FC236}">
                  <a16:creationId xmlns:a16="http://schemas.microsoft.com/office/drawing/2014/main" id="{CDC886A9-5332-E317-9D86-79CF972954ED}"/>
                </a:ext>
              </a:extLst>
            </p:cNvPr>
            <p:cNvSpPr/>
            <p:nvPr/>
          </p:nvSpPr>
          <p:spPr>
            <a:xfrm>
              <a:off x="4248400" y="228678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54137E47-EE00-EEE9-E897-F75DDFE9BE2B}"/>
                </a:ext>
              </a:extLst>
            </p:cNvPr>
            <p:cNvSpPr/>
            <p:nvPr/>
          </p:nvSpPr>
          <p:spPr>
            <a:xfrm>
              <a:off x="4295607" y="224447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49" name="Freeform: Shape 248">
              <a:extLst>
                <a:ext uri="{FF2B5EF4-FFF2-40B4-BE49-F238E27FC236}">
                  <a16:creationId xmlns:a16="http://schemas.microsoft.com/office/drawing/2014/main" id="{491CE057-1D4B-63B4-BBC4-D6F46A0F63C6}"/>
                </a:ext>
              </a:extLst>
            </p:cNvPr>
            <p:cNvSpPr/>
            <p:nvPr/>
          </p:nvSpPr>
          <p:spPr>
            <a:xfrm>
              <a:off x="4271102" y="2310038"/>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AC566DDB-07B9-E341-2CB6-9A1AE8DF3B70}"/>
                </a:ext>
              </a:extLst>
            </p:cNvPr>
            <p:cNvSpPr/>
            <p:nvPr/>
          </p:nvSpPr>
          <p:spPr>
            <a:xfrm>
              <a:off x="4318669" y="226772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51" name="Freeform: Shape 250">
              <a:extLst>
                <a:ext uri="{FF2B5EF4-FFF2-40B4-BE49-F238E27FC236}">
                  <a16:creationId xmlns:a16="http://schemas.microsoft.com/office/drawing/2014/main" id="{C0680C74-D9D5-6E4D-462D-470DE09A55B5}"/>
                </a:ext>
              </a:extLst>
            </p:cNvPr>
            <p:cNvSpPr/>
            <p:nvPr/>
          </p:nvSpPr>
          <p:spPr>
            <a:xfrm>
              <a:off x="4305336" y="233329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52" name="Freeform: Shape 251">
              <a:extLst>
                <a:ext uri="{FF2B5EF4-FFF2-40B4-BE49-F238E27FC236}">
                  <a16:creationId xmlns:a16="http://schemas.microsoft.com/office/drawing/2014/main" id="{CAE89591-1166-293F-D94A-65E5F24F79D3}"/>
                </a:ext>
              </a:extLst>
            </p:cNvPr>
            <p:cNvSpPr/>
            <p:nvPr/>
          </p:nvSpPr>
          <p:spPr>
            <a:xfrm>
              <a:off x="4352543" y="2290659"/>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53" name="Freeform: Shape 252">
              <a:extLst>
                <a:ext uri="{FF2B5EF4-FFF2-40B4-BE49-F238E27FC236}">
                  <a16:creationId xmlns:a16="http://schemas.microsoft.com/office/drawing/2014/main" id="{9348D145-9712-3D8D-D92D-48F6E5673DD3}"/>
                </a:ext>
              </a:extLst>
            </p:cNvPr>
            <p:cNvSpPr/>
            <p:nvPr/>
          </p:nvSpPr>
          <p:spPr>
            <a:xfrm>
              <a:off x="4328038" y="235654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54" name="Freeform: Shape 253">
              <a:extLst>
                <a:ext uri="{FF2B5EF4-FFF2-40B4-BE49-F238E27FC236}">
                  <a16:creationId xmlns:a16="http://schemas.microsoft.com/office/drawing/2014/main" id="{1B88D044-2FE0-0B2D-54A9-6979016BACC8}"/>
                </a:ext>
              </a:extLst>
            </p:cNvPr>
            <p:cNvSpPr/>
            <p:nvPr/>
          </p:nvSpPr>
          <p:spPr>
            <a:xfrm>
              <a:off x="4375245" y="231423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55" name="Freeform: Shape 254">
              <a:extLst>
                <a:ext uri="{FF2B5EF4-FFF2-40B4-BE49-F238E27FC236}">
                  <a16:creationId xmlns:a16="http://schemas.microsoft.com/office/drawing/2014/main" id="{9DBED347-9B3F-B56B-C1A0-B9A4FC438659}"/>
                </a:ext>
              </a:extLst>
            </p:cNvPr>
            <p:cNvSpPr/>
            <p:nvPr/>
          </p:nvSpPr>
          <p:spPr>
            <a:xfrm>
              <a:off x="4328038" y="235654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A9911840-05ED-FF59-AF6E-1BFB7C7EBBF8}"/>
                </a:ext>
              </a:extLst>
            </p:cNvPr>
            <p:cNvSpPr/>
            <p:nvPr/>
          </p:nvSpPr>
          <p:spPr>
            <a:xfrm>
              <a:off x="4375245" y="231423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57" name="Freeform: Shape 256">
              <a:extLst>
                <a:ext uri="{FF2B5EF4-FFF2-40B4-BE49-F238E27FC236}">
                  <a16:creationId xmlns:a16="http://schemas.microsoft.com/office/drawing/2014/main" id="{0FBA7CB2-2912-F411-77ED-8417DD0FEDEB}"/>
                </a:ext>
              </a:extLst>
            </p:cNvPr>
            <p:cNvSpPr/>
            <p:nvPr/>
          </p:nvSpPr>
          <p:spPr>
            <a:xfrm>
              <a:off x="4430379" y="242824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58" name="Freeform: Shape 257">
              <a:extLst>
                <a:ext uri="{FF2B5EF4-FFF2-40B4-BE49-F238E27FC236}">
                  <a16:creationId xmlns:a16="http://schemas.microsoft.com/office/drawing/2014/main" id="{69DA0A61-195F-8F48-86BC-F4387A74334A}"/>
                </a:ext>
              </a:extLst>
            </p:cNvPr>
            <p:cNvSpPr/>
            <p:nvPr/>
          </p:nvSpPr>
          <p:spPr>
            <a:xfrm>
              <a:off x="4477946" y="238593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59" name="Freeform: Shape 258">
              <a:extLst>
                <a:ext uri="{FF2B5EF4-FFF2-40B4-BE49-F238E27FC236}">
                  <a16:creationId xmlns:a16="http://schemas.microsoft.com/office/drawing/2014/main" id="{952E9EA2-24AE-F4F7-B49D-3FDA5D59BFFE}"/>
                </a:ext>
              </a:extLst>
            </p:cNvPr>
            <p:cNvSpPr/>
            <p:nvPr/>
          </p:nvSpPr>
          <p:spPr>
            <a:xfrm>
              <a:off x="4430379" y="242824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60" name="Freeform: Shape 259">
              <a:extLst>
                <a:ext uri="{FF2B5EF4-FFF2-40B4-BE49-F238E27FC236}">
                  <a16:creationId xmlns:a16="http://schemas.microsoft.com/office/drawing/2014/main" id="{89BCBEEF-DAFA-5211-94F0-657AA04F656B}"/>
                </a:ext>
              </a:extLst>
            </p:cNvPr>
            <p:cNvSpPr/>
            <p:nvPr/>
          </p:nvSpPr>
          <p:spPr>
            <a:xfrm>
              <a:off x="4477946" y="238593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61" name="Freeform: Shape 260">
              <a:extLst>
                <a:ext uri="{FF2B5EF4-FFF2-40B4-BE49-F238E27FC236}">
                  <a16:creationId xmlns:a16="http://schemas.microsoft.com/office/drawing/2014/main" id="{DCEBA7F2-AA99-24FC-DBD6-B7E83E371D00}"/>
                </a:ext>
              </a:extLst>
            </p:cNvPr>
            <p:cNvSpPr/>
            <p:nvPr/>
          </p:nvSpPr>
          <p:spPr>
            <a:xfrm>
              <a:off x="4510018" y="250091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88FFFB09-02AE-199B-8F02-A8D8B6917D31}"/>
                </a:ext>
              </a:extLst>
            </p:cNvPr>
            <p:cNvSpPr/>
            <p:nvPr/>
          </p:nvSpPr>
          <p:spPr>
            <a:xfrm>
              <a:off x="4557584" y="245860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63" name="Freeform: Shape 262">
              <a:extLst>
                <a:ext uri="{FF2B5EF4-FFF2-40B4-BE49-F238E27FC236}">
                  <a16:creationId xmlns:a16="http://schemas.microsoft.com/office/drawing/2014/main" id="{DE5BF9A4-06EA-48EC-5C84-FD01A43645CB}"/>
                </a:ext>
              </a:extLst>
            </p:cNvPr>
            <p:cNvSpPr/>
            <p:nvPr/>
          </p:nvSpPr>
          <p:spPr>
            <a:xfrm>
              <a:off x="4566954" y="250091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302381EC-4148-B23A-040F-21CF6AD2A218}"/>
                </a:ext>
              </a:extLst>
            </p:cNvPr>
            <p:cNvSpPr/>
            <p:nvPr/>
          </p:nvSpPr>
          <p:spPr>
            <a:xfrm>
              <a:off x="4614160" y="245860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65" name="Freeform: Shape 264">
              <a:extLst>
                <a:ext uri="{FF2B5EF4-FFF2-40B4-BE49-F238E27FC236}">
                  <a16:creationId xmlns:a16="http://schemas.microsoft.com/office/drawing/2014/main" id="{A25FC7C4-D56E-4D03-E324-4B71767D3678}"/>
                </a:ext>
              </a:extLst>
            </p:cNvPr>
            <p:cNvSpPr/>
            <p:nvPr/>
          </p:nvSpPr>
          <p:spPr>
            <a:xfrm>
              <a:off x="4715059" y="260007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66" name="Freeform: Shape 265">
              <a:extLst>
                <a:ext uri="{FF2B5EF4-FFF2-40B4-BE49-F238E27FC236}">
                  <a16:creationId xmlns:a16="http://schemas.microsoft.com/office/drawing/2014/main" id="{7B48AC6B-D64D-493F-B0FA-82CCEA86C217}"/>
                </a:ext>
              </a:extLst>
            </p:cNvPr>
            <p:cNvSpPr/>
            <p:nvPr/>
          </p:nvSpPr>
          <p:spPr>
            <a:xfrm>
              <a:off x="4762266" y="255776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67" name="Freeform: Shape 266">
              <a:extLst>
                <a:ext uri="{FF2B5EF4-FFF2-40B4-BE49-F238E27FC236}">
                  <a16:creationId xmlns:a16="http://schemas.microsoft.com/office/drawing/2014/main" id="{BC1DFD95-31BC-3EA2-3BBB-5A66E5503649}"/>
                </a:ext>
              </a:extLst>
            </p:cNvPr>
            <p:cNvSpPr/>
            <p:nvPr/>
          </p:nvSpPr>
          <p:spPr>
            <a:xfrm>
              <a:off x="4715059" y="260007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68" name="Freeform: Shape 267">
              <a:extLst>
                <a:ext uri="{FF2B5EF4-FFF2-40B4-BE49-F238E27FC236}">
                  <a16:creationId xmlns:a16="http://schemas.microsoft.com/office/drawing/2014/main" id="{FEA0FEE5-4D8A-6E0E-83EF-FB95A109AF0C}"/>
                </a:ext>
              </a:extLst>
            </p:cNvPr>
            <p:cNvSpPr/>
            <p:nvPr/>
          </p:nvSpPr>
          <p:spPr>
            <a:xfrm>
              <a:off x="4762266" y="255776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69" name="Freeform: Shape 268">
              <a:extLst>
                <a:ext uri="{FF2B5EF4-FFF2-40B4-BE49-F238E27FC236}">
                  <a16:creationId xmlns:a16="http://schemas.microsoft.com/office/drawing/2014/main" id="{7450EAED-8922-A71D-BE73-6F8FC302F706}"/>
                </a:ext>
              </a:extLst>
            </p:cNvPr>
            <p:cNvSpPr/>
            <p:nvPr/>
          </p:nvSpPr>
          <p:spPr>
            <a:xfrm>
              <a:off x="4737762" y="260007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70" name="Freeform: Shape 269">
              <a:extLst>
                <a:ext uri="{FF2B5EF4-FFF2-40B4-BE49-F238E27FC236}">
                  <a16:creationId xmlns:a16="http://schemas.microsoft.com/office/drawing/2014/main" id="{81038D89-6DAD-C666-F28A-76CBC4617421}"/>
                </a:ext>
              </a:extLst>
            </p:cNvPr>
            <p:cNvSpPr/>
            <p:nvPr/>
          </p:nvSpPr>
          <p:spPr>
            <a:xfrm>
              <a:off x="4784968" y="255776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71" name="Freeform: Shape 270">
              <a:extLst>
                <a:ext uri="{FF2B5EF4-FFF2-40B4-BE49-F238E27FC236}">
                  <a16:creationId xmlns:a16="http://schemas.microsoft.com/office/drawing/2014/main" id="{CA7C67EE-B4A8-46CC-54EF-FF304FEAE205}"/>
                </a:ext>
              </a:extLst>
            </p:cNvPr>
            <p:cNvSpPr/>
            <p:nvPr/>
          </p:nvSpPr>
          <p:spPr>
            <a:xfrm>
              <a:off x="4794698" y="267662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72" name="Freeform: Shape 271">
              <a:extLst>
                <a:ext uri="{FF2B5EF4-FFF2-40B4-BE49-F238E27FC236}">
                  <a16:creationId xmlns:a16="http://schemas.microsoft.com/office/drawing/2014/main" id="{2F776B5F-89F1-62B2-F4E5-52C8884390AE}"/>
                </a:ext>
              </a:extLst>
            </p:cNvPr>
            <p:cNvSpPr/>
            <p:nvPr/>
          </p:nvSpPr>
          <p:spPr>
            <a:xfrm>
              <a:off x="4841904" y="263431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73" name="Freeform: Shape 272">
              <a:extLst>
                <a:ext uri="{FF2B5EF4-FFF2-40B4-BE49-F238E27FC236}">
                  <a16:creationId xmlns:a16="http://schemas.microsoft.com/office/drawing/2014/main" id="{1B9F006D-CEEB-3782-0DAE-B0C7E9686539}"/>
                </a:ext>
              </a:extLst>
            </p:cNvPr>
            <p:cNvSpPr/>
            <p:nvPr/>
          </p:nvSpPr>
          <p:spPr>
            <a:xfrm>
              <a:off x="4885507" y="270245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74" name="Freeform: Shape 273">
              <a:extLst>
                <a:ext uri="{FF2B5EF4-FFF2-40B4-BE49-F238E27FC236}">
                  <a16:creationId xmlns:a16="http://schemas.microsoft.com/office/drawing/2014/main" id="{5B9ED590-1248-BDDE-EF5C-44FDE7BAAD5A}"/>
                </a:ext>
              </a:extLst>
            </p:cNvPr>
            <p:cNvSpPr/>
            <p:nvPr/>
          </p:nvSpPr>
          <p:spPr>
            <a:xfrm>
              <a:off x="4932713" y="26601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75" name="Freeform: Shape 274">
              <a:extLst>
                <a:ext uri="{FF2B5EF4-FFF2-40B4-BE49-F238E27FC236}">
                  <a16:creationId xmlns:a16="http://schemas.microsoft.com/office/drawing/2014/main" id="{F9942E90-D438-0404-816B-DEC28F130555}"/>
                </a:ext>
              </a:extLst>
            </p:cNvPr>
            <p:cNvSpPr/>
            <p:nvPr/>
          </p:nvSpPr>
          <p:spPr>
            <a:xfrm>
              <a:off x="4885507" y="270245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BC86F091-EBCC-FF03-83A5-E69448B196D3}"/>
                </a:ext>
              </a:extLst>
            </p:cNvPr>
            <p:cNvSpPr/>
            <p:nvPr/>
          </p:nvSpPr>
          <p:spPr>
            <a:xfrm>
              <a:off x="4932713" y="26601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77" name="Freeform: Shape 276">
              <a:extLst>
                <a:ext uri="{FF2B5EF4-FFF2-40B4-BE49-F238E27FC236}">
                  <a16:creationId xmlns:a16="http://schemas.microsoft.com/office/drawing/2014/main" id="{27F395A8-55B3-E011-89F2-BB97600C7FBA}"/>
                </a:ext>
              </a:extLst>
            </p:cNvPr>
            <p:cNvSpPr/>
            <p:nvPr/>
          </p:nvSpPr>
          <p:spPr>
            <a:xfrm>
              <a:off x="4908209" y="270245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78" name="Freeform: Shape 277">
              <a:extLst>
                <a:ext uri="{FF2B5EF4-FFF2-40B4-BE49-F238E27FC236}">
                  <a16:creationId xmlns:a16="http://schemas.microsoft.com/office/drawing/2014/main" id="{42F2F4FA-EF03-7A25-E4D5-D14C3C977139}"/>
                </a:ext>
              </a:extLst>
            </p:cNvPr>
            <p:cNvSpPr/>
            <p:nvPr/>
          </p:nvSpPr>
          <p:spPr>
            <a:xfrm>
              <a:off x="4955416" y="266014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79" name="Freeform: Shape 278">
              <a:extLst>
                <a:ext uri="{FF2B5EF4-FFF2-40B4-BE49-F238E27FC236}">
                  <a16:creationId xmlns:a16="http://schemas.microsoft.com/office/drawing/2014/main" id="{42EE285A-9F0F-C15B-34E2-AB731CF9EC9A}"/>
                </a:ext>
              </a:extLst>
            </p:cNvPr>
            <p:cNvSpPr/>
            <p:nvPr/>
          </p:nvSpPr>
          <p:spPr>
            <a:xfrm>
              <a:off x="4953614" y="272894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80" name="Freeform: Shape 279">
              <a:extLst>
                <a:ext uri="{FF2B5EF4-FFF2-40B4-BE49-F238E27FC236}">
                  <a16:creationId xmlns:a16="http://schemas.microsoft.com/office/drawing/2014/main" id="{B036E8E5-3171-4F97-6211-9007C276006B}"/>
                </a:ext>
              </a:extLst>
            </p:cNvPr>
            <p:cNvSpPr/>
            <p:nvPr/>
          </p:nvSpPr>
          <p:spPr>
            <a:xfrm>
              <a:off x="5001181" y="268663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81" name="Freeform: Shape 280">
              <a:extLst>
                <a:ext uri="{FF2B5EF4-FFF2-40B4-BE49-F238E27FC236}">
                  <a16:creationId xmlns:a16="http://schemas.microsoft.com/office/drawing/2014/main" id="{4FB70059-0328-FBCC-A639-86CCBDA860FC}"/>
                </a:ext>
              </a:extLst>
            </p:cNvPr>
            <p:cNvSpPr/>
            <p:nvPr/>
          </p:nvSpPr>
          <p:spPr>
            <a:xfrm>
              <a:off x="4976677" y="272894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82" name="Freeform: Shape 281">
              <a:extLst>
                <a:ext uri="{FF2B5EF4-FFF2-40B4-BE49-F238E27FC236}">
                  <a16:creationId xmlns:a16="http://schemas.microsoft.com/office/drawing/2014/main" id="{DE7E53A2-8B44-843B-90BE-272FFD89A04F}"/>
                </a:ext>
              </a:extLst>
            </p:cNvPr>
            <p:cNvSpPr/>
            <p:nvPr/>
          </p:nvSpPr>
          <p:spPr>
            <a:xfrm>
              <a:off x="5023883" y="268663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83" name="Freeform: Shape 282">
              <a:extLst>
                <a:ext uri="{FF2B5EF4-FFF2-40B4-BE49-F238E27FC236}">
                  <a16:creationId xmlns:a16="http://schemas.microsoft.com/office/drawing/2014/main" id="{1D0F9717-9BC1-824C-4B6A-A5368C4DDA99}"/>
                </a:ext>
              </a:extLst>
            </p:cNvPr>
            <p:cNvSpPr/>
            <p:nvPr/>
          </p:nvSpPr>
          <p:spPr>
            <a:xfrm>
              <a:off x="5112891" y="275639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84" name="Freeform: Shape 283">
              <a:extLst>
                <a:ext uri="{FF2B5EF4-FFF2-40B4-BE49-F238E27FC236}">
                  <a16:creationId xmlns:a16="http://schemas.microsoft.com/office/drawing/2014/main" id="{07563FCD-F3E4-C15A-6485-7D8472BBE36A}"/>
                </a:ext>
              </a:extLst>
            </p:cNvPr>
            <p:cNvSpPr/>
            <p:nvPr/>
          </p:nvSpPr>
          <p:spPr>
            <a:xfrm>
              <a:off x="5160458" y="271408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85" name="Freeform: Shape 284">
              <a:extLst>
                <a:ext uri="{FF2B5EF4-FFF2-40B4-BE49-F238E27FC236}">
                  <a16:creationId xmlns:a16="http://schemas.microsoft.com/office/drawing/2014/main" id="{AE4B271F-F1E5-4486-B5B2-0BE157D53726}"/>
                </a:ext>
              </a:extLst>
            </p:cNvPr>
            <p:cNvSpPr/>
            <p:nvPr/>
          </p:nvSpPr>
          <p:spPr>
            <a:xfrm>
              <a:off x="5147124" y="278385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86" name="Freeform: Shape 285">
              <a:extLst>
                <a:ext uri="{FF2B5EF4-FFF2-40B4-BE49-F238E27FC236}">
                  <a16:creationId xmlns:a16="http://schemas.microsoft.com/office/drawing/2014/main" id="{4DF97A75-F73A-9763-E202-6F1305EEB695}"/>
                </a:ext>
              </a:extLst>
            </p:cNvPr>
            <p:cNvSpPr/>
            <p:nvPr/>
          </p:nvSpPr>
          <p:spPr>
            <a:xfrm>
              <a:off x="5194331" y="274154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87" name="Freeform: Shape 286">
              <a:extLst>
                <a:ext uri="{FF2B5EF4-FFF2-40B4-BE49-F238E27FC236}">
                  <a16:creationId xmlns:a16="http://schemas.microsoft.com/office/drawing/2014/main" id="{81BC3C65-C5EA-90D0-355D-515E1D010348}"/>
                </a:ext>
              </a:extLst>
            </p:cNvPr>
            <p:cNvSpPr/>
            <p:nvPr/>
          </p:nvSpPr>
          <p:spPr>
            <a:xfrm>
              <a:off x="5181358" y="278385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88" name="Freeform: Shape 287">
              <a:extLst>
                <a:ext uri="{FF2B5EF4-FFF2-40B4-BE49-F238E27FC236}">
                  <a16:creationId xmlns:a16="http://schemas.microsoft.com/office/drawing/2014/main" id="{1C5F51B6-B914-02DD-530F-24B5037F6EF2}"/>
                </a:ext>
              </a:extLst>
            </p:cNvPr>
            <p:cNvSpPr/>
            <p:nvPr/>
          </p:nvSpPr>
          <p:spPr>
            <a:xfrm>
              <a:off x="5228565" y="274154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89" name="Freeform: Shape 288">
              <a:extLst>
                <a:ext uri="{FF2B5EF4-FFF2-40B4-BE49-F238E27FC236}">
                  <a16:creationId xmlns:a16="http://schemas.microsoft.com/office/drawing/2014/main" id="{3A44C78D-790F-E0D5-686B-2EAA97CBDAE9}"/>
                </a:ext>
              </a:extLst>
            </p:cNvPr>
            <p:cNvSpPr/>
            <p:nvPr/>
          </p:nvSpPr>
          <p:spPr>
            <a:xfrm>
              <a:off x="5215592" y="278385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90" name="Freeform: Shape 289">
              <a:extLst>
                <a:ext uri="{FF2B5EF4-FFF2-40B4-BE49-F238E27FC236}">
                  <a16:creationId xmlns:a16="http://schemas.microsoft.com/office/drawing/2014/main" id="{1D0CCD71-3D44-3F8C-3A35-0D32421E55EF}"/>
                </a:ext>
              </a:extLst>
            </p:cNvPr>
            <p:cNvSpPr/>
            <p:nvPr/>
          </p:nvSpPr>
          <p:spPr>
            <a:xfrm>
              <a:off x="5262798" y="274154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91" name="Freeform: Shape 290">
              <a:extLst>
                <a:ext uri="{FF2B5EF4-FFF2-40B4-BE49-F238E27FC236}">
                  <a16:creationId xmlns:a16="http://schemas.microsoft.com/office/drawing/2014/main" id="{31A3FD6B-D901-DFA6-6A80-7137A391AE69}"/>
                </a:ext>
              </a:extLst>
            </p:cNvPr>
            <p:cNvSpPr/>
            <p:nvPr/>
          </p:nvSpPr>
          <p:spPr>
            <a:xfrm>
              <a:off x="5260997" y="278385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92" name="Freeform: Shape 291">
              <a:extLst>
                <a:ext uri="{FF2B5EF4-FFF2-40B4-BE49-F238E27FC236}">
                  <a16:creationId xmlns:a16="http://schemas.microsoft.com/office/drawing/2014/main" id="{1F540C24-F305-49D9-53EB-9B78EDAF1720}"/>
                </a:ext>
              </a:extLst>
            </p:cNvPr>
            <p:cNvSpPr/>
            <p:nvPr/>
          </p:nvSpPr>
          <p:spPr>
            <a:xfrm>
              <a:off x="5308203" y="274154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93" name="Freeform: Shape 292">
              <a:extLst>
                <a:ext uri="{FF2B5EF4-FFF2-40B4-BE49-F238E27FC236}">
                  <a16:creationId xmlns:a16="http://schemas.microsoft.com/office/drawing/2014/main" id="{9C12C599-3945-D506-0A47-0C87102C002C}"/>
                </a:ext>
              </a:extLst>
            </p:cNvPr>
            <p:cNvSpPr/>
            <p:nvPr/>
          </p:nvSpPr>
          <p:spPr>
            <a:xfrm>
              <a:off x="5306401" y="278385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94" name="Freeform: Shape 293">
              <a:extLst>
                <a:ext uri="{FF2B5EF4-FFF2-40B4-BE49-F238E27FC236}">
                  <a16:creationId xmlns:a16="http://schemas.microsoft.com/office/drawing/2014/main" id="{07C730E5-76E8-5774-35D4-FABF572F618A}"/>
                </a:ext>
              </a:extLst>
            </p:cNvPr>
            <p:cNvSpPr/>
            <p:nvPr/>
          </p:nvSpPr>
          <p:spPr>
            <a:xfrm>
              <a:off x="5353608" y="274154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95" name="Freeform: Shape 294">
              <a:extLst>
                <a:ext uri="{FF2B5EF4-FFF2-40B4-BE49-F238E27FC236}">
                  <a16:creationId xmlns:a16="http://schemas.microsoft.com/office/drawing/2014/main" id="{D1EFDD8B-A18F-DC65-3F31-056856C186F2}"/>
                </a:ext>
              </a:extLst>
            </p:cNvPr>
            <p:cNvSpPr/>
            <p:nvPr/>
          </p:nvSpPr>
          <p:spPr>
            <a:xfrm>
              <a:off x="5351806" y="278385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96" name="Freeform: Shape 295">
              <a:extLst>
                <a:ext uri="{FF2B5EF4-FFF2-40B4-BE49-F238E27FC236}">
                  <a16:creationId xmlns:a16="http://schemas.microsoft.com/office/drawing/2014/main" id="{9CEEF716-BE5B-51D9-9EBF-6A9247F04336}"/>
                </a:ext>
              </a:extLst>
            </p:cNvPr>
            <p:cNvSpPr/>
            <p:nvPr/>
          </p:nvSpPr>
          <p:spPr>
            <a:xfrm>
              <a:off x="5399373" y="274154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97" name="Freeform: Shape 296">
              <a:extLst>
                <a:ext uri="{FF2B5EF4-FFF2-40B4-BE49-F238E27FC236}">
                  <a16:creationId xmlns:a16="http://schemas.microsoft.com/office/drawing/2014/main" id="{703F21ED-1CEF-6DCD-A8C0-82AF8D5967E4}"/>
                </a:ext>
              </a:extLst>
            </p:cNvPr>
            <p:cNvSpPr/>
            <p:nvPr/>
          </p:nvSpPr>
          <p:spPr>
            <a:xfrm>
              <a:off x="5363337" y="278385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98" name="Freeform: Shape 297">
              <a:extLst>
                <a:ext uri="{FF2B5EF4-FFF2-40B4-BE49-F238E27FC236}">
                  <a16:creationId xmlns:a16="http://schemas.microsoft.com/office/drawing/2014/main" id="{2C9A50F5-9BB3-F45A-39F9-F96480E91337}"/>
                </a:ext>
              </a:extLst>
            </p:cNvPr>
            <p:cNvSpPr/>
            <p:nvPr/>
          </p:nvSpPr>
          <p:spPr>
            <a:xfrm>
              <a:off x="5410544" y="274154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299" name="Freeform: Shape 298">
              <a:extLst>
                <a:ext uri="{FF2B5EF4-FFF2-40B4-BE49-F238E27FC236}">
                  <a16:creationId xmlns:a16="http://schemas.microsoft.com/office/drawing/2014/main" id="{6F9161EF-C702-D164-0505-9D936D4EBB21}"/>
                </a:ext>
              </a:extLst>
            </p:cNvPr>
            <p:cNvSpPr/>
            <p:nvPr/>
          </p:nvSpPr>
          <p:spPr>
            <a:xfrm>
              <a:off x="5363337" y="278385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00" name="Freeform: Shape 299">
              <a:extLst>
                <a:ext uri="{FF2B5EF4-FFF2-40B4-BE49-F238E27FC236}">
                  <a16:creationId xmlns:a16="http://schemas.microsoft.com/office/drawing/2014/main" id="{F00E2080-2834-45C2-26D8-2C85E595101B}"/>
                </a:ext>
              </a:extLst>
            </p:cNvPr>
            <p:cNvSpPr/>
            <p:nvPr/>
          </p:nvSpPr>
          <p:spPr>
            <a:xfrm>
              <a:off x="5410544" y="274154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01" name="Freeform: Shape 300">
              <a:extLst>
                <a:ext uri="{FF2B5EF4-FFF2-40B4-BE49-F238E27FC236}">
                  <a16:creationId xmlns:a16="http://schemas.microsoft.com/office/drawing/2014/main" id="{29E3F46A-0A06-E1EE-0549-E44789511EF6}"/>
                </a:ext>
              </a:extLst>
            </p:cNvPr>
            <p:cNvSpPr/>
            <p:nvPr/>
          </p:nvSpPr>
          <p:spPr>
            <a:xfrm>
              <a:off x="5488380" y="284489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02" name="Freeform: Shape 301">
              <a:extLst>
                <a:ext uri="{FF2B5EF4-FFF2-40B4-BE49-F238E27FC236}">
                  <a16:creationId xmlns:a16="http://schemas.microsoft.com/office/drawing/2014/main" id="{9FBFBA67-8BE3-6F90-A1CB-CF5B7599ECA5}"/>
                </a:ext>
              </a:extLst>
            </p:cNvPr>
            <p:cNvSpPr/>
            <p:nvPr/>
          </p:nvSpPr>
          <p:spPr>
            <a:xfrm>
              <a:off x="5535587" y="280258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03" name="Freeform: Shape 302">
              <a:extLst>
                <a:ext uri="{FF2B5EF4-FFF2-40B4-BE49-F238E27FC236}">
                  <a16:creationId xmlns:a16="http://schemas.microsoft.com/office/drawing/2014/main" id="{C1F49EE3-BFD3-7DC5-3E5B-76A24C66135D}"/>
                </a:ext>
              </a:extLst>
            </p:cNvPr>
            <p:cNvSpPr/>
            <p:nvPr/>
          </p:nvSpPr>
          <p:spPr>
            <a:xfrm>
              <a:off x="5533785" y="2844893"/>
              <a:ext cx="94773" cy="32298"/>
            </a:xfrm>
            <a:custGeom>
              <a:avLst/>
              <a:gdLst>
                <a:gd name="connsiteX0" fmla="*/ 0 w 94773"/>
                <a:gd name="connsiteY0" fmla="*/ 0 h 32298"/>
                <a:gd name="connsiteX1" fmla="*/ 94774 w 94773"/>
                <a:gd name="connsiteY1" fmla="*/ 0 h 32298"/>
              </a:gdLst>
              <a:ahLst/>
              <a:cxnLst>
                <a:cxn ang="0">
                  <a:pos x="connsiteX0" y="connsiteY0"/>
                </a:cxn>
                <a:cxn ang="0">
                  <a:pos x="connsiteX1" y="connsiteY1"/>
                </a:cxn>
              </a:cxnLst>
              <a:rect l="l" t="t" r="r" b="b"/>
              <a:pathLst>
                <a:path w="94773" h="32298">
                  <a:moveTo>
                    <a:pt x="0" y="0"/>
                  </a:moveTo>
                  <a:lnTo>
                    <a:pt x="94774"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04" name="Freeform: Shape 303">
              <a:extLst>
                <a:ext uri="{FF2B5EF4-FFF2-40B4-BE49-F238E27FC236}">
                  <a16:creationId xmlns:a16="http://schemas.microsoft.com/office/drawing/2014/main" id="{B4E7AAA8-3500-5F1F-712F-D75FEFE52DFE}"/>
                </a:ext>
              </a:extLst>
            </p:cNvPr>
            <p:cNvSpPr/>
            <p:nvPr/>
          </p:nvSpPr>
          <p:spPr>
            <a:xfrm>
              <a:off x="5581352" y="280258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05" name="Freeform: Shape 304">
              <a:extLst>
                <a:ext uri="{FF2B5EF4-FFF2-40B4-BE49-F238E27FC236}">
                  <a16:creationId xmlns:a16="http://schemas.microsoft.com/office/drawing/2014/main" id="{1B215E9E-34A7-7C03-8AED-7DCC0E27766B}"/>
                </a:ext>
              </a:extLst>
            </p:cNvPr>
            <p:cNvSpPr/>
            <p:nvPr/>
          </p:nvSpPr>
          <p:spPr>
            <a:xfrm>
              <a:off x="5545316" y="284489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D8E1976E-F42D-8F3D-FB7C-4C292236BB0D}"/>
                </a:ext>
              </a:extLst>
            </p:cNvPr>
            <p:cNvSpPr/>
            <p:nvPr/>
          </p:nvSpPr>
          <p:spPr>
            <a:xfrm>
              <a:off x="5592523" y="280258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E99FA60A-E01B-7261-87A8-AA345D93ECF7}"/>
                </a:ext>
              </a:extLst>
            </p:cNvPr>
            <p:cNvSpPr/>
            <p:nvPr/>
          </p:nvSpPr>
          <p:spPr>
            <a:xfrm>
              <a:off x="5590721" y="2876868"/>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FAD5E49D-43D0-BD08-99E1-2989C8AA8AAD}"/>
                </a:ext>
              </a:extLst>
            </p:cNvPr>
            <p:cNvSpPr/>
            <p:nvPr/>
          </p:nvSpPr>
          <p:spPr>
            <a:xfrm>
              <a:off x="5637927" y="283455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468C8075-6538-6C23-7A4E-2604353E25ED}"/>
                </a:ext>
              </a:extLst>
            </p:cNvPr>
            <p:cNvSpPr/>
            <p:nvPr/>
          </p:nvSpPr>
          <p:spPr>
            <a:xfrm>
              <a:off x="5624955" y="287686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FEB68941-AACB-1479-63DD-3BF4AE95032D}"/>
                </a:ext>
              </a:extLst>
            </p:cNvPr>
            <p:cNvSpPr/>
            <p:nvPr/>
          </p:nvSpPr>
          <p:spPr>
            <a:xfrm>
              <a:off x="5672161" y="283455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11" name="Freeform: Shape 310">
              <a:extLst>
                <a:ext uri="{FF2B5EF4-FFF2-40B4-BE49-F238E27FC236}">
                  <a16:creationId xmlns:a16="http://schemas.microsoft.com/office/drawing/2014/main" id="{32512A1D-AB05-C677-148C-D3F4666AFD64}"/>
                </a:ext>
              </a:extLst>
            </p:cNvPr>
            <p:cNvSpPr/>
            <p:nvPr/>
          </p:nvSpPr>
          <p:spPr>
            <a:xfrm>
              <a:off x="5704593" y="290981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12" name="Freeform: Shape 311">
              <a:extLst>
                <a:ext uri="{FF2B5EF4-FFF2-40B4-BE49-F238E27FC236}">
                  <a16:creationId xmlns:a16="http://schemas.microsoft.com/office/drawing/2014/main" id="{8CE231FC-51A4-5547-FAD4-D001D6FBF220}"/>
                </a:ext>
              </a:extLst>
            </p:cNvPr>
            <p:cNvSpPr/>
            <p:nvPr/>
          </p:nvSpPr>
          <p:spPr>
            <a:xfrm>
              <a:off x="5751800" y="286750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13" name="Freeform: Shape 312">
              <a:extLst>
                <a:ext uri="{FF2B5EF4-FFF2-40B4-BE49-F238E27FC236}">
                  <a16:creationId xmlns:a16="http://schemas.microsoft.com/office/drawing/2014/main" id="{81FCBE8C-58FB-EEAC-799B-BB7DE80A90BE}"/>
                </a:ext>
              </a:extLst>
            </p:cNvPr>
            <p:cNvSpPr/>
            <p:nvPr/>
          </p:nvSpPr>
          <p:spPr>
            <a:xfrm>
              <a:off x="5761529" y="290981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14" name="Freeform: Shape 313">
              <a:extLst>
                <a:ext uri="{FF2B5EF4-FFF2-40B4-BE49-F238E27FC236}">
                  <a16:creationId xmlns:a16="http://schemas.microsoft.com/office/drawing/2014/main" id="{ACA0D0B7-68F1-D18B-967C-A173F95B4F68}"/>
                </a:ext>
              </a:extLst>
            </p:cNvPr>
            <p:cNvSpPr/>
            <p:nvPr/>
          </p:nvSpPr>
          <p:spPr>
            <a:xfrm>
              <a:off x="5808736" y="286750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15" name="Freeform: Shape 314">
              <a:extLst>
                <a:ext uri="{FF2B5EF4-FFF2-40B4-BE49-F238E27FC236}">
                  <a16:creationId xmlns:a16="http://schemas.microsoft.com/office/drawing/2014/main" id="{239E17D5-F15A-0217-E52E-ECC77E895646}"/>
                </a:ext>
              </a:extLst>
            </p:cNvPr>
            <p:cNvSpPr/>
            <p:nvPr/>
          </p:nvSpPr>
          <p:spPr>
            <a:xfrm>
              <a:off x="5761529" y="290981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16" name="Freeform: Shape 315">
              <a:extLst>
                <a:ext uri="{FF2B5EF4-FFF2-40B4-BE49-F238E27FC236}">
                  <a16:creationId xmlns:a16="http://schemas.microsoft.com/office/drawing/2014/main" id="{97E69E71-87E1-37CB-0A8B-7A41737A78E8}"/>
                </a:ext>
              </a:extLst>
            </p:cNvPr>
            <p:cNvSpPr/>
            <p:nvPr/>
          </p:nvSpPr>
          <p:spPr>
            <a:xfrm>
              <a:off x="5808736" y="286750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17" name="Freeform: Shape 316">
              <a:extLst>
                <a:ext uri="{FF2B5EF4-FFF2-40B4-BE49-F238E27FC236}">
                  <a16:creationId xmlns:a16="http://schemas.microsoft.com/office/drawing/2014/main" id="{C7267DB6-671F-EA51-9765-4F9B89682048}"/>
                </a:ext>
              </a:extLst>
            </p:cNvPr>
            <p:cNvSpPr/>
            <p:nvPr/>
          </p:nvSpPr>
          <p:spPr>
            <a:xfrm>
              <a:off x="5772700" y="2909812"/>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18" name="Freeform: Shape 317">
              <a:extLst>
                <a:ext uri="{FF2B5EF4-FFF2-40B4-BE49-F238E27FC236}">
                  <a16:creationId xmlns:a16="http://schemas.microsoft.com/office/drawing/2014/main" id="{C168D3FB-B009-8029-7149-8DB5192DCB14}"/>
                </a:ext>
              </a:extLst>
            </p:cNvPr>
            <p:cNvSpPr/>
            <p:nvPr/>
          </p:nvSpPr>
          <p:spPr>
            <a:xfrm>
              <a:off x="5820267" y="286750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19" name="Freeform: Shape 318">
              <a:extLst>
                <a:ext uri="{FF2B5EF4-FFF2-40B4-BE49-F238E27FC236}">
                  <a16:creationId xmlns:a16="http://schemas.microsoft.com/office/drawing/2014/main" id="{DF75C89B-9803-6740-CE87-C2DDA649107E}"/>
                </a:ext>
              </a:extLst>
            </p:cNvPr>
            <p:cNvSpPr/>
            <p:nvPr/>
          </p:nvSpPr>
          <p:spPr>
            <a:xfrm>
              <a:off x="5852338" y="2909812"/>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20" name="Freeform: Shape 319">
              <a:extLst>
                <a:ext uri="{FF2B5EF4-FFF2-40B4-BE49-F238E27FC236}">
                  <a16:creationId xmlns:a16="http://schemas.microsoft.com/office/drawing/2014/main" id="{6F65388C-F0EF-62D8-A193-2B4458F37580}"/>
                </a:ext>
              </a:extLst>
            </p:cNvPr>
            <p:cNvSpPr/>
            <p:nvPr/>
          </p:nvSpPr>
          <p:spPr>
            <a:xfrm>
              <a:off x="5899545" y="286750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21" name="Freeform: Shape 320">
              <a:extLst>
                <a:ext uri="{FF2B5EF4-FFF2-40B4-BE49-F238E27FC236}">
                  <a16:creationId xmlns:a16="http://schemas.microsoft.com/office/drawing/2014/main" id="{E96DC271-E4F6-4FCA-DEDA-39D92FA4F454}"/>
                </a:ext>
              </a:extLst>
            </p:cNvPr>
            <p:cNvSpPr/>
            <p:nvPr/>
          </p:nvSpPr>
          <p:spPr>
            <a:xfrm>
              <a:off x="5931977" y="2909812"/>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22" name="Freeform: Shape 321">
              <a:extLst>
                <a:ext uri="{FF2B5EF4-FFF2-40B4-BE49-F238E27FC236}">
                  <a16:creationId xmlns:a16="http://schemas.microsoft.com/office/drawing/2014/main" id="{7CF8C853-33C3-6016-1F6F-2A0909F59541}"/>
                </a:ext>
              </a:extLst>
            </p:cNvPr>
            <p:cNvSpPr/>
            <p:nvPr/>
          </p:nvSpPr>
          <p:spPr>
            <a:xfrm>
              <a:off x="5979183" y="2867179"/>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23" name="Freeform: Shape 322">
              <a:extLst>
                <a:ext uri="{FF2B5EF4-FFF2-40B4-BE49-F238E27FC236}">
                  <a16:creationId xmlns:a16="http://schemas.microsoft.com/office/drawing/2014/main" id="{86C3F5A5-7D2E-5FD0-B38D-CF66834CAB8E}"/>
                </a:ext>
              </a:extLst>
            </p:cNvPr>
            <p:cNvSpPr/>
            <p:nvPr/>
          </p:nvSpPr>
          <p:spPr>
            <a:xfrm>
              <a:off x="5943508" y="290981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24" name="Freeform: Shape 323">
              <a:extLst>
                <a:ext uri="{FF2B5EF4-FFF2-40B4-BE49-F238E27FC236}">
                  <a16:creationId xmlns:a16="http://schemas.microsoft.com/office/drawing/2014/main" id="{A39F8908-6CC0-8597-05BE-97B4FF05512D}"/>
                </a:ext>
              </a:extLst>
            </p:cNvPr>
            <p:cNvSpPr/>
            <p:nvPr/>
          </p:nvSpPr>
          <p:spPr>
            <a:xfrm>
              <a:off x="5990715" y="2867179"/>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25" name="Freeform: Shape 324">
              <a:extLst>
                <a:ext uri="{FF2B5EF4-FFF2-40B4-BE49-F238E27FC236}">
                  <a16:creationId xmlns:a16="http://schemas.microsoft.com/office/drawing/2014/main" id="{7E10444F-4B56-2ECE-4660-32C103E2A83F}"/>
                </a:ext>
              </a:extLst>
            </p:cNvPr>
            <p:cNvSpPr/>
            <p:nvPr/>
          </p:nvSpPr>
          <p:spPr>
            <a:xfrm>
              <a:off x="6000444" y="290981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26" name="Freeform: Shape 325">
              <a:extLst>
                <a:ext uri="{FF2B5EF4-FFF2-40B4-BE49-F238E27FC236}">
                  <a16:creationId xmlns:a16="http://schemas.microsoft.com/office/drawing/2014/main" id="{2352B9AB-6F6D-7673-3319-02E326FD3A75}"/>
                </a:ext>
              </a:extLst>
            </p:cNvPr>
            <p:cNvSpPr/>
            <p:nvPr/>
          </p:nvSpPr>
          <p:spPr>
            <a:xfrm>
              <a:off x="6047651" y="2867179"/>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27" name="Freeform: Shape 326">
              <a:extLst>
                <a:ext uri="{FF2B5EF4-FFF2-40B4-BE49-F238E27FC236}">
                  <a16:creationId xmlns:a16="http://schemas.microsoft.com/office/drawing/2014/main" id="{96D9CA83-B3BA-2E72-C453-D555095C9550}"/>
                </a:ext>
              </a:extLst>
            </p:cNvPr>
            <p:cNvSpPr/>
            <p:nvPr/>
          </p:nvSpPr>
          <p:spPr>
            <a:xfrm>
              <a:off x="6000444" y="290981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28" name="Freeform: Shape 327">
              <a:extLst>
                <a:ext uri="{FF2B5EF4-FFF2-40B4-BE49-F238E27FC236}">
                  <a16:creationId xmlns:a16="http://schemas.microsoft.com/office/drawing/2014/main" id="{D045927C-4470-3340-2139-424C6DDFE1A1}"/>
                </a:ext>
              </a:extLst>
            </p:cNvPr>
            <p:cNvSpPr/>
            <p:nvPr/>
          </p:nvSpPr>
          <p:spPr>
            <a:xfrm>
              <a:off x="6047651" y="2867179"/>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29" name="Freeform: Shape 328">
              <a:extLst>
                <a:ext uri="{FF2B5EF4-FFF2-40B4-BE49-F238E27FC236}">
                  <a16:creationId xmlns:a16="http://schemas.microsoft.com/office/drawing/2014/main" id="{E8DA5690-5D4A-53C4-2F18-AF4B42591F18}"/>
                </a:ext>
              </a:extLst>
            </p:cNvPr>
            <p:cNvSpPr/>
            <p:nvPr/>
          </p:nvSpPr>
          <p:spPr>
            <a:xfrm>
              <a:off x="6068551" y="290981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30" name="Freeform: Shape 329">
              <a:extLst>
                <a:ext uri="{FF2B5EF4-FFF2-40B4-BE49-F238E27FC236}">
                  <a16:creationId xmlns:a16="http://schemas.microsoft.com/office/drawing/2014/main" id="{6564EA2F-5647-55AE-2BCE-75785FBAB98A}"/>
                </a:ext>
              </a:extLst>
            </p:cNvPr>
            <p:cNvSpPr/>
            <p:nvPr/>
          </p:nvSpPr>
          <p:spPr>
            <a:xfrm>
              <a:off x="6115758" y="2867179"/>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31" name="Freeform: Shape 330">
              <a:extLst>
                <a:ext uri="{FF2B5EF4-FFF2-40B4-BE49-F238E27FC236}">
                  <a16:creationId xmlns:a16="http://schemas.microsoft.com/office/drawing/2014/main" id="{B9694D66-F652-FE5D-CF07-07B7738586C0}"/>
                </a:ext>
              </a:extLst>
            </p:cNvPr>
            <p:cNvSpPr/>
            <p:nvPr/>
          </p:nvSpPr>
          <p:spPr>
            <a:xfrm>
              <a:off x="6193594" y="294824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32" name="Freeform: Shape 331">
              <a:extLst>
                <a:ext uri="{FF2B5EF4-FFF2-40B4-BE49-F238E27FC236}">
                  <a16:creationId xmlns:a16="http://schemas.microsoft.com/office/drawing/2014/main" id="{A83FABAA-2DFB-2516-16EA-D3AB9BB09F5C}"/>
                </a:ext>
              </a:extLst>
            </p:cNvPr>
            <p:cNvSpPr/>
            <p:nvPr/>
          </p:nvSpPr>
          <p:spPr>
            <a:xfrm>
              <a:off x="6241161" y="2905937"/>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33" name="Freeform: Shape 332">
              <a:extLst>
                <a:ext uri="{FF2B5EF4-FFF2-40B4-BE49-F238E27FC236}">
                  <a16:creationId xmlns:a16="http://schemas.microsoft.com/office/drawing/2014/main" id="{43D76988-DEF6-FEFA-3FF5-C0BFF621686E}"/>
                </a:ext>
              </a:extLst>
            </p:cNvPr>
            <p:cNvSpPr/>
            <p:nvPr/>
          </p:nvSpPr>
          <p:spPr>
            <a:xfrm>
              <a:off x="6216297" y="294824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34" name="Freeform: Shape 333">
              <a:extLst>
                <a:ext uri="{FF2B5EF4-FFF2-40B4-BE49-F238E27FC236}">
                  <a16:creationId xmlns:a16="http://schemas.microsoft.com/office/drawing/2014/main" id="{20BCD901-18B8-2DA7-12FD-42BD98464A89}"/>
                </a:ext>
              </a:extLst>
            </p:cNvPr>
            <p:cNvSpPr/>
            <p:nvPr/>
          </p:nvSpPr>
          <p:spPr>
            <a:xfrm>
              <a:off x="6263863" y="2905937"/>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35" name="Freeform: Shape 334">
              <a:extLst>
                <a:ext uri="{FF2B5EF4-FFF2-40B4-BE49-F238E27FC236}">
                  <a16:creationId xmlns:a16="http://schemas.microsoft.com/office/drawing/2014/main" id="{B1093554-2156-0CF5-4794-D82D5399164C}"/>
                </a:ext>
              </a:extLst>
            </p:cNvPr>
            <p:cNvSpPr/>
            <p:nvPr/>
          </p:nvSpPr>
          <p:spPr>
            <a:xfrm>
              <a:off x="6364402" y="2948247"/>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36" name="Freeform: Shape 335">
              <a:extLst>
                <a:ext uri="{FF2B5EF4-FFF2-40B4-BE49-F238E27FC236}">
                  <a16:creationId xmlns:a16="http://schemas.microsoft.com/office/drawing/2014/main" id="{0C714AAD-B0ED-3677-553E-4209BDCB3A84}"/>
                </a:ext>
              </a:extLst>
            </p:cNvPr>
            <p:cNvSpPr/>
            <p:nvPr/>
          </p:nvSpPr>
          <p:spPr>
            <a:xfrm>
              <a:off x="6411609" y="2905937"/>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37" name="Freeform: Shape 336">
              <a:extLst>
                <a:ext uri="{FF2B5EF4-FFF2-40B4-BE49-F238E27FC236}">
                  <a16:creationId xmlns:a16="http://schemas.microsoft.com/office/drawing/2014/main" id="{A1F943BE-4642-B37C-558D-6AA0F86A069E}"/>
                </a:ext>
              </a:extLst>
            </p:cNvPr>
            <p:cNvSpPr/>
            <p:nvPr/>
          </p:nvSpPr>
          <p:spPr>
            <a:xfrm>
              <a:off x="6489445" y="2989265"/>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38" name="Freeform: Shape 337">
              <a:extLst>
                <a:ext uri="{FF2B5EF4-FFF2-40B4-BE49-F238E27FC236}">
                  <a16:creationId xmlns:a16="http://schemas.microsoft.com/office/drawing/2014/main" id="{FEC53168-198A-A217-68C0-08CCDA4DA0BD}"/>
                </a:ext>
              </a:extLst>
            </p:cNvPr>
            <p:cNvSpPr/>
            <p:nvPr/>
          </p:nvSpPr>
          <p:spPr>
            <a:xfrm>
              <a:off x="6536652" y="294695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39" name="Freeform: Shape 338">
              <a:extLst>
                <a:ext uri="{FF2B5EF4-FFF2-40B4-BE49-F238E27FC236}">
                  <a16:creationId xmlns:a16="http://schemas.microsoft.com/office/drawing/2014/main" id="{8F85FE55-E19C-AC30-A0FB-404DFAACD8C1}"/>
                </a:ext>
              </a:extLst>
            </p:cNvPr>
            <p:cNvSpPr/>
            <p:nvPr/>
          </p:nvSpPr>
          <p:spPr>
            <a:xfrm>
              <a:off x="6569084" y="2989265"/>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40" name="Freeform: Shape 339">
              <a:extLst>
                <a:ext uri="{FF2B5EF4-FFF2-40B4-BE49-F238E27FC236}">
                  <a16:creationId xmlns:a16="http://schemas.microsoft.com/office/drawing/2014/main" id="{6DFC08B3-69B8-9CF7-231C-EBBC4ED1D90A}"/>
                </a:ext>
              </a:extLst>
            </p:cNvPr>
            <p:cNvSpPr/>
            <p:nvPr/>
          </p:nvSpPr>
          <p:spPr>
            <a:xfrm>
              <a:off x="6616290" y="294695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41" name="Freeform: Shape 340">
              <a:extLst>
                <a:ext uri="{FF2B5EF4-FFF2-40B4-BE49-F238E27FC236}">
                  <a16:creationId xmlns:a16="http://schemas.microsoft.com/office/drawing/2014/main" id="{3E8605F0-91AC-18BA-E044-5147727835EB}"/>
                </a:ext>
              </a:extLst>
            </p:cNvPr>
            <p:cNvSpPr/>
            <p:nvPr/>
          </p:nvSpPr>
          <p:spPr>
            <a:xfrm>
              <a:off x="6626020" y="2989265"/>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42" name="Freeform: Shape 341">
              <a:extLst>
                <a:ext uri="{FF2B5EF4-FFF2-40B4-BE49-F238E27FC236}">
                  <a16:creationId xmlns:a16="http://schemas.microsoft.com/office/drawing/2014/main" id="{0CC31385-A0A2-DC18-B8A5-FD5D1BDE3C39}"/>
                </a:ext>
              </a:extLst>
            </p:cNvPr>
            <p:cNvSpPr/>
            <p:nvPr/>
          </p:nvSpPr>
          <p:spPr>
            <a:xfrm>
              <a:off x="6673226" y="294695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43" name="Freeform: Shape 342">
              <a:extLst>
                <a:ext uri="{FF2B5EF4-FFF2-40B4-BE49-F238E27FC236}">
                  <a16:creationId xmlns:a16="http://schemas.microsoft.com/office/drawing/2014/main" id="{F984612B-A9DB-C66E-4545-F46A7DF5D1BF}"/>
                </a:ext>
              </a:extLst>
            </p:cNvPr>
            <p:cNvSpPr/>
            <p:nvPr/>
          </p:nvSpPr>
          <p:spPr>
            <a:xfrm>
              <a:off x="6728361" y="303286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44" name="Freeform: Shape 343">
              <a:extLst>
                <a:ext uri="{FF2B5EF4-FFF2-40B4-BE49-F238E27FC236}">
                  <a16:creationId xmlns:a16="http://schemas.microsoft.com/office/drawing/2014/main" id="{8D08ACCD-AD00-10F4-074D-7B9A2BB0BF2E}"/>
                </a:ext>
              </a:extLst>
            </p:cNvPr>
            <p:cNvSpPr/>
            <p:nvPr/>
          </p:nvSpPr>
          <p:spPr>
            <a:xfrm>
              <a:off x="6775567" y="2990234"/>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45" name="Freeform: Shape 344">
              <a:extLst>
                <a:ext uri="{FF2B5EF4-FFF2-40B4-BE49-F238E27FC236}">
                  <a16:creationId xmlns:a16="http://schemas.microsoft.com/office/drawing/2014/main" id="{04B8563F-7AC1-74D3-FCB1-3012C4B51BBC}"/>
                </a:ext>
              </a:extLst>
            </p:cNvPr>
            <p:cNvSpPr/>
            <p:nvPr/>
          </p:nvSpPr>
          <p:spPr>
            <a:xfrm>
              <a:off x="6728361" y="303286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46" name="Freeform: Shape 345">
              <a:extLst>
                <a:ext uri="{FF2B5EF4-FFF2-40B4-BE49-F238E27FC236}">
                  <a16:creationId xmlns:a16="http://schemas.microsoft.com/office/drawing/2014/main" id="{38FAB2F7-220D-11D1-F92D-686E76BC8AF5}"/>
                </a:ext>
              </a:extLst>
            </p:cNvPr>
            <p:cNvSpPr/>
            <p:nvPr/>
          </p:nvSpPr>
          <p:spPr>
            <a:xfrm>
              <a:off x="6775567" y="2990234"/>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47" name="Freeform: Shape 346">
              <a:extLst>
                <a:ext uri="{FF2B5EF4-FFF2-40B4-BE49-F238E27FC236}">
                  <a16:creationId xmlns:a16="http://schemas.microsoft.com/office/drawing/2014/main" id="{EDCEFEAC-ABB9-6428-99C9-7E64AA7C11F3}"/>
                </a:ext>
              </a:extLst>
            </p:cNvPr>
            <p:cNvSpPr/>
            <p:nvPr/>
          </p:nvSpPr>
          <p:spPr>
            <a:xfrm>
              <a:off x="6796468" y="3032868"/>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48" name="Freeform: Shape 347">
              <a:extLst>
                <a:ext uri="{FF2B5EF4-FFF2-40B4-BE49-F238E27FC236}">
                  <a16:creationId xmlns:a16="http://schemas.microsoft.com/office/drawing/2014/main" id="{E240C744-4EF8-D354-FABD-6827F47D09ED}"/>
                </a:ext>
              </a:extLst>
            </p:cNvPr>
            <p:cNvSpPr/>
            <p:nvPr/>
          </p:nvSpPr>
          <p:spPr>
            <a:xfrm>
              <a:off x="6844034" y="2990234"/>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49" name="Freeform: Shape 348">
              <a:extLst>
                <a:ext uri="{FF2B5EF4-FFF2-40B4-BE49-F238E27FC236}">
                  <a16:creationId xmlns:a16="http://schemas.microsoft.com/office/drawing/2014/main" id="{F369058F-EC6D-850F-A2AC-78A0AEEF1247}"/>
                </a:ext>
              </a:extLst>
            </p:cNvPr>
            <p:cNvSpPr/>
            <p:nvPr/>
          </p:nvSpPr>
          <p:spPr>
            <a:xfrm>
              <a:off x="6819530" y="303286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50" name="Freeform: Shape 349">
              <a:extLst>
                <a:ext uri="{FF2B5EF4-FFF2-40B4-BE49-F238E27FC236}">
                  <a16:creationId xmlns:a16="http://schemas.microsoft.com/office/drawing/2014/main" id="{F2212839-BAD4-71C6-9CAF-654469ADC4A1}"/>
                </a:ext>
              </a:extLst>
            </p:cNvPr>
            <p:cNvSpPr/>
            <p:nvPr/>
          </p:nvSpPr>
          <p:spPr>
            <a:xfrm>
              <a:off x="6866737" y="2990234"/>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51" name="Freeform: Shape 350">
              <a:extLst>
                <a:ext uri="{FF2B5EF4-FFF2-40B4-BE49-F238E27FC236}">
                  <a16:creationId xmlns:a16="http://schemas.microsoft.com/office/drawing/2014/main" id="{DDE06E45-10E3-4697-49B8-CF1B5BACD61D}"/>
                </a:ext>
              </a:extLst>
            </p:cNvPr>
            <p:cNvSpPr/>
            <p:nvPr/>
          </p:nvSpPr>
          <p:spPr>
            <a:xfrm>
              <a:off x="6898808" y="3032868"/>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52" name="Freeform: Shape 351">
              <a:extLst>
                <a:ext uri="{FF2B5EF4-FFF2-40B4-BE49-F238E27FC236}">
                  <a16:creationId xmlns:a16="http://schemas.microsoft.com/office/drawing/2014/main" id="{E62855A3-F5E9-4B45-4977-B75912319849}"/>
                </a:ext>
              </a:extLst>
            </p:cNvPr>
            <p:cNvSpPr/>
            <p:nvPr/>
          </p:nvSpPr>
          <p:spPr>
            <a:xfrm>
              <a:off x="6946375" y="2990234"/>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53" name="Freeform: Shape 352">
              <a:extLst>
                <a:ext uri="{FF2B5EF4-FFF2-40B4-BE49-F238E27FC236}">
                  <a16:creationId xmlns:a16="http://schemas.microsoft.com/office/drawing/2014/main" id="{636AF2D7-2686-BDB6-0CE4-796109C12260}"/>
                </a:ext>
              </a:extLst>
            </p:cNvPr>
            <p:cNvSpPr/>
            <p:nvPr/>
          </p:nvSpPr>
          <p:spPr>
            <a:xfrm>
              <a:off x="6955744" y="3032868"/>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54" name="Freeform: Shape 353">
              <a:extLst>
                <a:ext uri="{FF2B5EF4-FFF2-40B4-BE49-F238E27FC236}">
                  <a16:creationId xmlns:a16="http://schemas.microsoft.com/office/drawing/2014/main" id="{30A00BA4-53E1-A8F4-F0FE-29FFE11C6B1B}"/>
                </a:ext>
              </a:extLst>
            </p:cNvPr>
            <p:cNvSpPr/>
            <p:nvPr/>
          </p:nvSpPr>
          <p:spPr>
            <a:xfrm>
              <a:off x="7003311" y="2990234"/>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55" name="Freeform: Shape 354">
              <a:extLst>
                <a:ext uri="{FF2B5EF4-FFF2-40B4-BE49-F238E27FC236}">
                  <a16:creationId xmlns:a16="http://schemas.microsoft.com/office/drawing/2014/main" id="{D9F5B016-44C6-1EFD-FEB6-DB1E89894C4C}"/>
                </a:ext>
              </a:extLst>
            </p:cNvPr>
            <p:cNvSpPr/>
            <p:nvPr/>
          </p:nvSpPr>
          <p:spPr>
            <a:xfrm>
              <a:off x="7024212" y="3082607"/>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56" name="Freeform: Shape 355">
              <a:extLst>
                <a:ext uri="{FF2B5EF4-FFF2-40B4-BE49-F238E27FC236}">
                  <a16:creationId xmlns:a16="http://schemas.microsoft.com/office/drawing/2014/main" id="{FBED57B1-4B70-59A1-F51F-C17C17B56BF6}"/>
                </a:ext>
              </a:extLst>
            </p:cNvPr>
            <p:cNvSpPr/>
            <p:nvPr/>
          </p:nvSpPr>
          <p:spPr>
            <a:xfrm>
              <a:off x="7071418" y="30402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57" name="Freeform: Shape 356">
              <a:extLst>
                <a:ext uri="{FF2B5EF4-FFF2-40B4-BE49-F238E27FC236}">
                  <a16:creationId xmlns:a16="http://schemas.microsoft.com/office/drawing/2014/main" id="{4DE1C17F-54A0-4517-9553-E1E1E1962E3C}"/>
                </a:ext>
              </a:extLst>
            </p:cNvPr>
            <p:cNvSpPr/>
            <p:nvPr/>
          </p:nvSpPr>
          <p:spPr>
            <a:xfrm>
              <a:off x="7046914" y="3082607"/>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58" name="Freeform: Shape 357">
              <a:extLst>
                <a:ext uri="{FF2B5EF4-FFF2-40B4-BE49-F238E27FC236}">
                  <a16:creationId xmlns:a16="http://schemas.microsoft.com/office/drawing/2014/main" id="{3FCC979C-2BDC-1094-A254-525F2078965D}"/>
                </a:ext>
              </a:extLst>
            </p:cNvPr>
            <p:cNvSpPr/>
            <p:nvPr/>
          </p:nvSpPr>
          <p:spPr>
            <a:xfrm>
              <a:off x="7094121" y="30402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59" name="Freeform: Shape 358">
              <a:extLst>
                <a:ext uri="{FF2B5EF4-FFF2-40B4-BE49-F238E27FC236}">
                  <a16:creationId xmlns:a16="http://schemas.microsoft.com/office/drawing/2014/main" id="{CA82261F-9277-5657-5ACD-0D561F199DEB}"/>
                </a:ext>
              </a:extLst>
            </p:cNvPr>
            <p:cNvSpPr/>
            <p:nvPr/>
          </p:nvSpPr>
          <p:spPr>
            <a:xfrm>
              <a:off x="7058085" y="308260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60" name="Freeform: Shape 359">
              <a:extLst>
                <a:ext uri="{FF2B5EF4-FFF2-40B4-BE49-F238E27FC236}">
                  <a16:creationId xmlns:a16="http://schemas.microsoft.com/office/drawing/2014/main" id="{E0E7642C-EEFD-4BFB-FEC2-FE031B2CEC92}"/>
                </a:ext>
              </a:extLst>
            </p:cNvPr>
            <p:cNvSpPr/>
            <p:nvPr/>
          </p:nvSpPr>
          <p:spPr>
            <a:xfrm>
              <a:off x="7105652" y="30402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61" name="Freeform: Shape 360">
              <a:extLst>
                <a:ext uri="{FF2B5EF4-FFF2-40B4-BE49-F238E27FC236}">
                  <a16:creationId xmlns:a16="http://schemas.microsoft.com/office/drawing/2014/main" id="{287D7CFC-D6A9-B869-6797-7AC3FF4E4EEE}"/>
                </a:ext>
              </a:extLst>
            </p:cNvPr>
            <p:cNvSpPr/>
            <p:nvPr/>
          </p:nvSpPr>
          <p:spPr>
            <a:xfrm>
              <a:off x="7058085" y="308260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62" name="Freeform: Shape 361">
              <a:extLst>
                <a:ext uri="{FF2B5EF4-FFF2-40B4-BE49-F238E27FC236}">
                  <a16:creationId xmlns:a16="http://schemas.microsoft.com/office/drawing/2014/main" id="{A208E275-2CCC-41DE-B0CD-B0E1CBAD6894}"/>
                </a:ext>
              </a:extLst>
            </p:cNvPr>
            <p:cNvSpPr/>
            <p:nvPr/>
          </p:nvSpPr>
          <p:spPr>
            <a:xfrm>
              <a:off x="7105652" y="30402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63" name="Freeform: Shape 362">
              <a:extLst>
                <a:ext uri="{FF2B5EF4-FFF2-40B4-BE49-F238E27FC236}">
                  <a16:creationId xmlns:a16="http://schemas.microsoft.com/office/drawing/2014/main" id="{85F3D355-3C65-4673-0038-AF5A10CCE677}"/>
                </a:ext>
              </a:extLst>
            </p:cNvPr>
            <p:cNvSpPr/>
            <p:nvPr/>
          </p:nvSpPr>
          <p:spPr>
            <a:xfrm>
              <a:off x="7058085" y="308260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64" name="Freeform: Shape 363">
              <a:extLst>
                <a:ext uri="{FF2B5EF4-FFF2-40B4-BE49-F238E27FC236}">
                  <a16:creationId xmlns:a16="http://schemas.microsoft.com/office/drawing/2014/main" id="{71629339-1458-98D5-0E19-05CB799C99CB}"/>
                </a:ext>
              </a:extLst>
            </p:cNvPr>
            <p:cNvSpPr/>
            <p:nvPr/>
          </p:nvSpPr>
          <p:spPr>
            <a:xfrm>
              <a:off x="7105652" y="304029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65" name="Freeform: Shape 364">
              <a:extLst>
                <a:ext uri="{FF2B5EF4-FFF2-40B4-BE49-F238E27FC236}">
                  <a16:creationId xmlns:a16="http://schemas.microsoft.com/office/drawing/2014/main" id="{D6EC5986-7681-1C40-AA07-E0DE74675D00}"/>
                </a:ext>
              </a:extLst>
            </p:cNvPr>
            <p:cNvSpPr/>
            <p:nvPr/>
          </p:nvSpPr>
          <p:spPr>
            <a:xfrm>
              <a:off x="7115021" y="313945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66" name="Freeform: Shape 365">
              <a:extLst>
                <a:ext uri="{FF2B5EF4-FFF2-40B4-BE49-F238E27FC236}">
                  <a16:creationId xmlns:a16="http://schemas.microsoft.com/office/drawing/2014/main" id="{FAEA93BA-EF30-9071-A4EA-9397308D1657}"/>
                </a:ext>
              </a:extLst>
            </p:cNvPr>
            <p:cNvSpPr/>
            <p:nvPr/>
          </p:nvSpPr>
          <p:spPr>
            <a:xfrm>
              <a:off x="7162228" y="3097141"/>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67" name="Freeform: Shape 366">
              <a:extLst>
                <a:ext uri="{FF2B5EF4-FFF2-40B4-BE49-F238E27FC236}">
                  <a16:creationId xmlns:a16="http://schemas.microsoft.com/office/drawing/2014/main" id="{083519B1-019F-5286-8E37-4FF086653DF6}"/>
                </a:ext>
              </a:extLst>
            </p:cNvPr>
            <p:cNvSpPr/>
            <p:nvPr/>
          </p:nvSpPr>
          <p:spPr>
            <a:xfrm>
              <a:off x="7206191" y="325669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68" name="Freeform: Shape 367">
              <a:extLst>
                <a:ext uri="{FF2B5EF4-FFF2-40B4-BE49-F238E27FC236}">
                  <a16:creationId xmlns:a16="http://schemas.microsoft.com/office/drawing/2014/main" id="{4762A4F4-FAFB-9C3D-FFEC-A59E01BB2374}"/>
                </a:ext>
              </a:extLst>
            </p:cNvPr>
            <p:cNvSpPr/>
            <p:nvPr/>
          </p:nvSpPr>
          <p:spPr>
            <a:xfrm>
              <a:off x="7253397" y="321438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69" name="Freeform: Shape 368">
              <a:extLst>
                <a:ext uri="{FF2B5EF4-FFF2-40B4-BE49-F238E27FC236}">
                  <a16:creationId xmlns:a16="http://schemas.microsoft.com/office/drawing/2014/main" id="{15473613-B269-E4DF-356F-B6EF183BA5A7}"/>
                </a:ext>
              </a:extLst>
            </p:cNvPr>
            <p:cNvSpPr/>
            <p:nvPr/>
          </p:nvSpPr>
          <p:spPr>
            <a:xfrm>
              <a:off x="7274298" y="3378134"/>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70" name="Freeform: Shape 369">
              <a:extLst>
                <a:ext uri="{FF2B5EF4-FFF2-40B4-BE49-F238E27FC236}">
                  <a16:creationId xmlns:a16="http://schemas.microsoft.com/office/drawing/2014/main" id="{94B88680-DDCD-3968-8EA8-0F3696B3C688}"/>
                </a:ext>
              </a:extLst>
            </p:cNvPr>
            <p:cNvSpPr/>
            <p:nvPr/>
          </p:nvSpPr>
          <p:spPr>
            <a:xfrm>
              <a:off x="7321504" y="333582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71" name="Freeform: Shape 370">
              <a:extLst>
                <a:ext uri="{FF2B5EF4-FFF2-40B4-BE49-F238E27FC236}">
                  <a16:creationId xmlns:a16="http://schemas.microsoft.com/office/drawing/2014/main" id="{08044D4D-3C1D-7ED5-45DF-037AFE20E3D9}"/>
                </a:ext>
              </a:extLst>
            </p:cNvPr>
            <p:cNvSpPr/>
            <p:nvPr/>
          </p:nvSpPr>
          <p:spPr>
            <a:xfrm>
              <a:off x="7342765" y="337813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72" name="Freeform: Shape 371">
              <a:extLst>
                <a:ext uri="{FF2B5EF4-FFF2-40B4-BE49-F238E27FC236}">
                  <a16:creationId xmlns:a16="http://schemas.microsoft.com/office/drawing/2014/main" id="{EDBBCE65-2A05-FB9D-82BF-E1292D0AC43F}"/>
                </a:ext>
              </a:extLst>
            </p:cNvPr>
            <p:cNvSpPr/>
            <p:nvPr/>
          </p:nvSpPr>
          <p:spPr>
            <a:xfrm>
              <a:off x="7389972" y="333582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73" name="Freeform: Shape 372">
              <a:extLst>
                <a:ext uri="{FF2B5EF4-FFF2-40B4-BE49-F238E27FC236}">
                  <a16:creationId xmlns:a16="http://schemas.microsoft.com/office/drawing/2014/main" id="{045AD8BE-9E78-80A5-A62E-44EC91572375}"/>
                </a:ext>
              </a:extLst>
            </p:cNvPr>
            <p:cNvSpPr/>
            <p:nvPr/>
          </p:nvSpPr>
          <p:spPr>
            <a:xfrm>
              <a:off x="7456277" y="3378134"/>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74" name="Freeform: Shape 373">
              <a:extLst>
                <a:ext uri="{FF2B5EF4-FFF2-40B4-BE49-F238E27FC236}">
                  <a16:creationId xmlns:a16="http://schemas.microsoft.com/office/drawing/2014/main" id="{8118B9DE-531B-741F-A7A7-81330DFC3092}"/>
                </a:ext>
              </a:extLst>
            </p:cNvPr>
            <p:cNvSpPr/>
            <p:nvPr/>
          </p:nvSpPr>
          <p:spPr>
            <a:xfrm>
              <a:off x="7503483" y="333582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75" name="Freeform: Shape 374">
              <a:extLst>
                <a:ext uri="{FF2B5EF4-FFF2-40B4-BE49-F238E27FC236}">
                  <a16:creationId xmlns:a16="http://schemas.microsoft.com/office/drawing/2014/main" id="{62613630-BC23-E015-F12B-6C200FB5190C}"/>
                </a:ext>
              </a:extLst>
            </p:cNvPr>
            <p:cNvSpPr/>
            <p:nvPr/>
          </p:nvSpPr>
          <p:spPr>
            <a:xfrm>
              <a:off x="7524744" y="337813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76" name="Freeform: Shape 375">
              <a:extLst>
                <a:ext uri="{FF2B5EF4-FFF2-40B4-BE49-F238E27FC236}">
                  <a16:creationId xmlns:a16="http://schemas.microsoft.com/office/drawing/2014/main" id="{04F0FEA8-79E8-4F20-B237-0E6DC407750C}"/>
                </a:ext>
              </a:extLst>
            </p:cNvPr>
            <p:cNvSpPr/>
            <p:nvPr/>
          </p:nvSpPr>
          <p:spPr>
            <a:xfrm>
              <a:off x="7571951" y="333582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77" name="Freeform: Shape 376">
              <a:extLst>
                <a:ext uri="{FF2B5EF4-FFF2-40B4-BE49-F238E27FC236}">
                  <a16:creationId xmlns:a16="http://schemas.microsoft.com/office/drawing/2014/main" id="{D1148611-50FB-B0F7-A367-533AB120BEC6}"/>
                </a:ext>
              </a:extLst>
            </p:cNvPr>
            <p:cNvSpPr/>
            <p:nvPr/>
          </p:nvSpPr>
          <p:spPr>
            <a:xfrm>
              <a:off x="7535915" y="3378134"/>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78" name="Freeform: Shape 377">
              <a:extLst>
                <a:ext uri="{FF2B5EF4-FFF2-40B4-BE49-F238E27FC236}">
                  <a16:creationId xmlns:a16="http://schemas.microsoft.com/office/drawing/2014/main" id="{4A33B736-1A79-0952-7976-F857AC034D71}"/>
                </a:ext>
              </a:extLst>
            </p:cNvPr>
            <p:cNvSpPr/>
            <p:nvPr/>
          </p:nvSpPr>
          <p:spPr>
            <a:xfrm>
              <a:off x="7583122" y="333582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79" name="Freeform: Shape 378">
              <a:extLst>
                <a:ext uri="{FF2B5EF4-FFF2-40B4-BE49-F238E27FC236}">
                  <a16:creationId xmlns:a16="http://schemas.microsoft.com/office/drawing/2014/main" id="{3F502239-5893-A595-E2CA-B644EA82611E}"/>
                </a:ext>
              </a:extLst>
            </p:cNvPr>
            <p:cNvSpPr/>
            <p:nvPr/>
          </p:nvSpPr>
          <p:spPr>
            <a:xfrm>
              <a:off x="7570149" y="337813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80" name="Freeform: Shape 379">
              <a:extLst>
                <a:ext uri="{FF2B5EF4-FFF2-40B4-BE49-F238E27FC236}">
                  <a16:creationId xmlns:a16="http://schemas.microsoft.com/office/drawing/2014/main" id="{D0E9C61C-0D5F-CBF3-2C91-3C4632FA766B}"/>
                </a:ext>
              </a:extLst>
            </p:cNvPr>
            <p:cNvSpPr/>
            <p:nvPr/>
          </p:nvSpPr>
          <p:spPr>
            <a:xfrm>
              <a:off x="7617355" y="333582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81" name="Freeform: Shape 380">
              <a:extLst>
                <a:ext uri="{FF2B5EF4-FFF2-40B4-BE49-F238E27FC236}">
                  <a16:creationId xmlns:a16="http://schemas.microsoft.com/office/drawing/2014/main" id="{9B32EB9B-97FE-A27E-1091-203F50F32E09}"/>
                </a:ext>
              </a:extLst>
            </p:cNvPr>
            <p:cNvSpPr/>
            <p:nvPr/>
          </p:nvSpPr>
          <p:spPr>
            <a:xfrm>
              <a:off x="7592851" y="3378134"/>
              <a:ext cx="94773" cy="32298"/>
            </a:xfrm>
            <a:custGeom>
              <a:avLst/>
              <a:gdLst>
                <a:gd name="connsiteX0" fmla="*/ 0 w 94773"/>
                <a:gd name="connsiteY0" fmla="*/ 0 h 32298"/>
                <a:gd name="connsiteX1" fmla="*/ 94774 w 94773"/>
                <a:gd name="connsiteY1" fmla="*/ 0 h 32298"/>
              </a:gdLst>
              <a:ahLst/>
              <a:cxnLst>
                <a:cxn ang="0">
                  <a:pos x="connsiteX0" y="connsiteY0"/>
                </a:cxn>
                <a:cxn ang="0">
                  <a:pos x="connsiteX1" y="connsiteY1"/>
                </a:cxn>
              </a:cxnLst>
              <a:rect l="l" t="t" r="r" b="b"/>
              <a:pathLst>
                <a:path w="94773" h="32298">
                  <a:moveTo>
                    <a:pt x="0" y="0"/>
                  </a:moveTo>
                  <a:lnTo>
                    <a:pt x="94774"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82" name="Freeform: Shape 381">
              <a:extLst>
                <a:ext uri="{FF2B5EF4-FFF2-40B4-BE49-F238E27FC236}">
                  <a16:creationId xmlns:a16="http://schemas.microsoft.com/office/drawing/2014/main" id="{C8684535-CEE0-CCA1-1037-616897FEA808}"/>
                </a:ext>
              </a:extLst>
            </p:cNvPr>
            <p:cNvSpPr/>
            <p:nvPr/>
          </p:nvSpPr>
          <p:spPr>
            <a:xfrm>
              <a:off x="7640058" y="333582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83" name="Freeform: Shape 382">
              <a:extLst>
                <a:ext uri="{FF2B5EF4-FFF2-40B4-BE49-F238E27FC236}">
                  <a16:creationId xmlns:a16="http://schemas.microsoft.com/office/drawing/2014/main" id="{9C38902C-3EE7-35E0-5523-3213E72ABE84}"/>
                </a:ext>
              </a:extLst>
            </p:cNvPr>
            <p:cNvSpPr/>
            <p:nvPr/>
          </p:nvSpPr>
          <p:spPr>
            <a:xfrm>
              <a:off x="7752128" y="345887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84" name="Freeform: Shape 383">
              <a:extLst>
                <a:ext uri="{FF2B5EF4-FFF2-40B4-BE49-F238E27FC236}">
                  <a16:creationId xmlns:a16="http://schemas.microsoft.com/office/drawing/2014/main" id="{15C2F834-FF52-FDFE-0488-129A428A5AC8}"/>
                </a:ext>
              </a:extLst>
            </p:cNvPr>
            <p:cNvSpPr/>
            <p:nvPr/>
          </p:nvSpPr>
          <p:spPr>
            <a:xfrm>
              <a:off x="7799335" y="341656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85" name="Freeform: Shape 384">
              <a:extLst>
                <a:ext uri="{FF2B5EF4-FFF2-40B4-BE49-F238E27FC236}">
                  <a16:creationId xmlns:a16="http://schemas.microsoft.com/office/drawing/2014/main" id="{439BA9BA-BE12-8EEB-53DD-82DC74DF1050}"/>
                </a:ext>
              </a:extLst>
            </p:cNvPr>
            <p:cNvSpPr/>
            <p:nvPr/>
          </p:nvSpPr>
          <p:spPr>
            <a:xfrm>
              <a:off x="8002575" y="362908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86" name="Freeform: Shape 385">
              <a:extLst>
                <a:ext uri="{FF2B5EF4-FFF2-40B4-BE49-F238E27FC236}">
                  <a16:creationId xmlns:a16="http://schemas.microsoft.com/office/drawing/2014/main" id="{0786648A-0BFB-447F-F4D6-2C11B1557D8F}"/>
                </a:ext>
              </a:extLst>
            </p:cNvPr>
            <p:cNvSpPr/>
            <p:nvPr/>
          </p:nvSpPr>
          <p:spPr>
            <a:xfrm>
              <a:off x="8049781" y="358677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87" name="Freeform: Shape 386">
              <a:extLst>
                <a:ext uri="{FF2B5EF4-FFF2-40B4-BE49-F238E27FC236}">
                  <a16:creationId xmlns:a16="http://schemas.microsoft.com/office/drawing/2014/main" id="{98FDC3EA-550D-232D-DC7F-37C8F1AF59D0}"/>
                </a:ext>
              </a:extLst>
            </p:cNvPr>
            <p:cNvSpPr/>
            <p:nvPr/>
          </p:nvSpPr>
          <p:spPr>
            <a:xfrm>
              <a:off x="8002575" y="362908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88" name="Freeform: Shape 387">
              <a:extLst>
                <a:ext uri="{FF2B5EF4-FFF2-40B4-BE49-F238E27FC236}">
                  <a16:creationId xmlns:a16="http://schemas.microsoft.com/office/drawing/2014/main" id="{9152D4C1-FC54-F1F9-AF32-84B511283A97}"/>
                </a:ext>
              </a:extLst>
            </p:cNvPr>
            <p:cNvSpPr/>
            <p:nvPr/>
          </p:nvSpPr>
          <p:spPr>
            <a:xfrm>
              <a:off x="8049781" y="358677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89" name="Freeform: Shape 388">
              <a:extLst>
                <a:ext uri="{FF2B5EF4-FFF2-40B4-BE49-F238E27FC236}">
                  <a16:creationId xmlns:a16="http://schemas.microsoft.com/office/drawing/2014/main" id="{717967FE-DD71-79BE-1448-6E8CBE584E19}"/>
                </a:ext>
              </a:extLst>
            </p:cNvPr>
            <p:cNvSpPr/>
            <p:nvPr/>
          </p:nvSpPr>
          <p:spPr>
            <a:xfrm>
              <a:off x="8093384" y="362908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0" name="Freeform: Shape 389">
              <a:extLst>
                <a:ext uri="{FF2B5EF4-FFF2-40B4-BE49-F238E27FC236}">
                  <a16:creationId xmlns:a16="http://schemas.microsoft.com/office/drawing/2014/main" id="{F57ECB83-E47F-53AE-F339-C6B58E157F13}"/>
                </a:ext>
              </a:extLst>
            </p:cNvPr>
            <p:cNvSpPr/>
            <p:nvPr/>
          </p:nvSpPr>
          <p:spPr>
            <a:xfrm>
              <a:off x="8140590" y="358677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1" name="Freeform: Shape 390">
              <a:extLst>
                <a:ext uri="{FF2B5EF4-FFF2-40B4-BE49-F238E27FC236}">
                  <a16:creationId xmlns:a16="http://schemas.microsoft.com/office/drawing/2014/main" id="{EF525CB0-0DA1-41B1-737D-C672E94805F8}"/>
                </a:ext>
              </a:extLst>
            </p:cNvPr>
            <p:cNvSpPr/>
            <p:nvPr/>
          </p:nvSpPr>
          <p:spPr>
            <a:xfrm>
              <a:off x="8366533" y="362908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2" name="Freeform: Shape 391">
              <a:extLst>
                <a:ext uri="{FF2B5EF4-FFF2-40B4-BE49-F238E27FC236}">
                  <a16:creationId xmlns:a16="http://schemas.microsoft.com/office/drawing/2014/main" id="{006AA284-A0F1-4451-0714-D8DD279B482B}"/>
                </a:ext>
              </a:extLst>
            </p:cNvPr>
            <p:cNvSpPr/>
            <p:nvPr/>
          </p:nvSpPr>
          <p:spPr>
            <a:xfrm>
              <a:off x="8413739" y="358677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3" name="Freeform: Shape 392">
              <a:extLst>
                <a:ext uri="{FF2B5EF4-FFF2-40B4-BE49-F238E27FC236}">
                  <a16:creationId xmlns:a16="http://schemas.microsoft.com/office/drawing/2014/main" id="{8D87BB73-C57A-5F55-6895-D8D39809DB40}"/>
                </a:ext>
              </a:extLst>
            </p:cNvPr>
            <p:cNvSpPr/>
            <p:nvPr/>
          </p:nvSpPr>
          <p:spPr>
            <a:xfrm>
              <a:off x="8491576" y="362908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4" name="Freeform: Shape 393">
              <a:extLst>
                <a:ext uri="{FF2B5EF4-FFF2-40B4-BE49-F238E27FC236}">
                  <a16:creationId xmlns:a16="http://schemas.microsoft.com/office/drawing/2014/main" id="{044D7DDD-8C4E-2DBF-FD7E-8878AA205D1E}"/>
                </a:ext>
              </a:extLst>
            </p:cNvPr>
            <p:cNvSpPr/>
            <p:nvPr/>
          </p:nvSpPr>
          <p:spPr>
            <a:xfrm>
              <a:off x="8538782" y="358677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5" name="Freeform: Shape 394">
              <a:extLst>
                <a:ext uri="{FF2B5EF4-FFF2-40B4-BE49-F238E27FC236}">
                  <a16:creationId xmlns:a16="http://schemas.microsoft.com/office/drawing/2014/main" id="{5C7D3CD2-9887-DC25-7CAC-E5FDD1B89275}"/>
                </a:ext>
              </a:extLst>
            </p:cNvPr>
            <p:cNvSpPr/>
            <p:nvPr/>
          </p:nvSpPr>
          <p:spPr>
            <a:xfrm>
              <a:off x="8707789" y="374956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6" name="Freeform: Shape 395">
              <a:extLst>
                <a:ext uri="{FF2B5EF4-FFF2-40B4-BE49-F238E27FC236}">
                  <a16:creationId xmlns:a16="http://schemas.microsoft.com/office/drawing/2014/main" id="{6121F204-D7F3-81A4-6E23-9309118F3F48}"/>
                </a:ext>
              </a:extLst>
            </p:cNvPr>
            <p:cNvSpPr/>
            <p:nvPr/>
          </p:nvSpPr>
          <p:spPr>
            <a:xfrm>
              <a:off x="8754995" y="3707251"/>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7" name="Freeform: Shape 396">
              <a:extLst>
                <a:ext uri="{FF2B5EF4-FFF2-40B4-BE49-F238E27FC236}">
                  <a16:creationId xmlns:a16="http://schemas.microsoft.com/office/drawing/2014/main" id="{511DDA0B-A38A-F746-0513-DBB44F0E987F}"/>
                </a:ext>
              </a:extLst>
            </p:cNvPr>
            <p:cNvSpPr/>
            <p:nvPr/>
          </p:nvSpPr>
          <p:spPr>
            <a:xfrm>
              <a:off x="8867065" y="374956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8" name="Freeform: Shape 397">
              <a:extLst>
                <a:ext uri="{FF2B5EF4-FFF2-40B4-BE49-F238E27FC236}">
                  <a16:creationId xmlns:a16="http://schemas.microsoft.com/office/drawing/2014/main" id="{61F32FF8-3248-3588-5437-E9791EBB3058}"/>
                </a:ext>
              </a:extLst>
            </p:cNvPr>
            <p:cNvSpPr/>
            <p:nvPr/>
          </p:nvSpPr>
          <p:spPr>
            <a:xfrm>
              <a:off x="8914272" y="3707251"/>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99" name="Freeform: Shape 398">
              <a:extLst>
                <a:ext uri="{FF2B5EF4-FFF2-40B4-BE49-F238E27FC236}">
                  <a16:creationId xmlns:a16="http://schemas.microsoft.com/office/drawing/2014/main" id="{0EF60E6B-10C1-8383-2362-9299CE719642}"/>
                </a:ext>
              </a:extLst>
            </p:cNvPr>
            <p:cNvSpPr/>
            <p:nvPr/>
          </p:nvSpPr>
          <p:spPr>
            <a:xfrm>
              <a:off x="8878236" y="374956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0" name="Freeform: Shape 399">
              <a:extLst>
                <a:ext uri="{FF2B5EF4-FFF2-40B4-BE49-F238E27FC236}">
                  <a16:creationId xmlns:a16="http://schemas.microsoft.com/office/drawing/2014/main" id="{CC00D1C5-39D3-2267-0D21-F48E33433A0A}"/>
                </a:ext>
              </a:extLst>
            </p:cNvPr>
            <p:cNvSpPr/>
            <p:nvPr/>
          </p:nvSpPr>
          <p:spPr>
            <a:xfrm>
              <a:off x="8925443" y="3707251"/>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1" name="Freeform: Shape 400">
              <a:extLst>
                <a:ext uri="{FF2B5EF4-FFF2-40B4-BE49-F238E27FC236}">
                  <a16:creationId xmlns:a16="http://schemas.microsoft.com/office/drawing/2014/main" id="{9A440967-50EB-0909-DD0E-B4DC78BFB733}"/>
                </a:ext>
              </a:extLst>
            </p:cNvPr>
            <p:cNvSpPr/>
            <p:nvPr/>
          </p:nvSpPr>
          <p:spPr>
            <a:xfrm>
              <a:off x="9082918" y="374956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2" name="Freeform: Shape 401">
              <a:extLst>
                <a:ext uri="{FF2B5EF4-FFF2-40B4-BE49-F238E27FC236}">
                  <a16:creationId xmlns:a16="http://schemas.microsoft.com/office/drawing/2014/main" id="{ACD298BE-94E2-2561-C344-34B0DDB6303F}"/>
                </a:ext>
              </a:extLst>
            </p:cNvPr>
            <p:cNvSpPr/>
            <p:nvPr/>
          </p:nvSpPr>
          <p:spPr>
            <a:xfrm>
              <a:off x="9130484" y="3707251"/>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3" name="Freeform: Shape 402">
              <a:extLst>
                <a:ext uri="{FF2B5EF4-FFF2-40B4-BE49-F238E27FC236}">
                  <a16:creationId xmlns:a16="http://schemas.microsoft.com/office/drawing/2014/main" id="{C1384BFB-DE0F-3DED-1A32-A14E3E5A4B4C}"/>
                </a:ext>
              </a:extLst>
            </p:cNvPr>
            <p:cNvSpPr/>
            <p:nvPr/>
          </p:nvSpPr>
          <p:spPr>
            <a:xfrm>
              <a:off x="9196790" y="374956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4" name="Freeform: Shape 403">
              <a:extLst>
                <a:ext uri="{FF2B5EF4-FFF2-40B4-BE49-F238E27FC236}">
                  <a16:creationId xmlns:a16="http://schemas.microsoft.com/office/drawing/2014/main" id="{9D33F59D-38AB-92E8-EB76-BF2CB96CC984}"/>
                </a:ext>
              </a:extLst>
            </p:cNvPr>
            <p:cNvSpPr/>
            <p:nvPr/>
          </p:nvSpPr>
          <p:spPr>
            <a:xfrm>
              <a:off x="9243996" y="3707251"/>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5" name="Freeform: Shape 404">
              <a:extLst>
                <a:ext uri="{FF2B5EF4-FFF2-40B4-BE49-F238E27FC236}">
                  <a16:creationId xmlns:a16="http://schemas.microsoft.com/office/drawing/2014/main" id="{0DC32F02-A5C4-3B13-A914-25B315FB2C34}"/>
                </a:ext>
              </a:extLst>
            </p:cNvPr>
            <p:cNvSpPr/>
            <p:nvPr/>
          </p:nvSpPr>
          <p:spPr>
            <a:xfrm>
              <a:off x="9606513" y="374956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6" name="Freeform: Shape 405">
              <a:extLst>
                <a:ext uri="{FF2B5EF4-FFF2-40B4-BE49-F238E27FC236}">
                  <a16:creationId xmlns:a16="http://schemas.microsoft.com/office/drawing/2014/main" id="{61F0EF52-E614-1C76-8C65-D92CD9BA7E07}"/>
                </a:ext>
              </a:extLst>
            </p:cNvPr>
            <p:cNvSpPr/>
            <p:nvPr/>
          </p:nvSpPr>
          <p:spPr>
            <a:xfrm>
              <a:off x="9653719" y="3707251"/>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7" name="Freeform: Shape 406">
              <a:extLst>
                <a:ext uri="{FF2B5EF4-FFF2-40B4-BE49-F238E27FC236}">
                  <a16:creationId xmlns:a16="http://schemas.microsoft.com/office/drawing/2014/main" id="{C8D0B2F5-48D5-522E-17AA-FFD2EB410572}"/>
                </a:ext>
              </a:extLst>
            </p:cNvPr>
            <p:cNvSpPr/>
            <p:nvPr/>
          </p:nvSpPr>
          <p:spPr>
            <a:xfrm>
              <a:off x="9822365" y="374956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8" name="Freeform: Shape 407">
              <a:extLst>
                <a:ext uri="{FF2B5EF4-FFF2-40B4-BE49-F238E27FC236}">
                  <a16:creationId xmlns:a16="http://schemas.microsoft.com/office/drawing/2014/main" id="{51933F8A-C42F-8A0A-8D69-B49E741268C1}"/>
                </a:ext>
              </a:extLst>
            </p:cNvPr>
            <p:cNvSpPr/>
            <p:nvPr/>
          </p:nvSpPr>
          <p:spPr>
            <a:xfrm>
              <a:off x="9869932" y="3707251"/>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09" name="Freeform: Shape 408">
              <a:extLst>
                <a:ext uri="{FF2B5EF4-FFF2-40B4-BE49-F238E27FC236}">
                  <a16:creationId xmlns:a16="http://schemas.microsoft.com/office/drawing/2014/main" id="{8521D4C9-FA7E-8359-8EBC-3D284B91D16F}"/>
                </a:ext>
              </a:extLst>
            </p:cNvPr>
            <p:cNvSpPr/>
            <p:nvPr/>
          </p:nvSpPr>
          <p:spPr>
            <a:xfrm>
              <a:off x="10061280" y="374956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0" name="Freeform: Shape 409">
              <a:extLst>
                <a:ext uri="{FF2B5EF4-FFF2-40B4-BE49-F238E27FC236}">
                  <a16:creationId xmlns:a16="http://schemas.microsoft.com/office/drawing/2014/main" id="{D1B4351F-E163-AA19-BC68-4A8E454F0D98}"/>
                </a:ext>
              </a:extLst>
            </p:cNvPr>
            <p:cNvSpPr/>
            <p:nvPr/>
          </p:nvSpPr>
          <p:spPr>
            <a:xfrm>
              <a:off x="10108487" y="3707251"/>
              <a:ext cx="36035" cy="84620"/>
            </a:xfrm>
            <a:custGeom>
              <a:avLst/>
              <a:gdLst>
                <a:gd name="connsiteX0" fmla="*/ 1 w 36035"/>
                <a:gd name="connsiteY0" fmla="*/ 0 h 84620"/>
                <a:gd name="connsiteX1" fmla="*/ 1 w 36035"/>
                <a:gd name="connsiteY1" fmla="*/ 84621 h 84620"/>
              </a:gdLst>
              <a:ahLst/>
              <a:cxnLst>
                <a:cxn ang="0">
                  <a:pos x="connsiteX0" y="connsiteY0"/>
                </a:cxn>
                <a:cxn ang="0">
                  <a:pos x="connsiteX1" y="connsiteY1"/>
                </a:cxn>
              </a:cxnLst>
              <a:rect l="l" t="t" r="r" b="b"/>
              <a:pathLst>
                <a:path w="36035" h="84620">
                  <a:moveTo>
                    <a:pt x="1" y="0"/>
                  </a:moveTo>
                  <a:lnTo>
                    <a:pt x="1"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1" name="Freeform: Shape 410">
              <a:extLst>
                <a:ext uri="{FF2B5EF4-FFF2-40B4-BE49-F238E27FC236}">
                  <a16:creationId xmlns:a16="http://schemas.microsoft.com/office/drawing/2014/main" id="{EADA27C3-D18D-CE34-66FB-35B317496D58}"/>
                </a:ext>
              </a:extLst>
            </p:cNvPr>
            <p:cNvSpPr/>
            <p:nvPr/>
          </p:nvSpPr>
          <p:spPr>
            <a:xfrm>
              <a:off x="10163621" y="374956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2" name="Freeform: Shape 411">
              <a:extLst>
                <a:ext uri="{FF2B5EF4-FFF2-40B4-BE49-F238E27FC236}">
                  <a16:creationId xmlns:a16="http://schemas.microsoft.com/office/drawing/2014/main" id="{414FBAB7-63AD-8714-8048-DB8F457EE3F5}"/>
                </a:ext>
              </a:extLst>
            </p:cNvPr>
            <p:cNvSpPr/>
            <p:nvPr/>
          </p:nvSpPr>
          <p:spPr>
            <a:xfrm>
              <a:off x="10211188" y="3707251"/>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3" name="Freeform: Shape 412">
              <a:extLst>
                <a:ext uri="{FF2B5EF4-FFF2-40B4-BE49-F238E27FC236}">
                  <a16:creationId xmlns:a16="http://schemas.microsoft.com/office/drawing/2014/main" id="{465753D9-4E42-CE8B-CFD6-111EEF6EFE60}"/>
                </a:ext>
              </a:extLst>
            </p:cNvPr>
            <p:cNvSpPr/>
            <p:nvPr/>
          </p:nvSpPr>
          <p:spPr>
            <a:xfrm>
              <a:off x="11187389" y="441264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4" name="Freeform: Shape 413">
              <a:extLst>
                <a:ext uri="{FF2B5EF4-FFF2-40B4-BE49-F238E27FC236}">
                  <a16:creationId xmlns:a16="http://schemas.microsoft.com/office/drawing/2014/main" id="{318D3ADE-324C-4DC0-CC0F-70E4B93D405D}"/>
                </a:ext>
              </a:extLst>
            </p:cNvPr>
            <p:cNvSpPr/>
            <p:nvPr/>
          </p:nvSpPr>
          <p:spPr>
            <a:xfrm>
              <a:off x="11234955" y="4370006"/>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sq">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5" name="Freeform: Shape 414">
              <a:extLst>
                <a:ext uri="{FF2B5EF4-FFF2-40B4-BE49-F238E27FC236}">
                  <a16:creationId xmlns:a16="http://schemas.microsoft.com/office/drawing/2014/main" id="{9FE95BA5-C104-2204-FAFD-69A42CEBCFB3}"/>
                </a:ext>
              </a:extLst>
            </p:cNvPr>
            <p:cNvSpPr/>
            <p:nvPr/>
          </p:nvSpPr>
          <p:spPr>
            <a:xfrm>
              <a:off x="1484120" y="154263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6" name="Freeform: Shape 415">
              <a:extLst>
                <a:ext uri="{FF2B5EF4-FFF2-40B4-BE49-F238E27FC236}">
                  <a16:creationId xmlns:a16="http://schemas.microsoft.com/office/drawing/2014/main" id="{B4CECAA5-EFF7-B7E3-BADB-6F30F4ED6E9A}"/>
                </a:ext>
              </a:extLst>
            </p:cNvPr>
            <p:cNvSpPr/>
            <p:nvPr/>
          </p:nvSpPr>
          <p:spPr>
            <a:xfrm>
              <a:off x="1531687" y="150032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7" name="Freeform: Shape 416">
              <a:extLst>
                <a:ext uri="{FF2B5EF4-FFF2-40B4-BE49-F238E27FC236}">
                  <a16:creationId xmlns:a16="http://schemas.microsoft.com/office/drawing/2014/main" id="{793CC15D-5D58-5177-B280-7E065B04DA3C}"/>
                </a:ext>
              </a:extLst>
            </p:cNvPr>
            <p:cNvSpPr/>
            <p:nvPr/>
          </p:nvSpPr>
          <p:spPr>
            <a:xfrm>
              <a:off x="1518353" y="154263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8" name="Freeform: Shape 417">
              <a:extLst>
                <a:ext uri="{FF2B5EF4-FFF2-40B4-BE49-F238E27FC236}">
                  <a16:creationId xmlns:a16="http://schemas.microsoft.com/office/drawing/2014/main" id="{79E25F7D-B854-B9F2-635F-11E380919CF6}"/>
                </a:ext>
              </a:extLst>
            </p:cNvPr>
            <p:cNvSpPr/>
            <p:nvPr/>
          </p:nvSpPr>
          <p:spPr>
            <a:xfrm>
              <a:off x="1565560" y="150032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19" name="Freeform: Shape 418">
              <a:extLst>
                <a:ext uri="{FF2B5EF4-FFF2-40B4-BE49-F238E27FC236}">
                  <a16:creationId xmlns:a16="http://schemas.microsoft.com/office/drawing/2014/main" id="{9E1357CF-11AC-6A01-F411-93B169E1A54F}"/>
                </a:ext>
              </a:extLst>
            </p:cNvPr>
            <p:cNvSpPr/>
            <p:nvPr/>
          </p:nvSpPr>
          <p:spPr>
            <a:xfrm>
              <a:off x="1541056" y="1542637"/>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0" name="Freeform: Shape 419">
              <a:extLst>
                <a:ext uri="{FF2B5EF4-FFF2-40B4-BE49-F238E27FC236}">
                  <a16:creationId xmlns:a16="http://schemas.microsoft.com/office/drawing/2014/main" id="{8CB33B60-2A12-3304-CA4E-DBA176F3BB13}"/>
                </a:ext>
              </a:extLst>
            </p:cNvPr>
            <p:cNvSpPr/>
            <p:nvPr/>
          </p:nvSpPr>
          <p:spPr>
            <a:xfrm>
              <a:off x="1588623" y="150032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1" name="Freeform: Shape 420">
              <a:extLst>
                <a:ext uri="{FF2B5EF4-FFF2-40B4-BE49-F238E27FC236}">
                  <a16:creationId xmlns:a16="http://schemas.microsoft.com/office/drawing/2014/main" id="{A4A71DF3-83C2-591C-3EC9-D98377843AA2}"/>
                </a:ext>
              </a:extLst>
            </p:cNvPr>
            <p:cNvSpPr/>
            <p:nvPr/>
          </p:nvSpPr>
          <p:spPr>
            <a:xfrm>
              <a:off x="1597992" y="1556525"/>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2" name="Freeform: Shape 421">
              <a:extLst>
                <a:ext uri="{FF2B5EF4-FFF2-40B4-BE49-F238E27FC236}">
                  <a16:creationId xmlns:a16="http://schemas.microsoft.com/office/drawing/2014/main" id="{A3404597-4226-10B3-99B9-5045098730C2}"/>
                </a:ext>
              </a:extLst>
            </p:cNvPr>
            <p:cNvSpPr/>
            <p:nvPr/>
          </p:nvSpPr>
          <p:spPr>
            <a:xfrm>
              <a:off x="1645198" y="151421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3" name="Freeform: Shape 422">
              <a:extLst>
                <a:ext uri="{FF2B5EF4-FFF2-40B4-BE49-F238E27FC236}">
                  <a16:creationId xmlns:a16="http://schemas.microsoft.com/office/drawing/2014/main" id="{F41F1B7C-57A4-645E-129D-88E6B1195CF3}"/>
                </a:ext>
              </a:extLst>
            </p:cNvPr>
            <p:cNvSpPr/>
            <p:nvPr/>
          </p:nvSpPr>
          <p:spPr>
            <a:xfrm>
              <a:off x="1609523" y="1556525"/>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4" name="Freeform: Shape 423">
              <a:extLst>
                <a:ext uri="{FF2B5EF4-FFF2-40B4-BE49-F238E27FC236}">
                  <a16:creationId xmlns:a16="http://schemas.microsoft.com/office/drawing/2014/main" id="{856A9227-9F52-26BB-286E-42C4E0BE015F}"/>
                </a:ext>
              </a:extLst>
            </p:cNvPr>
            <p:cNvSpPr/>
            <p:nvPr/>
          </p:nvSpPr>
          <p:spPr>
            <a:xfrm>
              <a:off x="1656730" y="151421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5" name="Freeform: Shape 424">
              <a:extLst>
                <a:ext uri="{FF2B5EF4-FFF2-40B4-BE49-F238E27FC236}">
                  <a16:creationId xmlns:a16="http://schemas.microsoft.com/office/drawing/2014/main" id="{3DB7190D-87D6-6B32-B160-329C5A8F809F}"/>
                </a:ext>
              </a:extLst>
            </p:cNvPr>
            <p:cNvSpPr/>
            <p:nvPr/>
          </p:nvSpPr>
          <p:spPr>
            <a:xfrm>
              <a:off x="1620694" y="1556525"/>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6" name="Freeform: Shape 425">
              <a:extLst>
                <a:ext uri="{FF2B5EF4-FFF2-40B4-BE49-F238E27FC236}">
                  <a16:creationId xmlns:a16="http://schemas.microsoft.com/office/drawing/2014/main" id="{4D69680F-FA43-C905-1009-039CE02C7927}"/>
                </a:ext>
              </a:extLst>
            </p:cNvPr>
            <p:cNvSpPr/>
            <p:nvPr/>
          </p:nvSpPr>
          <p:spPr>
            <a:xfrm>
              <a:off x="1667901" y="151421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7" name="Freeform: Shape 426">
              <a:extLst>
                <a:ext uri="{FF2B5EF4-FFF2-40B4-BE49-F238E27FC236}">
                  <a16:creationId xmlns:a16="http://schemas.microsoft.com/office/drawing/2014/main" id="{06EF115F-BD5E-9B21-7EED-56D07A09ADA0}"/>
                </a:ext>
              </a:extLst>
            </p:cNvPr>
            <p:cNvSpPr/>
            <p:nvPr/>
          </p:nvSpPr>
          <p:spPr>
            <a:xfrm>
              <a:off x="1689162" y="161369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8" name="Freeform: Shape 427">
              <a:extLst>
                <a:ext uri="{FF2B5EF4-FFF2-40B4-BE49-F238E27FC236}">
                  <a16:creationId xmlns:a16="http://schemas.microsoft.com/office/drawing/2014/main" id="{858CCE13-0C72-9BC3-B613-83F836494EE9}"/>
                </a:ext>
              </a:extLst>
            </p:cNvPr>
            <p:cNvSpPr/>
            <p:nvPr/>
          </p:nvSpPr>
          <p:spPr>
            <a:xfrm>
              <a:off x="1736368" y="157138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29" name="Freeform: Shape 428">
              <a:extLst>
                <a:ext uri="{FF2B5EF4-FFF2-40B4-BE49-F238E27FC236}">
                  <a16:creationId xmlns:a16="http://schemas.microsoft.com/office/drawing/2014/main" id="{88608395-968E-85FE-E776-F702FBE6AC03}"/>
                </a:ext>
              </a:extLst>
            </p:cNvPr>
            <p:cNvSpPr/>
            <p:nvPr/>
          </p:nvSpPr>
          <p:spPr>
            <a:xfrm>
              <a:off x="1700333" y="1613692"/>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0" name="Freeform: Shape 429">
              <a:extLst>
                <a:ext uri="{FF2B5EF4-FFF2-40B4-BE49-F238E27FC236}">
                  <a16:creationId xmlns:a16="http://schemas.microsoft.com/office/drawing/2014/main" id="{E78DCBB2-48EC-62FD-D65F-19F5B54E2F41}"/>
                </a:ext>
              </a:extLst>
            </p:cNvPr>
            <p:cNvSpPr/>
            <p:nvPr/>
          </p:nvSpPr>
          <p:spPr>
            <a:xfrm>
              <a:off x="1747539" y="157138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1" name="Freeform: Shape 430">
              <a:extLst>
                <a:ext uri="{FF2B5EF4-FFF2-40B4-BE49-F238E27FC236}">
                  <a16:creationId xmlns:a16="http://schemas.microsoft.com/office/drawing/2014/main" id="{C4ABFBC0-28D5-7467-CB75-7AAAA301D54B}"/>
                </a:ext>
              </a:extLst>
            </p:cNvPr>
            <p:cNvSpPr/>
            <p:nvPr/>
          </p:nvSpPr>
          <p:spPr>
            <a:xfrm>
              <a:off x="1711864" y="162790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2" name="Freeform: Shape 431">
              <a:extLst>
                <a:ext uri="{FF2B5EF4-FFF2-40B4-BE49-F238E27FC236}">
                  <a16:creationId xmlns:a16="http://schemas.microsoft.com/office/drawing/2014/main" id="{3BBB6266-296B-CF20-056C-A7B09722E9F3}"/>
                </a:ext>
              </a:extLst>
            </p:cNvPr>
            <p:cNvSpPr/>
            <p:nvPr/>
          </p:nvSpPr>
          <p:spPr>
            <a:xfrm>
              <a:off x="1759070" y="158559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3" name="Freeform: Shape 432">
              <a:extLst>
                <a:ext uri="{FF2B5EF4-FFF2-40B4-BE49-F238E27FC236}">
                  <a16:creationId xmlns:a16="http://schemas.microsoft.com/office/drawing/2014/main" id="{1D0AAB97-0F40-2F23-C39F-228973E8CD9B}"/>
                </a:ext>
              </a:extLst>
            </p:cNvPr>
            <p:cNvSpPr/>
            <p:nvPr/>
          </p:nvSpPr>
          <p:spPr>
            <a:xfrm>
              <a:off x="1711864" y="162790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4" name="Freeform: Shape 433">
              <a:extLst>
                <a:ext uri="{FF2B5EF4-FFF2-40B4-BE49-F238E27FC236}">
                  <a16:creationId xmlns:a16="http://schemas.microsoft.com/office/drawing/2014/main" id="{E9458F23-A3C6-F10E-664E-BDF1FB9B8DC6}"/>
                </a:ext>
              </a:extLst>
            </p:cNvPr>
            <p:cNvSpPr/>
            <p:nvPr/>
          </p:nvSpPr>
          <p:spPr>
            <a:xfrm>
              <a:off x="1759070" y="158559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5" name="Freeform: Shape 434">
              <a:extLst>
                <a:ext uri="{FF2B5EF4-FFF2-40B4-BE49-F238E27FC236}">
                  <a16:creationId xmlns:a16="http://schemas.microsoft.com/office/drawing/2014/main" id="{8D897ADD-B151-2359-86B8-BD1EA2CC537E}"/>
                </a:ext>
              </a:extLst>
            </p:cNvPr>
            <p:cNvSpPr/>
            <p:nvPr/>
          </p:nvSpPr>
          <p:spPr>
            <a:xfrm>
              <a:off x="1723035" y="162790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6" name="Freeform: Shape 435">
              <a:extLst>
                <a:ext uri="{FF2B5EF4-FFF2-40B4-BE49-F238E27FC236}">
                  <a16:creationId xmlns:a16="http://schemas.microsoft.com/office/drawing/2014/main" id="{A663A1C5-D188-2614-8930-CF488A0ED4AA}"/>
                </a:ext>
              </a:extLst>
            </p:cNvPr>
            <p:cNvSpPr/>
            <p:nvPr/>
          </p:nvSpPr>
          <p:spPr>
            <a:xfrm>
              <a:off x="1770602" y="158559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7" name="Freeform: Shape 436">
              <a:extLst>
                <a:ext uri="{FF2B5EF4-FFF2-40B4-BE49-F238E27FC236}">
                  <a16:creationId xmlns:a16="http://schemas.microsoft.com/office/drawing/2014/main" id="{E48BA4F2-5984-5A83-561C-F864B2B04F8E}"/>
                </a:ext>
              </a:extLst>
            </p:cNvPr>
            <p:cNvSpPr/>
            <p:nvPr/>
          </p:nvSpPr>
          <p:spPr>
            <a:xfrm>
              <a:off x="1757269" y="162790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8" name="Freeform: Shape 437">
              <a:extLst>
                <a:ext uri="{FF2B5EF4-FFF2-40B4-BE49-F238E27FC236}">
                  <a16:creationId xmlns:a16="http://schemas.microsoft.com/office/drawing/2014/main" id="{2D033A9C-B7CC-462F-C6CC-D5E702E90D04}"/>
                </a:ext>
              </a:extLst>
            </p:cNvPr>
            <p:cNvSpPr/>
            <p:nvPr/>
          </p:nvSpPr>
          <p:spPr>
            <a:xfrm>
              <a:off x="1804475" y="158559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39" name="Freeform: Shape 438">
              <a:extLst>
                <a:ext uri="{FF2B5EF4-FFF2-40B4-BE49-F238E27FC236}">
                  <a16:creationId xmlns:a16="http://schemas.microsoft.com/office/drawing/2014/main" id="{F9561FE4-DE8E-02A6-B618-72AD87236E1F}"/>
                </a:ext>
              </a:extLst>
            </p:cNvPr>
            <p:cNvSpPr/>
            <p:nvPr/>
          </p:nvSpPr>
          <p:spPr>
            <a:xfrm>
              <a:off x="1768800" y="162790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0" name="Freeform: Shape 439">
              <a:extLst>
                <a:ext uri="{FF2B5EF4-FFF2-40B4-BE49-F238E27FC236}">
                  <a16:creationId xmlns:a16="http://schemas.microsoft.com/office/drawing/2014/main" id="{10ED202C-23DC-D67C-0395-8C98D1D4FC35}"/>
                </a:ext>
              </a:extLst>
            </p:cNvPr>
            <p:cNvSpPr/>
            <p:nvPr/>
          </p:nvSpPr>
          <p:spPr>
            <a:xfrm>
              <a:off x="1816006" y="158559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1" name="Freeform: Shape 440">
              <a:extLst>
                <a:ext uri="{FF2B5EF4-FFF2-40B4-BE49-F238E27FC236}">
                  <a16:creationId xmlns:a16="http://schemas.microsoft.com/office/drawing/2014/main" id="{0832D207-0000-257D-27E7-00D67B54E30F}"/>
                </a:ext>
              </a:extLst>
            </p:cNvPr>
            <p:cNvSpPr/>
            <p:nvPr/>
          </p:nvSpPr>
          <p:spPr>
            <a:xfrm>
              <a:off x="1768800" y="162790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2" name="Freeform: Shape 441">
              <a:extLst>
                <a:ext uri="{FF2B5EF4-FFF2-40B4-BE49-F238E27FC236}">
                  <a16:creationId xmlns:a16="http://schemas.microsoft.com/office/drawing/2014/main" id="{7FB08FBE-F4F7-8A90-889F-52268333A39F}"/>
                </a:ext>
              </a:extLst>
            </p:cNvPr>
            <p:cNvSpPr/>
            <p:nvPr/>
          </p:nvSpPr>
          <p:spPr>
            <a:xfrm>
              <a:off x="1816006" y="158559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3" name="Freeform: Shape 442">
              <a:extLst>
                <a:ext uri="{FF2B5EF4-FFF2-40B4-BE49-F238E27FC236}">
                  <a16:creationId xmlns:a16="http://schemas.microsoft.com/office/drawing/2014/main" id="{82E33B5B-F4D2-1FC5-8136-8355F26B9606}"/>
                </a:ext>
              </a:extLst>
            </p:cNvPr>
            <p:cNvSpPr/>
            <p:nvPr/>
          </p:nvSpPr>
          <p:spPr>
            <a:xfrm>
              <a:off x="1791502" y="162790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4" name="Freeform: Shape 443">
              <a:extLst>
                <a:ext uri="{FF2B5EF4-FFF2-40B4-BE49-F238E27FC236}">
                  <a16:creationId xmlns:a16="http://schemas.microsoft.com/office/drawing/2014/main" id="{143E040A-F47B-93DD-69E9-F000D2107902}"/>
                </a:ext>
              </a:extLst>
            </p:cNvPr>
            <p:cNvSpPr/>
            <p:nvPr/>
          </p:nvSpPr>
          <p:spPr>
            <a:xfrm>
              <a:off x="1838709" y="158559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5" name="Freeform: Shape 444">
              <a:extLst>
                <a:ext uri="{FF2B5EF4-FFF2-40B4-BE49-F238E27FC236}">
                  <a16:creationId xmlns:a16="http://schemas.microsoft.com/office/drawing/2014/main" id="{9A1243C8-315B-9856-F495-58C036CC066C}"/>
                </a:ext>
              </a:extLst>
            </p:cNvPr>
            <p:cNvSpPr/>
            <p:nvPr/>
          </p:nvSpPr>
          <p:spPr>
            <a:xfrm>
              <a:off x="1791502" y="162790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6" name="Freeform: Shape 445">
              <a:extLst>
                <a:ext uri="{FF2B5EF4-FFF2-40B4-BE49-F238E27FC236}">
                  <a16:creationId xmlns:a16="http://schemas.microsoft.com/office/drawing/2014/main" id="{D778D09B-38C5-D8FF-B5D1-DAC668DA6908}"/>
                </a:ext>
              </a:extLst>
            </p:cNvPr>
            <p:cNvSpPr/>
            <p:nvPr/>
          </p:nvSpPr>
          <p:spPr>
            <a:xfrm>
              <a:off x="1838709" y="158559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7" name="Freeform: Shape 446">
              <a:extLst>
                <a:ext uri="{FF2B5EF4-FFF2-40B4-BE49-F238E27FC236}">
                  <a16:creationId xmlns:a16="http://schemas.microsoft.com/office/drawing/2014/main" id="{F05B0BB4-4692-6A77-AD86-F36E20244F9B}"/>
                </a:ext>
              </a:extLst>
            </p:cNvPr>
            <p:cNvSpPr/>
            <p:nvPr/>
          </p:nvSpPr>
          <p:spPr>
            <a:xfrm>
              <a:off x="1882312" y="164276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8" name="Freeform: Shape 447">
              <a:extLst>
                <a:ext uri="{FF2B5EF4-FFF2-40B4-BE49-F238E27FC236}">
                  <a16:creationId xmlns:a16="http://schemas.microsoft.com/office/drawing/2014/main" id="{2E0BEF61-0FA1-DAC2-92A0-702F4597AEAA}"/>
                </a:ext>
              </a:extLst>
            </p:cNvPr>
            <p:cNvSpPr/>
            <p:nvPr/>
          </p:nvSpPr>
          <p:spPr>
            <a:xfrm>
              <a:off x="1929878" y="160045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49" name="Freeform: Shape 448">
              <a:extLst>
                <a:ext uri="{FF2B5EF4-FFF2-40B4-BE49-F238E27FC236}">
                  <a16:creationId xmlns:a16="http://schemas.microsoft.com/office/drawing/2014/main" id="{91C8C40B-6B8F-CF78-18BB-32175CF97F63}"/>
                </a:ext>
              </a:extLst>
            </p:cNvPr>
            <p:cNvSpPr/>
            <p:nvPr/>
          </p:nvSpPr>
          <p:spPr>
            <a:xfrm>
              <a:off x="1928077" y="165761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0" name="Freeform: Shape 449">
              <a:extLst>
                <a:ext uri="{FF2B5EF4-FFF2-40B4-BE49-F238E27FC236}">
                  <a16:creationId xmlns:a16="http://schemas.microsoft.com/office/drawing/2014/main" id="{839C6C4E-4F5D-0FFF-4D9D-E0FCE7ED3E05}"/>
                </a:ext>
              </a:extLst>
            </p:cNvPr>
            <p:cNvSpPr/>
            <p:nvPr/>
          </p:nvSpPr>
          <p:spPr>
            <a:xfrm>
              <a:off x="1975283" y="161530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1" name="Freeform: Shape 450">
              <a:extLst>
                <a:ext uri="{FF2B5EF4-FFF2-40B4-BE49-F238E27FC236}">
                  <a16:creationId xmlns:a16="http://schemas.microsoft.com/office/drawing/2014/main" id="{1DB2680C-D12B-9832-1551-ABCC9CD2210C}"/>
                </a:ext>
              </a:extLst>
            </p:cNvPr>
            <p:cNvSpPr/>
            <p:nvPr/>
          </p:nvSpPr>
          <p:spPr>
            <a:xfrm>
              <a:off x="1939248" y="1657618"/>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2" name="Freeform: Shape 451">
              <a:extLst>
                <a:ext uri="{FF2B5EF4-FFF2-40B4-BE49-F238E27FC236}">
                  <a16:creationId xmlns:a16="http://schemas.microsoft.com/office/drawing/2014/main" id="{A1B2763C-B613-BED3-617E-1CA3A082800C}"/>
                </a:ext>
              </a:extLst>
            </p:cNvPr>
            <p:cNvSpPr/>
            <p:nvPr/>
          </p:nvSpPr>
          <p:spPr>
            <a:xfrm>
              <a:off x="1986454" y="161530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3" name="Freeform: Shape 452">
              <a:extLst>
                <a:ext uri="{FF2B5EF4-FFF2-40B4-BE49-F238E27FC236}">
                  <a16:creationId xmlns:a16="http://schemas.microsoft.com/office/drawing/2014/main" id="{B17A863E-C5D0-E7F5-A920-30D89E71CC9C}"/>
                </a:ext>
              </a:extLst>
            </p:cNvPr>
            <p:cNvSpPr/>
            <p:nvPr/>
          </p:nvSpPr>
          <p:spPr>
            <a:xfrm>
              <a:off x="1950779" y="165761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4" name="Freeform: Shape 453">
              <a:extLst>
                <a:ext uri="{FF2B5EF4-FFF2-40B4-BE49-F238E27FC236}">
                  <a16:creationId xmlns:a16="http://schemas.microsoft.com/office/drawing/2014/main" id="{FB82E07B-991E-A3CF-43E4-3A4DBF0DDE25}"/>
                </a:ext>
              </a:extLst>
            </p:cNvPr>
            <p:cNvSpPr/>
            <p:nvPr/>
          </p:nvSpPr>
          <p:spPr>
            <a:xfrm>
              <a:off x="1997985" y="161530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5" name="Freeform: Shape 454">
              <a:extLst>
                <a:ext uri="{FF2B5EF4-FFF2-40B4-BE49-F238E27FC236}">
                  <a16:creationId xmlns:a16="http://schemas.microsoft.com/office/drawing/2014/main" id="{2EEFBC11-CA77-6DDE-8C86-2389E181CE3C}"/>
                </a:ext>
              </a:extLst>
            </p:cNvPr>
            <p:cNvSpPr/>
            <p:nvPr/>
          </p:nvSpPr>
          <p:spPr>
            <a:xfrm>
              <a:off x="1996184" y="165761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6" name="Freeform: Shape 455">
              <a:extLst>
                <a:ext uri="{FF2B5EF4-FFF2-40B4-BE49-F238E27FC236}">
                  <a16:creationId xmlns:a16="http://schemas.microsoft.com/office/drawing/2014/main" id="{DF85D421-AB64-FA1A-F86F-6E22576FA7AE}"/>
                </a:ext>
              </a:extLst>
            </p:cNvPr>
            <p:cNvSpPr/>
            <p:nvPr/>
          </p:nvSpPr>
          <p:spPr>
            <a:xfrm>
              <a:off x="2043390" y="161530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7" name="Freeform: Shape 456">
              <a:extLst>
                <a:ext uri="{FF2B5EF4-FFF2-40B4-BE49-F238E27FC236}">
                  <a16:creationId xmlns:a16="http://schemas.microsoft.com/office/drawing/2014/main" id="{A05E5463-CC90-DB22-E8CA-9394660D979C}"/>
                </a:ext>
              </a:extLst>
            </p:cNvPr>
            <p:cNvSpPr/>
            <p:nvPr/>
          </p:nvSpPr>
          <p:spPr>
            <a:xfrm>
              <a:off x="2018886" y="1672798"/>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8" name="Freeform: Shape 457">
              <a:extLst>
                <a:ext uri="{FF2B5EF4-FFF2-40B4-BE49-F238E27FC236}">
                  <a16:creationId xmlns:a16="http://schemas.microsoft.com/office/drawing/2014/main" id="{950480C1-E2AB-C6E8-9B06-4F0124C4FD50}"/>
                </a:ext>
              </a:extLst>
            </p:cNvPr>
            <p:cNvSpPr/>
            <p:nvPr/>
          </p:nvSpPr>
          <p:spPr>
            <a:xfrm>
              <a:off x="2066092" y="163048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59" name="Freeform: Shape 458">
              <a:extLst>
                <a:ext uri="{FF2B5EF4-FFF2-40B4-BE49-F238E27FC236}">
                  <a16:creationId xmlns:a16="http://schemas.microsoft.com/office/drawing/2014/main" id="{BF9C11E9-B454-837A-8DD3-41418044CD76}"/>
                </a:ext>
              </a:extLst>
            </p:cNvPr>
            <p:cNvSpPr/>
            <p:nvPr/>
          </p:nvSpPr>
          <p:spPr>
            <a:xfrm>
              <a:off x="2030417" y="167279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0" name="Freeform: Shape 459">
              <a:extLst>
                <a:ext uri="{FF2B5EF4-FFF2-40B4-BE49-F238E27FC236}">
                  <a16:creationId xmlns:a16="http://schemas.microsoft.com/office/drawing/2014/main" id="{37266A5A-12DB-B060-5D5C-F299AC79D0CA}"/>
                </a:ext>
              </a:extLst>
            </p:cNvPr>
            <p:cNvSpPr/>
            <p:nvPr/>
          </p:nvSpPr>
          <p:spPr>
            <a:xfrm>
              <a:off x="2077624" y="163048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1" name="Freeform: Shape 460">
              <a:extLst>
                <a:ext uri="{FF2B5EF4-FFF2-40B4-BE49-F238E27FC236}">
                  <a16:creationId xmlns:a16="http://schemas.microsoft.com/office/drawing/2014/main" id="{C1CBE6C5-D7D5-FADC-EE1B-79F8D8F1F151}"/>
                </a:ext>
              </a:extLst>
            </p:cNvPr>
            <p:cNvSpPr/>
            <p:nvPr/>
          </p:nvSpPr>
          <p:spPr>
            <a:xfrm>
              <a:off x="2030417" y="167279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2" name="Freeform: Shape 461">
              <a:extLst>
                <a:ext uri="{FF2B5EF4-FFF2-40B4-BE49-F238E27FC236}">
                  <a16:creationId xmlns:a16="http://schemas.microsoft.com/office/drawing/2014/main" id="{096DC707-86B8-A94D-5BCD-B07EFDEDB908}"/>
                </a:ext>
              </a:extLst>
            </p:cNvPr>
            <p:cNvSpPr/>
            <p:nvPr/>
          </p:nvSpPr>
          <p:spPr>
            <a:xfrm>
              <a:off x="2077624" y="163048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3" name="Freeform: Shape 462">
              <a:extLst>
                <a:ext uri="{FF2B5EF4-FFF2-40B4-BE49-F238E27FC236}">
                  <a16:creationId xmlns:a16="http://schemas.microsoft.com/office/drawing/2014/main" id="{ADB7F0B9-0A7A-D452-8F8A-1394CFDA7CCA}"/>
                </a:ext>
              </a:extLst>
            </p:cNvPr>
            <p:cNvSpPr/>
            <p:nvPr/>
          </p:nvSpPr>
          <p:spPr>
            <a:xfrm>
              <a:off x="2166992" y="178067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4" name="Freeform: Shape 463">
              <a:extLst>
                <a:ext uri="{FF2B5EF4-FFF2-40B4-BE49-F238E27FC236}">
                  <a16:creationId xmlns:a16="http://schemas.microsoft.com/office/drawing/2014/main" id="{9652974B-C74A-C156-0AE9-EBAF87C9E4F8}"/>
                </a:ext>
              </a:extLst>
            </p:cNvPr>
            <p:cNvSpPr/>
            <p:nvPr/>
          </p:nvSpPr>
          <p:spPr>
            <a:xfrm>
              <a:off x="2214198" y="173836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5" name="Freeform: Shape 464">
              <a:extLst>
                <a:ext uri="{FF2B5EF4-FFF2-40B4-BE49-F238E27FC236}">
                  <a16:creationId xmlns:a16="http://schemas.microsoft.com/office/drawing/2014/main" id="{B970A881-DE00-954A-ABE5-77C0283C03DF}"/>
                </a:ext>
              </a:extLst>
            </p:cNvPr>
            <p:cNvSpPr/>
            <p:nvPr/>
          </p:nvSpPr>
          <p:spPr>
            <a:xfrm>
              <a:off x="2178163" y="178067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6" name="Freeform: Shape 465">
              <a:extLst>
                <a:ext uri="{FF2B5EF4-FFF2-40B4-BE49-F238E27FC236}">
                  <a16:creationId xmlns:a16="http://schemas.microsoft.com/office/drawing/2014/main" id="{A6AF981E-52C9-CBF0-5AFC-CF310BDD14AA}"/>
                </a:ext>
              </a:extLst>
            </p:cNvPr>
            <p:cNvSpPr/>
            <p:nvPr/>
          </p:nvSpPr>
          <p:spPr>
            <a:xfrm>
              <a:off x="2225369" y="173836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7" name="Freeform: Shape 466">
              <a:extLst>
                <a:ext uri="{FF2B5EF4-FFF2-40B4-BE49-F238E27FC236}">
                  <a16:creationId xmlns:a16="http://schemas.microsoft.com/office/drawing/2014/main" id="{8065991B-33B8-7445-51E9-FEBA35502BD1}"/>
                </a:ext>
              </a:extLst>
            </p:cNvPr>
            <p:cNvSpPr/>
            <p:nvPr/>
          </p:nvSpPr>
          <p:spPr>
            <a:xfrm>
              <a:off x="2189694" y="178067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8" name="Freeform: Shape 467">
              <a:extLst>
                <a:ext uri="{FF2B5EF4-FFF2-40B4-BE49-F238E27FC236}">
                  <a16:creationId xmlns:a16="http://schemas.microsoft.com/office/drawing/2014/main" id="{44832BA8-CE06-BBA1-E709-0CFFC8036E1F}"/>
                </a:ext>
              </a:extLst>
            </p:cNvPr>
            <p:cNvSpPr/>
            <p:nvPr/>
          </p:nvSpPr>
          <p:spPr>
            <a:xfrm>
              <a:off x="2236901" y="173836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69" name="Freeform: Shape 468">
              <a:extLst>
                <a:ext uri="{FF2B5EF4-FFF2-40B4-BE49-F238E27FC236}">
                  <a16:creationId xmlns:a16="http://schemas.microsoft.com/office/drawing/2014/main" id="{0D4D93F4-362B-7344-E607-C1FE2AAB7E59}"/>
                </a:ext>
              </a:extLst>
            </p:cNvPr>
            <p:cNvSpPr/>
            <p:nvPr/>
          </p:nvSpPr>
          <p:spPr>
            <a:xfrm>
              <a:off x="2280503" y="1796176"/>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0" name="Freeform: Shape 469">
              <a:extLst>
                <a:ext uri="{FF2B5EF4-FFF2-40B4-BE49-F238E27FC236}">
                  <a16:creationId xmlns:a16="http://schemas.microsoft.com/office/drawing/2014/main" id="{FA7494F1-74BA-AC6C-222B-CD30DC75ACBF}"/>
                </a:ext>
              </a:extLst>
            </p:cNvPr>
            <p:cNvSpPr/>
            <p:nvPr/>
          </p:nvSpPr>
          <p:spPr>
            <a:xfrm>
              <a:off x="2327710" y="175386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1" name="Freeform: Shape 470">
              <a:extLst>
                <a:ext uri="{FF2B5EF4-FFF2-40B4-BE49-F238E27FC236}">
                  <a16:creationId xmlns:a16="http://schemas.microsoft.com/office/drawing/2014/main" id="{EC9BC7EF-DC24-1558-79A1-8CCF50B68241}"/>
                </a:ext>
              </a:extLst>
            </p:cNvPr>
            <p:cNvSpPr/>
            <p:nvPr/>
          </p:nvSpPr>
          <p:spPr>
            <a:xfrm>
              <a:off x="2325908" y="184333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2" name="Freeform: Shape 471">
              <a:extLst>
                <a:ext uri="{FF2B5EF4-FFF2-40B4-BE49-F238E27FC236}">
                  <a16:creationId xmlns:a16="http://schemas.microsoft.com/office/drawing/2014/main" id="{650B1400-8BE3-793B-4541-46F093F73270}"/>
                </a:ext>
              </a:extLst>
            </p:cNvPr>
            <p:cNvSpPr/>
            <p:nvPr/>
          </p:nvSpPr>
          <p:spPr>
            <a:xfrm>
              <a:off x="2373475" y="1801021"/>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3" name="Freeform: Shape 472">
              <a:extLst>
                <a:ext uri="{FF2B5EF4-FFF2-40B4-BE49-F238E27FC236}">
                  <a16:creationId xmlns:a16="http://schemas.microsoft.com/office/drawing/2014/main" id="{F513694E-1454-3846-28D7-967DD2FAD0DE}"/>
                </a:ext>
              </a:extLst>
            </p:cNvPr>
            <p:cNvSpPr/>
            <p:nvPr/>
          </p:nvSpPr>
          <p:spPr>
            <a:xfrm>
              <a:off x="2337439" y="1859157"/>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4" name="Freeform: Shape 473">
              <a:extLst>
                <a:ext uri="{FF2B5EF4-FFF2-40B4-BE49-F238E27FC236}">
                  <a16:creationId xmlns:a16="http://schemas.microsoft.com/office/drawing/2014/main" id="{58E6E22B-DFC7-3D0A-5F58-9A3B393702FC}"/>
                </a:ext>
              </a:extLst>
            </p:cNvPr>
            <p:cNvSpPr/>
            <p:nvPr/>
          </p:nvSpPr>
          <p:spPr>
            <a:xfrm>
              <a:off x="2384646" y="181684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5" name="Freeform: Shape 474">
              <a:extLst>
                <a:ext uri="{FF2B5EF4-FFF2-40B4-BE49-F238E27FC236}">
                  <a16:creationId xmlns:a16="http://schemas.microsoft.com/office/drawing/2014/main" id="{C8329C99-C84E-0FAB-DCD1-5E20C9D2DB49}"/>
                </a:ext>
              </a:extLst>
            </p:cNvPr>
            <p:cNvSpPr/>
            <p:nvPr/>
          </p:nvSpPr>
          <p:spPr>
            <a:xfrm>
              <a:off x="2348971" y="1859157"/>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6" name="Freeform: Shape 475">
              <a:extLst>
                <a:ext uri="{FF2B5EF4-FFF2-40B4-BE49-F238E27FC236}">
                  <a16:creationId xmlns:a16="http://schemas.microsoft.com/office/drawing/2014/main" id="{B28DD6B0-C3E0-E9B5-150F-3BC6191CF2D1}"/>
                </a:ext>
              </a:extLst>
            </p:cNvPr>
            <p:cNvSpPr/>
            <p:nvPr/>
          </p:nvSpPr>
          <p:spPr>
            <a:xfrm>
              <a:off x="2396177" y="181684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7" name="Freeform: Shape 476">
              <a:extLst>
                <a:ext uri="{FF2B5EF4-FFF2-40B4-BE49-F238E27FC236}">
                  <a16:creationId xmlns:a16="http://schemas.microsoft.com/office/drawing/2014/main" id="{9719F163-B925-4033-88F2-71FBD104A6EF}"/>
                </a:ext>
              </a:extLst>
            </p:cNvPr>
            <p:cNvSpPr/>
            <p:nvPr/>
          </p:nvSpPr>
          <p:spPr>
            <a:xfrm>
              <a:off x="2485185" y="187498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8" name="Freeform: Shape 477">
              <a:extLst>
                <a:ext uri="{FF2B5EF4-FFF2-40B4-BE49-F238E27FC236}">
                  <a16:creationId xmlns:a16="http://schemas.microsoft.com/office/drawing/2014/main" id="{D9572F34-81A9-37F8-AC6D-FA3FE91E9040}"/>
                </a:ext>
              </a:extLst>
            </p:cNvPr>
            <p:cNvSpPr/>
            <p:nvPr/>
          </p:nvSpPr>
          <p:spPr>
            <a:xfrm>
              <a:off x="2532752" y="183267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79" name="Freeform: Shape 478">
              <a:extLst>
                <a:ext uri="{FF2B5EF4-FFF2-40B4-BE49-F238E27FC236}">
                  <a16:creationId xmlns:a16="http://schemas.microsoft.com/office/drawing/2014/main" id="{7782CFEB-14EE-5DDA-544E-12836F944032}"/>
                </a:ext>
              </a:extLst>
            </p:cNvPr>
            <p:cNvSpPr/>
            <p:nvPr/>
          </p:nvSpPr>
          <p:spPr>
            <a:xfrm>
              <a:off x="2496716" y="189113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0" name="Freeform: Shape 479">
              <a:extLst>
                <a:ext uri="{FF2B5EF4-FFF2-40B4-BE49-F238E27FC236}">
                  <a16:creationId xmlns:a16="http://schemas.microsoft.com/office/drawing/2014/main" id="{2B95B85F-672D-1299-8B12-C1789EB2CC9D}"/>
                </a:ext>
              </a:extLst>
            </p:cNvPr>
            <p:cNvSpPr/>
            <p:nvPr/>
          </p:nvSpPr>
          <p:spPr>
            <a:xfrm>
              <a:off x="2543923" y="184882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1" name="Freeform: Shape 480">
              <a:extLst>
                <a:ext uri="{FF2B5EF4-FFF2-40B4-BE49-F238E27FC236}">
                  <a16:creationId xmlns:a16="http://schemas.microsoft.com/office/drawing/2014/main" id="{7855B98A-2202-79F3-AB7E-26D5A007963F}"/>
                </a:ext>
              </a:extLst>
            </p:cNvPr>
            <p:cNvSpPr/>
            <p:nvPr/>
          </p:nvSpPr>
          <p:spPr>
            <a:xfrm>
              <a:off x="2508248" y="190695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2" name="Freeform: Shape 481">
              <a:extLst>
                <a:ext uri="{FF2B5EF4-FFF2-40B4-BE49-F238E27FC236}">
                  <a16:creationId xmlns:a16="http://schemas.microsoft.com/office/drawing/2014/main" id="{BB65DBE8-3205-E92B-D250-81FAF45ADA0F}"/>
                </a:ext>
              </a:extLst>
            </p:cNvPr>
            <p:cNvSpPr/>
            <p:nvPr/>
          </p:nvSpPr>
          <p:spPr>
            <a:xfrm>
              <a:off x="2555454" y="1864648"/>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3" name="Freeform: Shape 482">
              <a:extLst>
                <a:ext uri="{FF2B5EF4-FFF2-40B4-BE49-F238E27FC236}">
                  <a16:creationId xmlns:a16="http://schemas.microsoft.com/office/drawing/2014/main" id="{0798DC19-9247-3142-5B71-389C147F9824}"/>
                </a:ext>
              </a:extLst>
            </p:cNvPr>
            <p:cNvSpPr/>
            <p:nvPr/>
          </p:nvSpPr>
          <p:spPr>
            <a:xfrm>
              <a:off x="2508248" y="190695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4" name="Freeform: Shape 483">
              <a:extLst>
                <a:ext uri="{FF2B5EF4-FFF2-40B4-BE49-F238E27FC236}">
                  <a16:creationId xmlns:a16="http://schemas.microsoft.com/office/drawing/2014/main" id="{4C428AFA-5961-92E5-E24A-70561E89BFCE}"/>
                </a:ext>
              </a:extLst>
            </p:cNvPr>
            <p:cNvSpPr/>
            <p:nvPr/>
          </p:nvSpPr>
          <p:spPr>
            <a:xfrm>
              <a:off x="2555454" y="1864648"/>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5" name="Freeform: Shape 484">
              <a:extLst>
                <a:ext uri="{FF2B5EF4-FFF2-40B4-BE49-F238E27FC236}">
                  <a16:creationId xmlns:a16="http://schemas.microsoft.com/office/drawing/2014/main" id="{6F886C6E-39EE-BF22-970F-2E38A0421021}"/>
                </a:ext>
              </a:extLst>
            </p:cNvPr>
            <p:cNvSpPr/>
            <p:nvPr/>
          </p:nvSpPr>
          <p:spPr>
            <a:xfrm>
              <a:off x="2576355" y="190695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6" name="Freeform: Shape 485">
              <a:extLst>
                <a:ext uri="{FF2B5EF4-FFF2-40B4-BE49-F238E27FC236}">
                  <a16:creationId xmlns:a16="http://schemas.microsoft.com/office/drawing/2014/main" id="{F968AD99-CAC1-A051-8629-4CE538E8E3F4}"/>
                </a:ext>
              </a:extLst>
            </p:cNvPr>
            <p:cNvSpPr/>
            <p:nvPr/>
          </p:nvSpPr>
          <p:spPr>
            <a:xfrm>
              <a:off x="2623561" y="1864648"/>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7" name="Freeform: Shape 486">
              <a:extLst>
                <a:ext uri="{FF2B5EF4-FFF2-40B4-BE49-F238E27FC236}">
                  <a16:creationId xmlns:a16="http://schemas.microsoft.com/office/drawing/2014/main" id="{0E38B895-50CE-5B9A-70B9-96EA43F9A4F2}"/>
                </a:ext>
              </a:extLst>
            </p:cNvPr>
            <p:cNvSpPr/>
            <p:nvPr/>
          </p:nvSpPr>
          <p:spPr>
            <a:xfrm>
              <a:off x="2576355" y="190695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8" name="Freeform: Shape 487">
              <a:extLst>
                <a:ext uri="{FF2B5EF4-FFF2-40B4-BE49-F238E27FC236}">
                  <a16:creationId xmlns:a16="http://schemas.microsoft.com/office/drawing/2014/main" id="{4AF85577-4FD7-5965-6605-B8EDF37B3872}"/>
                </a:ext>
              </a:extLst>
            </p:cNvPr>
            <p:cNvSpPr/>
            <p:nvPr/>
          </p:nvSpPr>
          <p:spPr>
            <a:xfrm>
              <a:off x="2623561" y="1864648"/>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89" name="Freeform: Shape 488">
              <a:extLst>
                <a:ext uri="{FF2B5EF4-FFF2-40B4-BE49-F238E27FC236}">
                  <a16:creationId xmlns:a16="http://schemas.microsoft.com/office/drawing/2014/main" id="{27D6C562-B3CE-39B4-F4DC-F3506421802B}"/>
                </a:ext>
              </a:extLst>
            </p:cNvPr>
            <p:cNvSpPr/>
            <p:nvPr/>
          </p:nvSpPr>
          <p:spPr>
            <a:xfrm>
              <a:off x="2655993" y="195637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0" name="Freeform: Shape 489">
              <a:extLst>
                <a:ext uri="{FF2B5EF4-FFF2-40B4-BE49-F238E27FC236}">
                  <a16:creationId xmlns:a16="http://schemas.microsoft.com/office/drawing/2014/main" id="{90B48B25-575D-BF4B-0E57-8FFA40D2B6B8}"/>
                </a:ext>
              </a:extLst>
            </p:cNvPr>
            <p:cNvSpPr/>
            <p:nvPr/>
          </p:nvSpPr>
          <p:spPr>
            <a:xfrm>
              <a:off x="2703199" y="191406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1" name="Freeform: Shape 490">
              <a:extLst>
                <a:ext uri="{FF2B5EF4-FFF2-40B4-BE49-F238E27FC236}">
                  <a16:creationId xmlns:a16="http://schemas.microsoft.com/office/drawing/2014/main" id="{ADC15D9D-418A-2EBA-0399-DBFDC716FB0A}"/>
                </a:ext>
              </a:extLst>
            </p:cNvPr>
            <p:cNvSpPr/>
            <p:nvPr/>
          </p:nvSpPr>
          <p:spPr>
            <a:xfrm>
              <a:off x="2667524" y="195637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2" name="Freeform: Shape 491">
              <a:extLst>
                <a:ext uri="{FF2B5EF4-FFF2-40B4-BE49-F238E27FC236}">
                  <a16:creationId xmlns:a16="http://schemas.microsoft.com/office/drawing/2014/main" id="{4B2406B3-1923-8CC1-F69F-B458D1C993BB}"/>
                </a:ext>
              </a:extLst>
            </p:cNvPr>
            <p:cNvSpPr/>
            <p:nvPr/>
          </p:nvSpPr>
          <p:spPr>
            <a:xfrm>
              <a:off x="2714731" y="191406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3" name="Freeform: Shape 492">
              <a:extLst>
                <a:ext uri="{FF2B5EF4-FFF2-40B4-BE49-F238E27FC236}">
                  <a16:creationId xmlns:a16="http://schemas.microsoft.com/office/drawing/2014/main" id="{95EE9474-AA4D-0DBC-AA2F-D2C81FFE3F8B}"/>
                </a:ext>
              </a:extLst>
            </p:cNvPr>
            <p:cNvSpPr/>
            <p:nvPr/>
          </p:nvSpPr>
          <p:spPr>
            <a:xfrm>
              <a:off x="2667524" y="195637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4" name="Freeform: Shape 493">
              <a:extLst>
                <a:ext uri="{FF2B5EF4-FFF2-40B4-BE49-F238E27FC236}">
                  <a16:creationId xmlns:a16="http://schemas.microsoft.com/office/drawing/2014/main" id="{8B051310-A14F-C867-B7DF-D494F5E78BF3}"/>
                </a:ext>
              </a:extLst>
            </p:cNvPr>
            <p:cNvSpPr/>
            <p:nvPr/>
          </p:nvSpPr>
          <p:spPr>
            <a:xfrm>
              <a:off x="2714731" y="191406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5" name="Freeform: Shape 494">
              <a:extLst>
                <a:ext uri="{FF2B5EF4-FFF2-40B4-BE49-F238E27FC236}">
                  <a16:creationId xmlns:a16="http://schemas.microsoft.com/office/drawing/2014/main" id="{7F8974F7-CB93-A846-F918-1A49484A9389}"/>
                </a:ext>
              </a:extLst>
            </p:cNvPr>
            <p:cNvSpPr/>
            <p:nvPr/>
          </p:nvSpPr>
          <p:spPr>
            <a:xfrm>
              <a:off x="2678695" y="195637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6" name="Freeform: Shape 495">
              <a:extLst>
                <a:ext uri="{FF2B5EF4-FFF2-40B4-BE49-F238E27FC236}">
                  <a16:creationId xmlns:a16="http://schemas.microsoft.com/office/drawing/2014/main" id="{CB1DAE68-8D82-5910-49F4-BAC29EC07CDE}"/>
                </a:ext>
              </a:extLst>
            </p:cNvPr>
            <p:cNvSpPr/>
            <p:nvPr/>
          </p:nvSpPr>
          <p:spPr>
            <a:xfrm>
              <a:off x="2725902" y="191406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7" name="Freeform: Shape 496">
              <a:extLst>
                <a:ext uri="{FF2B5EF4-FFF2-40B4-BE49-F238E27FC236}">
                  <a16:creationId xmlns:a16="http://schemas.microsoft.com/office/drawing/2014/main" id="{69E49973-0CF1-F8F3-F436-FFEE78377D28}"/>
                </a:ext>
              </a:extLst>
            </p:cNvPr>
            <p:cNvSpPr/>
            <p:nvPr/>
          </p:nvSpPr>
          <p:spPr>
            <a:xfrm>
              <a:off x="2701398" y="197316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8" name="Freeform: Shape 497">
              <a:extLst>
                <a:ext uri="{FF2B5EF4-FFF2-40B4-BE49-F238E27FC236}">
                  <a16:creationId xmlns:a16="http://schemas.microsoft.com/office/drawing/2014/main" id="{CEF97BA2-D9C1-4D89-2CAF-F5AEA3EB93E0}"/>
                </a:ext>
              </a:extLst>
            </p:cNvPr>
            <p:cNvSpPr/>
            <p:nvPr/>
          </p:nvSpPr>
          <p:spPr>
            <a:xfrm>
              <a:off x="2748604" y="193085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499" name="Freeform: Shape 498">
              <a:extLst>
                <a:ext uri="{FF2B5EF4-FFF2-40B4-BE49-F238E27FC236}">
                  <a16:creationId xmlns:a16="http://schemas.microsoft.com/office/drawing/2014/main" id="{EBC79542-38C9-1BA3-8F0A-4D6494D6FEE5}"/>
                </a:ext>
              </a:extLst>
            </p:cNvPr>
            <p:cNvSpPr/>
            <p:nvPr/>
          </p:nvSpPr>
          <p:spPr>
            <a:xfrm>
              <a:off x="2712929" y="197316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0" name="Freeform: Shape 499">
              <a:extLst>
                <a:ext uri="{FF2B5EF4-FFF2-40B4-BE49-F238E27FC236}">
                  <a16:creationId xmlns:a16="http://schemas.microsoft.com/office/drawing/2014/main" id="{8F9BA4E5-A851-646B-E121-E0C37A0575B8}"/>
                </a:ext>
              </a:extLst>
            </p:cNvPr>
            <p:cNvSpPr/>
            <p:nvPr/>
          </p:nvSpPr>
          <p:spPr>
            <a:xfrm>
              <a:off x="2760135" y="193085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1" name="Freeform: Shape 500">
              <a:extLst>
                <a:ext uri="{FF2B5EF4-FFF2-40B4-BE49-F238E27FC236}">
                  <a16:creationId xmlns:a16="http://schemas.microsoft.com/office/drawing/2014/main" id="{4E2D9E0C-575F-4112-75CE-3407C65863F1}"/>
                </a:ext>
              </a:extLst>
            </p:cNvPr>
            <p:cNvSpPr/>
            <p:nvPr/>
          </p:nvSpPr>
          <p:spPr>
            <a:xfrm>
              <a:off x="2735631" y="197316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2" name="Freeform: Shape 501">
              <a:extLst>
                <a:ext uri="{FF2B5EF4-FFF2-40B4-BE49-F238E27FC236}">
                  <a16:creationId xmlns:a16="http://schemas.microsoft.com/office/drawing/2014/main" id="{E8FF2B3D-71E5-175F-2CB0-AA19C9E3A22F}"/>
                </a:ext>
              </a:extLst>
            </p:cNvPr>
            <p:cNvSpPr/>
            <p:nvPr/>
          </p:nvSpPr>
          <p:spPr>
            <a:xfrm>
              <a:off x="2782838" y="193085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3" name="Freeform: Shape 502">
              <a:extLst>
                <a:ext uri="{FF2B5EF4-FFF2-40B4-BE49-F238E27FC236}">
                  <a16:creationId xmlns:a16="http://schemas.microsoft.com/office/drawing/2014/main" id="{C46B4913-5640-3D39-5740-2DA61F0E6E6A}"/>
                </a:ext>
              </a:extLst>
            </p:cNvPr>
            <p:cNvSpPr/>
            <p:nvPr/>
          </p:nvSpPr>
          <p:spPr>
            <a:xfrm>
              <a:off x="2747163" y="197316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4" name="Freeform: Shape 503">
              <a:extLst>
                <a:ext uri="{FF2B5EF4-FFF2-40B4-BE49-F238E27FC236}">
                  <a16:creationId xmlns:a16="http://schemas.microsoft.com/office/drawing/2014/main" id="{9E08D614-6E4D-4EB1-2647-19E7A1E904F1}"/>
                </a:ext>
              </a:extLst>
            </p:cNvPr>
            <p:cNvSpPr/>
            <p:nvPr/>
          </p:nvSpPr>
          <p:spPr>
            <a:xfrm>
              <a:off x="2794369" y="193085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5" name="Freeform: Shape 504">
              <a:extLst>
                <a:ext uri="{FF2B5EF4-FFF2-40B4-BE49-F238E27FC236}">
                  <a16:creationId xmlns:a16="http://schemas.microsoft.com/office/drawing/2014/main" id="{BAE32E3A-3625-4E67-01EA-2610382CD349}"/>
                </a:ext>
              </a:extLst>
            </p:cNvPr>
            <p:cNvSpPr/>
            <p:nvPr/>
          </p:nvSpPr>
          <p:spPr>
            <a:xfrm>
              <a:off x="2747163" y="197316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6" name="Freeform: Shape 505">
              <a:extLst>
                <a:ext uri="{FF2B5EF4-FFF2-40B4-BE49-F238E27FC236}">
                  <a16:creationId xmlns:a16="http://schemas.microsoft.com/office/drawing/2014/main" id="{407AD080-468E-32BC-935A-D67B5855D53F}"/>
                </a:ext>
              </a:extLst>
            </p:cNvPr>
            <p:cNvSpPr/>
            <p:nvPr/>
          </p:nvSpPr>
          <p:spPr>
            <a:xfrm>
              <a:off x="2794369" y="193085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7" name="Freeform: Shape 506">
              <a:extLst>
                <a:ext uri="{FF2B5EF4-FFF2-40B4-BE49-F238E27FC236}">
                  <a16:creationId xmlns:a16="http://schemas.microsoft.com/office/drawing/2014/main" id="{7822E01C-2BCA-B3E9-319B-B57DFC4F7A10}"/>
                </a:ext>
              </a:extLst>
            </p:cNvPr>
            <p:cNvSpPr/>
            <p:nvPr/>
          </p:nvSpPr>
          <p:spPr>
            <a:xfrm>
              <a:off x="2792567" y="197316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8" name="Freeform: Shape 507">
              <a:extLst>
                <a:ext uri="{FF2B5EF4-FFF2-40B4-BE49-F238E27FC236}">
                  <a16:creationId xmlns:a16="http://schemas.microsoft.com/office/drawing/2014/main" id="{778A90BB-AF2C-BA03-94C1-884DD7F6A537}"/>
                </a:ext>
              </a:extLst>
            </p:cNvPr>
            <p:cNvSpPr/>
            <p:nvPr/>
          </p:nvSpPr>
          <p:spPr>
            <a:xfrm>
              <a:off x="2839774" y="193085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09" name="Freeform: Shape 508">
              <a:extLst>
                <a:ext uri="{FF2B5EF4-FFF2-40B4-BE49-F238E27FC236}">
                  <a16:creationId xmlns:a16="http://schemas.microsoft.com/office/drawing/2014/main" id="{A5BA345F-D442-B87B-65B4-3B1E111EAA2C}"/>
                </a:ext>
              </a:extLst>
            </p:cNvPr>
            <p:cNvSpPr/>
            <p:nvPr/>
          </p:nvSpPr>
          <p:spPr>
            <a:xfrm>
              <a:off x="2837972" y="200772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0" name="Freeform: Shape 509">
              <a:extLst>
                <a:ext uri="{FF2B5EF4-FFF2-40B4-BE49-F238E27FC236}">
                  <a16:creationId xmlns:a16="http://schemas.microsoft.com/office/drawing/2014/main" id="{DA726F51-EAA0-E7C4-2CFF-8E5910CFE529}"/>
                </a:ext>
              </a:extLst>
            </p:cNvPr>
            <p:cNvSpPr/>
            <p:nvPr/>
          </p:nvSpPr>
          <p:spPr>
            <a:xfrm>
              <a:off x="2885179" y="196541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1" name="Freeform: Shape 510">
              <a:extLst>
                <a:ext uri="{FF2B5EF4-FFF2-40B4-BE49-F238E27FC236}">
                  <a16:creationId xmlns:a16="http://schemas.microsoft.com/office/drawing/2014/main" id="{AB5C8AD9-8455-BB30-5F5E-B7E22828E465}"/>
                </a:ext>
              </a:extLst>
            </p:cNvPr>
            <p:cNvSpPr/>
            <p:nvPr/>
          </p:nvSpPr>
          <p:spPr>
            <a:xfrm>
              <a:off x="2883377" y="204261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2" name="Freeform: Shape 511">
              <a:extLst>
                <a:ext uri="{FF2B5EF4-FFF2-40B4-BE49-F238E27FC236}">
                  <a16:creationId xmlns:a16="http://schemas.microsoft.com/office/drawing/2014/main" id="{0A320354-4101-93D5-4932-0E123CCA989F}"/>
                </a:ext>
              </a:extLst>
            </p:cNvPr>
            <p:cNvSpPr/>
            <p:nvPr/>
          </p:nvSpPr>
          <p:spPr>
            <a:xfrm>
              <a:off x="2930944" y="200030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3" name="Freeform: Shape 512">
              <a:extLst>
                <a:ext uri="{FF2B5EF4-FFF2-40B4-BE49-F238E27FC236}">
                  <a16:creationId xmlns:a16="http://schemas.microsoft.com/office/drawing/2014/main" id="{5ADB9BFA-EBD0-F055-EA41-1BFFF3BD4FB8}"/>
                </a:ext>
              </a:extLst>
            </p:cNvPr>
            <p:cNvSpPr/>
            <p:nvPr/>
          </p:nvSpPr>
          <p:spPr>
            <a:xfrm>
              <a:off x="2894908" y="204261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4" name="Freeform: Shape 513">
              <a:extLst>
                <a:ext uri="{FF2B5EF4-FFF2-40B4-BE49-F238E27FC236}">
                  <a16:creationId xmlns:a16="http://schemas.microsoft.com/office/drawing/2014/main" id="{26990A86-C1AB-4C2C-7F63-502AF0B2BEA9}"/>
                </a:ext>
              </a:extLst>
            </p:cNvPr>
            <p:cNvSpPr/>
            <p:nvPr/>
          </p:nvSpPr>
          <p:spPr>
            <a:xfrm>
              <a:off x="2942115" y="200030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5" name="Freeform: Shape 514">
              <a:extLst>
                <a:ext uri="{FF2B5EF4-FFF2-40B4-BE49-F238E27FC236}">
                  <a16:creationId xmlns:a16="http://schemas.microsoft.com/office/drawing/2014/main" id="{DB489C4E-D822-0624-AE37-4043420158F9}"/>
                </a:ext>
              </a:extLst>
            </p:cNvPr>
            <p:cNvSpPr/>
            <p:nvPr/>
          </p:nvSpPr>
          <p:spPr>
            <a:xfrm>
              <a:off x="2906079" y="204261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6" name="Freeform: Shape 515">
              <a:extLst>
                <a:ext uri="{FF2B5EF4-FFF2-40B4-BE49-F238E27FC236}">
                  <a16:creationId xmlns:a16="http://schemas.microsoft.com/office/drawing/2014/main" id="{74046E04-2DCB-B019-63CD-A6D85572803E}"/>
                </a:ext>
              </a:extLst>
            </p:cNvPr>
            <p:cNvSpPr/>
            <p:nvPr/>
          </p:nvSpPr>
          <p:spPr>
            <a:xfrm>
              <a:off x="2953646" y="200030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7" name="Freeform: Shape 516">
              <a:extLst>
                <a:ext uri="{FF2B5EF4-FFF2-40B4-BE49-F238E27FC236}">
                  <a16:creationId xmlns:a16="http://schemas.microsoft.com/office/drawing/2014/main" id="{3C61739D-1BD3-5765-093F-00031C2D97CA}"/>
                </a:ext>
              </a:extLst>
            </p:cNvPr>
            <p:cNvSpPr/>
            <p:nvPr/>
          </p:nvSpPr>
          <p:spPr>
            <a:xfrm>
              <a:off x="2951844" y="206037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8" name="Freeform: Shape 517">
              <a:extLst>
                <a:ext uri="{FF2B5EF4-FFF2-40B4-BE49-F238E27FC236}">
                  <a16:creationId xmlns:a16="http://schemas.microsoft.com/office/drawing/2014/main" id="{48EAD50F-0CB3-81A2-CBFB-DD40360E15DC}"/>
                </a:ext>
              </a:extLst>
            </p:cNvPr>
            <p:cNvSpPr/>
            <p:nvPr/>
          </p:nvSpPr>
          <p:spPr>
            <a:xfrm>
              <a:off x="2999051" y="201806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19" name="Freeform: Shape 518">
              <a:extLst>
                <a:ext uri="{FF2B5EF4-FFF2-40B4-BE49-F238E27FC236}">
                  <a16:creationId xmlns:a16="http://schemas.microsoft.com/office/drawing/2014/main" id="{EFC06985-6355-CB45-7B45-18575C8156DB}"/>
                </a:ext>
              </a:extLst>
            </p:cNvPr>
            <p:cNvSpPr/>
            <p:nvPr/>
          </p:nvSpPr>
          <p:spPr>
            <a:xfrm>
              <a:off x="2963015" y="2060374"/>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0" name="Freeform: Shape 519">
              <a:extLst>
                <a:ext uri="{FF2B5EF4-FFF2-40B4-BE49-F238E27FC236}">
                  <a16:creationId xmlns:a16="http://schemas.microsoft.com/office/drawing/2014/main" id="{1ABE2A16-4350-144C-2DEB-F9D17356B7CC}"/>
                </a:ext>
              </a:extLst>
            </p:cNvPr>
            <p:cNvSpPr/>
            <p:nvPr/>
          </p:nvSpPr>
          <p:spPr>
            <a:xfrm>
              <a:off x="3010222" y="201806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1" name="Freeform: Shape 520">
              <a:extLst>
                <a:ext uri="{FF2B5EF4-FFF2-40B4-BE49-F238E27FC236}">
                  <a16:creationId xmlns:a16="http://schemas.microsoft.com/office/drawing/2014/main" id="{A56327A8-5002-BE49-1793-92E581F52242}"/>
                </a:ext>
              </a:extLst>
            </p:cNvPr>
            <p:cNvSpPr/>
            <p:nvPr/>
          </p:nvSpPr>
          <p:spPr>
            <a:xfrm>
              <a:off x="2985717" y="2078138"/>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2" name="Freeform: Shape 521">
              <a:extLst>
                <a:ext uri="{FF2B5EF4-FFF2-40B4-BE49-F238E27FC236}">
                  <a16:creationId xmlns:a16="http://schemas.microsoft.com/office/drawing/2014/main" id="{03287EA8-86BF-DD58-FF3E-7B1421118D8C}"/>
                </a:ext>
              </a:extLst>
            </p:cNvPr>
            <p:cNvSpPr/>
            <p:nvPr/>
          </p:nvSpPr>
          <p:spPr>
            <a:xfrm>
              <a:off x="3033284" y="2035828"/>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3" name="Freeform: Shape 522">
              <a:extLst>
                <a:ext uri="{FF2B5EF4-FFF2-40B4-BE49-F238E27FC236}">
                  <a16:creationId xmlns:a16="http://schemas.microsoft.com/office/drawing/2014/main" id="{CB2A121A-747E-6FF1-50FD-AFD82AB3F42A}"/>
                </a:ext>
              </a:extLst>
            </p:cNvPr>
            <p:cNvSpPr/>
            <p:nvPr/>
          </p:nvSpPr>
          <p:spPr>
            <a:xfrm>
              <a:off x="3008780" y="207813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4" name="Freeform: Shape 523">
              <a:extLst>
                <a:ext uri="{FF2B5EF4-FFF2-40B4-BE49-F238E27FC236}">
                  <a16:creationId xmlns:a16="http://schemas.microsoft.com/office/drawing/2014/main" id="{A0E74E6A-167E-6206-2203-2F1FFF21A62E}"/>
                </a:ext>
              </a:extLst>
            </p:cNvPr>
            <p:cNvSpPr/>
            <p:nvPr/>
          </p:nvSpPr>
          <p:spPr>
            <a:xfrm>
              <a:off x="3055987" y="2035828"/>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5" name="Freeform: Shape 524">
              <a:extLst>
                <a:ext uri="{FF2B5EF4-FFF2-40B4-BE49-F238E27FC236}">
                  <a16:creationId xmlns:a16="http://schemas.microsoft.com/office/drawing/2014/main" id="{6B04D4E6-503E-83E0-E157-802159695049}"/>
                </a:ext>
              </a:extLst>
            </p:cNvPr>
            <p:cNvSpPr/>
            <p:nvPr/>
          </p:nvSpPr>
          <p:spPr>
            <a:xfrm>
              <a:off x="3031482" y="209654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6" name="Freeform: Shape 525">
              <a:extLst>
                <a:ext uri="{FF2B5EF4-FFF2-40B4-BE49-F238E27FC236}">
                  <a16:creationId xmlns:a16="http://schemas.microsoft.com/office/drawing/2014/main" id="{50BC4995-2EC8-300B-9E95-42CD095028F8}"/>
                </a:ext>
              </a:extLst>
            </p:cNvPr>
            <p:cNvSpPr/>
            <p:nvPr/>
          </p:nvSpPr>
          <p:spPr>
            <a:xfrm>
              <a:off x="3078689" y="205423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7" name="Freeform: Shape 526">
              <a:extLst>
                <a:ext uri="{FF2B5EF4-FFF2-40B4-BE49-F238E27FC236}">
                  <a16:creationId xmlns:a16="http://schemas.microsoft.com/office/drawing/2014/main" id="{80F1411B-6884-8C6E-EF7A-0C034EBDBD03}"/>
                </a:ext>
              </a:extLst>
            </p:cNvPr>
            <p:cNvSpPr/>
            <p:nvPr/>
          </p:nvSpPr>
          <p:spPr>
            <a:xfrm>
              <a:off x="3054185" y="209654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8" name="Freeform: Shape 527">
              <a:extLst>
                <a:ext uri="{FF2B5EF4-FFF2-40B4-BE49-F238E27FC236}">
                  <a16:creationId xmlns:a16="http://schemas.microsoft.com/office/drawing/2014/main" id="{E59AEDC5-476A-13A1-3F34-0FEDA395B20F}"/>
                </a:ext>
              </a:extLst>
            </p:cNvPr>
            <p:cNvSpPr/>
            <p:nvPr/>
          </p:nvSpPr>
          <p:spPr>
            <a:xfrm>
              <a:off x="3101391" y="205423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29" name="Freeform: Shape 528">
              <a:extLst>
                <a:ext uri="{FF2B5EF4-FFF2-40B4-BE49-F238E27FC236}">
                  <a16:creationId xmlns:a16="http://schemas.microsoft.com/office/drawing/2014/main" id="{9CAEA905-57DD-0203-BA8D-FAC598C1A699}"/>
                </a:ext>
              </a:extLst>
            </p:cNvPr>
            <p:cNvSpPr/>
            <p:nvPr/>
          </p:nvSpPr>
          <p:spPr>
            <a:xfrm>
              <a:off x="3065356" y="2096548"/>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0" name="Freeform: Shape 529">
              <a:extLst>
                <a:ext uri="{FF2B5EF4-FFF2-40B4-BE49-F238E27FC236}">
                  <a16:creationId xmlns:a16="http://schemas.microsoft.com/office/drawing/2014/main" id="{6EEC2E2A-CCCA-CEBD-4615-66DB1CE9492A}"/>
                </a:ext>
              </a:extLst>
            </p:cNvPr>
            <p:cNvSpPr/>
            <p:nvPr/>
          </p:nvSpPr>
          <p:spPr>
            <a:xfrm>
              <a:off x="3112923" y="2053914"/>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1" name="Freeform: Shape 530">
              <a:extLst>
                <a:ext uri="{FF2B5EF4-FFF2-40B4-BE49-F238E27FC236}">
                  <a16:creationId xmlns:a16="http://schemas.microsoft.com/office/drawing/2014/main" id="{883A3C14-6032-F6A6-034F-C5CF493566F1}"/>
                </a:ext>
              </a:extLst>
            </p:cNvPr>
            <p:cNvSpPr/>
            <p:nvPr/>
          </p:nvSpPr>
          <p:spPr>
            <a:xfrm>
              <a:off x="3065356" y="2096548"/>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2" name="Freeform: Shape 531">
              <a:extLst>
                <a:ext uri="{FF2B5EF4-FFF2-40B4-BE49-F238E27FC236}">
                  <a16:creationId xmlns:a16="http://schemas.microsoft.com/office/drawing/2014/main" id="{3CFB6565-A404-3B8F-1363-193104173D4C}"/>
                </a:ext>
              </a:extLst>
            </p:cNvPr>
            <p:cNvSpPr/>
            <p:nvPr/>
          </p:nvSpPr>
          <p:spPr>
            <a:xfrm>
              <a:off x="3112923" y="2053914"/>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3" name="Freeform: Shape 532">
              <a:extLst>
                <a:ext uri="{FF2B5EF4-FFF2-40B4-BE49-F238E27FC236}">
                  <a16:creationId xmlns:a16="http://schemas.microsoft.com/office/drawing/2014/main" id="{882E1EDD-2D09-2D46-6166-C2A19DFA5A01}"/>
                </a:ext>
              </a:extLst>
            </p:cNvPr>
            <p:cNvSpPr/>
            <p:nvPr/>
          </p:nvSpPr>
          <p:spPr>
            <a:xfrm>
              <a:off x="3111121" y="211495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4" name="Freeform: Shape 533">
              <a:extLst>
                <a:ext uri="{FF2B5EF4-FFF2-40B4-BE49-F238E27FC236}">
                  <a16:creationId xmlns:a16="http://schemas.microsoft.com/office/drawing/2014/main" id="{9AA53E60-EE9F-CD74-2B22-707E0C53C6BC}"/>
                </a:ext>
              </a:extLst>
            </p:cNvPr>
            <p:cNvSpPr/>
            <p:nvPr/>
          </p:nvSpPr>
          <p:spPr>
            <a:xfrm>
              <a:off x="3158327" y="207264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5" name="Freeform: Shape 534">
              <a:extLst>
                <a:ext uri="{FF2B5EF4-FFF2-40B4-BE49-F238E27FC236}">
                  <a16:creationId xmlns:a16="http://schemas.microsoft.com/office/drawing/2014/main" id="{ECD0A805-5EA8-4A22-E437-2ABE6C6B2892}"/>
                </a:ext>
              </a:extLst>
            </p:cNvPr>
            <p:cNvSpPr/>
            <p:nvPr/>
          </p:nvSpPr>
          <p:spPr>
            <a:xfrm>
              <a:off x="3201930" y="2171156"/>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6" name="Freeform: Shape 535">
              <a:extLst>
                <a:ext uri="{FF2B5EF4-FFF2-40B4-BE49-F238E27FC236}">
                  <a16:creationId xmlns:a16="http://schemas.microsoft.com/office/drawing/2014/main" id="{7376AD95-87C9-7CF9-8DF0-532B17372BB9}"/>
                </a:ext>
              </a:extLst>
            </p:cNvPr>
            <p:cNvSpPr/>
            <p:nvPr/>
          </p:nvSpPr>
          <p:spPr>
            <a:xfrm>
              <a:off x="3249137" y="212884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7" name="Freeform: Shape 536">
              <a:extLst>
                <a:ext uri="{FF2B5EF4-FFF2-40B4-BE49-F238E27FC236}">
                  <a16:creationId xmlns:a16="http://schemas.microsoft.com/office/drawing/2014/main" id="{FA13296C-0683-18F9-67AB-BCB70DD3FA37}"/>
                </a:ext>
              </a:extLst>
            </p:cNvPr>
            <p:cNvSpPr/>
            <p:nvPr/>
          </p:nvSpPr>
          <p:spPr>
            <a:xfrm>
              <a:off x="3224633" y="2171156"/>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8" name="Freeform: Shape 537">
              <a:extLst>
                <a:ext uri="{FF2B5EF4-FFF2-40B4-BE49-F238E27FC236}">
                  <a16:creationId xmlns:a16="http://schemas.microsoft.com/office/drawing/2014/main" id="{D44EEF40-E516-D3C0-2FE6-27171A8489C6}"/>
                </a:ext>
              </a:extLst>
            </p:cNvPr>
            <p:cNvSpPr/>
            <p:nvPr/>
          </p:nvSpPr>
          <p:spPr>
            <a:xfrm>
              <a:off x="3272199" y="212884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39" name="Freeform: Shape 538">
              <a:extLst>
                <a:ext uri="{FF2B5EF4-FFF2-40B4-BE49-F238E27FC236}">
                  <a16:creationId xmlns:a16="http://schemas.microsoft.com/office/drawing/2014/main" id="{DB831305-AB64-13E6-0DB0-DC1D044206ED}"/>
                </a:ext>
              </a:extLst>
            </p:cNvPr>
            <p:cNvSpPr/>
            <p:nvPr/>
          </p:nvSpPr>
          <p:spPr>
            <a:xfrm>
              <a:off x="3224633" y="2171156"/>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0" name="Freeform: Shape 539">
              <a:extLst>
                <a:ext uri="{FF2B5EF4-FFF2-40B4-BE49-F238E27FC236}">
                  <a16:creationId xmlns:a16="http://schemas.microsoft.com/office/drawing/2014/main" id="{67C4D44E-9995-C0CD-F614-844CF332F047}"/>
                </a:ext>
              </a:extLst>
            </p:cNvPr>
            <p:cNvSpPr/>
            <p:nvPr/>
          </p:nvSpPr>
          <p:spPr>
            <a:xfrm>
              <a:off x="3272199" y="212884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1" name="Freeform: Shape 540">
              <a:extLst>
                <a:ext uri="{FF2B5EF4-FFF2-40B4-BE49-F238E27FC236}">
                  <a16:creationId xmlns:a16="http://schemas.microsoft.com/office/drawing/2014/main" id="{56FADB85-2478-7383-349E-4D103E9A420D}"/>
                </a:ext>
              </a:extLst>
            </p:cNvPr>
            <p:cNvSpPr/>
            <p:nvPr/>
          </p:nvSpPr>
          <p:spPr>
            <a:xfrm>
              <a:off x="3236164" y="217115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2" name="Freeform: Shape 541">
              <a:extLst>
                <a:ext uri="{FF2B5EF4-FFF2-40B4-BE49-F238E27FC236}">
                  <a16:creationId xmlns:a16="http://schemas.microsoft.com/office/drawing/2014/main" id="{E9885DD6-B053-68D0-75C4-2349BD80069A}"/>
                </a:ext>
              </a:extLst>
            </p:cNvPr>
            <p:cNvSpPr/>
            <p:nvPr/>
          </p:nvSpPr>
          <p:spPr>
            <a:xfrm>
              <a:off x="3283370" y="212884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3" name="Freeform: Shape 542">
              <a:extLst>
                <a:ext uri="{FF2B5EF4-FFF2-40B4-BE49-F238E27FC236}">
                  <a16:creationId xmlns:a16="http://schemas.microsoft.com/office/drawing/2014/main" id="{57A120C6-AA78-908B-8EC3-C439D538D58E}"/>
                </a:ext>
              </a:extLst>
            </p:cNvPr>
            <p:cNvSpPr/>
            <p:nvPr/>
          </p:nvSpPr>
          <p:spPr>
            <a:xfrm>
              <a:off x="3350036" y="2190535"/>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4" name="Freeform: Shape 543">
              <a:extLst>
                <a:ext uri="{FF2B5EF4-FFF2-40B4-BE49-F238E27FC236}">
                  <a16:creationId xmlns:a16="http://schemas.microsoft.com/office/drawing/2014/main" id="{39D65F50-7996-B974-F515-14FC1AC283A5}"/>
                </a:ext>
              </a:extLst>
            </p:cNvPr>
            <p:cNvSpPr/>
            <p:nvPr/>
          </p:nvSpPr>
          <p:spPr>
            <a:xfrm>
              <a:off x="3397242" y="214822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5" name="Freeform: Shape 544">
              <a:extLst>
                <a:ext uri="{FF2B5EF4-FFF2-40B4-BE49-F238E27FC236}">
                  <a16:creationId xmlns:a16="http://schemas.microsoft.com/office/drawing/2014/main" id="{6975DF39-FD46-0CB9-DAD5-91B230895E4E}"/>
                </a:ext>
              </a:extLst>
            </p:cNvPr>
            <p:cNvSpPr/>
            <p:nvPr/>
          </p:nvSpPr>
          <p:spPr>
            <a:xfrm>
              <a:off x="3395441" y="220991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6" name="Freeform: Shape 545">
              <a:extLst>
                <a:ext uri="{FF2B5EF4-FFF2-40B4-BE49-F238E27FC236}">
                  <a16:creationId xmlns:a16="http://schemas.microsoft.com/office/drawing/2014/main" id="{FE69D043-56A0-E82B-7BBE-1ED26F9E2F55}"/>
                </a:ext>
              </a:extLst>
            </p:cNvPr>
            <p:cNvSpPr/>
            <p:nvPr/>
          </p:nvSpPr>
          <p:spPr>
            <a:xfrm>
              <a:off x="3442647" y="216760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7" name="Freeform: Shape 546">
              <a:extLst>
                <a:ext uri="{FF2B5EF4-FFF2-40B4-BE49-F238E27FC236}">
                  <a16:creationId xmlns:a16="http://schemas.microsoft.com/office/drawing/2014/main" id="{18F3DFA9-D6C2-D814-E9DA-7647B499AC54}"/>
                </a:ext>
              </a:extLst>
            </p:cNvPr>
            <p:cNvSpPr/>
            <p:nvPr/>
          </p:nvSpPr>
          <p:spPr>
            <a:xfrm>
              <a:off x="3463548" y="222929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8" name="Freeform: Shape 547">
              <a:extLst>
                <a:ext uri="{FF2B5EF4-FFF2-40B4-BE49-F238E27FC236}">
                  <a16:creationId xmlns:a16="http://schemas.microsoft.com/office/drawing/2014/main" id="{DD78A712-60D0-9CBE-6AA7-B8DC892AFF9D}"/>
                </a:ext>
              </a:extLst>
            </p:cNvPr>
            <p:cNvSpPr/>
            <p:nvPr/>
          </p:nvSpPr>
          <p:spPr>
            <a:xfrm>
              <a:off x="3510754" y="2186982"/>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49" name="Freeform: Shape 548">
              <a:extLst>
                <a:ext uri="{FF2B5EF4-FFF2-40B4-BE49-F238E27FC236}">
                  <a16:creationId xmlns:a16="http://schemas.microsoft.com/office/drawing/2014/main" id="{464E2329-1C78-D6C2-7BB1-4A34A507FF8A}"/>
                </a:ext>
              </a:extLst>
            </p:cNvPr>
            <p:cNvSpPr/>
            <p:nvPr/>
          </p:nvSpPr>
          <p:spPr>
            <a:xfrm>
              <a:off x="3520484" y="2248995"/>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0" name="Freeform: Shape 549">
              <a:extLst>
                <a:ext uri="{FF2B5EF4-FFF2-40B4-BE49-F238E27FC236}">
                  <a16:creationId xmlns:a16="http://schemas.microsoft.com/office/drawing/2014/main" id="{DCCC0278-F4B6-120C-ADD6-A15B06590BD1}"/>
                </a:ext>
              </a:extLst>
            </p:cNvPr>
            <p:cNvSpPr/>
            <p:nvPr/>
          </p:nvSpPr>
          <p:spPr>
            <a:xfrm>
              <a:off x="3567690" y="220668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1" name="Freeform: Shape 550">
              <a:extLst>
                <a:ext uri="{FF2B5EF4-FFF2-40B4-BE49-F238E27FC236}">
                  <a16:creationId xmlns:a16="http://schemas.microsoft.com/office/drawing/2014/main" id="{4C576CBE-9BB1-082A-1304-BF131D3F9A78}"/>
                </a:ext>
              </a:extLst>
            </p:cNvPr>
            <p:cNvSpPr/>
            <p:nvPr/>
          </p:nvSpPr>
          <p:spPr>
            <a:xfrm>
              <a:off x="3532015" y="226869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2" name="Freeform: Shape 551">
              <a:extLst>
                <a:ext uri="{FF2B5EF4-FFF2-40B4-BE49-F238E27FC236}">
                  <a16:creationId xmlns:a16="http://schemas.microsoft.com/office/drawing/2014/main" id="{FF314DEE-0A03-007F-8ABF-6717A8091977}"/>
                </a:ext>
              </a:extLst>
            </p:cNvPr>
            <p:cNvSpPr/>
            <p:nvPr/>
          </p:nvSpPr>
          <p:spPr>
            <a:xfrm>
              <a:off x="3579222" y="222638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3" name="Freeform: Shape 552">
              <a:extLst>
                <a:ext uri="{FF2B5EF4-FFF2-40B4-BE49-F238E27FC236}">
                  <a16:creationId xmlns:a16="http://schemas.microsoft.com/office/drawing/2014/main" id="{51A987C0-974A-F20C-D5E5-282BC56887C1}"/>
                </a:ext>
              </a:extLst>
            </p:cNvPr>
            <p:cNvSpPr/>
            <p:nvPr/>
          </p:nvSpPr>
          <p:spPr>
            <a:xfrm>
              <a:off x="3554717" y="226869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4" name="Freeform: Shape 553">
              <a:extLst>
                <a:ext uri="{FF2B5EF4-FFF2-40B4-BE49-F238E27FC236}">
                  <a16:creationId xmlns:a16="http://schemas.microsoft.com/office/drawing/2014/main" id="{5C9DE69E-3998-EBCC-EF61-8B0CA4DDCACD}"/>
                </a:ext>
              </a:extLst>
            </p:cNvPr>
            <p:cNvSpPr/>
            <p:nvPr/>
          </p:nvSpPr>
          <p:spPr>
            <a:xfrm>
              <a:off x="3601924" y="222638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5" name="Freeform: Shape 554">
              <a:extLst>
                <a:ext uri="{FF2B5EF4-FFF2-40B4-BE49-F238E27FC236}">
                  <a16:creationId xmlns:a16="http://schemas.microsoft.com/office/drawing/2014/main" id="{88E23A1C-CE94-FF85-76C6-5CB8F7D99F30}"/>
                </a:ext>
              </a:extLst>
            </p:cNvPr>
            <p:cNvSpPr/>
            <p:nvPr/>
          </p:nvSpPr>
          <p:spPr>
            <a:xfrm>
              <a:off x="3622824" y="232877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6" name="Freeform: Shape 555">
              <a:extLst>
                <a:ext uri="{FF2B5EF4-FFF2-40B4-BE49-F238E27FC236}">
                  <a16:creationId xmlns:a16="http://schemas.microsoft.com/office/drawing/2014/main" id="{DB49442F-1642-2A7C-7B5A-AFA027020DEA}"/>
                </a:ext>
              </a:extLst>
            </p:cNvPr>
            <p:cNvSpPr/>
            <p:nvPr/>
          </p:nvSpPr>
          <p:spPr>
            <a:xfrm>
              <a:off x="3670031" y="228646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7" name="Freeform: Shape 556">
              <a:extLst>
                <a:ext uri="{FF2B5EF4-FFF2-40B4-BE49-F238E27FC236}">
                  <a16:creationId xmlns:a16="http://schemas.microsoft.com/office/drawing/2014/main" id="{69DC87FD-BB19-7340-B5FE-D850A925836B}"/>
                </a:ext>
              </a:extLst>
            </p:cNvPr>
            <p:cNvSpPr/>
            <p:nvPr/>
          </p:nvSpPr>
          <p:spPr>
            <a:xfrm>
              <a:off x="3634356" y="232877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8" name="Freeform: Shape 557">
              <a:extLst>
                <a:ext uri="{FF2B5EF4-FFF2-40B4-BE49-F238E27FC236}">
                  <a16:creationId xmlns:a16="http://schemas.microsoft.com/office/drawing/2014/main" id="{FD806B38-A280-C622-A7CC-C4D10B9E6E54}"/>
                </a:ext>
              </a:extLst>
            </p:cNvPr>
            <p:cNvSpPr/>
            <p:nvPr/>
          </p:nvSpPr>
          <p:spPr>
            <a:xfrm>
              <a:off x="3681562" y="228646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59" name="Freeform: Shape 558">
              <a:extLst>
                <a:ext uri="{FF2B5EF4-FFF2-40B4-BE49-F238E27FC236}">
                  <a16:creationId xmlns:a16="http://schemas.microsoft.com/office/drawing/2014/main" id="{D5D63A0A-8CE5-D2C7-A9A0-5A98CFFA967B}"/>
                </a:ext>
              </a:extLst>
            </p:cNvPr>
            <p:cNvSpPr/>
            <p:nvPr/>
          </p:nvSpPr>
          <p:spPr>
            <a:xfrm>
              <a:off x="3657058" y="232877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0" name="Freeform: Shape 559">
              <a:extLst>
                <a:ext uri="{FF2B5EF4-FFF2-40B4-BE49-F238E27FC236}">
                  <a16:creationId xmlns:a16="http://schemas.microsoft.com/office/drawing/2014/main" id="{A4B22885-A305-B1C1-A7F1-56E965E5C60A}"/>
                </a:ext>
              </a:extLst>
            </p:cNvPr>
            <p:cNvSpPr/>
            <p:nvPr/>
          </p:nvSpPr>
          <p:spPr>
            <a:xfrm>
              <a:off x="3704265" y="228646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1" name="Freeform: Shape 560">
              <a:extLst>
                <a:ext uri="{FF2B5EF4-FFF2-40B4-BE49-F238E27FC236}">
                  <a16:creationId xmlns:a16="http://schemas.microsoft.com/office/drawing/2014/main" id="{EDB208CE-E55E-1BBE-F395-AE98F3DDED48}"/>
                </a:ext>
              </a:extLst>
            </p:cNvPr>
            <p:cNvSpPr/>
            <p:nvPr/>
          </p:nvSpPr>
          <p:spPr>
            <a:xfrm>
              <a:off x="3691292" y="232877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2" name="Freeform: Shape 561">
              <a:extLst>
                <a:ext uri="{FF2B5EF4-FFF2-40B4-BE49-F238E27FC236}">
                  <a16:creationId xmlns:a16="http://schemas.microsoft.com/office/drawing/2014/main" id="{58BD771F-25D1-2495-0889-6CEEDB2CD983}"/>
                </a:ext>
              </a:extLst>
            </p:cNvPr>
            <p:cNvSpPr/>
            <p:nvPr/>
          </p:nvSpPr>
          <p:spPr>
            <a:xfrm>
              <a:off x="3738498" y="228646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3" name="Freeform: Shape 562">
              <a:extLst>
                <a:ext uri="{FF2B5EF4-FFF2-40B4-BE49-F238E27FC236}">
                  <a16:creationId xmlns:a16="http://schemas.microsoft.com/office/drawing/2014/main" id="{398BAF72-6998-704A-7B02-79E0312CDB67}"/>
                </a:ext>
              </a:extLst>
            </p:cNvPr>
            <p:cNvSpPr/>
            <p:nvPr/>
          </p:nvSpPr>
          <p:spPr>
            <a:xfrm>
              <a:off x="3770930" y="232877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4" name="Freeform: Shape 563">
              <a:extLst>
                <a:ext uri="{FF2B5EF4-FFF2-40B4-BE49-F238E27FC236}">
                  <a16:creationId xmlns:a16="http://schemas.microsoft.com/office/drawing/2014/main" id="{DD118C4C-D2EE-F8B0-7761-81D3C8D39377}"/>
                </a:ext>
              </a:extLst>
            </p:cNvPr>
            <p:cNvSpPr/>
            <p:nvPr/>
          </p:nvSpPr>
          <p:spPr>
            <a:xfrm>
              <a:off x="3818137" y="228646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5" name="Freeform: Shape 564">
              <a:extLst>
                <a:ext uri="{FF2B5EF4-FFF2-40B4-BE49-F238E27FC236}">
                  <a16:creationId xmlns:a16="http://schemas.microsoft.com/office/drawing/2014/main" id="{B675475E-EC63-1D09-389C-DA111E5D60A7}"/>
                </a:ext>
              </a:extLst>
            </p:cNvPr>
            <p:cNvSpPr/>
            <p:nvPr/>
          </p:nvSpPr>
          <p:spPr>
            <a:xfrm>
              <a:off x="3793633" y="232877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6" name="Freeform: Shape 565">
              <a:extLst>
                <a:ext uri="{FF2B5EF4-FFF2-40B4-BE49-F238E27FC236}">
                  <a16:creationId xmlns:a16="http://schemas.microsoft.com/office/drawing/2014/main" id="{398FC82E-0FDC-7162-4789-489479906F3D}"/>
                </a:ext>
              </a:extLst>
            </p:cNvPr>
            <p:cNvSpPr/>
            <p:nvPr/>
          </p:nvSpPr>
          <p:spPr>
            <a:xfrm>
              <a:off x="3840839" y="228646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7" name="Freeform: Shape 566">
              <a:extLst>
                <a:ext uri="{FF2B5EF4-FFF2-40B4-BE49-F238E27FC236}">
                  <a16:creationId xmlns:a16="http://schemas.microsoft.com/office/drawing/2014/main" id="{6C1D5522-7A62-3C40-DDE7-D51FF43B64E2}"/>
                </a:ext>
              </a:extLst>
            </p:cNvPr>
            <p:cNvSpPr/>
            <p:nvPr/>
          </p:nvSpPr>
          <p:spPr>
            <a:xfrm>
              <a:off x="3827506" y="2349764"/>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8" name="Freeform: Shape 567">
              <a:extLst>
                <a:ext uri="{FF2B5EF4-FFF2-40B4-BE49-F238E27FC236}">
                  <a16:creationId xmlns:a16="http://schemas.microsoft.com/office/drawing/2014/main" id="{E61B83FF-F4AF-0604-2ECA-3600EE6306E7}"/>
                </a:ext>
              </a:extLst>
            </p:cNvPr>
            <p:cNvSpPr/>
            <p:nvPr/>
          </p:nvSpPr>
          <p:spPr>
            <a:xfrm>
              <a:off x="3875073" y="230745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69" name="Freeform: Shape 568">
              <a:extLst>
                <a:ext uri="{FF2B5EF4-FFF2-40B4-BE49-F238E27FC236}">
                  <a16:creationId xmlns:a16="http://schemas.microsoft.com/office/drawing/2014/main" id="{C6FEF993-7DEA-458D-4415-D4941041DE32}"/>
                </a:ext>
              </a:extLst>
            </p:cNvPr>
            <p:cNvSpPr/>
            <p:nvPr/>
          </p:nvSpPr>
          <p:spPr>
            <a:xfrm>
              <a:off x="3839037" y="237108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0" name="Freeform: Shape 569">
              <a:extLst>
                <a:ext uri="{FF2B5EF4-FFF2-40B4-BE49-F238E27FC236}">
                  <a16:creationId xmlns:a16="http://schemas.microsoft.com/office/drawing/2014/main" id="{71D919EF-49EB-F6E2-F272-7D261FE5CDA3}"/>
                </a:ext>
              </a:extLst>
            </p:cNvPr>
            <p:cNvSpPr/>
            <p:nvPr/>
          </p:nvSpPr>
          <p:spPr>
            <a:xfrm>
              <a:off x="3886244" y="2328448"/>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1" name="Freeform: Shape 570">
              <a:extLst>
                <a:ext uri="{FF2B5EF4-FFF2-40B4-BE49-F238E27FC236}">
                  <a16:creationId xmlns:a16="http://schemas.microsoft.com/office/drawing/2014/main" id="{A0106659-B811-F4C3-8CC5-919102EC7025}"/>
                </a:ext>
              </a:extLst>
            </p:cNvPr>
            <p:cNvSpPr/>
            <p:nvPr/>
          </p:nvSpPr>
          <p:spPr>
            <a:xfrm>
              <a:off x="3873271" y="237108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2" name="Freeform: Shape 571">
              <a:extLst>
                <a:ext uri="{FF2B5EF4-FFF2-40B4-BE49-F238E27FC236}">
                  <a16:creationId xmlns:a16="http://schemas.microsoft.com/office/drawing/2014/main" id="{E9CC7B4A-9FC0-BD21-F697-BFB0ED90B1EA}"/>
                </a:ext>
              </a:extLst>
            </p:cNvPr>
            <p:cNvSpPr/>
            <p:nvPr/>
          </p:nvSpPr>
          <p:spPr>
            <a:xfrm>
              <a:off x="3920477" y="2328448"/>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3" name="Freeform: Shape 572">
              <a:extLst>
                <a:ext uri="{FF2B5EF4-FFF2-40B4-BE49-F238E27FC236}">
                  <a16:creationId xmlns:a16="http://schemas.microsoft.com/office/drawing/2014/main" id="{0DD841E3-A270-F78C-88D3-B5B7131BA76B}"/>
                </a:ext>
              </a:extLst>
            </p:cNvPr>
            <p:cNvSpPr/>
            <p:nvPr/>
          </p:nvSpPr>
          <p:spPr>
            <a:xfrm>
              <a:off x="3952909" y="239239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4" name="Freeform: Shape 573">
              <a:extLst>
                <a:ext uri="{FF2B5EF4-FFF2-40B4-BE49-F238E27FC236}">
                  <a16:creationId xmlns:a16="http://schemas.microsoft.com/office/drawing/2014/main" id="{D41FCD66-8BD1-280B-82AC-8E4A3F0AF185}"/>
                </a:ext>
              </a:extLst>
            </p:cNvPr>
            <p:cNvSpPr/>
            <p:nvPr/>
          </p:nvSpPr>
          <p:spPr>
            <a:xfrm>
              <a:off x="4000116" y="235008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5" name="Freeform: Shape 574">
              <a:extLst>
                <a:ext uri="{FF2B5EF4-FFF2-40B4-BE49-F238E27FC236}">
                  <a16:creationId xmlns:a16="http://schemas.microsoft.com/office/drawing/2014/main" id="{93A37F22-508B-D7B0-6F52-36E6BCD0CC42}"/>
                </a:ext>
              </a:extLst>
            </p:cNvPr>
            <p:cNvSpPr/>
            <p:nvPr/>
          </p:nvSpPr>
          <p:spPr>
            <a:xfrm>
              <a:off x="3952909" y="239239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6" name="Freeform: Shape 575">
              <a:extLst>
                <a:ext uri="{FF2B5EF4-FFF2-40B4-BE49-F238E27FC236}">
                  <a16:creationId xmlns:a16="http://schemas.microsoft.com/office/drawing/2014/main" id="{4BB07A09-E161-38CB-F337-228B1B49153F}"/>
                </a:ext>
              </a:extLst>
            </p:cNvPr>
            <p:cNvSpPr/>
            <p:nvPr/>
          </p:nvSpPr>
          <p:spPr>
            <a:xfrm>
              <a:off x="4000116" y="235008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7" name="Freeform: Shape 576">
              <a:extLst>
                <a:ext uri="{FF2B5EF4-FFF2-40B4-BE49-F238E27FC236}">
                  <a16:creationId xmlns:a16="http://schemas.microsoft.com/office/drawing/2014/main" id="{5A66BDB3-33F9-E509-55C6-31643D425C41}"/>
                </a:ext>
              </a:extLst>
            </p:cNvPr>
            <p:cNvSpPr/>
            <p:nvPr/>
          </p:nvSpPr>
          <p:spPr>
            <a:xfrm>
              <a:off x="3964080" y="2392398"/>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8" name="Freeform: Shape 577">
              <a:extLst>
                <a:ext uri="{FF2B5EF4-FFF2-40B4-BE49-F238E27FC236}">
                  <a16:creationId xmlns:a16="http://schemas.microsoft.com/office/drawing/2014/main" id="{87DFE018-B9EA-5752-ADF5-4812296FC84B}"/>
                </a:ext>
              </a:extLst>
            </p:cNvPr>
            <p:cNvSpPr/>
            <p:nvPr/>
          </p:nvSpPr>
          <p:spPr>
            <a:xfrm>
              <a:off x="4011287" y="2350087"/>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79" name="Freeform: Shape 578">
              <a:extLst>
                <a:ext uri="{FF2B5EF4-FFF2-40B4-BE49-F238E27FC236}">
                  <a16:creationId xmlns:a16="http://schemas.microsoft.com/office/drawing/2014/main" id="{E629DBFE-BC61-D269-FC73-AFD7F76D7C6D}"/>
                </a:ext>
              </a:extLst>
            </p:cNvPr>
            <p:cNvSpPr/>
            <p:nvPr/>
          </p:nvSpPr>
          <p:spPr>
            <a:xfrm>
              <a:off x="4009845" y="241436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0" name="Freeform: Shape 579">
              <a:extLst>
                <a:ext uri="{FF2B5EF4-FFF2-40B4-BE49-F238E27FC236}">
                  <a16:creationId xmlns:a16="http://schemas.microsoft.com/office/drawing/2014/main" id="{1D8949F9-729B-722B-0BC3-ED3806998D1A}"/>
                </a:ext>
              </a:extLst>
            </p:cNvPr>
            <p:cNvSpPr/>
            <p:nvPr/>
          </p:nvSpPr>
          <p:spPr>
            <a:xfrm>
              <a:off x="4057052" y="237205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1" name="Freeform: Shape 580">
              <a:extLst>
                <a:ext uri="{FF2B5EF4-FFF2-40B4-BE49-F238E27FC236}">
                  <a16:creationId xmlns:a16="http://schemas.microsoft.com/office/drawing/2014/main" id="{3894C402-7D55-C840-6F3B-CB11E50E1E83}"/>
                </a:ext>
              </a:extLst>
            </p:cNvPr>
            <p:cNvSpPr/>
            <p:nvPr/>
          </p:nvSpPr>
          <p:spPr>
            <a:xfrm>
              <a:off x="4021016" y="243664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2" name="Freeform: Shape 581">
              <a:extLst>
                <a:ext uri="{FF2B5EF4-FFF2-40B4-BE49-F238E27FC236}">
                  <a16:creationId xmlns:a16="http://schemas.microsoft.com/office/drawing/2014/main" id="{0D23DDD7-D0AF-FD8F-EDA7-312FE11924A5}"/>
                </a:ext>
              </a:extLst>
            </p:cNvPr>
            <p:cNvSpPr/>
            <p:nvPr/>
          </p:nvSpPr>
          <p:spPr>
            <a:xfrm>
              <a:off x="4068223" y="239433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3" name="Freeform: Shape 582">
              <a:extLst>
                <a:ext uri="{FF2B5EF4-FFF2-40B4-BE49-F238E27FC236}">
                  <a16:creationId xmlns:a16="http://schemas.microsoft.com/office/drawing/2014/main" id="{6B0F5FDB-8811-9101-821D-0477E3734129}"/>
                </a:ext>
              </a:extLst>
            </p:cNvPr>
            <p:cNvSpPr/>
            <p:nvPr/>
          </p:nvSpPr>
          <p:spPr>
            <a:xfrm>
              <a:off x="4032548" y="243664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4" name="Freeform: Shape 583">
              <a:extLst>
                <a:ext uri="{FF2B5EF4-FFF2-40B4-BE49-F238E27FC236}">
                  <a16:creationId xmlns:a16="http://schemas.microsoft.com/office/drawing/2014/main" id="{882FDFA1-BC9D-A9DD-D7B2-FD887156563A}"/>
                </a:ext>
              </a:extLst>
            </p:cNvPr>
            <p:cNvSpPr/>
            <p:nvPr/>
          </p:nvSpPr>
          <p:spPr>
            <a:xfrm>
              <a:off x="4079754" y="239433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5" name="Freeform: Shape 584">
              <a:extLst>
                <a:ext uri="{FF2B5EF4-FFF2-40B4-BE49-F238E27FC236}">
                  <a16:creationId xmlns:a16="http://schemas.microsoft.com/office/drawing/2014/main" id="{42F5B82A-5A05-B816-35A9-E8E78E774AC4}"/>
                </a:ext>
              </a:extLst>
            </p:cNvPr>
            <p:cNvSpPr/>
            <p:nvPr/>
          </p:nvSpPr>
          <p:spPr>
            <a:xfrm>
              <a:off x="4180293" y="243664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6" name="Freeform: Shape 585">
              <a:extLst>
                <a:ext uri="{FF2B5EF4-FFF2-40B4-BE49-F238E27FC236}">
                  <a16:creationId xmlns:a16="http://schemas.microsoft.com/office/drawing/2014/main" id="{FE5DE40A-3B66-34AB-7E73-021F9B9CFD7F}"/>
                </a:ext>
              </a:extLst>
            </p:cNvPr>
            <p:cNvSpPr/>
            <p:nvPr/>
          </p:nvSpPr>
          <p:spPr>
            <a:xfrm>
              <a:off x="4227499" y="239433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7" name="Freeform: Shape 586">
              <a:extLst>
                <a:ext uri="{FF2B5EF4-FFF2-40B4-BE49-F238E27FC236}">
                  <a16:creationId xmlns:a16="http://schemas.microsoft.com/office/drawing/2014/main" id="{793C3C15-19A5-989E-9D76-30187278A683}"/>
                </a:ext>
              </a:extLst>
            </p:cNvPr>
            <p:cNvSpPr/>
            <p:nvPr/>
          </p:nvSpPr>
          <p:spPr>
            <a:xfrm>
              <a:off x="4180293" y="243664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8" name="Freeform: Shape 587">
              <a:extLst>
                <a:ext uri="{FF2B5EF4-FFF2-40B4-BE49-F238E27FC236}">
                  <a16:creationId xmlns:a16="http://schemas.microsoft.com/office/drawing/2014/main" id="{184F95D3-4C36-5AAD-C084-CC444B6D30C2}"/>
                </a:ext>
              </a:extLst>
            </p:cNvPr>
            <p:cNvSpPr/>
            <p:nvPr/>
          </p:nvSpPr>
          <p:spPr>
            <a:xfrm>
              <a:off x="4227499" y="2394336"/>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89" name="Freeform: Shape 588">
              <a:extLst>
                <a:ext uri="{FF2B5EF4-FFF2-40B4-BE49-F238E27FC236}">
                  <a16:creationId xmlns:a16="http://schemas.microsoft.com/office/drawing/2014/main" id="{47C9CC6F-73AF-D194-8BD1-3DF4886B217C}"/>
                </a:ext>
              </a:extLst>
            </p:cNvPr>
            <p:cNvSpPr/>
            <p:nvPr/>
          </p:nvSpPr>
          <p:spPr>
            <a:xfrm>
              <a:off x="4351101" y="248250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0" name="Freeform: Shape 589">
              <a:extLst>
                <a:ext uri="{FF2B5EF4-FFF2-40B4-BE49-F238E27FC236}">
                  <a16:creationId xmlns:a16="http://schemas.microsoft.com/office/drawing/2014/main" id="{DF5B302E-6186-0A5A-B9F6-075C05E9ECDE}"/>
                </a:ext>
              </a:extLst>
            </p:cNvPr>
            <p:cNvSpPr/>
            <p:nvPr/>
          </p:nvSpPr>
          <p:spPr>
            <a:xfrm>
              <a:off x="4398308" y="244019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1" name="Freeform: Shape 590">
              <a:extLst>
                <a:ext uri="{FF2B5EF4-FFF2-40B4-BE49-F238E27FC236}">
                  <a16:creationId xmlns:a16="http://schemas.microsoft.com/office/drawing/2014/main" id="{B3790B44-D004-BF99-B5EC-7547B9D1C3C7}"/>
                </a:ext>
              </a:extLst>
            </p:cNvPr>
            <p:cNvSpPr/>
            <p:nvPr/>
          </p:nvSpPr>
          <p:spPr>
            <a:xfrm>
              <a:off x="4351101" y="248250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2" name="Freeform: Shape 591">
              <a:extLst>
                <a:ext uri="{FF2B5EF4-FFF2-40B4-BE49-F238E27FC236}">
                  <a16:creationId xmlns:a16="http://schemas.microsoft.com/office/drawing/2014/main" id="{288B27B3-F238-F2F8-7DE0-46BBF431B177}"/>
                </a:ext>
              </a:extLst>
            </p:cNvPr>
            <p:cNvSpPr/>
            <p:nvPr/>
          </p:nvSpPr>
          <p:spPr>
            <a:xfrm>
              <a:off x="4398308" y="244019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3" name="Freeform: Shape 592">
              <a:extLst>
                <a:ext uri="{FF2B5EF4-FFF2-40B4-BE49-F238E27FC236}">
                  <a16:creationId xmlns:a16="http://schemas.microsoft.com/office/drawing/2014/main" id="{7D721711-5454-1296-3696-4B73816DCE0D}"/>
                </a:ext>
              </a:extLst>
            </p:cNvPr>
            <p:cNvSpPr/>
            <p:nvPr/>
          </p:nvSpPr>
          <p:spPr>
            <a:xfrm>
              <a:off x="4351101" y="248250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4" name="Freeform: Shape 593">
              <a:extLst>
                <a:ext uri="{FF2B5EF4-FFF2-40B4-BE49-F238E27FC236}">
                  <a16:creationId xmlns:a16="http://schemas.microsoft.com/office/drawing/2014/main" id="{0510F3BD-B9D7-1168-355D-B23B9517C75C}"/>
                </a:ext>
              </a:extLst>
            </p:cNvPr>
            <p:cNvSpPr/>
            <p:nvPr/>
          </p:nvSpPr>
          <p:spPr>
            <a:xfrm>
              <a:off x="4398308" y="244019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5" name="Freeform: Shape 594">
              <a:extLst>
                <a:ext uri="{FF2B5EF4-FFF2-40B4-BE49-F238E27FC236}">
                  <a16:creationId xmlns:a16="http://schemas.microsoft.com/office/drawing/2014/main" id="{330F5424-35DA-7F00-CF13-8735458D386E}"/>
                </a:ext>
              </a:extLst>
            </p:cNvPr>
            <p:cNvSpPr/>
            <p:nvPr/>
          </p:nvSpPr>
          <p:spPr>
            <a:xfrm>
              <a:off x="4373803" y="248250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6" name="Freeform: Shape 595">
              <a:extLst>
                <a:ext uri="{FF2B5EF4-FFF2-40B4-BE49-F238E27FC236}">
                  <a16:creationId xmlns:a16="http://schemas.microsoft.com/office/drawing/2014/main" id="{AC7DFB01-744B-D0D4-A0AC-D4DDDC258297}"/>
                </a:ext>
              </a:extLst>
            </p:cNvPr>
            <p:cNvSpPr/>
            <p:nvPr/>
          </p:nvSpPr>
          <p:spPr>
            <a:xfrm>
              <a:off x="4421010" y="244019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7" name="Freeform: Shape 596">
              <a:extLst>
                <a:ext uri="{FF2B5EF4-FFF2-40B4-BE49-F238E27FC236}">
                  <a16:creationId xmlns:a16="http://schemas.microsoft.com/office/drawing/2014/main" id="{73601CEC-8F31-3B8C-0AF9-613DADD15651}"/>
                </a:ext>
              </a:extLst>
            </p:cNvPr>
            <p:cNvSpPr/>
            <p:nvPr/>
          </p:nvSpPr>
          <p:spPr>
            <a:xfrm>
              <a:off x="4476144" y="248250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8" name="Freeform: Shape 597">
              <a:extLst>
                <a:ext uri="{FF2B5EF4-FFF2-40B4-BE49-F238E27FC236}">
                  <a16:creationId xmlns:a16="http://schemas.microsoft.com/office/drawing/2014/main" id="{181BF260-9808-C707-19E8-EA33DB9D1B1C}"/>
                </a:ext>
              </a:extLst>
            </p:cNvPr>
            <p:cNvSpPr/>
            <p:nvPr/>
          </p:nvSpPr>
          <p:spPr>
            <a:xfrm>
              <a:off x="4523351" y="244019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99" name="Freeform: Shape 598">
              <a:extLst>
                <a:ext uri="{FF2B5EF4-FFF2-40B4-BE49-F238E27FC236}">
                  <a16:creationId xmlns:a16="http://schemas.microsoft.com/office/drawing/2014/main" id="{E48B4416-55DA-A19F-ED82-934A53D72CBB}"/>
                </a:ext>
              </a:extLst>
            </p:cNvPr>
            <p:cNvSpPr/>
            <p:nvPr/>
          </p:nvSpPr>
          <p:spPr>
            <a:xfrm>
              <a:off x="4566954" y="248250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0" name="Freeform: Shape 599">
              <a:extLst>
                <a:ext uri="{FF2B5EF4-FFF2-40B4-BE49-F238E27FC236}">
                  <a16:creationId xmlns:a16="http://schemas.microsoft.com/office/drawing/2014/main" id="{86154472-7099-B267-0F53-0FA2E8D6E629}"/>
                </a:ext>
              </a:extLst>
            </p:cNvPr>
            <p:cNvSpPr/>
            <p:nvPr/>
          </p:nvSpPr>
          <p:spPr>
            <a:xfrm>
              <a:off x="4614520" y="244019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1" name="Freeform: Shape 600">
              <a:extLst>
                <a:ext uri="{FF2B5EF4-FFF2-40B4-BE49-F238E27FC236}">
                  <a16:creationId xmlns:a16="http://schemas.microsoft.com/office/drawing/2014/main" id="{90B0EB6F-E761-0645-4D18-D9D01F11C4FA}"/>
                </a:ext>
              </a:extLst>
            </p:cNvPr>
            <p:cNvSpPr/>
            <p:nvPr/>
          </p:nvSpPr>
          <p:spPr>
            <a:xfrm>
              <a:off x="4646592" y="255518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2" name="Freeform: Shape 601">
              <a:extLst>
                <a:ext uri="{FF2B5EF4-FFF2-40B4-BE49-F238E27FC236}">
                  <a16:creationId xmlns:a16="http://schemas.microsoft.com/office/drawing/2014/main" id="{E8DB41EE-55AD-B4A5-DFD1-326B6B90B944}"/>
                </a:ext>
              </a:extLst>
            </p:cNvPr>
            <p:cNvSpPr/>
            <p:nvPr/>
          </p:nvSpPr>
          <p:spPr>
            <a:xfrm>
              <a:off x="4693798" y="251286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3" name="Freeform: Shape 602">
              <a:extLst>
                <a:ext uri="{FF2B5EF4-FFF2-40B4-BE49-F238E27FC236}">
                  <a16:creationId xmlns:a16="http://schemas.microsoft.com/office/drawing/2014/main" id="{A40B503E-8F21-F07E-723A-57EDEEE464C4}"/>
                </a:ext>
              </a:extLst>
            </p:cNvPr>
            <p:cNvSpPr/>
            <p:nvPr/>
          </p:nvSpPr>
          <p:spPr>
            <a:xfrm>
              <a:off x="4658123" y="257972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4" name="Freeform: Shape 603">
              <a:extLst>
                <a:ext uri="{FF2B5EF4-FFF2-40B4-BE49-F238E27FC236}">
                  <a16:creationId xmlns:a16="http://schemas.microsoft.com/office/drawing/2014/main" id="{9271154D-72E9-CFF9-7101-DABF7C35183F}"/>
                </a:ext>
              </a:extLst>
            </p:cNvPr>
            <p:cNvSpPr/>
            <p:nvPr/>
          </p:nvSpPr>
          <p:spPr>
            <a:xfrm>
              <a:off x="4705330" y="253709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5" name="Freeform: Shape 604">
              <a:extLst>
                <a:ext uri="{FF2B5EF4-FFF2-40B4-BE49-F238E27FC236}">
                  <a16:creationId xmlns:a16="http://schemas.microsoft.com/office/drawing/2014/main" id="{6719D153-7CD6-E0B3-51FB-C9EC944D9BC2}"/>
                </a:ext>
              </a:extLst>
            </p:cNvPr>
            <p:cNvSpPr/>
            <p:nvPr/>
          </p:nvSpPr>
          <p:spPr>
            <a:xfrm>
              <a:off x="4715059" y="257972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6" name="Freeform: Shape 605">
              <a:extLst>
                <a:ext uri="{FF2B5EF4-FFF2-40B4-BE49-F238E27FC236}">
                  <a16:creationId xmlns:a16="http://schemas.microsoft.com/office/drawing/2014/main" id="{37A73F9C-FE49-992D-2453-C09D4C7D72B5}"/>
                </a:ext>
              </a:extLst>
            </p:cNvPr>
            <p:cNvSpPr/>
            <p:nvPr/>
          </p:nvSpPr>
          <p:spPr>
            <a:xfrm>
              <a:off x="4762266" y="253709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7" name="Freeform: Shape 606">
              <a:extLst>
                <a:ext uri="{FF2B5EF4-FFF2-40B4-BE49-F238E27FC236}">
                  <a16:creationId xmlns:a16="http://schemas.microsoft.com/office/drawing/2014/main" id="{D6B96B5F-CD14-E93A-418B-F2757AC3D52E}"/>
                </a:ext>
              </a:extLst>
            </p:cNvPr>
            <p:cNvSpPr/>
            <p:nvPr/>
          </p:nvSpPr>
          <p:spPr>
            <a:xfrm>
              <a:off x="4715059" y="257972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8" name="Freeform: Shape 607">
              <a:extLst>
                <a:ext uri="{FF2B5EF4-FFF2-40B4-BE49-F238E27FC236}">
                  <a16:creationId xmlns:a16="http://schemas.microsoft.com/office/drawing/2014/main" id="{BE22B7A1-7262-9674-32A4-886175D45644}"/>
                </a:ext>
              </a:extLst>
            </p:cNvPr>
            <p:cNvSpPr/>
            <p:nvPr/>
          </p:nvSpPr>
          <p:spPr>
            <a:xfrm>
              <a:off x="4762266" y="253709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09" name="Freeform: Shape 608">
              <a:extLst>
                <a:ext uri="{FF2B5EF4-FFF2-40B4-BE49-F238E27FC236}">
                  <a16:creationId xmlns:a16="http://schemas.microsoft.com/office/drawing/2014/main" id="{086A8F7B-B6D5-0265-EE8E-F0F99FB104C0}"/>
                </a:ext>
              </a:extLst>
            </p:cNvPr>
            <p:cNvSpPr/>
            <p:nvPr/>
          </p:nvSpPr>
          <p:spPr>
            <a:xfrm>
              <a:off x="4748933" y="2579726"/>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0" name="Freeform: Shape 609">
              <a:extLst>
                <a:ext uri="{FF2B5EF4-FFF2-40B4-BE49-F238E27FC236}">
                  <a16:creationId xmlns:a16="http://schemas.microsoft.com/office/drawing/2014/main" id="{5E8945DA-C5A2-63D4-9E2D-BC42A6C23835}"/>
                </a:ext>
              </a:extLst>
            </p:cNvPr>
            <p:cNvSpPr/>
            <p:nvPr/>
          </p:nvSpPr>
          <p:spPr>
            <a:xfrm>
              <a:off x="4796499" y="2537093"/>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1" name="Freeform: Shape 610">
              <a:extLst>
                <a:ext uri="{FF2B5EF4-FFF2-40B4-BE49-F238E27FC236}">
                  <a16:creationId xmlns:a16="http://schemas.microsoft.com/office/drawing/2014/main" id="{3FB6B062-E6A2-110A-7EE5-588486F19BE5}"/>
                </a:ext>
              </a:extLst>
            </p:cNvPr>
            <p:cNvSpPr/>
            <p:nvPr/>
          </p:nvSpPr>
          <p:spPr>
            <a:xfrm>
              <a:off x="4874336" y="265595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2" name="Freeform: Shape 611">
              <a:extLst>
                <a:ext uri="{FF2B5EF4-FFF2-40B4-BE49-F238E27FC236}">
                  <a16:creationId xmlns:a16="http://schemas.microsoft.com/office/drawing/2014/main" id="{F1B4A088-ADDC-0576-582D-D21407640B10}"/>
                </a:ext>
              </a:extLst>
            </p:cNvPr>
            <p:cNvSpPr/>
            <p:nvPr/>
          </p:nvSpPr>
          <p:spPr>
            <a:xfrm>
              <a:off x="4921542" y="261363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3" name="Freeform: Shape 612">
              <a:extLst>
                <a:ext uri="{FF2B5EF4-FFF2-40B4-BE49-F238E27FC236}">
                  <a16:creationId xmlns:a16="http://schemas.microsoft.com/office/drawing/2014/main" id="{1B4C462E-D444-9ECB-5C81-34006A6FC1BE}"/>
                </a:ext>
              </a:extLst>
            </p:cNvPr>
            <p:cNvSpPr/>
            <p:nvPr/>
          </p:nvSpPr>
          <p:spPr>
            <a:xfrm>
              <a:off x="4976677" y="2681788"/>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4" name="Freeform: Shape 613">
              <a:extLst>
                <a:ext uri="{FF2B5EF4-FFF2-40B4-BE49-F238E27FC236}">
                  <a16:creationId xmlns:a16="http://schemas.microsoft.com/office/drawing/2014/main" id="{3B1889A3-0EF3-4D3C-4DD8-A25FBD6953EC}"/>
                </a:ext>
              </a:extLst>
            </p:cNvPr>
            <p:cNvSpPr/>
            <p:nvPr/>
          </p:nvSpPr>
          <p:spPr>
            <a:xfrm>
              <a:off x="5023883" y="263947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5" name="Freeform: Shape 614">
              <a:extLst>
                <a:ext uri="{FF2B5EF4-FFF2-40B4-BE49-F238E27FC236}">
                  <a16:creationId xmlns:a16="http://schemas.microsoft.com/office/drawing/2014/main" id="{AAE69BB8-39EC-8747-4622-1B342C1FBE32}"/>
                </a:ext>
              </a:extLst>
            </p:cNvPr>
            <p:cNvSpPr/>
            <p:nvPr/>
          </p:nvSpPr>
          <p:spPr>
            <a:xfrm>
              <a:off x="5056315" y="275962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6" name="Freeform: Shape 615">
              <a:extLst>
                <a:ext uri="{FF2B5EF4-FFF2-40B4-BE49-F238E27FC236}">
                  <a16:creationId xmlns:a16="http://schemas.microsoft.com/office/drawing/2014/main" id="{99ACBCC3-B813-9730-CD92-3E7615432A34}"/>
                </a:ext>
              </a:extLst>
            </p:cNvPr>
            <p:cNvSpPr/>
            <p:nvPr/>
          </p:nvSpPr>
          <p:spPr>
            <a:xfrm>
              <a:off x="5103522" y="2717316"/>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7" name="Freeform: Shape 616">
              <a:extLst>
                <a:ext uri="{FF2B5EF4-FFF2-40B4-BE49-F238E27FC236}">
                  <a16:creationId xmlns:a16="http://schemas.microsoft.com/office/drawing/2014/main" id="{FAC965C5-FC84-4FFA-4407-952FFDC8AA20}"/>
                </a:ext>
              </a:extLst>
            </p:cNvPr>
            <p:cNvSpPr/>
            <p:nvPr/>
          </p:nvSpPr>
          <p:spPr>
            <a:xfrm>
              <a:off x="5056315" y="275962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8" name="Freeform: Shape 617">
              <a:extLst>
                <a:ext uri="{FF2B5EF4-FFF2-40B4-BE49-F238E27FC236}">
                  <a16:creationId xmlns:a16="http://schemas.microsoft.com/office/drawing/2014/main" id="{B5D398ED-F515-2474-59B3-3C043D6EB825}"/>
                </a:ext>
              </a:extLst>
            </p:cNvPr>
            <p:cNvSpPr/>
            <p:nvPr/>
          </p:nvSpPr>
          <p:spPr>
            <a:xfrm>
              <a:off x="5103522" y="2717316"/>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19" name="Freeform: Shape 618">
              <a:extLst>
                <a:ext uri="{FF2B5EF4-FFF2-40B4-BE49-F238E27FC236}">
                  <a16:creationId xmlns:a16="http://schemas.microsoft.com/office/drawing/2014/main" id="{211E7CB1-8084-FA26-81AE-2EEED4748FB6}"/>
                </a:ext>
              </a:extLst>
            </p:cNvPr>
            <p:cNvSpPr/>
            <p:nvPr/>
          </p:nvSpPr>
          <p:spPr>
            <a:xfrm>
              <a:off x="5056315" y="275962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0" name="Freeform: Shape 619">
              <a:extLst>
                <a:ext uri="{FF2B5EF4-FFF2-40B4-BE49-F238E27FC236}">
                  <a16:creationId xmlns:a16="http://schemas.microsoft.com/office/drawing/2014/main" id="{2DCEEE1C-2C6D-194D-2055-68DF3C352E9E}"/>
                </a:ext>
              </a:extLst>
            </p:cNvPr>
            <p:cNvSpPr/>
            <p:nvPr/>
          </p:nvSpPr>
          <p:spPr>
            <a:xfrm>
              <a:off x="5103522" y="2717316"/>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1" name="Freeform: Shape 620">
              <a:extLst>
                <a:ext uri="{FF2B5EF4-FFF2-40B4-BE49-F238E27FC236}">
                  <a16:creationId xmlns:a16="http://schemas.microsoft.com/office/drawing/2014/main" id="{8C30CF76-E2A7-EA6A-4A25-E0B63C73B4DD}"/>
                </a:ext>
              </a:extLst>
            </p:cNvPr>
            <p:cNvSpPr/>
            <p:nvPr/>
          </p:nvSpPr>
          <p:spPr>
            <a:xfrm>
              <a:off x="5204061" y="2840372"/>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2" name="Freeform: Shape 621">
              <a:extLst>
                <a:ext uri="{FF2B5EF4-FFF2-40B4-BE49-F238E27FC236}">
                  <a16:creationId xmlns:a16="http://schemas.microsoft.com/office/drawing/2014/main" id="{2413F6C8-1F2B-5D5E-23F5-D58413BA0F96}"/>
                </a:ext>
              </a:extLst>
            </p:cNvPr>
            <p:cNvSpPr/>
            <p:nvPr/>
          </p:nvSpPr>
          <p:spPr>
            <a:xfrm>
              <a:off x="5251267" y="2798061"/>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3" name="Freeform: Shape 622">
              <a:extLst>
                <a:ext uri="{FF2B5EF4-FFF2-40B4-BE49-F238E27FC236}">
                  <a16:creationId xmlns:a16="http://schemas.microsoft.com/office/drawing/2014/main" id="{1367783E-1343-5AED-51A6-0366C8052C52}"/>
                </a:ext>
              </a:extLst>
            </p:cNvPr>
            <p:cNvSpPr/>
            <p:nvPr/>
          </p:nvSpPr>
          <p:spPr>
            <a:xfrm>
              <a:off x="5283699" y="2867825"/>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4" name="Freeform: Shape 623">
              <a:extLst>
                <a:ext uri="{FF2B5EF4-FFF2-40B4-BE49-F238E27FC236}">
                  <a16:creationId xmlns:a16="http://schemas.microsoft.com/office/drawing/2014/main" id="{400F9794-876C-2B29-16EA-ABF700CC9AD3}"/>
                </a:ext>
              </a:extLst>
            </p:cNvPr>
            <p:cNvSpPr/>
            <p:nvPr/>
          </p:nvSpPr>
          <p:spPr>
            <a:xfrm>
              <a:off x="5330905" y="282551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5" name="Freeform: Shape 624">
              <a:extLst>
                <a:ext uri="{FF2B5EF4-FFF2-40B4-BE49-F238E27FC236}">
                  <a16:creationId xmlns:a16="http://schemas.microsoft.com/office/drawing/2014/main" id="{D347F9FD-32B9-6837-63FE-F7B4A373ED6F}"/>
                </a:ext>
              </a:extLst>
            </p:cNvPr>
            <p:cNvSpPr/>
            <p:nvPr/>
          </p:nvSpPr>
          <p:spPr>
            <a:xfrm>
              <a:off x="5283699" y="2867825"/>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6" name="Freeform: Shape 625">
              <a:extLst>
                <a:ext uri="{FF2B5EF4-FFF2-40B4-BE49-F238E27FC236}">
                  <a16:creationId xmlns:a16="http://schemas.microsoft.com/office/drawing/2014/main" id="{21F0679D-E218-FBCB-775D-50E73D6397CA}"/>
                </a:ext>
              </a:extLst>
            </p:cNvPr>
            <p:cNvSpPr/>
            <p:nvPr/>
          </p:nvSpPr>
          <p:spPr>
            <a:xfrm>
              <a:off x="5330905" y="282551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7" name="Freeform: Shape 626">
              <a:extLst>
                <a:ext uri="{FF2B5EF4-FFF2-40B4-BE49-F238E27FC236}">
                  <a16:creationId xmlns:a16="http://schemas.microsoft.com/office/drawing/2014/main" id="{A486DBC2-96B5-E1B9-7647-2A03DF1DC454}"/>
                </a:ext>
              </a:extLst>
            </p:cNvPr>
            <p:cNvSpPr/>
            <p:nvPr/>
          </p:nvSpPr>
          <p:spPr>
            <a:xfrm>
              <a:off x="5306401" y="289560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8" name="Freeform: Shape 627">
              <a:extLst>
                <a:ext uri="{FF2B5EF4-FFF2-40B4-BE49-F238E27FC236}">
                  <a16:creationId xmlns:a16="http://schemas.microsoft.com/office/drawing/2014/main" id="{3F67C84A-73C5-F796-3441-056BC558297C}"/>
                </a:ext>
              </a:extLst>
            </p:cNvPr>
            <p:cNvSpPr/>
            <p:nvPr/>
          </p:nvSpPr>
          <p:spPr>
            <a:xfrm>
              <a:off x="5353608" y="2853291"/>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29" name="Freeform: Shape 628">
              <a:extLst>
                <a:ext uri="{FF2B5EF4-FFF2-40B4-BE49-F238E27FC236}">
                  <a16:creationId xmlns:a16="http://schemas.microsoft.com/office/drawing/2014/main" id="{16672B0B-92AE-A33D-3072-D2B6ADA8A86D}"/>
                </a:ext>
              </a:extLst>
            </p:cNvPr>
            <p:cNvSpPr/>
            <p:nvPr/>
          </p:nvSpPr>
          <p:spPr>
            <a:xfrm>
              <a:off x="5374869" y="295244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0" name="Freeform: Shape 629">
              <a:extLst>
                <a:ext uri="{FF2B5EF4-FFF2-40B4-BE49-F238E27FC236}">
                  <a16:creationId xmlns:a16="http://schemas.microsoft.com/office/drawing/2014/main" id="{CBD80B9A-5598-1DC6-2333-9FA78007CD9C}"/>
                </a:ext>
              </a:extLst>
            </p:cNvPr>
            <p:cNvSpPr/>
            <p:nvPr/>
          </p:nvSpPr>
          <p:spPr>
            <a:xfrm>
              <a:off x="5422075" y="2909812"/>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1" name="Freeform: Shape 630">
              <a:extLst>
                <a:ext uri="{FF2B5EF4-FFF2-40B4-BE49-F238E27FC236}">
                  <a16:creationId xmlns:a16="http://schemas.microsoft.com/office/drawing/2014/main" id="{35D653E5-EFC5-0D0A-7F09-0D45CB7DB07D}"/>
                </a:ext>
              </a:extLst>
            </p:cNvPr>
            <p:cNvSpPr/>
            <p:nvPr/>
          </p:nvSpPr>
          <p:spPr>
            <a:xfrm>
              <a:off x="5454507" y="300961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2" name="Freeform: Shape 631">
              <a:extLst>
                <a:ext uri="{FF2B5EF4-FFF2-40B4-BE49-F238E27FC236}">
                  <a16:creationId xmlns:a16="http://schemas.microsoft.com/office/drawing/2014/main" id="{B934B91C-B7AD-D7F2-5041-EC26E1673DA6}"/>
                </a:ext>
              </a:extLst>
            </p:cNvPr>
            <p:cNvSpPr/>
            <p:nvPr/>
          </p:nvSpPr>
          <p:spPr>
            <a:xfrm>
              <a:off x="5501713" y="296730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3" name="Freeform: Shape 632">
              <a:extLst>
                <a:ext uri="{FF2B5EF4-FFF2-40B4-BE49-F238E27FC236}">
                  <a16:creationId xmlns:a16="http://schemas.microsoft.com/office/drawing/2014/main" id="{41706307-25A3-45D6-7E8B-BF7C36F5B753}"/>
                </a:ext>
              </a:extLst>
            </p:cNvPr>
            <p:cNvSpPr/>
            <p:nvPr/>
          </p:nvSpPr>
          <p:spPr>
            <a:xfrm>
              <a:off x="5465678" y="306775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4" name="Freeform: Shape 633">
              <a:extLst>
                <a:ext uri="{FF2B5EF4-FFF2-40B4-BE49-F238E27FC236}">
                  <a16:creationId xmlns:a16="http://schemas.microsoft.com/office/drawing/2014/main" id="{F7DF3644-C3D5-BA49-CACC-BC2783A1FE91}"/>
                </a:ext>
              </a:extLst>
            </p:cNvPr>
            <p:cNvSpPr/>
            <p:nvPr/>
          </p:nvSpPr>
          <p:spPr>
            <a:xfrm>
              <a:off x="5512884" y="3025439"/>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5" name="Freeform: Shape 634">
              <a:extLst>
                <a:ext uri="{FF2B5EF4-FFF2-40B4-BE49-F238E27FC236}">
                  <a16:creationId xmlns:a16="http://schemas.microsoft.com/office/drawing/2014/main" id="{C616CB04-8018-F521-BCEE-B96D46F18E80}"/>
                </a:ext>
              </a:extLst>
            </p:cNvPr>
            <p:cNvSpPr/>
            <p:nvPr/>
          </p:nvSpPr>
          <p:spPr>
            <a:xfrm>
              <a:off x="5534145" y="306775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6" name="Freeform: Shape 635">
              <a:extLst>
                <a:ext uri="{FF2B5EF4-FFF2-40B4-BE49-F238E27FC236}">
                  <a16:creationId xmlns:a16="http://schemas.microsoft.com/office/drawing/2014/main" id="{F3B32B1A-0797-3598-E2A5-E5CF6544AD2B}"/>
                </a:ext>
              </a:extLst>
            </p:cNvPr>
            <p:cNvSpPr/>
            <p:nvPr/>
          </p:nvSpPr>
          <p:spPr>
            <a:xfrm>
              <a:off x="5581352" y="3025439"/>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7" name="Freeform: Shape 636">
              <a:extLst>
                <a:ext uri="{FF2B5EF4-FFF2-40B4-BE49-F238E27FC236}">
                  <a16:creationId xmlns:a16="http://schemas.microsoft.com/office/drawing/2014/main" id="{FA736613-A2E2-D513-A4F1-2CF39BB1F7DD}"/>
                </a:ext>
              </a:extLst>
            </p:cNvPr>
            <p:cNvSpPr/>
            <p:nvPr/>
          </p:nvSpPr>
          <p:spPr>
            <a:xfrm>
              <a:off x="5545316" y="306775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8" name="Freeform: Shape 637">
              <a:extLst>
                <a:ext uri="{FF2B5EF4-FFF2-40B4-BE49-F238E27FC236}">
                  <a16:creationId xmlns:a16="http://schemas.microsoft.com/office/drawing/2014/main" id="{4191D857-FBBA-F35F-3B75-8E3BEF543DEC}"/>
                </a:ext>
              </a:extLst>
            </p:cNvPr>
            <p:cNvSpPr/>
            <p:nvPr/>
          </p:nvSpPr>
          <p:spPr>
            <a:xfrm>
              <a:off x="5592523" y="3025439"/>
              <a:ext cx="36035" cy="84943"/>
            </a:xfrm>
            <a:custGeom>
              <a:avLst/>
              <a:gdLst>
                <a:gd name="connsiteX0" fmla="*/ 0 w 36035"/>
                <a:gd name="connsiteY0" fmla="*/ 0 h 84943"/>
                <a:gd name="connsiteX1" fmla="*/ 0 w 36035"/>
                <a:gd name="connsiteY1" fmla="*/ 84944 h 84943"/>
              </a:gdLst>
              <a:ahLst/>
              <a:cxnLst>
                <a:cxn ang="0">
                  <a:pos x="connsiteX0" y="connsiteY0"/>
                </a:cxn>
                <a:cxn ang="0">
                  <a:pos x="connsiteX1" y="connsiteY1"/>
                </a:cxn>
              </a:cxnLst>
              <a:rect l="l" t="t" r="r" b="b"/>
              <a:pathLst>
                <a:path w="36035" h="84943">
                  <a:moveTo>
                    <a:pt x="0" y="0"/>
                  </a:moveTo>
                  <a:lnTo>
                    <a:pt x="0" y="84944"/>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39" name="Freeform: Shape 638">
              <a:extLst>
                <a:ext uri="{FF2B5EF4-FFF2-40B4-BE49-F238E27FC236}">
                  <a16:creationId xmlns:a16="http://schemas.microsoft.com/office/drawing/2014/main" id="{027B9A23-9A7F-2EA8-2B83-DDB46E0BA14A}"/>
                </a:ext>
              </a:extLst>
            </p:cNvPr>
            <p:cNvSpPr/>
            <p:nvPr/>
          </p:nvSpPr>
          <p:spPr>
            <a:xfrm>
              <a:off x="5738827" y="315915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0" name="Freeform: Shape 639">
              <a:extLst>
                <a:ext uri="{FF2B5EF4-FFF2-40B4-BE49-F238E27FC236}">
                  <a16:creationId xmlns:a16="http://schemas.microsoft.com/office/drawing/2014/main" id="{3B197E7F-1151-1B21-9345-BA9F24720949}"/>
                </a:ext>
              </a:extLst>
            </p:cNvPr>
            <p:cNvSpPr/>
            <p:nvPr/>
          </p:nvSpPr>
          <p:spPr>
            <a:xfrm>
              <a:off x="5786033"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1" name="Freeform: Shape 640">
              <a:extLst>
                <a:ext uri="{FF2B5EF4-FFF2-40B4-BE49-F238E27FC236}">
                  <a16:creationId xmlns:a16="http://schemas.microsoft.com/office/drawing/2014/main" id="{8F75E79F-8107-8649-E353-833F20D886D7}"/>
                </a:ext>
              </a:extLst>
            </p:cNvPr>
            <p:cNvSpPr/>
            <p:nvPr/>
          </p:nvSpPr>
          <p:spPr>
            <a:xfrm>
              <a:off x="5863870" y="315915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2" name="Freeform: Shape 641">
              <a:extLst>
                <a:ext uri="{FF2B5EF4-FFF2-40B4-BE49-F238E27FC236}">
                  <a16:creationId xmlns:a16="http://schemas.microsoft.com/office/drawing/2014/main" id="{DF1FAA20-3440-B9E0-C6E9-2DFB7908274A}"/>
                </a:ext>
              </a:extLst>
            </p:cNvPr>
            <p:cNvSpPr/>
            <p:nvPr/>
          </p:nvSpPr>
          <p:spPr>
            <a:xfrm>
              <a:off x="5911076"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3" name="Freeform: Shape 642">
              <a:extLst>
                <a:ext uri="{FF2B5EF4-FFF2-40B4-BE49-F238E27FC236}">
                  <a16:creationId xmlns:a16="http://schemas.microsoft.com/office/drawing/2014/main" id="{78A95925-D03B-C30D-D139-4B6161032736}"/>
                </a:ext>
              </a:extLst>
            </p:cNvPr>
            <p:cNvSpPr/>
            <p:nvPr/>
          </p:nvSpPr>
          <p:spPr>
            <a:xfrm>
              <a:off x="5863870" y="315915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4" name="Freeform: Shape 643">
              <a:extLst>
                <a:ext uri="{FF2B5EF4-FFF2-40B4-BE49-F238E27FC236}">
                  <a16:creationId xmlns:a16="http://schemas.microsoft.com/office/drawing/2014/main" id="{F5A656B4-D4F8-5214-52CB-19579BF11A90}"/>
                </a:ext>
              </a:extLst>
            </p:cNvPr>
            <p:cNvSpPr/>
            <p:nvPr/>
          </p:nvSpPr>
          <p:spPr>
            <a:xfrm>
              <a:off x="5911076"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5" name="Freeform: Shape 644">
              <a:extLst>
                <a:ext uri="{FF2B5EF4-FFF2-40B4-BE49-F238E27FC236}">
                  <a16:creationId xmlns:a16="http://schemas.microsoft.com/office/drawing/2014/main" id="{C937F6EA-DC15-C22D-0A08-DD472B5C5E3E}"/>
                </a:ext>
              </a:extLst>
            </p:cNvPr>
            <p:cNvSpPr/>
            <p:nvPr/>
          </p:nvSpPr>
          <p:spPr>
            <a:xfrm>
              <a:off x="5898104" y="315915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6" name="Freeform: Shape 645">
              <a:extLst>
                <a:ext uri="{FF2B5EF4-FFF2-40B4-BE49-F238E27FC236}">
                  <a16:creationId xmlns:a16="http://schemas.microsoft.com/office/drawing/2014/main" id="{61E1D1E6-3166-69B5-50FA-46B48FA987B6}"/>
                </a:ext>
              </a:extLst>
            </p:cNvPr>
            <p:cNvSpPr/>
            <p:nvPr/>
          </p:nvSpPr>
          <p:spPr>
            <a:xfrm>
              <a:off x="5945310"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7" name="Freeform: Shape 646">
              <a:extLst>
                <a:ext uri="{FF2B5EF4-FFF2-40B4-BE49-F238E27FC236}">
                  <a16:creationId xmlns:a16="http://schemas.microsoft.com/office/drawing/2014/main" id="{8C376C77-F4BE-E5AE-CC18-E5A98B23A1D5}"/>
                </a:ext>
              </a:extLst>
            </p:cNvPr>
            <p:cNvSpPr/>
            <p:nvPr/>
          </p:nvSpPr>
          <p:spPr>
            <a:xfrm>
              <a:off x="5909275" y="315915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8" name="Freeform: Shape 647">
              <a:extLst>
                <a:ext uri="{FF2B5EF4-FFF2-40B4-BE49-F238E27FC236}">
                  <a16:creationId xmlns:a16="http://schemas.microsoft.com/office/drawing/2014/main" id="{63697EF2-DB8F-8EEF-B632-ED0CF63F46C7}"/>
                </a:ext>
              </a:extLst>
            </p:cNvPr>
            <p:cNvSpPr/>
            <p:nvPr/>
          </p:nvSpPr>
          <p:spPr>
            <a:xfrm>
              <a:off x="5956481"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49" name="Freeform: Shape 648">
              <a:extLst>
                <a:ext uri="{FF2B5EF4-FFF2-40B4-BE49-F238E27FC236}">
                  <a16:creationId xmlns:a16="http://schemas.microsoft.com/office/drawing/2014/main" id="{FE94DDC4-7CE1-D7D8-4FDB-7E0CEC9261C6}"/>
                </a:ext>
              </a:extLst>
            </p:cNvPr>
            <p:cNvSpPr/>
            <p:nvPr/>
          </p:nvSpPr>
          <p:spPr>
            <a:xfrm>
              <a:off x="5931977" y="315915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0" name="Freeform: Shape 649">
              <a:extLst>
                <a:ext uri="{FF2B5EF4-FFF2-40B4-BE49-F238E27FC236}">
                  <a16:creationId xmlns:a16="http://schemas.microsoft.com/office/drawing/2014/main" id="{88B3EF14-7E71-33DB-A3B7-BB4A21456FFA}"/>
                </a:ext>
              </a:extLst>
            </p:cNvPr>
            <p:cNvSpPr/>
            <p:nvPr/>
          </p:nvSpPr>
          <p:spPr>
            <a:xfrm>
              <a:off x="5979544"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1" name="Freeform: Shape 650">
              <a:extLst>
                <a:ext uri="{FF2B5EF4-FFF2-40B4-BE49-F238E27FC236}">
                  <a16:creationId xmlns:a16="http://schemas.microsoft.com/office/drawing/2014/main" id="{657C7946-A014-ADFC-669B-3E077421AAFB}"/>
                </a:ext>
              </a:extLst>
            </p:cNvPr>
            <p:cNvSpPr/>
            <p:nvPr/>
          </p:nvSpPr>
          <p:spPr>
            <a:xfrm>
              <a:off x="5931977" y="315915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2" name="Freeform: Shape 651">
              <a:extLst>
                <a:ext uri="{FF2B5EF4-FFF2-40B4-BE49-F238E27FC236}">
                  <a16:creationId xmlns:a16="http://schemas.microsoft.com/office/drawing/2014/main" id="{3039B71D-D1D0-0A09-D25B-960283B85830}"/>
                </a:ext>
              </a:extLst>
            </p:cNvPr>
            <p:cNvSpPr/>
            <p:nvPr/>
          </p:nvSpPr>
          <p:spPr>
            <a:xfrm>
              <a:off x="5979544"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3" name="Freeform: Shape 652">
              <a:extLst>
                <a:ext uri="{FF2B5EF4-FFF2-40B4-BE49-F238E27FC236}">
                  <a16:creationId xmlns:a16="http://schemas.microsoft.com/office/drawing/2014/main" id="{DF7A7ABD-AC40-07FB-F82B-FD07E6E2B7B8}"/>
                </a:ext>
              </a:extLst>
            </p:cNvPr>
            <p:cNvSpPr/>
            <p:nvPr/>
          </p:nvSpPr>
          <p:spPr>
            <a:xfrm>
              <a:off x="5943508" y="315915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4" name="Freeform: Shape 653">
              <a:extLst>
                <a:ext uri="{FF2B5EF4-FFF2-40B4-BE49-F238E27FC236}">
                  <a16:creationId xmlns:a16="http://schemas.microsoft.com/office/drawing/2014/main" id="{C921066F-92CC-A963-3A3C-089FBB017ED5}"/>
                </a:ext>
              </a:extLst>
            </p:cNvPr>
            <p:cNvSpPr/>
            <p:nvPr/>
          </p:nvSpPr>
          <p:spPr>
            <a:xfrm>
              <a:off x="5990715"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5" name="Freeform: Shape 654">
              <a:extLst>
                <a:ext uri="{FF2B5EF4-FFF2-40B4-BE49-F238E27FC236}">
                  <a16:creationId xmlns:a16="http://schemas.microsoft.com/office/drawing/2014/main" id="{2283B700-2CD3-8FC1-2125-B756F029B384}"/>
                </a:ext>
              </a:extLst>
            </p:cNvPr>
            <p:cNvSpPr/>
            <p:nvPr/>
          </p:nvSpPr>
          <p:spPr>
            <a:xfrm>
              <a:off x="6000444" y="315915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6" name="Freeform: Shape 655">
              <a:extLst>
                <a:ext uri="{FF2B5EF4-FFF2-40B4-BE49-F238E27FC236}">
                  <a16:creationId xmlns:a16="http://schemas.microsoft.com/office/drawing/2014/main" id="{FFC845F5-B887-1BCB-CD2B-5A6C249E8E9E}"/>
                </a:ext>
              </a:extLst>
            </p:cNvPr>
            <p:cNvSpPr/>
            <p:nvPr/>
          </p:nvSpPr>
          <p:spPr>
            <a:xfrm>
              <a:off x="6047651"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7" name="Freeform: Shape 656">
              <a:extLst>
                <a:ext uri="{FF2B5EF4-FFF2-40B4-BE49-F238E27FC236}">
                  <a16:creationId xmlns:a16="http://schemas.microsoft.com/office/drawing/2014/main" id="{95F9A9B9-F942-FDFA-DC4A-781E16B59600}"/>
                </a:ext>
              </a:extLst>
            </p:cNvPr>
            <p:cNvSpPr/>
            <p:nvPr/>
          </p:nvSpPr>
          <p:spPr>
            <a:xfrm>
              <a:off x="6170892" y="315915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8" name="Freeform: Shape 657">
              <a:extLst>
                <a:ext uri="{FF2B5EF4-FFF2-40B4-BE49-F238E27FC236}">
                  <a16:creationId xmlns:a16="http://schemas.microsoft.com/office/drawing/2014/main" id="{72637892-F9D6-F610-0DE0-9226956ECF78}"/>
                </a:ext>
              </a:extLst>
            </p:cNvPr>
            <p:cNvSpPr/>
            <p:nvPr/>
          </p:nvSpPr>
          <p:spPr>
            <a:xfrm>
              <a:off x="6218459"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59" name="Freeform: Shape 658">
              <a:extLst>
                <a:ext uri="{FF2B5EF4-FFF2-40B4-BE49-F238E27FC236}">
                  <a16:creationId xmlns:a16="http://schemas.microsoft.com/office/drawing/2014/main" id="{A1BC52A5-C236-00CE-0AD4-EE41D1D68AA3}"/>
                </a:ext>
              </a:extLst>
            </p:cNvPr>
            <p:cNvSpPr/>
            <p:nvPr/>
          </p:nvSpPr>
          <p:spPr>
            <a:xfrm>
              <a:off x="6170892" y="3159153"/>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0" name="Freeform: Shape 659">
              <a:extLst>
                <a:ext uri="{FF2B5EF4-FFF2-40B4-BE49-F238E27FC236}">
                  <a16:creationId xmlns:a16="http://schemas.microsoft.com/office/drawing/2014/main" id="{E2D07F70-8555-ABBF-402F-577CEE8DF041}"/>
                </a:ext>
              </a:extLst>
            </p:cNvPr>
            <p:cNvSpPr/>
            <p:nvPr/>
          </p:nvSpPr>
          <p:spPr>
            <a:xfrm>
              <a:off x="6218459"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1" name="Freeform: Shape 660">
              <a:extLst>
                <a:ext uri="{FF2B5EF4-FFF2-40B4-BE49-F238E27FC236}">
                  <a16:creationId xmlns:a16="http://schemas.microsoft.com/office/drawing/2014/main" id="{045DD350-3671-ADFD-CD4F-8717095A68C0}"/>
                </a:ext>
              </a:extLst>
            </p:cNvPr>
            <p:cNvSpPr/>
            <p:nvPr/>
          </p:nvSpPr>
          <p:spPr>
            <a:xfrm>
              <a:off x="6239359" y="3159153"/>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2" name="Freeform: Shape 661">
              <a:extLst>
                <a:ext uri="{FF2B5EF4-FFF2-40B4-BE49-F238E27FC236}">
                  <a16:creationId xmlns:a16="http://schemas.microsoft.com/office/drawing/2014/main" id="{C77BBE42-07DC-1FDD-16DB-97C022B190CC}"/>
                </a:ext>
              </a:extLst>
            </p:cNvPr>
            <p:cNvSpPr/>
            <p:nvPr/>
          </p:nvSpPr>
          <p:spPr>
            <a:xfrm>
              <a:off x="6286566"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3" name="Freeform: Shape 662">
              <a:extLst>
                <a:ext uri="{FF2B5EF4-FFF2-40B4-BE49-F238E27FC236}">
                  <a16:creationId xmlns:a16="http://schemas.microsoft.com/office/drawing/2014/main" id="{FDEAF857-D1F6-F7C4-495F-0F79071C8348}"/>
                </a:ext>
              </a:extLst>
            </p:cNvPr>
            <p:cNvSpPr/>
            <p:nvPr/>
          </p:nvSpPr>
          <p:spPr>
            <a:xfrm>
              <a:off x="6250530" y="3159153"/>
              <a:ext cx="94773" cy="32298"/>
            </a:xfrm>
            <a:custGeom>
              <a:avLst/>
              <a:gdLst>
                <a:gd name="connsiteX0" fmla="*/ 0 w 94773"/>
                <a:gd name="connsiteY0" fmla="*/ 0 h 32298"/>
                <a:gd name="connsiteX1" fmla="*/ 94774 w 94773"/>
                <a:gd name="connsiteY1" fmla="*/ 0 h 32298"/>
              </a:gdLst>
              <a:ahLst/>
              <a:cxnLst>
                <a:cxn ang="0">
                  <a:pos x="connsiteX0" y="connsiteY0"/>
                </a:cxn>
                <a:cxn ang="0">
                  <a:pos x="connsiteX1" y="connsiteY1"/>
                </a:cxn>
              </a:cxnLst>
              <a:rect l="l" t="t" r="r" b="b"/>
              <a:pathLst>
                <a:path w="94773" h="32298">
                  <a:moveTo>
                    <a:pt x="0" y="0"/>
                  </a:moveTo>
                  <a:lnTo>
                    <a:pt x="94774"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4" name="Freeform: Shape 663">
              <a:extLst>
                <a:ext uri="{FF2B5EF4-FFF2-40B4-BE49-F238E27FC236}">
                  <a16:creationId xmlns:a16="http://schemas.microsoft.com/office/drawing/2014/main" id="{AB647720-000C-0D01-32DA-C22FE250F01C}"/>
                </a:ext>
              </a:extLst>
            </p:cNvPr>
            <p:cNvSpPr/>
            <p:nvPr/>
          </p:nvSpPr>
          <p:spPr>
            <a:xfrm>
              <a:off x="6298097"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5" name="Freeform: Shape 664">
              <a:extLst>
                <a:ext uri="{FF2B5EF4-FFF2-40B4-BE49-F238E27FC236}">
                  <a16:creationId xmlns:a16="http://schemas.microsoft.com/office/drawing/2014/main" id="{806E95BF-DE4A-4B6F-A2AD-33607B752AD0}"/>
                </a:ext>
              </a:extLst>
            </p:cNvPr>
            <p:cNvSpPr/>
            <p:nvPr/>
          </p:nvSpPr>
          <p:spPr>
            <a:xfrm>
              <a:off x="6250530" y="3159153"/>
              <a:ext cx="94773" cy="32298"/>
            </a:xfrm>
            <a:custGeom>
              <a:avLst/>
              <a:gdLst>
                <a:gd name="connsiteX0" fmla="*/ 0 w 94773"/>
                <a:gd name="connsiteY0" fmla="*/ 0 h 32298"/>
                <a:gd name="connsiteX1" fmla="*/ 94774 w 94773"/>
                <a:gd name="connsiteY1" fmla="*/ 0 h 32298"/>
              </a:gdLst>
              <a:ahLst/>
              <a:cxnLst>
                <a:cxn ang="0">
                  <a:pos x="connsiteX0" y="connsiteY0"/>
                </a:cxn>
                <a:cxn ang="0">
                  <a:pos x="connsiteX1" y="connsiteY1"/>
                </a:cxn>
              </a:cxnLst>
              <a:rect l="l" t="t" r="r" b="b"/>
              <a:pathLst>
                <a:path w="94773" h="32298">
                  <a:moveTo>
                    <a:pt x="0" y="0"/>
                  </a:moveTo>
                  <a:lnTo>
                    <a:pt x="94774"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6" name="Freeform: Shape 665">
              <a:extLst>
                <a:ext uri="{FF2B5EF4-FFF2-40B4-BE49-F238E27FC236}">
                  <a16:creationId xmlns:a16="http://schemas.microsoft.com/office/drawing/2014/main" id="{38F814CB-EDE9-790A-3D23-BAD94DF88AB8}"/>
                </a:ext>
              </a:extLst>
            </p:cNvPr>
            <p:cNvSpPr/>
            <p:nvPr/>
          </p:nvSpPr>
          <p:spPr>
            <a:xfrm>
              <a:off x="6298097" y="3116843"/>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7" name="Freeform: Shape 666">
              <a:extLst>
                <a:ext uri="{FF2B5EF4-FFF2-40B4-BE49-F238E27FC236}">
                  <a16:creationId xmlns:a16="http://schemas.microsoft.com/office/drawing/2014/main" id="{5F6D8B15-6C2D-4A16-8FFB-C2144EE64569}"/>
                </a:ext>
              </a:extLst>
            </p:cNvPr>
            <p:cNvSpPr/>
            <p:nvPr/>
          </p:nvSpPr>
          <p:spPr>
            <a:xfrm>
              <a:off x="6478274" y="3237314"/>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8" name="Freeform: Shape 667">
              <a:extLst>
                <a:ext uri="{FF2B5EF4-FFF2-40B4-BE49-F238E27FC236}">
                  <a16:creationId xmlns:a16="http://schemas.microsoft.com/office/drawing/2014/main" id="{A696643E-37AC-EE00-3600-949EC9DB4594}"/>
                </a:ext>
              </a:extLst>
            </p:cNvPr>
            <p:cNvSpPr/>
            <p:nvPr/>
          </p:nvSpPr>
          <p:spPr>
            <a:xfrm>
              <a:off x="6525481" y="3195004"/>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69" name="Freeform: Shape 668">
              <a:extLst>
                <a:ext uri="{FF2B5EF4-FFF2-40B4-BE49-F238E27FC236}">
                  <a16:creationId xmlns:a16="http://schemas.microsoft.com/office/drawing/2014/main" id="{4DB7F86E-852F-1752-63E3-EABBB5E3B17C}"/>
                </a:ext>
              </a:extLst>
            </p:cNvPr>
            <p:cNvSpPr/>
            <p:nvPr/>
          </p:nvSpPr>
          <p:spPr>
            <a:xfrm>
              <a:off x="6569084" y="331709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0" name="Freeform: Shape 669">
              <a:extLst>
                <a:ext uri="{FF2B5EF4-FFF2-40B4-BE49-F238E27FC236}">
                  <a16:creationId xmlns:a16="http://schemas.microsoft.com/office/drawing/2014/main" id="{9D40980B-CD94-A3ED-7F0F-2C0FC4212EB8}"/>
                </a:ext>
              </a:extLst>
            </p:cNvPr>
            <p:cNvSpPr/>
            <p:nvPr/>
          </p:nvSpPr>
          <p:spPr>
            <a:xfrm>
              <a:off x="6616290" y="327478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1" name="Freeform: Shape 670">
              <a:extLst>
                <a:ext uri="{FF2B5EF4-FFF2-40B4-BE49-F238E27FC236}">
                  <a16:creationId xmlns:a16="http://schemas.microsoft.com/office/drawing/2014/main" id="{19EA5C65-0B5F-6253-0E01-8987A9D8725F}"/>
                </a:ext>
              </a:extLst>
            </p:cNvPr>
            <p:cNvSpPr/>
            <p:nvPr/>
          </p:nvSpPr>
          <p:spPr>
            <a:xfrm>
              <a:off x="6739892" y="331709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2" name="Freeform: Shape 671">
              <a:extLst>
                <a:ext uri="{FF2B5EF4-FFF2-40B4-BE49-F238E27FC236}">
                  <a16:creationId xmlns:a16="http://schemas.microsoft.com/office/drawing/2014/main" id="{6F9137BE-CC70-7505-1EA3-6058F96411B3}"/>
                </a:ext>
              </a:extLst>
            </p:cNvPr>
            <p:cNvSpPr/>
            <p:nvPr/>
          </p:nvSpPr>
          <p:spPr>
            <a:xfrm>
              <a:off x="6787098" y="327478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3" name="Freeform: Shape 672">
              <a:extLst>
                <a:ext uri="{FF2B5EF4-FFF2-40B4-BE49-F238E27FC236}">
                  <a16:creationId xmlns:a16="http://schemas.microsoft.com/office/drawing/2014/main" id="{DFB7F7A1-CA2A-B789-384D-0F1B0D3AEA72}"/>
                </a:ext>
              </a:extLst>
            </p:cNvPr>
            <p:cNvSpPr/>
            <p:nvPr/>
          </p:nvSpPr>
          <p:spPr>
            <a:xfrm>
              <a:off x="6796828" y="331709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4" name="Freeform: Shape 673">
              <a:extLst>
                <a:ext uri="{FF2B5EF4-FFF2-40B4-BE49-F238E27FC236}">
                  <a16:creationId xmlns:a16="http://schemas.microsoft.com/office/drawing/2014/main" id="{C876AFC5-6FD2-3C37-D6E6-7D2AC11CF84F}"/>
                </a:ext>
              </a:extLst>
            </p:cNvPr>
            <p:cNvSpPr/>
            <p:nvPr/>
          </p:nvSpPr>
          <p:spPr>
            <a:xfrm>
              <a:off x="6844034" y="327478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5" name="Freeform: Shape 674">
              <a:extLst>
                <a:ext uri="{FF2B5EF4-FFF2-40B4-BE49-F238E27FC236}">
                  <a16:creationId xmlns:a16="http://schemas.microsoft.com/office/drawing/2014/main" id="{386D6D4D-C16D-F802-294F-F5EA0EABA9C2}"/>
                </a:ext>
              </a:extLst>
            </p:cNvPr>
            <p:cNvSpPr/>
            <p:nvPr/>
          </p:nvSpPr>
          <p:spPr>
            <a:xfrm>
              <a:off x="6807999" y="3317090"/>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6" name="Freeform: Shape 675">
              <a:extLst>
                <a:ext uri="{FF2B5EF4-FFF2-40B4-BE49-F238E27FC236}">
                  <a16:creationId xmlns:a16="http://schemas.microsoft.com/office/drawing/2014/main" id="{1A2BF1F3-6B7D-B017-7672-DA8AF6E1FA3E}"/>
                </a:ext>
              </a:extLst>
            </p:cNvPr>
            <p:cNvSpPr/>
            <p:nvPr/>
          </p:nvSpPr>
          <p:spPr>
            <a:xfrm>
              <a:off x="6855205" y="327478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7" name="Freeform: Shape 676">
              <a:extLst>
                <a:ext uri="{FF2B5EF4-FFF2-40B4-BE49-F238E27FC236}">
                  <a16:creationId xmlns:a16="http://schemas.microsoft.com/office/drawing/2014/main" id="{5ABD821A-833E-7E0A-DAA5-17F0D6CF7F14}"/>
                </a:ext>
              </a:extLst>
            </p:cNvPr>
            <p:cNvSpPr/>
            <p:nvPr/>
          </p:nvSpPr>
          <p:spPr>
            <a:xfrm>
              <a:off x="6819530" y="331709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8" name="Freeform: Shape 677">
              <a:extLst>
                <a:ext uri="{FF2B5EF4-FFF2-40B4-BE49-F238E27FC236}">
                  <a16:creationId xmlns:a16="http://schemas.microsoft.com/office/drawing/2014/main" id="{0355A054-9A82-654A-1F2B-C09098FA4838}"/>
                </a:ext>
              </a:extLst>
            </p:cNvPr>
            <p:cNvSpPr/>
            <p:nvPr/>
          </p:nvSpPr>
          <p:spPr>
            <a:xfrm>
              <a:off x="6866737" y="327478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79" name="Freeform: Shape 678">
              <a:extLst>
                <a:ext uri="{FF2B5EF4-FFF2-40B4-BE49-F238E27FC236}">
                  <a16:creationId xmlns:a16="http://schemas.microsoft.com/office/drawing/2014/main" id="{DC82F010-12D9-4DBD-B4C4-194CC233F912}"/>
                </a:ext>
              </a:extLst>
            </p:cNvPr>
            <p:cNvSpPr/>
            <p:nvPr/>
          </p:nvSpPr>
          <p:spPr>
            <a:xfrm>
              <a:off x="6944573" y="331709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0" name="Freeform: Shape 679">
              <a:extLst>
                <a:ext uri="{FF2B5EF4-FFF2-40B4-BE49-F238E27FC236}">
                  <a16:creationId xmlns:a16="http://schemas.microsoft.com/office/drawing/2014/main" id="{CE4E9ED9-A355-DC53-3ABF-4D12D09D0122}"/>
                </a:ext>
              </a:extLst>
            </p:cNvPr>
            <p:cNvSpPr/>
            <p:nvPr/>
          </p:nvSpPr>
          <p:spPr>
            <a:xfrm>
              <a:off x="6991780" y="327478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1" name="Freeform: Shape 680">
              <a:extLst>
                <a:ext uri="{FF2B5EF4-FFF2-40B4-BE49-F238E27FC236}">
                  <a16:creationId xmlns:a16="http://schemas.microsoft.com/office/drawing/2014/main" id="{81CD6512-F14F-0CC6-DC6F-4CFF4383F692}"/>
                </a:ext>
              </a:extLst>
            </p:cNvPr>
            <p:cNvSpPr/>
            <p:nvPr/>
          </p:nvSpPr>
          <p:spPr>
            <a:xfrm>
              <a:off x="7126552" y="340978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2" name="Freeform: Shape 681">
              <a:extLst>
                <a:ext uri="{FF2B5EF4-FFF2-40B4-BE49-F238E27FC236}">
                  <a16:creationId xmlns:a16="http://schemas.microsoft.com/office/drawing/2014/main" id="{191CCBE6-C35E-BFC9-CEAE-5D9E19D8D0E4}"/>
                </a:ext>
              </a:extLst>
            </p:cNvPr>
            <p:cNvSpPr/>
            <p:nvPr/>
          </p:nvSpPr>
          <p:spPr>
            <a:xfrm>
              <a:off x="7173759" y="336747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3" name="Freeform: Shape 682">
              <a:extLst>
                <a:ext uri="{FF2B5EF4-FFF2-40B4-BE49-F238E27FC236}">
                  <a16:creationId xmlns:a16="http://schemas.microsoft.com/office/drawing/2014/main" id="{98C065BD-8118-E23B-BF64-3E97F3683CE8}"/>
                </a:ext>
              </a:extLst>
            </p:cNvPr>
            <p:cNvSpPr/>
            <p:nvPr/>
          </p:nvSpPr>
          <p:spPr>
            <a:xfrm>
              <a:off x="7285829" y="340978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4" name="Freeform: Shape 683">
              <a:extLst>
                <a:ext uri="{FF2B5EF4-FFF2-40B4-BE49-F238E27FC236}">
                  <a16:creationId xmlns:a16="http://schemas.microsoft.com/office/drawing/2014/main" id="{3977CD62-65BC-1ED9-4C88-5321BF7C14F1}"/>
                </a:ext>
              </a:extLst>
            </p:cNvPr>
            <p:cNvSpPr/>
            <p:nvPr/>
          </p:nvSpPr>
          <p:spPr>
            <a:xfrm>
              <a:off x="7333036" y="336747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5" name="Freeform: Shape 684">
              <a:extLst>
                <a:ext uri="{FF2B5EF4-FFF2-40B4-BE49-F238E27FC236}">
                  <a16:creationId xmlns:a16="http://schemas.microsoft.com/office/drawing/2014/main" id="{EB912C03-9DEF-C7F8-04F9-C39A2345C928}"/>
                </a:ext>
              </a:extLst>
            </p:cNvPr>
            <p:cNvSpPr/>
            <p:nvPr/>
          </p:nvSpPr>
          <p:spPr>
            <a:xfrm>
              <a:off x="7365468" y="340978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6" name="Freeform: Shape 685">
              <a:extLst>
                <a:ext uri="{FF2B5EF4-FFF2-40B4-BE49-F238E27FC236}">
                  <a16:creationId xmlns:a16="http://schemas.microsoft.com/office/drawing/2014/main" id="{8512936A-43FC-2412-2464-C5E9ED5353AF}"/>
                </a:ext>
              </a:extLst>
            </p:cNvPr>
            <p:cNvSpPr/>
            <p:nvPr/>
          </p:nvSpPr>
          <p:spPr>
            <a:xfrm>
              <a:off x="7412674" y="336747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7" name="Freeform: Shape 686">
              <a:extLst>
                <a:ext uri="{FF2B5EF4-FFF2-40B4-BE49-F238E27FC236}">
                  <a16:creationId xmlns:a16="http://schemas.microsoft.com/office/drawing/2014/main" id="{79B8F00D-9E23-3EF6-D407-774B45C1F826}"/>
                </a:ext>
              </a:extLst>
            </p:cNvPr>
            <p:cNvSpPr/>
            <p:nvPr/>
          </p:nvSpPr>
          <p:spPr>
            <a:xfrm>
              <a:off x="7376639" y="3409786"/>
              <a:ext cx="94773" cy="32298"/>
            </a:xfrm>
            <a:custGeom>
              <a:avLst/>
              <a:gdLst>
                <a:gd name="connsiteX0" fmla="*/ 0 w 94773"/>
                <a:gd name="connsiteY0" fmla="*/ 0 h 32298"/>
                <a:gd name="connsiteX1" fmla="*/ 94774 w 94773"/>
                <a:gd name="connsiteY1" fmla="*/ 0 h 32298"/>
              </a:gdLst>
              <a:ahLst/>
              <a:cxnLst>
                <a:cxn ang="0">
                  <a:pos x="connsiteX0" y="connsiteY0"/>
                </a:cxn>
                <a:cxn ang="0">
                  <a:pos x="connsiteX1" y="connsiteY1"/>
                </a:cxn>
              </a:cxnLst>
              <a:rect l="l" t="t" r="r" b="b"/>
              <a:pathLst>
                <a:path w="94773" h="32298">
                  <a:moveTo>
                    <a:pt x="0" y="0"/>
                  </a:moveTo>
                  <a:lnTo>
                    <a:pt x="94774"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8" name="Freeform: Shape 687">
              <a:extLst>
                <a:ext uri="{FF2B5EF4-FFF2-40B4-BE49-F238E27FC236}">
                  <a16:creationId xmlns:a16="http://schemas.microsoft.com/office/drawing/2014/main" id="{2DEBF53A-0317-0B99-3C81-7B7F445DB910}"/>
                </a:ext>
              </a:extLst>
            </p:cNvPr>
            <p:cNvSpPr/>
            <p:nvPr/>
          </p:nvSpPr>
          <p:spPr>
            <a:xfrm>
              <a:off x="7424205" y="336747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89" name="Freeform: Shape 688">
              <a:extLst>
                <a:ext uri="{FF2B5EF4-FFF2-40B4-BE49-F238E27FC236}">
                  <a16:creationId xmlns:a16="http://schemas.microsoft.com/office/drawing/2014/main" id="{EAC8CDE5-4C38-E225-5072-AD1958896EA2}"/>
                </a:ext>
              </a:extLst>
            </p:cNvPr>
            <p:cNvSpPr/>
            <p:nvPr/>
          </p:nvSpPr>
          <p:spPr>
            <a:xfrm>
              <a:off x="7524744" y="340978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0" name="Freeform: Shape 689">
              <a:extLst>
                <a:ext uri="{FF2B5EF4-FFF2-40B4-BE49-F238E27FC236}">
                  <a16:creationId xmlns:a16="http://schemas.microsoft.com/office/drawing/2014/main" id="{DE00C672-D6BB-54E7-F526-6AE10D245738}"/>
                </a:ext>
              </a:extLst>
            </p:cNvPr>
            <p:cNvSpPr/>
            <p:nvPr/>
          </p:nvSpPr>
          <p:spPr>
            <a:xfrm>
              <a:off x="7571951" y="336747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1" name="Freeform: Shape 690">
              <a:extLst>
                <a:ext uri="{FF2B5EF4-FFF2-40B4-BE49-F238E27FC236}">
                  <a16:creationId xmlns:a16="http://schemas.microsoft.com/office/drawing/2014/main" id="{1B125439-BE54-93DF-5CDF-055C6FDEDB0C}"/>
                </a:ext>
              </a:extLst>
            </p:cNvPr>
            <p:cNvSpPr/>
            <p:nvPr/>
          </p:nvSpPr>
          <p:spPr>
            <a:xfrm>
              <a:off x="7604383" y="340978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2" name="Freeform: Shape 691">
              <a:extLst>
                <a:ext uri="{FF2B5EF4-FFF2-40B4-BE49-F238E27FC236}">
                  <a16:creationId xmlns:a16="http://schemas.microsoft.com/office/drawing/2014/main" id="{DD3AEBF6-3598-505D-2A9B-C1379932F375}"/>
                </a:ext>
              </a:extLst>
            </p:cNvPr>
            <p:cNvSpPr/>
            <p:nvPr/>
          </p:nvSpPr>
          <p:spPr>
            <a:xfrm>
              <a:off x="7651589" y="336747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3" name="Freeform: Shape 692">
              <a:extLst>
                <a:ext uri="{FF2B5EF4-FFF2-40B4-BE49-F238E27FC236}">
                  <a16:creationId xmlns:a16="http://schemas.microsoft.com/office/drawing/2014/main" id="{3203CE88-DD4B-B0D5-F26F-0FC78E08E61F}"/>
                </a:ext>
              </a:extLst>
            </p:cNvPr>
            <p:cNvSpPr/>
            <p:nvPr/>
          </p:nvSpPr>
          <p:spPr>
            <a:xfrm>
              <a:off x="7661319" y="340978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4" name="Freeform: Shape 693">
              <a:extLst>
                <a:ext uri="{FF2B5EF4-FFF2-40B4-BE49-F238E27FC236}">
                  <a16:creationId xmlns:a16="http://schemas.microsoft.com/office/drawing/2014/main" id="{FB32DED7-02A5-952E-3F8E-1255F4C1E20E}"/>
                </a:ext>
              </a:extLst>
            </p:cNvPr>
            <p:cNvSpPr/>
            <p:nvPr/>
          </p:nvSpPr>
          <p:spPr>
            <a:xfrm>
              <a:off x="7708525" y="336747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5" name="Freeform: Shape 694">
              <a:extLst>
                <a:ext uri="{FF2B5EF4-FFF2-40B4-BE49-F238E27FC236}">
                  <a16:creationId xmlns:a16="http://schemas.microsoft.com/office/drawing/2014/main" id="{4644563A-9666-20C0-AF0F-3F01914855DF}"/>
                </a:ext>
              </a:extLst>
            </p:cNvPr>
            <p:cNvSpPr/>
            <p:nvPr/>
          </p:nvSpPr>
          <p:spPr>
            <a:xfrm>
              <a:off x="7661319" y="340978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6" name="Freeform: Shape 695">
              <a:extLst>
                <a:ext uri="{FF2B5EF4-FFF2-40B4-BE49-F238E27FC236}">
                  <a16:creationId xmlns:a16="http://schemas.microsoft.com/office/drawing/2014/main" id="{B7F9FBF6-4803-CFDE-A247-F91EA1CBB4B0}"/>
                </a:ext>
              </a:extLst>
            </p:cNvPr>
            <p:cNvSpPr/>
            <p:nvPr/>
          </p:nvSpPr>
          <p:spPr>
            <a:xfrm>
              <a:off x="7708525" y="336747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7" name="Freeform: Shape 696">
              <a:extLst>
                <a:ext uri="{FF2B5EF4-FFF2-40B4-BE49-F238E27FC236}">
                  <a16:creationId xmlns:a16="http://schemas.microsoft.com/office/drawing/2014/main" id="{71CEAA85-67B9-DE86-6EFB-E60F1188A960}"/>
                </a:ext>
              </a:extLst>
            </p:cNvPr>
            <p:cNvSpPr/>
            <p:nvPr/>
          </p:nvSpPr>
          <p:spPr>
            <a:xfrm>
              <a:off x="7740957" y="3409786"/>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8" name="Freeform: Shape 697">
              <a:extLst>
                <a:ext uri="{FF2B5EF4-FFF2-40B4-BE49-F238E27FC236}">
                  <a16:creationId xmlns:a16="http://schemas.microsoft.com/office/drawing/2014/main" id="{8E810F05-ADE1-72D5-7EF3-A328A7FAF879}"/>
                </a:ext>
              </a:extLst>
            </p:cNvPr>
            <p:cNvSpPr/>
            <p:nvPr/>
          </p:nvSpPr>
          <p:spPr>
            <a:xfrm>
              <a:off x="7788164" y="336747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99" name="Freeform: Shape 698">
              <a:extLst>
                <a:ext uri="{FF2B5EF4-FFF2-40B4-BE49-F238E27FC236}">
                  <a16:creationId xmlns:a16="http://schemas.microsoft.com/office/drawing/2014/main" id="{A74F9C0C-539C-69FA-3F6C-27A5A2088FFA}"/>
                </a:ext>
              </a:extLst>
            </p:cNvPr>
            <p:cNvSpPr/>
            <p:nvPr/>
          </p:nvSpPr>
          <p:spPr>
            <a:xfrm>
              <a:off x="7831766" y="3409786"/>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00" name="Freeform: Shape 699">
              <a:extLst>
                <a:ext uri="{FF2B5EF4-FFF2-40B4-BE49-F238E27FC236}">
                  <a16:creationId xmlns:a16="http://schemas.microsoft.com/office/drawing/2014/main" id="{9472A5B1-AC7C-3E26-D798-B772F4BF867B}"/>
                </a:ext>
              </a:extLst>
            </p:cNvPr>
            <p:cNvSpPr/>
            <p:nvPr/>
          </p:nvSpPr>
          <p:spPr>
            <a:xfrm>
              <a:off x="7878973" y="336747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01" name="Freeform: Shape 700">
              <a:extLst>
                <a:ext uri="{FF2B5EF4-FFF2-40B4-BE49-F238E27FC236}">
                  <a16:creationId xmlns:a16="http://schemas.microsoft.com/office/drawing/2014/main" id="{1EC80A2D-F003-4E28-0161-A01593F94699}"/>
                </a:ext>
              </a:extLst>
            </p:cNvPr>
            <p:cNvSpPr/>
            <p:nvPr/>
          </p:nvSpPr>
          <p:spPr>
            <a:xfrm>
              <a:off x="7854469" y="3409786"/>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02" name="Freeform: Shape 701">
              <a:extLst>
                <a:ext uri="{FF2B5EF4-FFF2-40B4-BE49-F238E27FC236}">
                  <a16:creationId xmlns:a16="http://schemas.microsoft.com/office/drawing/2014/main" id="{6F728FEE-2776-AC67-07AB-9B0635FE0F09}"/>
                </a:ext>
              </a:extLst>
            </p:cNvPr>
            <p:cNvSpPr/>
            <p:nvPr/>
          </p:nvSpPr>
          <p:spPr>
            <a:xfrm>
              <a:off x="7902036" y="3367475"/>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03" name="Freeform: Shape 702">
              <a:extLst>
                <a:ext uri="{FF2B5EF4-FFF2-40B4-BE49-F238E27FC236}">
                  <a16:creationId xmlns:a16="http://schemas.microsoft.com/office/drawing/2014/main" id="{8E8DA17A-0CA0-AC34-79CF-EFAE95E9EEB8}"/>
                </a:ext>
              </a:extLst>
            </p:cNvPr>
            <p:cNvSpPr/>
            <p:nvPr/>
          </p:nvSpPr>
          <p:spPr>
            <a:xfrm>
              <a:off x="8002575" y="347632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04" name="Freeform: Shape 703">
              <a:extLst>
                <a:ext uri="{FF2B5EF4-FFF2-40B4-BE49-F238E27FC236}">
                  <a16:creationId xmlns:a16="http://schemas.microsoft.com/office/drawing/2014/main" id="{E3F5D0BB-1A9A-FFBE-19A3-64554B27E269}"/>
                </a:ext>
              </a:extLst>
            </p:cNvPr>
            <p:cNvSpPr/>
            <p:nvPr/>
          </p:nvSpPr>
          <p:spPr>
            <a:xfrm>
              <a:off x="8049781" y="343400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05" name="Freeform: Shape 704">
              <a:extLst>
                <a:ext uri="{FF2B5EF4-FFF2-40B4-BE49-F238E27FC236}">
                  <a16:creationId xmlns:a16="http://schemas.microsoft.com/office/drawing/2014/main" id="{F4AEBE16-E99A-FCBB-3240-BE6D56C530E6}"/>
                </a:ext>
              </a:extLst>
            </p:cNvPr>
            <p:cNvSpPr/>
            <p:nvPr/>
          </p:nvSpPr>
          <p:spPr>
            <a:xfrm>
              <a:off x="8047979" y="3476320"/>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06" name="Freeform: Shape 705">
              <a:extLst>
                <a:ext uri="{FF2B5EF4-FFF2-40B4-BE49-F238E27FC236}">
                  <a16:creationId xmlns:a16="http://schemas.microsoft.com/office/drawing/2014/main" id="{934B8AEA-D83B-41FF-97FD-2BA2C8976100}"/>
                </a:ext>
              </a:extLst>
            </p:cNvPr>
            <p:cNvSpPr/>
            <p:nvPr/>
          </p:nvSpPr>
          <p:spPr>
            <a:xfrm>
              <a:off x="8095186" y="3434009"/>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07" name="Freeform: Shape 706">
              <a:extLst>
                <a:ext uri="{FF2B5EF4-FFF2-40B4-BE49-F238E27FC236}">
                  <a16:creationId xmlns:a16="http://schemas.microsoft.com/office/drawing/2014/main" id="{302A702E-3514-FC2F-0C16-4909BB8CB963}"/>
                </a:ext>
              </a:extLst>
            </p:cNvPr>
            <p:cNvSpPr/>
            <p:nvPr/>
          </p:nvSpPr>
          <p:spPr>
            <a:xfrm>
              <a:off x="8173022" y="362166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08" name="Freeform: Shape 707">
              <a:extLst>
                <a:ext uri="{FF2B5EF4-FFF2-40B4-BE49-F238E27FC236}">
                  <a16:creationId xmlns:a16="http://schemas.microsoft.com/office/drawing/2014/main" id="{20235450-7E91-90AE-6B18-B45F57F71F71}"/>
                </a:ext>
              </a:extLst>
            </p:cNvPr>
            <p:cNvSpPr/>
            <p:nvPr/>
          </p:nvSpPr>
          <p:spPr>
            <a:xfrm>
              <a:off x="8220229" y="357935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09" name="Freeform: Shape 708">
              <a:extLst>
                <a:ext uri="{FF2B5EF4-FFF2-40B4-BE49-F238E27FC236}">
                  <a16:creationId xmlns:a16="http://schemas.microsoft.com/office/drawing/2014/main" id="{E6189BEE-3D0F-D2F9-EAEE-2C9E67E26269}"/>
                </a:ext>
              </a:extLst>
            </p:cNvPr>
            <p:cNvSpPr/>
            <p:nvPr/>
          </p:nvSpPr>
          <p:spPr>
            <a:xfrm>
              <a:off x="8173022" y="362166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10" name="Freeform: Shape 709">
              <a:extLst>
                <a:ext uri="{FF2B5EF4-FFF2-40B4-BE49-F238E27FC236}">
                  <a16:creationId xmlns:a16="http://schemas.microsoft.com/office/drawing/2014/main" id="{1C98D82C-0190-AE3B-024A-792D657ECB21}"/>
                </a:ext>
              </a:extLst>
            </p:cNvPr>
            <p:cNvSpPr/>
            <p:nvPr/>
          </p:nvSpPr>
          <p:spPr>
            <a:xfrm>
              <a:off x="8220229" y="357935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11" name="Freeform: Shape 710">
              <a:extLst>
                <a:ext uri="{FF2B5EF4-FFF2-40B4-BE49-F238E27FC236}">
                  <a16:creationId xmlns:a16="http://schemas.microsoft.com/office/drawing/2014/main" id="{BBE9D656-5C12-506A-0BEB-64149F2B3311}"/>
                </a:ext>
              </a:extLst>
            </p:cNvPr>
            <p:cNvSpPr/>
            <p:nvPr/>
          </p:nvSpPr>
          <p:spPr>
            <a:xfrm>
              <a:off x="8400766" y="362166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12" name="Freeform: Shape 711">
              <a:extLst>
                <a:ext uri="{FF2B5EF4-FFF2-40B4-BE49-F238E27FC236}">
                  <a16:creationId xmlns:a16="http://schemas.microsoft.com/office/drawing/2014/main" id="{B3C355C9-BA53-DEA1-4927-4C2FB7A91499}"/>
                </a:ext>
              </a:extLst>
            </p:cNvPr>
            <p:cNvSpPr/>
            <p:nvPr/>
          </p:nvSpPr>
          <p:spPr>
            <a:xfrm>
              <a:off x="8447973" y="357935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13" name="Freeform: Shape 712">
              <a:extLst>
                <a:ext uri="{FF2B5EF4-FFF2-40B4-BE49-F238E27FC236}">
                  <a16:creationId xmlns:a16="http://schemas.microsoft.com/office/drawing/2014/main" id="{995D2892-C4C1-ECD1-40A9-E976346C72AA}"/>
                </a:ext>
              </a:extLst>
            </p:cNvPr>
            <p:cNvSpPr/>
            <p:nvPr/>
          </p:nvSpPr>
          <p:spPr>
            <a:xfrm>
              <a:off x="8480405" y="362166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14" name="Freeform: Shape 713">
              <a:extLst>
                <a:ext uri="{FF2B5EF4-FFF2-40B4-BE49-F238E27FC236}">
                  <a16:creationId xmlns:a16="http://schemas.microsoft.com/office/drawing/2014/main" id="{ADFBC3C8-7C8C-6CC4-7D4B-FD3C79E84210}"/>
                </a:ext>
              </a:extLst>
            </p:cNvPr>
            <p:cNvSpPr/>
            <p:nvPr/>
          </p:nvSpPr>
          <p:spPr>
            <a:xfrm>
              <a:off x="8527611" y="357935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15" name="Freeform: Shape 714">
              <a:extLst>
                <a:ext uri="{FF2B5EF4-FFF2-40B4-BE49-F238E27FC236}">
                  <a16:creationId xmlns:a16="http://schemas.microsoft.com/office/drawing/2014/main" id="{75E226B6-BE01-9442-82D8-A6526B06DD1D}"/>
                </a:ext>
              </a:extLst>
            </p:cNvPr>
            <p:cNvSpPr/>
            <p:nvPr/>
          </p:nvSpPr>
          <p:spPr>
            <a:xfrm>
              <a:off x="8718959" y="3621661"/>
              <a:ext cx="94773" cy="32298"/>
            </a:xfrm>
            <a:custGeom>
              <a:avLst/>
              <a:gdLst>
                <a:gd name="connsiteX0" fmla="*/ 0 w 94773"/>
                <a:gd name="connsiteY0" fmla="*/ 0 h 32298"/>
                <a:gd name="connsiteX1" fmla="*/ 94774 w 94773"/>
                <a:gd name="connsiteY1" fmla="*/ 0 h 32298"/>
              </a:gdLst>
              <a:ahLst/>
              <a:cxnLst>
                <a:cxn ang="0">
                  <a:pos x="connsiteX0" y="connsiteY0"/>
                </a:cxn>
                <a:cxn ang="0">
                  <a:pos x="connsiteX1" y="connsiteY1"/>
                </a:cxn>
              </a:cxnLst>
              <a:rect l="l" t="t" r="r" b="b"/>
              <a:pathLst>
                <a:path w="94773" h="32298">
                  <a:moveTo>
                    <a:pt x="0" y="0"/>
                  </a:moveTo>
                  <a:lnTo>
                    <a:pt x="94774"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16" name="Freeform: Shape 715">
              <a:extLst>
                <a:ext uri="{FF2B5EF4-FFF2-40B4-BE49-F238E27FC236}">
                  <a16:creationId xmlns:a16="http://schemas.microsoft.com/office/drawing/2014/main" id="{84A3C75A-093F-BD34-EA10-9DB58590E8EC}"/>
                </a:ext>
              </a:extLst>
            </p:cNvPr>
            <p:cNvSpPr/>
            <p:nvPr/>
          </p:nvSpPr>
          <p:spPr>
            <a:xfrm>
              <a:off x="8766526" y="357935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17" name="Freeform: Shape 716">
              <a:extLst>
                <a:ext uri="{FF2B5EF4-FFF2-40B4-BE49-F238E27FC236}">
                  <a16:creationId xmlns:a16="http://schemas.microsoft.com/office/drawing/2014/main" id="{DAA131FC-F756-3DBF-9E3F-5082B66B0810}"/>
                </a:ext>
              </a:extLst>
            </p:cNvPr>
            <p:cNvSpPr/>
            <p:nvPr/>
          </p:nvSpPr>
          <p:spPr>
            <a:xfrm>
              <a:off x="8764725" y="362166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18" name="Freeform: Shape 717">
              <a:extLst>
                <a:ext uri="{FF2B5EF4-FFF2-40B4-BE49-F238E27FC236}">
                  <a16:creationId xmlns:a16="http://schemas.microsoft.com/office/drawing/2014/main" id="{03ABEFA1-A093-17BF-8F39-ED5C71801B33}"/>
                </a:ext>
              </a:extLst>
            </p:cNvPr>
            <p:cNvSpPr/>
            <p:nvPr/>
          </p:nvSpPr>
          <p:spPr>
            <a:xfrm>
              <a:off x="8811931" y="357935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19" name="Freeform: Shape 718">
              <a:extLst>
                <a:ext uri="{FF2B5EF4-FFF2-40B4-BE49-F238E27FC236}">
                  <a16:creationId xmlns:a16="http://schemas.microsoft.com/office/drawing/2014/main" id="{5DDC9844-935C-781F-AFC2-FCD9218A69D7}"/>
                </a:ext>
              </a:extLst>
            </p:cNvPr>
            <p:cNvSpPr/>
            <p:nvPr/>
          </p:nvSpPr>
          <p:spPr>
            <a:xfrm>
              <a:off x="8878236" y="3621661"/>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20" name="Freeform: Shape 719">
              <a:extLst>
                <a:ext uri="{FF2B5EF4-FFF2-40B4-BE49-F238E27FC236}">
                  <a16:creationId xmlns:a16="http://schemas.microsoft.com/office/drawing/2014/main" id="{FF9C31A4-D721-2736-BC82-B7E64A81D170}"/>
                </a:ext>
              </a:extLst>
            </p:cNvPr>
            <p:cNvSpPr/>
            <p:nvPr/>
          </p:nvSpPr>
          <p:spPr>
            <a:xfrm>
              <a:off x="8925803" y="357935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21" name="Freeform: Shape 720">
              <a:extLst>
                <a:ext uri="{FF2B5EF4-FFF2-40B4-BE49-F238E27FC236}">
                  <a16:creationId xmlns:a16="http://schemas.microsoft.com/office/drawing/2014/main" id="{53A4877F-2085-C205-2BA4-0C89C6E8F0E3}"/>
                </a:ext>
              </a:extLst>
            </p:cNvPr>
            <p:cNvSpPr/>
            <p:nvPr/>
          </p:nvSpPr>
          <p:spPr>
            <a:xfrm>
              <a:off x="9049044" y="3621661"/>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22" name="Freeform: Shape 721">
              <a:extLst>
                <a:ext uri="{FF2B5EF4-FFF2-40B4-BE49-F238E27FC236}">
                  <a16:creationId xmlns:a16="http://schemas.microsoft.com/office/drawing/2014/main" id="{BD6B9B0B-B708-7C65-0E6B-A2CA707BB58B}"/>
                </a:ext>
              </a:extLst>
            </p:cNvPr>
            <p:cNvSpPr/>
            <p:nvPr/>
          </p:nvSpPr>
          <p:spPr>
            <a:xfrm>
              <a:off x="9096251" y="3579350"/>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23" name="Freeform: Shape 722">
              <a:extLst>
                <a:ext uri="{FF2B5EF4-FFF2-40B4-BE49-F238E27FC236}">
                  <a16:creationId xmlns:a16="http://schemas.microsoft.com/office/drawing/2014/main" id="{9C8EA67D-41E4-219A-E6FF-FF1D806B5C22}"/>
                </a:ext>
              </a:extLst>
            </p:cNvPr>
            <p:cNvSpPr/>
            <p:nvPr/>
          </p:nvSpPr>
          <p:spPr>
            <a:xfrm>
              <a:off x="9208321" y="374277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24" name="Freeform: Shape 723">
              <a:extLst>
                <a:ext uri="{FF2B5EF4-FFF2-40B4-BE49-F238E27FC236}">
                  <a16:creationId xmlns:a16="http://schemas.microsoft.com/office/drawing/2014/main" id="{FB974CE0-6E98-092B-8080-04C00608DF21}"/>
                </a:ext>
              </a:extLst>
            </p:cNvPr>
            <p:cNvSpPr/>
            <p:nvPr/>
          </p:nvSpPr>
          <p:spPr>
            <a:xfrm>
              <a:off x="9255528" y="370046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25" name="Freeform: Shape 724">
              <a:extLst>
                <a:ext uri="{FF2B5EF4-FFF2-40B4-BE49-F238E27FC236}">
                  <a16:creationId xmlns:a16="http://schemas.microsoft.com/office/drawing/2014/main" id="{A45528CC-CDD1-37CC-83DD-67E1402BDC4D}"/>
                </a:ext>
              </a:extLst>
            </p:cNvPr>
            <p:cNvSpPr/>
            <p:nvPr/>
          </p:nvSpPr>
          <p:spPr>
            <a:xfrm>
              <a:off x="9674620" y="374277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26" name="Freeform: Shape 725">
              <a:extLst>
                <a:ext uri="{FF2B5EF4-FFF2-40B4-BE49-F238E27FC236}">
                  <a16:creationId xmlns:a16="http://schemas.microsoft.com/office/drawing/2014/main" id="{DEF8CCE3-CA13-9F40-911A-3D9701FA8B92}"/>
                </a:ext>
              </a:extLst>
            </p:cNvPr>
            <p:cNvSpPr/>
            <p:nvPr/>
          </p:nvSpPr>
          <p:spPr>
            <a:xfrm>
              <a:off x="9721826" y="370046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27" name="Freeform: Shape 726">
              <a:extLst>
                <a:ext uri="{FF2B5EF4-FFF2-40B4-BE49-F238E27FC236}">
                  <a16:creationId xmlns:a16="http://schemas.microsoft.com/office/drawing/2014/main" id="{F7E51899-6C2D-D200-2587-3EF23F3109D4}"/>
                </a:ext>
              </a:extLst>
            </p:cNvPr>
            <p:cNvSpPr/>
            <p:nvPr/>
          </p:nvSpPr>
          <p:spPr>
            <a:xfrm>
              <a:off x="9811194" y="374277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28" name="Freeform: Shape 727">
              <a:extLst>
                <a:ext uri="{FF2B5EF4-FFF2-40B4-BE49-F238E27FC236}">
                  <a16:creationId xmlns:a16="http://schemas.microsoft.com/office/drawing/2014/main" id="{D353B264-A65B-C2BF-A118-8D494A320A8C}"/>
                </a:ext>
              </a:extLst>
            </p:cNvPr>
            <p:cNvSpPr/>
            <p:nvPr/>
          </p:nvSpPr>
          <p:spPr>
            <a:xfrm>
              <a:off x="9858401" y="370046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29" name="Freeform: Shape 728">
              <a:extLst>
                <a:ext uri="{FF2B5EF4-FFF2-40B4-BE49-F238E27FC236}">
                  <a16:creationId xmlns:a16="http://schemas.microsoft.com/office/drawing/2014/main" id="{78B1C9A3-23FC-E684-9454-0E2EC7DBC303}"/>
                </a:ext>
              </a:extLst>
            </p:cNvPr>
            <p:cNvSpPr/>
            <p:nvPr/>
          </p:nvSpPr>
          <p:spPr>
            <a:xfrm>
              <a:off x="10004705" y="374277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30" name="Freeform: Shape 729">
              <a:extLst>
                <a:ext uri="{FF2B5EF4-FFF2-40B4-BE49-F238E27FC236}">
                  <a16:creationId xmlns:a16="http://schemas.microsoft.com/office/drawing/2014/main" id="{990E25D2-0551-F14B-18FA-EBDA4B3DABA1}"/>
                </a:ext>
              </a:extLst>
            </p:cNvPr>
            <p:cNvSpPr/>
            <p:nvPr/>
          </p:nvSpPr>
          <p:spPr>
            <a:xfrm>
              <a:off x="10051911" y="370046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31" name="Freeform: Shape 730">
              <a:extLst>
                <a:ext uri="{FF2B5EF4-FFF2-40B4-BE49-F238E27FC236}">
                  <a16:creationId xmlns:a16="http://schemas.microsoft.com/office/drawing/2014/main" id="{8985C29E-ACEB-4E13-3AF5-EDD869B3CD4C}"/>
                </a:ext>
              </a:extLst>
            </p:cNvPr>
            <p:cNvSpPr/>
            <p:nvPr/>
          </p:nvSpPr>
          <p:spPr>
            <a:xfrm>
              <a:off x="10118216" y="3742779"/>
              <a:ext cx="94773" cy="32298"/>
            </a:xfrm>
            <a:custGeom>
              <a:avLst/>
              <a:gdLst>
                <a:gd name="connsiteX0" fmla="*/ 0 w 94773"/>
                <a:gd name="connsiteY0" fmla="*/ 0 h 32298"/>
                <a:gd name="connsiteX1" fmla="*/ 94774 w 94773"/>
                <a:gd name="connsiteY1" fmla="*/ 0 h 32298"/>
              </a:gdLst>
              <a:ahLst/>
              <a:cxnLst>
                <a:cxn ang="0">
                  <a:pos x="connsiteX0" y="connsiteY0"/>
                </a:cxn>
                <a:cxn ang="0">
                  <a:pos x="connsiteX1" y="connsiteY1"/>
                </a:cxn>
              </a:cxnLst>
              <a:rect l="l" t="t" r="r" b="b"/>
              <a:pathLst>
                <a:path w="94773" h="32298">
                  <a:moveTo>
                    <a:pt x="0" y="0"/>
                  </a:moveTo>
                  <a:lnTo>
                    <a:pt x="94774"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32" name="Freeform: Shape 731">
              <a:extLst>
                <a:ext uri="{FF2B5EF4-FFF2-40B4-BE49-F238E27FC236}">
                  <a16:creationId xmlns:a16="http://schemas.microsoft.com/office/drawing/2014/main" id="{A411B1DB-5409-7DFD-CE16-34EEFD7B39AB}"/>
                </a:ext>
              </a:extLst>
            </p:cNvPr>
            <p:cNvSpPr/>
            <p:nvPr/>
          </p:nvSpPr>
          <p:spPr>
            <a:xfrm>
              <a:off x="10165423" y="370046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33" name="Freeform: Shape 732">
              <a:extLst>
                <a:ext uri="{FF2B5EF4-FFF2-40B4-BE49-F238E27FC236}">
                  <a16:creationId xmlns:a16="http://schemas.microsoft.com/office/drawing/2014/main" id="{9C4E240F-51E1-85EB-E111-03C40003CB49}"/>
                </a:ext>
              </a:extLst>
            </p:cNvPr>
            <p:cNvSpPr/>
            <p:nvPr/>
          </p:nvSpPr>
          <p:spPr>
            <a:xfrm>
              <a:off x="10402536" y="374277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34" name="Freeform: Shape 733">
              <a:extLst>
                <a:ext uri="{FF2B5EF4-FFF2-40B4-BE49-F238E27FC236}">
                  <a16:creationId xmlns:a16="http://schemas.microsoft.com/office/drawing/2014/main" id="{34B64F39-D97F-3D51-F285-0E988B8E43C7}"/>
                </a:ext>
              </a:extLst>
            </p:cNvPr>
            <p:cNvSpPr/>
            <p:nvPr/>
          </p:nvSpPr>
          <p:spPr>
            <a:xfrm>
              <a:off x="10450103" y="370046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35" name="Freeform: Shape 734">
              <a:extLst>
                <a:ext uri="{FF2B5EF4-FFF2-40B4-BE49-F238E27FC236}">
                  <a16:creationId xmlns:a16="http://schemas.microsoft.com/office/drawing/2014/main" id="{B3B52845-4F28-EA2A-C59C-37CDFBAE5085}"/>
                </a:ext>
              </a:extLst>
            </p:cNvPr>
            <p:cNvSpPr/>
            <p:nvPr/>
          </p:nvSpPr>
          <p:spPr>
            <a:xfrm>
              <a:off x="10482175" y="3742779"/>
              <a:ext cx="94773" cy="32298"/>
            </a:xfrm>
            <a:custGeom>
              <a:avLst/>
              <a:gdLst>
                <a:gd name="connsiteX0" fmla="*/ 0 w 94773"/>
                <a:gd name="connsiteY0" fmla="*/ 0 h 32298"/>
                <a:gd name="connsiteX1" fmla="*/ 94774 w 94773"/>
                <a:gd name="connsiteY1" fmla="*/ 0 h 32298"/>
              </a:gdLst>
              <a:ahLst/>
              <a:cxnLst>
                <a:cxn ang="0">
                  <a:pos x="connsiteX0" y="connsiteY0"/>
                </a:cxn>
                <a:cxn ang="0">
                  <a:pos x="connsiteX1" y="connsiteY1"/>
                </a:cxn>
              </a:cxnLst>
              <a:rect l="l" t="t" r="r" b="b"/>
              <a:pathLst>
                <a:path w="94773" h="32298">
                  <a:moveTo>
                    <a:pt x="0" y="0"/>
                  </a:moveTo>
                  <a:lnTo>
                    <a:pt x="94774"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36" name="Freeform: Shape 735">
              <a:extLst>
                <a:ext uri="{FF2B5EF4-FFF2-40B4-BE49-F238E27FC236}">
                  <a16:creationId xmlns:a16="http://schemas.microsoft.com/office/drawing/2014/main" id="{DF998008-4AE2-3A7E-54A8-A7ED67826222}"/>
                </a:ext>
              </a:extLst>
            </p:cNvPr>
            <p:cNvSpPr/>
            <p:nvPr/>
          </p:nvSpPr>
          <p:spPr>
            <a:xfrm>
              <a:off x="10529741" y="370046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37" name="Freeform: Shape 736">
              <a:extLst>
                <a:ext uri="{FF2B5EF4-FFF2-40B4-BE49-F238E27FC236}">
                  <a16:creationId xmlns:a16="http://schemas.microsoft.com/office/drawing/2014/main" id="{EEC0DA53-37EC-D8D8-F7D9-20819B464C4D}"/>
                </a:ext>
              </a:extLst>
            </p:cNvPr>
            <p:cNvSpPr/>
            <p:nvPr/>
          </p:nvSpPr>
          <p:spPr>
            <a:xfrm>
              <a:off x="10561813" y="3742779"/>
              <a:ext cx="94773" cy="32298"/>
            </a:xfrm>
            <a:custGeom>
              <a:avLst/>
              <a:gdLst>
                <a:gd name="connsiteX0" fmla="*/ 0 w 94773"/>
                <a:gd name="connsiteY0" fmla="*/ 0 h 32298"/>
                <a:gd name="connsiteX1" fmla="*/ 94773 w 94773"/>
                <a:gd name="connsiteY1" fmla="*/ 0 h 32298"/>
              </a:gdLst>
              <a:ahLst/>
              <a:cxnLst>
                <a:cxn ang="0">
                  <a:pos x="connsiteX0" y="connsiteY0"/>
                </a:cxn>
                <a:cxn ang="0">
                  <a:pos x="connsiteX1" y="connsiteY1"/>
                </a:cxn>
              </a:cxnLst>
              <a:rect l="l" t="t" r="r" b="b"/>
              <a:pathLst>
                <a:path w="94773" h="32298">
                  <a:moveTo>
                    <a:pt x="0" y="0"/>
                  </a:moveTo>
                  <a:lnTo>
                    <a:pt x="9477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38" name="Freeform: Shape 737">
              <a:extLst>
                <a:ext uri="{FF2B5EF4-FFF2-40B4-BE49-F238E27FC236}">
                  <a16:creationId xmlns:a16="http://schemas.microsoft.com/office/drawing/2014/main" id="{4A898025-433D-7060-81F4-B06EBD5B46CD}"/>
                </a:ext>
              </a:extLst>
            </p:cNvPr>
            <p:cNvSpPr/>
            <p:nvPr/>
          </p:nvSpPr>
          <p:spPr>
            <a:xfrm>
              <a:off x="10609380" y="370046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39" name="Freeform: Shape 738">
              <a:extLst>
                <a:ext uri="{FF2B5EF4-FFF2-40B4-BE49-F238E27FC236}">
                  <a16:creationId xmlns:a16="http://schemas.microsoft.com/office/drawing/2014/main" id="{BD8222E3-408F-53AE-B94E-481D04CBE9DF}"/>
                </a:ext>
              </a:extLst>
            </p:cNvPr>
            <p:cNvSpPr/>
            <p:nvPr/>
          </p:nvSpPr>
          <p:spPr>
            <a:xfrm>
              <a:off x="11028472" y="374277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40" name="Freeform: Shape 739">
              <a:extLst>
                <a:ext uri="{FF2B5EF4-FFF2-40B4-BE49-F238E27FC236}">
                  <a16:creationId xmlns:a16="http://schemas.microsoft.com/office/drawing/2014/main" id="{101C201C-B12B-EB55-41A4-0CEE3CF8FE6D}"/>
                </a:ext>
              </a:extLst>
            </p:cNvPr>
            <p:cNvSpPr/>
            <p:nvPr/>
          </p:nvSpPr>
          <p:spPr>
            <a:xfrm>
              <a:off x="11075679" y="370046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41" name="Freeform: Shape 740">
              <a:extLst>
                <a:ext uri="{FF2B5EF4-FFF2-40B4-BE49-F238E27FC236}">
                  <a16:creationId xmlns:a16="http://schemas.microsoft.com/office/drawing/2014/main" id="{2C5275CE-11EB-51BE-5C11-D500F06FB32E}"/>
                </a:ext>
              </a:extLst>
            </p:cNvPr>
            <p:cNvSpPr/>
            <p:nvPr/>
          </p:nvSpPr>
          <p:spPr>
            <a:xfrm>
              <a:off x="11096579" y="3742779"/>
              <a:ext cx="94412" cy="32298"/>
            </a:xfrm>
            <a:custGeom>
              <a:avLst/>
              <a:gdLst>
                <a:gd name="connsiteX0" fmla="*/ 0 w 94412"/>
                <a:gd name="connsiteY0" fmla="*/ 0 h 32298"/>
                <a:gd name="connsiteX1" fmla="*/ 94413 w 94412"/>
                <a:gd name="connsiteY1" fmla="*/ 0 h 32298"/>
              </a:gdLst>
              <a:ahLst/>
              <a:cxnLst>
                <a:cxn ang="0">
                  <a:pos x="connsiteX0" y="connsiteY0"/>
                </a:cxn>
                <a:cxn ang="0">
                  <a:pos x="connsiteX1" y="connsiteY1"/>
                </a:cxn>
              </a:cxnLst>
              <a:rect l="l" t="t" r="r" b="b"/>
              <a:pathLst>
                <a:path w="94412" h="32298">
                  <a:moveTo>
                    <a:pt x="0" y="0"/>
                  </a:moveTo>
                  <a:lnTo>
                    <a:pt x="94413"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42" name="Freeform: Shape 741">
              <a:extLst>
                <a:ext uri="{FF2B5EF4-FFF2-40B4-BE49-F238E27FC236}">
                  <a16:creationId xmlns:a16="http://schemas.microsoft.com/office/drawing/2014/main" id="{2BA81BFC-57BF-CAED-820D-973A9ADF5AE6}"/>
                </a:ext>
              </a:extLst>
            </p:cNvPr>
            <p:cNvSpPr/>
            <p:nvPr/>
          </p:nvSpPr>
          <p:spPr>
            <a:xfrm>
              <a:off x="11143786" y="370046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43" name="Freeform: Shape 742">
              <a:extLst>
                <a:ext uri="{FF2B5EF4-FFF2-40B4-BE49-F238E27FC236}">
                  <a16:creationId xmlns:a16="http://schemas.microsoft.com/office/drawing/2014/main" id="{7B2629C8-7D0D-0A91-8E21-EE3D04A1D40F}"/>
                </a:ext>
              </a:extLst>
            </p:cNvPr>
            <p:cNvSpPr/>
            <p:nvPr/>
          </p:nvSpPr>
          <p:spPr>
            <a:xfrm>
              <a:off x="11119282" y="3742779"/>
              <a:ext cx="94773" cy="32298"/>
            </a:xfrm>
            <a:custGeom>
              <a:avLst/>
              <a:gdLst>
                <a:gd name="connsiteX0" fmla="*/ 0 w 94773"/>
                <a:gd name="connsiteY0" fmla="*/ 0 h 32298"/>
                <a:gd name="connsiteX1" fmla="*/ 94774 w 94773"/>
                <a:gd name="connsiteY1" fmla="*/ 0 h 32298"/>
              </a:gdLst>
              <a:ahLst/>
              <a:cxnLst>
                <a:cxn ang="0">
                  <a:pos x="connsiteX0" y="connsiteY0"/>
                </a:cxn>
                <a:cxn ang="0">
                  <a:pos x="connsiteX1" y="connsiteY1"/>
                </a:cxn>
              </a:cxnLst>
              <a:rect l="l" t="t" r="r" b="b"/>
              <a:pathLst>
                <a:path w="94773" h="32298">
                  <a:moveTo>
                    <a:pt x="0" y="0"/>
                  </a:moveTo>
                  <a:lnTo>
                    <a:pt x="94774"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744" name="Freeform: Shape 743">
              <a:extLst>
                <a:ext uri="{FF2B5EF4-FFF2-40B4-BE49-F238E27FC236}">
                  <a16:creationId xmlns:a16="http://schemas.microsoft.com/office/drawing/2014/main" id="{F6F2994A-C4DB-EFA9-DEA1-22E1E40BFAF1}"/>
                </a:ext>
              </a:extLst>
            </p:cNvPr>
            <p:cNvSpPr/>
            <p:nvPr/>
          </p:nvSpPr>
          <p:spPr>
            <a:xfrm>
              <a:off x="11166488" y="3700468"/>
              <a:ext cx="36035" cy="84620"/>
            </a:xfrm>
            <a:custGeom>
              <a:avLst/>
              <a:gdLst>
                <a:gd name="connsiteX0" fmla="*/ 0 w 36035"/>
                <a:gd name="connsiteY0" fmla="*/ 0 h 84620"/>
                <a:gd name="connsiteX1" fmla="*/ 0 w 36035"/>
                <a:gd name="connsiteY1" fmla="*/ 84621 h 84620"/>
              </a:gdLst>
              <a:ahLst/>
              <a:cxnLst>
                <a:cxn ang="0">
                  <a:pos x="connsiteX0" y="connsiteY0"/>
                </a:cxn>
                <a:cxn ang="0">
                  <a:pos x="connsiteX1" y="connsiteY1"/>
                </a:cxn>
              </a:cxnLst>
              <a:rect l="l" t="t" r="r" b="b"/>
              <a:pathLst>
                <a:path w="36035" h="84620">
                  <a:moveTo>
                    <a:pt x="0" y="0"/>
                  </a:moveTo>
                  <a:lnTo>
                    <a:pt x="0" y="846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Arial" panose="020B0604020202020204"/>
                <a:ea typeface="+mn-ea"/>
                <a:cs typeface="+mn-cs"/>
              </a:endParaRPr>
            </a:p>
          </p:txBody>
        </p:sp>
      </p:grpSp>
      <p:graphicFrame>
        <p:nvGraphicFramePr>
          <p:cNvPr id="746" name="Table 745">
            <a:extLst>
              <a:ext uri="{FF2B5EF4-FFF2-40B4-BE49-F238E27FC236}">
                <a16:creationId xmlns:a16="http://schemas.microsoft.com/office/drawing/2014/main" id="{25EB31AE-E2CD-272C-5134-7CC0EE2B6FFD}"/>
              </a:ext>
            </a:extLst>
          </p:cNvPr>
          <p:cNvGraphicFramePr>
            <a:graphicFrameLocks noGrp="1"/>
          </p:cNvGraphicFramePr>
          <p:nvPr/>
        </p:nvGraphicFramePr>
        <p:xfrm>
          <a:off x="6958754" y="1075053"/>
          <a:ext cx="4907465" cy="1736136"/>
        </p:xfrm>
        <a:graphic>
          <a:graphicData uri="http://schemas.openxmlformats.org/drawingml/2006/table">
            <a:tbl>
              <a:tblPr firstRow="1" bandRow="1">
                <a:tableStyleId>{5C22544A-7EE6-4342-B048-85BDC9FD1C3A}</a:tableStyleId>
              </a:tblPr>
              <a:tblGrid>
                <a:gridCol w="1986505">
                  <a:extLst>
                    <a:ext uri="{9D8B030D-6E8A-4147-A177-3AD203B41FA5}">
                      <a16:colId xmlns:a16="http://schemas.microsoft.com/office/drawing/2014/main" val="3605503020"/>
                    </a:ext>
                  </a:extLst>
                </a:gridCol>
                <a:gridCol w="938579">
                  <a:extLst>
                    <a:ext uri="{9D8B030D-6E8A-4147-A177-3AD203B41FA5}">
                      <a16:colId xmlns:a16="http://schemas.microsoft.com/office/drawing/2014/main" val="2973002321"/>
                    </a:ext>
                  </a:extLst>
                </a:gridCol>
                <a:gridCol w="1982381">
                  <a:extLst>
                    <a:ext uri="{9D8B030D-6E8A-4147-A177-3AD203B41FA5}">
                      <a16:colId xmlns:a16="http://schemas.microsoft.com/office/drawing/2014/main" val="8252973"/>
                    </a:ext>
                  </a:extLst>
                </a:gridCol>
              </a:tblGrid>
              <a:tr h="397864">
                <a:tc>
                  <a:txBody>
                    <a:bodyPr/>
                    <a:lstStyle/>
                    <a:p>
                      <a:endParaRPr lang="en-US" sz="1600">
                        <a:solidFill>
                          <a:schemeClr val="tx1"/>
                        </a:solidFill>
                      </a:endParaRPr>
                    </a:p>
                  </a:txBody>
                  <a:tcPr marL="0" marR="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accent2"/>
                          </a:solidFill>
                        </a:rPr>
                        <a:t>No. of </a:t>
                      </a:r>
                      <a:br>
                        <a:rPr lang="en-US" sz="1600">
                          <a:solidFill>
                            <a:schemeClr val="accent2"/>
                          </a:solidFill>
                        </a:rPr>
                      </a:br>
                      <a:r>
                        <a:rPr lang="en-US" sz="1600">
                          <a:solidFill>
                            <a:schemeClr val="accent2"/>
                          </a:solidFill>
                        </a:rPr>
                        <a:t>Events</a:t>
                      </a:r>
                    </a:p>
                  </a:txBody>
                  <a:tcPr marL="0" marR="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accent2"/>
                          </a:solidFill>
                        </a:rPr>
                        <a:t>Median (95% Cl),</a:t>
                      </a:r>
                      <a:br>
                        <a:rPr lang="en-US" sz="1600">
                          <a:solidFill>
                            <a:schemeClr val="accent2"/>
                          </a:solidFill>
                        </a:rPr>
                      </a:br>
                      <a:r>
                        <a:rPr lang="en-US" sz="1600" b="1" i="0">
                          <a:solidFill>
                            <a:schemeClr val="accent2"/>
                          </a:solidFill>
                        </a:rPr>
                        <a:t>months</a:t>
                      </a:r>
                    </a:p>
                  </a:txBody>
                  <a:tcPr marL="0" marR="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2183005"/>
                  </a:ext>
                </a:extLst>
              </a:tr>
              <a:tr h="397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3753E"/>
                          </a:solidFill>
                          <a:effectLst/>
                          <a:uLnTx/>
                          <a:uFillTx/>
                          <a:latin typeface="+mn-lt"/>
                          <a:ea typeface="+mn-ea"/>
                          <a:cs typeface="+mn-cs"/>
                        </a:rPr>
                        <a:t>Cabo+Atezo</a:t>
                      </a:r>
                      <a:r>
                        <a:rPr kumimoji="0" lang="en-US" sz="1600" b="1" i="0" u="none" strike="noStrike" kern="1200" cap="none" spc="0" normalizeH="0" baseline="0" noProof="0">
                          <a:ln>
                            <a:noFill/>
                          </a:ln>
                          <a:solidFill>
                            <a:srgbClr val="F3753E"/>
                          </a:solidFill>
                          <a:effectLst/>
                          <a:uLnTx/>
                          <a:uFillTx/>
                          <a:latin typeface="+mn-lt"/>
                          <a:ea typeface="+mn-ea"/>
                          <a:cs typeface="+mn-cs"/>
                        </a:rPr>
                        <a:t> (n=253)</a:t>
                      </a:r>
                    </a:p>
                  </a:txBody>
                  <a:tcPr marL="0" marR="0" marT="27432" marB="27432"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600">
                          <a:solidFill>
                            <a:schemeClr val="accent2"/>
                          </a:solidFill>
                        </a:rPr>
                        <a:t>77</a:t>
                      </a:r>
                    </a:p>
                  </a:txBody>
                  <a:tcPr marL="0" marR="0" marT="27432" marB="27432"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600">
                          <a:solidFill>
                            <a:schemeClr val="accent2"/>
                          </a:solidFill>
                        </a:rPr>
                        <a:t>16.7 (15.1–20.9)</a:t>
                      </a:r>
                    </a:p>
                  </a:txBody>
                  <a:tcPr marL="0" marR="0" marT="27432" marB="27432"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361550"/>
                  </a:ext>
                </a:extLst>
              </a:tr>
              <a:tr h="397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E75B6"/>
                          </a:solidFill>
                          <a:effectLst/>
                          <a:uLnTx/>
                          <a:uFillTx/>
                          <a:latin typeface="+mn-lt"/>
                          <a:ea typeface="+mn-ea"/>
                          <a:cs typeface="+mn-cs"/>
                        </a:rPr>
                        <a:t>Second NHT (n=254)</a:t>
                      </a:r>
                    </a:p>
                  </a:txBody>
                  <a:tcPr marL="0" marR="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accent2"/>
                          </a:solidFill>
                        </a:rPr>
                        <a:t>89</a:t>
                      </a:r>
                    </a:p>
                  </a:txBody>
                  <a:tcPr marL="0" marR="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accent2"/>
                          </a:solidFill>
                        </a:rPr>
                        <a:t>14.6 (11.6–22.1)</a:t>
                      </a:r>
                    </a:p>
                  </a:txBody>
                  <a:tcPr marL="0" marR="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3136451"/>
                  </a:ext>
                </a:extLst>
              </a:tr>
              <a:tr h="397864">
                <a:tc gridSpan="3">
                  <a:txBody>
                    <a:bodyPr/>
                    <a:lstStyle/>
                    <a:p>
                      <a:pPr algn="ctr"/>
                      <a:r>
                        <a:rPr lang="en-US" sz="1600" b="1">
                          <a:solidFill>
                            <a:schemeClr val="accent2"/>
                          </a:solidFill>
                        </a:rPr>
                        <a:t>Hazard ratio 0.79 (95% CI, 0.58–1.07); </a:t>
                      </a:r>
                      <a:r>
                        <a:rPr lang="en-US" sz="1600" b="1" i="1">
                          <a:solidFill>
                            <a:schemeClr val="accent2"/>
                          </a:solidFill>
                        </a:rPr>
                        <a:t>P</a:t>
                      </a:r>
                      <a:r>
                        <a:rPr lang="en-US" sz="1600" b="1">
                          <a:solidFill>
                            <a:schemeClr val="accent2"/>
                          </a:solidFill>
                        </a:rPr>
                        <a:t>=0.13</a:t>
                      </a:r>
                    </a:p>
                  </a:txBody>
                  <a:tcPr marL="0" marR="0" marT="27432" marB="27432"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1212934337"/>
                  </a:ext>
                </a:extLst>
              </a:tr>
            </a:tbl>
          </a:graphicData>
        </a:graphic>
      </p:graphicFrame>
      <p:sp>
        <p:nvSpPr>
          <p:cNvPr id="764" name="TextBox 763">
            <a:extLst>
              <a:ext uri="{FF2B5EF4-FFF2-40B4-BE49-F238E27FC236}">
                <a16:creationId xmlns:a16="http://schemas.microsoft.com/office/drawing/2014/main" id="{1816AF43-5BC4-BF7C-5F7B-422B4781A809}"/>
              </a:ext>
            </a:extLst>
          </p:cNvPr>
          <p:cNvSpPr txBox="1"/>
          <p:nvPr/>
        </p:nvSpPr>
        <p:spPr>
          <a:xfrm rot="16200000">
            <a:off x="-1156419" y="3024835"/>
            <a:ext cx="3770306" cy="311499"/>
          </a:xfrm>
          <a:prstGeom prst="rect">
            <a:avLst/>
          </a:prstGeom>
          <a:noFill/>
          <a:ln w="12700">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Arial" panose="020B0604020202020204"/>
                <a:ea typeface="+mn-ea"/>
                <a:cs typeface="+mn-cs"/>
              </a:rPr>
              <a:t>Probability of OS (%)</a:t>
            </a:r>
          </a:p>
        </p:txBody>
      </p:sp>
      <p:cxnSp>
        <p:nvCxnSpPr>
          <p:cNvPr id="33" name="Straight Connector 32">
            <a:extLst>
              <a:ext uri="{FF2B5EF4-FFF2-40B4-BE49-F238E27FC236}">
                <a16:creationId xmlns:a16="http://schemas.microsoft.com/office/drawing/2014/main" id="{4DCAA75D-731B-B6BE-46F0-11679E3F216C}"/>
              </a:ext>
            </a:extLst>
          </p:cNvPr>
          <p:cNvCxnSpPr>
            <a:cxnSpLocks/>
          </p:cNvCxnSpPr>
          <p:nvPr/>
        </p:nvCxnSpPr>
        <p:spPr>
          <a:xfrm flipV="1">
            <a:off x="3568317" y="1944317"/>
            <a:ext cx="7499" cy="301752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49" name="TextBox 748">
            <a:extLst>
              <a:ext uri="{FF2B5EF4-FFF2-40B4-BE49-F238E27FC236}">
                <a16:creationId xmlns:a16="http://schemas.microsoft.com/office/drawing/2014/main" id="{E1F65333-D7D2-CD48-2B9B-B06D1D139550}"/>
              </a:ext>
            </a:extLst>
          </p:cNvPr>
          <p:cNvSpPr txBox="1"/>
          <p:nvPr/>
        </p:nvSpPr>
        <p:spPr>
          <a:xfrm>
            <a:off x="3403667" y="1667057"/>
            <a:ext cx="723892" cy="330944"/>
          </a:xfrm>
          <a:prstGeom prst="rect">
            <a:avLst/>
          </a:prstGeom>
          <a:noFill/>
          <a:ln w="127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3753E"/>
                </a:solidFill>
                <a:effectLst/>
                <a:uLnTx/>
                <a:uFillTx/>
                <a:latin typeface="Arial" panose="020B0604020202020204"/>
                <a:ea typeface="+mn-ea"/>
                <a:cs typeface="+mn-cs"/>
              </a:rPr>
              <a:t>87%</a:t>
            </a:r>
          </a:p>
        </p:txBody>
      </p:sp>
      <p:sp>
        <p:nvSpPr>
          <p:cNvPr id="750" name="TextBox 749">
            <a:extLst>
              <a:ext uri="{FF2B5EF4-FFF2-40B4-BE49-F238E27FC236}">
                <a16:creationId xmlns:a16="http://schemas.microsoft.com/office/drawing/2014/main" id="{05E8230B-EB2F-C185-9DAF-6301161173CF}"/>
              </a:ext>
            </a:extLst>
          </p:cNvPr>
          <p:cNvSpPr txBox="1"/>
          <p:nvPr/>
        </p:nvSpPr>
        <p:spPr>
          <a:xfrm>
            <a:off x="3042509" y="2200304"/>
            <a:ext cx="723892" cy="330944"/>
          </a:xfrm>
          <a:prstGeom prst="rect">
            <a:avLst/>
          </a:prstGeom>
          <a:noFill/>
          <a:ln w="127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C81C1"/>
                </a:solidFill>
                <a:effectLst/>
                <a:uLnTx/>
                <a:uFillTx/>
                <a:latin typeface="Arial" panose="020B0604020202020204"/>
                <a:ea typeface="+mn-ea"/>
                <a:cs typeface="+mn-cs"/>
              </a:rPr>
              <a:t>79%</a:t>
            </a:r>
          </a:p>
        </p:txBody>
      </p:sp>
      <p:cxnSp>
        <p:nvCxnSpPr>
          <p:cNvPr id="751" name="Straight Connector 750">
            <a:extLst>
              <a:ext uri="{FF2B5EF4-FFF2-40B4-BE49-F238E27FC236}">
                <a16:creationId xmlns:a16="http://schemas.microsoft.com/office/drawing/2014/main" id="{27BAE9A6-AB62-4183-9600-0776C9DE66F6}"/>
              </a:ext>
            </a:extLst>
          </p:cNvPr>
          <p:cNvCxnSpPr>
            <a:cxnSpLocks/>
          </p:cNvCxnSpPr>
          <p:nvPr/>
        </p:nvCxnSpPr>
        <p:spPr>
          <a:xfrm flipV="1">
            <a:off x="5474407" y="2827498"/>
            <a:ext cx="6010" cy="219456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55" name="TextBox 754">
            <a:extLst>
              <a:ext uri="{FF2B5EF4-FFF2-40B4-BE49-F238E27FC236}">
                <a16:creationId xmlns:a16="http://schemas.microsoft.com/office/drawing/2014/main" id="{DFADD1BA-5087-D855-5D8D-7844DF13FBE4}"/>
              </a:ext>
            </a:extLst>
          </p:cNvPr>
          <p:cNvSpPr txBox="1"/>
          <p:nvPr/>
        </p:nvSpPr>
        <p:spPr>
          <a:xfrm>
            <a:off x="5329962" y="2515646"/>
            <a:ext cx="723892" cy="330944"/>
          </a:xfrm>
          <a:prstGeom prst="rect">
            <a:avLst/>
          </a:prstGeom>
          <a:noFill/>
          <a:ln w="127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3753E"/>
                </a:solidFill>
                <a:effectLst/>
                <a:uLnTx/>
                <a:uFillTx/>
                <a:latin typeface="Arial" panose="020B0604020202020204"/>
                <a:ea typeface="+mn-ea"/>
                <a:cs typeface="+mn-cs"/>
              </a:rPr>
              <a:t>62%</a:t>
            </a:r>
          </a:p>
        </p:txBody>
      </p:sp>
      <p:sp>
        <p:nvSpPr>
          <p:cNvPr id="756" name="TextBox 755">
            <a:extLst>
              <a:ext uri="{FF2B5EF4-FFF2-40B4-BE49-F238E27FC236}">
                <a16:creationId xmlns:a16="http://schemas.microsoft.com/office/drawing/2014/main" id="{19C5A392-3028-1BC9-F456-A28BC66AAF2A}"/>
              </a:ext>
            </a:extLst>
          </p:cNvPr>
          <p:cNvSpPr txBox="1"/>
          <p:nvPr/>
        </p:nvSpPr>
        <p:spPr>
          <a:xfrm>
            <a:off x="4933942" y="2994080"/>
            <a:ext cx="723892" cy="330944"/>
          </a:xfrm>
          <a:prstGeom prst="rect">
            <a:avLst/>
          </a:prstGeom>
          <a:noFill/>
          <a:ln w="127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C81C1"/>
                </a:solidFill>
                <a:effectLst/>
                <a:uLnTx/>
                <a:uFillTx/>
                <a:latin typeface="Arial" panose="020B0604020202020204"/>
                <a:ea typeface="+mn-ea"/>
                <a:cs typeface="+mn-cs"/>
              </a:rPr>
              <a:t>57%</a:t>
            </a:r>
          </a:p>
        </p:txBody>
      </p:sp>
    </p:spTree>
    <p:custDataLst>
      <p:tags r:id="rId1"/>
    </p:custDataLst>
    <p:extLst>
      <p:ext uri="{BB962C8B-B14F-4D97-AF65-F5344CB8AC3E}">
        <p14:creationId xmlns:p14="http://schemas.microsoft.com/office/powerpoint/2010/main" val="12375759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DEFAAF-520B-0B5A-0672-507FCD89E412}"/>
              </a:ext>
            </a:extLst>
          </p:cNvPr>
          <p:cNvSpPr>
            <a:spLocks noGrp="1"/>
          </p:cNvSpPr>
          <p:nvPr>
            <p:ph idx="1"/>
          </p:nvPr>
        </p:nvSpPr>
        <p:spPr>
          <a:xfrm>
            <a:off x="609600" y="1143001"/>
            <a:ext cx="10972800" cy="5102967"/>
          </a:xfrm>
        </p:spPr>
        <p:txBody>
          <a:bodyPr/>
          <a:lstStyle/>
          <a:p>
            <a:r>
              <a:rPr lang="en-US" sz="2400" dirty="0"/>
              <a:t>Cyclin-dependent Kinases 4 and 6 (CDK4 and CDK6) are enzymes that primarily function in the transition from the G1 phase to the S phase of the cell cycle</a:t>
            </a:r>
          </a:p>
          <a:p>
            <a:r>
              <a:rPr lang="en-US" sz="2400" dirty="0"/>
              <a:t>Kinases are activated when they bind to specific regulatory proteins called cyclins, particularly Cyclin D1</a:t>
            </a:r>
          </a:p>
          <a:p>
            <a:r>
              <a:rPr lang="en-US" sz="2400" dirty="0"/>
              <a:t>Once activated, CDK4 and CDK6 phosphorylate the retinoblastoma protein (Rb)</a:t>
            </a:r>
          </a:p>
          <a:p>
            <a:r>
              <a:rPr lang="en-US" sz="2400" dirty="0"/>
              <a:t>Phosphorylated Rb releases transcription factor E2F, activating genes necessary for DNA synthesis and progression into S phase</a:t>
            </a:r>
          </a:p>
          <a:p>
            <a:r>
              <a:rPr lang="en-US" sz="2400" dirty="0"/>
              <a:t>Targeting CDK4 and CDK6 can prevent uncontrolled proliferation of cancer cells</a:t>
            </a:r>
          </a:p>
          <a:p>
            <a:r>
              <a:rPr lang="en-US" sz="2400" dirty="0"/>
              <a:t>Three FDA approved CDK4/6 inhibitors for metastatic breast cancer</a:t>
            </a:r>
          </a:p>
          <a:p>
            <a:pPr lvl="1">
              <a:spcBef>
                <a:spcPts val="0"/>
              </a:spcBef>
            </a:pPr>
            <a:r>
              <a:rPr lang="en-US" sz="2400" dirty="0"/>
              <a:t>Palbociclib</a:t>
            </a:r>
          </a:p>
          <a:p>
            <a:pPr lvl="1">
              <a:spcBef>
                <a:spcPts val="0"/>
              </a:spcBef>
            </a:pPr>
            <a:r>
              <a:rPr lang="en-US" sz="2400" dirty="0" err="1"/>
              <a:t>Ribociclib</a:t>
            </a:r>
            <a:endParaRPr lang="en-US" sz="2400" dirty="0"/>
          </a:p>
          <a:p>
            <a:pPr lvl="1">
              <a:spcBef>
                <a:spcPts val="0"/>
              </a:spcBef>
            </a:pPr>
            <a:r>
              <a:rPr lang="en-US" sz="2400" dirty="0" err="1"/>
              <a:t>Abemaciclib</a:t>
            </a:r>
            <a:endParaRPr lang="en-US" sz="2400" dirty="0"/>
          </a:p>
          <a:p>
            <a:pPr marL="0" indent="0">
              <a:buNone/>
            </a:pPr>
            <a:endParaRPr lang="en-US" sz="2400" dirty="0"/>
          </a:p>
        </p:txBody>
      </p:sp>
      <p:sp>
        <p:nvSpPr>
          <p:cNvPr id="3" name="Text Placeholder 2">
            <a:extLst>
              <a:ext uri="{FF2B5EF4-FFF2-40B4-BE49-F238E27FC236}">
                <a16:creationId xmlns:a16="http://schemas.microsoft.com/office/drawing/2014/main" id="{B40782F4-74D7-1446-5E52-C32D5BE3FC17}"/>
              </a:ext>
            </a:extLst>
          </p:cNvPr>
          <p:cNvSpPr>
            <a:spLocks noGrp="1"/>
          </p:cNvSpPr>
          <p:nvPr>
            <p:ph type="body" sz="quarter" idx="13"/>
          </p:nvPr>
        </p:nvSpPr>
        <p:spPr>
          <a:xfrm>
            <a:off x="406400" y="152400"/>
            <a:ext cx="11176000" cy="990600"/>
          </a:xfrm>
        </p:spPr>
        <p:txBody>
          <a:bodyPr/>
          <a:lstStyle/>
          <a:p>
            <a:r>
              <a:rPr lang="en-US" sz="4800" b="1" dirty="0">
                <a:solidFill>
                  <a:schemeClr val="tx1"/>
                </a:solidFill>
              </a:rPr>
              <a:t>CYCLONE-1: Scientific Rationale</a:t>
            </a:r>
          </a:p>
        </p:txBody>
      </p:sp>
      <p:sp>
        <p:nvSpPr>
          <p:cNvPr id="4" name="TextBox 3">
            <a:extLst>
              <a:ext uri="{FF2B5EF4-FFF2-40B4-BE49-F238E27FC236}">
                <a16:creationId xmlns:a16="http://schemas.microsoft.com/office/drawing/2014/main" id="{B12BAB7F-98DC-0249-8D68-DC7E5A0FCB6C}"/>
              </a:ext>
            </a:extLst>
          </p:cNvPr>
          <p:cNvSpPr txBox="1"/>
          <p:nvPr/>
        </p:nvSpPr>
        <p:spPr bwMode="auto">
          <a:xfrm>
            <a:off x="79141" y="6329332"/>
            <a:ext cx="11503259" cy="27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Comstock CES et al. Oncogene (2013) 32, 5481-5491.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Kase</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AM et al.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Onco</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Targets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Ther</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2020;13:10499-10513.</a:t>
            </a:r>
          </a:p>
        </p:txBody>
      </p:sp>
    </p:spTree>
    <p:extLst>
      <p:ext uri="{BB962C8B-B14F-4D97-AF65-F5344CB8AC3E}">
        <p14:creationId xmlns:p14="http://schemas.microsoft.com/office/powerpoint/2010/main" val="2365660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DEFAAF-520B-0B5A-0672-507FCD89E412}"/>
              </a:ext>
            </a:extLst>
          </p:cNvPr>
          <p:cNvSpPr>
            <a:spLocks noGrp="1"/>
          </p:cNvSpPr>
          <p:nvPr>
            <p:ph idx="1"/>
          </p:nvPr>
        </p:nvSpPr>
        <p:spPr>
          <a:xfrm>
            <a:off x="609600" y="1143001"/>
            <a:ext cx="10972800" cy="5102967"/>
          </a:xfrm>
        </p:spPr>
        <p:txBody>
          <a:bodyPr/>
          <a:lstStyle/>
          <a:p>
            <a:r>
              <a:rPr lang="en-US" sz="2667" dirty="0"/>
              <a:t>AR acts as a master regulator of G1-S phase progression in prostate cancer</a:t>
            </a:r>
          </a:p>
          <a:p>
            <a:r>
              <a:rPr lang="en-US" sz="2667" dirty="0"/>
              <a:t>AR activates CDK4 and CDK6</a:t>
            </a:r>
          </a:p>
          <a:p>
            <a:r>
              <a:rPr lang="en-US" sz="2667" dirty="0"/>
              <a:t>CDK4 and CDK6 are direct transcriptional targets of c-</a:t>
            </a:r>
            <a:r>
              <a:rPr lang="en-US" sz="2667" dirty="0" err="1"/>
              <a:t>Myc</a:t>
            </a:r>
            <a:r>
              <a:rPr lang="en-US" sz="2667" dirty="0"/>
              <a:t> which is upregulated in </a:t>
            </a:r>
            <a:r>
              <a:rPr lang="en-US" sz="2667" dirty="0" err="1"/>
              <a:t>mCRPC</a:t>
            </a:r>
            <a:endParaRPr lang="en-US" sz="2667" dirty="0"/>
          </a:p>
          <a:p>
            <a:r>
              <a:rPr lang="en-US" sz="2667" dirty="0"/>
              <a:t>Resistance to AR signaling inhibitors have been associated with CDK6 and MYC amplifications and cyclin D1 upregulation</a:t>
            </a:r>
          </a:p>
          <a:p>
            <a:r>
              <a:rPr lang="en-US" sz="2667" dirty="0" err="1"/>
              <a:t>Abemaciclib</a:t>
            </a:r>
            <a:r>
              <a:rPr lang="en-US" sz="2667" dirty="0"/>
              <a:t> is oral selective inhibitor of CDK4 and CDK6</a:t>
            </a:r>
          </a:p>
          <a:p>
            <a:endParaRPr lang="en-US" sz="2400" dirty="0"/>
          </a:p>
          <a:p>
            <a:endParaRPr lang="en-US" sz="2400" dirty="0"/>
          </a:p>
          <a:p>
            <a:endParaRPr lang="en-US" sz="2400" dirty="0"/>
          </a:p>
          <a:p>
            <a:endParaRPr lang="en-US" sz="2400" dirty="0"/>
          </a:p>
        </p:txBody>
      </p:sp>
      <p:sp>
        <p:nvSpPr>
          <p:cNvPr id="3" name="Text Placeholder 2">
            <a:extLst>
              <a:ext uri="{FF2B5EF4-FFF2-40B4-BE49-F238E27FC236}">
                <a16:creationId xmlns:a16="http://schemas.microsoft.com/office/drawing/2014/main" id="{B40782F4-74D7-1446-5E52-C32D5BE3FC17}"/>
              </a:ext>
            </a:extLst>
          </p:cNvPr>
          <p:cNvSpPr>
            <a:spLocks noGrp="1"/>
          </p:cNvSpPr>
          <p:nvPr>
            <p:ph type="body" sz="quarter" idx="13"/>
          </p:nvPr>
        </p:nvSpPr>
        <p:spPr>
          <a:xfrm>
            <a:off x="406400" y="152400"/>
            <a:ext cx="11176000" cy="990600"/>
          </a:xfrm>
        </p:spPr>
        <p:txBody>
          <a:bodyPr/>
          <a:lstStyle/>
          <a:p>
            <a:r>
              <a:rPr lang="en-US" sz="4800" b="1" dirty="0">
                <a:solidFill>
                  <a:schemeClr val="tx1"/>
                </a:solidFill>
              </a:rPr>
              <a:t>CYCLONE-1: Scientific Rationale</a:t>
            </a:r>
          </a:p>
        </p:txBody>
      </p:sp>
      <p:sp>
        <p:nvSpPr>
          <p:cNvPr id="4" name="TextBox 3">
            <a:extLst>
              <a:ext uri="{FF2B5EF4-FFF2-40B4-BE49-F238E27FC236}">
                <a16:creationId xmlns:a16="http://schemas.microsoft.com/office/drawing/2014/main" id="{B12BAB7F-98DC-0249-8D68-DC7E5A0FCB6C}"/>
              </a:ext>
            </a:extLst>
          </p:cNvPr>
          <p:cNvSpPr txBox="1"/>
          <p:nvPr/>
        </p:nvSpPr>
        <p:spPr bwMode="auto">
          <a:xfrm>
            <a:off x="79141" y="6329331"/>
            <a:ext cx="11966972" cy="27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Balk SP et al.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Nucl</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Recept</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Signal 2008 Feb 1;6: e001. Cho H et al. Cancer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Discov</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2014;4:318-33. Quigley DA et al. Cell 2018;174:758-69. Han GC et al. JCO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Preci</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Oncol 2017;1-11. Pal SK et al. Cancer 2018:124:1216-24.</a:t>
            </a:r>
          </a:p>
        </p:txBody>
      </p:sp>
    </p:spTree>
    <p:extLst>
      <p:ext uri="{BB962C8B-B14F-4D97-AF65-F5344CB8AC3E}">
        <p14:creationId xmlns:p14="http://schemas.microsoft.com/office/powerpoint/2010/main" val="3261557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1883B6-1EE3-6BD6-D264-B4ACB45346F5}"/>
              </a:ext>
            </a:extLst>
          </p:cNvPr>
          <p:cNvSpPr>
            <a:spLocks noGrp="1"/>
          </p:cNvSpPr>
          <p:nvPr>
            <p:ph type="body" sz="quarter" idx="13"/>
          </p:nvPr>
        </p:nvSpPr>
        <p:spPr>
          <a:xfrm>
            <a:off x="406400" y="152400"/>
            <a:ext cx="10597661" cy="990600"/>
          </a:xfrm>
        </p:spPr>
        <p:txBody>
          <a:bodyPr/>
          <a:lstStyle/>
          <a:p>
            <a:r>
              <a:rPr lang="en-US" sz="4800" b="1" dirty="0">
                <a:solidFill>
                  <a:schemeClr val="tx1"/>
                </a:solidFill>
              </a:rPr>
              <a:t>CYCLONE-1: Study Design</a:t>
            </a:r>
          </a:p>
        </p:txBody>
      </p:sp>
      <p:sp>
        <p:nvSpPr>
          <p:cNvPr id="5" name="TextBox 4">
            <a:extLst>
              <a:ext uri="{FF2B5EF4-FFF2-40B4-BE49-F238E27FC236}">
                <a16:creationId xmlns:a16="http://schemas.microsoft.com/office/drawing/2014/main" id="{B3B2C35B-31D6-D41F-E4D9-B7CE49938C74}"/>
              </a:ext>
            </a:extLst>
          </p:cNvPr>
          <p:cNvSpPr txBox="1"/>
          <p:nvPr/>
        </p:nvSpPr>
        <p:spPr bwMode="auto">
          <a:xfrm>
            <a:off x="8704229" y="6318071"/>
            <a:ext cx="3331464" cy="27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Agarwal N et al. 2021 ASCO Annual Meeting. TPS5086.</a:t>
            </a:r>
          </a:p>
        </p:txBody>
      </p:sp>
      <p:sp>
        <p:nvSpPr>
          <p:cNvPr id="8" name="TextBox 7">
            <a:extLst>
              <a:ext uri="{FF2B5EF4-FFF2-40B4-BE49-F238E27FC236}">
                <a16:creationId xmlns:a16="http://schemas.microsoft.com/office/drawing/2014/main" id="{96EA0727-CF15-F36C-1A3E-3CA0A554CCAD}"/>
              </a:ext>
            </a:extLst>
          </p:cNvPr>
          <p:cNvSpPr txBox="1"/>
          <p:nvPr/>
        </p:nvSpPr>
        <p:spPr bwMode="auto">
          <a:xfrm>
            <a:off x="345919" y="2231749"/>
            <a:ext cx="3727111" cy="1809726"/>
          </a:xfrm>
          <a:prstGeom prst="rect">
            <a:avLst/>
          </a:prstGeom>
          <a:solidFill>
            <a:schemeClr val="accent3">
              <a:lumMod val="20000"/>
              <a:lumOff val="80000"/>
            </a:schemeClr>
          </a:solidFill>
          <a:ln w="9525">
            <a:solidFill>
              <a:srgbClr val="000000"/>
            </a:solidFill>
            <a:miter lim="800000"/>
            <a:headEnd/>
            <a:tailEnd/>
          </a:ln>
        </p:spPr>
        <p:txBody>
          <a:bodyPr wrap="none" rtlCol="0">
            <a:spAutoFit/>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Patient Population</a:t>
            </a:r>
          </a:p>
          <a:p>
            <a:pPr marL="380990" marR="0" lvl="0" indent="-38099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mCRPC</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80990" marR="0" lvl="0" indent="-38099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ECOG 0-1</a:t>
            </a:r>
          </a:p>
          <a:p>
            <a:pPr marL="380990" marR="0" lvl="0" indent="-38099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Progressed after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NHA</a:t>
            </a:r>
          </a:p>
          <a:p>
            <a:pPr marL="380990" marR="0" lvl="0" indent="-38099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Progressed after 2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taxanes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F07B1C0-F0D1-6FDB-A17D-FA3EA1EB60DE}"/>
              </a:ext>
            </a:extLst>
          </p:cNvPr>
          <p:cNvSpPr txBox="1"/>
          <p:nvPr/>
        </p:nvSpPr>
        <p:spPr bwMode="auto">
          <a:xfrm>
            <a:off x="4871124" y="1403831"/>
            <a:ext cx="3468387" cy="1994392"/>
          </a:xfrm>
          <a:prstGeom prst="rect">
            <a:avLst/>
          </a:prstGeom>
          <a:solidFill>
            <a:schemeClr val="accent5">
              <a:lumMod val="20000"/>
              <a:lumOff val="80000"/>
            </a:schemeClr>
          </a:solidFill>
          <a:ln w="9525">
            <a:solidFill>
              <a:srgbClr val="000000"/>
            </a:solidFill>
            <a:miter lim="800000"/>
            <a:headEnd/>
            <a:tailEnd/>
          </a:ln>
        </p:spPr>
        <p:txBody>
          <a:bodyPr wrap="square" rtlCol="0">
            <a:spAutoFit/>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Treatment</a:t>
            </a:r>
          </a:p>
          <a:p>
            <a:pPr marL="380990" marR="0" lvl="0" indent="-38099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Abemaciclib</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200 mg PO BID</a:t>
            </a:r>
          </a:p>
          <a:p>
            <a:pPr marL="380990" marR="0" lvl="0" indent="-38099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Cycle = 28 days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80990" marR="0" lvl="0" indent="-38099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Planned 40 patients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EC49255-F22B-502B-27A6-F9921F7853ED}"/>
              </a:ext>
            </a:extLst>
          </p:cNvPr>
          <p:cNvSpPr txBox="1"/>
          <p:nvPr/>
        </p:nvSpPr>
        <p:spPr bwMode="auto">
          <a:xfrm>
            <a:off x="3865675" y="4626251"/>
            <a:ext cx="5479285" cy="1532727"/>
          </a:xfrm>
          <a:prstGeom prst="rect">
            <a:avLst/>
          </a:prstGeom>
          <a:solidFill>
            <a:schemeClr val="accent4">
              <a:lumMod val="20000"/>
              <a:lumOff val="80000"/>
            </a:schemeClr>
          </a:solidFill>
          <a:ln w="9525">
            <a:solidFill>
              <a:srgbClr val="000000"/>
            </a:solidFill>
            <a:miter lim="800000"/>
            <a:headEnd/>
            <a:tailEnd/>
          </a:ln>
        </p:spPr>
        <p:txBody>
          <a:bodyPr wrap="square" rtlCol="0">
            <a:spAutoFit/>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Endpoints and Assessments</a:t>
            </a:r>
          </a:p>
          <a:p>
            <a:pPr marL="380990" marR="0" lvl="0" indent="-38099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Primary Objective: ORR</a:t>
            </a:r>
          </a:p>
          <a:p>
            <a:pPr marL="380990" marR="0" lvl="0" indent="-38099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Secondary Objectives: safety,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rPFS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OS, PSA response, Ki-67 expression</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97C19D6-CF92-84B7-2092-6AE8F31610FF}"/>
              </a:ext>
            </a:extLst>
          </p:cNvPr>
          <p:cNvSpPr txBox="1"/>
          <p:nvPr/>
        </p:nvSpPr>
        <p:spPr bwMode="auto">
          <a:xfrm>
            <a:off x="8934803" y="2427187"/>
            <a:ext cx="2907591" cy="1569660"/>
          </a:xfrm>
          <a:prstGeom prst="rect">
            <a:avLst/>
          </a:prstGeom>
          <a:solidFill>
            <a:schemeClr val="accent6">
              <a:lumMod val="20000"/>
              <a:lumOff val="80000"/>
            </a:schemeClr>
          </a:solidFill>
          <a:ln w="9525">
            <a:solidFill>
              <a:srgbClr val="000000"/>
            </a:solidFill>
            <a:miter lim="800000"/>
            <a:headEnd/>
            <a:tailEnd/>
          </a:ln>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Treatment until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unacceptable adverse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events or disease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progression</a:t>
            </a:r>
          </a:p>
        </p:txBody>
      </p:sp>
      <p:sp>
        <p:nvSpPr>
          <p:cNvPr id="12" name="Arrow: Chevron 11">
            <a:extLst>
              <a:ext uri="{FF2B5EF4-FFF2-40B4-BE49-F238E27FC236}">
                <a16:creationId xmlns:a16="http://schemas.microsoft.com/office/drawing/2014/main" id="{A0D73320-F3EC-6C13-96D9-794C79FA7443}"/>
              </a:ext>
            </a:extLst>
          </p:cNvPr>
          <p:cNvSpPr/>
          <p:nvPr/>
        </p:nvSpPr>
        <p:spPr>
          <a:xfrm>
            <a:off x="4358099" y="2592746"/>
            <a:ext cx="364719" cy="291879"/>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Arrow: Chevron 12">
            <a:extLst>
              <a:ext uri="{FF2B5EF4-FFF2-40B4-BE49-F238E27FC236}">
                <a16:creationId xmlns:a16="http://schemas.microsoft.com/office/drawing/2014/main" id="{A04FCC22-546F-45F5-28A2-2E3F1117D03D}"/>
              </a:ext>
            </a:extLst>
          </p:cNvPr>
          <p:cNvSpPr/>
          <p:nvPr/>
        </p:nvSpPr>
        <p:spPr>
          <a:xfrm>
            <a:off x="8487818" y="2592745"/>
            <a:ext cx="364719" cy="291879"/>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3036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DEFAAF-520B-0B5A-0672-507FCD89E412}"/>
              </a:ext>
            </a:extLst>
          </p:cNvPr>
          <p:cNvSpPr>
            <a:spLocks noGrp="1"/>
          </p:cNvSpPr>
          <p:nvPr>
            <p:ph idx="1"/>
          </p:nvPr>
        </p:nvSpPr>
        <p:spPr>
          <a:xfrm>
            <a:off x="609600" y="1143001"/>
            <a:ext cx="10972800" cy="5102967"/>
          </a:xfrm>
        </p:spPr>
        <p:txBody>
          <a:bodyPr/>
          <a:lstStyle/>
          <a:p>
            <a:r>
              <a:rPr lang="en-US" sz="2667" dirty="0"/>
              <a:t>44 patients enrolled, median age 68, PS=1, at least 3 metastatic sites, 47% with visceral metastasis, 28% liver metastasis</a:t>
            </a:r>
          </a:p>
          <a:p>
            <a:r>
              <a:rPr lang="en-US" sz="2667" dirty="0"/>
              <a:t>Primary endpoint of ORR NOT met (6.8% compared to target ORR of 12.5%)</a:t>
            </a:r>
          </a:p>
          <a:p>
            <a:r>
              <a:rPr lang="en-US" sz="2667" dirty="0"/>
              <a:t>Disease control rate 45% with 38% of patients with stable disease</a:t>
            </a:r>
          </a:p>
          <a:p>
            <a:r>
              <a:rPr lang="en-US" sz="2667" dirty="0"/>
              <a:t>Median </a:t>
            </a:r>
            <a:r>
              <a:rPr lang="en-US" sz="2667" dirty="0" err="1"/>
              <a:t>rPFS</a:t>
            </a:r>
            <a:r>
              <a:rPr lang="en-US" sz="2667" dirty="0"/>
              <a:t> 2.7 months, median OS 7.6 months</a:t>
            </a:r>
          </a:p>
          <a:p>
            <a:r>
              <a:rPr lang="en-US" sz="2667" dirty="0"/>
              <a:t>Grade 3 treatment related AEs: neutropenia, anemia, fatigue, diarrhea</a:t>
            </a:r>
          </a:p>
          <a:p>
            <a:r>
              <a:rPr lang="en-US" sz="2667" dirty="0"/>
              <a:t>Conclusion: </a:t>
            </a:r>
            <a:r>
              <a:rPr lang="en-US" sz="2667" dirty="0" err="1"/>
              <a:t>Abemaciclib</a:t>
            </a:r>
            <a:r>
              <a:rPr lang="en-US" sz="2667" dirty="0"/>
              <a:t> demonstrated modest but objective single agent activity in heavily pretreated </a:t>
            </a:r>
            <a:r>
              <a:rPr lang="en-US" sz="2667" dirty="0" err="1"/>
              <a:t>mCRPC</a:t>
            </a:r>
            <a:endParaRPr lang="en-US" sz="2667" dirty="0"/>
          </a:p>
          <a:p>
            <a:endParaRPr lang="en-US" sz="2667" dirty="0"/>
          </a:p>
          <a:p>
            <a:endParaRPr lang="en-US" sz="2400" dirty="0"/>
          </a:p>
          <a:p>
            <a:endParaRPr lang="en-US" sz="2400" dirty="0"/>
          </a:p>
          <a:p>
            <a:endParaRPr lang="en-US" sz="2400" dirty="0"/>
          </a:p>
          <a:p>
            <a:endParaRPr lang="en-US" sz="2400" dirty="0"/>
          </a:p>
        </p:txBody>
      </p:sp>
      <p:sp>
        <p:nvSpPr>
          <p:cNvPr id="3" name="Text Placeholder 2">
            <a:extLst>
              <a:ext uri="{FF2B5EF4-FFF2-40B4-BE49-F238E27FC236}">
                <a16:creationId xmlns:a16="http://schemas.microsoft.com/office/drawing/2014/main" id="{B40782F4-74D7-1446-5E52-C32D5BE3FC17}"/>
              </a:ext>
            </a:extLst>
          </p:cNvPr>
          <p:cNvSpPr>
            <a:spLocks noGrp="1"/>
          </p:cNvSpPr>
          <p:nvPr>
            <p:ph type="body" sz="quarter" idx="13"/>
          </p:nvPr>
        </p:nvSpPr>
        <p:spPr>
          <a:xfrm>
            <a:off x="406400" y="152400"/>
            <a:ext cx="11176000" cy="990600"/>
          </a:xfrm>
        </p:spPr>
        <p:txBody>
          <a:bodyPr/>
          <a:lstStyle/>
          <a:p>
            <a:r>
              <a:rPr lang="en-US" sz="4800" b="1" dirty="0">
                <a:solidFill>
                  <a:schemeClr val="tx1"/>
                </a:solidFill>
              </a:rPr>
              <a:t>CYCLONE-1: Results</a:t>
            </a:r>
          </a:p>
        </p:txBody>
      </p:sp>
      <p:sp>
        <p:nvSpPr>
          <p:cNvPr id="5" name="TextBox 4">
            <a:extLst>
              <a:ext uri="{FF2B5EF4-FFF2-40B4-BE49-F238E27FC236}">
                <a16:creationId xmlns:a16="http://schemas.microsoft.com/office/drawing/2014/main" id="{FD779BF9-ABC8-DDEF-3798-030C2AB7936B}"/>
              </a:ext>
            </a:extLst>
          </p:cNvPr>
          <p:cNvSpPr txBox="1"/>
          <p:nvPr/>
        </p:nvSpPr>
        <p:spPr bwMode="auto">
          <a:xfrm>
            <a:off x="0" y="6241194"/>
            <a:ext cx="11512061"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a:ea typeface="+mn-ea"/>
                <a:cs typeface="+mn-cs"/>
              </a:rPr>
              <a:t>Agarwal N et al. Cancer Res 2023 (83) 8-supplement):CT159.</a:t>
            </a:r>
          </a:p>
        </p:txBody>
      </p:sp>
    </p:spTree>
    <p:extLst>
      <p:ext uri="{BB962C8B-B14F-4D97-AF65-F5344CB8AC3E}">
        <p14:creationId xmlns:p14="http://schemas.microsoft.com/office/powerpoint/2010/main" val="29797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022821" y="1186837"/>
            <a:ext cx="7597251"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2D2DB9"/>
                </a:solidFill>
                <a:effectLst/>
                <a:uLnTx/>
                <a:uFillTx/>
                <a:latin typeface="Calibri"/>
                <a:ea typeface="Calibri" panose="020F0502020204030204" pitchFamily="34" charset="0"/>
                <a:cs typeface="Times New Roman" panose="02020603050405020304" pitchFamily="18" charset="0"/>
              </a:rPr>
              <a:t>What would you recommend for a highly functional </a:t>
            </a:r>
            <a:br>
              <a:rPr kumimoji="0" lang="en-US" sz="2400" b="1" i="1" u="none" strike="noStrike" kern="1200" cap="none" spc="0" normalizeH="0" baseline="0" noProof="0" dirty="0">
                <a:ln>
                  <a:noFill/>
                </a:ln>
                <a:solidFill>
                  <a:srgbClr val="2D2DB9"/>
                </a:solidFill>
                <a:effectLst/>
                <a:uLnTx/>
                <a:uFillTx/>
                <a:latin typeface="Calibri"/>
                <a:ea typeface="Calibri" panose="020F0502020204030204" pitchFamily="34" charset="0"/>
                <a:cs typeface="Times New Roman" panose="02020603050405020304" pitchFamily="18" charset="0"/>
              </a:rPr>
            </a:br>
            <a:r>
              <a:rPr kumimoji="0" lang="en-US" sz="2400" b="1" i="1" u="none" strike="noStrike" kern="1200" cap="none" spc="0" normalizeH="0" baseline="0" noProof="0" dirty="0">
                <a:ln>
                  <a:noFill/>
                </a:ln>
                <a:solidFill>
                  <a:srgbClr val="2D2DB9"/>
                </a:solidFill>
                <a:effectLst/>
                <a:uLnTx/>
                <a:uFillTx/>
                <a:latin typeface="Calibri"/>
                <a:ea typeface="Calibri" panose="020F0502020204030204" pitchFamily="34" charset="0"/>
                <a:cs typeface="Times New Roman" panose="02020603050405020304" pitchFamily="18" charset="0"/>
              </a:rPr>
              <a:t>90-year-old man with biochemical (M0) recurrence after radical prostatectomy and salvage radiation therapy </a:t>
            </a:r>
            <a:br>
              <a:rPr kumimoji="0" lang="en-US" sz="2400" b="1" i="1" u="none" strike="noStrike" kern="1200" cap="none" spc="0" normalizeH="0" baseline="0" noProof="0" dirty="0">
                <a:ln>
                  <a:noFill/>
                </a:ln>
                <a:solidFill>
                  <a:srgbClr val="2D2DB9"/>
                </a:solidFill>
                <a:effectLst/>
                <a:uLnTx/>
                <a:uFillTx/>
                <a:latin typeface="Calibri"/>
                <a:ea typeface="Calibri" panose="020F0502020204030204" pitchFamily="34" charset="0"/>
                <a:cs typeface="Times New Roman" panose="02020603050405020304" pitchFamily="18" charset="0"/>
              </a:rPr>
            </a:br>
            <a:r>
              <a:rPr kumimoji="0" lang="en-US" sz="2400" b="1" i="1" u="none" strike="noStrike" kern="1200" cap="none" spc="0" normalizeH="0" baseline="0" noProof="0" dirty="0">
                <a:ln>
                  <a:noFill/>
                </a:ln>
                <a:solidFill>
                  <a:srgbClr val="2D2DB9"/>
                </a:solidFill>
                <a:effectLst/>
                <a:uLnTx/>
                <a:uFillTx/>
                <a:latin typeface="Calibri"/>
                <a:ea typeface="Calibri" panose="020F0502020204030204" pitchFamily="34" charset="0"/>
                <a:cs typeface="Times New Roman" panose="02020603050405020304" pitchFamily="18" charset="0"/>
              </a:rPr>
              <a:t>(PSA 11-13 ng/mL, PSA doubling time 6 months)?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00" cap="none" spc="0" normalizeH="0" baseline="0" noProof="0" dirty="0">
                <a:ln>
                  <a:noFill/>
                </a:ln>
                <a:solidFill>
                  <a:srgbClr val="2D2DB9"/>
                </a:solidFill>
                <a:effectLst/>
                <a:uLnTx/>
                <a:uFillTx/>
                <a:latin typeface="Calibri"/>
                <a:ea typeface="Calibri" panose="020F0502020204030204" pitchFamily="34" charset="0"/>
                <a:cs typeface="Times New Roman" panose="02020603050405020304" pitchFamily="18" charset="0"/>
              </a:rPr>
              <a:t>In which situations are you considering enzalutamide and ADT for patients with biochemical recurrence after definitive local therapy? What about enzalutamide monotherapy? Intermittent versus continuous?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00" cap="none" spc="0" normalizeH="0" baseline="0" noProof="0" dirty="0">
                <a:ln>
                  <a:noFill/>
                </a:ln>
                <a:solidFill>
                  <a:srgbClr val="2D2DB9"/>
                </a:solidFill>
                <a:effectLst/>
                <a:uLnTx/>
                <a:uFillTx/>
                <a:latin typeface="Calibri"/>
                <a:ea typeface="Calibri" panose="020F0502020204030204" pitchFamily="34" charset="0"/>
                <a:cs typeface="Times New Roman" panose="02020603050405020304" pitchFamily="18" charset="0"/>
              </a:rPr>
              <a:t>What is your opinion about prophylactic breast radiation for patients receiving enzalutamide monotherapy?</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400" b="1" i="1" u="none" strike="noStrike" kern="100" cap="none" spc="0" normalizeH="0" baseline="0" noProof="0" dirty="0">
              <a:ln>
                <a:noFill/>
              </a:ln>
              <a:solidFill>
                <a:srgbClr val="2D2DB9"/>
              </a:solidFill>
              <a:effectLst/>
              <a:uLnTx/>
              <a:uFillTx/>
              <a:latin typeface="Calibri"/>
              <a:ea typeface="Calibri" panose="020F0502020204030204" pitchFamily="34" charset="0"/>
              <a:cs typeface="Times New Roman" panose="02020603050405020304" pitchFamily="18" charset="0"/>
            </a:endParaRPr>
          </a:p>
        </p:txBody>
      </p:sp>
      <p:sp>
        <p:nvSpPr>
          <p:cNvPr id="11" name="Title 1">
            <a:extLst>
              <a:ext uri="{FF2B5EF4-FFF2-40B4-BE49-F238E27FC236}">
                <a16:creationId xmlns:a16="http://schemas.microsoft.com/office/drawing/2014/main" id="{67D15F7C-F3F0-35E4-4FAC-5AE65BBE1AD5}"/>
              </a:ext>
            </a:extLst>
          </p:cNvPr>
          <p:cNvSpPr txBox="1">
            <a:spLocks/>
          </p:cNvSpPr>
          <p:nvPr/>
        </p:nvSpPr>
        <p:spPr bwMode="auto">
          <a:xfrm>
            <a:off x="770959" y="5965976"/>
            <a:ext cx="3251076" cy="77002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sp>
        <p:nvSpPr>
          <p:cNvPr id="8" name="Title 1">
            <a:extLst>
              <a:ext uri="{FF2B5EF4-FFF2-40B4-BE49-F238E27FC236}">
                <a16:creationId xmlns:a16="http://schemas.microsoft.com/office/drawing/2014/main" id="{FF13301A-BDA8-256F-FEC1-E8324D575B42}"/>
              </a:ext>
            </a:extLst>
          </p:cNvPr>
          <p:cNvSpPr txBox="1">
            <a:spLocks/>
          </p:cNvSpPr>
          <p:nvPr/>
        </p:nvSpPr>
        <p:spPr bwMode="auto">
          <a:xfrm>
            <a:off x="770960" y="3015566"/>
            <a:ext cx="3251076" cy="6626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pic>
        <p:nvPicPr>
          <p:cNvPr id="3" name="Picture 2" descr="A person wearing a headset and smiling&#10;&#10;Description automatically generated">
            <a:extLst>
              <a:ext uri="{FF2B5EF4-FFF2-40B4-BE49-F238E27FC236}">
                <a16:creationId xmlns:a16="http://schemas.microsoft.com/office/drawing/2014/main" id="{01F3F207-D504-69CC-A3E6-B965530D4D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961" y="1143938"/>
            <a:ext cx="3251076" cy="1828730"/>
          </a:xfrm>
          <a:prstGeom prst="rect">
            <a:avLst/>
          </a:prstGeom>
          <a:effectLst>
            <a:outerShdw blurRad="50800" dist="38100" dir="2700000" algn="tl" rotWithShape="0">
              <a:prstClr val="black">
                <a:alpha val="40000"/>
              </a:prstClr>
            </a:outerShdw>
          </a:effectLst>
        </p:spPr>
      </p:pic>
      <p:pic>
        <p:nvPicPr>
          <p:cNvPr id="6" name="Picture 5" descr="A person wearing headphones&#10;&#10;Description automatically generated">
            <a:extLst>
              <a:ext uri="{FF2B5EF4-FFF2-40B4-BE49-F238E27FC236}">
                <a16:creationId xmlns:a16="http://schemas.microsoft.com/office/drawing/2014/main" id="{F7684BD1-15FA-D956-9048-74A3DCF5B7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960" y="4137177"/>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877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1883B6-1EE3-6BD6-D264-B4ACB45346F5}"/>
              </a:ext>
            </a:extLst>
          </p:cNvPr>
          <p:cNvSpPr>
            <a:spLocks noGrp="1"/>
          </p:cNvSpPr>
          <p:nvPr>
            <p:ph type="body" sz="quarter" idx="13"/>
          </p:nvPr>
        </p:nvSpPr>
        <p:spPr>
          <a:xfrm>
            <a:off x="406400" y="152400"/>
            <a:ext cx="10597661" cy="990600"/>
          </a:xfrm>
        </p:spPr>
        <p:txBody>
          <a:bodyPr/>
          <a:lstStyle/>
          <a:p>
            <a:r>
              <a:rPr lang="en-US" sz="4800" b="1" dirty="0">
                <a:solidFill>
                  <a:schemeClr val="tx1"/>
                </a:solidFill>
              </a:rPr>
              <a:t>CYCLONE-2: Study Design (</a:t>
            </a:r>
            <a:r>
              <a:rPr lang="en-US" sz="4800" b="1" dirty="0" err="1">
                <a:solidFill>
                  <a:schemeClr val="tx1"/>
                </a:solidFill>
              </a:rPr>
              <a:t>mCRPC</a:t>
            </a:r>
            <a:r>
              <a:rPr lang="en-US" sz="4800" b="1" dirty="0">
                <a:solidFill>
                  <a:schemeClr val="tx1"/>
                </a:solidFill>
              </a:rPr>
              <a:t>)</a:t>
            </a:r>
          </a:p>
        </p:txBody>
      </p:sp>
      <p:sp>
        <p:nvSpPr>
          <p:cNvPr id="5" name="TextBox 4">
            <a:extLst>
              <a:ext uri="{FF2B5EF4-FFF2-40B4-BE49-F238E27FC236}">
                <a16:creationId xmlns:a16="http://schemas.microsoft.com/office/drawing/2014/main" id="{B3B2C35B-31D6-D41F-E4D9-B7CE49938C74}"/>
              </a:ext>
            </a:extLst>
          </p:cNvPr>
          <p:cNvSpPr txBox="1"/>
          <p:nvPr/>
        </p:nvSpPr>
        <p:spPr bwMode="auto">
          <a:xfrm>
            <a:off x="6906197" y="6297231"/>
            <a:ext cx="5133403" cy="27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Calibri"/>
                <a:ea typeface="+mn-ea"/>
                <a:cs typeface="+mn-cs"/>
              </a:rPr>
              <a:t>DOI: 10.1200/JCO.2022.40.6_suppl.TPS198 </a:t>
            </a:r>
            <a:r>
              <a:rPr kumimoji="0" lang="en-US" sz="1067" b="0" i="1" u="none" strike="noStrike" kern="1200" cap="none" spc="0" normalizeH="0" baseline="0" noProof="0" dirty="0">
                <a:ln>
                  <a:noFill/>
                </a:ln>
                <a:solidFill>
                  <a:srgbClr val="000000"/>
                </a:solidFill>
                <a:effectLst/>
                <a:uLnTx/>
                <a:uFillTx/>
                <a:latin typeface="Calibri"/>
                <a:ea typeface="+mn-ea"/>
                <a:cs typeface="+mn-cs"/>
              </a:rPr>
              <a:t>Journal of Clinical Oncology</a:t>
            </a:r>
            <a:r>
              <a:rPr kumimoji="0" lang="en-US" sz="1067" b="0" i="0" u="none" strike="noStrike" kern="1200" cap="none" spc="0" normalizeH="0" baseline="0" noProof="0" dirty="0">
                <a:ln>
                  <a:noFill/>
                </a:ln>
                <a:solidFill>
                  <a:srgbClr val="000000"/>
                </a:solidFill>
                <a:effectLst/>
                <a:uLnTx/>
                <a:uFillTx/>
                <a:latin typeface="Calibri"/>
                <a:ea typeface="+mn-ea"/>
                <a:cs typeface="+mn-cs"/>
              </a:rPr>
              <a:t> 40, no. 6_suppl.</a:t>
            </a:r>
            <a:endParaRPr kumimoji="0" lang="en-US" sz="1067"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F0FD90-1B31-2FB5-40CA-5617A16BF4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102360"/>
            <a:ext cx="12192000" cy="4653280"/>
          </a:xfrm>
          <a:prstGeom prst="rect">
            <a:avLst/>
          </a:prstGeom>
        </p:spPr>
      </p:pic>
    </p:spTree>
    <p:extLst>
      <p:ext uri="{BB962C8B-B14F-4D97-AF65-F5344CB8AC3E}">
        <p14:creationId xmlns:p14="http://schemas.microsoft.com/office/powerpoint/2010/main" val="604694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1883B6-1EE3-6BD6-D264-B4ACB45346F5}"/>
              </a:ext>
            </a:extLst>
          </p:cNvPr>
          <p:cNvSpPr>
            <a:spLocks noGrp="1"/>
          </p:cNvSpPr>
          <p:nvPr>
            <p:ph type="body" sz="quarter" idx="13"/>
          </p:nvPr>
        </p:nvSpPr>
        <p:spPr>
          <a:xfrm>
            <a:off x="406400" y="152400"/>
            <a:ext cx="10597661" cy="990600"/>
          </a:xfrm>
        </p:spPr>
        <p:txBody>
          <a:bodyPr/>
          <a:lstStyle/>
          <a:p>
            <a:r>
              <a:rPr lang="en-US" sz="4800" b="1" dirty="0">
                <a:solidFill>
                  <a:schemeClr val="tx1"/>
                </a:solidFill>
              </a:rPr>
              <a:t>CYCLONE-3: Study Design (</a:t>
            </a:r>
            <a:r>
              <a:rPr lang="en-US" sz="4800" b="1" dirty="0" err="1">
                <a:solidFill>
                  <a:schemeClr val="tx1"/>
                </a:solidFill>
              </a:rPr>
              <a:t>mHSPC</a:t>
            </a:r>
            <a:r>
              <a:rPr lang="en-US" sz="4800" b="1" dirty="0">
                <a:solidFill>
                  <a:schemeClr val="tx1"/>
                </a:solidFill>
              </a:rPr>
              <a:t>)</a:t>
            </a:r>
          </a:p>
        </p:txBody>
      </p:sp>
      <p:sp>
        <p:nvSpPr>
          <p:cNvPr id="5" name="TextBox 4">
            <a:extLst>
              <a:ext uri="{FF2B5EF4-FFF2-40B4-BE49-F238E27FC236}">
                <a16:creationId xmlns:a16="http://schemas.microsoft.com/office/drawing/2014/main" id="{B3B2C35B-31D6-D41F-E4D9-B7CE49938C74}"/>
              </a:ext>
            </a:extLst>
          </p:cNvPr>
          <p:cNvSpPr txBox="1"/>
          <p:nvPr/>
        </p:nvSpPr>
        <p:spPr bwMode="auto">
          <a:xfrm>
            <a:off x="9344597" y="6272847"/>
            <a:ext cx="3042475" cy="27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Calibri"/>
                <a:ea typeface="+mn-ea"/>
                <a:cs typeface="+mn-cs"/>
              </a:rPr>
              <a:t>McKay R et al. 2022 ESMO Annual Meeting.</a:t>
            </a:r>
            <a:endParaRPr kumimoji="0" lang="en-US" sz="1067"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918AB6A-D3F0-749D-DDD9-414B5391441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63753" y="1143000"/>
            <a:ext cx="9482953" cy="4962745"/>
          </a:xfrm>
          <a:prstGeom prst="rect">
            <a:avLst/>
          </a:prstGeom>
        </p:spPr>
      </p:pic>
    </p:spTree>
    <p:extLst>
      <p:ext uri="{BB962C8B-B14F-4D97-AF65-F5344CB8AC3E}">
        <p14:creationId xmlns:p14="http://schemas.microsoft.com/office/powerpoint/2010/main" val="2744820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426349-C194-4D56-44C1-7E3510F709E0}"/>
              </a:ext>
            </a:extLst>
          </p:cNvPr>
          <p:cNvSpPr>
            <a:spLocks noGrp="1"/>
          </p:cNvSpPr>
          <p:nvPr>
            <p:ph idx="1"/>
          </p:nvPr>
        </p:nvSpPr>
        <p:spPr>
          <a:xfrm>
            <a:off x="406400" y="1138587"/>
            <a:ext cx="5279136" cy="2540349"/>
          </a:xfrm>
          <a:ln w="12700">
            <a:solidFill>
              <a:schemeClr val="accent1"/>
            </a:solidFill>
          </a:ln>
        </p:spPr>
        <p:txBody>
          <a:bodyPr/>
          <a:lstStyle/>
          <a:p>
            <a:pPr marL="0" indent="0" algn="ctr">
              <a:buNone/>
            </a:pPr>
            <a:r>
              <a:rPr lang="en-US" sz="2400" b="1" dirty="0">
                <a:solidFill>
                  <a:schemeClr val="tx1"/>
                </a:solidFill>
              </a:rPr>
              <a:t>CYCLONE-2 (</a:t>
            </a:r>
            <a:r>
              <a:rPr lang="en-US" sz="2400" b="1" dirty="0" err="1">
                <a:solidFill>
                  <a:schemeClr val="tx1"/>
                </a:solidFill>
              </a:rPr>
              <a:t>mCRPC</a:t>
            </a:r>
            <a:r>
              <a:rPr lang="en-US" sz="2400" b="1" dirty="0">
                <a:solidFill>
                  <a:schemeClr val="tx1"/>
                </a:solidFill>
              </a:rPr>
              <a:t>)</a:t>
            </a:r>
          </a:p>
          <a:p>
            <a:r>
              <a:rPr lang="en-US" sz="2400" dirty="0">
                <a:solidFill>
                  <a:schemeClr val="tx1"/>
                </a:solidFill>
              </a:rPr>
              <a:t>No prior NHA, chemotherapy, radiopharmaceuticals</a:t>
            </a:r>
          </a:p>
          <a:p>
            <a:r>
              <a:rPr lang="en-US" sz="2400" dirty="0">
                <a:solidFill>
                  <a:schemeClr val="tx1"/>
                </a:solidFill>
              </a:rPr>
              <a:t>Primary Objective: </a:t>
            </a:r>
            <a:r>
              <a:rPr lang="en-US" sz="2400" dirty="0" err="1">
                <a:solidFill>
                  <a:schemeClr val="tx1"/>
                </a:solidFill>
              </a:rPr>
              <a:t>rPFS</a:t>
            </a:r>
            <a:endParaRPr lang="en-US" sz="2400" dirty="0">
              <a:solidFill>
                <a:schemeClr val="tx1"/>
              </a:solidFill>
            </a:endParaRPr>
          </a:p>
          <a:p>
            <a:r>
              <a:rPr lang="en-US" sz="2400" dirty="0">
                <a:solidFill>
                  <a:schemeClr val="tx1"/>
                </a:solidFill>
              </a:rPr>
              <a:t>Secondary Objectives: safety, ORR, OS</a:t>
            </a:r>
          </a:p>
          <a:p>
            <a:endParaRPr lang="en-US" dirty="0">
              <a:solidFill>
                <a:schemeClr val="tx1"/>
              </a:solidFill>
            </a:endParaRPr>
          </a:p>
        </p:txBody>
      </p:sp>
      <p:sp>
        <p:nvSpPr>
          <p:cNvPr id="5" name="Text Placeholder 4">
            <a:extLst>
              <a:ext uri="{FF2B5EF4-FFF2-40B4-BE49-F238E27FC236}">
                <a16:creationId xmlns:a16="http://schemas.microsoft.com/office/drawing/2014/main" id="{8B5D24D0-D241-20AD-D249-7D2D2DA8799C}"/>
              </a:ext>
            </a:extLst>
          </p:cNvPr>
          <p:cNvSpPr>
            <a:spLocks noGrp="1"/>
          </p:cNvSpPr>
          <p:nvPr>
            <p:ph type="body" sz="quarter" idx="13"/>
          </p:nvPr>
        </p:nvSpPr>
        <p:spPr/>
        <p:txBody>
          <a:bodyPr/>
          <a:lstStyle/>
          <a:p>
            <a:r>
              <a:rPr lang="en-US" sz="4800" b="1" dirty="0">
                <a:solidFill>
                  <a:schemeClr val="tx1"/>
                </a:solidFill>
              </a:rPr>
              <a:t>Study Design</a:t>
            </a:r>
          </a:p>
        </p:txBody>
      </p:sp>
      <p:sp>
        <p:nvSpPr>
          <p:cNvPr id="6" name="Content Placeholder 3">
            <a:extLst>
              <a:ext uri="{FF2B5EF4-FFF2-40B4-BE49-F238E27FC236}">
                <a16:creationId xmlns:a16="http://schemas.microsoft.com/office/drawing/2014/main" id="{439B43EB-93CC-C255-3F34-6F4ED9B7C08D}"/>
              </a:ext>
            </a:extLst>
          </p:cNvPr>
          <p:cNvSpPr txBox="1">
            <a:spLocks/>
          </p:cNvSpPr>
          <p:nvPr/>
        </p:nvSpPr>
        <p:spPr bwMode="auto">
          <a:xfrm>
            <a:off x="6426263" y="1111155"/>
            <a:ext cx="5474205" cy="2563368"/>
          </a:xfrm>
          <a:prstGeom prst="rect">
            <a:avLst/>
          </a:prstGeom>
          <a:noFill/>
          <a:ln w="12700">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rgbClr val="0065A3"/>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404040"/>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404040"/>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rgbClr val="404040"/>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4040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CYCLONE-3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mHSPC</a:t>
            </a:r>
            <a:r>
              <a:rPr kumimoji="0" lang="en-US" sz="2400" b="1"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No prior ADT, NHA, chemotherapy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Primary Objective: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rPFS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Secondary Objectives: safety, castration-resistant prostate cancer-free survival, OS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380EE20-302D-EF31-BAC5-0C3C87BA840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43021" y="3755976"/>
            <a:ext cx="4040689" cy="2700528"/>
          </a:xfrm>
          <a:prstGeom prst="rect">
            <a:avLst/>
          </a:prstGeom>
          <a:ln w="12700">
            <a:solidFill>
              <a:schemeClr val="tx1"/>
            </a:solidFill>
          </a:ln>
        </p:spPr>
      </p:pic>
      <p:pic>
        <p:nvPicPr>
          <p:cNvPr id="8" name="Picture 7">
            <a:extLst>
              <a:ext uri="{FF2B5EF4-FFF2-40B4-BE49-F238E27FC236}">
                <a16:creationId xmlns:a16="http://schemas.microsoft.com/office/drawing/2014/main" id="{4F4AF5FF-E284-B28E-5264-D448B44725B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87322" y="3797808"/>
            <a:ext cx="4532052" cy="2658695"/>
          </a:xfrm>
          <a:prstGeom prst="rect">
            <a:avLst/>
          </a:prstGeom>
          <a:ln w="12700">
            <a:solidFill>
              <a:schemeClr val="tx1"/>
            </a:solidFill>
          </a:ln>
        </p:spPr>
      </p:pic>
    </p:spTree>
    <p:extLst>
      <p:ext uri="{BB962C8B-B14F-4D97-AF65-F5344CB8AC3E}">
        <p14:creationId xmlns:p14="http://schemas.microsoft.com/office/powerpoint/2010/main" val="412394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6CB58D-D6BC-1E20-C2FF-6CCD8C2A39AF}"/>
              </a:ext>
            </a:extLst>
          </p:cNvPr>
          <p:cNvSpPr>
            <a:spLocks noGrp="1"/>
          </p:cNvSpPr>
          <p:nvPr>
            <p:ph idx="1"/>
          </p:nvPr>
        </p:nvSpPr>
        <p:spPr>
          <a:xfrm>
            <a:off x="609600" y="1076397"/>
            <a:ext cx="11362944" cy="5470707"/>
          </a:xfrm>
        </p:spPr>
        <p:txBody>
          <a:bodyPr/>
          <a:lstStyle/>
          <a:p>
            <a:pPr algn="l" fontAlgn="base"/>
            <a:r>
              <a:rPr lang="en-US" sz="2533" dirty="0">
                <a:solidFill>
                  <a:srgbClr val="3B4A4D"/>
                </a:solidFill>
              </a:rPr>
              <a:t>A Phase 1b Study of </a:t>
            </a:r>
            <a:r>
              <a:rPr lang="en-US" sz="2533" dirty="0" err="1">
                <a:solidFill>
                  <a:srgbClr val="3B4A4D"/>
                </a:solidFill>
              </a:rPr>
              <a:t>Abemaciclib</a:t>
            </a:r>
            <a:r>
              <a:rPr lang="en-US" sz="2533" dirty="0">
                <a:solidFill>
                  <a:srgbClr val="3B4A4D"/>
                </a:solidFill>
              </a:rPr>
              <a:t> Plus </a:t>
            </a:r>
            <a:r>
              <a:rPr lang="en-US" sz="2533" dirty="0" err="1">
                <a:solidFill>
                  <a:srgbClr val="3B4A4D"/>
                </a:solidFill>
              </a:rPr>
              <a:t>Darolutamide</a:t>
            </a:r>
            <a:r>
              <a:rPr lang="en-US" sz="2533" dirty="0">
                <a:solidFill>
                  <a:srgbClr val="3B4A4D"/>
                </a:solidFill>
              </a:rPr>
              <a:t> in Men With Metastatic Castration-Resistant Prostate Cancer (NCT05999968)</a:t>
            </a:r>
          </a:p>
          <a:p>
            <a:pPr algn="l"/>
            <a:r>
              <a:rPr lang="en-US" sz="2533" dirty="0">
                <a:solidFill>
                  <a:srgbClr val="333333"/>
                </a:solidFill>
              </a:rPr>
              <a:t>Phase II </a:t>
            </a:r>
            <a:r>
              <a:rPr lang="en-US" sz="2533" dirty="0" err="1">
                <a:solidFill>
                  <a:srgbClr val="333333"/>
                </a:solidFill>
              </a:rPr>
              <a:t>Abemaciclib</a:t>
            </a:r>
            <a:r>
              <a:rPr lang="en-US" sz="2533" dirty="0">
                <a:solidFill>
                  <a:srgbClr val="333333"/>
                </a:solidFill>
              </a:rPr>
              <a:t> With or Without Atezolizumab for </a:t>
            </a:r>
            <a:r>
              <a:rPr lang="en-US" sz="2533" dirty="0" err="1">
                <a:solidFill>
                  <a:srgbClr val="333333"/>
                </a:solidFill>
              </a:rPr>
              <a:t>mCRPC</a:t>
            </a:r>
            <a:r>
              <a:rPr lang="en-US" sz="2533" dirty="0">
                <a:solidFill>
                  <a:srgbClr val="333333"/>
                </a:solidFill>
              </a:rPr>
              <a:t> (NCT04751929)</a:t>
            </a:r>
          </a:p>
          <a:p>
            <a:pPr algn="l"/>
            <a:r>
              <a:rPr lang="en-US" sz="2533" dirty="0">
                <a:solidFill>
                  <a:srgbClr val="333333"/>
                </a:solidFill>
              </a:rPr>
              <a:t>Phase II </a:t>
            </a:r>
            <a:r>
              <a:rPr lang="en-US" sz="2533" dirty="0" err="1">
                <a:solidFill>
                  <a:srgbClr val="333333"/>
                </a:solidFill>
              </a:rPr>
              <a:t>Abemaciclib</a:t>
            </a:r>
            <a:r>
              <a:rPr lang="en-US" sz="2533" dirty="0">
                <a:solidFill>
                  <a:srgbClr val="333333"/>
                </a:solidFill>
              </a:rPr>
              <a:t> in Combination With Androgen Deprivation Therapy for Locally Advanced Prostate Cancer (RAD 1805) (NCT04298983)</a:t>
            </a:r>
          </a:p>
          <a:p>
            <a:pPr algn="l"/>
            <a:r>
              <a:rPr lang="en-US" sz="2533" dirty="0">
                <a:solidFill>
                  <a:srgbClr val="333333"/>
                </a:solidFill>
              </a:rPr>
              <a:t>Phase I/II </a:t>
            </a:r>
            <a:r>
              <a:rPr lang="it-IT" sz="2533" dirty="0">
                <a:solidFill>
                  <a:srgbClr val="333333"/>
                </a:solidFill>
              </a:rPr>
              <a:t>Neo-DAB: Darolutamide and Abemaciclib in Prostate Cancer (NCT05617885)</a:t>
            </a:r>
          </a:p>
          <a:p>
            <a:pPr algn="l"/>
            <a:r>
              <a:rPr lang="it-IT" sz="2533" dirty="0">
                <a:solidFill>
                  <a:srgbClr val="333333"/>
                </a:solidFill>
              </a:rPr>
              <a:t>Phase II </a:t>
            </a:r>
            <a:r>
              <a:rPr lang="en-US" sz="2533" dirty="0">
                <a:solidFill>
                  <a:srgbClr val="333333"/>
                </a:solidFill>
              </a:rPr>
              <a:t>Palbociclib in Patients With Metastatic Castration-Resistant Prostate Cancer (NCT02905318)</a:t>
            </a:r>
          </a:p>
          <a:p>
            <a:pPr algn="l"/>
            <a:r>
              <a:rPr lang="en-US" sz="2533" dirty="0">
                <a:solidFill>
                  <a:srgbClr val="333333"/>
                </a:solidFill>
              </a:rPr>
              <a:t>Phase I/II Enzalutamide With and Without </a:t>
            </a:r>
            <a:r>
              <a:rPr lang="en-US" sz="2533" dirty="0" err="1">
                <a:solidFill>
                  <a:srgbClr val="333333"/>
                </a:solidFill>
              </a:rPr>
              <a:t>Ribociclib</a:t>
            </a:r>
            <a:r>
              <a:rPr lang="en-US" sz="2533" dirty="0">
                <a:solidFill>
                  <a:srgbClr val="333333"/>
                </a:solidFill>
              </a:rPr>
              <a:t> for Metastatic, Castrate-Resistant, Chemotherapy-Naive Prostate Cancer That Retains RB Expression (NCT02555189)</a:t>
            </a:r>
          </a:p>
          <a:p>
            <a:endParaRPr lang="en-US" dirty="0"/>
          </a:p>
        </p:txBody>
      </p:sp>
      <p:sp>
        <p:nvSpPr>
          <p:cNvPr id="3" name="Text Placeholder 2">
            <a:extLst>
              <a:ext uri="{FF2B5EF4-FFF2-40B4-BE49-F238E27FC236}">
                <a16:creationId xmlns:a16="http://schemas.microsoft.com/office/drawing/2014/main" id="{5EA5A1CF-BF51-9FD7-2D9F-3982CF177D6E}"/>
              </a:ext>
            </a:extLst>
          </p:cNvPr>
          <p:cNvSpPr>
            <a:spLocks noGrp="1"/>
          </p:cNvSpPr>
          <p:nvPr>
            <p:ph type="body" sz="quarter" idx="13"/>
          </p:nvPr>
        </p:nvSpPr>
        <p:spPr/>
        <p:txBody>
          <a:bodyPr/>
          <a:lstStyle/>
          <a:p>
            <a:r>
              <a:rPr lang="en-US" sz="4800" b="1" dirty="0">
                <a:solidFill>
                  <a:schemeClr val="tx1"/>
                </a:solidFill>
              </a:rPr>
              <a:t>Additional Clinical Trials</a:t>
            </a:r>
          </a:p>
        </p:txBody>
      </p:sp>
    </p:spTree>
    <p:extLst>
      <p:ext uri="{BB962C8B-B14F-4D97-AF65-F5344CB8AC3E}">
        <p14:creationId xmlns:p14="http://schemas.microsoft.com/office/powerpoint/2010/main" val="3739301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DEFAAF-520B-0B5A-0672-507FCD89E412}"/>
              </a:ext>
            </a:extLst>
          </p:cNvPr>
          <p:cNvSpPr>
            <a:spLocks noGrp="1"/>
          </p:cNvSpPr>
          <p:nvPr>
            <p:ph idx="1"/>
          </p:nvPr>
        </p:nvSpPr>
        <p:spPr>
          <a:xfrm>
            <a:off x="609600" y="1127761"/>
            <a:ext cx="5120640" cy="5102967"/>
          </a:xfrm>
          <a:solidFill>
            <a:schemeClr val="accent3">
              <a:lumMod val="20000"/>
              <a:lumOff val="80000"/>
            </a:schemeClr>
          </a:solidFill>
          <a:ln w="12700"/>
        </p:spPr>
        <p:txBody>
          <a:bodyPr/>
          <a:lstStyle/>
          <a:p>
            <a:r>
              <a:rPr lang="en-US" sz="2400" dirty="0"/>
              <a:t>AKT protein (protein kinase B, PKB) plays an important part in the PI3K/AKT/mTOR signaling pathway in prostate cancer</a:t>
            </a:r>
          </a:p>
          <a:p>
            <a:r>
              <a:rPr lang="en-US" sz="2400" dirty="0"/>
              <a:t>Pathway becomes dysregulated leading to prostate cancer progression</a:t>
            </a:r>
          </a:p>
          <a:p>
            <a:r>
              <a:rPr lang="en-US" sz="2400" dirty="0"/>
              <a:t>AKT plays a role in inhibiting apoptosis and overactivation of AKT has been linked to hormone resistance</a:t>
            </a:r>
          </a:p>
          <a:p>
            <a:pPr marL="0" indent="0">
              <a:buNone/>
            </a:pPr>
            <a:endParaRPr lang="en-US" sz="2400" dirty="0"/>
          </a:p>
        </p:txBody>
      </p:sp>
      <p:sp>
        <p:nvSpPr>
          <p:cNvPr id="3" name="Text Placeholder 2">
            <a:extLst>
              <a:ext uri="{FF2B5EF4-FFF2-40B4-BE49-F238E27FC236}">
                <a16:creationId xmlns:a16="http://schemas.microsoft.com/office/drawing/2014/main" id="{B40782F4-74D7-1446-5E52-C32D5BE3FC17}"/>
              </a:ext>
            </a:extLst>
          </p:cNvPr>
          <p:cNvSpPr>
            <a:spLocks noGrp="1"/>
          </p:cNvSpPr>
          <p:nvPr>
            <p:ph type="body" sz="quarter" idx="13"/>
          </p:nvPr>
        </p:nvSpPr>
        <p:spPr>
          <a:xfrm>
            <a:off x="406400" y="152400"/>
            <a:ext cx="11176000" cy="990600"/>
          </a:xfrm>
        </p:spPr>
        <p:txBody>
          <a:bodyPr/>
          <a:lstStyle/>
          <a:p>
            <a:r>
              <a:rPr lang="en-US" sz="4800" b="1" dirty="0" err="1">
                <a:solidFill>
                  <a:schemeClr val="tx1"/>
                </a:solidFill>
              </a:rPr>
              <a:t>Capivasertib</a:t>
            </a:r>
            <a:r>
              <a:rPr lang="en-US" sz="4800" b="1" dirty="0">
                <a:solidFill>
                  <a:schemeClr val="tx1"/>
                </a:solidFill>
              </a:rPr>
              <a:t>: Scientific Rationale</a:t>
            </a:r>
          </a:p>
        </p:txBody>
      </p:sp>
      <p:sp>
        <p:nvSpPr>
          <p:cNvPr id="4" name="TextBox 3">
            <a:extLst>
              <a:ext uri="{FF2B5EF4-FFF2-40B4-BE49-F238E27FC236}">
                <a16:creationId xmlns:a16="http://schemas.microsoft.com/office/drawing/2014/main" id="{B12BAB7F-98DC-0249-8D68-DC7E5A0FCB6C}"/>
              </a:ext>
            </a:extLst>
          </p:cNvPr>
          <p:cNvSpPr txBox="1"/>
          <p:nvPr/>
        </p:nvSpPr>
        <p:spPr bwMode="auto">
          <a:xfrm>
            <a:off x="184676" y="6292302"/>
            <a:ext cx="11503259" cy="27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Shorning</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BY et al. Int. J.Mol.Sci.2020,21,4507.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Edlind</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MP et al. Asian J </a:t>
            </a:r>
            <a:r>
              <a:rPr kumimoji="0" lang="en-US" sz="1067"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Androl</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2014:16(3):378-386. </a:t>
            </a:r>
          </a:p>
        </p:txBody>
      </p:sp>
      <p:pic>
        <p:nvPicPr>
          <p:cNvPr id="5" name="Picture 4">
            <a:extLst>
              <a:ext uri="{FF2B5EF4-FFF2-40B4-BE49-F238E27FC236}">
                <a16:creationId xmlns:a16="http://schemas.microsoft.com/office/drawing/2014/main" id="{3A4B5BFB-47A8-494F-FD79-3585251349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115697" y="1118823"/>
            <a:ext cx="5430431" cy="5102967"/>
          </a:xfrm>
          <a:prstGeom prst="rect">
            <a:avLst/>
          </a:prstGeom>
        </p:spPr>
      </p:pic>
    </p:spTree>
    <p:extLst>
      <p:ext uri="{BB962C8B-B14F-4D97-AF65-F5344CB8AC3E}">
        <p14:creationId xmlns:p14="http://schemas.microsoft.com/office/powerpoint/2010/main" val="402468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DEFAAF-520B-0B5A-0672-507FCD89E412}"/>
              </a:ext>
            </a:extLst>
          </p:cNvPr>
          <p:cNvSpPr>
            <a:spLocks noGrp="1"/>
          </p:cNvSpPr>
          <p:nvPr>
            <p:ph idx="1"/>
          </p:nvPr>
        </p:nvSpPr>
        <p:spPr>
          <a:xfrm>
            <a:off x="609600" y="1143001"/>
            <a:ext cx="10972800" cy="5102967"/>
          </a:xfrm>
        </p:spPr>
        <p:txBody>
          <a:bodyPr/>
          <a:lstStyle/>
          <a:p>
            <a:r>
              <a:rPr lang="en-US" sz="2667" dirty="0" err="1"/>
              <a:t>Capivasertib</a:t>
            </a:r>
            <a:r>
              <a:rPr lang="en-US" sz="2667" dirty="0"/>
              <a:t> is a potent selective inhibitor of all three AKT isoforms (AKT1/2/3)</a:t>
            </a:r>
          </a:p>
          <a:p>
            <a:r>
              <a:rPr lang="en-US" sz="2667" dirty="0"/>
              <a:t>Phase II, randomized, double-blind, placebo-controlled trial in </a:t>
            </a:r>
            <a:r>
              <a:rPr lang="en-US" sz="2667" dirty="0" err="1"/>
              <a:t>mCRPC</a:t>
            </a:r>
            <a:r>
              <a:rPr lang="en-US" sz="2667" dirty="0"/>
              <a:t> patients</a:t>
            </a:r>
          </a:p>
          <a:p>
            <a:r>
              <a:rPr lang="en-US" sz="2667" dirty="0"/>
              <a:t>Eligibility: no restrictions on prior NHA but previous chemotherapy not allowed</a:t>
            </a:r>
          </a:p>
          <a:p>
            <a:r>
              <a:rPr lang="en-US" sz="2667" dirty="0"/>
              <a:t>All patients received docetaxel and prednisolone</a:t>
            </a:r>
          </a:p>
          <a:p>
            <a:r>
              <a:rPr lang="en-US" sz="2667" dirty="0"/>
              <a:t>Patients also received </a:t>
            </a:r>
            <a:r>
              <a:rPr lang="en-US" sz="2667" dirty="0" err="1"/>
              <a:t>capivasertib</a:t>
            </a:r>
            <a:r>
              <a:rPr lang="en-US" sz="2667" dirty="0"/>
              <a:t> 320 mg PO BID or matched placebo PO BID on a 4 days on/3 days off schedule</a:t>
            </a:r>
          </a:p>
          <a:p>
            <a:r>
              <a:rPr lang="en-US" sz="2667" dirty="0"/>
              <a:t>Dose was determined based on Phase </a:t>
            </a:r>
            <a:r>
              <a:rPr lang="en-US" sz="2667" dirty="0" err="1"/>
              <a:t>Ib</a:t>
            </a:r>
            <a:r>
              <a:rPr lang="en-US" sz="2667" dirty="0"/>
              <a:t> portion of </a:t>
            </a:r>
            <a:r>
              <a:rPr lang="en-US" sz="2667" dirty="0" err="1"/>
              <a:t>ProCAID</a:t>
            </a:r>
            <a:endParaRPr lang="en-US" sz="2667" dirty="0"/>
          </a:p>
          <a:p>
            <a:r>
              <a:rPr lang="en-US" sz="2667" dirty="0"/>
              <a:t>Primary outcome: investigator-assessed composite PFS </a:t>
            </a:r>
          </a:p>
          <a:p>
            <a:endParaRPr lang="en-US" sz="2667" dirty="0"/>
          </a:p>
          <a:p>
            <a:endParaRPr lang="en-US" sz="2400" dirty="0"/>
          </a:p>
          <a:p>
            <a:endParaRPr lang="en-US" sz="2400" dirty="0"/>
          </a:p>
          <a:p>
            <a:endParaRPr lang="en-US" sz="2400" dirty="0"/>
          </a:p>
          <a:p>
            <a:endParaRPr lang="en-US" sz="2400" dirty="0"/>
          </a:p>
        </p:txBody>
      </p:sp>
      <p:sp>
        <p:nvSpPr>
          <p:cNvPr id="3" name="Text Placeholder 2">
            <a:extLst>
              <a:ext uri="{FF2B5EF4-FFF2-40B4-BE49-F238E27FC236}">
                <a16:creationId xmlns:a16="http://schemas.microsoft.com/office/drawing/2014/main" id="{B40782F4-74D7-1446-5E52-C32D5BE3FC17}"/>
              </a:ext>
            </a:extLst>
          </p:cNvPr>
          <p:cNvSpPr>
            <a:spLocks noGrp="1"/>
          </p:cNvSpPr>
          <p:nvPr>
            <p:ph type="body" sz="quarter" idx="13"/>
          </p:nvPr>
        </p:nvSpPr>
        <p:spPr>
          <a:xfrm>
            <a:off x="406400" y="152400"/>
            <a:ext cx="11176000" cy="990600"/>
          </a:xfrm>
        </p:spPr>
        <p:txBody>
          <a:bodyPr/>
          <a:lstStyle/>
          <a:p>
            <a:r>
              <a:rPr lang="en-US" sz="4800" b="1" dirty="0" err="1">
                <a:solidFill>
                  <a:schemeClr val="tx1"/>
                </a:solidFill>
              </a:rPr>
              <a:t>ProCAID</a:t>
            </a:r>
            <a:r>
              <a:rPr lang="en-US" sz="4800" b="1" dirty="0">
                <a:solidFill>
                  <a:schemeClr val="tx1"/>
                </a:solidFill>
              </a:rPr>
              <a:t>: Results</a:t>
            </a:r>
          </a:p>
        </p:txBody>
      </p:sp>
      <p:sp>
        <p:nvSpPr>
          <p:cNvPr id="5" name="TextBox 4">
            <a:extLst>
              <a:ext uri="{FF2B5EF4-FFF2-40B4-BE49-F238E27FC236}">
                <a16:creationId xmlns:a16="http://schemas.microsoft.com/office/drawing/2014/main" id="{FD779BF9-ABC8-DDEF-3798-030C2AB7936B}"/>
              </a:ext>
            </a:extLst>
          </p:cNvPr>
          <p:cNvSpPr txBox="1"/>
          <p:nvPr/>
        </p:nvSpPr>
        <p:spPr bwMode="auto">
          <a:xfrm>
            <a:off x="70339" y="6245967"/>
            <a:ext cx="11512061"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a:ea typeface="+mn-ea"/>
                <a:cs typeface="+mn-cs"/>
              </a:rPr>
              <a:t>Crabb SJ et al. Journal of Clinical Oncology 39, no. 3 (January 20, 2021) 190-201. Crabb SJ et al. Invest New Drugs 35:599-607, 2017.</a:t>
            </a:r>
          </a:p>
        </p:txBody>
      </p:sp>
    </p:spTree>
    <p:extLst>
      <p:ext uri="{BB962C8B-B14F-4D97-AF65-F5344CB8AC3E}">
        <p14:creationId xmlns:p14="http://schemas.microsoft.com/office/powerpoint/2010/main" val="2075018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DEFAAF-520B-0B5A-0672-507FCD89E412}"/>
              </a:ext>
            </a:extLst>
          </p:cNvPr>
          <p:cNvSpPr>
            <a:spLocks noGrp="1"/>
          </p:cNvSpPr>
          <p:nvPr>
            <p:ph idx="1"/>
          </p:nvPr>
        </p:nvSpPr>
        <p:spPr>
          <a:xfrm>
            <a:off x="609600" y="1143001"/>
            <a:ext cx="10972800" cy="5102967"/>
          </a:xfrm>
        </p:spPr>
        <p:txBody>
          <a:bodyPr/>
          <a:lstStyle/>
          <a:p>
            <a:endParaRPr lang="en-US" sz="2667" dirty="0"/>
          </a:p>
          <a:p>
            <a:endParaRPr lang="en-US" sz="2400" dirty="0"/>
          </a:p>
          <a:p>
            <a:endParaRPr lang="en-US" sz="2400" dirty="0"/>
          </a:p>
          <a:p>
            <a:endParaRPr lang="en-US" sz="2400" dirty="0"/>
          </a:p>
          <a:p>
            <a:endParaRPr lang="en-US" sz="2400" dirty="0"/>
          </a:p>
        </p:txBody>
      </p:sp>
      <p:sp>
        <p:nvSpPr>
          <p:cNvPr id="3" name="Text Placeholder 2">
            <a:extLst>
              <a:ext uri="{FF2B5EF4-FFF2-40B4-BE49-F238E27FC236}">
                <a16:creationId xmlns:a16="http://schemas.microsoft.com/office/drawing/2014/main" id="{B40782F4-74D7-1446-5E52-C32D5BE3FC17}"/>
              </a:ext>
            </a:extLst>
          </p:cNvPr>
          <p:cNvSpPr>
            <a:spLocks noGrp="1"/>
          </p:cNvSpPr>
          <p:nvPr>
            <p:ph type="body" sz="quarter" idx="13"/>
          </p:nvPr>
        </p:nvSpPr>
        <p:spPr>
          <a:xfrm>
            <a:off x="406400" y="152400"/>
            <a:ext cx="11176000" cy="990600"/>
          </a:xfrm>
        </p:spPr>
        <p:txBody>
          <a:bodyPr/>
          <a:lstStyle/>
          <a:p>
            <a:r>
              <a:rPr lang="en-US" sz="4800" b="1" dirty="0" err="1">
                <a:solidFill>
                  <a:schemeClr val="tx1"/>
                </a:solidFill>
              </a:rPr>
              <a:t>ProCAID</a:t>
            </a:r>
            <a:r>
              <a:rPr lang="en-US" sz="4800" b="1" dirty="0">
                <a:solidFill>
                  <a:schemeClr val="tx1"/>
                </a:solidFill>
              </a:rPr>
              <a:t>: Results</a:t>
            </a:r>
          </a:p>
        </p:txBody>
      </p:sp>
      <p:pic>
        <p:nvPicPr>
          <p:cNvPr id="4" name="Picture 3">
            <a:extLst>
              <a:ext uri="{FF2B5EF4-FFF2-40B4-BE49-F238E27FC236}">
                <a16:creationId xmlns:a16="http://schemas.microsoft.com/office/drawing/2014/main" id="{49AD0D1C-C6C7-06DE-EB90-C5A1465CD61F}"/>
              </a:ext>
            </a:extLst>
          </p:cNvPr>
          <p:cNvPicPr>
            <a:picLocks noChangeAspect="1"/>
          </p:cNvPicPr>
          <p:nvPr/>
        </p:nvPicPr>
        <p:blipFill rotWithShape="1">
          <a:blip r:embed="rId3"/>
          <a:srcRect r="51000"/>
          <a:stretch/>
        </p:blipFill>
        <p:spPr>
          <a:xfrm>
            <a:off x="406400" y="1431513"/>
            <a:ext cx="6264778" cy="4393934"/>
          </a:xfrm>
          <a:prstGeom prst="rect">
            <a:avLst/>
          </a:prstGeom>
          <a:ln w="12700">
            <a:solidFill>
              <a:schemeClr val="tx1"/>
            </a:solidFill>
          </a:ln>
        </p:spPr>
      </p:pic>
      <p:sp>
        <p:nvSpPr>
          <p:cNvPr id="6" name="TextBox 5">
            <a:extLst>
              <a:ext uri="{FF2B5EF4-FFF2-40B4-BE49-F238E27FC236}">
                <a16:creationId xmlns:a16="http://schemas.microsoft.com/office/drawing/2014/main" id="{BFABE74E-08F1-C7E5-7D7A-306AF501CE6B}"/>
              </a:ext>
            </a:extLst>
          </p:cNvPr>
          <p:cNvSpPr txBox="1"/>
          <p:nvPr/>
        </p:nvSpPr>
        <p:spPr bwMode="auto">
          <a:xfrm>
            <a:off x="0" y="6195403"/>
            <a:ext cx="11512061"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a:ea typeface="+mn-ea"/>
                <a:cs typeface="+mn-cs"/>
              </a:rPr>
              <a:t>Crabb SJ et al. Journal of Clinical Oncology 39, no. 3 (January 20, 2021) 190-201.</a:t>
            </a:r>
          </a:p>
        </p:txBody>
      </p:sp>
      <p:sp>
        <p:nvSpPr>
          <p:cNvPr id="8" name="TextBox 7">
            <a:extLst>
              <a:ext uri="{FF2B5EF4-FFF2-40B4-BE49-F238E27FC236}">
                <a16:creationId xmlns:a16="http://schemas.microsoft.com/office/drawing/2014/main" id="{D6E47F13-A17E-3BE8-855D-C3EF649C08BE}"/>
              </a:ext>
            </a:extLst>
          </p:cNvPr>
          <p:cNvSpPr txBox="1"/>
          <p:nvPr/>
        </p:nvSpPr>
        <p:spPr bwMode="auto">
          <a:xfrm>
            <a:off x="7220477" y="1640769"/>
            <a:ext cx="4291584" cy="19849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marL="380990" marR="0" lvl="0" indent="-380990" algn="l" defTabSz="914400" rtl="0" eaLnBrk="1" fontAlgn="base" latinLnBrk="0" hangingPunct="1">
              <a:lnSpc>
                <a:spcPct val="115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150 patients enrolled</a:t>
            </a:r>
          </a:p>
          <a:p>
            <a:pPr marL="380990" marR="0" lvl="0" indent="-380990" algn="l" defTabSz="914400" rtl="0" eaLnBrk="1" fontAlgn="base" latinLnBrk="0" hangingPunct="1">
              <a:lnSpc>
                <a:spcPct val="115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Median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cPFS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7.03 months versus 6.7 months</a:t>
            </a:r>
          </a:p>
          <a:p>
            <a:pPr marL="380990" marR="0" lvl="0" indent="-380990" algn="l" defTabSz="914400" rtl="0" eaLnBrk="1" fontAlgn="base" latinLnBrk="0" hangingPunct="1">
              <a:lnSpc>
                <a:spcPct val="115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Addition of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capivasertib</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chemotherapy did not meet primary endpoint</a:t>
            </a:r>
          </a:p>
        </p:txBody>
      </p:sp>
    </p:spTree>
    <p:extLst>
      <p:ext uri="{BB962C8B-B14F-4D97-AF65-F5344CB8AC3E}">
        <p14:creationId xmlns:p14="http://schemas.microsoft.com/office/powerpoint/2010/main" val="2414598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0782F4-74D7-1446-5E52-C32D5BE3FC17}"/>
              </a:ext>
            </a:extLst>
          </p:cNvPr>
          <p:cNvSpPr>
            <a:spLocks noGrp="1"/>
          </p:cNvSpPr>
          <p:nvPr>
            <p:ph type="body" sz="quarter" idx="13"/>
          </p:nvPr>
        </p:nvSpPr>
        <p:spPr>
          <a:xfrm>
            <a:off x="406400" y="152400"/>
            <a:ext cx="11176000" cy="990600"/>
          </a:xfrm>
        </p:spPr>
        <p:txBody>
          <a:bodyPr/>
          <a:lstStyle/>
          <a:p>
            <a:r>
              <a:rPr lang="en-US" sz="4800" b="1" dirty="0" err="1">
                <a:solidFill>
                  <a:schemeClr val="tx1"/>
                </a:solidFill>
              </a:rPr>
              <a:t>ProCAID</a:t>
            </a:r>
            <a:r>
              <a:rPr lang="en-US" sz="4800" b="1" dirty="0">
                <a:solidFill>
                  <a:schemeClr val="tx1"/>
                </a:solidFill>
              </a:rPr>
              <a:t>: Results</a:t>
            </a:r>
          </a:p>
        </p:txBody>
      </p:sp>
      <p:sp>
        <p:nvSpPr>
          <p:cNvPr id="6" name="TextBox 5">
            <a:extLst>
              <a:ext uri="{FF2B5EF4-FFF2-40B4-BE49-F238E27FC236}">
                <a16:creationId xmlns:a16="http://schemas.microsoft.com/office/drawing/2014/main" id="{BFABE74E-08F1-C7E5-7D7A-306AF501CE6B}"/>
              </a:ext>
            </a:extLst>
          </p:cNvPr>
          <p:cNvSpPr txBox="1"/>
          <p:nvPr/>
        </p:nvSpPr>
        <p:spPr bwMode="auto">
          <a:xfrm>
            <a:off x="70339" y="6382075"/>
            <a:ext cx="11512061"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a:ea typeface="+mn-ea"/>
                <a:cs typeface="+mn-cs"/>
              </a:rPr>
              <a:t>Crabb SJ et al. </a:t>
            </a:r>
            <a:r>
              <a:rPr kumimoji="0" lang="en-US" sz="1067" b="0" i="0" u="none" strike="noStrike" kern="1200" cap="none" spc="0" normalizeH="0" baseline="0" noProof="0" dirty="0" err="1">
                <a:ln>
                  <a:noFill/>
                </a:ln>
                <a:solidFill>
                  <a:prstClr val="black"/>
                </a:solidFill>
                <a:effectLst/>
                <a:uLnTx/>
                <a:uFillTx/>
                <a:latin typeface="Calibri"/>
                <a:ea typeface="+mn-ea"/>
                <a:cs typeface="+mn-cs"/>
              </a:rPr>
              <a:t>Eur</a:t>
            </a:r>
            <a:r>
              <a:rPr kumimoji="0" lang="en-US" sz="1067" b="0" i="0" u="none" strike="noStrike" kern="1200" cap="none" spc="0" normalizeH="0" baseline="0" noProof="0" dirty="0">
                <a:ln>
                  <a:noFill/>
                </a:ln>
                <a:solidFill>
                  <a:prstClr val="black"/>
                </a:solidFill>
                <a:effectLst/>
                <a:uLnTx/>
                <a:uFillTx/>
                <a:latin typeface="Calibri"/>
                <a:ea typeface="+mn-ea"/>
                <a:cs typeface="+mn-cs"/>
              </a:rPr>
              <a:t> Urol. 2022 Nov;82(5):512-515. </a:t>
            </a:r>
            <a:r>
              <a:rPr kumimoji="0" lang="en-US" sz="1067" b="0" i="0" u="none" strike="noStrike" kern="1200" cap="none" spc="0" normalizeH="0" baseline="0" noProof="0" dirty="0" err="1">
                <a:ln>
                  <a:noFill/>
                </a:ln>
                <a:solidFill>
                  <a:prstClr val="black"/>
                </a:solidFill>
                <a:effectLst/>
                <a:uLnTx/>
                <a:uFillTx/>
                <a:latin typeface="Calibri"/>
                <a:ea typeface="+mn-ea"/>
                <a:cs typeface="+mn-cs"/>
              </a:rPr>
              <a:t>doi</a:t>
            </a:r>
            <a:r>
              <a:rPr kumimoji="0" lang="en-US" sz="1067" b="0" i="0" u="none" strike="noStrike" kern="1200" cap="none" spc="0" normalizeH="0" baseline="0" noProof="0" dirty="0">
                <a:ln>
                  <a:noFill/>
                </a:ln>
                <a:solidFill>
                  <a:prstClr val="black"/>
                </a:solidFill>
                <a:effectLst/>
                <a:uLnTx/>
                <a:uFillTx/>
                <a:latin typeface="Calibri"/>
                <a:ea typeface="+mn-ea"/>
                <a:cs typeface="+mn-cs"/>
              </a:rPr>
              <a:t>: 10.1016/j.eururo.2022.05.019. </a:t>
            </a:r>
            <a:r>
              <a:rPr kumimoji="0" lang="en-US" sz="1067" b="0" i="0" u="none" strike="noStrike" kern="1200" cap="none" spc="0" normalizeH="0" baseline="0" noProof="0" dirty="0" err="1">
                <a:ln>
                  <a:noFill/>
                </a:ln>
                <a:solidFill>
                  <a:prstClr val="black"/>
                </a:solidFill>
                <a:effectLst/>
                <a:uLnTx/>
                <a:uFillTx/>
                <a:latin typeface="Calibri"/>
                <a:ea typeface="+mn-ea"/>
                <a:cs typeface="+mn-cs"/>
              </a:rPr>
              <a:t>Epub</a:t>
            </a:r>
            <a:r>
              <a:rPr kumimoji="0" lang="en-US" sz="1067" b="0" i="0" u="none" strike="noStrike" kern="1200" cap="none" spc="0" normalizeH="0" baseline="0" noProof="0" dirty="0">
                <a:ln>
                  <a:noFill/>
                </a:ln>
                <a:solidFill>
                  <a:prstClr val="black"/>
                </a:solidFill>
                <a:effectLst/>
                <a:uLnTx/>
                <a:uFillTx/>
                <a:latin typeface="Calibri"/>
                <a:ea typeface="+mn-ea"/>
                <a:cs typeface="+mn-cs"/>
              </a:rPr>
              <a:t> 2022 Jun 7. Crabb et al. J Clin Oncol, 39(2021),pp190-201.</a:t>
            </a:r>
          </a:p>
        </p:txBody>
      </p:sp>
      <p:pic>
        <p:nvPicPr>
          <p:cNvPr id="2050" name="Picture 2">
            <a:extLst>
              <a:ext uri="{FF2B5EF4-FFF2-40B4-BE49-F238E27FC236}">
                <a16:creationId xmlns:a16="http://schemas.microsoft.com/office/drawing/2014/main" id="{0CC2FBBD-2704-7A3D-F042-8844ADB9A3B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67111"/>
          <a:stretch/>
        </p:blipFill>
        <p:spPr bwMode="auto">
          <a:xfrm>
            <a:off x="406399" y="1183673"/>
            <a:ext cx="6044972" cy="4775036"/>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6D05560-626E-6A29-577B-DF6E6A14E1B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31644"/>
          <a:stretch/>
        </p:blipFill>
        <p:spPr>
          <a:xfrm>
            <a:off x="7484605" y="375339"/>
            <a:ext cx="3658884" cy="6006736"/>
          </a:xfrm>
          <a:prstGeom prst="rect">
            <a:avLst/>
          </a:prstGeom>
          <a:ln w="12700">
            <a:solidFill>
              <a:schemeClr val="tx1"/>
            </a:solidFill>
          </a:ln>
        </p:spPr>
      </p:pic>
      <p:sp>
        <p:nvSpPr>
          <p:cNvPr id="12" name="TextBox 11">
            <a:extLst>
              <a:ext uri="{FF2B5EF4-FFF2-40B4-BE49-F238E27FC236}">
                <a16:creationId xmlns:a16="http://schemas.microsoft.com/office/drawing/2014/main" id="{0A7254CB-8D09-1BCA-31A6-534927D8B804}"/>
              </a:ext>
            </a:extLst>
          </p:cNvPr>
          <p:cNvSpPr txBox="1"/>
          <p:nvPr/>
        </p:nvSpPr>
        <p:spPr bwMode="auto">
          <a:xfrm>
            <a:off x="237744" y="2450421"/>
            <a:ext cx="11716512" cy="2424574"/>
          </a:xfrm>
          <a:prstGeom prst="rect">
            <a:avLst/>
          </a:prstGeom>
          <a:solidFill>
            <a:schemeClr val="accent3">
              <a:lumMod val="40000"/>
              <a:lumOff val="60000"/>
            </a:schemeClr>
          </a:solidFill>
          <a:ln>
            <a:noFill/>
          </a:ln>
        </p:spPr>
        <p:txBody>
          <a:bodyPr wrap="square" rtlCol="0">
            <a:spAutoFit/>
          </a:bodyPr>
          <a:lstStyle/>
          <a:p>
            <a:pPr marL="380990" marR="0" lvl="0" indent="-380990" algn="l" defTabSz="914400" rtl="0" eaLnBrk="1" fontAlgn="base" latinLnBrk="0" hangingPunct="1">
              <a:lnSpc>
                <a:spcPct val="115000"/>
              </a:lnSpc>
              <a:spcBef>
                <a:spcPts val="0"/>
              </a:spcBef>
              <a:spcAft>
                <a:spcPts val="0"/>
              </a:spcAft>
              <a:buClrTx/>
              <a:buSzTx/>
              <a:buFont typeface="Arial" panose="020B0604020202020204" pitchFamily="34" charset="0"/>
              <a:buChar char="•"/>
              <a:tabLst/>
              <a:defRPr/>
            </a:pPr>
            <a:r>
              <a:rPr kumimoji="0" lang="en-US" sz="26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Updated OS analysis shows that adding </a:t>
            </a:r>
            <a:r>
              <a:rPr kumimoji="0" lang="en-US" sz="2667"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capivasertib</a:t>
            </a:r>
            <a:r>
              <a:rPr kumimoji="0" lang="en-US" sz="26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docetaxel in </a:t>
            </a:r>
            <a:r>
              <a:rPr kumimoji="0" lang="en-US" sz="2667"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mCRPC</a:t>
            </a:r>
            <a:r>
              <a:rPr kumimoji="0" lang="en-US" sz="26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improves survival (25.3 </a:t>
            </a:r>
            <a:r>
              <a:rPr kumimoji="0" lang="en-US" sz="2667"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mos</a:t>
            </a:r>
            <a:r>
              <a:rPr kumimoji="0" lang="en-US" sz="26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vs 20.3 </a:t>
            </a:r>
            <a:r>
              <a:rPr kumimoji="0" lang="en-US" sz="2667"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mos</a:t>
            </a:r>
            <a:r>
              <a:rPr kumimoji="0" lang="en-US" sz="26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380990" marR="0" lvl="0" indent="-380990" algn="l" defTabSz="914400" rtl="0" eaLnBrk="1" fontAlgn="base" latinLnBrk="0" hangingPunct="1">
              <a:lnSpc>
                <a:spcPct val="115000"/>
              </a:lnSpc>
              <a:spcBef>
                <a:spcPts val="0"/>
              </a:spcBef>
              <a:spcAft>
                <a:spcPts val="0"/>
              </a:spcAft>
              <a:buClrTx/>
              <a:buSzTx/>
              <a:buFont typeface="Arial" panose="020B0604020202020204" pitchFamily="34" charset="0"/>
              <a:buChar char="•"/>
              <a:tabLst/>
              <a:defRPr/>
            </a:pPr>
            <a:r>
              <a:rPr kumimoji="0" lang="en-US" sz="26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OS benefit seen in patients who received ARTA ( 25.3 </a:t>
            </a:r>
            <a:r>
              <a:rPr kumimoji="0" lang="en-US" sz="2667"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mos</a:t>
            </a:r>
            <a:r>
              <a:rPr kumimoji="0" lang="en-US" sz="26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vs. 17.6 </a:t>
            </a:r>
            <a:r>
              <a:rPr kumimoji="0" lang="en-US" sz="2667"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mos</a:t>
            </a:r>
            <a:r>
              <a:rPr kumimoji="0" lang="en-US" sz="26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380990" marR="0" lvl="0" indent="-380990" algn="l" defTabSz="914400" rtl="0" eaLnBrk="1" fontAlgn="base" latinLnBrk="0" hangingPunct="1">
              <a:lnSpc>
                <a:spcPct val="115000"/>
              </a:lnSpc>
              <a:spcBef>
                <a:spcPts val="0"/>
              </a:spcBef>
              <a:spcAft>
                <a:spcPts val="0"/>
              </a:spcAft>
              <a:buClrTx/>
              <a:buSzTx/>
              <a:buFont typeface="Arial" panose="020B0604020202020204" pitchFamily="34" charset="0"/>
              <a:buChar char="•"/>
              <a:tabLst/>
              <a:defRPr/>
            </a:pPr>
            <a:r>
              <a:rPr kumimoji="0" lang="en-US" sz="26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Prior data showed that there was no relationship between OS and biomarker status for PI3K/AKT/PTEN pathway activation</a:t>
            </a:r>
          </a:p>
        </p:txBody>
      </p:sp>
    </p:spTree>
    <p:extLst>
      <p:ext uri="{BB962C8B-B14F-4D97-AF65-F5344CB8AC3E}">
        <p14:creationId xmlns:p14="http://schemas.microsoft.com/office/powerpoint/2010/main" val="2668599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6CB58D-D6BC-1E20-C2FF-6CCD8C2A39AF}"/>
              </a:ext>
            </a:extLst>
          </p:cNvPr>
          <p:cNvSpPr>
            <a:spLocks noGrp="1"/>
          </p:cNvSpPr>
          <p:nvPr>
            <p:ph idx="1"/>
          </p:nvPr>
        </p:nvSpPr>
        <p:spPr>
          <a:xfrm>
            <a:off x="609600" y="1076397"/>
            <a:ext cx="11362944" cy="5470707"/>
          </a:xfrm>
        </p:spPr>
        <p:txBody>
          <a:bodyPr/>
          <a:lstStyle/>
          <a:p>
            <a:pPr algn="l" fontAlgn="base"/>
            <a:r>
              <a:rPr lang="en-US" sz="2533" dirty="0">
                <a:solidFill>
                  <a:srgbClr val="3B4A4D"/>
                </a:solidFill>
              </a:rPr>
              <a:t>Phase III Study of </a:t>
            </a:r>
            <a:r>
              <a:rPr lang="en-US" sz="2533" dirty="0" err="1">
                <a:solidFill>
                  <a:srgbClr val="3B4A4D"/>
                </a:solidFill>
              </a:rPr>
              <a:t>Capivasertib</a:t>
            </a:r>
            <a:r>
              <a:rPr lang="en-US" sz="2533" dirty="0">
                <a:solidFill>
                  <a:srgbClr val="3B4A4D"/>
                </a:solidFill>
              </a:rPr>
              <a:t> + Docetaxel vs Placebo + Docetaxel as Treatment for Metastatic Castration Resistant Prostate Cancer (</a:t>
            </a:r>
            <a:r>
              <a:rPr lang="en-US" sz="2533" dirty="0" err="1">
                <a:solidFill>
                  <a:srgbClr val="3B4A4D"/>
                </a:solidFill>
              </a:rPr>
              <a:t>mCRPC</a:t>
            </a:r>
            <a:r>
              <a:rPr lang="en-US" sz="2533" dirty="0">
                <a:solidFill>
                  <a:srgbClr val="3B4A4D"/>
                </a:solidFill>
              </a:rPr>
              <a:t>) (CAPItello-280) (NCT05348577)</a:t>
            </a:r>
          </a:p>
          <a:p>
            <a:pPr algn="l" fontAlgn="base"/>
            <a:r>
              <a:rPr lang="en-US" sz="2533" dirty="0">
                <a:solidFill>
                  <a:srgbClr val="3B4A4D"/>
                </a:solidFill>
              </a:rPr>
              <a:t>Phase III Study </a:t>
            </a:r>
            <a:r>
              <a:rPr lang="en-US" sz="2533" dirty="0" err="1">
                <a:solidFill>
                  <a:srgbClr val="3B4A4D"/>
                </a:solidFill>
              </a:rPr>
              <a:t>Capivasertib</a:t>
            </a:r>
            <a:r>
              <a:rPr lang="en-US" sz="2533" dirty="0">
                <a:solidFill>
                  <a:srgbClr val="3B4A4D"/>
                </a:solidFill>
              </a:rPr>
              <a:t> + Abiraterone as Treatment for Patients With Metastatic Hormone-sensitive Prostate Cancer and PTEN Deficiency (CAPItello-281) (NCT04493853)</a:t>
            </a:r>
          </a:p>
          <a:p>
            <a:pPr algn="l" fontAlgn="base"/>
            <a:r>
              <a:rPr lang="en-US" sz="2533" dirty="0">
                <a:solidFill>
                  <a:srgbClr val="333333"/>
                </a:solidFill>
              </a:rPr>
              <a:t>A Single-Arm Phase II Study of Neoadjuvant Intensified Androgen Deprivation (Leuprolide and Abiraterone Acetate) in Combination With AKT Inhibition (</a:t>
            </a:r>
            <a:r>
              <a:rPr lang="en-US" sz="2533" dirty="0" err="1">
                <a:solidFill>
                  <a:srgbClr val="333333"/>
                </a:solidFill>
              </a:rPr>
              <a:t>Capivasertib</a:t>
            </a:r>
            <a:r>
              <a:rPr lang="en-US" sz="2533" dirty="0">
                <a:solidFill>
                  <a:srgbClr val="333333"/>
                </a:solidFill>
              </a:rPr>
              <a:t>) for High-Risk Localized Prostate Cancer With PTEN Loss (SNARE) (NCT05593497)</a:t>
            </a:r>
          </a:p>
          <a:p>
            <a:pPr algn="l" fontAlgn="base"/>
            <a:endParaRPr lang="en-US" sz="2533" dirty="0">
              <a:solidFill>
                <a:srgbClr val="333333"/>
              </a:solidFill>
            </a:endParaRPr>
          </a:p>
          <a:p>
            <a:endParaRPr lang="en-US" dirty="0"/>
          </a:p>
        </p:txBody>
      </p:sp>
      <p:sp>
        <p:nvSpPr>
          <p:cNvPr id="3" name="Text Placeholder 2">
            <a:extLst>
              <a:ext uri="{FF2B5EF4-FFF2-40B4-BE49-F238E27FC236}">
                <a16:creationId xmlns:a16="http://schemas.microsoft.com/office/drawing/2014/main" id="{5EA5A1CF-BF51-9FD7-2D9F-3982CF177D6E}"/>
              </a:ext>
            </a:extLst>
          </p:cNvPr>
          <p:cNvSpPr>
            <a:spLocks noGrp="1"/>
          </p:cNvSpPr>
          <p:nvPr>
            <p:ph type="body" sz="quarter" idx="13"/>
          </p:nvPr>
        </p:nvSpPr>
        <p:spPr/>
        <p:txBody>
          <a:bodyPr/>
          <a:lstStyle/>
          <a:p>
            <a:r>
              <a:rPr lang="en-US" sz="4800" b="1" dirty="0">
                <a:solidFill>
                  <a:schemeClr val="tx1"/>
                </a:solidFill>
              </a:rPr>
              <a:t>Additional Clinical Trials</a:t>
            </a:r>
          </a:p>
        </p:txBody>
      </p:sp>
    </p:spTree>
    <p:extLst>
      <p:ext uri="{BB962C8B-B14F-4D97-AF65-F5344CB8AC3E}">
        <p14:creationId xmlns:p14="http://schemas.microsoft.com/office/powerpoint/2010/main" val="1088621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D295885-8332-C64B-9353-1C0386548371}"/>
              </a:ext>
            </a:extLst>
          </p:cNvPr>
          <p:cNvSpPr>
            <a:spLocks noGrp="1"/>
          </p:cNvSpPr>
          <p:nvPr>
            <p:ph idx="1"/>
          </p:nvPr>
        </p:nvSpPr>
        <p:spPr>
          <a:xfrm>
            <a:off x="609599" y="1076397"/>
            <a:ext cx="11462535" cy="4525963"/>
          </a:xfrm>
        </p:spPr>
        <p:txBody>
          <a:bodyPr/>
          <a:lstStyle/>
          <a:p>
            <a:r>
              <a:rPr lang="en-US" sz="3100" dirty="0"/>
              <a:t>Chimeric antigen receptor (CAR) T cells, based on genetic engineering of the patient’s own T cells for targeted tumor cell lysis</a:t>
            </a:r>
          </a:p>
          <a:p>
            <a:r>
              <a:rPr lang="en-US" sz="3100" dirty="0"/>
              <a:t>Bromodomain (BET) inhibitors</a:t>
            </a:r>
          </a:p>
          <a:p>
            <a:r>
              <a:rPr lang="en-US" sz="3100" dirty="0"/>
              <a:t>Androgen Receptor (AR) degraders (PROTAC)</a:t>
            </a:r>
          </a:p>
          <a:p>
            <a:r>
              <a:rPr lang="en-US" sz="3100"/>
              <a:t>Bicyclic </a:t>
            </a:r>
            <a:r>
              <a:rPr lang="en-US" sz="3100" dirty="0"/>
              <a:t>peptides or drug conjugates (synthetic short peptides that are chemically bonded to form a two-loop structure, resembling a bicycle)</a:t>
            </a:r>
          </a:p>
          <a:p>
            <a:r>
              <a:rPr lang="en-US" sz="3100" b="1" dirty="0"/>
              <a:t>877 interventional and accruing clinical trials for patients with prostate cancer</a:t>
            </a:r>
          </a:p>
        </p:txBody>
      </p:sp>
      <p:sp>
        <p:nvSpPr>
          <p:cNvPr id="3" name="Text Placeholder 2">
            <a:extLst>
              <a:ext uri="{FF2B5EF4-FFF2-40B4-BE49-F238E27FC236}">
                <a16:creationId xmlns:a16="http://schemas.microsoft.com/office/drawing/2014/main" id="{FA70C5A2-43BA-E5C5-671B-069735734E26}"/>
              </a:ext>
            </a:extLst>
          </p:cNvPr>
          <p:cNvSpPr>
            <a:spLocks noGrp="1"/>
          </p:cNvSpPr>
          <p:nvPr>
            <p:ph type="body" sz="quarter" idx="13"/>
          </p:nvPr>
        </p:nvSpPr>
        <p:spPr/>
        <p:txBody>
          <a:bodyPr/>
          <a:lstStyle/>
          <a:p>
            <a:r>
              <a:rPr lang="en-US" sz="4800" b="1" dirty="0">
                <a:solidFill>
                  <a:schemeClr val="tx1"/>
                </a:solidFill>
              </a:rPr>
              <a:t>Novel Targets in Clinical Trials</a:t>
            </a:r>
          </a:p>
        </p:txBody>
      </p:sp>
      <p:sp>
        <p:nvSpPr>
          <p:cNvPr id="7" name="TextBox 6">
            <a:extLst>
              <a:ext uri="{FF2B5EF4-FFF2-40B4-BE49-F238E27FC236}">
                <a16:creationId xmlns:a16="http://schemas.microsoft.com/office/drawing/2014/main" id="{EE0E7F06-D0EA-DCAD-1C4E-BF33E7E45152}"/>
              </a:ext>
            </a:extLst>
          </p:cNvPr>
          <p:cNvSpPr txBox="1"/>
          <p:nvPr/>
        </p:nvSpPr>
        <p:spPr bwMode="auto">
          <a:xfrm>
            <a:off x="0" y="6375932"/>
            <a:ext cx="2335896" cy="27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Clinicaltrials.gov accessed  01/03/2024</a:t>
            </a:r>
          </a:p>
        </p:txBody>
      </p:sp>
    </p:spTree>
    <p:extLst>
      <p:ext uri="{BB962C8B-B14F-4D97-AF65-F5344CB8AC3E}">
        <p14:creationId xmlns:p14="http://schemas.microsoft.com/office/powerpoint/2010/main" val="457043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E7FA4EE3-B4EF-0E89-8E9F-E99AD5D45B42}"/>
              </a:ext>
            </a:extLst>
          </p:cNvPr>
          <p:cNvSpPr>
            <a:spLocks noGrp="1"/>
          </p:cNvSpPr>
          <p:nvPr>
            <p:ph idx="46"/>
          </p:nvPr>
        </p:nvSpPr>
        <p:spPr/>
        <p:txBody>
          <a:bodyPr/>
          <a:lstStyle/>
          <a:p>
            <a:r>
              <a:rPr lang="en-US" sz="2000" dirty="0"/>
              <a:t>PSMA PET-positive data must be considered in the treatment plan; if possible, </a:t>
            </a:r>
            <a:br>
              <a:rPr lang="en-US" sz="2000" dirty="0"/>
            </a:br>
            <a:r>
              <a:rPr lang="en-US" sz="2000" dirty="0"/>
              <a:t>a tissue biopsy may be indicated to confirm metastatic disease</a:t>
            </a:r>
          </a:p>
        </p:txBody>
      </p:sp>
      <p:sp>
        <p:nvSpPr>
          <p:cNvPr id="21" name="Content Placeholder 20">
            <a:extLst>
              <a:ext uri="{FF2B5EF4-FFF2-40B4-BE49-F238E27FC236}">
                <a16:creationId xmlns:a16="http://schemas.microsoft.com/office/drawing/2014/main" id="{7FD2C1B1-0406-F73C-E42A-25AD014F0B02}"/>
              </a:ext>
            </a:extLst>
          </p:cNvPr>
          <p:cNvSpPr>
            <a:spLocks noGrp="1"/>
          </p:cNvSpPr>
          <p:nvPr>
            <p:ph idx="47"/>
          </p:nvPr>
        </p:nvSpPr>
        <p:spPr/>
        <p:txBody>
          <a:bodyPr/>
          <a:lstStyle/>
          <a:p>
            <a:r>
              <a:rPr lang="en-US" sz="2000" dirty="0"/>
              <a:t>Systemic therapy with ADT + AR signaling inhibitor; treat primary tumor with radiation; MDT to PET-avid sites of disease if oligometastatic in select cases</a:t>
            </a:r>
          </a:p>
        </p:txBody>
      </p:sp>
      <p:sp>
        <p:nvSpPr>
          <p:cNvPr id="22" name="Content Placeholder 21">
            <a:extLst>
              <a:ext uri="{FF2B5EF4-FFF2-40B4-BE49-F238E27FC236}">
                <a16:creationId xmlns:a16="http://schemas.microsoft.com/office/drawing/2014/main" id="{5A2220BC-3CB5-7FE6-9E66-F16F9437451E}"/>
              </a:ext>
            </a:extLst>
          </p:cNvPr>
          <p:cNvSpPr>
            <a:spLocks noGrp="1"/>
          </p:cNvSpPr>
          <p:nvPr>
            <p:ph idx="48"/>
          </p:nvPr>
        </p:nvSpPr>
        <p:spPr/>
        <p:txBody>
          <a:bodyPr/>
          <a:lstStyle/>
          <a:p>
            <a:pPr>
              <a:lnSpc>
                <a:spcPts val="1980"/>
              </a:lnSpc>
            </a:pPr>
            <a:r>
              <a:rPr lang="en-US" sz="1900" dirty="0"/>
              <a:t>Treat as metastatic low-volume </a:t>
            </a:r>
            <a:r>
              <a:rPr lang="en-US" sz="1900" dirty="0" err="1"/>
              <a:t>mHSPC</a:t>
            </a:r>
            <a:r>
              <a:rPr lang="en-US" sz="1900" dirty="0"/>
              <a:t>, still treat primary with RT, </a:t>
            </a:r>
            <a:br>
              <a:rPr lang="en-US" sz="1900" dirty="0"/>
            </a:br>
            <a:r>
              <a:rPr lang="en-US" sz="1900" dirty="0"/>
              <a:t>routine use of ADT/AR signaling inhibitors</a:t>
            </a:r>
          </a:p>
        </p:txBody>
      </p:sp>
      <p:sp>
        <p:nvSpPr>
          <p:cNvPr id="23" name="Content Placeholder 22">
            <a:extLst>
              <a:ext uri="{FF2B5EF4-FFF2-40B4-BE49-F238E27FC236}">
                <a16:creationId xmlns:a16="http://schemas.microsoft.com/office/drawing/2014/main" id="{C27472F7-D9E7-1389-8FE2-41043ADC1DBD}"/>
              </a:ext>
            </a:extLst>
          </p:cNvPr>
          <p:cNvSpPr>
            <a:spLocks noGrp="1"/>
          </p:cNvSpPr>
          <p:nvPr>
            <p:ph idx="49"/>
          </p:nvPr>
        </p:nvSpPr>
        <p:spPr/>
        <p:txBody>
          <a:bodyPr/>
          <a:lstStyle/>
          <a:p>
            <a:r>
              <a:rPr lang="en-US" sz="2000" dirty="0"/>
              <a:t>If oligometastatic, treat </a:t>
            </a:r>
            <a:r>
              <a:rPr lang="en-US" sz="2000" dirty="0" err="1"/>
              <a:t>mets</a:t>
            </a:r>
            <a:r>
              <a:rPr lang="en-US" sz="2000" dirty="0"/>
              <a:t> with MDT RT, add 12-24 months of ADT + </a:t>
            </a:r>
            <a:br>
              <a:rPr lang="en-US" sz="2000" dirty="0"/>
            </a:br>
            <a:r>
              <a:rPr lang="en-US" sz="2000" dirty="0"/>
              <a:t>AR signaling inhibitor, consider RT to the primary prostate gland</a:t>
            </a:r>
          </a:p>
        </p:txBody>
      </p:sp>
      <p:sp>
        <p:nvSpPr>
          <p:cNvPr id="24" name="Content Placeholder 23">
            <a:extLst>
              <a:ext uri="{FF2B5EF4-FFF2-40B4-BE49-F238E27FC236}">
                <a16:creationId xmlns:a16="http://schemas.microsoft.com/office/drawing/2014/main" id="{33479FF7-F2B8-1AB3-5436-E3818C2E2FAB}"/>
              </a:ext>
            </a:extLst>
          </p:cNvPr>
          <p:cNvSpPr>
            <a:spLocks noGrp="1"/>
          </p:cNvSpPr>
          <p:nvPr>
            <p:ph idx="50"/>
          </p:nvPr>
        </p:nvSpPr>
        <p:spPr/>
        <p:txBody>
          <a:bodyPr/>
          <a:lstStyle/>
          <a:p>
            <a:pPr>
              <a:lnSpc>
                <a:spcPts val="1980"/>
              </a:lnSpc>
            </a:pPr>
            <a:r>
              <a:rPr lang="en-US" sz="1900" dirty="0"/>
              <a:t>If amenable to MDT then definitive radiation and ADT + </a:t>
            </a:r>
            <a:r>
              <a:rPr lang="en-US" sz="1900" dirty="0" err="1"/>
              <a:t>abi</a:t>
            </a:r>
            <a:r>
              <a:rPr lang="en-US" sz="1900" dirty="0"/>
              <a:t> with MDT; </a:t>
            </a:r>
            <a:br>
              <a:rPr lang="en-US" sz="1900" dirty="0"/>
            </a:br>
            <a:r>
              <a:rPr lang="en-US" sz="1900" dirty="0"/>
              <a:t>if not amenable to MDT, then definitive radiation and ADT + </a:t>
            </a:r>
            <a:r>
              <a:rPr lang="en-US" sz="1900" dirty="0" err="1"/>
              <a:t>abi</a:t>
            </a:r>
            <a:endParaRPr lang="en-US" sz="1900" dirty="0"/>
          </a:p>
        </p:txBody>
      </p:sp>
      <p:sp>
        <p:nvSpPr>
          <p:cNvPr id="25" name="Content Placeholder 24">
            <a:extLst>
              <a:ext uri="{FF2B5EF4-FFF2-40B4-BE49-F238E27FC236}">
                <a16:creationId xmlns:a16="http://schemas.microsoft.com/office/drawing/2014/main" id="{E3E75D74-79D3-1DE5-9190-9C57FF5D5A7D}"/>
              </a:ext>
            </a:extLst>
          </p:cNvPr>
          <p:cNvSpPr>
            <a:spLocks noGrp="1"/>
          </p:cNvSpPr>
          <p:nvPr>
            <p:ph idx="51"/>
          </p:nvPr>
        </p:nvSpPr>
        <p:spPr/>
        <p:txBody>
          <a:bodyPr/>
          <a:lstStyle/>
          <a:p>
            <a:r>
              <a:rPr lang="en-US" dirty="0"/>
              <a:t>Add radiation to metastatic sites</a:t>
            </a:r>
          </a:p>
        </p:txBody>
      </p:sp>
      <p:sp>
        <p:nvSpPr>
          <p:cNvPr id="19" name="Title 18">
            <a:extLst>
              <a:ext uri="{FF2B5EF4-FFF2-40B4-BE49-F238E27FC236}">
                <a16:creationId xmlns:a16="http://schemas.microsoft.com/office/drawing/2014/main" id="{CB0601F5-5124-BEED-32C7-69E8A404770F}"/>
              </a:ext>
            </a:extLst>
          </p:cNvPr>
          <p:cNvSpPr>
            <a:spLocks noGrp="1"/>
          </p:cNvSpPr>
          <p:nvPr>
            <p:ph type="title"/>
          </p:nvPr>
        </p:nvSpPr>
        <p:spPr/>
        <p:txBody>
          <a:bodyPr/>
          <a:lstStyle/>
          <a:p>
            <a:r>
              <a:rPr lang="en-US" dirty="0"/>
              <a:t>How would you approach the management of high-risk localized prostate cancer in a patient with negative CT imaging but PSMA PET suggesting metastatic disease?</a:t>
            </a:r>
          </a:p>
        </p:txBody>
      </p:sp>
      <p:sp>
        <p:nvSpPr>
          <p:cNvPr id="26" name="Content Placeholder 25">
            <a:extLst>
              <a:ext uri="{FF2B5EF4-FFF2-40B4-BE49-F238E27FC236}">
                <a16:creationId xmlns:a16="http://schemas.microsoft.com/office/drawing/2014/main" id="{EB3FF938-6CAC-1953-F181-3C28EA891588}"/>
              </a:ext>
            </a:extLst>
          </p:cNvPr>
          <p:cNvSpPr>
            <a:spLocks noGrp="1"/>
          </p:cNvSpPr>
          <p:nvPr>
            <p:ph idx="52"/>
          </p:nvPr>
        </p:nvSpPr>
        <p:spPr/>
        <p:txBody>
          <a:bodyPr/>
          <a:lstStyle/>
          <a:p>
            <a:r>
              <a:rPr lang="en-US" sz="2200" dirty="0"/>
              <a:t>Treat with SBRT and add </a:t>
            </a:r>
            <a:r>
              <a:rPr lang="en-US" sz="2200" dirty="0" err="1"/>
              <a:t>abi</a:t>
            </a:r>
            <a:r>
              <a:rPr lang="en-US" sz="2200" dirty="0"/>
              <a:t> for the duration of the ADT (typically 2 y)</a:t>
            </a:r>
          </a:p>
        </p:txBody>
      </p:sp>
      <p:sp>
        <p:nvSpPr>
          <p:cNvPr id="2" name="TextBox 1">
            <a:extLst>
              <a:ext uri="{FF2B5EF4-FFF2-40B4-BE49-F238E27FC236}">
                <a16:creationId xmlns:a16="http://schemas.microsoft.com/office/drawing/2014/main" id="{F515EB07-C67D-8312-AB03-D41EB9952609}"/>
              </a:ext>
            </a:extLst>
          </p:cNvPr>
          <p:cNvSpPr txBox="1"/>
          <p:nvPr/>
        </p:nvSpPr>
        <p:spPr>
          <a:xfrm>
            <a:off x="551384" y="6165304"/>
            <a:ext cx="970034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MDT = metastasis-directed therapy; SBRT = stereotactic body radiation therapy; AR = androgen receptor; </a:t>
            </a:r>
            <a:r>
              <a:rPr kumimoji="0" lang="en-US" sz="1500" b="0" i="0" u="none" strike="noStrike" kern="1200" cap="none" spc="0" normalizeH="0" baseline="0" noProof="0" dirty="0" err="1">
                <a:ln>
                  <a:noFill/>
                </a:ln>
                <a:solidFill>
                  <a:srgbClr val="000000"/>
                </a:solidFill>
                <a:effectLst/>
                <a:uLnTx/>
                <a:uFillTx/>
                <a:latin typeface="Calibri"/>
                <a:ea typeface="MS PGothic" charset="0"/>
              </a:rPr>
              <a:t>abi</a:t>
            </a:r>
            <a:r>
              <a:rPr kumimoji="0" lang="en-US" sz="1500" b="0" i="0" u="none" strike="noStrike" kern="1200" cap="none" spc="0" normalizeH="0" baseline="0" noProof="0" dirty="0">
                <a:ln>
                  <a:noFill/>
                </a:ln>
                <a:solidFill>
                  <a:srgbClr val="000000"/>
                </a:solidFill>
                <a:effectLst/>
                <a:uLnTx/>
                <a:uFillTx/>
                <a:latin typeface="Calibri"/>
                <a:ea typeface="MS PGothic" charset="0"/>
              </a:rPr>
              <a:t> = abiraterone</a:t>
            </a:r>
          </a:p>
        </p:txBody>
      </p:sp>
    </p:spTree>
    <p:extLst>
      <p:ext uri="{BB962C8B-B14F-4D97-AF65-F5344CB8AC3E}">
        <p14:creationId xmlns:p14="http://schemas.microsoft.com/office/powerpoint/2010/main" val="1530230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41632"/>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926458" y="946998"/>
            <a:ext cx="38862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Rahul Aggarwal,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Genitourinary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California, San Francisco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Hematology/Oncology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for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UCSF Helen Diller Family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Francisco, California</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4819" y="946998"/>
            <a:ext cx="1261872" cy="1261872"/>
          </a:xfrm>
          <a:prstGeom prst="rect">
            <a:avLst/>
          </a:prstGeom>
        </p:spPr>
      </p:pic>
      <p:sp>
        <p:nvSpPr>
          <p:cNvPr id="7" name="Text Box 7">
            <a:extLst>
              <a:ext uri="{FF2B5EF4-FFF2-40B4-BE49-F238E27FC236}">
                <a16:creationId xmlns:a16="http://schemas.microsoft.com/office/drawing/2014/main" id="{B114051D-D1B8-7248-B4E4-8A7D863A65EA}"/>
              </a:ext>
            </a:extLst>
          </p:cNvPr>
          <p:cNvSpPr txBox="1">
            <a:spLocks noChangeArrowheads="1"/>
          </p:cNvSpPr>
          <p:nvPr/>
        </p:nvSpPr>
        <p:spPr bwMode="auto">
          <a:xfrm>
            <a:off x="6912699" y="3278975"/>
            <a:ext cx="4572000" cy="147315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Oliver Sartor,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Genitourinary Cancers Disease Group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Radiopharmaceutical Clinical Trials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Mayo Clinic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Rochester, Minnesota</a:t>
            </a:r>
          </a:p>
        </p:txBody>
      </p:sp>
      <p:pic>
        <p:nvPicPr>
          <p:cNvPr id="8" name="Picture 7">
            <a:extLst>
              <a:ext uri="{FF2B5EF4-FFF2-40B4-BE49-F238E27FC236}">
                <a16:creationId xmlns:a16="http://schemas.microsoft.com/office/drawing/2014/main" id="{E520B6F6-4A01-C84E-9569-8AD447E395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70443" y="3278975"/>
            <a:ext cx="1261872" cy="1261872"/>
          </a:xfrm>
          <a:prstGeom prst="rect">
            <a:avLst/>
          </a:prstGeom>
        </p:spPr>
      </p:pic>
      <p:sp>
        <p:nvSpPr>
          <p:cNvPr id="14" name="Text Box 7">
            <a:extLst>
              <a:ext uri="{FF2B5EF4-FFF2-40B4-BE49-F238E27FC236}">
                <a16:creationId xmlns:a16="http://schemas.microsoft.com/office/drawing/2014/main" id="{F93880A2-A075-7442-AC0A-30318FAD38E8}"/>
              </a:ext>
            </a:extLst>
          </p:cNvPr>
          <p:cNvSpPr txBox="1">
            <a:spLocks noChangeArrowheads="1"/>
          </p:cNvSpPr>
          <p:nvPr/>
        </p:nvSpPr>
        <p:spPr bwMode="auto">
          <a:xfrm>
            <a:off x="1926458" y="4101336"/>
            <a:ext cx="3657600"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Emmanuel S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Antonarakis</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Clark Endowed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Hematology,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Transplantation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Minnesota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Minneapolis, Minnesota</a:t>
            </a:r>
          </a:p>
        </p:txBody>
      </p:sp>
      <p:pic>
        <p:nvPicPr>
          <p:cNvPr id="17" name="Picture 16">
            <a:extLst>
              <a:ext uri="{FF2B5EF4-FFF2-40B4-BE49-F238E27FC236}">
                <a16:creationId xmlns:a16="http://schemas.microsoft.com/office/drawing/2014/main" id="{9CD15CA4-88F3-CE43-8D89-1DD736E487D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4819" y="4101336"/>
            <a:ext cx="1261872" cy="1261872"/>
          </a:xfrm>
          <a:prstGeom prst="rect">
            <a:avLst/>
          </a:prstGeom>
        </p:spPr>
      </p:pic>
      <p:pic>
        <p:nvPicPr>
          <p:cNvPr id="21" name="Picture 20">
            <a:extLst>
              <a:ext uri="{FF2B5EF4-FFF2-40B4-BE49-F238E27FC236}">
                <a16:creationId xmlns:a16="http://schemas.microsoft.com/office/drawing/2014/main" id="{7B784592-7DB5-C8EA-7142-11F5E140A87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90457" y="4869160"/>
            <a:ext cx="1261872" cy="1261872"/>
          </a:xfrm>
          <a:prstGeom prst="rect">
            <a:avLst/>
          </a:prstGeom>
        </p:spPr>
      </p:pic>
      <p:sp>
        <p:nvSpPr>
          <p:cNvPr id="22" name="Text Box 9">
            <a:extLst>
              <a:ext uri="{FF2B5EF4-FFF2-40B4-BE49-F238E27FC236}">
                <a16:creationId xmlns:a16="http://schemas.microsoft.com/office/drawing/2014/main" id="{24DE46C7-D0F5-AF5A-8791-9A8E083F27E4}"/>
              </a:ext>
            </a:extLst>
          </p:cNvPr>
          <p:cNvSpPr txBox="1">
            <a:spLocks noChangeArrowheads="1"/>
          </p:cNvSpPr>
          <p:nvPr/>
        </p:nvSpPr>
        <p:spPr bwMode="auto">
          <a:xfrm>
            <a:off x="6912697" y="4869160"/>
            <a:ext cx="4922441"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a:ea typeface="MS PGothic" charset="0"/>
              </a:rPr>
              <a:t>Alan H Bryce,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Clinical Officer</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Medical Oncology and Therapeutics Research</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Molecular Medicine, TGen</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Phoenix, Arizona</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sp>
        <p:nvSpPr>
          <p:cNvPr id="3" name="Text Box 7">
            <a:extLst>
              <a:ext uri="{FF2B5EF4-FFF2-40B4-BE49-F238E27FC236}">
                <a16:creationId xmlns:a16="http://schemas.microsoft.com/office/drawing/2014/main" id="{AE7F48CF-7E66-4639-D520-B974158B6D74}"/>
              </a:ext>
            </a:extLst>
          </p:cNvPr>
          <p:cNvSpPr txBox="1">
            <a:spLocks noChangeArrowheads="1"/>
          </p:cNvSpPr>
          <p:nvPr/>
        </p:nvSpPr>
        <p:spPr bwMode="auto">
          <a:xfrm>
            <a:off x="6878635" y="946998"/>
            <a:ext cx="4673598"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Elisabeth I Heath,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Center Director, Translational Sciences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Chair, Genitourinary Oncology Multidisciplinary Team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Oncology and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Hartmann Endowed Chair for Prostate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Prostate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Karmanos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Wayne State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Detroit, Michigan</a:t>
            </a:r>
          </a:p>
        </p:txBody>
      </p:sp>
      <p:pic>
        <p:nvPicPr>
          <p:cNvPr id="4" name="Picture 3">
            <a:extLst>
              <a:ext uri="{FF2B5EF4-FFF2-40B4-BE49-F238E27FC236}">
                <a16:creationId xmlns:a16="http://schemas.microsoft.com/office/drawing/2014/main" id="{A76442B7-DC29-7740-BE21-DA3A4638AB5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556996" y="946998"/>
            <a:ext cx="1261872" cy="1261872"/>
          </a:xfrm>
          <a:prstGeom prst="rect">
            <a:avLst/>
          </a:prstGeom>
        </p:spPr>
      </p:pic>
    </p:spTree>
    <p:custDataLst>
      <p:tags r:id="rId1"/>
    </p:custDataLst>
    <p:extLst>
      <p:ext uri="{BB962C8B-B14F-4D97-AF65-F5344CB8AC3E}">
        <p14:creationId xmlns:p14="http://schemas.microsoft.com/office/powerpoint/2010/main" val="2335597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B010166-B862-8EF4-EF86-7D46BE55E3E4}"/>
              </a:ext>
            </a:extLst>
          </p:cNvPr>
          <p:cNvSpPr>
            <a:spLocks noGrp="1"/>
          </p:cNvSpPr>
          <p:nvPr>
            <p:ph idx="46"/>
          </p:nvPr>
        </p:nvSpPr>
        <p:spPr/>
        <p:txBody>
          <a:bodyPr/>
          <a:lstStyle/>
          <a:p>
            <a:r>
              <a:rPr lang="en-US" dirty="0"/>
              <a:t>62 years</a:t>
            </a:r>
          </a:p>
        </p:txBody>
      </p:sp>
      <p:sp>
        <p:nvSpPr>
          <p:cNvPr id="12" name="Content Placeholder 11">
            <a:extLst>
              <a:ext uri="{FF2B5EF4-FFF2-40B4-BE49-F238E27FC236}">
                <a16:creationId xmlns:a16="http://schemas.microsoft.com/office/drawing/2014/main" id="{9567F8D2-B197-900F-CA53-3135DFA79AB1}"/>
              </a:ext>
            </a:extLst>
          </p:cNvPr>
          <p:cNvSpPr>
            <a:spLocks noGrp="1"/>
          </p:cNvSpPr>
          <p:nvPr>
            <p:ph idx="47"/>
          </p:nvPr>
        </p:nvSpPr>
        <p:spPr/>
        <p:txBody>
          <a:bodyPr/>
          <a:lstStyle/>
          <a:p>
            <a:r>
              <a:rPr lang="en-US" dirty="0"/>
              <a:t>70 years</a:t>
            </a:r>
          </a:p>
        </p:txBody>
      </p:sp>
      <p:sp>
        <p:nvSpPr>
          <p:cNvPr id="13" name="Content Placeholder 12">
            <a:extLst>
              <a:ext uri="{FF2B5EF4-FFF2-40B4-BE49-F238E27FC236}">
                <a16:creationId xmlns:a16="http://schemas.microsoft.com/office/drawing/2014/main" id="{AABA24E8-7964-9B1C-C298-FDA97A20C470}"/>
              </a:ext>
            </a:extLst>
          </p:cNvPr>
          <p:cNvSpPr>
            <a:spLocks noGrp="1"/>
          </p:cNvSpPr>
          <p:nvPr>
            <p:ph idx="48"/>
          </p:nvPr>
        </p:nvSpPr>
        <p:spPr/>
        <p:txBody>
          <a:bodyPr/>
          <a:lstStyle/>
          <a:p>
            <a:r>
              <a:rPr lang="en-US" dirty="0"/>
              <a:t>68 years</a:t>
            </a:r>
          </a:p>
        </p:txBody>
      </p:sp>
      <p:sp>
        <p:nvSpPr>
          <p:cNvPr id="14" name="Content Placeholder 13">
            <a:extLst>
              <a:ext uri="{FF2B5EF4-FFF2-40B4-BE49-F238E27FC236}">
                <a16:creationId xmlns:a16="http://schemas.microsoft.com/office/drawing/2014/main" id="{1D16BE3B-AFDF-8A69-9C57-87614CA65EB2}"/>
              </a:ext>
            </a:extLst>
          </p:cNvPr>
          <p:cNvSpPr>
            <a:spLocks noGrp="1"/>
          </p:cNvSpPr>
          <p:nvPr>
            <p:ph idx="49"/>
          </p:nvPr>
        </p:nvSpPr>
        <p:spPr/>
        <p:txBody>
          <a:bodyPr/>
          <a:lstStyle/>
          <a:p>
            <a:r>
              <a:rPr lang="en-US" dirty="0"/>
              <a:t>58 years</a:t>
            </a:r>
          </a:p>
        </p:txBody>
      </p:sp>
      <p:sp>
        <p:nvSpPr>
          <p:cNvPr id="15" name="Content Placeholder 14">
            <a:extLst>
              <a:ext uri="{FF2B5EF4-FFF2-40B4-BE49-F238E27FC236}">
                <a16:creationId xmlns:a16="http://schemas.microsoft.com/office/drawing/2014/main" id="{C1A1EA1D-26B0-FBBB-DAE5-AEE27C0693BB}"/>
              </a:ext>
            </a:extLst>
          </p:cNvPr>
          <p:cNvSpPr>
            <a:spLocks noGrp="1"/>
          </p:cNvSpPr>
          <p:nvPr>
            <p:ph idx="50"/>
          </p:nvPr>
        </p:nvSpPr>
        <p:spPr/>
        <p:txBody>
          <a:bodyPr/>
          <a:lstStyle/>
          <a:p>
            <a:r>
              <a:rPr lang="en-US" dirty="0"/>
              <a:t>70 years</a:t>
            </a:r>
          </a:p>
        </p:txBody>
      </p:sp>
      <p:sp>
        <p:nvSpPr>
          <p:cNvPr id="16" name="Content Placeholder 15">
            <a:extLst>
              <a:ext uri="{FF2B5EF4-FFF2-40B4-BE49-F238E27FC236}">
                <a16:creationId xmlns:a16="http://schemas.microsoft.com/office/drawing/2014/main" id="{8BE1F64D-71BE-272E-4229-7F0EE09703E2}"/>
              </a:ext>
            </a:extLst>
          </p:cNvPr>
          <p:cNvSpPr>
            <a:spLocks noGrp="1"/>
          </p:cNvSpPr>
          <p:nvPr>
            <p:ph idx="58"/>
          </p:nvPr>
        </p:nvSpPr>
        <p:spPr/>
        <p:txBody>
          <a:bodyPr/>
          <a:lstStyle/>
          <a:p>
            <a:r>
              <a:rPr lang="en-US" dirty="0"/>
              <a:t>Age</a:t>
            </a:r>
          </a:p>
        </p:txBody>
      </p:sp>
      <p:sp>
        <p:nvSpPr>
          <p:cNvPr id="17" name="Content Placeholder 16">
            <a:extLst>
              <a:ext uri="{FF2B5EF4-FFF2-40B4-BE49-F238E27FC236}">
                <a16:creationId xmlns:a16="http://schemas.microsoft.com/office/drawing/2014/main" id="{B5F45457-CB45-0548-DF15-0C460512B883}"/>
              </a:ext>
            </a:extLst>
          </p:cNvPr>
          <p:cNvSpPr>
            <a:spLocks noGrp="1"/>
          </p:cNvSpPr>
          <p:nvPr>
            <p:ph idx="71"/>
          </p:nvPr>
        </p:nvSpPr>
        <p:spPr/>
        <p:txBody>
          <a:bodyPr/>
          <a:lstStyle/>
          <a:p>
            <a:r>
              <a:rPr lang="en-US" dirty="0"/>
              <a:t>74 years</a:t>
            </a:r>
          </a:p>
        </p:txBody>
      </p:sp>
      <p:sp>
        <p:nvSpPr>
          <p:cNvPr id="10" name="Title 9">
            <a:extLst>
              <a:ext uri="{FF2B5EF4-FFF2-40B4-BE49-F238E27FC236}">
                <a16:creationId xmlns:a16="http://schemas.microsoft.com/office/drawing/2014/main" id="{89D0C304-58D3-5BDF-26BB-FB42C598BAC1}"/>
              </a:ext>
            </a:extLst>
          </p:cNvPr>
          <p:cNvSpPr>
            <a:spLocks noGrp="1"/>
          </p:cNvSpPr>
          <p:nvPr>
            <p:ph type="title"/>
          </p:nvPr>
        </p:nvSpPr>
        <p:spPr/>
        <p:txBody>
          <a:bodyPr/>
          <a:lstStyle/>
          <a:p>
            <a:r>
              <a:rPr lang="en-US" dirty="0"/>
              <a:t>What was the age of the last patient in your practice with locally advanced prostate cancer? What was their PSA level? </a:t>
            </a:r>
          </a:p>
        </p:txBody>
      </p:sp>
      <p:sp>
        <p:nvSpPr>
          <p:cNvPr id="18" name="Content Placeholder 17">
            <a:extLst>
              <a:ext uri="{FF2B5EF4-FFF2-40B4-BE49-F238E27FC236}">
                <a16:creationId xmlns:a16="http://schemas.microsoft.com/office/drawing/2014/main" id="{DD18A21F-8E12-6ABD-4FBA-718777B82876}"/>
              </a:ext>
            </a:extLst>
          </p:cNvPr>
          <p:cNvSpPr>
            <a:spLocks noGrp="1"/>
          </p:cNvSpPr>
          <p:nvPr>
            <p:ph idx="73"/>
          </p:nvPr>
        </p:nvSpPr>
        <p:spPr/>
        <p:txBody>
          <a:bodyPr/>
          <a:lstStyle/>
          <a:p>
            <a:r>
              <a:rPr lang="en-US" dirty="0"/>
              <a:t>23 ng/mL</a:t>
            </a:r>
          </a:p>
        </p:txBody>
      </p:sp>
      <p:sp>
        <p:nvSpPr>
          <p:cNvPr id="19" name="Content Placeholder 18">
            <a:extLst>
              <a:ext uri="{FF2B5EF4-FFF2-40B4-BE49-F238E27FC236}">
                <a16:creationId xmlns:a16="http://schemas.microsoft.com/office/drawing/2014/main" id="{C84B1BA6-C44F-6931-C9DE-571E144C00FB}"/>
              </a:ext>
            </a:extLst>
          </p:cNvPr>
          <p:cNvSpPr>
            <a:spLocks noGrp="1"/>
          </p:cNvSpPr>
          <p:nvPr>
            <p:ph idx="74"/>
          </p:nvPr>
        </p:nvSpPr>
        <p:spPr/>
        <p:txBody>
          <a:bodyPr/>
          <a:lstStyle/>
          <a:p>
            <a:r>
              <a:rPr lang="en-US" dirty="0"/>
              <a:t>45 ng/mL</a:t>
            </a:r>
          </a:p>
        </p:txBody>
      </p:sp>
      <p:sp>
        <p:nvSpPr>
          <p:cNvPr id="20" name="Content Placeholder 19">
            <a:extLst>
              <a:ext uri="{FF2B5EF4-FFF2-40B4-BE49-F238E27FC236}">
                <a16:creationId xmlns:a16="http://schemas.microsoft.com/office/drawing/2014/main" id="{E5ECD0E8-53E7-0642-6E66-F534FA7803AC}"/>
              </a:ext>
            </a:extLst>
          </p:cNvPr>
          <p:cNvSpPr>
            <a:spLocks noGrp="1"/>
          </p:cNvSpPr>
          <p:nvPr>
            <p:ph idx="75"/>
          </p:nvPr>
        </p:nvSpPr>
        <p:spPr/>
        <p:txBody>
          <a:bodyPr/>
          <a:lstStyle/>
          <a:p>
            <a:r>
              <a:rPr lang="en-US" dirty="0"/>
              <a:t>5 ng/mL</a:t>
            </a:r>
          </a:p>
        </p:txBody>
      </p:sp>
      <p:sp>
        <p:nvSpPr>
          <p:cNvPr id="21" name="Content Placeholder 20">
            <a:extLst>
              <a:ext uri="{FF2B5EF4-FFF2-40B4-BE49-F238E27FC236}">
                <a16:creationId xmlns:a16="http://schemas.microsoft.com/office/drawing/2014/main" id="{62A86E04-47C9-CA16-F6EC-A01A574CBE9D}"/>
              </a:ext>
            </a:extLst>
          </p:cNvPr>
          <p:cNvSpPr>
            <a:spLocks noGrp="1"/>
          </p:cNvSpPr>
          <p:nvPr>
            <p:ph idx="76"/>
          </p:nvPr>
        </p:nvSpPr>
        <p:spPr/>
        <p:txBody>
          <a:bodyPr/>
          <a:lstStyle/>
          <a:p>
            <a:r>
              <a:rPr lang="en-US" dirty="0"/>
              <a:t>19 ng/mL</a:t>
            </a:r>
          </a:p>
        </p:txBody>
      </p:sp>
      <p:sp>
        <p:nvSpPr>
          <p:cNvPr id="22" name="Content Placeholder 21">
            <a:extLst>
              <a:ext uri="{FF2B5EF4-FFF2-40B4-BE49-F238E27FC236}">
                <a16:creationId xmlns:a16="http://schemas.microsoft.com/office/drawing/2014/main" id="{3CD49F8D-47C9-F836-ABB7-F74CF3CD0760}"/>
              </a:ext>
            </a:extLst>
          </p:cNvPr>
          <p:cNvSpPr>
            <a:spLocks noGrp="1"/>
          </p:cNvSpPr>
          <p:nvPr>
            <p:ph idx="77"/>
          </p:nvPr>
        </p:nvSpPr>
        <p:spPr/>
        <p:txBody>
          <a:bodyPr/>
          <a:lstStyle/>
          <a:p>
            <a:r>
              <a:rPr lang="en-US" dirty="0"/>
              <a:t>15 ng/mL</a:t>
            </a:r>
          </a:p>
        </p:txBody>
      </p:sp>
      <p:sp>
        <p:nvSpPr>
          <p:cNvPr id="23" name="Content Placeholder 22">
            <a:extLst>
              <a:ext uri="{FF2B5EF4-FFF2-40B4-BE49-F238E27FC236}">
                <a16:creationId xmlns:a16="http://schemas.microsoft.com/office/drawing/2014/main" id="{DEF8CAD4-D26C-9180-5D6D-765E2E6185C6}"/>
              </a:ext>
            </a:extLst>
          </p:cNvPr>
          <p:cNvSpPr>
            <a:spLocks noGrp="1"/>
          </p:cNvSpPr>
          <p:nvPr>
            <p:ph idx="78"/>
          </p:nvPr>
        </p:nvSpPr>
        <p:spPr/>
        <p:txBody>
          <a:bodyPr/>
          <a:lstStyle/>
          <a:p>
            <a:r>
              <a:rPr lang="en-US" dirty="0"/>
              <a:t>PSA</a:t>
            </a:r>
          </a:p>
        </p:txBody>
      </p:sp>
      <p:sp>
        <p:nvSpPr>
          <p:cNvPr id="24" name="Content Placeholder 23">
            <a:extLst>
              <a:ext uri="{FF2B5EF4-FFF2-40B4-BE49-F238E27FC236}">
                <a16:creationId xmlns:a16="http://schemas.microsoft.com/office/drawing/2014/main" id="{3AEF54DE-B556-4D68-81EF-A1BA4DB97156}"/>
              </a:ext>
            </a:extLst>
          </p:cNvPr>
          <p:cNvSpPr>
            <a:spLocks noGrp="1"/>
          </p:cNvSpPr>
          <p:nvPr>
            <p:ph idx="79"/>
          </p:nvPr>
        </p:nvSpPr>
        <p:spPr/>
        <p:txBody>
          <a:bodyPr/>
          <a:lstStyle/>
          <a:p>
            <a:r>
              <a:rPr lang="en-US" dirty="0"/>
              <a:t>8.9 ng/mL</a:t>
            </a:r>
          </a:p>
        </p:txBody>
      </p:sp>
      <p:sp>
        <p:nvSpPr>
          <p:cNvPr id="25" name="Content Placeholder 24">
            <a:extLst>
              <a:ext uri="{FF2B5EF4-FFF2-40B4-BE49-F238E27FC236}">
                <a16:creationId xmlns:a16="http://schemas.microsoft.com/office/drawing/2014/main" id="{9670CDC4-5FC6-DBC1-64A2-E85D0EE04260}"/>
              </a:ext>
            </a:extLst>
          </p:cNvPr>
          <p:cNvSpPr>
            <a:spLocks noGrp="1"/>
          </p:cNvSpPr>
          <p:nvPr>
            <p:ph idx="80"/>
          </p:nvPr>
        </p:nvSpPr>
        <p:spPr/>
        <p:txBody>
          <a:bodyPr/>
          <a:lstStyle/>
          <a:p>
            <a:r>
              <a:rPr lang="en-US" dirty="0"/>
              <a:t>72 years</a:t>
            </a:r>
          </a:p>
        </p:txBody>
      </p:sp>
      <p:sp>
        <p:nvSpPr>
          <p:cNvPr id="26" name="Content Placeholder 25">
            <a:extLst>
              <a:ext uri="{FF2B5EF4-FFF2-40B4-BE49-F238E27FC236}">
                <a16:creationId xmlns:a16="http://schemas.microsoft.com/office/drawing/2014/main" id="{AFA6159F-CF2B-12B7-40E2-9075E361D4D4}"/>
              </a:ext>
            </a:extLst>
          </p:cNvPr>
          <p:cNvSpPr>
            <a:spLocks noGrp="1"/>
          </p:cNvSpPr>
          <p:nvPr>
            <p:ph idx="81"/>
          </p:nvPr>
        </p:nvSpPr>
        <p:spPr/>
        <p:txBody>
          <a:bodyPr/>
          <a:lstStyle/>
          <a:p>
            <a:r>
              <a:rPr lang="en-US" dirty="0"/>
              <a:t>8 ng/mL</a:t>
            </a:r>
          </a:p>
        </p:txBody>
      </p:sp>
    </p:spTree>
    <p:extLst>
      <p:ext uri="{BB962C8B-B14F-4D97-AF65-F5344CB8AC3E}">
        <p14:creationId xmlns:p14="http://schemas.microsoft.com/office/powerpoint/2010/main" val="3819496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C1FD8-BD8A-A605-655B-C3D452CCB25C}"/>
              </a:ext>
            </a:extLst>
          </p:cNvPr>
          <p:cNvSpPr>
            <a:spLocks noGrp="1"/>
          </p:cNvSpPr>
          <p:nvPr>
            <p:ph idx="46"/>
          </p:nvPr>
        </p:nvSpPr>
        <p:spPr/>
        <p:txBody>
          <a:bodyPr/>
          <a:lstStyle/>
          <a:p>
            <a:r>
              <a:rPr lang="en-US" dirty="0"/>
              <a:t>Gleason 8 (4 + 4), cT3b </a:t>
            </a:r>
          </a:p>
        </p:txBody>
      </p:sp>
      <p:sp>
        <p:nvSpPr>
          <p:cNvPr id="3" name="Content Placeholder 2">
            <a:extLst>
              <a:ext uri="{FF2B5EF4-FFF2-40B4-BE49-F238E27FC236}">
                <a16:creationId xmlns:a16="http://schemas.microsoft.com/office/drawing/2014/main" id="{82D918DE-EC1A-97CC-6999-05CADBB22F50}"/>
              </a:ext>
            </a:extLst>
          </p:cNvPr>
          <p:cNvSpPr>
            <a:spLocks noGrp="1"/>
          </p:cNvSpPr>
          <p:nvPr>
            <p:ph idx="47"/>
          </p:nvPr>
        </p:nvSpPr>
        <p:spPr/>
        <p:txBody>
          <a:bodyPr/>
          <a:lstStyle/>
          <a:p>
            <a:r>
              <a:rPr lang="en-US" dirty="0"/>
              <a:t>Gleason 4 + 5</a:t>
            </a:r>
          </a:p>
        </p:txBody>
      </p:sp>
      <p:sp>
        <p:nvSpPr>
          <p:cNvPr id="4" name="Content Placeholder 3">
            <a:extLst>
              <a:ext uri="{FF2B5EF4-FFF2-40B4-BE49-F238E27FC236}">
                <a16:creationId xmlns:a16="http://schemas.microsoft.com/office/drawing/2014/main" id="{BB4C6E3F-59C8-D1C6-318C-0E4C951D55BF}"/>
              </a:ext>
            </a:extLst>
          </p:cNvPr>
          <p:cNvSpPr>
            <a:spLocks noGrp="1"/>
          </p:cNvSpPr>
          <p:nvPr>
            <p:ph idx="48"/>
          </p:nvPr>
        </p:nvSpPr>
        <p:spPr/>
        <p:txBody>
          <a:bodyPr/>
          <a:lstStyle/>
          <a:p>
            <a:pPr>
              <a:lnSpc>
                <a:spcPts val="1880"/>
              </a:lnSpc>
            </a:pPr>
            <a:r>
              <a:rPr lang="en-US" sz="1800" dirty="0"/>
              <a:t>GG5 (Gleason 10) cT1c but PSMA PET </a:t>
            </a:r>
            <a:br>
              <a:rPr lang="en-US" sz="1800" dirty="0"/>
            </a:br>
            <a:r>
              <a:rPr lang="en-US" sz="1800" dirty="0"/>
              <a:t>with possible ECE/EVI, N0</a:t>
            </a:r>
          </a:p>
        </p:txBody>
      </p:sp>
      <p:sp>
        <p:nvSpPr>
          <p:cNvPr id="5" name="Content Placeholder 4">
            <a:extLst>
              <a:ext uri="{FF2B5EF4-FFF2-40B4-BE49-F238E27FC236}">
                <a16:creationId xmlns:a16="http://schemas.microsoft.com/office/drawing/2014/main" id="{A721F985-BF8F-EEA3-D4F4-5E01118267DE}"/>
              </a:ext>
            </a:extLst>
          </p:cNvPr>
          <p:cNvSpPr>
            <a:spLocks noGrp="1"/>
          </p:cNvSpPr>
          <p:nvPr>
            <p:ph idx="49"/>
          </p:nvPr>
        </p:nvSpPr>
        <p:spPr/>
        <p:txBody>
          <a:bodyPr/>
          <a:lstStyle/>
          <a:p>
            <a:pPr>
              <a:lnSpc>
                <a:spcPts val="1880"/>
              </a:lnSpc>
            </a:pPr>
            <a:r>
              <a:rPr lang="en-US" sz="1800" dirty="0"/>
              <a:t>Gleason 5 + 4 = 9, cT3b, node-negative, </a:t>
            </a:r>
            <a:br>
              <a:rPr lang="en-US" sz="1800" dirty="0"/>
            </a:br>
            <a:r>
              <a:rPr lang="en-US" sz="1800" dirty="0"/>
              <a:t>PSMA PET-negative</a:t>
            </a:r>
          </a:p>
        </p:txBody>
      </p:sp>
      <p:sp>
        <p:nvSpPr>
          <p:cNvPr id="6" name="Content Placeholder 5">
            <a:extLst>
              <a:ext uri="{FF2B5EF4-FFF2-40B4-BE49-F238E27FC236}">
                <a16:creationId xmlns:a16="http://schemas.microsoft.com/office/drawing/2014/main" id="{8A35E4F4-0106-6B2B-4A3A-19C9E64E210B}"/>
              </a:ext>
            </a:extLst>
          </p:cNvPr>
          <p:cNvSpPr>
            <a:spLocks noGrp="1"/>
          </p:cNvSpPr>
          <p:nvPr>
            <p:ph idx="50"/>
          </p:nvPr>
        </p:nvSpPr>
        <p:spPr/>
        <p:txBody>
          <a:bodyPr/>
          <a:lstStyle/>
          <a:p>
            <a:r>
              <a:rPr lang="en-US" dirty="0"/>
              <a:t>Gleason 4 + 5, cT3a </a:t>
            </a:r>
          </a:p>
        </p:txBody>
      </p:sp>
      <p:sp>
        <p:nvSpPr>
          <p:cNvPr id="7" name="Content Placeholder 6">
            <a:extLst>
              <a:ext uri="{FF2B5EF4-FFF2-40B4-BE49-F238E27FC236}">
                <a16:creationId xmlns:a16="http://schemas.microsoft.com/office/drawing/2014/main" id="{86F5DBDD-5B0D-CC05-559D-414DB04D8F69}"/>
              </a:ext>
            </a:extLst>
          </p:cNvPr>
          <p:cNvSpPr>
            <a:spLocks noGrp="1"/>
          </p:cNvSpPr>
          <p:nvPr>
            <p:ph idx="58"/>
          </p:nvPr>
        </p:nvSpPr>
        <p:spPr/>
        <p:txBody>
          <a:bodyPr/>
          <a:lstStyle/>
          <a:p>
            <a:r>
              <a:rPr lang="en-US" dirty="0"/>
              <a:t>Tumor characteristics</a:t>
            </a:r>
          </a:p>
        </p:txBody>
      </p:sp>
      <p:sp>
        <p:nvSpPr>
          <p:cNvPr id="9" name="Title 8">
            <a:extLst>
              <a:ext uri="{FF2B5EF4-FFF2-40B4-BE49-F238E27FC236}">
                <a16:creationId xmlns:a16="http://schemas.microsoft.com/office/drawing/2014/main" id="{307846E9-6428-5310-5172-469EBB539A7E}"/>
              </a:ext>
            </a:extLst>
          </p:cNvPr>
          <p:cNvSpPr>
            <a:spLocks noGrp="1"/>
          </p:cNvSpPr>
          <p:nvPr>
            <p:ph type="title"/>
          </p:nvPr>
        </p:nvSpPr>
        <p:spPr/>
        <p:txBody>
          <a:bodyPr/>
          <a:lstStyle/>
          <a:p>
            <a:r>
              <a:rPr lang="en-US" dirty="0"/>
              <a:t>For the patient in the previous scenario with locally advanced prostate cancer, what were their tumor characteristics? What specific treatment did the patient receive? </a:t>
            </a:r>
          </a:p>
        </p:txBody>
      </p:sp>
      <p:sp>
        <p:nvSpPr>
          <p:cNvPr id="10" name="Content Placeholder 9">
            <a:extLst>
              <a:ext uri="{FF2B5EF4-FFF2-40B4-BE49-F238E27FC236}">
                <a16:creationId xmlns:a16="http://schemas.microsoft.com/office/drawing/2014/main" id="{B72E8836-E8AD-24C5-D7E7-0D9EF1CEA57F}"/>
              </a:ext>
            </a:extLst>
          </p:cNvPr>
          <p:cNvSpPr>
            <a:spLocks noGrp="1"/>
          </p:cNvSpPr>
          <p:nvPr>
            <p:ph idx="73"/>
          </p:nvPr>
        </p:nvSpPr>
        <p:spPr/>
        <p:txBody>
          <a:bodyPr/>
          <a:lstStyle/>
          <a:p>
            <a:r>
              <a:rPr lang="en-US" dirty="0"/>
              <a:t>RT, leuprolide, abiraterone</a:t>
            </a:r>
          </a:p>
        </p:txBody>
      </p:sp>
      <p:sp>
        <p:nvSpPr>
          <p:cNvPr id="11" name="Content Placeholder 10">
            <a:extLst>
              <a:ext uri="{FF2B5EF4-FFF2-40B4-BE49-F238E27FC236}">
                <a16:creationId xmlns:a16="http://schemas.microsoft.com/office/drawing/2014/main" id="{334F1139-A19C-BD4F-4558-8B4BC7BA26AC}"/>
              </a:ext>
            </a:extLst>
          </p:cNvPr>
          <p:cNvSpPr>
            <a:spLocks noGrp="1"/>
          </p:cNvSpPr>
          <p:nvPr>
            <p:ph idx="74"/>
          </p:nvPr>
        </p:nvSpPr>
        <p:spPr/>
        <p:txBody>
          <a:bodyPr/>
          <a:lstStyle/>
          <a:p>
            <a:pPr>
              <a:lnSpc>
                <a:spcPts val="1880"/>
              </a:lnSpc>
            </a:pPr>
            <a:r>
              <a:rPr lang="en-US" sz="1800" dirty="0"/>
              <a:t>ADT + abiraterone x 24 </a:t>
            </a:r>
            <a:r>
              <a:rPr lang="en-US" sz="1800" dirty="0" err="1"/>
              <a:t>mo</a:t>
            </a:r>
            <a:r>
              <a:rPr lang="en-US" sz="1800" dirty="0"/>
              <a:t>, </a:t>
            </a:r>
            <a:br>
              <a:rPr lang="en-US" sz="1800" dirty="0"/>
            </a:br>
            <a:r>
              <a:rPr lang="en-US" sz="1800" dirty="0"/>
              <a:t>RT to prostate + pelvis</a:t>
            </a:r>
          </a:p>
        </p:txBody>
      </p:sp>
      <p:sp>
        <p:nvSpPr>
          <p:cNvPr id="12" name="Content Placeholder 11">
            <a:extLst>
              <a:ext uri="{FF2B5EF4-FFF2-40B4-BE49-F238E27FC236}">
                <a16:creationId xmlns:a16="http://schemas.microsoft.com/office/drawing/2014/main" id="{490D643B-D8BC-046B-AA83-DE365FD9CBAA}"/>
              </a:ext>
            </a:extLst>
          </p:cNvPr>
          <p:cNvSpPr>
            <a:spLocks noGrp="1"/>
          </p:cNvSpPr>
          <p:nvPr>
            <p:ph idx="75"/>
          </p:nvPr>
        </p:nvSpPr>
        <p:spPr/>
        <p:txBody>
          <a:bodyPr/>
          <a:lstStyle/>
          <a:p>
            <a:pPr>
              <a:lnSpc>
                <a:spcPts val="1880"/>
              </a:lnSpc>
            </a:pPr>
            <a:r>
              <a:rPr lang="en-US" sz="1800" dirty="0"/>
              <a:t>ADT + abiraterone, RT to prostate </a:t>
            </a:r>
            <a:br>
              <a:rPr lang="en-US" sz="1800" dirty="0"/>
            </a:br>
            <a:r>
              <a:rPr lang="en-US" sz="1800" dirty="0"/>
              <a:t>and pelvic nodes</a:t>
            </a:r>
          </a:p>
        </p:txBody>
      </p:sp>
      <p:sp>
        <p:nvSpPr>
          <p:cNvPr id="14" name="Content Placeholder 13">
            <a:extLst>
              <a:ext uri="{FF2B5EF4-FFF2-40B4-BE49-F238E27FC236}">
                <a16:creationId xmlns:a16="http://schemas.microsoft.com/office/drawing/2014/main" id="{B03DC866-E079-FAFB-4B55-E6F7638BF953}"/>
              </a:ext>
            </a:extLst>
          </p:cNvPr>
          <p:cNvSpPr>
            <a:spLocks noGrp="1"/>
          </p:cNvSpPr>
          <p:nvPr>
            <p:ph idx="77"/>
          </p:nvPr>
        </p:nvSpPr>
        <p:spPr/>
        <p:txBody>
          <a:bodyPr/>
          <a:lstStyle/>
          <a:p>
            <a:pPr>
              <a:lnSpc>
                <a:spcPts val="1880"/>
              </a:lnSpc>
            </a:pPr>
            <a:r>
              <a:rPr lang="en-US" sz="1800" dirty="0"/>
              <a:t>Abiraterone, ADT + EBRT to </a:t>
            </a:r>
            <a:br>
              <a:rPr lang="en-US" sz="1800" dirty="0"/>
            </a:br>
            <a:r>
              <a:rPr lang="en-US" sz="1800" dirty="0"/>
              <a:t>prostate and pelvic nodes </a:t>
            </a:r>
          </a:p>
        </p:txBody>
      </p:sp>
      <p:sp>
        <p:nvSpPr>
          <p:cNvPr id="15" name="Content Placeholder 14">
            <a:extLst>
              <a:ext uri="{FF2B5EF4-FFF2-40B4-BE49-F238E27FC236}">
                <a16:creationId xmlns:a16="http://schemas.microsoft.com/office/drawing/2014/main" id="{411811C7-4D6F-AD4E-2272-D18C62F4874A}"/>
              </a:ext>
            </a:extLst>
          </p:cNvPr>
          <p:cNvSpPr>
            <a:spLocks noGrp="1"/>
          </p:cNvSpPr>
          <p:nvPr>
            <p:ph idx="78"/>
          </p:nvPr>
        </p:nvSpPr>
        <p:spPr/>
        <p:txBody>
          <a:bodyPr/>
          <a:lstStyle/>
          <a:p>
            <a:r>
              <a:rPr lang="en-US" dirty="0"/>
              <a:t>Treatment</a:t>
            </a:r>
          </a:p>
        </p:txBody>
      </p:sp>
      <p:sp>
        <p:nvSpPr>
          <p:cNvPr id="16" name="Content Placeholder 15">
            <a:extLst>
              <a:ext uri="{FF2B5EF4-FFF2-40B4-BE49-F238E27FC236}">
                <a16:creationId xmlns:a16="http://schemas.microsoft.com/office/drawing/2014/main" id="{2682108B-79BF-E58D-E5A7-A3504D17B2D1}"/>
              </a:ext>
            </a:extLst>
          </p:cNvPr>
          <p:cNvSpPr>
            <a:spLocks noGrp="1"/>
          </p:cNvSpPr>
          <p:nvPr>
            <p:ph idx="79"/>
          </p:nvPr>
        </p:nvSpPr>
        <p:spPr/>
        <p:txBody>
          <a:bodyPr/>
          <a:lstStyle/>
          <a:p>
            <a:r>
              <a:rPr lang="en-US" dirty="0"/>
              <a:t>RT, ADT + abiraterone x 2 years</a:t>
            </a:r>
          </a:p>
        </p:txBody>
      </p:sp>
      <p:sp>
        <p:nvSpPr>
          <p:cNvPr id="17" name="Content Placeholder 16">
            <a:extLst>
              <a:ext uri="{FF2B5EF4-FFF2-40B4-BE49-F238E27FC236}">
                <a16:creationId xmlns:a16="http://schemas.microsoft.com/office/drawing/2014/main" id="{4C1CC458-D7A0-7DFD-117B-3A98BF75E8BD}"/>
              </a:ext>
            </a:extLst>
          </p:cNvPr>
          <p:cNvSpPr>
            <a:spLocks noGrp="1"/>
          </p:cNvSpPr>
          <p:nvPr>
            <p:ph idx="80"/>
          </p:nvPr>
        </p:nvSpPr>
        <p:spPr/>
        <p:txBody>
          <a:bodyPr/>
          <a:lstStyle/>
          <a:p>
            <a:r>
              <a:rPr lang="en-US" dirty="0"/>
              <a:t>Gleason 4 + 5 = 9, T3b</a:t>
            </a:r>
          </a:p>
        </p:txBody>
      </p:sp>
      <p:sp>
        <p:nvSpPr>
          <p:cNvPr id="18" name="Content Placeholder 17">
            <a:extLst>
              <a:ext uri="{FF2B5EF4-FFF2-40B4-BE49-F238E27FC236}">
                <a16:creationId xmlns:a16="http://schemas.microsoft.com/office/drawing/2014/main" id="{053221BA-587B-30B9-37C2-1595596F6F05}"/>
              </a:ext>
            </a:extLst>
          </p:cNvPr>
          <p:cNvSpPr>
            <a:spLocks noGrp="1"/>
          </p:cNvSpPr>
          <p:nvPr>
            <p:ph idx="81"/>
          </p:nvPr>
        </p:nvSpPr>
        <p:spPr/>
        <p:txBody>
          <a:bodyPr/>
          <a:lstStyle/>
          <a:p>
            <a:r>
              <a:rPr lang="en-US" dirty="0"/>
              <a:t>ADT + abiraterone and XRT</a:t>
            </a:r>
          </a:p>
        </p:txBody>
      </p:sp>
      <p:sp>
        <p:nvSpPr>
          <p:cNvPr id="19" name="TextBox 18">
            <a:extLst>
              <a:ext uri="{FF2B5EF4-FFF2-40B4-BE49-F238E27FC236}">
                <a16:creationId xmlns:a16="http://schemas.microsoft.com/office/drawing/2014/main" id="{65560D50-4DAF-8155-86AF-47061A1ECAD6}"/>
              </a:ext>
            </a:extLst>
          </p:cNvPr>
          <p:cNvSpPr txBox="1"/>
          <p:nvPr/>
        </p:nvSpPr>
        <p:spPr>
          <a:xfrm>
            <a:off x="551384" y="6421134"/>
            <a:ext cx="523989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XRT =  radiation therapy; EBRT = external beam radiation therapy</a:t>
            </a:r>
          </a:p>
        </p:txBody>
      </p:sp>
      <p:sp>
        <p:nvSpPr>
          <p:cNvPr id="20" name="Content Placeholder 10">
            <a:extLst>
              <a:ext uri="{FF2B5EF4-FFF2-40B4-BE49-F238E27FC236}">
                <a16:creationId xmlns:a16="http://schemas.microsoft.com/office/drawing/2014/main" id="{D1A3D228-3B00-78BA-89EE-2710572C1F38}"/>
              </a:ext>
            </a:extLst>
          </p:cNvPr>
          <p:cNvSpPr>
            <a:spLocks noGrp="1"/>
          </p:cNvSpPr>
          <p:nvPr>
            <p:ph idx="76"/>
          </p:nvPr>
        </p:nvSpPr>
        <p:spPr/>
        <p:txBody>
          <a:bodyPr/>
          <a:lstStyle/>
          <a:p>
            <a:pPr>
              <a:lnSpc>
                <a:spcPts val="1880"/>
              </a:lnSpc>
            </a:pPr>
            <a:r>
              <a:rPr lang="en-US" sz="1800" dirty="0"/>
              <a:t>ADT + abiraterone x 24 </a:t>
            </a:r>
            <a:r>
              <a:rPr lang="en-US" sz="1800" dirty="0" err="1"/>
              <a:t>mo</a:t>
            </a:r>
            <a:r>
              <a:rPr lang="en-US" sz="1800" dirty="0"/>
              <a:t>, </a:t>
            </a:r>
            <a:br>
              <a:rPr lang="en-US" sz="1800" dirty="0"/>
            </a:br>
            <a:r>
              <a:rPr lang="en-US" sz="1800" dirty="0"/>
              <a:t>primary prostatic RT</a:t>
            </a:r>
          </a:p>
        </p:txBody>
      </p:sp>
      <p:sp>
        <p:nvSpPr>
          <p:cNvPr id="21" name="Content Placeholder 2">
            <a:extLst>
              <a:ext uri="{FF2B5EF4-FFF2-40B4-BE49-F238E27FC236}">
                <a16:creationId xmlns:a16="http://schemas.microsoft.com/office/drawing/2014/main" id="{C5085218-B5F3-7552-C2F2-FBEEB2FC0F2E}"/>
              </a:ext>
            </a:extLst>
          </p:cNvPr>
          <p:cNvSpPr>
            <a:spLocks noGrp="1"/>
          </p:cNvSpPr>
          <p:nvPr>
            <p:ph idx="71"/>
          </p:nvPr>
        </p:nvSpPr>
        <p:spPr/>
        <p:txBody>
          <a:bodyPr/>
          <a:lstStyle/>
          <a:p>
            <a:r>
              <a:rPr lang="en-US" dirty="0"/>
              <a:t>Gleason 4 + 5</a:t>
            </a:r>
          </a:p>
        </p:txBody>
      </p:sp>
    </p:spTree>
    <p:extLst>
      <p:ext uri="{BB962C8B-B14F-4D97-AF65-F5344CB8AC3E}">
        <p14:creationId xmlns:p14="http://schemas.microsoft.com/office/powerpoint/2010/main" val="2534781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42BC1B1E-98D1-5FEE-8A4B-FBCA99C20B8D}"/>
              </a:ext>
            </a:extLst>
          </p:cNvPr>
          <p:cNvSpPr>
            <a:spLocks noGrp="1"/>
          </p:cNvSpPr>
          <p:nvPr>
            <p:ph idx="46"/>
          </p:nvPr>
        </p:nvSpPr>
        <p:spPr/>
        <p:txBody>
          <a:bodyPr/>
          <a:lstStyle/>
          <a:p>
            <a:r>
              <a:rPr lang="en-US" dirty="0"/>
              <a:t>70 years</a:t>
            </a:r>
          </a:p>
        </p:txBody>
      </p:sp>
      <p:sp>
        <p:nvSpPr>
          <p:cNvPr id="21" name="Content Placeholder 20">
            <a:extLst>
              <a:ext uri="{FF2B5EF4-FFF2-40B4-BE49-F238E27FC236}">
                <a16:creationId xmlns:a16="http://schemas.microsoft.com/office/drawing/2014/main" id="{C35228B2-022F-1FA5-2EE4-13F76C8ECEAC}"/>
              </a:ext>
            </a:extLst>
          </p:cNvPr>
          <p:cNvSpPr>
            <a:spLocks noGrp="1"/>
          </p:cNvSpPr>
          <p:nvPr>
            <p:ph idx="47"/>
          </p:nvPr>
        </p:nvSpPr>
        <p:spPr/>
        <p:txBody>
          <a:bodyPr/>
          <a:lstStyle/>
          <a:p>
            <a:r>
              <a:rPr lang="en-US" dirty="0"/>
              <a:t>65 years</a:t>
            </a:r>
          </a:p>
        </p:txBody>
      </p:sp>
      <p:sp>
        <p:nvSpPr>
          <p:cNvPr id="22" name="Content Placeholder 21">
            <a:extLst>
              <a:ext uri="{FF2B5EF4-FFF2-40B4-BE49-F238E27FC236}">
                <a16:creationId xmlns:a16="http://schemas.microsoft.com/office/drawing/2014/main" id="{04743796-2A40-884B-12B8-52A70A3AAE7C}"/>
              </a:ext>
            </a:extLst>
          </p:cNvPr>
          <p:cNvSpPr>
            <a:spLocks noGrp="1"/>
          </p:cNvSpPr>
          <p:nvPr>
            <p:ph idx="48"/>
          </p:nvPr>
        </p:nvSpPr>
        <p:spPr/>
        <p:txBody>
          <a:bodyPr/>
          <a:lstStyle/>
          <a:p>
            <a:r>
              <a:rPr lang="en-US" dirty="0"/>
              <a:t>73 years</a:t>
            </a:r>
          </a:p>
        </p:txBody>
      </p:sp>
      <p:sp>
        <p:nvSpPr>
          <p:cNvPr id="23" name="Content Placeholder 22">
            <a:extLst>
              <a:ext uri="{FF2B5EF4-FFF2-40B4-BE49-F238E27FC236}">
                <a16:creationId xmlns:a16="http://schemas.microsoft.com/office/drawing/2014/main" id="{1642C15C-E62F-AB11-0A4C-858D9EA6087D}"/>
              </a:ext>
            </a:extLst>
          </p:cNvPr>
          <p:cNvSpPr>
            <a:spLocks noGrp="1"/>
          </p:cNvSpPr>
          <p:nvPr>
            <p:ph idx="49"/>
          </p:nvPr>
        </p:nvSpPr>
        <p:spPr/>
        <p:txBody>
          <a:bodyPr/>
          <a:lstStyle/>
          <a:p>
            <a:r>
              <a:rPr lang="en-US" dirty="0"/>
              <a:t>62 years</a:t>
            </a:r>
          </a:p>
        </p:txBody>
      </p:sp>
      <p:sp>
        <p:nvSpPr>
          <p:cNvPr id="24" name="Content Placeholder 23">
            <a:extLst>
              <a:ext uri="{FF2B5EF4-FFF2-40B4-BE49-F238E27FC236}">
                <a16:creationId xmlns:a16="http://schemas.microsoft.com/office/drawing/2014/main" id="{587CB895-C2F1-FBE2-2C73-D1F2E52BADF3}"/>
              </a:ext>
            </a:extLst>
          </p:cNvPr>
          <p:cNvSpPr>
            <a:spLocks noGrp="1"/>
          </p:cNvSpPr>
          <p:nvPr>
            <p:ph idx="50"/>
          </p:nvPr>
        </p:nvSpPr>
        <p:spPr/>
        <p:txBody>
          <a:bodyPr/>
          <a:lstStyle/>
          <a:p>
            <a:r>
              <a:rPr lang="en-US" dirty="0"/>
              <a:t>65 years</a:t>
            </a:r>
          </a:p>
        </p:txBody>
      </p:sp>
      <p:sp>
        <p:nvSpPr>
          <p:cNvPr id="25" name="Content Placeholder 24">
            <a:extLst>
              <a:ext uri="{FF2B5EF4-FFF2-40B4-BE49-F238E27FC236}">
                <a16:creationId xmlns:a16="http://schemas.microsoft.com/office/drawing/2014/main" id="{B02D67FD-E40B-3054-C2D4-1065E2C88579}"/>
              </a:ext>
            </a:extLst>
          </p:cNvPr>
          <p:cNvSpPr>
            <a:spLocks noGrp="1"/>
          </p:cNvSpPr>
          <p:nvPr>
            <p:ph idx="58"/>
          </p:nvPr>
        </p:nvSpPr>
        <p:spPr/>
        <p:txBody>
          <a:bodyPr/>
          <a:lstStyle/>
          <a:p>
            <a:r>
              <a:rPr lang="en-US" dirty="0"/>
              <a:t>Age</a:t>
            </a:r>
          </a:p>
        </p:txBody>
      </p:sp>
      <p:sp>
        <p:nvSpPr>
          <p:cNvPr id="26" name="Content Placeholder 25">
            <a:extLst>
              <a:ext uri="{FF2B5EF4-FFF2-40B4-BE49-F238E27FC236}">
                <a16:creationId xmlns:a16="http://schemas.microsoft.com/office/drawing/2014/main" id="{55D1AD0D-E4C3-6E31-3926-16E6FD0FFF3E}"/>
              </a:ext>
            </a:extLst>
          </p:cNvPr>
          <p:cNvSpPr>
            <a:spLocks noGrp="1"/>
          </p:cNvSpPr>
          <p:nvPr>
            <p:ph idx="59"/>
          </p:nvPr>
        </p:nvSpPr>
        <p:spPr/>
        <p:txBody>
          <a:bodyPr/>
          <a:lstStyle/>
          <a:p>
            <a:r>
              <a:rPr lang="en-US" dirty="0"/>
              <a:t>4.8 ng/mL</a:t>
            </a:r>
          </a:p>
        </p:txBody>
      </p:sp>
      <p:sp>
        <p:nvSpPr>
          <p:cNvPr id="27" name="Content Placeholder 26">
            <a:extLst>
              <a:ext uri="{FF2B5EF4-FFF2-40B4-BE49-F238E27FC236}">
                <a16:creationId xmlns:a16="http://schemas.microsoft.com/office/drawing/2014/main" id="{7FAE0360-A3A9-A034-DDE3-7FF4F4C4248D}"/>
              </a:ext>
            </a:extLst>
          </p:cNvPr>
          <p:cNvSpPr>
            <a:spLocks noGrp="1"/>
          </p:cNvSpPr>
          <p:nvPr>
            <p:ph idx="60"/>
          </p:nvPr>
        </p:nvSpPr>
        <p:spPr/>
        <p:txBody>
          <a:bodyPr/>
          <a:lstStyle/>
          <a:p>
            <a:r>
              <a:rPr lang="en-US" dirty="0"/>
              <a:t>0.6 ng/mL</a:t>
            </a:r>
          </a:p>
        </p:txBody>
      </p:sp>
      <p:sp>
        <p:nvSpPr>
          <p:cNvPr id="28" name="Content Placeholder 27">
            <a:extLst>
              <a:ext uri="{FF2B5EF4-FFF2-40B4-BE49-F238E27FC236}">
                <a16:creationId xmlns:a16="http://schemas.microsoft.com/office/drawing/2014/main" id="{9A99AECD-A39B-08E6-968A-22A4683A9A68}"/>
              </a:ext>
            </a:extLst>
          </p:cNvPr>
          <p:cNvSpPr>
            <a:spLocks noGrp="1"/>
          </p:cNvSpPr>
          <p:nvPr>
            <p:ph idx="61"/>
          </p:nvPr>
        </p:nvSpPr>
        <p:spPr/>
        <p:txBody>
          <a:bodyPr/>
          <a:lstStyle/>
          <a:p>
            <a:r>
              <a:rPr lang="en-US" dirty="0"/>
              <a:t>6 ng/mL</a:t>
            </a:r>
          </a:p>
        </p:txBody>
      </p:sp>
      <p:sp>
        <p:nvSpPr>
          <p:cNvPr id="29" name="Content Placeholder 28">
            <a:extLst>
              <a:ext uri="{FF2B5EF4-FFF2-40B4-BE49-F238E27FC236}">
                <a16:creationId xmlns:a16="http://schemas.microsoft.com/office/drawing/2014/main" id="{1642B18A-FB86-A61D-553B-F81760B4FEED}"/>
              </a:ext>
            </a:extLst>
          </p:cNvPr>
          <p:cNvSpPr>
            <a:spLocks noGrp="1"/>
          </p:cNvSpPr>
          <p:nvPr>
            <p:ph idx="62"/>
          </p:nvPr>
        </p:nvSpPr>
        <p:spPr/>
        <p:txBody>
          <a:bodyPr/>
          <a:lstStyle/>
          <a:p>
            <a:r>
              <a:rPr lang="en-US" dirty="0"/>
              <a:t>1.8 ng/mL</a:t>
            </a:r>
          </a:p>
        </p:txBody>
      </p:sp>
      <p:sp>
        <p:nvSpPr>
          <p:cNvPr id="30" name="Content Placeholder 29">
            <a:extLst>
              <a:ext uri="{FF2B5EF4-FFF2-40B4-BE49-F238E27FC236}">
                <a16:creationId xmlns:a16="http://schemas.microsoft.com/office/drawing/2014/main" id="{AED4A537-0969-96FF-CB51-571EE6F951B1}"/>
              </a:ext>
            </a:extLst>
          </p:cNvPr>
          <p:cNvSpPr>
            <a:spLocks noGrp="1"/>
          </p:cNvSpPr>
          <p:nvPr>
            <p:ph idx="63"/>
          </p:nvPr>
        </p:nvSpPr>
        <p:spPr/>
        <p:txBody>
          <a:bodyPr/>
          <a:lstStyle/>
          <a:p>
            <a:r>
              <a:rPr lang="en-US" dirty="0"/>
              <a:t>1.21 ng/mL</a:t>
            </a:r>
          </a:p>
        </p:txBody>
      </p:sp>
      <p:sp>
        <p:nvSpPr>
          <p:cNvPr id="31" name="Content Placeholder 30">
            <a:extLst>
              <a:ext uri="{FF2B5EF4-FFF2-40B4-BE49-F238E27FC236}">
                <a16:creationId xmlns:a16="http://schemas.microsoft.com/office/drawing/2014/main" id="{4468E44D-010A-5FA4-0893-2BA7144575B2}"/>
              </a:ext>
            </a:extLst>
          </p:cNvPr>
          <p:cNvSpPr>
            <a:spLocks noGrp="1"/>
          </p:cNvSpPr>
          <p:nvPr>
            <p:ph idx="64"/>
          </p:nvPr>
        </p:nvSpPr>
        <p:spPr/>
        <p:txBody>
          <a:bodyPr/>
          <a:lstStyle/>
          <a:p>
            <a:r>
              <a:rPr lang="en-US" dirty="0"/>
              <a:t>PSA</a:t>
            </a:r>
          </a:p>
        </p:txBody>
      </p:sp>
      <p:sp>
        <p:nvSpPr>
          <p:cNvPr id="32" name="Content Placeholder 31">
            <a:extLst>
              <a:ext uri="{FF2B5EF4-FFF2-40B4-BE49-F238E27FC236}">
                <a16:creationId xmlns:a16="http://schemas.microsoft.com/office/drawing/2014/main" id="{AE8B865E-4D62-92B1-DF98-ECE228F4A32D}"/>
              </a:ext>
            </a:extLst>
          </p:cNvPr>
          <p:cNvSpPr>
            <a:spLocks noGrp="1"/>
          </p:cNvSpPr>
          <p:nvPr>
            <p:ph idx="71"/>
          </p:nvPr>
        </p:nvSpPr>
        <p:spPr/>
        <p:txBody>
          <a:bodyPr/>
          <a:lstStyle/>
          <a:p>
            <a:r>
              <a:rPr lang="en-US" dirty="0"/>
              <a:t>68 years</a:t>
            </a:r>
          </a:p>
        </p:txBody>
      </p:sp>
      <p:sp>
        <p:nvSpPr>
          <p:cNvPr id="33" name="Content Placeholder 32">
            <a:extLst>
              <a:ext uri="{FF2B5EF4-FFF2-40B4-BE49-F238E27FC236}">
                <a16:creationId xmlns:a16="http://schemas.microsoft.com/office/drawing/2014/main" id="{16520939-DDA9-6B76-1FFE-B246B16CA06E}"/>
              </a:ext>
            </a:extLst>
          </p:cNvPr>
          <p:cNvSpPr>
            <a:spLocks noGrp="1"/>
          </p:cNvSpPr>
          <p:nvPr>
            <p:ph idx="72"/>
          </p:nvPr>
        </p:nvSpPr>
        <p:spPr/>
        <p:txBody>
          <a:bodyPr/>
          <a:lstStyle/>
          <a:p>
            <a:r>
              <a:rPr lang="en-US" dirty="0"/>
              <a:t>3.5 ng/mL</a:t>
            </a:r>
          </a:p>
        </p:txBody>
      </p:sp>
      <p:sp>
        <p:nvSpPr>
          <p:cNvPr id="19" name="Title 18">
            <a:extLst>
              <a:ext uri="{FF2B5EF4-FFF2-40B4-BE49-F238E27FC236}">
                <a16:creationId xmlns:a16="http://schemas.microsoft.com/office/drawing/2014/main" id="{598D40F6-3A04-9F5F-9068-33880ED536FD}"/>
              </a:ext>
            </a:extLst>
          </p:cNvPr>
          <p:cNvSpPr>
            <a:spLocks noGrp="1"/>
          </p:cNvSpPr>
          <p:nvPr>
            <p:ph type="title"/>
          </p:nvPr>
        </p:nvSpPr>
        <p:spPr>
          <a:xfrm>
            <a:off x="551384" y="0"/>
            <a:ext cx="10952112" cy="1196752"/>
          </a:xfrm>
        </p:spPr>
        <p:txBody>
          <a:bodyPr/>
          <a:lstStyle/>
          <a:p>
            <a:r>
              <a:rPr lang="en-US" dirty="0"/>
              <a:t>What was the age of the last patient in your practice who received systemic therapy for biochemical recurrence after local therapy for prostate cancer? What was their PSA level and PSA doubling time? </a:t>
            </a:r>
          </a:p>
        </p:txBody>
      </p:sp>
      <p:sp>
        <p:nvSpPr>
          <p:cNvPr id="34" name="Content Placeholder 33">
            <a:extLst>
              <a:ext uri="{FF2B5EF4-FFF2-40B4-BE49-F238E27FC236}">
                <a16:creationId xmlns:a16="http://schemas.microsoft.com/office/drawing/2014/main" id="{50EB194F-F9DC-E9BD-F34F-4D1147502422}"/>
              </a:ext>
            </a:extLst>
          </p:cNvPr>
          <p:cNvSpPr>
            <a:spLocks noGrp="1"/>
          </p:cNvSpPr>
          <p:nvPr>
            <p:ph idx="73"/>
          </p:nvPr>
        </p:nvSpPr>
        <p:spPr/>
        <p:txBody>
          <a:bodyPr/>
          <a:lstStyle/>
          <a:p>
            <a:r>
              <a:rPr lang="en-US" dirty="0"/>
              <a:t>8 months</a:t>
            </a:r>
          </a:p>
        </p:txBody>
      </p:sp>
      <p:sp>
        <p:nvSpPr>
          <p:cNvPr id="35" name="Content Placeholder 34">
            <a:extLst>
              <a:ext uri="{FF2B5EF4-FFF2-40B4-BE49-F238E27FC236}">
                <a16:creationId xmlns:a16="http://schemas.microsoft.com/office/drawing/2014/main" id="{9B4C14F9-0345-2DC3-F39B-82EEF47716D5}"/>
              </a:ext>
            </a:extLst>
          </p:cNvPr>
          <p:cNvSpPr>
            <a:spLocks noGrp="1"/>
          </p:cNvSpPr>
          <p:nvPr>
            <p:ph idx="74"/>
          </p:nvPr>
        </p:nvSpPr>
        <p:spPr/>
        <p:txBody>
          <a:bodyPr/>
          <a:lstStyle/>
          <a:p>
            <a:r>
              <a:rPr lang="en-US" dirty="0"/>
              <a:t>3.4 months</a:t>
            </a:r>
          </a:p>
        </p:txBody>
      </p:sp>
      <p:sp>
        <p:nvSpPr>
          <p:cNvPr id="36" name="Content Placeholder 35">
            <a:extLst>
              <a:ext uri="{FF2B5EF4-FFF2-40B4-BE49-F238E27FC236}">
                <a16:creationId xmlns:a16="http://schemas.microsoft.com/office/drawing/2014/main" id="{FCBF5B9E-157E-9C7C-9CFC-ACC195FD85B7}"/>
              </a:ext>
            </a:extLst>
          </p:cNvPr>
          <p:cNvSpPr>
            <a:spLocks noGrp="1"/>
          </p:cNvSpPr>
          <p:nvPr>
            <p:ph idx="75"/>
          </p:nvPr>
        </p:nvSpPr>
        <p:spPr/>
        <p:txBody>
          <a:bodyPr/>
          <a:lstStyle/>
          <a:p>
            <a:r>
              <a:rPr lang="en-US" dirty="0"/>
              <a:t>4 months</a:t>
            </a:r>
          </a:p>
        </p:txBody>
      </p:sp>
      <p:sp>
        <p:nvSpPr>
          <p:cNvPr id="37" name="Content Placeholder 36">
            <a:extLst>
              <a:ext uri="{FF2B5EF4-FFF2-40B4-BE49-F238E27FC236}">
                <a16:creationId xmlns:a16="http://schemas.microsoft.com/office/drawing/2014/main" id="{694279D7-4FCC-62F3-F05C-EDF608CED495}"/>
              </a:ext>
            </a:extLst>
          </p:cNvPr>
          <p:cNvSpPr>
            <a:spLocks noGrp="1"/>
          </p:cNvSpPr>
          <p:nvPr>
            <p:ph idx="76"/>
          </p:nvPr>
        </p:nvSpPr>
        <p:spPr/>
        <p:txBody>
          <a:bodyPr/>
          <a:lstStyle/>
          <a:p>
            <a:r>
              <a:rPr lang="en-US" dirty="0"/>
              <a:t>5.5 months</a:t>
            </a:r>
          </a:p>
        </p:txBody>
      </p:sp>
      <p:sp>
        <p:nvSpPr>
          <p:cNvPr id="38" name="Content Placeholder 37">
            <a:extLst>
              <a:ext uri="{FF2B5EF4-FFF2-40B4-BE49-F238E27FC236}">
                <a16:creationId xmlns:a16="http://schemas.microsoft.com/office/drawing/2014/main" id="{23D9A16C-C068-A113-5CCB-1FE0E30427C2}"/>
              </a:ext>
            </a:extLst>
          </p:cNvPr>
          <p:cNvSpPr>
            <a:spLocks noGrp="1"/>
          </p:cNvSpPr>
          <p:nvPr>
            <p:ph idx="77"/>
          </p:nvPr>
        </p:nvSpPr>
        <p:spPr/>
        <p:txBody>
          <a:bodyPr/>
          <a:lstStyle/>
          <a:p>
            <a:r>
              <a:rPr lang="en-US" dirty="0"/>
              <a:t>3 months</a:t>
            </a:r>
          </a:p>
        </p:txBody>
      </p:sp>
      <p:sp>
        <p:nvSpPr>
          <p:cNvPr id="39" name="Content Placeholder 38">
            <a:extLst>
              <a:ext uri="{FF2B5EF4-FFF2-40B4-BE49-F238E27FC236}">
                <a16:creationId xmlns:a16="http://schemas.microsoft.com/office/drawing/2014/main" id="{AEB3FBC0-BEBB-5719-C75D-9CCC1B57DC77}"/>
              </a:ext>
            </a:extLst>
          </p:cNvPr>
          <p:cNvSpPr>
            <a:spLocks noGrp="1"/>
          </p:cNvSpPr>
          <p:nvPr>
            <p:ph idx="78"/>
          </p:nvPr>
        </p:nvSpPr>
        <p:spPr/>
        <p:txBody>
          <a:bodyPr/>
          <a:lstStyle/>
          <a:p>
            <a:r>
              <a:rPr lang="en-US" dirty="0"/>
              <a:t>PSA doubling time</a:t>
            </a:r>
          </a:p>
        </p:txBody>
      </p:sp>
      <p:sp>
        <p:nvSpPr>
          <p:cNvPr id="40" name="Content Placeholder 39">
            <a:extLst>
              <a:ext uri="{FF2B5EF4-FFF2-40B4-BE49-F238E27FC236}">
                <a16:creationId xmlns:a16="http://schemas.microsoft.com/office/drawing/2014/main" id="{2978E275-D9F7-CD0E-6F09-86E1D49FE7C4}"/>
              </a:ext>
            </a:extLst>
          </p:cNvPr>
          <p:cNvSpPr>
            <a:spLocks noGrp="1"/>
          </p:cNvSpPr>
          <p:nvPr>
            <p:ph idx="79"/>
          </p:nvPr>
        </p:nvSpPr>
        <p:spPr/>
        <p:txBody>
          <a:bodyPr/>
          <a:lstStyle/>
          <a:p>
            <a:r>
              <a:rPr lang="en-US" dirty="0"/>
              <a:t>7 months</a:t>
            </a:r>
          </a:p>
        </p:txBody>
      </p:sp>
      <p:sp>
        <p:nvSpPr>
          <p:cNvPr id="41" name="Content Placeholder 40">
            <a:extLst>
              <a:ext uri="{FF2B5EF4-FFF2-40B4-BE49-F238E27FC236}">
                <a16:creationId xmlns:a16="http://schemas.microsoft.com/office/drawing/2014/main" id="{E2C30339-D78F-D293-4C3F-E1661EFDD21C}"/>
              </a:ext>
            </a:extLst>
          </p:cNvPr>
          <p:cNvSpPr>
            <a:spLocks noGrp="1"/>
          </p:cNvSpPr>
          <p:nvPr>
            <p:ph idx="80"/>
          </p:nvPr>
        </p:nvSpPr>
        <p:spPr/>
        <p:txBody>
          <a:bodyPr/>
          <a:lstStyle/>
          <a:p>
            <a:r>
              <a:rPr lang="en-US" dirty="0"/>
              <a:t>75 years</a:t>
            </a:r>
          </a:p>
        </p:txBody>
      </p:sp>
      <p:sp>
        <p:nvSpPr>
          <p:cNvPr id="42" name="Content Placeholder 41">
            <a:extLst>
              <a:ext uri="{FF2B5EF4-FFF2-40B4-BE49-F238E27FC236}">
                <a16:creationId xmlns:a16="http://schemas.microsoft.com/office/drawing/2014/main" id="{C3F5E666-F518-2FC5-1D88-C82E18618C41}"/>
              </a:ext>
            </a:extLst>
          </p:cNvPr>
          <p:cNvSpPr>
            <a:spLocks noGrp="1"/>
          </p:cNvSpPr>
          <p:nvPr>
            <p:ph idx="81"/>
          </p:nvPr>
        </p:nvSpPr>
        <p:spPr/>
        <p:txBody>
          <a:bodyPr/>
          <a:lstStyle/>
          <a:p>
            <a:r>
              <a:rPr lang="en-US" dirty="0"/>
              <a:t>0.3 ng/mL</a:t>
            </a:r>
          </a:p>
        </p:txBody>
      </p:sp>
      <p:sp>
        <p:nvSpPr>
          <p:cNvPr id="43" name="Content Placeholder 42">
            <a:extLst>
              <a:ext uri="{FF2B5EF4-FFF2-40B4-BE49-F238E27FC236}">
                <a16:creationId xmlns:a16="http://schemas.microsoft.com/office/drawing/2014/main" id="{AF68CBAB-62A7-1014-B029-B42AD994A9B7}"/>
              </a:ext>
            </a:extLst>
          </p:cNvPr>
          <p:cNvSpPr>
            <a:spLocks noGrp="1"/>
          </p:cNvSpPr>
          <p:nvPr>
            <p:ph idx="82"/>
          </p:nvPr>
        </p:nvSpPr>
        <p:spPr/>
        <p:txBody>
          <a:bodyPr/>
          <a:lstStyle/>
          <a:p>
            <a:r>
              <a:rPr lang="en-US" dirty="0"/>
              <a:t>9 months</a:t>
            </a:r>
          </a:p>
        </p:txBody>
      </p:sp>
    </p:spTree>
    <p:extLst>
      <p:ext uri="{BB962C8B-B14F-4D97-AF65-F5344CB8AC3E}">
        <p14:creationId xmlns:p14="http://schemas.microsoft.com/office/powerpoint/2010/main" val="4279988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3A22A244-FD61-CDF9-09AB-1C7751C9AFBE}"/>
              </a:ext>
            </a:extLst>
          </p:cNvPr>
          <p:cNvSpPr>
            <a:spLocks noGrp="1"/>
          </p:cNvSpPr>
          <p:nvPr>
            <p:ph idx="46"/>
          </p:nvPr>
        </p:nvSpPr>
        <p:spPr/>
        <p:txBody>
          <a:bodyPr/>
          <a:lstStyle/>
          <a:p>
            <a:r>
              <a:rPr lang="en-US" dirty="0"/>
              <a:t>Leuprolide</a:t>
            </a:r>
          </a:p>
        </p:txBody>
      </p:sp>
      <p:sp>
        <p:nvSpPr>
          <p:cNvPr id="28" name="Content Placeholder 27">
            <a:extLst>
              <a:ext uri="{FF2B5EF4-FFF2-40B4-BE49-F238E27FC236}">
                <a16:creationId xmlns:a16="http://schemas.microsoft.com/office/drawing/2014/main" id="{F4442529-F983-FB04-6A33-816CEEFDFCA5}"/>
              </a:ext>
            </a:extLst>
          </p:cNvPr>
          <p:cNvSpPr>
            <a:spLocks noGrp="1"/>
          </p:cNvSpPr>
          <p:nvPr>
            <p:ph idx="47"/>
          </p:nvPr>
        </p:nvSpPr>
        <p:spPr/>
        <p:txBody>
          <a:bodyPr/>
          <a:lstStyle/>
          <a:p>
            <a:pPr>
              <a:lnSpc>
                <a:spcPts val="1880"/>
              </a:lnSpc>
            </a:pPr>
            <a:r>
              <a:rPr lang="en-US" sz="1800" dirty="0"/>
              <a:t>MDT RT to PET-avid sites coupled </a:t>
            </a:r>
            <a:br>
              <a:rPr lang="en-US" sz="1800" dirty="0"/>
            </a:br>
            <a:r>
              <a:rPr lang="en-US" sz="1800" dirty="0"/>
              <a:t>with ADT x 3 </a:t>
            </a:r>
            <a:r>
              <a:rPr lang="en-US" sz="1800" dirty="0" err="1"/>
              <a:t>mo</a:t>
            </a:r>
            <a:endParaRPr lang="en-US" sz="1800" dirty="0"/>
          </a:p>
        </p:txBody>
      </p:sp>
      <p:sp>
        <p:nvSpPr>
          <p:cNvPr id="29" name="Content Placeholder 28">
            <a:extLst>
              <a:ext uri="{FF2B5EF4-FFF2-40B4-BE49-F238E27FC236}">
                <a16:creationId xmlns:a16="http://schemas.microsoft.com/office/drawing/2014/main" id="{2A9505D6-3BE7-BCBB-0E01-AB62B6DCE9AC}"/>
              </a:ext>
            </a:extLst>
          </p:cNvPr>
          <p:cNvSpPr>
            <a:spLocks noGrp="1"/>
          </p:cNvSpPr>
          <p:nvPr>
            <p:ph idx="48"/>
          </p:nvPr>
        </p:nvSpPr>
        <p:spPr/>
        <p:txBody>
          <a:bodyPr/>
          <a:lstStyle/>
          <a:p>
            <a:r>
              <a:rPr lang="en-US" dirty="0"/>
              <a:t>ADT + enzalutamide</a:t>
            </a:r>
          </a:p>
        </p:txBody>
      </p:sp>
      <p:sp>
        <p:nvSpPr>
          <p:cNvPr id="30" name="Content Placeholder 29">
            <a:extLst>
              <a:ext uri="{FF2B5EF4-FFF2-40B4-BE49-F238E27FC236}">
                <a16:creationId xmlns:a16="http://schemas.microsoft.com/office/drawing/2014/main" id="{27BC7766-949D-23F5-A806-45E53D60F14B}"/>
              </a:ext>
            </a:extLst>
          </p:cNvPr>
          <p:cNvSpPr>
            <a:spLocks noGrp="1"/>
          </p:cNvSpPr>
          <p:nvPr>
            <p:ph idx="49"/>
          </p:nvPr>
        </p:nvSpPr>
        <p:spPr/>
        <p:txBody>
          <a:bodyPr/>
          <a:lstStyle/>
          <a:p>
            <a:pPr>
              <a:lnSpc>
                <a:spcPts val="1880"/>
              </a:lnSpc>
            </a:pPr>
            <a:r>
              <a:rPr lang="en-US" sz="1800" dirty="0"/>
              <a:t>Leuprolide + </a:t>
            </a:r>
            <a:r>
              <a:rPr lang="en-US" sz="1800" dirty="0" err="1"/>
              <a:t>enza</a:t>
            </a:r>
            <a:r>
              <a:rPr lang="en-US" sz="1800" dirty="0"/>
              <a:t> 160 mg (plan for </a:t>
            </a:r>
            <a:br>
              <a:rPr lang="en-US" sz="1800" dirty="0"/>
            </a:br>
            <a:r>
              <a:rPr lang="en-US" sz="1800" dirty="0"/>
              <a:t>12 </a:t>
            </a:r>
            <a:r>
              <a:rPr lang="en-US" sz="1800" dirty="0" err="1"/>
              <a:t>mo</a:t>
            </a:r>
            <a:r>
              <a:rPr lang="en-US" sz="1800" dirty="0"/>
              <a:t> if complete PSA response)</a:t>
            </a:r>
          </a:p>
        </p:txBody>
      </p:sp>
      <p:sp>
        <p:nvSpPr>
          <p:cNvPr id="31" name="Content Placeholder 30">
            <a:extLst>
              <a:ext uri="{FF2B5EF4-FFF2-40B4-BE49-F238E27FC236}">
                <a16:creationId xmlns:a16="http://schemas.microsoft.com/office/drawing/2014/main" id="{72B2F5D5-5080-26BE-77A3-E599110EB07D}"/>
              </a:ext>
            </a:extLst>
          </p:cNvPr>
          <p:cNvSpPr>
            <a:spLocks noGrp="1"/>
          </p:cNvSpPr>
          <p:nvPr>
            <p:ph idx="50"/>
          </p:nvPr>
        </p:nvSpPr>
        <p:spPr/>
        <p:txBody>
          <a:bodyPr/>
          <a:lstStyle/>
          <a:p>
            <a:r>
              <a:rPr lang="en-US" dirty="0" err="1"/>
              <a:t>Relugolix</a:t>
            </a:r>
            <a:r>
              <a:rPr lang="en-US" dirty="0"/>
              <a:t> + enzalutamide</a:t>
            </a:r>
          </a:p>
        </p:txBody>
      </p:sp>
      <p:sp>
        <p:nvSpPr>
          <p:cNvPr id="32" name="Content Placeholder 31">
            <a:extLst>
              <a:ext uri="{FF2B5EF4-FFF2-40B4-BE49-F238E27FC236}">
                <a16:creationId xmlns:a16="http://schemas.microsoft.com/office/drawing/2014/main" id="{BD2BAC23-FDBE-03DF-CFF3-39D81CE12106}"/>
              </a:ext>
            </a:extLst>
          </p:cNvPr>
          <p:cNvSpPr>
            <a:spLocks noGrp="1"/>
          </p:cNvSpPr>
          <p:nvPr>
            <p:ph idx="58"/>
          </p:nvPr>
        </p:nvSpPr>
        <p:spPr/>
        <p:txBody>
          <a:bodyPr/>
          <a:lstStyle/>
          <a:p>
            <a:r>
              <a:rPr lang="en-US" dirty="0"/>
              <a:t>Treatment</a:t>
            </a:r>
          </a:p>
        </p:txBody>
      </p:sp>
      <p:sp>
        <p:nvSpPr>
          <p:cNvPr id="33" name="Content Placeholder 32">
            <a:extLst>
              <a:ext uri="{FF2B5EF4-FFF2-40B4-BE49-F238E27FC236}">
                <a16:creationId xmlns:a16="http://schemas.microsoft.com/office/drawing/2014/main" id="{ADCF510D-BF3A-FE01-33B0-0D081F6CC366}"/>
              </a:ext>
            </a:extLst>
          </p:cNvPr>
          <p:cNvSpPr>
            <a:spLocks noGrp="1"/>
          </p:cNvSpPr>
          <p:nvPr>
            <p:ph idx="71"/>
          </p:nvPr>
        </p:nvSpPr>
        <p:spPr/>
        <p:txBody>
          <a:bodyPr/>
          <a:lstStyle/>
          <a:p>
            <a:r>
              <a:rPr lang="en-US" dirty="0"/>
              <a:t>ADT</a:t>
            </a:r>
          </a:p>
        </p:txBody>
      </p:sp>
      <p:sp>
        <p:nvSpPr>
          <p:cNvPr id="16" name="Title 15">
            <a:extLst>
              <a:ext uri="{FF2B5EF4-FFF2-40B4-BE49-F238E27FC236}">
                <a16:creationId xmlns:a16="http://schemas.microsoft.com/office/drawing/2014/main" id="{7B40F96C-74F0-66F4-EAC3-08F03AE16695}"/>
              </a:ext>
            </a:extLst>
          </p:cNvPr>
          <p:cNvSpPr>
            <a:spLocks noGrp="1"/>
          </p:cNvSpPr>
          <p:nvPr>
            <p:ph type="title"/>
          </p:nvPr>
        </p:nvSpPr>
        <p:spPr/>
        <p:txBody>
          <a:bodyPr/>
          <a:lstStyle/>
          <a:p>
            <a:r>
              <a:rPr lang="en-US" dirty="0"/>
              <a:t>For the patient in the previous scenario who received systemic therapy for biochemical recurrence after local therapy for prostate cancer, what specific treatment did the patient receive? Did the patient receive intermittent or continuous therapy? </a:t>
            </a:r>
          </a:p>
        </p:txBody>
      </p:sp>
      <p:sp>
        <p:nvSpPr>
          <p:cNvPr id="36" name="Content Placeholder 35">
            <a:extLst>
              <a:ext uri="{FF2B5EF4-FFF2-40B4-BE49-F238E27FC236}">
                <a16:creationId xmlns:a16="http://schemas.microsoft.com/office/drawing/2014/main" id="{1F498CB8-EB83-0E74-3349-E9F17B2EF8FE}"/>
              </a:ext>
            </a:extLst>
          </p:cNvPr>
          <p:cNvSpPr>
            <a:spLocks noGrp="1"/>
          </p:cNvSpPr>
          <p:nvPr>
            <p:ph idx="75"/>
          </p:nvPr>
        </p:nvSpPr>
        <p:spPr/>
        <p:txBody>
          <a:bodyPr/>
          <a:lstStyle/>
          <a:p>
            <a:r>
              <a:rPr lang="en-US" dirty="0"/>
              <a:t>Intermittent</a:t>
            </a:r>
          </a:p>
        </p:txBody>
      </p:sp>
      <p:sp>
        <p:nvSpPr>
          <p:cNvPr id="38" name="Content Placeholder 37">
            <a:extLst>
              <a:ext uri="{FF2B5EF4-FFF2-40B4-BE49-F238E27FC236}">
                <a16:creationId xmlns:a16="http://schemas.microsoft.com/office/drawing/2014/main" id="{5E74B08D-4FF1-4CA9-3BD4-54761A042240}"/>
              </a:ext>
            </a:extLst>
          </p:cNvPr>
          <p:cNvSpPr>
            <a:spLocks noGrp="1"/>
          </p:cNvSpPr>
          <p:nvPr>
            <p:ph idx="77"/>
          </p:nvPr>
        </p:nvSpPr>
        <p:spPr/>
        <p:txBody>
          <a:bodyPr/>
          <a:lstStyle/>
          <a:p>
            <a:r>
              <a:rPr lang="en-US" dirty="0"/>
              <a:t>Intermittent</a:t>
            </a:r>
          </a:p>
        </p:txBody>
      </p:sp>
      <p:sp>
        <p:nvSpPr>
          <p:cNvPr id="39" name="Content Placeholder 38">
            <a:extLst>
              <a:ext uri="{FF2B5EF4-FFF2-40B4-BE49-F238E27FC236}">
                <a16:creationId xmlns:a16="http://schemas.microsoft.com/office/drawing/2014/main" id="{479FFE32-070D-0981-1BE5-0DBD94F17685}"/>
              </a:ext>
            </a:extLst>
          </p:cNvPr>
          <p:cNvSpPr>
            <a:spLocks noGrp="1"/>
          </p:cNvSpPr>
          <p:nvPr>
            <p:ph idx="78"/>
          </p:nvPr>
        </p:nvSpPr>
        <p:spPr/>
        <p:txBody>
          <a:bodyPr/>
          <a:lstStyle/>
          <a:p>
            <a:r>
              <a:rPr lang="en-US" dirty="0"/>
              <a:t>Intermittent or continuous</a:t>
            </a:r>
          </a:p>
        </p:txBody>
      </p:sp>
      <p:sp>
        <p:nvSpPr>
          <p:cNvPr id="41" name="Content Placeholder 40">
            <a:extLst>
              <a:ext uri="{FF2B5EF4-FFF2-40B4-BE49-F238E27FC236}">
                <a16:creationId xmlns:a16="http://schemas.microsoft.com/office/drawing/2014/main" id="{5218C306-780C-A3B5-CFAF-DAEB36C45CA5}"/>
              </a:ext>
            </a:extLst>
          </p:cNvPr>
          <p:cNvSpPr>
            <a:spLocks noGrp="1"/>
          </p:cNvSpPr>
          <p:nvPr>
            <p:ph idx="80"/>
          </p:nvPr>
        </p:nvSpPr>
        <p:spPr/>
        <p:txBody>
          <a:bodyPr/>
          <a:lstStyle/>
          <a:p>
            <a:pPr>
              <a:lnSpc>
                <a:spcPts val="1880"/>
              </a:lnSpc>
            </a:pPr>
            <a:r>
              <a:rPr lang="en-US" sz="1800" dirty="0"/>
              <a:t>PSMA PET-directed SBRT with 6 </a:t>
            </a:r>
            <a:r>
              <a:rPr lang="en-US" sz="1800" dirty="0" err="1"/>
              <a:t>mo</a:t>
            </a:r>
            <a:br>
              <a:rPr lang="en-US" sz="1800" dirty="0"/>
            </a:br>
            <a:r>
              <a:rPr lang="en-US" sz="1800" dirty="0"/>
              <a:t>of abiraterone monotherapy</a:t>
            </a:r>
          </a:p>
        </p:txBody>
      </p:sp>
      <p:sp>
        <p:nvSpPr>
          <p:cNvPr id="42" name="Content Placeholder 41">
            <a:extLst>
              <a:ext uri="{FF2B5EF4-FFF2-40B4-BE49-F238E27FC236}">
                <a16:creationId xmlns:a16="http://schemas.microsoft.com/office/drawing/2014/main" id="{2F4220D6-9CC2-D5C0-A662-95E1C3D98E2A}"/>
              </a:ext>
            </a:extLst>
          </p:cNvPr>
          <p:cNvSpPr>
            <a:spLocks noGrp="1"/>
          </p:cNvSpPr>
          <p:nvPr>
            <p:ph idx="81"/>
          </p:nvPr>
        </p:nvSpPr>
        <p:spPr/>
        <p:txBody>
          <a:bodyPr/>
          <a:lstStyle/>
          <a:p>
            <a:r>
              <a:rPr lang="en-US" dirty="0"/>
              <a:t>—</a:t>
            </a:r>
          </a:p>
        </p:txBody>
      </p:sp>
      <p:sp>
        <p:nvSpPr>
          <p:cNvPr id="2" name="TextBox 1">
            <a:extLst>
              <a:ext uri="{FF2B5EF4-FFF2-40B4-BE49-F238E27FC236}">
                <a16:creationId xmlns:a16="http://schemas.microsoft.com/office/drawing/2014/main" id="{0CD3DEBB-6730-A5AC-96B6-88D70527DD2F}"/>
              </a:ext>
            </a:extLst>
          </p:cNvPr>
          <p:cNvSpPr txBox="1"/>
          <p:nvPr/>
        </p:nvSpPr>
        <p:spPr>
          <a:xfrm>
            <a:off x="551384" y="6421134"/>
            <a:ext cx="291894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MDT = metastasis-directed therapy</a:t>
            </a:r>
          </a:p>
        </p:txBody>
      </p:sp>
      <p:sp>
        <p:nvSpPr>
          <p:cNvPr id="3" name="Content Placeholder 35">
            <a:extLst>
              <a:ext uri="{FF2B5EF4-FFF2-40B4-BE49-F238E27FC236}">
                <a16:creationId xmlns:a16="http://schemas.microsoft.com/office/drawing/2014/main" id="{008BC7E2-E83F-F45A-07B9-F7DC294E786A}"/>
              </a:ext>
            </a:extLst>
          </p:cNvPr>
          <p:cNvSpPr>
            <a:spLocks noGrp="1"/>
          </p:cNvSpPr>
          <p:nvPr>
            <p:ph idx="74"/>
          </p:nvPr>
        </p:nvSpPr>
        <p:spPr/>
        <p:txBody>
          <a:bodyPr/>
          <a:lstStyle/>
          <a:p>
            <a:r>
              <a:rPr lang="en-US" dirty="0"/>
              <a:t>Intermittent</a:t>
            </a:r>
          </a:p>
        </p:txBody>
      </p:sp>
      <p:sp>
        <p:nvSpPr>
          <p:cNvPr id="4" name="Content Placeholder 35">
            <a:extLst>
              <a:ext uri="{FF2B5EF4-FFF2-40B4-BE49-F238E27FC236}">
                <a16:creationId xmlns:a16="http://schemas.microsoft.com/office/drawing/2014/main" id="{4BEA92CB-CD44-53C0-F5E3-8968C55B13DE}"/>
              </a:ext>
            </a:extLst>
          </p:cNvPr>
          <p:cNvSpPr>
            <a:spLocks noGrp="1"/>
          </p:cNvSpPr>
          <p:nvPr>
            <p:ph idx="76"/>
          </p:nvPr>
        </p:nvSpPr>
        <p:spPr/>
        <p:txBody>
          <a:bodyPr/>
          <a:lstStyle/>
          <a:p>
            <a:r>
              <a:rPr lang="en-US" dirty="0"/>
              <a:t>Intermittent</a:t>
            </a:r>
          </a:p>
        </p:txBody>
      </p:sp>
      <p:sp>
        <p:nvSpPr>
          <p:cNvPr id="5" name="Content Placeholder 35">
            <a:extLst>
              <a:ext uri="{FF2B5EF4-FFF2-40B4-BE49-F238E27FC236}">
                <a16:creationId xmlns:a16="http://schemas.microsoft.com/office/drawing/2014/main" id="{F5208CC0-2FFA-E070-FDFA-49969DC58D6B}"/>
              </a:ext>
            </a:extLst>
          </p:cNvPr>
          <p:cNvSpPr>
            <a:spLocks noGrp="1"/>
          </p:cNvSpPr>
          <p:nvPr>
            <p:ph idx="79"/>
          </p:nvPr>
        </p:nvSpPr>
        <p:spPr/>
        <p:txBody>
          <a:bodyPr/>
          <a:lstStyle/>
          <a:p>
            <a:r>
              <a:rPr lang="en-US" dirty="0"/>
              <a:t>Intermittent</a:t>
            </a:r>
          </a:p>
        </p:txBody>
      </p:sp>
      <p:sp>
        <p:nvSpPr>
          <p:cNvPr id="6" name="Content Placeholder 35">
            <a:extLst>
              <a:ext uri="{FF2B5EF4-FFF2-40B4-BE49-F238E27FC236}">
                <a16:creationId xmlns:a16="http://schemas.microsoft.com/office/drawing/2014/main" id="{84520527-4B28-DDE5-03CC-725BD945CF0C}"/>
              </a:ext>
            </a:extLst>
          </p:cNvPr>
          <p:cNvSpPr>
            <a:spLocks noGrp="1"/>
          </p:cNvSpPr>
          <p:nvPr>
            <p:ph idx="73"/>
          </p:nvPr>
        </p:nvSpPr>
        <p:spPr/>
        <p:txBody>
          <a:bodyPr/>
          <a:lstStyle/>
          <a:p>
            <a:r>
              <a:rPr lang="en-US" dirty="0"/>
              <a:t>Intermittent</a:t>
            </a:r>
          </a:p>
        </p:txBody>
      </p:sp>
    </p:spTree>
    <p:extLst>
      <p:ext uri="{BB962C8B-B14F-4D97-AF65-F5344CB8AC3E}">
        <p14:creationId xmlns:p14="http://schemas.microsoft.com/office/powerpoint/2010/main" val="4116814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E8F212DC-94C4-8E32-B322-5F5695EEEB07}"/>
              </a:ext>
            </a:extLst>
          </p:cNvPr>
          <p:cNvSpPr>
            <a:spLocks noGrp="1"/>
          </p:cNvSpPr>
          <p:nvPr>
            <p:ph idx="46"/>
          </p:nvPr>
        </p:nvSpPr>
        <p:spPr/>
        <p:txBody>
          <a:bodyPr/>
          <a:lstStyle/>
          <a:p>
            <a:r>
              <a:rPr lang="en-US" dirty="0"/>
              <a:t>Yes, if patient wants faster recovery from sexual dysfunction</a:t>
            </a:r>
          </a:p>
        </p:txBody>
      </p:sp>
      <p:sp>
        <p:nvSpPr>
          <p:cNvPr id="21" name="Content Placeholder 20">
            <a:extLst>
              <a:ext uri="{FF2B5EF4-FFF2-40B4-BE49-F238E27FC236}">
                <a16:creationId xmlns:a16="http://schemas.microsoft.com/office/drawing/2014/main" id="{E70A647D-8B68-903B-A2D9-28C31B383A6D}"/>
              </a:ext>
            </a:extLst>
          </p:cNvPr>
          <p:cNvSpPr>
            <a:spLocks noGrp="1"/>
          </p:cNvSpPr>
          <p:nvPr>
            <p:ph idx="47"/>
          </p:nvPr>
        </p:nvSpPr>
        <p:spPr/>
        <p:txBody>
          <a:bodyPr/>
          <a:lstStyle/>
          <a:p>
            <a:r>
              <a:rPr lang="en-US" dirty="0"/>
              <a:t>No</a:t>
            </a:r>
          </a:p>
        </p:txBody>
      </p:sp>
      <p:sp>
        <p:nvSpPr>
          <p:cNvPr id="22" name="Content Placeholder 21">
            <a:extLst>
              <a:ext uri="{FF2B5EF4-FFF2-40B4-BE49-F238E27FC236}">
                <a16:creationId xmlns:a16="http://schemas.microsoft.com/office/drawing/2014/main" id="{89EE908A-FD9C-9A79-9D3A-032B5E8185BC}"/>
              </a:ext>
            </a:extLst>
          </p:cNvPr>
          <p:cNvSpPr>
            <a:spLocks noGrp="1"/>
          </p:cNvSpPr>
          <p:nvPr>
            <p:ph idx="48"/>
          </p:nvPr>
        </p:nvSpPr>
        <p:spPr/>
        <p:txBody>
          <a:bodyPr/>
          <a:lstStyle/>
          <a:p>
            <a:r>
              <a:rPr lang="en-US" dirty="0"/>
              <a:t>Yes, but only for patients unable to tolerate ADT + enzalutamide</a:t>
            </a:r>
          </a:p>
        </p:txBody>
      </p:sp>
      <p:sp>
        <p:nvSpPr>
          <p:cNvPr id="23" name="Content Placeholder 22">
            <a:extLst>
              <a:ext uri="{FF2B5EF4-FFF2-40B4-BE49-F238E27FC236}">
                <a16:creationId xmlns:a16="http://schemas.microsoft.com/office/drawing/2014/main" id="{E169AB63-50B4-7560-AEF0-A1078FEEF012}"/>
              </a:ext>
            </a:extLst>
          </p:cNvPr>
          <p:cNvSpPr>
            <a:spLocks noGrp="1"/>
          </p:cNvSpPr>
          <p:nvPr>
            <p:ph idx="49"/>
          </p:nvPr>
        </p:nvSpPr>
        <p:spPr/>
        <p:txBody>
          <a:bodyPr/>
          <a:lstStyle/>
          <a:p>
            <a:r>
              <a:rPr lang="en-US" dirty="0"/>
              <a:t>Yes, if patient asks</a:t>
            </a:r>
          </a:p>
        </p:txBody>
      </p:sp>
      <p:sp>
        <p:nvSpPr>
          <p:cNvPr id="24" name="Content Placeholder 23">
            <a:extLst>
              <a:ext uri="{FF2B5EF4-FFF2-40B4-BE49-F238E27FC236}">
                <a16:creationId xmlns:a16="http://schemas.microsoft.com/office/drawing/2014/main" id="{86C224D3-AA85-22E3-3C00-3C10355F4B1C}"/>
              </a:ext>
            </a:extLst>
          </p:cNvPr>
          <p:cNvSpPr>
            <a:spLocks noGrp="1"/>
          </p:cNvSpPr>
          <p:nvPr>
            <p:ph idx="50"/>
          </p:nvPr>
        </p:nvSpPr>
        <p:spPr/>
        <p:txBody>
          <a:bodyPr/>
          <a:lstStyle/>
          <a:p>
            <a:r>
              <a:rPr lang="en-US" dirty="0"/>
              <a:t>Yes, if patient prefers to avoid castration therapy</a:t>
            </a:r>
          </a:p>
        </p:txBody>
      </p:sp>
      <p:sp>
        <p:nvSpPr>
          <p:cNvPr id="25" name="Content Placeholder 24">
            <a:extLst>
              <a:ext uri="{FF2B5EF4-FFF2-40B4-BE49-F238E27FC236}">
                <a16:creationId xmlns:a16="http://schemas.microsoft.com/office/drawing/2014/main" id="{867FC3D5-434D-5751-9F2A-3C13A7C7B622}"/>
              </a:ext>
            </a:extLst>
          </p:cNvPr>
          <p:cNvSpPr>
            <a:spLocks noGrp="1"/>
          </p:cNvSpPr>
          <p:nvPr>
            <p:ph idx="51"/>
          </p:nvPr>
        </p:nvSpPr>
        <p:spPr/>
        <p:txBody>
          <a:bodyPr/>
          <a:lstStyle/>
          <a:p>
            <a:r>
              <a:rPr lang="en-US" dirty="0"/>
              <a:t>No</a:t>
            </a:r>
          </a:p>
        </p:txBody>
      </p:sp>
      <p:sp>
        <p:nvSpPr>
          <p:cNvPr id="19" name="Title 18">
            <a:extLst>
              <a:ext uri="{FF2B5EF4-FFF2-40B4-BE49-F238E27FC236}">
                <a16:creationId xmlns:a16="http://schemas.microsoft.com/office/drawing/2014/main" id="{BF1E9683-801B-DDA6-5552-701906B0A941}"/>
              </a:ext>
            </a:extLst>
          </p:cNvPr>
          <p:cNvSpPr>
            <a:spLocks noGrp="1"/>
          </p:cNvSpPr>
          <p:nvPr>
            <p:ph type="title"/>
          </p:nvPr>
        </p:nvSpPr>
        <p:spPr>
          <a:xfrm>
            <a:off x="551384" y="0"/>
            <a:ext cx="11089232" cy="1023414"/>
          </a:xfrm>
        </p:spPr>
        <p:txBody>
          <a:bodyPr/>
          <a:lstStyle/>
          <a:p>
            <a:r>
              <a:rPr lang="en-US" sz="2200" b="1" kern="100" dirty="0">
                <a:effectLst/>
                <a:latin typeface="Calibri" panose="020F0502020204030204" pitchFamily="34" charset="0"/>
                <a:ea typeface="Calibri" panose="020F0502020204030204" pitchFamily="34" charset="0"/>
                <a:cs typeface="Calibri" panose="020F0502020204030204" pitchFamily="34" charset="0"/>
              </a:rPr>
              <a:t>Outside of a clinical trial, are you offering </a:t>
            </a:r>
            <a:r>
              <a:rPr lang="en-US" sz="2200" b="1" u="sng" kern="100" dirty="0">
                <a:effectLst/>
                <a:latin typeface="Calibri" panose="020F0502020204030204" pitchFamily="34" charset="0"/>
                <a:ea typeface="Calibri" panose="020F0502020204030204" pitchFamily="34" charset="0"/>
                <a:cs typeface="Calibri" panose="020F0502020204030204" pitchFamily="34" charset="0"/>
              </a:rPr>
              <a:t>enzalutamide monotherapy without ADT</a:t>
            </a:r>
            <a:r>
              <a:rPr lang="en-US" sz="2200" b="1" kern="100" dirty="0">
                <a:effectLst/>
                <a:latin typeface="Calibri" panose="020F0502020204030204" pitchFamily="34" charset="0"/>
                <a:ea typeface="Calibri" panose="020F0502020204030204" pitchFamily="34" charset="0"/>
                <a:cs typeface="Calibri" panose="020F0502020204030204" pitchFamily="34" charset="0"/>
              </a:rPr>
              <a:t> as an option to your patients with biochemical recurrence after definitive therapy for prostate cancer?</a:t>
            </a:r>
            <a:endParaRPr lang="en-US" sz="2200" dirty="0">
              <a:latin typeface="Calibri" panose="020F0502020204030204" pitchFamily="34" charset="0"/>
              <a:cs typeface="Calibri" panose="020F0502020204030204" pitchFamily="34" charset="0"/>
            </a:endParaRPr>
          </a:p>
        </p:txBody>
      </p:sp>
      <p:sp>
        <p:nvSpPr>
          <p:cNvPr id="26" name="Content Placeholder 25">
            <a:extLst>
              <a:ext uri="{FF2B5EF4-FFF2-40B4-BE49-F238E27FC236}">
                <a16:creationId xmlns:a16="http://schemas.microsoft.com/office/drawing/2014/main" id="{F703831E-0A13-9876-8791-5566497EA99F}"/>
              </a:ext>
            </a:extLst>
          </p:cNvPr>
          <p:cNvSpPr>
            <a:spLocks noGrp="1"/>
          </p:cNvSpPr>
          <p:nvPr>
            <p:ph idx="52"/>
          </p:nvPr>
        </p:nvSpPr>
        <p:spPr/>
        <p:txBody>
          <a:bodyPr/>
          <a:lstStyle/>
          <a:p>
            <a:r>
              <a:rPr lang="en-US" dirty="0"/>
              <a:t>No (may discuss but not using yet)</a:t>
            </a:r>
          </a:p>
        </p:txBody>
      </p:sp>
    </p:spTree>
    <p:extLst>
      <p:ext uri="{BB962C8B-B14F-4D97-AF65-F5344CB8AC3E}">
        <p14:creationId xmlns:p14="http://schemas.microsoft.com/office/powerpoint/2010/main" val="311409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5BAE3F-A2C0-2A49-B9D4-C23E1EED2159}"/>
              </a:ext>
            </a:extLst>
          </p:cNvPr>
          <p:cNvSpPr>
            <a:spLocks noGrp="1"/>
          </p:cNvSpPr>
          <p:nvPr>
            <p:ph type="title"/>
          </p:nvPr>
        </p:nvSpPr>
        <p:spPr>
          <a:xfrm>
            <a:off x="374345" y="2253693"/>
            <a:ext cx="6635263" cy="1749284"/>
          </a:xfrm>
        </p:spPr>
        <p:txBody>
          <a:bodyPr/>
          <a:lstStyle/>
          <a:p>
            <a:r>
              <a:rPr lang="en-US" dirty="0"/>
              <a:t>Optimizing the Management of Nonmetastatic Prostate Cancer </a:t>
            </a:r>
          </a:p>
        </p:txBody>
      </p:sp>
      <p:sp>
        <p:nvSpPr>
          <p:cNvPr id="5" name="Text Placeholder 4">
            <a:extLst>
              <a:ext uri="{FF2B5EF4-FFF2-40B4-BE49-F238E27FC236}">
                <a16:creationId xmlns:a16="http://schemas.microsoft.com/office/drawing/2014/main" id="{F5F48689-AC74-1740-902B-CBCCEC729AD5}"/>
              </a:ext>
            </a:extLst>
          </p:cNvPr>
          <p:cNvSpPr>
            <a:spLocks noGrp="1"/>
          </p:cNvSpPr>
          <p:nvPr>
            <p:ph type="body" sz="quarter" idx="15"/>
          </p:nvPr>
        </p:nvSpPr>
        <p:spPr>
          <a:xfrm>
            <a:off x="379167" y="4508771"/>
            <a:ext cx="6630440" cy="677627"/>
          </a:xfrm>
        </p:spPr>
        <p:txBody>
          <a:bodyPr/>
          <a:lstStyle/>
          <a:p>
            <a:r>
              <a:rPr lang="en-US" sz="2667" dirty="0"/>
              <a:t>Rahul Aggarwal MD</a:t>
            </a:r>
          </a:p>
          <a:p>
            <a:r>
              <a:rPr lang="en-US" sz="2667" dirty="0"/>
              <a:t>Professor of Medicine</a:t>
            </a:r>
          </a:p>
          <a:p>
            <a:r>
              <a:rPr lang="en-US" sz="2667" dirty="0"/>
              <a:t>University of California San Francisco</a:t>
            </a:r>
          </a:p>
        </p:txBody>
      </p:sp>
      <p:pic>
        <p:nvPicPr>
          <p:cNvPr id="1028" name="Picture 4" descr="Parnassus Research and Academic Building Design and Site Improvements Move  Forward | UC San Francisco">
            <a:extLst>
              <a:ext uri="{FF2B5EF4-FFF2-40B4-BE49-F238E27FC236}">
                <a16:creationId xmlns:a16="http://schemas.microsoft.com/office/drawing/2014/main" id="{83351C26-EA4E-8A4F-E1A1-90C5CE78A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613" y="1"/>
            <a:ext cx="5775388" cy="3128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lden Gate Bridge - Wikipedia">
            <a:extLst>
              <a:ext uri="{FF2B5EF4-FFF2-40B4-BE49-F238E27FC236}">
                <a16:creationId xmlns:a16="http://schemas.microsoft.com/office/drawing/2014/main" id="{09E267A3-F467-D0D6-2C84-ABD365027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114" y="3128336"/>
            <a:ext cx="4972887" cy="372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5440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006B86-19C3-1840-BF2B-C1C22C8A331E}"/>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4" name="Title 3">
            <a:extLst>
              <a:ext uri="{FF2B5EF4-FFF2-40B4-BE49-F238E27FC236}">
                <a16:creationId xmlns:a16="http://schemas.microsoft.com/office/drawing/2014/main" id="{61E0AD81-5551-7447-91A6-E97D49924398}"/>
              </a:ext>
            </a:extLst>
          </p:cNvPr>
          <p:cNvSpPr>
            <a:spLocks noGrp="1"/>
          </p:cNvSpPr>
          <p:nvPr>
            <p:ph type="title"/>
          </p:nvPr>
        </p:nvSpPr>
        <p:spPr/>
        <p:txBody>
          <a:bodyPr/>
          <a:lstStyle/>
          <a:p>
            <a:r>
              <a:rPr lang="en-US" dirty="0"/>
              <a:t>Outline</a:t>
            </a:r>
          </a:p>
        </p:txBody>
      </p:sp>
      <p:sp>
        <p:nvSpPr>
          <p:cNvPr id="10" name="Content Placeholder 9">
            <a:extLst>
              <a:ext uri="{FF2B5EF4-FFF2-40B4-BE49-F238E27FC236}">
                <a16:creationId xmlns:a16="http://schemas.microsoft.com/office/drawing/2014/main" id="{8796E0D6-F975-6D24-66E2-3C3700761DAA}"/>
              </a:ext>
            </a:extLst>
          </p:cNvPr>
          <p:cNvSpPr>
            <a:spLocks noGrp="1"/>
          </p:cNvSpPr>
          <p:nvPr>
            <p:ph idx="1"/>
          </p:nvPr>
        </p:nvSpPr>
        <p:spPr>
          <a:xfrm>
            <a:off x="652667" y="1474304"/>
            <a:ext cx="10850220" cy="3909393"/>
          </a:xfrm>
        </p:spPr>
        <p:txBody>
          <a:bodyPr/>
          <a:lstStyle/>
          <a:p>
            <a:r>
              <a:rPr lang="en-US" dirty="0"/>
              <a:t>Risk stratification and staging of patients with newly diagnosed prostate cancer</a:t>
            </a:r>
          </a:p>
          <a:p>
            <a:pPr lvl="1"/>
            <a:r>
              <a:rPr lang="en-US" dirty="0"/>
              <a:t>Molecular testing</a:t>
            </a:r>
          </a:p>
          <a:p>
            <a:pPr lvl="1"/>
            <a:r>
              <a:rPr lang="en-US" dirty="0"/>
              <a:t>Imaging</a:t>
            </a:r>
          </a:p>
          <a:p>
            <a:r>
              <a:rPr lang="en-US" dirty="0"/>
              <a:t>High-risk nonmetastatic prostate cancer</a:t>
            </a:r>
          </a:p>
          <a:p>
            <a:r>
              <a:rPr lang="en-US" dirty="0"/>
              <a:t>Biochemically recurrent castration-sensitive prostate cancer</a:t>
            </a:r>
          </a:p>
          <a:p>
            <a:r>
              <a:rPr lang="en-US" dirty="0"/>
              <a:t>Nonmetastatic CRPC</a:t>
            </a:r>
          </a:p>
        </p:txBody>
      </p:sp>
    </p:spTree>
    <p:extLst>
      <p:ext uri="{BB962C8B-B14F-4D97-AF65-F5344CB8AC3E}">
        <p14:creationId xmlns:p14="http://schemas.microsoft.com/office/powerpoint/2010/main" val="36614964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422CAD-140C-E002-91E7-8361D41D4567}"/>
              </a:ext>
            </a:extLst>
          </p:cNvPr>
          <p:cNvSpPr>
            <a:spLocks noGrp="1"/>
          </p:cNvSpPr>
          <p:nvPr>
            <p:ph type="sldNum" sz="quarter" idx="1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933" b="0" i="0" u="none" strike="noStrike" kern="1200" cap="none" spc="0" normalizeH="0" baseline="0" noProof="0" smtClean="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l" defTabSz="1219170" rtl="0" eaLnBrk="1" fontAlgn="auto" latinLnBrk="0" hangingPunct="1">
                <a:lnSpc>
                  <a:spcPct val="100000"/>
                </a:lnSpc>
                <a:spcBef>
                  <a:spcPts val="0"/>
                </a:spcBef>
                <a:spcAft>
                  <a:spcPts val="0"/>
                </a:spcAft>
                <a:buClrTx/>
                <a:buSzTx/>
                <a:buFontTx/>
                <a:buNone/>
                <a:tabLst/>
                <a:defRPr/>
              </a:pPr>
              <a:t>27</a:t>
            </a:fld>
            <a:endPar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Title 3">
            <a:extLst>
              <a:ext uri="{FF2B5EF4-FFF2-40B4-BE49-F238E27FC236}">
                <a16:creationId xmlns:a16="http://schemas.microsoft.com/office/drawing/2014/main" id="{CBB0251E-0DE3-241F-D6FF-79FB60A05CEB}"/>
              </a:ext>
            </a:extLst>
          </p:cNvPr>
          <p:cNvSpPr>
            <a:spLocks noGrp="1"/>
          </p:cNvSpPr>
          <p:nvPr>
            <p:ph type="title"/>
          </p:nvPr>
        </p:nvSpPr>
        <p:spPr>
          <a:xfrm>
            <a:off x="604780" y="949725"/>
            <a:ext cx="10898107" cy="611449"/>
          </a:xfrm>
        </p:spPr>
        <p:txBody>
          <a:bodyPr/>
          <a:lstStyle/>
          <a:p>
            <a:r>
              <a:rPr lang="en-US" dirty="0"/>
              <a:t>Risk Stratification of Newly Diagnosed Prostate Cancer</a:t>
            </a:r>
          </a:p>
        </p:txBody>
      </p:sp>
      <p:sp>
        <p:nvSpPr>
          <p:cNvPr id="6" name="Content Placeholder 5">
            <a:extLst>
              <a:ext uri="{FF2B5EF4-FFF2-40B4-BE49-F238E27FC236}">
                <a16:creationId xmlns:a16="http://schemas.microsoft.com/office/drawing/2014/main" id="{9E1AD074-89F9-5477-6CF7-93A3B295E372}"/>
              </a:ext>
            </a:extLst>
          </p:cNvPr>
          <p:cNvSpPr>
            <a:spLocks noGrp="1"/>
          </p:cNvSpPr>
          <p:nvPr>
            <p:ph idx="1"/>
          </p:nvPr>
        </p:nvSpPr>
        <p:spPr>
          <a:xfrm>
            <a:off x="612914" y="1868557"/>
            <a:ext cx="5314473" cy="3909393"/>
          </a:xfrm>
        </p:spPr>
        <p:txBody>
          <a:bodyPr/>
          <a:lstStyle/>
          <a:p>
            <a:r>
              <a:rPr lang="en-US" dirty="0"/>
              <a:t>NCCN criteria</a:t>
            </a:r>
          </a:p>
          <a:p>
            <a:pPr lvl="1"/>
            <a:r>
              <a:rPr lang="en-US" dirty="0"/>
              <a:t>Low</a:t>
            </a:r>
          </a:p>
          <a:p>
            <a:pPr lvl="1"/>
            <a:r>
              <a:rPr lang="en-US" dirty="0"/>
              <a:t>Favorable/unfavorable intermediate</a:t>
            </a:r>
          </a:p>
          <a:p>
            <a:pPr lvl="1"/>
            <a:r>
              <a:rPr lang="en-US" dirty="0"/>
              <a:t>High </a:t>
            </a:r>
          </a:p>
          <a:p>
            <a:pPr lvl="1"/>
            <a:r>
              <a:rPr lang="en-US" dirty="0"/>
              <a:t>Very high</a:t>
            </a:r>
          </a:p>
        </p:txBody>
      </p:sp>
      <p:sp>
        <p:nvSpPr>
          <p:cNvPr id="7" name="Footer Placeholder 1">
            <a:extLst>
              <a:ext uri="{FF2B5EF4-FFF2-40B4-BE49-F238E27FC236}">
                <a16:creationId xmlns:a16="http://schemas.microsoft.com/office/drawing/2014/main" id="{473A5AE8-DA9A-8C72-6D57-D600C63F7455}"/>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pic>
        <p:nvPicPr>
          <p:cNvPr id="2050" name="Picture 2" descr="Fig. 1">
            <a:extLst>
              <a:ext uri="{FF2B5EF4-FFF2-40B4-BE49-F238E27FC236}">
                <a16:creationId xmlns:a16="http://schemas.microsoft.com/office/drawing/2014/main" id="{E3229FF6-429B-36A1-6A8E-7ED652252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145" y="2004297"/>
            <a:ext cx="6289743" cy="3903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EA0EAD-5B0B-3CFF-FB12-A11C53DEBDC8}"/>
              </a:ext>
            </a:extLst>
          </p:cNvPr>
          <p:cNvSpPr txBox="1"/>
          <p:nvPr/>
        </p:nvSpPr>
        <p:spPr bwMode="auto">
          <a:xfrm>
            <a:off x="5239966" y="1561173"/>
            <a:ext cx="6262921" cy="410433"/>
          </a:xfrm>
          <a:prstGeom prst="rect">
            <a:avLst/>
          </a:prstGeom>
          <a:noFill/>
          <a:ln w="19050" algn="ctr">
            <a:noFill/>
            <a:miter lim="800000"/>
            <a:headEnd/>
            <a:tailEnd/>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52049"/>
                </a:solidFill>
                <a:effectLst/>
                <a:uLnTx/>
                <a:uFillTx/>
                <a:latin typeface="Arial"/>
                <a:ea typeface="+mn-ea"/>
                <a:cs typeface="+mn-cs"/>
              </a:rPr>
              <a:t>Outcomes by High Risk Criterion</a:t>
            </a:r>
          </a:p>
        </p:txBody>
      </p:sp>
      <p:sp>
        <p:nvSpPr>
          <p:cNvPr id="5" name="TextBox 4">
            <a:extLst>
              <a:ext uri="{FF2B5EF4-FFF2-40B4-BE49-F238E27FC236}">
                <a16:creationId xmlns:a16="http://schemas.microsoft.com/office/drawing/2014/main" id="{5BE1C8C8-401A-14ED-5ED6-F54D5E46B99B}"/>
              </a:ext>
            </a:extLst>
          </p:cNvPr>
          <p:cNvSpPr txBox="1"/>
          <p:nvPr/>
        </p:nvSpPr>
        <p:spPr bwMode="auto">
          <a:xfrm>
            <a:off x="7014117" y="5986771"/>
            <a:ext cx="5061153" cy="225767"/>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52049"/>
                </a:solidFill>
                <a:effectLst/>
                <a:uLnTx/>
                <a:uFillTx/>
                <a:latin typeface="Arial"/>
                <a:ea typeface="+mn-ea"/>
                <a:cs typeface="+mn-cs"/>
              </a:rPr>
              <a:t>Garg H et al. Prostate Cancer Prostatic Disease 2023</a:t>
            </a:r>
          </a:p>
        </p:txBody>
      </p:sp>
    </p:spTree>
    <p:extLst>
      <p:ext uri="{BB962C8B-B14F-4D97-AF65-F5344CB8AC3E}">
        <p14:creationId xmlns:p14="http://schemas.microsoft.com/office/powerpoint/2010/main" val="5742162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EF1E8-C2DE-4571-D322-F955F903681B}"/>
              </a:ext>
            </a:extLst>
          </p:cNvPr>
          <p:cNvSpPr>
            <a:spLocks noGrp="1"/>
          </p:cNvSpPr>
          <p:nvPr>
            <p:ph type="title"/>
          </p:nvPr>
        </p:nvSpPr>
        <p:spPr/>
        <p:txBody>
          <a:bodyPr/>
          <a:lstStyle/>
          <a:p>
            <a:r>
              <a:rPr lang="en-US" dirty="0"/>
              <a:t>Molecularly Guided Risk Stratification</a:t>
            </a:r>
          </a:p>
        </p:txBody>
      </p:sp>
      <p:pic>
        <p:nvPicPr>
          <p:cNvPr id="6146" name="Picture 2">
            <a:extLst>
              <a:ext uri="{FF2B5EF4-FFF2-40B4-BE49-F238E27FC236}">
                <a16:creationId xmlns:a16="http://schemas.microsoft.com/office/drawing/2014/main" id="{B1263EF1-3223-A044-CAEB-90918B0E6A7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45532"/>
          <a:stretch/>
        </p:blipFill>
        <p:spPr bwMode="auto">
          <a:xfrm>
            <a:off x="307662" y="1275979"/>
            <a:ext cx="7021615" cy="40654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C4C85B2-6D51-3DDE-C6F6-B3C5799F72F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219872" y="1036450"/>
            <a:ext cx="2502725" cy="5122443"/>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BFB099B0-E187-7153-28D6-6B0FE4936E0B}"/>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8" name="TextBox 7">
            <a:extLst>
              <a:ext uri="{FF2B5EF4-FFF2-40B4-BE49-F238E27FC236}">
                <a16:creationId xmlns:a16="http://schemas.microsoft.com/office/drawing/2014/main" id="{524A5E0D-571A-6855-EDB8-69A95CC1AE39}"/>
              </a:ext>
            </a:extLst>
          </p:cNvPr>
          <p:cNvSpPr txBox="1"/>
          <p:nvPr/>
        </p:nvSpPr>
        <p:spPr bwMode="auto">
          <a:xfrm>
            <a:off x="362809" y="5933127"/>
            <a:ext cx="4422843" cy="225767"/>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52049"/>
                </a:solidFill>
                <a:effectLst/>
                <a:uLnTx/>
                <a:uFillTx/>
                <a:latin typeface="Arial"/>
                <a:ea typeface="+mn-ea"/>
                <a:cs typeface="+mn-cs"/>
              </a:rPr>
              <a:t>Van Den </a:t>
            </a:r>
            <a:r>
              <a:rPr kumimoji="0" lang="en-US" sz="1467" b="0" i="0" u="none" strike="noStrike" kern="1200" cap="none" spc="0" normalizeH="0" baseline="0" noProof="0" dirty="0" err="1">
                <a:ln>
                  <a:noFill/>
                </a:ln>
                <a:solidFill>
                  <a:srgbClr val="052049"/>
                </a:solidFill>
                <a:effectLst/>
                <a:uLnTx/>
                <a:uFillTx/>
                <a:latin typeface="Arial"/>
                <a:ea typeface="+mn-ea"/>
                <a:cs typeface="+mn-cs"/>
              </a:rPr>
              <a:t>Eeden</a:t>
            </a:r>
            <a:r>
              <a:rPr kumimoji="0" lang="en-US" sz="1467" b="0" i="0" u="none" strike="noStrike" kern="1200" cap="none" spc="0" normalizeH="0" baseline="0" noProof="0" dirty="0">
                <a:ln>
                  <a:noFill/>
                </a:ln>
                <a:solidFill>
                  <a:srgbClr val="052049"/>
                </a:solidFill>
                <a:effectLst/>
                <a:uLnTx/>
                <a:uFillTx/>
                <a:latin typeface="Arial"/>
                <a:ea typeface="+mn-ea"/>
                <a:cs typeface="+mn-cs"/>
              </a:rPr>
              <a:t> SK et al. European Urology 2018</a:t>
            </a:r>
          </a:p>
        </p:txBody>
      </p:sp>
    </p:spTree>
    <p:extLst>
      <p:ext uri="{BB962C8B-B14F-4D97-AF65-F5344CB8AC3E}">
        <p14:creationId xmlns:p14="http://schemas.microsoft.com/office/powerpoint/2010/main" val="3633070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EF1E8-C2DE-4571-D322-F955F903681B}"/>
              </a:ext>
            </a:extLst>
          </p:cNvPr>
          <p:cNvSpPr>
            <a:spLocks noGrp="1"/>
          </p:cNvSpPr>
          <p:nvPr>
            <p:ph type="title"/>
          </p:nvPr>
        </p:nvSpPr>
        <p:spPr/>
        <p:txBody>
          <a:bodyPr/>
          <a:lstStyle/>
          <a:p>
            <a:r>
              <a:rPr lang="en-US" dirty="0"/>
              <a:t>Molecularly Guided Risk Stratification</a:t>
            </a:r>
          </a:p>
        </p:txBody>
      </p:sp>
      <p:pic>
        <p:nvPicPr>
          <p:cNvPr id="5" name="Picture 4">
            <a:extLst>
              <a:ext uri="{FF2B5EF4-FFF2-40B4-BE49-F238E27FC236}">
                <a16:creationId xmlns:a16="http://schemas.microsoft.com/office/drawing/2014/main" id="{D9AC2E99-F7C2-8976-5B6C-86A50A22B333}"/>
              </a:ext>
            </a:extLst>
          </p:cNvPr>
          <p:cNvPicPr>
            <a:picLocks noChangeAspect="1"/>
          </p:cNvPicPr>
          <p:nvPr/>
        </p:nvPicPr>
        <p:blipFill>
          <a:blip r:embed="rId2"/>
          <a:stretch>
            <a:fillRect/>
          </a:stretch>
        </p:blipFill>
        <p:spPr>
          <a:xfrm>
            <a:off x="483213" y="1717288"/>
            <a:ext cx="11359496" cy="3215449"/>
          </a:xfrm>
          <a:prstGeom prst="rect">
            <a:avLst/>
          </a:prstGeom>
        </p:spPr>
      </p:pic>
      <p:sp>
        <p:nvSpPr>
          <p:cNvPr id="6" name="Footer Placeholder 1">
            <a:extLst>
              <a:ext uri="{FF2B5EF4-FFF2-40B4-BE49-F238E27FC236}">
                <a16:creationId xmlns:a16="http://schemas.microsoft.com/office/drawing/2014/main" id="{5EA9A5A3-FD2F-58F7-8EED-041B88112A91}"/>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7" name="TextBox 6">
            <a:extLst>
              <a:ext uri="{FF2B5EF4-FFF2-40B4-BE49-F238E27FC236}">
                <a16:creationId xmlns:a16="http://schemas.microsoft.com/office/drawing/2014/main" id="{ABA80925-9FF7-139F-4181-40D22191EB7F}"/>
              </a:ext>
            </a:extLst>
          </p:cNvPr>
          <p:cNvSpPr txBox="1"/>
          <p:nvPr/>
        </p:nvSpPr>
        <p:spPr bwMode="auto">
          <a:xfrm>
            <a:off x="7769157" y="5933126"/>
            <a:ext cx="4422843" cy="225767"/>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52049"/>
                </a:solidFill>
                <a:effectLst/>
                <a:uLnTx/>
                <a:uFillTx/>
                <a:latin typeface="Arial"/>
                <a:ea typeface="+mn-ea"/>
                <a:cs typeface="+mn-cs"/>
              </a:rPr>
              <a:t>NCCN Guidelines Prostate Cancer version 4.2023</a:t>
            </a:r>
          </a:p>
        </p:txBody>
      </p:sp>
    </p:spTree>
    <p:extLst>
      <p:ext uri="{BB962C8B-B14F-4D97-AF65-F5344CB8AC3E}">
        <p14:creationId xmlns:p14="http://schemas.microsoft.com/office/powerpoint/2010/main" val="38056235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Aggarwal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6A89823E-AC9A-3476-7507-FB9593AFBB8D}"/>
              </a:ext>
            </a:extLst>
          </p:cNvPr>
          <p:cNvGraphicFramePr>
            <a:graphicFrameLocks/>
          </p:cNvGraphicFramePr>
          <p:nvPr>
            <p:extLst>
              <p:ext uri="{D42A27DB-BD31-4B8C-83A1-F6EECF244321}">
                <p14:modId xmlns:p14="http://schemas.microsoft.com/office/powerpoint/2010/main" val="2475698121"/>
              </p:ext>
            </p:extLst>
          </p:nvPr>
        </p:nvGraphicFramePr>
        <p:xfrm>
          <a:off x="916517" y="2348880"/>
          <a:ext cx="10358966" cy="1728192"/>
        </p:xfrm>
        <a:graphic>
          <a:graphicData uri="http://schemas.openxmlformats.org/drawingml/2006/table">
            <a:tbl>
              <a:tblPr firstRow="1" bandRow="1">
                <a:tableStyleId>{F2DE63D5-997A-4646-A377-4702673A728D}</a:tableStyleId>
              </a:tblPr>
              <a:tblGrid>
                <a:gridCol w="10358966">
                  <a:extLst>
                    <a:ext uri="{9D8B030D-6E8A-4147-A177-3AD203B41FA5}">
                      <a16:colId xmlns:a16="http://schemas.microsoft.com/office/drawing/2014/main" val="20000"/>
                    </a:ext>
                  </a:extLst>
                </a:gridCol>
              </a:tblGrid>
              <a:tr h="1728192">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522151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1B9E43DD-FDDE-BF71-1C62-60FE6D62F6A1}"/>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13" name="Title 12">
            <a:extLst>
              <a:ext uri="{FF2B5EF4-FFF2-40B4-BE49-F238E27FC236}">
                <a16:creationId xmlns:a16="http://schemas.microsoft.com/office/drawing/2014/main" id="{F96127A9-44CD-B0D5-C982-7390EA250F88}"/>
              </a:ext>
            </a:extLst>
          </p:cNvPr>
          <p:cNvSpPr>
            <a:spLocks noGrp="1"/>
          </p:cNvSpPr>
          <p:nvPr>
            <p:ph type="title"/>
          </p:nvPr>
        </p:nvSpPr>
        <p:spPr>
          <a:xfrm>
            <a:off x="924199" y="881585"/>
            <a:ext cx="10898107" cy="611449"/>
          </a:xfrm>
        </p:spPr>
        <p:txBody>
          <a:bodyPr/>
          <a:lstStyle/>
          <a:p>
            <a:r>
              <a:rPr lang="en-US" dirty="0"/>
              <a:t>PSMA PET increases the accuracy of staging in high risk prostate cancer</a:t>
            </a:r>
          </a:p>
        </p:txBody>
      </p:sp>
      <p:pic>
        <p:nvPicPr>
          <p:cNvPr id="8194" name="Picture 2" descr="Figure thumbnail gr2">
            <a:extLst>
              <a:ext uri="{FF2B5EF4-FFF2-40B4-BE49-F238E27FC236}">
                <a16:creationId xmlns:a16="http://schemas.microsoft.com/office/drawing/2014/main" id="{E8BDE792-F973-771F-0DBB-7ACBBA2F6CB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76081" y="1531723"/>
            <a:ext cx="10028649" cy="41994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C6512E-78B5-EBDC-389A-0323537E78FE}"/>
              </a:ext>
            </a:extLst>
          </p:cNvPr>
          <p:cNvSpPr txBox="1"/>
          <p:nvPr/>
        </p:nvSpPr>
        <p:spPr bwMode="auto">
          <a:xfrm>
            <a:off x="7652068" y="5976417"/>
            <a:ext cx="4422843" cy="225767"/>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srgbClr val="052049"/>
                </a:solidFill>
                <a:effectLst/>
                <a:uLnTx/>
                <a:uFillTx/>
                <a:latin typeface="Arial"/>
                <a:ea typeface="+mn-ea"/>
                <a:cs typeface="+mn-cs"/>
              </a:rPr>
              <a:t>Hofman</a:t>
            </a:r>
            <a:r>
              <a:rPr kumimoji="0" lang="en-US" sz="1467" b="0" i="0" u="none" strike="noStrike" kern="1200" cap="none" spc="0" normalizeH="0" baseline="0" noProof="0" dirty="0">
                <a:ln>
                  <a:noFill/>
                </a:ln>
                <a:solidFill>
                  <a:srgbClr val="052049"/>
                </a:solidFill>
                <a:effectLst/>
                <a:uLnTx/>
                <a:uFillTx/>
                <a:latin typeface="Arial"/>
                <a:ea typeface="+mn-ea"/>
                <a:cs typeface="+mn-cs"/>
              </a:rPr>
              <a:t> MS et al. Lancet Oncol 2020</a:t>
            </a:r>
          </a:p>
        </p:txBody>
      </p:sp>
      <p:sp>
        <p:nvSpPr>
          <p:cNvPr id="4" name="TextBox 3">
            <a:extLst>
              <a:ext uri="{FF2B5EF4-FFF2-40B4-BE49-F238E27FC236}">
                <a16:creationId xmlns:a16="http://schemas.microsoft.com/office/drawing/2014/main" id="{FD14AB59-7769-E0EC-01C4-C012FD099907}"/>
              </a:ext>
            </a:extLst>
          </p:cNvPr>
          <p:cNvSpPr txBox="1"/>
          <p:nvPr/>
        </p:nvSpPr>
        <p:spPr bwMode="auto">
          <a:xfrm>
            <a:off x="1009333" y="3345456"/>
            <a:ext cx="1181349" cy="184666"/>
          </a:xfrm>
          <a:prstGeom prst="rect">
            <a:avLst/>
          </a:prstGeom>
          <a:solidFill>
            <a:schemeClr val="bg1"/>
          </a:solidFill>
          <a:ln w="19050" algn="ctr">
            <a:noFill/>
            <a:miter lim="800000"/>
            <a:headEnd/>
            <a:tailEnd/>
          </a:ln>
        </p:spPr>
        <p:txBody>
          <a:bodyPr wrap="non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Distant metastases</a:t>
            </a:r>
          </a:p>
        </p:txBody>
      </p:sp>
      <p:sp>
        <p:nvSpPr>
          <p:cNvPr id="5" name="TextBox 4">
            <a:extLst>
              <a:ext uri="{FF2B5EF4-FFF2-40B4-BE49-F238E27FC236}">
                <a16:creationId xmlns:a16="http://schemas.microsoft.com/office/drawing/2014/main" id="{9B20DB88-67C3-31C0-C307-2B96DDD28389}"/>
              </a:ext>
            </a:extLst>
          </p:cNvPr>
          <p:cNvSpPr txBox="1"/>
          <p:nvPr/>
        </p:nvSpPr>
        <p:spPr bwMode="auto">
          <a:xfrm>
            <a:off x="1009333" y="5041252"/>
            <a:ext cx="1181349" cy="184666"/>
          </a:xfrm>
          <a:prstGeom prst="rect">
            <a:avLst/>
          </a:prstGeom>
          <a:solidFill>
            <a:schemeClr val="bg1"/>
          </a:solidFill>
          <a:ln w="19050" algn="ctr">
            <a:noFill/>
            <a:miter lim="800000"/>
            <a:headEnd/>
            <a:tailEnd/>
          </a:ln>
        </p:spPr>
        <p:txBody>
          <a:bodyPr wrap="non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Distant metastases</a:t>
            </a:r>
          </a:p>
        </p:txBody>
      </p:sp>
    </p:spTree>
    <p:extLst>
      <p:ext uri="{BB962C8B-B14F-4D97-AF65-F5344CB8AC3E}">
        <p14:creationId xmlns:p14="http://schemas.microsoft.com/office/powerpoint/2010/main" val="1745809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1B9E43DD-FDDE-BF71-1C62-60FE6D62F6A1}"/>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pic>
        <p:nvPicPr>
          <p:cNvPr id="8" name="Picture 7">
            <a:extLst>
              <a:ext uri="{FF2B5EF4-FFF2-40B4-BE49-F238E27FC236}">
                <a16:creationId xmlns:a16="http://schemas.microsoft.com/office/drawing/2014/main" id="{9632F789-551F-0FFF-5492-32EA8E05648A}"/>
              </a:ext>
            </a:extLst>
          </p:cNvPr>
          <p:cNvPicPr>
            <a:picLocks noChangeAspect="1"/>
          </p:cNvPicPr>
          <p:nvPr/>
        </p:nvPicPr>
        <p:blipFill>
          <a:blip r:embed="rId2"/>
          <a:stretch>
            <a:fillRect/>
          </a:stretch>
        </p:blipFill>
        <p:spPr>
          <a:xfrm>
            <a:off x="209749" y="1558991"/>
            <a:ext cx="7547311" cy="2281436"/>
          </a:xfrm>
          <a:prstGeom prst="rect">
            <a:avLst/>
          </a:prstGeom>
        </p:spPr>
      </p:pic>
      <p:sp>
        <p:nvSpPr>
          <p:cNvPr id="9" name="Content Placeholder 9">
            <a:extLst>
              <a:ext uri="{FF2B5EF4-FFF2-40B4-BE49-F238E27FC236}">
                <a16:creationId xmlns:a16="http://schemas.microsoft.com/office/drawing/2014/main" id="{1486E65B-436C-E135-B6D3-6680667A0BBD}"/>
              </a:ext>
            </a:extLst>
          </p:cNvPr>
          <p:cNvSpPr>
            <a:spLocks noGrp="1"/>
          </p:cNvSpPr>
          <p:nvPr>
            <p:ph idx="1"/>
          </p:nvPr>
        </p:nvSpPr>
        <p:spPr>
          <a:xfrm>
            <a:off x="8077863" y="2591922"/>
            <a:ext cx="3587287" cy="611449"/>
          </a:xfrm>
        </p:spPr>
        <p:txBody>
          <a:bodyPr/>
          <a:lstStyle/>
          <a:p>
            <a:pPr marL="0" indent="0">
              <a:buNone/>
            </a:pPr>
            <a:r>
              <a:rPr lang="en-US" dirty="0"/>
              <a:t>ADT versus no ADT</a:t>
            </a:r>
          </a:p>
        </p:txBody>
      </p:sp>
      <p:sp>
        <p:nvSpPr>
          <p:cNvPr id="10" name="Content Placeholder 9">
            <a:extLst>
              <a:ext uri="{FF2B5EF4-FFF2-40B4-BE49-F238E27FC236}">
                <a16:creationId xmlns:a16="http://schemas.microsoft.com/office/drawing/2014/main" id="{7C4D7143-F210-91BD-70FB-681C4D171134}"/>
              </a:ext>
            </a:extLst>
          </p:cNvPr>
          <p:cNvSpPr txBox="1">
            <a:spLocks/>
          </p:cNvSpPr>
          <p:nvPr/>
        </p:nvSpPr>
        <p:spPr>
          <a:xfrm>
            <a:off x="8077863" y="4651336"/>
            <a:ext cx="3587287" cy="611449"/>
          </a:xfrm>
          <a:prstGeom prst="rect">
            <a:avLst/>
          </a:prstGeom>
        </p:spPr>
        <p:txBody>
          <a:bodyPr vert="horz" lIns="121920" tIns="60960" rIns="121920" bIns="60960" rtlCol="0">
            <a:noAutofit/>
          </a:bodyPr>
          <a:lstStyle>
            <a:lvl1pPr marL="233357" indent="-23335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522275" indent="-227007"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746106" indent="-166684"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979463" indent="-173034"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16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178CCB"/>
              </a:buClr>
              <a:buSzPct val="80000"/>
              <a:buFont typeface="Wingdings" charset="2"/>
              <a:buNone/>
              <a:tabLst/>
              <a:defRPr/>
            </a:pPr>
            <a:r>
              <a:rPr kumimoji="0" lang="en-US" sz="2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Short versus long term ADT</a:t>
            </a:r>
          </a:p>
        </p:txBody>
      </p:sp>
      <p:pic>
        <p:nvPicPr>
          <p:cNvPr id="11" name="Picture 10">
            <a:extLst>
              <a:ext uri="{FF2B5EF4-FFF2-40B4-BE49-F238E27FC236}">
                <a16:creationId xmlns:a16="http://schemas.microsoft.com/office/drawing/2014/main" id="{8BD28530-E8DE-521F-1B68-7EB621935D38}"/>
              </a:ext>
            </a:extLst>
          </p:cNvPr>
          <p:cNvPicPr>
            <a:picLocks noChangeAspect="1"/>
          </p:cNvPicPr>
          <p:nvPr/>
        </p:nvPicPr>
        <p:blipFill>
          <a:blip r:embed="rId3"/>
          <a:stretch>
            <a:fillRect/>
          </a:stretch>
        </p:blipFill>
        <p:spPr>
          <a:xfrm>
            <a:off x="612914" y="3906385"/>
            <a:ext cx="7464949" cy="2101353"/>
          </a:xfrm>
          <a:prstGeom prst="rect">
            <a:avLst/>
          </a:prstGeom>
        </p:spPr>
      </p:pic>
      <p:sp>
        <p:nvSpPr>
          <p:cNvPr id="13" name="Title 12">
            <a:extLst>
              <a:ext uri="{FF2B5EF4-FFF2-40B4-BE49-F238E27FC236}">
                <a16:creationId xmlns:a16="http://schemas.microsoft.com/office/drawing/2014/main" id="{F96127A9-44CD-B0D5-C982-7390EA250F88}"/>
              </a:ext>
            </a:extLst>
          </p:cNvPr>
          <p:cNvSpPr>
            <a:spLocks noGrp="1"/>
          </p:cNvSpPr>
          <p:nvPr>
            <p:ph type="title"/>
          </p:nvPr>
        </p:nvSpPr>
        <p:spPr>
          <a:xfrm>
            <a:off x="924199" y="881585"/>
            <a:ext cx="10898107" cy="611449"/>
          </a:xfrm>
        </p:spPr>
        <p:txBody>
          <a:bodyPr/>
          <a:lstStyle/>
          <a:p>
            <a:r>
              <a:rPr lang="en-US" dirty="0"/>
              <a:t>Outcomes with ADT plus radiation: an individualized patient data meta-analysis</a:t>
            </a:r>
          </a:p>
        </p:txBody>
      </p:sp>
      <p:sp>
        <p:nvSpPr>
          <p:cNvPr id="14" name="TextBox 13">
            <a:extLst>
              <a:ext uri="{FF2B5EF4-FFF2-40B4-BE49-F238E27FC236}">
                <a16:creationId xmlns:a16="http://schemas.microsoft.com/office/drawing/2014/main" id="{4B94444E-0282-6695-4648-C8FD568EED82}"/>
              </a:ext>
            </a:extLst>
          </p:cNvPr>
          <p:cNvSpPr txBox="1"/>
          <p:nvPr/>
        </p:nvSpPr>
        <p:spPr bwMode="auto">
          <a:xfrm>
            <a:off x="8949447" y="5959736"/>
            <a:ext cx="3060971" cy="225767"/>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srgbClr val="052049"/>
                </a:solidFill>
                <a:effectLst/>
                <a:uLnTx/>
                <a:uFillTx/>
                <a:latin typeface="Arial"/>
                <a:ea typeface="+mn-ea"/>
                <a:cs typeface="+mn-cs"/>
              </a:rPr>
              <a:t>Kishan</a:t>
            </a:r>
            <a:r>
              <a:rPr kumimoji="0" lang="en-US" sz="1467" b="0" i="0" u="none" strike="noStrike" kern="1200" cap="none" spc="0" normalizeH="0" baseline="0" noProof="0" dirty="0">
                <a:ln>
                  <a:noFill/>
                </a:ln>
                <a:solidFill>
                  <a:srgbClr val="052049"/>
                </a:solidFill>
                <a:effectLst/>
                <a:uLnTx/>
                <a:uFillTx/>
                <a:latin typeface="Arial"/>
                <a:ea typeface="+mn-ea"/>
                <a:cs typeface="+mn-cs"/>
              </a:rPr>
              <a:t>, AU et al. Lancet Oncol 2022</a:t>
            </a:r>
          </a:p>
        </p:txBody>
      </p:sp>
    </p:spTree>
    <p:extLst>
      <p:ext uri="{BB962C8B-B14F-4D97-AF65-F5344CB8AC3E}">
        <p14:creationId xmlns:p14="http://schemas.microsoft.com/office/powerpoint/2010/main" val="7657220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55ACB5-F46E-AAA7-2B43-FFEB08C8273A}"/>
              </a:ext>
            </a:extLst>
          </p:cNvPr>
          <p:cNvSpPr>
            <a:spLocks noGrp="1"/>
          </p:cNvSpPr>
          <p:nvPr>
            <p:ph type="title"/>
          </p:nvPr>
        </p:nvSpPr>
        <p:spPr>
          <a:xfrm>
            <a:off x="646947" y="870652"/>
            <a:ext cx="10898107" cy="611449"/>
          </a:xfrm>
        </p:spPr>
        <p:txBody>
          <a:bodyPr/>
          <a:lstStyle/>
          <a:p>
            <a:r>
              <a:rPr lang="en-US" dirty="0"/>
              <a:t>ADT intensification in very high risk non-metastatic prostate cancer: STAMPEDE</a:t>
            </a:r>
          </a:p>
        </p:txBody>
      </p:sp>
      <p:sp>
        <p:nvSpPr>
          <p:cNvPr id="7" name="Footer Placeholder 1">
            <a:extLst>
              <a:ext uri="{FF2B5EF4-FFF2-40B4-BE49-F238E27FC236}">
                <a16:creationId xmlns:a16="http://schemas.microsoft.com/office/drawing/2014/main" id="{A0DA9EEA-1B9C-41AE-7764-36EEC71E1C29}"/>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pic>
        <p:nvPicPr>
          <p:cNvPr id="1026" name="Picture 2" descr="ESMO 2021: Abiraterone Acetate Plus Prednisolone With or Without  Enzalutamide Added to ADT Compared to ADT Alone for Men With High-Risk  Non-Metastatic Prostate Cancer: Combined Analysis From Two Comparisons in  the STAMPEDE">
            <a:extLst>
              <a:ext uri="{FF2B5EF4-FFF2-40B4-BE49-F238E27FC236}">
                <a16:creationId xmlns:a16="http://schemas.microsoft.com/office/drawing/2014/main" id="{E25992C1-390C-CDD2-2BC5-40F29E4F09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07" b="12696"/>
          <a:stretch/>
        </p:blipFill>
        <p:spPr bwMode="auto">
          <a:xfrm>
            <a:off x="183460" y="2015490"/>
            <a:ext cx="8421253" cy="3459319"/>
          </a:xfrm>
          <a:prstGeom prst="rect">
            <a:avLst/>
          </a:prstGeom>
          <a:noFill/>
          <a:extLst>
            <a:ext uri="{909E8E84-426E-40DD-AFC4-6F175D3DCCD1}">
              <a14:hiddenFill xmlns:a14="http://schemas.microsoft.com/office/drawing/2010/main">
                <a:solidFill>
                  <a:srgbClr val="FFFFFF"/>
                </a:solidFill>
              </a14:hiddenFill>
            </a:ext>
          </a:extLst>
        </p:spPr>
      </p:pic>
      <p:sp>
        <p:nvSpPr>
          <p:cNvPr id="2" name="&quot;No&quot; Symbol 1">
            <a:extLst>
              <a:ext uri="{FF2B5EF4-FFF2-40B4-BE49-F238E27FC236}">
                <a16:creationId xmlns:a16="http://schemas.microsoft.com/office/drawing/2014/main" id="{611D4E4B-1955-43A8-1C74-A73483E32406}"/>
              </a:ext>
            </a:extLst>
          </p:cNvPr>
          <p:cNvSpPr/>
          <p:nvPr/>
        </p:nvSpPr>
        <p:spPr bwMode="auto">
          <a:xfrm>
            <a:off x="1390604" y="3745149"/>
            <a:ext cx="1790217" cy="1808713"/>
          </a:xfrm>
          <a:prstGeom prst="noSmoking">
            <a:avLst/>
          </a:prstGeom>
          <a:solidFill>
            <a:srgbClr val="FF0000"/>
          </a:solidFill>
          <a:ln w="19050" algn="ctr">
            <a:noFill/>
            <a:miter lim="800000"/>
            <a:headEnd/>
            <a:tailEnd/>
          </a:ln>
        </p:spPr>
        <p:txBody>
          <a:bodyPr wrap="none" rtlCol="0" anchor="ctr"/>
          <a:lstStyle/>
          <a:p>
            <a:pPr marL="0" marR="0" lvl="0" indent="0" algn="ctr" defTabSz="1219170" rtl="0" eaLnBrk="1" fontAlgn="auto" latinLnBrk="0" hangingPunct="1">
              <a:lnSpc>
                <a:spcPct val="90000"/>
              </a:lnSpc>
              <a:spcBef>
                <a:spcPts val="0"/>
              </a:spcBef>
              <a:spcAft>
                <a:spcPts val="0"/>
              </a:spcAft>
              <a:buClrTx/>
              <a:buSzTx/>
              <a:buFontTx/>
              <a:buNone/>
              <a:tabLst/>
              <a:defRPr/>
            </a:pPr>
            <a:endParaRPr kumimoji="0" lang="en-US" sz="2133" b="1" i="0" u="none" strike="noStrike" kern="1200" cap="none" spc="0" normalizeH="0" baseline="0" noProof="0" dirty="0" err="1">
              <a:ln>
                <a:noFill/>
              </a:ln>
              <a:solidFill>
                <a:srgbClr val="FFFFFF"/>
              </a:solidFill>
              <a:effectLst/>
              <a:uLnTx/>
              <a:uFillTx/>
              <a:latin typeface="Garamond"/>
              <a:ea typeface="+mn-ea"/>
              <a:cs typeface="+mn-cs"/>
            </a:endParaRPr>
          </a:p>
        </p:txBody>
      </p:sp>
      <p:cxnSp>
        <p:nvCxnSpPr>
          <p:cNvPr id="8" name="Straight Arrow Connector 7">
            <a:extLst>
              <a:ext uri="{FF2B5EF4-FFF2-40B4-BE49-F238E27FC236}">
                <a16:creationId xmlns:a16="http://schemas.microsoft.com/office/drawing/2014/main" id="{C35A82FE-9CD5-868A-92CA-256FC393B054}"/>
              </a:ext>
            </a:extLst>
          </p:cNvPr>
          <p:cNvCxnSpPr>
            <a:cxnSpLocks/>
          </p:cNvCxnSpPr>
          <p:nvPr/>
        </p:nvCxnSpPr>
        <p:spPr>
          <a:xfrm flipH="1">
            <a:off x="7393021" y="3112851"/>
            <a:ext cx="1050588"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9">
            <a:extLst>
              <a:ext uri="{FF2B5EF4-FFF2-40B4-BE49-F238E27FC236}">
                <a16:creationId xmlns:a16="http://schemas.microsoft.com/office/drawing/2014/main" id="{50FC9587-C7A7-2C7C-EE13-A93BC4C0EBC5}"/>
              </a:ext>
            </a:extLst>
          </p:cNvPr>
          <p:cNvSpPr>
            <a:spLocks noGrp="1"/>
          </p:cNvSpPr>
          <p:nvPr>
            <p:ph idx="1"/>
          </p:nvPr>
        </p:nvSpPr>
        <p:spPr>
          <a:xfrm>
            <a:off x="8604714" y="2807126"/>
            <a:ext cx="3587287" cy="611449"/>
          </a:xfrm>
        </p:spPr>
        <p:txBody>
          <a:bodyPr/>
          <a:lstStyle/>
          <a:p>
            <a:pPr marL="0" indent="0">
              <a:buNone/>
            </a:pPr>
            <a:r>
              <a:rPr lang="en-US" dirty="0"/>
              <a:t>Very high risk (higher than NCCN)</a:t>
            </a:r>
          </a:p>
        </p:txBody>
      </p:sp>
      <p:sp>
        <p:nvSpPr>
          <p:cNvPr id="5" name="TextBox 4">
            <a:extLst>
              <a:ext uri="{FF2B5EF4-FFF2-40B4-BE49-F238E27FC236}">
                <a16:creationId xmlns:a16="http://schemas.microsoft.com/office/drawing/2014/main" id="{AB970005-304A-8D03-7EF9-E85761901144}"/>
              </a:ext>
            </a:extLst>
          </p:cNvPr>
          <p:cNvSpPr txBox="1"/>
          <p:nvPr/>
        </p:nvSpPr>
        <p:spPr bwMode="auto">
          <a:xfrm>
            <a:off x="362809" y="5933127"/>
            <a:ext cx="4422843" cy="225767"/>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52049"/>
                </a:solidFill>
                <a:effectLst/>
                <a:uLnTx/>
                <a:uFillTx/>
                <a:latin typeface="Arial"/>
                <a:ea typeface="+mn-ea"/>
                <a:cs typeface="+mn-cs"/>
              </a:rPr>
              <a:t>Attard G et al. Lancet 2022</a:t>
            </a:r>
          </a:p>
        </p:txBody>
      </p:sp>
    </p:spTree>
    <p:extLst>
      <p:ext uri="{BB962C8B-B14F-4D97-AF65-F5344CB8AC3E}">
        <p14:creationId xmlns:p14="http://schemas.microsoft.com/office/powerpoint/2010/main" val="7312530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40F71-A0B9-AB11-4F42-E36240A457E2}"/>
              </a:ext>
            </a:extLst>
          </p:cNvPr>
          <p:cNvSpPr>
            <a:spLocks noGrp="1"/>
          </p:cNvSpPr>
          <p:nvPr>
            <p:ph type="title"/>
          </p:nvPr>
        </p:nvSpPr>
        <p:spPr>
          <a:xfrm>
            <a:off x="646947" y="942372"/>
            <a:ext cx="10898107" cy="611449"/>
          </a:xfrm>
        </p:spPr>
        <p:txBody>
          <a:bodyPr/>
          <a:lstStyle/>
          <a:p>
            <a:r>
              <a:rPr lang="en-US" sz="3733" dirty="0"/>
              <a:t>ADT intensification with abiraterone improves survival outcomes in newly diagnosed high risk non-metastatic prostate cancer</a:t>
            </a:r>
          </a:p>
        </p:txBody>
      </p:sp>
      <p:pic>
        <p:nvPicPr>
          <p:cNvPr id="7" name="Picture 6">
            <a:extLst>
              <a:ext uri="{FF2B5EF4-FFF2-40B4-BE49-F238E27FC236}">
                <a16:creationId xmlns:a16="http://schemas.microsoft.com/office/drawing/2014/main" id="{0A7F61A3-12A8-9DE3-2C0E-FD0D1D0A24A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725773"/>
            <a:ext cx="6282267" cy="3843867"/>
          </a:xfrm>
          <a:prstGeom prst="rect">
            <a:avLst/>
          </a:prstGeom>
        </p:spPr>
      </p:pic>
      <p:pic>
        <p:nvPicPr>
          <p:cNvPr id="8" name="Picture 7">
            <a:extLst>
              <a:ext uri="{FF2B5EF4-FFF2-40B4-BE49-F238E27FC236}">
                <a16:creationId xmlns:a16="http://schemas.microsoft.com/office/drawing/2014/main" id="{1F32C1B4-4B53-F476-7524-C12FEE80543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82267" y="1476653"/>
            <a:ext cx="5713255" cy="1636771"/>
          </a:xfrm>
          <a:prstGeom prst="rect">
            <a:avLst/>
          </a:prstGeom>
        </p:spPr>
      </p:pic>
      <p:pic>
        <p:nvPicPr>
          <p:cNvPr id="9" name="Picture 8">
            <a:extLst>
              <a:ext uri="{FF2B5EF4-FFF2-40B4-BE49-F238E27FC236}">
                <a16:creationId xmlns:a16="http://schemas.microsoft.com/office/drawing/2014/main" id="{680F58FF-8886-F612-3901-18C90E9E951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998058" y="3252450"/>
            <a:ext cx="4766566" cy="2906443"/>
          </a:xfrm>
          <a:prstGeom prst="rect">
            <a:avLst/>
          </a:prstGeom>
        </p:spPr>
      </p:pic>
      <p:sp>
        <p:nvSpPr>
          <p:cNvPr id="10" name="Footer Placeholder 1">
            <a:extLst>
              <a:ext uri="{FF2B5EF4-FFF2-40B4-BE49-F238E27FC236}">
                <a16:creationId xmlns:a16="http://schemas.microsoft.com/office/drawing/2014/main" id="{09A6772D-82D9-3349-A1D3-3F39965ABBEE}"/>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2" name="TextBox 1">
            <a:extLst>
              <a:ext uri="{FF2B5EF4-FFF2-40B4-BE49-F238E27FC236}">
                <a16:creationId xmlns:a16="http://schemas.microsoft.com/office/drawing/2014/main" id="{15E7BB3A-5C32-EDAE-1E1D-2324D346CD57}"/>
              </a:ext>
            </a:extLst>
          </p:cNvPr>
          <p:cNvSpPr txBox="1"/>
          <p:nvPr/>
        </p:nvSpPr>
        <p:spPr bwMode="auto">
          <a:xfrm>
            <a:off x="362809" y="5933127"/>
            <a:ext cx="4422843" cy="225767"/>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52049"/>
                </a:solidFill>
                <a:effectLst/>
                <a:uLnTx/>
                <a:uFillTx/>
                <a:latin typeface="Arial"/>
                <a:ea typeface="+mn-ea"/>
                <a:cs typeface="+mn-cs"/>
              </a:rPr>
              <a:t>Attard G et al. Lancet 2022</a:t>
            </a:r>
          </a:p>
        </p:txBody>
      </p:sp>
    </p:spTree>
    <p:extLst>
      <p:ext uri="{BB962C8B-B14F-4D97-AF65-F5344CB8AC3E}">
        <p14:creationId xmlns:p14="http://schemas.microsoft.com/office/powerpoint/2010/main" val="2759968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006B86-19C3-1840-BF2B-C1C22C8A331E}"/>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4" name="Title 3">
            <a:extLst>
              <a:ext uri="{FF2B5EF4-FFF2-40B4-BE49-F238E27FC236}">
                <a16:creationId xmlns:a16="http://schemas.microsoft.com/office/drawing/2014/main" id="{61E0AD81-5551-7447-91A6-E97D49924398}"/>
              </a:ext>
            </a:extLst>
          </p:cNvPr>
          <p:cNvSpPr>
            <a:spLocks noGrp="1"/>
          </p:cNvSpPr>
          <p:nvPr>
            <p:ph type="title"/>
          </p:nvPr>
        </p:nvSpPr>
        <p:spPr/>
        <p:txBody>
          <a:bodyPr/>
          <a:lstStyle/>
          <a:p>
            <a:r>
              <a:rPr lang="en-US" dirty="0"/>
              <a:t>Outline</a:t>
            </a:r>
          </a:p>
        </p:txBody>
      </p:sp>
      <p:sp>
        <p:nvSpPr>
          <p:cNvPr id="10" name="Content Placeholder 9">
            <a:extLst>
              <a:ext uri="{FF2B5EF4-FFF2-40B4-BE49-F238E27FC236}">
                <a16:creationId xmlns:a16="http://schemas.microsoft.com/office/drawing/2014/main" id="{8796E0D6-F975-6D24-66E2-3C3700761DAA}"/>
              </a:ext>
            </a:extLst>
          </p:cNvPr>
          <p:cNvSpPr>
            <a:spLocks noGrp="1"/>
          </p:cNvSpPr>
          <p:nvPr>
            <p:ph idx="1"/>
          </p:nvPr>
        </p:nvSpPr>
        <p:spPr>
          <a:xfrm>
            <a:off x="652667" y="1474304"/>
            <a:ext cx="10850220" cy="3909393"/>
          </a:xfrm>
        </p:spPr>
        <p:txBody>
          <a:bodyPr/>
          <a:lstStyle/>
          <a:p>
            <a:r>
              <a:rPr lang="en-US" dirty="0"/>
              <a:t>Risk stratification and staging of patients with newly diagnosed prostate cancer</a:t>
            </a:r>
          </a:p>
          <a:p>
            <a:pPr lvl="1"/>
            <a:r>
              <a:rPr lang="en-US" dirty="0"/>
              <a:t>Molecular testing</a:t>
            </a:r>
          </a:p>
          <a:p>
            <a:pPr lvl="1"/>
            <a:r>
              <a:rPr lang="en-US" dirty="0"/>
              <a:t>Imaging</a:t>
            </a:r>
          </a:p>
          <a:p>
            <a:r>
              <a:rPr lang="en-US" dirty="0"/>
              <a:t>High-risk nonmetastatic prostate cancer</a:t>
            </a:r>
          </a:p>
          <a:p>
            <a:r>
              <a:rPr lang="en-US" dirty="0">
                <a:solidFill>
                  <a:srgbClr val="FF0000"/>
                </a:solidFill>
              </a:rPr>
              <a:t>Biochemically recurrent castration-sensitive prostate cancer</a:t>
            </a:r>
          </a:p>
          <a:p>
            <a:r>
              <a:rPr lang="en-US" dirty="0"/>
              <a:t>Nonmetastatic CRPC</a:t>
            </a:r>
          </a:p>
        </p:txBody>
      </p:sp>
    </p:spTree>
    <p:extLst>
      <p:ext uri="{BB962C8B-B14F-4D97-AF65-F5344CB8AC3E}">
        <p14:creationId xmlns:p14="http://schemas.microsoft.com/office/powerpoint/2010/main" val="41483581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181794-87E2-9EF5-9ECA-8D177ED2E9A0}"/>
              </a:ext>
            </a:extLst>
          </p:cNvPr>
          <p:cNvSpPr>
            <a:spLocks noGrp="1"/>
          </p:cNvSpPr>
          <p:nvPr>
            <p:ph type="title"/>
          </p:nvPr>
        </p:nvSpPr>
        <p:spPr>
          <a:xfrm>
            <a:off x="604781" y="774326"/>
            <a:ext cx="10898107" cy="611449"/>
          </a:xfrm>
        </p:spPr>
        <p:txBody>
          <a:bodyPr/>
          <a:lstStyle/>
          <a:p>
            <a:r>
              <a:rPr lang="en-US" dirty="0"/>
              <a:t>Risk stratification for non-metastatic biochemically recurrent CSPC</a:t>
            </a:r>
          </a:p>
        </p:txBody>
      </p:sp>
      <p:sp>
        <p:nvSpPr>
          <p:cNvPr id="6" name="Content Placeholder 5">
            <a:extLst>
              <a:ext uri="{FF2B5EF4-FFF2-40B4-BE49-F238E27FC236}">
                <a16:creationId xmlns:a16="http://schemas.microsoft.com/office/drawing/2014/main" id="{199EF75B-3193-C363-3142-D8927ACCDD23}"/>
              </a:ext>
            </a:extLst>
          </p:cNvPr>
          <p:cNvSpPr>
            <a:spLocks noGrp="1"/>
          </p:cNvSpPr>
          <p:nvPr>
            <p:ph idx="1"/>
          </p:nvPr>
        </p:nvSpPr>
        <p:spPr>
          <a:xfrm>
            <a:off x="362810" y="1744318"/>
            <a:ext cx="5124961" cy="3909393"/>
          </a:xfrm>
        </p:spPr>
        <p:txBody>
          <a:bodyPr/>
          <a:lstStyle/>
          <a:p>
            <a:r>
              <a:rPr lang="en-US" dirty="0"/>
              <a:t>PSA doubling time</a:t>
            </a:r>
          </a:p>
          <a:p>
            <a:r>
              <a:rPr lang="en-US" dirty="0"/>
              <a:t>Gleason grade</a:t>
            </a:r>
          </a:p>
          <a:p>
            <a:r>
              <a:rPr lang="en-US" dirty="0"/>
              <a:t>Time interval from definitive local </a:t>
            </a:r>
            <a:r>
              <a:rPr lang="en-US" dirty="0" err="1"/>
              <a:t>tx</a:t>
            </a:r>
            <a:r>
              <a:rPr lang="en-US" dirty="0"/>
              <a:t> to relapse</a:t>
            </a:r>
          </a:p>
          <a:p>
            <a:r>
              <a:rPr lang="en-US" dirty="0"/>
              <a:t>Emerging factors	</a:t>
            </a:r>
          </a:p>
          <a:p>
            <a:pPr lvl="1"/>
            <a:r>
              <a:rPr lang="en-US" dirty="0"/>
              <a:t>PSMA PET</a:t>
            </a:r>
          </a:p>
          <a:p>
            <a:pPr lvl="1"/>
            <a:r>
              <a:rPr lang="en-US" dirty="0"/>
              <a:t>Molecular features </a:t>
            </a:r>
            <a:r>
              <a:rPr lang="en-US" i="1" dirty="0"/>
              <a:t>(PTEN </a:t>
            </a:r>
            <a:r>
              <a:rPr lang="en-US" dirty="0"/>
              <a:t>loss)</a:t>
            </a:r>
            <a:endParaRPr lang="en-US" i="1" dirty="0"/>
          </a:p>
          <a:p>
            <a:pPr lvl="1"/>
            <a:endParaRPr lang="en-US" dirty="0"/>
          </a:p>
        </p:txBody>
      </p:sp>
      <p:pic>
        <p:nvPicPr>
          <p:cNvPr id="7" name="Picture 6">
            <a:extLst>
              <a:ext uri="{FF2B5EF4-FFF2-40B4-BE49-F238E27FC236}">
                <a16:creationId xmlns:a16="http://schemas.microsoft.com/office/drawing/2014/main" id="{4C668453-072B-09F3-F7C4-90D92C86DA57}"/>
              </a:ext>
            </a:extLst>
          </p:cNvPr>
          <p:cNvPicPr>
            <a:picLocks noChangeAspect="1"/>
          </p:cNvPicPr>
          <p:nvPr/>
        </p:nvPicPr>
        <p:blipFill rotWithShape="1">
          <a:blip r:embed="rId2"/>
          <a:srcRect l="11217"/>
          <a:stretch/>
        </p:blipFill>
        <p:spPr>
          <a:xfrm>
            <a:off x="6096000" y="1744318"/>
            <a:ext cx="5900625" cy="3641721"/>
          </a:xfrm>
          <a:prstGeom prst="rect">
            <a:avLst/>
          </a:prstGeom>
        </p:spPr>
      </p:pic>
      <p:sp>
        <p:nvSpPr>
          <p:cNvPr id="5" name="Footer Placeholder 1">
            <a:extLst>
              <a:ext uri="{FF2B5EF4-FFF2-40B4-BE49-F238E27FC236}">
                <a16:creationId xmlns:a16="http://schemas.microsoft.com/office/drawing/2014/main" id="{2BDCF683-0BA4-5E9B-D0F2-C2B083B9418A}"/>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8" name="TextBox 7">
            <a:extLst>
              <a:ext uri="{FF2B5EF4-FFF2-40B4-BE49-F238E27FC236}">
                <a16:creationId xmlns:a16="http://schemas.microsoft.com/office/drawing/2014/main" id="{DAF44CE8-FFB9-2AFD-F1B5-841E4E459321}"/>
              </a:ext>
            </a:extLst>
          </p:cNvPr>
          <p:cNvSpPr txBox="1"/>
          <p:nvPr/>
        </p:nvSpPr>
        <p:spPr bwMode="auto">
          <a:xfrm>
            <a:off x="7287567" y="5909855"/>
            <a:ext cx="4422843" cy="225767"/>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52049"/>
                </a:solidFill>
                <a:effectLst/>
                <a:uLnTx/>
                <a:uFillTx/>
                <a:latin typeface="Arial"/>
                <a:ea typeface="+mn-ea"/>
                <a:cs typeface="+mn-cs"/>
              </a:rPr>
              <a:t>Freedland SJ, et al. JAMA 2005</a:t>
            </a:r>
          </a:p>
        </p:txBody>
      </p:sp>
    </p:spTree>
    <p:extLst>
      <p:ext uri="{BB962C8B-B14F-4D97-AF65-F5344CB8AC3E}">
        <p14:creationId xmlns:p14="http://schemas.microsoft.com/office/powerpoint/2010/main" val="22327856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2E1D81-42C1-E9A9-AE72-828BC8DFBE59}"/>
              </a:ext>
            </a:extLst>
          </p:cNvPr>
          <p:cNvSpPr>
            <a:spLocks noGrp="1"/>
          </p:cNvSpPr>
          <p:nvPr>
            <p:ph type="title"/>
          </p:nvPr>
        </p:nvSpPr>
        <p:spPr>
          <a:xfrm>
            <a:off x="588969" y="870652"/>
            <a:ext cx="10898107" cy="611449"/>
          </a:xfrm>
        </p:spPr>
        <p:txBody>
          <a:bodyPr/>
          <a:lstStyle/>
          <a:p>
            <a:r>
              <a:rPr lang="en-US" dirty="0"/>
              <a:t>Intermittent ADT as a framework for the management of </a:t>
            </a:r>
            <a:r>
              <a:rPr lang="en-US" dirty="0" err="1"/>
              <a:t>nmCSPC</a:t>
            </a:r>
            <a:endParaRPr lang="en-US" dirty="0"/>
          </a:p>
        </p:txBody>
      </p:sp>
      <p:pic>
        <p:nvPicPr>
          <p:cNvPr id="1026" name="Picture 2">
            <a:extLst>
              <a:ext uri="{FF2B5EF4-FFF2-40B4-BE49-F238E27FC236}">
                <a16:creationId xmlns:a16="http://schemas.microsoft.com/office/drawing/2014/main" id="{75FC93EB-597A-3B08-15CB-04C51B75E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8540" y="1924457"/>
            <a:ext cx="5116552" cy="3908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88B174A-E57A-D81F-375E-4CD8DEF33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09" y="1924459"/>
            <a:ext cx="5863343" cy="390889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7CD3805A-070D-1B51-BCEB-5FDDB658FAF8}"/>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7" name="TextBox 6">
            <a:extLst>
              <a:ext uri="{FF2B5EF4-FFF2-40B4-BE49-F238E27FC236}">
                <a16:creationId xmlns:a16="http://schemas.microsoft.com/office/drawing/2014/main" id="{7B167B67-4E2C-6CEA-B81D-AEDFE38E7C94}"/>
              </a:ext>
            </a:extLst>
          </p:cNvPr>
          <p:cNvSpPr txBox="1"/>
          <p:nvPr/>
        </p:nvSpPr>
        <p:spPr bwMode="auto">
          <a:xfrm>
            <a:off x="7301875" y="5961409"/>
            <a:ext cx="4422843" cy="225767"/>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52049"/>
                </a:solidFill>
                <a:effectLst/>
                <a:uLnTx/>
                <a:uFillTx/>
                <a:latin typeface="Arial"/>
                <a:ea typeface="+mn-ea"/>
                <a:cs typeface="+mn-cs"/>
              </a:rPr>
              <a:t>Crook JM, et al. New </a:t>
            </a:r>
            <a:r>
              <a:rPr kumimoji="0" lang="en-US" sz="1467" b="0" i="0" u="none" strike="noStrike" kern="1200" cap="none" spc="0" normalizeH="0" baseline="0" noProof="0" dirty="0" err="1">
                <a:ln>
                  <a:noFill/>
                </a:ln>
                <a:solidFill>
                  <a:srgbClr val="052049"/>
                </a:solidFill>
                <a:effectLst/>
                <a:uLnTx/>
                <a:uFillTx/>
                <a:latin typeface="Arial"/>
                <a:ea typeface="+mn-ea"/>
                <a:cs typeface="+mn-cs"/>
              </a:rPr>
              <a:t>Engl</a:t>
            </a:r>
            <a:r>
              <a:rPr kumimoji="0" lang="en-US" sz="1467" b="0" i="0" u="none" strike="noStrike" kern="1200" cap="none" spc="0" normalizeH="0" baseline="0" noProof="0" dirty="0">
                <a:ln>
                  <a:noFill/>
                </a:ln>
                <a:solidFill>
                  <a:srgbClr val="052049"/>
                </a:solidFill>
                <a:effectLst/>
                <a:uLnTx/>
                <a:uFillTx/>
                <a:latin typeface="Arial"/>
                <a:ea typeface="+mn-ea"/>
                <a:cs typeface="+mn-cs"/>
              </a:rPr>
              <a:t> J Med 2012</a:t>
            </a:r>
          </a:p>
        </p:txBody>
      </p:sp>
    </p:spTree>
    <p:extLst>
      <p:ext uri="{BB962C8B-B14F-4D97-AF65-F5344CB8AC3E}">
        <p14:creationId xmlns:p14="http://schemas.microsoft.com/office/powerpoint/2010/main" val="36674829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57D34-6612-E655-A6B8-CB7436E832E6}"/>
              </a:ext>
            </a:extLst>
          </p:cNvPr>
          <p:cNvSpPr>
            <a:spLocks noGrp="1"/>
          </p:cNvSpPr>
          <p:nvPr>
            <p:ph type="title"/>
          </p:nvPr>
        </p:nvSpPr>
        <p:spPr/>
        <p:txBody>
          <a:bodyPr/>
          <a:lstStyle/>
          <a:p>
            <a:r>
              <a:rPr lang="en-US" dirty="0"/>
              <a:t>EMBARK Phase 3 Study</a:t>
            </a:r>
          </a:p>
        </p:txBody>
      </p:sp>
      <p:pic>
        <p:nvPicPr>
          <p:cNvPr id="2050" name="Picture 2" descr="AUA 2023: EMBARK: A Phase 3 Randomized Study of Enzalutamide or Placebo  Plus Leuprolide Acetate and Enzalutamide Monotherapy in High-Risk  Biochemically Recurrent Prostate Cancer">
            <a:extLst>
              <a:ext uri="{FF2B5EF4-FFF2-40B4-BE49-F238E27FC236}">
                <a16:creationId xmlns:a16="http://schemas.microsoft.com/office/drawing/2014/main" id="{CAFA6BF1-D7A1-3411-C518-BF48C3D81FD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2666" y="1092200"/>
            <a:ext cx="11988671" cy="467258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B6B8327E-0305-0191-E389-2A7EBEB85FA9}"/>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Tree>
    <p:extLst>
      <p:ext uri="{BB962C8B-B14F-4D97-AF65-F5344CB8AC3E}">
        <p14:creationId xmlns:p14="http://schemas.microsoft.com/office/powerpoint/2010/main" val="27451328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C83949-7D0F-5F48-8B23-4F074B1F6A78}"/>
              </a:ext>
            </a:extLst>
          </p:cNvPr>
          <p:cNvSpPr>
            <a:spLocks noGrp="1"/>
          </p:cNvSpPr>
          <p:nvPr>
            <p:ph type="title"/>
          </p:nvPr>
        </p:nvSpPr>
        <p:spPr>
          <a:xfrm>
            <a:off x="588969" y="911017"/>
            <a:ext cx="10898107" cy="611449"/>
          </a:xfrm>
        </p:spPr>
        <p:txBody>
          <a:bodyPr/>
          <a:lstStyle/>
          <a:p>
            <a:r>
              <a:rPr lang="en-US" dirty="0"/>
              <a:t>EMBARK: Metastasis-free survival prolonged with inclusion of enzalutamide</a:t>
            </a:r>
          </a:p>
        </p:txBody>
      </p:sp>
      <p:pic>
        <p:nvPicPr>
          <p:cNvPr id="3074" name="Picture 2">
            <a:extLst>
              <a:ext uri="{FF2B5EF4-FFF2-40B4-BE49-F238E27FC236}">
                <a16:creationId xmlns:a16="http://schemas.microsoft.com/office/drawing/2014/main" id="{7B2AB091-67AC-FA8E-CAD1-4F9B85EE16F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41897" y="1483329"/>
            <a:ext cx="3921489" cy="43011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16FBD43-2CB1-3CC9-056F-385989FC4F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57355" y="1463761"/>
            <a:ext cx="5292749" cy="4340296"/>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86B607D9-2149-B54C-148C-E24BF9CD6997}"/>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7" name="TextBox 6">
            <a:extLst>
              <a:ext uri="{FF2B5EF4-FFF2-40B4-BE49-F238E27FC236}">
                <a16:creationId xmlns:a16="http://schemas.microsoft.com/office/drawing/2014/main" id="{9CAD2F7E-F2DB-5052-549D-008B4D343A7C}"/>
              </a:ext>
            </a:extLst>
          </p:cNvPr>
          <p:cNvSpPr txBox="1"/>
          <p:nvPr/>
        </p:nvSpPr>
        <p:spPr bwMode="auto">
          <a:xfrm>
            <a:off x="362809" y="5972039"/>
            <a:ext cx="4422843" cy="225767"/>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52049"/>
                </a:solidFill>
                <a:effectLst/>
                <a:uLnTx/>
                <a:uFillTx/>
                <a:latin typeface="Arial"/>
                <a:ea typeface="+mn-ea"/>
                <a:cs typeface="+mn-cs"/>
              </a:rPr>
              <a:t>Freedland SJ, et al. New </a:t>
            </a:r>
            <a:r>
              <a:rPr kumimoji="0" lang="en-US" sz="1467" b="0" i="0" u="none" strike="noStrike" kern="1200" cap="none" spc="0" normalizeH="0" baseline="0" noProof="0" dirty="0" err="1">
                <a:ln>
                  <a:noFill/>
                </a:ln>
                <a:solidFill>
                  <a:srgbClr val="052049"/>
                </a:solidFill>
                <a:effectLst/>
                <a:uLnTx/>
                <a:uFillTx/>
                <a:latin typeface="Arial"/>
                <a:ea typeface="+mn-ea"/>
                <a:cs typeface="+mn-cs"/>
              </a:rPr>
              <a:t>Engl</a:t>
            </a:r>
            <a:r>
              <a:rPr kumimoji="0" lang="en-US" sz="1467" b="0" i="0" u="none" strike="noStrike" kern="1200" cap="none" spc="0" normalizeH="0" baseline="0" noProof="0" dirty="0">
                <a:ln>
                  <a:noFill/>
                </a:ln>
                <a:solidFill>
                  <a:srgbClr val="052049"/>
                </a:solidFill>
                <a:effectLst/>
                <a:uLnTx/>
                <a:uFillTx/>
                <a:latin typeface="Arial"/>
                <a:ea typeface="+mn-ea"/>
                <a:cs typeface="+mn-cs"/>
              </a:rPr>
              <a:t> J Med 2023</a:t>
            </a:r>
          </a:p>
        </p:txBody>
      </p:sp>
    </p:spTree>
    <p:extLst>
      <p:ext uri="{BB962C8B-B14F-4D97-AF65-F5344CB8AC3E}">
        <p14:creationId xmlns:p14="http://schemas.microsoft.com/office/powerpoint/2010/main" val="3181700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C2CE6-0C9F-0B18-9E8D-4D1C33C2D9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D7258-1285-6718-F46A-DD3064249A0C}"/>
              </a:ext>
            </a:extLst>
          </p:cNvPr>
          <p:cNvSpPr>
            <a:spLocks noGrp="1"/>
          </p:cNvSpPr>
          <p:nvPr>
            <p:ph type="title"/>
          </p:nvPr>
        </p:nvSpPr>
        <p:spPr>
          <a:xfrm>
            <a:off x="916517" y="-156164"/>
            <a:ext cx="10358967" cy="1143000"/>
          </a:xfrm>
        </p:spPr>
        <p:txBody>
          <a:bodyPr/>
          <a:lstStyle/>
          <a:p>
            <a:r>
              <a:rPr lang="en-US" dirty="0"/>
              <a:t>EMBARK: Safety of Enzalutamide + Leuprolide</a:t>
            </a:r>
          </a:p>
        </p:txBody>
      </p:sp>
      <p:sp>
        <p:nvSpPr>
          <p:cNvPr id="6" name="TextBox 5">
            <a:extLst>
              <a:ext uri="{FF2B5EF4-FFF2-40B4-BE49-F238E27FC236}">
                <a16:creationId xmlns:a16="http://schemas.microsoft.com/office/drawing/2014/main" id="{F6E9DB4F-1283-B161-6FFF-87B3A6125114}"/>
              </a:ext>
            </a:extLst>
          </p:cNvPr>
          <p:cNvSpPr txBox="1"/>
          <p:nvPr/>
        </p:nvSpPr>
        <p:spPr>
          <a:xfrm>
            <a:off x="-13704" y="6511379"/>
            <a:ext cx="6096000" cy="3231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Freedland SJ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Engl</a:t>
            </a:r>
            <a:r>
              <a:rPr kumimoji="0" lang="en-US" sz="1500" b="0" i="1" u="none" strike="noStrike" kern="1200" cap="none" spc="0" normalizeH="0" baseline="0" noProof="0" dirty="0">
                <a:ln>
                  <a:noFill/>
                </a:ln>
                <a:solidFill>
                  <a:srgbClr val="000000"/>
                </a:solidFill>
                <a:effectLst/>
                <a:uLnTx/>
                <a:uFillTx/>
                <a:latin typeface="Calibri"/>
                <a:ea typeface="+mn-ea"/>
                <a:cs typeface="+mn-cs"/>
              </a:rPr>
              <a:t> J Med</a:t>
            </a:r>
            <a:r>
              <a:rPr kumimoji="0" lang="en-US" sz="1500" b="0" i="0" u="none" strike="noStrike" kern="1200" cap="none" spc="0" normalizeH="0" baseline="0" noProof="0" dirty="0">
                <a:ln>
                  <a:noFill/>
                </a:ln>
                <a:solidFill>
                  <a:srgbClr val="000000"/>
                </a:solidFill>
                <a:effectLst/>
                <a:uLnTx/>
                <a:uFillTx/>
                <a:latin typeface="Calibri"/>
                <a:ea typeface="+mn-ea"/>
                <a:cs typeface="+mn-cs"/>
              </a:rPr>
              <a:t> 2023;389(16):1453-65. </a:t>
            </a:r>
          </a:p>
        </p:txBody>
      </p:sp>
      <p:pic>
        <p:nvPicPr>
          <p:cNvPr id="7" name="Picture 6">
            <a:extLst>
              <a:ext uri="{FF2B5EF4-FFF2-40B4-BE49-F238E27FC236}">
                <a16:creationId xmlns:a16="http://schemas.microsoft.com/office/drawing/2014/main" id="{DDA9A5C2-36DD-CD3D-440C-714CACF541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93071" y="630205"/>
            <a:ext cx="8578451" cy="5881175"/>
          </a:xfrm>
          <a:prstGeom prst="rect">
            <a:avLst/>
          </a:prstGeom>
        </p:spPr>
      </p:pic>
    </p:spTree>
    <p:extLst>
      <p:ext uri="{BB962C8B-B14F-4D97-AF65-F5344CB8AC3E}">
        <p14:creationId xmlns:p14="http://schemas.microsoft.com/office/powerpoint/2010/main" val="2054831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t>
            </a:r>
            <a:r>
              <a:rPr lang="en-US" sz="3200" dirty="0" err="1">
                <a:solidFill>
                  <a:srgbClr val="0432FF"/>
                </a:solidFill>
              </a:rPr>
              <a:t>Antonarakis</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916517" y="1664804"/>
          <a:ext cx="10358966" cy="3528391"/>
        </p:xfrm>
        <a:graphic>
          <a:graphicData uri="http://schemas.openxmlformats.org/drawingml/2006/table">
            <a:tbl>
              <a:tblPr firstRow="1" bandRow="1">
                <a:tableStyleId>{F2DE63D5-997A-4646-A377-4702673A728D}</a:tableStyleId>
              </a:tblPr>
              <a:tblGrid>
                <a:gridCol w="2515187">
                  <a:extLst>
                    <a:ext uri="{9D8B030D-6E8A-4147-A177-3AD203B41FA5}">
                      <a16:colId xmlns:a16="http://schemas.microsoft.com/office/drawing/2014/main" val="20000"/>
                    </a:ext>
                  </a:extLst>
                </a:gridCol>
                <a:gridCol w="7843779">
                  <a:extLst>
                    <a:ext uri="{9D8B030D-6E8A-4147-A177-3AD203B41FA5}">
                      <a16:colId xmlns:a16="http://schemas.microsoft.com/office/drawing/2014/main" val="20001"/>
                    </a:ext>
                  </a:extLst>
                </a:gridCol>
              </a:tblGrid>
              <a:tr h="1226939">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Amgen Inc, AstraZeneca Pharmaceuticals LP, Bayer HealthCare Pharmaceuticals, Blue Earth Diagnostics, Janssen Biotech Inc, Merck, Pfizer Inc, Sanofi, Tango Therapeutics,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8587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AIkido</a:t>
                      </a:r>
                      <a:r>
                        <a:rPr lang="en-US" sz="1800" b="0" kern="1200" dirty="0">
                          <a:solidFill>
                            <a:schemeClr val="tx1"/>
                          </a:solidFill>
                          <a:effectLst/>
                          <a:latin typeface="+mn-lt"/>
                          <a:ea typeface="+mn-ea"/>
                          <a:cs typeface="+mn-cs"/>
                        </a:rPr>
                        <a:t> Pharma Inc,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Foundation Medicine, HOOKIPA Pharma Inc, </a:t>
                      </a:r>
                      <a:r>
                        <a:rPr lang="en-US" sz="1800" b="0" kern="1200" dirty="0" err="1">
                          <a:solidFill>
                            <a:schemeClr val="tx1"/>
                          </a:solidFill>
                          <a:effectLst/>
                          <a:latin typeface="+mn-lt"/>
                          <a:ea typeface="+mn-ea"/>
                          <a:cs typeface="+mn-cs"/>
                        </a:rPr>
                        <a:t>KeyQuest</a:t>
                      </a:r>
                      <a:r>
                        <a:rPr lang="en-US" sz="1800" b="0" kern="1200" dirty="0">
                          <a:solidFill>
                            <a:schemeClr val="tx1"/>
                          </a:solidFill>
                          <a:effectLst/>
                          <a:latin typeface="+mn-lt"/>
                          <a:ea typeface="+mn-ea"/>
                          <a:cs typeface="+mn-cs"/>
                        </a:rPr>
                        <a:t> Health, Lilly, </a:t>
                      </a:r>
                      <a:r>
                        <a:rPr lang="en-US" sz="1800" b="0" kern="1200" dirty="0" err="1">
                          <a:solidFill>
                            <a:schemeClr val="tx1"/>
                          </a:solidFill>
                          <a:effectLst/>
                          <a:latin typeface="+mn-lt"/>
                          <a:ea typeface="+mn-ea"/>
                          <a:cs typeface="+mn-cs"/>
                        </a:rPr>
                        <a:t>Menarini</a:t>
                      </a:r>
                      <a:r>
                        <a:rPr lang="en-US" sz="1800" b="0" kern="1200" dirty="0">
                          <a:solidFill>
                            <a:schemeClr val="tx1"/>
                          </a:solidFill>
                          <a:effectLst/>
                          <a:latin typeface="+mn-lt"/>
                          <a:ea typeface="+mn-ea"/>
                          <a:cs typeface="+mn-cs"/>
                        </a:rPr>
                        <a:t> Silicon Biosystems, Z-Alpha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807788">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Bayer HealthCare Pharmaceuticals, Bristol Myers Squibb, </a:t>
                      </a:r>
                      <a:r>
                        <a:rPr lang="en-US" sz="1800" b="0" kern="1200" dirty="0" err="1">
                          <a:solidFill>
                            <a:schemeClr val="tx1"/>
                          </a:solidFill>
                          <a:effectLst/>
                          <a:latin typeface="+mn-lt"/>
                          <a:ea typeface="+mn-ea"/>
                          <a:cs typeface="+mn-cs"/>
                        </a:rPr>
                        <a:t>MacroGenics</a:t>
                      </a:r>
                      <a:r>
                        <a:rPr lang="en-US" sz="1800" b="0" kern="1200" dirty="0">
                          <a:solidFill>
                            <a:schemeClr val="tx1"/>
                          </a:solidFill>
                          <a:effectLst/>
                          <a:latin typeface="+mn-lt"/>
                          <a:ea typeface="+mn-ea"/>
                          <a:cs typeface="+mn-cs"/>
                        </a:rPr>
                        <a:t> Inc, Merck, Orion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097167"/>
                  </a:ext>
                </a:extLst>
              </a:tr>
              <a:tr h="807788">
                <a:tc>
                  <a:txBody>
                    <a:bodyPr/>
                    <a:lstStyle/>
                    <a:p>
                      <a:r>
                        <a:rPr lang="en-US" sz="1800" b="1" kern="1200" dirty="0">
                          <a:solidFill>
                            <a:schemeClr val="tx1"/>
                          </a:solidFill>
                          <a:effectLst/>
                          <a:latin typeface="+mn-lt"/>
                          <a:ea typeface="+mn-ea"/>
                          <a:cs typeface="+mn-cs"/>
                        </a:rPr>
                        <a:t>Patent Holder</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QIAGEN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7718226"/>
                  </a:ext>
                </a:extLst>
              </a:tr>
            </a:tbl>
          </a:graphicData>
        </a:graphic>
      </p:graphicFrame>
    </p:spTree>
    <p:custDataLst>
      <p:tags r:id="rId1"/>
    </p:custDataLst>
    <p:extLst>
      <p:ext uri="{BB962C8B-B14F-4D97-AF65-F5344CB8AC3E}">
        <p14:creationId xmlns:p14="http://schemas.microsoft.com/office/powerpoint/2010/main" val="415013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6E5B83-9558-0CE3-D2A6-09C67A88C4F5}"/>
              </a:ext>
            </a:extLst>
          </p:cNvPr>
          <p:cNvSpPr>
            <a:spLocks noGrp="1"/>
          </p:cNvSpPr>
          <p:nvPr>
            <p:ph type="title"/>
          </p:nvPr>
        </p:nvSpPr>
        <p:spPr/>
        <p:txBody>
          <a:bodyPr/>
          <a:lstStyle/>
          <a:p>
            <a:r>
              <a:rPr lang="en-US" dirty="0"/>
              <a:t>PRESTO Phase 3 Study</a:t>
            </a:r>
          </a:p>
        </p:txBody>
      </p:sp>
      <p:pic>
        <p:nvPicPr>
          <p:cNvPr id="7" name="Picture 6">
            <a:extLst>
              <a:ext uri="{FF2B5EF4-FFF2-40B4-BE49-F238E27FC236}">
                <a16:creationId xmlns:a16="http://schemas.microsoft.com/office/drawing/2014/main" id="{8AEE0C97-B6FF-9609-B4F0-F61617AE01A7}"/>
              </a:ext>
            </a:extLst>
          </p:cNvPr>
          <p:cNvPicPr>
            <a:picLocks noChangeAspect="1"/>
          </p:cNvPicPr>
          <p:nvPr/>
        </p:nvPicPr>
        <p:blipFill>
          <a:blip r:embed="rId2"/>
          <a:stretch>
            <a:fillRect/>
          </a:stretch>
        </p:blipFill>
        <p:spPr>
          <a:xfrm>
            <a:off x="785450" y="1204332"/>
            <a:ext cx="10621100" cy="4618888"/>
          </a:xfrm>
          <a:prstGeom prst="rect">
            <a:avLst/>
          </a:prstGeom>
        </p:spPr>
      </p:pic>
      <p:sp>
        <p:nvSpPr>
          <p:cNvPr id="5" name="Footer Placeholder 1">
            <a:extLst>
              <a:ext uri="{FF2B5EF4-FFF2-40B4-BE49-F238E27FC236}">
                <a16:creationId xmlns:a16="http://schemas.microsoft.com/office/drawing/2014/main" id="{3FC0C266-9E07-91E0-B9FC-0A8A271C3E6F}"/>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6" name="TextBox 5">
            <a:extLst>
              <a:ext uri="{FF2B5EF4-FFF2-40B4-BE49-F238E27FC236}">
                <a16:creationId xmlns:a16="http://schemas.microsoft.com/office/drawing/2014/main" id="{871ED9F8-4F9B-411F-442D-B377C072129D}"/>
              </a:ext>
            </a:extLst>
          </p:cNvPr>
          <p:cNvSpPr txBox="1"/>
          <p:nvPr/>
        </p:nvSpPr>
        <p:spPr bwMode="auto">
          <a:xfrm>
            <a:off x="362809" y="5933127"/>
            <a:ext cx="4422843" cy="225767"/>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52049"/>
                </a:solidFill>
                <a:effectLst/>
                <a:uLnTx/>
                <a:uFillTx/>
                <a:latin typeface="Arial"/>
                <a:ea typeface="+mn-ea"/>
                <a:cs typeface="+mn-cs"/>
              </a:rPr>
              <a:t>Aggarwal R et al. ESMO 2022</a:t>
            </a:r>
          </a:p>
        </p:txBody>
      </p:sp>
    </p:spTree>
    <p:extLst>
      <p:ext uri="{BB962C8B-B14F-4D97-AF65-F5344CB8AC3E}">
        <p14:creationId xmlns:p14="http://schemas.microsoft.com/office/powerpoint/2010/main" val="10534057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8F1010-C2F0-8626-7F97-2498D30F9137}"/>
              </a:ext>
            </a:extLst>
          </p:cNvPr>
          <p:cNvSpPr>
            <a:spLocks noGrp="1"/>
          </p:cNvSpPr>
          <p:nvPr>
            <p:ph type="title"/>
          </p:nvPr>
        </p:nvSpPr>
        <p:spPr>
          <a:xfrm>
            <a:off x="646947" y="773080"/>
            <a:ext cx="10898107" cy="611449"/>
          </a:xfrm>
        </p:spPr>
        <p:txBody>
          <a:bodyPr/>
          <a:lstStyle/>
          <a:p>
            <a:r>
              <a:rPr lang="en-US" dirty="0"/>
              <a:t>PRESTO: ADT intensification prolongs PSA progression-free survival </a:t>
            </a:r>
          </a:p>
        </p:txBody>
      </p:sp>
      <p:pic>
        <p:nvPicPr>
          <p:cNvPr id="7" name="Picture 6" descr="Chart&#10;&#10;Description automatically generated">
            <a:extLst>
              <a:ext uri="{FF2B5EF4-FFF2-40B4-BE49-F238E27FC236}">
                <a16:creationId xmlns:a16="http://schemas.microsoft.com/office/drawing/2014/main" id="{576DA2EC-3268-5264-43E3-5AF8E8BE09F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5239"/>
          <a:stretch/>
        </p:blipFill>
        <p:spPr bwMode="auto">
          <a:xfrm>
            <a:off x="257070" y="1985617"/>
            <a:ext cx="5513705" cy="3791860"/>
          </a:xfrm>
          <a:prstGeom prst="rect">
            <a:avLst/>
          </a:prstGeom>
          <a:noFill/>
          <a:ln>
            <a:noFill/>
          </a:ln>
        </p:spPr>
      </p:pic>
      <p:pic>
        <p:nvPicPr>
          <p:cNvPr id="8" name="Picture 3">
            <a:extLst>
              <a:ext uri="{FF2B5EF4-FFF2-40B4-BE49-F238E27FC236}">
                <a16:creationId xmlns:a16="http://schemas.microsoft.com/office/drawing/2014/main" id="{F8DF4CEA-7EEC-D2C7-A068-695691C288F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5210"/>
          <a:stretch/>
        </p:blipFill>
        <p:spPr bwMode="auto">
          <a:xfrm>
            <a:off x="6421229" y="2061999"/>
            <a:ext cx="5359033" cy="3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9">
            <a:extLst>
              <a:ext uri="{FF2B5EF4-FFF2-40B4-BE49-F238E27FC236}">
                <a16:creationId xmlns:a16="http://schemas.microsoft.com/office/drawing/2014/main" id="{7C382C3D-DF12-D7ED-5D71-5E5D31E1DCEF}"/>
              </a:ext>
            </a:extLst>
          </p:cNvPr>
          <p:cNvSpPr>
            <a:spLocks noGrp="1"/>
          </p:cNvSpPr>
          <p:nvPr>
            <p:ph idx="1"/>
          </p:nvPr>
        </p:nvSpPr>
        <p:spPr>
          <a:xfrm>
            <a:off x="257069" y="1411638"/>
            <a:ext cx="5838931" cy="611449"/>
          </a:xfrm>
        </p:spPr>
        <p:txBody>
          <a:bodyPr/>
          <a:lstStyle/>
          <a:p>
            <a:pPr marL="0" indent="0" algn="ctr">
              <a:buNone/>
            </a:pPr>
            <a:r>
              <a:rPr lang="en-US" sz="2667" b="1" dirty="0"/>
              <a:t>ADT + Apalutamide vs. ADT</a:t>
            </a:r>
          </a:p>
        </p:txBody>
      </p:sp>
      <p:sp>
        <p:nvSpPr>
          <p:cNvPr id="10" name="Content Placeholder 9">
            <a:extLst>
              <a:ext uri="{FF2B5EF4-FFF2-40B4-BE49-F238E27FC236}">
                <a16:creationId xmlns:a16="http://schemas.microsoft.com/office/drawing/2014/main" id="{0334689B-1D68-BE09-CE47-F95BA282F62A}"/>
              </a:ext>
            </a:extLst>
          </p:cNvPr>
          <p:cNvSpPr txBox="1">
            <a:spLocks/>
          </p:cNvSpPr>
          <p:nvPr/>
        </p:nvSpPr>
        <p:spPr>
          <a:xfrm>
            <a:off x="6243183" y="1450550"/>
            <a:ext cx="5838931" cy="611449"/>
          </a:xfrm>
          <a:prstGeom prst="rect">
            <a:avLst/>
          </a:prstGeom>
        </p:spPr>
        <p:txBody>
          <a:bodyPr vert="horz" lIns="121920" tIns="60960" rIns="121920" bIns="60960" rtlCol="0">
            <a:noAutofit/>
          </a:bodyPr>
          <a:lstStyle>
            <a:lvl1pPr marL="233357" indent="-23335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522275" indent="-227007"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20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746106" indent="-166684"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979463" indent="-173034"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16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40064" rtl="0" eaLnBrk="1" fontAlgn="auto" latinLnBrk="0" hangingPunct="1">
              <a:lnSpc>
                <a:spcPct val="100000"/>
              </a:lnSpc>
              <a:spcBef>
                <a:spcPts val="0"/>
              </a:spcBef>
              <a:spcAft>
                <a:spcPts val="600"/>
              </a:spcAft>
              <a:buClr>
                <a:srgbClr val="178CCB"/>
              </a:buClr>
              <a:buSzPct val="80000"/>
              <a:buFont typeface="Wingdings" charset="2"/>
              <a:buNone/>
              <a:tabLst/>
              <a:defRPr/>
            </a:pPr>
            <a:r>
              <a:rPr kumimoji="0" lang="en-US" sz="2667" b="1"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ADT + </a:t>
            </a:r>
            <a:r>
              <a:rPr kumimoji="0" lang="en-US" sz="2667" b="1" i="0" u="none" strike="noStrike" kern="1200" cap="none" spc="0" normalizeH="0" baseline="0" noProof="0" dirty="0" err="1">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Apa</a:t>
            </a:r>
            <a:r>
              <a:rPr kumimoji="0" lang="en-US" sz="2667" b="1"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 + AAP vs. ADT</a:t>
            </a:r>
          </a:p>
        </p:txBody>
      </p:sp>
      <p:sp>
        <p:nvSpPr>
          <p:cNvPr id="5" name="Footer Placeholder 1">
            <a:extLst>
              <a:ext uri="{FF2B5EF4-FFF2-40B4-BE49-F238E27FC236}">
                <a16:creationId xmlns:a16="http://schemas.microsoft.com/office/drawing/2014/main" id="{E3882BCB-AFFC-7420-6E92-C6A6BEA91D4D}"/>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6" name="TextBox 5">
            <a:extLst>
              <a:ext uri="{FF2B5EF4-FFF2-40B4-BE49-F238E27FC236}">
                <a16:creationId xmlns:a16="http://schemas.microsoft.com/office/drawing/2014/main" id="{3EEE6BDE-EE11-FEF0-75B3-CABA1396FF40}"/>
              </a:ext>
            </a:extLst>
          </p:cNvPr>
          <p:cNvSpPr txBox="1"/>
          <p:nvPr/>
        </p:nvSpPr>
        <p:spPr bwMode="auto">
          <a:xfrm>
            <a:off x="362809" y="5933127"/>
            <a:ext cx="4422843" cy="225767"/>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52049"/>
                </a:solidFill>
                <a:effectLst/>
                <a:uLnTx/>
                <a:uFillTx/>
                <a:latin typeface="Arial"/>
                <a:ea typeface="+mn-ea"/>
                <a:cs typeface="+mn-cs"/>
              </a:rPr>
              <a:t>Aggarwal R et al. ESMO 2022</a:t>
            </a:r>
          </a:p>
        </p:txBody>
      </p:sp>
    </p:spTree>
    <p:extLst>
      <p:ext uri="{BB962C8B-B14F-4D97-AF65-F5344CB8AC3E}">
        <p14:creationId xmlns:p14="http://schemas.microsoft.com/office/powerpoint/2010/main" val="3371047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131D9-BFFE-AB00-A80A-E4AA709D81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A3C4A3-9014-E5E3-58E9-993968880696}"/>
              </a:ext>
            </a:extLst>
          </p:cNvPr>
          <p:cNvSpPr>
            <a:spLocks noGrp="1"/>
          </p:cNvSpPr>
          <p:nvPr>
            <p:ph type="title"/>
          </p:nvPr>
        </p:nvSpPr>
        <p:spPr>
          <a:xfrm>
            <a:off x="527284" y="-118847"/>
            <a:ext cx="11110021" cy="1143000"/>
          </a:xfrm>
        </p:spPr>
        <p:txBody>
          <a:bodyPr/>
          <a:lstStyle/>
          <a:p>
            <a:r>
              <a:rPr lang="en-US" dirty="0"/>
              <a:t>PRESTO: Safety of ADT ± Apalutamide ± Abiraterone/Prednisone </a:t>
            </a:r>
          </a:p>
        </p:txBody>
      </p:sp>
      <p:sp>
        <p:nvSpPr>
          <p:cNvPr id="6" name="TextBox 5">
            <a:extLst>
              <a:ext uri="{FF2B5EF4-FFF2-40B4-BE49-F238E27FC236}">
                <a16:creationId xmlns:a16="http://schemas.microsoft.com/office/drawing/2014/main" id="{4F224AC1-2AAA-5C5B-593E-095FBEC8662C}"/>
              </a:ext>
            </a:extLst>
          </p:cNvPr>
          <p:cNvSpPr txBox="1"/>
          <p:nvPr/>
        </p:nvSpPr>
        <p:spPr>
          <a:xfrm>
            <a:off x="-13704" y="6511379"/>
            <a:ext cx="6096000" cy="3231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Aggarwal R et al. ESMO 2022;Abstract LBA63.</a:t>
            </a:r>
          </a:p>
        </p:txBody>
      </p:sp>
      <p:pic>
        <p:nvPicPr>
          <p:cNvPr id="3" name="Picture 2">
            <a:extLst>
              <a:ext uri="{FF2B5EF4-FFF2-40B4-BE49-F238E27FC236}">
                <a16:creationId xmlns:a16="http://schemas.microsoft.com/office/drawing/2014/main" id="{02B9AD60-09F7-5EAA-E618-6C3102B1E5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5990" y="821616"/>
            <a:ext cx="11312609" cy="5214768"/>
          </a:xfrm>
          <a:prstGeom prst="rect">
            <a:avLst/>
          </a:prstGeom>
        </p:spPr>
      </p:pic>
    </p:spTree>
    <p:extLst>
      <p:ext uri="{BB962C8B-B14F-4D97-AF65-F5344CB8AC3E}">
        <p14:creationId xmlns:p14="http://schemas.microsoft.com/office/powerpoint/2010/main" val="225935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DD30D-0986-A31C-E37B-78F6D6DDAF73}"/>
              </a:ext>
            </a:extLst>
          </p:cNvPr>
          <p:cNvSpPr>
            <a:spLocks noGrp="1"/>
          </p:cNvSpPr>
          <p:nvPr>
            <p:ph type="title"/>
          </p:nvPr>
        </p:nvSpPr>
        <p:spPr/>
        <p:txBody>
          <a:bodyPr/>
          <a:lstStyle/>
          <a:p>
            <a:r>
              <a:rPr lang="en-US" dirty="0"/>
              <a:t>Current/Future Directions in </a:t>
            </a:r>
            <a:r>
              <a:rPr lang="en-US" dirty="0" err="1"/>
              <a:t>nmCSPC</a:t>
            </a:r>
            <a:endParaRPr lang="en-US" dirty="0"/>
          </a:p>
        </p:txBody>
      </p:sp>
      <p:sp>
        <p:nvSpPr>
          <p:cNvPr id="6" name="Content Placeholder 5">
            <a:extLst>
              <a:ext uri="{FF2B5EF4-FFF2-40B4-BE49-F238E27FC236}">
                <a16:creationId xmlns:a16="http://schemas.microsoft.com/office/drawing/2014/main" id="{C4D83A17-CA36-0652-40A4-19108322E4D4}"/>
              </a:ext>
            </a:extLst>
          </p:cNvPr>
          <p:cNvSpPr>
            <a:spLocks noGrp="1"/>
          </p:cNvSpPr>
          <p:nvPr>
            <p:ph idx="1"/>
          </p:nvPr>
        </p:nvSpPr>
        <p:spPr>
          <a:xfrm>
            <a:off x="604781" y="1474304"/>
            <a:ext cx="10850220" cy="3909393"/>
          </a:xfrm>
        </p:spPr>
        <p:txBody>
          <a:bodyPr/>
          <a:lstStyle/>
          <a:p>
            <a:r>
              <a:rPr lang="en-US" dirty="0"/>
              <a:t>Other secondary hormonal therapies for management of </a:t>
            </a:r>
            <a:r>
              <a:rPr lang="en-US" dirty="0" err="1"/>
              <a:t>nmCSPC</a:t>
            </a:r>
            <a:endParaRPr lang="en-US" dirty="0"/>
          </a:p>
          <a:p>
            <a:r>
              <a:rPr lang="en-US" dirty="0"/>
              <a:t>Role of metastasis-directed radiation based upon metabolic imaging</a:t>
            </a:r>
          </a:p>
          <a:p>
            <a:r>
              <a:rPr lang="en-US" dirty="0"/>
              <a:t>Non-hormonal therapies (e.g. targeted radioligand therapy)</a:t>
            </a:r>
          </a:p>
          <a:p>
            <a:r>
              <a:rPr lang="en-US" dirty="0"/>
              <a:t>Evolution of the MFS endpoint to incorporate metabolic imaging</a:t>
            </a:r>
          </a:p>
          <a:p>
            <a:r>
              <a:rPr lang="en-US" dirty="0"/>
              <a:t>Molecularly defined risk stratification</a:t>
            </a:r>
          </a:p>
        </p:txBody>
      </p:sp>
      <p:sp>
        <p:nvSpPr>
          <p:cNvPr id="5" name="Footer Placeholder 1">
            <a:extLst>
              <a:ext uri="{FF2B5EF4-FFF2-40B4-BE49-F238E27FC236}">
                <a16:creationId xmlns:a16="http://schemas.microsoft.com/office/drawing/2014/main" id="{BFC3C15F-5525-C764-567E-65A8DFC84C88}"/>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Tree>
    <p:extLst>
      <p:ext uri="{BB962C8B-B14F-4D97-AF65-F5344CB8AC3E}">
        <p14:creationId xmlns:p14="http://schemas.microsoft.com/office/powerpoint/2010/main" val="21588526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9E0B9-9CF6-5328-A3CF-C4F0D8CE3BE1}"/>
              </a:ext>
            </a:extLst>
          </p:cNvPr>
          <p:cNvSpPr>
            <a:spLocks noGrp="1"/>
          </p:cNvSpPr>
          <p:nvPr>
            <p:ph type="title"/>
          </p:nvPr>
        </p:nvSpPr>
        <p:spPr>
          <a:xfrm>
            <a:off x="646947" y="815850"/>
            <a:ext cx="10898107" cy="611449"/>
          </a:xfrm>
        </p:spPr>
        <p:txBody>
          <a:bodyPr/>
          <a:lstStyle/>
          <a:p>
            <a:r>
              <a:rPr lang="en-US" dirty="0"/>
              <a:t>ARASTEP: Phase 3 Trial of </a:t>
            </a:r>
            <a:r>
              <a:rPr lang="en-US" dirty="0" err="1"/>
              <a:t>Darolutamide</a:t>
            </a:r>
            <a:r>
              <a:rPr lang="en-US" dirty="0"/>
              <a:t> in </a:t>
            </a:r>
            <a:r>
              <a:rPr lang="en-US" dirty="0" err="1"/>
              <a:t>nmCSPC</a:t>
            </a:r>
            <a:endParaRPr lang="en-US" dirty="0"/>
          </a:p>
        </p:txBody>
      </p:sp>
      <p:pic>
        <p:nvPicPr>
          <p:cNvPr id="10" name="Picture 9">
            <a:extLst>
              <a:ext uri="{FF2B5EF4-FFF2-40B4-BE49-F238E27FC236}">
                <a16:creationId xmlns:a16="http://schemas.microsoft.com/office/drawing/2014/main" id="{44D14A8B-FA73-DAFF-3455-44BCCE4A7B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16000" y="1500596"/>
            <a:ext cx="10160000" cy="4284133"/>
          </a:xfrm>
          <a:prstGeom prst="rect">
            <a:avLst/>
          </a:prstGeom>
        </p:spPr>
      </p:pic>
      <p:sp>
        <p:nvSpPr>
          <p:cNvPr id="11" name="Footer Placeholder 1">
            <a:extLst>
              <a:ext uri="{FF2B5EF4-FFF2-40B4-BE49-F238E27FC236}">
                <a16:creationId xmlns:a16="http://schemas.microsoft.com/office/drawing/2014/main" id="{6ED19530-85AF-9841-DC14-0FD39F912D06}"/>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Tree>
    <p:extLst>
      <p:ext uri="{BB962C8B-B14F-4D97-AF65-F5344CB8AC3E}">
        <p14:creationId xmlns:p14="http://schemas.microsoft.com/office/powerpoint/2010/main" val="858127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9E0B9-9CF6-5328-A3CF-C4F0D8CE3BE1}"/>
              </a:ext>
            </a:extLst>
          </p:cNvPr>
          <p:cNvSpPr>
            <a:spLocks noGrp="1"/>
          </p:cNvSpPr>
          <p:nvPr>
            <p:ph type="title"/>
          </p:nvPr>
        </p:nvSpPr>
        <p:spPr>
          <a:xfrm>
            <a:off x="612913" y="870652"/>
            <a:ext cx="10898107" cy="611449"/>
          </a:xfrm>
        </p:spPr>
        <p:txBody>
          <a:bodyPr/>
          <a:lstStyle/>
          <a:p>
            <a:r>
              <a:rPr lang="en-US" dirty="0"/>
              <a:t>ADT-free treatment approach: Metastasis-directed radiation +/- radioligand therapy</a:t>
            </a:r>
          </a:p>
        </p:txBody>
      </p:sp>
      <p:pic>
        <p:nvPicPr>
          <p:cNvPr id="5122" name="Picture 2" descr="LUNAR: a randomized Phase 2 study of 177Lutetium‐PSMA Neoadjuvant to  Ablative Radiotherapy for Oligorecurrent Prostate Cancer (clinical trial  protocol) - Ma - 2023 - BJU International - Wiley Online Library">
            <a:extLst>
              <a:ext uri="{FF2B5EF4-FFF2-40B4-BE49-F238E27FC236}">
                <a16:creationId xmlns:a16="http://schemas.microsoft.com/office/drawing/2014/main" id="{D5FABCB0-3CAA-41E7-E3E1-392184EFC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913" y="1790114"/>
            <a:ext cx="10898107" cy="407165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42ED99BB-FB3B-C3F4-393C-006EE4C8F291}"/>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Tree>
    <p:extLst>
      <p:ext uri="{BB962C8B-B14F-4D97-AF65-F5344CB8AC3E}">
        <p14:creationId xmlns:p14="http://schemas.microsoft.com/office/powerpoint/2010/main" val="40824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006B86-19C3-1840-BF2B-C1C22C8A331E}"/>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4" name="Title 3">
            <a:extLst>
              <a:ext uri="{FF2B5EF4-FFF2-40B4-BE49-F238E27FC236}">
                <a16:creationId xmlns:a16="http://schemas.microsoft.com/office/drawing/2014/main" id="{61E0AD81-5551-7447-91A6-E97D49924398}"/>
              </a:ext>
            </a:extLst>
          </p:cNvPr>
          <p:cNvSpPr>
            <a:spLocks noGrp="1"/>
          </p:cNvSpPr>
          <p:nvPr>
            <p:ph type="title"/>
          </p:nvPr>
        </p:nvSpPr>
        <p:spPr/>
        <p:txBody>
          <a:bodyPr/>
          <a:lstStyle/>
          <a:p>
            <a:r>
              <a:rPr lang="en-US" dirty="0"/>
              <a:t>Outline</a:t>
            </a:r>
          </a:p>
        </p:txBody>
      </p:sp>
      <p:sp>
        <p:nvSpPr>
          <p:cNvPr id="10" name="Content Placeholder 9">
            <a:extLst>
              <a:ext uri="{FF2B5EF4-FFF2-40B4-BE49-F238E27FC236}">
                <a16:creationId xmlns:a16="http://schemas.microsoft.com/office/drawing/2014/main" id="{8796E0D6-F975-6D24-66E2-3C3700761DAA}"/>
              </a:ext>
            </a:extLst>
          </p:cNvPr>
          <p:cNvSpPr>
            <a:spLocks noGrp="1"/>
          </p:cNvSpPr>
          <p:nvPr>
            <p:ph idx="1"/>
          </p:nvPr>
        </p:nvSpPr>
        <p:spPr>
          <a:xfrm>
            <a:off x="652667" y="1474304"/>
            <a:ext cx="10850220" cy="3909393"/>
          </a:xfrm>
        </p:spPr>
        <p:txBody>
          <a:bodyPr/>
          <a:lstStyle/>
          <a:p>
            <a:r>
              <a:rPr lang="en-US" dirty="0"/>
              <a:t>Risk stratification and staging of patients with newly diagnosed prostate cancer</a:t>
            </a:r>
          </a:p>
          <a:p>
            <a:pPr lvl="1"/>
            <a:r>
              <a:rPr lang="en-US" dirty="0"/>
              <a:t>Molecular testing</a:t>
            </a:r>
          </a:p>
          <a:p>
            <a:pPr lvl="1"/>
            <a:r>
              <a:rPr lang="en-US" dirty="0"/>
              <a:t>Imaging</a:t>
            </a:r>
          </a:p>
          <a:p>
            <a:r>
              <a:rPr lang="en-US" dirty="0"/>
              <a:t>High-risk nonmetastatic prostate cancer</a:t>
            </a:r>
          </a:p>
          <a:p>
            <a:r>
              <a:rPr lang="en-US" dirty="0"/>
              <a:t>Biochemically recurrent castration-sensitive prostate cancer</a:t>
            </a:r>
          </a:p>
          <a:p>
            <a:r>
              <a:rPr lang="en-US" dirty="0">
                <a:solidFill>
                  <a:srgbClr val="FF0000"/>
                </a:solidFill>
              </a:rPr>
              <a:t>Nonmetastatic CRPC</a:t>
            </a:r>
          </a:p>
        </p:txBody>
      </p:sp>
    </p:spTree>
    <p:extLst>
      <p:ext uri="{BB962C8B-B14F-4D97-AF65-F5344CB8AC3E}">
        <p14:creationId xmlns:p14="http://schemas.microsoft.com/office/powerpoint/2010/main" val="26856492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568131-C8B9-EB4E-2412-26538878066C}"/>
              </a:ext>
            </a:extLst>
          </p:cNvPr>
          <p:cNvSpPr>
            <a:spLocks noGrp="1"/>
          </p:cNvSpPr>
          <p:nvPr>
            <p:ph type="title"/>
          </p:nvPr>
        </p:nvSpPr>
        <p:spPr>
          <a:xfrm>
            <a:off x="646947" y="169178"/>
            <a:ext cx="10898107" cy="611449"/>
          </a:xfrm>
        </p:spPr>
        <p:txBody>
          <a:bodyPr/>
          <a:lstStyle/>
          <a:p>
            <a:pPr algn="ctr"/>
            <a:r>
              <a:rPr lang="en-US" dirty="0"/>
              <a:t>ADT intensification in </a:t>
            </a:r>
            <a:r>
              <a:rPr lang="en-US" dirty="0" err="1"/>
              <a:t>nmCRPC</a:t>
            </a:r>
            <a:endParaRPr lang="en-US" dirty="0"/>
          </a:p>
        </p:txBody>
      </p:sp>
      <p:graphicFrame>
        <p:nvGraphicFramePr>
          <p:cNvPr id="5" name="Content Placeholder 4">
            <a:extLst>
              <a:ext uri="{FF2B5EF4-FFF2-40B4-BE49-F238E27FC236}">
                <a16:creationId xmlns:a16="http://schemas.microsoft.com/office/drawing/2014/main" id="{34443EEA-0F0B-06D5-4BDE-52E611016E31}"/>
              </a:ext>
            </a:extLst>
          </p:cNvPr>
          <p:cNvGraphicFramePr>
            <a:graphicFrameLocks noGrp="1"/>
          </p:cNvGraphicFramePr>
          <p:nvPr>
            <p:ph idx="1"/>
          </p:nvPr>
        </p:nvGraphicFramePr>
        <p:xfrm>
          <a:off x="298316" y="780627"/>
          <a:ext cx="11595370" cy="5477933"/>
        </p:xfrm>
        <a:graphic>
          <a:graphicData uri="http://schemas.openxmlformats.org/drawingml/2006/table">
            <a:tbl>
              <a:tblPr firstRow="1" bandRow="1">
                <a:tableStyleId>{5C22544A-7EE6-4342-B048-85BDC9FD1C3A}</a:tableStyleId>
              </a:tblPr>
              <a:tblGrid>
                <a:gridCol w="2196831">
                  <a:extLst>
                    <a:ext uri="{9D8B030D-6E8A-4147-A177-3AD203B41FA5}">
                      <a16:colId xmlns:a16="http://schemas.microsoft.com/office/drawing/2014/main" val="463811778"/>
                    </a:ext>
                  </a:extLst>
                </a:gridCol>
                <a:gridCol w="3343253">
                  <a:extLst>
                    <a:ext uri="{9D8B030D-6E8A-4147-A177-3AD203B41FA5}">
                      <a16:colId xmlns:a16="http://schemas.microsoft.com/office/drawing/2014/main" val="891837709"/>
                    </a:ext>
                  </a:extLst>
                </a:gridCol>
                <a:gridCol w="3156443">
                  <a:extLst>
                    <a:ext uri="{9D8B030D-6E8A-4147-A177-3AD203B41FA5}">
                      <a16:colId xmlns:a16="http://schemas.microsoft.com/office/drawing/2014/main" val="2554349356"/>
                    </a:ext>
                  </a:extLst>
                </a:gridCol>
                <a:gridCol w="2898843">
                  <a:extLst>
                    <a:ext uri="{9D8B030D-6E8A-4147-A177-3AD203B41FA5}">
                      <a16:colId xmlns:a16="http://schemas.microsoft.com/office/drawing/2014/main" val="4195378189"/>
                    </a:ext>
                  </a:extLst>
                </a:gridCol>
              </a:tblGrid>
              <a:tr h="609600">
                <a:tc>
                  <a:txBody>
                    <a:bodyPr/>
                    <a:lstStyle/>
                    <a:p>
                      <a:endParaRPr lang="en-US" sz="3200" dirty="0"/>
                    </a:p>
                  </a:txBody>
                  <a:tcPr marL="121920" marR="121920" marT="60960" marB="60960"/>
                </a:tc>
                <a:tc>
                  <a:txBody>
                    <a:bodyPr/>
                    <a:lstStyle/>
                    <a:p>
                      <a:r>
                        <a:rPr lang="en-US" sz="3200" dirty="0"/>
                        <a:t>PROSPER</a:t>
                      </a:r>
                    </a:p>
                  </a:txBody>
                  <a:tcPr marL="121920" marR="121920" marT="60960" marB="60960"/>
                </a:tc>
                <a:tc>
                  <a:txBody>
                    <a:bodyPr/>
                    <a:lstStyle/>
                    <a:p>
                      <a:r>
                        <a:rPr lang="en-US" sz="3200" dirty="0"/>
                        <a:t>SPARTAN</a:t>
                      </a:r>
                    </a:p>
                  </a:txBody>
                  <a:tcPr marL="121920" marR="121920" marT="60960" marB="60960"/>
                </a:tc>
                <a:tc>
                  <a:txBody>
                    <a:bodyPr/>
                    <a:lstStyle/>
                    <a:p>
                      <a:r>
                        <a:rPr lang="en-US" sz="3200" dirty="0"/>
                        <a:t>ARAMIS</a:t>
                      </a:r>
                    </a:p>
                  </a:txBody>
                  <a:tcPr marL="121920" marR="121920" marT="60960" marB="60960"/>
                </a:tc>
                <a:extLst>
                  <a:ext uri="{0D108BD9-81ED-4DB2-BD59-A6C34878D82A}">
                    <a16:rowId xmlns:a16="http://schemas.microsoft.com/office/drawing/2014/main" val="1961461551"/>
                  </a:ext>
                </a:extLst>
              </a:tr>
              <a:tr h="494453">
                <a:tc>
                  <a:txBody>
                    <a:bodyPr/>
                    <a:lstStyle/>
                    <a:p>
                      <a:r>
                        <a:rPr lang="en-US" sz="1900" dirty="0"/>
                        <a:t>Agents</a:t>
                      </a:r>
                    </a:p>
                  </a:txBody>
                  <a:tcPr marL="121920" marR="121920" marT="60960" marB="60960"/>
                </a:tc>
                <a:tc>
                  <a:txBody>
                    <a:bodyPr/>
                    <a:lstStyle/>
                    <a:p>
                      <a:r>
                        <a:rPr lang="en-US" sz="1900" dirty="0"/>
                        <a:t>Placebo vs. enzalutamide</a:t>
                      </a:r>
                    </a:p>
                  </a:txBody>
                  <a:tcPr marL="121920" marR="121920" marT="60960" marB="60960"/>
                </a:tc>
                <a:tc>
                  <a:txBody>
                    <a:bodyPr/>
                    <a:lstStyle/>
                    <a:p>
                      <a:r>
                        <a:rPr lang="en-US" sz="1900" dirty="0"/>
                        <a:t>Placebo vs. apalutamide</a:t>
                      </a:r>
                    </a:p>
                  </a:txBody>
                  <a:tcPr marL="121920" marR="121920" marT="60960" marB="60960"/>
                </a:tc>
                <a:tc>
                  <a:txBody>
                    <a:bodyPr/>
                    <a:lstStyle/>
                    <a:p>
                      <a:r>
                        <a:rPr lang="en-US" sz="1900" dirty="0"/>
                        <a:t>Placebo vs. </a:t>
                      </a:r>
                      <a:r>
                        <a:rPr lang="en-US" sz="1900" dirty="0" err="1"/>
                        <a:t>darolutamide</a:t>
                      </a:r>
                      <a:endParaRPr lang="en-US" sz="1900" dirty="0"/>
                    </a:p>
                  </a:txBody>
                  <a:tcPr marL="121920" marR="121920" marT="60960" marB="60960"/>
                </a:tc>
                <a:extLst>
                  <a:ext uri="{0D108BD9-81ED-4DB2-BD59-A6C34878D82A}">
                    <a16:rowId xmlns:a16="http://schemas.microsoft.com/office/drawing/2014/main" val="1535462949"/>
                  </a:ext>
                </a:extLst>
              </a:tr>
              <a:tr h="975360">
                <a:tc>
                  <a:txBody>
                    <a:bodyPr/>
                    <a:lstStyle/>
                    <a:p>
                      <a:r>
                        <a:rPr lang="en-US" sz="1900" dirty="0"/>
                        <a:t>Entry criteria</a:t>
                      </a:r>
                    </a:p>
                  </a:txBody>
                  <a:tcPr marL="121920" marR="121920" marT="60960" marB="60960"/>
                </a:tc>
                <a:tc>
                  <a:txBody>
                    <a:bodyPr/>
                    <a:lstStyle/>
                    <a:p>
                      <a:r>
                        <a:rPr lang="en-US" sz="1900" b="0" i="0" kern="1200" dirty="0" err="1">
                          <a:solidFill>
                            <a:schemeClr val="dk1"/>
                          </a:solidFill>
                          <a:effectLst/>
                          <a:latin typeface="+mn-lt"/>
                          <a:ea typeface="+mn-ea"/>
                          <a:cs typeface="+mn-cs"/>
                        </a:rPr>
                        <a:t>nmCRPC</a:t>
                      </a:r>
                      <a:r>
                        <a:rPr lang="en-US" sz="1900" b="0" i="0" kern="1200" dirty="0">
                          <a:solidFill>
                            <a:schemeClr val="dk1"/>
                          </a:solidFill>
                          <a:effectLst/>
                          <a:latin typeface="+mn-lt"/>
                          <a:ea typeface="+mn-ea"/>
                          <a:cs typeface="+mn-cs"/>
                        </a:rPr>
                        <a:t>, N0, PSA-DT &lt; 10 months, PSA &gt; 2 ng/ml</a:t>
                      </a:r>
                      <a:endParaRPr lang="en-US" sz="1500" dirty="0"/>
                    </a:p>
                  </a:txBody>
                  <a:tcPr marL="121920" marR="121920" marT="60960" marB="60960"/>
                </a:tc>
                <a:tc>
                  <a:txBody>
                    <a:bodyPr/>
                    <a:lstStyle/>
                    <a:p>
                      <a:r>
                        <a:rPr lang="en-US" sz="1900" dirty="0" err="1"/>
                        <a:t>nmCRPC</a:t>
                      </a:r>
                      <a:r>
                        <a:rPr lang="en-US" sz="1900" dirty="0"/>
                        <a:t>, N0/N1, PSA-DT &lt; 10 months, PSA &gt; 2 ng/ml</a:t>
                      </a:r>
                    </a:p>
                  </a:txBody>
                  <a:tcPr marL="121920" marR="121920" marT="60960" marB="60960"/>
                </a:tc>
                <a:tc>
                  <a:txBody>
                    <a:bodyPr/>
                    <a:lstStyle/>
                    <a:p>
                      <a:r>
                        <a:rPr lang="en-US" sz="1900" dirty="0" err="1"/>
                        <a:t>nmCRPC</a:t>
                      </a:r>
                      <a:r>
                        <a:rPr lang="en-US" sz="1900" dirty="0"/>
                        <a:t>, N0/N1, PSA-DT &lt; 10 months, PSA &gt; 2 ng/ml</a:t>
                      </a:r>
                    </a:p>
                  </a:txBody>
                  <a:tcPr marL="121920" marR="121920" marT="60960" marB="60960"/>
                </a:tc>
                <a:extLst>
                  <a:ext uri="{0D108BD9-81ED-4DB2-BD59-A6C34878D82A}">
                    <a16:rowId xmlns:a16="http://schemas.microsoft.com/office/drawing/2014/main" val="2041227539"/>
                  </a:ext>
                </a:extLst>
              </a:tr>
              <a:tr h="494453">
                <a:tc>
                  <a:txBody>
                    <a:bodyPr/>
                    <a:lstStyle/>
                    <a:p>
                      <a:r>
                        <a:rPr lang="en-US" sz="1900" dirty="0"/>
                        <a:t>Sample size</a:t>
                      </a:r>
                    </a:p>
                  </a:txBody>
                  <a:tcPr marL="121920" marR="121920" marT="60960" marB="60960"/>
                </a:tc>
                <a:tc>
                  <a:txBody>
                    <a:bodyPr/>
                    <a:lstStyle/>
                    <a:p>
                      <a:r>
                        <a:rPr lang="en-US" sz="1900" dirty="0"/>
                        <a:t>1401 (468/933)</a:t>
                      </a:r>
                    </a:p>
                  </a:txBody>
                  <a:tcPr marL="121920" marR="121920" marT="60960" marB="60960"/>
                </a:tc>
                <a:tc>
                  <a:txBody>
                    <a:bodyPr/>
                    <a:lstStyle/>
                    <a:p>
                      <a:r>
                        <a:rPr lang="en-US" sz="1900" dirty="0"/>
                        <a:t>1207 (401/806)</a:t>
                      </a:r>
                    </a:p>
                  </a:txBody>
                  <a:tcPr marL="121920" marR="121920" marT="60960" marB="60960"/>
                </a:tc>
                <a:tc>
                  <a:txBody>
                    <a:bodyPr/>
                    <a:lstStyle/>
                    <a:p>
                      <a:r>
                        <a:rPr lang="en-US" sz="1900" dirty="0"/>
                        <a:t>1509 (554/955)</a:t>
                      </a:r>
                    </a:p>
                  </a:txBody>
                  <a:tcPr marL="121920" marR="121920" marT="60960" marB="60960"/>
                </a:tc>
                <a:extLst>
                  <a:ext uri="{0D108BD9-81ED-4DB2-BD59-A6C34878D82A}">
                    <a16:rowId xmlns:a16="http://schemas.microsoft.com/office/drawing/2014/main" val="2638778521"/>
                  </a:ext>
                </a:extLst>
              </a:tr>
              <a:tr h="975360">
                <a:tc>
                  <a:txBody>
                    <a:bodyPr/>
                    <a:lstStyle/>
                    <a:p>
                      <a:r>
                        <a:rPr lang="en-US" sz="1900" dirty="0"/>
                        <a:t>Metastasis-free survival</a:t>
                      </a:r>
                    </a:p>
                  </a:txBody>
                  <a:tcPr marL="121920" marR="121920" marT="60960" marB="60960"/>
                </a:tc>
                <a:tc>
                  <a:txBody>
                    <a:bodyPr/>
                    <a:lstStyle/>
                    <a:p>
                      <a:r>
                        <a:rPr lang="en-US" sz="1900" dirty="0"/>
                        <a:t>14.7 (14.2–15.0) vs. 36.6 months (33.1–NR); HR: 0.29, CI: 0.24–0.35</a:t>
                      </a:r>
                    </a:p>
                  </a:txBody>
                  <a:tcPr marL="121920" marR="121920" marT="60960" marB="60960"/>
                </a:tc>
                <a:tc>
                  <a:txBody>
                    <a:bodyPr/>
                    <a:lstStyle/>
                    <a:p>
                      <a:r>
                        <a:rPr lang="en-US" sz="1900" dirty="0"/>
                        <a:t>16.2 vs. 40.5 months; HR: 0.30, CI: 0.24–0.36</a:t>
                      </a:r>
                    </a:p>
                  </a:txBody>
                  <a:tcPr marL="121920" marR="121920" marT="60960" marB="60960"/>
                </a:tc>
                <a:tc>
                  <a:txBody>
                    <a:bodyPr/>
                    <a:lstStyle/>
                    <a:p>
                      <a:r>
                        <a:rPr lang="en-US" sz="1900" dirty="0"/>
                        <a:t>18.4 (15.5–22.3) vs. 40.4 (34.3–NR);HR: 0.41, CI: 0.34–0.50</a:t>
                      </a:r>
                    </a:p>
                  </a:txBody>
                  <a:tcPr marL="121920" marR="121920" marT="60960" marB="60960"/>
                </a:tc>
                <a:extLst>
                  <a:ext uri="{0D108BD9-81ED-4DB2-BD59-A6C34878D82A}">
                    <a16:rowId xmlns:a16="http://schemas.microsoft.com/office/drawing/2014/main" val="1311872918"/>
                  </a:ext>
                </a:extLst>
              </a:tr>
              <a:tr h="975360">
                <a:tc>
                  <a:txBody>
                    <a:bodyPr/>
                    <a:lstStyle/>
                    <a:p>
                      <a:r>
                        <a:rPr lang="en-US" sz="1900" dirty="0"/>
                        <a:t>Overall survival</a:t>
                      </a:r>
                    </a:p>
                  </a:txBody>
                  <a:tcPr marL="121920" marR="121920" marT="60960" marB="60960"/>
                </a:tc>
                <a:tc>
                  <a:txBody>
                    <a:bodyPr/>
                    <a:lstStyle/>
                    <a:p>
                      <a:r>
                        <a:rPr lang="en-US" sz="1900" dirty="0"/>
                        <a:t>56.3 (54.5–63.0) vs. 67.0 (64.0–NR); HR: 0.73, CI: 0.61–0.89</a:t>
                      </a:r>
                    </a:p>
                  </a:txBody>
                  <a:tcPr marL="121920" marR="121920" marT="60960" marB="60960"/>
                </a:tc>
                <a:tc>
                  <a:txBody>
                    <a:bodyPr/>
                    <a:lstStyle/>
                    <a:p>
                      <a:r>
                        <a:rPr lang="en-US" sz="1900" dirty="0"/>
                        <a:t>59.9 (52.8–NR) vs. 73.9 months (61.2–NR); HR: 0.79, CI: 0.65–0.96</a:t>
                      </a:r>
                    </a:p>
                  </a:txBody>
                  <a:tcPr marL="121920" marR="121920" marT="60960" marB="60960"/>
                </a:tc>
                <a:tc>
                  <a:txBody>
                    <a:bodyPr/>
                    <a:lstStyle/>
                    <a:p>
                      <a:r>
                        <a:rPr lang="en-US" sz="1900" dirty="0"/>
                        <a:t>NR vs. NR; HR: 0.69, CI: 0.53–0.88</a:t>
                      </a:r>
                    </a:p>
                  </a:txBody>
                  <a:tcPr marL="121920" marR="121920" marT="60960" marB="60960"/>
                </a:tc>
                <a:extLst>
                  <a:ext uri="{0D108BD9-81ED-4DB2-BD59-A6C34878D82A}">
                    <a16:rowId xmlns:a16="http://schemas.microsoft.com/office/drawing/2014/main" val="497299941"/>
                  </a:ext>
                </a:extLst>
              </a:tr>
              <a:tr h="690880">
                <a:tc>
                  <a:txBody>
                    <a:bodyPr/>
                    <a:lstStyle/>
                    <a:p>
                      <a:r>
                        <a:rPr lang="en-US" sz="1900" dirty="0"/>
                        <a:t>Grade ≥ 3 adverse event</a:t>
                      </a:r>
                    </a:p>
                  </a:txBody>
                  <a:tcPr marL="121920" marR="121920" marT="60960" marB="60960"/>
                </a:tc>
                <a:tc>
                  <a:txBody>
                    <a:bodyPr/>
                    <a:lstStyle/>
                    <a:p>
                      <a:r>
                        <a:rPr lang="en-US" sz="1900" dirty="0"/>
                        <a:t>27.0 vs. 48.0%</a:t>
                      </a:r>
                    </a:p>
                  </a:txBody>
                  <a:tcPr marL="121920" marR="121920" marT="60960" marB="60960"/>
                </a:tc>
                <a:tc>
                  <a:txBody>
                    <a:bodyPr/>
                    <a:lstStyle/>
                    <a:p>
                      <a:r>
                        <a:rPr lang="en-US" sz="1900" dirty="0"/>
                        <a:t>36.5 vs. 59.0%</a:t>
                      </a:r>
                    </a:p>
                  </a:txBody>
                  <a:tcPr marL="121920" marR="121920" marT="60960" marB="60960"/>
                </a:tc>
                <a:tc>
                  <a:txBody>
                    <a:bodyPr/>
                    <a:lstStyle/>
                    <a:p>
                      <a:r>
                        <a:rPr lang="en-US" sz="1900" dirty="0"/>
                        <a:t>25.1 vs. 30.3%</a:t>
                      </a:r>
                    </a:p>
                  </a:txBody>
                  <a:tcPr marL="121920" marR="121920" marT="60960" marB="60960"/>
                </a:tc>
                <a:extLst>
                  <a:ext uri="{0D108BD9-81ED-4DB2-BD59-A6C34878D82A}">
                    <a16:rowId xmlns:a16="http://schemas.microsoft.com/office/drawing/2014/main" val="4265352358"/>
                  </a:ext>
                </a:extLst>
              </a:tr>
            </a:tbl>
          </a:graphicData>
        </a:graphic>
      </p:graphicFrame>
      <p:sp>
        <p:nvSpPr>
          <p:cNvPr id="7" name="Footer Placeholder 1">
            <a:extLst>
              <a:ext uri="{FF2B5EF4-FFF2-40B4-BE49-F238E27FC236}">
                <a16:creationId xmlns:a16="http://schemas.microsoft.com/office/drawing/2014/main" id="{590F6D7D-208F-981D-4F18-C13DB41D4898}"/>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8" name="TextBox 7">
            <a:extLst>
              <a:ext uri="{FF2B5EF4-FFF2-40B4-BE49-F238E27FC236}">
                <a16:creationId xmlns:a16="http://schemas.microsoft.com/office/drawing/2014/main" id="{CB77C7F4-803F-C2C7-306B-2E98975378D2}"/>
              </a:ext>
            </a:extLst>
          </p:cNvPr>
          <p:cNvSpPr txBox="1"/>
          <p:nvPr/>
        </p:nvSpPr>
        <p:spPr bwMode="auto">
          <a:xfrm>
            <a:off x="7016886" y="5964522"/>
            <a:ext cx="4785652" cy="225767"/>
          </a:xfrm>
          <a:prstGeom prst="rect">
            <a:avLst/>
          </a:prstGeom>
          <a:noFill/>
          <a:ln w="19050" algn="ctr">
            <a:noFill/>
            <a:miter lim="800000"/>
            <a:headEnd/>
            <a:tailEnd/>
          </a:ln>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52049"/>
                </a:solidFill>
                <a:effectLst/>
                <a:uLnTx/>
                <a:uFillTx/>
                <a:latin typeface="Arial"/>
                <a:ea typeface="+mn-ea"/>
                <a:cs typeface="+mn-cs"/>
              </a:rPr>
              <a:t>Wenzel M et al. Prostate Cancer Prostatic Diseases 2022</a:t>
            </a:r>
          </a:p>
        </p:txBody>
      </p:sp>
    </p:spTree>
    <p:extLst>
      <p:ext uri="{BB962C8B-B14F-4D97-AF65-F5344CB8AC3E}">
        <p14:creationId xmlns:p14="http://schemas.microsoft.com/office/powerpoint/2010/main" val="5426884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8F6C69-7FFC-A3DB-773E-47EDEDEA6F7C}"/>
              </a:ext>
            </a:extLst>
          </p:cNvPr>
          <p:cNvSpPr>
            <a:spLocks noGrp="1"/>
          </p:cNvSpPr>
          <p:nvPr>
            <p:ph type="title"/>
          </p:nvPr>
        </p:nvSpPr>
        <p:spPr>
          <a:xfrm>
            <a:off x="580836" y="840049"/>
            <a:ext cx="10898107" cy="611449"/>
          </a:xfrm>
        </p:spPr>
        <p:txBody>
          <a:bodyPr/>
          <a:lstStyle/>
          <a:p>
            <a:r>
              <a:rPr lang="en-US" dirty="0"/>
              <a:t>Current/future directions in </a:t>
            </a:r>
            <a:r>
              <a:rPr lang="en-US" dirty="0" err="1"/>
              <a:t>nmCRPC</a:t>
            </a:r>
            <a:r>
              <a:rPr lang="en-US" dirty="0"/>
              <a:t> and oligometastatic CRPC</a:t>
            </a:r>
          </a:p>
        </p:txBody>
      </p:sp>
      <p:sp>
        <p:nvSpPr>
          <p:cNvPr id="6" name="Content Placeholder 5">
            <a:extLst>
              <a:ext uri="{FF2B5EF4-FFF2-40B4-BE49-F238E27FC236}">
                <a16:creationId xmlns:a16="http://schemas.microsoft.com/office/drawing/2014/main" id="{772689A6-8BF9-93CF-D43F-BF158C4ECCB6}"/>
              </a:ext>
            </a:extLst>
          </p:cNvPr>
          <p:cNvSpPr>
            <a:spLocks noGrp="1"/>
          </p:cNvSpPr>
          <p:nvPr>
            <p:ph idx="1"/>
          </p:nvPr>
        </p:nvSpPr>
        <p:spPr>
          <a:xfrm>
            <a:off x="628723" y="1764794"/>
            <a:ext cx="10850220" cy="3909393"/>
          </a:xfrm>
        </p:spPr>
        <p:txBody>
          <a:bodyPr/>
          <a:lstStyle/>
          <a:p>
            <a:r>
              <a:rPr lang="en-US" dirty="0"/>
              <a:t>What is the optimal definition of oligometastatic/</a:t>
            </a:r>
            <a:r>
              <a:rPr lang="en-US" dirty="0" err="1"/>
              <a:t>oligorecurrent</a:t>
            </a:r>
            <a:r>
              <a:rPr lang="en-US" dirty="0"/>
              <a:t> disease by metabolic imaging? </a:t>
            </a:r>
          </a:p>
          <a:p>
            <a:r>
              <a:rPr lang="en-US" dirty="0"/>
              <a:t>What is role of metastasis-directed treatment in CRPC? </a:t>
            </a:r>
          </a:p>
          <a:p>
            <a:r>
              <a:rPr lang="en-US" dirty="0"/>
              <a:t>Is there a subset of patients for whom switch in ARSI is reasonable (e.g. low volume of disease by PET)? </a:t>
            </a:r>
          </a:p>
          <a:p>
            <a:r>
              <a:rPr lang="en-US" dirty="0"/>
              <a:t>Molecular features to guide treatment sequencing/selection?</a:t>
            </a:r>
          </a:p>
          <a:p>
            <a:r>
              <a:rPr lang="en-US" dirty="0"/>
              <a:t>Combination versus sequential treatment? </a:t>
            </a:r>
          </a:p>
          <a:p>
            <a:pPr lvl="1"/>
            <a:r>
              <a:rPr lang="en-US" dirty="0"/>
              <a:t>E.g. ARSI + </a:t>
            </a:r>
            <a:r>
              <a:rPr lang="en-US" dirty="0" err="1"/>
              <a:t>PARPi</a:t>
            </a:r>
            <a:r>
              <a:rPr lang="en-US" dirty="0"/>
              <a:t> phase 3 trial data</a:t>
            </a:r>
          </a:p>
        </p:txBody>
      </p:sp>
      <p:sp>
        <p:nvSpPr>
          <p:cNvPr id="5" name="Footer Placeholder 1">
            <a:extLst>
              <a:ext uri="{FF2B5EF4-FFF2-40B4-BE49-F238E27FC236}">
                <a16:creationId xmlns:a16="http://schemas.microsoft.com/office/drawing/2014/main" id="{A6078CA3-C3CB-FE63-292C-7AC70600121F}"/>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Tree>
    <p:extLst>
      <p:ext uri="{BB962C8B-B14F-4D97-AF65-F5344CB8AC3E}">
        <p14:creationId xmlns:p14="http://schemas.microsoft.com/office/powerpoint/2010/main" val="1454275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7ADBD42-AD5A-8245-8245-91AD3260B513}"/>
              </a:ext>
            </a:extLst>
          </p:cNvPr>
          <p:cNvSpPr>
            <a:spLocks noGrp="1"/>
          </p:cNvSpPr>
          <p:nvPr>
            <p:ph type="title"/>
          </p:nvPr>
        </p:nvSpPr>
        <p:spPr/>
        <p:txBody>
          <a:bodyPr/>
          <a:lstStyle/>
          <a:p>
            <a:r>
              <a:rPr lang="en-US" dirty="0"/>
              <a:t>Take Home Points</a:t>
            </a:r>
          </a:p>
        </p:txBody>
      </p:sp>
      <p:sp>
        <p:nvSpPr>
          <p:cNvPr id="10" name="Footer Placeholder 1">
            <a:extLst>
              <a:ext uri="{FF2B5EF4-FFF2-40B4-BE49-F238E27FC236}">
                <a16:creationId xmlns:a16="http://schemas.microsoft.com/office/drawing/2014/main" id="{ACA2516C-B633-5660-7E40-1A39BDE574F0}"/>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Optimizing the Management of Nonmetastatic Prostate Cancer</a:t>
            </a:r>
          </a:p>
        </p:txBody>
      </p:sp>
      <p:sp>
        <p:nvSpPr>
          <p:cNvPr id="2" name="Content Placeholder 5">
            <a:extLst>
              <a:ext uri="{FF2B5EF4-FFF2-40B4-BE49-F238E27FC236}">
                <a16:creationId xmlns:a16="http://schemas.microsoft.com/office/drawing/2014/main" id="{9F29AFF4-F0DE-0DE3-894E-5BB5FEC82945}"/>
              </a:ext>
            </a:extLst>
          </p:cNvPr>
          <p:cNvSpPr txBox="1">
            <a:spLocks/>
          </p:cNvSpPr>
          <p:nvPr/>
        </p:nvSpPr>
        <p:spPr>
          <a:xfrm>
            <a:off x="604781" y="1168165"/>
            <a:ext cx="10850220" cy="3909393"/>
          </a:xfrm>
          <a:prstGeom prst="rect">
            <a:avLst/>
          </a:prstGeom>
        </p:spPr>
        <p:txBody>
          <a:bodyPr/>
          <a:lstStyle>
            <a:lvl1pPr marL="233357" indent="-23335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522275" indent="-227007"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20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746106" indent="-166684"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979463" indent="-173034"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16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3357" marR="0" lvl="0" indent="-233357" algn="l" defTabSz="640064" rtl="0" eaLnBrk="1" fontAlgn="auto" latinLnBrk="0" hangingPunct="1">
              <a:lnSpc>
                <a:spcPct val="100000"/>
              </a:lnSpc>
              <a:spcBef>
                <a:spcPts val="0"/>
              </a:spcBef>
              <a:spcAft>
                <a:spcPts val="600"/>
              </a:spcAft>
              <a:buClr>
                <a:srgbClr val="178CCB"/>
              </a:buClr>
              <a:buSzPct val="80000"/>
              <a:buFont typeface="Wingdings" charset="2"/>
              <a:buChar char="§"/>
              <a:tabLst/>
              <a:defRPr/>
            </a:pPr>
            <a:r>
              <a:rPr kumimoji="0" lang="en-US" sz="2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ADT intensification improves long term outcomes in high risk early stage prostate cancer </a:t>
            </a:r>
          </a:p>
          <a:p>
            <a:pPr marL="522275" marR="0" lvl="1" indent="-227007" algn="l" defTabSz="640064" rtl="0" eaLnBrk="1" fontAlgn="auto" latinLnBrk="0" hangingPunct="1">
              <a:lnSpc>
                <a:spcPct val="100000"/>
              </a:lnSpc>
              <a:spcBef>
                <a:spcPts val="0"/>
              </a:spcBef>
              <a:spcAft>
                <a:spcPts val="600"/>
              </a:spcAft>
              <a:buClr>
                <a:srgbClr val="052049"/>
              </a:buClr>
              <a:buSzPct val="100000"/>
              <a:buFont typeface=".AppleSystemUIFont" charset="0"/>
              <a:buChar char="-"/>
              <a:tabLst/>
              <a:defRPr/>
            </a:pPr>
            <a:r>
              <a:rPr kumimoji="0" lang="en-US" sz="2667"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Very high risk localized newly diagnosed prostate cancer </a:t>
            </a:r>
          </a:p>
          <a:p>
            <a:pPr marL="522275" marR="0" lvl="1" indent="-227007" algn="l" defTabSz="640064" rtl="0" eaLnBrk="1" fontAlgn="auto" latinLnBrk="0" hangingPunct="1">
              <a:lnSpc>
                <a:spcPct val="100000"/>
              </a:lnSpc>
              <a:spcBef>
                <a:spcPts val="0"/>
              </a:spcBef>
              <a:spcAft>
                <a:spcPts val="600"/>
              </a:spcAft>
              <a:buClr>
                <a:srgbClr val="052049"/>
              </a:buClr>
              <a:buSzPct val="100000"/>
              <a:buFont typeface=".AppleSystemUIFont" charset="0"/>
              <a:buChar char="-"/>
              <a:tabLst/>
              <a:defRPr/>
            </a:pPr>
            <a:r>
              <a:rPr kumimoji="0" lang="en-US" sz="2667"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High risk non-metastatic biochemically recurrent disease</a:t>
            </a:r>
          </a:p>
          <a:p>
            <a:pPr marL="233357" marR="0" lvl="0" indent="-233357" algn="l" defTabSz="640064" rtl="0" eaLnBrk="1" fontAlgn="auto" latinLnBrk="0" hangingPunct="1">
              <a:lnSpc>
                <a:spcPct val="100000"/>
              </a:lnSpc>
              <a:spcBef>
                <a:spcPts val="0"/>
              </a:spcBef>
              <a:spcAft>
                <a:spcPts val="600"/>
              </a:spcAft>
              <a:buClr>
                <a:srgbClr val="178CCB"/>
              </a:buClr>
              <a:buSzPct val="80000"/>
              <a:buFont typeface="Wingdings" charset="2"/>
              <a:buChar char="§"/>
              <a:tabLst/>
              <a:defRPr/>
            </a:pPr>
            <a:r>
              <a:rPr kumimoji="0" lang="en-US" sz="2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Risk stratification is critical to select patients appropriate for treatment intensification</a:t>
            </a:r>
          </a:p>
          <a:p>
            <a:pPr marL="522275" marR="0" lvl="1" indent="-227007" algn="l" defTabSz="640064" rtl="0" eaLnBrk="1" fontAlgn="auto" latinLnBrk="0" hangingPunct="1">
              <a:lnSpc>
                <a:spcPct val="100000"/>
              </a:lnSpc>
              <a:spcBef>
                <a:spcPts val="0"/>
              </a:spcBef>
              <a:spcAft>
                <a:spcPts val="600"/>
              </a:spcAft>
              <a:buClr>
                <a:srgbClr val="052049"/>
              </a:buClr>
              <a:buSzPct val="100000"/>
              <a:buFont typeface=".AppleSystemUIFont" charset="0"/>
              <a:buChar char="-"/>
              <a:tabLst/>
              <a:defRPr/>
            </a:pPr>
            <a:r>
              <a:rPr kumimoji="0" lang="en-US" sz="2667"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Validation of predictive biomarkers is critical</a:t>
            </a:r>
          </a:p>
          <a:p>
            <a:pPr marL="233357" marR="0" lvl="0" indent="-233357" algn="l" defTabSz="640064" rtl="0" eaLnBrk="1" fontAlgn="auto" latinLnBrk="0" hangingPunct="1">
              <a:lnSpc>
                <a:spcPct val="100000"/>
              </a:lnSpc>
              <a:spcBef>
                <a:spcPts val="0"/>
              </a:spcBef>
              <a:spcAft>
                <a:spcPts val="600"/>
              </a:spcAft>
              <a:buClr>
                <a:srgbClr val="178CCB"/>
              </a:buClr>
              <a:buSzPct val="80000"/>
              <a:buFont typeface="Wingdings" charset="2"/>
              <a:buChar char="§"/>
              <a:tabLst/>
              <a:defRPr/>
            </a:pPr>
            <a:r>
              <a:rPr kumimoji="0" lang="en-US" sz="2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ADT-free treatment approaches including metastasis-directed radiation offer promise but require rigorous prospective validation </a:t>
            </a:r>
          </a:p>
        </p:txBody>
      </p:sp>
    </p:spTree>
    <p:extLst>
      <p:ext uri="{BB962C8B-B14F-4D97-AF65-F5344CB8AC3E}">
        <p14:creationId xmlns:p14="http://schemas.microsoft.com/office/powerpoint/2010/main" val="20489451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Heath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95EEBB17-252B-328B-F0E2-7C7C1F3A6B8C}"/>
              </a:ext>
            </a:extLst>
          </p:cNvPr>
          <p:cNvGraphicFramePr>
            <a:graphicFrameLocks/>
          </p:cNvGraphicFramePr>
          <p:nvPr/>
        </p:nvGraphicFramePr>
        <p:xfrm>
          <a:off x="623392" y="1314496"/>
          <a:ext cx="10657184" cy="4991662"/>
        </p:xfrm>
        <a:graphic>
          <a:graphicData uri="http://schemas.openxmlformats.org/drawingml/2006/table">
            <a:tbl>
              <a:tblPr firstRow="1" bandRow="1">
                <a:tableStyleId>{F2DE63D5-997A-4646-A377-4702673A728D}</a:tableStyleId>
              </a:tblPr>
              <a:tblGrid>
                <a:gridCol w="2486676">
                  <a:extLst>
                    <a:ext uri="{9D8B030D-6E8A-4147-A177-3AD203B41FA5}">
                      <a16:colId xmlns:a16="http://schemas.microsoft.com/office/drawing/2014/main" val="20000"/>
                    </a:ext>
                  </a:extLst>
                </a:gridCol>
                <a:gridCol w="8170508">
                  <a:extLst>
                    <a:ext uri="{9D8B030D-6E8A-4147-A177-3AD203B41FA5}">
                      <a16:colId xmlns:a16="http://schemas.microsoft.com/office/drawing/2014/main" val="20001"/>
                    </a:ext>
                  </a:extLst>
                </a:gridCol>
              </a:tblGrid>
              <a:tr h="335000">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AstraZeneca Pharmaceuticals LP, Bayer HealthCare Pharmaceuticals,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79382">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AstraZeneca Pharmaceuticals LP, Bayer HealthCare Pharmaceuticals, Janssen Biotech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2381903">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Arvinas</a:t>
                      </a:r>
                      <a:r>
                        <a:rPr lang="en-US" sz="1800" b="0" kern="1200" dirty="0">
                          <a:solidFill>
                            <a:schemeClr val="tx1"/>
                          </a:solidFill>
                          <a:effectLst/>
                          <a:latin typeface="+mn-lt"/>
                          <a:ea typeface="+mn-ea"/>
                          <a:cs typeface="+mn-cs"/>
                        </a:rPr>
                        <a:t>, Astellas, AstraZeneca Pharmaceuticals LP, Bayer HealthCare Pharmaceuticals, </a:t>
                      </a:r>
                      <a:r>
                        <a:rPr lang="en-US" sz="1800" b="0" kern="1200" dirty="0" err="1">
                          <a:solidFill>
                            <a:schemeClr val="tx1"/>
                          </a:solidFill>
                          <a:effectLst/>
                          <a:latin typeface="+mn-lt"/>
                          <a:ea typeface="+mn-ea"/>
                          <a:cs typeface="+mn-cs"/>
                        </a:rPr>
                        <a:t>BioXcel</a:t>
                      </a:r>
                      <a:r>
                        <a:rPr lang="en-US" sz="1800" b="0" kern="1200" dirty="0">
                          <a:solidFill>
                            <a:schemeClr val="tx1"/>
                          </a:solidFill>
                          <a:effectLst/>
                          <a:latin typeface="+mn-lt"/>
                          <a:ea typeface="+mn-ea"/>
                          <a:cs typeface="+mn-cs"/>
                        </a:rPr>
                        <a:t> Therapeutics Inc, Bristol Myers Squibb, </a:t>
                      </a:r>
                      <a:r>
                        <a:rPr lang="en-US" sz="1800" b="0" kern="1200" dirty="0" err="1">
                          <a:solidFill>
                            <a:schemeClr val="tx1"/>
                          </a:solidFill>
                          <a:effectLst/>
                          <a:latin typeface="+mn-lt"/>
                          <a:ea typeface="+mn-ea"/>
                          <a:cs typeface="+mn-cs"/>
                        </a:rPr>
                        <a:t>Calithera</a:t>
                      </a:r>
                      <a:r>
                        <a:rPr lang="en-US" sz="1800" b="0" kern="1200" dirty="0">
                          <a:solidFill>
                            <a:schemeClr val="tx1"/>
                          </a:solidFill>
                          <a:effectLst/>
                          <a:latin typeface="+mn-lt"/>
                          <a:ea typeface="+mn-ea"/>
                          <a:cs typeface="+mn-cs"/>
                        </a:rPr>
                        <a:t> Biosciences, Caris Life Sciences,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Corvus Pharmaceuticals, Daiichi Sankyo Inc, Eisai Inc, </a:t>
                      </a:r>
                      <a:r>
                        <a:rPr lang="en-US" sz="1800" b="0" kern="1200" dirty="0" err="1">
                          <a:solidFill>
                            <a:schemeClr val="tx1"/>
                          </a:solidFill>
                          <a:effectLst/>
                          <a:latin typeface="+mn-lt"/>
                          <a:ea typeface="+mn-ea"/>
                          <a:cs typeface="+mn-cs"/>
                        </a:rPr>
                        <a:t>Exelixis</a:t>
                      </a:r>
                      <a:r>
                        <a:rPr lang="en-US" sz="1800" b="0" kern="1200" dirty="0">
                          <a:solidFill>
                            <a:schemeClr val="tx1"/>
                          </a:solidFill>
                          <a:effectLst/>
                          <a:latin typeface="+mn-lt"/>
                          <a:ea typeface="+mn-ea"/>
                          <a:cs typeface="+mn-cs"/>
                        </a:rPr>
                        <a:t> Inc, F Hoffmann-La Roche Ltd, Five Prime Therapeutics Inc, Fortis Therapeutics, Gilead Sciences Inc, GSK, Harpoon Therapeutics, Infinity Pharmaceuticals Inc, </a:t>
                      </a:r>
                      <a:r>
                        <a:rPr lang="en-US" sz="1800" b="0" kern="1200" dirty="0" err="1">
                          <a:solidFill>
                            <a:schemeClr val="tx1"/>
                          </a:solidFill>
                          <a:effectLst/>
                          <a:latin typeface="+mn-lt"/>
                          <a:ea typeface="+mn-ea"/>
                          <a:cs typeface="+mn-cs"/>
                        </a:rPr>
                        <a:t>iTeosTherapeutics</a:t>
                      </a:r>
                      <a:r>
                        <a:rPr lang="en-US" sz="1800" b="0" kern="1200" dirty="0">
                          <a:solidFill>
                            <a:schemeClr val="tx1"/>
                          </a:solidFill>
                          <a:effectLst/>
                          <a:latin typeface="+mn-lt"/>
                          <a:ea typeface="+mn-ea"/>
                          <a:cs typeface="+mn-cs"/>
                        </a:rPr>
                        <a:t>, Janssen Biotech Inc, Merck, </a:t>
                      </a:r>
                      <a:r>
                        <a:rPr lang="en-US" sz="1800" b="0" kern="1200" dirty="0" err="1">
                          <a:solidFill>
                            <a:schemeClr val="tx1"/>
                          </a:solidFill>
                          <a:effectLst/>
                          <a:latin typeface="+mn-lt"/>
                          <a:ea typeface="+mn-ea"/>
                          <a:cs typeface="+mn-cs"/>
                        </a:rPr>
                        <a:t>Mirati</a:t>
                      </a:r>
                      <a:r>
                        <a:rPr lang="en-US" sz="1800" b="0" kern="1200" dirty="0">
                          <a:solidFill>
                            <a:schemeClr val="tx1"/>
                          </a:solidFill>
                          <a:effectLst/>
                          <a:latin typeface="+mn-lt"/>
                          <a:ea typeface="+mn-ea"/>
                          <a:cs typeface="+mn-cs"/>
                        </a:rPr>
                        <a:t> Therapeutics Inc, </a:t>
                      </a:r>
                      <a:r>
                        <a:rPr lang="en-US" sz="1800" b="0" kern="1200" dirty="0" err="1">
                          <a:solidFill>
                            <a:schemeClr val="tx1"/>
                          </a:solidFill>
                          <a:effectLst/>
                          <a:latin typeface="+mn-lt"/>
                          <a:ea typeface="+mn-ea"/>
                          <a:cs typeface="+mn-cs"/>
                        </a:rPr>
                        <a:t>Modra</a:t>
                      </a:r>
                      <a:r>
                        <a:rPr lang="en-US" sz="1800" b="0" kern="1200" dirty="0">
                          <a:solidFill>
                            <a:schemeClr val="tx1"/>
                          </a:solidFill>
                          <a:effectLst/>
                          <a:latin typeface="+mn-lt"/>
                          <a:ea typeface="+mn-ea"/>
                          <a:cs typeface="+mn-cs"/>
                        </a:rPr>
                        <a:t> Pharmaceuticals, MSD, Novartis, </a:t>
                      </a:r>
                      <a:r>
                        <a:rPr lang="en-US" sz="1800" b="0" kern="1200" dirty="0" err="1">
                          <a:solidFill>
                            <a:schemeClr val="tx1"/>
                          </a:solidFill>
                          <a:effectLst/>
                          <a:latin typeface="+mn-lt"/>
                          <a:ea typeface="+mn-ea"/>
                          <a:cs typeface="+mn-cs"/>
                        </a:rPr>
                        <a:t>Oncolys</a:t>
                      </a:r>
                      <a:r>
                        <a:rPr lang="en-US" sz="1800" b="0" kern="1200" dirty="0">
                          <a:solidFill>
                            <a:schemeClr val="tx1"/>
                          </a:solidFill>
                          <a:effectLst/>
                          <a:latin typeface="+mn-lt"/>
                          <a:ea typeface="+mn-ea"/>
                          <a:cs typeface="+mn-cs"/>
                        </a:rPr>
                        <a:t> BioPharma, Peloton Therapeutics Inc, a wholly-owned subsidiary of Merck &amp; Co Inc, Pfizer Inc, Pharmacyclics LLC, an AbbVie Company, POINT Biopharma,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097167"/>
                  </a:ext>
                </a:extLst>
              </a:tr>
              <a:tr h="438431">
                <a:tc>
                  <a:txBody>
                    <a:bodyPr/>
                    <a:lstStyle/>
                    <a:p>
                      <a:r>
                        <a:rPr lang="en-US" sz="1800" b="1" kern="1200" dirty="0">
                          <a:solidFill>
                            <a:schemeClr val="tx1"/>
                          </a:solidFill>
                          <a:effectLst/>
                          <a:latin typeface="+mn-lt"/>
                          <a:ea typeface="+mn-ea"/>
                          <a:cs typeface="+mn-cs"/>
                        </a:rPr>
                        <a:t>Honoraria/Paid Travel</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Bayer HealthCare Pharmaceuticals, Caris Life Sciences, Sanofi,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7718226"/>
                  </a:ext>
                </a:extLst>
              </a:tr>
              <a:tr h="438431">
                <a:tc>
                  <a:txBody>
                    <a:bodyPr/>
                    <a:lstStyle/>
                    <a:p>
                      <a:r>
                        <a:rPr lang="en-US" sz="1800" b="1" kern="1200" dirty="0">
                          <a:solidFill>
                            <a:schemeClr val="tx1"/>
                          </a:solidFill>
                          <a:effectLst/>
                          <a:latin typeface="+mn-lt"/>
                          <a:ea typeface="+mn-ea"/>
                          <a:cs typeface="+mn-cs"/>
                        </a:rPr>
                        <a:t>Speakers Bureau</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2136180"/>
                  </a:ext>
                </a:extLst>
              </a:tr>
              <a:tr h="579382">
                <a:tc>
                  <a:txBody>
                    <a:bodyPr/>
                    <a:lstStyle/>
                    <a:p>
                      <a:r>
                        <a:rPr lang="en-US" sz="1800" b="1" kern="1200" dirty="0">
                          <a:solidFill>
                            <a:schemeClr val="tx1"/>
                          </a:solidFill>
                          <a:effectLst/>
                          <a:latin typeface="+mn-lt"/>
                          <a:ea typeface="+mn-ea"/>
                          <a:cs typeface="+mn-cs"/>
                        </a:rPr>
                        <a:t>Nonrelevant Financial Relationship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Calibr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7631144"/>
                  </a:ext>
                </a:extLst>
              </a:tr>
            </a:tbl>
          </a:graphicData>
        </a:graphic>
      </p:graphicFrame>
    </p:spTree>
    <p:custDataLst>
      <p:tags r:id="rId1"/>
    </p:custDataLst>
    <p:extLst>
      <p:ext uri="{BB962C8B-B14F-4D97-AF65-F5344CB8AC3E}">
        <p14:creationId xmlns:p14="http://schemas.microsoft.com/office/powerpoint/2010/main" val="2855858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B29BC-FC4C-D99D-1D95-F38C8E138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B911C6-962E-1446-8B75-7B4CAA607F15}"/>
              </a:ext>
            </a:extLst>
          </p:cNvPr>
          <p:cNvSpPr>
            <a:spLocks noGrp="1"/>
          </p:cNvSpPr>
          <p:nvPr>
            <p:ph type="title"/>
          </p:nvPr>
        </p:nvSpPr>
        <p:spPr>
          <a:xfrm>
            <a:off x="770562" y="2857500"/>
            <a:ext cx="10598227" cy="1143000"/>
          </a:xfrm>
        </p:spPr>
        <p:txBody>
          <a:bodyPr/>
          <a:lstStyle/>
          <a:p>
            <a:r>
              <a:rPr lang="en-US" dirty="0"/>
              <a:t>MODULE 2: Evidence-Based Selection of Treatment for Metastatic Hormone-Sensitive Prostate Cancer (</a:t>
            </a:r>
            <a:r>
              <a:rPr lang="en-US" dirty="0" err="1"/>
              <a:t>mHSPC</a:t>
            </a:r>
            <a:r>
              <a:rPr lang="en-US" dirty="0"/>
              <a:t>) – Dr </a:t>
            </a:r>
            <a:r>
              <a:rPr lang="en-US" dirty="0" err="1"/>
              <a:t>Antonarakis</a:t>
            </a:r>
            <a:endParaRPr lang="en-US" dirty="0"/>
          </a:p>
        </p:txBody>
      </p:sp>
    </p:spTree>
    <p:extLst>
      <p:ext uri="{BB962C8B-B14F-4D97-AF65-F5344CB8AC3E}">
        <p14:creationId xmlns:p14="http://schemas.microsoft.com/office/powerpoint/2010/main" val="1959062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8E9136-55A5-59BD-10E8-3711599F6E55}"/>
              </a:ext>
            </a:extLst>
          </p:cNvPr>
          <p:cNvSpPr txBox="1"/>
          <p:nvPr/>
        </p:nvSpPr>
        <p:spPr>
          <a:xfrm>
            <a:off x="7074079" y="4862416"/>
            <a:ext cx="2289551"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p:txBody>
      </p:sp>
      <p:pic>
        <p:nvPicPr>
          <p:cNvPr id="4" name="Picture 3" descr="A person wearing a headset and smiling&#10;&#10;Description automatically generated">
            <a:extLst>
              <a:ext uri="{FF2B5EF4-FFF2-40B4-BE49-F238E27FC236}">
                <a16:creationId xmlns:a16="http://schemas.microsoft.com/office/drawing/2014/main" id="{4E2E14DC-256A-DBF4-3853-07DC9A39CA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74079" y="2460304"/>
            <a:ext cx="2289551" cy="2286000"/>
          </a:xfrm>
          <a:prstGeom prst="rect">
            <a:avLst/>
          </a:prstGeom>
          <a:ln w="25400">
            <a:solidFill>
              <a:srgbClr val="3333CC"/>
            </a:solidFill>
          </a:ln>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06540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Current approaches to the treatment of </a:t>
            </a:r>
            <a:r>
              <a:rPr kumimoji="0" lang="en-US" sz="3200" b="1" i="0" u="none" strike="noStrike" kern="0" cap="none" spc="0" normalizeH="0" baseline="0" noProof="0" dirty="0" err="1">
                <a:ln>
                  <a:noFill/>
                </a:ln>
                <a:solidFill>
                  <a:srgbClr val="FFFFFF"/>
                </a:solidFill>
                <a:effectLst/>
                <a:uLnTx/>
                <a:uFillTx/>
                <a:latin typeface="Calibri"/>
                <a:ea typeface="MS PGothic" pitchFamily="34" charset="-128"/>
                <a:cs typeface="Calibri"/>
              </a:rPr>
              <a:t>mHSPC</a:t>
            </a: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 PSMA-PET imaging as part of the armamentarium</a:t>
            </a:r>
          </a:p>
        </p:txBody>
      </p:sp>
      <p:sp>
        <p:nvSpPr>
          <p:cNvPr id="18" name="TextBox 17">
            <a:extLst>
              <a:ext uri="{FF2B5EF4-FFF2-40B4-BE49-F238E27FC236}">
                <a16:creationId xmlns:a16="http://schemas.microsoft.com/office/drawing/2014/main" id="{45F9E08B-EBE9-DA31-4517-0568092FFF51}"/>
              </a:ext>
            </a:extLst>
          </p:cNvPr>
          <p:cNvSpPr txBox="1"/>
          <p:nvPr/>
        </p:nvSpPr>
        <p:spPr>
          <a:xfrm>
            <a:off x="2465659"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5238"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4005491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40298" y="1846853"/>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Is ADT intensification with an AR pathway inhibitor now standard of care? When combining an AR pathway inhibitor with ADT for a patient with </a:t>
            </a:r>
            <a:r>
              <a:rPr kumimoji="0" lang="en-US" sz="2400" b="1" i="1" u="none" strike="noStrike" kern="1200" cap="none" spc="0" normalizeH="0" baseline="0" noProof="0" dirty="0" err="1">
                <a:ln>
                  <a:noFill/>
                </a:ln>
                <a:solidFill>
                  <a:srgbClr val="3333CC"/>
                </a:solidFill>
                <a:effectLst/>
                <a:uLnTx/>
                <a:uFillTx/>
                <a:latin typeface="Calibri" charset="0"/>
                <a:ea typeface="MS PGothic" pitchFamily="34" charset="-128"/>
              </a:rPr>
              <a:t>mHSPC</a:t>
            </a: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 do you have a preference for a specific agent?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In what situations do you utilize the ARASENS regimen of ADT/docetaxel/</a:t>
            </a:r>
            <a:r>
              <a:rPr kumimoji="0" lang="en-US" sz="2400" b="1" i="1" u="none" strike="noStrike" kern="1200" cap="none" spc="0" normalizeH="0" baseline="0" noProof="0" dirty="0" err="1">
                <a:ln>
                  <a:noFill/>
                </a:ln>
                <a:solidFill>
                  <a:srgbClr val="3333CC"/>
                </a:solidFill>
                <a:effectLst/>
                <a:uLnTx/>
                <a:uFillTx/>
                <a:latin typeface="Calibri" charset="0"/>
                <a:ea typeface="MS PGothic" pitchFamily="34" charset="-128"/>
              </a:rPr>
              <a:t>darolutamide</a:t>
            </a: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How would you approach a patient with negative conventional imaging but a PSMA-PET suggestive of metastatic disease?</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912284" y="3845447"/>
            <a:ext cx="32280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p:txBody>
      </p:sp>
      <p:pic>
        <p:nvPicPr>
          <p:cNvPr id="3" name="Picture 2" descr="A person wearing a headset and smiling&#10;&#10;Description automatically generated">
            <a:extLst>
              <a:ext uri="{FF2B5EF4-FFF2-40B4-BE49-F238E27FC236}">
                <a16:creationId xmlns:a16="http://schemas.microsoft.com/office/drawing/2014/main" id="{201409BA-D635-4957-80D1-4B54976654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4" y="1938271"/>
            <a:ext cx="3228014" cy="18157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1381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06540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Real-world experience with side effects associated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with AR inhibitors</a:t>
            </a:r>
          </a:p>
        </p:txBody>
      </p:sp>
      <p:sp>
        <p:nvSpPr>
          <p:cNvPr id="14" name="TextBox 13">
            <a:extLst>
              <a:ext uri="{FF2B5EF4-FFF2-40B4-BE49-F238E27FC236}">
                <a16:creationId xmlns:a16="http://schemas.microsoft.com/office/drawing/2014/main" id="{764AFCD7-30BC-B5E1-4FC1-DDDB60B69633}"/>
              </a:ext>
            </a:extLst>
          </p:cNvPr>
          <p:cNvSpPr txBox="1"/>
          <p:nvPr/>
        </p:nvSpPr>
        <p:spPr>
          <a:xfrm>
            <a:off x="6213331" y="4862416"/>
            <a:ext cx="405993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8" name="TextBox 17">
            <a:extLst>
              <a:ext uri="{FF2B5EF4-FFF2-40B4-BE49-F238E27FC236}">
                <a16:creationId xmlns:a16="http://schemas.microsoft.com/office/drawing/2014/main" id="{45F9E08B-EBE9-DA31-4517-0568092FFF51}"/>
              </a:ext>
            </a:extLst>
          </p:cNvPr>
          <p:cNvSpPr txBox="1"/>
          <p:nvPr/>
        </p:nvSpPr>
        <p:spPr>
          <a:xfrm>
            <a:off x="2465659"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45238" y="2460304"/>
            <a:ext cx="2289551" cy="2286000"/>
          </a:xfrm>
          <a:prstGeom prst="ellipse">
            <a:avLst/>
          </a:prstGeom>
          <a:ln w="25400">
            <a:solidFill>
              <a:srgbClr val="3333CC"/>
            </a:solidFill>
          </a:ln>
          <a:effectLst/>
        </p:spPr>
      </p:pic>
      <p:pic>
        <p:nvPicPr>
          <p:cNvPr id="21" name="Picture 20" descr="A person wearing headphones&#10;&#10;Description automatically generated">
            <a:extLst>
              <a:ext uri="{FF2B5EF4-FFF2-40B4-BE49-F238E27FC236}">
                <a16:creationId xmlns:a16="http://schemas.microsoft.com/office/drawing/2014/main" id="{BFBC36DB-BBA1-D143-689F-B9ED7E221D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74079" y="2460304"/>
            <a:ext cx="2289551" cy="2286000"/>
          </a:xfrm>
          <a:prstGeom prst="rect">
            <a:avLst/>
          </a:prstGeom>
          <a:ln w="25400">
            <a:solidFill>
              <a:srgbClr val="3333CC"/>
            </a:solidFill>
          </a:ln>
          <a:effectLst/>
        </p:spPr>
      </p:pic>
    </p:spTree>
    <p:extLst>
      <p:ext uri="{BB962C8B-B14F-4D97-AF65-F5344CB8AC3E}">
        <p14:creationId xmlns:p14="http://schemas.microsoft.com/office/powerpoint/2010/main" val="1026221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3" y="1901630"/>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What has been your experience with the toxicities associated with AR pathway inhibitors (</a:t>
            </a:r>
            <a:r>
              <a:rPr kumimoji="0" lang="en-US" sz="2400" b="1" i="1" u="none" strike="noStrike" kern="1200" cap="none" spc="0" normalizeH="0" baseline="0" noProof="0" dirty="0" err="1">
                <a:ln>
                  <a:noFill/>
                </a:ln>
                <a:solidFill>
                  <a:srgbClr val="3333CC"/>
                </a:solidFill>
                <a:effectLst/>
                <a:uLnTx/>
                <a:uFillTx/>
                <a:latin typeface="Calibri" charset="0"/>
                <a:ea typeface="MS PGothic" pitchFamily="34" charset="-128"/>
              </a:rPr>
              <a:t>eg</a:t>
            </a: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 cognitive effects with enzalutamide, rash with apalutamide, cardiovascular/hepatotoxicity and steroid toxicity with abiraterone)?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How do patient age and comorbidities affect your choice among these agents?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837261"/>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A person wearing headphones&#10;&#10;Description automatically generated">
            <a:extLst>
              <a:ext uri="{FF2B5EF4-FFF2-40B4-BE49-F238E27FC236}">
                <a16:creationId xmlns:a16="http://schemas.microsoft.com/office/drawing/2014/main" id="{EE13DDB1-9357-CC12-AFB0-ABE0BEE3DC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5" y="1925230"/>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996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0CFB87-8817-8B07-DD1B-F7829DB23212}"/>
              </a:ext>
            </a:extLst>
          </p:cNvPr>
          <p:cNvSpPr>
            <a:spLocks noGrp="1"/>
          </p:cNvSpPr>
          <p:nvPr>
            <p:ph idx="46"/>
          </p:nvPr>
        </p:nvSpPr>
        <p:spPr/>
        <p:txBody>
          <a:bodyPr/>
          <a:lstStyle/>
          <a:p>
            <a:pPr>
              <a:lnSpc>
                <a:spcPts val="2080"/>
              </a:lnSpc>
            </a:pPr>
            <a:r>
              <a:rPr lang="en-US" sz="2000" dirty="0"/>
              <a:t>De novo presentation, high volume (visceral </a:t>
            </a:r>
            <a:r>
              <a:rPr lang="en-US" sz="2000" dirty="0" err="1"/>
              <a:t>mets</a:t>
            </a:r>
            <a:r>
              <a:rPr lang="en-US" sz="2000" dirty="0"/>
              <a:t>, </a:t>
            </a:r>
            <a:br>
              <a:rPr lang="en-US" sz="2000" dirty="0"/>
            </a:br>
            <a:r>
              <a:rPr lang="en-US" sz="2000" dirty="0"/>
              <a:t>&gt;4 bone </a:t>
            </a:r>
            <a:r>
              <a:rPr lang="en-US" sz="2000" dirty="0" err="1"/>
              <a:t>mets</a:t>
            </a:r>
            <a:r>
              <a:rPr lang="en-US" sz="2000" dirty="0"/>
              <a:t> with &gt;1 beyond vertebra/pelvis)</a:t>
            </a:r>
          </a:p>
        </p:txBody>
      </p:sp>
      <p:sp>
        <p:nvSpPr>
          <p:cNvPr id="3" name="Content Placeholder 2">
            <a:extLst>
              <a:ext uri="{FF2B5EF4-FFF2-40B4-BE49-F238E27FC236}">
                <a16:creationId xmlns:a16="http://schemas.microsoft.com/office/drawing/2014/main" id="{357D865D-77FF-B23E-E1D4-2757F78620B6}"/>
              </a:ext>
            </a:extLst>
          </p:cNvPr>
          <p:cNvSpPr>
            <a:spLocks noGrp="1"/>
          </p:cNvSpPr>
          <p:nvPr>
            <p:ph idx="47"/>
          </p:nvPr>
        </p:nvSpPr>
        <p:spPr/>
        <p:txBody>
          <a:bodyPr/>
          <a:lstStyle/>
          <a:p>
            <a:r>
              <a:rPr lang="en-US" sz="2000" dirty="0"/>
              <a:t>Liver </a:t>
            </a:r>
            <a:r>
              <a:rPr lang="en-US" sz="2000" dirty="0" err="1"/>
              <a:t>mets</a:t>
            </a:r>
            <a:r>
              <a:rPr lang="en-US" sz="2000" dirty="0"/>
              <a:t> or other aggressive variant, clinical and/or genomic features, </a:t>
            </a:r>
            <a:br>
              <a:rPr lang="en-US" sz="2000" dirty="0"/>
            </a:br>
            <a:r>
              <a:rPr lang="en-US" sz="2000" dirty="0"/>
              <a:t>de novo metastatic disease, younger patient, good PS</a:t>
            </a:r>
          </a:p>
        </p:txBody>
      </p:sp>
      <p:sp>
        <p:nvSpPr>
          <p:cNvPr id="4" name="Content Placeholder 3">
            <a:extLst>
              <a:ext uri="{FF2B5EF4-FFF2-40B4-BE49-F238E27FC236}">
                <a16:creationId xmlns:a16="http://schemas.microsoft.com/office/drawing/2014/main" id="{2D0D8366-57B9-A99B-0222-00B081399DF5}"/>
              </a:ext>
            </a:extLst>
          </p:cNvPr>
          <p:cNvSpPr>
            <a:spLocks noGrp="1"/>
          </p:cNvSpPr>
          <p:nvPr>
            <p:ph idx="48"/>
          </p:nvPr>
        </p:nvSpPr>
        <p:spPr/>
        <p:txBody>
          <a:bodyPr/>
          <a:lstStyle/>
          <a:p>
            <a:pPr>
              <a:lnSpc>
                <a:spcPts val="2080"/>
              </a:lnSpc>
            </a:pPr>
            <a:r>
              <a:rPr lang="en-US" sz="2200" dirty="0"/>
              <a:t>High-volume disease by CHAARTED criteria, not solely based </a:t>
            </a:r>
            <a:br>
              <a:rPr lang="en-US" sz="2200" dirty="0"/>
            </a:br>
            <a:r>
              <a:rPr lang="en-US" sz="2200" dirty="0"/>
              <a:t>on PSMA PET (BS, CT/MRI), candidate for docetaxel</a:t>
            </a:r>
          </a:p>
        </p:txBody>
      </p:sp>
      <p:sp>
        <p:nvSpPr>
          <p:cNvPr id="5" name="Content Placeholder 4">
            <a:extLst>
              <a:ext uri="{FF2B5EF4-FFF2-40B4-BE49-F238E27FC236}">
                <a16:creationId xmlns:a16="http://schemas.microsoft.com/office/drawing/2014/main" id="{63AFF107-5803-9022-5A8E-45EFF0E82674}"/>
              </a:ext>
            </a:extLst>
          </p:cNvPr>
          <p:cNvSpPr>
            <a:spLocks noGrp="1"/>
          </p:cNvSpPr>
          <p:nvPr>
            <p:ph idx="49"/>
          </p:nvPr>
        </p:nvSpPr>
        <p:spPr/>
        <p:txBody>
          <a:bodyPr/>
          <a:lstStyle/>
          <a:p>
            <a:r>
              <a:rPr lang="en-US" dirty="0"/>
              <a:t>High-volume </a:t>
            </a:r>
            <a:r>
              <a:rPr lang="en-US" dirty="0" err="1"/>
              <a:t>mets</a:t>
            </a:r>
            <a:r>
              <a:rPr lang="en-US" dirty="0"/>
              <a:t>, symptomatic </a:t>
            </a:r>
            <a:r>
              <a:rPr lang="en-US" dirty="0" err="1"/>
              <a:t>mets</a:t>
            </a:r>
            <a:r>
              <a:rPr lang="en-US" dirty="0"/>
              <a:t>, visceral </a:t>
            </a:r>
            <a:r>
              <a:rPr lang="en-US" dirty="0" err="1"/>
              <a:t>mets</a:t>
            </a:r>
            <a:r>
              <a:rPr lang="en-US" dirty="0"/>
              <a:t>, de novo, mutation in TP53/RB1</a:t>
            </a:r>
          </a:p>
        </p:txBody>
      </p:sp>
      <p:sp>
        <p:nvSpPr>
          <p:cNvPr id="6" name="Content Placeholder 5">
            <a:extLst>
              <a:ext uri="{FF2B5EF4-FFF2-40B4-BE49-F238E27FC236}">
                <a16:creationId xmlns:a16="http://schemas.microsoft.com/office/drawing/2014/main" id="{D6C48DCD-433D-2103-3955-D0885E5176A9}"/>
              </a:ext>
            </a:extLst>
          </p:cNvPr>
          <p:cNvSpPr>
            <a:spLocks noGrp="1"/>
          </p:cNvSpPr>
          <p:nvPr>
            <p:ph idx="50"/>
          </p:nvPr>
        </p:nvSpPr>
        <p:spPr/>
        <p:txBody>
          <a:bodyPr/>
          <a:lstStyle/>
          <a:p>
            <a:pPr>
              <a:lnSpc>
                <a:spcPts val="2080"/>
              </a:lnSpc>
            </a:pPr>
            <a:r>
              <a:rPr lang="en-US" sz="2200" dirty="0"/>
              <a:t>High volume, visceral </a:t>
            </a:r>
            <a:r>
              <a:rPr lang="en-US" sz="2200" dirty="0" err="1"/>
              <a:t>mets</a:t>
            </a:r>
            <a:r>
              <a:rPr lang="en-US" sz="2200" dirty="0"/>
              <a:t>, low PSA to tumor burden, </a:t>
            </a:r>
            <a:br>
              <a:rPr lang="en-US" sz="2200" dirty="0"/>
            </a:br>
            <a:r>
              <a:rPr lang="en-US" sz="2200" dirty="0"/>
              <a:t>TSG alterations</a:t>
            </a:r>
          </a:p>
        </p:txBody>
      </p:sp>
      <p:sp>
        <p:nvSpPr>
          <p:cNvPr id="7" name="Content Placeholder 6">
            <a:extLst>
              <a:ext uri="{FF2B5EF4-FFF2-40B4-BE49-F238E27FC236}">
                <a16:creationId xmlns:a16="http://schemas.microsoft.com/office/drawing/2014/main" id="{E279B691-8DE7-FD89-FB2E-0D9DA3FC566C}"/>
              </a:ext>
            </a:extLst>
          </p:cNvPr>
          <p:cNvSpPr>
            <a:spLocks noGrp="1"/>
          </p:cNvSpPr>
          <p:nvPr>
            <p:ph idx="51"/>
          </p:nvPr>
        </p:nvSpPr>
        <p:spPr/>
        <p:txBody>
          <a:bodyPr/>
          <a:lstStyle/>
          <a:p>
            <a:r>
              <a:rPr lang="en-US" sz="2000" dirty="0"/>
              <a:t>Never for metachronous low volume, occasionally for metachronous high volume, occasionally for de novo low volume, usually for de novo high volume</a:t>
            </a:r>
          </a:p>
        </p:txBody>
      </p:sp>
      <p:sp>
        <p:nvSpPr>
          <p:cNvPr id="8" name="Title 7">
            <a:extLst>
              <a:ext uri="{FF2B5EF4-FFF2-40B4-BE49-F238E27FC236}">
                <a16:creationId xmlns:a16="http://schemas.microsoft.com/office/drawing/2014/main" id="{C1D2C1F4-0821-B7D4-6073-3120367C64BE}"/>
              </a:ext>
            </a:extLst>
          </p:cNvPr>
          <p:cNvSpPr>
            <a:spLocks noGrp="1"/>
          </p:cNvSpPr>
          <p:nvPr>
            <p:ph type="title"/>
          </p:nvPr>
        </p:nvSpPr>
        <p:spPr/>
        <p:txBody>
          <a:bodyPr/>
          <a:lstStyle/>
          <a:p>
            <a:r>
              <a:rPr lang="en-US" dirty="0"/>
              <a:t>What are your usual criteria for using ADT with docetaxel and </a:t>
            </a:r>
            <a:r>
              <a:rPr lang="en-US" dirty="0" err="1"/>
              <a:t>darolutamide</a:t>
            </a:r>
            <a:r>
              <a:rPr lang="en-US" dirty="0"/>
              <a:t> for patients with </a:t>
            </a:r>
            <a:r>
              <a:rPr lang="en-US" dirty="0" err="1"/>
              <a:t>mHSPC</a:t>
            </a:r>
            <a:r>
              <a:rPr lang="en-US" dirty="0"/>
              <a:t>?</a:t>
            </a:r>
          </a:p>
        </p:txBody>
      </p:sp>
      <p:sp>
        <p:nvSpPr>
          <p:cNvPr id="9" name="Content Placeholder 8">
            <a:extLst>
              <a:ext uri="{FF2B5EF4-FFF2-40B4-BE49-F238E27FC236}">
                <a16:creationId xmlns:a16="http://schemas.microsoft.com/office/drawing/2014/main" id="{7A0615F4-AFCF-3F43-FBF8-CC2BE22EB056}"/>
              </a:ext>
            </a:extLst>
          </p:cNvPr>
          <p:cNvSpPr>
            <a:spLocks noGrp="1"/>
          </p:cNvSpPr>
          <p:nvPr>
            <p:ph idx="52"/>
          </p:nvPr>
        </p:nvSpPr>
        <p:spPr/>
        <p:txBody>
          <a:bodyPr/>
          <a:lstStyle/>
          <a:p>
            <a:r>
              <a:rPr lang="en-US" dirty="0"/>
              <a:t>High-volume disease and liver </a:t>
            </a:r>
            <a:r>
              <a:rPr lang="en-US" dirty="0" err="1"/>
              <a:t>mets</a:t>
            </a:r>
            <a:r>
              <a:rPr lang="en-US" dirty="0"/>
              <a:t> especially </a:t>
            </a:r>
          </a:p>
        </p:txBody>
      </p:sp>
      <p:sp>
        <p:nvSpPr>
          <p:cNvPr id="10" name="TextBox 9">
            <a:extLst>
              <a:ext uri="{FF2B5EF4-FFF2-40B4-BE49-F238E27FC236}">
                <a16:creationId xmlns:a16="http://schemas.microsoft.com/office/drawing/2014/main" id="{CAE6A4E3-AFAE-BC44-CCD7-5CADDD56A129}"/>
              </a:ext>
            </a:extLst>
          </p:cNvPr>
          <p:cNvSpPr txBox="1"/>
          <p:nvPr/>
        </p:nvSpPr>
        <p:spPr>
          <a:xfrm>
            <a:off x="551384" y="6165304"/>
            <a:ext cx="263982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TSG = tumor suppressor gene</a:t>
            </a:r>
          </a:p>
        </p:txBody>
      </p:sp>
    </p:spTree>
    <p:extLst>
      <p:ext uri="{BB962C8B-B14F-4D97-AF65-F5344CB8AC3E}">
        <p14:creationId xmlns:p14="http://schemas.microsoft.com/office/powerpoint/2010/main" val="625288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7C507D-0B53-385A-F91E-F10FB8B2436B}"/>
              </a:ext>
            </a:extLst>
          </p:cNvPr>
          <p:cNvSpPr>
            <a:spLocks noGrp="1"/>
          </p:cNvSpPr>
          <p:nvPr>
            <p:ph idx="46"/>
          </p:nvPr>
        </p:nvSpPr>
        <p:spPr/>
        <p:txBody>
          <a:bodyPr/>
          <a:lstStyle/>
          <a:p>
            <a:r>
              <a:rPr lang="en-US" dirty="0"/>
              <a:t>No</a:t>
            </a:r>
          </a:p>
        </p:txBody>
      </p:sp>
      <p:sp>
        <p:nvSpPr>
          <p:cNvPr id="4" name="Content Placeholder 3">
            <a:extLst>
              <a:ext uri="{FF2B5EF4-FFF2-40B4-BE49-F238E27FC236}">
                <a16:creationId xmlns:a16="http://schemas.microsoft.com/office/drawing/2014/main" id="{19FC6FF5-1DB5-2ECC-1C0A-0D4D97EC3AE2}"/>
              </a:ext>
            </a:extLst>
          </p:cNvPr>
          <p:cNvSpPr>
            <a:spLocks noGrp="1"/>
          </p:cNvSpPr>
          <p:nvPr>
            <p:ph idx="48"/>
          </p:nvPr>
        </p:nvSpPr>
        <p:spPr/>
        <p:txBody>
          <a:bodyPr/>
          <a:lstStyle/>
          <a:p>
            <a:r>
              <a:rPr lang="en-US" dirty="0"/>
              <a:t>Yes</a:t>
            </a:r>
          </a:p>
        </p:txBody>
      </p:sp>
      <p:sp>
        <p:nvSpPr>
          <p:cNvPr id="6" name="Content Placeholder 5">
            <a:extLst>
              <a:ext uri="{FF2B5EF4-FFF2-40B4-BE49-F238E27FC236}">
                <a16:creationId xmlns:a16="http://schemas.microsoft.com/office/drawing/2014/main" id="{2CD8058D-3C5C-D1FE-BF06-1E4A6DEE8545}"/>
              </a:ext>
            </a:extLst>
          </p:cNvPr>
          <p:cNvSpPr>
            <a:spLocks noGrp="1"/>
          </p:cNvSpPr>
          <p:nvPr>
            <p:ph idx="50"/>
          </p:nvPr>
        </p:nvSpPr>
        <p:spPr/>
        <p:txBody>
          <a:bodyPr/>
          <a:lstStyle/>
          <a:p>
            <a:r>
              <a:rPr lang="en-US" dirty="0"/>
              <a:t>Yes</a:t>
            </a:r>
          </a:p>
        </p:txBody>
      </p:sp>
      <p:sp>
        <p:nvSpPr>
          <p:cNvPr id="8" name="Title 7">
            <a:extLst>
              <a:ext uri="{FF2B5EF4-FFF2-40B4-BE49-F238E27FC236}">
                <a16:creationId xmlns:a16="http://schemas.microsoft.com/office/drawing/2014/main" id="{EC58FAA7-61AA-8F55-95CA-DBBB0A3A141E}"/>
              </a:ext>
            </a:extLst>
          </p:cNvPr>
          <p:cNvSpPr>
            <a:spLocks noGrp="1"/>
          </p:cNvSpPr>
          <p:nvPr>
            <p:ph type="title"/>
          </p:nvPr>
        </p:nvSpPr>
        <p:spPr/>
        <p:txBody>
          <a:bodyPr/>
          <a:lstStyle/>
          <a:p>
            <a:r>
              <a:rPr lang="en-US"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Outside of a clinical trial, have you recommended ADT and </a:t>
            </a:r>
            <a:r>
              <a:rPr lang="en-US" b="1" kern="100" dirty="0" err="1">
                <a:solidFill>
                  <a:srgbClr val="0432FF"/>
                </a:solidFill>
                <a:effectLst/>
                <a:latin typeface="Calibri" panose="020F0502020204030204" pitchFamily="34" charset="0"/>
                <a:ea typeface="Calibri" panose="020F0502020204030204" pitchFamily="34" charset="0"/>
                <a:cs typeface="Calibri" panose="020F0502020204030204" pitchFamily="34" charset="0"/>
              </a:rPr>
              <a:t>darolutamide</a:t>
            </a:r>
            <a:r>
              <a:rPr lang="en-US"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a:t>
            </a:r>
            <a:r>
              <a:rPr lang="en-US" b="1" u="sng"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without</a:t>
            </a:r>
            <a:r>
              <a:rPr lang="en-US"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docetaxel for a patient with </a:t>
            </a:r>
            <a:r>
              <a:rPr lang="en-US" b="1" kern="100" dirty="0" err="1">
                <a:solidFill>
                  <a:srgbClr val="0432FF"/>
                </a:solidFill>
                <a:effectLst/>
                <a:latin typeface="Calibri" panose="020F0502020204030204" pitchFamily="34" charset="0"/>
                <a:ea typeface="Calibri" panose="020F0502020204030204" pitchFamily="34" charset="0"/>
                <a:cs typeface="Calibri" panose="020F0502020204030204" pitchFamily="34" charset="0"/>
              </a:rPr>
              <a:t>mHSPC</a:t>
            </a:r>
            <a:r>
              <a:rPr lang="en-US"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432FF"/>
              </a:solidFill>
              <a:latin typeface="Calibri" panose="020F0502020204030204" pitchFamily="34" charset="0"/>
              <a:cs typeface="Calibri" panose="020F0502020204030204" pitchFamily="34" charset="0"/>
            </a:endParaRPr>
          </a:p>
        </p:txBody>
      </p:sp>
      <p:sp>
        <p:nvSpPr>
          <p:cNvPr id="10" name="Content Placeholder 5">
            <a:extLst>
              <a:ext uri="{FF2B5EF4-FFF2-40B4-BE49-F238E27FC236}">
                <a16:creationId xmlns:a16="http://schemas.microsoft.com/office/drawing/2014/main" id="{833C98CE-5FFE-D534-C0A0-09EA1B665102}"/>
              </a:ext>
            </a:extLst>
          </p:cNvPr>
          <p:cNvSpPr>
            <a:spLocks noGrp="1"/>
          </p:cNvSpPr>
          <p:nvPr>
            <p:ph idx="52"/>
          </p:nvPr>
        </p:nvSpPr>
        <p:spPr/>
        <p:txBody>
          <a:bodyPr/>
          <a:lstStyle/>
          <a:p>
            <a:r>
              <a:rPr lang="en-US" dirty="0"/>
              <a:t>Yes</a:t>
            </a:r>
          </a:p>
        </p:txBody>
      </p:sp>
      <p:sp>
        <p:nvSpPr>
          <p:cNvPr id="9" name="Content Placeholder 5">
            <a:extLst>
              <a:ext uri="{FF2B5EF4-FFF2-40B4-BE49-F238E27FC236}">
                <a16:creationId xmlns:a16="http://schemas.microsoft.com/office/drawing/2014/main" id="{C8DC0217-0BE5-B197-7423-341F96195142}"/>
              </a:ext>
            </a:extLst>
          </p:cNvPr>
          <p:cNvSpPr>
            <a:spLocks noGrp="1"/>
          </p:cNvSpPr>
          <p:nvPr>
            <p:ph idx="47"/>
          </p:nvPr>
        </p:nvSpPr>
        <p:spPr/>
        <p:txBody>
          <a:bodyPr/>
          <a:lstStyle/>
          <a:p>
            <a:r>
              <a:rPr lang="en-US" dirty="0"/>
              <a:t>Yes</a:t>
            </a:r>
          </a:p>
        </p:txBody>
      </p:sp>
      <p:sp>
        <p:nvSpPr>
          <p:cNvPr id="11" name="Content Placeholder 5">
            <a:extLst>
              <a:ext uri="{FF2B5EF4-FFF2-40B4-BE49-F238E27FC236}">
                <a16:creationId xmlns:a16="http://schemas.microsoft.com/office/drawing/2014/main" id="{AB0F86D5-588F-34CA-A610-46DAC1917B4A}"/>
              </a:ext>
            </a:extLst>
          </p:cNvPr>
          <p:cNvSpPr>
            <a:spLocks noGrp="1"/>
          </p:cNvSpPr>
          <p:nvPr>
            <p:ph idx="49"/>
          </p:nvPr>
        </p:nvSpPr>
        <p:spPr/>
        <p:txBody>
          <a:bodyPr/>
          <a:lstStyle/>
          <a:p>
            <a:r>
              <a:rPr lang="en-US" dirty="0"/>
              <a:t>Yes</a:t>
            </a:r>
          </a:p>
        </p:txBody>
      </p:sp>
      <p:sp>
        <p:nvSpPr>
          <p:cNvPr id="12" name="Content Placeholder 5">
            <a:extLst>
              <a:ext uri="{FF2B5EF4-FFF2-40B4-BE49-F238E27FC236}">
                <a16:creationId xmlns:a16="http://schemas.microsoft.com/office/drawing/2014/main" id="{B887F9B4-2CBD-B151-345D-3052853929BD}"/>
              </a:ext>
            </a:extLst>
          </p:cNvPr>
          <p:cNvSpPr>
            <a:spLocks noGrp="1"/>
          </p:cNvSpPr>
          <p:nvPr>
            <p:ph idx="51"/>
          </p:nvPr>
        </p:nvSpPr>
        <p:spPr/>
        <p:txBody>
          <a:bodyPr/>
          <a:lstStyle/>
          <a:p>
            <a:r>
              <a:rPr lang="en-US" dirty="0"/>
              <a:t>Yes</a:t>
            </a:r>
          </a:p>
        </p:txBody>
      </p:sp>
    </p:spTree>
    <p:extLst>
      <p:ext uri="{BB962C8B-B14F-4D97-AF65-F5344CB8AC3E}">
        <p14:creationId xmlns:p14="http://schemas.microsoft.com/office/powerpoint/2010/main" val="281420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B1320F-E583-B83F-570D-D027596D3060}"/>
              </a:ext>
            </a:extLst>
          </p:cNvPr>
          <p:cNvSpPr>
            <a:spLocks noGrp="1"/>
          </p:cNvSpPr>
          <p:nvPr>
            <p:ph idx="46"/>
          </p:nvPr>
        </p:nvSpPr>
        <p:spPr/>
        <p:txBody>
          <a:bodyPr/>
          <a:lstStyle/>
          <a:p>
            <a:r>
              <a:rPr lang="en-US" dirty="0"/>
              <a:t>Brittle diabetes, history of ulcer</a:t>
            </a:r>
          </a:p>
        </p:txBody>
      </p:sp>
      <p:sp>
        <p:nvSpPr>
          <p:cNvPr id="3" name="Content Placeholder 2">
            <a:extLst>
              <a:ext uri="{FF2B5EF4-FFF2-40B4-BE49-F238E27FC236}">
                <a16:creationId xmlns:a16="http://schemas.microsoft.com/office/drawing/2014/main" id="{E7472FC8-9F2C-B801-B830-872A9792502A}"/>
              </a:ext>
            </a:extLst>
          </p:cNvPr>
          <p:cNvSpPr>
            <a:spLocks noGrp="1"/>
          </p:cNvSpPr>
          <p:nvPr>
            <p:ph idx="47"/>
          </p:nvPr>
        </p:nvSpPr>
        <p:spPr/>
        <p:txBody>
          <a:bodyPr/>
          <a:lstStyle/>
          <a:p>
            <a:r>
              <a:rPr lang="en-US" dirty="0"/>
              <a:t>Poorly controlled diabetes or CHF</a:t>
            </a:r>
          </a:p>
        </p:txBody>
      </p:sp>
      <p:sp>
        <p:nvSpPr>
          <p:cNvPr id="4" name="Content Placeholder 3">
            <a:extLst>
              <a:ext uri="{FF2B5EF4-FFF2-40B4-BE49-F238E27FC236}">
                <a16:creationId xmlns:a16="http://schemas.microsoft.com/office/drawing/2014/main" id="{093FA463-B9C0-15F3-DB7B-4493267A576A}"/>
              </a:ext>
            </a:extLst>
          </p:cNvPr>
          <p:cNvSpPr>
            <a:spLocks noGrp="1"/>
          </p:cNvSpPr>
          <p:nvPr>
            <p:ph idx="48"/>
          </p:nvPr>
        </p:nvSpPr>
        <p:spPr/>
        <p:txBody>
          <a:bodyPr/>
          <a:lstStyle/>
          <a:p>
            <a:r>
              <a:rPr lang="en-US" sz="2000" dirty="0"/>
              <a:t>Diabetes, steroid intolerance, severe obesity, CHF, severe HTN uncontrolled, cardiac arrhythmias, hypokalemia</a:t>
            </a:r>
          </a:p>
        </p:txBody>
      </p:sp>
      <p:sp>
        <p:nvSpPr>
          <p:cNvPr id="5" name="Content Placeholder 4">
            <a:extLst>
              <a:ext uri="{FF2B5EF4-FFF2-40B4-BE49-F238E27FC236}">
                <a16:creationId xmlns:a16="http://schemas.microsoft.com/office/drawing/2014/main" id="{20AD5D38-7636-FAD2-170F-3F1F6C46ED22}"/>
              </a:ext>
            </a:extLst>
          </p:cNvPr>
          <p:cNvSpPr>
            <a:spLocks noGrp="1"/>
          </p:cNvSpPr>
          <p:nvPr>
            <p:ph idx="49"/>
          </p:nvPr>
        </p:nvSpPr>
        <p:spPr/>
        <p:txBody>
          <a:bodyPr/>
          <a:lstStyle/>
          <a:p>
            <a:r>
              <a:rPr lang="en-US" sz="2200" dirty="0"/>
              <a:t>Severe heart failure, severe diabetes, </a:t>
            </a:r>
            <a:br>
              <a:rPr lang="en-US" sz="2200" dirty="0"/>
            </a:br>
            <a:r>
              <a:rPr lang="en-US" sz="2200" dirty="0"/>
              <a:t>more than 2+ peripheral edema</a:t>
            </a:r>
          </a:p>
        </p:txBody>
      </p:sp>
      <p:sp>
        <p:nvSpPr>
          <p:cNvPr id="6" name="Content Placeholder 5">
            <a:extLst>
              <a:ext uri="{FF2B5EF4-FFF2-40B4-BE49-F238E27FC236}">
                <a16:creationId xmlns:a16="http://schemas.microsoft.com/office/drawing/2014/main" id="{96CCAEFF-09DC-A2F5-7BF3-BE734CBD1925}"/>
              </a:ext>
            </a:extLst>
          </p:cNvPr>
          <p:cNvSpPr>
            <a:spLocks noGrp="1"/>
          </p:cNvSpPr>
          <p:nvPr>
            <p:ph idx="50"/>
          </p:nvPr>
        </p:nvSpPr>
        <p:spPr/>
        <p:txBody>
          <a:bodyPr/>
          <a:lstStyle/>
          <a:p>
            <a:r>
              <a:rPr lang="en-US" dirty="0"/>
              <a:t>CHF, HTN, liver dysfunction</a:t>
            </a:r>
          </a:p>
        </p:txBody>
      </p:sp>
      <p:sp>
        <p:nvSpPr>
          <p:cNvPr id="7" name="Content Placeholder 6">
            <a:extLst>
              <a:ext uri="{FF2B5EF4-FFF2-40B4-BE49-F238E27FC236}">
                <a16:creationId xmlns:a16="http://schemas.microsoft.com/office/drawing/2014/main" id="{50B7DBCE-EFD9-35DD-2DFA-4696B7D530F0}"/>
              </a:ext>
            </a:extLst>
          </p:cNvPr>
          <p:cNvSpPr>
            <a:spLocks noGrp="1"/>
          </p:cNvSpPr>
          <p:nvPr>
            <p:ph idx="51"/>
          </p:nvPr>
        </p:nvSpPr>
        <p:spPr/>
        <p:txBody>
          <a:bodyPr/>
          <a:lstStyle/>
          <a:p>
            <a:r>
              <a:rPr lang="en-US" dirty="0"/>
              <a:t>Diabetes</a:t>
            </a:r>
          </a:p>
        </p:txBody>
      </p:sp>
      <p:sp>
        <p:nvSpPr>
          <p:cNvPr id="8" name="Title 7">
            <a:extLst>
              <a:ext uri="{FF2B5EF4-FFF2-40B4-BE49-F238E27FC236}">
                <a16:creationId xmlns:a16="http://schemas.microsoft.com/office/drawing/2014/main" id="{A2A8ECEB-510B-586E-2DD6-D7371E661042}"/>
              </a:ext>
            </a:extLst>
          </p:cNvPr>
          <p:cNvSpPr>
            <a:spLocks noGrp="1"/>
          </p:cNvSpPr>
          <p:nvPr>
            <p:ph type="title"/>
          </p:nvPr>
        </p:nvSpPr>
        <p:spPr/>
        <p:txBody>
          <a:bodyPr/>
          <a:lstStyle/>
          <a:p>
            <a:r>
              <a:rPr lang="en-US" dirty="0"/>
              <a:t>Globally, which comorbidities are likely to steer you away from choosing ADT and abiraterone? </a:t>
            </a:r>
          </a:p>
        </p:txBody>
      </p:sp>
      <p:sp>
        <p:nvSpPr>
          <p:cNvPr id="9" name="Content Placeholder 8">
            <a:extLst>
              <a:ext uri="{FF2B5EF4-FFF2-40B4-BE49-F238E27FC236}">
                <a16:creationId xmlns:a16="http://schemas.microsoft.com/office/drawing/2014/main" id="{2F0923FC-9BF9-72D9-6F48-972559EA2C5F}"/>
              </a:ext>
            </a:extLst>
          </p:cNvPr>
          <p:cNvSpPr>
            <a:spLocks noGrp="1"/>
          </p:cNvSpPr>
          <p:nvPr>
            <p:ph idx="52"/>
          </p:nvPr>
        </p:nvSpPr>
        <p:spPr/>
        <p:txBody>
          <a:bodyPr/>
          <a:lstStyle/>
          <a:p>
            <a:r>
              <a:rPr lang="en-US" dirty="0"/>
              <a:t>Liver dysfunction</a:t>
            </a:r>
          </a:p>
        </p:txBody>
      </p:sp>
      <p:sp>
        <p:nvSpPr>
          <p:cNvPr id="10" name="TextBox 9">
            <a:extLst>
              <a:ext uri="{FF2B5EF4-FFF2-40B4-BE49-F238E27FC236}">
                <a16:creationId xmlns:a16="http://schemas.microsoft.com/office/drawing/2014/main" id="{9E6516BF-792C-3DFC-1F96-4AD0235570BB}"/>
              </a:ext>
            </a:extLst>
          </p:cNvPr>
          <p:cNvSpPr txBox="1"/>
          <p:nvPr/>
        </p:nvSpPr>
        <p:spPr>
          <a:xfrm>
            <a:off x="551384" y="6165304"/>
            <a:ext cx="4423390"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CHF = congestive heart failure; HTN = hypertension</a:t>
            </a:r>
          </a:p>
        </p:txBody>
      </p:sp>
    </p:spTree>
    <p:extLst>
      <p:ext uri="{BB962C8B-B14F-4D97-AF65-F5344CB8AC3E}">
        <p14:creationId xmlns:p14="http://schemas.microsoft.com/office/powerpoint/2010/main" val="1001005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10CBC3-6B27-8C9D-FC7B-B2F28B7268CD}"/>
              </a:ext>
            </a:extLst>
          </p:cNvPr>
          <p:cNvSpPr>
            <a:spLocks noGrp="1"/>
          </p:cNvSpPr>
          <p:nvPr>
            <p:ph idx="46"/>
          </p:nvPr>
        </p:nvSpPr>
        <p:spPr/>
        <p:txBody>
          <a:bodyPr/>
          <a:lstStyle/>
          <a:p>
            <a:r>
              <a:rPr lang="en-US" dirty="0"/>
              <a:t>Uncontrolled hypertension</a:t>
            </a:r>
          </a:p>
        </p:txBody>
      </p:sp>
      <p:sp>
        <p:nvSpPr>
          <p:cNvPr id="3" name="Content Placeholder 2">
            <a:extLst>
              <a:ext uri="{FF2B5EF4-FFF2-40B4-BE49-F238E27FC236}">
                <a16:creationId xmlns:a16="http://schemas.microsoft.com/office/drawing/2014/main" id="{05EA89AA-2026-D96B-2F4D-144FEE0D4F0B}"/>
              </a:ext>
            </a:extLst>
          </p:cNvPr>
          <p:cNvSpPr>
            <a:spLocks noGrp="1"/>
          </p:cNvSpPr>
          <p:nvPr>
            <p:ph idx="47"/>
          </p:nvPr>
        </p:nvSpPr>
        <p:spPr/>
        <p:txBody>
          <a:bodyPr/>
          <a:lstStyle/>
          <a:p>
            <a:r>
              <a:rPr lang="en-US" dirty="0"/>
              <a:t>History of seizure or multiple falls/gait instability</a:t>
            </a:r>
          </a:p>
        </p:txBody>
      </p:sp>
      <p:sp>
        <p:nvSpPr>
          <p:cNvPr id="4" name="Content Placeholder 3">
            <a:extLst>
              <a:ext uri="{FF2B5EF4-FFF2-40B4-BE49-F238E27FC236}">
                <a16:creationId xmlns:a16="http://schemas.microsoft.com/office/drawing/2014/main" id="{1865E9B4-1645-EF8E-8399-D69D900E46BC}"/>
              </a:ext>
            </a:extLst>
          </p:cNvPr>
          <p:cNvSpPr>
            <a:spLocks noGrp="1"/>
          </p:cNvSpPr>
          <p:nvPr>
            <p:ph idx="48"/>
          </p:nvPr>
        </p:nvSpPr>
        <p:spPr/>
        <p:txBody>
          <a:bodyPr/>
          <a:lstStyle/>
          <a:p>
            <a:r>
              <a:rPr lang="en-US" dirty="0"/>
              <a:t>Drug-drug interactions</a:t>
            </a:r>
          </a:p>
        </p:txBody>
      </p:sp>
      <p:sp>
        <p:nvSpPr>
          <p:cNvPr id="5" name="Content Placeholder 4">
            <a:extLst>
              <a:ext uri="{FF2B5EF4-FFF2-40B4-BE49-F238E27FC236}">
                <a16:creationId xmlns:a16="http://schemas.microsoft.com/office/drawing/2014/main" id="{0FD23697-DF42-DE63-77C3-E80E0996B368}"/>
              </a:ext>
            </a:extLst>
          </p:cNvPr>
          <p:cNvSpPr>
            <a:spLocks noGrp="1"/>
          </p:cNvSpPr>
          <p:nvPr>
            <p:ph idx="49"/>
          </p:nvPr>
        </p:nvSpPr>
        <p:spPr/>
        <p:txBody>
          <a:bodyPr/>
          <a:lstStyle/>
          <a:p>
            <a:r>
              <a:rPr lang="en-US" dirty="0"/>
              <a:t>Skin conditions (rash), ataxia/imbalance</a:t>
            </a:r>
          </a:p>
        </p:txBody>
      </p:sp>
      <p:sp>
        <p:nvSpPr>
          <p:cNvPr id="6" name="Content Placeholder 5">
            <a:extLst>
              <a:ext uri="{FF2B5EF4-FFF2-40B4-BE49-F238E27FC236}">
                <a16:creationId xmlns:a16="http://schemas.microsoft.com/office/drawing/2014/main" id="{6BEE42CC-58E5-5DFC-0A65-2B122DF2BBD0}"/>
              </a:ext>
            </a:extLst>
          </p:cNvPr>
          <p:cNvSpPr>
            <a:spLocks noGrp="1"/>
          </p:cNvSpPr>
          <p:nvPr>
            <p:ph idx="50"/>
          </p:nvPr>
        </p:nvSpPr>
        <p:spPr/>
        <p:txBody>
          <a:bodyPr/>
          <a:lstStyle/>
          <a:p>
            <a:r>
              <a:rPr lang="en-US" dirty="0"/>
              <a:t>Arrhythmias, falls</a:t>
            </a:r>
          </a:p>
        </p:txBody>
      </p:sp>
      <p:sp>
        <p:nvSpPr>
          <p:cNvPr id="7" name="Content Placeholder 6">
            <a:extLst>
              <a:ext uri="{FF2B5EF4-FFF2-40B4-BE49-F238E27FC236}">
                <a16:creationId xmlns:a16="http://schemas.microsoft.com/office/drawing/2014/main" id="{A2BD4358-1420-8A12-E576-95B257E916B7}"/>
              </a:ext>
            </a:extLst>
          </p:cNvPr>
          <p:cNvSpPr>
            <a:spLocks noGrp="1"/>
          </p:cNvSpPr>
          <p:nvPr>
            <p:ph idx="51"/>
          </p:nvPr>
        </p:nvSpPr>
        <p:spPr/>
        <p:txBody>
          <a:bodyPr/>
          <a:lstStyle/>
          <a:p>
            <a:r>
              <a:rPr lang="en-US" dirty="0"/>
              <a:t>CNS disease, history of CVA</a:t>
            </a:r>
          </a:p>
        </p:txBody>
      </p:sp>
      <p:sp>
        <p:nvSpPr>
          <p:cNvPr id="8" name="Title 7">
            <a:extLst>
              <a:ext uri="{FF2B5EF4-FFF2-40B4-BE49-F238E27FC236}">
                <a16:creationId xmlns:a16="http://schemas.microsoft.com/office/drawing/2014/main" id="{146DD367-5986-0B5A-C7F8-233B85DAED75}"/>
              </a:ext>
            </a:extLst>
          </p:cNvPr>
          <p:cNvSpPr>
            <a:spLocks noGrp="1"/>
          </p:cNvSpPr>
          <p:nvPr>
            <p:ph type="title"/>
          </p:nvPr>
        </p:nvSpPr>
        <p:spPr/>
        <p:txBody>
          <a:bodyPr/>
          <a:lstStyle/>
          <a:p>
            <a:r>
              <a:rPr lang="en-US" dirty="0"/>
              <a:t>Globally, which comorbidities are likely to steer you away from choosing ADT and apalutamide? </a:t>
            </a:r>
          </a:p>
        </p:txBody>
      </p:sp>
      <p:sp>
        <p:nvSpPr>
          <p:cNvPr id="9" name="Content Placeholder 8">
            <a:extLst>
              <a:ext uri="{FF2B5EF4-FFF2-40B4-BE49-F238E27FC236}">
                <a16:creationId xmlns:a16="http://schemas.microsoft.com/office/drawing/2014/main" id="{CFF667F7-7F74-DF47-B3B4-20DA7DD2144A}"/>
              </a:ext>
            </a:extLst>
          </p:cNvPr>
          <p:cNvSpPr>
            <a:spLocks noGrp="1"/>
          </p:cNvSpPr>
          <p:nvPr>
            <p:ph idx="52"/>
          </p:nvPr>
        </p:nvSpPr>
        <p:spPr/>
        <p:txBody>
          <a:bodyPr/>
          <a:lstStyle/>
          <a:p>
            <a:r>
              <a:rPr lang="en-US" dirty="0"/>
              <a:t>Rash</a:t>
            </a:r>
          </a:p>
        </p:txBody>
      </p:sp>
    </p:spTree>
    <p:extLst>
      <p:ext uri="{BB962C8B-B14F-4D97-AF65-F5344CB8AC3E}">
        <p14:creationId xmlns:p14="http://schemas.microsoft.com/office/powerpoint/2010/main" val="3123385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DC436-4BED-1757-15F5-356214F1F75A}"/>
              </a:ext>
            </a:extLst>
          </p:cNvPr>
          <p:cNvSpPr>
            <a:spLocks noGrp="1"/>
          </p:cNvSpPr>
          <p:nvPr>
            <p:ph idx="46"/>
          </p:nvPr>
        </p:nvSpPr>
        <p:spPr/>
        <p:txBody>
          <a:bodyPr/>
          <a:lstStyle/>
          <a:p>
            <a:r>
              <a:rPr lang="en-US" dirty="0"/>
              <a:t>History of seizure</a:t>
            </a:r>
          </a:p>
        </p:txBody>
      </p:sp>
      <p:sp>
        <p:nvSpPr>
          <p:cNvPr id="3" name="Content Placeholder 2">
            <a:extLst>
              <a:ext uri="{FF2B5EF4-FFF2-40B4-BE49-F238E27FC236}">
                <a16:creationId xmlns:a16="http://schemas.microsoft.com/office/drawing/2014/main" id="{8B752567-2426-CA58-A5DC-90D02C49F2DD}"/>
              </a:ext>
            </a:extLst>
          </p:cNvPr>
          <p:cNvSpPr>
            <a:spLocks noGrp="1"/>
          </p:cNvSpPr>
          <p:nvPr>
            <p:ph idx="47"/>
          </p:nvPr>
        </p:nvSpPr>
        <p:spPr/>
        <p:txBody>
          <a:bodyPr/>
          <a:lstStyle/>
          <a:p>
            <a:r>
              <a:rPr lang="en-US" sz="2000" dirty="0"/>
              <a:t>History of seizure or multiple falls/gait instability, baseline cognitive </a:t>
            </a:r>
            <a:br>
              <a:rPr lang="en-US" sz="2000" dirty="0"/>
            </a:br>
            <a:r>
              <a:rPr lang="en-US" sz="2000" dirty="0"/>
              <a:t>dysfunction or situations where patient requires high cognitive function</a:t>
            </a:r>
          </a:p>
        </p:txBody>
      </p:sp>
      <p:sp>
        <p:nvSpPr>
          <p:cNvPr id="4" name="Content Placeholder 3">
            <a:extLst>
              <a:ext uri="{FF2B5EF4-FFF2-40B4-BE49-F238E27FC236}">
                <a16:creationId xmlns:a16="http://schemas.microsoft.com/office/drawing/2014/main" id="{7C7BBEB9-7F38-F448-D2AF-CA1FABC57E4F}"/>
              </a:ext>
            </a:extLst>
          </p:cNvPr>
          <p:cNvSpPr>
            <a:spLocks noGrp="1"/>
          </p:cNvSpPr>
          <p:nvPr>
            <p:ph idx="48"/>
          </p:nvPr>
        </p:nvSpPr>
        <p:spPr/>
        <p:txBody>
          <a:bodyPr/>
          <a:lstStyle/>
          <a:p>
            <a:r>
              <a:rPr lang="en-US" sz="2100" dirty="0"/>
              <a:t>Drug-drug interactions, age &gt;75 or severe frailty, </a:t>
            </a:r>
            <a:br>
              <a:rPr lang="en-US" sz="2100" dirty="0"/>
            </a:br>
            <a:r>
              <a:rPr lang="en-US" sz="2100" dirty="0"/>
              <a:t>cognitive concerns/memory loss</a:t>
            </a:r>
          </a:p>
        </p:txBody>
      </p:sp>
      <p:sp>
        <p:nvSpPr>
          <p:cNvPr id="5" name="Content Placeholder 4">
            <a:extLst>
              <a:ext uri="{FF2B5EF4-FFF2-40B4-BE49-F238E27FC236}">
                <a16:creationId xmlns:a16="http://schemas.microsoft.com/office/drawing/2014/main" id="{076E480C-A1E2-399F-874E-828962E0AF18}"/>
              </a:ext>
            </a:extLst>
          </p:cNvPr>
          <p:cNvSpPr>
            <a:spLocks noGrp="1"/>
          </p:cNvSpPr>
          <p:nvPr>
            <p:ph idx="49"/>
          </p:nvPr>
        </p:nvSpPr>
        <p:spPr/>
        <p:txBody>
          <a:bodyPr/>
          <a:lstStyle/>
          <a:p>
            <a:r>
              <a:rPr lang="en-US" dirty="0"/>
              <a:t>Seizure disorder, severe fatigue, severe diarrhea, ataxia/imbalance</a:t>
            </a:r>
          </a:p>
        </p:txBody>
      </p:sp>
      <p:sp>
        <p:nvSpPr>
          <p:cNvPr id="6" name="Content Placeholder 5">
            <a:extLst>
              <a:ext uri="{FF2B5EF4-FFF2-40B4-BE49-F238E27FC236}">
                <a16:creationId xmlns:a16="http://schemas.microsoft.com/office/drawing/2014/main" id="{4FA6382A-FF48-4D98-6CF4-4BC4DDE574DD}"/>
              </a:ext>
            </a:extLst>
          </p:cNvPr>
          <p:cNvSpPr>
            <a:spLocks noGrp="1"/>
          </p:cNvSpPr>
          <p:nvPr>
            <p:ph idx="50"/>
          </p:nvPr>
        </p:nvSpPr>
        <p:spPr/>
        <p:txBody>
          <a:bodyPr/>
          <a:lstStyle/>
          <a:p>
            <a:r>
              <a:rPr lang="en-US" dirty="0"/>
              <a:t>Falls, seizure, drug-drug interaction</a:t>
            </a:r>
          </a:p>
        </p:txBody>
      </p:sp>
      <p:sp>
        <p:nvSpPr>
          <p:cNvPr id="8" name="Title 7">
            <a:extLst>
              <a:ext uri="{FF2B5EF4-FFF2-40B4-BE49-F238E27FC236}">
                <a16:creationId xmlns:a16="http://schemas.microsoft.com/office/drawing/2014/main" id="{DB8BA6A5-26D6-4F52-D527-BF10395FF541}"/>
              </a:ext>
            </a:extLst>
          </p:cNvPr>
          <p:cNvSpPr>
            <a:spLocks noGrp="1"/>
          </p:cNvSpPr>
          <p:nvPr>
            <p:ph type="title"/>
          </p:nvPr>
        </p:nvSpPr>
        <p:spPr/>
        <p:txBody>
          <a:bodyPr/>
          <a:lstStyle/>
          <a:p>
            <a:r>
              <a:rPr lang="en-US" dirty="0"/>
              <a:t>Globally, which comorbidities are likely to steer you away from choosing ADT and enzalutamide? </a:t>
            </a:r>
          </a:p>
        </p:txBody>
      </p:sp>
      <p:sp>
        <p:nvSpPr>
          <p:cNvPr id="9" name="Content Placeholder 8">
            <a:extLst>
              <a:ext uri="{FF2B5EF4-FFF2-40B4-BE49-F238E27FC236}">
                <a16:creationId xmlns:a16="http://schemas.microsoft.com/office/drawing/2014/main" id="{53EE818E-E825-EB55-BCC8-485F309FC9D4}"/>
              </a:ext>
            </a:extLst>
          </p:cNvPr>
          <p:cNvSpPr>
            <a:spLocks noGrp="1"/>
          </p:cNvSpPr>
          <p:nvPr>
            <p:ph idx="52"/>
          </p:nvPr>
        </p:nvSpPr>
        <p:spPr/>
        <p:txBody>
          <a:bodyPr/>
          <a:lstStyle/>
          <a:p>
            <a:r>
              <a:rPr lang="en-US" dirty="0"/>
              <a:t>Age, cognitive concerns, fatigue, fall risk</a:t>
            </a:r>
          </a:p>
        </p:txBody>
      </p:sp>
      <p:sp>
        <p:nvSpPr>
          <p:cNvPr id="10" name="Content Placeholder 6">
            <a:extLst>
              <a:ext uri="{FF2B5EF4-FFF2-40B4-BE49-F238E27FC236}">
                <a16:creationId xmlns:a16="http://schemas.microsoft.com/office/drawing/2014/main" id="{164D256F-36CF-B25C-4175-C7912FFA1A38}"/>
              </a:ext>
            </a:extLst>
          </p:cNvPr>
          <p:cNvSpPr>
            <a:spLocks noGrp="1"/>
          </p:cNvSpPr>
          <p:nvPr>
            <p:ph idx="51"/>
          </p:nvPr>
        </p:nvSpPr>
        <p:spPr/>
        <p:txBody>
          <a:bodyPr/>
          <a:lstStyle/>
          <a:p>
            <a:r>
              <a:rPr lang="en-US" dirty="0"/>
              <a:t>CNS disease, history of CVA</a:t>
            </a:r>
          </a:p>
        </p:txBody>
      </p:sp>
    </p:spTree>
    <p:extLst>
      <p:ext uri="{BB962C8B-B14F-4D97-AF65-F5344CB8AC3E}">
        <p14:creationId xmlns:p14="http://schemas.microsoft.com/office/powerpoint/2010/main" val="1696771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024368"/>
          </a:xfrm>
        </p:spPr>
        <p:txBody>
          <a:bodyPr/>
          <a:lstStyle/>
          <a:p>
            <a:r>
              <a:rPr lang="en-US" sz="3200" dirty="0">
                <a:solidFill>
                  <a:srgbClr val="0432FF"/>
                </a:solidFill>
              </a:rPr>
              <a:t>Dr Sartor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346339075"/>
              </p:ext>
            </p:extLst>
          </p:nvPr>
        </p:nvGraphicFramePr>
        <p:xfrm>
          <a:off x="916517" y="1196752"/>
          <a:ext cx="10220044" cy="5376550"/>
        </p:xfrm>
        <a:graphic>
          <a:graphicData uri="http://schemas.openxmlformats.org/drawingml/2006/table">
            <a:tbl>
              <a:tblPr firstRow="1" bandRow="1">
                <a:tableStyleId>{F2DE63D5-997A-4646-A377-4702673A728D}</a:tableStyleId>
              </a:tblPr>
              <a:tblGrid>
                <a:gridCol w="2481457">
                  <a:extLst>
                    <a:ext uri="{9D8B030D-6E8A-4147-A177-3AD203B41FA5}">
                      <a16:colId xmlns:a16="http://schemas.microsoft.com/office/drawing/2014/main" val="20000"/>
                    </a:ext>
                  </a:extLst>
                </a:gridCol>
                <a:gridCol w="7738587">
                  <a:extLst>
                    <a:ext uri="{9D8B030D-6E8A-4147-A177-3AD203B41FA5}">
                      <a16:colId xmlns:a16="http://schemas.microsoft.com/office/drawing/2014/main" val="20001"/>
                    </a:ext>
                  </a:extLst>
                </a:gridCol>
              </a:tblGrid>
              <a:tr h="653848">
                <a:tc>
                  <a:txBody>
                    <a:bodyPr/>
                    <a:lstStyle/>
                    <a:p>
                      <a:r>
                        <a:rPr lang="en-US" sz="17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Fusion Pharmaceuticals, ITM </a:t>
                      </a:r>
                      <a:r>
                        <a:rPr lang="en-US" sz="1700" b="0" kern="1200" dirty="0" err="1">
                          <a:solidFill>
                            <a:schemeClr val="tx1"/>
                          </a:solidFill>
                          <a:effectLst/>
                          <a:latin typeface="+mn-lt"/>
                          <a:ea typeface="+mn-ea"/>
                          <a:cs typeface="+mn-cs"/>
                        </a:rPr>
                        <a:t>Isotopen</a:t>
                      </a:r>
                      <a:r>
                        <a:rPr lang="en-US" sz="1700" b="0" kern="1200" dirty="0">
                          <a:solidFill>
                            <a:schemeClr val="tx1"/>
                          </a:solidFill>
                          <a:effectLst/>
                          <a:latin typeface="+mn-lt"/>
                          <a:ea typeface="+mn-ea"/>
                          <a:cs typeface="+mn-cs"/>
                        </a:rPr>
                        <a:t> </a:t>
                      </a:r>
                      <a:r>
                        <a:rPr lang="en-US" sz="1700" b="0" kern="1200" dirty="0" err="1">
                          <a:solidFill>
                            <a:schemeClr val="tx1"/>
                          </a:solidFill>
                          <a:effectLst/>
                          <a:latin typeface="+mn-lt"/>
                          <a:ea typeface="+mn-ea"/>
                          <a:cs typeface="+mn-cs"/>
                        </a:rPr>
                        <a:t>Technologien</a:t>
                      </a:r>
                      <a:r>
                        <a:rPr lang="en-US" sz="1700" b="0" kern="1200" dirty="0">
                          <a:solidFill>
                            <a:schemeClr val="tx1"/>
                          </a:solidFill>
                          <a:effectLst/>
                          <a:latin typeface="+mn-lt"/>
                          <a:ea typeface="+mn-ea"/>
                          <a:cs typeface="+mn-cs"/>
                        </a:rPr>
                        <a:t> München AG, Janssen Biotech Inc, NorthStar Rx LLC, Novartis, Pfizer Inc, POINT Biopharma, Sanofi, </a:t>
                      </a:r>
                      <a:r>
                        <a:rPr lang="en-US" sz="1700" b="0" kern="1200" dirty="0" err="1">
                          <a:solidFill>
                            <a:schemeClr val="tx1"/>
                          </a:solidFill>
                          <a:effectLst/>
                          <a:latin typeface="+mn-lt"/>
                          <a:ea typeface="+mn-ea"/>
                          <a:cs typeface="+mn-cs"/>
                        </a:rPr>
                        <a:t>Telix</a:t>
                      </a:r>
                      <a:r>
                        <a:rPr lang="en-US" sz="1700" b="0" kern="1200" dirty="0">
                          <a:solidFill>
                            <a:schemeClr val="tx1"/>
                          </a:solidFill>
                          <a:effectLst/>
                          <a:latin typeface="+mn-lt"/>
                          <a:ea typeface="+mn-ea"/>
                          <a:cs typeface="+mn-cs"/>
                        </a:rPr>
                        <a:t> Pharmaceuticals Limited, </a:t>
                      </a:r>
                      <a:r>
                        <a:rPr lang="en-US" sz="1700" b="0" kern="1200" dirty="0" err="1">
                          <a:solidFill>
                            <a:schemeClr val="tx1"/>
                          </a:solidFill>
                          <a:effectLst/>
                          <a:latin typeface="+mn-lt"/>
                          <a:ea typeface="+mn-ea"/>
                          <a:cs typeface="+mn-cs"/>
                        </a:rPr>
                        <a:t>TeneoBio</a:t>
                      </a:r>
                      <a:endParaRPr lang="en-US" sz="17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78917">
                <a:tc>
                  <a:txBody>
                    <a:bodyPr/>
                    <a:lstStyle/>
                    <a:p>
                      <a:r>
                        <a:rPr lang="en-US" sz="1700" b="1" kern="1200" dirty="0">
                          <a:solidFill>
                            <a:schemeClr val="tx1"/>
                          </a:solidFill>
                          <a:effectLst/>
                          <a:latin typeface="+mn-lt"/>
                          <a:ea typeface="+mn-ea"/>
                          <a:cs typeface="+mn-cs"/>
                        </a:rPr>
                        <a:t>Consulting or Advisory Roles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Advanced Accelerator Applications, AstraZeneca Pharmaceuticals LP, Bayer HealthCare Pharmaceuticals, Clarity Pharmaceuticals, Fusion Pharmaceuticals, ITM </a:t>
                      </a:r>
                      <a:r>
                        <a:rPr lang="en-US" sz="1700" b="0" kern="1200" dirty="0" err="1">
                          <a:solidFill>
                            <a:schemeClr val="tx1"/>
                          </a:solidFill>
                          <a:effectLst/>
                          <a:latin typeface="+mn-lt"/>
                          <a:ea typeface="+mn-ea"/>
                          <a:cs typeface="+mn-cs"/>
                        </a:rPr>
                        <a:t>Isotopen</a:t>
                      </a:r>
                      <a:r>
                        <a:rPr lang="en-US" sz="1700" b="0" kern="1200" dirty="0">
                          <a:solidFill>
                            <a:schemeClr val="tx1"/>
                          </a:solidFill>
                          <a:effectLst/>
                          <a:latin typeface="+mn-lt"/>
                          <a:ea typeface="+mn-ea"/>
                          <a:cs typeface="+mn-cs"/>
                        </a:rPr>
                        <a:t> </a:t>
                      </a:r>
                      <a:r>
                        <a:rPr lang="en-US" sz="1700" b="0" kern="1200" dirty="0" err="1">
                          <a:solidFill>
                            <a:schemeClr val="tx1"/>
                          </a:solidFill>
                          <a:effectLst/>
                          <a:latin typeface="+mn-lt"/>
                          <a:ea typeface="+mn-ea"/>
                          <a:cs typeface="+mn-cs"/>
                        </a:rPr>
                        <a:t>Technologien</a:t>
                      </a:r>
                      <a:r>
                        <a:rPr lang="en-US" sz="1700" b="0" kern="1200" dirty="0">
                          <a:solidFill>
                            <a:schemeClr val="tx1"/>
                          </a:solidFill>
                          <a:effectLst/>
                          <a:latin typeface="+mn-lt"/>
                          <a:ea typeface="+mn-ea"/>
                          <a:cs typeface="+mn-cs"/>
                        </a:rPr>
                        <a:t> München AG, Janssen Biotech Inc, NorthStar Rx LLC, Novartis, Pfizer Inc, POINT Biopharma, Sanofi, </a:t>
                      </a:r>
                      <a:r>
                        <a:rPr lang="en-US" sz="1700" b="0" kern="1200" dirty="0" err="1">
                          <a:solidFill>
                            <a:schemeClr val="tx1"/>
                          </a:solidFill>
                          <a:effectLst/>
                          <a:latin typeface="+mn-lt"/>
                          <a:ea typeface="+mn-ea"/>
                          <a:cs typeface="+mn-cs"/>
                        </a:rPr>
                        <a:t>Telix</a:t>
                      </a:r>
                      <a:r>
                        <a:rPr lang="en-US" sz="1700" b="0" kern="1200" dirty="0">
                          <a:solidFill>
                            <a:schemeClr val="tx1"/>
                          </a:solidFill>
                          <a:effectLst/>
                          <a:latin typeface="+mn-lt"/>
                          <a:ea typeface="+mn-ea"/>
                          <a:cs typeface="+mn-cs"/>
                        </a:rPr>
                        <a:t> Pharmaceuticals Limited, </a:t>
                      </a:r>
                      <a:r>
                        <a:rPr lang="en-US" sz="1700" b="0" kern="1200" dirty="0" err="1">
                          <a:solidFill>
                            <a:schemeClr val="tx1"/>
                          </a:solidFill>
                          <a:effectLst/>
                          <a:latin typeface="+mn-lt"/>
                          <a:ea typeface="+mn-ea"/>
                          <a:cs typeface="+mn-cs"/>
                        </a:rPr>
                        <a:t>TeneoBio</a:t>
                      </a:r>
                      <a:endParaRPr lang="en-US" sz="17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7942542"/>
                  </a:ext>
                </a:extLst>
              </a:tr>
              <a:tr h="853616">
                <a:tc>
                  <a:txBody>
                    <a:bodyPr/>
                    <a:lstStyle/>
                    <a:p>
                      <a:r>
                        <a:rPr lang="en-US" sz="17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AstraZeneca Pharmaceuticals LP, Merck,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4619721"/>
                  </a:ext>
                </a:extLst>
              </a:tr>
              <a:tr h="853616">
                <a:tc>
                  <a:txBody>
                    <a:bodyPr/>
                    <a:lstStyle/>
                    <a:p>
                      <a:r>
                        <a:rPr lang="en-US" sz="1700" b="1" kern="1200" dirty="0">
                          <a:solidFill>
                            <a:schemeClr val="tx1"/>
                          </a:solidFill>
                          <a:effectLst/>
                          <a:latin typeface="+mn-lt"/>
                          <a:ea typeface="+mn-ea"/>
                          <a:cs typeface="+mn-cs"/>
                        </a:rPr>
                        <a:t>Research Funding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Advanced Accelerator Applications, Amgen Inc, AstraZeneca Pharmaceuticals LP, Bayer HealthCare Pharmaceuticals, </a:t>
                      </a:r>
                      <a:r>
                        <a:rPr lang="en-US" sz="1700" b="0" kern="1200" dirty="0" err="1">
                          <a:solidFill>
                            <a:schemeClr val="tx1"/>
                          </a:solidFill>
                          <a:effectLst/>
                          <a:latin typeface="+mn-lt"/>
                          <a:ea typeface="+mn-ea"/>
                          <a:cs typeface="+mn-cs"/>
                        </a:rPr>
                        <a:t>Invitae</a:t>
                      </a:r>
                      <a:r>
                        <a:rPr lang="en-US" sz="1700" b="0" kern="1200" dirty="0">
                          <a:solidFill>
                            <a:schemeClr val="tx1"/>
                          </a:solidFill>
                          <a:effectLst/>
                          <a:latin typeface="+mn-lt"/>
                          <a:ea typeface="+mn-ea"/>
                          <a:cs typeface="+mn-cs"/>
                        </a:rPr>
                        <a:t>, Janssen Biotech Inc, </a:t>
                      </a:r>
                      <a:r>
                        <a:rPr lang="en-US" sz="1700" b="0" kern="1200" dirty="0" err="1">
                          <a:solidFill>
                            <a:schemeClr val="tx1"/>
                          </a:solidFill>
                          <a:effectLst/>
                          <a:latin typeface="+mn-lt"/>
                          <a:ea typeface="+mn-ea"/>
                          <a:cs typeface="+mn-cs"/>
                        </a:rPr>
                        <a:t>Lantheus</a:t>
                      </a:r>
                      <a:r>
                        <a:rPr lang="en-US" sz="1700" b="0" kern="1200" dirty="0">
                          <a:solidFill>
                            <a:schemeClr val="tx1"/>
                          </a:solidFill>
                          <a:effectLst/>
                          <a:latin typeface="+mn-lt"/>
                          <a:ea typeface="+mn-ea"/>
                          <a:cs typeface="+mn-cs"/>
                        </a:rPr>
                        <a:t>, Merck, Novartis, </a:t>
                      </a:r>
                      <a:r>
                        <a:rPr lang="en-US" sz="1700" b="0" kern="1200" dirty="0" err="1">
                          <a:solidFill>
                            <a:schemeClr val="tx1"/>
                          </a:solidFill>
                          <a:effectLst/>
                          <a:latin typeface="+mn-lt"/>
                          <a:ea typeface="+mn-ea"/>
                          <a:cs typeface="+mn-cs"/>
                        </a:rPr>
                        <a:t>Progenics</a:t>
                      </a:r>
                      <a:r>
                        <a:rPr lang="en-US" sz="1700" b="0" kern="1200" dirty="0">
                          <a:solidFill>
                            <a:schemeClr val="tx1"/>
                          </a:solidFill>
                          <a:effectLst/>
                          <a:latin typeface="+mn-lt"/>
                          <a:ea typeface="+mn-ea"/>
                          <a:cs typeface="+mn-cs"/>
                        </a:rPr>
                        <a:t> Pharmaceuticals Inc, </a:t>
                      </a:r>
                      <a:r>
                        <a:rPr lang="en-US" sz="1700" b="0" kern="1200" dirty="0" err="1">
                          <a:solidFill>
                            <a:schemeClr val="tx1"/>
                          </a:solidFill>
                          <a:effectLst/>
                          <a:latin typeface="+mn-lt"/>
                          <a:ea typeface="+mn-ea"/>
                          <a:cs typeface="+mn-cs"/>
                        </a:rPr>
                        <a:t>TeneoBio</a:t>
                      </a:r>
                      <a:endParaRPr lang="en-US" sz="17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8279888"/>
                  </a:ext>
                </a:extLst>
              </a:tr>
              <a:tr h="853616">
                <a:tc>
                  <a:txBody>
                    <a:bodyPr/>
                    <a:lstStyle/>
                    <a:p>
                      <a:r>
                        <a:rPr lang="en-US" sz="1700" b="1" kern="1200" dirty="0">
                          <a:solidFill>
                            <a:schemeClr val="tx1"/>
                          </a:solidFill>
                          <a:effectLst/>
                          <a:latin typeface="+mn-lt"/>
                          <a:ea typeface="+mn-ea"/>
                          <a:cs typeface="+mn-cs"/>
                        </a:rPr>
                        <a:t>Stock Options/Ownership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Abbott Laboratories, AbbVie Inc, Fusion Pharmaceuticals, </a:t>
                      </a:r>
                    </a:p>
                    <a:p>
                      <a:r>
                        <a:rPr lang="en-US" sz="1700" b="0" kern="1200" dirty="0">
                          <a:solidFill>
                            <a:schemeClr val="tx1"/>
                          </a:solidFill>
                          <a:effectLst/>
                          <a:latin typeface="+mn-lt"/>
                          <a:ea typeface="+mn-ea"/>
                          <a:cs typeface="+mn-cs"/>
                        </a:rPr>
                        <a:t>Johnson &amp; Johnson Pharmaceuticals, </a:t>
                      </a:r>
                      <a:r>
                        <a:rPr lang="en-US" sz="1700" b="0" kern="1200" dirty="0" err="1">
                          <a:solidFill>
                            <a:schemeClr val="tx1"/>
                          </a:solidFill>
                          <a:effectLst/>
                          <a:latin typeface="+mn-lt"/>
                          <a:ea typeface="+mn-ea"/>
                          <a:cs typeface="+mn-cs"/>
                        </a:rPr>
                        <a:t>Lantheus</a:t>
                      </a:r>
                      <a:r>
                        <a:rPr lang="en-US" sz="1700" b="0" kern="1200" dirty="0">
                          <a:solidFill>
                            <a:schemeClr val="tx1"/>
                          </a:solidFill>
                          <a:effectLst/>
                          <a:latin typeface="+mn-lt"/>
                          <a:ea typeface="+mn-ea"/>
                          <a:cs typeface="+mn-cs"/>
                        </a:rPr>
                        <a:t>, Lilly, Pfizer Inc, </a:t>
                      </a:r>
                      <a:r>
                        <a:rPr lang="en-US" sz="1700" b="0" kern="1200" dirty="0" err="1">
                          <a:solidFill>
                            <a:schemeClr val="tx1"/>
                          </a:solidFill>
                          <a:effectLst/>
                          <a:latin typeface="+mn-lt"/>
                          <a:ea typeface="+mn-ea"/>
                          <a:cs typeface="+mn-cs"/>
                        </a:rPr>
                        <a:t>Telix</a:t>
                      </a:r>
                      <a:r>
                        <a:rPr lang="en-US" sz="1700" b="0" kern="1200" dirty="0">
                          <a:solidFill>
                            <a:schemeClr val="tx1"/>
                          </a:solidFill>
                          <a:effectLst/>
                          <a:latin typeface="+mn-lt"/>
                          <a:ea typeface="+mn-ea"/>
                          <a:cs typeface="+mn-cs"/>
                        </a:rPr>
                        <a:t> Pharmaceuticals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5604167"/>
                  </a:ext>
                </a:extLst>
              </a:tr>
              <a:tr h="590965">
                <a:tc>
                  <a:txBody>
                    <a:bodyPr/>
                    <a:lstStyle/>
                    <a:p>
                      <a:r>
                        <a:rPr lang="en-US" sz="17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ARTBIO, Convergent Therapeutics Inc, </a:t>
                      </a:r>
                      <a:r>
                        <a:rPr lang="en-US" sz="1700" b="0" kern="1200" dirty="0" err="1">
                          <a:solidFill>
                            <a:schemeClr val="tx1"/>
                          </a:solidFill>
                          <a:effectLst/>
                          <a:latin typeface="+mn-lt"/>
                          <a:ea typeface="+mn-ea"/>
                          <a:cs typeface="+mn-cs"/>
                        </a:rPr>
                        <a:t>Curadh</a:t>
                      </a:r>
                      <a:r>
                        <a:rPr lang="en-US" sz="1700" b="0" kern="1200" dirty="0">
                          <a:solidFill>
                            <a:schemeClr val="tx1"/>
                          </a:solidFill>
                          <a:effectLst/>
                          <a:latin typeface="+mn-lt"/>
                          <a:ea typeface="+mn-ea"/>
                          <a:cs typeface="+mn-cs"/>
                        </a:rPr>
                        <a:t>, Ratio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2024126"/>
                  </a:ext>
                </a:extLst>
              </a:tr>
            </a:tbl>
          </a:graphicData>
        </a:graphic>
      </p:graphicFrame>
    </p:spTree>
    <p:custDataLst>
      <p:tags r:id="rId1"/>
    </p:custDataLst>
    <p:extLst>
      <p:ext uri="{BB962C8B-B14F-4D97-AF65-F5344CB8AC3E}">
        <p14:creationId xmlns:p14="http://schemas.microsoft.com/office/powerpoint/2010/main" val="1042229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634BF7-00E7-2139-4727-C209FABCAD24}"/>
              </a:ext>
            </a:extLst>
          </p:cNvPr>
          <p:cNvSpPr>
            <a:spLocks noGrp="1"/>
          </p:cNvSpPr>
          <p:nvPr>
            <p:ph idx="47"/>
          </p:nvPr>
        </p:nvSpPr>
        <p:spPr/>
        <p:txBody>
          <a:bodyPr/>
          <a:lstStyle/>
          <a:p>
            <a:r>
              <a:rPr lang="en-US" dirty="0"/>
              <a:t>None</a:t>
            </a:r>
          </a:p>
        </p:txBody>
      </p:sp>
      <p:sp>
        <p:nvSpPr>
          <p:cNvPr id="4" name="Content Placeholder 3">
            <a:extLst>
              <a:ext uri="{FF2B5EF4-FFF2-40B4-BE49-F238E27FC236}">
                <a16:creationId xmlns:a16="http://schemas.microsoft.com/office/drawing/2014/main" id="{44EF0332-36A0-F2E1-7B5F-D4325F7BEFD4}"/>
              </a:ext>
            </a:extLst>
          </p:cNvPr>
          <p:cNvSpPr>
            <a:spLocks noGrp="1"/>
          </p:cNvSpPr>
          <p:nvPr>
            <p:ph idx="48"/>
          </p:nvPr>
        </p:nvSpPr>
        <p:spPr/>
        <p:txBody>
          <a:bodyPr/>
          <a:lstStyle/>
          <a:p>
            <a:r>
              <a:rPr lang="en-US" dirty="0"/>
              <a:t>None</a:t>
            </a:r>
          </a:p>
        </p:txBody>
      </p:sp>
      <p:sp>
        <p:nvSpPr>
          <p:cNvPr id="5" name="Content Placeholder 4">
            <a:extLst>
              <a:ext uri="{FF2B5EF4-FFF2-40B4-BE49-F238E27FC236}">
                <a16:creationId xmlns:a16="http://schemas.microsoft.com/office/drawing/2014/main" id="{E384961A-EF37-E6FB-BC52-98AE099C1A96}"/>
              </a:ext>
            </a:extLst>
          </p:cNvPr>
          <p:cNvSpPr>
            <a:spLocks noGrp="1"/>
          </p:cNvSpPr>
          <p:nvPr>
            <p:ph idx="49"/>
          </p:nvPr>
        </p:nvSpPr>
        <p:spPr/>
        <p:txBody>
          <a:bodyPr/>
          <a:lstStyle/>
          <a:p>
            <a:r>
              <a:rPr lang="en-US" dirty="0"/>
              <a:t>None</a:t>
            </a:r>
          </a:p>
        </p:txBody>
      </p:sp>
      <p:sp>
        <p:nvSpPr>
          <p:cNvPr id="6" name="Content Placeholder 5">
            <a:extLst>
              <a:ext uri="{FF2B5EF4-FFF2-40B4-BE49-F238E27FC236}">
                <a16:creationId xmlns:a16="http://schemas.microsoft.com/office/drawing/2014/main" id="{04789598-5452-C3F7-FA9B-6F205FA5947B}"/>
              </a:ext>
            </a:extLst>
          </p:cNvPr>
          <p:cNvSpPr>
            <a:spLocks noGrp="1"/>
          </p:cNvSpPr>
          <p:nvPr>
            <p:ph idx="50"/>
          </p:nvPr>
        </p:nvSpPr>
        <p:spPr/>
        <p:txBody>
          <a:bodyPr/>
          <a:lstStyle/>
          <a:p>
            <a:r>
              <a:rPr lang="en-US" dirty="0"/>
              <a:t>None</a:t>
            </a:r>
          </a:p>
        </p:txBody>
      </p:sp>
      <p:sp>
        <p:nvSpPr>
          <p:cNvPr id="7" name="Content Placeholder 6">
            <a:extLst>
              <a:ext uri="{FF2B5EF4-FFF2-40B4-BE49-F238E27FC236}">
                <a16:creationId xmlns:a16="http://schemas.microsoft.com/office/drawing/2014/main" id="{82DA7CAA-1BF3-1E04-10B8-3EC19173DA39}"/>
              </a:ext>
            </a:extLst>
          </p:cNvPr>
          <p:cNvSpPr>
            <a:spLocks noGrp="1"/>
          </p:cNvSpPr>
          <p:nvPr>
            <p:ph idx="51"/>
          </p:nvPr>
        </p:nvSpPr>
        <p:spPr/>
        <p:txBody>
          <a:bodyPr/>
          <a:lstStyle/>
          <a:p>
            <a:r>
              <a:rPr lang="en-US" dirty="0"/>
              <a:t>None</a:t>
            </a:r>
          </a:p>
        </p:txBody>
      </p:sp>
      <p:sp>
        <p:nvSpPr>
          <p:cNvPr id="8" name="Title 7">
            <a:extLst>
              <a:ext uri="{FF2B5EF4-FFF2-40B4-BE49-F238E27FC236}">
                <a16:creationId xmlns:a16="http://schemas.microsoft.com/office/drawing/2014/main" id="{2A74E5B2-4E19-3640-C271-4891ACAB9144}"/>
              </a:ext>
            </a:extLst>
          </p:cNvPr>
          <p:cNvSpPr>
            <a:spLocks noGrp="1"/>
          </p:cNvSpPr>
          <p:nvPr>
            <p:ph type="title"/>
          </p:nvPr>
        </p:nvSpPr>
        <p:spPr/>
        <p:txBody>
          <a:bodyPr/>
          <a:lstStyle/>
          <a:p>
            <a:r>
              <a:rPr lang="en-US" dirty="0"/>
              <a:t>Globally, which comorbidities are likely to steer you away from choosing ADT and </a:t>
            </a:r>
            <a:r>
              <a:rPr lang="en-US" dirty="0" err="1"/>
              <a:t>darolutamide</a:t>
            </a:r>
            <a:r>
              <a:rPr lang="en-US" dirty="0"/>
              <a:t>? </a:t>
            </a:r>
          </a:p>
        </p:txBody>
      </p:sp>
      <p:sp>
        <p:nvSpPr>
          <p:cNvPr id="9" name="Content Placeholder 8">
            <a:extLst>
              <a:ext uri="{FF2B5EF4-FFF2-40B4-BE49-F238E27FC236}">
                <a16:creationId xmlns:a16="http://schemas.microsoft.com/office/drawing/2014/main" id="{1BDF19EC-0218-B6DA-892D-FC5F4D5C89BA}"/>
              </a:ext>
            </a:extLst>
          </p:cNvPr>
          <p:cNvSpPr>
            <a:spLocks noGrp="1"/>
          </p:cNvSpPr>
          <p:nvPr>
            <p:ph idx="52"/>
          </p:nvPr>
        </p:nvSpPr>
        <p:spPr/>
        <p:txBody>
          <a:bodyPr/>
          <a:lstStyle/>
          <a:p>
            <a:r>
              <a:rPr lang="en-US" dirty="0"/>
              <a:t>None</a:t>
            </a:r>
          </a:p>
        </p:txBody>
      </p:sp>
      <p:sp>
        <p:nvSpPr>
          <p:cNvPr id="10" name="Content Placeholder 8">
            <a:extLst>
              <a:ext uri="{FF2B5EF4-FFF2-40B4-BE49-F238E27FC236}">
                <a16:creationId xmlns:a16="http://schemas.microsoft.com/office/drawing/2014/main" id="{800F61FB-8A50-8EDB-0C3F-D6B334AD305F}"/>
              </a:ext>
            </a:extLst>
          </p:cNvPr>
          <p:cNvSpPr>
            <a:spLocks noGrp="1"/>
          </p:cNvSpPr>
          <p:nvPr>
            <p:ph idx="46"/>
          </p:nvPr>
        </p:nvSpPr>
        <p:spPr/>
        <p:txBody>
          <a:bodyPr/>
          <a:lstStyle/>
          <a:p>
            <a:r>
              <a:rPr lang="en-US" dirty="0"/>
              <a:t>None</a:t>
            </a:r>
          </a:p>
        </p:txBody>
      </p:sp>
    </p:spTree>
    <p:extLst>
      <p:ext uri="{BB962C8B-B14F-4D97-AF65-F5344CB8AC3E}">
        <p14:creationId xmlns:p14="http://schemas.microsoft.com/office/powerpoint/2010/main" val="1220685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9046" y="1609141"/>
            <a:ext cx="11166764" cy="2387600"/>
          </a:xfrm>
        </p:spPr>
        <p:txBody>
          <a:bodyPr>
            <a:normAutofit fontScale="90000"/>
          </a:bodyPr>
          <a:lstStyle/>
          <a:p>
            <a:pPr>
              <a:lnSpc>
                <a:spcPts val="6000"/>
              </a:lnSpc>
            </a:pPr>
            <a:br>
              <a:rPr lang="en-US" b="1" u="sng" dirty="0">
                <a:solidFill>
                  <a:schemeClr val="accent1">
                    <a:lumMod val="50000"/>
                  </a:schemeClr>
                </a:solidFill>
              </a:rPr>
            </a:br>
            <a:br>
              <a:rPr lang="en-US" sz="1100" b="1" u="sng" dirty="0">
                <a:solidFill>
                  <a:schemeClr val="accent1">
                    <a:lumMod val="50000"/>
                  </a:schemeClr>
                </a:solidFill>
              </a:rPr>
            </a:br>
            <a:r>
              <a:rPr lang="en-US" sz="1100" b="1" dirty="0">
                <a:solidFill>
                  <a:srgbClr val="0070C0"/>
                </a:solidFill>
              </a:rPr>
              <a:t>   </a:t>
            </a:r>
            <a:r>
              <a:rPr lang="en-US" sz="5200" b="1" dirty="0">
                <a:solidFill>
                  <a:srgbClr val="0070C0"/>
                </a:solidFill>
              </a:rPr>
              <a:t>Evidenced-Based Treatment for Metastatic Hormone-Sensitive Prostate Cancer (</a:t>
            </a:r>
            <a:r>
              <a:rPr lang="en-US" sz="5200" b="1" dirty="0" err="1">
                <a:solidFill>
                  <a:srgbClr val="0070C0"/>
                </a:solidFill>
              </a:rPr>
              <a:t>mHSPC</a:t>
            </a:r>
            <a:r>
              <a:rPr lang="en-US" sz="5200" b="1" dirty="0">
                <a:solidFill>
                  <a:srgbClr val="0070C0"/>
                </a:solidFill>
              </a:rPr>
              <a:t>)</a:t>
            </a:r>
            <a:endParaRPr lang="en-US" sz="5200" b="1" i="1" dirty="0">
              <a:solidFill>
                <a:srgbClr val="0070C0"/>
              </a:solidFill>
            </a:endParaRPr>
          </a:p>
        </p:txBody>
      </p:sp>
      <p:sp>
        <p:nvSpPr>
          <p:cNvPr id="8" name="Subtitle 2"/>
          <p:cNvSpPr>
            <a:spLocks noGrp="1"/>
          </p:cNvSpPr>
          <p:nvPr>
            <p:ph type="subTitle" idx="1"/>
          </p:nvPr>
        </p:nvSpPr>
        <p:spPr>
          <a:xfrm>
            <a:off x="1506551" y="4633352"/>
            <a:ext cx="9802888" cy="1655762"/>
          </a:xfrm>
        </p:spPr>
        <p:txBody>
          <a:bodyPr>
            <a:noAutofit/>
          </a:bodyPr>
          <a:lstStyle/>
          <a:p>
            <a:pPr algn="l">
              <a:lnSpc>
                <a:spcPts val="2000"/>
              </a:lnSpc>
              <a:spcBef>
                <a:spcPts val="400"/>
              </a:spcBef>
            </a:pPr>
            <a:r>
              <a:rPr lang="en-US" sz="2200" b="1" dirty="0"/>
              <a:t>Emmanuel S. Antonarakis, M.D.</a:t>
            </a:r>
          </a:p>
          <a:p>
            <a:pPr algn="l">
              <a:lnSpc>
                <a:spcPts val="2000"/>
              </a:lnSpc>
              <a:spcBef>
                <a:spcPts val="400"/>
              </a:spcBef>
            </a:pPr>
            <a:r>
              <a:rPr lang="en-US" sz="1900" dirty="0"/>
              <a:t>Clark Endowed Professor of Medicine</a:t>
            </a:r>
          </a:p>
          <a:p>
            <a:pPr algn="l">
              <a:lnSpc>
                <a:spcPts val="2000"/>
              </a:lnSpc>
              <a:spcBef>
                <a:spcPts val="400"/>
              </a:spcBef>
            </a:pPr>
            <a:r>
              <a:rPr lang="en-US" sz="1900" dirty="0"/>
              <a:t>Division of Hematology/Oncology &amp; Transplantation, University of Minnesota</a:t>
            </a:r>
          </a:p>
          <a:p>
            <a:pPr algn="l">
              <a:lnSpc>
                <a:spcPts val="2000"/>
              </a:lnSpc>
              <a:spcBef>
                <a:spcPts val="400"/>
              </a:spcBef>
            </a:pPr>
            <a:r>
              <a:rPr lang="en-US" sz="1900" dirty="0"/>
              <a:t>Associate Director of Translation, Masonic Cancer Center</a:t>
            </a:r>
          </a:p>
        </p:txBody>
      </p:sp>
      <p:sp>
        <p:nvSpPr>
          <p:cNvPr id="9" name="Subtitle 2"/>
          <p:cNvSpPr txBox="1">
            <a:spLocks/>
          </p:cNvSpPr>
          <p:nvPr/>
        </p:nvSpPr>
        <p:spPr>
          <a:xfrm>
            <a:off x="1489739" y="1138880"/>
            <a:ext cx="9802888" cy="8070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4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Research To Practice </a:t>
            </a:r>
          </a:p>
          <a:p>
            <a:pPr marL="0" marR="0" lvl="0" indent="0" algn="l" defTabSz="914400" rtl="0" eaLnBrk="1" fontAlgn="auto" latinLnBrk="0" hangingPunct="1">
              <a:lnSpc>
                <a:spcPts val="2000"/>
              </a:lnSpc>
              <a:spcBef>
                <a:spcPts val="4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January 25, 2024</a:t>
            </a:r>
          </a:p>
        </p:txBody>
      </p:sp>
    </p:spTree>
    <p:extLst>
      <p:ext uri="{BB962C8B-B14F-4D97-AF65-F5344CB8AC3E}">
        <p14:creationId xmlns:p14="http://schemas.microsoft.com/office/powerpoint/2010/main" val="632790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374" y="166292"/>
            <a:ext cx="11492753" cy="1325563"/>
          </a:xfrm>
        </p:spPr>
        <p:txBody>
          <a:bodyPr>
            <a:normAutofit fontScale="90000"/>
          </a:bodyPr>
          <a:lstStyle/>
          <a:p>
            <a:r>
              <a:rPr lang="en-US" sz="4800" b="1" dirty="0"/>
              <a:t>Incidence of </a:t>
            </a:r>
            <a:r>
              <a:rPr lang="en-US" sz="4800" b="1" i="1" dirty="0"/>
              <a:t>de novo </a:t>
            </a:r>
            <a:r>
              <a:rPr lang="en-US" sz="4800" b="1" dirty="0" err="1"/>
              <a:t>mHSPC</a:t>
            </a:r>
            <a:r>
              <a:rPr lang="en-US" sz="4800" b="1" dirty="0"/>
              <a:t> around the globe</a:t>
            </a:r>
          </a:p>
        </p:txBody>
      </p:sp>
      <p:pic>
        <p:nvPicPr>
          <p:cNvPr id="5" name="Picture 4" descr="C:\Users\k_fizazi\Contacts\Bureau\carte-monde-pays-drapeau.png"/>
          <p:cNvPicPr>
            <a:picLocks noChangeAspect="1" noChangeArrowheads="1"/>
          </p:cNvPicPr>
          <p:nvPr/>
        </p:nvPicPr>
        <p:blipFill rotWithShape="1">
          <a:blip r:embed="rId2">
            <a:extLst>
              <a:ext uri="{28A0092B-C50C-407E-A947-70E740481C1C}">
                <a14:useLocalDpi xmlns:a14="http://schemas.microsoft.com/office/drawing/2010/main" val="0"/>
              </a:ext>
            </a:extLst>
          </a:blip>
          <a:srcRect b="3514"/>
          <a:stretch/>
        </p:blipFill>
        <p:spPr bwMode="auto">
          <a:xfrm>
            <a:off x="3509168" y="2291515"/>
            <a:ext cx="6083300" cy="367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e 9"/>
          <p:cNvGrpSpPr>
            <a:grpSpLocks/>
          </p:cNvGrpSpPr>
          <p:nvPr/>
        </p:nvGrpSpPr>
        <p:grpSpPr bwMode="auto">
          <a:xfrm>
            <a:off x="5850731" y="1413630"/>
            <a:ext cx="1235075" cy="1792288"/>
            <a:chOff x="3889946" y="1700810"/>
            <a:chExt cx="1233306" cy="1791488"/>
          </a:xfrm>
        </p:grpSpPr>
        <p:sp>
          <p:nvSpPr>
            <p:cNvPr id="16" name="ZoneTexte 3"/>
            <p:cNvSpPr txBox="1">
              <a:spLocks noChangeArrowheads="1"/>
            </p:cNvSpPr>
            <p:nvPr/>
          </p:nvSpPr>
          <p:spPr bwMode="auto">
            <a:xfrm>
              <a:off x="3889946" y="1700810"/>
              <a:ext cx="1233306" cy="58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3200" b="1" i="0" u="none" strike="noStrike" kern="1200" cap="none" spc="0" normalizeH="0" baseline="0" noProof="0" dirty="0">
                  <a:ln>
                    <a:noFill/>
                  </a:ln>
                  <a:solidFill>
                    <a:srgbClr val="C0504D"/>
                  </a:solidFill>
                  <a:effectLst/>
                  <a:uLnTx/>
                  <a:uFillTx/>
                  <a:latin typeface="Calibri" panose="020F0502020204030204" pitchFamily="34" charset="0"/>
                  <a:ea typeface="+mn-ea"/>
                  <a:cs typeface="+mn-cs"/>
                </a:rPr>
                <a:t>5-30%</a:t>
              </a:r>
            </a:p>
          </p:txBody>
        </p:sp>
        <p:cxnSp>
          <p:nvCxnSpPr>
            <p:cNvPr id="17" name="Connecteur droit avec flèche 8"/>
            <p:cNvCxnSpPr/>
            <p:nvPr/>
          </p:nvCxnSpPr>
          <p:spPr>
            <a:xfrm>
              <a:off x="4355996" y="2276815"/>
              <a:ext cx="0" cy="1215483"/>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grpSp>
      <p:grpSp>
        <p:nvGrpSpPr>
          <p:cNvPr id="7" name="Groupe 12"/>
          <p:cNvGrpSpPr>
            <a:grpSpLocks/>
          </p:cNvGrpSpPr>
          <p:nvPr/>
        </p:nvGrpSpPr>
        <p:grpSpPr bwMode="auto">
          <a:xfrm>
            <a:off x="7901779" y="3109088"/>
            <a:ext cx="2847974" cy="896937"/>
            <a:chOff x="5940154" y="3395922"/>
            <a:chExt cx="2848205" cy="897174"/>
          </a:xfrm>
        </p:grpSpPr>
        <p:sp>
          <p:nvSpPr>
            <p:cNvPr id="13" name="ZoneTexte 4"/>
            <p:cNvSpPr txBox="1">
              <a:spLocks noChangeArrowheads="1"/>
            </p:cNvSpPr>
            <p:nvPr/>
          </p:nvSpPr>
          <p:spPr bwMode="auto">
            <a:xfrm>
              <a:off x="7887079" y="3395922"/>
              <a:ext cx="901280" cy="58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60%</a:t>
              </a:r>
            </a:p>
          </p:txBody>
        </p:sp>
        <p:cxnSp>
          <p:nvCxnSpPr>
            <p:cNvPr id="14" name="Connecteur droit avec flèche 10"/>
            <p:cNvCxnSpPr>
              <a:stCxn id="13" idx="1"/>
            </p:cNvCxnSpPr>
            <p:nvPr/>
          </p:nvCxnSpPr>
          <p:spPr>
            <a:xfrm flipH="1">
              <a:off x="6300546" y="3688097"/>
              <a:ext cx="1586040" cy="292178"/>
            </a:xfrm>
            <a:prstGeom prst="straightConnector1">
              <a:avLst/>
            </a:prstGeom>
            <a:ln w="38100">
              <a:tailEnd type="arrow"/>
            </a:ln>
          </p:spPr>
          <p:style>
            <a:lnRef idx="3">
              <a:schemeClr val="accent1"/>
            </a:lnRef>
            <a:fillRef idx="0">
              <a:schemeClr val="accent1"/>
            </a:fillRef>
            <a:effectRef idx="2">
              <a:schemeClr val="accent1"/>
            </a:effectRef>
            <a:fontRef idx="minor">
              <a:schemeClr val="tx1"/>
            </a:fontRef>
          </p:style>
        </p:cxnSp>
        <p:cxnSp>
          <p:nvCxnSpPr>
            <p:cNvPr id="15" name="Connecteur droit avec flèche 13"/>
            <p:cNvCxnSpPr/>
            <p:nvPr/>
          </p:nvCxnSpPr>
          <p:spPr>
            <a:xfrm flipH="1">
              <a:off x="5940154" y="3789725"/>
              <a:ext cx="1946432" cy="503371"/>
            </a:xfrm>
            <a:prstGeom prst="straightConnector1">
              <a:avLst/>
            </a:prstGeom>
            <a:ln w="38100">
              <a:tailEnd type="arrow"/>
            </a:ln>
          </p:spPr>
          <p:style>
            <a:lnRef idx="3">
              <a:schemeClr val="accent1"/>
            </a:lnRef>
            <a:fillRef idx="0">
              <a:schemeClr val="accent1"/>
            </a:fillRef>
            <a:effectRef idx="2">
              <a:schemeClr val="accent1"/>
            </a:effectRef>
            <a:fontRef idx="minor">
              <a:schemeClr val="tx1"/>
            </a:fontRef>
          </p:style>
        </p:cxnSp>
      </p:grpSp>
      <p:sp>
        <p:nvSpPr>
          <p:cNvPr id="8" name="ZoneTexte 5"/>
          <p:cNvSpPr txBox="1">
            <a:spLocks noChangeArrowheads="1"/>
          </p:cNvSpPr>
          <p:nvPr/>
        </p:nvSpPr>
        <p:spPr bwMode="auto">
          <a:xfrm>
            <a:off x="6942371" y="6184249"/>
            <a:ext cx="2741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Wu JN, </a:t>
            </a:r>
            <a:r>
              <a:rPr kumimoji="0" lang="fr-FR"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Cancer</a:t>
            </a:r>
            <a:r>
              <a:rPr kumimoji="0" lang="fr-FR"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2014; 120: 818-823.</a:t>
            </a:r>
          </a:p>
        </p:txBody>
      </p:sp>
      <p:grpSp>
        <p:nvGrpSpPr>
          <p:cNvPr id="9" name="Groupe 7"/>
          <p:cNvGrpSpPr>
            <a:grpSpLocks/>
          </p:cNvGrpSpPr>
          <p:nvPr/>
        </p:nvGrpSpPr>
        <p:grpSpPr bwMode="auto">
          <a:xfrm>
            <a:off x="719735" y="2597597"/>
            <a:ext cx="4013395" cy="2627548"/>
            <a:chOff x="-1169343" y="2934182"/>
            <a:chExt cx="3797127" cy="2481478"/>
          </a:xfrm>
        </p:grpSpPr>
        <p:sp>
          <p:nvSpPr>
            <p:cNvPr id="10" name="ZoneTexte 2"/>
            <p:cNvSpPr txBox="1">
              <a:spLocks noChangeArrowheads="1"/>
            </p:cNvSpPr>
            <p:nvPr/>
          </p:nvSpPr>
          <p:spPr bwMode="auto">
            <a:xfrm>
              <a:off x="593970" y="2934182"/>
              <a:ext cx="655485" cy="55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a:t>
              </a:r>
            </a:p>
          </p:txBody>
        </p:sp>
        <p:cxnSp>
          <p:nvCxnSpPr>
            <p:cNvPr id="11" name="Connecteur droit avec flèche 6"/>
            <p:cNvCxnSpPr/>
            <p:nvPr/>
          </p:nvCxnSpPr>
          <p:spPr>
            <a:xfrm>
              <a:off x="1259504" y="3285293"/>
              <a:ext cx="1368280" cy="503747"/>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343" y="3663482"/>
              <a:ext cx="2425116" cy="175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53503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453" y="31813"/>
            <a:ext cx="11492753" cy="1325563"/>
          </a:xfrm>
        </p:spPr>
        <p:txBody>
          <a:bodyPr>
            <a:normAutofit/>
          </a:bodyPr>
          <a:lstStyle/>
          <a:p>
            <a:r>
              <a:rPr lang="en-US" sz="4500" b="1" dirty="0"/>
              <a:t>Evolving Paradigm of </a:t>
            </a:r>
            <a:r>
              <a:rPr lang="en-US" sz="4500" b="1" dirty="0" err="1"/>
              <a:t>mHSPC</a:t>
            </a:r>
            <a:r>
              <a:rPr lang="en-US" sz="4500" b="1" dirty="0"/>
              <a:t> Management</a:t>
            </a:r>
          </a:p>
        </p:txBody>
      </p:sp>
      <p:sp>
        <p:nvSpPr>
          <p:cNvPr id="18" name="ZoneTexte 5"/>
          <p:cNvSpPr txBox="1">
            <a:spLocks noChangeArrowheads="1"/>
          </p:cNvSpPr>
          <p:nvPr/>
        </p:nvSpPr>
        <p:spPr bwMode="auto">
          <a:xfrm>
            <a:off x="642377" y="6155609"/>
            <a:ext cx="89048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Hussein M. et al. </a:t>
            </a:r>
            <a:r>
              <a:rPr kumimoji="0" lang="en-US" altLang="en-US" sz="1400" b="0" i="1"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NEJM</a:t>
            </a:r>
            <a:r>
              <a:rPr kumimoji="0" lang="en-US" altLang="en-US"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 2013; </a:t>
            </a:r>
            <a:r>
              <a:rPr kumimoji="0" lang="en-US" altLang="en-US" sz="1400" b="0" i="0" u="none" strike="noStrike" kern="1200" cap="none" spc="-10" normalizeH="0" baseline="0" noProof="0" dirty="0" err="1">
                <a:ln>
                  <a:noFill/>
                </a:ln>
                <a:solidFill>
                  <a:prstClr val="black"/>
                </a:solidFill>
                <a:effectLst/>
                <a:uLnTx/>
                <a:uFillTx/>
                <a:latin typeface="Calibri" panose="020F0502020204030204" pitchFamily="34" charset="0"/>
                <a:ea typeface="+mn-ea"/>
                <a:cs typeface="+mn-cs"/>
              </a:rPr>
              <a:t>Fizazi</a:t>
            </a:r>
            <a:r>
              <a:rPr kumimoji="0" lang="en-US" altLang="en-US"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 K et al. </a:t>
            </a:r>
            <a:r>
              <a:rPr kumimoji="0" lang="en-US" altLang="en-US" sz="1400" b="0" i="1"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NEJM</a:t>
            </a:r>
            <a:r>
              <a:rPr kumimoji="0" lang="en-US" altLang="en-US"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 2017; James N.D. et al. </a:t>
            </a:r>
            <a:r>
              <a:rPr kumimoji="0" lang="en-US" altLang="en-US" sz="1400" b="0" i="1"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NEJM</a:t>
            </a:r>
            <a:r>
              <a:rPr kumimoji="0" lang="en-US" altLang="en-US"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 2017; Davis I.D. et al. </a:t>
            </a:r>
            <a:r>
              <a:rPr kumimoji="0" lang="en-US" altLang="en-US" sz="1400" b="0" i="1"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NEJM</a:t>
            </a:r>
            <a:r>
              <a:rPr kumimoji="0" lang="en-US" altLang="en-US"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 2017; Armstrong A. et al. </a:t>
            </a:r>
            <a:r>
              <a:rPr kumimoji="0" lang="en-US" altLang="en-US" sz="1400" b="0" i="1"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JCO</a:t>
            </a:r>
            <a:r>
              <a:rPr kumimoji="0" lang="en-US" altLang="en-US"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 2019; Chi K.N. et al. </a:t>
            </a:r>
            <a:r>
              <a:rPr kumimoji="0" lang="en-US" altLang="en-US" sz="1400" b="0" i="1"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NEJM</a:t>
            </a:r>
            <a:r>
              <a:rPr kumimoji="0" lang="en-US" altLang="en-US"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 2019;  Smith MR. et al </a:t>
            </a:r>
            <a:r>
              <a:rPr kumimoji="0" lang="en-US" altLang="en-US" sz="1400" b="0" i="1"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NEJM</a:t>
            </a:r>
            <a:r>
              <a:rPr kumimoji="0" lang="en-US" altLang="en-US"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 2022; </a:t>
            </a:r>
            <a:r>
              <a:rPr kumimoji="0" lang="en-US" altLang="en-US" sz="1400" b="0" i="0" u="none" strike="noStrike" kern="1200" cap="none" spc="-10" normalizeH="0" baseline="0" noProof="0" dirty="0" err="1">
                <a:ln>
                  <a:noFill/>
                </a:ln>
                <a:solidFill>
                  <a:prstClr val="black"/>
                </a:solidFill>
                <a:effectLst/>
                <a:uLnTx/>
                <a:uFillTx/>
                <a:latin typeface="Calibri" panose="020F0502020204030204" pitchFamily="34" charset="0"/>
                <a:ea typeface="+mn-ea"/>
                <a:cs typeface="+mn-cs"/>
              </a:rPr>
              <a:t>Fizazi</a:t>
            </a:r>
            <a:r>
              <a:rPr kumimoji="0" lang="en-US" altLang="en-US"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 K. et al </a:t>
            </a:r>
            <a:r>
              <a:rPr kumimoji="0" lang="en-US" altLang="en-US" sz="1400" b="0" i="1"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Lancet</a:t>
            </a:r>
            <a:r>
              <a:rPr kumimoji="0" lang="en-US" altLang="en-US"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 2022.</a:t>
            </a:r>
          </a:p>
        </p:txBody>
      </p:sp>
      <p:sp>
        <p:nvSpPr>
          <p:cNvPr id="4" name="TextBox 3"/>
          <p:cNvSpPr txBox="1"/>
          <p:nvPr/>
        </p:nvSpPr>
        <p:spPr>
          <a:xfrm>
            <a:off x="8866092" y="6319660"/>
            <a:ext cx="28597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Courtesy of </a:t>
            </a:r>
            <a:r>
              <a:rPr kumimoji="0" lang="en-US" sz="1600" b="0" i="0" u="sng" strike="noStrike" kern="1200" cap="none" spc="0" normalizeH="0" baseline="0" noProof="0" dirty="0" err="1">
                <a:ln>
                  <a:noFill/>
                </a:ln>
                <a:solidFill>
                  <a:prstClr val="black"/>
                </a:solidFill>
                <a:effectLst/>
                <a:uLnTx/>
                <a:uFillTx/>
                <a:latin typeface="Calibri" panose="020F0502020204030204"/>
                <a:ea typeface="+mn-ea"/>
                <a:cs typeface="+mn-cs"/>
              </a:rPr>
              <a:t>Neeraj</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 Agarwal</a:t>
            </a:r>
          </a:p>
        </p:txBody>
      </p:sp>
      <p:pic>
        <p:nvPicPr>
          <p:cNvPr id="5" name="Picture 4"/>
          <p:cNvPicPr>
            <a:picLocks noChangeAspect="1"/>
          </p:cNvPicPr>
          <p:nvPr/>
        </p:nvPicPr>
        <p:blipFill>
          <a:blip r:embed="rId2"/>
          <a:stretch>
            <a:fillRect/>
          </a:stretch>
        </p:blipFill>
        <p:spPr>
          <a:xfrm>
            <a:off x="1116386" y="1321456"/>
            <a:ext cx="9444038" cy="4619456"/>
          </a:xfrm>
          <a:prstGeom prst="rect">
            <a:avLst/>
          </a:prstGeom>
        </p:spPr>
      </p:pic>
    </p:spTree>
    <p:extLst>
      <p:ext uri="{BB962C8B-B14F-4D97-AF65-F5344CB8AC3E}">
        <p14:creationId xmlns:p14="http://schemas.microsoft.com/office/powerpoint/2010/main" val="3602132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5" y="336622"/>
            <a:ext cx="11492753" cy="1325563"/>
          </a:xfrm>
        </p:spPr>
        <p:txBody>
          <a:bodyPr>
            <a:normAutofit fontScale="90000"/>
          </a:bodyPr>
          <a:lstStyle/>
          <a:p>
            <a:r>
              <a:rPr lang="en-US" sz="4500" b="1" dirty="0"/>
              <a:t>Metastatic HSPC: Overview of Treatment Options</a:t>
            </a:r>
          </a:p>
        </p:txBody>
      </p:sp>
      <p:sp>
        <p:nvSpPr>
          <p:cNvPr id="18" name="ZoneTexte 5"/>
          <p:cNvSpPr txBox="1">
            <a:spLocks noChangeArrowheads="1"/>
          </p:cNvSpPr>
          <p:nvPr/>
        </p:nvSpPr>
        <p:spPr bwMode="auto">
          <a:xfrm>
            <a:off x="882420" y="5985275"/>
            <a:ext cx="2724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5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NCCN. Prostate cancer. v 4.2023. </a:t>
            </a:r>
            <a:endParaRPr kumimoji="0" lang="en-US" alt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03" name="Content Placeholder 2">
            <a:extLst>
              <a:ext uri="{FF2B5EF4-FFF2-40B4-BE49-F238E27FC236}">
                <a16:creationId xmlns:a16="http://schemas.microsoft.com/office/drawing/2014/main" id="{D9404604-6D70-95B5-66F5-6B877EB65B4F}"/>
              </a:ext>
            </a:extLst>
          </p:cNvPr>
          <p:cNvSpPr>
            <a:spLocks noGrp="1"/>
          </p:cNvSpPr>
          <p:nvPr>
            <p:ph idx="1"/>
          </p:nvPr>
        </p:nvSpPr>
        <p:spPr>
          <a:xfrm>
            <a:off x="792935" y="1898526"/>
            <a:ext cx="11022548" cy="4269191"/>
          </a:xfrm>
        </p:spPr>
        <p:txBody>
          <a:bodyPr/>
          <a:lstStyle/>
          <a:p>
            <a:r>
              <a:rPr lang="en-US" dirty="0"/>
              <a:t>Androgen-deprivation therapy is the mainstay of managing </a:t>
            </a:r>
            <a:r>
              <a:rPr lang="en-US" dirty="0" err="1"/>
              <a:t>mHSPC</a:t>
            </a:r>
            <a:endParaRPr lang="en-US" dirty="0"/>
          </a:p>
          <a:p>
            <a:endParaRPr lang="en-US" sz="1500" dirty="0"/>
          </a:p>
          <a:p>
            <a:pPr>
              <a:spcAft>
                <a:spcPts val="500"/>
              </a:spcAft>
            </a:pPr>
            <a:r>
              <a:rPr lang="en-US" dirty="0"/>
              <a:t>Intensifying therapy beyond ADT alone is associated with improved OS</a:t>
            </a:r>
          </a:p>
          <a:p>
            <a:pPr lvl="1"/>
            <a:r>
              <a:rPr lang="en-US" b="1" dirty="0">
                <a:cs typeface="Calibri" panose="020F0502020204030204" pitchFamily="34" charset="0"/>
              </a:rPr>
              <a:t>Doublet therapy: </a:t>
            </a:r>
            <a:r>
              <a:rPr lang="en-US" dirty="0">
                <a:cs typeface="Calibri" panose="020F0502020204030204" pitchFamily="34" charset="0"/>
              </a:rPr>
              <a:t>ADT + ARPI (abiraterone/prednisone, apalutamide, enzalutamide)</a:t>
            </a:r>
            <a:endParaRPr lang="en-US" dirty="0">
              <a:solidFill>
                <a:srgbClr val="CC0000"/>
              </a:solidFill>
              <a:cs typeface="Calibri" panose="020F0502020204030204" pitchFamily="34" charset="0"/>
            </a:endParaRPr>
          </a:p>
          <a:p>
            <a:pPr lvl="2">
              <a:spcAft>
                <a:spcPts val="500"/>
              </a:spcAft>
            </a:pPr>
            <a:r>
              <a:rPr lang="en-US" sz="2400" u="sng" dirty="0">
                <a:solidFill>
                  <a:srgbClr val="CC0000"/>
                </a:solidFill>
                <a:cs typeface="Calibri" panose="020F0502020204030204" pitchFamily="34" charset="0"/>
              </a:rPr>
              <a:t>NOTE</a:t>
            </a:r>
            <a:r>
              <a:rPr lang="en-US" sz="2400" dirty="0">
                <a:solidFill>
                  <a:srgbClr val="CC0000"/>
                </a:solidFill>
                <a:cs typeface="Calibri" panose="020F0502020204030204" pitchFamily="34" charset="0"/>
              </a:rPr>
              <a:t>: </a:t>
            </a:r>
            <a:r>
              <a:rPr lang="en-US" sz="2400" b="1" dirty="0">
                <a:solidFill>
                  <a:srgbClr val="CC0000"/>
                </a:solidFill>
                <a:cs typeface="Calibri" panose="020F0502020204030204" pitchFamily="34" charset="0"/>
              </a:rPr>
              <a:t>Doublet</a:t>
            </a:r>
            <a:r>
              <a:rPr lang="en-US" sz="2400" dirty="0">
                <a:solidFill>
                  <a:srgbClr val="CC0000"/>
                </a:solidFill>
                <a:cs typeface="Calibri" panose="020F0502020204030204" pitchFamily="34" charset="0"/>
              </a:rPr>
              <a:t> of ADT + docetaxel is no longer recommended!</a:t>
            </a:r>
          </a:p>
          <a:p>
            <a:pPr lvl="1">
              <a:spcAft>
                <a:spcPts val="500"/>
              </a:spcAft>
            </a:pPr>
            <a:r>
              <a:rPr lang="en-US" b="1" dirty="0">
                <a:cs typeface="Calibri" panose="020F0502020204030204" pitchFamily="34" charset="0"/>
              </a:rPr>
              <a:t>Triplet therapy: </a:t>
            </a:r>
            <a:r>
              <a:rPr lang="en-US" dirty="0">
                <a:cs typeface="Calibri" panose="020F0502020204030204" pitchFamily="34" charset="0"/>
              </a:rPr>
              <a:t>ADT + chemotherapy (docetaxel) + ARPI (</a:t>
            </a:r>
            <a:r>
              <a:rPr lang="en-US" dirty="0" err="1">
                <a:cs typeface="Calibri" panose="020F0502020204030204" pitchFamily="34" charset="0"/>
              </a:rPr>
              <a:t>abiraterone</a:t>
            </a:r>
            <a:r>
              <a:rPr lang="en-US" dirty="0">
                <a:cs typeface="Calibri" panose="020F0502020204030204" pitchFamily="34" charset="0"/>
              </a:rPr>
              <a:t>/</a:t>
            </a:r>
            <a:r>
              <a:rPr lang="en-US" dirty="0" err="1">
                <a:cs typeface="Calibri" panose="020F0502020204030204" pitchFamily="34" charset="0"/>
              </a:rPr>
              <a:t>pred</a:t>
            </a:r>
            <a:r>
              <a:rPr lang="en-US" dirty="0">
                <a:cs typeface="Calibri" panose="020F0502020204030204" pitchFamily="34" charset="0"/>
              </a:rPr>
              <a:t>, </a:t>
            </a:r>
            <a:r>
              <a:rPr lang="en-US" dirty="0" err="1">
                <a:cs typeface="Calibri" panose="020F0502020204030204" pitchFamily="34" charset="0"/>
              </a:rPr>
              <a:t>darolutamide</a:t>
            </a:r>
            <a:r>
              <a:rPr lang="en-US" dirty="0">
                <a:cs typeface="Calibri" panose="020F0502020204030204" pitchFamily="34" charset="0"/>
              </a:rPr>
              <a:t>, enzalutamide?)</a:t>
            </a:r>
          </a:p>
          <a:p>
            <a:pPr lvl="1"/>
            <a:r>
              <a:rPr lang="en-US" b="1" dirty="0">
                <a:cs typeface="Calibri" panose="020F0502020204030204" pitchFamily="34" charset="0"/>
              </a:rPr>
              <a:t>Radiation therapy</a:t>
            </a:r>
            <a:r>
              <a:rPr lang="en-US" dirty="0">
                <a:cs typeface="Calibri" panose="020F0502020204030204" pitchFamily="34" charset="0"/>
              </a:rPr>
              <a:t> to the prostate in the setting of low-volume disease</a:t>
            </a:r>
            <a:endParaRPr lang="en-US" dirty="0"/>
          </a:p>
        </p:txBody>
      </p:sp>
    </p:spTree>
    <p:extLst>
      <p:ext uri="{BB962C8B-B14F-4D97-AF65-F5344CB8AC3E}">
        <p14:creationId xmlns:p14="http://schemas.microsoft.com/office/powerpoint/2010/main" val="172916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915" y="336622"/>
            <a:ext cx="11492753" cy="1325563"/>
          </a:xfrm>
        </p:spPr>
        <p:txBody>
          <a:bodyPr>
            <a:normAutofit fontScale="90000"/>
          </a:bodyPr>
          <a:lstStyle/>
          <a:p>
            <a:r>
              <a:rPr lang="en-US" sz="4800" b="1" dirty="0"/>
              <a:t>Historical data: CHAARTED, ADT ± Docetaxel in </a:t>
            </a:r>
            <a:r>
              <a:rPr lang="en-US" sz="4800" b="1" dirty="0" err="1"/>
              <a:t>mHSPC</a:t>
            </a:r>
            <a:r>
              <a:rPr lang="en-US" sz="4800" b="1" dirty="0"/>
              <a:t>: High-volume vs Low-volume</a:t>
            </a:r>
          </a:p>
        </p:txBody>
      </p:sp>
      <p:sp>
        <p:nvSpPr>
          <p:cNvPr id="18" name="ZoneTexte 5"/>
          <p:cNvSpPr txBox="1">
            <a:spLocks noChangeArrowheads="1"/>
          </p:cNvSpPr>
          <p:nvPr/>
        </p:nvSpPr>
        <p:spPr bwMode="auto">
          <a:xfrm>
            <a:off x="3941387" y="6263181"/>
            <a:ext cx="31927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Kyriakopoulos</a:t>
            </a:r>
            <a:r>
              <a:rPr kumimoji="0" lang="fr-FR"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CE, </a:t>
            </a:r>
            <a:r>
              <a:rPr kumimoji="0" lang="fr-FR"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JCO</a:t>
            </a:r>
            <a:r>
              <a:rPr kumimoji="0" lang="fr-FR"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2018; 36: 1080-87.</a:t>
            </a:r>
          </a:p>
        </p:txBody>
      </p:sp>
      <p:sp>
        <p:nvSpPr>
          <p:cNvPr id="19" name="Content Placeholder 5">
            <a:extLst>
              <a:ext uri="{FF2B5EF4-FFF2-40B4-BE49-F238E27FC236}">
                <a16:creationId xmlns:a16="http://schemas.microsoft.com/office/drawing/2014/main" id="{A9551F03-E8E1-4716-B8AB-BA389608DA16}"/>
              </a:ext>
            </a:extLst>
          </p:cNvPr>
          <p:cNvSpPr txBox="1">
            <a:spLocks/>
          </p:cNvSpPr>
          <p:nvPr/>
        </p:nvSpPr>
        <p:spPr bwMode="auto">
          <a:xfrm>
            <a:off x="577780" y="1880611"/>
            <a:ext cx="10877529" cy="465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2399"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Adding docetaxel to ADT showed greater benefit in high- (vs. low-) volume disease</a:t>
            </a:r>
            <a:endParaRPr kumimoji="0" lang="en-US" altLang="en-US" sz="2399" b="1"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0" name="TextBox 11">
            <a:extLst>
              <a:ext uri="{FF2B5EF4-FFF2-40B4-BE49-F238E27FC236}">
                <a16:creationId xmlns:a16="http://schemas.microsoft.com/office/drawing/2014/main" id="{756079F8-78E2-409E-AC17-7EC558F9DC93}"/>
              </a:ext>
            </a:extLst>
          </p:cNvPr>
          <p:cNvSpPr txBox="1">
            <a:spLocks noChangeArrowheads="1"/>
          </p:cNvSpPr>
          <p:nvPr/>
        </p:nvSpPr>
        <p:spPr bwMode="auto">
          <a:xfrm>
            <a:off x="1752389" y="2427470"/>
            <a:ext cx="2810646" cy="399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ctr" defTabSz="609493"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999"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High-Volume Disease **</a:t>
            </a:r>
          </a:p>
        </p:txBody>
      </p:sp>
      <p:sp>
        <p:nvSpPr>
          <p:cNvPr id="21" name="TextBox 15">
            <a:extLst>
              <a:ext uri="{FF2B5EF4-FFF2-40B4-BE49-F238E27FC236}">
                <a16:creationId xmlns:a16="http://schemas.microsoft.com/office/drawing/2014/main" id="{6BAFB2C5-46DB-4BCF-BF5A-E8FD8B79498A}"/>
              </a:ext>
            </a:extLst>
          </p:cNvPr>
          <p:cNvSpPr txBox="1">
            <a:spLocks noChangeArrowheads="1"/>
          </p:cNvSpPr>
          <p:nvPr/>
        </p:nvSpPr>
        <p:spPr bwMode="auto">
          <a:xfrm>
            <a:off x="7217172" y="2428928"/>
            <a:ext cx="2693398" cy="39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ctr" defTabSz="609493"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999"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Low-Volume Disease</a:t>
            </a:r>
          </a:p>
        </p:txBody>
      </p:sp>
      <p:sp>
        <p:nvSpPr>
          <p:cNvPr id="22" name="TextBox 22">
            <a:extLst>
              <a:ext uri="{FF2B5EF4-FFF2-40B4-BE49-F238E27FC236}">
                <a16:creationId xmlns:a16="http://schemas.microsoft.com/office/drawing/2014/main" id="{B99EBE7A-7CB8-4FA5-BB98-5B4D6E2FDE63}"/>
              </a:ext>
            </a:extLst>
          </p:cNvPr>
          <p:cNvSpPr txBox="1">
            <a:spLocks noChangeArrowheads="1"/>
          </p:cNvSpPr>
          <p:nvPr/>
        </p:nvSpPr>
        <p:spPr bwMode="auto">
          <a:xfrm>
            <a:off x="8518395" y="2893974"/>
            <a:ext cx="3189853" cy="1077218"/>
          </a:xfrm>
          <a:prstGeom prst="rect">
            <a:avLst/>
          </a:prstGeom>
          <a:noFill/>
          <a:ln>
            <a:noFill/>
          </a:ln>
        </p:spPr>
        <p:txBody>
          <a:bodyPr wrap="square">
            <a:spAutoFit/>
          </a:bodyPr>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l" defTabSz="609493"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	  Median OS, Mo</a:t>
            </a:r>
            <a:b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br>
            <a:r>
              <a:rPr kumimoji="0" lang="en-US" altLang="en-US" sz="1600" b="1" i="0" u="none" strike="noStrike" kern="1200" cap="none" spc="0" normalizeH="0" baseline="0" noProof="0" dirty="0">
                <a:ln>
                  <a:noFill/>
                </a:ln>
                <a:solidFill>
                  <a:srgbClr val="015873"/>
                </a:solidFill>
                <a:effectLst/>
                <a:uLnTx/>
                <a:uFillTx/>
                <a:latin typeface="Calibri" panose="020F0502020204030204" pitchFamily="34" charset="0"/>
                <a:ea typeface="ＭＳ Ｐゴシック" charset="0"/>
                <a:cs typeface="Arial" panose="020B0604020202020204" pitchFamily="34" charset="0"/>
              </a:rPr>
              <a:t>ADT + docetaxel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	63.5</a:t>
            </a:r>
            <a:b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br>
            <a:r>
              <a:rPr kumimoji="0" lang="en-US" altLang="en-US" sz="1600" b="1" i="0" u="none" strike="noStrike" kern="1200" cap="none" spc="0" normalizeH="0" baseline="0" noProof="0" dirty="0">
                <a:ln>
                  <a:noFill/>
                </a:ln>
                <a:solidFill>
                  <a:srgbClr val="E1471D"/>
                </a:solidFill>
                <a:effectLst/>
                <a:uLnTx/>
                <a:uFillTx/>
                <a:latin typeface="Calibri" panose="020F0502020204030204" pitchFamily="34" charset="0"/>
                <a:ea typeface="ＭＳ Ｐゴシック" charset="0"/>
                <a:cs typeface="Arial" panose="020B0604020202020204" pitchFamily="34" charset="0"/>
              </a:rPr>
              <a:t>ADT alone</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	 	NR</a:t>
            </a:r>
            <a:b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b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HR: 1.04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(95% CI: 0.70-1.55; </a:t>
            </a:r>
            <a:r>
              <a:rPr kumimoji="0" lang="en-US" alt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P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 .86)</a:t>
            </a:r>
          </a:p>
        </p:txBody>
      </p:sp>
      <p:sp>
        <p:nvSpPr>
          <p:cNvPr id="23" name="TextBox 20">
            <a:extLst>
              <a:ext uri="{FF2B5EF4-FFF2-40B4-BE49-F238E27FC236}">
                <a16:creationId xmlns:a16="http://schemas.microsoft.com/office/drawing/2014/main" id="{DEC57EFE-9412-4F64-A260-655D6F756960}"/>
              </a:ext>
            </a:extLst>
          </p:cNvPr>
          <p:cNvSpPr txBox="1">
            <a:spLocks noChangeArrowheads="1"/>
          </p:cNvSpPr>
          <p:nvPr/>
        </p:nvSpPr>
        <p:spPr bwMode="auto">
          <a:xfrm>
            <a:off x="2511195" y="2893974"/>
            <a:ext cx="3229468" cy="1077218"/>
          </a:xfrm>
          <a:prstGeom prst="rect">
            <a:avLst/>
          </a:prstGeom>
          <a:noFill/>
          <a:ln>
            <a:noFill/>
          </a:ln>
        </p:spPr>
        <p:txBody>
          <a:bodyPr wrap="square">
            <a:spAutoFit/>
          </a:bodyPr>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l" defTabSz="609493"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	  Median OS, Mo</a:t>
            </a:r>
            <a:b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br>
            <a:r>
              <a:rPr kumimoji="0" lang="en-US" altLang="en-US" sz="1600" b="1" i="0" u="none" strike="noStrike" kern="1200" cap="none" spc="0" normalizeH="0" baseline="0" noProof="0" dirty="0">
                <a:ln>
                  <a:noFill/>
                </a:ln>
                <a:solidFill>
                  <a:srgbClr val="015873"/>
                </a:solidFill>
                <a:effectLst/>
                <a:uLnTx/>
                <a:uFillTx/>
                <a:latin typeface="Calibri" panose="020F0502020204030204" pitchFamily="34" charset="0"/>
                <a:ea typeface="ＭＳ Ｐゴシック" charset="0"/>
                <a:cs typeface="Arial" panose="020B0604020202020204" pitchFamily="34" charset="0"/>
              </a:rPr>
              <a:t>ADT + docetaxel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	51.2</a:t>
            </a:r>
            <a:b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br>
            <a:r>
              <a:rPr kumimoji="0" lang="en-US" altLang="en-US" sz="1600" b="1" i="0" u="none" strike="noStrike" kern="1200" cap="none" spc="0" normalizeH="0" baseline="0" noProof="0" dirty="0">
                <a:ln>
                  <a:noFill/>
                </a:ln>
                <a:solidFill>
                  <a:srgbClr val="E1471D"/>
                </a:solidFill>
                <a:effectLst/>
                <a:uLnTx/>
                <a:uFillTx/>
                <a:latin typeface="Calibri" panose="020F0502020204030204" pitchFamily="34" charset="0"/>
                <a:ea typeface="ＭＳ Ｐゴシック" charset="0"/>
                <a:cs typeface="Arial" panose="020B0604020202020204" pitchFamily="34" charset="0"/>
              </a:rPr>
              <a:t>ADT alone</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		34.4</a:t>
            </a:r>
            <a:b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b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HR: 0.63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(95% CI: 0.50-0.79; </a:t>
            </a:r>
            <a:r>
              <a:rPr kumimoji="0" lang="en-US" alt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P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&lt;.001)</a:t>
            </a:r>
          </a:p>
        </p:txBody>
      </p:sp>
      <p:sp>
        <p:nvSpPr>
          <p:cNvPr id="24" name="TextBox 17">
            <a:extLst>
              <a:ext uri="{FF2B5EF4-FFF2-40B4-BE49-F238E27FC236}">
                <a16:creationId xmlns:a16="http://schemas.microsoft.com/office/drawing/2014/main" id="{1865555F-ABC0-45C4-8308-53C399C42D70}"/>
              </a:ext>
            </a:extLst>
          </p:cNvPr>
          <p:cNvSpPr txBox="1">
            <a:spLocks noChangeArrowheads="1"/>
          </p:cNvSpPr>
          <p:nvPr/>
        </p:nvSpPr>
        <p:spPr bwMode="auto">
          <a:xfrm>
            <a:off x="1598231" y="6011944"/>
            <a:ext cx="3170165" cy="399981"/>
          </a:xfrm>
          <a:prstGeom prst="rect">
            <a:avLst/>
          </a:prstGeom>
          <a:noFill/>
          <a:ln>
            <a:noFill/>
          </a:ln>
        </p:spPr>
        <p:txBody>
          <a:bodyPr wrap="square">
            <a:spAutoFit/>
          </a:bodyPr>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ctr" defTabSz="609493"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999"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Mo</a:t>
            </a:r>
          </a:p>
        </p:txBody>
      </p:sp>
      <p:sp>
        <p:nvSpPr>
          <p:cNvPr id="25" name="Freeform: Shape 26">
            <a:extLst>
              <a:ext uri="{FF2B5EF4-FFF2-40B4-BE49-F238E27FC236}">
                <a16:creationId xmlns:a16="http://schemas.microsoft.com/office/drawing/2014/main" id="{9E564690-23C4-449D-AFFB-B7DBC4D554D6}"/>
              </a:ext>
            </a:extLst>
          </p:cNvPr>
          <p:cNvSpPr/>
          <p:nvPr/>
        </p:nvSpPr>
        <p:spPr bwMode="auto">
          <a:xfrm>
            <a:off x="1567665" y="3204114"/>
            <a:ext cx="2522004" cy="2231738"/>
          </a:xfrm>
          <a:custGeom>
            <a:avLst/>
            <a:gdLst>
              <a:gd name="connsiteX0" fmla="*/ 1990725 w 1990725"/>
              <a:gd name="connsiteY0" fmla="*/ 1733550 h 1733550"/>
              <a:gd name="connsiteX1" fmla="*/ 1851025 w 1990725"/>
              <a:gd name="connsiteY1" fmla="*/ 1733550 h 1733550"/>
              <a:gd name="connsiteX2" fmla="*/ 1851025 w 1990725"/>
              <a:gd name="connsiteY2" fmla="*/ 1619250 h 1733550"/>
              <a:gd name="connsiteX3" fmla="*/ 1752600 w 1990725"/>
              <a:gd name="connsiteY3" fmla="*/ 1619250 h 1733550"/>
              <a:gd name="connsiteX4" fmla="*/ 1752600 w 1990725"/>
              <a:gd name="connsiteY4" fmla="*/ 1558925 h 1733550"/>
              <a:gd name="connsiteX5" fmla="*/ 1616075 w 1990725"/>
              <a:gd name="connsiteY5" fmla="*/ 1558925 h 1733550"/>
              <a:gd name="connsiteX6" fmla="*/ 1616075 w 1990725"/>
              <a:gd name="connsiteY6" fmla="*/ 1527175 h 1733550"/>
              <a:gd name="connsiteX7" fmla="*/ 1470025 w 1990725"/>
              <a:gd name="connsiteY7" fmla="*/ 1527175 h 1733550"/>
              <a:gd name="connsiteX8" fmla="*/ 1470025 w 1990725"/>
              <a:gd name="connsiteY8" fmla="*/ 1482725 h 1733550"/>
              <a:gd name="connsiteX9" fmla="*/ 1454150 w 1990725"/>
              <a:gd name="connsiteY9" fmla="*/ 1482725 h 1733550"/>
              <a:gd name="connsiteX10" fmla="*/ 1454150 w 1990725"/>
              <a:gd name="connsiteY10" fmla="*/ 1435100 h 1733550"/>
              <a:gd name="connsiteX11" fmla="*/ 1400175 w 1990725"/>
              <a:gd name="connsiteY11" fmla="*/ 1435100 h 1733550"/>
              <a:gd name="connsiteX12" fmla="*/ 1400175 w 1990725"/>
              <a:gd name="connsiteY12" fmla="*/ 1412875 h 1733550"/>
              <a:gd name="connsiteX13" fmla="*/ 1349375 w 1990725"/>
              <a:gd name="connsiteY13" fmla="*/ 1412875 h 1733550"/>
              <a:gd name="connsiteX14" fmla="*/ 1349375 w 1990725"/>
              <a:gd name="connsiteY14" fmla="*/ 1412875 h 1733550"/>
              <a:gd name="connsiteX15" fmla="*/ 1304925 w 1990725"/>
              <a:gd name="connsiteY15" fmla="*/ 1412875 h 1733550"/>
              <a:gd name="connsiteX16" fmla="*/ 1304925 w 1990725"/>
              <a:gd name="connsiteY16" fmla="*/ 1377950 h 1733550"/>
              <a:gd name="connsiteX17" fmla="*/ 1263650 w 1990725"/>
              <a:gd name="connsiteY17" fmla="*/ 1377950 h 1733550"/>
              <a:gd name="connsiteX18" fmla="*/ 1263650 w 1990725"/>
              <a:gd name="connsiteY18" fmla="*/ 1320800 h 1733550"/>
              <a:gd name="connsiteX19" fmla="*/ 1222375 w 1990725"/>
              <a:gd name="connsiteY19" fmla="*/ 1320800 h 1733550"/>
              <a:gd name="connsiteX20" fmla="*/ 1222375 w 1990725"/>
              <a:gd name="connsiteY20" fmla="*/ 1279525 h 1733550"/>
              <a:gd name="connsiteX21" fmla="*/ 1158875 w 1990725"/>
              <a:gd name="connsiteY21" fmla="*/ 1279525 h 1733550"/>
              <a:gd name="connsiteX22" fmla="*/ 1158875 w 1990725"/>
              <a:gd name="connsiteY22" fmla="*/ 1244600 h 1733550"/>
              <a:gd name="connsiteX23" fmla="*/ 1130300 w 1990725"/>
              <a:gd name="connsiteY23" fmla="*/ 1244600 h 1733550"/>
              <a:gd name="connsiteX24" fmla="*/ 1130300 w 1990725"/>
              <a:gd name="connsiteY24" fmla="*/ 1222375 h 1733550"/>
              <a:gd name="connsiteX25" fmla="*/ 1095375 w 1990725"/>
              <a:gd name="connsiteY25" fmla="*/ 1222375 h 1733550"/>
              <a:gd name="connsiteX26" fmla="*/ 1095375 w 1990725"/>
              <a:gd name="connsiteY26" fmla="*/ 1184275 h 1733550"/>
              <a:gd name="connsiteX27" fmla="*/ 1057275 w 1990725"/>
              <a:gd name="connsiteY27" fmla="*/ 1184275 h 1733550"/>
              <a:gd name="connsiteX28" fmla="*/ 1057275 w 1990725"/>
              <a:gd name="connsiteY28" fmla="*/ 1184275 h 1733550"/>
              <a:gd name="connsiteX29" fmla="*/ 1057275 w 1990725"/>
              <a:gd name="connsiteY29" fmla="*/ 1184275 h 1733550"/>
              <a:gd name="connsiteX30" fmla="*/ 1057275 w 1990725"/>
              <a:gd name="connsiteY30" fmla="*/ 1155700 h 1733550"/>
              <a:gd name="connsiteX31" fmla="*/ 996950 w 1990725"/>
              <a:gd name="connsiteY31" fmla="*/ 1155700 h 1733550"/>
              <a:gd name="connsiteX32" fmla="*/ 996950 w 1990725"/>
              <a:gd name="connsiteY32" fmla="*/ 1120775 h 1733550"/>
              <a:gd name="connsiteX33" fmla="*/ 968375 w 1990725"/>
              <a:gd name="connsiteY33" fmla="*/ 1120775 h 1733550"/>
              <a:gd name="connsiteX34" fmla="*/ 968375 w 1990725"/>
              <a:gd name="connsiteY34" fmla="*/ 1069975 h 1733550"/>
              <a:gd name="connsiteX35" fmla="*/ 917575 w 1990725"/>
              <a:gd name="connsiteY35" fmla="*/ 1069975 h 1733550"/>
              <a:gd name="connsiteX36" fmla="*/ 917575 w 1990725"/>
              <a:gd name="connsiteY36" fmla="*/ 1028700 h 1733550"/>
              <a:gd name="connsiteX37" fmla="*/ 857250 w 1990725"/>
              <a:gd name="connsiteY37" fmla="*/ 1028700 h 1733550"/>
              <a:gd name="connsiteX38" fmla="*/ 857250 w 1990725"/>
              <a:gd name="connsiteY38" fmla="*/ 974725 h 1733550"/>
              <a:gd name="connsiteX39" fmla="*/ 793750 w 1990725"/>
              <a:gd name="connsiteY39" fmla="*/ 974725 h 1733550"/>
              <a:gd name="connsiteX40" fmla="*/ 793750 w 1990725"/>
              <a:gd name="connsiteY40" fmla="*/ 939800 h 1733550"/>
              <a:gd name="connsiteX41" fmla="*/ 765175 w 1990725"/>
              <a:gd name="connsiteY41" fmla="*/ 939800 h 1733550"/>
              <a:gd name="connsiteX42" fmla="*/ 765175 w 1990725"/>
              <a:gd name="connsiteY42" fmla="*/ 898525 h 1733550"/>
              <a:gd name="connsiteX43" fmla="*/ 733425 w 1990725"/>
              <a:gd name="connsiteY43" fmla="*/ 898525 h 1733550"/>
              <a:gd name="connsiteX44" fmla="*/ 733425 w 1990725"/>
              <a:gd name="connsiteY44" fmla="*/ 847725 h 1733550"/>
              <a:gd name="connsiteX45" fmla="*/ 698500 w 1990725"/>
              <a:gd name="connsiteY45" fmla="*/ 847725 h 1733550"/>
              <a:gd name="connsiteX46" fmla="*/ 698500 w 1990725"/>
              <a:gd name="connsiteY46" fmla="*/ 803275 h 1733550"/>
              <a:gd name="connsiteX47" fmla="*/ 666750 w 1990725"/>
              <a:gd name="connsiteY47" fmla="*/ 803275 h 1733550"/>
              <a:gd name="connsiteX48" fmla="*/ 666750 w 1990725"/>
              <a:gd name="connsiteY48" fmla="*/ 742950 h 1733550"/>
              <a:gd name="connsiteX49" fmla="*/ 631825 w 1990725"/>
              <a:gd name="connsiteY49" fmla="*/ 742950 h 1733550"/>
              <a:gd name="connsiteX50" fmla="*/ 631825 w 1990725"/>
              <a:gd name="connsiteY50" fmla="*/ 695325 h 1733550"/>
              <a:gd name="connsiteX51" fmla="*/ 584200 w 1990725"/>
              <a:gd name="connsiteY51" fmla="*/ 695325 h 1733550"/>
              <a:gd name="connsiteX52" fmla="*/ 584200 w 1990725"/>
              <a:gd name="connsiteY52" fmla="*/ 644525 h 1733550"/>
              <a:gd name="connsiteX53" fmla="*/ 539750 w 1990725"/>
              <a:gd name="connsiteY53" fmla="*/ 644525 h 1733550"/>
              <a:gd name="connsiteX54" fmla="*/ 539750 w 1990725"/>
              <a:gd name="connsiteY54" fmla="*/ 600075 h 1733550"/>
              <a:gd name="connsiteX55" fmla="*/ 504825 w 1990725"/>
              <a:gd name="connsiteY55" fmla="*/ 600075 h 1733550"/>
              <a:gd name="connsiteX56" fmla="*/ 504825 w 1990725"/>
              <a:gd name="connsiteY56" fmla="*/ 571500 h 1733550"/>
              <a:gd name="connsiteX57" fmla="*/ 476250 w 1990725"/>
              <a:gd name="connsiteY57" fmla="*/ 571500 h 1733550"/>
              <a:gd name="connsiteX58" fmla="*/ 476250 w 1990725"/>
              <a:gd name="connsiteY58" fmla="*/ 527050 h 1733550"/>
              <a:gd name="connsiteX59" fmla="*/ 447675 w 1990725"/>
              <a:gd name="connsiteY59" fmla="*/ 527050 h 1733550"/>
              <a:gd name="connsiteX60" fmla="*/ 447675 w 1990725"/>
              <a:gd name="connsiteY60" fmla="*/ 476250 h 1733550"/>
              <a:gd name="connsiteX61" fmla="*/ 447675 w 1990725"/>
              <a:gd name="connsiteY61" fmla="*/ 476250 h 1733550"/>
              <a:gd name="connsiteX62" fmla="*/ 419100 w 1990725"/>
              <a:gd name="connsiteY62" fmla="*/ 447675 h 1733550"/>
              <a:gd name="connsiteX63" fmla="*/ 419100 w 1990725"/>
              <a:gd name="connsiteY63" fmla="*/ 447675 h 1733550"/>
              <a:gd name="connsiteX64" fmla="*/ 396875 w 1990725"/>
              <a:gd name="connsiteY64" fmla="*/ 447675 h 1733550"/>
              <a:gd name="connsiteX65" fmla="*/ 396875 w 1990725"/>
              <a:gd name="connsiteY65" fmla="*/ 396875 h 1733550"/>
              <a:gd name="connsiteX66" fmla="*/ 368300 w 1990725"/>
              <a:gd name="connsiteY66" fmla="*/ 396875 h 1733550"/>
              <a:gd name="connsiteX67" fmla="*/ 368300 w 1990725"/>
              <a:gd name="connsiteY67" fmla="*/ 349250 h 1733550"/>
              <a:gd name="connsiteX68" fmla="*/ 355600 w 1990725"/>
              <a:gd name="connsiteY68" fmla="*/ 336550 h 1733550"/>
              <a:gd name="connsiteX69" fmla="*/ 355600 w 1990725"/>
              <a:gd name="connsiteY69" fmla="*/ 301625 h 1733550"/>
              <a:gd name="connsiteX70" fmla="*/ 320675 w 1990725"/>
              <a:gd name="connsiteY70" fmla="*/ 301625 h 1733550"/>
              <a:gd name="connsiteX71" fmla="*/ 320675 w 1990725"/>
              <a:gd name="connsiteY71" fmla="*/ 244475 h 1733550"/>
              <a:gd name="connsiteX72" fmla="*/ 292100 w 1990725"/>
              <a:gd name="connsiteY72" fmla="*/ 244475 h 1733550"/>
              <a:gd name="connsiteX73" fmla="*/ 292100 w 1990725"/>
              <a:gd name="connsiteY73" fmla="*/ 200025 h 1733550"/>
              <a:gd name="connsiteX74" fmla="*/ 241300 w 1990725"/>
              <a:gd name="connsiteY74" fmla="*/ 200025 h 1733550"/>
              <a:gd name="connsiteX75" fmla="*/ 241300 w 1990725"/>
              <a:gd name="connsiteY75" fmla="*/ 146050 h 1733550"/>
              <a:gd name="connsiteX76" fmla="*/ 212725 w 1990725"/>
              <a:gd name="connsiteY76" fmla="*/ 146050 h 1733550"/>
              <a:gd name="connsiteX77" fmla="*/ 212725 w 1990725"/>
              <a:gd name="connsiteY77" fmla="*/ 85725 h 1733550"/>
              <a:gd name="connsiteX78" fmla="*/ 161925 w 1990725"/>
              <a:gd name="connsiteY78" fmla="*/ 85725 h 1733550"/>
              <a:gd name="connsiteX79" fmla="*/ 161925 w 1990725"/>
              <a:gd name="connsiteY79" fmla="*/ 57150 h 1733550"/>
              <a:gd name="connsiteX80" fmla="*/ 92075 w 1990725"/>
              <a:gd name="connsiteY80" fmla="*/ 57150 h 1733550"/>
              <a:gd name="connsiteX81" fmla="*/ 92075 w 1990725"/>
              <a:gd name="connsiteY81" fmla="*/ 25400 h 1733550"/>
              <a:gd name="connsiteX82" fmla="*/ 34925 w 1990725"/>
              <a:gd name="connsiteY82" fmla="*/ 25400 h 1733550"/>
              <a:gd name="connsiteX83" fmla="*/ 34925 w 1990725"/>
              <a:gd name="connsiteY83" fmla="*/ 0 h 1733550"/>
              <a:gd name="connsiteX84" fmla="*/ 0 w 1990725"/>
              <a:gd name="connsiteY84" fmla="*/ 0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990725" h="1733550">
                <a:moveTo>
                  <a:pt x="1990725" y="1733550"/>
                </a:moveTo>
                <a:lnTo>
                  <a:pt x="1851025" y="1733550"/>
                </a:lnTo>
                <a:lnTo>
                  <a:pt x="1851025" y="1619250"/>
                </a:lnTo>
                <a:lnTo>
                  <a:pt x="1752600" y="1619250"/>
                </a:lnTo>
                <a:lnTo>
                  <a:pt x="1752600" y="1558925"/>
                </a:lnTo>
                <a:lnTo>
                  <a:pt x="1616075" y="1558925"/>
                </a:lnTo>
                <a:lnTo>
                  <a:pt x="1616075" y="1527175"/>
                </a:lnTo>
                <a:lnTo>
                  <a:pt x="1470025" y="1527175"/>
                </a:lnTo>
                <a:lnTo>
                  <a:pt x="1470025" y="1482725"/>
                </a:lnTo>
                <a:lnTo>
                  <a:pt x="1454150" y="1482725"/>
                </a:lnTo>
                <a:lnTo>
                  <a:pt x="1454150" y="1435100"/>
                </a:lnTo>
                <a:lnTo>
                  <a:pt x="1400175" y="1435100"/>
                </a:lnTo>
                <a:lnTo>
                  <a:pt x="1400175" y="1412875"/>
                </a:lnTo>
                <a:lnTo>
                  <a:pt x="1349375" y="1412875"/>
                </a:lnTo>
                <a:lnTo>
                  <a:pt x="1349375" y="1412875"/>
                </a:lnTo>
                <a:lnTo>
                  <a:pt x="1304925" y="1412875"/>
                </a:lnTo>
                <a:lnTo>
                  <a:pt x="1304925" y="1377950"/>
                </a:lnTo>
                <a:lnTo>
                  <a:pt x="1263650" y="1377950"/>
                </a:lnTo>
                <a:lnTo>
                  <a:pt x="1263650" y="1320800"/>
                </a:lnTo>
                <a:lnTo>
                  <a:pt x="1222375" y="1320800"/>
                </a:lnTo>
                <a:lnTo>
                  <a:pt x="1222375" y="1279525"/>
                </a:lnTo>
                <a:lnTo>
                  <a:pt x="1158875" y="1279525"/>
                </a:lnTo>
                <a:lnTo>
                  <a:pt x="1158875" y="1244600"/>
                </a:lnTo>
                <a:lnTo>
                  <a:pt x="1130300" y="1244600"/>
                </a:lnTo>
                <a:lnTo>
                  <a:pt x="1130300" y="1222375"/>
                </a:lnTo>
                <a:lnTo>
                  <a:pt x="1095375" y="1222375"/>
                </a:lnTo>
                <a:lnTo>
                  <a:pt x="1095375" y="1184275"/>
                </a:lnTo>
                <a:lnTo>
                  <a:pt x="1057275" y="1184275"/>
                </a:lnTo>
                <a:lnTo>
                  <a:pt x="1057275" y="1184275"/>
                </a:lnTo>
                <a:lnTo>
                  <a:pt x="1057275" y="1184275"/>
                </a:lnTo>
                <a:lnTo>
                  <a:pt x="1057275" y="1155700"/>
                </a:lnTo>
                <a:lnTo>
                  <a:pt x="996950" y="1155700"/>
                </a:lnTo>
                <a:lnTo>
                  <a:pt x="996950" y="1120775"/>
                </a:lnTo>
                <a:lnTo>
                  <a:pt x="968375" y="1120775"/>
                </a:lnTo>
                <a:lnTo>
                  <a:pt x="968375" y="1069975"/>
                </a:lnTo>
                <a:lnTo>
                  <a:pt x="917575" y="1069975"/>
                </a:lnTo>
                <a:lnTo>
                  <a:pt x="917575" y="1028700"/>
                </a:lnTo>
                <a:lnTo>
                  <a:pt x="857250" y="1028700"/>
                </a:lnTo>
                <a:lnTo>
                  <a:pt x="857250" y="974725"/>
                </a:lnTo>
                <a:lnTo>
                  <a:pt x="793750" y="974725"/>
                </a:lnTo>
                <a:lnTo>
                  <a:pt x="793750" y="939800"/>
                </a:lnTo>
                <a:lnTo>
                  <a:pt x="765175" y="939800"/>
                </a:lnTo>
                <a:lnTo>
                  <a:pt x="765175" y="898525"/>
                </a:lnTo>
                <a:lnTo>
                  <a:pt x="733425" y="898525"/>
                </a:lnTo>
                <a:lnTo>
                  <a:pt x="733425" y="847725"/>
                </a:lnTo>
                <a:lnTo>
                  <a:pt x="698500" y="847725"/>
                </a:lnTo>
                <a:lnTo>
                  <a:pt x="698500" y="803275"/>
                </a:lnTo>
                <a:lnTo>
                  <a:pt x="666750" y="803275"/>
                </a:lnTo>
                <a:lnTo>
                  <a:pt x="666750" y="742950"/>
                </a:lnTo>
                <a:lnTo>
                  <a:pt x="631825" y="742950"/>
                </a:lnTo>
                <a:lnTo>
                  <a:pt x="631825" y="695325"/>
                </a:lnTo>
                <a:lnTo>
                  <a:pt x="584200" y="695325"/>
                </a:lnTo>
                <a:lnTo>
                  <a:pt x="584200" y="644525"/>
                </a:lnTo>
                <a:lnTo>
                  <a:pt x="539750" y="644525"/>
                </a:lnTo>
                <a:lnTo>
                  <a:pt x="539750" y="600075"/>
                </a:lnTo>
                <a:lnTo>
                  <a:pt x="504825" y="600075"/>
                </a:lnTo>
                <a:lnTo>
                  <a:pt x="504825" y="571500"/>
                </a:lnTo>
                <a:lnTo>
                  <a:pt x="476250" y="571500"/>
                </a:lnTo>
                <a:lnTo>
                  <a:pt x="476250" y="527050"/>
                </a:lnTo>
                <a:lnTo>
                  <a:pt x="447675" y="527050"/>
                </a:lnTo>
                <a:lnTo>
                  <a:pt x="447675" y="476250"/>
                </a:lnTo>
                <a:lnTo>
                  <a:pt x="447675" y="476250"/>
                </a:lnTo>
                <a:lnTo>
                  <a:pt x="419100" y="447675"/>
                </a:lnTo>
                <a:lnTo>
                  <a:pt x="419100" y="447675"/>
                </a:lnTo>
                <a:lnTo>
                  <a:pt x="396875" y="447675"/>
                </a:lnTo>
                <a:lnTo>
                  <a:pt x="396875" y="396875"/>
                </a:lnTo>
                <a:lnTo>
                  <a:pt x="368300" y="396875"/>
                </a:lnTo>
                <a:lnTo>
                  <a:pt x="368300" y="349250"/>
                </a:lnTo>
                <a:lnTo>
                  <a:pt x="355600" y="336550"/>
                </a:lnTo>
                <a:lnTo>
                  <a:pt x="355600" y="301625"/>
                </a:lnTo>
                <a:lnTo>
                  <a:pt x="320675" y="301625"/>
                </a:lnTo>
                <a:lnTo>
                  <a:pt x="320675" y="244475"/>
                </a:lnTo>
                <a:lnTo>
                  <a:pt x="292100" y="244475"/>
                </a:lnTo>
                <a:lnTo>
                  <a:pt x="292100" y="200025"/>
                </a:lnTo>
                <a:lnTo>
                  <a:pt x="241300" y="200025"/>
                </a:lnTo>
                <a:lnTo>
                  <a:pt x="241300" y="146050"/>
                </a:lnTo>
                <a:lnTo>
                  <a:pt x="212725" y="146050"/>
                </a:lnTo>
                <a:lnTo>
                  <a:pt x="212725" y="85725"/>
                </a:lnTo>
                <a:lnTo>
                  <a:pt x="161925" y="85725"/>
                </a:lnTo>
                <a:lnTo>
                  <a:pt x="161925" y="57150"/>
                </a:lnTo>
                <a:lnTo>
                  <a:pt x="92075" y="57150"/>
                </a:lnTo>
                <a:lnTo>
                  <a:pt x="92075" y="25400"/>
                </a:lnTo>
                <a:lnTo>
                  <a:pt x="34925" y="25400"/>
                </a:lnTo>
                <a:lnTo>
                  <a:pt x="34925" y="0"/>
                </a:lnTo>
                <a:lnTo>
                  <a:pt x="0" y="0"/>
                </a:lnTo>
              </a:path>
            </a:pathLst>
          </a:custGeom>
          <a:noFill/>
          <a:ln w="28575">
            <a:solidFill>
              <a:srgbClr val="E1471D"/>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6" name="Freeform: Shape 27">
            <a:extLst>
              <a:ext uri="{FF2B5EF4-FFF2-40B4-BE49-F238E27FC236}">
                <a16:creationId xmlns:a16="http://schemas.microsoft.com/office/drawing/2014/main" id="{9AE35A58-0B67-4A37-A35A-1484CFFF26BB}"/>
              </a:ext>
            </a:extLst>
          </p:cNvPr>
          <p:cNvSpPr/>
          <p:nvPr/>
        </p:nvSpPr>
        <p:spPr bwMode="auto">
          <a:xfrm>
            <a:off x="1562313" y="3189847"/>
            <a:ext cx="3102443" cy="1979750"/>
          </a:xfrm>
          <a:custGeom>
            <a:avLst/>
            <a:gdLst>
              <a:gd name="connsiteX0" fmla="*/ 2479675 w 2479675"/>
              <a:gd name="connsiteY0" fmla="*/ 1543050 h 1543050"/>
              <a:gd name="connsiteX1" fmla="*/ 1800225 w 2479675"/>
              <a:gd name="connsiteY1" fmla="*/ 1543050 h 1543050"/>
              <a:gd name="connsiteX2" fmla="*/ 1800225 w 2479675"/>
              <a:gd name="connsiteY2" fmla="*/ 1492250 h 1543050"/>
              <a:gd name="connsiteX3" fmla="*/ 1762125 w 2479675"/>
              <a:gd name="connsiteY3" fmla="*/ 1492250 h 1543050"/>
              <a:gd name="connsiteX4" fmla="*/ 1762125 w 2479675"/>
              <a:gd name="connsiteY4" fmla="*/ 1425575 h 1543050"/>
              <a:gd name="connsiteX5" fmla="*/ 1762125 w 2479675"/>
              <a:gd name="connsiteY5" fmla="*/ 1425575 h 1543050"/>
              <a:gd name="connsiteX6" fmla="*/ 1762125 w 2479675"/>
              <a:gd name="connsiteY6" fmla="*/ 1371600 h 1543050"/>
              <a:gd name="connsiteX7" fmla="*/ 1701800 w 2479675"/>
              <a:gd name="connsiteY7" fmla="*/ 1371600 h 1543050"/>
              <a:gd name="connsiteX8" fmla="*/ 1701800 w 2479675"/>
              <a:gd name="connsiteY8" fmla="*/ 1273175 h 1543050"/>
              <a:gd name="connsiteX9" fmla="*/ 1625600 w 2479675"/>
              <a:gd name="connsiteY9" fmla="*/ 1273175 h 1543050"/>
              <a:gd name="connsiteX10" fmla="*/ 1625600 w 2479675"/>
              <a:gd name="connsiteY10" fmla="*/ 1228725 h 1543050"/>
              <a:gd name="connsiteX11" fmla="*/ 1577975 w 2479675"/>
              <a:gd name="connsiteY11" fmla="*/ 1228725 h 1543050"/>
              <a:gd name="connsiteX12" fmla="*/ 1577975 w 2479675"/>
              <a:gd name="connsiteY12" fmla="*/ 1200150 h 1543050"/>
              <a:gd name="connsiteX13" fmla="*/ 1577975 w 2479675"/>
              <a:gd name="connsiteY13" fmla="*/ 1200150 h 1543050"/>
              <a:gd name="connsiteX14" fmla="*/ 1558925 w 2479675"/>
              <a:gd name="connsiteY14" fmla="*/ 1181100 h 1543050"/>
              <a:gd name="connsiteX15" fmla="*/ 1511300 w 2479675"/>
              <a:gd name="connsiteY15" fmla="*/ 1181100 h 1543050"/>
              <a:gd name="connsiteX16" fmla="*/ 1511300 w 2479675"/>
              <a:gd name="connsiteY16" fmla="*/ 1143000 h 1543050"/>
              <a:gd name="connsiteX17" fmla="*/ 1355725 w 2479675"/>
              <a:gd name="connsiteY17" fmla="*/ 1143000 h 1543050"/>
              <a:gd name="connsiteX18" fmla="*/ 1355725 w 2479675"/>
              <a:gd name="connsiteY18" fmla="*/ 1104900 h 1543050"/>
              <a:gd name="connsiteX19" fmla="*/ 1355725 w 2479675"/>
              <a:gd name="connsiteY19" fmla="*/ 1104900 h 1543050"/>
              <a:gd name="connsiteX20" fmla="*/ 1333500 w 2479675"/>
              <a:gd name="connsiteY20" fmla="*/ 1082675 h 1543050"/>
              <a:gd name="connsiteX21" fmla="*/ 1320800 w 2479675"/>
              <a:gd name="connsiteY21" fmla="*/ 1069975 h 1543050"/>
              <a:gd name="connsiteX22" fmla="*/ 1320800 w 2479675"/>
              <a:gd name="connsiteY22" fmla="*/ 1038225 h 1543050"/>
              <a:gd name="connsiteX23" fmla="*/ 1222375 w 2479675"/>
              <a:gd name="connsiteY23" fmla="*/ 1038225 h 1543050"/>
              <a:gd name="connsiteX24" fmla="*/ 1222375 w 2479675"/>
              <a:gd name="connsiteY24" fmla="*/ 1003300 h 1543050"/>
              <a:gd name="connsiteX25" fmla="*/ 1203325 w 2479675"/>
              <a:gd name="connsiteY25" fmla="*/ 1003300 h 1543050"/>
              <a:gd name="connsiteX26" fmla="*/ 1203325 w 2479675"/>
              <a:gd name="connsiteY26" fmla="*/ 968375 h 1543050"/>
              <a:gd name="connsiteX27" fmla="*/ 1149350 w 2479675"/>
              <a:gd name="connsiteY27" fmla="*/ 968375 h 1543050"/>
              <a:gd name="connsiteX28" fmla="*/ 1149350 w 2479675"/>
              <a:gd name="connsiteY28" fmla="*/ 920750 h 1543050"/>
              <a:gd name="connsiteX29" fmla="*/ 1111250 w 2479675"/>
              <a:gd name="connsiteY29" fmla="*/ 920750 h 1543050"/>
              <a:gd name="connsiteX30" fmla="*/ 1111250 w 2479675"/>
              <a:gd name="connsiteY30" fmla="*/ 869950 h 1543050"/>
              <a:gd name="connsiteX31" fmla="*/ 1063625 w 2479675"/>
              <a:gd name="connsiteY31" fmla="*/ 869950 h 1543050"/>
              <a:gd name="connsiteX32" fmla="*/ 1063625 w 2479675"/>
              <a:gd name="connsiteY32" fmla="*/ 825500 h 1543050"/>
              <a:gd name="connsiteX33" fmla="*/ 1025525 w 2479675"/>
              <a:gd name="connsiteY33" fmla="*/ 825500 h 1543050"/>
              <a:gd name="connsiteX34" fmla="*/ 1025525 w 2479675"/>
              <a:gd name="connsiteY34" fmla="*/ 790575 h 1543050"/>
              <a:gd name="connsiteX35" fmla="*/ 987425 w 2479675"/>
              <a:gd name="connsiteY35" fmla="*/ 790575 h 1543050"/>
              <a:gd name="connsiteX36" fmla="*/ 987425 w 2479675"/>
              <a:gd name="connsiteY36" fmla="*/ 768350 h 1543050"/>
              <a:gd name="connsiteX37" fmla="*/ 936625 w 2479675"/>
              <a:gd name="connsiteY37" fmla="*/ 768350 h 1543050"/>
              <a:gd name="connsiteX38" fmla="*/ 936625 w 2479675"/>
              <a:gd name="connsiteY38" fmla="*/ 736600 h 1543050"/>
              <a:gd name="connsiteX39" fmla="*/ 901700 w 2479675"/>
              <a:gd name="connsiteY39" fmla="*/ 736600 h 1543050"/>
              <a:gd name="connsiteX40" fmla="*/ 901700 w 2479675"/>
              <a:gd name="connsiteY40" fmla="*/ 692150 h 1543050"/>
              <a:gd name="connsiteX41" fmla="*/ 860425 w 2479675"/>
              <a:gd name="connsiteY41" fmla="*/ 692150 h 1543050"/>
              <a:gd name="connsiteX42" fmla="*/ 860425 w 2479675"/>
              <a:gd name="connsiteY42" fmla="*/ 650875 h 1543050"/>
              <a:gd name="connsiteX43" fmla="*/ 809625 w 2479675"/>
              <a:gd name="connsiteY43" fmla="*/ 650875 h 1543050"/>
              <a:gd name="connsiteX44" fmla="*/ 809625 w 2479675"/>
              <a:gd name="connsiteY44" fmla="*/ 619125 h 1543050"/>
              <a:gd name="connsiteX45" fmla="*/ 762000 w 2479675"/>
              <a:gd name="connsiteY45" fmla="*/ 619125 h 1543050"/>
              <a:gd name="connsiteX46" fmla="*/ 762000 w 2479675"/>
              <a:gd name="connsiteY46" fmla="*/ 568325 h 1543050"/>
              <a:gd name="connsiteX47" fmla="*/ 717550 w 2479675"/>
              <a:gd name="connsiteY47" fmla="*/ 568325 h 1543050"/>
              <a:gd name="connsiteX48" fmla="*/ 717550 w 2479675"/>
              <a:gd name="connsiteY48" fmla="*/ 536575 h 1543050"/>
              <a:gd name="connsiteX49" fmla="*/ 654050 w 2479675"/>
              <a:gd name="connsiteY49" fmla="*/ 536575 h 1543050"/>
              <a:gd name="connsiteX50" fmla="*/ 654050 w 2479675"/>
              <a:gd name="connsiteY50" fmla="*/ 495300 h 1543050"/>
              <a:gd name="connsiteX51" fmla="*/ 619125 w 2479675"/>
              <a:gd name="connsiteY51" fmla="*/ 495300 h 1543050"/>
              <a:gd name="connsiteX52" fmla="*/ 619125 w 2479675"/>
              <a:gd name="connsiteY52" fmla="*/ 434975 h 1543050"/>
              <a:gd name="connsiteX53" fmla="*/ 577850 w 2479675"/>
              <a:gd name="connsiteY53" fmla="*/ 434975 h 1543050"/>
              <a:gd name="connsiteX54" fmla="*/ 577850 w 2479675"/>
              <a:gd name="connsiteY54" fmla="*/ 409575 h 1543050"/>
              <a:gd name="connsiteX55" fmla="*/ 577850 w 2479675"/>
              <a:gd name="connsiteY55" fmla="*/ 409575 h 1543050"/>
              <a:gd name="connsiteX56" fmla="*/ 577850 w 2479675"/>
              <a:gd name="connsiteY56" fmla="*/ 371475 h 1543050"/>
              <a:gd name="connsiteX57" fmla="*/ 460375 w 2479675"/>
              <a:gd name="connsiteY57" fmla="*/ 371475 h 1543050"/>
              <a:gd name="connsiteX58" fmla="*/ 460375 w 2479675"/>
              <a:gd name="connsiteY58" fmla="*/ 320675 h 1543050"/>
              <a:gd name="connsiteX59" fmla="*/ 460375 w 2479675"/>
              <a:gd name="connsiteY59" fmla="*/ 320675 h 1543050"/>
              <a:gd name="connsiteX60" fmla="*/ 460375 w 2479675"/>
              <a:gd name="connsiteY60" fmla="*/ 282575 h 1543050"/>
              <a:gd name="connsiteX61" fmla="*/ 419100 w 2479675"/>
              <a:gd name="connsiteY61" fmla="*/ 282575 h 1543050"/>
              <a:gd name="connsiteX62" fmla="*/ 419100 w 2479675"/>
              <a:gd name="connsiteY62" fmla="*/ 247650 h 1543050"/>
              <a:gd name="connsiteX63" fmla="*/ 358775 w 2479675"/>
              <a:gd name="connsiteY63" fmla="*/ 247650 h 1543050"/>
              <a:gd name="connsiteX64" fmla="*/ 358775 w 2479675"/>
              <a:gd name="connsiteY64" fmla="*/ 206375 h 1543050"/>
              <a:gd name="connsiteX65" fmla="*/ 311150 w 2479675"/>
              <a:gd name="connsiteY65" fmla="*/ 206375 h 1543050"/>
              <a:gd name="connsiteX66" fmla="*/ 311150 w 2479675"/>
              <a:gd name="connsiteY66" fmla="*/ 158750 h 1543050"/>
              <a:gd name="connsiteX67" fmla="*/ 282575 w 2479675"/>
              <a:gd name="connsiteY67" fmla="*/ 158750 h 1543050"/>
              <a:gd name="connsiteX68" fmla="*/ 282575 w 2479675"/>
              <a:gd name="connsiteY68" fmla="*/ 130175 h 1543050"/>
              <a:gd name="connsiteX69" fmla="*/ 247650 w 2479675"/>
              <a:gd name="connsiteY69" fmla="*/ 130175 h 1543050"/>
              <a:gd name="connsiteX70" fmla="*/ 247650 w 2479675"/>
              <a:gd name="connsiteY70" fmla="*/ 98425 h 1543050"/>
              <a:gd name="connsiteX71" fmla="*/ 196850 w 2479675"/>
              <a:gd name="connsiteY71" fmla="*/ 98425 h 1543050"/>
              <a:gd name="connsiteX72" fmla="*/ 196850 w 2479675"/>
              <a:gd name="connsiteY72" fmla="*/ 60325 h 1543050"/>
              <a:gd name="connsiteX73" fmla="*/ 161925 w 2479675"/>
              <a:gd name="connsiteY73" fmla="*/ 60325 h 1543050"/>
              <a:gd name="connsiteX74" fmla="*/ 161925 w 2479675"/>
              <a:gd name="connsiteY74" fmla="*/ 28575 h 1543050"/>
              <a:gd name="connsiteX75" fmla="*/ 98425 w 2479675"/>
              <a:gd name="connsiteY75" fmla="*/ 28575 h 1543050"/>
              <a:gd name="connsiteX76" fmla="*/ 98425 w 2479675"/>
              <a:gd name="connsiteY76" fmla="*/ 0 h 1543050"/>
              <a:gd name="connsiteX77" fmla="*/ 0 w 2479675"/>
              <a:gd name="connsiteY77" fmla="*/ 0 h 1543050"/>
              <a:gd name="connsiteX0" fmla="*/ 2479675 w 2479675"/>
              <a:gd name="connsiteY0" fmla="*/ 1543050 h 1543050"/>
              <a:gd name="connsiteX1" fmla="*/ 1800225 w 2479675"/>
              <a:gd name="connsiteY1" fmla="*/ 1543050 h 1543050"/>
              <a:gd name="connsiteX2" fmla="*/ 1800225 w 2479675"/>
              <a:gd name="connsiteY2" fmla="*/ 1492250 h 1543050"/>
              <a:gd name="connsiteX3" fmla="*/ 1762125 w 2479675"/>
              <a:gd name="connsiteY3" fmla="*/ 1492250 h 1543050"/>
              <a:gd name="connsiteX4" fmla="*/ 1762125 w 2479675"/>
              <a:gd name="connsiteY4" fmla="*/ 1425575 h 1543050"/>
              <a:gd name="connsiteX5" fmla="*/ 1762125 w 2479675"/>
              <a:gd name="connsiteY5" fmla="*/ 1425575 h 1543050"/>
              <a:gd name="connsiteX6" fmla="*/ 1762125 w 2479675"/>
              <a:gd name="connsiteY6" fmla="*/ 1371600 h 1543050"/>
              <a:gd name="connsiteX7" fmla="*/ 1701800 w 2479675"/>
              <a:gd name="connsiteY7" fmla="*/ 1371600 h 1543050"/>
              <a:gd name="connsiteX8" fmla="*/ 1701800 w 2479675"/>
              <a:gd name="connsiteY8" fmla="*/ 1273175 h 1543050"/>
              <a:gd name="connsiteX9" fmla="*/ 1625600 w 2479675"/>
              <a:gd name="connsiteY9" fmla="*/ 1273175 h 1543050"/>
              <a:gd name="connsiteX10" fmla="*/ 1625600 w 2479675"/>
              <a:gd name="connsiteY10" fmla="*/ 1228725 h 1543050"/>
              <a:gd name="connsiteX11" fmla="*/ 1577975 w 2479675"/>
              <a:gd name="connsiteY11" fmla="*/ 1228725 h 1543050"/>
              <a:gd name="connsiteX12" fmla="*/ 1577975 w 2479675"/>
              <a:gd name="connsiteY12" fmla="*/ 1200150 h 1543050"/>
              <a:gd name="connsiteX13" fmla="*/ 1577975 w 2479675"/>
              <a:gd name="connsiteY13" fmla="*/ 1200150 h 1543050"/>
              <a:gd name="connsiteX14" fmla="*/ 1558925 w 2479675"/>
              <a:gd name="connsiteY14" fmla="*/ 1181100 h 1543050"/>
              <a:gd name="connsiteX15" fmla="*/ 1511300 w 2479675"/>
              <a:gd name="connsiteY15" fmla="*/ 1181100 h 1543050"/>
              <a:gd name="connsiteX16" fmla="*/ 1511300 w 2479675"/>
              <a:gd name="connsiteY16" fmla="*/ 1143000 h 1543050"/>
              <a:gd name="connsiteX17" fmla="*/ 1355725 w 2479675"/>
              <a:gd name="connsiteY17" fmla="*/ 1143000 h 1543050"/>
              <a:gd name="connsiteX18" fmla="*/ 1355725 w 2479675"/>
              <a:gd name="connsiteY18" fmla="*/ 1104900 h 1543050"/>
              <a:gd name="connsiteX19" fmla="*/ 1355725 w 2479675"/>
              <a:gd name="connsiteY19" fmla="*/ 1104900 h 1543050"/>
              <a:gd name="connsiteX20" fmla="*/ 1333500 w 2479675"/>
              <a:gd name="connsiteY20" fmla="*/ 1082675 h 1543050"/>
              <a:gd name="connsiteX21" fmla="*/ 1320800 w 2479675"/>
              <a:gd name="connsiteY21" fmla="*/ 1069975 h 1543050"/>
              <a:gd name="connsiteX22" fmla="*/ 1320800 w 2479675"/>
              <a:gd name="connsiteY22" fmla="*/ 1038225 h 1543050"/>
              <a:gd name="connsiteX23" fmla="*/ 1222375 w 2479675"/>
              <a:gd name="connsiteY23" fmla="*/ 1038225 h 1543050"/>
              <a:gd name="connsiteX24" fmla="*/ 1222375 w 2479675"/>
              <a:gd name="connsiteY24" fmla="*/ 1003300 h 1543050"/>
              <a:gd name="connsiteX25" fmla="*/ 1203325 w 2479675"/>
              <a:gd name="connsiteY25" fmla="*/ 1003300 h 1543050"/>
              <a:gd name="connsiteX26" fmla="*/ 1203325 w 2479675"/>
              <a:gd name="connsiteY26" fmla="*/ 968375 h 1543050"/>
              <a:gd name="connsiteX27" fmla="*/ 1149350 w 2479675"/>
              <a:gd name="connsiteY27" fmla="*/ 968375 h 1543050"/>
              <a:gd name="connsiteX28" fmla="*/ 1149350 w 2479675"/>
              <a:gd name="connsiteY28" fmla="*/ 920750 h 1543050"/>
              <a:gd name="connsiteX29" fmla="*/ 1111250 w 2479675"/>
              <a:gd name="connsiteY29" fmla="*/ 920750 h 1543050"/>
              <a:gd name="connsiteX30" fmla="*/ 1111250 w 2479675"/>
              <a:gd name="connsiteY30" fmla="*/ 869950 h 1543050"/>
              <a:gd name="connsiteX31" fmla="*/ 1063625 w 2479675"/>
              <a:gd name="connsiteY31" fmla="*/ 869950 h 1543050"/>
              <a:gd name="connsiteX32" fmla="*/ 1063625 w 2479675"/>
              <a:gd name="connsiteY32" fmla="*/ 825500 h 1543050"/>
              <a:gd name="connsiteX33" fmla="*/ 1025525 w 2479675"/>
              <a:gd name="connsiteY33" fmla="*/ 825500 h 1543050"/>
              <a:gd name="connsiteX34" fmla="*/ 1025525 w 2479675"/>
              <a:gd name="connsiteY34" fmla="*/ 790575 h 1543050"/>
              <a:gd name="connsiteX35" fmla="*/ 987425 w 2479675"/>
              <a:gd name="connsiteY35" fmla="*/ 790575 h 1543050"/>
              <a:gd name="connsiteX36" fmla="*/ 987425 w 2479675"/>
              <a:gd name="connsiteY36" fmla="*/ 768350 h 1543050"/>
              <a:gd name="connsiteX37" fmla="*/ 936625 w 2479675"/>
              <a:gd name="connsiteY37" fmla="*/ 768350 h 1543050"/>
              <a:gd name="connsiteX38" fmla="*/ 936625 w 2479675"/>
              <a:gd name="connsiteY38" fmla="*/ 736600 h 1543050"/>
              <a:gd name="connsiteX39" fmla="*/ 901700 w 2479675"/>
              <a:gd name="connsiteY39" fmla="*/ 736600 h 1543050"/>
              <a:gd name="connsiteX40" fmla="*/ 901700 w 2479675"/>
              <a:gd name="connsiteY40" fmla="*/ 692150 h 1543050"/>
              <a:gd name="connsiteX41" fmla="*/ 860425 w 2479675"/>
              <a:gd name="connsiteY41" fmla="*/ 692150 h 1543050"/>
              <a:gd name="connsiteX42" fmla="*/ 860425 w 2479675"/>
              <a:gd name="connsiteY42" fmla="*/ 650875 h 1543050"/>
              <a:gd name="connsiteX43" fmla="*/ 809625 w 2479675"/>
              <a:gd name="connsiteY43" fmla="*/ 650875 h 1543050"/>
              <a:gd name="connsiteX44" fmla="*/ 809625 w 2479675"/>
              <a:gd name="connsiteY44" fmla="*/ 619125 h 1543050"/>
              <a:gd name="connsiteX45" fmla="*/ 762000 w 2479675"/>
              <a:gd name="connsiteY45" fmla="*/ 619125 h 1543050"/>
              <a:gd name="connsiteX46" fmla="*/ 762000 w 2479675"/>
              <a:gd name="connsiteY46" fmla="*/ 568325 h 1543050"/>
              <a:gd name="connsiteX47" fmla="*/ 717550 w 2479675"/>
              <a:gd name="connsiteY47" fmla="*/ 568325 h 1543050"/>
              <a:gd name="connsiteX48" fmla="*/ 717550 w 2479675"/>
              <a:gd name="connsiteY48" fmla="*/ 536575 h 1543050"/>
              <a:gd name="connsiteX49" fmla="*/ 654050 w 2479675"/>
              <a:gd name="connsiteY49" fmla="*/ 536575 h 1543050"/>
              <a:gd name="connsiteX50" fmla="*/ 654050 w 2479675"/>
              <a:gd name="connsiteY50" fmla="*/ 495300 h 1543050"/>
              <a:gd name="connsiteX51" fmla="*/ 619125 w 2479675"/>
              <a:gd name="connsiteY51" fmla="*/ 495300 h 1543050"/>
              <a:gd name="connsiteX52" fmla="*/ 619125 w 2479675"/>
              <a:gd name="connsiteY52" fmla="*/ 434975 h 1543050"/>
              <a:gd name="connsiteX53" fmla="*/ 577850 w 2479675"/>
              <a:gd name="connsiteY53" fmla="*/ 434975 h 1543050"/>
              <a:gd name="connsiteX54" fmla="*/ 577850 w 2479675"/>
              <a:gd name="connsiteY54" fmla="*/ 409575 h 1543050"/>
              <a:gd name="connsiteX55" fmla="*/ 577850 w 2479675"/>
              <a:gd name="connsiteY55" fmla="*/ 409575 h 1543050"/>
              <a:gd name="connsiteX56" fmla="*/ 577850 w 2479675"/>
              <a:gd name="connsiteY56" fmla="*/ 371475 h 1543050"/>
              <a:gd name="connsiteX57" fmla="*/ 457200 w 2479675"/>
              <a:gd name="connsiteY57" fmla="*/ 355600 h 1543050"/>
              <a:gd name="connsiteX58" fmla="*/ 460375 w 2479675"/>
              <a:gd name="connsiteY58" fmla="*/ 320675 h 1543050"/>
              <a:gd name="connsiteX59" fmla="*/ 460375 w 2479675"/>
              <a:gd name="connsiteY59" fmla="*/ 320675 h 1543050"/>
              <a:gd name="connsiteX60" fmla="*/ 460375 w 2479675"/>
              <a:gd name="connsiteY60" fmla="*/ 282575 h 1543050"/>
              <a:gd name="connsiteX61" fmla="*/ 419100 w 2479675"/>
              <a:gd name="connsiteY61" fmla="*/ 282575 h 1543050"/>
              <a:gd name="connsiteX62" fmla="*/ 419100 w 2479675"/>
              <a:gd name="connsiteY62" fmla="*/ 247650 h 1543050"/>
              <a:gd name="connsiteX63" fmla="*/ 358775 w 2479675"/>
              <a:gd name="connsiteY63" fmla="*/ 247650 h 1543050"/>
              <a:gd name="connsiteX64" fmla="*/ 358775 w 2479675"/>
              <a:gd name="connsiteY64" fmla="*/ 206375 h 1543050"/>
              <a:gd name="connsiteX65" fmla="*/ 311150 w 2479675"/>
              <a:gd name="connsiteY65" fmla="*/ 206375 h 1543050"/>
              <a:gd name="connsiteX66" fmla="*/ 311150 w 2479675"/>
              <a:gd name="connsiteY66" fmla="*/ 158750 h 1543050"/>
              <a:gd name="connsiteX67" fmla="*/ 282575 w 2479675"/>
              <a:gd name="connsiteY67" fmla="*/ 158750 h 1543050"/>
              <a:gd name="connsiteX68" fmla="*/ 282575 w 2479675"/>
              <a:gd name="connsiteY68" fmla="*/ 130175 h 1543050"/>
              <a:gd name="connsiteX69" fmla="*/ 247650 w 2479675"/>
              <a:gd name="connsiteY69" fmla="*/ 130175 h 1543050"/>
              <a:gd name="connsiteX70" fmla="*/ 247650 w 2479675"/>
              <a:gd name="connsiteY70" fmla="*/ 98425 h 1543050"/>
              <a:gd name="connsiteX71" fmla="*/ 196850 w 2479675"/>
              <a:gd name="connsiteY71" fmla="*/ 98425 h 1543050"/>
              <a:gd name="connsiteX72" fmla="*/ 196850 w 2479675"/>
              <a:gd name="connsiteY72" fmla="*/ 60325 h 1543050"/>
              <a:gd name="connsiteX73" fmla="*/ 161925 w 2479675"/>
              <a:gd name="connsiteY73" fmla="*/ 60325 h 1543050"/>
              <a:gd name="connsiteX74" fmla="*/ 161925 w 2479675"/>
              <a:gd name="connsiteY74" fmla="*/ 28575 h 1543050"/>
              <a:gd name="connsiteX75" fmla="*/ 98425 w 2479675"/>
              <a:gd name="connsiteY75" fmla="*/ 28575 h 1543050"/>
              <a:gd name="connsiteX76" fmla="*/ 98425 w 2479675"/>
              <a:gd name="connsiteY76" fmla="*/ 0 h 1543050"/>
              <a:gd name="connsiteX77" fmla="*/ 0 w 2479675"/>
              <a:gd name="connsiteY77" fmla="*/ 0 h 1543050"/>
              <a:gd name="connsiteX0" fmla="*/ 2479675 w 2479675"/>
              <a:gd name="connsiteY0" fmla="*/ 1543050 h 1543050"/>
              <a:gd name="connsiteX1" fmla="*/ 1800225 w 2479675"/>
              <a:gd name="connsiteY1" fmla="*/ 1543050 h 1543050"/>
              <a:gd name="connsiteX2" fmla="*/ 1800225 w 2479675"/>
              <a:gd name="connsiteY2" fmla="*/ 1492250 h 1543050"/>
              <a:gd name="connsiteX3" fmla="*/ 1762125 w 2479675"/>
              <a:gd name="connsiteY3" fmla="*/ 1492250 h 1543050"/>
              <a:gd name="connsiteX4" fmla="*/ 1762125 w 2479675"/>
              <a:gd name="connsiteY4" fmla="*/ 1425575 h 1543050"/>
              <a:gd name="connsiteX5" fmla="*/ 1762125 w 2479675"/>
              <a:gd name="connsiteY5" fmla="*/ 1425575 h 1543050"/>
              <a:gd name="connsiteX6" fmla="*/ 1762125 w 2479675"/>
              <a:gd name="connsiteY6" fmla="*/ 1371600 h 1543050"/>
              <a:gd name="connsiteX7" fmla="*/ 1701800 w 2479675"/>
              <a:gd name="connsiteY7" fmla="*/ 1371600 h 1543050"/>
              <a:gd name="connsiteX8" fmla="*/ 1701800 w 2479675"/>
              <a:gd name="connsiteY8" fmla="*/ 1273175 h 1543050"/>
              <a:gd name="connsiteX9" fmla="*/ 1625600 w 2479675"/>
              <a:gd name="connsiteY9" fmla="*/ 1273175 h 1543050"/>
              <a:gd name="connsiteX10" fmla="*/ 1625600 w 2479675"/>
              <a:gd name="connsiteY10" fmla="*/ 1228725 h 1543050"/>
              <a:gd name="connsiteX11" fmla="*/ 1577975 w 2479675"/>
              <a:gd name="connsiteY11" fmla="*/ 1228725 h 1543050"/>
              <a:gd name="connsiteX12" fmla="*/ 1577975 w 2479675"/>
              <a:gd name="connsiteY12" fmla="*/ 1200150 h 1543050"/>
              <a:gd name="connsiteX13" fmla="*/ 1577975 w 2479675"/>
              <a:gd name="connsiteY13" fmla="*/ 1200150 h 1543050"/>
              <a:gd name="connsiteX14" fmla="*/ 1558925 w 2479675"/>
              <a:gd name="connsiteY14" fmla="*/ 1181100 h 1543050"/>
              <a:gd name="connsiteX15" fmla="*/ 1511300 w 2479675"/>
              <a:gd name="connsiteY15" fmla="*/ 1181100 h 1543050"/>
              <a:gd name="connsiteX16" fmla="*/ 1511300 w 2479675"/>
              <a:gd name="connsiteY16" fmla="*/ 1143000 h 1543050"/>
              <a:gd name="connsiteX17" fmla="*/ 1355725 w 2479675"/>
              <a:gd name="connsiteY17" fmla="*/ 1143000 h 1543050"/>
              <a:gd name="connsiteX18" fmla="*/ 1355725 w 2479675"/>
              <a:gd name="connsiteY18" fmla="*/ 1104900 h 1543050"/>
              <a:gd name="connsiteX19" fmla="*/ 1355725 w 2479675"/>
              <a:gd name="connsiteY19" fmla="*/ 1104900 h 1543050"/>
              <a:gd name="connsiteX20" fmla="*/ 1333500 w 2479675"/>
              <a:gd name="connsiteY20" fmla="*/ 1082675 h 1543050"/>
              <a:gd name="connsiteX21" fmla="*/ 1320800 w 2479675"/>
              <a:gd name="connsiteY21" fmla="*/ 1069975 h 1543050"/>
              <a:gd name="connsiteX22" fmla="*/ 1320800 w 2479675"/>
              <a:gd name="connsiteY22" fmla="*/ 1038225 h 1543050"/>
              <a:gd name="connsiteX23" fmla="*/ 1222375 w 2479675"/>
              <a:gd name="connsiteY23" fmla="*/ 1038225 h 1543050"/>
              <a:gd name="connsiteX24" fmla="*/ 1222375 w 2479675"/>
              <a:gd name="connsiteY24" fmla="*/ 1003300 h 1543050"/>
              <a:gd name="connsiteX25" fmla="*/ 1203325 w 2479675"/>
              <a:gd name="connsiteY25" fmla="*/ 1003300 h 1543050"/>
              <a:gd name="connsiteX26" fmla="*/ 1203325 w 2479675"/>
              <a:gd name="connsiteY26" fmla="*/ 968375 h 1543050"/>
              <a:gd name="connsiteX27" fmla="*/ 1149350 w 2479675"/>
              <a:gd name="connsiteY27" fmla="*/ 968375 h 1543050"/>
              <a:gd name="connsiteX28" fmla="*/ 1149350 w 2479675"/>
              <a:gd name="connsiteY28" fmla="*/ 920750 h 1543050"/>
              <a:gd name="connsiteX29" fmla="*/ 1111250 w 2479675"/>
              <a:gd name="connsiteY29" fmla="*/ 920750 h 1543050"/>
              <a:gd name="connsiteX30" fmla="*/ 1111250 w 2479675"/>
              <a:gd name="connsiteY30" fmla="*/ 869950 h 1543050"/>
              <a:gd name="connsiteX31" fmla="*/ 1063625 w 2479675"/>
              <a:gd name="connsiteY31" fmla="*/ 869950 h 1543050"/>
              <a:gd name="connsiteX32" fmla="*/ 1063625 w 2479675"/>
              <a:gd name="connsiteY32" fmla="*/ 825500 h 1543050"/>
              <a:gd name="connsiteX33" fmla="*/ 1025525 w 2479675"/>
              <a:gd name="connsiteY33" fmla="*/ 825500 h 1543050"/>
              <a:gd name="connsiteX34" fmla="*/ 1025525 w 2479675"/>
              <a:gd name="connsiteY34" fmla="*/ 790575 h 1543050"/>
              <a:gd name="connsiteX35" fmla="*/ 987425 w 2479675"/>
              <a:gd name="connsiteY35" fmla="*/ 790575 h 1543050"/>
              <a:gd name="connsiteX36" fmla="*/ 987425 w 2479675"/>
              <a:gd name="connsiteY36" fmla="*/ 768350 h 1543050"/>
              <a:gd name="connsiteX37" fmla="*/ 936625 w 2479675"/>
              <a:gd name="connsiteY37" fmla="*/ 768350 h 1543050"/>
              <a:gd name="connsiteX38" fmla="*/ 936625 w 2479675"/>
              <a:gd name="connsiteY38" fmla="*/ 736600 h 1543050"/>
              <a:gd name="connsiteX39" fmla="*/ 901700 w 2479675"/>
              <a:gd name="connsiteY39" fmla="*/ 736600 h 1543050"/>
              <a:gd name="connsiteX40" fmla="*/ 901700 w 2479675"/>
              <a:gd name="connsiteY40" fmla="*/ 692150 h 1543050"/>
              <a:gd name="connsiteX41" fmla="*/ 860425 w 2479675"/>
              <a:gd name="connsiteY41" fmla="*/ 692150 h 1543050"/>
              <a:gd name="connsiteX42" fmla="*/ 860425 w 2479675"/>
              <a:gd name="connsiteY42" fmla="*/ 650875 h 1543050"/>
              <a:gd name="connsiteX43" fmla="*/ 809625 w 2479675"/>
              <a:gd name="connsiteY43" fmla="*/ 650875 h 1543050"/>
              <a:gd name="connsiteX44" fmla="*/ 809625 w 2479675"/>
              <a:gd name="connsiteY44" fmla="*/ 619125 h 1543050"/>
              <a:gd name="connsiteX45" fmla="*/ 762000 w 2479675"/>
              <a:gd name="connsiteY45" fmla="*/ 619125 h 1543050"/>
              <a:gd name="connsiteX46" fmla="*/ 762000 w 2479675"/>
              <a:gd name="connsiteY46" fmla="*/ 568325 h 1543050"/>
              <a:gd name="connsiteX47" fmla="*/ 717550 w 2479675"/>
              <a:gd name="connsiteY47" fmla="*/ 568325 h 1543050"/>
              <a:gd name="connsiteX48" fmla="*/ 717550 w 2479675"/>
              <a:gd name="connsiteY48" fmla="*/ 536575 h 1543050"/>
              <a:gd name="connsiteX49" fmla="*/ 654050 w 2479675"/>
              <a:gd name="connsiteY49" fmla="*/ 536575 h 1543050"/>
              <a:gd name="connsiteX50" fmla="*/ 654050 w 2479675"/>
              <a:gd name="connsiteY50" fmla="*/ 495300 h 1543050"/>
              <a:gd name="connsiteX51" fmla="*/ 619125 w 2479675"/>
              <a:gd name="connsiteY51" fmla="*/ 495300 h 1543050"/>
              <a:gd name="connsiteX52" fmla="*/ 619125 w 2479675"/>
              <a:gd name="connsiteY52" fmla="*/ 434975 h 1543050"/>
              <a:gd name="connsiteX53" fmla="*/ 577850 w 2479675"/>
              <a:gd name="connsiteY53" fmla="*/ 434975 h 1543050"/>
              <a:gd name="connsiteX54" fmla="*/ 577850 w 2479675"/>
              <a:gd name="connsiteY54" fmla="*/ 409575 h 1543050"/>
              <a:gd name="connsiteX55" fmla="*/ 577850 w 2479675"/>
              <a:gd name="connsiteY55" fmla="*/ 409575 h 1543050"/>
              <a:gd name="connsiteX56" fmla="*/ 552450 w 2479675"/>
              <a:gd name="connsiteY56" fmla="*/ 381000 h 1543050"/>
              <a:gd name="connsiteX57" fmla="*/ 457200 w 2479675"/>
              <a:gd name="connsiteY57" fmla="*/ 355600 h 1543050"/>
              <a:gd name="connsiteX58" fmla="*/ 460375 w 2479675"/>
              <a:gd name="connsiteY58" fmla="*/ 320675 h 1543050"/>
              <a:gd name="connsiteX59" fmla="*/ 460375 w 2479675"/>
              <a:gd name="connsiteY59" fmla="*/ 320675 h 1543050"/>
              <a:gd name="connsiteX60" fmla="*/ 460375 w 2479675"/>
              <a:gd name="connsiteY60" fmla="*/ 282575 h 1543050"/>
              <a:gd name="connsiteX61" fmla="*/ 419100 w 2479675"/>
              <a:gd name="connsiteY61" fmla="*/ 282575 h 1543050"/>
              <a:gd name="connsiteX62" fmla="*/ 419100 w 2479675"/>
              <a:gd name="connsiteY62" fmla="*/ 247650 h 1543050"/>
              <a:gd name="connsiteX63" fmla="*/ 358775 w 2479675"/>
              <a:gd name="connsiteY63" fmla="*/ 247650 h 1543050"/>
              <a:gd name="connsiteX64" fmla="*/ 358775 w 2479675"/>
              <a:gd name="connsiteY64" fmla="*/ 206375 h 1543050"/>
              <a:gd name="connsiteX65" fmla="*/ 311150 w 2479675"/>
              <a:gd name="connsiteY65" fmla="*/ 206375 h 1543050"/>
              <a:gd name="connsiteX66" fmla="*/ 311150 w 2479675"/>
              <a:gd name="connsiteY66" fmla="*/ 158750 h 1543050"/>
              <a:gd name="connsiteX67" fmla="*/ 282575 w 2479675"/>
              <a:gd name="connsiteY67" fmla="*/ 158750 h 1543050"/>
              <a:gd name="connsiteX68" fmla="*/ 282575 w 2479675"/>
              <a:gd name="connsiteY68" fmla="*/ 130175 h 1543050"/>
              <a:gd name="connsiteX69" fmla="*/ 247650 w 2479675"/>
              <a:gd name="connsiteY69" fmla="*/ 130175 h 1543050"/>
              <a:gd name="connsiteX70" fmla="*/ 247650 w 2479675"/>
              <a:gd name="connsiteY70" fmla="*/ 98425 h 1543050"/>
              <a:gd name="connsiteX71" fmla="*/ 196850 w 2479675"/>
              <a:gd name="connsiteY71" fmla="*/ 98425 h 1543050"/>
              <a:gd name="connsiteX72" fmla="*/ 196850 w 2479675"/>
              <a:gd name="connsiteY72" fmla="*/ 60325 h 1543050"/>
              <a:gd name="connsiteX73" fmla="*/ 161925 w 2479675"/>
              <a:gd name="connsiteY73" fmla="*/ 60325 h 1543050"/>
              <a:gd name="connsiteX74" fmla="*/ 161925 w 2479675"/>
              <a:gd name="connsiteY74" fmla="*/ 28575 h 1543050"/>
              <a:gd name="connsiteX75" fmla="*/ 98425 w 2479675"/>
              <a:gd name="connsiteY75" fmla="*/ 28575 h 1543050"/>
              <a:gd name="connsiteX76" fmla="*/ 98425 w 2479675"/>
              <a:gd name="connsiteY76" fmla="*/ 0 h 1543050"/>
              <a:gd name="connsiteX77" fmla="*/ 0 w 2479675"/>
              <a:gd name="connsiteY77" fmla="*/ 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479675" h="1543050">
                <a:moveTo>
                  <a:pt x="2479675" y="1543050"/>
                </a:moveTo>
                <a:lnTo>
                  <a:pt x="1800225" y="1543050"/>
                </a:lnTo>
                <a:lnTo>
                  <a:pt x="1800225" y="1492250"/>
                </a:lnTo>
                <a:lnTo>
                  <a:pt x="1762125" y="1492250"/>
                </a:lnTo>
                <a:lnTo>
                  <a:pt x="1762125" y="1425575"/>
                </a:lnTo>
                <a:lnTo>
                  <a:pt x="1762125" y="1425575"/>
                </a:lnTo>
                <a:lnTo>
                  <a:pt x="1762125" y="1371600"/>
                </a:lnTo>
                <a:lnTo>
                  <a:pt x="1701800" y="1371600"/>
                </a:lnTo>
                <a:lnTo>
                  <a:pt x="1701800" y="1273175"/>
                </a:lnTo>
                <a:lnTo>
                  <a:pt x="1625600" y="1273175"/>
                </a:lnTo>
                <a:lnTo>
                  <a:pt x="1625600" y="1228725"/>
                </a:lnTo>
                <a:lnTo>
                  <a:pt x="1577975" y="1228725"/>
                </a:lnTo>
                <a:lnTo>
                  <a:pt x="1577975" y="1200150"/>
                </a:lnTo>
                <a:lnTo>
                  <a:pt x="1577975" y="1200150"/>
                </a:lnTo>
                <a:lnTo>
                  <a:pt x="1558925" y="1181100"/>
                </a:lnTo>
                <a:lnTo>
                  <a:pt x="1511300" y="1181100"/>
                </a:lnTo>
                <a:lnTo>
                  <a:pt x="1511300" y="1143000"/>
                </a:lnTo>
                <a:lnTo>
                  <a:pt x="1355725" y="1143000"/>
                </a:lnTo>
                <a:lnTo>
                  <a:pt x="1355725" y="1104900"/>
                </a:lnTo>
                <a:lnTo>
                  <a:pt x="1355725" y="1104900"/>
                </a:lnTo>
                <a:lnTo>
                  <a:pt x="1333500" y="1082675"/>
                </a:lnTo>
                <a:lnTo>
                  <a:pt x="1320800" y="1069975"/>
                </a:lnTo>
                <a:lnTo>
                  <a:pt x="1320800" y="1038225"/>
                </a:lnTo>
                <a:lnTo>
                  <a:pt x="1222375" y="1038225"/>
                </a:lnTo>
                <a:lnTo>
                  <a:pt x="1222375" y="1003300"/>
                </a:lnTo>
                <a:lnTo>
                  <a:pt x="1203325" y="1003300"/>
                </a:lnTo>
                <a:lnTo>
                  <a:pt x="1203325" y="968375"/>
                </a:lnTo>
                <a:lnTo>
                  <a:pt x="1149350" y="968375"/>
                </a:lnTo>
                <a:lnTo>
                  <a:pt x="1149350" y="920750"/>
                </a:lnTo>
                <a:lnTo>
                  <a:pt x="1111250" y="920750"/>
                </a:lnTo>
                <a:lnTo>
                  <a:pt x="1111250" y="869950"/>
                </a:lnTo>
                <a:lnTo>
                  <a:pt x="1063625" y="869950"/>
                </a:lnTo>
                <a:lnTo>
                  <a:pt x="1063625" y="825500"/>
                </a:lnTo>
                <a:lnTo>
                  <a:pt x="1025525" y="825500"/>
                </a:lnTo>
                <a:lnTo>
                  <a:pt x="1025525" y="790575"/>
                </a:lnTo>
                <a:lnTo>
                  <a:pt x="987425" y="790575"/>
                </a:lnTo>
                <a:lnTo>
                  <a:pt x="987425" y="768350"/>
                </a:lnTo>
                <a:lnTo>
                  <a:pt x="936625" y="768350"/>
                </a:lnTo>
                <a:lnTo>
                  <a:pt x="936625" y="736600"/>
                </a:lnTo>
                <a:lnTo>
                  <a:pt x="901700" y="736600"/>
                </a:lnTo>
                <a:lnTo>
                  <a:pt x="901700" y="692150"/>
                </a:lnTo>
                <a:lnTo>
                  <a:pt x="860425" y="692150"/>
                </a:lnTo>
                <a:lnTo>
                  <a:pt x="860425" y="650875"/>
                </a:lnTo>
                <a:lnTo>
                  <a:pt x="809625" y="650875"/>
                </a:lnTo>
                <a:lnTo>
                  <a:pt x="809625" y="619125"/>
                </a:lnTo>
                <a:lnTo>
                  <a:pt x="762000" y="619125"/>
                </a:lnTo>
                <a:lnTo>
                  <a:pt x="762000" y="568325"/>
                </a:lnTo>
                <a:lnTo>
                  <a:pt x="717550" y="568325"/>
                </a:lnTo>
                <a:lnTo>
                  <a:pt x="717550" y="536575"/>
                </a:lnTo>
                <a:lnTo>
                  <a:pt x="654050" y="536575"/>
                </a:lnTo>
                <a:lnTo>
                  <a:pt x="654050" y="495300"/>
                </a:lnTo>
                <a:lnTo>
                  <a:pt x="619125" y="495300"/>
                </a:lnTo>
                <a:lnTo>
                  <a:pt x="619125" y="434975"/>
                </a:lnTo>
                <a:lnTo>
                  <a:pt x="577850" y="434975"/>
                </a:lnTo>
                <a:lnTo>
                  <a:pt x="577850" y="409575"/>
                </a:lnTo>
                <a:lnTo>
                  <a:pt x="577850" y="409575"/>
                </a:lnTo>
                <a:lnTo>
                  <a:pt x="552450" y="381000"/>
                </a:lnTo>
                <a:lnTo>
                  <a:pt x="457200" y="355600"/>
                </a:lnTo>
                <a:lnTo>
                  <a:pt x="460375" y="320675"/>
                </a:lnTo>
                <a:lnTo>
                  <a:pt x="460375" y="320675"/>
                </a:lnTo>
                <a:lnTo>
                  <a:pt x="460375" y="282575"/>
                </a:lnTo>
                <a:lnTo>
                  <a:pt x="419100" y="282575"/>
                </a:lnTo>
                <a:lnTo>
                  <a:pt x="419100" y="247650"/>
                </a:lnTo>
                <a:lnTo>
                  <a:pt x="358775" y="247650"/>
                </a:lnTo>
                <a:lnTo>
                  <a:pt x="358775" y="206375"/>
                </a:lnTo>
                <a:lnTo>
                  <a:pt x="311150" y="206375"/>
                </a:lnTo>
                <a:lnTo>
                  <a:pt x="311150" y="158750"/>
                </a:lnTo>
                <a:lnTo>
                  <a:pt x="282575" y="158750"/>
                </a:lnTo>
                <a:lnTo>
                  <a:pt x="282575" y="130175"/>
                </a:lnTo>
                <a:lnTo>
                  <a:pt x="247650" y="130175"/>
                </a:lnTo>
                <a:lnTo>
                  <a:pt x="247650" y="98425"/>
                </a:lnTo>
                <a:lnTo>
                  <a:pt x="196850" y="98425"/>
                </a:lnTo>
                <a:lnTo>
                  <a:pt x="196850" y="60325"/>
                </a:lnTo>
                <a:lnTo>
                  <a:pt x="161925" y="60325"/>
                </a:lnTo>
                <a:lnTo>
                  <a:pt x="161925" y="28575"/>
                </a:lnTo>
                <a:lnTo>
                  <a:pt x="98425" y="28575"/>
                </a:lnTo>
                <a:lnTo>
                  <a:pt x="98425" y="0"/>
                </a:lnTo>
                <a:lnTo>
                  <a:pt x="0" y="0"/>
                </a:lnTo>
              </a:path>
            </a:pathLst>
          </a:custGeom>
          <a:noFill/>
          <a:ln w="28575">
            <a:solidFill>
              <a:srgbClr val="015873"/>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27" name="Group 26">
            <a:extLst>
              <a:ext uri="{FF2B5EF4-FFF2-40B4-BE49-F238E27FC236}">
                <a16:creationId xmlns:a16="http://schemas.microsoft.com/office/drawing/2014/main" id="{44692423-9634-406A-B6C5-D72BCE90898F}"/>
              </a:ext>
            </a:extLst>
          </p:cNvPr>
          <p:cNvGrpSpPr/>
          <p:nvPr/>
        </p:nvGrpSpPr>
        <p:grpSpPr>
          <a:xfrm>
            <a:off x="853406" y="2960815"/>
            <a:ext cx="4295291" cy="3228377"/>
            <a:chOff x="696805" y="3419314"/>
            <a:chExt cx="3421325" cy="2668080"/>
          </a:xfrm>
        </p:grpSpPr>
        <p:sp>
          <p:nvSpPr>
            <p:cNvPr id="28" name="TextBox 27">
              <a:extLst>
                <a:ext uri="{FF2B5EF4-FFF2-40B4-BE49-F238E27FC236}">
                  <a16:creationId xmlns:a16="http://schemas.microsoft.com/office/drawing/2014/main" id="{0B0F04DD-7331-410B-8031-84458811EA26}"/>
                </a:ext>
              </a:extLst>
            </p:cNvPr>
            <p:cNvSpPr txBox="1"/>
            <p:nvPr/>
          </p:nvSpPr>
          <p:spPr bwMode="auto">
            <a:xfrm>
              <a:off x="3245881"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96</a:t>
              </a:r>
            </a:p>
          </p:txBody>
        </p:sp>
        <p:cxnSp>
          <p:nvCxnSpPr>
            <p:cNvPr id="29" name="Straight Connector 28">
              <a:extLst>
                <a:ext uri="{FF2B5EF4-FFF2-40B4-BE49-F238E27FC236}">
                  <a16:creationId xmlns:a16="http://schemas.microsoft.com/office/drawing/2014/main" id="{3D88F343-40B7-48D9-BF90-756F2F9C9752}"/>
                </a:ext>
              </a:extLst>
            </p:cNvPr>
            <p:cNvCxnSpPr/>
            <p:nvPr/>
          </p:nvCxnSpPr>
          <p:spPr bwMode="auto">
            <a:xfrm>
              <a:off x="1229171" y="3608596"/>
              <a:ext cx="0" cy="2096515"/>
            </a:xfrm>
            <a:prstGeom prst="line">
              <a:avLst/>
            </a:prstGeom>
            <a:noFill/>
            <a:ln w="28575" cap="flat" cmpd="sng" algn="ctr">
              <a:solidFill>
                <a:srgbClr val="00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D4DB3A2F-5773-45B8-851E-61C72CFBD859}"/>
                </a:ext>
              </a:extLst>
            </p:cNvPr>
            <p:cNvCxnSpPr>
              <a:cxnSpLocks/>
            </p:cNvCxnSpPr>
            <p:nvPr/>
          </p:nvCxnSpPr>
          <p:spPr bwMode="auto">
            <a:xfrm>
              <a:off x="1218258" y="5686958"/>
              <a:ext cx="2611239" cy="0"/>
            </a:xfrm>
            <a:prstGeom prst="line">
              <a:avLst/>
            </a:prstGeom>
            <a:noFill/>
            <a:ln w="28575" cap="flat" cmpd="sng" algn="ctr">
              <a:solidFill>
                <a:srgbClr val="00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C5D64162-3406-4E9B-A7CA-5B244B63BEF0}"/>
                </a:ext>
              </a:extLst>
            </p:cNvPr>
            <p:cNvCxnSpPr>
              <a:cxnSpLocks/>
            </p:cNvCxnSpPr>
            <p:nvPr/>
          </p:nvCxnSpPr>
          <p:spPr bwMode="auto">
            <a:xfrm flipH="1">
              <a:off x="1167258" y="3608596"/>
              <a:ext cx="61913" cy="0"/>
            </a:xfrm>
            <a:prstGeom prst="line">
              <a:avLst/>
            </a:prstGeom>
            <a:noFill/>
            <a:ln w="28575" cap="flat" cmpd="sng" algn="ctr">
              <a:solidFill>
                <a:srgbClr val="00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FC27AB7-21CD-4ACC-9E52-0394731240A1}"/>
                </a:ext>
              </a:extLst>
            </p:cNvPr>
            <p:cNvCxnSpPr>
              <a:cxnSpLocks/>
            </p:cNvCxnSpPr>
            <p:nvPr/>
          </p:nvCxnSpPr>
          <p:spPr bwMode="auto">
            <a:xfrm flipH="1">
              <a:off x="1167258" y="4025791"/>
              <a:ext cx="61913" cy="0"/>
            </a:xfrm>
            <a:prstGeom prst="line">
              <a:avLst/>
            </a:prstGeom>
            <a:noFill/>
            <a:ln w="28575" cap="flat" cmpd="sng" algn="ctr">
              <a:solidFill>
                <a:srgbClr val="000000"/>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A4953365-5F03-4A65-8D99-B88190D074F8}"/>
                </a:ext>
              </a:extLst>
            </p:cNvPr>
            <p:cNvCxnSpPr>
              <a:cxnSpLocks/>
            </p:cNvCxnSpPr>
            <p:nvPr/>
          </p:nvCxnSpPr>
          <p:spPr bwMode="auto">
            <a:xfrm flipH="1">
              <a:off x="1167258" y="4442986"/>
              <a:ext cx="61913" cy="0"/>
            </a:xfrm>
            <a:prstGeom prst="line">
              <a:avLst/>
            </a:prstGeom>
            <a:noFill/>
            <a:ln w="28575" cap="flat" cmpd="sng" algn="ctr">
              <a:solidFill>
                <a:srgbClr val="000000"/>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886A426F-39FC-4BBD-9051-27C152596941}"/>
                </a:ext>
              </a:extLst>
            </p:cNvPr>
            <p:cNvCxnSpPr>
              <a:cxnSpLocks/>
            </p:cNvCxnSpPr>
            <p:nvPr/>
          </p:nvCxnSpPr>
          <p:spPr bwMode="auto">
            <a:xfrm flipH="1">
              <a:off x="1167258" y="4860181"/>
              <a:ext cx="61913" cy="0"/>
            </a:xfrm>
            <a:prstGeom prst="line">
              <a:avLst/>
            </a:prstGeom>
            <a:noFill/>
            <a:ln w="28575" cap="flat" cmpd="sng" algn="ctr">
              <a:solidFill>
                <a:srgbClr val="00000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E34A7E72-FF96-4457-A3E4-7DC7F4A4F534}"/>
                </a:ext>
              </a:extLst>
            </p:cNvPr>
            <p:cNvCxnSpPr>
              <a:cxnSpLocks/>
            </p:cNvCxnSpPr>
            <p:nvPr/>
          </p:nvCxnSpPr>
          <p:spPr bwMode="auto">
            <a:xfrm flipH="1">
              <a:off x="1167258" y="5277376"/>
              <a:ext cx="61913" cy="0"/>
            </a:xfrm>
            <a:prstGeom prst="line">
              <a:avLst/>
            </a:prstGeom>
            <a:noFill/>
            <a:ln w="28575" cap="flat" cmpd="sng" algn="ctr">
              <a:solidFill>
                <a:srgbClr val="00000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FDFCC8BC-B4DD-47DC-B42E-8545D2422E81}"/>
                </a:ext>
              </a:extLst>
            </p:cNvPr>
            <p:cNvCxnSpPr>
              <a:cxnSpLocks/>
            </p:cNvCxnSpPr>
            <p:nvPr/>
          </p:nvCxnSpPr>
          <p:spPr bwMode="auto">
            <a:xfrm flipH="1">
              <a:off x="1167258" y="5694570"/>
              <a:ext cx="61913" cy="0"/>
            </a:xfrm>
            <a:prstGeom prst="line">
              <a:avLst/>
            </a:prstGeom>
            <a:noFill/>
            <a:ln w="28575" cap="flat" cmpd="sng" algn="ctr">
              <a:solidFill>
                <a:srgbClr val="00000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BEAC8BB3-7875-4A19-BCA1-B93441A4876B}"/>
                </a:ext>
              </a:extLst>
            </p:cNvPr>
            <p:cNvCxnSpPr>
              <a:cxnSpLocks/>
            </p:cNvCxnSpPr>
            <p:nvPr/>
          </p:nvCxnSpPr>
          <p:spPr bwMode="auto">
            <a:xfrm>
              <a:off x="1229171"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7960BE7E-4362-4EDB-B823-8CD6D2DF38BA}"/>
                </a:ext>
              </a:extLst>
            </p:cNvPr>
            <p:cNvCxnSpPr>
              <a:cxnSpLocks/>
            </p:cNvCxnSpPr>
            <p:nvPr/>
          </p:nvCxnSpPr>
          <p:spPr bwMode="auto">
            <a:xfrm>
              <a:off x="1516508"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C3E64A0D-DAA6-4E61-9F06-92321B18F17B}"/>
                </a:ext>
              </a:extLst>
            </p:cNvPr>
            <p:cNvCxnSpPr>
              <a:cxnSpLocks/>
            </p:cNvCxnSpPr>
            <p:nvPr/>
          </p:nvCxnSpPr>
          <p:spPr bwMode="auto">
            <a:xfrm>
              <a:off x="1803845"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5575D0CE-52E4-4A1D-85B0-B26CAD526547}"/>
                </a:ext>
              </a:extLst>
            </p:cNvPr>
            <p:cNvCxnSpPr>
              <a:cxnSpLocks/>
            </p:cNvCxnSpPr>
            <p:nvPr/>
          </p:nvCxnSpPr>
          <p:spPr bwMode="auto">
            <a:xfrm>
              <a:off x="2091182"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BA88863B-D218-45DD-8954-91A78914D5E7}"/>
                </a:ext>
              </a:extLst>
            </p:cNvPr>
            <p:cNvCxnSpPr>
              <a:cxnSpLocks/>
            </p:cNvCxnSpPr>
            <p:nvPr/>
          </p:nvCxnSpPr>
          <p:spPr bwMode="auto">
            <a:xfrm>
              <a:off x="2378519"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B1E796CC-CB44-465F-8E19-1031FE21E798}"/>
                </a:ext>
              </a:extLst>
            </p:cNvPr>
            <p:cNvCxnSpPr>
              <a:cxnSpLocks/>
            </p:cNvCxnSpPr>
            <p:nvPr/>
          </p:nvCxnSpPr>
          <p:spPr bwMode="auto">
            <a:xfrm>
              <a:off x="2665856"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33298D80-A706-4742-B923-13A4BA3DDFFD}"/>
                </a:ext>
              </a:extLst>
            </p:cNvPr>
            <p:cNvCxnSpPr>
              <a:cxnSpLocks/>
            </p:cNvCxnSpPr>
            <p:nvPr/>
          </p:nvCxnSpPr>
          <p:spPr bwMode="auto">
            <a:xfrm>
              <a:off x="2953193"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4E995DC9-E99E-492F-A7AF-B64E06089ADE}"/>
                </a:ext>
              </a:extLst>
            </p:cNvPr>
            <p:cNvCxnSpPr>
              <a:cxnSpLocks/>
            </p:cNvCxnSpPr>
            <p:nvPr/>
          </p:nvCxnSpPr>
          <p:spPr bwMode="auto">
            <a:xfrm>
              <a:off x="3240530"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1F4DCD81-149A-4E9E-910B-4C1F5A203C45}"/>
                </a:ext>
              </a:extLst>
            </p:cNvPr>
            <p:cNvCxnSpPr>
              <a:cxnSpLocks/>
            </p:cNvCxnSpPr>
            <p:nvPr/>
          </p:nvCxnSpPr>
          <p:spPr bwMode="auto">
            <a:xfrm>
              <a:off x="3527867"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34C294FF-006E-48A7-91F5-21D3C8F64360}"/>
                </a:ext>
              </a:extLst>
            </p:cNvPr>
            <p:cNvCxnSpPr>
              <a:cxnSpLocks/>
            </p:cNvCxnSpPr>
            <p:nvPr/>
          </p:nvCxnSpPr>
          <p:spPr bwMode="auto">
            <a:xfrm>
              <a:off x="3815208" y="5705110"/>
              <a:ext cx="0" cy="64008"/>
            </a:xfrm>
            <a:prstGeom prst="line">
              <a:avLst/>
            </a:prstGeom>
            <a:noFill/>
            <a:ln w="28575" cap="flat" cmpd="sng" algn="ctr">
              <a:solidFill>
                <a:srgbClr val="000000"/>
              </a:solidFill>
              <a:prstDash val="solid"/>
              <a:round/>
              <a:headEnd type="none" w="med" len="med"/>
              <a:tailEnd type="none" w="med" len="med"/>
            </a:ln>
            <a:effectLst/>
          </p:spPr>
        </p:cxnSp>
        <p:sp>
          <p:nvSpPr>
            <p:cNvPr id="47" name="TextBox 46">
              <a:extLst>
                <a:ext uri="{FF2B5EF4-FFF2-40B4-BE49-F238E27FC236}">
                  <a16:creationId xmlns:a16="http://schemas.microsoft.com/office/drawing/2014/main" id="{5C761D5F-9462-4416-A9AC-AE1C77A612E8}"/>
                </a:ext>
              </a:extLst>
            </p:cNvPr>
            <p:cNvSpPr txBox="1"/>
            <p:nvPr/>
          </p:nvSpPr>
          <p:spPr bwMode="auto">
            <a:xfrm>
              <a:off x="696805" y="3419314"/>
              <a:ext cx="5294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100</a:t>
              </a:r>
            </a:p>
          </p:txBody>
        </p:sp>
        <p:sp>
          <p:nvSpPr>
            <p:cNvPr id="48" name="TextBox 47">
              <a:extLst>
                <a:ext uri="{FF2B5EF4-FFF2-40B4-BE49-F238E27FC236}">
                  <a16:creationId xmlns:a16="http://schemas.microsoft.com/office/drawing/2014/main" id="{05ACD1FE-A4CC-4573-8598-F3D503219469}"/>
                </a:ext>
              </a:extLst>
            </p:cNvPr>
            <p:cNvSpPr txBox="1"/>
            <p:nvPr/>
          </p:nvSpPr>
          <p:spPr bwMode="auto">
            <a:xfrm>
              <a:off x="696805" y="3836072"/>
              <a:ext cx="529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80</a:t>
              </a:r>
            </a:p>
          </p:txBody>
        </p:sp>
        <p:sp>
          <p:nvSpPr>
            <p:cNvPr id="49" name="TextBox 48">
              <a:extLst>
                <a:ext uri="{FF2B5EF4-FFF2-40B4-BE49-F238E27FC236}">
                  <a16:creationId xmlns:a16="http://schemas.microsoft.com/office/drawing/2014/main" id="{E199158B-0905-4C59-8423-EB32BBF3193E}"/>
                </a:ext>
              </a:extLst>
            </p:cNvPr>
            <p:cNvSpPr txBox="1"/>
            <p:nvPr/>
          </p:nvSpPr>
          <p:spPr bwMode="auto">
            <a:xfrm>
              <a:off x="696805" y="4252830"/>
              <a:ext cx="529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60</a:t>
              </a:r>
            </a:p>
          </p:txBody>
        </p:sp>
        <p:sp>
          <p:nvSpPr>
            <p:cNvPr id="50" name="TextBox 49">
              <a:extLst>
                <a:ext uri="{FF2B5EF4-FFF2-40B4-BE49-F238E27FC236}">
                  <a16:creationId xmlns:a16="http://schemas.microsoft.com/office/drawing/2014/main" id="{037428BF-4CE3-41DE-A80B-0BF822723879}"/>
                </a:ext>
              </a:extLst>
            </p:cNvPr>
            <p:cNvSpPr txBox="1"/>
            <p:nvPr/>
          </p:nvSpPr>
          <p:spPr bwMode="auto">
            <a:xfrm>
              <a:off x="696805" y="4669588"/>
              <a:ext cx="529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40</a:t>
              </a:r>
            </a:p>
          </p:txBody>
        </p:sp>
        <p:sp>
          <p:nvSpPr>
            <p:cNvPr id="51" name="TextBox 50">
              <a:extLst>
                <a:ext uri="{FF2B5EF4-FFF2-40B4-BE49-F238E27FC236}">
                  <a16:creationId xmlns:a16="http://schemas.microsoft.com/office/drawing/2014/main" id="{2B4BE005-9AB6-4664-A5EE-DA78758B2CD4}"/>
                </a:ext>
              </a:extLst>
            </p:cNvPr>
            <p:cNvSpPr txBox="1"/>
            <p:nvPr/>
          </p:nvSpPr>
          <p:spPr bwMode="auto">
            <a:xfrm>
              <a:off x="696805" y="5086346"/>
              <a:ext cx="529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20</a:t>
              </a:r>
            </a:p>
          </p:txBody>
        </p:sp>
        <p:sp>
          <p:nvSpPr>
            <p:cNvPr id="52" name="TextBox 51">
              <a:extLst>
                <a:ext uri="{FF2B5EF4-FFF2-40B4-BE49-F238E27FC236}">
                  <a16:creationId xmlns:a16="http://schemas.microsoft.com/office/drawing/2014/main" id="{9E0AFE1F-6FC6-4456-BC5F-8EB407866042}"/>
                </a:ext>
              </a:extLst>
            </p:cNvPr>
            <p:cNvSpPr txBox="1"/>
            <p:nvPr/>
          </p:nvSpPr>
          <p:spPr bwMode="auto">
            <a:xfrm>
              <a:off x="696805" y="5503104"/>
              <a:ext cx="529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0</a:t>
              </a:r>
            </a:p>
          </p:txBody>
        </p:sp>
        <p:sp>
          <p:nvSpPr>
            <p:cNvPr id="53" name="TextBox 52">
              <a:extLst>
                <a:ext uri="{FF2B5EF4-FFF2-40B4-BE49-F238E27FC236}">
                  <a16:creationId xmlns:a16="http://schemas.microsoft.com/office/drawing/2014/main" id="{F24A4913-5216-4E90-879E-0CCA2B1D7F41}"/>
                </a:ext>
              </a:extLst>
            </p:cNvPr>
            <p:cNvSpPr txBox="1"/>
            <p:nvPr/>
          </p:nvSpPr>
          <p:spPr bwMode="auto">
            <a:xfrm>
              <a:off x="3533875"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108</a:t>
              </a:r>
            </a:p>
          </p:txBody>
        </p:sp>
        <p:sp>
          <p:nvSpPr>
            <p:cNvPr id="54" name="TextBox 53">
              <a:extLst>
                <a:ext uri="{FF2B5EF4-FFF2-40B4-BE49-F238E27FC236}">
                  <a16:creationId xmlns:a16="http://schemas.microsoft.com/office/drawing/2014/main" id="{AE868D93-1C92-4D01-A98C-490336A22652}"/>
                </a:ext>
              </a:extLst>
            </p:cNvPr>
            <p:cNvSpPr txBox="1"/>
            <p:nvPr/>
          </p:nvSpPr>
          <p:spPr bwMode="auto">
            <a:xfrm>
              <a:off x="941945"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0</a:t>
              </a:r>
            </a:p>
          </p:txBody>
        </p:sp>
        <p:sp>
          <p:nvSpPr>
            <p:cNvPr id="55" name="TextBox 54">
              <a:extLst>
                <a:ext uri="{FF2B5EF4-FFF2-40B4-BE49-F238E27FC236}">
                  <a16:creationId xmlns:a16="http://schemas.microsoft.com/office/drawing/2014/main" id="{D5F6BCD9-19FE-43C0-BA82-2D59ADE551B5}"/>
                </a:ext>
              </a:extLst>
            </p:cNvPr>
            <p:cNvSpPr txBox="1"/>
            <p:nvPr/>
          </p:nvSpPr>
          <p:spPr bwMode="auto">
            <a:xfrm>
              <a:off x="1229937"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12</a:t>
              </a:r>
            </a:p>
          </p:txBody>
        </p:sp>
        <p:sp>
          <p:nvSpPr>
            <p:cNvPr id="56" name="TextBox 55">
              <a:extLst>
                <a:ext uri="{FF2B5EF4-FFF2-40B4-BE49-F238E27FC236}">
                  <a16:creationId xmlns:a16="http://schemas.microsoft.com/office/drawing/2014/main" id="{EFCDA789-3337-4D22-B91C-8908B8DA9DC0}"/>
                </a:ext>
              </a:extLst>
            </p:cNvPr>
            <p:cNvSpPr txBox="1"/>
            <p:nvPr/>
          </p:nvSpPr>
          <p:spPr bwMode="auto">
            <a:xfrm>
              <a:off x="1517929"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24</a:t>
              </a:r>
            </a:p>
          </p:txBody>
        </p:sp>
        <p:sp>
          <p:nvSpPr>
            <p:cNvPr id="57" name="TextBox 56">
              <a:extLst>
                <a:ext uri="{FF2B5EF4-FFF2-40B4-BE49-F238E27FC236}">
                  <a16:creationId xmlns:a16="http://schemas.microsoft.com/office/drawing/2014/main" id="{D2859935-5D1D-49E8-98EE-C7C351D6F0A0}"/>
                </a:ext>
              </a:extLst>
            </p:cNvPr>
            <p:cNvSpPr txBox="1"/>
            <p:nvPr/>
          </p:nvSpPr>
          <p:spPr bwMode="auto">
            <a:xfrm>
              <a:off x="1805921"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36</a:t>
              </a:r>
            </a:p>
          </p:txBody>
        </p:sp>
        <p:sp>
          <p:nvSpPr>
            <p:cNvPr id="58" name="TextBox 57">
              <a:extLst>
                <a:ext uri="{FF2B5EF4-FFF2-40B4-BE49-F238E27FC236}">
                  <a16:creationId xmlns:a16="http://schemas.microsoft.com/office/drawing/2014/main" id="{87F0DC1F-EB5A-4222-BC24-F8703131651D}"/>
                </a:ext>
              </a:extLst>
            </p:cNvPr>
            <p:cNvSpPr txBox="1"/>
            <p:nvPr/>
          </p:nvSpPr>
          <p:spPr bwMode="auto">
            <a:xfrm>
              <a:off x="2093913"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48</a:t>
              </a:r>
            </a:p>
          </p:txBody>
        </p:sp>
        <p:sp>
          <p:nvSpPr>
            <p:cNvPr id="59" name="TextBox 58">
              <a:extLst>
                <a:ext uri="{FF2B5EF4-FFF2-40B4-BE49-F238E27FC236}">
                  <a16:creationId xmlns:a16="http://schemas.microsoft.com/office/drawing/2014/main" id="{3F25549B-52E8-4EC2-91CC-558EDF63E24B}"/>
                </a:ext>
              </a:extLst>
            </p:cNvPr>
            <p:cNvSpPr txBox="1"/>
            <p:nvPr/>
          </p:nvSpPr>
          <p:spPr bwMode="auto">
            <a:xfrm>
              <a:off x="2381905"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60</a:t>
              </a:r>
            </a:p>
          </p:txBody>
        </p:sp>
        <p:sp>
          <p:nvSpPr>
            <p:cNvPr id="60" name="TextBox 59">
              <a:extLst>
                <a:ext uri="{FF2B5EF4-FFF2-40B4-BE49-F238E27FC236}">
                  <a16:creationId xmlns:a16="http://schemas.microsoft.com/office/drawing/2014/main" id="{268EC1F9-B8F5-4542-8CAA-ED1BC5AA8D50}"/>
                </a:ext>
              </a:extLst>
            </p:cNvPr>
            <p:cNvSpPr txBox="1"/>
            <p:nvPr/>
          </p:nvSpPr>
          <p:spPr bwMode="auto">
            <a:xfrm>
              <a:off x="2669897"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72</a:t>
              </a:r>
            </a:p>
          </p:txBody>
        </p:sp>
        <p:sp>
          <p:nvSpPr>
            <p:cNvPr id="61" name="TextBox 60">
              <a:extLst>
                <a:ext uri="{FF2B5EF4-FFF2-40B4-BE49-F238E27FC236}">
                  <a16:creationId xmlns:a16="http://schemas.microsoft.com/office/drawing/2014/main" id="{1A81B160-BD7B-4166-A054-703ACFB2E653}"/>
                </a:ext>
              </a:extLst>
            </p:cNvPr>
            <p:cNvSpPr txBox="1"/>
            <p:nvPr/>
          </p:nvSpPr>
          <p:spPr bwMode="auto">
            <a:xfrm>
              <a:off x="2957889"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84</a:t>
              </a:r>
            </a:p>
          </p:txBody>
        </p:sp>
      </p:grpSp>
      <p:sp>
        <p:nvSpPr>
          <p:cNvPr id="62" name="TextBox 16">
            <a:extLst>
              <a:ext uri="{FF2B5EF4-FFF2-40B4-BE49-F238E27FC236}">
                <a16:creationId xmlns:a16="http://schemas.microsoft.com/office/drawing/2014/main" id="{EE05918B-5FC4-4E77-91A5-608D9DE55551}"/>
              </a:ext>
            </a:extLst>
          </p:cNvPr>
          <p:cNvSpPr txBox="1">
            <a:spLocks noChangeArrowheads="1"/>
          </p:cNvSpPr>
          <p:nvPr/>
        </p:nvSpPr>
        <p:spPr bwMode="auto">
          <a:xfrm rot="16200000">
            <a:off x="-659832" y="4253412"/>
            <a:ext cx="3110114" cy="409650"/>
          </a:xfrm>
          <a:prstGeom prst="rect">
            <a:avLst/>
          </a:prstGeom>
          <a:noFill/>
          <a:ln>
            <a:noFill/>
          </a:ln>
        </p:spPr>
        <p:txBody>
          <a:bodyPr wrap="square">
            <a:spAutoFit/>
          </a:bodyPr>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ctr" defTabSz="609493"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OS (%)</a:t>
            </a:r>
          </a:p>
        </p:txBody>
      </p:sp>
      <p:sp>
        <p:nvSpPr>
          <p:cNvPr id="63" name="Freeform: Shape 18">
            <a:extLst>
              <a:ext uri="{FF2B5EF4-FFF2-40B4-BE49-F238E27FC236}">
                <a16:creationId xmlns:a16="http://schemas.microsoft.com/office/drawing/2014/main" id="{8BBF7C26-3F35-42B2-8EFE-5FFEDD188AFD}"/>
              </a:ext>
            </a:extLst>
          </p:cNvPr>
          <p:cNvSpPr/>
          <p:nvPr/>
        </p:nvSpPr>
        <p:spPr bwMode="auto">
          <a:xfrm>
            <a:off x="6863701" y="3204114"/>
            <a:ext cx="2516470" cy="1138067"/>
          </a:xfrm>
          <a:custGeom>
            <a:avLst/>
            <a:gdLst>
              <a:gd name="connsiteX0" fmla="*/ 2000250 w 2000250"/>
              <a:gd name="connsiteY0" fmla="*/ 892175 h 892175"/>
              <a:gd name="connsiteX1" fmla="*/ 1612900 w 2000250"/>
              <a:gd name="connsiteY1" fmla="*/ 892175 h 892175"/>
              <a:gd name="connsiteX2" fmla="*/ 1612900 w 2000250"/>
              <a:gd name="connsiteY2" fmla="*/ 809625 h 892175"/>
              <a:gd name="connsiteX3" fmla="*/ 1400175 w 2000250"/>
              <a:gd name="connsiteY3" fmla="*/ 809625 h 892175"/>
              <a:gd name="connsiteX4" fmla="*/ 1400175 w 2000250"/>
              <a:gd name="connsiteY4" fmla="*/ 762000 h 892175"/>
              <a:gd name="connsiteX5" fmla="*/ 1374775 w 2000250"/>
              <a:gd name="connsiteY5" fmla="*/ 762000 h 892175"/>
              <a:gd name="connsiteX6" fmla="*/ 1374775 w 2000250"/>
              <a:gd name="connsiteY6" fmla="*/ 736600 h 892175"/>
              <a:gd name="connsiteX7" fmla="*/ 1308100 w 2000250"/>
              <a:gd name="connsiteY7" fmla="*/ 736600 h 892175"/>
              <a:gd name="connsiteX8" fmla="*/ 1308100 w 2000250"/>
              <a:gd name="connsiteY8" fmla="*/ 708025 h 892175"/>
              <a:gd name="connsiteX9" fmla="*/ 1216025 w 2000250"/>
              <a:gd name="connsiteY9" fmla="*/ 708025 h 892175"/>
              <a:gd name="connsiteX10" fmla="*/ 1216025 w 2000250"/>
              <a:gd name="connsiteY10" fmla="*/ 682625 h 892175"/>
              <a:gd name="connsiteX11" fmla="*/ 1181100 w 2000250"/>
              <a:gd name="connsiteY11" fmla="*/ 682625 h 892175"/>
              <a:gd name="connsiteX12" fmla="*/ 1181100 w 2000250"/>
              <a:gd name="connsiteY12" fmla="*/ 647700 h 892175"/>
              <a:gd name="connsiteX13" fmla="*/ 1158875 w 2000250"/>
              <a:gd name="connsiteY13" fmla="*/ 647700 h 892175"/>
              <a:gd name="connsiteX14" fmla="*/ 1158875 w 2000250"/>
              <a:gd name="connsiteY14" fmla="*/ 600075 h 892175"/>
              <a:gd name="connsiteX15" fmla="*/ 1127125 w 2000250"/>
              <a:gd name="connsiteY15" fmla="*/ 600075 h 892175"/>
              <a:gd name="connsiteX16" fmla="*/ 1127125 w 2000250"/>
              <a:gd name="connsiteY16" fmla="*/ 571500 h 892175"/>
              <a:gd name="connsiteX17" fmla="*/ 1025525 w 2000250"/>
              <a:gd name="connsiteY17" fmla="*/ 571500 h 892175"/>
              <a:gd name="connsiteX18" fmla="*/ 1025525 w 2000250"/>
              <a:gd name="connsiteY18" fmla="*/ 527050 h 892175"/>
              <a:gd name="connsiteX19" fmla="*/ 987425 w 2000250"/>
              <a:gd name="connsiteY19" fmla="*/ 527050 h 892175"/>
              <a:gd name="connsiteX20" fmla="*/ 987425 w 2000250"/>
              <a:gd name="connsiteY20" fmla="*/ 527050 h 892175"/>
              <a:gd name="connsiteX21" fmla="*/ 987425 w 2000250"/>
              <a:gd name="connsiteY21" fmla="*/ 504825 h 892175"/>
              <a:gd name="connsiteX22" fmla="*/ 898525 w 2000250"/>
              <a:gd name="connsiteY22" fmla="*/ 504825 h 892175"/>
              <a:gd name="connsiteX23" fmla="*/ 898525 w 2000250"/>
              <a:gd name="connsiteY23" fmla="*/ 476250 h 892175"/>
              <a:gd name="connsiteX24" fmla="*/ 812800 w 2000250"/>
              <a:gd name="connsiteY24" fmla="*/ 476250 h 892175"/>
              <a:gd name="connsiteX25" fmla="*/ 812800 w 2000250"/>
              <a:gd name="connsiteY25" fmla="*/ 438150 h 892175"/>
              <a:gd name="connsiteX26" fmla="*/ 736600 w 2000250"/>
              <a:gd name="connsiteY26" fmla="*/ 438150 h 892175"/>
              <a:gd name="connsiteX27" fmla="*/ 736600 w 2000250"/>
              <a:gd name="connsiteY27" fmla="*/ 438150 h 892175"/>
              <a:gd name="connsiteX28" fmla="*/ 704850 w 2000250"/>
              <a:gd name="connsiteY28" fmla="*/ 438150 h 892175"/>
              <a:gd name="connsiteX29" fmla="*/ 704850 w 2000250"/>
              <a:gd name="connsiteY29" fmla="*/ 406400 h 892175"/>
              <a:gd name="connsiteX30" fmla="*/ 704850 w 2000250"/>
              <a:gd name="connsiteY30" fmla="*/ 406400 h 892175"/>
              <a:gd name="connsiteX31" fmla="*/ 688975 w 2000250"/>
              <a:gd name="connsiteY31" fmla="*/ 390525 h 892175"/>
              <a:gd name="connsiteX32" fmla="*/ 688975 w 2000250"/>
              <a:gd name="connsiteY32" fmla="*/ 358775 h 892175"/>
              <a:gd name="connsiteX33" fmla="*/ 654050 w 2000250"/>
              <a:gd name="connsiteY33" fmla="*/ 358775 h 892175"/>
              <a:gd name="connsiteX34" fmla="*/ 654050 w 2000250"/>
              <a:gd name="connsiteY34" fmla="*/ 304800 h 892175"/>
              <a:gd name="connsiteX35" fmla="*/ 638175 w 2000250"/>
              <a:gd name="connsiteY35" fmla="*/ 304800 h 892175"/>
              <a:gd name="connsiteX36" fmla="*/ 638175 w 2000250"/>
              <a:gd name="connsiteY36" fmla="*/ 304800 h 892175"/>
              <a:gd name="connsiteX37" fmla="*/ 638175 w 2000250"/>
              <a:gd name="connsiteY37" fmla="*/ 269875 h 892175"/>
              <a:gd name="connsiteX38" fmla="*/ 577850 w 2000250"/>
              <a:gd name="connsiteY38" fmla="*/ 269875 h 892175"/>
              <a:gd name="connsiteX39" fmla="*/ 577850 w 2000250"/>
              <a:gd name="connsiteY39" fmla="*/ 228600 h 892175"/>
              <a:gd name="connsiteX40" fmla="*/ 546100 w 2000250"/>
              <a:gd name="connsiteY40" fmla="*/ 228600 h 892175"/>
              <a:gd name="connsiteX41" fmla="*/ 546100 w 2000250"/>
              <a:gd name="connsiteY41" fmla="*/ 196850 h 892175"/>
              <a:gd name="connsiteX42" fmla="*/ 517525 w 2000250"/>
              <a:gd name="connsiteY42" fmla="*/ 196850 h 892175"/>
              <a:gd name="connsiteX43" fmla="*/ 517525 w 2000250"/>
              <a:gd name="connsiteY43" fmla="*/ 196850 h 892175"/>
              <a:gd name="connsiteX44" fmla="*/ 517525 w 2000250"/>
              <a:gd name="connsiteY44" fmla="*/ 168275 h 892175"/>
              <a:gd name="connsiteX45" fmla="*/ 460375 w 2000250"/>
              <a:gd name="connsiteY45" fmla="*/ 168275 h 892175"/>
              <a:gd name="connsiteX46" fmla="*/ 460375 w 2000250"/>
              <a:gd name="connsiteY46" fmla="*/ 130175 h 892175"/>
              <a:gd name="connsiteX47" fmla="*/ 409575 w 2000250"/>
              <a:gd name="connsiteY47" fmla="*/ 130175 h 892175"/>
              <a:gd name="connsiteX48" fmla="*/ 409575 w 2000250"/>
              <a:gd name="connsiteY48" fmla="*/ 98425 h 892175"/>
              <a:gd name="connsiteX49" fmla="*/ 371475 w 2000250"/>
              <a:gd name="connsiteY49" fmla="*/ 98425 h 892175"/>
              <a:gd name="connsiteX50" fmla="*/ 371475 w 2000250"/>
              <a:gd name="connsiteY50" fmla="*/ 60325 h 892175"/>
              <a:gd name="connsiteX51" fmla="*/ 323850 w 2000250"/>
              <a:gd name="connsiteY51" fmla="*/ 60325 h 892175"/>
              <a:gd name="connsiteX52" fmla="*/ 323850 w 2000250"/>
              <a:gd name="connsiteY52" fmla="*/ 38100 h 892175"/>
              <a:gd name="connsiteX53" fmla="*/ 288925 w 2000250"/>
              <a:gd name="connsiteY53" fmla="*/ 38100 h 892175"/>
              <a:gd name="connsiteX54" fmla="*/ 288925 w 2000250"/>
              <a:gd name="connsiteY54" fmla="*/ 38100 h 892175"/>
              <a:gd name="connsiteX55" fmla="*/ 288925 w 2000250"/>
              <a:gd name="connsiteY55" fmla="*/ 22225 h 892175"/>
              <a:gd name="connsiteX56" fmla="*/ 234950 w 2000250"/>
              <a:gd name="connsiteY56" fmla="*/ 22225 h 892175"/>
              <a:gd name="connsiteX57" fmla="*/ 234950 w 2000250"/>
              <a:gd name="connsiteY57" fmla="*/ 0 h 892175"/>
              <a:gd name="connsiteX58" fmla="*/ 0 w 2000250"/>
              <a:gd name="connsiteY58" fmla="*/ 0 h 892175"/>
              <a:gd name="connsiteX0" fmla="*/ 2000250 w 2000250"/>
              <a:gd name="connsiteY0" fmla="*/ 892175 h 892175"/>
              <a:gd name="connsiteX1" fmla="*/ 1612900 w 2000250"/>
              <a:gd name="connsiteY1" fmla="*/ 892175 h 892175"/>
              <a:gd name="connsiteX2" fmla="*/ 1612900 w 2000250"/>
              <a:gd name="connsiteY2" fmla="*/ 809625 h 892175"/>
              <a:gd name="connsiteX3" fmla="*/ 1400175 w 2000250"/>
              <a:gd name="connsiteY3" fmla="*/ 809625 h 892175"/>
              <a:gd name="connsiteX4" fmla="*/ 1400175 w 2000250"/>
              <a:gd name="connsiteY4" fmla="*/ 762000 h 892175"/>
              <a:gd name="connsiteX5" fmla="*/ 1374775 w 2000250"/>
              <a:gd name="connsiteY5" fmla="*/ 762000 h 892175"/>
              <a:gd name="connsiteX6" fmla="*/ 1374775 w 2000250"/>
              <a:gd name="connsiteY6" fmla="*/ 736600 h 892175"/>
              <a:gd name="connsiteX7" fmla="*/ 1308100 w 2000250"/>
              <a:gd name="connsiteY7" fmla="*/ 736600 h 892175"/>
              <a:gd name="connsiteX8" fmla="*/ 1308100 w 2000250"/>
              <a:gd name="connsiteY8" fmla="*/ 708025 h 892175"/>
              <a:gd name="connsiteX9" fmla="*/ 1216025 w 2000250"/>
              <a:gd name="connsiteY9" fmla="*/ 708025 h 892175"/>
              <a:gd name="connsiteX10" fmla="*/ 1216025 w 2000250"/>
              <a:gd name="connsiteY10" fmla="*/ 682625 h 892175"/>
              <a:gd name="connsiteX11" fmla="*/ 1181100 w 2000250"/>
              <a:gd name="connsiteY11" fmla="*/ 682625 h 892175"/>
              <a:gd name="connsiteX12" fmla="*/ 1181100 w 2000250"/>
              <a:gd name="connsiteY12" fmla="*/ 647700 h 892175"/>
              <a:gd name="connsiteX13" fmla="*/ 1158875 w 2000250"/>
              <a:gd name="connsiteY13" fmla="*/ 647700 h 892175"/>
              <a:gd name="connsiteX14" fmla="*/ 1158875 w 2000250"/>
              <a:gd name="connsiteY14" fmla="*/ 600075 h 892175"/>
              <a:gd name="connsiteX15" fmla="*/ 1127125 w 2000250"/>
              <a:gd name="connsiteY15" fmla="*/ 600075 h 892175"/>
              <a:gd name="connsiteX16" fmla="*/ 1127125 w 2000250"/>
              <a:gd name="connsiteY16" fmla="*/ 571500 h 892175"/>
              <a:gd name="connsiteX17" fmla="*/ 1025525 w 2000250"/>
              <a:gd name="connsiteY17" fmla="*/ 571500 h 892175"/>
              <a:gd name="connsiteX18" fmla="*/ 1025525 w 2000250"/>
              <a:gd name="connsiteY18" fmla="*/ 527050 h 892175"/>
              <a:gd name="connsiteX19" fmla="*/ 987425 w 2000250"/>
              <a:gd name="connsiteY19" fmla="*/ 527050 h 892175"/>
              <a:gd name="connsiteX20" fmla="*/ 987425 w 2000250"/>
              <a:gd name="connsiteY20" fmla="*/ 527050 h 892175"/>
              <a:gd name="connsiteX21" fmla="*/ 987425 w 2000250"/>
              <a:gd name="connsiteY21" fmla="*/ 504825 h 892175"/>
              <a:gd name="connsiteX22" fmla="*/ 898525 w 2000250"/>
              <a:gd name="connsiteY22" fmla="*/ 504825 h 892175"/>
              <a:gd name="connsiteX23" fmla="*/ 898525 w 2000250"/>
              <a:gd name="connsiteY23" fmla="*/ 476250 h 892175"/>
              <a:gd name="connsiteX24" fmla="*/ 812800 w 2000250"/>
              <a:gd name="connsiteY24" fmla="*/ 476250 h 892175"/>
              <a:gd name="connsiteX25" fmla="*/ 812800 w 2000250"/>
              <a:gd name="connsiteY25" fmla="*/ 438150 h 892175"/>
              <a:gd name="connsiteX26" fmla="*/ 736600 w 2000250"/>
              <a:gd name="connsiteY26" fmla="*/ 438150 h 892175"/>
              <a:gd name="connsiteX27" fmla="*/ 736600 w 2000250"/>
              <a:gd name="connsiteY27" fmla="*/ 438150 h 892175"/>
              <a:gd name="connsiteX28" fmla="*/ 704850 w 2000250"/>
              <a:gd name="connsiteY28" fmla="*/ 438150 h 892175"/>
              <a:gd name="connsiteX29" fmla="*/ 704850 w 2000250"/>
              <a:gd name="connsiteY29" fmla="*/ 406400 h 892175"/>
              <a:gd name="connsiteX30" fmla="*/ 701675 w 2000250"/>
              <a:gd name="connsiteY30" fmla="*/ 390525 h 892175"/>
              <a:gd name="connsiteX31" fmla="*/ 688975 w 2000250"/>
              <a:gd name="connsiteY31" fmla="*/ 390525 h 892175"/>
              <a:gd name="connsiteX32" fmla="*/ 688975 w 2000250"/>
              <a:gd name="connsiteY32" fmla="*/ 358775 h 892175"/>
              <a:gd name="connsiteX33" fmla="*/ 654050 w 2000250"/>
              <a:gd name="connsiteY33" fmla="*/ 358775 h 892175"/>
              <a:gd name="connsiteX34" fmla="*/ 654050 w 2000250"/>
              <a:gd name="connsiteY34" fmla="*/ 304800 h 892175"/>
              <a:gd name="connsiteX35" fmla="*/ 638175 w 2000250"/>
              <a:gd name="connsiteY35" fmla="*/ 304800 h 892175"/>
              <a:gd name="connsiteX36" fmla="*/ 638175 w 2000250"/>
              <a:gd name="connsiteY36" fmla="*/ 304800 h 892175"/>
              <a:gd name="connsiteX37" fmla="*/ 638175 w 2000250"/>
              <a:gd name="connsiteY37" fmla="*/ 269875 h 892175"/>
              <a:gd name="connsiteX38" fmla="*/ 577850 w 2000250"/>
              <a:gd name="connsiteY38" fmla="*/ 269875 h 892175"/>
              <a:gd name="connsiteX39" fmla="*/ 577850 w 2000250"/>
              <a:gd name="connsiteY39" fmla="*/ 228600 h 892175"/>
              <a:gd name="connsiteX40" fmla="*/ 546100 w 2000250"/>
              <a:gd name="connsiteY40" fmla="*/ 228600 h 892175"/>
              <a:gd name="connsiteX41" fmla="*/ 546100 w 2000250"/>
              <a:gd name="connsiteY41" fmla="*/ 196850 h 892175"/>
              <a:gd name="connsiteX42" fmla="*/ 517525 w 2000250"/>
              <a:gd name="connsiteY42" fmla="*/ 196850 h 892175"/>
              <a:gd name="connsiteX43" fmla="*/ 517525 w 2000250"/>
              <a:gd name="connsiteY43" fmla="*/ 196850 h 892175"/>
              <a:gd name="connsiteX44" fmla="*/ 517525 w 2000250"/>
              <a:gd name="connsiteY44" fmla="*/ 168275 h 892175"/>
              <a:gd name="connsiteX45" fmla="*/ 460375 w 2000250"/>
              <a:gd name="connsiteY45" fmla="*/ 168275 h 892175"/>
              <a:gd name="connsiteX46" fmla="*/ 460375 w 2000250"/>
              <a:gd name="connsiteY46" fmla="*/ 130175 h 892175"/>
              <a:gd name="connsiteX47" fmla="*/ 409575 w 2000250"/>
              <a:gd name="connsiteY47" fmla="*/ 130175 h 892175"/>
              <a:gd name="connsiteX48" fmla="*/ 409575 w 2000250"/>
              <a:gd name="connsiteY48" fmla="*/ 98425 h 892175"/>
              <a:gd name="connsiteX49" fmla="*/ 371475 w 2000250"/>
              <a:gd name="connsiteY49" fmla="*/ 98425 h 892175"/>
              <a:gd name="connsiteX50" fmla="*/ 371475 w 2000250"/>
              <a:gd name="connsiteY50" fmla="*/ 60325 h 892175"/>
              <a:gd name="connsiteX51" fmla="*/ 323850 w 2000250"/>
              <a:gd name="connsiteY51" fmla="*/ 60325 h 892175"/>
              <a:gd name="connsiteX52" fmla="*/ 323850 w 2000250"/>
              <a:gd name="connsiteY52" fmla="*/ 38100 h 892175"/>
              <a:gd name="connsiteX53" fmla="*/ 288925 w 2000250"/>
              <a:gd name="connsiteY53" fmla="*/ 38100 h 892175"/>
              <a:gd name="connsiteX54" fmla="*/ 288925 w 2000250"/>
              <a:gd name="connsiteY54" fmla="*/ 38100 h 892175"/>
              <a:gd name="connsiteX55" fmla="*/ 288925 w 2000250"/>
              <a:gd name="connsiteY55" fmla="*/ 22225 h 892175"/>
              <a:gd name="connsiteX56" fmla="*/ 234950 w 2000250"/>
              <a:gd name="connsiteY56" fmla="*/ 22225 h 892175"/>
              <a:gd name="connsiteX57" fmla="*/ 234950 w 2000250"/>
              <a:gd name="connsiteY57" fmla="*/ 0 h 892175"/>
              <a:gd name="connsiteX58" fmla="*/ 0 w 2000250"/>
              <a:gd name="connsiteY58" fmla="*/ 0 h 8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000250" h="892175">
                <a:moveTo>
                  <a:pt x="2000250" y="892175"/>
                </a:moveTo>
                <a:lnTo>
                  <a:pt x="1612900" y="892175"/>
                </a:lnTo>
                <a:lnTo>
                  <a:pt x="1612900" y="809625"/>
                </a:lnTo>
                <a:lnTo>
                  <a:pt x="1400175" y="809625"/>
                </a:lnTo>
                <a:lnTo>
                  <a:pt x="1400175" y="762000"/>
                </a:lnTo>
                <a:lnTo>
                  <a:pt x="1374775" y="762000"/>
                </a:lnTo>
                <a:lnTo>
                  <a:pt x="1374775" y="736600"/>
                </a:lnTo>
                <a:lnTo>
                  <a:pt x="1308100" y="736600"/>
                </a:lnTo>
                <a:lnTo>
                  <a:pt x="1308100" y="708025"/>
                </a:lnTo>
                <a:lnTo>
                  <a:pt x="1216025" y="708025"/>
                </a:lnTo>
                <a:lnTo>
                  <a:pt x="1216025" y="682625"/>
                </a:lnTo>
                <a:lnTo>
                  <a:pt x="1181100" y="682625"/>
                </a:lnTo>
                <a:lnTo>
                  <a:pt x="1181100" y="647700"/>
                </a:lnTo>
                <a:lnTo>
                  <a:pt x="1158875" y="647700"/>
                </a:lnTo>
                <a:lnTo>
                  <a:pt x="1158875" y="600075"/>
                </a:lnTo>
                <a:lnTo>
                  <a:pt x="1127125" y="600075"/>
                </a:lnTo>
                <a:lnTo>
                  <a:pt x="1127125" y="571500"/>
                </a:lnTo>
                <a:lnTo>
                  <a:pt x="1025525" y="571500"/>
                </a:lnTo>
                <a:lnTo>
                  <a:pt x="1025525" y="527050"/>
                </a:lnTo>
                <a:lnTo>
                  <a:pt x="987425" y="527050"/>
                </a:lnTo>
                <a:lnTo>
                  <a:pt x="987425" y="527050"/>
                </a:lnTo>
                <a:lnTo>
                  <a:pt x="987425" y="504825"/>
                </a:lnTo>
                <a:lnTo>
                  <a:pt x="898525" y="504825"/>
                </a:lnTo>
                <a:lnTo>
                  <a:pt x="898525" y="476250"/>
                </a:lnTo>
                <a:lnTo>
                  <a:pt x="812800" y="476250"/>
                </a:lnTo>
                <a:lnTo>
                  <a:pt x="812800" y="438150"/>
                </a:lnTo>
                <a:lnTo>
                  <a:pt x="736600" y="438150"/>
                </a:lnTo>
                <a:lnTo>
                  <a:pt x="736600" y="438150"/>
                </a:lnTo>
                <a:lnTo>
                  <a:pt x="704850" y="438150"/>
                </a:lnTo>
                <a:lnTo>
                  <a:pt x="704850" y="406400"/>
                </a:lnTo>
                <a:lnTo>
                  <a:pt x="701675" y="390525"/>
                </a:lnTo>
                <a:lnTo>
                  <a:pt x="688975" y="390525"/>
                </a:lnTo>
                <a:lnTo>
                  <a:pt x="688975" y="358775"/>
                </a:lnTo>
                <a:lnTo>
                  <a:pt x="654050" y="358775"/>
                </a:lnTo>
                <a:lnTo>
                  <a:pt x="654050" y="304800"/>
                </a:lnTo>
                <a:lnTo>
                  <a:pt x="638175" y="304800"/>
                </a:lnTo>
                <a:lnTo>
                  <a:pt x="638175" y="304800"/>
                </a:lnTo>
                <a:lnTo>
                  <a:pt x="638175" y="269875"/>
                </a:lnTo>
                <a:lnTo>
                  <a:pt x="577850" y="269875"/>
                </a:lnTo>
                <a:lnTo>
                  <a:pt x="577850" y="228600"/>
                </a:lnTo>
                <a:lnTo>
                  <a:pt x="546100" y="228600"/>
                </a:lnTo>
                <a:lnTo>
                  <a:pt x="546100" y="196850"/>
                </a:lnTo>
                <a:lnTo>
                  <a:pt x="517525" y="196850"/>
                </a:lnTo>
                <a:lnTo>
                  <a:pt x="517525" y="196850"/>
                </a:lnTo>
                <a:lnTo>
                  <a:pt x="517525" y="168275"/>
                </a:lnTo>
                <a:lnTo>
                  <a:pt x="460375" y="168275"/>
                </a:lnTo>
                <a:lnTo>
                  <a:pt x="460375" y="130175"/>
                </a:lnTo>
                <a:lnTo>
                  <a:pt x="409575" y="130175"/>
                </a:lnTo>
                <a:lnTo>
                  <a:pt x="409575" y="98425"/>
                </a:lnTo>
                <a:lnTo>
                  <a:pt x="371475" y="98425"/>
                </a:lnTo>
                <a:lnTo>
                  <a:pt x="371475" y="60325"/>
                </a:lnTo>
                <a:lnTo>
                  <a:pt x="323850" y="60325"/>
                </a:lnTo>
                <a:lnTo>
                  <a:pt x="323850" y="38100"/>
                </a:lnTo>
                <a:lnTo>
                  <a:pt x="288925" y="38100"/>
                </a:lnTo>
                <a:lnTo>
                  <a:pt x="288925" y="38100"/>
                </a:lnTo>
                <a:lnTo>
                  <a:pt x="288925" y="22225"/>
                </a:lnTo>
                <a:lnTo>
                  <a:pt x="234950" y="22225"/>
                </a:lnTo>
                <a:lnTo>
                  <a:pt x="234950" y="0"/>
                </a:lnTo>
                <a:lnTo>
                  <a:pt x="0" y="0"/>
                </a:lnTo>
              </a:path>
            </a:pathLst>
          </a:custGeom>
          <a:noFill/>
          <a:ln w="28575">
            <a:solidFill>
              <a:srgbClr val="E1471D"/>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64" name="TextBox 16">
            <a:extLst>
              <a:ext uri="{FF2B5EF4-FFF2-40B4-BE49-F238E27FC236}">
                <a16:creationId xmlns:a16="http://schemas.microsoft.com/office/drawing/2014/main" id="{F67858F8-83B4-4A47-BEC7-46EFE61B9293}"/>
              </a:ext>
            </a:extLst>
          </p:cNvPr>
          <p:cNvSpPr txBox="1">
            <a:spLocks noChangeArrowheads="1"/>
          </p:cNvSpPr>
          <p:nvPr/>
        </p:nvSpPr>
        <p:spPr bwMode="auto">
          <a:xfrm>
            <a:off x="6946170" y="6064378"/>
            <a:ext cx="3161519" cy="399981"/>
          </a:xfrm>
          <a:prstGeom prst="rect">
            <a:avLst/>
          </a:prstGeom>
          <a:noFill/>
          <a:ln>
            <a:noFill/>
          </a:ln>
        </p:spPr>
        <p:txBody>
          <a:bodyPr wrap="square">
            <a:spAutoFit/>
          </a:bodyPr>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ctr" defTabSz="609493"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999"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Mo</a:t>
            </a:r>
          </a:p>
        </p:txBody>
      </p:sp>
      <p:grpSp>
        <p:nvGrpSpPr>
          <p:cNvPr id="65" name="Group 64">
            <a:extLst>
              <a:ext uri="{FF2B5EF4-FFF2-40B4-BE49-F238E27FC236}">
                <a16:creationId xmlns:a16="http://schemas.microsoft.com/office/drawing/2014/main" id="{349DD296-A43A-4B61-A24A-13F2961BE26F}"/>
              </a:ext>
            </a:extLst>
          </p:cNvPr>
          <p:cNvGrpSpPr/>
          <p:nvPr/>
        </p:nvGrpSpPr>
        <p:grpSpPr>
          <a:xfrm>
            <a:off x="6149358" y="2961767"/>
            <a:ext cx="4353995" cy="3281738"/>
            <a:chOff x="696805" y="3419314"/>
            <a:chExt cx="3421325" cy="2668080"/>
          </a:xfrm>
        </p:grpSpPr>
        <p:cxnSp>
          <p:nvCxnSpPr>
            <p:cNvPr id="66" name="Straight Connector 65">
              <a:extLst>
                <a:ext uri="{FF2B5EF4-FFF2-40B4-BE49-F238E27FC236}">
                  <a16:creationId xmlns:a16="http://schemas.microsoft.com/office/drawing/2014/main" id="{4B75A2E0-AD41-4D65-AFE7-2485C9644B51}"/>
                </a:ext>
              </a:extLst>
            </p:cNvPr>
            <p:cNvCxnSpPr/>
            <p:nvPr/>
          </p:nvCxnSpPr>
          <p:spPr bwMode="auto">
            <a:xfrm>
              <a:off x="1229171" y="3608596"/>
              <a:ext cx="0" cy="2096515"/>
            </a:xfrm>
            <a:prstGeom prst="line">
              <a:avLst/>
            </a:prstGeom>
            <a:noFill/>
            <a:ln w="28575" cap="flat" cmpd="sng" algn="ctr">
              <a:solidFill>
                <a:srgbClr val="000000"/>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656845B3-765E-4D62-9567-D0C77A319CD0}"/>
                </a:ext>
              </a:extLst>
            </p:cNvPr>
            <p:cNvCxnSpPr>
              <a:cxnSpLocks/>
            </p:cNvCxnSpPr>
            <p:nvPr/>
          </p:nvCxnSpPr>
          <p:spPr bwMode="auto">
            <a:xfrm>
              <a:off x="1218258" y="5686958"/>
              <a:ext cx="2611239" cy="0"/>
            </a:xfrm>
            <a:prstGeom prst="line">
              <a:avLst/>
            </a:prstGeom>
            <a:noFill/>
            <a:ln w="28575" cap="flat" cmpd="sng" algn="ctr">
              <a:solidFill>
                <a:srgbClr val="000000"/>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F11236A8-73ED-4E9F-B7E4-9A2D7AC46A7F}"/>
                </a:ext>
              </a:extLst>
            </p:cNvPr>
            <p:cNvCxnSpPr>
              <a:cxnSpLocks/>
            </p:cNvCxnSpPr>
            <p:nvPr/>
          </p:nvCxnSpPr>
          <p:spPr bwMode="auto">
            <a:xfrm flipH="1">
              <a:off x="1167258" y="3608596"/>
              <a:ext cx="61913" cy="0"/>
            </a:xfrm>
            <a:prstGeom prst="line">
              <a:avLst/>
            </a:prstGeom>
            <a:noFill/>
            <a:ln w="28575" cap="flat" cmpd="sng" algn="ctr">
              <a:solidFill>
                <a:srgbClr val="00000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D626A6FC-A990-49BB-B237-D28FFAF83D87}"/>
                </a:ext>
              </a:extLst>
            </p:cNvPr>
            <p:cNvCxnSpPr>
              <a:cxnSpLocks/>
            </p:cNvCxnSpPr>
            <p:nvPr/>
          </p:nvCxnSpPr>
          <p:spPr bwMode="auto">
            <a:xfrm flipH="1">
              <a:off x="1167258" y="4025791"/>
              <a:ext cx="61913" cy="0"/>
            </a:xfrm>
            <a:prstGeom prst="line">
              <a:avLst/>
            </a:prstGeom>
            <a:noFill/>
            <a:ln w="28575" cap="flat" cmpd="sng" algn="ctr">
              <a:solidFill>
                <a:srgbClr val="000000"/>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6C15D344-288B-4475-AD70-225785EB394E}"/>
                </a:ext>
              </a:extLst>
            </p:cNvPr>
            <p:cNvCxnSpPr>
              <a:cxnSpLocks/>
            </p:cNvCxnSpPr>
            <p:nvPr/>
          </p:nvCxnSpPr>
          <p:spPr bwMode="auto">
            <a:xfrm flipH="1">
              <a:off x="1167258" y="4442986"/>
              <a:ext cx="61913" cy="0"/>
            </a:xfrm>
            <a:prstGeom prst="line">
              <a:avLst/>
            </a:prstGeom>
            <a:noFill/>
            <a:ln w="28575" cap="flat" cmpd="sng" algn="ctr">
              <a:solidFill>
                <a:srgbClr val="0000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9BA7417A-48C7-4B48-B753-A2FE364CD4A7}"/>
                </a:ext>
              </a:extLst>
            </p:cNvPr>
            <p:cNvCxnSpPr>
              <a:cxnSpLocks/>
            </p:cNvCxnSpPr>
            <p:nvPr/>
          </p:nvCxnSpPr>
          <p:spPr bwMode="auto">
            <a:xfrm flipH="1">
              <a:off x="1167258" y="4860181"/>
              <a:ext cx="61913" cy="0"/>
            </a:xfrm>
            <a:prstGeom prst="line">
              <a:avLst/>
            </a:prstGeom>
            <a:noFill/>
            <a:ln w="28575" cap="flat" cmpd="sng" algn="ctr">
              <a:solidFill>
                <a:srgbClr val="000000"/>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ED5BD1BD-7A46-4C5D-8394-51D652465018}"/>
                </a:ext>
              </a:extLst>
            </p:cNvPr>
            <p:cNvCxnSpPr>
              <a:cxnSpLocks/>
            </p:cNvCxnSpPr>
            <p:nvPr/>
          </p:nvCxnSpPr>
          <p:spPr bwMode="auto">
            <a:xfrm flipH="1">
              <a:off x="1167258" y="5277376"/>
              <a:ext cx="61913" cy="0"/>
            </a:xfrm>
            <a:prstGeom prst="line">
              <a:avLst/>
            </a:prstGeom>
            <a:noFill/>
            <a:ln w="28575" cap="flat" cmpd="sng" algn="ctr">
              <a:solidFill>
                <a:srgbClr val="000000"/>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C9807EA6-7533-446E-9301-060A73871DA3}"/>
                </a:ext>
              </a:extLst>
            </p:cNvPr>
            <p:cNvCxnSpPr>
              <a:cxnSpLocks/>
            </p:cNvCxnSpPr>
            <p:nvPr/>
          </p:nvCxnSpPr>
          <p:spPr bwMode="auto">
            <a:xfrm flipH="1">
              <a:off x="1167258" y="5694570"/>
              <a:ext cx="61913" cy="0"/>
            </a:xfrm>
            <a:prstGeom prst="line">
              <a:avLst/>
            </a:prstGeom>
            <a:noFill/>
            <a:ln w="28575" cap="flat" cmpd="sng" algn="ctr">
              <a:solidFill>
                <a:srgbClr val="000000"/>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0F45CE6A-302C-4AB4-BE24-37CAD0D91B4C}"/>
                </a:ext>
              </a:extLst>
            </p:cNvPr>
            <p:cNvCxnSpPr>
              <a:cxnSpLocks/>
            </p:cNvCxnSpPr>
            <p:nvPr/>
          </p:nvCxnSpPr>
          <p:spPr bwMode="auto">
            <a:xfrm>
              <a:off x="1229171"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5504FFEC-D3BC-48A1-89D1-4045CC0DD37C}"/>
                </a:ext>
              </a:extLst>
            </p:cNvPr>
            <p:cNvCxnSpPr>
              <a:cxnSpLocks/>
            </p:cNvCxnSpPr>
            <p:nvPr/>
          </p:nvCxnSpPr>
          <p:spPr bwMode="auto">
            <a:xfrm>
              <a:off x="1516508"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2A7C4715-F89E-4FD0-8DCC-EF9E321BC13E}"/>
                </a:ext>
              </a:extLst>
            </p:cNvPr>
            <p:cNvCxnSpPr>
              <a:cxnSpLocks/>
            </p:cNvCxnSpPr>
            <p:nvPr/>
          </p:nvCxnSpPr>
          <p:spPr bwMode="auto">
            <a:xfrm>
              <a:off x="1803845"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1E98975A-9764-44D8-880F-8E6751EB143E}"/>
                </a:ext>
              </a:extLst>
            </p:cNvPr>
            <p:cNvCxnSpPr>
              <a:cxnSpLocks/>
            </p:cNvCxnSpPr>
            <p:nvPr/>
          </p:nvCxnSpPr>
          <p:spPr bwMode="auto">
            <a:xfrm>
              <a:off x="2091182"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3E05A789-8727-4B30-B447-89A8ED2CB6D3}"/>
                </a:ext>
              </a:extLst>
            </p:cNvPr>
            <p:cNvCxnSpPr>
              <a:cxnSpLocks/>
            </p:cNvCxnSpPr>
            <p:nvPr/>
          </p:nvCxnSpPr>
          <p:spPr bwMode="auto">
            <a:xfrm>
              <a:off x="2378519"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48312AB5-97EA-4D5F-BEA7-5618AA6836DA}"/>
                </a:ext>
              </a:extLst>
            </p:cNvPr>
            <p:cNvCxnSpPr>
              <a:cxnSpLocks/>
            </p:cNvCxnSpPr>
            <p:nvPr/>
          </p:nvCxnSpPr>
          <p:spPr bwMode="auto">
            <a:xfrm>
              <a:off x="2665856"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D7B5FDCE-11E3-4546-842C-2ED4D22F2630}"/>
                </a:ext>
              </a:extLst>
            </p:cNvPr>
            <p:cNvCxnSpPr>
              <a:cxnSpLocks/>
            </p:cNvCxnSpPr>
            <p:nvPr/>
          </p:nvCxnSpPr>
          <p:spPr bwMode="auto">
            <a:xfrm>
              <a:off x="2953193"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AE3BBC65-BD6B-4745-910C-EF3BF1CA4234}"/>
                </a:ext>
              </a:extLst>
            </p:cNvPr>
            <p:cNvCxnSpPr>
              <a:cxnSpLocks/>
            </p:cNvCxnSpPr>
            <p:nvPr/>
          </p:nvCxnSpPr>
          <p:spPr bwMode="auto">
            <a:xfrm>
              <a:off x="3240530"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F42E81D7-E331-45AE-8285-75CB876DAD2C}"/>
                </a:ext>
              </a:extLst>
            </p:cNvPr>
            <p:cNvCxnSpPr>
              <a:cxnSpLocks/>
            </p:cNvCxnSpPr>
            <p:nvPr/>
          </p:nvCxnSpPr>
          <p:spPr bwMode="auto">
            <a:xfrm>
              <a:off x="3527867" y="5705110"/>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B5139D28-709B-4DC2-9BFA-1C7A08685189}"/>
                </a:ext>
              </a:extLst>
            </p:cNvPr>
            <p:cNvCxnSpPr>
              <a:cxnSpLocks/>
            </p:cNvCxnSpPr>
            <p:nvPr/>
          </p:nvCxnSpPr>
          <p:spPr bwMode="auto">
            <a:xfrm>
              <a:off x="3815208" y="5705110"/>
              <a:ext cx="0" cy="64008"/>
            </a:xfrm>
            <a:prstGeom prst="line">
              <a:avLst/>
            </a:prstGeom>
            <a:noFill/>
            <a:ln w="28575" cap="flat" cmpd="sng" algn="ctr">
              <a:solidFill>
                <a:srgbClr val="000000"/>
              </a:solidFill>
              <a:prstDash val="solid"/>
              <a:round/>
              <a:headEnd type="none" w="med" len="med"/>
              <a:tailEnd type="none" w="med" len="med"/>
            </a:ln>
            <a:effectLst/>
          </p:spPr>
        </p:cxnSp>
        <p:sp>
          <p:nvSpPr>
            <p:cNvPr id="84" name="TextBox 83">
              <a:extLst>
                <a:ext uri="{FF2B5EF4-FFF2-40B4-BE49-F238E27FC236}">
                  <a16:creationId xmlns:a16="http://schemas.microsoft.com/office/drawing/2014/main" id="{E5691FE7-D3E3-4543-B567-808DD8634963}"/>
                </a:ext>
              </a:extLst>
            </p:cNvPr>
            <p:cNvSpPr txBox="1"/>
            <p:nvPr/>
          </p:nvSpPr>
          <p:spPr bwMode="auto">
            <a:xfrm>
              <a:off x="696805" y="3419314"/>
              <a:ext cx="5294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100</a:t>
              </a:r>
            </a:p>
          </p:txBody>
        </p:sp>
        <p:sp>
          <p:nvSpPr>
            <p:cNvPr id="85" name="TextBox 84">
              <a:extLst>
                <a:ext uri="{FF2B5EF4-FFF2-40B4-BE49-F238E27FC236}">
                  <a16:creationId xmlns:a16="http://schemas.microsoft.com/office/drawing/2014/main" id="{CE436731-F332-45EE-BE44-0DA6604C912C}"/>
                </a:ext>
              </a:extLst>
            </p:cNvPr>
            <p:cNvSpPr txBox="1"/>
            <p:nvPr/>
          </p:nvSpPr>
          <p:spPr bwMode="auto">
            <a:xfrm>
              <a:off x="696805" y="3836072"/>
              <a:ext cx="529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80</a:t>
              </a:r>
            </a:p>
          </p:txBody>
        </p:sp>
        <p:sp>
          <p:nvSpPr>
            <p:cNvPr id="86" name="TextBox 85">
              <a:extLst>
                <a:ext uri="{FF2B5EF4-FFF2-40B4-BE49-F238E27FC236}">
                  <a16:creationId xmlns:a16="http://schemas.microsoft.com/office/drawing/2014/main" id="{B2EABC5B-5A79-4782-BC51-14BD1333E58D}"/>
                </a:ext>
              </a:extLst>
            </p:cNvPr>
            <p:cNvSpPr txBox="1"/>
            <p:nvPr/>
          </p:nvSpPr>
          <p:spPr bwMode="auto">
            <a:xfrm>
              <a:off x="696805" y="4252830"/>
              <a:ext cx="529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60</a:t>
              </a:r>
            </a:p>
          </p:txBody>
        </p:sp>
        <p:sp>
          <p:nvSpPr>
            <p:cNvPr id="87" name="TextBox 86">
              <a:extLst>
                <a:ext uri="{FF2B5EF4-FFF2-40B4-BE49-F238E27FC236}">
                  <a16:creationId xmlns:a16="http://schemas.microsoft.com/office/drawing/2014/main" id="{AEB3EDE7-6469-4860-AF0F-5699A2496623}"/>
                </a:ext>
              </a:extLst>
            </p:cNvPr>
            <p:cNvSpPr txBox="1"/>
            <p:nvPr/>
          </p:nvSpPr>
          <p:spPr bwMode="auto">
            <a:xfrm>
              <a:off x="696805" y="4669588"/>
              <a:ext cx="529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40</a:t>
              </a:r>
            </a:p>
          </p:txBody>
        </p:sp>
        <p:sp>
          <p:nvSpPr>
            <p:cNvPr id="88" name="TextBox 87">
              <a:extLst>
                <a:ext uri="{FF2B5EF4-FFF2-40B4-BE49-F238E27FC236}">
                  <a16:creationId xmlns:a16="http://schemas.microsoft.com/office/drawing/2014/main" id="{E05B30D0-07BC-4162-A377-15B7C85707DB}"/>
                </a:ext>
              </a:extLst>
            </p:cNvPr>
            <p:cNvSpPr txBox="1"/>
            <p:nvPr/>
          </p:nvSpPr>
          <p:spPr bwMode="auto">
            <a:xfrm>
              <a:off x="696805" y="5086346"/>
              <a:ext cx="529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20</a:t>
              </a:r>
            </a:p>
          </p:txBody>
        </p:sp>
        <p:sp>
          <p:nvSpPr>
            <p:cNvPr id="89" name="TextBox 88">
              <a:extLst>
                <a:ext uri="{FF2B5EF4-FFF2-40B4-BE49-F238E27FC236}">
                  <a16:creationId xmlns:a16="http://schemas.microsoft.com/office/drawing/2014/main" id="{50841613-545B-4C63-A184-7739135684F9}"/>
                </a:ext>
              </a:extLst>
            </p:cNvPr>
            <p:cNvSpPr txBox="1"/>
            <p:nvPr/>
          </p:nvSpPr>
          <p:spPr bwMode="auto">
            <a:xfrm>
              <a:off x="696805" y="5503104"/>
              <a:ext cx="529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0</a:t>
              </a:r>
            </a:p>
          </p:txBody>
        </p:sp>
        <p:sp>
          <p:nvSpPr>
            <p:cNvPr id="90" name="TextBox 89">
              <a:extLst>
                <a:ext uri="{FF2B5EF4-FFF2-40B4-BE49-F238E27FC236}">
                  <a16:creationId xmlns:a16="http://schemas.microsoft.com/office/drawing/2014/main" id="{7BC0B4B5-12E7-4A2D-B04E-34E1B9C46D93}"/>
                </a:ext>
              </a:extLst>
            </p:cNvPr>
            <p:cNvSpPr txBox="1"/>
            <p:nvPr/>
          </p:nvSpPr>
          <p:spPr bwMode="auto">
            <a:xfrm>
              <a:off x="3533875"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108</a:t>
              </a:r>
            </a:p>
          </p:txBody>
        </p:sp>
        <p:sp>
          <p:nvSpPr>
            <p:cNvPr id="91" name="TextBox 90">
              <a:extLst>
                <a:ext uri="{FF2B5EF4-FFF2-40B4-BE49-F238E27FC236}">
                  <a16:creationId xmlns:a16="http://schemas.microsoft.com/office/drawing/2014/main" id="{5B073799-27A0-4A81-B3E2-E07DE587BDEA}"/>
                </a:ext>
              </a:extLst>
            </p:cNvPr>
            <p:cNvSpPr txBox="1"/>
            <p:nvPr/>
          </p:nvSpPr>
          <p:spPr bwMode="auto">
            <a:xfrm>
              <a:off x="941945"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0</a:t>
              </a:r>
            </a:p>
          </p:txBody>
        </p:sp>
        <p:sp>
          <p:nvSpPr>
            <p:cNvPr id="92" name="TextBox 91">
              <a:extLst>
                <a:ext uri="{FF2B5EF4-FFF2-40B4-BE49-F238E27FC236}">
                  <a16:creationId xmlns:a16="http://schemas.microsoft.com/office/drawing/2014/main" id="{66CC718F-491E-4D82-A40E-24710E4AEDDB}"/>
                </a:ext>
              </a:extLst>
            </p:cNvPr>
            <p:cNvSpPr txBox="1"/>
            <p:nvPr/>
          </p:nvSpPr>
          <p:spPr bwMode="auto">
            <a:xfrm>
              <a:off x="1229937"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12</a:t>
              </a:r>
            </a:p>
          </p:txBody>
        </p:sp>
        <p:sp>
          <p:nvSpPr>
            <p:cNvPr id="93" name="TextBox 92">
              <a:extLst>
                <a:ext uri="{FF2B5EF4-FFF2-40B4-BE49-F238E27FC236}">
                  <a16:creationId xmlns:a16="http://schemas.microsoft.com/office/drawing/2014/main" id="{64BE7A43-2128-46DC-9E7F-E0048DFEDB6B}"/>
                </a:ext>
              </a:extLst>
            </p:cNvPr>
            <p:cNvSpPr txBox="1"/>
            <p:nvPr/>
          </p:nvSpPr>
          <p:spPr bwMode="auto">
            <a:xfrm>
              <a:off x="1517929"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24</a:t>
              </a:r>
            </a:p>
          </p:txBody>
        </p:sp>
        <p:sp>
          <p:nvSpPr>
            <p:cNvPr id="94" name="TextBox 93">
              <a:extLst>
                <a:ext uri="{FF2B5EF4-FFF2-40B4-BE49-F238E27FC236}">
                  <a16:creationId xmlns:a16="http://schemas.microsoft.com/office/drawing/2014/main" id="{22CA5108-4431-4075-9470-CBC0F35CD766}"/>
                </a:ext>
              </a:extLst>
            </p:cNvPr>
            <p:cNvSpPr txBox="1"/>
            <p:nvPr/>
          </p:nvSpPr>
          <p:spPr bwMode="auto">
            <a:xfrm>
              <a:off x="1805921"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36</a:t>
              </a:r>
            </a:p>
          </p:txBody>
        </p:sp>
        <p:sp>
          <p:nvSpPr>
            <p:cNvPr id="95" name="TextBox 94">
              <a:extLst>
                <a:ext uri="{FF2B5EF4-FFF2-40B4-BE49-F238E27FC236}">
                  <a16:creationId xmlns:a16="http://schemas.microsoft.com/office/drawing/2014/main" id="{C81A1063-7952-41F4-A5F8-5B67EDE00A60}"/>
                </a:ext>
              </a:extLst>
            </p:cNvPr>
            <p:cNvSpPr txBox="1"/>
            <p:nvPr/>
          </p:nvSpPr>
          <p:spPr bwMode="auto">
            <a:xfrm>
              <a:off x="2093913"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48</a:t>
              </a:r>
            </a:p>
          </p:txBody>
        </p:sp>
        <p:sp>
          <p:nvSpPr>
            <p:cNvPr id="96" name="TextBox 95">
              <a:extLst>
                <a:ext uri="{FF2B5EF4-FFF2-40B4-BE49-F238E27FC236}">
                  <a16:creationId xmlns:a16="http://schemas.microsoft.com/office/drawing/2014/main" id="{32367184-35D4-4C45-8B16-74F4DA75C86C}"/>
                </a:ext>
              </a:extLst>
            </p:cNvPr>
            <p:cNvSpPr txBox="1"/>
            <p:nvPr/>
          </p:nvSpPr>
          <p:spPr bwMode="auto">
            <a:xfrm>
              <a:off x="2381905"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60</a:t>
              </a:r>
            </a:p>
          </p:txBody>
        </p:sp>
        <p:sp>
          <p:nvSpPr>
            <p:cNvPr id="97" name="TextBox 96">
              <a:extLst>
                <a:ext uri="{FF2B5EF4-FFF2-40B4-BE49-F238E27FC236}">
                  <a16:creationId xmlns:a16="http://schemas.microsoft.com/office/drawing/2014/main" id="{9B5C3A7F-C99C-42B3-AC40-F97D3AA82D0B}"/>
                </a:ext>
              </a:extLst>
            </p:cNvPr>
            <p:cNvSpPr txBox="1"/>
            <p:nvPr/>
          </p:nvSpPr>
          <p:spPr bwMode="auto">
            <a:xfrm>
              <a:off x="2669897"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72</a:t>
              </a:r>
            </a:p>
          </p:txBody>
        </p:sp>
        <p:sp>
          <p:nvSpPr>
            <p:cNvPr id="98" name="TextBox 97">
              <a:extLst>
                <a:ext uri="{FF2B5EF4-FFF2-40B4-BE49-F238E27FC236}">
                  <a16:creationId xmlns:a16="http://schemas.microsoft.com/office/drawing/2014/main" id="{5B51C8F2-B3D0-40B3-B51F-EC5B505B2082}"/>
                </a:ext>
              </a:extLst>
            </p:cNvPr>
            <p:cNvSpPr txBox="1"/>
            <p:nvPr/>
          </p:nvSpPr>
          <p:spPr bwMode="auto">
            <a:xfrm>
              <a:off x="2957889"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84</a:t>
              </a:r>
            </a:p>
          </p:txBody>
        </p:sp>
        <p:sp>
          <p:nvSpPr>
            <p:cNvPr id="99" name="TextBox 98">
              <a:extLst>
                <a:ext uri="{FF2B5EF4-FFF2-40B4-BE49-F238E27FC236}">
                  <a16:creationId xmlns:a16="http://schemas.microsoft.com/office/drawing/2014/main" id="{A559C53D-41E6-41AE-AFC9-DBBF257E4DD6}"/>
                </a:ext>
              </a:extLst>
            </p:cNvPr>
            <p:cNvSpPr txBox="1"/>
            <p:nvPr/>
          </p:nvSpPr>
          <p:spPr bwMode="auto">
            <a:xfrm>
              <a:off x="3245881" y="5718062"/>
              <a:ext cx="584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1219170" rtl="0" eaLnBrk="1" fontAlgn="auto"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96</a:t>
              </a:r>
            </a:p>
          </p:txBody>
        </p:sp>
      </p:grpSp>
      <p:sp>
        <p:nvSpPr>
          <p:cNvPr id="100" name="TextBox 16">
            <a:extLst>
              <a:ext uri="{FF2B5EF4-FFF2-40B4-BE49-F238E27FC236}">
                <a16:creationId xmlns:a16="http://schemas.microsoft.com/office/drawing/2014/main" id="{3EF80F5A-4E23-458A-A0CF-5F8FA67F299B}"/>
              </a:ext>
            </a:extLst>
          </p:cNvPr>
          <p:cNvSpPr txBox="1">
            <a:spLocks noChangeArrowheads="1"/>
          </p:cNvSpPr>
          <p:nvPr/>
        </p:nvSpPr>
        <p:spPr bwMode="auto">
          <a:xfrm rot="16200000">
            <a:off x="4612897" y="4283885"/>
            <a:ext cx="3161521" cy="400110"/>
          </a:xfrm>
          <a:prstGeom prst="rect">
            <a:avLst/>
          </a:prstGeom>
          <a:noFill/>
          <a:ln>
            <a:noFill/>
          </a:ln>
        </p:spPr>
        <p:txBody>
          <a:bodyPr wrap="square">
            <a:spAutoFit/>
          </a:bodyPr>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ctr" defTabSz="609493"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OS (%)</a:t>
            </a:r>
          </a:p>
        </p:txBody>
      </p:sp>
      <p:sp>
        <p:nvSpPr>
          <p:cNvPr id="101" name="Freeform: Shape 104">
            <a:extLst>
              <a:ext uri="{FF2B5EF4-FFF2-40B4-BE49-F238E27FC236}">
                <a16:creationId xmlns:a16="http://schemas.microsoft.com/office/drawing/2014/main" id="{6A949F57-3BF9-48D8-8952-B202BC48341C}"/>
              </a:ext>
            </a:extLst>
          </p:cNvPr>
          <p:cNvSpPr/>
          <p:nvPr/>
        </p:nvSpPr>
        <p:spPr bwMode="auto">
          <a:xfrm>
            <a:off x="6867401" y="3226441"/>
            <a:ext cx="2541091" cy="1793570"/>
          </a:xfrm>
          <a:custGeom>
            <a:avLst/>
            <a:gdLst>
              <a:gd name="connsiteX0" fmla="*/ 0 w 1974850"/>
              <a:gd name="connsiteY0" fmla="*/ 0 h 1387475"/>
              <a:gd name="connsiteX1" fmla="*/ 174625 w 1974850"/>
              <a:gd name="connsiteY1" fmla="*/ 0 h 1387475"/>
              <a:gd name="connsiteX2" fmla="*/ 174625 w 1974850"/>
              <a:gd name="connsiteY2" fmla="*/ 22225 h 1387475"/>
              <a:gd name="connsiteX3" fmla="*/ 342900 w 1974850"/>
              <a:gd name="connsiteY3" fmla="*/ 22225 h 1387475"/>
              <a:gd name="connsiteX4" fmla="*/ 342900 w 1974850"/>
              <a:gd name="connsiteY4" fmla="*/ 57150 h 1387475"/>
              <a:gd name="connsiteX5" fmla="*/ 396875 w 1974850"/>
              <a:gd name="connsiteY5" fmla="*/ 57150 h 1387475"/>
              <a:gd name="connsiteX6" fmla="*/ 396875 w 1974850"/>
              <a:gd name="connsiteY6" fmla="*/ 101600 h 1387475"/>
              <a:gd name="connsiteX7" fmla="*/ 466725 w 1974850"/>
              <a:gd name="connsiteY7" fmla="*/ 101600 h 1387475"/>
              <a:gd name="connsiteX8" fmla="*/ 466725 w 1974850"/>
              <a:gd name="connsiteY8" fmla="*/ 123825 h 1387475"/>
              <a:gd name="connsiteX9" fmla="*/ 523875 w 1974850"/>
              <a:gd name="connsiteY9" fmla="*/ 123825 h 1387475"/>
              <a:gd name="connsiteX10" fmla="*/ 523875 w 1974850"/>
              <a:gd name="connsiteY10" fmla="*/ 149225 h 1387475"/>
              <a:gd name="connsiteX11" fmla="*/ 546100 w 1974850"/>
              <a:gd name="connsiteY11" fmla="*/ 149225 h 1387475"/>
              <a:gd name="connsiteX12" fmla="*/ 546100 w 1974850"/>
              <a:gd name="connsiteY12" fmla="*/ 187325 h 1387475"/>
              <a:gd name="connsiteX13" fmla="*/ 568325 w 1974850"/>
              <a:gd name="connsiteY13" fmla="*/ 187325 h 1387475"/>
              <a:gd name="connsiteX14" fmla="*/ 568325 w 1974850"/>
              <a:gd name="connsiteY14" fmla="*/ 187325 h 1387475"/>
              <a:gd name="connsiteX15" fmla="*/ 596900 w 1974850"/>
              <a:gd name="connsiteY15" fmla="*/ 215900 h 1387475"/>
              <a:gd name="connsiteX16" fmla="*/ 641350 w 1974850"/>
              <a:gd name="connsiteY16" fmla="*/ 215900 h 1387475"/>
              <a:gd name="connsiteX17" fmla="*/ 641350 w 1974850"/>
              <a:gd name="connsiteY17" fmla="*/ 260350 h 1387475"/>
              <a:gd name="connsiteX18" fmla="*/ 679450 w 1974850"/>
              <a:gd name="connsiteY18" fmla="*/ 260350 h 1387475"/>
              <a:gd name="connsiteX19" fmla="*/ 679450 w 1974850"/>
              <a:gd name="connsiteY19" fmla="*/ 304800 h 1387475"/>
              <a:gd name="connsiteX20" fmla="*/ 742950 w 1974850"/>
              <a:gd name="connsiteY20" fmla="*/ 304800 h 1387475"/>
              <a:gd name="connsiteX21" fmla="*/ 742950 w 1974850"/>
              <a:gd name="connsiteY21" fmla="*/ 304800 h 1387475"/>
              <a:gd name="connsiteX22" fmla="*/ 806450 w 1974850"/>
              <a:gd name="connsiteY22" fmla="*/ 304800 h 1387475"/>
              <a:gd name="connsiteX23" fmla="*/ 806450 w 1974850"/>
              <a:gd name="connsiteY23" fmla="*/ 342900 h 1387475"/>
              <a:gd name="connsiteX24" fmla="*/ 841375 w 1974850"/>
              <a:gd name="connsiteY24" fmla="*/ 342900 h 1387475"/>
              <a:gd name="connsiteX25" fmla="*/ 841375 w 1974850"/>
              <a:gd name="connsiteY25" fmla="*/ 384175 h 1387475"/>
              <a:gd name="connsiteX26" fmla="*/ 879475 w 1974850"/>
              <a:gd name="connsiteY26" fmla="*/ 384175 h 1387475"/>
              <a:gd name="connsiteX27" fmla="*/ 879475 w 1974850"/>
              <a:gd name="connsiteY27" fmla="*/ 406400 h 1387475"/>
              <a:gd name="connsiteX28" fmla="*/ 908050 w 1974850"/>
              <a:gd name="connsiteY28" fmla="*/ 406400 h 1387475"/>
              <a:gd name="connsiteX29" fmla="*/ 908050 w 1974850"/>
              <a:gd name="connsiteY29" fmla="*/ 434975 h 1387475"/>
              <a:gd name="connsiteX30" fmla="*/ 993775 w 1974850"/>
              <a:gd name="connsiteY30" fmla="*/ 434975 h 1387475"/>
              <a:gd name="connsiteX31" fmla="*/ 993775 w 1974850"/>
              <a:gd name="connsiteY31" fmla="*/ 476250 h 1387475"/>
              <a:gd name="connsiteX32" fmla="*/ 1022350 w 1974850"/>
              <a:gd name="connsiteY32" fmla="*/ 476250 h 1387475"/>
              <a:gd name="connsiteX33" fmla="*/ 1022350 w 1974850"/>
              <a:gd name="connsiteY33" fmla="*/ 511175 h 1387475"/>
              <a:gd name="connsiteX34" fmla="*/ 1054100 w 1974850"/>
              <a:gd name="connsiteY34" fmla="*/ 511175 h 1387475"/>
              <a:gd name="connsiteX35" fmla="*/ 1054100 w 1974850"/>
              <a:gd name="connsiteY35" fmla="*/ 527050 h 1387475"/>
              <a:gd name="connsiteX36" fmla="*/ 1146175 w 1974850"/>
              <a:gd name="connsiteY36" fmla="*/ 527050 h 1387475"/>
              <a:gd name="connsiteX37" fmla="*/ 1146175 w 1974850"/>
              <a:gd name="connsiteY37" fmla="*/ 558800 h 1387475"/>
              <a:gd name="connsiteX38" fmla="*/ 1196975 w 1974850"/>
              <a:gd name="connsiteY38" fmla="*/ 558800 h 1387475"/>
              <a:gd name="connsiteX39" fmla="*/ 1196975 w 1974850"/>
              <a:gd name="connsiteY39" fmla="*/ 558800 h 1387475"/>
              <a:gd name="connsiteX40" fmla="*/ 1196975 w 1974850"/>
              <a:gd name="connsiteY40" fmla="*/ 587375 h 1387475"/>
              <a:gd name="connsiteX41" fmla="*/ 1235075 w 1974850"/>
              <a:gd name="connsiteY41" fmla="*/ 587375 h 1387475"/>
              <a:gd name="connsiteX42" fmla="*/ 1235075 w 1974850"/>
              <a:gd name="connsiteY42" fmla="*/ 669925 h 1387475"/>
              <a:gd name="connsiteX43" fmla="*/ 1308100 w 1974850"/>
              <a:gd name="connsiteY43" fmla="*/ 669925 h 1387475"/>
              <a:gd name="connsiteX44" fmla="*/ 1308100 w 1974850"/>
              <a:gd name="connsiteY44" fmla="*/ 669925 h 1387475"/>
              <a:gd name="connsiteX45" fmla="*/ 1327150 w 1974850"/>
              <a:gd name="connsiteY45" fmla="*/ 688975 h 1387475"/>
              <a:gd name="connsiteX46" fmla="*/ 1327150 w 1974850"/>
              <a:gd name="connsiteY46" fmla="*/ 781050 h 1387475"/>
              <a:gd name="connsiteX47" fmla="*/ 1352550 w 1974850"/>
              <a:gd name="connsiteY47" fmla="*/ 781050 h 1387475"/>
              <a:gd name="connsiteX48" fmla="*/ 1352550 w 1974850"/>
              <a:gd name="connsiteY48" fmla="*/ 835025 h 1387475"/>
              <a:gd name="connsiteX49" fmla="*/ 1377950 w 1974850"/>
              <a:gd name="connsiteY49" fmla="*/ 835025 h 1387475"/>
              <a:gd name="connsiteX50" fmla="*/ 1377950 w 1974850"/>
              <a:gd name="connsiteY50" fmla="*/ 895350 h 1387475"/>
              <a:gd name="connsiteX51" fmla="*/ 1409700 w 1974850"/>
              <a:gd name="connsiteY51" fmla="*/ 895350 h 1387475"/>
              <a:gd name="connsiteX52" fmla="*/ 1409700 w 1974850"/>
              <a:gd name="connsiteY52" fmla="*/ 952500 h 1387475"/>
              <a:gd name="connsiteX53" fmla="*/ 1463675 w 1974850"/>
              <a:gd name="connsiteY53" fmla="*/ 952500 h 1387475"/>
              <a:gd name="connsiteX54" fmla="*/ 1463675 w 1974850"/>
              <a:gd name="connsiteY54" fmla="*/ 1044575 h 1387475"/>
              <a:gd name="connsiteX55" fmla="*/ 1606550 w 1974850"/>
              <a:gd name="connsiteY55" fmla="*/ 1044575 h 1387475"/>
              <a:gd name="connsiteX56" fmla="*/ 1612900 w 1974850"/>
              <a:gd name="connsiteY56" fmla="*/ 1073150 h 1387475"/>
              <a:gd name="connsiteX57" fmla="*/ 1612900 w 1974850"/>
              <a:gd name="connsiteY57" fmla="*/ 1120775 h 1387475"/>
              <a:gd name="connsiteX58" fmla="*/ 1676400 w 1974850"/>
              <a:gd name="connsiteY58" fmla="*/ 1120775 h 1387475"/>
              <a:gd name="connsiteX59" fmla="*/ 1676400 w 1974850"/>
              <a:gd name="connsiteY59" fmla="*/ 1184275 h 1387475"/>
              <a:gd name="connsiteX60" fmla="*/ 1816100 w 1974850"/>
              <a:gd name="connsiteY60" fmla="*/ 1184275 h 1387475"/>
              <a:gd name="connsiteX61" fmla="*/ 1816100 w 1974850"/>
              <a:gd name="connsiteY61" fmla="*/ 1292225 h 1387475"/>
              <a:gd name="connsiteX62" fmla="*/ 1847850 w 1974850"/>
              <a:gd name="connsiteY62" fmla="*/ 1292225 h 1387475"/>
              <a:gd name="connsiteX63" fmla="*/ 1847850 w 1974850"/>
              <a:gd name="connsiteY63" fmla="*/ 1387475 h 1387475"/>
              <a:gd name="connsiteX64" fmla="*/ 1974850 w 1974850"/>
              <a:gd name="connsiteY64" fmla="*/ 1387475 h 138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74850" h="1387475">
                <a:moveTo>
                  <a:pt x="0" y="0"/>
                </a:moveTo>
                <a:lnTo>
                  <a:pt x="174625" y="0"/>
                </a:lnTo>
                <a:lnTo>
                  <a:pt x="174625" y="22225"/>
                </a:lnTo>
                <a:lnTo>
                  <a:pt x="342900" y="22225"/>
                </a:lnTo>
                <a:lnTo>
                  <a:pt x="342900" y="57150"/>
                </a:lnTo>
                <a:lnTo>
                  <a:pt x="396875" y="57150"/>
                </a:lnTo>
                <a:lnTo>
                  <a:pt x="396875" y="101600"/>
                </a:lnTo>
                <a:lnTo>
                  <a:pt x="466725" y="101600"/>
                </a:lnTo>
                <a:lnTo>
                  <a:pt x="466725" y="123825"/>
                </a:lnTo>
                <a:lnTo>
                  <a:pt x="523875" y="123825"/>
                </a:lnTo>
                <a:lnTo>
                  <a:pt x="523875" y="149225"/>
                </a:lnTo>
                <a:lnTo>
                  <a:pt x="546100" y="149225"/>
                </a:lnTo>
                <a:lnTo>
                  <a:pt x="546100" y="187325"/>
                </a:lnTo>
                <a:lnTo>
                  <a:pt x="568325" y="187325"/>
                </a:lnTo>
                <a:lnTo>
                  <a:pt x="568325" y="187325"/>
                </a:lnTo>
                <a:lnTo>
                  <a:pt x="596900" y="215900"/>
                </a:lnTo>
                <a:lnTo>
                  <a:pt x="641350" y="215900"/>
                </a:lnTo>
                <a:lnTo>
                  <a:pt x="641350" y="260350"/>
                </a:lnTo>
                <a:lnTo>
                  <a:pt x="679450" y="260350"/>
                </a:lnTo>
                <a:lnTo>
                  <a:pt x="679450" y="304800"/>
                </a:lnTo>
                <a:lnTo>
                  <a:pt x="742950" y="304800"/>
                </a:lnTo>
                <a:lnTo>
                  <a:pt x="742950" y="304800"/>
                </a:lnTo>
                <a:lnTo>
                  <a:pt x="806450" y="304800"/>
                </a:lnTo>
                <a:lnTo>
                  <a:pt x="806450" y="342900"/>
                </a:lnTo>
                <a:lnTo>
                  <a:pt x="841375" y="342900"/>
                </a:lnTo>
                <a:lnTo>
                  <a:pt x="841375" y="384175"/>
                </a:lnTo>
                <a:lnTo>
                  <a:pt x="879475" y="384175"/>
                </a:lnTo>
                <a:lnTo>
                  <a:pt x="879475" y="406400"/>
                </a:lnTo>
                <a:lnTo>
                  <a:pt x="908050" y="406400"/>
                </a:lnTo>
                <a:lnTo>
                  <a:pt x="908050" y="434975"/>
                </a:lnTo>
                <a:lnTo>
                  <a:pt x="993775" y="434975"/>
                </a:lnTo>
                <a:lnTo>
                  <a:pt x="993775" y="476250"/>
                </a:lnTo>
                <a:lnTo>
                  <a:pt x="1022350" y="476250"/>
                </a:lnTo>
                <a:lnTo>
                  <a:pt x="1022350" y="511175"/>
                </a:lnTo>
                <a:lnTo>
                  <a:pt x="1054100" y="511175"/>
                </a:lnTo>
                <a:lnTo>
                  <a:pt x="1054100" y="527050"/>
                </a:lnTo>
                <a:lnTo>
                  <a:pt x="1146175" y="527050"/>
                </a:lnTo>
                <a:lnTo>
                  <a:pt x="1146175" y="558800"/>
                </a:lnTo>
                <a:lnTo>
                  <a:pt x="1196975" y="558800"/>
                </a:lnTo>
                <a:lnTo>
                  <a:pt x="1196975" y="558800"/>
                </a:lnTo>
                <a:lnTo>
                  <a:pt x="1196975" y="587375"/>
                </a:lnTo>
                <a:lnTo>
                  <a:pt x="1235075" y="587375"/>
                </a:lnTo>
                <a:lnTo>
                  <a:pt x="1235075" y="669925"/>
                </a:lnTo>
                <a:lnTo>
                  <a:pt x="1308100" y="669925"/>
                </a:lnTo>
                <a:lnTo>
                  <a:pt x="1308100" y="669925"/>
                </a:lnTo>
                <a:lnTo>
                  <a:pt x="1327150" y="688975"/>
                </a:lnTo>
                <a:lnTo>
                  <a:pt x="1327150" y="781050"/>
                </a:lnTo>
                <a:lnTo>
                  <a:pt x="1352550" y="781050"/>
                </a:lnTo>
                <a:lnTo>
                  <a:pt x="1352550" y="835025"/>
                </a:lnTo>
                <a:lnTo>
                  <a:pt x="1377950" y="835025"/>
                </a:lnTo>
                <a:lnTo>
                  <a:pt x="1377950" y="895350"/>
                </a:lnTo>
                <a:lnTo>
                  <a:pt x="1409700" y="895350"/>
                </a:lnTo>
                <a:lnTo>
                  <a:pt x="1409700" y="952500"/>
                </a:lnTo>
                <a:lnTo>
                  <a:pt x="1463675" y="952500"/>
                </a:lnTo>
                <a:lnTo>
                  <a:pt x="1463675" y="1044575"/>
                </a:lnTo>
                <a:lnTo>
                  <a:pt x="1606550" y="1044575"/>
                </a:lnTo>
                <a:lnTo>
                  <a:pt x="1612900" y="1073150"/>
                </a:lnTo>
                <a:lnTo>
                  <a:pt x="1612900" y="1120775"/>
                </a:lnTo>
                <a:lnTo>
                  <a:pt x="1676400" y="1120775"/>
                </a:lnTo>
                <a:lnTo>
                  <a:pt x="1676400" y="1184275"/>
                </a:lnTo>
                <a:lnTo>
                  <a:pt x="1816100" y="1184275"/>
                </a:lnTo>
                <a:lnTo>
                  <a:pt x="1816100" y="1292225"/>
                </a:lnTo>
                <a:lnTo>
                  <a:pt x="1847850" y="1292225"/>
                </a:lnTo>
                <a:lnTo>
                  <a:pt x="1847850" y="1387475"/>
                </a:lnTo>
                <a:lnTo>
                  <a:pt x="1974850" y="1387475"/>
                </a:lnTo>
              </a:path>
            </a:pathLst>
          </a:custGeom>
          <a:noFill/>
          <a:ln w="28575">
            <a:solidFill>
              <a:srgbClr val="015873"/>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242191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941" y="142263"/>
            <a:ext cx="11098306" cy="1325563"/>
          </a:xfrm>
        </p:spPr>
        <p:txBody>
          <a:bodyPr>
            <a:normAutofit/>
          </a:bodyPr>
          <a:lstStyle/>
          <a:p>
            <a:r>
              <a:rPr lang="en-US" sz="4800" b="1" dirty="0"/>
              <a:t>Role of Prostate XRT:</a:t>
            </a:r>
            <a:r>
              <a:rPr lang="en-US" sz="5500" b="1" dirty="0"/>
              <a:t> </a:t>
            </a:r>
            <a:r>
              <a:rPr lang="en-US" sz="4700" b="1" dirty="0"/>
              <a:t>STAMPEDE – H </a:t>
            </a:r>
          </a:p>
        </p:txBody>
      </p:sp>
      <p:sp>
        <p:nvSpPr>
          <p:cNvPr id="5" name="ZoneTexte 5"/>
          <p:cNvSpPr txBox="1">
            <a:spLocks noChangeArrowheads="1"/>
          </p:cNvSpPr>
          <p:nvPr/>
        </p:nvSpPr>
        <p:spPr bwMode="auto">
          <a:xfrm>
            <a:off x="1378099" y="6372558"/>
            <a:ext cx="17575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Parker C, </a:t>
            </a:r>
            <a:r>
              <a:rPr kumimoji="0" lang="fr-FR"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Lancet</a:t>
            </a:r>
            <a:r>
              <a:rPr kumimoji="0" lang="fr-FR"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2018</a:t>
            </a:r>
          </a:p>
        </p:txBody>
      </p:sp>
      <p:pic>
        <p:nvPicPr>
          <p:cNvPr id="6"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203044" y="1361206"/>
            <a:ext cx="4397377" cy="3910788"/>
          </a:xfrm>
        </p:spPr>
      </p:pic>
      <p:pic>
        <p:nvPicPr>
          <p:cNvPr id="7" name="Content Placeholder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566802" y="1361206"/>
            <a:ext cx="4397376" cy="3910788"/>
          </a:xfrm>
          <a:prstGeom prst="rect">
            <a:avLst/>
          </a:prstGeom>
        </p:spPr>
      </p:pic>
      <p:sp>
        <p:nvSpPr>
          <p:cNvPr id="8" name="TextBox 4"/>
          <p:cNvSpPr txBox="1">
            <a:spLocks noChangeArrowheads="1"/>
          </p:cNvSpPr>
          <p:nvPr/>
        </p:nvSpPr>
        <p:spPr bwMode="auto">
          <a:xfrm>
            <a:off x="2839478" y="1304833"/>
            <a:ext cx="17287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8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Low burden</a:t>
            </a:r>
          </a:p>
        </p:txBody>
      </p:sp>
      <p:sp>
        <p:nvSpPr>
          <p:cNvPr id="9" name="TextBox 5"/>
          <p:cNvSpPr txBox="1">
            <a:spLocks noChangeArrowheads="1"/>
          </p:cNvSpPr>
          <p:nvPr/>
        </p:nvSpPr>
        <p:spPr bwMode="auto">
          <a:xfrm>
            <a:off x="7160652" y="1304833"/>
            <a:ext cx="17272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High burden</a:t>
            </a:r>
          </a:p>
        </p:txBody>
      </p:sp>
      <p:sp>
        <p:nvSpPr>
          <p:cNvPr id="10" name="TextBox 8"/>
          <p:cNvSpPr txBox="1">
            <a:spLocks noChangeArrowheads="1"/>
          </p:cNvSpPr>
          <p:nvPr/>
        </p:nvSpPr>
        <p:spPr bwMode="auto">
          <a:xfrm>
            <a:off x="2256865" y="5339418"/>
            <a:ext cx="2879725" cy="892552"/>
          </a:xfrm>
          <a:prstGeom prst="rect">
            <a:avLst/>
          </a:prstGeom>
          <a:solidFill>
            <a:srgbClr val="00B050"/>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HR: 0.68 </a:t>
            </a:r>
            <a:r>
              <a:rPr kumimoji="0" lang="en-GB" altLang="fr-FR"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(95% CI 0.52-0.90); p=0.007</a:t>
            </a:r>
            <a:endParaRPr kumimoji="0" lang="en-GB" altLang="fr-FR" sz="1400" b="0" i="0" u="none" strike="noStrike" kern="1200" cap="none" spc="0" normalizeH="0" baseline="30000" noProof="0" dirty="0">
              <a:ln>
                <a:noFill/>
              </a:ln>
              <a:solidFill>
                <a:srgbClr val="FFFFFF"/>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3 year OS (%):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SOC = 73%</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SOC+RT = 81%</a:t>
            </a:r>
          </a:p>
        </p:txBody>
      </p:sp>
      <p:sp>
        <p:nvSpPr>
          <p:cNvPr id="11" name="TextBox 9"/>
          <p:cNvSpPr txBox="1">
            <a:spLocks noChangeArrowheads="1"/>
          </p:cNvSpPr>
          <p:nvPr/>
        </p:nvSpPr>
        <p:spPr bwMode="auto">
          <a:xfrm>
            <a:off x="6574865" y="5339418"/>
            <a:ext cx="2881313" cy="892552"/>
          </a:xfrm>
          <a:prstGeom prst="rect">
            <a:avLst/>
          </a:prstGeom>
          <a:solidFill>
            <a:srgbClr val="FF0000"/>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HR: 1.07</a:t>
            </a:r>
            <a:r>
              <a:rPr kumimoji="0" lang="en-GB" altLang="fr-FR"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(95% CI 0.90-1.28); p=0.420</a:t>
            </a:r>
            <a:endParaRPr kumimoji="0" lang="en-GB" altLang="fr-FR" sz="1400" b="0" i="0" u="none" strike="noStrike" kern="1200" cap="none" spc="0" normalizeH="0" baseline="30000" noProof="0" dirty="0">
              <a:ln>
                <a:noFill/>
              </a:ln>
              <a:solidFill>
                <a:srgbClr val="FFFFFF"/>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3 year OS (%):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SOC = 54%</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SOC+RT = 53%</a:t>
            </a:r>
          </a:p>
        </p:txBody>
      </p:sp>
      <p:sp>
        <p:nvSpPr>
          <p:cNvPr id="12" name="TextBox 10"/>
          <p:cNvSpPr txBox="1">
            <a:spLocks noChangeArrowheads="1"/>
          </p:cNvSpPr>
          <p:nvPr/>
        </p:nvSpPr>
        <p:spPr bwMode="auto">
          <a:xfrm>
            <a:off x="4888940" y="2270033"/>
            <a:ext cx="115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2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SOC+RT</a:t>
            </a:r>
          </a:p>
        </p:txBody>
      </p:sp>
      <p:sp>
        <p:nvSpPr>
          <p:cNvPr id="13" name="TextBox 11"/>
          <p:cNvSpPr txBox="1">
            <a:spLocks noChangeArrowheads="1"/>
          </p:cNvSpPr>
          <p:nvPr/>
        </p:nvSpPr>
        <p:spPr bwMode="auto">
          <a:xfrm>
            <a:off x="4990540" y="2927258"/>
            <a:ext cx="115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SOC</a:t>
            </a:r>
          </a:p>
        </p:txBody>
      </p:sp>
      <p:sp>
        <p:nvSpPr>
          <p:cNvPr id="14" name="TextBox 12"/>
          <p:cNvSpPr txBox="1">
            <a:spLocks noChangeArrowheads="1"/>
          </p:cNvSpPr>
          <p:nvPr/>
        </p:nvSpPr>
        <p:spPr bwMode="auto">
          <a:xfrm>
            <a:off x="8811653" y="3425733"/>
            <a:ext cx="115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2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SOC+RT</a:t>
            </a:r>
          </a:p>
        </p:txBody>
      </p:sp>
      <p:sp>
        <p:nvSpPr>
          <p:cNvPr id="15" name="TextBox 13"/>
          <p:cNvSpPr txBox="1">
            <a:spLocks noChangeArrowheads="1"/>
          </p:cNvSpPr>
          <p:nvPr/>
        </p:nvSpPr>
        <p:spPr bwMode="auto">
          <a:xfrm>
            <a:off x="9122803" y="2863758"/>
            <a:ext cx="115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SOC</a:t>
            </a:r>
          </a:p>
        </p:txBody>
      </p:sp>
    </p:spTree>
    <p:extLst>
      <p:ext uri="{BB962C8B-B14F-4D97-AF65-F5344CB8AC3E}">
        <p14:creationId xmlns:p14="http://schemas.microsoft.com/office/powerpoint/2010/main" val="3949625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942" y="94574"/>
            <a:ext cx="11713315" cy="1325563"/>
          </a:xfrm>
        </p:spPr>
        <p:txBody>
          <a:bodyPr>
            <a:normAutofit fontScale="90000"/>
          </a:bodyPr>
          <a:lstStyle/>
          <a:p>
            <a:r>
              <a:rPr lang="en-US" sz="4800" b="1" dirty="0"/>
              <a:t>OS with Doublet and Triplet Therapy in </a:t>
            </a:r>
            <a:r>
              <a:rPr lang="en-US" sz="4800" b="1" dirty="0" err="1"/>
              <a:t>mHSPC</a:t>
            </a:r>
            <a:endParaRPr lang="en-US" sz="4800" b="1" dirty="0"/>
          </a:p>
        </p:txBody>
      </p:sp>
      <p:sp>
        <p:nvSpPr>
          <p:cNvPr id="18" name="ZoneTexte 5"/>
          <p:cNvSpPr txBox="1">
            <a:spLocks noChangeArrowheads="1"/>
          </p:cNvSpPr>
          <p:nvPr/>
        </p:nvSpPr>
        <p:spPr bwMode="auto">
          <a:xfrm>
            <a:off x="1198686" y="6185365"/>
            <a:ext cx="7884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1. </a:t>
            </a: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Fizazi</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Lancet </a:t>
            </a:r>
            <a:r>
              <a:rPr kumimoji="0" lang="en-US" altLang="fr-FR" sz="1400" b="0" i="1"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Oncol</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2019;20:686. 2. James. </a:t>
            </a:r>
            <a:r>
              <a:rPr kumimoji="0" lang="en-US" altLang="fr-FR" sz="1400" b="0" i="1"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Int</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J Cancer. </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2022;151:422. 3.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Armstrong. JCO. </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2022;40:1616. 4. Chi.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JCO.</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2021;39:2294. 5. </a:t>
            </a: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Fizazi</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Lancet. </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2022;399:1695. 6. Smith.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NEJM.</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2022;386:1132.</a:t>
            </a:r>
          </a:p>
        </p:txBody>
      </p:sp>
      <p:pic>
        <p:nvPicPr>
          <p:cNvPr id="6" name="Picture 5"/>
          <p:cNvPicPr>
            <a:picLocks noChangeAspect="1"/>
          </p:cNvPicPr>
          <p:nvPr/>
        </p:nvPicPr>
        <p:blipFill>
          <a:blip r:embed="rId2"/>
          <a:stretch>
            <a:fillRect/>
          </a:stretch>
        </p:blipFill>
        <p:spPr>
          <a:xfrm>
            <a:off x="1320608" y="1273322"/>
            <a:ext cx="9568700" cy="4848035"/>
          </a:xfrm>
          <a:prstGeom prst="rect">
            <a:avLst/>
          </a:prstGeom>
        </p:spPr>
      </p:pic>
    </p:spTree>
    <p:extLst>
      <p:ext uri="{BB962C8B-B14F-4D97-AF65-F5344CB8AC3E}">
        <p14:creationId xmlns:p14="http://schemas.microsoft.com/office/powerpoint/2010/main" val="574662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389" y="133964"/>
            <a:ext cx="10392008" cy="1325563"/>
          </a:xfrm>
        </p:spPr>
        <p:txBody>
          <a:bodyPr>
            <a:normAutofit fontScale="90000"/>
          </a:bodyPr>
          <a:lstStyle/>
          <a:p>
            <a:r>
              <a:rPr lang="en-US" sz="4800" b="1" dirty="0"/>
              <a:t>ADT + </a:t>
            </a:r>
            <a:r>
              <a:rPr lang="en-US" sz="4800" b="1" dirty="0" err="1"/>
              <a:t>Abiraterone</a:t>
            </a:r>
            <a:r>
              <a:rPr lang="en-US" sz="4800" b="1" dirty="0"/>
              <a:t> </a:t>
            </a:r>
            <a:r>
              <a:rPr lang="en-US" sz="5500" b="1" dirty="0"/>
              <a:t>&gt;</a:t>
            </a:r>
            <a:r>
              <a:rPr lang="en-US" sz="4800" b="1" dirty="0"/>
              <a:t> ADT alone in </a:t>
            </a:r>
            <a:r>
              <a:rPr lang="en-US" sz="4800" b="1" dirty="0" err="1"/>
              <a:t>mHSPC</a:t>
            </a:r>
            <a:endParaRPr lang="en-US" sz="4800" b="1" dirty="0"/>
          </a:p>
        </p:txBody>
      </p:sp>
      <p:sp>
        <p:nvSpPr>
          <p:cNvPr id="18" name="ZoneTexte 5"/>
          <p:cNvSpPr txBox="1">
            <a:spLocks noChangeArrowheads="1"/>
          </p:cNvSpPr>
          <p:nvPr/>
        </p:nvSpPr>
        <p:spPr bwMode="auto">
          <a:xfrm>
            <a:off x="1284297" y="6124601"/>
            <a:ext cx="988323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Fizazi K, </a:t>
            </a:r>
            <a:r>
              <a:rPr kumimoji="0" lang="da-DK"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N Engl J Med </a:t>
            </a: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2017; 377: 352-60.  James ND, </a:t>
            </a:r>
            <a:r>
              <a:rPr kumimoji="0" lang="da-DK"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N Engl J Med </a:t>
            </a: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2017; 377: 338-51.  Fizazi K, et al. </a:t>
            </a:r>
            <a:r>
              <a:rPr kumimoji="0" lang="da-DK"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Lancet Oncol </a:t>
            </a: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2019; 20: 686-700.  James ND, et al. </a:t>
            </a:r>
            <a:r>
              <a:rPr kumimoji="0" lang="da-DK"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Ann Oncol </a:t>
            </a: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2020; 31: S507-S549. </a:t>
            </a:r>
            <a:r>
              <a:rPr kumimoji="0" lang="da-DK"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Attard</a:t>
            </a: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G et al. Lancet </a:t>
            </a:r>
            <a:r>
              <a:rPr kumimoji="0" lang="da-DK"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Oncol</a:t>
            </a: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2023;24(5):443-456.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endParaRPr>
          </a:p>
        </p:txBody>
      </p:sp>
      <p:grpSp>
        <p:nvGrpSpPr>
          <p:cNvPr id="19" name="Agrupar 10"/>
          <p:cNvGrpSpPr/>
          <p:nvPr/>
        </p:nvGrpSpPr>
        <p:grpSpPr>
          <a:xfrm>
            <a:off x="1772870" y="1164772"/>
            <a:ext cx="9996492" cy="3931702"/>
            <a:chOff x="2772825" y="699542"/>
            <a:chExt cx="6719340" cy="2642772"/>
          </a:xfrm>
        </p:grpSpPr>
        <p:pic>
          <p:nvPicPr>
            <p:cNvPr id="20" name="Imagen 3"/>
            <p:cNvPicPr>
              <a:picLocks noChangeAspect="1"/>
            </p:cNvPicPr>
            <p:nvPr/>
          </p:nvPicPr>
          <p:blipFill>
            <a:blip r:embed="rId2" cstate="print">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2772825" y="1087820"/>
              <a:ext cx="3239334" cy="2254494"/>
            </a:xfrm>
            <a:prstGeom prst="rect">
              <a:avLst/>
            </a:prstGeom>
          </p:spPr>
        </p:pic>
        <p:pic>
          <p:nvPicPr>
            <p:cNvPr id="21" name="Imagen 4"/>
            <p:cNvPicPr>
              <a:picLocks noChangeAspect="1"/>
            </p:cNvPicPr>
            <p:nvPr/>
          </p:nvPicPr>
          <p:blipFill>
            <a:blip r:embed="rId3"/>
            <a:srcRect/>
            <a:stretch/>
          </p:blipFill>
          <p:spPr>
            <a:xfrm>
              <a:off x="6212528" y="1087820"/>
              <a:ext cx="3279637" cy="2242792"/>
            </a:xfrm>
            <a:prstGeom prst="rect">
              <a:avLst/>
            </a:prstGeom>
          </p:spPr>
        </p:pic>
        <p:sp>
          <p:nvSpPr>
            <p:cNvPr id="22" name="CuadroTexto 8"/>
            <p:cNvSpPr txBox="1"/>
            <p:nvPr/>
          </p:nvSpPr>
          <p:spPr>
            <a:xfrm>
              <a:off x="4188778" y="699542"/>
              <a:ext cx="1055819"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54C96"/>
                  </a:solidFill>
                  <a:effectLst/>
                  <a:uLnTx/>
                  <a:uFillTx/>
                  <a:latin typeface="Calibri Light" panose="020F0302020204030204"/>
                  <a:ea typeface="+mn-ea"/>
                  <a:cs typeface="+mn-cs"/>
                </a:rPr>
                <a:t>LATITUDE</a:t>
              </a:r>
            </a:p>
          </p:txBody>
        </p:sp>
        <p:sp>
          <p:nvSpPr>
            <p:cNvPr id="23" name="CuadroTexto 9"/>
            <p:cNvSpPr txBox="1"/>
            <p:nvPr/>
          </p:nvSpPr>
          <p:spPr>
            <a:xfrm>
              <a:off x="7359068" y="705347"/>
              <a:ext cx="1533209"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54C96"/>
                  </a:solidFill>
                  <a:effectLst/>
                  <a:uLnTx/>
                  <a:uFillTx/>
                  <a:latin typeface="Calibri Light" panose="020F0302020204030204"/>
                  <a:ea typeface="+mn-ea"/>
                  <a:cs typeface="+mn-cs"/>
                </a:rPr>
                <a:t>STAMPEDE – G </a:t>
              </a:r>
            </a:p>
          </p:txBody>
        </p:sp>
      </p:grpSp>
      <p:pic>
        <p:nvPicPr>
          <p:cNvPr id="24"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08" y="2190955"/>
            <a:ext cx="2172779" cy="1814988"/>
          </a:xfrm>
          <a:prstGeom prst="rect">
            <a:avLst/>
          </a:prstGeom>
        </p:spPr>
      </p:pic>
      <p:pic>
        <p:nvPicPr>
          <p:cNvPr id="16" name="Picture 15"/>
          <p:cNvPicPr>
            <a:picLocks noChangeAspect="1"/>
          </p:cNvPicPr>
          <p:nvPr/>
        </p:nvPicPr>
        <p:blipFill>
          <a:blip r:embed="rId5"/>
          <a:stretch>
            <a:fillRect/>
          </a:stretch>
        </p:blipFill>
        <p:spPr>
          <a:xfrm>
            <a:off x="3970214" y="5138907"/>
            <a:ext cx="5431239" cy="781919"/>
          </a:xfrm>
          <a:prstGeom prst="rect">
            <a:avLst/>
          </a:prstGeom>
        </p:spPr>
      </p:pic>
    </p:spTree>
    <p:extLst>
      <p:ext uri="{BB962C8B-B14F-4D97-AF65-F5344CB8AC3E}">
        <p14:creationId xmlns:p14="http://schemas.microsoft.com/office/powerpoint/2010/main" val="275305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389" y="356256"/>
            <a:ext cx="10392008" cy="1325563"/>
          </a:xfrm>
        </p:spPr>
        <p:txBody>
          <a:bodyPr>
            <a:normAutofit/>
          </a:bodyPr>
          <a:lstStyle/>
          <a:p>
            <a:r>
              <a:rPr lang="en-US" sz="4800" b="1" dirty="0"/>
              <a:t>ADT + ARPI </a:t>
            </a:r>
            <a:r>
              <a:rPr lang="en-US" sz="5500" b="1" dirty="0"/>
              <a:t>&gt;</a:t>
            </a:r>
            <a:r>
              <a:rPr lang="en-US" sz="4800" b="1" dirty="0"/>
              <a:t> ADT alone in </a:t>
            </a:r>
            <a:r>
              <a:rPr lang="en-US" sz="4800" b="1" dirty="0" err="1"/>
              <a:t>mHSPC</a:t>
            </a:r>
            <a:endParaRPr lang="en-US" sz="4800" b="1" dirty="0"/>
          </a:p>
        </p:txBody>
      </p:sp>
      <p:sp>
        <p:nvSpPr>
          <p:cNvPr id="11" name="ZoneTexte 3"/>
          <p:cNvSpPr txBox="1">
            <a:spLocks noChangeArrowheads="1"/>
          </p:cNvSpPr>
          <p:nvPr/>
        </p:nvSpPr>
        <p:spPr bwMode="auto">
          <a:xfrm>
            <a:off x="8702775" y="5837173"/>
            <a:ext cx="3489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fr-FR" altLang="fr-FR" sz="1400" b="0" i="0" u="none" strike="noStrike" kern="1200" cap="none" spc="0" normalizeH="0" baseline="0" noProof="0" dirty="0">
                <a:ln>
                  <a:noFill/>
                </a:ln>
                <a:solidFill>
                  <a:prstClr val="black"/>
                </a:solidFill>
                <a:effectLst/>
                <a:uLnTx/>
                <a:uFillTx/>
                <a:latin typeface="Calibri" panose="020F0502020204030204"/>
                <a:ea typeface="+mn-ea"/>
                <a:cs typeface="+mn-cs"/>
              </a:rPr>
              <a:t>Chi K et al. </a:t>
            </a:r>
            <a:r>
              <a:rPr kumimoji="0" lang="fr-FR" altLang="fr-FR" sz="1400" b="0" i="1" u="none" strike="noStrike" kern="1200" cap="none" spc="0" normalizeH="0" baseline="0" noProof="0" dirty="0">
                <a:ln>
                  <a:noFill/>
                </a:ln>
                <a:solidFill>
                  <a:prstClr val="black"/>
                </a:solidFill>
                <a:effectLst/>
                <a:uLnTx/>
                <a:uFillTx/>
                <a:latin typeface="Calibri" panose="020F0502020204030204"/>
                <a:ea typeface="+mn-ea"/>
                <a:cs typeface="+mn-cs"/>
              </a:rPr>
              <a:t>J Clin </a:t>
            </a:r>
            <a:r>
              <a:rPr kumimoji="0" lang="fr-FR" altLang="fr-FR" sz="1400" b="0" i="1"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fr-FR" altLang="fr-FR"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altLang="fr-FR" sz="1400" b="0" i="0" u="none" strike="noStrike" kern="1200" cap="none" spc="0" normalizeH="0" baseline="0" noProof="0" dirty="0">
                <a:ln>
                  <a:noFill/>
                </a:ln>
                <a:solidFill>
                  <a:prstClr val="black"/>
                </a:solidFill>
                <a:effectLst/>
                <a:uLnTx/>
                <a:uFillTx/>
                <a:latin typeface="Calibri" panose="020F0502020204030204"/>
                <a:ea typeface="+mn-ea"/>
                <a:cs typeface="+mn-cs"/>
              </a:rPr>
              <a:t>2021;39(20):2294-303</a:t>
            </a:r>
          </a:p>
        </p:txBody>
      </p:sp>
      <p:sp>
        <p:nvSpPr>
          <p:cNvPr id="12" name="ZoneTexte 6"/>
          <p:cNvSpPr txBox="1"/>
          <p:nvPr/>
        </p:nvSpPr>
        <p:spPr>
          <a:xfrm>
            <a:off x="659986" y="5729452"/>
            <a:ext cx="332879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Davis I et al. </a:t>
            </a: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2019;381:121-31.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Davis I et al. ASCO 2022; Abstract LBA5004.</a:t>
            </a:r>
          </a:p>
        </p:txBody>
      </p:sp>
      <p:sp>
        <p:nvSpPr>
          <p:cNvPr id="13" name="ZoneTexte 29"/>
          <p:cNvSpPr txBox="1"/>
          <p:nvPr/>
        </p:nvSpPr>
        <p:spPr>
          <a:xfrm>
            <a:off x="4541045" y="5729452"/>
            <a:ext cx="404379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Armstrong A et al. ESMO 2021; Abstract LBA25.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Armstrong A et al. </a:t>
            </a: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J Clin </a:t>
            </a:r>
            <a:r>
              <a:rPr kumimoji="0" lang="fr-FR" sz="1400" b="0" i="1"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2022;40(15):1616-22. </a:t>
            </a:r>
          </a:p>
        </p:txBody>
      </p:sp>
      <p:pic>
        <p:nvPicPr>
          <p:cNvPr id="1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18228" y="2759615"/>
            <a:ext cx="3924376" cy="248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picture containing chart&#10;&#10;Description automatically generated">
            <a:extLst>
              <a:ext uri="{FF2B5EF4-FFF2-40B4-BE49-F238E27FC236}">
                <a16:creationId xmlns:a16="http://schemas.microsoft.com/office/drawing/2014/main" id="{42B3BB59-C672-494A-B46F-0D7ED5972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5249" y="2813897"/>
            <a:ext cx="3882979" cy="2372221"/>
          </a:xfrm>
          <a:prstGeom prst="rect">
            <a:avLst/>
          </a:prstGeom>
        </p:spPr>
      </p:pic>
      <p:sp>
        <p:nvSpPr>
          <p:cNvPr id="25" name="ZoneTexte 30"/>
          <p:cNvSpPr txBox="1"/>
          <p:nvPr/>
        </p:nvSpPr>
        <p:spPr>
          <a:xfrm>
            <a:off x="1158001" y="2098359"/>
            <a:ext cx="2614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ENZAMET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Enzalutamide</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6" name="ZoneTexte 31"/>
          <p:cNvSpPr txBox="1"/>
          <p:nvPr/>
        </p:nvSpPr>
        <p:spPr>
          <a:xfrm>
            <a:off x="5103491" y="2098359"/>
            <a:ext cx="24277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ARCHES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Enzalutamide</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7" name="ZoneTexte 32"/>
          <p:cNvSpPr txBox="1"/>
          <p:nvPr/>
        </p:nvSpPr>
        <p:spPr>
          <a:xfrm>
            <a:off x="9158266" y="2098359"/>
            <a:ext cx="21744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TITAN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Apalutamide</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a:extLst>
              <a:ext uri="{FF2B5EF4-FFF2-40B4-BE49-F238E27FC236}">
                <a16:creationId xmlns:a16="http://schemas.microsoft.com/office/drawing/2014/main" id="{25ABF105-FA50-1F9E-EA02-AA56BFF963C1}"/>
              </a:ext>
            </a:extLst>
          </p:cNvPr>
          <p:cNvPicPr>
            <a:picLocks noChangeAspect="1"/>
          </p:cNvPicPr>
          <p:nvPr/>
        </p:nvPicPr>
        <p:blipFill rotWithShape="1">
          <a:blip r:embed="rId4"/>
          <a:srcRect r="1361"/>
          <a:stretch/>
        </p:blipFill>
        <p:spPr>
          <a:xfrm>
            <a:off x="49396" y="2673394"/>
            <a:ext cx="4187240" cy="2573521"/>
          </a:xfrm>
          <a:prstGeom prst="rect">
            <a:avLst/>
          </a:prstGeom>
        </p:spPr>
      </p:pic>
    </p:spTree>
    <p:extLst>
      <p:ext uri="{BB962C8B-B14F-4D97-AF65-F5344CB8AC3E}">
        <p14:creationId xmlns:p14="http://schemas.microsoft.com/office/powerpoint/2010/main" val="1998111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Bryce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916517" y="1988840"/>
          <a:ext cx="10358966" cy="4205250"/>
        </p:xfrm>
        <a:graphic>
          <a:graphicData uri="http://schemas.openxmlformats.org/drawingml/2006/table">
            <a:tbl>
              <a:tblPr firstRow="1" bandRow="1">
                <a:tableStyleId>{F2DE63D5-997A-4646-A377-4702673A728D}</a:tableStyleId>
              </a:tblPr>
              <a:tblGrid>
                <a:gridCol w="3307275">
                  <a:extLst>
                    <a:ext uri="{9D8B030D-6E8A-4147-A177-3AD203B41FA5}">
                      <a16:colId xmlns:a16="http://schemas.microsoft.com/office/drawing/2014/main" val="20000"/>
                    </a:ext>
                  </a:extLst>
                </a:gridCol>
                <a:gridCol w="7051691">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Bayer HealthCare Pharmaceuticals, Gilead Sciences Inc, </a:t>
                      </a:r>
                      <a:r>
                        <a:rPr lang="en-US" sz="1800" b="0" kern="1200" dirty="0" err="1">
                          <a:solidFill>
                            <a:schemeClr val="tx1"/>
                          </a:solidFill>
                          <a:effectLst/>
                          <a:latin typeface="+mn-lt"/>
                          <a:ea typeface="+mn-ea"/>
                          <a:cs typeface="+mn-cs"/>
                        </a:rPr>
                        <a:t>Lantheus</a:t>
                      </a:r>
                      <a:r>
                        <a:rPr lang="en-US" sz="1800" b="0" kern="1200" dirty="0">
                          <a:solidFill>
                            <a:schemeClr val="tx1"/>
                          </a:solidFill>
                          <a:effectLst/>
                          <a:latin typeface="+mn-lt"/>
                          <a:ea typeface="+mn-ea"/>
                          <a:cs typeface="+mn-cs"/>
                        </a:rPr>
                        <a:t>, Merck, </a:t>
                      </a:r>
                      <a:r>
                        <a:rPr lang="en-US" sz="1800" b="0" kern="1200" dirty="0" err="1">
                          <a:solidFill>
                            <a:schemeClr val="tx1"/>
                          </a:solidFill>
                          <a:effectLst/>
                          <a:latin typeface="+mn-lt"/>
                          <a:ea typeface="+mn-ea"/>
                          <a:cs typeface="+mn-cs"/>
                        </a:rPr>
                        <a:t>Myovant</a:t>
                      </a:r>
                      <a:r>
                        <a:rPr lang="en-US" sz="1800" b="0" kern="1200" dirty="0">
                          <a:solidFill>
                            <a:schemeClr val="tx1"/>
                          </a:solidFill>
                          <a:effectLst/>
                          <a:latin typeface="+mn-lt"/>
                          <a:ea typeface="+mn-ea"/>
                          <a:cs typeface="+mn-cs"/>
                        </a:rPr>
                        <a:t> Sciences,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92477">
                <a:tc>
                  <a:txBody>
                    <a:bodyPr/>
                    <a:lstStyle/>
                    <a:p>
                      <a:r>
                        <a:rPr lang="en-US" sz="1800" b="1" kern="1200" dirty="0">
                          <a:solidFill>
                            <a:schemeClr val="tx1"/>
                          </a:solidFill>
                          <a:effectLst/>
                          <a:latin typeface="+mn-lt"/>
                          <a:ea typeface="+mn-ea"/>
                          <a:cs typeface="+mn-cs"/>
                        </a:rPr>
                        <a:t>Consulting Agreement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MOMA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8090128"/>
                  </a:ext>
                </a:extLst>
              </a:tr>
              <a:tr h="892477">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1196160">
                <a:tc>
                  <a:txBody>
                    <a:bodyPr/>
                    <a:lstStyle/>
                    <a:p>
                      <a:r>
                        <a:rPr lang="en-US" sz="18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Lantheus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097167"/>
                  </a:ext>
                </a:extLst>
              </a:tr>
            </a:tbl>
          </a:graphicData>
        </a:graphic>
      </p:graphicFrame>
    </p:spTree>
    <p:custDataLst>
      <p:tags r:id="rId1"/>
    </p:custDataLst>
    <p:extLst>
      <p:ext uri="{BB962C8B-B14F-4D97-AF65-F5344CB8AC3E}">
        <p14:creationId xmlns:p14="http://schemas.microsoft.com/office/powerpoint/2010/main" val="396689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326" y="169824"/>
            <a:ext cx="11718335" cy="1325563"/>
          </a:xfrm>
        </p:spPr>
        <p:txBody>
          <a:bodyPr>
            <a:normAutofit fontScale="90000"/>
          </a:bodyPr>
          <a:lstStyle/>
          <a:p>
            <a:r>
              <a:rPr lang="en-US" sz="4800" b="1" dirty="0"/>
              <a:t>Triplet Therapy: ARASENS trial (</a:t>
            </a:r>
            <a:r>
              <a:rPr lang="en-US" sz="4600" b="1" dirty="0"/>
              <a:t>ADT/</a:t>
            </a:r>
            <a:r>
              <a:rPr lang="en-US" sz="2000" b="1" dirty="0"/>
              <a:t> </a:t>
            </a:r>
            <a:r>
              <a:rPr lang="en-US" sz="4600" b="1" dirty="0" err="1"/>
              <a:t>doce</a:t>
            </a:r>
            <a:r>
              <a:rPr lang="en-US" sz="4600" b="1" dirty="0"/>
              <a:t>/</a:t>
            </a:r>
            <a:r>
              <a:rPr lang="en-US" sz="2000" b="1" dirty="0"/>
              <a:t> </a:t>
            </a:r>
            <a:r>
              <a:rPr lang="en-US" sz="4600" b="1" dirty="0" err="1"/>
              <a:t>daro</a:t>
            </a:r>
            <a:r>
              <a:rPr lang="en-US" sz="4800" b="1" dirty="0"/>
              <a:t>)</a:t>
            </a:r>
          </a:p>
        </p:txBody>
      </p:sp>
      <p:sp>
        <p:nvSpPr>
          <p:cNvPr id="18" name="ZoneTexte 5"/>
          <p:cNvSpPr txBox="1">
            <a:spLocks noChangeArrowheads="1"/>
          </p:cNvSpPr>
          <p:nvPr/>
        </p:nvSpPr>
        <p:spPr bwMode="auto">
          <a:xfrm>
            <a:off x="742311" y="6248317"/>
            <a:ext cx="9401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Smith MR, et al. </a:t>
            </a:r>
            <a:r>
              <a:rPr kumimoji="0" lang="da-DK"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N Engl J Med. </a:t>
            </a: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2022 Mar 24;386(12):1132-1142.</a:t>
            </a:r>
          </a:p>
        </p:txBody>
      </p:sp>
      <p:sp>
        <p:nvSpPr>
          <p:cNvPr id="12" name="Google Shape;402;p31"/>
          <p:cNvSpPr/>
          <p:nvPr/>
        </p:nvSpPr>
        <p:spPr>
          <a:xfrm>
            <a:off x="925872" y="4354329"/>
            <a:ext cx="10674458" cy="1805566"/>
          </a:xfrm>
          <a:prstGeom prst="rect">
            <a:avLst/>
          </a:prstGeom>
          <a:noFill/>
          <a:ln>
            <a:noFill/>
          </a:ln>
        </p:spPr>
        <p:txBody>
          <a:bodyPr spcFirstLastPara="1" wrap="square" lIns="121897" tIns="60932" rIns="121897" bIns="60932"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81" marR="0" lvl="0" indent="-380981" algn="l" defTabSz="1219140" rtl="0" eaLnBrk="1" fontAlgn="auto" latinLnBrk="0" hangingPunct="1">
              <a:lnSpc>
                <a:spcPct val="100000"/>
              </a:lnSpc>
              <a:spcBef>
                <a:spcPts val="0"/>
              </a:spcBef>
              <a:spcAft>
                <a:spcPts val="800"/>
              </a:spcAft>
              <a:buClrTx/>
              <a:buSzPts val="1600"/>
              <a:buFont typeface="Arial"/>
              <a:buChar char="•"/>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Primary endpoint: </a:t>
            </a:r>
            <a:r>
              <a:rPr kumimoji="0" lang="en-US" sz="2400" b="0" i="0" u="none" strike="noStrike" kern="1200" cap="none" spc="0" normalizeH="0" baseline="0" noProof="0" dirty="0">
                <a:ln>
                  <a:noFill/>
                </a:ln>
                <a:solidFill>
                  <a:srgbClr val="000000"/>
                </a:solidFill>
                <a:effectLst/>
                <a:uLnTx/>
                <a:uFillTx/>
                <a:latin typeface="Arial"/>
                <a:ea typeface="+mn-ea"/>
                <a:cs typeface="+mn-cs"/>
              </a:rPr>
              <a:t>OS</a:t>
            </a:r>
          </a:p>
          <a:p>
            <a:pPr marL="380981" marR="0" lvl="0" indent="-380981" algn="l" defTabSz="1219140" rtl="0" eaLnBrk="1" fontAlgn="auto" latinLnBrk="0" hangingPunct="1">
              <a:lnSpc>
                <a:spcPct val="100000"/>
              </a:lnSpc>
              <a:spcBef>
                <a:spcPts val="0"/>
              </a:spcBef>
              <a:spcAft>
                <a:spcPts val="800"/>
              </a:spcAft>
              <a:buClrTx/>
              <a:buSzPts val="1600"/>
              <a:buFont typeface="Arial"/>
              <a:buChar char="•"/>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Key secondary endpoints: </a:t>
            </a:r>
            <a:r>
              <a:rPr kumimoji="0" lang="en-US" sz="2400" b="0" i="0" u="none" strike="noStrike" kern="1200" cap="none" spc="0" normalizeH="0" baseline="0" noProof="0" dirty="0">
                <a:ln>
                  <a:noFill/>
                </a:ln>
                <a:solidFill>
                  <a:srgbClr val="000000"/>
                </a:solidFill>
                <a:effectLst/>
                <a:uLnTx/>
                <a:uFillTx/>
                <a:latin typeface="Arial"/>
                <a:ea typeface="+mn-ea"/>
                <a:cs typeface="+mn-cs"/>
              </a:rPr>
              <a:t>time to mCRPC, time to initiation of subsequent anticancer therapy, time to SSE-free survival, time to first SSE, time initiation of subsequent RX, time to pain progression</a:t>
            </a:r>
          </a:p>
        </p:txBody>
      </p:sp>
      <p:grpSp>
        <p:nvGrpSpPr>
          <p:cNvPr id="13" name="Group 12"/>
          <p:cNvGrpSpPr/>
          <p:nvPr/>
        </p:nvGrpSpPr>
        <p:grpSpPr>
          <a:xfrm>
            <a:off x="6483712" y="1866302"/>
            <a:ext cx="5079649" cy="2011789"/>
            <a:chOff x="3517853" y="1461471"/>
            <a:chExt cx="3809737" cy="1508842"/>
          </a:xfrm>
        </p:grpSpPr>
        <p:sp>
          <p:nvSpPr>
            <p:cNvPr id="28" name="TextBox 330"/>
            <p:cNvSpPr txBox="1">
              <a:spLocks noChangeArrowheads="1"/>
            </p:cNvSpPr>
            <p:nvPr/>
          </p:nvSpPr>
          <p:spPr bwMode="auto">
            <a:xfrm>
              <a:off x="3517854" y="1461471"/>
              <a:ext cx="3809736" cy="712476"/>
            </a:xfrm>
            <a:prstGeom prst="roundRect">
              <a:avLst/>
            </a:prstGeom>
            <a:ln>
              <a:headEnd/>
              <a:tailEnd/>
            </a:ln>
          </p:spPr>
          <p:style>
            <a:lnRef idx="1">
              <a:schemeClr val="accent1"/>
            </a:lnRef>
            <a:fillRef idx="3">
              <a:schemeClr val="accent1"/>
            </a:fillRef>
            <a:effectRef idx="2">
              <a:schemeClr val="accent1"/>
            </a:effectRef>
            <a:fontRef idx="minor">
              <a:schemeClr val="lt1"/>
            </a:fontRef>
          </p:style>
          <p:txBody>
            <a:bodyPr lIns="121909" tIns="60955" rIns="121909" bIns="60955"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507"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ADT + docetaxel x 6 cycles </a:t>
              </a:r>
            </a:p>
            <a:p>
              <a:pPr marL="0" marR="0" lvl="0" indent="0" algn="ctr" defTabSz="609507" rtl="0" eaLnBrk="0" fontAlgn="base" latinLnBrk="0" hangingPunct="0">
                <a:lnSpc>
                  <a:spcPct val="100000"/>
                </a:lnSpc>
                <a:spcBef>
                  <a:spcPct val="0"/>
                </a:spcBef>
                <a:spcAft>
                  <a:spcPct val="0"/>
                </a:spcAft>
                <a:buClrTx/>
                <a:buSzTx/>
                <a:buFontTx/>
                <a:buNone/>
                <a:tabLst/>
                <a:defRPr/>
              </a:pPr>
              <a:r>
                <a:rPr kumimoji="0" lang="en-US" sz="1867" b="1" i="1" u="none" strike="noStrike" kern="1200" cap="none" spc="0" normalizeH="0" baseline="0" noProof="0" dirty="0">
                  <a:ln>
                    <a:noFill/>
                  </a:ln>
                  <a:solidFill>
                    <a:prstClr val="white"/>
                  </a:solidFill>
                  <a:effectLst/>
                  <a:uLnTx/>
                  <a:uFillTx/>
                  <a:latin typeface="Arial"/>
                  <a:ea typeface="ＭＳ Ｐゴシック" pitchFamily="34" charset="-128"/>
                  <a:cs typeface="+mn-cs"/>
                </a:rPr>
                <a:t>+ </a:t>
              </a:r>
              <a:r>
                <a:rPr kumimoji="0" lang="en-US" sz="1867" b="1" i="1" u="none" strike="noStrike" kern="1200" cap="none" spc="0" normalizeH="0" baseline="0" noProof="0" dirty="0" err="1">
                  <a:ln>
                    <a:noFill/>
                  </a:ln>
                  <a:solidFill>
                    <a:prstClr val="white"/>
                  </a:solidFill>
                  <a:effectLst/>
                  <a:uLnTx/>
                  <a:uFillTx/>
                  <a:latin typeface="Arial"/>
                  <a:ea typeface="ＭＳ Ｐゴシック" pitchFamily="34" charset="-128"/>
                  <a:cs typeface="+mn-cs"/>
                </a:rPr>
                <a:t>darolutamide</a:t>
              </a: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 </a:t>
              </a:r>
              <a:r>
                <a:rPr kumimoji="0" lang="en-US" sz="1867" b="1" i="0" u="none" strike="noStrike" kern="1200" cap="none" spc="0" normalizeH="0" baseline="0" noProof="0" dirty="0">
                  <a:ln>
                    <a:noFill/>
                  </a:ln>
                  <a:solidFill>
                    <a:prstClr val="white"/>
                  </a:solidFill>
                  <a:effectLst/>
                  <a:uLnTx/>
                  <a:uFillTx/>
                  <a:latin typeface="Arial"/>
                  <a:ea typeface="+mn-ea"/>
                  <a:cs typeface="+mn-cs"/>
                </a:rPr>
                <a:t>600 mg BID</a:t>
              </a:r>
              <a:endPar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endParaRPr>
            </a:p>
          </p:txBody>
        </p:sp>
        <p:sp>
          <p:nvSpPr>
            <p:cNvPr id="29" name="TextBox 330"/>
            <p:cNvSpPr txBox="1">
              <a:spLocks noChangeArrowheads="1"/>
            </p:cNvSpPr>
            <p:nvPr/>
          </p:nvSpPr>
          <p:spPr bwMode="auto">
            <a:xfrm>
              <a:off x="3517853" y="2257081"/>
              <a:ext cx="3809737" cy="713232"/>
            </a:xfrm>
            <a:prstGeom prst="roundRect">
              <a:avLst/>
            </a:prstGeom>
            <a:ln>
              <a:headEnd/>
              <a:tailEnd/>
            </a:ln>
          </p:spPr>
          <p:style>
            <a:lnRef idx="1">
              <a:schemeClr val="accent3"/>
            </a:lnRef>
            <a:fillRef idx="3">
              <a:schemeClr val="accent3"/>
            </a:fillRef>
            <a:effectRef idx="2">
              <a:schemeClr val="accent3"/>
            </a:effectRef>
            <a:fontRef idx="minor">
              <a:schemeClr val="lt1"/>
            </a:fontRef>
          </p:style>
          <p:txBody>
            <a:bodyPr lIns="121909" tIns="60955" rIns="121909" bIns="60955"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507"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ADT + docetaxel x 6 cycles </a:t>
              </a:r>
            </a:p>
            <a:p>
              <a:pPr marL="0" marR="0" lvl="0" indent="0" algn="ctr" defTabSz="609507"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 </a:t>
              </a:r>
              <a:r>
                <a:rPr kumimoji="0" lang="en-US" sz="1867" b="1" i="1" u="none" strike="noStrike" kern="1200" cap="none" spc="0" normalizeH="0" baseline="0" noProof="0" dirty="0">
                  <a:ln>
                    <a:noFill/>
                  </a:ln>
                  <a:solidFill>
                    <a:prstClr val="white"/>
                  </a:solidFill>
                  <a:effectLst/>
                  <a:uLnTx/>
                  <a:uFillTx/>
                  <a:latin typeface="Arial"/>
                  <a:ea typeface="ＭＳ Ｐゴシック" pitchFamily="34" charset="-128"/>
                  <a:cs typeface="+mn-cs"/>
                </a:rPr>
                <a:t>placebo</a:t>
              </a: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 </a:t>
              </a:r>
              <a:r>
                <a:rPr kumimoji="0" lang="en-US" sz="1867" b="1" i="0" u="none" strike="noStrike" kern="1200" cap="none" spc="0" normalizeH="0" baseline="0" noProof="0" dirty="0">
                  <a:ln>
                    <a:noFill/>
                  </a:ln>
                  <a:solidFill>
                    <a:prstClr val="white"/>
                  </a:solidFill>
                  <a:effectLst/>
                  <a:uLnTx/>
                  <a:uFillTx/>
                  <a:latin typeface="Arial"/>
                  <a:ea typeface="+mn-ea"/>
                  <a:cs typeface="+mn-cs"/>
                </a:rPr>
                <a:t>by mouth BID</a:t>
              </a:r>
              <a:endPar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endParaRPr>
            </a:p>
          </p:txBody>
        </p:sp>
      </p:grpSp>
      <p:sp>
        <p:nvSpPr>
          <p:cNvPr id="14" name="TextBox 3"/>
          <p:cNvSpPr txBox="1"/>
          <p:nvPr/>
        </p:nvSpPr>
        <p:spPr>
          <a:xfrm>
            <a:off x="5441566" y="3546687"/>
            <a:ext cx="674217" cy="492440"/>
          </a:xfrm>
          <a:prstGeom prst="rect">
            <a:avLst/>
          </a:prstGeom>
          <a:noFill/>
        </p:spPr>
        <p:txBody>
          <a:bodyPr wrap="none" lIns="121917" tIns="60959" rIns="121917" bIns="6095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1:1</a:t>
            </a:r>
          </a:p>
        </p:txBody>
      </p:sp>
      <p:cxnSp>
        <p:nvCxnSpPr>
          <p:cNvPr id="15" name="Elbow Connector 14"/>
          <p:cNvCxnSpPr>
            <a:cxnSpLocks/>
            <a:stCxn id="17" idx="3"/>
            <a:endCxn id="29" idx="1"/>
          </p:cNvCxnSpPr>
          <p:nvPr/>
        </p:nvCxnSpPr>
        <p:spPr>
          <a:xfrm>
            <a:off x="5155188" y="2872199"/>
            <a:ext cx="1328523" cy="530404"/>
          </a:xfrm>
          <a:prstGeom prst="bentConnector3">
            <a:avLst>
              <a:gd name="adj1" fmla="val 5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9"/>
          <p:cNvSpPr txBox="1"/>
          <p:nvPr/>
        </p:nvSpPr>
        <p:spPr>
          <a:xfrm>
            <a:off x="576385" y="1505706"/>
            <a:ext cx="4578803" cy="2732985"/>
          </a:xfrm>
          <a:prstGeom prst="roundRect">
            <a:avLst/>
          </a:prstGeom>
          <a:solidFill>
            <a:schemeClr val="accent1">
              <a:lumMod val="10000"/>
              <a:lumOff val="90000"/>
            </a:schemeClr>
          </a:solidFill>
          <a:ln/>
        </p:spPr>
        <p:style>
          <a:lnRef idx="1">
            <a:schemeClr val="accent1"/>
          </a:lnRef>
          <a:fillRef idx="3">
            <a:schemeClr val="accent1"/>
          </a:fillRef>
          <a:effectRef idx="2">
            <a:schemeClr val="accent1"/>
          </a:effectRef>
          <a:fontRef idx="minor">
            <a:schemeClr val="lt1"/>
          </a:fontRef>
        </p:style>
        <p:txBody>
          <a:bodyPr wrap="square" lIns="121907" tIns="60953" rIns="121907" bIns="60953"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80981" marR="0" lvl="0" indent="-296319" algn="l" defTabSz="609507" rtl="0" eaLnBrk="0" fontAlgn="base" latinLnBrk="0" hangingPunct="0">
              <a:lnSpc>
                <a:spcPct val="100000"/>
              </a:lnSpc>
              <a:spcBef>
                <a:spcPct val="0"/>
              </a:spcBef>
              <a:spcAft>
                <a:spcPct val="0"/>
              </a:spcAft>
              <a:buClrTx/>
              <a:buSzTx/>
              <a:buFontTx/>
              <a:buNone/>
              <a:tabLst/>
              <a:defRPr/>
            </a:pPr>
            <a:r>
              <a:rPr kumimoji="0" lang="en-CA" sz="1867" b="1" i="0" u="none" strike="noStrike" kern="1200" cap="none" spc="0" normalizeH="0" baseline="0" noProof="0" dirty="0">
                <a:ln>
                  <a:noFill/>
                </a:ln>
                <a:solidFill>
                  <a:prstClr val="black"/>
                </a:solidFill>
                <a:effectLst/>
                <a:uLnTx/>
                <a:uFillTx/>
                <a:latin typeface="Arial"/>
                <a:ea typeface="+mn-ea"/>
                <a:cs typeface="+mn-cs"/>
              </a:rPr>
              <a:t>Key Eligibility Criteria </a:t>
            </a:r>
            <a:endParaRPr kumimoji="0" lang="en-US" sz="1867" b="1" i="0" u="none" strike="noStrike" kern="1200" cap="none" spc="0" normalizeH="0" baseline="0" noProof="0" dirty="0">
              <a:ln>
                <a:noFill/>
              </a:ln>
              <a:solidFill>
                <a:prstClr val="black"/>
              </a:solidFill>
              <a:effectLst/>
              <a:uLnTx/>
              <a:uFillTx/>
              <a:latin typeface="Arial"/>
              <a:ea typeface="+mn-ea"/>
              <a:cs typeface="+mn-cs"/>
            </a:endParaRPr>
          </a:p>
          <a:p>
            <a:pPr marL="380981" marR="0" lvl="0" indent="-296319" algn="l" defTabSz="60950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err="1">
                <a:ln>
                  <a:noFill/>
                </a:ln>
                <a:solidFill>
                  <a:prstClr val="black"/>
                </a:solidFill>
                <a:effectLst/>
                <a:uLnTx/>
                <a:uFillTx/>
                <a:latin typeface="Arial"/>
                <a:ea typeface="+mn-ea"/>
                <a:cs typeface="+mn-cs"/>
              </a:rPr>
              <a:t>mHSPC</a:t>
            </a:r>
            <a:endParaRPr kumimoji="0" lang="en-US" sz="1867" b="0" i="0" u="none" strike="noStrike" kern="1200" cap="none" spc="0" normalizeH="0" baseline="0" noProof="0" dirty="0">
              <a:ln>
                <a:noFill/>
              </a:ln>
              <a:solidFill>
                <a:prstClr val="black"/>
              </a:solidFill>
              <a:effectLst/>
              <a:uLnTx/>
              <a:uFillTx/>
              <a:latin typeface="Arial"/>
              <a:ea typeface="+mn-ea"/>
              <a:cs typeface="+mn-cs"/>
            </a:endParaRPr>
          </a:p>
          <a:p>
            <a:pPr marL="380981" marR="0" lvl="0" indent="-296319" algn="l" defTabSz="60950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a:ea typeface="+mn-ea"/>
                <a:cs typeface="+mn-cs"/>
              </a:rPr>
              <a:t>ECOG 0 or 1</a:t>
            </a:r>
          </a:p>
          <a:p>
            <a:pPr marL="380981" marR="0" lvl="0" indent="-296319" algn="l" defTabSz="60950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a:ea typeface="+mn-ea"/>
                <a:cs typeface="+mn-cs"/>
              </a:rPr>
              <a:t>Candidates for ADT + docetaxel</a:t>
            </a:r>
          </a:p>
          <a:p>
            <a:pPr marL="380981" marR="0" lvl="0" indent="-296319" algn="l" defTabSz="609507" rtl="0" eaLnBrk="0" fontAlgn="base" latinLnBrk="0" hangingPunct="0">
              <a:lnSpc>
                <a:spcPct val="100000"/>
              </a:lnSpc>
              <a:spcBef>
                <a:spcPct val="0"/>
              </a:spcBef>
              <a:spcAft>
                <a:spcPct val="0"/>
              </a:spcAft>
              <a:buClrTx/>
              <a:buSzTx/>
              <a:buFontTx/>
              <a:buNone/>
              <a:tabLst/>
              <a:defRPr/>
            </a:pPr>
            <a:endParaRPr kumimoji="0" lang="en-US" sz="667" b="0" i="0" u="none" strike="noStrike" kern="1200" cap="none" spc="0" normalizeH="0" baseline="0" noProof="0" dirty="0">
              <a:ln>
                <a:noFill/>
              </a:ln>
              <a:solidFill>
                <a:prstClr val="black"/>
              </a:solidFill>
              <a:effectLst/>
              <a:uLnTx/>
              <a:uFillTx/>
              <a:latin typeface="Arial"/>
              <a:ea typeface="+mn-ea"/>
              <a:cs typeface="+mn-cs"/>
            </a:endParaRPr>
          </a:p>
          <a:p>
            <a:pPr marL="380981" marR="0" lvl="0" indent="-296319" algn="l" defTabSz="609507"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a:ea typeface="+mn-ea"/>
                <a:cs typeface="+mn-cs"/>
              </a:rPr>
              <a:t>Stratification Factors</a:t>
            </a:r>
          </a:p>
          <a:p>
            <a:pPr marL="380981" marR="0" lvl="0" indent="-296319" algn="l" defTabSz="60950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a:ea typeface="+mn-ea"/>
                <a:cs typeface="+mn-cs"/>
              </a:rPr>
              <a:t>Extent of disease </a:t>
            </a:r>
            <a:r>
              <a:rPr kumimoji="0" lang="en-US" sz="1800" b="0" i="0" u="none" strike="noStrike" kern="1200" cap="none" spc="0" normalizeH="0" baseline="0" noProof="0" dirty="0">
                <a:ln>
                  <a:noFill/>
                </a:ln>
                <a:solidFill>
                  <a:prstClr val="black"/>
                </a:solidFill>
                <a:effectLst/>
                <a:uLnTx/>
                <a:uFillTx/>
                <a:latin typeface="Arial"/>
                <a:ea typeface="+mn-ea"/>
                <a:cs typeface="+mn-cs"/>
              </a:rPr>
              <a:t>(M1a vs 1b vs 1c)</a:t>
            </a:r>
          </a:p>
          <a:p>
            <a:pPr marL="380981" marR="0" lvl="0" indent="-296319" algn="l" defTabSz="60950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a:ea typeface="+mn-ea"/>
                <a:cs typeface="+mn-cs"/>
              </a:rPr>
              <a:t>ALP level </a:t>
            </a:r>
            <a:r>
              <a:rPr kumimoji="0" lang="en-US" sz="1800" b="0" i="0" u="none" strike="noStrike" kern="1200" cap="none" spc="0" normalizeH="0" baseline="0" noProof="0" dirty="0">
                <a:ln>
                  <a:noFill/>
                </a:ln>
                <a:solidFill>
                  <a:prstClr val="black"/>
                </a:solidFill>
                <a:effectLst/>
                <a:uLnTx/>
                <a:uFillTx/>
                <a:latin typeface="Arial"/>
                <a:ea typeface="+mn-ea"/>
                <a:cs typeface="+mn-cs"/>
              </a:rPr>
              <a:t>(&lt; vs &gt; ULN)</a:t>
            </a:r>
          </a:p>
        </p:txBody>
      </p:sp>
      <p:cxnSp>
        <p:nvCxnSpPr>
          <p:cNvPr id="25" name="Elbow Connector 24"/>
          <p:cNvCxnSpPr>
            <a:cxnSpLocks/>
            <a:stCxn id="17" idx="3"/>
            <a:endCxn id="28" idx="1"/>
          </p:cNvCxnSpPr>
          <p:nvPr/>
        </p:nvCxnSpPr>
        <p:spPr>
          <a:xfrm flipV="1">
            <a:off x="5155189" y="2341286"/>
            <a:ext cx="1328524" cy="530913"/>
          </a:xfrm>
          <a:prstGeom prst="bentConnector3">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Oval 25"/>
          <p:cNvSpPr/>
          <p:nvPr/>
        </p:nvSpPr>
        <p:spPr bwMode="auto">
          <a:xfrm>
            <a:off x="5523116" y="2602635"/>
            <a:ext cx="592667" cy="588505"/>
          </a:xfrm>
          <a:prstGeom prst="ellipse">
            <a:avLst/>
          </a:prstGeom>
          <a:solidFill>
            <a:schemeClr val="tx1"/>
          </a:solidFill>
        </p:spPr>
        <p:txBody>
          <a:bodyPr lIns="121917" tIns="60959" rIns="121917" bIns="60959"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a:ea typeface="MS PGothic" panose="020B0600070205080204" pitchFamily="34" charset="-128"/>
                <a:cs typeface="Arial" panose="020B0604020202020204" pitchFamily="34" charset="0"/>
              </a:rPr>
              <a:t>R</a:t>
            </a:r>
          </a:p>
        </p:txBody>
      </p:sp>
      <p:sp>
        <p:nvSpPr>
          <p:cNvPr id="27" name="TextBox 1">
            <a:extLst>
              <a:ext uri="{FF2B5EF4-FFF2-40B4-BE49-F238E27FC236}">
                <a16:creationId xmlns:a16="http://schemas.microsoft.com/office/drawing/2014/main" id="{859A7296-34E7-96BF-C73A-D0E2560B8C03}"/>
              </a:ext>
            </a:extLst>
          </p:cNvPr>
          <p:cNvSpPr txBox="1"/>
          <p:nvPr/>
        </p:nvSpPr>
        <p:spPr>
          <a:xfrm>
            <a:off x="5337843" y="1740390"/>
            <a:ext cx="1023037" cy="3847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N=1,305</a:t>
            </a:r>
          </a:p>
        </p:txBody>
      </p:sp>
    </p:spTree>
    <p:extLst>
      <p:ext uri="{BB962C8B-B14F-4D97-AF65-F5344CB8AC3E}">
        <p14:creationId xmlns:p14="http://schemas.microsoft.com/office/powerpoint/2010/main" val="3190484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342" y="135760"/>
            <a:ext cx="11065193" cy="1325563"/>
          </a:xfrm>
        </p:spPr>
        <p:txBody>
          <a:bodyPr>
            <a:normAutofit/>
          </a:bodyPr>
          <a:lstStyle/>
          <a:p>
            <a:r>
              <a:rPr lang="en-US" sz="4800" b="1" dirty="0"/>
              <a:t>ARASENS trial (</a:t>
            </a:r>
            <a:r>
              <a:rPr lang="en-US" sz="4600" b="1" dirty="0"/>
              <a:t>ADT/</a:t>
            </a:r>
            <a:r>
              <a:rPr lang="en-US" sz="2000" b="1" dirty="0"/>
              <a:t> </a:t>
            </a:r>
            <a:r>
              <a:rPr lang="en-US" sz="4600" b="1" dirty="0" err="1"/>
              <a:t>doc</a:t>
            </a:r>
            <a:r>
              <a:rPr lang="en-US" sz="4800" b="1" dirty="0" err="1"/>
              <a:t>e</a:t>
            </a:r>
            <a:r>
              <a:rPr lang="en-US" sz="4800" b="1" dirty="0"/>
              <a:t> ± </a:t>
            </a:r>
            <a:r>
              <a:rPr lang="en-US" sz="4800" b="1" dirty="0" err="1"/>
              <a:t>da</a:t>
            </a:r>
            <a:r>
              <a:rPr lang="en-US" sz="4600" b="1" dirty="0" err="1"/>
              <a:t>rolutamide</a:t>
            </a:r>
            <a:r>
              <a:rPr lang="en-US" sz="4800" b="1" dirty="0"/>
              <a:t>)</a:t>
            </a:r>
          </a:p>
        </p:txBody>
      </p:sp>
      <p:pic>
        <p:nvPicPr>
          <p:cNvPr id="19" name="Picture 18">
            <a:extLst>
              <a:ext uri="{FF2B5EF4-FFF2-40B4-BE49-F238E27FC236}">
                <a16:creationId xmlns:a16="http://schemas.microsoft.com/office/drawing/2014/main" id="{8506F4AB-407D-29B8-46EF-FD2072816B82}"/>
              </a:ext>
            </a:extLst>
          </p:cNvPr>
          <p:cNvPicPr>
            <a:picLocks noChangeAspect="1"/>
          </p:cNvPicPr>
          <p:nvPr/>
        </p:nvPicPr>
        <p:blipFill>
          <a:blip r:embed="rId2"/>
          <a:stretch>
            <a:fillRect/>
          </a:stretch>
        </p:blipFill>
        <p:spPr>
          <a:xfrm>
            <a:off x="611692" y="1719192"/>
            <a:ext cx="10349226" cy="4890618"/>
          </a:xfrm>
          <a:prstGeom prst="rect">
            <a:avLst/>
          </a:prstGeom>
        </p:spPr>
      </p:pic>
      <p:sp>
        <p:nvSpPr>
          <p:cNvPr id="20" name="TextBox 19">
            <a:extLst>
              <a:ext uri="{FF2B5EF4-FFF2-40B4-BE49-F238E27FC236}">
                <a16:creationId xmlns:a16="http://schemas.microsoft.com/office/drawing/2014/main" id="{370A2B67-850C-09BD-707D-6CC22EBE4DA4}"/>
              </a:ext>
            </a:extLst>
          </p:cNvPr>
          <p:cNvSpPr txBox="1"/>
          <p:nvPr/>
        </p:nvSpPr>
        <p:spPr>
          <a:xfrm>
            <a:off x="2240048" y="4164501"/>
            <a:ext cx="5882059" cy="400110"/>
          </a:xfrm>
          <a:prstGeom prst="rect">
            <a:avLst/>
          </a:prstGeom>
          <a:noFill/>
          <a:ln w="381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 improvement in OS with the Triplet Regimen </a:t>
            </a:r>
          </a:p>
        </p:txBody>
      </p:sp>
      <p:sp>
        <p:nvSpPr>
          <p:cNvPr id="18" name="ZoneTexte 5"/>
          <p:cNvSpPr txBox="1">
            <a:spLocks noChangeArrowheads="1"/>
          </p:cNvSpPr>
          <p:nvPr/>
        </p:nvSpPr>
        <p:spPr bwMode="auto">
          <a:xfrm>
            <a:off x="8383367" y="6284615"/>
            <a:ext cx="34444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Smith MR, et al. </a:t>
            </a:r>
            <a:r>
              <a:rPr kumimoji="0" lang="da-DK"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NEJM </a:t>
            </a: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2022;386:1132-42.</a:t>
            </a:r>
          </a:p>
        </p:txBody>
      </p:sp>
      <p:sp>
        <p:nvSpPr>
          <p:cNvPr id="16" name="Title 1">
            <a:extLst>
              <a:ext uri="{FF2B5EF4-FFF2-40B4-BE49-F238E27FC236}">
                <a16:creationId xmlns:a16="http://schemas.microsoft.com/office/drawing/2014/main" id="{AF52F202-B180-9847-CC15-F5ADEF62F61C}"/>
              </a:ext>
            </a:extLst>
          </p:cNvPr>
          <p:cNvSpPr txBox="1">
            <a:spLocks/>
          </p:cNvSpPr>
          <p:nvPr/>
        </p:nvSpPr>
        <p:spPr>
          <a:xfrm>
            <a:off x="92712" y="1041837"/>
            <a:ext cx="104164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Overall Survival</a:t>
            </a:r>
          </a:p>
        </p:txBody>
      </p:sp>
    </p:spTree>
    <p:extLst>
      <p:ext uri="{BB962C8B-B14F-4D97-AF65-F5344CB8AC3E}">
        <p14:creationId xmlns:p14="http://schemas.microsoft.com/office/powerpoint/2010/main" val="600536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752" y="162399"/>
            <a:ext cx="11065193" cy="1325563"/>
          </a:xfrm>
        </p:spPr>
        <p:txBody>
          <a:bodyPr>
            <a:normAutofit/>
          </a:bodyPr>
          <a:lstStyle/>
          <a:p>
            <a:r>
              <a:rPr lang="en-US" sz="4800" b="1" dirty="0"/>
              <a:t>ARASENS trial:</a:t>
            </a:r>
            <a:r>
              <a:rPr lang="en-US" sz="5500" b="1" dirty="0"/>
              <a:t> </a:t>
            </a:r>
            <a:r>
              <a:rPr lang="en-US" sz="4800" b="1" dirty="0"/>
              <a:t>Two important subsets</a:t>
            </a:r>
          </a:p>
        </p:txBody>
      </p:sp>
      <p:sp>
        <p:nvSpPr>
          <p:cNvPr id="7" name="ZoneTexte 5"/>
          <p:cNvSpPr txBox="1">
            <a:spLocks noChangeArrowheads="1"/>
          </p:cNvSpPr>
          <p:nvPr/>
        </p:nvSpPr>
        <p:spPr bwMode="auto">
          <a:xfrm>
            <a:off x="709526" y="6229106"/>
            <a:ext cx="9401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Hussain M, et al. </a:t>
            </a:r>
            <a:r>
              <a:rPr kumimoji="0" lang="da-DK"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ASCO GU. </a:t>
            </a: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2023.      Hussain M et al. </a:t>
            </a:r>
            <a:r>
              <a:rPr kumimoji="0" lang="da-DK"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J </a:t>
            </a:r>
            <a:r>
              <a:rPr kumimoji="0" lang="da-DK" altLang="fr-FR" sz="1400" b="0" i="1"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Clin</a:t>
            </a:r>
            <a:r>
              <a:rPr kumimoji="0" lang="da-DK"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r>
              <a:rPr kumimoji="0" lang="da-DK" altLang="fr-FR" sz="1400" b="0" i="1"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Oncol</a:t>
            </a:r>
            <a:r>
              <a:rPr kumimoji="0" lang="da-DK"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2023;41(20):3595-3607.</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938" b="15512"/>
          <a:stretch/>
        </p:blipFill>
        <p:spPr bwMode="auto">
          <a:xfrm>
            <a:off x="119743" y="2447121"/>
            <a:ext cx="5865810" cy="355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820" b="14952"/>
          <a:stretch/>
        </p:blipFill>
        <p:spPr bwMode="auto">
          <a:xfrm>
            <a:off x="6206447" y="2447121"/>
            <a:ext cx="5865809" cy="355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6206447" y="1666636"/>
            <a:ext cx="5865809" cy="580184"/>
          </a:xfrm>
          <a:prstGeom prst="rect">
            <a:avLst/>
          </a:prstGeom>
        </p:spPr>
      </p:pic>
      <p:pic>
        <p:nvPicPr>
          <p:cNvPr id="4" name="Picture 3"/>
          <p:cNvPicPr>
            <a:picLocks noChangeAspect="1"/>
          </p:cNvPicPr>
          <p:nvPr/>
        </p:nvPicPr>
        <p:blipFill>
          <a:blip r:embed="rId5"/>
          <a:stretch>
            <a:fillRect/>
          </a:stretch>
        </p:blipFill>
        <p:spPr>
          <a:xfrm>
            <a:off x="119743" y="1666636"/>
            <a:ext cx="5715001" cy="498708"/>
          </a:xfrm>
          <a:prstGeom prst="rect">
            <a:avLst/>
          </a:prstGeom>
        </p:spPr>
      </p:pic>
    </p:spTree>
    <p:extLst>
      <p:ext uri="{BB962C8B-B14F-4D97-AF65-F5344CB8AC3E}">
        <p14:creationId xmlns:p14="http://schemas.microsoft.com/office/powerpoint/2010/main" val="233451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08" r="3834"/>
          <a:stretch/>
        </p:blipFill>
        <p:spPr>
          <a:xfrm>
            <a:off x="735107" y="1521616"/>
            <a:ext cx="10685930" cy="4920223"/>
          </a:xfrm>
          <a:prstGeom prst="rect">
            <a:avLst/>
          </a:prstGeom>
        </p:spPr>
      </p:pic>
      <p:pic>
        <p:nvPicPr>
          <p:cNvPr id="3" name="Picture 2"/>
          <p:cNvPicPr>
            <a:picLocks noChangeAspect="1"/>
          </p:cNvPicPr>
          <p:nvPr/>
        </p:nvPicPr>
        <p:blipFill rotWithShape="1">
          <a:blip r:embed="rId3"/>
          <a:srcRect b="10311"/>
          <a:stretch/>
        </p:blipFill>
        <p:spPr>
          <a:xfrm>
            <a:off x="6257079" y="1641932"/>
            <a:ext cx="5026441" cy="341015"/>
          </a:xfrm>
          <a:prstGeom prst="rect">
            <a:avLst/>
          </a:prstGeom>
        </p:spPr>
      </p:pic>
      <p:pic>
        <p:nvPicPr>
          <p:cNvPr id="5" name="Picture 4"/>
          <p:cNvPicPr>
            <a:picLocks noChangeAspect="1"/>
          </p:cNvPicPr>
          <p:nvPr/>
        </p:nvPicPr>
        <p:blipFill rotWithShape="1">
          <a:blip r:embed="rId4"/>
          <a:srcRect b="11751"/>
          <a:stretch/>
        </p:blipFill>
        <p:spPr>
          <a:xfrm>
            <a:off x="5535105" y="4665073"/>
            <a:ext cx="1843595" cy="230401"/>
          </a:xfrm>
          <a:prstGeom prst="rect">
            <a:avLst/>
          </a:prstGeom>
        </p:spPr>
      </p:pic>
      <p:sp>
        <p:nvSpPr>
          <p:cNvPr id="6" name="Title 1"/>
          <p:cNvSpPr txBox="1">
            <a:spLocks/>
          </p:cNvSpPr>
          <p:nvPr/>
        </p:nvSpPr>
        <p:spPr>
          <a:xfrm>
            <a:off x="829765" y="213983"/>
            <a:ext cx="104304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t>Triplet Therapy: Design of PEACE-1 (2x2)</a:t>
            </a:r>
          </a:p>
        </p:txBody>
      </p:sp>
      <p:sp>
        <p:nvSpPr>
          <p:cNvPr id="7" name="ZoneTexte 5">
            <a:extLst>
              <a:ext uri="{FF2B5EF4-FFF2-40B4-BE49-F238E27FC236}">
                <a16:creationId xmlns:a16="http://schemas.microsoft.com/office/drawing/2014/main" id="{3AF244B1-69B9-786C-AA00-2C0E58A99E8E}"/>
              </a:ext>
            </a:extLst>
          </p:cNvPr>
          <p:cNvSpPr txBox="1">
            <a:spLocks noChangeArrowheads="1"/>
          </p:cNvSpPr>
          <p:nvPr/>
        </p:nvSpPr>
        <p:spPr bwMode="auto">
          <a:xfrm>
            <a:off x="1293176" y="6490128"/>
            <a:ext cx="7884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Bossi</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ASCO Annual</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2023 </a:t>
            </a:r>
          </a:p>
        </p:txBody>
      </p:sp>
    </p:spTree>
    <p:extLst>
      <p:ext uri="{BB962C8B-B14F-4D97-AF65-F5344CB8AC3E}">
        <p14:creationId xmlns:p14="http://schemas.microsoft.com/office/powerpoint/2010/main" val="2527770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378" y="43653"/>
            <a:ext cx="11698941" cy="1325563"/>
          </a:xfrm>
        </p:spPr>
        <p:txBody>
          <a:bodyPr>
            <a:normAutofit fontScale="90000"/>
          </a:bodyPr>
          <a:lstStyle/>
          <a:p>
            <a:r>
              <a:rPr lang="en-US" sz="4800" b="1" dirty="0"/>
              <a:t>PEACE-1:</a:t>
            </a:r>
            <a:r>
              <a:rPr lang="en-US" sz="5500" b="1" dirty="0"/>
              <a:t> </a:t>
            </a:r>
            <a:r>
              <a:rPr lang="en-US" sz="4800" b="1" dirty="0"/>
              <a:t>ADT/</a:t>
            </a:r>
            <a:r>
              <a:rPr lang="en-US" sz="4800" b="1" dirty="0" err="1"/>
              <a:t>doce</a:t>
            </a:r>
            <a:r>
              <a:rPr lang="en-US" sz="4800" b="1" dirty="0"/>
              <a:t> + </a:t>
            </a:r>
            <a:r>
              <a:rPr lang="en-US" sz="4800" b="1" dirty="0" err="1"/>
              <a:t>Abiraterone</a:t>
            </a:r>
            <a:r>
              <a:rPr lang="en-US" sz="4800" b="1" dirty="0"/>
              <a:t> </a:t>
            </a:r>
            <a:r>
              <a:rPr lang="en-US" sz="5500" b="1" dirty="0"/>
              <a:t>&gt;</a:t>
            </a:r>
            <a:r>
              <a:rPr lang="en-US" sz="4800" b="1" dirty="0"/>
              <a:t> ADT/</a:t>
            </a:r>
            <a:r>
              <a:rPr lang="en-US" sz="4800" b="1" dirty="0" err="1"/>
              <a:t>doce</a:t>
            </a:r>
            <a:endParaRPr lang="en-US" sz="4800" b="1" dirty="0"/>
          </a:p>
        </p:txBody>
      </p:sp>
      <p:grpSp>
        <p:nvGrpSpPr>
          <p:cNvPr id="3" name="Group 2"/>
          <p:cNvGrpSpPr/>
          <p:nvPr/>
        </p:nvGrpSpPr>
        <p:grpSpPr>
          <a:xfrm>
            <a:off x="82558" y="1373628"/>
            <a:ext cx="5811031" cy="4789019"/>
            <a:chOff x="378396" y="1391558"/>
            <a:chExt cx="5811031" cy="4789019"/>
          </a:xfrm>
        </p:grpSpPr>
        <p:pic>
          <p:nvPicPr>
            <p:cNvPr id="4" name="Immagine 10"/>
            <p:cNvPicPr>
              <a:picLocks noChangeAspect="1"/>
            </p:cNvPicPr>
            <p:nvPr/>
          </p:nvPicPr>
          <p:blipFill>
            <a:blip r:embed="rId2">
              <a:lum contrast="29000"/>
            </a:blip>
            <a:stretch>
              <a:fillRect/>
            </a:stretch>
          </p:blipFill>
          <p:spPr>
            <a:xfrm>
              <a:off x="2194685" y="1391558"/>
              <a:ext cx="3994742" cy="4789019"/>
            </a:xfrm>
            <a:prstGeom prst="rect">
              <a:avLst/>
            </a:prstGeom>
          </p:spPr>
        </p:pic>
        <p:pic>
          <p:nvPicPr>
            <p:cNvPr id="5" name="Immagine 13"/>
            <p:cNvPicPr>
              <a:picLocks noChangeAspect="1"/>
            </p:cNvPicPr>
            <p:nvPr/>
          </p:nvPicPr>
          <p:blipFill rotWithShape="1">
            <a:blip r:embed="rId3">
              <a:lum contrast="16000"/>
            </a:blip>
            <a:srcRect r="74585" b="31674"/>
            <a:stretch/>
          </p:blipFill>
          <p:spPr>
            <a:xfrm>
              <a:off x="378396" y="1391558"/>
              <a:ext cx="1823873" cy="3514905"/>
            </a:xfrm>
            <a:prstGeom prst="rect">
              <a:avLst/>
            </a:prstGeom>
          </p:spPr>
        </p:pic>
        <p:pic>
          <p:nvPicPr>
            <p:cNvPr id="6" name="Immagine 11"/>
            <p:cNvPicPr>
              <a:picLocks noChangeAspect="1"/>
            </p:cNvPicPr>
            <p:nvPr/>
          </p:nvPicPr>
          <p:blipFill rotWithShape="1">
            <a:blip r:embed="rId3">
              <a:lum contrast="15000"/>
            </a:blip>
            <a:srcRect t="70149" r="69968"/>
            <a:stretch/>
          </p:blipFill>
          <p:spPr>
            <a:xfrm>
              <a:off x="431564" y="4686317"/>
              <a:ext cx="1761848" cy="1494259"/>
            </a:xfrm>
            <a:prstGeom prst="rect">
              <a:avLst/>
            </a:prstGeom>
          </p:spPr>
        </p:pic>
        <p:cxnSp>
          <p:nvCxnSpPr>
            <p:cNvPr id="7" name="Connettore 1 9"/>
            <p:cNvCxnSpPr/>
            <p:nvPr/>
          </p:nvCxnSpPr>
          <p:spPr>
            <a:xfrm>
              <a:off x="2487499" y="3158124"/>
              <a:ext cx="3377024" cy="2743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CasellaDiTesto 6"/>
            <p:cNvSpPr txBox="1"/>
            <p:nvPr/>
          </p:nvSpPr>
          <p:spPr>
            <a:xfrm>
              <a:off x="3206879" y="1830697"/>
              <a:ext cx="291643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Light" panose="020F0302020204030204"/>
                  <a:ea typeface="+mn-ea"/>
                  <a:cs typeface="+mn-cs"/>
                </a:rPr>
                <a:t>Median </a:t>
              </a:r>
              <a:r>
                <a:rPr kumimoji="0" lang="en-GB"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rPFS</a:t>
              </a:r>
              <a:r>
                <a:rPr kumimoji="0" lang="en-GB" sz="1800" b="1" i="0" u="none" strike="noStrike" kern="1200" cap="none" spc="0" normalizeH="0" baseline="0" noProof="0" dirty="0">
                  <a:ln>
                    <a:noFill/>
                  </a:ln>
                  <a:solidFill>
                    <a:prstClr val="black"/>
                  </a:solidFill>
                  <a:effectLst/>
                  <a:uLnTx/>
                  <a:uFillTx/>
                  <a:latin typeface="Calibri Light" panose="020F0302020204030204"/>
                  <a:ea typeface="+mn-ea"/>
                  <a:cs typeface="+mn-cs"/>
                </a:rPr>
                <a:t> = 2.03 vs 4.46 </a:t>
              </a:r>
              <a:r>
                <a:rPr kumimoji="0" lang="en-GB"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yr</a:t>
              </a:r>
              <a:endParaRPr kumimoji="0" lang="en-GB"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grpSp>
        <p:nvGrpSpPr>
          <p:cNvPr id="9" name="Group 8"/>
          <p:cNvGrpSpPr/>
          <p:nvPr/>
        </p:nvGrpSpPr>
        <p:grpSpPr>
          <a:xfrm>
            <a:off x="5991657" y="1373674"/>
            <a:ext cx="6004351" cy="4789020"/>
            <a:chOff x="6188883" y="1570898"/>
            <a:chExt cx="6004351" cy="4789020"/>
          </a:xfrm>
        </p:grpSpPr>
        <p:pic>
          <p:nvPicPr>
            <p:cNvPr id="10" name="Immagine 2"/>
            <p:cNvPicPr>
              <a:picLocks noChangeAspect="1"/>
            </p:cNvPicPr>
            <p:nvPr/>
          </p:nvPicPr>
          <p:blipFill>
            <a:blip r:embed="rId4">
              <a:lum contrast="5000"/>
            </a:blip>
            <a:stretch>
              <a:fillRect/>
            </a:stretch>
          </p:blipFill>
          <p:spPr>
            <a:xfrm>
              <a:off x="6188883" y="1579816"/>
              <a:ext cx="5757831" cy="4771186"/>
            </a:xfrm>
            <a:prstGeom prst="rect">
              <a:avLst/>
            </a:prstGeom>
          </p:spPr>
        </p:pic>
        <p:pic>
          <p:nvPicPr>
            <p:cNvPr id="11" name="Immagine 1"/>
            <p:cNvPicPr>
              <a:picLocks noChangeAspect="1"/>
            </p:cNvPicPr>
            <p:nvPr/>
          </p:nvPicPr>
          <p:blipFill>
            <a:blip r:embed="rId5"/>
            <a:stretch>
              <a:fillRect/>
            </a:stretch>
          </p:blipFill>
          <p:spPr>
            <a:xfrm>
              <a:off x="8070909" y="1570899"/>
              <a:ext cx="4007014" cy="4789019"/>
            </a:xfrm>
            <a:prstGeom prst="rect">
              <a:avLst/>
            </a:prstGeom>
          </p:spPr>
        </p:pic>
        <p:sp>
          <p:nvSpPr>
            <p:cNvPr id="12" name="Rettangolo 7"/>
            <p:cNvSpPr/>
            <p:nvPr/>
          </p:nvSpPr>
          <p:spPr>
            <a:xfrm>
              <a:off x="7782219" y="1570898"/>
              <a:ext cx="301122" cy="295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ttore 1 9"/>
            <p:cNvCxnSpPr/>
            <p:nvPr/>
          </p:nvCxnSpPr>
          <p:spPr>
            <a:xfrm>
              <a:off x="8314835" y="3327943"/>
              <a:ext cx="3763088" cy="2743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CasellaDiTesto 5"/>
            <p:cNvSpPr txBox="1"/>
            <p:nvPr/>
          </p:nvSpPr>
          <p:spPr>
            <a:xfrm>
              <a:off x="9438605" y="1899882"/>
              <a:ext cx="27546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Light" panose="020F0302020204030204"/>
                  <a:ea typeface="+mn-ea"/>
                  <a:cs typeface="+mn-cs"/>
                </a:rPr>
                <a:t>M</a:t>
              </a:r>
              <a:r>
                <a:rPr kumimoji="0" lang="en-GB"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edian</a:t>
              </a:r>
              <a:r>
                <a:rPr kumimoji="0" lang="en-GB" sz="1800" b="1" i="0" u="none" strike="noStrike" kern="1200" cap="none" spc="0" normalizeH="0" baseline="0" noProof="0" dirty="0">
                  <a:ln>
                    <a:noFill/>
                  </a:ln>
                  <a:solidFill>
                    <a:prstClr val="black"/>
                  </a:solidFill>
                  <a:effectLst/>
                  <a:uLnTx/>
                  <a:uFillTx/>
                  <a:latin typeface="Calibri Light" panose="020F0302020204030204"/>
                  <a:ea typeface="+mn-ea"/>
                  <a:cs typeface="+mn-cs"/>
                </a:rPr>
                <a:t> OS = 4.43 </a:t>
              </a:r>
              <a:r>
                <a:rPr kumimoji="0" lang="en-GB"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yr</a:t>
              </a:r>
              <a:r>
                <a:rPr kumimoji="0" lang="en-GB" sz="1800" b="1" i="0" u="none" strike="noStrike" kern="1200" cap="none" spc="0" normalizeH="0" baseline="0" noProof="0" dirty="0">
                  <a:ln>
                    <a:noFill/>
                  </a:ln>
                  <a:solidFill>
                    <a:prstClr val="black"/>
                  </a:solidFill>
                  <a:effectLst/>
                  <a:uLnTx/>
                  <a:uFillTx/>
                  <a:latin typeface="Calibri Light" panose="020F0302020204030204"/>
                  <a:ea typeface="+mn-ea"/>
                  <a:cs typeface="+mn-cs"/>
                </a:rPr>
                <a:t> vs NR</a:t>
              </a:r>
            </a:p>
          </p:txBody>
        </p:sp>
      </p:grpSp>
      <p:sp>
        <p:nvSpPr>
          <p:cNvPr id="15" name="ZoneTexte 5">
            <a:extLst>
              <a:ext uri="{FF2B5EF4-FFF2-40B4-BE49-F238E27FC236}">
                <a16:creationId xmlns:a16="http://schemas.microsoft.com/office/drawing/2014/main" id="{4B399078-5BB0-A1F0-7ADB-212F185D5E6E}"/>
              </a:ext>
            </a:extLst>
          </p:cNvPr>
          <p:cNvSpPr txBox="1">
            <a:spLocks noChangeArrowheads="1"/>
          </p:cNvSpPr>
          <p:nvPr/>
        </p:nvSpPr>
        <p:spPr bwMode="auto">
          <a:xfrm>
            <a:off x="1360909" y="6490128"/>
            <a:ext cx="7884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Fizazi</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K,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Lancet</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2022 </a:t>
            </a:r>
          </a:p>
        </p:txBody>
      </p:sp>
    </p:spTree>
    <p:extLst>
      <p:ext uri="{BB962C8B-B14F-4D97-AF65-F5344CB8AC3E}">
        <p14:creationId xmlns:p14="http://schemas.microsoft.com/office/powerpoint/2010/main" val="910083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102" y="123552"/>
            <a:ext cx="10949733" cy="1011215"/>
          </a:xfrm>
        </p:spPr>
        <p:txBody>
          <a:bodyPr>
            <a:normAutofit/>
          </a:bodyPr>
          <a:lstStyle/>
          <a:p>
            <a:r>
              <a:rPr lang="en-US" sz="4800" b="1" dirty="0"/>
              <a:t>PEACE-1 </a:t>
            </a:r>
            <a:r>
              <a:rPr lang="en-US" sz="4600" b="1" dirty="0"/>
              <a:t>(</a:t>
            </a:r>
            <a:r>
              <a:rPr lang="en-US" sz="4600" b="1" dirty="0" err="1"/>
              <a:t>Abiraterone</a:t>
            </a:r>
            <a:r>
              <a:rPr lang="en-US" sz="4600" b="1" dirty="0"/>
              <a:t>)</a:t>
            </a:r>
            <a:r>
              <a:rPr lang="en-US" sz="4800" b="1" dirty="0"/>
              <a:t>:</a:t>
            </a:r>
            <a:r>
              <a:rPr lang="en-US" sz="5500" b="1" dirty="0"/>
              <a:t> </a:t>
            </a:r>
            <a:r>
              <a:rPr lang="en-US" sz="4800" b="1" dirty="0"/>
              <a:t>OS Subsets</a:t>
            </a:r>
          </a:p>
        </p:txBody>
      </p:sp>
      <p:sp>
        <p:nvSpPr>
          <p:cNvPr id="18" name="ZoneTexte 5"/>
          <p:cNvSpPr txBox="1">
            <a:spLocks noChangeArrowheads="1"/>
          </p:cNvSpPr>
          <p:nvPr/>
        </p:nvSpPr>
        <p:spPr bwMode="auto">
          <a:xfrm>
            <a:off x="285643" y="6427868"/>
            <a:ext cx="7884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Fizazi</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K,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Lancet</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2022 </a:t>
            </a:r>
          </a:p>
        </p:txBody>
      </p:sp>
      <p:grpSp>
        <p:nvGrpSpPr>
          <p:cNvPr id="3" name="Group 2">
            <a:extLst>
              <a:ext uri="{FF2B5EF4-FFF2-40B4-BE49-F238E27FC236}">
                <a16:creationId xmlns:a16="http://schemas.microsoft.com/office/drawing/2014/main" id="{E25EF048-1264-1488-06EE-48107096D8C7}"/>
              </a:ext>
            </a:extLst>
          </p:cNvPr>
          <p:cNvGrpSpPr/>
          <p:nvPr/>
        </p:nvGrpSpPr>
        <p:grpSpPr>
          <a:xfrm>
            <a:off x="2403818" y="1011215"/>
            <a:ext cx="7384364" cy="5723233"/>
            <a:chOff x="2050743" y="1508210"/>
            <a:chExt cx="6480699" cy="5022850"/>
          </a:xfrm>
        </p:grpSpPr>
        <p:pic>
          <p:nvPicPr>
            <p:cNvPr id="16" name="Picture 1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89100" y="1508210"/>
              <a:ext cx="5757862"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2050743" y="4945891"/>
              <a:ext cx="6480699" cy="594804"/>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06065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587" y="184512"/>
            <a:ext cx="11180768" cy="1325563"/>
          </a:xfrm>
        </p:spPr>
        <p:txBody>
          <a:bodyPr>
            <a:normAutofit fontScale="90000"/>
          </a:bodyPr>
          <a:lstStyle/>
          <a:p>
            <a:r>
              <a:rPr lang="en-US" sz="4800" b="1" dirty="0"/>
              <a:t>Triplet: Consistent benefit in </a:t>
            </a:r>
            <a:r>
              <a:rPr lang="en-US" sz="4800" b="1" i="1" dirty="0"/>
              <a:t>de novo </a:t>
            </a:r>
            <a:r>
              <a:rPr lang="en-US" sz="4800" b="1" dirty="0" err="1"/>
              <a:t>mHSPC</a:t>
            </a:r>
            <a:endParaRPr lang="en-US" sz="4800" b="1" dirty="0"/>
          </a:p>
        </p:txBody>
      </p:sp>
      <p:sp>
        <p:nvSpPr>
          <p:cNvPr id="18" name="ZoneTexte 5"/>
          <p:cNvSpPr txBox="1">
            <a:spLocks noChangeArrowheads="1"/>
          </p:cNvSpPr>
          <p:nvPr/>
        </p:nvSpPr>
        <p:spPr bwMode="auto">
          <a:xfrm>
            <a:off x="3649369" y="6231993"/>
            <a:ext cx="53688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Fizazi</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K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Lancet</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2022;  Smith M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NEJM</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2022;  Davis I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ASCO</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2022</a:t>
            </a:r>
          </a:p>
        </p:txBody>
      </p:sp>
      <p:sp>
        <p:nvSpPr>
          <p:cNvPr id="6" name="TextBox 5">
            <a:extLst>
              <a:ext uri="{FF2B5EF4-FFF2-40B4-BE49-F238E27FC236}">
                <a16:creationId xmlns:a16="http://schemas.microsoft.com/office/drawing/2014/main" id="{3A8A6853-F06A-5C15-2CA9-B26BCDE97E30}"/>
              </a:ext>
            </a:extLst>
          </p:cNvPr>
          <p:cNvSpPr txBox="1"/>
          <p:nvPr/>
        </p:nvSpPr>
        <p:spPr>
          <a:xfrm>
            <a:off x="960588" y="1559429"/>
            <a:ext cx="321023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545FF"/>
                </a:solidFill>
                <a:effectLst/>
                <a:uLnTx/>
                <a:uFillTx/>
                <a:latin typeface="Calibri" panose="020F0502020204030204"/>
                <a:ea typeface="+mn-ea"/>
                <a:cs typeface="+mn-cs"/>
              </a:rPr>
              <a:t>ADT + Doc + Abi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&gt; ADT + Doc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PEACE-1 (all </a:t>
            </a:r>
            <a:r>
              <a:rPr kumimoji="0" lang="en-US" sz="2000" b="1" i="1" u="none" strike="noStrike" kern="1200" cap="none" spc="0" normalizeH="0" baseline="0" noProof="0" dirty="0">
                <a:ln>
                  <a:noFill/>
                </a:ln>
                <a:solidFill>
                  <a:srgbClr val="7030A0"/>
                </a:solidFill>
                <a:effectLst/>
                <a:uLnTx/>
                <a:uFillTx/>
                <a:latin typeface="Calibri" panose="020F0502020204030204"/>
                <a:ea typeface="+mn-ea"/>
                <a:cs typeface="+mn-cs"/>
              </a:rPr>
              <a:t>De novo</a:t>
            </a: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79579156-52F1-3CFA-4413-E4A294EF7D24}"/>
              </a:ext>
            </a:extLst>
          </p:cNvPr>
          <p:cNvSpPr txBox="1"/>
          <p:nvPr/>
        </p:nvSpPr>
        <p:spPr>
          <a:xfrm>
            <a:off x="4684677" y="1564191"/>
            <a:ext cx="336899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545FF"/>
                </a:solidFill>
                <a:effectLst/>
                <a:uLnTx/>
                <a:uFillTx/>
                <a:latin typeface="Calibri" panose="020F0502020204030204"/>
                <a:ea typeface="+mn-ea"/>
                <a:cs typeface="+mn-cs"/>
              </a:rPr>
              <a:t>ADT + Doc + Daro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&gt; ADT + Doc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ARASENS (</a:t>
            </a:r>
            <a:r>
              <a:rPr kumimoji="0" lang="en-US" sz="2000" b="1" i="1" u="none" strike="noStrike" kern="1200" cap="none" spc="0" normalizeH="0" baseline="0" noProof="0" dirty="0">
                <a:ln>
                  <a:noFill/>
                </a:ln>
                <a:solidFill>
                  <a:srgbClr val="7030A0"/>
                </a:solidFill>
                <a:effectLst/>
                <a:uLnTx/>
                <a:uFillTx/>
                <a:latin typeface="Calibri" panose="020F0502020204030204"/>
                <a:ea typeface="+mn-ea"/>
                <a:cs typeface="+mn-cs"/>
              </a:rPr>
              <a:t>De novo</a:t>
            </a: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 subset)</a:t>
            </a:r>
          </a:p>
        </p:txBody>
      </p:sp>
      <p:sp>
        <p:nvSpPr>
          <p:cNvPr id="8" name="TextBox 7">
            <a:extLst>
              <a:ext uri="{FF2B5EF4-FFF2-40B4-BE49-F238E27FC236}">
                <a16:creationId xmlns:a16="http://schemas.microsoft.com/office/drawing/2014/main" id="{063A2A0E-FD01-A7F0-D4C3-C53456D8337E}"/>
              </a:ext>
            </a:extLst>
          </p:cNvPr>
          <p:cNvSpPr txBox="1"/>
          <p:nvPr/>
        </p:nvSpPr>
        <p:spPr>
          <a:xfrm>
            <a:off x="8506719" y="1560498"/>
            <a:ext cx="334322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545FF"/>
                </a:solidFill>
                <a:effectLst/>
                <a:uLnTx/>
                <a:uFillTx/>
                <a:latin typeface="Calibri" panose="020F0502020204030204"/>
                <a:ea typeface="+mn-ea"/>
                <a:cs typeface="+mn-cs"/>
              </a:rPr>
              <a:t>ADT </a:t>
            </a:r>
            <a:r>
              <a:rPr kumimoji="0" lang="en-US" sz="2000" b="1" i="0" u="sng" strike="noStrike" kern="1200" cap="none" spc="0" normalizeH="0" baseline="0" noProof="0" dirty="0">
                <a:ln>
                  <a:noFill/>
                </a:ln>
                <a:solidFill>
                  <a:srgbClr val="0545FF"/>
                </a:solidFill>
                <a:effectLst/>
                <a:uLnTx/>
                <a:uFillTx/>
                <a:latin typeface="Calibri" panose="020F0502020204030204"/>
                <a:ea typeface="+mn-ea"/>
                <a:cs typeface="+mn-cs"/>
              </a:rPr>
              <a:t>+ Doc</a:t>
            </a:r>
            <a:r>
              <a:rPr kumimoji="0" lang="en-US" sz="2000" b="1" i="0" u="none" strike="noStrike" kern="1200" cap="none" spc="0" normalizeH="0" baseline="0" noProof="0" dirty="0">
                <a:ln>
                  <a:noFill/>
                </a:ln>
                <a:solidFill>
                  <a:srgbClr val="0545FF"/>
                </a:solidFill>
                <a:effectLst/>
                <a:uLnTx/>
                <a:uFillTx/>
                <a:latin typeface="Calibri" panose="020F0502020204030204"/>
                <a:ea typeface="+mn-ea"/>
                <a:cs typeface="+mn-cs"/>
              </a:rPr>
              <a:t> + Enza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&gt; ADT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 Doc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ENZAMET (</a:t>
            </a:r>
            <a:r>
              <a:rPr kumimoji="0" lang="en-US" sz="2000" b="1" i="1" u="none" strike="noStrike" kern="1200" cap="none" spc="0" normalizeH="0" baseline="0" noProof="0" dirty="0">
                <a:ln>
                  <a:noFill/>
                </a:ln>
                <a:solidFill>
                  <a:srgbClr val="7030A0"/>
                </a:solidFill>
                <a:effectLst/>
                <a:uLnTx/>
                <a:uFillTx/>
                <a:latin typeface="Calibri" panose="020F0502020204030204"/>
                <a:ea typeface="+mn-ea"/>
                <a:cs typeface="+mn-cs"/>
              </a:rPr>
              <a:t>De novo </a:t>
            </a: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subset)</a:t>
            </a:r>
          </a:p>
        </p:txBody>
      </p:sp>
      <p:grpSp>
        <p:nvGrpSpPr>
          <p:cNvPr id="9" name="Group 8">
            <a:extLst>
              <a:ext uri="{FF2B5EF4-FFF2-40B4-BE49-F238E27FC236}">
                <a16:creationId xmlns:a16="http://schemas.microsoft.com/office/drawing/2014/main" id="{BB81C79C-ED20-E81A-5545-BC851BC7AD40}"/>
              </a:ext>
            </a:extLst>
          </p:cNvPr>
          <p:cNvGrpSpPr/>
          <p:nvPr/>
        </p:nvGrpSpPr>
        <p:grpSpPr>
          <a:xfrm>
            <a:off x="104503" y="2504733"/>
            <a:ext cx="4461164" cy="3746575"/>
            <a:chOff x="7069473" y="991257"/>
            <a:chExt cx="1924486" cy="1550034"/>
          </a:xfrm>
        </p:grpSpPr>
        <p:pic>
          <p:nvPicPr>
            <p:cNvPr id="10" name="Picture 9">
              <a:extLst>
                <a:ext uri="{FF2B5EF4-FFF2-40B4-BE49-F238E27FC236}">
                  <a16:creationId xmlns:a16="http://schemas.microsoft.com/office/drawing/2014/main" id="{02EB1E99-BAA2-028C-01D0-1FE7AD03EC10}"/>
                </a:ext>
              </a:extLst>
            </p:cNvPr>
            <p:cNvPicPr preferRelativeResize="0">
              <a:picLocks/>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4686" r="79761" b="49943"/>
            <a:stretch/>
          </p:blipFill>
          <p:spPr>
            <a:xfrm>
              <a:off x="7069473" y="991257"/>
              <a:ext cx="681154" cy="1550034"/>
            </a:xfrm>
            <a:prstGeom prst="rect">
              <a:avLst/>
            </a:prstGeom>
          </p:spPr>
        </p:pic>
        <p:pic>
          <p:nvPicPr>
            <p:cNvPr id="11" name="Picture 10">
              <a:extLst>
                <a:ext uri="{FF2B5EF4-FFF2-40B4-BE49-F238E27FC236}">
                  <a16:creationId xmlns:a16="http://schemas.microsoft.com/office/drawing/2014/main" id="{708B3B2A-AEF9-FF38-7F1B-6C1DB05D4183}"/>
                </a:ext>
              </a:extLst>
            </p:cNvPr>
            <p:cNvPicPr preferRelativeResize="0">
              <a:picLocks/>
            </p:cNvPicPr>
            <p:nvPr/>
          </p:nvPicPr>
          <p:blipFill rotWithShape="1">
            <a:blip r:embed="rId2">
              <a:extLst>
                <a:ext uri="{BEBA8EAE-BF5A-486C-A8C5-ECC9F3942E4B}">
                  <a14:imgProps xmlns:a14="http://schemas.microsoft.com/office/drawing/2010/main">
                    <a14:imgLayer r:embed="rId4">
                      <a14:imgEffect>
                        <a14:sharpenSoften amount="25000"/>
                      </a14:imgEffect>
                    </a14:imgLayer>
                  </a14:imgProps>
                </a:ext>
              </a:extLst>
            </a:blip>
            <a:srcRect l="60620" t="4686" b="53342"/>
            <a:stretch/>
          </p:blipFill>
          <p:spPr>
            <a:xfrm>
              <a:off x="7695535" y="991257"/>
              <a:ext cx="1298424" cy="1433921"/>
            </a:xfrm>
            <a:prstGeom prst="rect">
              <a:avLst/>
            </a:prstGeom>
          </p:spPr>
        </p:pic>
      </p:grpSp>
      <p:pic>
        <p:nvPicPr>
          <p:cNvPr id="12" name="Picture 4">
            <a:extLst>
              <a:ext uri="{FF2B5EF4-FFF2-40B4-BE49-F238E27FC236}">
                <a16:creationId xmlns:a16="http://schemas.microsoft.com/office/drawing/2014/main" id="{D3DA0AEF-6594-302D-193B-13B65AA63BC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150"/>
          <a:stretch/>
        </p:blipFill>
        <p:spPr bwMode="auto">
          <a:xfrm>
            <a:off x="4770693" y="2601779"/>
            <a:ext cx="3282984" cy="29281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D23C397-7796-4671-C814-1E0488B43DBE}"/>
              </a:ext>
            </a:extLst>
          </p:cNvPr>
          <p:cNvSpPr txBox="1"/>
          <p:nvPr/>
        </p:nvSpPr>
        <p:spPr>
          <a:xfrm>
            <a:off x="5209853" y="3780223"/>
            <a:ext cx="1952779"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HR: 0.71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(95% CI: 0.59–0.85)</a:t>
            </a:r>
          </a:p>
        </p:txBody>
      </p:sp>
      <p:pic>
        <p:nvPicPr>
          <p:cNvPr id="14" name="Picture 13">
            <a:extLst>
              <a:ext uri="{FF2B5EF4-FFF2-40B4-BE49-F238E27FC236}">
                <a16:creationId xmlns:a16="http://schemas.microsoft.com/office/drawing/2014/main" id="{640E0C0C-34D6-ABE1-4C1A-B4ACD69580D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8391625" y="2643965"/>
            <a:ext cx="3356238" cy="3304821"/>
          </a:xfrm>
          <a:prstGeom prst="rect">
            <a:avLst/>
          </a:prstGeom>
        </p:spPr>
      </p:pic>
      <p:sp>
        <p:nvSpPr>
          <p:cNvPr id="17" name="TextBox 40">
            <a:extLst>
              <a:ext uri="{FF2B5EF4-FFF2-40B4-BE49-F238E27FC236}">
                <a16:creationId xmlns:a16="http://schemas.microsoft.com/office/drawing/2014/main" id="{4C2FE9EB-56B1-1460-18CA-50CFB966FC04}"/>
              </a:ext>
            </a:extLst>
          </p:cNvPr>
          <p:cNvSpPr txBox="1"/>
          <p:nvPr/>
        </p:nvSpPr>
        <p:spPr>
          <a:xfrm>
            <a:off x="8866900" y="3705787"/>
            <a:ext cx="1903085"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HR: 0.73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(95% CI: 0.59–0.99)</a:t>
            </a:r>
          </a:p>
        </p:txBody>
      </p:sp>
    </p:spTree>
    <p:extLst>
      <p:ext uri="{BB962C8B-B14F-4D97-AF65-F5344CB8AC3E}">
        <p14:creationId xmlns:p14="http://schemas.microsoft.com/office/powerpoint/2010/main" val="4291223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414" y="285703"/>
            <a:ext cx="10430441" cy="1325563"/>
          </a:xfrm>
        </p:spPr>
        <p:txBody>
          <a:bodyPr>
            <a:normAutofit fontScale="90000"/>
          </a:bodyPr>
          <a:lstStyle/>
          <a:p>
            <a:r>
              <a:rPr lang="en-US" sz="4800" b="1" dirty="0"/>
              <a:t>Median OS with Treatment Intensification in </a:t>
            </a:r>
            <a:br>
              <a:rPr lang="en-US" sz="4800" b="1" dirty="0"/>
            </a:br>
            <a:r>
              <a:rPr lang="en-US" sz="4800" b="1" i="1" dirty="0"/>
              <a:t>de novo </a:t>
            </a:r>
            <a:r>
              <a:rPr lang="en-US" sz="4800" b="1" dirty="0"/>
              <a:t>High-Volume </a:t>
            </a:r>
            <a:r>
              <a:rPr lang="en-US" sz="4800" b="1" dirty="0" err="1"/>
              <a:t>mHSPC</a:t>
            </a:r>
            <a:endParaRPr lang="en-US" sz="4800" b="1" dirty="0"/>
          </a:p>
        </p:txBody>
      </p:sp>
      <p:sp>
        <p:nvSpPr>
          <p:cNvPr id="18" name="ZoneTexte 5"/>
          <p:cNvSpPr txBox="1">
            <a:spLocks noChangeArrowheads="1"/>
          </p:cNvSpPr>
          <p:nvPr/>
        </p:nvSpPr>
        <p:spPr bwMode="auto">
          <a:xfrm>
            <a:off x="1293176" y="6175684"/>
            <a:ext cx="7884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1. </a:t>
            </a: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Kyriakopoulos</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JCO.</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2018;36:1080. 2. Gravis. </a:t>
            </a:r>
            <a:r>
              <a:rPr kumimoji="0" lang="en-US" altLang="fr-FR" sz="1400" b="0" i="1"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Eur</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Urol. </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2018;73:847. 3. Clarke.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Ann </a:t>
            </a:r>
            <a:r>
              <a:rPr kumimoji="0" lang="en-US" altLang="fr-FR" sz="1400" b="0" i="1"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Oncol</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2019;30:1992. </a:t>
            </a:r>
            <a:b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b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4. </a:t>
            </a: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Fizazi</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Lancet.</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2022;399:1695. 5. </a:t>
            </a: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Fizazi</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Lancet </a:t>
            </a:r>
            <a:r>
              <a:rPr kumimoji="0" lang="en-US" altLang="fr-FR" sz="1400" b="0" i="1"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Oncol</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2019;20:686. 6. James</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r>
              <a:rPr kumimoji="0" lang="en-US" altLang="fr-FR" sz="1400" b="0" i="1"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Int</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J Cancer. </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2022;151:422.</a:t>
            </a:r>
          </a:p>
        </p:txBody>
      </p:sp>
      <p:pic>
        <p:nvPicPr>
          <p:cNvPr id="3" name="Picture 2"/>
          <p:cNvPicPr>
            <a:picLocks noChangeAspect="1"/>
          </p:cNvPicPr>
          <p:nvPr/>
        </p:nvPicPr>
        <p:blipFill>
          <a:blip r:embed="rId2"/>
          <a:stretch>
            <a:fillRect/>
          </a:stretch>
        </p:blipFill>
        <p:spPr>
          <a:xfrm>
            <a:off x="841209" y="1755649"/>
            <a:ext cx="9427504" cy="4235304"/>
          </a:xfrm>
          <a:prstGeom prst="rect">
            <a:avLst/>
          </a:prstGeom>
        </p:spPr>
      </p:pic>
    </p:spTree>
    <p:extLst>
      <p:ext uri="{BB962C8B-B14F-4D97-AF65-F5344CB8AC3E}">
        <p14:creationId xmlns:p14="http://schemas.microsoft.com/office/powerpoint/2010/main" val="2191439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08" r="3834"/>
          <a:stretch/>
        </p:blipFill>
        <p:spPr>
          <a:xfrm>
            <a:off x="537882" y="1347582"/>
            <a:ext cx="11304494" cy="5205035"/>
          </a:xfrm>
          <a:prstGeom prst="rect">
            <a:avLst/>
          </a:prstGeom>
        </p:spPr>
      </p:pic>
      <p:sp>
        <p:nvSpPr>
          <p:cNvPr id="5" name="Title 1"/>
          <p:cNvSpPr>
            <a:spLocks noGrp="1"/>
          </p:cNvSpPr>
          <p:nvPr>
            <p:ph type="title"/>
          </p:nvPr>
        </p:nvSpPr>
        <p:spPr>
          <a:xfrm>
            <a:off x="537882" y="187088"/>
            <a:ext cx="11098306" cy="1325563"/>
          </a:xfrm>
        </p:spPr>
        <p:txBody>
          <a:bodyPr>
            <a:normAutofit/>
          </a:bodyPr>
          <a:lstStyle/>
          <a:p>
            <a:r>
              <a:rPr lang="en-US" sz="4800" b="1" dirty="0"/>
              <a:t>Role of Prostatic XRT:</a:t>
            </a:r>
            <a:r>
              <a:rPr lang="en-US" sz="5500" b="1" dirty="0"/>
              <a:t> </a:t>
            </a:r>
            <a:r>
              <a:rPr lang="en-US" sz="4800" b="1" dirty="0"/>
              <a:t>PEACE-1 (2x2)</a:t>
            </a:r>
          </a:p>
        </p:txBody>
      </p:sp>
      <p:sp>
        <p:nvSpPr>
          <p:cNvPr id="3" name="ZoneTexte 5">
            <a:extLst>
              <a:ext uri="{FF2B5EF4-FFF2-40B4-BE49-F238E27FC236}">
                <a16:creationId xmlns:a16="http://schemas.microsoft.com/office/drawing/2014/main" id="{FF620506-3011-A368-C726-D54BF0541686}"/>
              </a:ext>
            </a:extLst>
          </p:cNvPr>
          <p:cNvSpPr txBox="1">
            <a:spLocks noChangeArrowheads="1"/>
          </p:cNvSpPr>
          <p:nvPr/>
        </p:nvSpPr>
        <p:spPr bwMode="auto">
          <a:xfrm>
            <a:off x="1327044" y="6552617"/>
            <a:ext cx="7884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Bossi</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ASCO Annual</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2023 </a:t>
            </a:r>
          </a:p>
        </p:txBody>
      </p:sp>
    </p:spTree>
    <p:extLst>
      <p:ext uri="{BB962C8B-B14F-4D97-AF65-F5344CB8AC3E}">
        <p14:creationId xmlns:p14="http://schemas.microsoft.com/office/powerpoint/2010/main" val="3888262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24395" y="1555040"/>
            <a:ext cx="5368622" cy="4394499"/>
            <a:chOff x="595820" y="1476600"/>
            <a:chExt cx="5368622" cy="4394499"/>
          </a:xfrm>
        </p:grpSpPr>
        <p:pic>
          <p:nvPicPr>
            <p:cNvPr id="3" name="Picture 2"/>
            <p:cNvPicPr>
              <a:picLocks noChangeAspect="1"/>
            </p:cNvPicPr>
            <p:nvPr/>
          </p:nvPicPr>
          <p:blipFill rotWithShape="1">
            <a:blip r:embed="rId2"/>
            <a:srcRect r="671" b="1383"/>
            <a:stretch/>
          </p:blipFill>
          <p:spPr>
            <a:xfrm>
              <a:off x="595820" y="1560290"/>
              <a:ext cx="4850823" cy="4310809"/>
            </a:xfrm>
            <a:prstGeom prst="rect">
              <a:avLst/>
            </a:prstGeom>
          </p:spPr>
        </p:pic>
        <p:pic>
          <p:nvPicPr>
            <p:cNvPr id="5" name="Picture 4"/>
            <p:cNvPicPr>
              <a:picLocks noChangeAspect="1"/>
            </p:cNvPicPr>
            <p:nvPr/>
          </p:nvPicPr>
          <p:blipFill>
            <a:blip r:embed="rId3"/>
            <a:stretch>
              <a:fillRect/>
            </a:stretch>
          </p:blipFill>
          <p:spPr>
            <a:xfrm>
              <a:off x="1420096" y="2968272"/>
              <a:ext cx="1980991" cy="1341336"/>
            </a:xfrm>
            <a:prstGeom prst="rect">
              <a:avLst/>
            </a:prstGeom>
          </p:spPr>
        </p:pic>
        <p:sp>
          <p:nvSpPr>
            <p:cNvPr id="7" name="CasellaDiTesto 3">
              <a:extLst>
                <a:ext uri="{FF2B5EF4-FFF2-40B4-BE49-F238E27FC236}">
                  <a16:creationId xmlns:a16="http://schemas.microsoft.com/office/drawing/2014/main" id="{75F3EBE1-CDEB-596F-E9A7-5A52C2978459}"/>
                </a:ext>
              </a:extLst>
            </p:cNvPr>
            <p:cNvSpPr txBox="1"/>
            <p:nvPr/>
          </p:nvSpPr>
          <p:spPr>
            <a:xfrm>
              <a:off x="4295897" y="2435854"/>
              <a:ext cx="166854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SOC + Abi + RT</a:t>
              </a:r>
            </a:p>
          </p:txBody>
        </p:sp>
        <p:sp>
          <p:nvSpPr>
            <p:cNvPr id="11" name="TextBox 10"/>
            <p:cNvSpPr txBox="1"/>
            <p:nvPr/>
          </p:nvSpPr>
          <p:spPr>
            <a:xfrm>
              <a:off x="3077154" y="1476600"/>
              <a:ext cx="9474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rPFS</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title"/>
          </p:nvPr>
        </p:nvSpPr>
        <p:spPr>
          <a:xfrm>
            <a:off x="806262" y="161875"/>
            <a:ext cx="11098306" cy="1325563"/>
          </a:xfrm>
        </p:spPr>
        <p:txBody>
          <a:bodyPr>
            <a:normAutofit/>
          </a:bodyPr>
          <a:lstStyle/>
          <a:p>
            <a:r>
              <a:rPr lang="en-US" sz="4800" b="1" dirty="0"/>
              <a:t>Role of Prostate XRT: Efficacy outcomes</a:t>
            </a:r>
          </a:p>
        </p:txBody>
      </p:sp>
      <p:sp>
        <p:nvSpPr>
          <p:cNvPr id="8" name="CasellaDiTesto 4">
            <a:extLst>
              <a:ext uri="{FF2B5EF4-FFF2-40B4-BE49-F238E27FC236}">
                <a16:creationId xmlns:a16="http://schemas.microsoft.com/office/drawing/2014/main" id="{6F0B8522-9B4F-C767-AC20-4C1B4A865355}"/>
              </a:ext>
            </a:extLst>
          </p:cNvPr>
          <p:cNvSpPr txBox="1"/>
          <p:nvPr/>
        </p:nvSpPr>
        <p:spPr>
          <a:xfrm>
            <a:off x="4538230" y="2938886"/>
            <a:ext cx="166854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SOC + Abi</a:t>
            </a:r>
          </a:p>
        </p:txBody>
      </p:sp>
      <p:sp>
        <p:nvSpPr>
          <p:cNvPr id="9" name="CasellaDiTesto 6">
            <a:extLst>
              <a:ext uri="{FF2B5EF4-FFF2-40B4-BE49-F238E27FC236}">
                <a16:creationId xmlns:a16="http://schemas.microsoft.com/office/drawing/2014/main" id="{84ED14EA-DE74-FD59-3988-75FB7FF66C50}"/>
              </a:ext>
            </a:extLst>
          </p:cNvPr>
          <p:cNvSpPr txBox="1"/>
          <p:nvPr/>
        </p:nvSpPr>
        <p:spPr>
          <a:xfrm>
            <a:off x="4712242" y="3262051"/>
            <a:ext cx="166854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0000FF"/>
                </a:solidFill>
                <a:effectLst/>
                <a:uLnTx/>
                <a:uFillTx/>
                <a:latin typeface="Calibri Light" panose="020F0302020204030204" pitchFamily="34" charset="0"/>
                <a:ea typeface="Calibri Light" panose="020F0302020204030204" pitchFamily="34" charset="0"/>
                <a:cs typeface="Calibri Light" panose="020F0302020204030204" pitchFamily="34" charset="0"/>
              </a:rPr>
              <a:t>SOC</a:t>
            </a:r>
          </a:p>
        </p:txBody>
      </p:sp>
      <p:sp>
        <p:nvSpPr>
          <p:cNvPr id="10" name="CasellaDiTesto 7">
            <a:extLst>
              <a:ext uri="{FF2B5EF4-FFF2-40B4-BE49-F238E27FC236}">
                <a16:creationId xmlns:a16="http://schemas.microsoft.com/office/drawing/2014/main" id="{A5E45077-3F4F-0F55-8796-CA9D0A078BB6}"/>
              </a:ext>
            </a:extLst>
          </p:cNvPr>
          <p:cNvSpPr txBox="1"/>
          <p:nvPr/>
        </p:nvSpPr>
        <p:spPr>
          <a:xfrm>
            <a:off x="4538229" y="3652867"/>
            <a:ext cx="166854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SOC + RT</a:t>
            </a:r>
          </a:p>
        </p:txBody>
      </p:sp>
      <p:grpSp>
        <p:nvGrpSpPr>
          <p:cNvPr id="16" name="Group 15"/>
          <p:cNvGrpSpPr/>
          <p:nvPr/>
        </p:nvGrpSpPr>
        <p:grpSpPr>
          <a:xfrm>
            <a:off x="5978525" y="1638730"/>
            <a:ext cx="5162550" cy="4135660"/>
            <a:chOff x="5854700" y="1560290"/>
            <a:chExt cx="5162550" cy="4135660"/>
          </a:xfrm>
        </p:grpSpPr>
        <p:pic>
          <p:nvPicPr>
            <p:cNvPr id="12" name="Picture 11"/>
            <p:cNvPicPr>
              <a:picLocks noChangeAspect="1"/>
            </p:cNvPicPr>
            <p:nvPr/>
          </p:nvPicPr>
          <p:blipFill rotWithShape="1">
            <a:blip r:embed="rId4"/>
            <a:srcRect l="2705" t="1949" r="808" b="1530"/>
            <a:stretch/>
          </p:blipFill>
          <p:spPr>
            <a:xfrm>
              <a:off x="5854700" y="1752600"/>
              <a:ext cx="5162550" cy="3943350"/>
            </a:xfrm>
            <a:prstGeom prst="rect">
              <a:avLst/>
            </a:prstGeom>
          </p:spPr>
        </p:pic>
        <p:sp>
          <p:nvSpPr>
            <p:cNvPr id="13" name="TextBox 12"/>
            <p:cNvSpPr txBox="1"/>
            <p:nvPr/>
          </p:nvSpPr>
          <p:spPr>
            <a:xfrm>
              <a:off x="8251749" y="1560290"/>
              <a:ext cx="17409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Time to CRPC</a:t>
              </a:r>
            </a:p>
          </p:txBody>
        </p:sp>
      </p:grpSp>
      <p:sp>
        <p:nvSpPr>
          <p:cNvPr id="14" name="ZoneTexte 5"/>
          <p:cNvSpPr txBox="1">
            <a:spLocks noChangeArrowheads="1"/>
          </p:cNvSpPr>
          <p:nvPr/>
        </p:nvSpPr>
        <p:spPr bwMode="auto">
          <a:xfrm>
            <a:off x="1293176" y="6297274"/>
            <a:ext cx="7884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Bossi</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ASCO Annual</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2023 </a:t>
            </a:r>
          </a:p>
        </p:txBody>
      </p:sp>
      <p:sp>
        <p:nvSpPr>
          <p:cNvPr id="4" name="TextBox 3">
            <a:extLst>
              <a:ext uri="{FF2B5EF4-FFF2-40B4-BE49-F238E27FC236}">
                <a16:creationId xmlns:a16="http://schemas.microsoft.com/office/drawing/2014/main" id="{53479FB5-4A47-DD41-2BB1-BB7EA13CD9CB}"/>
              </a:ext>
            </a:extLst>
          </p:cNvPr>
          <p:cNvSpPr txBox="1"/>
          <p:nvPr/>
        </p:nvSpPr>
        <p:spPr>
          <a:xfrm>
            <a:off x="7717400" y="3814449"/>
            <a:ext cx="388447" cy="193786"/>
          </a:xfrm>
          <a:prstGeom prst="rect">
            <a:avLst/>
          </a:prstGeom>
          <a:solidFill>
            <a:schemeClr val="bg1"/>
          </a:solidFill>
        </p:spPr>
        <p:txBody>
          <a:bodyPr wrap="none" lIns="0" tIns="0" rIns="0" bIns="0" rtlCol="0">
            <a:noAutofit/>
          </a:bodyPr>
          <a:lstStyle/>
          <a:p>
            <a:pPr marL="0" marR="0" lvl="0" indent="0" algn="ctr" defTabSz="914400" rtl="0" eaLnBrk="1" fontAlgn="auto" latinLnBrk="0" hangingPunct="1">
              <a:lnSpc>
                <a:spcPts val="74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B5EBD"/>
                </a:solidFill>
                <a:effectLst/>
                <a:uLnTx/>
                <a:uFillTx/>
                <a:latin typeface="Calibri" panose="020F0502020204030204"/>
                <a:ea typeface="+mn-ea"/>
                <a:cs typeface="+mn-cs"/>
              </a:rPr>
              <a:t>SOC+/-Abi</a:t>
            </a:r>
            <a:br>
              <a:rPr kumimoji="0" lang="en-US" sz="700" b="0" i="0" u="none" strike="noStrike" kern="1200" cap="none" spc="0" normalizeH="0" baseline="0" noProof="0" dirty="0">
                <a:ln>
                  <a:noFill/>
                </a:ln>
                <a:solidFill>
                  <a:srgbClr val="0B5EBD"/>
                </a:solidFill>
                <a:effectLst/>
                <a:uLnTx/>
                <a:uFillTx/>
                <a:latin typeface="Calibri" panose="020F0502020204030204"/>
                <a:ea typeface="+mn-ea"/>
                <a:cs typeface="+mn-cs"/>
              </a:rPr>
            </a:br>
            <a:r>
              <a:rPr kumimoji="0" lang="en-US" sz="700" b="0" i="0" u="none" strike="noStrike" kern="1200" cap="none" spc="0" normalizeH="0" baseline="0" noProof="0" dirty="0">
                <a:ln>
                  <a:noFill/>
                </a:ln>
                <a:solidFill>
                  <a:srgbClr val="0B5EBD"/>
                </a:solidFill>
                <a:effectLst/>
                <a:uLnTx/>
                <a:uFillTx/>
                <a:latin typeface="Calibri" panose="020F0502020204030204"/>
                <a:ea typeface="+mn-ea"/>
                <a:cs typeface="+mn-cs"/>
              </a:rPr>
              <a:t>(n=588)</a:t>
            </a:r>
          </a:p>
        </p:txBody>
      </p:sp>
    </p:spTree>
    <p:extLst>
      <p:ext uri="{BB962C8B-B14F-4D97-AF65-F5344CB8AC3E}">
        <p14:creationId xmlns:p14="http://schemas.microsoft.com/office/powerpoint/2010/main" val="19087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Armstrong — Disclosures</a:t>
            </a:r>
            <a:br>
              <a:rPr lang="en-US" sz="3200" dirty="0">
                <a:solidFill>
                  <a:srgbClr val="0432FF"/>
                </a:solidFill>
              </a:rPr>
            </a:br>
            <a:r>
              <a:rPr lang="en-US" sz="3200" dirty="0">
                <a:solidFill>
                  <a:srgbClr val="0432FF"/>
                </a:solidFill>
              </a:rPr>
              <a:t>Survey Participant</a:t>
            </a:r>
          </a:p>
        </p:txBody>
      </p:sp>
      <p:graphicFrame>
        <p:nvGraphicFramePr>
          <p:cNvPr id="3" name="Content Placeholder 3">
            <a:extLst>
              <a:ext uri="{FF2B5EF4-FFF2-40B4-BE49-F238E27FC236}">
                <a16:creationId xmlns:a16="http://schemas.microsoft.com/office/drawing/2014/main" id="{95EEBB17-252B-328B-F0E2-7C7C1F3A6B8C}"/>
              </a:ext>
            </a:extLst>
          </p:cNvPr>
          <p:cNvGraphicFramePr>
            <a:graphicFrameLocks/>
          </p:cNvGraphicFramePr>
          <p:nvPr>
            <p:extLst>
              <p:ext uri="{D42A27DB-BD31-4B8C-83A1-F6EECF244321}">
                <p14:modId xmlns:p14="http://schemas.microsoft.com/office/powerpoint/2010/main" val="2211775455"/>
              </p:ext>
            </p:extLst>
          </p:nvPr>
        </p:nvGraphicFramePr>
        <p:xfrm>
          <a:off x="623392" y="1628800"/>
          <a:ext cx="10657184" cy="3840480"/>
        </p:xfrm>
        <a:graphic>
          <a:graphicData uri="http://schemas.openxmlformats.org/drawingml/2006/table">
            <a:tbl>
              <a:tblPr firstRow="1" bandRow="1">
                <a:tableStyleId>{F2DE63D5-997A-4646-A377-4702673A728D}</a:tableStyleId>
              </a:tblPr>
              <a:tblGrid>
                <a:gridCol w="2486676">
                  <a:extLst>
                    <a:ext uri="{9D8B030D-6E8A-4147-A177-3AD203B41FA5}">
                      <a16:colId xmlns:a16="http://schemas.microsoft.com/office/drawing/2014/main" val="20000"/>
                    </a:ext>
                  </a:extLst>
                </a:gridCol>
                <a:gridCol w="8170508">
                  <a:extLst>
                    <a:ext uri="{9D8B030D-6E8A-4147-A177-3AD203B41FA5}">
                      <a16:colId xmlns:a16="http://schemas.microsoft.com/office/drawing/2014/main" val="20001"/>
                    </a:ext>
                  </a:extLst>
                </a:gridCol>
              </a:tblGrid>
              <a:tr h="335000">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Bayer HealthCare Pharmaceuticals, Bristol Myers Squibb, Clovis Oncology, </a:t>
                      </a:r>
                      <a:r>
                        <a:rPr lang="en-US" sz="1800" b="0" kern="1200" dirty="0" err="1">
                          <a:solidFill>
                            <a:schemeClr val="tx1"/>
                          </a:solidFill>
                          <a:effectLst/>
                          <a:latin typeface="+mn-lt"/>
                          <a:ea typeface="+mn-ea"/>
                          <a:cs typeface="+mn-cs"/>
                        </a:rPr>
                        <a:t>Exelixis</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GoodRx</a:t>
                      </a:r>
                      <a:r>
                        <a:rPr lang="en-US" sz="1800" b="0" kern="1200" dirty="0">
                          <a:solidFill>
                            <a:schemeClr val="tx1"/>
                          </a:solidFill>
                          <a:effectLst/>
                          <a:latin typeface="+mn-lt"/>
                          <a:ea typeface="+mn-ea"/>
                          <a:cs typeface="+mn-cs"/>
                        </a:rPr>
                        <a:t>, Merck, </a:t>
                      </a:r>
                      <a:r>
                        <a:rPr lang="en-US" sz="1800" b="0" kern="1200" dirty="0" err="1">
                          <a:solidFill>
                            <a:schemeClr val="tx1"/>
                          </a:solidFill>
                          <a:effectLst/>
                          <a:latin typeface="+mn-lt"/>
                          <a:ea typeface="+mn-ea"/>
                          <a:cs typeface="+mn-cs"/>
                        </a:rPr>
                        <a:t>Myovant</a:t>
                      </a:r>
                      <a:r>
                        <a:rPr lang="en-US" sz="1800" b="0" kern="1200" dirty="0">
                          <a:solidFill>
                            <a:schemeClr val="tx1"/>
                          </a:solidFill>
                          <a:effectLst/>
                          <a:latin typeface="+mn-lt"/>
                          <a:ea typeface="+mn-ea"/>
                          <a:cs typeface="+mn-cs"/>
                        </a:rPr>
                        <a:t> Sciences, Novartis, Pfizer Inc, Z-Alpha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79382">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AstraZeneca Pharmaceuticals LP, Bayer HealthCare Pharmaceuticals, Bristol Myers Squibb, Celgene Corporation, Clovis Oncology, </a:t>
                      </a:r>
                      <a:r>
                        <a:rPr lang="en-US" sz="1800" b="0" kern="1200" dirty="0" err="1">
                          <a:solidFill>
                            <a:schemeClr val="tx1"/>
                          </a:solidFill>
                          <a:effectLst/>
                          <a:latin typeface="+mn-lt"/>
                          <a:ea typeface="+mn-ea"/>
                          <a:cs typeface="+mn-cs"/>
                        </a:rPr>
                        <a:t>Dendreon</a:t>
                      </a:r>
                      <a:r>
                        <a:rPr lang="en-US" sz="1800" b="0" kern="1200" dirty="0">
                          <a:solidFill>
                            <a:schemeClr val="tx1"/>
                          </a:solidFill>
                          <a:effectLst/>
                          <a:latin typeface="+mn-lt"/>
                          <a:ea typeface="+mn-ea"/>
                          <a:cs typeface="+mn-cs"/>
                        </a:rPr>
                        <a:t> Pharmaceuticals Inc, Epic Sciences, Exact Sciences Corporation, </a:t>
                      </a:r>
                      <a:r>
                        <a:rPr lang="en-US" sz="1800" b="0" kern="1200" dirty="0" err="1">
                          <a:solidFill>
                            <a:schemeClr val="tx1"/>
                          </a:solidFill>
                          <a:effectLst/>
                          <a:latin typeface="+mn-lt"/>
                          <a:ea typeface="+mn-ea"/>
                          <a:cs typeface="+mn-cs"/>
                        </a:rPr>
                        <a:t>Exelixis</a:t>
                      </a:r>
                      <a:r>
                        <a:rPr lang="en-US" sz="1800" b="0" kern="1200" dirty="0">
                          <a:solidFill>
                            <a:schemeClr val="tx1"/>
                          </a:solidFill>
                          <a:effectLst/>
                          <a:latin typeface="+mn-lt"/>
                          <a:ea typeface="+mn-ea"/>
                          <a:cs typeface="+mn-cs"/>
                        </a:rPr>
                        <a:t> Inc, Forma Therapeutics, </a:t>
                      </a:r>
                      <a:r>
                        <a:rPr lang="en-US" sz="1800" b="0" kern="1200" dirty="0" err="1">
                          <a:solidFill>
                            <a:schemeClr val="tx1"/>
                          </a:solidFill>
                          <a:effectLst/>
                          <a:latin typeface="+mn-lt"/>
                          <a:ea typeface="+mn-ea"/>
                          <a:cs typeface="+mn-cs"/>
                        </a:rPr>
                        <a:t>GoodRx</a:t>
                      </a:r>
                      <a:r>
                        <a:rPr lang="en-US" sz="1800" b="0" kern="1200" dirty="0">
                          <a:solidFill>
                            <a:schemeClr val="tx1"/>
                          </a:solidFill>
                          <a:effectLst/>
                          <a:latin typeface="+mn-lt"/>
                          <a:ea typeface="+mn-ea"/>
                          <a:cs typeface="+mn-cs"/>
                        </a:rPr>
                        <a:t>, Janssen Biotech Inc, Merck, </a:t>
                      </a:r>
                      <a:r>
                        <a:rPr lang="en-US" sz="1800" b="0" kern="1200" dirty="0" err="1">
                          <a:solidFill>
                            <a:schemeClr val="tx1"/>
                          </a:solidFill>
                          <a:effectLst/>
                          <a:latin typeface="+mn-lt"/>
                          <a:ea typeface="+mn-ea"/>
                          <a:cs typeface="+mn-cs"/>
                        </a:rPr>
                        <a:t>Myovant</a:t>
                      </a:r>
                      <a:r>
                        <a:rPr lang="en-US" sz="1800" b="0" kern="1200" dirty="0">
                          <a:solidFill>
                            <a:schemeClr val="tx1"/>
                          </a:solidFill>
                          <a:effectLst/>
                          <a:latin typeface="+mn-lt"/>
                          <a:ea typeface="+mn-ea"/>
                          <a:cs typeface="+mn-cs"/>
                        </a:rPr>
                        <a:t> Sciences, Novartis, Pfizer Inc, Z-Alpha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777184">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Astellas, AstraZeneca Pharmaceuticals LP, Bayer HealthCare Pharmaceuticals, Bristol Myers Squibb, Celgene Corporation, </a:t>
                      </a:r>
                      <a:r>
                        <a:rPr lang="en-US" sz="1800" b="0" kern="1200" dirty="0" err="1">
                          <a:solidFill>
                            <a:schemeClr val="tx1"/>
                          </a:solidFill>
                          <a:effectLst/>
                          <a:latin typeface="+mn-lt"/>
                          <a:ea typeface="+mn-ea"/>
                          <a:cs typeface="+mn-cs"/>
                        </a:rPr>
                        <a:t>Dendreon</a:t>
                      </a:r>
                      <a:r>
                        <a:rPr lang="en-US" sz="1800" b="0" kern="1200" dirty="0">
                          <a:solidFill>
                            <a:schemeClr val="tx1"/>
                          </a:solidFill>
                          <a:effectLst/>
                          <a:latin typeface="+mn-lt"/>
                          <a:ea typeface="+mn-ea"/>
                          <a:cs typeface="+mn-cs"/>
                        </a:rPr>
                        <a:t> Pharmaceuticals Inc, Forma Therapeutics, Janssen Biotech Inc, Merck,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097167"/>
                  </a:ext>
                </a:extLst>
              </a:tr>
              <a:tr h="438431">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National Cancer Institute, National Institutes of Health, Prostate Cancer Foundation/</a:t>
                      </a:r>
                      <a:r>
                        <a:rPr lang="en-US" sz="1800" b="0" kern="1200" dirty="0" err="1">
                          <a:solidFill>
                            <a:schemeClr val="tx1"/>
                          </a:solidFill>
                          <a:effectLst/>
                          <a:latin typeface="+mn-lt"/>
                          <a:ea typeface="+mn-ea"/>
                          <a:cs typeface="+mn-cs"/>
                        </a:rPr>
                        <a:t>Movember</a:t>
                      </a:r>
                      <a:r>
                        <a:rPr lang="en-US" sz="1800" b="0" kern="1200" dirty="0">
                          <a:solidFill>
                            <a:schemeClr val="tx1"/>
                          </a:solidFill>
                          <a:effectLst/>
                          <a:latin typeface="+mn-lt"/>
                          <a:ea typeface="+mn-ea"/>
                          <a:cs typeface="+mn-cs"/>
                        </a:rPr>
                        <a:t>, US Department of Defense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7718226"/>
                  </a:ext>
                </a:extLst>
              </a:tr>
            </a:tbl>
          </a:graphicData>
        </a:graphic>
      </p:graphicFrame>
    </p:spTree>
    <p:custDataLst>
      <p:tags r:id="rId1"/>
    </p:custDataLst>
    <p:extLst>
      <p:ext uri="{BB962C8B-B14F-4D97-AF65-F5344CB8AC3E}">
        <p14:creationId xmlns:p14="http://schemas.microsoft.com/office/powerpoint/2010/main" val="3660718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57" y="-5517"/>
            <a:ext cx="11098306" cy="1325563"/>
          </a:xfrm>
        </p:spPr>
        <p:txBody>
          <a:bodyPr>
            <a:normAutofit/>
          </a:bodyPr>
          <a:lstStyle/>
          <a:p>
            <a:r>
              <a:rPr lang="en-US" sz="4800" b="1" dirty="0"/>
              <a:t>Role of Prostate XRT:  OS, and GU events</a:t>
            </a:r>
          </a:p>
        </p:txBody>
      </p:sp>
      <p:sp>
        <p:nvSpPr>
          <p:cNvPr id="14" name="ZoneTexte 5"/>
          <p:cNvSpPr txBox="1">
            <a:spLocks noChangeArrowheads="1"/>
          </p:cNvSpPr>
          <p:nvPr/>
        </p:nvSpPr>
        <p:spPr bwMode="auto">
          <a:xfrm>
            <a:off x="411433" y="6479546"/>
            <a:ext cx="7884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Bossi</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ASCO Annual</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2023 </a:t>
            </a:r>
          </a:p>
        </p:txBody>
      </p:sp>
      <p:grpSp>
        <p:nvGrpSpPr>
          <p:cNvPr id="21" name="Group 20"/>
          <p:cNvGrpSpPr/>
          <p:nvPr/>
        </p:nvGrpSpPr>
        <p:grpSpPr>
          <a:xfrm>
            <a:off x="411433" y="1143001"/>
            <a:ext cx="5459735" cy="5103320"/>
            <a:chOff x="628081" y="1728203"/>
            <a:chExt cx="4519990" cy="4224922"/>
          </a:xfrm>
        </p:grpSpPr>
        <p:pic>
          <p:nvPicPr>
            <p:cNvPr id="4" name="Picture 3"/>
            <p:cNvPicPr>
              <a:picLocks noChangeAspect="1"/>
            </p:cNvPicPr>
            <p:nvPr/>
          </p:nvPicPr>
          <p:blipFill rotWithShape="1">
            <a:blip r:embed="rId2"/>
            <a:srcRect l="944" t="2005" r="5481" b="1291"/>
            <a:stretch/>
          </p:blipFill>
          <p:spPr>
            <a:xfrm>
              <a:off x="628081" y="2297515"/>
              <a:ext cx="4519990" cy="3655610"/>
            </a:xfrm>
            <a:prstGeom prst="rect">
              <a:avLst/>
            </a:prstGeom>
          </p:spPr>
        </p:pic>
        <p:sp>
          <p:nvSpPr>
            <p:cNvPr id="17" name="TextBox 16"/>
            <p:cNvSpPr txBox="1"/>
            <p:nvPr/>
          </p:nvSpPr>
          <p:spPr>
            <a:xfrm>
              <a:off x="2345150" y="1728203"/>
              <a:ext cx="2703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OS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(low-volume pts)</a:t>
              </a:r>
            </a:p>
          </p:txBody>
        </p:sp>
        <p:pic>
          <p:nvPicPr>
            <p:cNvPr id="6" name="Picture 5"/>
            <p:cNvPicPr>
              <a:picLocks noChangeAspect="1"/>
            </p:cNvPicPr>
            <p:nvPr/>
          </p:nvPicPr>
          <p:blipFill>
            <a:blip r:embed="rId3"/>
            <a:stretch>
              <a:fillRect/>
            </a:stretch>
          </p:blipFill>
          <p:spPr>
            <a:xfrm>
              <a:off x="1538288" y="3549963"/>
              <a:ext cx="2090737" cy="1419345"/>
            </a:xfrm>
            <a:prstGeom prst="rect">
              <a:avLst/>
            </a:prstGeom>
          </p:spPr>
        </p:pic>
      </p:grpSp>
      <p:grpSp>
        <p:nvGrpSpPr>
          <p:cNvPr id="20" name="Group 19"/>
          <p:cNvGrpSpPr/>
          <p:nvPr/>
        </p:nvGrpSpPr>
        <p:grpSpPr>
          <a:xfrm>
            <a:off x="6331472" y="1089532"/>
            <a:ext cx="5557829" cy="5100414"/>
            <a:chOff x="6233378" y="1674590"/>
            <a:chExt cx="4601199" cy="4222516"/>
          </a:xfrm>
        </p:grpSpPr>
        <p:sp>
          <p:nvSpPr>
            <p:cNvPr id="18" name="TextBox 17"/>
            <p:cNvSpPr txBox="1"/>
            <p:nvPr/>
          </p:nvSpPr>
          <p:spPr>
            <a:xfrm>
              <a:off x="7315200" y="1674590"/>
              <a:ext cx="33623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Time to serious GU event</a:t>
              </a:r>
            </a:p>
          </p:txBody>
        </p:sp>
        <p:pic>
          <p:nvPicPr>
            <p:cNvPr id="19" name="Picture 18"/>
            <p:cNvPicPr>
              <a:picLocks noChangeAspect="1"/>
            </p:cNvPicPr>
            <p:nvPr/>
          </p:nvPicPr>
          <p:blipFill rotWithShape="1">
            <a:blip r:embed="rId4"/>
            <a:srcRect l="1748" t="2285" r="544" b="1278"/>
            <a:stretch/>
          </p:blipFill>
          <p:spPr>
            <a:xfrm>
              <a:off x="6233378" y="2393212"/>
              <a:ext cx="4601199" cy="3503894"/>
            </a:xfrm>
            <a:prstGeom prst="rect">
              <a:avLst/>
            </a:prstGeom>
          </p:spPr>
        </p:pic>
      </p:grpSp>
      <p:sp>
        <p:nvSpPr>
          <p:cNvPr id="3" name="TextBox 2">
            <a:extLst>
              <a:ext uri="{FF2B5EF4-FFF2-40B4-BE49-F238E27FC236}">
                <a16:creationId xmlns:a16="http://schemas.microsoft.com/office/drawing/2014/main" id="{75C9AD37-9713-ACAC-C6A1-2224F8977BC0}"/>
              </a:ext>
            </a:extLst>
          </p:cNvPr>
          <p:cNvSpPr txBox="1"/>
          <p:nvPr/>
        </p:nvSpPr>
        <p:spPr>
          <a:xfrm>
            <a:off x="2485495" y="3394282"/>
            <a:ext cx="576682" cy="300531"/>
          </a:xfrm>
          <a:prstGeom prst="rect">
            <a:avLst/>
          </a:prstGeom>
          <a:solidFill>
            <a:srgbClr val="F0F0F0"/>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B5EBD"/>
                </a:solidFill>
                <a:effectLst/>
                <a:uLnTx/>
                <a:uFillTx/>
                <a:latin typeface="Calibri" panose="020F0502020204030204"/>
                <a:ea typeface="+mn-ea"/>
                <a:cs typeface="+mn-cs"/>
              </a:rPr>
              <a:t>SOC+/-Abi</a:t>
            </a:r>
            <a:br>
              <a:rPr kumimoji="0" lang="en-US" sz="900" b="0" i="0" u="none" strike="noStrike" kern="1200" cap="none" spc="0" normalizeH="0" baseline="0" noProof="0" dirty="0">
                <a:ln>
                  <a:noFill/>
                </a:ln>
                <a:solidFill>
                  <a:srgbClr val="0B5EBD"/>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srgbClr val="0B5EBD"/>
                </a:solidFill>
                <a:effectLst/>
                <a:uLnTx/>
                <a:uFillTx/>
                <a:latin typeface="Calibri" panose="020F0502020204030204"/>
                <a:ea typeface="+mn-ea"/>
                <a:cs typeface="+mn-cs"/>
              </a:rPr>
              <a:t>(n=253)</a:t>
            </a:r>
          </a:p>
        </p:txBody>
      </p:sp>
    </p:spTree>
    <p:extLst>
      <p:ext uri="{BB962C8B-B14F-4D97-AF65-F5344CB8AC3E}">
        <p14:creationId xmlns:p14="http://schemas.microsoft.com/office/powerpoint/2010/main" val="2243127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810" y="15550"/>
            <a:ext cx="11098306" cy="1325563"/>
          </a:xfrm>
        </p:spPr>
        <p:txBody>
          <a:bodyPr>
            <a:normAutofit/>
          </a:bodyPr>
          <a:lstStyle/>
          <a:p>
            <a:r>
              <a:rPr lang="en-US" sz="4800" b="1" dirty="0"/>
              <a:t>Factors Contributing to Treatment Choice</a:t>
            </a:r>
          </a:p>
        </p:txBody>
      </p:sp>
      <p:pic>
        <p:nvPicPr>
          <p:cNvPr id="11" name="Picture 10">
            <a:extLst>
              <a:ext uri="{FF2B5EF4-FFF2-40B4-BE49-F238E27FC236}">
                <a16:creationId xmlns:a16="http://schemas.microsoft.com/office/drawing/2014/main" id="{7E13F7BB-2561-44E3-0A19-0840E9E7E9D1}"/>
              </a:ext>
            </a:extLst>
          </p:cNvPr>
          <p:cNvPicPr>
            <a:picLocks noChangeAspect="1"/>
          </p:cNvPicPr>
          <p:nvPr/>
        </p:nvPicPr>
        <p:blipFill>
          <a:blip r:embed="rId2"/>
          <a:stretch>
            <a:fillRect/>
          </a:stretch>
        </p:blipFill>
        <p:spPr>
          <a:xfrm>
            <a:off x="909682" y="1088571"/>
            <a:ext cx="10407744" cy="5463835"/>
          </a:xfrm>
          <a:prstGeom prst="rect">
            <a:avLst/>
          </a:prstGeom>
        </p:spPr>
      </p:pic>
      <p:sp>
        <p:nvSpPr>
          <p:cNvPr id="14" name="ZoneTexte 5"/>
          <p:cNvSpPr txBox="1">
            <a:spLocks noChangeArrowheads="1"/>
          </p:cNvSpPr>
          <p:nvPr/>
        </p:nvSpPr>
        <p:spPr bwMode="auto">
          <a:xfrm>
            <a:off x="909682" y="6265603"/>
            <a:ext cx="7884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400" b="0" i="0"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Morgans</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AK, </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J </a:t>
            </a:r>
            <a:r>
              <a:rPr kumimoji="0" lang="en-US" altLang="fr-FR" sz="1400" b="0" i="1"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Clin</a:t>
            </a:r>
            <a:r>
              <a:rPr kumimoji="0" lang="en-US" altLang="fr-FR" sz="14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r>
              <a:rPr kumimoji="0" lang="en-US" altLang="fr-FR" sz="1400" b="0" i="1" u="none" strike="noStrike" kern="1200" cap="none" spc="0" normalizeH="0" baseline="0" noProof="0" dirty="0" err="1">
                <a:ln>
                  <a:noFill/>
                </a:ln>
                <a:solidFill>
                  <a:srgbClr val="000000"/>
                </a:solidFill>
                <a:effectLst/>
                <a:uLnTx/>
                <a:uFillTx/>
                <a:latin typeface="Calibri" panose="020F0502020204030204"/>
                <a:ea typeface="+mn-ea"/>
                <a:cs typeface="Times New Roman" panose="02020603050405020304" pitchFamily="18" charset="0"/>
              </a:rPr>
              <a:t>Oncol</a:t>
            </a:r>
            <a:r>
              <a:rPr kumimoji="0" lang="en-US" altLang="fr-FR" sz="1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2022; 40: 818-824.</a:t>
            </a:r>
          </a:p>
        </p:txBody>
      </p:sp>
    </p:spTree>
    <p:extLst>
      <p:ext uri="{BB962C8B-B14F-4D97-AF65-F5344CB8AC3E}">
        <p14:creationId xmlns:p14="http://schemas.microsoft.com/office/powerpoint/2010/main" val="15790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863" y="103539"/>
            <a:ext cx="10488394" cy="1325563"/>
          </a:xfrm>
        </p:spPr>
        <p:txBody>
          <a:bodyPr>
            <a:normAutofit fontScale="90000"/>
          </a:bodyPr>
          <a:lstStyle/>
          <a:p>
            <a:r>
              <a:rPr lang="en-US" sz="4800" b="1" dirty="0"/>
              <a:t>Selected Ongoing Phase III Trials in </a:t>
            </a:r>
            <a:r>
              <a:rPr lang="en-US" sz="4800" b="1" dirty="0" err="1"/>
              <a:t>mHSPC</a:t>
            </a:r>
            <a:endParaRPr lang="en-US" sz="4800" b="1" dirty="0"/>
          </a:p>
        </p:txBody>
      </p:sp>
      <p:graphicFrame>
        <p:nvGraphicFramePr>
          <p:cNvPr id="7" name="Group 32">
            <a:extLst>
              <a:ext uri="{FF2B5EF4-FFF2-40B4-BE49-F238E27FC236}">
                <a16:creationId xmlns:a16="http://schemas.microsoft.com/office/drawing/2014/main" id="{4B87D5E7-DCB4-6601-6F95-205F583A2B68}"/>
              </a:ext>
            </a:extLst>
          </p:cNvPr>
          <p:cNvGraphicFramePr>
            <a:graphicFrameLocks noGrp="1"/>
          </p:cNvGraphicFramePr>
          <p:nvPr/>
        </p:nvGraphicFramePr>
        <p:xfrm>
          <a:off x="698569" y="1318091"/>
          <a:ext cx="10735056" cy="5303648"/>
        </p:xfrm>
        <a:graphic>
          <a:graphicData uri="http://schemas.openxmlformats.org/drawingml/2006/table">
            <a:tbl>
              <a:tblPr/>
              <a:tblGrid>
                <a:gridCol w="1878179">
                  <a:extLst>
                    <a:ext uri="{9D8B030D-6E8A-4147-A177-3AD203B41FA5}">
                      <a16:colId xmlns:a16="http://schemas.microsoft.com/office/drawing/2014/main" val="20000"/>
                    </a:ext>
                  </a:extLst>
                </a:gridCol>
                <a:gridCol w="5001145">
                  <a:extLst>
                    <a:ext uri="{9D8B030D-6E8A-4147-A177-3AD203B41FA5}">
                      <a16:colId xmlns:a16="http://schemas.microsoft.com/office/drawing/2014/main" val="20001"/>
                    </a:ext>
                  </a:extLst>
                </a:gridCol>
                <a:gridCol w="3855732">
                  <a:extLst>
                    <a:ext uri="{9D8B030D-6E8A-4147-A177-3AD203B41FA5}">
                      <a16:colId xmlns:a16="http://schemas.microsoft.com/office/drawing/2014/main" val="4089691242"/>
                    </a:ext>
                  </a:extLst>
                </a:gridCol>
              </a:tblGrid>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1" i="0" u="none" strike="noStrike" kern="1200" cap="none" normalizeH="0" baseline="0" dirty="0">
                          <a:ln>
                            <a:noFill/>
                          </a:ln>
                          <a:solidFill>
                            <a:schemeClr val="bg1"/>
                          </a:solidFill>
                          <a:effectLst/>
                          <a:latin typeface="Calibri" panose="020F0502020204030204" pitchFamily="34" charset="0"/>
                          <a:ea typeface="+mn-ea"/>
                          <a:cs typeface="+mn-cs"/>
                        </a:rPr>
                        <a:t>Trial</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1" i="0" u="none" strike="noStrike" kern="1200" cap="none" normalizeH="0" baseline="0" dirty="0">
                          <a:ln>
                            <a:noFill/>
                          </a:ln>
                          <a:solidFill>
                            <a:schemeClr val="bg1"/>
                          </a:solidFill>
                          <a:effectLst/>
                          <a:latin typeface="Calibri" panose="020F0502020204030204" pitchFamily="34" charset="0"/>
                          <a:ea typeface="+mn-ea"/>
                          <a:cs typeface="+mn-cs"/>
                        </a:rPr>
                        <a:t>Regimens</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1" i="0" u="none" strike="noStrike" kern="1200" cap="none" normalizeH="0" baseline="0" dirty="0">
                          <a:ln>
                            <a:noFill/>
                          </a:ln>
                          <a:solidFill>
                            <a:schemeClr val="bg1"/>
                          </a:solidFill>
                          <a:effectLst/>
                          <a:latin typeface="Calibri" panose="020F0502020204030204" pitchFamily="34" charset="0"/>
                          <a:ea typeface="+mn-ea"/>
                          <a:cs typeface="+mn-cs"/>
                        </a:rPr>
                        <a:t>Population</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0"/>
                  </a:ext>
                </a:extLst>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000" b="1"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ARANOTE</a:t>
                      </a:r>
                      <a:b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b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(NCT04736199)</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ADT ± </a:t>
                      </a:r>
                      <a:r>
                        <a:rPr kumimoji="0" lang="en-US" sz="2000" b="0" i="0" u="none" strike="noStrike" kern="1200" cap="none" normalizeH="0" baseline="0" dirty="0" err="1">
                          <a:ln>
                            <a:noFill/>
                          </a:ln>
                          <a:solidFill>
                            <a:schemeClr val="bg2">
                              <a:lumMod val="10000"/>
                            </a:schemeClr>
                          </a:solidFill>
                          <a:effectLst/>
                          <a:latin typeface="Calibri" panose="020F0502020204030204" pitchFamily="34" charset="0"/>
                          <a:ea typeface="+mn-ea"/>
                          <a:cs typeface="+mn-cs"/>
                        </a:rPr>
                        <a:t>darolutamide</a:t>
                      </a: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 (</a:t>
                      </a:r>
                      <a:r>
                        <a:rPr kumimoji="0" lang="en-US" sz="2000" b="0" i="0" u="none" strike="noStrike" kern="1200" cap="none" normalizeH="0" baseline="0" dirty="0">
                          <a:ln>
                            <a:noFill/>
                          </a:ln>
                          <a:solidFill>
                            <a:srgbClr val="C00000"/>
                          </a:solidFill>
                          <a:effectLst/>
                          <a:latin typeface="Calibri" panose="020F0502020204030204" pitchFamily="34" charset="0"/>
                          <a:ea typeface="+mn-ea"/>
                          <a:cs typeface="+mn-cs"/>
                        </a:rPr>
                        <a:t>without docetaxel</a:t>
                      </a: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 </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0" i="0" u="none" strike="noStrike" kern="1200" cap="none" normalizeH="0" baseline="0" dirty="0" err="1">
                          <a:ln>
                            <a:noFill/>
                          </a:ln>
                          <a:solidFill>
                            <a:schemeClr val="bg2">
                              <a:lumMod val="10000"/>
                            </a:schemeClr>
                          </a:solidFill>
                          <a:effectLst/>
                          <a:latin typeface="Calibri" panose="020F0502020204030204" pitchFamily="34" charset="0"/>
                          <a:ea typeface="+mn-ea"/>
                          <a:cs typeface="+mn-cs"/>
                        </a:rPr>
                        <a:t>mHSPC</a:t>
                      </a: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 unselected</a:t>
                      </a:r>
                      <a:b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b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 = 662)</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788093189"/>
                  </a:ext>
                </a:extLst>
              </a:tr>
              <a:tr h="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000" b="1"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KEYNOTE-991 </a:t>
                      </a: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(NCT04191096)</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CCDCE"/>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ADT + enzalutamide ± </a:t>
                      </a:r>
                      <a:r>
                        <a:rPr kumimoji="0" lang="en-US" sz="2000" b="0" i="0" u="none" strike="noStrike" kern="1200" cap="none" normalizeH="0" baseline="0" dirty="0" err="1">
                          <a:ln>
                            <a:noFill/>
                          </a:ln>
                          <a:solidFill>
                            <a:srgbClr val="C00000"/>
                          </a:solidFill>
                          <a:effectLst/>
                          <a:latin typeface="Calibri" panose="020F0502020204030204" pitchFamily="34" charset="0"/>
                          <a:ea typeface="+mn-ea"/>
                          <a:cs typeface="+mn-cs"/>
                        </a:rPr>
                        <a:t>pembrolizumab</a:t>
                      </a:r>
                      <a:endPar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CCDCE"/>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2000" b="0" i="0" u="none" strike="noStrike" kern="1200" cap="none" normalizeH="0" baseline="0" dirty="0" err="1">
                          <a:ln>
                            <a:noFill/>
                          </a:ln>
                          <a:solidFill>
                            <a:schemeClr val="bg2">
                              <a:lumMod val="10000"/>
                            </a:schemeClr>
                          </a:solidFill>
                          <a:effectLst/>
                          <a:latin typeface="Calibri" panose="020F0502020204030204" pitchFamily="34" charset="0"/>
                          <a:ea typeface="+mn-ea"/>
                          <a:cs typeface="+mn-cs"/>
                        </a:rPr>
                        <a:t>mHSPC</a:t>
                      </a: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 unselected</a:t>
                      </a:r>
                      <a:b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b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 = 1,232)</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CCDCE"/>
                    </a:solidFill>
                  </a:tcPr>
                </a:tc>
                <a:extLst>
                  <a:ext uri="{0D108BD9-81ED-4DB2-BD59-A6C34878D82A}">
                    <a16:rowId xmlns:a16="http://schemas.microsoft.com/office/drawing/2014/main" val="3291966177"/>
                  </a:ext>
                </a:extLst>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000" b="1"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CAPItello-281</a:t>
                      </a:r>
                      <a:b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b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(NCT04493853)</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ADT + abiraterone acetate ± </a:t>
                      </a:r>
                      <a:r>
                        <a:rPr kumimoji="0" lang="en-US" sz="2000" b="0" i="0" u="none" strike="noStrike" kern="1200" cap="none" normalizeH="0" baseline="0" dirty="0">
                          <a:ln>
                            <a:noFill/>
                          </a:ln>
                          <a:solidFill>
                            <a:srgbClr val="C00000"/>
                          </a:solidFill>
                          <a:effectLst/>
                          <a:latin typeface="Calibri" panose="020F0502020204030204" pitchFamily="34" charset="0"/>
                          <a:ea typeface="+mn-ea"/>
                          <a:cs typeface="+mn-cs"/>
                        </a:rPr>
                        <a:t>capivasertib</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2000" b="0" i="1" u="none" strike="noStrike" kern="1200" cap="none" normalizeH="0" baseline="0" dirty="0">
                          <a:ln>
                            <a:noFill/>
                          </a:ln>
                          <a:solidFill>
                            <a:schemeClr val="bg2">
                              <a:lumMod val="10000"/>
                            </a:schemeClr>
                          </a:solidFill>
                          <a:effectLst/>
                          <a:latin typeface="Calibri" panose="020F0502020204030204" pitchFamily="34" charset="0"/>
                          <a:ea typeface="+mn-ea"/>
                          <a:cs typeface="+mn-cs"/>
                        </a:rPr>
                        <a:t>De novo</a:t>
                      </a: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 mHSPC, PTEN loss on IHC</a:t>
                      </a:r>
                      <a:b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b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 = 1000)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248125302"/>
                  </a:ext>
                </a:extLst>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000" b="1"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CYCLONE 03</a:t>
                      </a:r>
                      <a:b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b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(NCT05288166)</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CCD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ADT + </a:t>
                      </a:r>
                      <a:r>
                        <a:rPr kumimoji="0" lang="en-US" sz="2000" b="0" i="0" u="none" strike="noStrike" kern="1200" cap="none" normalizeH="0" baseline="0" dirty="0">
                          <a:ln>
                            <a:noFill/>
                          </a:ln>
                          <a:solidFill>
                            <a:srgbClr val="C00000"/>
                          </a:solidFill>
                          <a:effectLst/>
                          <a:latin typeface="Calibri" panose="020F0502020204030204" pitchFamily="34" charset="0"/>
                          <a:ea typeface="+mn-ea"/>
                          <a:cs typeface="+mn-cs"/>
                        </a:rPr>
                        <a:t>abemaciclib</a:t>
                      </a: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 + abiraterone/prednisone</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CCD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High-risk </a:t>
                      </a:r>
                      <a:r>
                        <a:rPr kumimoji="0" lang="en-US" sz="2000" b="0" i="0" u="none" strike="noStrike" kern="1200" cap="none" normalizeH="0" baseline="0" dirty="0" err="1">
                          <a:ln>
                            <a:noFill/>
                          </a:ln>
                          <a:solidFill>
                            <a:schemeClr val="bg2">
                              <a:lumMod val="10000"/>
                            </a:schemeClr>
                          </a:solidFill>
                          <a:effectLst/>
                          <a:latin typeface="Calibri" panose="020F0502020204030204" pitchFamily="34" charset="0"/>
                          <a:ea typeface="+mn-ea"/>
                          <a:cs typeface="+mn-cs"/>
                        </a:rPr>
                        <a:t>mHSPC</a:t>
                      </a: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 unselected</a:t>
                      </a:r>
                      <a:b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b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 = 900)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CCDCE"/>
                    </a:solidFill>
                  </a:tcPr>
                </a:tc>
                <a:extLst>
                  <a:ext uri="{0D108BD9-81ED-4DB2-BD59-A6C34878D82A}">
                    <a16:rowId xmlns:a16="http://schemas.microsoft.com/office/drawing/2014/main" val="191954405"/>
                  </a:ext>
                </a:extLst>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000" b="1"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TALAPRO-3</a:t>
                      </a:r>
                      <a:b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b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(NCT04821622)</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Enzalutamide ± </a:t>
                      </a:r>
                      <a:r>
                        <a:rPr kumimoji="0" lang="en-US" sz="2000" b="0" i="0" u="none" strike="noStrike" kern="1200" cap="none" normalizeH="0" baseline="0" dirty="0">
                          <a:ln>
                            <a:noFill/>
                          </a:ln>
                          <a:solidFill>
                            <a:srgbClr val="C00000"/>
                          </a:solidFill>
                          <a:effectLst/>
                          <a:latin typeface="Calibri" panose="020F0502020204030204" pitchFamily="34" charset="0"/>
                          <a:ea typeface="+mn-ea"/>
                          <a:cs typeface="+mn-cs"/>
                        </a:rPr>
                        <a:t>talazoparib</a:t>
                      </a: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 </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mHSPC, HRR gene mutation</a:t>
                      </a:r>
                      <a:b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b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 = 550)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245026416"/>
                  </a:ext>
                </a:extLst>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000" b="1"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AMPLITUDE</a:t>
                      </a: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 (NCT04497844)</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CCD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Abiraterone/prednisone ± </a:t>
                      </a:r>
                      <a:r>
                        <a:rPr kumimoji="0" lang="en-US" sz="2000" b="0" i="0" u="none" strike="noStrike" kern="1200" cap="none" normalizeH="0" baseline="0" dirty="0">
                          <a:ln>
                            <a:noFill/>
                          </a:ln>
                          <a:solidFill>
                            <a:srgbClr val="C00000"/>
                          </a:solidFill>
                          <a:effectLst/>
                          <a:latin typeface="Calibri" panose="020F0502020204030204" pitchFamily="34" charset="0"/>
                          <a:ea typeface="+mn-ea"/>
                          <a:cs typeface="+mn-cs"/>
                        </a:rPr>
                        <a:t>niraparib</a:t>
                      </a: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 </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CCD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mHSPC, HRR gene mutation</a:t>
                      </a:r>
                      <a:b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b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 = 788)</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CCDCE"/>
                    </a:solidFill>
                  </a:tcPr>
                </a:tc>
                <a:extLst>
                  <a:ext uri="{0D108BD9-81ED-4DB2-BD59-A6C34878D82A}">
                    <a16:rowId xmlns:a16="http://schemas.microsoft.com/office/drawing/2014/main" val="10001"/>
                  </a:ext>
                </a:extLst>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000" b="1"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PSMAddition</a:t>
                      </a:r>
                      <a:b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b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(NCT04720157)</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AR-directed tx + ADT ± </a:t>
                      </a:r>
                      <a:r>
                        <a:rPr kumimoji="0" lang="en-US" sz="2000" b="0" i="0" u="none" strike="noStrike" kern="1200" cap="none" normalizeH="0" baseline="30000" dirty="0">
                          <a:ln>
                            <a:noFill/>
                          </a:ln>
                          <a:solidFill>
                            <a:srgbClr val="C00000"/>
                          </a:solidFill>
                          <a:effectLst/>
                          <a:latin typeface="Calibri" panose="020F0502020204030204" pitchFamily="34" charset="0"/>
                          <a:ea typeface="+mn-ea"/>
                          <a:cs typeface="+mn-cs"/>
                        </a:rPr>
                        <a:t>177</a:t>
                      </a:r>
                      <a:r>
                        <a:rPr kumimoji="0" lang="en-US" sz="2000" b="0" i="0" u="none" strike="noStrike" kern="1200" cap="none" normalizeH="0" baseline="0" dirty="0">
                          <a:ln>
                            <a:noFill/>
                          </a:ln>
                          <a:solidFill>
                            <a:srgbClr val="C00000"/>
                          </a:solidFill>
                          <a:effectLst/>
                          <a:latin typeface="Calibri" panose="020F0502020204030204" pitchFamily="34" charset="0"/>
                          <a:ea typeface="+mn-ea"/>
                          <a:cs typeface="+mn-cs"/>
                        </a:rPr>
                        <a:t>Lu-PSMA-617</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mHSPC, PSMA-PET positive </a:t>
                      </a:r>
                      <a:b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br>
                      <a:r>
                        <a:rPr kumimoji="0" lang="en-US" sz="2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 = 1,126)</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870424565"/>
                  </a:ext>
                </a:extLst>
              </a:tr>
            </a:tbl>
          </a:graphicData>
        </a:graphic>
      </p:graphicFrame>
    </p:spTree>
    <p:extLst>
      <p:ext uri="{BB962C8B-B14F-4D97-AF65-F5344CB8AC3E}">
        <p14:creationId xmlns:p14="http://schemas.microsoft.com/office/powerpoint/2010/main" val="2997967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127" y="76644"/>
            <a:ext cx="9973241" cy="1325563"/>
          </a:xfrm>
        </p:spPr>
        <p:txBody>
          <a:bodyPr>
            <a:normAutofit/>
          </a:bodyPr>
          <a:lstStyle/>
          <a:p>
            <a:r>
              <a:rPr lang="en-US" sz="4800" b="1" dirty="0"/>
              <a:t>The future of </a:t>
            </a:r>
            <a:r>
              <a:rPr lang="en-US" sz="4800" b="1" dirty="0" err="1"/>
              <a:t>mHSPC</a:t>
            </a:r>
            <a:r>
              <a:rPr lang="en-US" sz="4800" b="1" dirty="0"/>
              <a:t> treatment</a:t>
            </a:r>
          </a:p>
        </p:txBody>
      </p:sp>
      <p:pic>
        <p:nvPicPr>
          <p:cNvPr id="4" name="Picture 3"/>
          <p:cNvPicPr>
            <a:picLocks noChangeAspect="1"/>
          </p:cNvPicPr>
          <p:nvPr/>
        </p:nvPicPr>
        <p:blipFill>
          <a:blip r:embed="rId2"/>
          <a:stretch>
            <a:fillRect/>
          </a:stretch>
        </p:blipFill>
        <p:spPr>
          <a:xfrm>
            <a:off x="2286560" y="1122422"/>
            <a:ext cx="6530869" cy="5351157"/>
          </a:xfrm>
          <a:prstGeom prst="rect">
            <a:avLst/>
          </a:prstGeom>
        </p:spPr>
      </p:pic>
      <p:sp>
        <p:nvSpPr>
          <p:cNvPr id="5" name="TextBox 4"/>
          <p:cNvSpPr txBox="1"/>
          <p:nvPr/>
        </p:nvSpPr>
        <p:spPr>
          <a:xfrm>
            <a:off x="2979951" y="6473579"/>
            <a:ext cx="59575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Hamid A,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Am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Soc</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Clin</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Educ</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Book</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2023, e390166.</a:t>
            </a:r>
          </a:p>
        </p:txBody>
      </p:sp>
    </p:spTree>
    <p:extLst>
      <p:ext uri="{BB962C8B-B14F-4D97-AF65-F5344CB8AC3E}">
        <p14:creationId xmlns:p14="http://schemas.microsoft.com/office/powerpoint/2010/main" val="373994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742" y="228794"/>
            <a:ext cx="10515600" cy="1325563"/>
          </a:xfrm>
        </p:spPr>
        <p:txBody>
          <a:bodyPr>
            <a:normAutofit/>
          </a:bodyPr>
          <a:lstStyle/>
          <a:p>
            <a:r>
              <a:rPr lang="en-US" sz="5000" b="1" dirty="0"/>
              <a:t>Treatment of </a:t>
            </a:r>
            <a:r>
              <a:rPr lang="en-US" sz="5000" b="1" dirty="0" err="1"/>
              <a:t>mHSPC</a:t>
            </a:r>
            <a:r>
              <a:rPr lang="en-US" sz="5000" b="1" dirty="0"/>
              <a:t>:</a:t>
            </a:r>
            <a:r>
              <a:rPr lang="en-US" sz="5500" b="1" dirty="0"/>
              <a:t> </a:t>
            </a:r>
            <a:r>
              <a:rPr lang="en-US" sz="5200" b="1" dirty="0"/>
              <a:t>Conclusions</a:t>
            </a:r>
          </a:p>
        </p:txBody>
      </p:sp>
      <p:sp>
        <p:nvSpPr>
          <p:cNvPr id="9" name="Rectangle 3"/>
          <p:cNvSpPr txBox="1">
            <a:spLocks noChangeArrowheads="1"/>
          </p:cNvSpPr>
          <p:nvPr/>
        </p:nvSpPr>
        <p:spPr>
          <a:xfrm>
            <a:off x="718580" y="1585548"/>
            <a:ext cx="11030309" cy="4958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Almost no role for ADT alone (except in exceptional cases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e.g.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life expectancy &lt; 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yrs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Doublets of ADT + ARPI are applicable to most (except those with visceral metastasis or other high-risk genomic or clinical features)</a:t>
            </a: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No role of ADT + docetaxel doublet (given superiority of ADT+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doce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ARPI triplets). Triplets have replaced ADT+ docetaxel</a:t>
            </a:r>
          </a:p>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Clearest benefit of triplet:</a:t>
            </a:r>
            <a:r>
              <a:rPr kumimoji="0" lang="en-US" sz="3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De novo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high-volume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mHSPC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Prostate XRT may improve OS, delay GU events in low-volume HSPC</a:t>
            </a: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Biomarkers may guide treatment decisions in the near future</a:t>
            </a:r>
          </a:p>
        </p:txBody>
      </p:sp>
    </p:spTree>
    <p:extLst>
      <p:ext uri="{BB962C8B-B14F-4D97-AF65-F5344CB8AC3E}">
        <p14:creationId xmlns:p14="http://schemas.microsoft.com/office/powerpoint/2010/main" val="1289692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FB6C4-1982-F405-B367-6E58BE0F4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809F9-2F39-41CC-FAE7-793170C204DB}"/>
              </a:ext>
            </a:extLst>
          </p:cNvPr>
          <p:cNvSpPr>
            <a:spLocks noGrp="1"/>
          </p:cNvSpPr>
          <p:nvPr>
            <p:ph type="title"/>
          </p:nvPr>
        </p:nvSpPr>
        <p:spPr>
          <a:xfrm>
            <a:off x="575117" y="2681304"/>
            <a:ext cx="11041765" cy="1143000"/>
          </a:xfrm>
        </p:spPr>
        <p:txBody>
          <a:bodyPr/>
          <a:lstStyle/>
          <a:p>
            <a:r>
              <a:rPr lang="en-US" dirty="0"/>
              <a:t>MODULE 3: New Considerations with PARP Inhibitors for </a:t>
            </a:r>
            <a:br>
              <a:rPr lang="en-US" dirty="0"/>
            </a:br>
            <a:r>
              <a:rPr lang="en-US" dirty="0"/>
              <a:t>Metastatic Castration-Resistant Prostate Cancer (</a:t>
            </a:r>
            <a:r>
              <a:rPr lang="en-US" dirty="0" err="1"/>
              <a:t>mCRPC</a:t>
            </a:r>
            <a:r>
              <a:rPr lang="en-US" dirty="0"/>
              <a:t>) – Dr Bryce</a:t>
            </a:r>
          </a:p>
        </p:txBody>
      </p:sp>
    </p:spTree>
    <p:extLst>
      <p:ext uri="{BB962C8B-B14F-4D97-AF65-F5344CB8AC3E}">
        <p14:creationId xmlns:p14="http://schemas.microsoft.com/office/powerpoint/2010/main" val="47190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06540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Selection of optimal PARP inhibitor for </a:t>
            </a:r>
            <a:r>
              <a:rPr kumimoji="0" lang="en-US" sz="3200" b="1" i="0" u="none" strike="noStrike" kern="0" cap="none" spc="0" normalizeH="0" baseline="0" noProof="0" dirty="0" err="1">
                <a:ln>
                  <a:noFill/>
                </a:ln>
                <a:solidFill>
                  <a:srgbClr val="FFFFFF"/>
                </a:solidFill>
                <a:effectLst/>
                <a:uLnTx/>
                <a:uFillTx/>
                <a:latin typeface="Calibri"/>
                <a:ea typeface="MS PGothic" pitchFamily="34" charset="-128"/>
                <a:cs typeface="Calibri"/>
              </a:rPr>
              <a:t>mCRPC</a:t>
            </a: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use of PARP inhibitors for patients with non-BRCA mutations</a:t>
            </a:r>
          </a:p>
        </p:txBody>
      </p:sp>
      <p:sp>
        <p:nvSpPr>
          <p:cNvPr id="14" name="TextBox 13">
            <a:extLst>
              <a:ext uri="{FF2B5EF4-FFF2-40B4-BE49-F238E27FC236}">
                <a16:creationId xmlns:a16="http://schemas.microsoft.com/office/drawing/2014/main" id="{764AFCD7-30BC-B5E1-4FC1-DDDB60B69633}"/>
              </a:ext>
            </a:extLst>
          </p:cNvPr>
          <p:cNvSpPr txBox="1"/>
          <p:nvPr/>
        </p:nvSpPr>
        <p:spPr>
          <a:xfrm>
            <a:off x="4066032" y="4862416"/>
            <a:ext cx="405993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5" name="TextBox 14">
            <a:extLst>
              <a:ext uri="{FF2B5EF4-FFF2-40B4-BE49-F238E27FC236}">
                <a16:creationId xmlns:a16="http://schemas.microsoft.com/office/drawing/2014/main" id="{D34DC091-47EE-597A-C700-F6D706C3E090}"/>
              </a:ext>
            </a:extLst>
          </p:cNvPr>
          <p:cNvSpPr txBox="1"/>
          <p:nvPr/>
        </p:nvSpPr>
        <p:spPr>
          <a:xfrm>
            <a:off x="8370427" y="4862416"/>
            <a:ext cx="405993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p:txBody>
      </p:sp>
      <p:pic>
        <p:nvPicPr>
          <p:cNvPr id="17" name="Picture 16" descr="A person wearing a headset and smiling&#10;&#10;Description automatically generated">
            <a:extLst>
              <a:ext uri="{FF2B5EF4-FFF2-40B4-BE49-F238E27FC236}">
                <a16:creationId xmlns:a16="http://schemas.microsoft.com/office/drawing/2014/main" id="{4BFD150D-330D-0A8E-8C58-FF7C8A2753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55620" y="2460304"/>
            <a:ext cx="2289551" cy="2286000"/>
          </a:xfrm>
          <a:prstGeom prst="rect">
            <a:avLst/>
          </a:prstGeom>
          <a:ln w="25400">
            <a:solidFill>
              <a:srgbClr val="3333CC"/>
            </a:solidFill>
          </a:ln>
          <a:effectLst/>
        </p:spPr>
      </p:pic>
      <p:sp>
        <p:nvSpPr>
          <p:cNvPr id="18" name="TextBox 17">
            <a:extLst>
              <a:ext uri="{FF2B5EF4-FFF2-40B4-BE49-F238E27FC236}">
                <a16:creationId xmlns:a16="http://schemas.microsoft.com/office/drawing/2014/main" id="{45F9E08B-EBE9-DA31-4517-0568092FFF51}"/>
              </a:ext>
            </a:extLst>
          </p:cNvPr>
          <p:cNvSpPr txBox="1"/>
          <p:nvPr/>
        </p:nvSpPr>
        <p:spPr>
          <a:xfrm>
            <a:off x="318360"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939" y="2460304"/>
            <a:ext cx="2289551" cy="2286000"/>
          </a:xfrm>
          <a:prstGeom prst="ellipse">
            <a:avLst/>
          </a:prstGeom>
          <a:ln w="25400">
            <a:solidFill>
              <a:srgbClr val="3333CC"/>
            </a:solidFill>
          </a:ln>
          <a:effectLst/>
        </p:spPr>
      </p:pic>
      <p:pic>
        <p:nvPicPr>
          <p:cNvPr id="21" name="Picture 20" descr="A person wearing headphones&#10;&#10;Description automatically generated">
            <a:extLst>
              <a:ext uri="{FF2B5EF4-FFF2-40B4-BE49-F238E27FC236}">
                <a16:creationId xmlns:a16="http://schemas.microsoft.com/office/drawing/2014/main" id="{BFBC36DB-BBA1-D143-689F-B9ED7E221D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26780" y="2460304"/>
            <a:ext cx="2289551" cy="2286000"/>
          </a:xfrm>
          <a:prstGeom prst="rect">
            <a:avLst/>
          </a:prstGeom>
          <a:ln w="25400">
            <a:solidFill>
              <a:srgbClr val="3333CC"/>
            </a:solidFill>
          </a:ln>
          <a:effectLst/>
        </p:spPr>
      </p:pic>
    </p:spTree>
    <p:extLst>
      <p:ext uri="{BB962C8B-B14F-4D97-AF65-F5344CB8AC3E}">
        <p14:creationId xmlns:p14="http://schemas.microsoft.com/office/powerpoint/2010/main" val="1345037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022820" y="1913627"/>
            <a:ext cx="7496631"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For a patient with BRCA-mutated </a:t>
            </a:r>
            <a:r>
              <a:rPr kumimoji="0" lang="en-US" sz="2400" b="1" i="1" u="none" strike="noStrike" kern="1200" cap="none" spc="0" normalizeH="0" baseline="0" noProof="0" dirty="0" err="1">
                <a:ln>
                  <a:noFill/>
                </a:ln>
                <a:solidFill>
                  <a:srgbClr val="3333CC"/>
                </a:solidFill>
                <a:effectLst/>
                <a:uLnTx/>
                <a:uFillTx/>
                <a:latin typeface="Calibri" charset="0"/>
                <a:ea typeface="MS PGothic" pitchFamily="34" charset="-128"/>
              </a:rPr>
              <a:t>mCRPC</a:t>
            </a: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 how do you choose among the 3 approved PARP inhibitor-based combinations?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In which situations would you offer one of these combinations to a patient with </a:t>
            </a:r>
            <a:r>
              <a:rPr kumimoji="0" lang="en-US" sz="2400" b="1" i="1" u="none" strike="noStrike" kern="1200" cap="none" spc="0" normalizeH="0" baseline="0" noProof="0" dirty="0" err="1">
                <a:ln>
                  <a:noFill/>
                </a:ln>
                <a:solidFill>
                  <a:srgbClr val="3333CC"/>
                </a:solidFill>
                <a:effectLst/>
                <a:uLnTx/>
                <a:uFillTx/>
                <a:latin typeface="Calibri" charset="0"/>
                <a:ea typeface="MS PGothic" pitchFamily="34" charset="-128"/>
              </a:rPr>
              <a:t>mCRPC</a:t>
            </a: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 and an HRR mutation other than BRCA? What about patients without a documented HRR gene mutation?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400" b="1" i="1"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400" b="1" i="1"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400" b="1" i="1"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itle 1">
            <a:extLst>
              <a:ext uri="{FF2B5EF4-FFF2-40B4-BE49-F238E27FC236}">
                <a16:creationId xmlns:a16="http://schemas.microsoft.com/office/drawing/2014/main" id="{67D15F7C-F3F0-35E4-4FAC-5AE65BBE1AD5}"/>
              </a:ext>
            </a:extLst>
          </p:cNvPr>
          <p:cNvSpPr txBox="1">
            <a:spLocks/>
          </p:cNvSpPr>
          <p:nvPr/>
        </p:nvSpPr>
        <p:spPr bwMode="auto">
          <a:xfrm>
            <a:off x="770960" y="5995593"/>
            <a:ext cx="3251076" cy="77002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sp>
        <p:nvSpPr>
          <p:cNvPr id="8" name="Title 1">
            <a:extLst>
              <a:ext uri="{FF2B5EF4-FFF2-40B4-BE49-F238E27FC236}">
                <a16:creationId xmlns:a16="http://schemas.microsoft.com/office/drawing/2014/main" id="{FF13301A-BDA8-256F-FEC1-E8324D575B42}"/>
              </a:ext>
            </a:extLst>
          </p:cNvPr>
          <p:cNvSpPr txBox="1">
            <a:spLocks/>
          </p:cNvSpPr>
          <p:nvPr/>
        </p:nvSpPr>
        <p:spPr bwMode="auto">
          <a:xfrm>
            <a:off x="770176" y="2834077"/>
            <a:ext cx="3251076"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Andrew J Armstrong, MD,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ScM</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A person wearing headphones&#10;&#10;Description automatically generated">
            <a:extLst>
              <a:ext uri="{FF2B5EF4-FFF2-40B4-BE49-F238E27FC236}">
                <a16:creationId xmlns:a16="http://schemas.microsoft.com/office/drawing/2014/main" id="{451C08A0-E3C1-814C-8648-929F432BE2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960" y="1143000"/>
            <a:ext cx="3251076" cy="1828730"/>
          </a:xfrm>
          <a:prstGeom prst="rect">
            <a:avLst/>
          </a:prstGeom>
          <a:effectLst>
            <a:outerShdw blurRad="50800" dist="38100" dir="2700000" algn="tl" rotWithShape="0">
              <a:prstClr val="black">
                <a:alpha val="40000"/>
              </a:prstClr>
            </a:outerShdw>
          </a:effectLst>
        </p:spPr>
      </p:pic>
      <p:pic>
        <p:nvPicPr>
          <p:cNvPr id="7" name="Picture 6" descr="A person wearing a headset and smiling&#10;&#10;Description automatically generated">
            <a:extLst>
              <a:ext uri="{FF2B5EF4-FFF2-40B4-BE49-F238E27FC236}">
                <a16:creationId xmlns:a16="http://schemas.microsoft.com/office/drawing/2014/main" id="{C399420B-C709-B8BF-7A4F-F1D8FF1666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961" y="4147117"/>
            <a:ext cx="3251076" cy="18287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9492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8E9136-55A5-59BD-10E8-3711599F6E55}"/>
              </a:ext>
            </a:extLst>
          </p:cNvPr>
          <p:cNvSpPr txBox="1"/>
          <p:nvPr/>
        </p:nvSpPr>
        <p:spPr>
          <a:xfrm>
            <a:off x="7074079" y="4862416"/>
            <a:ext cx="2289551"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p:txBody>
      </p:sp>
      <p:pic>
        <p:nvPicPr>
          <p:cNvPr id="4" name="Picture 3" descr="A person wearing a headset and smiling&#10;&#10;Description automatically generated">
            <a:extLst>
              <a:ext uri="{FF2B5EF4-FFF2-40B4-BE49-F238E27FC236}">
                <a16:creationId xmlns:a16="http://schemas.microsoft.com/office/drawing/2014/main" id="{4E2E14DC-256A-DBF4-3853-07DC9A39CA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74079" y="2460304"/>
            <a:ext cx="2289551" cy="2286000"/>
          </a:xfrm>
          <a:prstGeom prst="rect">
            <a:avLst/>
          </a:prstGeom>
          <a:ln w="25400">
            <a:solidFill>
              <a:srgbClr val="3333CC"/>
            </a:solidFill>
          </a:ln>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06540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PARP inhibitor-associated side effects; risk of second cancer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with prolonged exposure to PARP inhibitors</a:t>
            </a:r>
          </a:p>
        </p:txBody>
      </p:sp>
      <p:sp>
        <p:nvSpPr>
          <p:cNvPr id="18" name="TextBox 17">
            <a:extLst>
              <a:ext uri="{FF2B5EF4-FFF2-40B4-BE49-F238E27FC236}">
                <a16:creationId xmlns:a16="http://schemas.microsoft.com/office/drawing/2014/main" id="{45F9E08B-EBE9-DA31-4517-0568092FFF51}"/>
              </a:ext>
            </a:extLst>
          </p:cNvPr>
          <p:cNvSpPr txBox="1"/>
          <p:nvPr/>
        </p:nvSpPr>
        <p:spPr>
          <a:xfrm>
            <a:off x="2465659"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5238"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1127125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4" y="1879326"/>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5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How do you typically manage the fatigue and anemia associated with PARP inhibitors? What is your threshold for dose reduction? </a:t>
            </a:r>
          </a:p>
          <a:p>
            <a:pPr marL="9525"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r>
              <a:rPr kumimoji="0" lang="en-US" sz="2400" b="1" i="1" u="none" strike="noStrike" kern="100" cap="none" spc="0" normalizeH="0" baseline="0" noProof="0" dirty="0">
                <a:ln>
                  <a:noFill/>
                </a:ln>
                <a:solidFill>
                  <a:srgbClr val="2D2DB9"/>
                </a:solidFill>
                <a:effectLst/>
                <a:uLnTx/>
                <a:uFillTx/>
                <a:latin typeface="Calibri"/>
                <a:ea typeface="Aptos" panose="020B0004020202020204" pitchFamily="34" charset="0"/>
                <a:cs typeface="Times New Roman" panose="02020603050405020304" pitchFamily="18" charset="0"/>
              </a:rPr>
              <a:t>How do you integrate the increased risk of AML/MDS in clinical </a:t>
            </a:r>
            <a:r>
              <a:rPr kumimoji="0" lang="en-US" sz="2400" b="1" i="1" u="none" strike="noStrike" kern="100" cap="none" spc="0" normalizeH="0" baseline="0" noProof="0">
                <a:ln>
                  <a:noFill/>
                </a:ln>
                <a:solidFill>
                  <a:srgbClr val="2D2DB9"/>
                </a:solidFill>
                <a:effectLst/>
                <a:uLnTx/>
                <a:uFillTx/>
                <a:latin typeface="Calibri"/>
                <a:ea typeface="Aptos" panose="020B0004020202020204" pitchFamily="34" charset="0"/>
                <a:cs typeface="Times New Roman" panose="02020603050405020304" pitchFamily="18" charset="0"/>
              </a:rPr>
              <a:t>decision-making?</a:t>
            </a:r>
            <a:endParaRPr kumimoji="0" lang="en-US" sz="2400" b="1" i="0" u="none" strike="noStrike" kern="100" cap="none" spc="0" normalizeH="0" baseline="0" noProof="0" dirty="0">
              <a:ln>
                <a:noFill/>
              </a:ln>
              <a:solidFill>
                <a:srgbClr val="2D2DB9"/>
              </a:solidFill>
              <a:effectLst/>
              <a:uLnTx/>
              <a:uFillTx/>
              <a:latin typeface="Calibri"/>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791357"/>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Rana R McKay, MD</a:t>
            </a:r>
          </a:p>
        </p:txBody>
      </p:sp>
      <p:pic>
        <p:nvPicPr>
          <p:cNvPr id="3" name="Picture 2" descr="A person wearing a headset and smiling&#10;&#10;Description automatically generated">
            <a:extLst>
              <a:ext uri="{FF2B5EF4-FFF2-40B4-BE49-F238E27FC236}">
                <a16:creationId xmlns:a16="http://schemas.microsoft.com/office/drawing/2014/main" id="{201409BA-D635-4957-80D1-4B54976654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4" y="1938271"/>
            <a:ext cx="3228014" cy="18157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1980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McKay — Disclosures</a:t>
            </a:r>
            <a:br>
              <a:rPr lang="en-US" sz="3200" dirty="0">
                <a:solidFill>
                  <a:srgbClr val="0432FF"/>
                </a:solidFill>
              </a:rPr>
            </a:br>
            <a:r>
              <a:rPr lang="en-US" sz="3200" dirty="0">
                <a:solidFill>
                  <a:srgbClr val="0432FF"/>
                </a:solidFill>
              </a:rPr>
              <a:t>Survey Participant</a:t>
            </a:r>
          </a:p>
        </p:txBody>
      </p:sp>
      <p:graphicFrame>
        <p:nvGraphicFramePr>
          <p:cNvPr id="3" name="Content Placeholder 3">
            <a:extLst>
              <a:ext uri="{FF2B5EF4-FFF2-40B4-BE49-F238E27FC236}">
                <a16:creationId xmlns:a16="http://schemas.microsoft.com/office/drawing/2014/main" id="{95EEBB17-252B-328B-F0E2-7C7C1F3A6B8C}"/>
              </a:ext>
            </a:extLst>
          </p:cNvPr>
          <p:cNvGraphicFramePr>
            <a:graphicFrameLocks/>
          </p:cNvGraphicFramePr>
          <p:nvPr/>
        </p:nvGraphicFramePr>
        <p:xfrm>
          <a:off x="623392" y="1988840"/>
          <a:ext cx="10657184" cy="2520280"/>
        </p:xfrm>
        <a:graphic>
          <a:graphicData uri="http://schemas.openxmlformats.org/drawingml/2006/table">
            <a:tbl>
              <a:tblPr firstRow="1" bandRow="1">
                <a:tableStyleId>{F2DE63D5-997A-4646-A377-4702673A728D}</a:tableStyleId>
              </a:tblPr>
              <a:tblGrid>
                <a:gridCol w="2486676">
                  <a:extLst>
                    <a:ext uri="{9D8B030D-6E8A-4147-A177-3AD203B41FA5}">
                      <a16:colId xmlns:a16="http://schemas.microsoft.com/office/drawing/2014/main" val="20000"/>
                    </a:ext>
                  </a:extLst>
                </a:gridCol>
                <a:gridCol w="8170508">
                  <a:extLst>
                    <a:ext uri="{9D8B030D-6E8A-4147-A177-3AD203B41FA5}">
                      <a16:colId xmlns:a16="http://schemas.microsoft.com/office/drawing/2014/main" val="20001"/>
                    </a:ext>
                  </a:extLst>
                </a:gridCol>
              </a:tblGrid>
              <a:tr h="176419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Aveo Pharmaceuticals, Bayer HealthCare Pharmaceuticals, Blue Earth Diagnostics, Bristol Myers Squibb, </a:t>
                      </a:r>
                      <a:r>
                        <a:rPr lang="en-US" sz="1800" b="0" kern="1200" dirty="0" err="1">
                          <a:solidFill>
                            <a:schemeClr val="tx1"/>
                          </a:solidFill>
                          <a:effectLst/>
                          <a:latin typeface="+mn-lt"/>
                          <a:ea typeface="+mn-ea"/>
                          <a:cs typeface="+mn-cs"/>
                        </a:rPr>
                        <a:t>Calithera</a:t>
                      </a:r>
                      <a:r>
                        <a:rPr lang="en-US" sz="1800" b="0" kern="1200" dirty="0">
                          <a:solidFill>
                            <a:schemeClr val="tx1"/>
                          </a:solidFill>
                          <a:effectLst/>
                          <a:latin typeface="+mn-lt"/>
                          <a:ea typeface="+mn-ea"/>
                          <a:cs typeface="+mn-cs"/>
                        </a:rPr>
                        <a:t> Biosciences, Caris Life Sciences, </a:t>
                      </a:r>
                      <a:r>
                        <a:rPr lang="en-US" sz="1800" b="0" kern="1200" dirty="0" err="1">
                          <a:solidFill>
                            <a:schemeClr val="tx1"/>
                          </a:solidFill>
                          <a:effectLst/>
                          <a:latin typeface="+mn-lt"/>
                          <a:ea typeface="+mn-ea"/>
                          <a:cs typeface="+mn-cs"/>
                        </a:rPr>
                        <a:t>Dendreon</a:t>
                      </a:r>
                      <a:r>
                        <a:rPr lang="en-US" sz="1800" b="0" kern="1200" dirty="0">
                          <a:solidFill>
                            <a:schemeClr val="tx1"/>
                          </a:solidFill>
                          <a:effectLst/>
                          <a:latin typeface="+mn-lt"/>
                          <a:ea typeface="+mn-ea"/>
                          <a:cs typeface="+mn-cs"/>
                        </a:rPr>
                        <a:t> Pharmaceuticals Inc, Eisai Inc, </a:t>
                      </a:r>
                      <a:r>
                        <a:rPr lang="en-US" sz="1800" b="0" kern="1200" dirty="0" err="1">
                          <a:solidFill>
                            <a:schemeClr val="tx1"/>
                          </a:solidFill>
                          <a:effectLst/>
                          <a:latin typeface="+mn-lt"/>
                          <a:ea typeface="+mn-ea"/>
                          <a:cs typeface="+mn-cs"/>
                        </a:rPr>
                        <a:t>Exelixis</a:t>
                      </a:r>
                      <a:r>
                        <a:rPr lang="en-US" sz="1800" b="0" kern="1200" dirty="0">
                          <a:solidFill>
                            <a:schemeClr val="tx1"/>
                          </a:solidFill>
                          <a:effectLst/>
                          <a:latin typeface="+mn-lt"/>
                          <a:ea typeface="+mn-ea"/>
                          <a:cs typeface="+mn-cs"/>
                        </a:rPr>
                        <a:t> Inc, Johnson &amp; Johnson Pharmaceuticals, Lilly, Merck, </a:t>
                      </a:r>
                      <a:r>
                        <a:rPr lang="en-US" sz="1800" b="0" kern="1200" dirty="0" err="1">
                          <a:solidFill>
                            <a:schemeClr val="tx1"/>
                          </a:solidFill>
                          <a:effectLst/>
                          <a:latin typeface="+mn-lt"/>
                          <a:ea typeface="+mn-ea"/>
                          <a:cs typeface="+mn-cs"/>
                        </a:rPr>
                        <a:t>Myovant</a:t>
                      </a:r>
                      <a:r>
                        <a:rPr lang="en-US" sz="1800" b="0" kern="1200" dirty="0">
                          <a:solidFill>
                            <a:schemeClr val="tx1"/>
                          </a:solidFill>
                          <a:effectLst/>
                          <a:latin typeface="+mn-lt"/>
                          <a:ea typeface="+mn-ea"/>
                          <a:cs typeface="+mn-cs"/>
                        </a:rPr>
                        <a:t> Sciences, Novartis, Pfizer Inc, Sanofi,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Sorrento Therapeutics, </a:t>
                      </a:r>
                      <a:r>
                        <a:rPr lang="en-US" sz="1800" b="0" kern="1200" dirty="0" err="1">
                          <a:solidFill>
                            <a:schemeClr val="tx1"/>
                          </a:solidFill>
                          <a:effectLst/>
                          <a:latin typeface="+mn-lt"/>
                          <a:ea typeface="+mn-ea"/>
                          <a:cs typeface="+mn-cs"/>
                        </a:rPr>
                        <a:t>Telix</a:t>
                      </a:r>
                      <a:r>
                        <a:rPr lang="en-US" sz="1800" b="0" kern="1200" dirty="0">
                          <a:solidFill>
                            <a:schemeClr val="tx1"/>
                          </a:solidFill>
                          <a:effectLst/>
                          <a:latin typeface="+mn-lt"/>
                          <a:ea typeface="+mn-ea"/>
                          <a:cs typeface="+mn-cs"/>
                        </a:rPr>
                        <a:t> Pharmaceuticals Limited,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56084">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t>
                      </a:r>
                      <a:r>
                        <a:rPr lang="en-US" sz="1800" b="0" kern="1200" dirty="0" err="1">
                          <a:solidFill>
                            <a:schemeClr val="tx1"/>
                          </a:solidFill>
                          <a:effectLst/>
                          <a:latin typeface="+mn-lt"/>
                          <a:ea typeface="+mn-ea"/>
                          <a:cs typeface="+mn-cs"/>
                        </a:rPr>
                        <a:t>ArteraAI</a:t>
                      </a:r>
                      <a:r>
                        <a:rPr lang="en-US" sz="1800" b="0" kern="1200" dirty="0">
                          <a:solidFill>
                            <a:schemeClr val="tx1"/>
                          </a:solidFill>
                          <a:effectLst/>
                          <a:latin typeface="+mn-lt"/>
                          <a:ea typeface="+mn-ea"/>
                          <a:cs typeface="+mn-cs"/>
                        </a:rPr>
                        <a:t>, Bayer HealthCare Pharmaceuticals, Bristol Myers Squibb, </a:t>
                      </a:r>
                      <a:r>
                        <a:rPr lang="en-US" sz="1800" b="0" kern="1200" dirty="0" err="1">
                          <a:solidFill>
                            <a:schemeClr val="tx1"/>
                          </a:solidFill>
                          <a:effectLst/>
                          <a:latin typeface="+mn-lt"/>
                          <a:ea typeface="+mn-ea"/>
                          <a:cs typeface="+mn-cs"/>
                        </a:rPr>
                        <a:t>Exelixis</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Oncternal</a:t>
                      </a:r>
                      <a:r>
                        <a:rPr lang="en-US" sz="1800" b="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bl>
          </a:graphicData>
        </a:graphic>
      </p:graphicFrame>
    </p:spTree>
    <p:custDataLst>
      <p:tags r:id="rId1"/>
    </p:custDataLst>
    <p:extLst>
      <p:ext uri="{BB962C8B-B14F-4D97-AF65-F5344CB8AC3E}">
        <p14:creationId xmlns:p14="http://schemas.microsoft.com/office/powerpoint/2010/main" val="379210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96BAB8F-C5D4-7203-9C12-0187ABD81FE2}"/>
              </a:ext>
            </a:extLst>
          </p:cNvPr>
          <p:cNvSpPr>
            <a:spLocks noGrp="1"/>
          </p:cNvSpPr>
          <p:nvPr>
            <p:ph idx="50"/>
          </p:nvPr>
        </p:nvSpPr>
        <p:spPr/>
        <p:txBody>
          <a:bodyPr/>
          <a:lstStyle/>
          <a:p>
            <a:r>
              <a:rPr lang="en-US" b="1" dirty="0">
                <a:effectLst/>
                <a:latin typeface="+mn-lt"/>
                <a:ea typeface="Calibri" panose="020F0502020204030204" pitchFamily="34" charset="0"/>
              </a:rPr>
              <a:t>Multigene germline and somatic/NGS</a:t>
            </a:r>
            <a:r>
              <a:rPr lang="en-US" dirty="0">
                <a:effectLst/>
                <a:latin typeface="+mn-lt"/>
              </a:rPr>
              <a:t> </a:t>
            </a:r>
            <a:endParaRPr lang="en-US" dirty="0">
              <a:latin typeface="+mn-lt"/>
            </a:endParaRPr>
          </a:p>
        </p:txBody>
      </p:sp>
      <p:sp>
        <p:nvSpPr>
          <p:cNvPr id="3" name="Title 2">
            <a:extLst>
              <a:ext uri="{FF2B5EF4-FFF2-40B4-BE49-F238E27FC236}">
                <a16:creationId xmlns:a16="http://schemas.microsoft.com/office/drawing/2014/main" id="{45C82FC4-187D-98CD-37E4-76E0058925DC}"/>
              </a:ext>
            </a:extLst>
          </p:cNvPr>
          <p:cNvSpPr>
            <a:spLocks noGrp="1"/>
          </p:cNvSpPr>
          <p:nvPr>
            <p:ph type="title"/>
          </p:nvPr>
        </p:nvSpPr>
        <p:spPr/>
        <p:txBody>
          <a:bodyPr/>
          <a:lstStyle/>
          <a:p>
            <a:r>
              <a:rPr lang="en-US" dirty="0"/>
              <a:t>What is your usual approach to mutation testing for possible use of a PARP inhibitor for a patient with </a:t>
            </a:r>
            <a:r>
              <a:rPr lang="en-US" dirty="0" err="1"/>
              <a:t>mCRPC</a:t>
            </a:r>
            <a:r>
              <a:rPr lang="en-US" dirty="0"/>
              <a:t>?	</a:t>
            </a:r>
          </a:p>
        </p:txBody>
      </p:sp>
      <p:sp>
        <p:nvSpPr>
          <p:cNvPr id="2" name="Content Placeholder 7">
            <a:extLst>
              <a:ext uri="{FF2B5EF4-FFF2-40B4-BE49-F238E27FC236}">
                <a16:creationId xmlns:a16="http://schemas.microsoft.com/office/drawing/2014/main" id="{4392CE92-C17E-C77C-EAA6-92282E8884E4}"/>
              </a:ext>
            </a:extLst>
          </p:cNvPr>
          <p:cNvSpPr>
            <a:spLocks noGrp="1"/>
          </p:cNvSpPr>
          <p:nvPr>
            <p:ph idx="52"/>
          </p:nvPr>
        </p:nvSpPr>
        <p:spPr/>
        <p:txBody>
          <a:bodyPr/>
          <a:lstStyle/>
          <a:p>
            <a:r>
              <a:rPr lang="en-US" b="1" dirty="0">
                <a:effectLst/>
                <a:latin typeface="+mn-lt"/>
                <a:ea typeface="Calibri" panose="020F0502020204030204" pitchFamily="34" charset="0"/>
              </a:rPr>
              <a:t>Multigene germline and somatic/NGS</a:t>
            </a:r>
            <a:r>
              <a:rPr lang="en-US" dirty="0">
                <a:effectLst/>
                <a:latin typeface="+mn-lt"/>
              </a:rPr>
              <a:t> </a:t>
            </a:r>
            <a:endParaRPr lang="en-US" dirty="0">
              <a:latin typeface="+mn-lt"/>
            </a:endParaRPr>
          </a:p>
        </p:txBody>
      </p:sp>
      <p:sp>
        <p:nvSpPr>
          <p:cNvPr id="11" name="Content Placeholder 7">
            <a:extLst>
              <a:ext uri="{FF2B5EF4-FFF2-40B4-BE49-F238E27FC236}">
                <a16:creationId xmlns:a16="http://schemas.microsoft.com/office/drawing/2014/main" id="{BA024B89-963B-D50C-DA4B-01C6631D7003}"/>
              </a:ext>
            </a:extLst>
          </p:cNvPr>
          <p:cNvSpPr>
            <a:spLocks noGrp="1"/>
          </p:cNvSpPr>
          <p:nvPr>
            <p:ph idx="48"/>
          </p:nvPr>
        </p:nvSpPr>
        <p:spPr/>
        <p:txBody>
          <a:bodyPr/>
          <a:lstStyle/>
          <a:p>
            <a:r>
              <a:rPr lang="en-US" b="1" dirty="0">
                <a:effectLst/>
                <a:latin typeface="+mn-lt"/>
                <a:ea typeface="Calibri" panose="020F0502020204030204" pitchFamily="34" charset="0"/>
              </a:rPr>
              <a:t>Multigene germline and somatic/NGS</a:t>
            </a:r>
            <a:r>
              <a:rPr lang="en-US" dirty="0">
                <a:effectLst/>
                <a:latin typeface="+mn-lt"/>
              </a:rPr>
              <a:t> </a:t>
            </a:r>
            <a:endParaRPr lang="en-US" dirty="0">
              <a:latin typeface="+mn-lt"/>
            </a:endParaRPr>
          </a:p>
        </p:txBody>
      </p:sp>
      <p:sp>
        <p:nvSpPr>
          <p:cNvPr id="6" name="TextBox 5">
            <a:extLst>
              <a:ext uri="{FF2B5EF4-FFF2-40B4-BE49-F238E27FC236}">
                <a16:creationId xmlns:a16="http://schemas.microsoft.com/office/drawing/2014/main" id="{525585A3-18C5-0790-74DE-EA4A90A1EE9E}"/>
              </a:ext>
            </a:extLst>
          </p:cNvPr>
          <p:cNvSpPr txBox="1"/>
          <p:nvPr/>
        </p:nvSpPr>
        <p:spPr>
          <a:xfrm>
            <a:off x="551384" y="6165304"/>
            <a:ext cx="3051797"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NGS = next-generation sequencing</a:t>
            </a:r>
          </a:p>
        </p:txBody>
      </p:sp>
      <p:sp>
        <p:nvSpPr>
          <p:cNvPr id="10" name="Content Placeholder 7">
            <a:extLst>
              <a:ext uri="{FF2B5EF4-FFF2-40B4-BE49-F238E27FC236}">
                <a16:creationId xmlns:a16="http://schemas.microsoft.com/office/drawing/2014/main" id="{8632742E-95C5-16CA-CC25-EA04C121C0DA}"/>
              </a:ext>
            </a:extLst>
          </p:cNvPr>
          <p:cNvSpPr>
            <a:spLocks noGrp="1"/>
          </p:cNvSpPr>
          <p:nvPr>
            <p:ph idx="47"/>
          </p:nvPr>
        </p:nvSpPr>
        <p:spPr/>
        <p:txBody>
          <a:bodyPr/>
          <a:lstStyle/>
          <a:p>
            <a:r>
              <a:rPr lang="en-US" b="1" dirty="0">
                <a:effectLst/>
                <a:latin typeface="+mn-lt"/>
                <a:ea typeface="Calibri" panose="020F0502020204030204" pitchFamily="34" charset="0"/>
              </a:rPr>
              <a:t>Multigene germline and somatic/NGS</a:t>
            </a:r>
            <a:r>
              <a:rPr lang="en-US" dirty="0">
                <a:effectLst/>
                <a:latin typeface="+mn-lt"/>
              </a:rPr>
              <a:t> </a:t>
            </a:r>
            <a:endParaRPr lang="en-US" dirty="0">
              <a:latin typeface="+mn-lt"/>
            </a:endParaRPr>
          </a:p>
        </p:txBody>
      </p:sp>
      <p:sp>
        <p:nvSpPr>
          <p:cNvPr id="14" name="Content Placeholder 7">
            <a:extLst>
              <a:ext uri="{FF2B5EF4-FFF2-40B4-BE49-F238E27FC236}">
                <a16:creationId xmlns:a16="http://schemas.microsoft.com/office/drawing/2014/main" id="{8977181A-CFF7-2B63-099F-1A531CA34AF6}"/>
              </a:ext>
            </a:extLst>
          </p:cNvPr>
          <p:cNvSpPr>
            <a:spLocks noGrp="1"/>
          </p:cNvSpPr>
          <p:nvPr>
            <p:ph idx="49"/>
          </p:nvPr>
        </p:nvSpPr>
        <p:spPr/>
        <p:txBody>
          <a:bodyPr/>
          <a:lstStyle/>
          <a:p>
            <a:r>
              <a:rPr lang="en-US" b="1" dirty="0">
                <a:effectLst/>
                <a:latin typeface="+mn-lt"/>
                <a:ea typeface="Calibri" panose="020F0502020204030204" pitchFamily="34" charset="0"/>
              </a:rPr>
              <a:t>Multigene germline and somatic/NGS</a:t>
            </a:r>
            <a:r>
              <a:rPr lang="en-US" dirty="0">
                <a:effectLst/>
                <a:latin typeface="+mn-lt"/>
              </a:rPr>
              <a:t> </a:t>
            </a:r>
            <a:endParaRPr lang="en-US" dirty="0">
              <a:latin typeface="+mn-lt"/>
            </a:endParaRPr>
          </a:p>
        </p:txBody>
      </p:sp>
      <p:sp>
        <p:nvSpPr>
          <p:cNvPr id="15" name="Content Placeholder 7">
            <a:extLst>
              <a:ext uri="{FF2B5EF4-FFF2-40B4-BE49-F238E27FC236}">
                <a16:creationId xmlns:a16="http://schemas.microsoft.com/office/drawing/2014/main" id="{3CCEE600-9EAA-1812-BD75-033CA5BFCA23}"/>
              </a:ext>
            </a:extLst>
          </p:cNvPr>
          <p:cNvSpPr>
            <a:spLocks noGrp="1"/>
          </p:cNvSpPr>
          <p:nvPr>
            <p:ph idx="51"/>
          </p:nvPr>
        </p:nvSpPr>
        <p:spPr/>
        <p:txBody>
          <a:bodyPr/>
          <a:lstStyle/>
          <a:p>
            <a:r>
              <a:rPr lang="en-US" b="1" dirty="0">
                <a:effectLst/>
                <a:latin typeface="+mn-lt"/>
                <a:ea typeface="Calibri" panose="020F0502020204030204" pitchFamily="34" charset="0"/>
              </a:rPr>
              <a:t>Multigene germline and somatic/NGS</a:t>
            </a:r>
            <a:r>
              <a:rPr lang="en-US" dirty="0">
                <a:effectLst/>
                <a:latin typeface="+mn-lt"/>
              </a:rPr>
              <a:t> </a:t>
            </a:r>
            <a:endParaRPr lang="en-US" dirty="0">
              <a:latin typeface="+mn-lt"/>
            </a:endParaRPr>
          </a:p>
        </p:txBody>
      </p:sp>
      <p:sp>
        <p:nvSpPr>
          <p:cNvPr id="16" name="Content Placeholder 7">
            <a:extLst>
              <a:ext uri="{FF2B5EF4-FFF2-40B4-BE49-F238E27FC236}">
                <a16:creationId xmlns:a16="http://schemas.microsoft.com/office/drawing/2014/main" id="{B181BEEE-D41F-A844-2DDB-145A26211B5F}"/>
              </a:ext>
            </a:extLst>
          </p:cNvPr>
          <p:cNvSpPr>
            <a:spLocks noGrp="1"/>
          </p:cNvSpPr>
          <p:nvPr>
            <p:ph idx="46"/>
          </p:nvPr>
        </p:nvSpPr>
        <p:spPr/>
        <p:txBody>
          <a:bodyPr/>
          <a:lstStyle/>
          <a:p>
            <a:r>
              <a:rPr lang="en-US" b="1" dirty="0">
                <a:effectLst/>
                <a:latin typeface="+mn-lt"/>
                <a:ea typeface="Calibri" panose="020F0502020204030204" pitchFamily="34" charset="0"/>
              </a:rPr>
              <a:t>Multigene germline and somatic/NGS</a:t>
            </a:r>
            <a:r>
              <a:rPr lang="en-US" dirty="0">
                <a:effectLst/>
                <a:latin typeface="+mn-lt"/>
              </a:rPr>
              <a:t> </a:t>
            </a:r>
            <a:endParaRPr lang="en-US" dirty="0">
              <a:latin typeface="+mn-lt"/>
            </a:endParaRPr>
          </a:p>
        </p:txBody>
      </p:sp>
    </p:spTree>
    <p:extLst>
      <p:ext uri="{BB962C8B-B14F-4D97-AF65-F5344CB8AC3E}">
        <p14:creationId xmlns:p14="http://schemas.microsoft.com/office/powerpoint/2010/main" val="167426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568C0-AE0B-7C9D-1B52-5E8B33879A9C}"/>
              </a:ext>
            </a:extLst>
          </p:cNvPr>
          <p:cNvSpPr>
            <a:spLocks noGrp="1"/>
          </p:cNvSpPr>
          <p:nvPr>
            <p:ph idx="46"/>
          </p:nvPr>
        </p:nvSpPr>
        <p:spPr/>
        <p:txBody>
          <a:bodyPr/>
          <a:lstStyle/>
          <a:p>
            <a:r>
              <a:rPr lang="en-US" dirty="0"/>
              <a:t>CHEK2, CDK12, BARD1, BRIP1, PALB2, RAD51b, RAD51c, RAD51d </a:t>
            </a:r>
          </a:p>
        </p:txBody>
      </p:sp>
      <p:sp>
        <p:nvSpPr>
          <p:cNvPr id="3" name="Content Placeholder 2">
            <a:extLst>
              <a:ext uri="{FF2B5EF4-FFF2-40B4-BE49-F238E27FC236}">
                <a16:creationId xmlns:a16="http://schemas.microsoft.com/office/drawing/2014/main" id="{870E9C96-25E3-ED13-BC1F-F2795ED3D10E}"/>
              </a:ext>
            </a:extLst>
          </p:cNvPr>
          <p:cNvSpPr>
            <a:spLocks noGrp="1"/>
          </p:cNvSpPr>
          <p:nvPr>
            <p:ph idx="47"/>
          </p:nvPr>
        </p:nvSpPr>
        <p:spPr/>
        <p:txBody>
          <a:bodyPr/>
          <a:lstStyle/>
          <a:p>
            <a:r>
              <a:rPr lang="en-US" dirty="0"/>
              <a:t>PALB2, RAD51</a:t>
            </a:r>
          </a:p>
        </p:txBody>
      </p:sp>
      <p:sp>
        <p:nvSpPr>
          <p:cNvPr id="4" name="Content Placeholder 3">
            <a:extLst>
              <a:ext uri="{FF2B5EF4-FFF2-40B4-BE49-F238E27FC236}">
                <a16:creationId xmlns:a16="http://schemas.microsoft.com/office/drawing/2014/main" id="{4EAED215-27E9-C94E-055D-12C785E88593}"/>
              </a:ext>
            </a:extLst>
          </p:cNvPr>
          <p:cNvSpPr>
            <a:spLocks noGrp="1"/>
          </p:cNvSpPr>
          <p:nvPr>
            <p:ph idx="48"/>
          </p:nvPr>
        </p:nvSpPr>
        <p:spPr/>
        <p:txBody>
          <a:bodyPr/>
          <a:lstStyle/>
          <a:p>
            <a:r>
              <a:rPr lang="en-US" dirty="0"/>
              <a:t>ATM, CDK12, CHEK2, PALB2, RAD51 family members </a:t>
            </a:r>
          </a:p>
        </p:txBody>
      </p:sp>
      <p:sp>
        <p:nvSpPr>
          <p:cNvPr id="5" name="Content Placeholder 4">
            <a:extLst>
              <a:ext uri="{FF2B5EF4-FFF2-40B4-BE49-F238E27FC236}">
                <a16:creationId xmlns:a16="http://schemas.microsoft.com/office/drawing/2014/main" id="{610C3BE4-305C-BF64-392B-F91FBBB152EA}"/>
              </a:ext>
            </a:extLst>
          </p:cNvPr>
          <p:cNvSpPr>
            <a:spLocks noGrp="1"/>
          </p:cNvSpPr>
          <p:nvPr>
            <p:ph idx="49"/>
          </p:nvPr>
        </p:nvSpPr>
        <p:spPr/>
        <p:txBody>
          <a:bodyPr/>
          <a:lstStyle/>
          <a:p>
            <a:r>
              <a:rPr lang="en-US" sz="2000" dirty="0"/>
              <a:t>PALB2, RAD51B/C/D, RAD54L; perhaps CDK12 or really high </a:t>
            </a:r>
            <a:r>
              <a:rPr lang="en-US" sz="2000" dirty="0" err="1"/>
              <a:t>gLOH</a:t>
            </a:r>
            <a:r>
              <a:rPr lang="en-US" sz="2000" dirty="0"/>
              <a:t> (</a:t>
            </a:r>
            <a:r>
              <a:rPr lang="en-US" sz="2000" dirty="0" err="1"/>
              <a:t>eg</a:t>
            </a:r>
            <a:r>
              <a:rPr lang="en-US" sz="2000" dirty="0"/>
              <a:t>, &gt;20%)</a:t>
            </a:r>
          </a:p>
        </p:txBody>
      </p:sp>
      <p:sp>
        <p:nvSpPr>
          <p:cNvPr id="6" name="Content Placeholder 5">
            <a:extLst>
              <a:ext uri="{FF2B5EF4-FFF2-40B4-BE49-F238E27FC236}">
                <a16:creationId xmlns:a16="http://schemas.microsoft.com/office/drawing/2014/main" id="{29B92F4D-01C0-5126-9C01-7ADBF6212F88}"/>
              </a:ext>
            </a:extLst>
          </p:cNvPr>
          <p:cNvSpPr>
            <a:spLocks noGrp="1"/>
          </p:cNvSpPr>
          <p:nvPr>
            <p:ph idx="50"/>
          </p:nvPr>
        </p:nvSpPr>
        <p:spPr/>
        <p:txBody>
          <a:bodyPr/>
          <a:lstStyle/>
          <a:p>
            <a:r>
              <a:rPr lang="en-US" dirty="0"/>
              <a:t>PALB2</a:t>
            </a:r>
          </a:p>
        </p:txBody>
      </p:sp>
      <p:sp>
        <p:nvSpPr>
          <p:cNvPr id="7" name="Content Placeholder 6">
            <a:extLst>
              <a:ext uri="{FF2B5EF4-FFF2-40B4-BE49-F238E27FC236}">
                <a16:creationId xmlns:a16="http://schemas.microsoft.com/office/drawing/2014/main" id="{E33B35EA-3CC4-14F1-1C3B-966C25488763}"/>
              </a:ext>
            </a:extLst>
          </p:cNvPr>
          <p:cNvSpPr>
            <a:spLocks noGrp="1"/>
          </p:cNvSpPr>
          <p:nvPr>
            <p:ph idx="51"/>
          </p:nvPr>
        </p:nvSpPr>
        <p:spPr/>
        <p:txBody>
          <a:bodyPr/>
          <a:lstStyle/>
          <a:p>
            <a:r>
              <a:rPr lang="en-US" dirty="0"/>
              <a:t>PALB2, FANCA</a:t>
            </a:r>
          </a:p>
        </p:txBody>
      </p:sp>
      <p:sp>
        <p:nvSpPr>
          <p:cNvPr id="8" name="Title 7">
            <a:extLst>
              <a:ext uri="{FF2B5EF4-FFF2-40B4-BE49-F238E27FC236}">
                <a16:creationId xmlns:a16="http://schemas.microsoft.com/office/drawing/2014/main" id="{D9CC9C42-1D69-D009-07F0-366BC16C88E8}"/>
              </a:ext>
            </a:extLst>
          </p:cNvPr>
          <p:cNvSpPr>
            <a:spLocks noGrp="1"/>
          </p:cNvSpPr>
          <p:nvPr>
            <p:ph type="title"/>
          </p:nvPr>
        </p:nvSpPr>
        <p:spPr/>
        <p:txBody>
          <a:bodyPr/>
          <a:lstStyle/>
          <a:p>
            <a:r>
              <a:rPr lang="en-US" dirty="0"/>
              <a:t>In addition to BRCA1/2, what other homologous recombination repair (HRR) mutations will lead you to attempt to use a PARP inhibitor for </a:t>
            </a:r>
            <a:r>
              <a:rPr lang="en-US" dirty="0" err="1"/>
              <a:t>mCRPC</a:t>
            </a:r>
            <a:r>
              <a:rPr lang="en-US" dirty="0"/>
              <a:t>? What about LOH?</a:t>
            </a:r>
          </a:p>
        </p:txBody>
      </p:sp>
      <p:sp>
        <p:nvSpPr>
          <p:cNvPr id="10" name="Content Placeholder 5">
            <a:extLst>
              <a:ext uri="{FF2B5EF4-FFF2-40B4-BE49-F238E27FC236}">
                <a16:creationId xmlns:a16="http://schemas.microsoft.com/office/drawing/2014/main" id="{2DDA6BE6-07FD-90B6-10E5-9F27A07F6C5E}"/>
              </a:ext>
            </a:extLst>
          </p:cNvPr>
          <p:cNvSpPr>
            <a:spLocks noGrp="1"/>
          </p:cNvSpPr>
          <p:nvPr>
            <p:ph idx="52"/>
          </p:nvPr>
        </p:nvSpPr>
        <p:spPr/>
        <p:txBody>
          <a:bodyPr/>
          <a:lstStyle/>
          <a:p>
            <a:r>
              <a:rPr lang="en-US" dirty="0"/>
              <a:t>PALB2, RAD54L, RAD51 family members </a:t>
            </a:r>
          </a:p>
        </p:txBody>
      </p:sp>
    </p:spTree>
    <p:extLst>
      <p:ext uri="{BB962C8B-B14F-4D97-AF65-F5344CB8AC3E}">
        <p14:creationId xmlns:p14="http://schemas.microsoft.com/office/powerpoint/2010/main" val="2266703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EF6D3353-82DD-B547-1BAD-A3E92FB1A415}"/>
              </a:ext>
            </a:extLst>
          </p:cNvPr>
          <p:cNvSpPr>
            <a:spLocks noGrp="1"/>
          </p:cNvSpPr>
          <p:nvPr>
            <p:ph idx="46"/>
          </p:nvPr>
        </p:nvSpPr>
        <p:spPr/>
        <p:txBody>
          <a:bodyPr/>
          <a:lstStyle/>
          <a:p>
            <a:r>
              <a:rPr lang="en-US" dirty="0"/>
              <a:t>74 years</a:t>
            </a:r>
          </a:p>
        </p:txBody>
      </p:sp>
      <p:sp>
        <p:nvSpPr>
          <p:cNvPr id="12" name="Content Placeholder 11">
            <a:extLst>
              <a:ext uri="{FF2B5EF4-FFF2-40B4-BE49-F238E27FC236}">
                <a16:creationId xmlns:a16="http://schemas.microsoft.com/office/drawing/2014/main" id="{3DC7919D-10C9-E8DA-B3AE-2B7DC994CC4F}"/>
              </a:ext>
            </a:extLst>
          </p:cNvPr>
          <p:cNvSpPr>
            <a:spLocks noGrp="1"/>
          </p:cNvSpPr>
          <p:nvPr>
            <p:ph idx="47"/>
          </p:nvPr>
        </p:nvSpPr>
        <p:spPr/>
        <p:txBody>
          <a:bodyPr/>
          <a:lstStyle/>
          <a:p>
            <a:r>
              <a:rPr lang="en-US" dirty="0"/>
              <a:t>73 years</a:t>
            </a:r>
          </a:p>
        </p:txBody>
      </p:sp>
      <p:sp>
        <p:nvSpPr>
          <p:cNvPr id="13" name="Content Placeholder 12">
            <a:extLst>
              <a:ext uri="{FF2B5EF4-FFF2-40B4-BE49-F238E27FC236}">
                <a16:creationId xmlns:a16="http://schemas.microsoft.com/office/drawing/2014/main" id="{45D3D4A9-06C9-3CFD-EB39-30FBA429D78A}"/>
              </a:ext>
            </a:extLst>
          </p:cNvPr>
          <p:cNvSpPr>
            <a:spLocks noGrp="1"/>
          </p:cNvSpPr>
          <p:nvPr>
            <p:ph idx="48"/>
          </p:nvPr>
        </p:nvSpPr>
        <p:spPr/>
        <p:txBody>
          <a:bodyPr/>
          <a:lstStyle/>
          <a:p>
            <a:r>
              <a:rPr lang="en-US" dirty="0"/>
              <a:t>63 years</a:t>
            </a:r>
          </a:p>
        </p:txBody>
      </p:sp>
      <p:sp>
        <p:nvSpPr>
          <p:cNvPr id="14" name="Content Placeholder 13">
            <a:extLst>
              <a:ext uri="{FF2B5EF4-FFF2-40B4-BE49-F238E27FC236}">
                <a16:creationId xmlns:a16="http://schemas.microsoft.com/office/drawing/2014/main" id="{DB52FAEE-6739-1153-F294-022EB06F3656}"/>
              </a:ext>
            </a:extLst>
          </p:cNvPr>
          <p:cNvSpPr>
            <a:spLocks noGrp="1"/>
          </p:cNvSpPr>
          <p:nvPr>
            <p:ph idx="49"/>
          </p:nvPr>
        </p:nvSpPr>
        <p:spPr/>
        <p:txBody>
          <a:bodyPr/>
          <a:lstStyle/>
          <a:p>
            <a:r>
              <a:rPr lang="en-US" dirty="0"/>
              <a:t>62 years</a:t>
            </a:r>
          </a:p>
        </p:txBody>
      </p:sp>
      <p:sp>
        <p:nvSpPr>
          <p:cNvPr id="15" name="Content Placeholder 14">
            <a:extLst>
              <a:ext uri="{FF2B5EF4-FFF2-40B4-BE49-F238E27FC236}">
                <a16:creationId xmlns:a16="http://schemas.microsoft.com/office/drawing/2014/main" id="{A9E2EFD8-3983-2860-A3BB-3566727762D5}"/>
              </a:ext>
            </a:extLst>
          </p:cNvPr>
          <p:cNvSpPr>
            <a:spLocks noGrp="1"/>
          </p:cNvSpPr>
          <p:nvPr>
            <p:ph idx="50"/>
          </p:nvPr>
        </p:nvSpPr>
        <p:spPr/>
        <p:txBody>
          <a:bodyPr/>
          <a:lstStyle/>
          <a:p>
            <a:r>
              <a:rPr lang="en-US" dirty="0"/>
              <a:t>65 years</a:t>
            </a:r>
          </a:p>
        </p:txBody>
      </p:sp>
      <p:sp>
        <p:nvSpPr>
          <p:cNvPr id="16" name="Content Placeholder 15">
            <a:extLst>
              <a:ext uri="{FF2B5EF4-FFF2-40B4-BE49-F238E27FC236}">
                <a16:creationId xmlns:a16="http://schemas.microsoft.com/office/drawing/2014/main" id="{41156E77-B7F7-AC6E-BAC5-20A15AE45511}"/>
              </a:ext>
            </a:extLst>
          </p:cNvPr>
          <p:cNvSpPr>
            <a:spLocks noGrp="1"/>
          </p:cNvSpPr>
          <p:nvPr>
            <p:ph idx="58"/>
          </p:nvPr>
        </p:nvSpPr>
        <p:spPr/>
        <p:txBody>
          <a:bodyPr/>
          <a:lstStyle/>
          <a:p>
            <a:r>
              <a:rPr lang="en-US" dirty="0"/>
              <a:t>Age</a:t>
            </a:r>
          </a:p>
        </p:txBody>
      </p:sp>
      <p:sp>
        <p:nvSpPr>
          <p:cNvPr id="18" name="Content Placeholder 17">
            <a:extLst>
              <a:ext uri="{FF2B5EF4-FFF2-40B4-BE49-F238E27FC236}">
                <a16:creationId xmlns:a16="http://schemas.microsoft.com/office/drawing/2014/main" id="{D1552788-5914-6A96-C4A0-C3C1D8903452}"/>
              </a:ext>
            </a:extLst>
          </p:cNvPr>
          <p:cNvSpPr>
            <a:spLocks noGrp="1"/>
          </p:cNvSpPr>
          <p:nvPr>
            <p:ph idx="60"/>
          </p:nvPr>
        </p:nvSpPr>
        <p:spPr/>
        <p:txBody>
          <a:bodyPr/>
          <a:lstStyle/>
          <a:p>
            <a:r>
              <a:rPr lang="en-US" dirty="0"/>
              <a:t>gBRCA2</a:t>
            </a:r>
          </a:p>
        </p:txBody>
      </p:sp>
      <p:sp>
        <p:nvSpPr>
          <p:cNvPr id="19" name="Content Placeholder 18">
            <a:extLst>
              <a:ext uri="{FF2B5EF4-FFF2-40B4-BE49-F238E27FC236}">
                <a16:creationId xmlns:a16="http://schemas.microsoft.com/office/drawing/2014/main" id="{E932FD4E-26D4-6BB8-59E5-387130F5966B}"/>
              </a:ext>
            </a:extLst>
          </p:cNvPr>
          <p:cNvSpPr>
            <a:spLocks noGrp="1"/>
          </p:cNvSpPr>
          <p:nvPr>
            <p:ph idx="61"/>
          </p:nvPr>
        </p:nvSpPr>
        <p:spPr/>
        <p:txBody>
          <a:bodyPr/>
          <a:lstStyle/>
          <a:p>
            <a:r>
              <a:rPr lang="en-US" dirty="0"/>
              <a:t>BRCA2 (somatic)</a:t>
            </a:r>
          </a:p>
        </p:txBody>
      </p:sp>
      <p:sp>
        <p:nvSpPr>
          <p:cNvPr id="21" name="Content Placeholder 20">
            <a:extLst>
              <a:ext uri="{FF2B5EF4-FFF2-40B4-BE49-F238E27FC236}">
                <a16:creationId xmlns:a16="http://schemas.microsoft.com/office/drawing/2014/main" id="{766D13E0-7609-3928-69ED-931C5DF16A16}"/>
              </a:ext>
            </a:extLst>
          </p:cNvPr>
          <p:cNvSpPr>
            <a:spLocks noGrp="1"/>
          </p:cNvSpPr>
          <p:nvPr>
            <p:ph idx="63"/>
          </p:nvPr>
        </p:nvSpPr>
        <p:spPr/>
        <p:txBody>
          <a:bodyPr/>
          <a:lstStyle/>
          <a:p>
            <a:r>
              <a:rPr lang="en-US" dirty="0"/>
              <a:t>PALB2</a:t>
            </a:r>
          </a:p>
        </p:txBody>
      </p:sp>
      <p:sp>
        <p:nvSpPr>
          <p:cNvPr id="22" name="Content Placeholder 21">
            <a:extLst>
              <a:ext uri="{FF2B5EF4-FFF2-40B4-BE49-F238E27FC236}">
                <a16:creationId xmlns:a16="http://schemas.microsoft.com/office/drawing/2014/main" id="{A074C928-F9B2-9FD6-2579-423627A67EA3}"/>
              </a:ext>
            </a:extLst>
          </p:cNvPr>
          <p:cNvSpPr>
            <a:spLocks noGrp="1"/>
          </p:cNvSpPr>
          <p:nvPr>
            <p:ph idx="64"/>
          </p:nvPr>
        </p:nvSpPr>
        <p:spPr/>
        <p:txBody>
          <a:bodyPr/>
          <a:lstStyle/>
          <a:p>
            <a:r>
              <a:rPr lang="en-US" dirty="0"/>
              <a:t>HRR gene mutation</a:t>
            </a:r>
          </a:p>
        </p:txBody>
      </p:sp>
      <p:sp>
        <p:nvSpPr>
          <p:cNvPr id="23" name="Content Placeholder 22">
            <a:extLst>
              <a:ext uri="{FF2B5EF4-FFF2-40B4-BE49-F238E27FC236}">
                <a16:creationId xmlns:a16="http://schemas.microsoft.com/office/drawing/2014/main" id="{9F0C0E01-7711-3B74-7B3D-C2D1E1D3BE7C}"/>
              </a:ext>
            </a:extLst>
          </p:cNvPr>
          <p:cNvSpPr>
            <a:spLocks noGrp="1"/>
          </p:cNvSpPr>
          <p:nvPr>
            <p:ph idx="71"/>
          </p:nvPr>
        </p:nvSpPr>
        <p:spPr/>
        <p:txBody>
          <a:bodyPr/>
          <a:lstStyle/>
          <a:p>
            <a:r>
              <a:rPr lang="en-US" dirty="0"/>
              <a:t>No patient</a:t>
            </a:r>
          </a:p>
        </p:txBody>
      </p:sp>
      <p:sp>
        <p:nvSpPr>
          <p:cNvPr id="24" name="Content Placeholder 23">
            <a:extLst>
              <a:ext uri="{FF2B5EF4-FFF2-40B4-BE49-F238E27FC236}">
                <a16:creationId xmlns:a16="http://schemas.microsoft.com/office/drawing/2014/main" id="{16E26F79-2420-F2F9-3328-3EB8BD05BCE7}"/>
              </a:ext>
            </a:extLst>
          </p:cNvPr>
          <p:cNvSpPr>
            <a:spLocks noGrp="1"/>
          </p:cNvSpPr>
          <p:nvPr>
            <p:ph idx="72"/>
          </p:nvPr>
        </p:nvSpPr>
        <p:spPr/>
        <p:txBody>
          <a:bodyPr/>
          <a:lstStyle/>
          <a:p>
            <a:r>
              <a:rPr lang="en-US" dirty="0"/>
              <a:t>Not applicable</a:t>
            </a:r>
          </a:p>
        </p:txBody>
      </p:sp>
      <p:sp>
        <p:nvSpPr>
          <p:cNvPr id="10" name="Title 9">
            <a:extLst>
              <a:ext uri="{FF2B5EF4-FFF2-40B4-BE49-F238E27FC236}">
                <a16:creationId xmlns:a16="http://schemas.microsoft.com/office/drawing/2014/main" id="{0BB44F36-CEFC-E657-30B5-03A786E1D822}"/>
              </a:ext>
            </a:extLst>
          </p:cNvPr>
          <p:cNvSpPr>
            <a:spLocks noGrp="1"/>
          </p:cNvSpPr>
          <p:nvPr>
            <p:ph type="title"/>
          </p:nvPr>
        </p:nvSpPr>
        <p:spPr/>
        <p:txBody>
          <a:bodyPr/>
          <a:lstStyle/>
          <a:p>
            <a:r>
              <a:rPr lang="en-US" dirty="0"/>
              <a:t>What was the age of the last patient in your practice with </a:t>
            </a:r>
            <a:r>
              <a:rPr lang="en-US" dirty="0" err="1"/>
              <a:t>mCRPC</a:t>
            </a:r>
            <a:r>
              <a:rPr lang="en-US" dirty="0"/>
              <a:t> who received a PARP inhibitor in combination with ADT and a secondary hormonal agent? What HRR gene mutation did the patient have? Which specific regimen did the patient receive?</a:t>
            </a:r>
          </a:p>
        </p:txBody>
      </p:sp>
      <p:sp>
        <p:nvSpPr>
          <p:cNvPr id="29" name="Content Placeholder 28">
            <a:extLst>
              <a:ext uri="{FF2B5EF4-FFF2-40B4-BE49-F238E27FC236}">
                <a16:creationId xmlns:a16="http://schemas.microsoft.com/office/drawing/2014/main" id="{C575ADA3-3233-07C0-987C-C406FB0F2D98}"/>
              </a:ext>
            </a:extLst>
          </p:cNvPr>
          <p:cNvSpPr>
            <a:spLocks noGrp="1"/>
          </p:cNvSpPr>
          <p:nvPr>
            <p:ph idx="77"/>
          </p:nvPr>
        </p:nvSpPr>
        <p:spPr/>
        <p:txBody>
          <a:bodyPr/>
          <a:lstStyle/>
          <a:p>
            <a:pPr>
              <a:lnSpc>
                <a:spcPts val="1980"/>
              </a:lnSpc>
            </a:pPr>
            <a:r>
              <a:rPr lang="en-US" sz="1900" dirty="0" err="1"/>
              <a:t>Talazoparib</a:t>
            </a:r>
            <a:r>
              <a:rPr lang="en-US" sz="1900" dirty="0"/>
              <a:t>  + enzalutamide</a:t>
            </a:r>
          </a:p>
        </p:txBody>
      </p:sp>
      <p:sp>
        <p:nvSpPr>
          <p:cNvPr id="30" name="Content Placeholder 29">
            <a:extLst>
              <a:ext uri="{FF2B5EF4-FFF2-40B4-BE49-F238E27FC236}">
                <a16:creationId xmlns:a16="http://schemas.microsoft.com/office/drawing/2014/main" id="{DCEE16E4-292B-153B-8E0E-FD7D396EEF1E}"/>
              </a:ext>
            </a:extLst>
          </p:cNvPr>
          <p:cNvSpPr>
            <a:spLocks noGrp="1"/>
          </p:cNvSpPr>
          <p:nvPr>
            <p:ph idx="78"/>
          </p:nvPr>
        </p:nvSpPr>
        <p:spPr/>
        <p:txBody>
          <a:bodyPr/>
          <a:lstStyle/>
          <a:p>
            <a:r>
              <a:rPr lang="en-US" dirty="0"/>
              <a:t>Treatment</a:t>
            </a:r>
          </a:p>
        </p:txBody>
      </p:sp>
      <p:sp>
        <p:nvSpPr>
          <p:cNvPr id="31" name="Content Placeholder 30">
            <a:extLst>
              <a:ext uri="{FF2B5EF4-FFF2-40B4-BE49-F238E27FC236}">
                <a16:creationId xmlns:a16="http://schemas.microsoft.com/office/drawing/2014/main" id="{1338D4CC-0576-B5E4-7961-F80C06AD46A7}"/>
              </a:ext>
            </a:extLst>
          </p:cNvPr>
          <p:cNvSpPr>
            <a:spLocks noGrp="1"/>
          </p:cNvSpPr>
          <p:nvPr>
            <p:ph idx="79"/>
          </p:nvPr>
        </p:nvSpPr>
        <p:spPr/>
        <p:txBody>
          <a:bodyPr/>
          <a:lstStyle/>
          <a:p>
            <a:r>
              <a:rPr lang="en-US" dirty="0"/>
              <a:t>Not applicable</a:t>
            </a:r>
          </a:p>
        </p:txBody>
      </p:sp>
      <p:sp>
        <p:nvSpPr>
          <p:cNvPr id="32" name="Content Placeholder 31">
            <a:extLst>
              <a:ext uri="{FF2B5EF4-FFF2-40B4-BE49-F238E27FC236}">
                <a16:creationId xmlns:a16="http://schemas.microsoft.com/office/drawing/2014/main" id="{6979F58C-8AFB-B97E-F233-4DFED2DEE4CA}"/>
              </a:ext>
            </a:extLst>
          </p:cNvPr>
          <p:cNvSpPr>
            <a:spLocks noGrp="1"/>
          </p:cNvSpPr>
          <p:nvPr>
            <p:ph idx="80"/>
          </p:nvPr>
        </p:nvSpPr>
        <p:spPr/>
        <p:txBody>
          <a:bodyPr/>
          <a:lstStyle/>
          <a:p>
            <a:r>
              <a:rPr lang="en-US" dirty="0"/>
              <a:t>59 years</a:t>
            </a:r>
          </a:p>
        </p:txBody>
      </p:sp>
      <p:sp>
        <p:nvSpPr>
          <p:cNvPr id="33" name="Content Placeholder 32">
            <a:extLst>
              <a:ext uri="{FF2B5EF4-FFF2-40B4-BE49-F238E27FC236}">
                <a16:creationId xmlns:a16="http://schemas.microsoft.com/office/drawing/2014/main" id="{9A225D90-A44B-B4A2-EBB0-08BE8E52396B}"/>
              </a:ext>
            </a:extLst>
          </p:cNvPr>
          <p:cNvSpPr>
            <a:spLocks noGrp="1"/>
          </p:cNvSpPr>
          <p:nvPr>
            <p:ph idx="81"/>
          </p:nvPr>
        </p:nvSpPr>
        <p:spPr/>
        <p:txBody>
          <a:bodyPr/>
          <a:lstStyle/>
          <a:p>
            <a:r>
              <a:rPr lang="en-US" dirty="0"/>
              <a:t>BRCA2</a:t>
            </a:r>
          </a:p>
        </p:txBody>
      </p:sp>
      <p:sp>
        <p:nvSpPr>
          <p:cNvPr id="34" name="Content Placeholder 33">
            <a:extLst>
              <a:ext uri="{FF2B5EF4-FFF2-40B4-BE49-F238E27FC236}">
                <a16:creationId xmlns:a16="http://schemas.microsoft.com/office/drawing/2014/main" id="{DF82C77B-1AED-CE8B-4CD3-EA9EC8DB5FC3}"/>
              </a:ext>
            </a:extLst>
          </p:cNvPr>
          <p:cNvSpPr>
            <a:spLocks noGrp="1"/>
          </p:cNvSpPr>
          <p:nvPr>
            <p:ph idx="82"/>
          </p:nvPr>
        </p:nvSpPr>
        <p:spPr/>
        <p:txBody>
          <a:bodyPr/>
          <a:lstStyle/>
          <a:p>
            <a:r>
              <a:rPr lang="en-US" sz="2000" dirty="0"/>
              <a:t>Olaparib + abiraterone</a:t>
            </a:r>
          </a:p>
        </p:txBody>
      </p:sp>
      <p:sp>
        <p:nvSpPr>
          <p:cNvPr id="2" name="Content Placeholder 33">
            <a:extLst>
              <a:ext uri="{FF2B5EF4-FFF2-40B4-BE49-F238E27FC236}">
                <a16:creationId xmlns:a16="http://schemas.microsoft.com/office/drawing/2014/main" id="{4F574D3A-5A78-14E6-49A0-98CED23E3EBE}"/>
              </a:ext>
            </a:extLst>
          </p:cNvPr>
          <p:cNvSpPr>
            <a:spLocks noGrp="1"/>
          </p:cNvSpPr>
          <p:nvPr>
            <p:ph idx="75"/>
          </p:nvPr>
        </p:nvSpPr>
        <p:spPr/>
        <p:txBody>
          <a:bodyPr/>
          <a:lstStyle/>
          <a:p>
            <a:r>
              <a:rPr lang="en-US" sz="2000" dirty="0"/>
              <a:t>Olaparib + abiraterone</a:t>
            </a:r>
          </a:p>
        </p:txBody>
      </p:sp>
      <p:sp>
        <p:nvSpPr>
          <p:cNvPr id="3" name="Content Placeholder 28">
            <a:extLst>
              <a:ext uri="{FF2B5EF4-FFF2-40B4-BE49-F238E27FC236}">
                <a16:creationId xmlns:a16="http://schemas.microsoft.com/office/drawing/2014/main" id="{C062060B-7C4A-AB5D-680D-7CC3B67A44B3}"/>
              </a:ext>
            </a:extLst>
          </p:cNvPr>
          <p:cNvSpPr>
            <a:spLocks noGrp="1"/>
          </p:cNvSpPr>
          <p:nvPr>
            <p:ph idx="74"/>
          </p:nvPr>
        </p:nvSpPr>
        <p:spPr/>
        <p:txBody>
          <a:bodyPr/>
          <a:lstStyle/>
          <a:p>
            <a:pPr>
              <a:lnSpc>
                <a:spcPts val="1980"/>
              </a:lnSpc>
            </a:pPr>
            <a:r>
              <a:rPr lang="en-US" sz="1900" dirty="0" err="1"/>
              <a:t>Talazoparib</a:t>
            </a:r>
            <a:r>
              <a:rPr lang="en-US" sz="1900" dirty="0"/>
              <a:t>  + enzalutamide</a:t>
            </a:r>
          </a:p>
        </p:txBody>
      </p:sp>
      <p:sp>
        <p:nvSpPr>
          <p:cNvPr id="4" name="Content Placeholder 18">
            <a:extLst>
              <a:ext uri="{FF2B5EF4-FFF2-40B4-BE49-F238E27FC236}">
                <a16:creationId xmlns:a16="http://schemas.microsoft.com/office/drawing/2014/main" id="{86274A22-5F97-DF8F-A9E8-29331704323F}"/>
              </a:ext>
            </a:extLst>
          </p:cNvPr>
          <p:cNvSpPr>
            <a:spLocks noGrp="1"/>
          </p:cNvSpPr>
          <p:nvPr>
            <p:ph idx="62"/>
          </p:nvPr>
        </p:nvSpPr>
        <p:spPr/>
        <p:txBody>
          <a:bodyPr/>
          <a:lstStyle/>
          <a:p>
            <a:r>
              <a:rPr lang="en-US" dirty="0"/>
              <a:t>BRCA2 (somatic)</a:t>
            </a:r>
          </a:p>
        </p:txBody>
      </p:sp>
      <p:sp>
        <p:nvSpPr>
          <p:cNvPr id="5" name="Content Placeholder 28">
            <a:extLst>
              <a:ext uri="{FF2B5EF4-FFF2-40B4-BE49-F238E27FC236}">
                <a16:creationId xmlns:a16="http://schemas.microsoft.com/office/drawing/2014/main" id="{2C4C70F9-6A64-498A-F137-11682CBADE7D}"/>
              </a:ext>
            </a:extLst>
          </p:cNvPr>
          <p:cNvSpPr>
            <a:spLocks noGrp="1"/>
          </p:cNvSpPr>
          <p:nvPr>
            <p:ph idx="76"/>
          </p:nvPr>
        </p:nvSpPr>
        <p:spPr/>
        <p:txBody>
          <a:bodyPr/>
          <a:lstStyle/>
          <a:p>
            <a:pPr>
              <a:lnSpc>
                <a:spcPts val="1980"/>
              </a:lnSpc>
            </a:pPr>
            <a:r>
              <a:rPr lang="en-US" sz="1900" dirty="0" err="1"/>
              <a:t>Talazoparib</a:t>
            </a:r>
            <a:r>
              <a:rPr lang="en-US" sz="1900" dirty="0"/>
              <a:t>  + enzalutamide</a:t>
            </a:r>
          </a:p>
        </p:txBody>
      </p:sp>
      <p:sp>
        <p:nvSpPr>
          <p:cNvPr id="6" name="Content Placeholder 32">
            <a:extLst>
              <a:ext uri="{FF2B5EF4-FFF2-40B4-BE49-F238E27FC236}">
                <a16:creationId xmlns:a16="http://schemas.microsoft.com/office/drawing/2014/main" id="{0051D5F9-1475-F810-07CF-22E3FBAD807B}"/>
              </a:ext>
            </a:extLst>
          </p:cNvPr>
          <p:cNvSpPr>
            <a:spLocks noGrp="1"/>
          </p:cNvSpPr>
          <p:nvPr>
            <p:ph idx="59"/>
          </p:nvPr>
        </p:nvSpPr>
        <p:spPr/>
        <p:txBody>
          <a:bodyPr/>
          <a:lstStyle/>
          <a:p>
            <a:r>
              <a:rPr lang="en-US" dirty="0"/>
              <a:t>BRCA2</a:t>
            </a:r>
          </a:p>
        </p:txBody>
      </p:sp>
      <p:sp>
        <p:nvSpPr>
          <p:cNvPr id="7" name="Content Placeholder 28">
            <a:extLst>
              <a:ext uri="{FF2B5EF4-FFF2-40B4-BE49-F238E27FC236}">
                <a16:creationId xmlns:a16="http://schemas.microsoft.com/office/drawing/2014/main" id="{1995AF78-8E76-18A3-254D-2FC5C0450660}"/>
              </a:ext>
            </a:extLst>
          </p:cNvPr>
          <p:cNvSpPr>
            <a:spLocks noGrp="1"/>
          </p:cNvSpPr>
          <p:nvPr>
            <p:ph idx="73"/>
          </p:nvPr>
        </p:nvSpPr>
        <p:spPr/>
        <p:txBody>
          <a:bodyPr/>
          <a:lstStyle/>
          <a:p>
            <a:pPr>
              <a:lnSpc>
                <a:spcPts val="1980"/>
              </a:lnSpc>
            </a:pPr>
            <a:r>
              <a:rPr lang="en-US" sz="1900" dirty="0" err="1"/>
              <a:t>Talazoparib</a:t>
            </a:r>
            <a:r>
              <a:rPr lang="en-US" sz="1900" dirty="0"/>
              <a:t>  + enzalutamide</a:t>
            </a:r>
          </a:p>
        </p:txBody>
      </p:sp>
    </p:spTree>
    <p:extLst>
      <p:ext uri="{BB962C8B-B14F-4D97-AF65-F5344CB8AC3E}">
        <p14:creationId xmlns:p14="http://schemas.microsoft.com/office/powerpoint/2010/main" val="3282782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31">
            <a:extLst>
              <a:ext uri="{FF2B5EF4-FFF2-40B4-BE49-F238E27FC236}">
                <a16:creationId xmlns:a16="http://schemas.microsoft.com/office/drawing/2014/main" id="{C700E8B2-2C30-585D-5CB0-4DA8A015AB85}"/>
              </a:ext>
            </a:extLst>
          </p:cNvPr>
          <p:cNvSpPr>
            <a:spLocks noGrp="1"/>
          </p:cNvSpPr>
          <p:nvPr>
            <p:ph idx="50"/>
          </p:nvPr>
        </p:nvSpPr>
        <p:spPr/>
        <p:txBody>
          <a:bodyPr/>
          <a:lstStyle/>
          <a:p>
            <a:r>
              <a:rPr lang="en-US" dirty="0" err="1"/>
              <a:t>Talazoparib</a:t>
            </a:r>
            <a:r>
              <a:rPr lang="en-US" dirty="0"/>
              <a:t> + enzalutamide </a:t>
            </a:r>
          </a:p>
        </p:txBody>
      </p:sp>
      <p:sp>
        <p:nvSpPr>
          <p:cNvPr id="27" name="Title 26">
            <a:extLst>
              <a:ext uri="{FF2B5EF4-FFF2-40B4-BE49-F238E27FC236}">
                <a16:creationId xmlns:a16="http://schemas.microsoft.com/office/drawing/2014/main" id="{98C1FE1D-8B54-87BA-A3C7-1108FA6B045E}"/>
              </a:ext>
            </a:extLst>
          </p:cNvPr>
          <p:cNvSpPr>
            <a:spLocks noGrp="1"/>
          </p:cNvSpPr>
          <p:nvPr>
            <p:ph type="title"/>
          </p:nvPr>
        </p:nvSpPr>
        <p:spPr/>
        <p:txBody>
          <a:bodyPr/>
          <a:lstStyle/>
          <a:p>
            <a:pPr>
              <a:lnSpc>
                <a:spcPts val="2280"/>
              </a:lnSpc>
            </a:pPr>
            <a:r>
              <a:rPr lang="en-US" sz="21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A 65-year-old man with a </a:t>
            </a:r>
            <a:r>
              <a:rPr lang="en-US" sz="2100" b="1" u="sng"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germline BRCA2 mutation</a:t>
            </a:r>
            <a:r>
              <a:rPr lang="en-US" sz="21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presents with HSPC metastatic to the bone and receives </a:t>
            </a:r>
            <a:r>
              <a:rPr lang="en-US" sz="2100" b="1" u="sng"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docetaxel and ADT</a:t>
            </a:r>
            <a:r>
              <a:rPr lang="en-US" sz="21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experiencing</a:t>
            </a:r>
            <a:r>
              <a:rPr lang="en-US" sz="2100" kern="100" dirty="0">
                <a:solidFill>
                  <a:srgbClr val="0432FF"/>
                </a:solidFill>
                <a:latin typeface="Calibri" panose="020F0502020204030204" pitchFamily="34" charset="0"/>
                <a:ea typeface="Calibri" panose="020F0502020204030204" pitchFamily="34" charset="0"/>
                <a:cs typeface="Calibri" panose="020F0502020204030204" pitchFamily="34" charset="0"/>
              </a:rPr>
              <a:t> r</a:t>
            </a:r>
            <a:r>
              <a:rPr lang="en-US" sz="21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esponse then progression (PSMA-positive). Regulatory and reimbursement issues aside, what systemic treatment would you most likely recommend?</a:t>
            </a:r>
            <a:endParaRPr lang="en-US" sz="2100" dirty="0">
              <a:solidFill>
                <a:srgbClr val="0432FF"/>
              </a:solidFill>
              <a:latin typeface="Calibri" panose="020F0502020204030204" pitchFamily="34" charset="0"/>
              <a:cs typeface="Calibri" panose="020F0502020204030204" pitchFamily="34" charset="0"/>
            </a:endParaRPr>
          </a:p>
        </p:txBody>
      </p:sp>
      <p:sp>
        <p:nvSpPr>
          <p:cNvPr id="34" name="Content Placeholder 33">
            <a:extLst>
              <a:ext uri="{FF2B5EF4-FFF2-40B4-BE49-F238E27FC236}">
                <a16:creationId xmlns:a16="http://schemas.microsoft.com/office/drawing/2014/main" id="{D34950B7-E17B-5F9B-C031-EDEA78FB8B4A}"/>
              </a:ext>
            </a:extLst>
          </p:cNvPr>
          <p:cNvSpPr>
            <a:spLocks noGrp="1"/>
          </p:cNvSpPr>
          <p:nvPr>
            <p:ph idx="52"/>
          </p:nvPr>
        </p:nvSpPr>
        <p:spPr/>
        <p:txBody>
          <a:bodyPr/>
          <a:lstStyle/>
          <a:p>
            <a:r>
              <a:rPr lang="en-US" dirty="0"/>
              <a:t>Olaparib + abiraterone</a:t>
            </a:r>
          </a:p>
        </p:txBody>
      </p:sp>
      <p:sp>
        <p:nvSpPr>
          <p:cNvPr id="2" name="Content Placeholder 33">
            <a:extLst>
              <a:ext uri="{FF2B5EF4-FFF2-40B4-BE49-F238E27FC236}">
                <a16:creationId xmlns:a16="http://schemas.microsoft.com/office/drawing/2014/main" id="{D8D65F3D-8885-4D60-AB21-6188B687E078}"/>
              </a:ext>
            </a:extLst>
          </p:cNvPr>
          <p:cNvSpPr>
            <a:spLocks noGrp="1"/>
          </p:cNvSpPr>
          <p:nvPr>
            <p:ph idx="48"/>
          </p:nvPr>
        </p:nvSpPr>
        <p:spPr/>
        <p:txBody>
          <a:bodyPr/>
          <a:lstStyle/>
          <a:p>
            <a:r>
              <a:rPr lang="en-US" dirty="0"/>
              <a:t>Olaparib + abiraterone</a:t>
            </a:r>
          </a:p>
        </p:txBody>
      </p:sp>
      <p:sp>
        <p:nvSpPr>
          <p:cNvPr id="3" name="Content Placeholder 33">
            <a:extLst>
              <a:ext uri="{FF2B5EF4-FFF2-40B4-BE49-F238E27FC236}">
                <a16:creationId xmlns:a16="http://schemas.microsoft.com/office/drawing/2014/main" id="{BDB5717E-DD80-571D-E568-04D86568A76B}"/>
              </a:ext>
            </a:extLst>
          </p:cNvPr>
          <p:cNvSpPr>
            <a:spLocks noGrp="1"/>
          </p:cNvSpPr>
          <p:nvPr>
            <p:ph idx="47"/>
          </p:nvPr>
        </p:nvSpPr>
        <p:spPr/>
        <p:txBody>
          <a:bodyPr/>
          <a:lstStyle/>
          <a:p>
            <a:r>
              <a:rPr lang="en-US" dirty="0"/>
              <a:t>Olaparib + abiraterone</a:t>
            </a:r>
          </a:p>
        </p:txBody>
      </p:sp>
      <p:sp>
        <p:nvSpPr>
          <p:cNvPr id="4" name="Content Placeholder 33">
            <a:extLst>
              <a:ext uri="{FF2B5EF4-FFF2-40B4-BE49-F238E27FC236}">
                <a16:creationId xmlns:a16="http://schemas.microsoft.com/office/drawing/2014/main" id="{45880068-8BE1-76B4-1570-DD8D57E83972}"/>
              </a:ext>
            </a:extLst>
          </p:cNvPr>
          <p:cNvSpPr>
            <a:spLocks noGrp="1"/>
          </p:cNvSpPr>
          <p:nvPr>
            <p:ph idx="49"/>
          </p:nvPr>
        </p:nvSpPr>
        <p:spPr/>
        <p:txBody>
          <a:bodyPr/>
          <a:lstStyle/>
          <a:p>
            <a:r>
              <a:rPr lang="en-US" dirty="0"/>
              <a:t>Olaparib + abiraterone</a:t>
            </a:r>
          </a:p>
        </p:txBody>
      </p:sp>
      <p:sp>
        <p:nvSpPr>
          <p:cNvPr id="5" name="Content Placeholder 31">
            <a:extLst>
              <a:ext uri="{FF2B5EF4-FFF2-40B4-BE49-F238E27FC236}">
                <a16:creationId xmlns:a16="http://schemas.microsoft.com/office/drawing/2014/main" id="{16541CD8-94EC-9E46-65DF-73C81385CE5B}"/>
              </a:ext>
            </a:extLst>
          </p:cNvPr>
          <p:cNvSpPr>
            <a:spLocks noGrp="1"/>
          </p:cNvSpPr>
          <p:nvPr>
            <p:ph idx="51"/>
          </p:nvPr>
        </p:nvSpPr>
        <p:spPr/>
        <p:txBody>
          <a:bodyPr/>
          <a:lstStyle/>
          <a:p>
            <a:r>
              <a:rPr lang="en-US" dirty="0" err="1"/>
              <a:t>Talazoparib</a:t>
            </a:r>
            <a:r>
              <a:rPr lang="en-US" dirty="0"/>
              <a:t> + enzalutamide </a:t>
            </a:r>
          </a:p>
        </p:txBody>
      </p:sp>
      <p:sp>
        <p:nvSpPr>
          <p:cNvPr id="6" name="Content Placeholder 8">
            <a:extLst>
              <a:ext uri="{FF2B5EF4-FFF2-40B4-BE49-F238E27FC236}">
                <a16:creationId xmlns:a16="http://schemas.microsoft.com/office/drawing/2014/main" id="{C699F934-5772-50FC-C241-AB87CFEC3A0A}"/>
              </a:ext>
            </a:extLst>
          </p:cNvPr>
          <p:cNvSpPr>
            <a:spLocks noGrp="1"/>
          </p:cNvSpPr>
          <p:nvPr>
            <p:ph idx="46"/>
          </p:nvPr>
        </p:nvSpPr>
        <p:spPr/>
        <p:txBody>
          <a:bodyPr/>
          <a:lstStyle/>
          <a:p>
            <a:r>
              <a:rPr lang="en-US" dirty="0"/>
              <a:t>Lutetium Lu 177 vipivotide tetraxetan </a:t>
            </a:r>
          </a:p>
        </p:txBody>
      </p:sp>
    </p:spTree>
    <p:extLst>
      <p:ext uri="{BB962C8B-B14F-4D97-AF65-F5344CB8AC3E}">
        <p14:creationId xmlns:p14="http://schemas.microsoft.com/office/powerpoint/2010/main" val="2759675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724D62A-BF34-21ED-271E-C59C2971C34E}"/>
              </a:ext>
            </a:extLst>
          </p:cNvPr>
          <p:cNvSpPr>
            <a:spLocks noGrp="1"/>
          </p:cNvSpPr>
          <p:nvPr>
            <p:ph idx="50"/>
          </p:nvPr>
        </p:nvSpPr>
        <p:spPr/>
        <p:txBody>
          <a:bodyPr/>
          <a:lstStyle/>
          <a:p>
            <a:r>
              <a:rPr lang="en-US" dirty="0"/>
              <a:t>Olaparib</a:t>
            </a:r>
          </a:p>
        </p:txBody>
      </p:sp>
      <p:sp>
        <p:nvSpPr>
          <p:cNvPr id="8" name="Title 7">
            <a:extLst>
              <a:ext uri="{FF2B5EF4-FFF2-40B4-BE49-F238E27FC236}">
                <a16:creationId xmlns:a16="http://schemas.microsoft.com/office/drawing/2014/main" id="{082EC77C-4573-3593-708B-83FEBFE9B807}"/>
              </a:ext>
            </a:extLst>
          </p:cNvPr>
          <p:cNvSpPr>
            <a:spLocks noGrp="1"/>
          </p:cNvSpPr>
          <p:nvPr>
            <p:ph type="title"/>
          </p:nvPr>
        </p:nvSpPr>
        <p:spPr/>
        <p:txBody>
          <a:bodyPr/>
          <a:lstStyle/>
          <a:p>
            <a:pPr>
              <a:lnSpc>
                <a:spcPts val="2280"/>
              </a:lnSpc>
            </a:pPr>
            <a:r>
              <a:rPr lang="en-US" sz="21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A 65-year-old man with a </a:t>
            </a:r>
            <a:r>
              <a:rPr lang="en-US" sz="2100" b="1" u="sng"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germline BRCA2 mutation</a:t>
            </a:r>
            <a:r>
              <a:rPr lang="en-US" sz="21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presents with HSPC metastatic to the bone and receives </a:t>
            </a:r>
            <a:r>
              <a:rPr lang="en-US" sz="2100" b="1" u="sng"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enzalutamide and ADT</a:t>
            </a:r>
            <a:r>
              <a:rPr lang="en-US" sz="21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experiencing</a:t>
            </a:r>
            <a:r>
              <a:rPr lang="en-US" sz="2100" kern="100" dirty="0">
                <a:solidFill>
                  <a:srgbClr val="0432FF"/>
                </a:solidFill>
                <a:latin typeface="Calibri" panose="020F0502020204030204" pitchFamily="34" charset="0"/>
                <a:ea typeface="Calibri" panose="020F0502020204030204" pitchFamily="34" charset="0"/>
                <a:cs typeface="Calibri" panose="020F0502020204030204" pitchFamily="34" charset="0"/>
              </a:rPr>
              <a:t> </a:t>
            </a:r>
            <a:r>
              <a:rPr lang="en-US" sz="21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response then progression (PSMA-positive). Regulatory and reimbursement issues aside, what systemic treatment would you most likely recommend?</a:t>
            </a:r>
            <a:endParaRPr lang="en-US" sz="2100" dirty="0">
              <a:solidFill>
                <a:srgbClr val="0432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E48529BC-0651-8994-0015-2880E72B261C}"/>
              </a:ext>
            </a:extLst>
          </p:cNvPr>
          <p:cNvSpPr>
            <a:spLocks noGrp="1"/>
          </p:cNvSpPr>
          <p:nvPr>
            <p:ph idx="52"/>
          </p:nvPr>
        </p:nvSpPr>
        <p:spPr/>
        <p:txBody>
          <a:bodyPr/>
          <a:lstStyle/>
          <a:p>
            <a:r>
              <a:rPr lang="en-US" dirty="0"/>
              <a:t>Olaparib + abiraterone</a:t>
            </a:r>
          </a:p>
        </p:txBody>
      </p:sp>
      <p:sp>
        <p:nvSpPr>
          <p:cNvPr id="10" name="Content Placeholder 5">
            <a:extLst>
              <a:ext uri="{FF2B5EF4-FFF2-40B4-BE49-F238E27FC236}">
                <a16:creationId xmlns:a16="http://schemas.microsoft.com/office/drawing/2014/main" id="{2A2E3D7F-DDC7-4AC3-F255-6B417C45EB24}"/>
              </a:ext>
            </a:extLst>
          </p:cNvPr>
          <p:cNvSpPr>
            <a:spLocks noGrp="1"/>
          </p:cNvSpPr>
          <p:nvPr>
            <p:ph idx="48"/>
          </p:nvPr>
        </p:nvSpPr>
        <p:spPr/>
        <p:txBody>
          <a:bodyPr/>
          <a:lstStyle/>
          <a:p>
            <a:r>
              <a:rPr lang="en-US" dirty="0"/>
              <a:t>Olaparib</a:t>
            </a:r>
          </a:p>
        </p:txBody>
      </p:sp>
      <p:sp>
        <p:nvSpPr>
          <p:cNvPr id="4" name="Content Placeholder 5">
            <a:extLst>
              <a:ext uri="{FF2B5EF4-FFF2-40B4-BE49-F238E27FC236}">
                <a16:creationId xmlns:a16="http://schemas.microsoft.com/office/drawing/2014/main" id="{51FE84A2-D6E3-2B43-AFB4-0A66E9D3D83D}"/>
              </a:ext>
            </a:extLst>
          </p:cNvPr>
          <p:cNvSpPr>
            <a:spLocks noGrp="1"/>
          </p:cNvSpPr>
          <p:nvPr>
            <p:ph idx="47"/>
          </p:nvPr>
        </p:nvSpPr>
        <p:spPr/>
        <p:txBody>
          <a:bodyPr/>
          <a:lstStyle/>
          <a:p>
            <a:r>
              <a:rPr lang="en-US" dirty="0"/>
              <a:t>Olaparib</a:t>
            </a:r>
          </a:p>
        </p:txBody>
      </p:sp>
      <p:sp>
        <p:nvSpPr>
          <p:cNvPr id="11" name="Content Placeholder 5">
            <a:extLst>
              <a:ext uri="{FF2B5EF4-FFF2-40B4-BE49-F238E27FC236}">
                <a16:creationId xmlns:a16="http://schemas.microsoft.com/office/drawing/2014/main" id="{3A49EAE2-D021-2C78-5064-317BD982A710}"/>
              </a:ext>
            </a:extLst>
          </p:cNvPr>
          <p:cNvSpPr>
            <a:spLocks noGrp="1"/>
          </p:cNvSpPr>
          <p:nvPr>
            <p:ph idx="49"/>
          </p:nvPr>
        </p:nvSpPr>
        <p:spPr/>
        <p:txBody>
          <a:bodyPr/>
          <a:lstStyle/>
          <a:p>
            <a:r>
              <a:rPr lang="en-US" dirty="0"/>
              <a:t>Olaparib</a:t>
            </a:r>
          </a:p>
        </p:txBody>
      </p:sp>
      <p:sp>
        <p:nvSpPr>
          <p:cNvPr id="12" name="Content Placeholder 5">
            <a:extLst>
              <a:ext uri="{FF2B5EF4-FFF2-40B4-BE49-F238E27FC236}">
                <a16:creationId xmlns:a16="http://schemas.microsoft.com/office/drawing/2014/main" id="{E205F056-D81B-203F-7725-AC475FD196C6}"/>
              </a:ext>
            </a:extLst>
          </p:cNvPr>
          <p:cNvSpPr>
            <a:spLocks noGrp="1"/>
          </p:cNvSpPr>
          <p:nvPr>
            <p:ph idx="51"/>
          </p:nvPr>
        </p:nvSpPr>
        <p:spPr/>
        <p:txBody>
          <a:bodyPr/>
          <a:lstStyle/>
          <a:p>
            <a:r>
              <a:rPr lang="en-US" dirty="0"/>
              <a:t>Olaparib</a:t>
            </a:r>
          </a:p>
        </p:txBody>
      </p:sp>
      <p:sp>
        <p:nvSpPr>
          <p:cNvPr id="13" name="Content Placeholder 8">
            <a:extLst>
              <a:ext uri="{FF2B5EF4-FFF2-40B4-BE49-F238E27FC236}">
                <a16:creationId xmlns:a16="http://schemas.microsoft.com/office/drawing/2014/main" id="{F6A5C6EF-669A-A07D-2C1C-714FAB187B12}"/>
              </a:ext>
            </a:extLst>
          </p:cNvPr>
          <p:cNvSpPr>
            <a:spLocks noGrp="1"/>
          </p:cNvSpPr>
          <p:nvPr>
            <p:ph idx="46"/>
          </p:nvPr>
        </p:nvSpPr>
        <p:spPr/>
        <p:txBody>
          <a:bodyPr/>
          <a:lstStyle/>
          <a:p>
            <a:r>
              <a:rPr lang="en-US" dirty="0"/>
              <a:t>Lutetium Lu 177 vipivotide tetraxetan </a:t>
            </a:r>
          </a:p>
        </p:txBody>
      </p:sp>
    </p:spTree>
    <p:extLst>
      <p:ext uri="{BB962C8B-B14F-4D97-AF65-F5344CB8AC3E}">
        <p14:creationId xmlns:p14="http://schemas.microsoft.com/office/powerpoint/2010/main" val="2545403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0C92E0-7C82-F84C-A59E-4E0F6AC64FF3}"/>
              </a:ext>
            </a:extLst>
          </p:cNvPr>
          <p:cNvSpPr>
            <a:spLocks noGrp="1"/>
          </p:cNvSpPr>
          <p:nvPr>
            <p:ph type="body" sz="quarter" idx="27"/>
          </p:nvPr>
        </p:nvSpPr>
        <p:spPr>
          <a:xfrm>
            <a:off x="534990" y="5138305"/>
            <a:ext cx="4486955" cy="285751"/>
          </a:xfrm>
        </p:spPr>
        <p:txBody>
          <a:bodyPr/>
          <a:lstStyle/>
          <a:p>
            <a:r>
              <a:rPr lang="en-US" sz="1800" b="1" dirty="0">
                <a:latin typeface="Lora" pitchFamily="2" charset="0"/>
              </a:rPr>
              <a:t>Alan H. Bryce, M.D.</a:t>
            </a:r>
          </a:p>
        </p:txBody>
      </p:sp>
      <p:sp>
        <p:nvSpPr>
          <p:cNvPr id="5" name="Text Placeholder 4">
            <a:extLst>
              <a:ext uri="{FF2B5EF4-FFF2-40B4-BE49-F238E27FC236}">
                <a16:creationId xmlns:a16="http://schemas.microsoft.com/office/drawing/2014/main" id="{A1BB9D1A-BE81-7543-983E-712996610175}"/>
              </a:ext>
            </a:extLst>
          </p:cNvPr>
          <p:cNvSpPr>
            <a:spLocks noGrp="1"/>
          </p:cNvSpPr>
          <p:nvPr>
            <p:ph type="body" sz="quarter" idx="28"/>
          </p:nvPr>
        </p:nvSpPr>
        <p:spPr>
          <a:xfrm>
            <a:off x="534987" y="5424056"/>
            <a:ext cx="7265405" cy="1116703"/>
          </a:xfrm>
        </p:spPr>
        <p:txBody>
          <a:bodyPr/>
          <a:lstStyle/>
          <a:p>
            <a:r>
              <a:rPr lang="en-US" sz="1400" dirty="0">
                <a:latin typeface="Lora" pitchFamily="2" charset="0"/>
              </a:rPr>
              <a:t>Chief Clinical Officer, City of Hope Cancer Center, Phoenix</a:t>
            </a:r>
            <a:br>
              <a:rPr lang="en-US" sz="1400" dirty="0">
                <a:latin typeface="Lora" pitchFamily="2" charset="0"/>
              </a:rPr>
            </a:br>
            <a:r>
              <a:rPr lang="en-US" sz="1400" dirty="0">
                <a:latin typeface="Lora" pitchFamily="2" charset="0"/>
              </a:rPr>
              <a:t>Clinical Professor, Department of Medical Oncology and Therapeutics Research</a:t>
            </a:r>
            <a:br>
              <a:rPr lang="en-US" sz="1400" dirty="0">
                <a:latin typeface="Lora" pitchFamily="2" charset="0"/>
              </a:rPr>
            </a:br>
            <a:r>
              <a:rPr lang="en-US" sz="1400" dirty="0">
                <a:latin typeface="Lora" pitchFamily="2" charset="0"/>
              </a:rPr>
              <a:t>Professor of Molecular Medicine, TGen Research Institute</a:t>
            </a:r>
          </a:p>
          <a:p>
            <a:r>
              <a:rPr lang="en-US" sz="1400" dirty="0">
                <a:latin typeface="Lora" pitchFamily="2" charset="0"/>
              </a:rPr>
              <a:t>@AlanBryce9</a:t>
            </a:r>
          </a:p>
        </p:txBody>
      </p:sp>
      <p:sp>
        <p:nvSpPr>
          <p:cNvPr id="2" name="Text Placeholder 1">
            <a:extLst>
              <a:ext uri="{FF2B5EF4-FFF2-40B4-BE49-F238E27FC236}">
                <a16:creationId xmlns:a16="http://schemas.microsoft.com/office/drawing/2014/main" id="{E9370FE9-747F-F847-9E60-3D8251BFC3B7}"/>
              </a:ext>
            </a:extLst>
          </p:cNvPr>
          <p:cNvSpPr>
            <a:spLocks noGrp="1"/>
          </p:cNvSpPr>
          <p:nvPr>
            <p:ph type="body" sz="quarter" idx="25"/>
          </p:nvPr>
        </p:nvSpPr>
        <p:spPr>
          <a:xfrm>
            <a:off x="534990" y="1897166"/>
            <a:ext cx="8206338" cy="2352195"/>
          </a:xfrm>
        </p:spPr>
        <p:txBody>
          <a:bodyPr/>
          <a:lstStyle/>
          <a:p>
            <a:r>
              <a:rPr lang="en-US" sz="4000" b="1" dirty="0">
                <a:effectLst/>
                <a:latin typeface="Lora" pitchFamily="2" charset="0"/>
                <a:ea typeface="Calibri" panose="020F0502020204030204" pitchFamily="34" charset="0"/>
              </a:rPr>
              <a:t>New Considerations with the Use of PARP Inhibitors for Metastatic CRPC (</a:t>
            </a:r>
            <a:r>
              <a:rPr lang="en-US" sz="4000" b="1" dirty="0" err="1">
                <a:effectLst/>
                <a:latin typeface="Lora" pitchFamily="2" charset="0"/>
                <a:ea typeface="Calibri" panose="020F0502020204030204" pitchFamily="34" charset="0"/>
              </a:rPr>
              <a:t>mCRPC</a:t>
            </a:r>
            <a:r>
              <a:rPr lang="en-US" sz="4000" b="1" dirty="0">
                <a:effectLst/>
                <a:latin typeface="Lora" pitchFamily="2" charset="0"/>
                <a:ea typeface="Calibri" panose="020F0502020204030204" pitchFamily="34" charset="0"/>
              </a:rPr>
              <a:t>)</a:t>
            </a:r>
            <a:endParaRPr lang="en-US" b="1" dirty="0">
              <a:latin typeface="Lora" pitchFamily="2" charset="0"/>
            </a:endParaRPr>
          </a:p>
        </p:txBody>
      </p:sp>
      <p:sp>
        <p:nvSpPr>
          <p:cNvPr id="3" name="Text Placeholder 2">
            <a:extLst>
              <a:ext uri="{FF2B5EF4-FFF2-40B4-BE49-F238E27FC236}">
                <a16:creationId xmlns:a16="http://schemas.microsoft.com/office/drawing/2014/main" id="{753C3821-EA05-B84C-B783-19400B32E810}"/>
              </a:ext>
            </a:extLst>
          </p:cNvPr>
          <p:cNvSpPr>
            <a:spLocks noGrp="1"/>
          </p:cNvSpPr>
          <p:nvPr>
            <p:ph type="body" sz="quarter" idx="26"/>
          </p:nvPr>
        </p:nvSpPr>
        <p:spPr>
          <a:xfrm>
            <a:off x="534987" y="4081537"/>
            <a:ext cx="5744512" cy="304800"/>
          </a:xfrm>
        </p:spPr>
        <p:txBody>
          <a:bodyPr/>
          <a:lstStyle/>
          <a:p>
            <a:r>
              <a:rPr lang="en-US" b="0" dirty="0">
                <a:latin typeface="Lora" pitchFamily="2" charset="0"/>
              </a:rPr>
              <a:t>Research to Practice Prostate Cancer Symposium</a:t>
            </a:r>
          </a:p>
          <a:p>
            <a:r>
              <a:rPr lang="en-US" b="0" dirty="0">
                <a:latin typeface="Lora" pitchFamily="2" charset="0"/>
              </a:rPr>
              <a:t>GU ASCO 2024</a:t>
            </a:r>
          </a:p>
        </p:txBody>
      </p:sp>
    </p:spTree>
    <p:extLst>
      <p:ext uri="{BB962C8B-B14F-4D97-AF65-F5344CB8AC3E}">
        <p14:creationId xmlns:p14="http://schemas.microsoft.com/office/powerpoint/2010/main" val="3461110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Content Placeholder 60">
            <a:extLst>
              <a:ext uri="{FF2B5EF4-FFF2-40B4-BE49-F238E27FC236}">
                <a16:creationId xmlns:a16="http://schemas.microsoft.com/office/drawing/2014/main" id="{FDF2A43E-F8F4-C22D-A12D-01D764913E58}"/>
              </a:ext>
            </a:extLst>
          </p:cNvPr>
          <p:cNvGraphicFramePr>
            <a:graphicFrameLocks noGrp="1"/>
          </p:cNvGraphicFramePr>
          <p:nvPr>
            <p:ph sz="half" idx="13"/>
          </p:nvPr>
        </p:nvGraphicFramePr>
        <p:xfrm>
          <a:off x="560543" y="1880674"/>
          <a:ext cx="5444258" cy="3808584"/>
        </p:xfrm>
        <a:graphic>
          <a:graphicData uri="http://schemas.openxmlformats.org/drawingml/2006/table">
            <a:tbl>
              <a:tblPr/>
              <a:tblGrid>
                <a:gridCol w="1046404">
                  <a:extLst>
                    <a:ext uri="{9D8B030D-6E8A-4147-A177-3AD203B41FA5}">
                      <a16:colId xmlns:a16="http://schemas.microsoft.com/office/drawing/2014/main" val="3783077546"/>
                    </a:ext>
                  </a:extLst>
                </a:gridCol>
                <a:gridCol w="2187126">
                  <a:extLst>
                    <a:ext uri="{9D8B030D-6E8A-4147-A177-3AD203B41FA5}">
                      <a16:colId xmlns:a16="http://schemas.microsoft.com/office/drawing/2014/main" val="3574273749"/>
                    </a:ext>
                  </a:extLst>
                </a:gridCol>
                <a:gridCol w="904746">
                  <a:extLst>
                    <a:ext uri="{9D8B030D-6E8A-4147-A177-3AD203B41FA5}">
                      <a16:colId xmlns:a16="http://schemas.microsoft.com/office/drawing/2014/main" val="3455127484"/>
                    </a:ext>
                  </a:extLst>
                </a:gridCol>
                <a:gridCol w="1305982">
                  <a:extLst>
                    <a:ext uri="{9D8B030D-6E8A-4147-A177-3AD203B41FA5}">
                      <a16:colId xmlns:a16="http://schemas.microsoft.com/office/drawing/2014/main" val="3090082743"/>
                    </a:ext>
                  </a:extLst>
                </a:gridCol>
              </a:tblGrid>
              <a:tr h="427984">
                <a:tc>
                  <a:txBody>
                    <a:bodyPr/>
                    <a:lstStyle/>
                    <a:p>
                      <a:pPr algn="l" fontAlgn="base"/>
                      <a:r>
                        <a:rPr lang="en-US" sz="1200" b="1" i="0">
                          <a:solidFill>
                            <a:srgbClr val="FFFFFF"/>
                          </a:solidFill>
                          <a:effectLst/>
                          <a:latin typeface="Arial" panose="020B0604020202020204" pitchFamily="34" charset="0"/>
                        </a:rPr>
                        <a:t>Case Series​</a:t>
                      </a:r>
                      <a:endParaRPr lang="en-US" sz="1500" b="1" i="0">
                        <a:solidFill>
                          <a:srgbClr val="FFFFFF"/>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5000"/>
                    </a:solidFill>
                  </a:tcPr>
                </a:tc>
                <a:tc>
                  <a:txBody>
                    <a:bodyPr/>
                    <a:lstStyle/>
                    <a:p>
                      <a:pPr algn="ctr" fontAlgn="base"/>
                      <a:r>
                        <a:rPr lang="en-US" sz="1200" b="1" i="0" dirty="0">
                          <a:solidFill>
                            <a:srgbClr val="FFFFFF"/>
                          </a:solidFill>
                          <a:effectLst/>
                          <a:latin typeface="Arial" panose="020B0604020202020204" pitchFamily="34" charset="0"/>
                        </a:rPr>
                        <a:t>Description​</a:t>
                      </a:r>
                      <a:endParaRPr lang="en-US" sz="1500" b="1" i="0" dirty="0">
                        <a:solidFill>
                          <a:srgbClr val="FFFFFF"/>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5000"/>
                    </a:solidFill>
                  </a:tcPr>
                </a:tc>
                <a:tc>
                  <a:txBody>
                    <a:bodyPr/>
                    <a:lstStyle/>
                    <a:p>
                      <a:pPr algn="ctr" fontAlgn="base"/>
                      <a:r>
                        <a:rPr lang="en-US" sz="1200" b="1" i="0">
                          <a:solidFill>
                            <a:srgbClr val="FFFFFF"/>
                          </a:solidFill>
                          <a:effectLst/>
                          <a:latin typeface="Arial" panose="020B0604020202020204" pitchFamily="34" charset="0"/>
                        </a:rPr>
                        <a:t>Patients, n​</a:t>
                      </a:r>
                      <a:endParaRPr lang="en-US" sz="1500" b="1" i="0">
                        <a:solidFill>
                          <a:srgbClr val="FFFFFF"/>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5000"/>
                    </a:solidFill>
                  </a:tcPr>
                </a:tc>
                <a:tc>
                  <a:txBody>
                    <a:bodyPr/>
                    <a:lstStyle/>
                    <a:p>
                      <a:pPr algn="ctr" fontAlgn="base"/>
                      <a:r>
                        <a:rPr lang="en-US" sz="1200" b="1" i="0">
                          <a:solidFill>
                            <a:srgbClr val="FFFFFF"/>
                          </a:solidFill>
                          <a:effectLst/>
                          <a:latin typeface="Arial" panose="020B0604020202020204" pitchFamily="34" charset="0"/>
                        </a:rPr>
                        <a:t>Patients With ​</a:t>
                      </a:r>
                      <a:endParaRPr lang="en-US" sz="1500" b="1" i="0">
                        <a:solidFill>
                          <a:srgbClr val="FFFFFF"/>
                        </a:solidFill>
                        <a:effectLst/>
                      </a:endParaRPr>
                    </a:p>
                    <a:p>
                      <a:pPr algn="ctr" fontAlgn="base"/>
                      <a:r>
                        <a:rPr lang="en-US" sz="1200" b="1" i="0">
                          <a:solidFill>
                            <a:srgbClr val="FFFFFF"/>
                          </a:solidFill>
                          <a:effectLst/>
                          <a:latin typeface="Arial" panose="020B0604020202020204" pitchFamily="34" charset="0"/>
                        </a:rPr>
                        <a:t>Mutations, n (%)​</a:t>
                      </a:r>
                      <a:endParaRPr lang="en-US" sz="1500" b="1" i="0">
                        <a:solidFill>
                          <a:srgbClr val="FFFFFF"/>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5000"/>
                    </a:solidFill>
                  </a:tcPr>
                </a:tc>
                <a:extLst>
                  <a:ext uri="{0D108BD9-81ED-4DB2-BD59-A6C34878D82A}">
                    <a16:rowId xmlns:a16="http://schemas.microsoft.com/office/drawing/2014/main" val="1737203082"/>
                  </a:ext>
                </a:extLst>
              </a:tr>
              <a:tr h="604213">
                <a:tc>
                  <a:txBody>
                    <a:bodyPr/>
                    <a:lstStyle/>
                    <a:p>
                      <a:pPr algn="l" fontAlgn="base"/>
                      <a:r>
                        <a:rPr lang="en-US" sz="1200" b="0" i="0">
                          <a:solidFill>
                            <a:srgbClr val="000000"/>
                          </a:solidFill>
                          <a:effectLst/>
                          <a:latin typeface="Arial" panose="020B0604020202020204" pitchFamily="34" charset="0"/>
                        </a:rPr>
                        <a:t>1​</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tc>
                  <a:txBody>
                    <a:bodyPr/>
                    <a:lstStyle/>
                    <a:p>
                      <a:pPr algn="ctr" fontAlgn="base"/>
                      <a:r>
                        <a:rPr lang="en-US" sz="1200" b="0" i="0">
                          <a:solidFill>
                            <a:srgbClr val="000000"/>
                          </a:solidFill>
                          <a:effectLst/>
                          <a:latin typeface="Arial" panose="020B0604020202020204" pitchFamily="34" charset="0"/>
                        </a:rPr>
                        <a:t>Stand Up to Cancer: Prostate Cancer Foundation discovery series​</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tc>
                  <a:txBody>
                    <a:bodyPr/>
                    <a:lstStyle/>
                    <a:p>
                      <a:pPr algn="ctr" fontAlgn="base"/>
                      <a:r>
                        <a:rPr lang="en-US" sz="1200" b="0" i="0">
                          <a:solidFill>
                            <a:srgbClr val="000000"/>
                          </a:solidFill>
                          <a:effectLst/>
                          <a:latin typeface="Arial" panose="020B0604020202020204" pitchFamily="34" charset="0"/>
                        </a:rPr>
                        <a:t>150​</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tc>
                  <a:txBody>
                    <a:bodyPr/>
                    <a:lstStyle/>
                    <a:p>
                      <a:pPr algn="ctr" fontAlgn="base"/>
                      <a:r>
                        <a:rPr lang="en-US" sz="1200" b="0" i="0">
                          <a:solidFill>
                            <a:srgbClr val="000000"/>
                          </a:solidFill>
                          <a:effectLst/>
                          <a:latin typeface="Arial" panose="020B0604020202020204" pitchFamily="34" charset="0"/>
                        </a:rPr>
                        <a:t>15 (10.0)​</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extLst>
                  <a:ext uri="{0D108BD9-81ED-4DB2-BD59-A6C34878D82A}">
                    <a16:rowId xmlns:a16="http://schemas.microsoft.com/office/drawing/2014/main" val="2909406212"/>
                  </a:ext>
                </a:extLst>
              </a:tr>
              <a:tr h="604213">
                <a:tc>
                  <a:txBody>
                    <a:bodyPr/>
                    <a:lstStyle/>
                    <a:p>
                      <a:pPr algn="l" fontAlgn="base"/>
                      <a:r>
                        <a:rPr lang="en-US" sz="1200" b="0" i="0">
                          <a:solidFill>
                            <a:srgbClr val="000000"/>
                          </a:solidFill>
                          <a:effectLst/>
                          <a:latin typeface="Arial" panose="020B0604020202020204" pitchFamily="34" charset="0"/>
                        </a:rPr>
                        <a:t>2​</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ase"/>
                      <a:r>
                        <a:rPr lang="en-US" sz="1200" b="0" i="0">
                          <a:solidFill>
                            <a:srgbClr val="000000"/>
                          </a:solidFill>
                          <a:effectLst/>
                          <a:latin typeface="Arial" panose="020B0604020202020204" pitchFamily="34" charset="0"/>
                        </a:rPr>
                        <a:t>Stand Up to Cancer: Foundation validation series​</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ase"/>
                      <a:r>
                        <a:rPr lang="en-US" sz="1200" b="0" i="0">
                          <a:solidFill>
                            <a:srgbClr val="000000"/>
                          </a:solidFill>
                          <a:effectLst/>
                          <a:latin typeface="Arial" panose="020B0604020202020204" pitchFamily="34" charset="0"/>
                        </a:rPr>
                        <a:t>84​</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ase"/>
                      <a:r>
                        <a:rPr lang="en-US" sz="1200" b="0" i="0">
                          <a:solidFill>
                            <a:srgbClr val="000000"/>
                          </a:solidFill>
                          <a:effectLst/>
                          <a:latin typeface="Arial" panose="020B0604020202020204" pitchFamily="34" charset="0"/>
                        </a:rPr>
                        <a:t>9 (10.7)​</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229058032"/>
                  </a:ext>
                </a:extLst>
              </a:tr>
              <a:tr h="298960">
                <a:tc>
                  <a:txBody>
                    <a:bodyPr/>
                    <a:lstStyle/>
                    <a:p>
                      <a:pPr algn="l" fontAlgn="base"/>
                      <a:r>
                        <a:rPr lang="en-US" sz="1200" b="0" i="0">
                          <a:solidFill>
                            <a:srgbClr val="000000"/>
                          </a:solidFill>
                          <a:effectLst/>
                          <a:latin typeface="Arial" panose="020B0604020202020204" pitchFamily="34" charset="0"/>
                        </a:rPr>
                        <a:t>3​</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tc>
                  <a:txBody>
                    <a:bodyPr/>
                    <a:lstStyle/>
                    <a:p>
                      <a:pPr algn="ctr" fontAlgn="base"/>
                      <a:r>
                        <a:rPr lang="en-US" sz="1200" b="0" i="0">
                          <a:solidFill>
                            <a:srgbClr val="000000"/>
                          </a:solidFill>
                          <a:effectLst/>
                          <a:latin typeface="Arial" panose="020B0604020202020204" pitchFamily="34" charset="0"/>
                        </a:rPr>
                        <a:t>Royal Marsden Hospital​</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tc>
                  <a:txBody>
                    <a:bodyPr/>
                    <a:lstStyle/>
                    <a:p>
                      <a:pPr algn="ctr" fontAlgn="base"/>
                      <a:r>
                        <a:rPr lang="en-US" sz="1200" b="0" i="0">
                          <a:solidFill>
                            <a:srgbClr val="000000"/>
                          </a:solidFill>
                          <a:effectLst/>
                          <a:latin typeface="Arial" panose="020B0604020202020204" pitchFamily="34" charset="0"/>
                        </a:rPr>
                        <a:t>131​</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tc>
                  <a:txBody>
                    <a:bodyPr/>
                    <a:lstStyle/>
                    <a:p>
                      <a:pPr algn="ctr" fontAlgn="base"/>
                      <a:r>
                        <a:rPr lang="en-US" sz="1200" b="0" i="0">
                          <a:solidFill>
                            <a:srgbClr val="000000"/>
                          </a:solidFill>
                          <a:effectLst/>
                          <a:latin typeface="Arial" panose="020B0604020202020204" pitchFamily="34" charset="0"/>
                        </a:rPr>
                        <a:t>16 (12.2)​</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extLst>
                  <a:ext uri="{0D108BD9-81ED-4DB2-BD59-A6C34878D82A}">
                    <a16:rowId xmlns:a16="http://schemas.microsoft.com/office/drawing/2014/main" val="3772429102"/>
                  </a:ext>
                </a:extLst>
              </a:tr>
              <a:tr h="298960">
                <a:tc>
                  <a:txBody>
                    <a:bodyPr/>
                    <a:lstStyle/>
                    <a:p>
                      <a:pPr algn="l" fontAlgn="base"/>
                      <a:r>
                        <a:rPr lang="en-US" sz="1200" b="0" i="0">
                          <a:solidFill>
                            <a:srgbClr val="000000"/>
                          </a:solidFill>
                          <a:effectLst/>
                          <a:latin typeface="Arial" panose="020B0604020202020204" pitchFamily="34" charset="0"/>
                        </a:rPr>
                        <a:t>4​</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ase"/>
                      <a:r>
                        <a:rPr lang="en-US" sz="1200" b="0" i="0">
                          <a:solidFill>
                            <a:srgbClr val="000000"/>
                          </a:solidFill>
                          <a:effectLst/>
                          <a:latin typeface="Arial" panose="020B0604020202020204" pitchFamily="34" charset="0"/>
                        </a:rPr>
                        <a:t>University of Washington​</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ase"/>
                      <a:r>
                        <a:rPr lang="en-US" sz="1200" b="0" i="0">
                          <a:solidFill>
                            <a:srgbClr val="000000"/>
                          </a:solidFill>
                          <a:effectLst/>
                          <a:latin typeface="Arial" panose="020B0604020202020204" pitchFamily="34" charset="0"/>
                        </a:rPr>
                        <a:t>91​</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ase"/>
                      <a:r>
                        <a:rPr lang="en-US" sz="1200" b="0" i="0">
                          <a:solidFill>
                            <a:srgbClr val="000000"/>
                          </a:solidFill>
                          <a:effectLst/>
                          <a:latin typeface="Arial" panose="020B0604020202020204" pitchFamily="34" charset="0"/>
                        </a:rPr>
                        <a:t>8 (8.8)​</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580748530"/>
                  </a:ext>
                </a:extLst>
              </a:tr>
              <a:tr h="298960">
                <a:tc>
                  <a:txBody>
                    <a:bodyPr/>
                    <a:lstStyle/>
                    <a:p>
                      <a:pPr algn="l" fontAlgn="base"/>
                      <a:r>
                        <a:rPr lang="en-US" sz="1200" b="0" i="0">
                          <a:solidFill>
                            <a:srgbClr val="000000"/>
                          </a:solidFill>
                          <a:effectLst/>
                          <a:latin typeface="Arial" panose="020B0604020202020204" pitchFamily="34" charset="0"/>
                        </a:rPr>
                        <a:t>5​</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tc>
                  <a:txBody>
                    <a:bodyPr/>
                    <a:lstStyle/>
                    <a:p>
                      <a:pPr algn="ctr" fontAlgn="base"/>
                      <a:r>
                        <a:rPr lang="en-US" sz="1200" b="0" i="0">
                          <a:solidFill>
                            <a:srgbClr val="000000"/>
                          </a:solidFill>
                          <a:effectLst/>
                          <a:latin typeface="Arial" panose="020B0604020202020204" pitchFamily="34" charset="0"/>
                        </a:rPr>
                        <a:t>Weill Cornell Medical College​</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tc>
                  <a:txBody>
                    <a:bodyPr/>
                    <a:lstStyle/>
                    <a:p>
                      <a:pPr algn="ctr" fontAlgn="base"/>
                      <a:r>
                        <a:rPr lang="en-US" sz="1200" b="0" i="0">
                          <a:solidFill>
                            <a:srgbClr val="000000"/>
                          </a:solidFill>
                          <a:effectLst/>
                          <a:latin typeface="Arial" panose="020B0604020202020204" pitchFamily="34" charset="0"/>
                        </a:rPr>
                        <a:t>69​</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tc>
                  <a:txBody>
                    <a:bodyPr/>
                    <a:lstStyle/>
                    <a:p>
                      <a:pPr algn="ctr" fontAlgn="base"/>
                      <a:r>
                        <a:rPr lang="en-US" sz="1200" b="0" i="0">
                          <a:solidFill>
                            <a:srgbClr val="000000"/>
                          </a:solidFill>
                          <a:effectLst/>
                          <a:latin typeface="Arial" panose="020B0604020202020204" pitchFamily="34" charset="0"/>
                        </a:rPr>
                        <a:t>7 (10.1)​</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extLst>
                  <a:ext uri="{0D108BD9-81ED-4DB2-BD59-A6C34878D82A}">
                    <a16:rowId xmlns:a16="http://schemas.microsoft.com/office/drawing/2014/main" val="3462740475"/>
                  </a:ext>
                </a:extLst>
              </a:tr>
              <a:tr h="298960">
                <a:tc>
                  <a:txBody>
                    <a:bodyPr/>
                    <a:lstStyle/>
                    <a:p>
                      <a:pPr algn="l" fontAlgn="base"/>
                      <a:r>
                        <a:rPr lang="en-US" sz="1200" b="0" i="0">
                          <a:solidFill>
                            <a:srgbClr val="000000"/>
                          </a:solidFill>
                          <a:effectLst/>
                          <a:latin typeface="Arial" panose="020B0604020202020204" pitchFamily="34" charset="0"/>
                        </a:rPr>
                        <a:t>6​</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ase"/>
                      <a:r>
                        <a:rPr lang="en-US" sz="1200" b="0" i="0">
                          <a:solidFill>
                            <a:srgbClr val="000000"/>
                          </a:solidFill>
                          <a:effectLst/>
                          <a:latin typeface="Arial" panose="020B0604020202020204" pitchFamily="34" charset="0"/>
                        </a:rPr>
                        <a:t>University of Michigan​</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ase"/>
                      <a:r>
                        <a:rPr lang="en-US" sz="1200" b="0" i="0">
                          <a:solidFill>
                            <a:srgbClr val="000000"/>
                          </a:solidFill>
                          <a:effectLst/>
                          <a:latin typeface="Arial" panose="020B0604020202020204" pitchFamily="34" charset="0"/>
                        </a:rPr>
                        <a:t>43​</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ase"/>
                      <a:r>
                        <a:rPr lang="en-US" sz="1200" b="0" i="0">
                          <a:solidFill>
                            <a:srgbClr val="000000"/>
                          </a:solidFill>
                          <a:effectLst/>
                          <a:latin typeface="Arial" panose="020B0604020202020204" pitchFamily="34" charset="0"/>
                        </a:rPr>
                        <a:t>4 (9.3)​</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386392954"/>
                  </a:ext>
                </a:extLst>
              </a:tr>
              <a:tr h="427984">
                <a:tc>
                  <a:txBody>
                    <a:bodyPr/>
                    <a:lstStyle/>
                    <a:p>
                      <a:pPr algn="l" fontAlgn="base"/>
                      <a:r>
                        <a:rPr lang="en-US" sz="1200" b="0" i="0">
                          <a:solidFill>
                            <a:srgbClr val="000000"/>
                          </a:solidFill>
                          <a:effectLst/>
                          <a:latin typeface="Arial" panose="020B0604020202020204" pitchFamily="34" charset="0"/>
                        </a:rPr>
                        <a:t>7​</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tc>
                  <a:txBody>
                    <a:bodyPr/>
                    <a:lstStyle/>
                    <a:p>
                      <a:pPr algn="ctr" fontAlgn="base"/>
                      <a:r>
                        <a:rPr lang="en-US" sz="1200" b="0" i="0">
                          <a:solidFill>
                            <a:srgbClr val="000000"/>
                          </a:solidFill>
                          <a:effectLst/>
                          <a:latin typeface="Arial" panose="020B0604020202020204" pitchFamily="34" charset="0"/>
                        </a:rPr>
                        <a:t>Memorial Sloan Kettering Cancer Center​</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tc>
                  <a:txBody>
                    <a:bodyPr/>
                    <a:lstStyle/>
                    <a:p>
                      <a:pPr algn="ctr" fontAlgn="base"/>
                      <a:r>
                        <a:rPr lang="en-US" sz="1200" b="0" i="0">
                          <a:solidFill>
                            <a:srgbClr val="000000"/>
                          </a:solidFill>
                          <a:effectLst/>
                          <a:latin typeface="Arial" panose="020B0604020202020204" pitchFamily="34" charset="0"/>
                        </a:rPr>
                        <a:t>124​</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tc>
                  <a:txBody>
                    <a:bodyPr/>
                    <a:lstStyle/>
                    <a:p>
                      <a:pPr algn="ctr" fontAlgn="base"/>
                      <a:r>
                        <a:rPr lang="en-US" sz="1200" b="0" i="0">
                          <a:solidFill>
                            <a:srgbClr val="000000"/>
                          </a:solidFill>
                          <a:effectLst/>
                          <a:latin typeface="Arial" panose="020B0604020202020204" pitchFamily="34" charset="0"/>
                        </a:rPr>
                        <a:t>23 (18.5)​</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2D2"/>
                    </a:solidFill>
                  </a:tcPr>
                </a:tc>
                <a:extLst>
                  <a:ext uri="{0D108BD9-81ED-4DB2-BD59-A6C34878D82A}">
                    <a16:rowId xmlns:a16="http://schemas.microsoft.com/office/drawing/2014/main" val="1952800284"/>
                  </a:ext>
                </a:extLst>
              </a:tr>
              <a:tr h="298960">
                <a:tc>
                  <a:txBody>
                    <a:bodyPr/>
                    <a:lstStyle/>
                    <a:p>
                      <a:pPr algn="l" fontAlgn="base"/>
                      <a:r>
                        <a:rPr lang="en-US" sz="1200" b="0" i="0">
                          <a:solidFill>
                            <a:srgbClr val="000000"/>
                          </a:solidFill>
                          <a:effectLst/>
                          <a:latin typeface="Arial" panose="020B0604020202020204" pitchFamily="34" charset="0"/>
                        </a:rPr>
                        <a:t>Total​</a:t>
                      </a:r>
                      <a:endParaRPr lang="en-US" sz="1500" b="0" i="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auto"/>
                      <a:r>
                        <a:rPr lang="en-US" sz="1200" b="0" i="0">
                          <a:solidFill>
                            <a:srgbClr val="000000"/>
                          </a:solidFill>
                          <a:effectLst/>
                          <a:latin typeface="Arial" panose="020B0604020202020204" pitchFamily="34" charset="0"/>
                        </a:rPr>
                        <a:t>​</a:t>
                      </a: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ase"/>
                      <a:r>
                        <a:rPr lang="en-US" sz="1200" b="0" i="0" dirty="0">
                          <a:solidFill>
                            <a:srgbClr val="000000"/>
                          </a:solidFill>
                          <a:effectLst/>
                          <a:latin typeface="Arial" panose="020B0604020202020204" pitchFamily="34" charset="0"/>
                        </a:rPr>
                        <a:t>692​</a:t>
                      </a:r>
                      <a:endParaRPr lang="en-US" sz="1500" b="0" i="0" dirty="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ase"/>
                      <a:r>
                        <a:rPr lang="en-US" sz="1200" b="0" i="0" dirty="0">
                          <a:solidFill>
                            <a:srgbClr val="000000"/>
                          </a:solidFill>
                          <a:effectLst/>
                          <a:latin typeface="Arial" panose="020B0604020202020204" pitchFamily="34" charset="0"/>
                        </a:rPr>
                        <a:t>82 (11.8)​</a:t>
                      </a:r>
                      <a:endParaRPr lang="en-US" sz="1500" b="0" i="0" dirty="0">
                        <a:solidFill>
                          <a:srgbClr val="000000"/>
                        </a:solidFill>
                        <a:effectLst/>
                      </a:endParaRPr>
                    </a:p>
                  </a:txBody>
                  <a:tcPr marL="75527" marR="75527" marT="37763" marB="3776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627372108"/>
                  </a:ext>
                </a:extLst>
              </a:tr>
            </a:tbl>
          </a:graphicData>
        </a:graphic>
      </p:graphicFrame>
      <p:grpSp>
        <p:nvGrpSpPr>
          <p:cNvPr id="9" name="Group 8">
            <a:extLst>
              <a:ext uri="{FF2B5EF4-FFF2-40B4-BE49-F238E27FC236}">
                <a16:creationId xmlns:a16="http://schemas.microsoft.com/office/drawing/2014/main" id="{DBBA032D-E142-D711-835C-817572827039}"/>
              </a:ext>
            </a:extLst>
          </p:cNvPr>
          <p:cNvGrpSpPr/>
          <p:nvPr/>
        </p:nvGrpSpPr>
        <p:grpSpPr>
          <a:xfrm>
            <a:off x="6648668" y="2003607"/>
            <a:ext cx="4539276" cy="3632875"/>
            <a:chOff x="6836921" y="2030234"/>
            <a:chExt cx="3873211" cy="3355886"/>
          </a:xfrm>
        </p:grpSpPr>
        <p:cxnSp>
          <p:nvCxnSpPr>
            <p:cNvPr id="10" name="Straight Connector 9">
              <a:extLst>
                <a:ext uri="{FF2B5EF4-FFF2-40B4-BE49-F238E27FC236}">
                  <a16:creationId xmlns:a16="http://schemas.microsoft.com/office/drawing/2014/main" id="{1BB76D86-7FB0-6ED7-903D-49F944DE9CAD}"/>
                </a:ext>
              </a:extLst>
            </p:cNvPr>
            <p:cNvCxnSpPr>
              <a:cxnSpLocks/>
            </p:cNvCxnSpPr>
            <p:nvPr/>
          </p:nvCxnSpPr>
          <p:spPr bwMode="auto">
            <a:xfrm flipH="1">
              <a:off x="8041831" y="3075603"/>
              <a:ext cx="27384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grpSp>
          <p:nvGrpSpPr>
            <p:cNvPr id="11" name="Group 10">
              <a:extLst>
                <a:ext uri="{FF2B5EF4-FFF2-40B4-BE49-F238E27FC236}">
                  <a16:creationId xmlns:a16="http://schemas.microsoft.com/office/drawing/2014/main" id="{791EC924-254C-B2E1-A95B-F2E82A6C46B7}"/>
                </a:ext>
              </a:extLst>
            </p:cNvPr>
            <p:cNvGrpSpPr>
              <a:grpSpLocks/>
            </p:cNvGrpSpPr>
            <p:nvPr/>
          </p:nvGrpSpPr>
          <p:grpSpPr bwMode="auto">
            <a:xfrm>
              <a:off x="7931100" y="2244547"/>
              <a:ext cx="1576387" cy="1281113"/>
              <a:chOff x="7419977" y="2621491"/>
              <a:chExt cx="2101320" cy="1707619"/>
            </a:xfrm>
          </p:grpSpPr>
          <p:sp>
            <p:nvSpPr>
              <p:cNvPr id="50" name="Freeform: Shape 49">
                <a:extLst>
                  <a:ext uri="{FF2B5EF4-FFF2-40B4-BE49-F238E27FC236}">
                    <a16:creationId xmlns:a16="http://schemas.microsoft.com/office/drawing/2014/main" id="{06F43340-75D5-3760-B5A0-04DEB45BEBA9}"/>
                  </a:ext>
                </a:extLst>
              </p:cNvPr>
              <p:cNvSpPr>
                <a:spLocks/>
              </p:cNvSpPr>
              <p:nvPr/>
            </p:nvSpPr>
            <p:spPr bwMode="auto">
              <a:xfrm>
                <a:off x="8272470" y="3109908"/>
                <a:ext cx="123825" cy="274320"/>
              </a:xfrm>
              <a:custGeom>
                <a:avLst/>
                <a:gdLst>
                  <a:gd name="T0" fmla="*/ 123825 w 123825"/>
                  <a:gd name="T1" fmla="*/ 1139980037 h 180975"/>
                  <a:gd name="T2" fmla="*/ 123825 w 123825"/>
                  <a:gd name="T3" fmla="*/ 0 h 180975"/>
                  <a:gd name="T4" fmla="*/ 0 w 123825"/>
                  <a:gd name="T5" fmla="*/ 0 h 180975"/>
                  <a:gd name="T6" fmla="*/ 0 60000 65536"/>
                  <a:gd name="T7" fmla="*/ 0 60000 65536"/>
                  <a:gd name="T8" fmla="*/ 0 60000 65536"/>
                </a:gdLst>
                <a:ahLst/>
                <a:cxnLst>
                  <a:cxn ang="T6">
                    <a:pos x="T0" y="T1"/>
                  </a:cxn>
                  <a:cxn ang="T7">
                    <a:pos x="T2" y="T3"/>
                  </a:cxn>
                  <a:cxn ang="T8">
                    <a:pos x="T4" y="T5"/>
                  </a:cxn>
                </a:cxnLst>
                <a:rect l="0" t="0" r="r" b="b"/>
                <a:pathLst>
                  <a:path w="123825" h="180975">
                    <a:moveTo>
                      <a:pt x="123825" y="180975"/>
                    </a:moveTo>
                    <a:lnTo>
                      <a:pt x="123825" y="0"/>
                    </a:lnTo>
                    <a:lnTo>
                      <a:pt x="0" y="0"/>
                    </a:lnTo>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cxnSp>
            <p:nvCxnSpPr>
              <p:cNvPr id="51" name="Straight Connector 50">
                <a:extLst>
                  <a:ext uri="{FF2B5EF4-FFF2-40B4-BE49-F238E27FC236}">
                    <a16:creationId xmlns:a16="http://schemas.microsoft.com/office/drawing/2014/main" id="{2E637CC4-0C84-8283-74DD-00226E1C78FC}"/>
                  </a:ext>
                </a:extLst>
              </p:cNvPr>
              <p:cNvCxnSpPr>
                <a:cxnSpLocks noChangeShapeType="1"/>
              </p:cNvCxnSpPr>
              <p:nvPr/>
            </p:nvCxnSpPr>
            <p:spPr bwMode="auto">
              <a:xfrm flipV="1">
                <a:off x="8740779" y="2621491"/>
                <a:ext cx="0" cy="63817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sp>
            <p:nvSpPr>
              <p:cNvPr id="52" name="Freeform: Shape 51">
                <a:extLst>
                  <a:ext uri="{FF2B5EF4-FFF2-40B4-BE49-F238E27FC236}">
                    <a16:creationId xmlns:a16="http://schemas.microsoft.com/office/drawing/2014/main" id="{E783E544-E2DD-3433-38EF-19AE81342C1D}"/>
                  </a:ext>
                </a:extLst>
              </p:cNvPr>
              <p:cNvSpPr>
                <a:spLocks/>
              </p:cNvSpPr>
              <p:nvPr/>
            </p:nvSpPr>
            <p:spPr bwMode="auto">
              <a:xfrm>
                <a:off x="8930747" y="2990849"/>
                <a:ext cx="590550" cy="228600"/>
              </a:xfrm>
              <a:custGeom>
                <a:avLst/>
                <a:gdLst>
                  <a:gd name="T0" fmla="*/ 0 w 590550"/>
                  <a:gd name="T1" fmla="*/ 228600 h 228600"/>
                  <a:gd name="T2" fmla="*/ 0 w 590550"/>
                  <a:gd name="T3" fmla="*/ 0 h 228600"/>
                  <a:gd name="T4" fmla="*/ 590550 w 590550"/>
                  <a:gd name="T5" fmla="*/ 0 h 228600"/>
                  <a:gd name="T6" fmla="*/ 0 60000 65536"/>
                  <a:gd name="T7" fmla="*/ 0 60000 65536"/>
                  <a:gd name="T8" fmla="*/ 0 60000 65536"/>
                </a:gdLst>
                <a:ahLst/>
                <a:cxnLst>
                  <a:cxn ang="T6">
                    <a:pos x="T0" y="T1"/>
                  </a:cxn>
                  <a:cxn ang="T7">
                    <a:pos x="T2" y="T3"/>
                  </a:cxn>
                  <a:cxn ang="T8">
                    <a:pos x="T4" y="T5"/>
                  </a:cxn>
                </a:cxnLst>
                <a:rect l="0" t="0" r="r" b="b"/>
                <a:pathLst>
                  <a:path w="590550" h="228600">
                    <a:moveTo>
                      <a:pt x="0" y="228600"/>
                    </a:moveTo>
                    <a:lnTo>
                      <a:pt x="0" y="0"/>
                    </a:lnTo>
                    <a:lnTo>
                      <a:pt x="590550" y="0"/>
                    </a:lnTo>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cxnSp>
            <p:nvCxnSpPr>
              <p:cNvPr id="53" name="Straight Connector 52">
                <a:extLst>
                  <a:ext uri="{FF2B5EF4-FFF2-40B4-BE49-F238E27FC236}">
                    <a16:creationId xmlns:a16="http://schemas.microsoft.com/office/drawing/2014/main" id="{4B0B0F3B-9539-E7EE-D5DA-A69C6D11C3BF}"/>
                  </a:ext>
                </a:extLst>
              </p:cNvPr>
              <p:cNvCxnSpPr>
                <a:cxnSpLocks noChangeShapeType="1"/>
              </p:cNvCxnSpPr>
              <p:nvPr/>
            </p:nvCxnSpPr>
            <p:spPr bwMode="auto">
              <a:xfrm flipH="1">
                <a:off x="7419977" y="4329110"/>
                <a:ext cx="20478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cxnSp>
            <p:nvCxnSpPr>
              <p:cNvPr id="54" name="Straight Connector 53">
                <a:extLst>
                  <a:ext uri="{FF2B5EF4-FFF2-40B4-BE49-F238E27FC236}">
                    <a16:creationId xmlns:a16="http://schemas.microsoft.com/office/drawing/2014/main" id="{3620842D-4366-A2A4-BED5-E767465D0048}"/>
                  </a:ext>
                </a:extLst>
              </p:cNvPr>
              <p:cNvCxnSpPr>
                <a:cxnSpLocks/>
              </p:cNvCxnSpPr>
              <p:nvPr/>
            </p:nvCxnSpPr>
            <p:spPr bwMode="auto">
              <a:xfrm flipH="1">
                <a:off x="7462845" y="3995731"/>
                <a:ext cx="257176"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cxnSp>
            <p:nvCxnSpPr>
              <p:cNvPr id="55" name="Straight Connector 54">
                <a:extLst>
                  <a:ext uri="{FF2B5EF4-FFF2-40B4-BE49-F238E27FC236}">
                    <a16:creationId xmlns:a16="http://schemas.microsoft.com/office/drawing/2014/main" id="{829EEF4E-0737-39BE-139D-20F6E6E8E22E}"/>
                  </a:ext>
                </a:extLst>
              </p:cNvPr>
              <p:cNvCxnSpPr>
                <a:cxnSpLocks/>
              </p:cNvCxnSpPr>
              <p:nvPr/>
            </p:nvCxnSpPr>
            <p:spPr bwMode="auto">
              <a:xfrm flipH="1" flipV="1">
                <a:off x="7627733" y="3574167"/>
                <a:ext cx="44472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sp>
            <p:nvSpPr>
              <p:cNvPr id="56" name="Freeform: Shape 55">
                <a:extLst>
                  <a:ext uri="{FF2B5EF4-FFF2-40B4-BE49-F238E27FC236}">
                    <a16:creationId xmlns:a16="http://schemas.microsoft.com/office/drawing/2014/main" id="{F11256AA-9D8A-DADB-183B-E84DD8266D28}"/>
                  </a:ext>
                </a:extLst>
              </p:cNvPr>
              <p:cNvSpPr>
                <a:spLocks/>
              </p:cNvSpPr>
              <p:nvPr/>
            </p:nvSpPr>
            <p:spPr bwMode="auto">
              <a:xfrm>
                <a:off x="9032877" y="3138488"/>
                <a:ext cx="457200" cy="76200"/>
              </a:xfrm>
              <a:custGeom>
                <a:avLst/>
                <a:gdLst>
                  <a:gd name="T0" fmla="*/ 0 w 381000"/>
                  <a:gd name="T1" fmla="*/ 76200 h 76200"/>
                  <a:gd name="T2" fmla="*/ 304300 w 381000"/>
                  <a:gd name="T3" fmla="*/ 0 h 76200"/>
                  <a:gd name="T4" fmla="*/ 12172186 w 381000"/>
                  <a:gd name="T5" fmla="*/ 0 h 76200"/>
                  <a:gd name="T6" fmla="*/ 0 60000 65536"/>
                  <a:gd name="T7" fmla="*/ 0 60000 65536"/>
                  <a:gd name="T8" fmla="*/ 0 60000 65536"/>
                </a:gdLst>
                <a:ahLst/>
                <a:cxnLst>
                  <a:cxn ang="T6">
                    <a:pos x="T0" y="T1"/>
                  </a:cxn>
                  <a:cxn ang="T7">
                    <a:pos x="T2" y="T3"/>
                  </a:cxn>
                  <a:cxn ang="T8">
                    <a:pos x="T4" y="T5"/>
                  </a:cxn>
                </a:cxnLst>
                <a:rect l="0" t="0" r="r" b="b"/>
                <a:pathLst>
                  <a:path w="381000" h="76200">
                    <a:moveTo>
                      <a:pt x="0" y="76200"/>
                    </a:moveTo>
                    <a:lnTo>
                      <a:pt x="9525" y="0"/>
                    </a:lnTo>
                    <a:lnTo>
                      <a:pt x="381000" y="0"/>
                    </a:lnTo>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7" name="Freeform: Shape 56">
                <a:extLst>
                  <a:ext uri="{FF2B5EF4-FFF2-40B4-BE49-F238E27FC236}">
                    <a16:creationId xmlns:a16="http://schemas.microsoft.com/office/drawing/2014/main" id="{BEA1A208-D4A8-FFF6-AB72-89640A86AD2D}"/>
                  </a:ext>
                </a:extLst>
              </p:cNvPr>
              <p:cNvSpPr>
                <a:spLocks/>
              </p:cNvSpPr>
              <p:nvPr/>
            </p:nvSpPr>
            <p:spPr bwMode="auto">
              <a:xfrm>
                <a:off x="8836557" y="2752724"/>
                <a:ext cx="576263" cy="485775"/>
              </a:xfrm>
              <a:custGeom>
                <a:avLst/>
                <a:gdLst>
                  <a:gd name="T0" fmla="*/ 0 w 576263"/>
                  <a:gd name="T1" fmla="*/ 485775 h 485775"/>
                  <a:gd name="T2" fmla="*/ 0 w 576263"/>
                  <a:gd name="T3" fmla="*/ 0 h 485775"/>
                  <a:gd name="T4" fmla="*/ 576263 w 576263"/>
                  <a:gd name="T5" fmla="*/ 0 h 485775"/>
                  <a:gd name="T6" fmla="*/ 0 60000 65536"/>
                  <a:gd name="T7" fmla="*/ 0 60000 65536"/>
                  <a:gd name="T8" fmla="*/ 0 60000 65536"/>
                </a:gdLst>
                <a:ahLst/>
                <a:cxnLst>
                  <a:cxn ang="T6">
                    <a:pos x="T0" y="T1"/>
                  </a:cxn>
                  <a:cxn ang="T7">
                    <a:pos x="T2" y="T3"/>
                  </a:cxn>
                  <a:cxn ang="T8">
                    <a:pos x="T4" y="T5"/>
                  </a:cxn>
                </a:cxnLst>
                <a:rect l="0" t="0" r="r" b="b"/>
                <a:pathLst>
                  <a:path w="576263" h="485775">
                    <a:moveTo>
                      <a:pt x="0" y="485775"/>
                    </a:moveTo>
                    <a:lnTo>
                      <a:pt x="0" y="0"/>
                    </a:lnTo>
                    <a:lnTo>
                      <a:pt x="576263" y="0"/>
                    </a:lnTo>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8" name="Freeform: Shape 57">
                <a:extLst>
                  <a:ext uri="{FF2B5EF4-FFF2-40B4-BE49-F238E27FC236}">
                    <a16:creationId xmlns:a16="http://schemas.microsoft.com/office/drawing/2014/main" id="{B8359D9D-E37D-19AB-772D-EEF08EB09402}"/>
                  </a:ext>
                </a:extLst>
              </p:cNvPr>
              <p:cNvSpPr>
                <a:spLocks/>
              </p:cNvSpPr>
              <p:nvPr/>
            </p:nvSpPr>
            <p:spPr bwMode="auto">
              <a:xfrm>
                <a:off x="8448681" y="2709850"/>
                <a:ext cx="190500" cy="548640"/>
              </a:xfrm>
              <a:custGeom>
                <a:avLst/>
                <a:gdLst>
                  <a:gd name="T0" fmla="*/ 190500 w 190500"/>
                  <a:gd name="T1" fmla="*/ 10077723 h 466725"/>
                  <a:gd name="T2" fmla="*/ 190500 w 190500"/>
                  <a:gd name="T3" fmla="*/ 0 h 466725"/>
                  <a:gd name="T4" fmla="*/ 0 w 190500"/>
                  <a:gd name="T5" fmla="*/ 0 h 466725"/>
                  <a:gd name="T6" fmla="*/ 0 60000 65536"/>
                  <a:gd name="T7" fmla="*/ 0 60000 65536"/>
                  <a:gd name="T8" fmla="*/ 0 60000 65536"/>
                </a:gdLst>
                <a:ahLst/>
                <a:cxnLst>
                  <a:cxn ang="T6">
                    <a:pos x="T0" y="T1"/>
                  </a:cxn>
                  <a:cxn ang="T7">
                    <a:pos x="T2" y="T3"/>
                  </a:cxn>
                  <a:cxn ang="T8">
                    <a:pos x="T4" y="T5"/>
                  </a:cxn>
                </a:cxnLst>
                <a:rect l="0" t="0" r="r" b="b"/>
                <a:pathLst>
                  <a:path w="190500" h="466725">
                    <a:moveTo>
                      <a:pt x="190500" y="466725"/>
                    </a:moveTo>
                    <a:lnTo>
                      <a:pt x="190500" y="0"/>
                    </a:lnTo>
                    <a:lnTo>
                      <a:pt x="0" y="0"/>
                    </a:lnTo>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9" name="Freeform: Shape 58">
                <a:extLst>
                  <a:ext uri="{FF2B5EF4-FFF2-40B4-BE49-F238E27FC236}">
                    <a16:creationId xmlns:a16="http://schemas.microsoft.com/office/drawing/2014/main" id="{19EA0A64-5227-3D79-233F-905E85BB1E8D}"/>
                  </a:ext>
                </a:extLst>
              </p:cNvPr>
              <p:cNvSpPr>
                <a:spLocks/>
              </p:cNvSpPr>
              <p:nvPr/>
            </p:nvSpPr>
            <p:spPr bwMode="auto">
              <a:xfrm>
                <a:off x="8448681" y="2890834"/>
                <a:ext cx="95250" cy="457200"/>
              </a:xfrm>
              <a:custGeom>
                <a:avLst/>
                <a:gdLst>
                  <a:gd name="T0" fmla="*/ 95250 w 95250"/>
                  <a:gd name="T1" fmla="*/ 134655381 h 333375"/>
                  <a:gd name="T2" fmla="*/ 95250 w 95250"/>
                  <a:gd name="T3" fmla="*/ 0 h 333375"/>
                  <a:gd name="T4" fmla="*/ 0 w 95250"/>
                  <a:gd name="T5" fmla="*/ 0 h 333375"/>
                  <a:gd name="T6" fmla="*/ 0 60000 65536"/>
                  <a:gd name="T7" fmla="*/ 0 60000 65536"/>
                  <a:gd name="T8" fmla="*/ 0 60000 65536"/>
                </a:gdLst>
                <a:ahLst/>
                <a:cxnLst>
                  <a:cxn ang="T6">
                    <a:pos x="T0" y="T1"/>
                  </a:cxn>
                  <a:cxn ang="T7">
                    <a:pos x="T2" y="T3"/>
                  </a:cxn>
                  <a:cxn ang="T8">
                    <a:pos x="T4" y="T5"/>
                  </a:cxn>
                </a:cxnLst>
                <a:rect l="0" t="0" r="r" b="b"/>
                <a:pathLst>
                  <a:path w="95250" h="333375">
                    <a:moveTo>
                      <a:pt x="95250" y="333375"/>
                    </a:moveTo>
                    <a:lnTo>
                      <a:pt x="95250" y="0"/>
                    </a:lnTo>
                    <a:lnTo>
                      <a:pt x="0" y="0"/>
                    </a:lnTo>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0" name="Freeform: Shape 59">
                <a:extLst>
                  <a:ext uri="{FF2B5EF4-FFF2-40B4-BE49-F238E27FC236}">
                    <a16:creationId xmlns:a16="http://schemas.microsoft.com/office/drawing/2014/main" id="{2B03743F-BFCB-8F64-A712-9D6FF337D6AB}"/>
                  </a:ext>
                </a:extLst>
              </p:cNvPr>
              <p:cNvSpPr>
                <a:spLocks/>
              </p:cNvSpPr>
              <p:nvPr/>
            </p:nvSpPr>
            <p:spPr bwMode="auto">
              <a:xfrm>
                <a:off x="8091505" y="3314693"/>
                <a:ext cx="123825" cy="274320"/>
              </a:xfrm>
              <a:custGeom>
                <a:avLst/>
                <a:gdLst>
                  <a:gd name="T0" fmla="*/ 123825 w 123825"/>
                  <a:gd name="T1" fmla="*/ 39763816 h 180975"/>
                  <a:gd name="T2" fmla="*/ 123825 w 123825"/>
                  <a:gd name="T3" fmla="*/ 0 h 180975"/>
                  <a:gd name="T4" fmla="*/ 0 w 123825"/>
                  <a:gd name="T5" fmla="*/ 0 h 180975"/>
                  <a:gd name="T6" fmla="*/ 0 60000 65536"/>
                  <a:gd name="T7" fmla="*/ 0 60000 65536"/>
                  <a:gd name="T8" fmla="*/ 0 60000 65536"/>
                </a:gdLst>
                <a:ahLst/>
                <a:cxnLst>
                  <a:cxn ang="T6">
                    <a:pos x="T0" y="T1"/>
                  </a:cxn>
                  <a:cxn ang="T7">
                    <a:pos x="T2" y="T3"/>
                  </a:cxn>
                  <a:cxn ang="T8">
                    <a:pos x="T4" y="T5"/>
                  </a:cxn>
                </a:cxnLst>
                <a:rect l="0" t="0" r="r" b="b"/>
                <a:pathLst>
                  <a:path w="123825" h="180975">
                    <a:moveTo>
                      <a:pt x="123825" y="180975"/>
                    </a:moveTo>
                    <a:lnTo>
                      <a:pt x="123825" y="0"/>
                    </a:lnTo>
                    <a:lnTo>
                      <a:pt x="0" y="0"/>
                    </a:lnTo>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C2B61E0B-AE14-2645-E96F-4FC8D15E039E}"/>
                </a:ext>
              </a:extLst>
            </p:cNvPr>
            <p:cNvGrpSpPr>
              <a:grpSpLocks/>
            </p:cNvGrpSpPr>
            <p:nvPr/>
          </p:nvGrpSpPr>
          <p:grpSpPr bwMode="auto">
            <a:xfrm>
              <a:off x="7995397" y="2675907"/>
              <a:ext cx="2375297" cy="2382087"/>
              <a:chOff x="11700740" y="3195613"/>
              <a:chExt cx="3167170" cy="3176906"/>
            </a:xfrm>
          </p:grpSpPr>
          <p:sp>
            <p:nvSpPr>
              <p:cNvPr id="34" name="Freeform 87">
                <a:extLst>
                  <a:ext uri="{FF2B5EF4-FFF2-40B4-BE49-F238E27FC236}">
                    <a16:creationId xmlns:a16="http://schemas.microsoft.com/office/drawing/2014/main" id="{B9989FBE-4936-FD6F-4CE4-D6EC836CFD10}"/>
                  </a:ext>
                </a:extLst>
              </p:cNvPr>
              <p:cNvSpPr>
                <a:spLocks/>
              </p:cNvSpPr>
              <p:nvPr/>
            </p:nvSpPr>
            <p:spPr bwMode="auto">
              <a:xfrm>
                <a:off x="13285119" y="3195613"/>
                <a:ext cx="1582791" cy="3086867"/>
              </a:xfrm>
              <a:custGeom>
                <a:avLst/>
                <a:gdLst>
                  <a:gd name="T0" fmla="*/ 72 w 1396"/>
                  <a:gd name="T1" fmla="*/ 2 h 2721"/>
                  <a:gd name="T2" fmla="*/ 212 w 1396"/>
                  <a:gd name="T3" fmla="*/ 16 h 2721"/>
                  <a:gd name="T4" fmla="*/ 348 w 1396"/>
                  <a:gd name="T5" fmla="*/ 44 h 2721"/>
                  <a:gd name="T6" fmla="*/ 480 w 1396"/>
                  <a:gd name="T7" fmla="*/ 84 h 2721"/>
                  <a:gd name="T8" fmla="*/ 604 w 1396"/>
                  <a:gd name="T9" fmla="*/ 138 h 2721"/>
                  <a:gd name="T10" fmla="*/ 724 w 1396"/>
                  <a:gd name="T11" fmla="*/ 202 h 2721"/>
                  <a:gd name="T12" fmla="*/ 835 w 1396"/>
                  <a:gd name="T13" fmla="*/ 277 h 2721"/>
                  <a:gd name="T14" fmla="*/ 939 w 1396"/>
                  <a:gd name="T15" fmla="*/ 362 h 2721"/>
                  <a:gd name="T16" fmla="*/ 1033 w 1396"/>
                  <a:gd name="T17" fmla="*/ 456 h 2721"/>
                  <a:gd name="T18" fmla="*/ 1118 w 1396"/>
                  <a:gd name="T19" fmla="*/ 560 h 2721"/>
                  <a:gd name="T20" fmla="*/ 1193 w 1396"/>
                  <a:gd name="T21" fmla="*/ 672 h 2721"/>
                  <a:gd name="T22" fmla="*/ 1259 w 1396"/>
                  <a:gd name="T23" fmla="*/ 791 h 2721"/>
                  <a:gd name="T24" fmla="*/ 1312 w 1396"/>
                  <a:gd name="T25" fmla="*/ 916 h 2721"/>
                  <a:gd name="T26" fmla="*/ 1352 w 1396"/>
                  <a:gd name="T27" fmla="*/ 1047 h 2721"/>
                  <a:gd name="T28" fmla="*/ 1380 w 1396"/>
                  <a:gd name="T29" fmla="*/ 1183 h 2721"/>
                  <a:gd name="T30" fmla="*/ 1395 w 1396"/>
                  <a:gd name="T31" fmla="*/ 1324 h 2721"/>
                  <a:gd name="T32" fmla="*/ 1395 w 1396"/>
                  <a:gd name="T33" fmla="*/ 1452 h 2721"/>
                  <a:gd name="T34" fmla="*/ 1385 w 1396"/>
                  <a:gd name="T35" fmla="*/ 1564 h 2721"/>
                  <a:gd name="T36" fmla="*/ 1368 w 1396"/>
                  <a:gd name="T37" fmla="*/ 1673 h 2721"/>
                  <a:gd name="T38" fmla="*/ 1342 w 1396"/>
                  <a:gd name="T39" fmla="*/ 1778 h 2721"/>
                  <a:gd name="T40" fmla="*/ 1308 w 1396"/>
                  <a:gd name="T41" fmla="*/ 1881 h 2721"/>
                  <a:gd name="T42" fmla="*/ 1267 w 1396"/>
                  <a:gd name="T43" fmla="*/ 1981 h 2721"/>
                  <a:gd name="T44" fmla="*/ 1219 w 1396"/>
                  <a:gd name="T45" fmla="*/ 2077 h 2721"/>
                  <a:gd name="T46" fmla="*/ 1163 w 1396"/>
                  <a:gd name="T47" fmla="*/ 2169 h 2721"/>
                  <a:gd name="T48" fmla="*/ 1099 w 1396"/>
                  <a:gd name="T49" fmla="*/ 2255 h 2721"/>
                  <a:gd name="T50" fmla="*/ 1030 w 1396"/>
                  <a:gd name="T51" fmla="*/ 2338 h 2721"/>
                  <a:gd name="T52" fmla="*/ 955 w 1396"/>
                  <a:gd name="T53" fmla="*/ 2415 h 2721"/>
                  <a:gd name="T54" fmla="*/ 873 w 1396"/>
                  <a:gd name="T55" fmla="*/ 2485 h 2721"/>
                  <a:gd name="T56" fmla="*/ 785 w 1396"/>
                  <a:gd name="T57" fmla="*/ 2549 h 2721"/>
                  <a:gd name="T58" fmla="*/ 692 w 1396"/>
                  <a:gd name="T59" fmla="*/ 2609 h 2721"/>
                  <a:gd name="T60" fmla="*/ 595 w 1396"/>
                  <a:gd name="T61" fmla="*/ 2658 h 2721"/>
                  <a:gd name="T62" fmla="*/ 492 w 1396"/>
                  <a:gd name="T63" fmla="*/ 2701 h 2721"/>
                  <a:gd name="T64" fmla="*/ 0 w 1396"/>
                  <a:gd name="T65" fmla="*/ 1396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6" h="2721">
                    <a:moveTo>
                      <a:pt x="0" y="0"/>
                    </a:moveTo>
                    <a:lnTo>
                      <a:pt x="72" y="2"/>
                    </a:lnTo>
                    <a:lnTo>
                      <a:pt x="142" y="7"/>
                    </a:lnTo>
                    <a:lnTo>
                      <a:pt x="212" y="16"/>
                    </a:lnTo>
                    <a:lnTo>
                      <a:pt x="281" y="28"/>
                    </a:lnTo>
                    <a:lnTo>
                      <a:pt x="348" y="44"/>
                    </a:lnTo>
                    <a:lnTo>
                      <a:pt x="416" y="63"/>
                    </a:lnTo>
                    <a:lnTo>
                      <a:pt x="480" y="84"/>
                    </a:lnTo>
                    <a:lnTo>
                      <a:pt x="544" y="109"/>
                    </a:lnTo>
                    <a:lnTo>
                      <a:pt x="604" y="138"/>
                    </a:lnTo>
                    <a:lnTo>
                      <a:pt x="665" y="168"/>
                    </a:lnTo>
                    <a:lnTo>
                      <a:pt x="724" y="202"/>
                    </a:lnTo>
                    <a:lnTo>
                      <a:pt x="780" y="239"/>
                    </a:lnTo>
                    <a:lnTo>
                      <a:pt x="835" y="277"/>
                    </a:lnTo>
                    <a:lnTo>
                      <a:pt x="888" y="319"/>
                    </a:lnTo>
                    <a:lnTo>
                      <a:pt x="939" y="362"/>
                    </a:lnTo>
                    <a:lnTo>
                      <a:pt x="987" y="408"/>
                    </a:lnTo>
                    <a:lnTo>
                      <a:pt x="1033" y="456"/>
                    </a:lnTo>
                    <a:lnTo>
                      <a:pt x="1076" y="508"/>
                    </a:lnTo>
                    <a:lnTo>
                      <a:pt x="1118" y="560"/>
                    </a:lnTo>
                    <a:lnTo>
                      <a:pt x="1158" y="615"/>
                    </a:lnTo>
                    <a:lnTo>
                      <a:pt x="1193" y="672"/>
                    </a:lnTo>
                    <a:lnTo>
                      <a:pt x="1227" y="730"/>
                    </a:lnTo>
                    <a:lnTo>
                      <a:pt x="1259" y="791"/>
                    </a:lnTo>
                    <a:lnTo>
                      <a:pt x="1286" y="852"/>
                    </a:lnTo>
                    <a:lnTo>
                      <a:pt x="1312" y="916"/>
                    </a:lnTo>
                    <a:lnTo>
                      <a:pt x="1332" y="981"/>
                    </a:lnTo>
                    <a:lnTo>
                      <a:pt x="1352" y="1047"/>
                    </a:lnTo>
                    <a:lnTo>
                      <a:pt x="1368" y="1114"/>
                    </a:lnTo>
                    <a:lnTo>
                      <a:pt x="1380" y="1183"/>
                    </a:lnTo>
                    <a:lnTo>
                      <a:pt x="1388" y="1253"/>
                    </a:lnTo>
                    <a:lnTo>
                      <a:pt x="1395" y="1324"/>
                    </a:lnTo>
                    <a:lnTo>
                      <a:pt x="1396" y="1396"/>
                    </a:lnTo>
                    <a:lnTo>
                      <a:pt x="1395" y="1452"/>
                    </a:lnTo>
                    <a:lnTo>
                      <a:pt x="1392" y="1508"/>
                    </a:lnTo>
                    <a:lnTo>
                      <a:pt x="1385" y="1564"/>
                    </a:lnTo>
                    <a:lnTo>
                      <a:pt x="1379" y="1618"/>
                    </a:lnTo>
                    <a:lnTo>
                      <a:pt x="1368" y="1673"/>
                    </a:lnTo>
                    <a:lnTo>
                      <a:pt x="1356" y="1725"/>
                    </a:lnTo>
                    <a:lnTo>
                      <a:pt x="1342" y="1778"/>
                    </a:lnTo>
                    <a:lnTo>
                      <a:pt x="1326" y="1829"/>
                    </a:lnTo>
                    <a:lnTo>
                      <a:pt x="1308" y="1881"/>
                    </a:lnTo>
                    <a:lnTo>
                      <a:pt x="1289" y="1932"/>
                    </a:lnTo>
                    <a:lnTo>
                      <a:pt x="1267" y="1981"/>
                    </a:lnTo>
                    <a:lnTo>
                      <a:pt x="1244" y="2029"/>
                    </a:lnTo>
                    <a:lnTo>
                      <a:pt x="1219" y="2077"/>
                    </a:lnTo>
                    <a:lnTo>
                      <a:pt x="1192" y="2124"/>
                    </a:lnTo>
                    <a:lnTo>
                      <a:pt x="1163" y="2169"/>
                    </a:lnTo>
                    <a:lnTo>
                      <a:pt x="1132" y="2213"/>
                    </a:lnTo>
                    <a:lnTo>
                      <a:pt x="1099" y="2255"/>
                    </a:lnTo>
                    <a:lnTo>
                      <a:pt x="1065" y="2298"/>
                    </a:lnTo>
                    <a:lnTo>
                      <a:pt x="1030" y="2338"/>
                    </a:lnTo>
                    <a:lnTo>
                      <a:pt x="993" y="2377"/>
                    </a:lnTo>
                    <a:lnTo>
                      <a:pt x="955" y="2415"/>
                    </a:lnTo>
                    <a:lnTo>
                      <a:pt x="915" y="2450"/>
                    </a:lnTo>
                    <a:lnTo>
                      <a:pt x="873" y="2485"/>
                    </a:lnTo>
                    <a:lnTo>
                      <a:pt x="830" y="2519"/>
                    </a:lnTo>
                    <a:lnTo>
                      <a:pt x="785" y="2549"/>
                    </a:lnTo>
                    <a:lnTo>
                      <a:pt x="740" y="2580"/>
                    </a:lnTo>
                    <a:lnTo>
                      <a:pt x="692" y="2609"/>
                    </a:lnTo>
                    <a:lnTo>
                      <a:pt x="644" y="2634"/>
                    </a:lnTo>
                    <a:lnTo>
                      <a:pt x="595" y="2658"/>
                    </a:lnTo>
                    <a:lnTo>
                      <a:pt x="545" y="2681"/>
                    </a:lnTo>
                    <a:lnTo>
                      <a:pt x="492" y="2701"/>
                    </a:lnTo>
                    <a:lnTo>
                      <a:pt x="440" y="2721"/>
                    </a:lnTo>
                    <a:lnTo>
                      <a:pt x="0" y="1396"/>
                    </a:lnTo>
                    <a:lnTo>
                      <a:pt x="0" y="0"/>
                    </a:lnTo>
                  </a:path>
                </a:pathLst>
              </a:custGeom>
              <a:solidFill>
                <a:schemeClr val="accent3"/>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35" name="Freeform 89">
                <a:extLst>
                  <a:ext uri="{FF2B5EF4-FFF2-40B4-BE49-F238E27FC236}">
                    <a16:creationId xmlns:a16="http://schemas.microsoft.com/office/drawing/2014/main" id="{3DF65B7A-B5DF-16FE-6F2D-E28B87629F55}"/>
                  </a:ext>
                </a:extLst>
              </p:cNvPr>
              <p:cNvSpPr>
                <a:spLocks/>
              </p:cNvSpPr>
              <p:nvPr/>
            </p:nvSpPr>
            <p:spPr bwMode="auto">
              <a:xfrm>
                <a:off x="12507217" y="4787800"/>
                <a:ext cx="1276393" cy="1584719"/>
              </a:xfrm>
              <a:custGeom>
                <a:avLst/>
                <a:gdLst>
                  <a:gd name="T0" fmla="*/ 1125 w 1125"/>
                  <a:gd name="T1" fmla="*/ 1325 h 1397"/>
                  <a:gd name="T2" fmla="*/ 1054 w 1125"/>
                  <a:gd name="T3" fmla="*/ 1345 h 1397"/>
                  <a:gd name="T4" fmla="*/ 984 w 1125"/>
                  <a:gd name="T5" fmla="*/ 1363 h 1397"/>
                  <a:gd name="T6" fmla="*/ 912 w 1125"/>
                  <a:gd name="T7" fmla="*/ 1377 h 1397"/>
                  <a:gd name="T8" fmla="*/ 840 w 1125"/>
                  <a:gd name="T9" fmla="*/ 1387 h 1397"/>
                  <a:gd name="T10" fmla="*/ 768 w 1125"/>
                  <a:gd name="T11" fmla="*/ 1393 h 1397"/>
                  <a:gd name="T12" fmla="*/ 694 w 1125"/>
                  <a:gd name="T13" fmla="*/ 1397 h 1397"/>
                  <a:gd name="T14" fmla="*/ 622 w 1125"/>
                  <a:gd name="T15" fmla="*/ 1395 h 1397"/>
                  <a:gd name="T16" fmla="*/ 550 w 1125"/>
                  <a:gd name="T17" fmla="*/ 1390 h 1397"/>
                  <a:gd name="T18" fmla="*/ 478 w 1125"/>
                  <a:gd name="T19" fmla="*/ 1381 h 1397"/>
                  <a:gd name="T20" fmla="*/ 408 w 1125"/>
                  <a:gd name="T21" fmla="*/ 1368 h 1397"/>
                  <a:gd name="T22" fmla="*/ 337 w 1125"/>
                  <a:gd name="T23" fmla="*/ 1352 h 1397"/>
                  <a:gd name="T24" fmla="*/ 267 w 1125"/>
                  <a:gd name="T25" fmla="*/ 1333 h 1397"/>
                  <a:gd name="T26" fmla="*/ 198 w 1125"/>
                  <a:gd name="T27" fmla="*/ 1309 h 1397"/>
                  <a:gd name="T28" fmla="*/ 131 w 1125"/>
                  <a:gd name="T29" fmla="*/ 1281 h 1397"/>
                  <a:gd name="T30" fmla="*/ 65 w 1125"/>
                  <a:gd name="T31" fmla="*/ 1251 h 1397"/>
                  <a:gd name="T32" fmla="*/ 0 w 1125"/>
                  <a:gd name="T33" fmla="*/ 1216 h 1397"/>
                  <a:gd name="T34" fmla="*/ 685 w 1125"/>
                  <a:gd name="T35" fmla="*/ 0 h 1397"/>
                  <a:gd name="T36" fmla="*/ 1125 w 1125"/>
                  <a:gd name="T37" fmla="*/ 1325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5" h="1397">
                    <a:moveTo>
                      <a:pt x="1125" y="1325"/>
                    </a:moveTo>
                    <a:lnTo>
                      <a:pt x="1054" y="1345"/>
                    </a:lnTo>
                    <a:lnTo>
                      <a:pt x="984" y="1363"/>
                    </a:lnTo>
                    <a:lnTo>
                      <a:pt x="912" y="1377"/>
                    </a:lnTo>
                    <a:lnTo>
                      <a:pt x="840" y="1387"/>
                    </a:lnTo>
                    <a:lnTo>
                      <a:pt x="768" y="1393"/>
                    </a:lnTo>
                    <a:lnTo>
                      <a:pt x="694" y="1397"/>
                    </a:lnTo>
                    <a:lnTo>
                      <a:pt x="622" y="1395"/>
                    </a:lnTo>
                    <a:lnTo>
                      <a:pt x="550" y="1390"/>
                    </a:lnTo>
                    <a:lnTo>
                      <a:pt x="478" y="1381"/>
                    </a:lnTo>
                    <a:lnTo>
                      <a:pt x="408" y="1368"/>
                    </a:lnTo>
                    <a:lnTo>
                      <a:pt x="337" y="1352"/>
                    </a:lnTo>
                    <a:lnTo>
                      <a:pt x="267" y="1333"/>
                    </a:lnTo>
                    <a:lnTo>
                      <a:pt x="198" y="1309"/>
                    </a:lnTo>
                    <a:lnTo>
                      <a:pt x="131" y="1281"/>
                    </a:lnTo>
                    <a:lnTo>
                      <a:pt x="65" y="1251"/>
                    </a:lnTo>
                    <a:lnTo>
                      <a:pt x="0" y="1216"/>
                    </a:lnTo>
                    <a:lnTo>
                      <a:pt x="685" y="0"/>
                    </a:lnTo>
                    <a:lnTo>
                      <a:pt x="1125" y="1325"/>
                    </a:lnTo>
                  </a:path>
                </a:pathLst>
              </a:custGeom>
              <a:solidFill>
                <a:schemeClr val="accent2"/>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36" name="Freeform 91">
                <a:extLst>
                  <a:ext uri="{FF2B5EF4-FFF2-40B4-BE49-F238E27FC236}">
                    <a16:creationId xmlns:a16="http://schemas.microsoft.com/office/drawing/2014/main" id="{CB74BA55-9815-98A0-B559-4BDB8C560D88}"/>
                  </a:ext>
                </a:extLst>
              </p:cNvPr>
              <p:cNvSpPr>
                <a:spLocks/>
              </p:cNvSpPr>
              <p:nvPr/>
            </p:nvSpPr>
            <p:spPr bwMode="auto">
              <a:xfrm>
                <a:off x="11765830" y="4787800"/>
                <a:ext cx="1519288" cy="1379880"/>
              </a:xfrm>
              <a:custGeom>
                <a:avLst/>
                <a:gdLst>
                  <a:gd name="T0" fmla="*/ 653 w 1338"/>
                  <a:gd name="T1" fmla="*/ 1216 h 1216"/>
                  <a:gd name="T2" fmla="*/ 624 w 1338"/>
                  <a:gd name="T3" fmla="*/ 1200 h 1216"/>
                  <a:gd name="T4" fmla="*/ 594 w 1338"/>
                  <a:gd name="T5" fmla="*/ 1182 h 1216"/>
                  <a:gd name="T6" fmla="*/ 566 w 1338"/>
                  <a:gd name="T7" fmla="*/ 1163 h 1216"/>
                  <a:gd name="T8" fmla="*/ 538 w 1338"/>
                  <a:gd name="T9" fmla="*/ 1144 h 1216"/>
                  <a:gd name="T10" fmla="*/ 510 w 1338"/>
                  <a:gd name="T11" fmla="*/ 1125 h 1216"/>
                  <a:gd name="T12" fmla="*/ 483 w 1338"/>
                  <a:gd name="T13" fmla="*/ 1104 h 1216"/>
                  <a:gd name="T14" fmla="*/ 458 w 1338"/>
                  <a:gd name="T15" fmla="*/ 1083 h 1216"/>
                  <a:gd name="T16" fmla="*/ 432 w 1338"/>
                  <a:gd name="T17" fmla="*/ 1062 h 1216"/>
                  <a:gd name="T18" fmla="*/ 406 w 1338"/>
                  <a:gd name="T19" fmla="*/ 1040 h 1216"/>
                  <a:gd name="T20" fmla="*/ 382 w 1338"/>
                  <a:gd name="T21" fmla="*/ 1017 h 1216"/>
                  <a:gd name="T22" fmla="*/ 358 w 1338"/>
                  <a:gd name="T23" fmla="*/ 995 h 1216"/>
                  <a:gd name="T24" fmla="*/ 334 w 1338"/>
                  <a:gd name="T25" fmla="*/ 971 h 1216"/>
                  <a:gd name="T26" fmla="*/ 312 w 1338"/>
                  <a:gd name="T27" fmla="*/ 947 h 1216"/>
                  <a:gd name="T28" fmla="*/ 290 w 1338"/>
                  <a:gd name="T29" fmla="*/ 921 h 1216"/>
                  <a:gd name="T30" fmla="*/ 267 w 1338"/>
                  <a:gd name="T31" fmla="*/ 896 h 1216"/>
                  <a:gd name="T32" fmla="*/ 246 w 1338"/>
                  <a:gd name="T33" fmla="*/ 870 h 1216"/>
                  <a:gd name="T34" fmla="*/ 226 w 1338"/>
                  <a:gd name="T35" fmla="*/ 845 h 1216"/>
                  <a:gd name="T36" fmla="*/ 206 w 1338"/>
                  <a:gd name="T37" fmla="*/ 817 h 1216"/>
                  <a:gd name="T38" fmla="*/ 187 w 1338"/>
                  <a:gd name="T39" fmla="*/ 790 h 1216"/>
                  <a:gd name="T40" fmla="*/ 168 w 1338"/>
                  <a:gd name="T41" fmla="*/ 761 h 1216"/>
                  <a:gd name="T42" fmla="*/ 150 w 1338"/>
                  <a:gd name="T43" fmla="*/ 734 h 1216"/>
                  <a:gd name="T44" fmla="*/ 133 w 1338"/>
                  <a:gd name="T45" fmla="*/ 705 h 1216"/>
                  <a:gd name="T46" fmla="*/ 117 w 1338"/>
                  <a:gd name="T47" fmla="*/ 677 h 1216"/>
                  <a:gd name="T48" fmla="*/ 101 w 1338"/>
                  <a:gd name="T49" fmla="*/ 646 h 1216"/>
                  <a:gd name="T50" fmla="*/ 85 w 1338"/>
                  <a:gd name="T51" fmla="*/ 617 h 1216"/>
                  <a:gd name="T52" fmla="*/ 70 w 1338"/>
                  <a:gd name="T53" fmla="*/ 587 h 1216"/>
                  <a:gd name="T54" fmla="*/ 58 w 1338"/>
                  <a:gd name="T55" fmla="*/ 555 h 1216"/>
                  <a:gd name="T56" fmla="*/ 45 w 1338"/>
                  <a:gd name="T57" fmla="*/ 525 h 1216"/>
                  <a:gd name="T58" fmla="*/ 32 w 1338"/>
                  <a:gd name="T59" fmla="*/ 493 h 1216"/>
                  <a:gd name="T60" fmla="*/ 21 w 1338"/>
                  <a:gd name="T61" fmla="*/ 462 h 1216"/>
                  <a:gd name="T62" fmla="*/ 10 w 1338"/>
                  <a:gd name="T63" fmla="*/ 430 h 1216"/>
                  <a:gd name="T64" fmla="*/ 0 w 1338"/>
                  <a:gd name="T65" fmla="*/ 397 h 1216"/>
                  <a:gd name="T66" fmla="*/ 1338 w 1338"/>
                  <a:gd name="T67" fmla="*/ 0 h 1216"/>
                  <a:gd name="T68" fmla="*/ 653 w 1338"/>
                  <a:gd name="T69" fmla="*/ 121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8" h="1216">
                    <a:moveTo>
                      <a:pt x="653" y="1216"/>
                    </a:moveTo>
                    <a:lnTo>
                      <a:pt x="624" y="1200"/>
                    </a:lnTo>
                    <a:lnTo>
                      <a:pt x="594" y="1182"/>
                    </a:lnTo>
                    <a:lnTo>
                      <a:pt x="566" y="1163"/>
                    </a:lnTo>
                    <a:lnTo>
                      <a:pt x="538" y="1144"/>
                    </a:lnTo>
                    <a:lnTo>
                      <a:pt x="510" y="1125"/>
                    </a:lnTo>
                    <a:lnTo>
                      <a:pt x="483" y="1104"/>
                    </a:lnTo>
                    <a:lnTo>
                      <a:pt x="458" y="1083"/>
                    </a:lnTo>
                    <a:lnTo>
                      <a:pt x="432" y="1062"/>
                    </a:lnTo>
                    <a:lnTo>
                      <a:pt x="406" y="1040"/>
                    </a:lnTo>
                    <a:lnTo>
                      <a:pt x="382" y="1017"/>
                    </a:lnTo>
                    <a:lnTo>
                      <a:pt x="358" y="995"/>
                    </a:lnTo>
                    <a:lnTo>
                      <a:pt x="334" y="971"/>
                    </a:lnTo>
                    <a:lnTo>
                      <a:pt x="312" y="947"/>
                    </a:lnTo>
                    <a:lnTo>
                      <a:pt x="290" y="921"/>
                    </a:lnTo>
                    <a:lnTo>
                      <a:pt x="267" y="896"/>
                    </a:lnTo>
                    <a:lnTo>
                      <a:pt x="246" y="870"/>
                    </a:lnTo>
                    <a:lnTo>
                      <a:pt x="226" y="845"/>
                    </a:lnTo>
                    <a:lnTo>
                      <a:pt x="206" y="817"/>
                    </a:lnTo>
                    <a:lnTo>
                      <a:pt x="187" y="790"/>
                    </a:lnTo>
                    <a:lnTo>
                      <a:pt x="168" y="761"/>
                    </a:lnTo>
                    <a:lnTo>
                      <a:pt x="150" y="734"/>
                    </a:lnTo>
                    <a:lnTo>
                      <a:pt x="133" y="705"/>
                    </a:lnTo>
                    <a:lnTo>
                      <a:pt x="117" y="677"/>
                    </a:lnTo>
                    <a:lnTo>
                      <a:pt x="101" y="646"/>
                    </a:lnTo>
                    <a:lnTo>
                      <a:pt x="85" y="617"/>
                    </a:lnTo>
                    <a:lnTo>
                      <a:pt x="70" y="587"/>
                    </a:lnTo>
                    <a:lnTo>
                      <a:pt x="58" y="555"/>
                    </a:lnTo>
                    <a:lnTo>
                      <a:pt x="45" y="525"/>
                    </a:lnTo>
                    <a:lnTo>
                      <a:pt x="32" y="493"/>
                    </a:lnTo>
                    <a:lnTo>
                      <a:pt x="21" y="462"/>
                    </a:lnTo>
                    <a:lnTo>
                      <a:pt x="10" y="430"/>
                    </a:lnTo>
                    <a:lnTo>
                      <a:pt x="0" y="397"/>
                    </a:lnTo>
                    <a:lnTo>
                      <a:pt x="1338" y="0"/>
                    </a:lnTo>
                    <a:lnTo>
                      <a:pt x="653" y="1216"/>
                    </a:lnTo>
                  </a:path>
                </a:pathLst>
              </a:custGeom>
              <a:solidFill>
                <a:schemeClr val="accent2">
                  <a:lumMod val="60000"/>
                  <a:lumOff val="40000"/>
                </a:schemeClr>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37" name="Freeform 93">
                <a:extLst>
                  <a:ext uri="{FF2B5EF4-FFF2-40B4-BE49-F238E27FC236}">
                    <a16:creationId xmlns:a16="http://schemas.microsoft.com/office/drawing/2014/main" id="{A3EBA9FB-7EA6-CDA6-B884-A77EF1EF0967}"/>
                  </a:ext>
                </a:extLst>
              </p:cNvPr>
              <p:cNvSpPr>
                <a:spLocks/>
              </p:cNvSpPr>
              <p:nvPr/>
            </p:nvSpPr>
            <p:spPr bwMode="auto">
              <a:xfrm>
                <a:off x="11700740" y="4535324"/>
                <a:ext cx="1584379" cy="703438"/>
              </a:xfrm>
              <a:custGeom>
                <a:avLst/>
                <a:gdLst>
                  <a:gd name="T0" fmla="*/ 58 w 1396"/>
                  <a:gd name="T1" fmla="*/ 620 h 620"/>
                  <a:gd name="T2" fmla="*/ 47 w 1396"/>
                  <a:gd name="T3" fmla="*/ 583 h 620"/>
                  <a:gd name="T4" fmla="*/ 37 w 1396"/>
                  <a:gd name="T5" fmla="*/ 544 h 620"/>
                  <a:gd name="T6" fmla="*/ 29 w 1396"/>
                  <a:gd name="T7" fmla="*/ 506 h 620"/>
                  <a:gd name="T8" fmla="*/ 21 w 1396"/>
                  <a:gd name="T9" fmla="*/ 468 h 620"/>
                  <a:gd name="T10" fmla="*/ 15 w 1396"/>
                  <a:gd name="T11" fmla="*/ 429 h 620"/>
                  <a:gd name="T12" fmla="*/ 10 w 1396"/>
                  <a:gd name="T13" fmla="*/ 391 h 620"/>
                  <a:gd name="T14" fmla="*/ 5 w 1396"/>
                  <a:gd name="T15" fmla="*/ 351 h 620"/>
                  <a:gd name="T16" fmla="*/ 2 w 1396"/>
                  <a:gd name="T17" fmla="*/ 312 h 620"/>
                  <a:gd name="T18" fmla="*/ 0 w 1396"/>
                  <a:gd name="T19" fmla="*/ 274 h 620"/>
                  <a:gd name="T20" fmla="*/ 0 w 1396"/>
                  <a:gd name="T21" fmla="*/ 234 h 620"/>
                  <a:gd name="T22" fmla="*/ 0 w 1396"/>
                  <a:gd name="T23" fmla="*/ 195 h 620"/>
                  <a:gd name="T24" fmla="*/ 2 w 1396"/>
                  <a:gd name="T25" fmla="*/ 155 h 620"/>
                  <a:gd name="T26" fmla="*/ 4 w 1396"/>
                  <a:gd name="T27" fmla="*/ 117 h 620"/>
                  <a:gd name="T28" fmla="*/ 7 w 1396"/>
                  <a:gd name="T29" fmla="*/ 77 h 620"/>
                  <a:gd name="T30" fmla="*/ 12 w 1396"/>
                  <a:gd name="T31" fmla="*/ 39 h 620"/>
                  <a:gd name="T32" fmla="*/ 18 w 1396"/>
                  <a:gd name="T33" fmla="*/ 0 h 620"/>
                  <a:gd name="T34" fmla="*/ 1396 w 1396"/>
                  <a:gd name="T35" fmla="*/ 223 h 620"/>
                  <a:gd name="T36" fmla="*/ 58 w 1396"/>
                  <a:gd name="T37" fmla="*/ 62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6" h="620">
                    <a:moveTo>
                      <a:pt x="58" y="620"/>
                    </a:moveTo>
                    <a:lnTo>
                      <a:pt x="47" y="583"/>
                    </a:lnTo>
                    <a:lnTo>
                      <a:pt x="37" y="544"/>
                    </a:lnTo>
                    <a:lnTo>
                      <a:pt x="29" y="506"/>
                    </a:lnTo>
                    <a:lnTo>
                      <a:pt x="21" y="468"/>
                    </a:lnTo>
                    <a:lnTo>
                      <a:pt x="15" y="429"/>
                    </a:lnTo>
                    <a:lnTo>
                      <a:pt x="10" y="391"/>
                    </a:lnTo>
                    <a:lnTo>
                      <a:pt x="5" y="351"/>
                    </a:lnTo>
                    <a:lnTo>
                      <a:pt x="2" y="312"/>
                    </a:lnTo>
                    <a:lnTo>
                      <a:pt x="0" y="274"/>
                    </a:lnTo>
                    <a:lnTo>
                      <a:pt x="0" y="234"/>
                    </a:lnTo>
                    <a:lnTo>
                      <a:pt x="0" y="195"/>
                    </a:lnTo>
                    <a:lnTo>
                      <a:pt x="2" y="155"/>
                    </a:lnTo>
                    <a:lnTo>
                      <a:pt x="4" y="117"/>
                    </a:lnTo>
                    <a:lnTo>
                      <a:pt x="7" y="77"/>
                    </a:lnTo>
                    <a:lnTo>
                      <a:pt x="12" y="39"/>
                    </a:lnTo>
                    <a:lnTo>
                      <a:pt x="18" y="0"/>
                    </a:lnTo>
                    <a:lnTo>
                      <a:pt x="1396" y="223"/>
                    </a:lnTo>
                    <a:lnTo>
                      <a:pt x="58" y="620"/>
                    </a:lnTo>
                  </a:path>
                </a:pathLst>
              </a:custGeom>
              <a:solidFill>
                <a:schemeClr val="tx2">
                  <a:lumMod val="75000"/>
                </a:schemeClr>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38" name="Freeform 95">
                <a:extLst>
                  <a:ext uri="{FF2B5EF4-FFF2-40B4-BE49-F238E27FC236}">
                    <a16:creationId xmlns:a16="http://schemas.microsoft.com/office/drawing/2014/main" id="{518CCC68-3CAA-1F28-2D94-35745600D857}"/>
                  </a:ext>
                </a:extLst>
              </p:cNvPr>
              <p:cNvSpPr>
                <a:spLocks/>
              </p:cNvSpPr>
              <p:nvPr/>
            </p:nvSpPr>
            <p:spPr bwMode="auto">
              <a:xfrm>
                <a:off x="11721379" y="4146291"/>
                <a:ext cx="1563740" cy="641509"/>
              </a:xfrm>
              <a:custGeom>
                <a:avLst/>
                <a:gdLst>
                  <a:gd name="T0" fmla="*/ 0 w 1378"/>
                  <a:gd name="T1" fmla="*/ 342 h 565"/>
                  <a:gd name="T2" fmla="*/ 8 w 1378"/>
                  <a:gd name="T3" fmla="*/ 297 h 565"/>
                  <a:gd name="T4" fmla="*/ 16 w 1378"/>
                  <a:gd name="T5" fmla="*/ 254 h 565"/>
                  <a:gd name="T6" fmla="*/ 27 w 1378"/>
                  <a:gd name="T7" fmla="*/ 211 h 565"/>
                  <a:gd name="T8" fmla="*/ 40 w 1378"/>
                  <a:gd name="T9" fmla="*/ 168 h 565"/>
                  <a:gd name="T10" fmla="*/ 53 w 1378"/>
                  <a:gd name="T11" fmla="*/ 125 h 565"/>
                  <a:gd name="T12" fmla="*/ 67 w 1378"/>
                  <a:gd name="T13" fmla="*/ 83 h 565"/>
                  <a:gd name="T14" fmla="*/ 83 w 1378"/>
                  <a:gd name="T15" fmla="*/ 41 h 565"/>
                  <a:gd name="T16" fmla="*/ 101 w 1378"/>
                  <a:gd name="T17" fmla="*/ 0 h 565"/>
                  <a:gd name="T18" fmla="*/ 1378 w 1378"/>
                  <a:gd name="T19" fmla="*/ 565 h 565"/>
                  <a:gd name="T20" fmla="*/ 0 w 1378"/>
                  <a:gd name="T21" fmla="*/ 342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8" h="565">
                    <a:moveTo>
                      <a:pt x="0" y="342"/>
                    </a:moveTo>
                    <a:lnTo>
                      <a:pt x="8" y="297"/>
                    </a:lnTo>
                    <a:lnTo>
                      <a:pt x="16" y="254"/>
                    </a:lnTo>
                    <a:lnTo>
                      <a:pt x="27" y="211"/>
                    </a:lnTo>
                    <a:lnTo>
                      <a:pt x="40" y="168"/>
                    </a:lnTo>
                    <a:lnTo>
                      <a:pt x="53" y="125"/>
                    </a:lnTo>
                    <a:lnTo>
                      <a:pt x="67" y="83"/>
                    </a:lnTo>
                    <a:lnTo>
                      <a:pt x="83" y="41"/>
                    </a:lnTo>
                    <a:lnTo>
                      <a:pt x="101" y="0"/>
                    </a:lnTo>
                    <a:lnTo>
                      <a:pt x="1378" y="565"/>
                    </a:lnTo>
                    <a:lnTo>
                      <a:pt x="0" y="342"/>
                    </a:lnTo>
                  </a:path>
                </a:pathLst>
              </a:custGeom>
              <a:solidFill>
                <a:schemeClr val="bg2"/>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39" name="Freeform 97">
                <a:extLst>
                  <a:ext uri="{FF2B5EF4-FFF2-40B4-BE49-F238E27FC236}">
                    <a16:creationId xmlns:a16="http://schemas.microsoft.com/office/drawing/2014/main" id="{3EB633E0-ED50-9D6F-6A00-FEB46E43B7AC}"/>
                  </a:ext>
                </a:extLst>
              </p:cNvPr>
              <p:cNvSpPr>
                <a:spLocks/>
              </p:cNvSpPr>
              <p:nvPr/>
            </p:nvSpPr>
            <p:spPr bwMode="auto">
              <a:xfrm>
                <a:off x="11835683" y="3800129"/>
                <a:ext cx="1449436" cy="987671"/>
              </a:xfrm>
              <a:custGeom>
                <a:avLst/>
                <a:gdLst>
                  <a:gd name="T0" fmla="*/ 0 w 1277"/>
                  <a:gd name="T1" fmla="*/ 306 h 871"/>
                  <a:gd name="T2" fmla="*/ 19 w 1277"/>
                  <a:gd name="T3" fmla="*/ 264 h 871"/>
                  <a:gd name="T4" fmla="*/ 38 w 1277"/>
                  <a:gd name="T5" fmla="*/ 224 h 871"/>
                  <a:gd name="T6" fmla="*/ 61 w 1277"/>
                  <a:gd name="T7" fmla="*/ 186 h 871"/>
                  <a:gd name="T8" fmla="*/ 83 w 1277"/>
                  <a:gd name="T9" fmla="*/ 147 h 871"/>
                  <a:gd name="T10" fmla="*/ 107 w 1277"/>
                  <a:gd name="T11" fmla="*/ 109 h 871"/>
                  <a:gd name="T12" fmla="*/ 131 w 1277"/>
                  <a:gd name="T13" fmla="*/ 72 h 871"/>
                  <a:gd name="T14" fmla="*/ 158 w 1277"/>
                  <a:gd name="T15" fmla="*/ 35 h 871"/>
                  <a:gd name="T16" fmla="*/ 185 w 1277"/>
                  <a:gd name="T17" fmla="*/ 0 h 871"/>
                  <a:gd name="T18" fmla="*/ 1277 w 1277"/>
                  <a:gd name="T19" fmla="*/ 871 h 871"/>
                  <a:gd name="T20" fmla="*/ 0 w 1277"/>
                  <a:gd name="T21" fmla="*/ 30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7" h="871">
                    <a:moveTo>
                      <a:pt x="0" y="306"/>
                    </a:moveTo>
                    <a:lnTo>
                      <a:pt x="19" y="264"/>
                    </a:lnTo>
                    <a:lnTo>
                      <a:pt x="38" y="224"/>
                    </a:lnTo>
                    <a:lnTo>
                      <a:pt x="61" y="186"/>
                    </a:lnTo>
                    <a:lnTo>
                      <a:pt x="83" y="147"/>
                    </a:lnTo>
                    <a:lnTo>
                      <a:pt x="107" y="109"/>
                    </a:lnTo>
                    <a:lnTo>
                      <a:pt x="131" y="72"/>
                    </a:lnTo>
                    <a:lnTo>
                      <a:pt x="158" y="35"/>
                    </a:lnTo>
                    <a:lnTo>
                      <a:pt x="185" y="0"/>
                    </a:lnTo>
                    <a:lnTo>
                      <a:pt x="1277" y="871"/>
                    </a:lnTo>
                    <a:lnTo>
                      <a:pt x="0" y="306"/>
                    </a:lnTo>
                  </a:path>
                </a:pathLst>
              </a:custGeom>
              <a:solidFill>
                <a:schemeClr val="accent6"/>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40" name="Freeform 99">
                <a:extLst>
                  <a:ext uri="{FF2B5EF4-FFF2-40B4-BE49-F238E27FC236}">
                    <a16:creationId xmlns:a16="http://schemas.microsoft.com/office/drawing/2014/main" id="{A61BF1A2-9F60-E286-DFA5-7B6553666C9A}"/>
                  </a:ext>
                </a:extLst>
              </p:cNvPr>
              <p:cNvSpPr>
                <a:spLocks/>
              </p:cNvSpPr>
              <p:nvPr/>
            </p:nvSpPr>
            <p:spPr bwMode="auto">
              <a:xfrm>
                <a:off x="12045240" y="3649279"/>
                <a:ext cx="1238292" cy="1138521"/>
              </a:xfrm>
              <a:custGeom>
                <a:avLst/>
                <a:gdLst>
                  <a:gd name="T0" fmla="*/ 0 w 1092"/>
                  <a:gd name="T1" fmla="*/ 133 h 1004"/>
                  <a:gd name="T2" fmla="*/ 29 w 1092"/>
                  <a:gd name="T3" fmla="*/ 98 h 1004"/>
                  <a:gd name="T4" fmla="*/ 58 w 1092"/>
                  <a:gd name="T5" fmla="*/ 64 h 1004"/>
                  <a:gd name="T6" fmla="*/ 88 w 1092"/>
                  <a:gd name="T7" fmla="*/ 32 h 1004"/>
                  <a:gd name="T8" fmla="*/ 120 w 1092"/>
                  <a:gd name="T9" fmla="*/ 0 h 1004"/>
                  <a:gd name="T10" fmla="*/ 1092 w 1092"/>
                  <a:gd name="T11" fmla="*/ 1004 h 1004"/>
                  <a:gd name="T12" fmla="*/ 0 w 1092"/>
                  <a:gd name="T13" fmla="*/ 133 h 1004"/>
                </a:gdLst>
                <a:ahLst/>
                <a:cxnLst>
                  <a:cxn ang="0">
                    <a:pos x="T0" y="T1"/>
                  </a:cxn>
                  <a:cxn ang="0">
                    <a:pos x="T2" y="T3"/>
                  </a:cxn>
                  <a:cxn ang="0">
                    <a:pos x="T4" y="T5"/>
                  </a:cxn>
                  <a:cxn ang="0">
                    <a:pos x="T6" y="T7"/>
                  </a:cxn>
                  <a:cxn ang="0">
                    <a:pos x="T8" y="T9"/>
                  </a:cxn>
                  <a:cxn ang="0">
                    <a:pos x="T10" y="T11"/>
                  </a:cxn>
                  <a:cxn ang="0">
                    <a:pos x="T12" y="T13"/>
                  </a:cxn>
                </a:cxnLst>
                <a:rect l="0" t="0" r="r" b="b"/>
                <a:pathLst>
                  <a:path w="1092" h="1004">
                    <a:moveTo>
                      <a:pt x="0" y="133"/>
                    </a:moveTo>
                    <a:lnTo>
                      <a:pt x="29" y="98"/>
                    </a:lnTo>
                    <a:lnTo>
                      <a:pt x="58" y="64"/>
                    </a:lnTo>
                    <a:lnTo>
                      <a:pt x="88" y="32"/>
                    </a:lnTo>
                    <a:lnTo>
                      <a:pt x="120" y="0"/>
                    </a:lnTo>
                    <a:lnTo>
                      <a:pt x="1092" y="1004"/>
                    </a:lnTo>
                    <a:lnTo>
                      <a:pt x="0" y="133"/>
                    </a:lnTo>
                  </a:path>
                </a:pathLst>
              </a:custGeom>
              <a:solidFill>
                <a:srgbClr val="C00000"/>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41" name="Freeform 101">
                <a:extLst>
                  <a:ext uri="{FF2B5EF4-FFF2-40B4-BE49-F238E27FC236}">
                    <a16:creationId xmlns:a16="http://schemas.microsoft.com/office/drawing/2014/main" id="{333F8BDA-C8F4-2726-A52D-87F92CC85D57}"/>
                  </a:ext>
                </a:extLst>
              </p:cNvPr>
              <p:cNvSpPr>
                <a:spLocks/>
              </p:cNvSpPr>
              <p:nvPr/>
            </p:nvSpPr>
            <p:spPr bwMode="auto">
              <a:xfrm>
                <a:off x="12181769" y="3519072"/>
                <a:ext cx="1101762" cy="1268728"/>
              </a:xfrm>
              <a:custGeom>
                <a:avLst/>
                <a:gdLst>
                  <a:gd name="T0" fmla="*/ 0 w 972"/>
                  <a:gd name="T1" fmla="*/ 115 h 1119"/>
                  <a:gd name="T2" fmla="*/ 32 w 972"/>
                  <a:gd name="T3" fmla="*/ 85 h 1119"/>
                  <a:gd name="T4" fmla="*/ 66 w 972"/>
                  <a:gd name="T5" fmla="*/ 56 h 1119"/>
                  <a:gd name="T6" fmla="*/ 101 w 972"/>
                  <a:gd name="T7" fmla="*/ 27 h 1119"/>
                  <a:gd name="T8" fmla="*/ 136 w 972"/>
                  <a:gd name="T9" fmla="*/ 0 h 1119"/>
                  <a:gd name="T10" fmla="*/ 972 w 972"/>
                  <a:gd name="T11" fmla="*/ 1119 h 1119"/>
                  <a:gd name="T12" fmla="*/ 0 w 972"/>
                  <a:gd name="T13" fmla="*/ 115 h 1119"/>
                </a:gdLst>
                <a:ahLst/>
                <a:cxnLst>
                  <a:cxn ang="0">
                    <a:pos x="T0" y="T1"/>
                  </a:cxn>
                  <a:cxn ang="0">
                    <a:pos x="T2" y="T3"/>
                  </a:cxn>
                  <a:cxn ang="0">
                    <a:pos x="T4" y="T5"/>
                  </a:cxn>
                  <a:cxn ang="0">
                    <a:pos x="T6" y="T7"/>
                  </a:cxn>
                  <a:cxn ang="0">
                    <a:pos x="T8" y="T9"/>
                  </a:cxn>
                  <a:cxn ang="0">
                    <a:pos x="T10" y="T11"/>
                  </a:cxn>
                  <a:cxn ang="0">
                    <a:pos x="T12" y="T13"/>
                  </a:cxn>
                </a:cxnLst>
                <a:rect l="0" t="0" r="r" b="b"/>
                <a:pathLst>
                  <a:path w="972" h="1119">
                    <a:moveTo>
                      <a:pt x="0" y="115"/>
                    </a:moveTo>
                    <a:lnTo>
                      <a:pt x="32" y="85"/>
                    </a:lnTo>
                    <a:lnTo>
                      <a:pt x="66" y="56"/>
                    </a:lnTo>
                    <a:lnTo>
                      <a:pt x="101" y="27"/>
                    </a:lnTo>
                    <a:lnTo>
                      <a:pt x="136" y="0"/>
                    </a:lnTo>
                    <a:lnTo>
                      <a:pt x="972" y="1119"/>
                    </a:lnTo>
                    <a:lnTo>
                      <a:pt x="0" y="115"/>
                    </a:lnTo>
                  </a:path>
                </a:pathLst>
              </a:custGeom>
              <a:solidFill>
                <a:schemeClr val="accent2">
                  <a:lumMod val="40000"/>
                  <a:lumOff val="60000"/>
                </a:schemeClr>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42" name="Freeform 103">
                <a:extLst>
                  <a:ext uri="{FF2B5EF4-FFF2-40B4-BE49-F238E27FC236}">
                    <a16:creationId xmlns:a16="http://schemas.microsoft.com/office/drawing/2014/main" id="{0F434B70-80D6-460B-BB8C-9FC86BD3BA86}"/>
                  </a:ext>
                </a:extLst>
              </p:cNvPr>
              <p:cNvSpPr>
                <a:spLocks/>
              </p:cNvSpPr>
              <p:nvPr/>
            </p:nvSpPr>
            <p:spPr bwMode="auto">
              <a:xfrm>
                <a:off x="12335761" y="3407919"/>
                <a:ext cx="949357" cy="1379881"/>
              </a:xfrm>
              <a:custGeom>
                <a:avLst/>
                <a:gdLst>
                  <a:gd name="T0" fmla="*/ 0 w 836"/>
                  <a:gd name="T1" fmla="*/ 97 h 1216"/>
                  <a:gd name="T2" fmla="*/ 37 w 836"/>
                  <a:gd name="T3" fmla="*/ 70 h 1216"/>
                  <a:gd name="T4" fmla="*/ 74 w 836"/>
                  <a:gd name="T5" fmla="*/ 46 h 1216"/>
                  <a:gd name="T6" fmla="*/ 112 w 836"/>
                  <a:gd name="T7" fmla="*/ 22 h 1216"/>
                  <a:gd name="T8" fmla="*/ 151 w 836"/>
                  <a:gd name="T9" fmla="*/ 0 h 1216"/>
                  <a:gd name="T10" fmla="*/ 836 w 836"/>
                  <a:gd name="T11" fmla="*/ 1216 h 1216"/>
                  <a:gd name="T12" fmla="*/ 0 w 836"/>
                  <a:gd name="T13" fmla="*/ 97 h 1216"/>
                </a:gdLst>
                <a:ahLst/>
                <a:cxnLst>
                  <a:cxn ang="0">
                    <a:pos x="T0" y="T1"/>
                  </a:cxn>
                  <a:cxn ang="0">
                    <a:pos x="T2" y="T3"/>
                  </a:cxn>
                  <a:cxn ang="0">
                    <a:pos x="T4" y="T5"/>
                  </a:cxn>
                  <a:cxn ang="0">
                    <a:pos x="T6" y="T7"/>
                  </a:cxn>
                  <a:cxn ang="0">
                    <a:pos x="T8" y="T9"/>
                  </a:cxn>
                  <a:cxn ang="0">
                    <a:pos x="T10" y="T11"/>
                  </a:cxn>
                  <a:cxn ang="0">
                    <a:pos x="T12" y="T13"/>
                  </a:cxn>
                </a:cxnLst>
                <a:rect l="0" t="0" r="r" b="b"/>
                <a:pathLst>
                  <a:path w="836" h="1216">
                    <a:moveTo>
                      <a:pt x="0" y="97"/>
                    </a:moveTo>
                    <a:lnTo>
                      <a:pt x="37" y="70"/>
                    </a:lnTo>
                    <a:lnTo>
                      <a:pt x="74" y="46"/>
                    </a:lnTo>
                    <a:lnTo>
                      <a:pt x="112" y="22"/>
                    </a:lnTo>
                    <a:lnTo>
                      <a:pt x="151" y="0"/>
                    </a:lnTo>
                    <a:lnTo>
                      <a:pt x="836" y="1216"/>
                    </a:lnTo>
                    <a:lnTo>
                      <a:pt x="0" y="97"/>
                    </a:lnTo>
                  </a:path>
                </a:pathLst>
              </a:custGeom>
              <a:solidFill>
                <a:schemeClr val="accent3">
                  <a:lumMod val="40000"/>
                  <a:lumOff val="60000"/>
                </a:schemeClr>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43" name="Freeform 105">
                <a:extLst>
                  <a:ext uri="{FF2B5EF4-FFF2-40B4-BE49-F238E27FC236}">
                    <a16:creationId xmlns:a16="http://schemas.microsoft.com/office/drawing/2014/main" id="{7D929EFA-DF03-757B-D40A-0DDCDAAA8BBF}"/>
                  </a:ext>
                </a:extLst>
              </p:cNvPr>
              <p:cNvSpPr>
                <a:spLocks/>
              </p:cNvSpPr>
              <p:nvPr/>
            </p:nvSpPr>
            <p:spPr bwMode="auto">
              <a:xfrm>
                <a:off x="12507217" y="3318997"/>
                <a:ext cx="777901" cy="1468803"/>
              </a:xfrm>
              <a:custGeom>
                <a:avLst/>
                <a:gdLst>
                  <a:gd name="T0" fmla="*/ 0 w 685"/>
                  <a:gd name="T1" fmla="*/ 79 h 1295"/>
                  <a:gd name="T2" fmla="*/ 38 w 685"/>
                  <a:gd name="T3" fmla="*/ 56 h 1295"/>
                  <a:gd name="T4" fmla="*/ 78 w 685"/>
                  <a:gd name="T5" fmla="*/ 37 h 1295"/>
                  <a:gd name="T6" fmla="*/ 120 w 685"/>
                  <a:gd name="T7" fmla="*/ 18 h 1295"/>
                  <a:gd name="T8" fmla="*/ 161 w 685"/>
                  <a:gd name="T9" fmla="*/ 0 h 1295"/>
                  <a:gd name="T10" fmla="*/ 685 w 685"/>
                  <a:gd name="T11" fmla="*/ 1295 h 1295"/>
                  <a:gd name="T12" fmla="*/ 0 w 685"/>
                  <a:gd name="T13" fmla="*/ 79 h 1295"/>
                </a:gdLst>
                <a:ahLst/>
                <a:cxnLst>
                  <a:cxn ang="0">
                    <a:pos x="T0" y="T1"/>
                  </a:cxn>
                  <a:cxn ang="0">
                    <a:pos x="T2" y="T3"/>
                  </a:cxn>
                  <a:cxn ang="0">
                    <a:pos x="T4" y="T5"/>
                  </a:cxn>
                  <a:cxn ang="0">
                    <a:pos x="T6" y="T7"/>
                  </a:cxn>
                  <a:cxn ang="0">
                    <a:pos x="T8" y="T9"/>
                  </a:cxn>
                  <a:cxn ang="0">
                    <a:pos x="T10" y="T11"/>
                  </a:cxn>
                  <a:cxn ang="0">
                    <a:pos x="T12" y="T13"/>
                  </a:cxn>
                </a:cxnLst>
                <a:rect l="0" t="0" r="r" b="b"/>
                <a:pathLst>
                  <a:path w="685" h="1295">
                    <a:moveTo>
                      <a:pt x="0" y="79"/>
                    </a:moveTo>
                    <a:lnTo>
                      <a:pt x="38" y="56"/>
                    </a:lnTo>
                    <a:lnTo>
                      <a:pt x="78" y="37"/>
                    </a:lnTo>
                    <a:lnTo>
                      <a:pt x="120" y="18"/>
                    </a:lnTo>
                    <a:lnTo>
                      <a:pt x="161" y="0"/>
                    </a:lnTo>
                    <a:lnTo>
                      <a:pt x="685" y="1295"/>
                    </a:lnTo>
                    <a:lnTo>
                      <a:pt x="0" y="79"/>
                    </a:lnTo>
                  </a:path>
                </a:pathLst>
              </a:custGeom>
              <a:solidFill>
                <a:schemeClr val="accent1">
                  <a:lumMod val="40000"/>
                  <a:lumOff val="60000"/>
                </a:schemeClr>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44" name="Freeform 107">
                <a:extLst>
                  <a:ext uri="{FF2B5EF4-FFF2-40B4-BE49-F238E27FC236}">
                    <a16:creationId xmlns:a16="http://schemas.microsoft.com/office/drawing/2014/main" id="{23E74DDB-F6BE-8761-137B-35F982461A2D}"/>
                  </a:ext>
                </a:extLst>
              </p:cNvPr>
              <p:cNvSpPr>
                <a:spLocks/>
              </p:cNvSpPr>
              <p:nvPr/>
            </p:nvSpPr>
            <p:spPr bwMode="auto">
              <a:xfrm>
                <a:off x="12689786" y="3284063"/>
                <a:ext cx="593745" cy="1503737"/>
              </a:xfrm>
              <a:custGeom>
                <a:avLst/>
                <a:gdLst>
                  <a:gd name="T0" fmla="*/ 0 w 524"/>
                  <a:gd name="T1" fmla="*/ 30 h 1325"/>
                  <a:gd name="T2" fmla="*/ 42 w 524"/>
                  <a:gd name="T3" fmla="*/ 14 h 1325"/>
                  <a:gd name="T4" fmla="*/ 84 w 524"/>
                  <a:gd name="T5" fmla="*/ 0 h 1325"/>
                  <a:gd name="T6" fmla="*/ 524 w 524"/>
                  <a:gd name="T7" fmla="*/ 1325 h 1325"/>
                  <a:gd name="T8" fmla="*/ 0 w 524"/>
                  <a:gd name="T9" fmla="*/ 30 h 1325"/>
                </a:gdLst>
                <a:ahLst/>
                <a:cxnLst>
                  <a:cxn ang="0">
                    <a:pos x="T0" y="T1"/>
                  </a:cxn>
                  <a:cxn ang="0">
                    <a:pos x="T2" y="T3"/>
                  </a:cxn>
                  <a:cxn ang="0">
                    <a:pos x="T4" y="T5"/>
                  </a:cxn>
                  <a:cxn ang="0">
                    <a:pos x="T6" y="T7"/>
                  </a:cxn>
                  <a:cxn ang="0">
                    <a:pos x="T8" y="T9"/>
                  </a:cxn>
                </a:cxnLst>
                <a:rect l="0" t="0" r="r" b="b"/>
                <a:pathLst>
                  <a:path w="524" h="1325">
                    <a:moveTo>
                      <a:pt x="0" y="30"/>
                    </a:moveTo>
                    <a:lnTo>
                      <a:pt x="42" y="14"/>
                    </a:lnTo>
                    <a:lnTo>
                      <a:pt x="84" y="0"/>
                    </a:lnTo>
                    <a:lnTo>
                      <a:pt x="524" y="1325"/>
                    </a:lnTo>
                    <a:lnTo>
                      <a:pt x="0" y="30"/>
                    </a:lnTo>
                  </a:path>
                </a:pathLst>
              </a:custGeom>
              <a:solidFill>
                <a:schemeClr val="tx2">
                  <a:lumMod val="20000"/>
                  <a:lumOff val="80000"/>
                </a:schemeClr>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45" name="Freeform 109">
                <a:extLst>
                  <a:ext uri="{FF2B5EF4-FFF2-40B4-BE49-F238E27FC236}">
                    <a16:creationId xmlns:a16="http://schemas.microsoft.com/office/drawing/2014/main" id="{E0A39FF8-4B2E-3CC6-A356-B62B0D7605D1}"/>
                  </a:ext>
                </a:extLst>
              </p:cNvPr>
              <p:cNvSpPr>
                <a:spLocks/>
              </p:cNvSpPr>
              <p:nvPr/>
            </p:nvSpPr>
            <p:spPr bwMode="auto">
              <a:xfrm>
                <a:off x="12785040" y="3255481"/>
                <a:ext cx="498492" cy="1532319"/>
              </a:xfrm>
              <a:custGeom>
                <a:avLst/>
                <a:gdLst>
                  <a:gd name="T0" fmla="*/ 0 w 440"/>
                  <a:gd name="T1" fmla="*/ 26 h 1351"/>
                  <a:gd name="T2" fmla="*/ 43 w 440"/>
                  <a:gd name="T3" fmla="*/ 13 h 1351"/>
                  <a:gd name="T4" fmla="*/ 86 w 440"/>
                  <a:gd name="T5" fmla="*/ 0 h 1351"/>
                  <a:gd name="T6" fmla="*/ 440 w 440"/>
                  <a:gd name="T7" fmla="*/ 1351 h 1351"/>
                  <a:gd name="T8" fmla="*/ 0 w 440"/>
                  <a:gd name="T9" fmla="*/ 26 h 1351"/>
                </a:gdLst>
                <a:ahLst/>
                <a:cxnLst>
                  <a:cxn ang="0">
                    <a:pos x="T0" y="T1"/>
                  </a:cxn>
                  <a:cxn ang="0">
                    <a:pos x="T2" y="T3"/>
                  </a:cxn>
                  <a:cxn ang="0">
                    <a:pos x="T4" y="T5"/>
                  </a:cxn>
                  <a:cxn ang="0">
                    <a:pos x="T6" y="T7"/>
                  </a:cxn>
                  <a:cxn ang="0">
                    <a:pos x="T8" y="T9"/>
                  </a:cxn>
                </a:cxnLst>
                <a:rect l="0" t="0" r="r" b="b"/>
                <a:pathLst>
                  <a:path w="440" h="1351">
                    <a:moveTo>
                      <a:pt x="0" y="26"/>
                    </a:moveTo>
                    <a:lnTo>
                      <a:pt x="43" y="13"/>
                    </a:lnTo>
                    <a:lnTo>
                      <a:pt x="86" y="0"/>
                    </a:lnTo>
                    <a:lnTo>
                      <a:pt x="440" y="1351"/>
                    </a:lnTo>
                    <a:lnTo>
                      <a:pt x="0" y="26"/>
                    </a:lnTo>
                  </a:path>
                </a:pathLst>
              </a:custGeom>
              <a:solidFill>
                <a:schemeClr val="tx1">
                  <a:lumMod val="95000"/>
                </a:schemeClr>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46" name="Freeform 111">
                <a:extLst>
                  <a:ext uri="{FF2B5EF4-FFF2-40B4-BE49-F238E27FC236}">
                    <a16:creationId xmlns:a16="http://schemas.microsoft.com/office/drawing/2014/main" id="{86F887A1-7C03-B6DA-6BD5-C93A9F726F21}"/>
                  </a:ext>
                </a:extLst>
              </p:cNvPr>
              <p:cNvSpPr>
                <a:spLocks/>
              </p:cNvSpPr>
              <p:nvPr/>
            </p:nvSpPr>
            <p:spPr bwMode="auto">
              <a:xfrm>
                <a:off x="12883468" y="3233251"/>
                <a:ext cx="401651" cy="1554549"/>
              </a:xfrm>
              <a:custGeom>
                <a:avLst/>
                <a:gdLst>
                  <a:gd name="T0" fmla="*/ 0 w 354"/>
                  <a:gd name="T1" fmla="*/ 19 h 1370"/>
                  <a:gd name="T2" fmla="*/ 43 w 354"/>
                  <a:gd name="T3" fmla="*/ 8 h 1370"/>
                  <a:gd name="T4" fmla="*/ 86 w 354"/>
                  <a:gd name="T5" fmla="*/ 0 h 1370"/>
                  <a:gd name="T6" fmla="*/ 354 w 354"/>
                  <a:gd name="T7" fmla="*/ 1370 h 1370"/>
                  <a:gd name="T8" fmla="*/ 0 w 354"/>
                  <a:gd name="T9" fmla="*/ 19 h 1370"/>
                </a:gdLst>
                <a:ahLst/>
                <a:cxnLst>
                  <a:cxn ang="0">
                    <a:pos x="T0" y="T1"/>
                  </a:cxn>
                  <a:cxn ang="0">
                    <a:pos x="T2" y="T3"/>
                  </a:cxn>
                  <a:cxn ang="0">
                    <a:pos x="T4" y="T5"/>
                  </a:cxn>
                  <a:cxn ang="0">
                    <a:pos x="T6" y="T7"/>
                  </a:cxn>
                  <a:cxn ang="0">
                    <a:pos x="T8" y="T9"/>
                  </a:cxn>
                </a:cxnLst>
                <a:rect l="0" t="0" r="r" b="b"/>
                <a:pathLst>
                  <a:path w="354" h="1370">
                    <a:moveTo>
                      <a:pt x="0" y="19"/>
                    </a:moveTo>
                    <a:lnTo>
                      <a:pt x="43" y="8"/>
                    </a:lnTo>
                    <a:lnTo>
                      <a:pt x="86" y="0"/>
                    </a:lnTo>
                    <a:lnTo>
                      <a:pt x="354" y="1370"/>
                    </a:lnTo>
                    <a:lnTo>
                      <a:pt x="0" y="19"/>
                    </a:lnTo>
                  </a:path>
                </a:pathLst>
              </a:custGeom>
              <a:solidFill>
                <a:schemeClr val="accent6">
                  <a:lumMod val="40000"/>
                  <a:lumOff val="60000"/>
                </a:schemeClr>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47" name="Freeform 113">
                <a:extLst>
                  <a:ext uri="{FF2B5EF4-FFF2-40B4-BE49-F238E27FC236}">
                    <a16:creationId xmlns:a16="http://schemas.microsoft.com/office/drawing/2014/main" id="{C757ACBC-A999-9FC5-F870-EAFF49D134CA}"/>
                  </a:ext>
                </a:extLst>
              </p:cNvPr>
              <p:cNvSpPr>
                <a:spLocks/>
              </p:cNvSpPr>
              <p:nvPr/>
            </p:nvSpPr>
            <p:spPr bwMode="auto">
              <a:xfrm>
                <a:off x="12980308" y="3217372"/>
                <a:ext cx="304810" cy="1570428"/>
              </a:xfrm>
              <a:custGeom>
                <a:avLst/>
                <a:gdLst>
                  <a:gd name="T0" fmla="*/ 0 w 268"/>
                  <a:gd name="T1" fmla="*/ 14 h 1384"/>
                  <a:gd name="T2" fmla="*/ 45 w 268"/>
                  <a:gd name="T3" fmla="*/ 6 h 1384"/>
                  <a:gd name="T4" fmla="*/ 88 w 268"/>
                  <a:gd name="T5" fmla="*/ 0 h 1384"/>
                  <a:gd name="T6" fmla="*/ 268 w 268"/>
                  <a:gd name="T7" fmla="*/ 1384 h 1384"/>
                  <a:gd name="T8" fmla="*/ 0 w 268"/>
                  <a:gd name="T9" fmla="*/ 14 h 1384"/>
                </a:gdLst>
                <a:ahLst/>
                <a:cxnLst>
                  <a:cxn ang="0">
                    <a:pos x="T0" y="T1"/>
                  </a:cxn>
                  <a:cxn ang="0">
                    <a:pos x="T2" y="T3"/>
                  </a:cxn>
                  <a:cxn ang="0">
                    <a:pos x="T4" y="T5"/>
                  </a:cxn>
                  <a:cxn ang="0">
                    <a:pos x="T6" y="T7"/>
                  </a:cxn>
                  <a:cxn ang="0">
                    <a:pos x="T8" y="T9"/>
                  </a:cxn>
                </a:cxnLst>
                <a:rect l="0" t="0" r="r" b="b"/>
                <a:pathLst>
                  <a:path w="268" h="1384">
                    <a:moveTo>
                      <a:pt x="0" y="14"/>
                    </a:moveTo>
                    <a:lnTo>
                      <a:pt x="45" y="6"/>
                    </a:lnTo>
                    <a:lnTo>
                      <a:pt x="88" y="0"/>
                    </a:lnTo>
                    <a:lnTo>
                      <a:pt x="268" y="1384"/>
                    </a:lnTo>
                    <a:lnTo>
                      <a:pt x="0" y="14"/>
                    </a:lnTo>
                  </a:path>
                </a:pathLst>
              </a:custGeom>
              <a:solidFill>
                <a:srgbClr val="FF99CC"/>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48" name="Freeform 115">
                <a:extLst>
                  <a:ext uri="{FF2B5EF4-FFF2-40B4-BE49-F238E27FC236}">
                    <a16:creationId xmlns:a16="http://schemas.microsoft.com/office/drawing/2014/main" id="{C430DFDB-B7B4-A57B-1786-B8DB77BA98E7}"/>
                  </a:ext>
                </a:extLst>
              </p:cNvPr>
              <p:cNvSpPr>
                <a:spLocks/>
              </p:cNvSpPr>
              <p:nvPr/>
            </p:nvSpPr>
            <p:spPr bwMode="auto">
              <a:xfrm>
                <a:off x="13080325" y="3206257"/>
                <a:ext cx="203207" cy="1581543"/>
              </a:xfrm>
              <a:custGeom>
                <a:avLst/>
                <a:gdLst>
                  <a:gd name="T0" fmla="*/ 0 w 180"/>
                  <a:gd name="T1" fmla="*/ 10 h 1394"/>
                  <a:gd name="T2" fmla="*/ 45 w 180"/>
                  <a:gd name="T3" fmla="*/ 3 h 1394"/>
                  <a:gd name="T4" fmla="*/ 90 w 180"/>
                  <a:gd name="T5" fmla="*/ 0 h 1394"/>
                  <a:gd name="T6" fmla="*/ 180 w 180"/>
                  <a:gd name="T7" fmla="*/ 1394 h 1394"/>
                  <a:gd name="T8" fmla="*/ 0 w 180"/>
                  <a:gd name="T9" fmla="*/ 10 h 1394"/>
                </a:gdLst>
                <a:ahLst/>
                <a:cxnLst>
                  <a:cxn ang="0">
                    <a:pos x="T0" y="T1"/>
                  </a:cxn>
                  <a:cxn ang="0">
                    <a:pos x="T2" y="T3"/>
                  </a:cxn>
                  <a:cxn ang="0">
                    <a:pos x="T4" y="T5"/>
                  </a:cxn>
                  <a:cxn ang="0">
                    <a:pos x="T6" y="T7"/>
                  </a:cxn>
                  <a:cxn ang="0">
                    <a:pos x="T8" y="T9"/>
                  </a:cxn>
                </a:cxnLst>
                <a:rect l="0" t="0" r="r" b="b"/>
                <a:pathLst>
                  <a:path w="180" h="1394">
                    <a:moveTo>
                      <a:pt x="0" y="10"/>
                    </a:moveTo>
                    <a:lnTo>
                      <a:pt x="45" y="3"/>
                    </a:lnTo>
                    <a:lnTo>
                      <a:pt x="90" y="0"/>
                    </a:lnTo>
                    <a:lnTo>
                      <a:pt x="180" y="1394"/>
                    </a:lnTo>
                    <a:lnTo>
                      <a:pt x="0" y="10"/>
                    </a:lnTo>
                  </a:path>
                </a:pathLst>
              </a:custGeom>
              <a:solidFill>
                <a:schemeClr val="bg1">
                  <a:lumMod val="25000"/>
                  <a:lumOff val="75000"/>
                </a:schemeClr>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sp>
            <p:nvSpPr>
              <p:cNvPr id="49" name="Freeform 117">
                <a:extLst>
                  <a:ext uri="{FF2B5EF4-FFF2-40B4-BE49-F238E27FC236}">
                    <a16:creationId xmlns:a16="http://schemas.microsoft.com/office/drawing/2014/main" id="{420EE7CD-72A4-EE3D-7A04-692937A894AF}"/>
                  </a:ext>
                </a:extLst>
              </p:cNvPr>
              <p:cNvSpPr>
                <a:spLocks/>
              </p:cNvSpPr>
              <p:nvPr/>
            </p:nvSpPr>
            <p:spPr bwMode="auto">
              <a:xfrm>
                <a:off x="13181928" y="3203081"/>
                <a:ext cx="103190" cy="1584719"/>
              </a:xfrm>
              <a:custGeom>
                <a:avLst/>
                <a:gdLst>
                  <a:gd name="T0" fmla="*/ 0 w 90"/>
                  <a:gd name="T1" fmla="*/ 3 h 1397"/>
                  <a:gd name="T2" fmla="*/ 45 w 90"/>
                  <a:gd name="T3" fmla="*/ 1 h 1397"/>
                  <a:gd name="T4" fmla="*/ 90 w 90"/>
                  <a:gd name="T5" fmla="*/ 0 h 1397"/>
                  <a:gd name="T6" fmla="*/ 90 w 90"/>
                  <a:gd name="T7" fmla="*/ 1397 h 1397"/>
                  <a:gd name="T8" fmla="*/ 0 w 90"/>
                  <a:gd name="T9" fmla="*/ 3 h 1397"/>
                </a:gdLst>
                <a:ahLst/>
                <a:cxnLst>
                  <a:cxn ang="0">
                    <a:pos x="T0" y="T1"/>
                  </a:cxn>
                  <a:cxn ang="0">
                    <a:pos x="T2" y="T3"/>
                  </a:cxn>
                  <a:cxn ang="0">
                    <a:pos x="T4" y="T5"/>
                  </a:cxn>
                  <a:cxn ang="0">
                    <a:pos x="T6" y="T7"/>
                  </a:cxn>
                  <a:cxn ang="0">
                    <a:pos x="T8" y="T9"/>
                  </a:cxn>
                </a:cxnLst>
                <a:rect l="0" t="0" r="r" b="b"/>
                <a:pathLst>
                  <a:path w="90" h="1397">
                    <a:moveTo>
                      <a:pt x="0" y="3"/>
                    </a:moveTo>
                    <a:lnTo>
                      <a:pt x="45" y="1"/>
                    </a:lnTo>
                    <a:lnTo>
                      <a:pt x="90" y="0"/>
                    </a:lnTo>
                    <a:lnTo>
                      <a:pt x="90" y="1397"/>
                    </a:lnTo>
                    <a:lnTo>
                      <a:pt x="0" y="3"/>
                    </a:lnTo>
                  </a:path>
                </a:pathLst>
              </a:custGeom>
              <a:solidFill>
                <a:srgbClr val="00CC99"/>
              </a:solidFill>
              <a:ln w="20638">
                <a:solidFill>
                  <a:schemeClr val="bg2">
                    <a:lumMod val="10000"/>
                  </a:schemeClr>
                </a:solidFill>
                <a:prstDash val="solid"/>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endParaRPr>
              </a:p>
            </p:txBody>
          </p:sp>
        </p:grpSp>
        <p:sp>
          <p:nvSpPr>
            <p:cNvPr id="14" name="TextBox 6">
              <a:extLst>
                <a:ext uri="{FF2B5EF4-FFF2-40B4-BE49-F238E27FC236}">
                  <a16:creationId xmlns:a16="http://schemas.microsoft.com/office/drawing/2014/main" id="{8CF3753A-F6B5-B26A-BED0-C0AD0CB46E45}"/>
                </a:ext>
              </a:extLst>
            </p:cNvPr>
            <p:cNvSpPr txBox="1"/>
            <p:nvPr/>
          </p:nvSpPr>
          <p:spPr>
            <a:xfrm>
              <a:off x="6889306" y="3404215"/>
              <a:ext cx="1084659" cy="229791"/>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PALB2</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4%</a:t>
              </a:r>
            </a:p>
          </p:txBody>
        </p:sp>
        <p:sp>
          <p:nvSpPr>
            <p:cNvPr id="15" name="TextBox 7">
              <a:extLst>
                <a:ext uri="{FF2B5EF4-FFF2-40B4-BE49-F238E27FC236}">
                  <a16:creationId xmlns:a16="http://schemas.microsoft.com/office/drawing/2014/main" id="{3971F96C-9FB9-6DF8-C6B9-CB9F7AAEA84A}"/>
                </a:ext>
              </a:extLst>
            </p:cNvPr>
            <p:cNvSpPr txBox="1"/>
            <p:nvPr/>
          </p:nvSpPr>
          <p:spPr>
            <a:xfrm>
              <a:off x="6836921" y="3167281"/>
              <a:ext cx="1172764"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RAD51D</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4%</a:t>
              </a:r>
            </a:p>
          </p:txBody>
        </p:sp>
        <p:sp>
          <p:nvSpPr>
            <p:cNvPr id="16" name="TextBox 8">
              <a:extLst>
                <a:ext uri="{FF2B5EF4-FFF2-40B4-BE49-F238E27FC236}">
                  <a16:creationId xmlns:a16="http://schemas.microsoft.com/office/drawing/2014/main" id="{161F68F2-F253-10AC-C4D2-32F5D1A9C8AC}"/>
                </a:ext>
              </a:extLst>
            </p:cNvPr>
            <p:cNvSpPr txBox="1"/>
            <p:nvPr/>
          </p:nvSpPr>
          <p:spPr>
            <a:xfrm>
              <a:off x="7011940" y="2979163"/>
              <a:ext cx="1085850" cy="230981"/>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ATR</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2%</a:t>
              </a:r>
            </a:p>
          </p:txBody>
        </p:sp>
        <p:sp>
          <p:nvSpPr>
            <p:cNvPr id="17" name="TextBox 9">
              <a:extLst>
                <a:ext uri="{FF2B5EF4-FFF2-40B4-BE49-F238E27FC236}">
                  <a16:creationId xmlns:a16="http://schemas.microsoft.com/office/drawing/2014/main" id="{01CAEECE-4081-537E-FAD4-1DA2CA2AE8EE}"/>
                </a:ext>
              </a:extLst>
            </p:cNvPr>
            <p:cNvSpPr txBox="1"/>
            <p:nvPr/>
          </p:nvSpPr>
          <p:spPr>
            <a:xfrm>
              <a:off x="7018735" y="2833357"/>
              <a:ext cx="1085850" cy="229790"/>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NBN</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2%</a:t>
              </a:r>
            </a:p>
          </p:txBody>
        </p:sp>
        <p:sp>
          <p:nvSpPr>
            <p:cNvPr id="18" name="TextBox 10">
              <a:extLst>
                <a:ext uri="{FF2B5EF4-FFF2-40B4-BE49-F238E27FC236}">
                  <a16:creationId xmlns:a16="http://schemas.microsoft.com/office/drawing/2014/main" id="{FE4CB5C7-3192-019E-F058-0C8F6339866E}"/>
                </a:ext>
              </a:extLst>
            </p:cNvPr>
            <p:cNvSpPr txBox="1"/>
            <p:nvPr/>
          </p:nvSpPr>
          <p:spPr>
            <a:xfrm>
              <a:off x="7376271" y="2663647"/>
              <a:ext cx="1084660" cy="230981"/>
            </a:xfrm>
            <a:prstGeom prst="rect">
              <a:avLst/>
            </a:prstGeom>
            <a:noFill/>
            <a:ln>
              <a:no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PMS2</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2%</a:t>
              </a:r>
            </a:p>
          </p:txBody>
        </p:sp>
        <p:sp>
          <p:nvSpPr>
            <p:cNvPr id="19" name="TextBox 11">
              <a:extLst>
                <a:ext uri="{FF2B5EF4-FFF2-40B4-BE49-F238E27FC236}">
                  <a16:creationId xmlns:a16="http://schemas.microsoft.com/office/drawing/2014/main" id="{6304213A-DAE8-FFD6-213E-DF079068D4F1}"/>
                </a:ext>
              </a:extLst>
            </p:cNvPr>
            <p:cNvSpPr txBox="1"/>
            <p:nvPr/>
          </p:nvSpPr>
          <p:spPr>
            <a:xfrm>
              <a:off x="7510812" y="2508865"/>
              <a:ext cx="1085850" cy="230981"/>
            </a:xfrm>
            <a:prstGeom prst="rect">
              <a:avLst/>
            </a:prstGeom>
            <a:noFill/>
            <a:ln>
              <a:no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GEN1</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2%</a:t>
              </a:r>
            </a:p>
          </p:txBody>
        </p:sp>
        <p:sp>
          <p:nvSpPr>
            <p:cNvPr id="20" name="TextBox 12">
              <a:extLst>
                <a:ext uri="{FF2B5EF4-FFF2-40B4-BE49-F238E27FC236}">
                  <a16:creationId xmlns:a16="http://schemas.microsoft.com/office/drawing/2014/main" id="{9F8AA419-0AD2-823B-21D7-DE2AE1476610}"/>
                </a:ext>
              </a:extLst>
            </p:cNvPr>
            <p:cNvSpPr txBox="1"/>
            <p:nvPr/>
          </p:nvSpPr>
          <p:spPr>
            <a:xfrm>
              <a:off x="7641781" y="2350513"/>
              <a:ext cx="1084659" cy="230981"/>
            </a:xfrm>
            <a:prstGeom prst="rect">
              <a:avLst/>
            </a:prstGeom>
            <a:noFill/>
            <a:ln>
              <a:no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MSH2</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1%</a:t>
              </a:r>
            </a:p>
          </p:txBody>
        </p:sp>
        <p:sp>
          <p:nvSpPr>
            <p:cNvPr id="21" name="TextBox 13">
              <a:extLst>
                <a:ext uri="{FF2B5EF4-FFF2-40B4-BE49-F238E27FC236}">
                  <a16:creationId xmlns:a16="http://schemas.microsoft.com/office/drawing/2014/main" id="{2CF83FD1-656D-0A11-302D-F0F80B632842}"/>
                </a:ext>
              </a:extLst>
            </p:cNvPr>
            <p:cNvSpPr txBox="1"/>
            <p:nvPr/>
          </p:nvSpPr>
          <p:spPr>
            <a:xfrm>
              <a:off x="7651306" y="2188588"/>
              <a:ext cx="1085850" cy="229790"/>
            </a:xfrm>
            <a:prstGeom prst="rect">
              <a:avLst/>
            </a:prstGeom>
            <a:noFill/>
            <a:ln>
              <a:no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MSH6</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1%</a:t>
              </a:r>
            </a:p>
          </p:txBody>
        </p:sp>
        <p:sp>
          <p:nvSpPr>
            <p:cNvPr id="22" name="TextBox 14">
              <a:extLst>
                <a:ext uri="{FF2B5EF4-FFF2-40B4-BE49-F238E27FC236}">
                  <a16:creationId xmlns:a16="http://schemas.microsoft.com/office/drawing/2014/main" id="{73FCCF09-4CB1-2DFA-6AB3-36F55D8F8445}"/>
                </a:ext>
              </a:extLst>
            </p:cNvPr>
            <p:cNvSpPr txBox="1"/>
            <p:nvPr/>
          </p:nvSpPr>
          <p:spPr>
            <a:xfrm>
              <a:off x="8316865" y="2030234"/>
              <a:ext cx="1084660" cy="230981"/>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RAD51C</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1%</a:t>
              </a:r>
            </a:p>
          </p:txBody>
        </p:sp>
        <p:sp>
          <p:nvSpPr>
            <p:cNvPr id="23" name="TextBox 15">
              <a:extLst>
                <a:ext uri="{FF2B5EF4-FFF2-40B4-BE49-F238E27FC236}">
                  <a16:creationId xmlns:a16="http://schemas.microsoft.com/office/drawing/2014/main" id="{233803CD-07CD-D2DC-4B0D-99EADED44179}"/>
                </a:ext>
              </a:extLst>
            </p:cNvPr>
            <p:cNvSpPr txBox="1"/>
            <p:nvPr/>
          </p:nvSpPr>
          <p:spPr>
            <a:xfrm>
              <a:off x="9403906" y="2221925"/>
              <a:ext cx="1170380" cy="307777"/>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MRE11A</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1%</a:t>
              </a:r>
            </a:p>
          </p:txBody>
        </p:sp>
        <p:sp>
          <p:nvSpPr>
            <p:cNvPr id="24" name="TextBox 16">
              <a:extLst>
                <a:ext uri="{FF2B5EF4-FFF2-40B4-BE49-F238E27FC236}">
                  <a16:creationId xmlns:a16="http://schemas.microsoft.com/office/drawing/2014/main" id="{6DFDD0F7-4153-C4E5-A913-8E8E097EF5D7}"/>
                </a:ext>
              </a:extLst>
            </p:cNvPr>
            <p:cNvSpPr txBox="1"/>
            <p:nvPr/>
          </p:nvSpPr>
          <p:spPr>
            <a:xfrm>
              <a:off x="9478915" y="2399328"/>
              <a:ext cx="1085850" cy="230981"/>
            </a:xfrm>
            <a:prstGeom prst="rect">
              <a:avLst/>
            </a:prstGeom>
            <a:noFill/>
            <a:ln>
              <a:no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BRIP1</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1%</a:t>
              </a:r>
            </a:p>
          </p:txBody>
        </p:sp>
        <p:sp>
          <p:nvSpPr>
            <p:cNvPr id="25" name="TextBox 17">
              <a:extLst>
                <a:ext uri="{FF2B5EF4-FFF2-40B4-BE49-F238E27FC236}">
                  <a16:creationId xmlns:a16="http://schemas.microsoft.com/office/drawing/2014/main" id="{7E0374E0-303E-1AB3-73FE-61B7E0AED0E1}"/>
                </a:ext>
              </a:extLst>
            </p:cNvPr>
            <p:cNvSpPr txBox="1"/>
            <p:nvPr/>
          </p:nvSpPr>
          <p:spPr>
            <a:xfrm>
              <a:off x="9489631" y="2535060"/>
              <a:ext cx="1220501" cy="307777"/>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FAM175A</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1%</a:t>
              </a:r>
            </a:p>
          </p:txBody>
        </p:sp>
        <p:sp>
          <p:nvSpPr>
            <p:cNvPr id="26" name="TextBox 18">
              <a:extLst>
                <a:ext uri="{FF2B5EF4-FFF2-40B4-BE49-F238E27FC236}">
                  <a16:creationId xmlns:a16="http://schemas.microsoft.com/office/drawing/2014/main" id="{F35CDD66-B95E-F0ED-6BBC-85DD86D8EA4C}"/>
                </a:ext>
              </a:extLst>
            </p:cNvPr>
            <p:cNvSpPr txBox="1"/>
            <p:nvPr/>
          </p:nvSpPr>
          <p:spPr>
            <a:xfrm>
              <a:off x="9277700" y="3681631"/>
              <a:ext cx="1084659" cy="230981"/>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rPr>
                <a:t>BRCA2</a:t>
              </a: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charset="-128"/>
                  <a:cs typeface="Arial" panose="020B0604020202020204" pitchFamily="34" charset="0"/>
                </a:rPr>
                <a:t>, 44%</a:t>
              </a:r>
            </a:p>
          </p:txBody>
        </p:sp>
        <p:sp>
          <p:nvSpPr>
            <p:cNvPr id="27" name="TextBox 19">
              <a:extLst>
                <a:ext uri="{FF2B5EF4-FFF2-40B4-BE49-F238E27FC236}">
                  <a16:creationId xmlns:a16="http://schemas.microsoft.com/office/drawing/2014/main" id="{0E6CB620-0ACE-5374-B93B-347197BD91B0}"/>
                </a:ext>
              </a:extLst>
            </p:cNvPr>
            <p:cNvSpPr txBox="1"/>
            <p:nvPr/>
          </p:nvSpPr>
          <p:spPr>
            <a:xfrm>
              <a:off x="8613925" y="5078343"/>
              <a:ext cx="1085850" cy="307777"/>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ATM</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13%</a:t>
              </a:r>
            </a:p>
          </p:txBody>
        </p:sp>
        <p:sp>
          <p:nvSpPr>
            <p:cNvPr id="28" name="TextBox 20">
              <a:extLst>
                <a:ext uri="{FF2B5EF4-FFF2-40B4-BE49-F238E27FC236}">
                  <a16:creationId xmlns:a16="http://schemas.microsoft.com/office/drawing/2014/main" id="{67730D97-72C4-D711-7BF9-60BD74B93564}"/>
                </a:ext>
              </a:extLst>
            </p:cNvPr>
            <p:cNvSpPr txBox="1"/>
            <p:nvPr/>
          </p:nvSpPr>
          <p:spPr>
            <a:xfrm>
              <a:off x="7184343" y="4486855"/>
              <a:ext cx="1085850" cy="307777"/>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CHEK2</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12%</a:t>
              </a:r>
            </a:p>
          </p:txBody>
        </p:sp>
        <p:sp>
          <p:nvSpPr>
            <p:cNvPr id="29" name="TextBox 21">
              <a:extLst>
                <a:ext uri="{FF2B5EF4-FFF2-40B4-BE49-F238E27FC236}">
                  <a16:creationId xmlns:a16="http://schemas.microsoft.com/office/drawing/2014/main" id="{C409CADF-8362-7328-3914-DD25C6D0EF29}"/>
                </a:ext>
              </a:extLst>
            </p:cNvPr>
            <p:cNvSpPr txBox="1"/>
            <p:nvPr/>
          </p:nvSpPr>
          <p:spPr>
            <a:xfrm>
              <a:off x="6941097" y="3783795"/>
              <a:ext cx="1084660" cy="307777"/>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BRCA1</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Arial" panose="020B0604020202020204" pitchFamily="34" charset="0"/>
                </a:rPr>
                <a:t>, 7%</a:t>
              </a:r>
            </a:p>
          </p:txBody>
        </p:sp>
        <p:cxnSp>
          <p:nvCxnSpPr>
            <p:cNvPr id="31" name="Straight Connector 30">
              <a:extLst>
                <a:ext uri="{FF2B5EF4-FFF2-40B4-BE49-F238E27FC236}">
                  <a16:creationId xmlns:a16="http://schemas.microsoft.com/office/drawing/2014/main" id="{599C526C-4DB8-1976-BE6E-863469A44829}"/>
                </a:ext>
              </a:extLst>
            </p:cNvPr>
            <p:cNvCxnSpPr>
              <a:cxnSpLocks/>
            </p:cNvCxnSpPr>
            <p:nvPr/>
          </p:nvCxnSpPr>
          <p:spPr bwMode="auto">
            <a:xfrm flipH="1">
              <a:off x="7902945" y="3937683"/>
              <a:ext cx="9144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a16="http://schemas.microsoft.com/office/drawing/2014/main" id="{A8C49709-DE20-A957-990C-F9D02B709EA5}"/>
                </a:ext>
              </a:extLst>
            </p:cNvPr>
            <p:cNvCxnSpPr>
              <a:cxnSpLocks/>
            </p:cNvCxnSpPr>
            <p:nvPr/>
          </p:nvCxnSpPr>
          <p:spPr bwMode="auto">
            <a:xfrm flipH="1">
              <a:off x="8178753" y="4638238"/>
              <a:ext cx="9144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659C4754-BD17-C7FD-4371-6C9ADC8AA2B1}"/>
                </a:ext>
              </a:extLst>
            </p:cNvPr>
            <p:cNvCxnSpPr>
              <a:cxnSpLocks/>
            </p:cNvCxnSpPr>
            <p:nvPr/>
          </p:nvCxnSpPr>
          <p:spPr bwMode="auto">
            <a:xfrm rot="16200000" flipH="1">
              <a:off x="9095363" y="5103714"/>
              <a:ext cx="9144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grpSp>
      <p:sp>
        <p:nvSpPr>
          <p:cNvPr id="62" name="Rectangle 1">
            <a:extLst>
              <a:ext uri="{FF2B5EF4-FFF2-40B4-BE49-F238E27FC236}">
                <a16:creationId xmlns:a16="http://schemas.microsoft.com/office/drawing/2014/main" id="{17DD9993-12E8-BF81-DC88-DB37068F3053}"/>
              </a:ext>
            </a:extLst>
          </p:cNvPr>
          <p:cNvSpPr>
            <a:spLocks noChangeArrowheads="1"/>
          </p:cNvSpPr>
          <p:nvPr/>
        </p:nvSpPr>
        <p:spPr bwMode="auto">
          <a:xfrm>
            <a:off x="689410" y="20782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Text Box 11">
            <a:extLst>
              <a:ext uri="{FF2B5EF4-FFF2-40B4-BE49-F238E27FC236}">
                <a16:creationId xmlns:a16="http://schemas.microsoft.com/office/drawing/2014/main" id="{BE872885-6FE2-E0FB-0BF7-EF5ECDB729D7}"/>
              </a:ext>
            </a:extLst>
          </p:cNvPr>
          <p:cNvSpPr txBox="1">
            <a:spLocks noChangeArrowheads="1"/>
          </p:cNvSpPr>
          <p:nvPr/>
        </p:nvSpPr>
        <p:spPr bwMode="auto">
          <a:xfrm>
            <a:off x="9176463" y="5985141"/>
            <a:ext cx="27181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400" b="1" i="0" u="none" strike="noStrike" kern="1200" cap="none" spc="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Calibri" panose="020F0502020204030204" pitchFamily="34" charset="0"/>
              </a:rPr>
              <a:t>Pritchard. NEJM. 2016;375:443</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Calibri" panose="020F0502020204030204" pitchFamily="34" charset="0"/>
              </a:rPr>
              <a:t>.</a:t>
            </a:r>
          </a:p>
        </p:txBody>
      </p:sp>
      <p:sp>
        <p:nvSpPr>
          <p:cNvPr id="64" name="TextBox 63">
            <a:extLst>
              <a:ext uri="{FF2B5EF4-FFF2-40B4-BE49-F238E27FC236}">
                <a16:creationId xmlns:a16="http://schemas.microsoft.com/office/drawing/2014/main" id="{AAB8BDD4-FDB5-BEC2-4507-BF13927023B9}"/>
              </a:ext>
            </a:extLst>
          </p:cNvPr>
          <p:cNvSpPr txBox="1"/>
          <p:nvPr/>
        </p:nvSpPr>
        <p:spPr>
          <a:xfrm>
            <a:off x="560543" y="777516"/>
            <a:ext cx="5341937" cy="95410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Case series of men with metastatic prostate cancer, unselected for family history of cancer or age at diagnosis</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2">
            <a:extLst>
              <a:ext uri="{FF2B5EF4-FFF2-40B4-BE49-F238E27FC236}">
                <a16:creationId xmlns:a16="http://schemas.microsoft.com/office/drawing/2014/main" id="{B4E8551F-90F9-15F3-3F98-08E61DDD1830}"/>
              </a:ext>
            </a:extLst>
          </p:cNvPr>
          <p:cNvSpPr txBox="1">
            <a:spLocks/>
          </p:cNvSpPr>
          <p:nvPr/>
        </p:nvSpPr>
        <p:spPr>
          <a:xfrm>
            <a:off x="461395" y="259578"/>
            <a:ext cx="11170062" cy="484873"/>
          </a:xfrm>
          <a:prstGeom prst="rect">
            <a:avLst/>
          </a:prstGeom>
        </p:spPr>
        <p:txBody>
          <a:bodyPr>
            <a:noAutofit/>
          </a:bodyPr>
          <a:lstStyle>
            <a:lvl1pPr algn="l" defTabSz="914377" rtl="0" eaLnBrk="1" latinLnBrk="0" hangingPunct="1">
              <a:lnSpc>
                <a:spcPct val="90000"/>
              </a:lnSpc>
              <a:spcBef>
                <a:spcPct val="0"/>
              </a:spcBef>
              <a:buNone/>
              <a:defRPr sz="3200" b="0" i="0" kern="1200">
                <a:solidFill>
                  <a:srgbClr val="7F7F7F"/>
                </a:solidFill>
                <a:latin typeface="Tisa Offc Serif Pro Thin" panose="020F0302020204030204" pitchFamily="34" charset="0"/>
                <a:ea typeface="+mj-ea"/>
                <a:cs typeface="Tisa Offc Serif Pro Thin" panose="020F03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Lora" pitchFamily="2" charset="0"/>
                <a:ea typeface="+mj-ea"/>
              </a:rPr>
              <a:t>Inherited DNA-repair gene mutations in men with metastatic prostate cancer</a:t>
            </a:r>
            <a:endParaRPr kumimoji="0" lang="en-US" sz="2400" b="0" i="0" u="none" strike="noStrike" kern="1200" cap="none" spc="0" normalizeH="0" baseline="0" noProof="0" dirty="0">
              <a:ln>
                <a:noFill/>
              </a:ln>
              <a:solidFill>
                <a:prstClr val="black"/>
              </a:solidFill>
              <a:effectLst/>
              <a:uLnTx/>
              <a:uFillTx/>
              <a:latin typeface="Lora" pitchFamily="2" charset="0"/>
              <a:ea typeface="+mj-ea"/>
            </a:endParaRPr>
          </a:p>
        </p:txBody>
      </p:sp>
    </p:spTree>
    <p:extLst>
      <p:ext uri="{BB962C8B-B14F-4D97-AF65-F5344CB8AC3E}">
        <p14:creationId xmlns:p14="http://schemas.microsoft.com/office/powerpoint/2010/main" val="2076986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F5D6E1-E2DE-ACA5-A91F-C7E77C0D944C}"/>
              </a:ext>
            </a:extLst>
          </p:cNvPr>
          <p:cNvSpPr>
            <a:spLocks noGrp="1"/>
          </p:cNvSpPr>
          <p:nvPr>
            <p:ph type="title"/>
          </p:nvPr>
        </p:nvSpPr>
        <p:spPr>
          <a:xfrm>
            <a:off x="973392" y="259578"/>
            <a:ext cx="10001526" cy="864374"/>
          </a:xfrm>
        </p:spPr>
        <p:txBody>
          <a:bodyPr>
            <a:noAutofit/>
          </a:bodyPr>
          <a:lstStyle/>
          <a:p>
            <a:pPr algn="ctr"/>
            <a:r>
              <a:rPr lang="en-US" sz="2400" b="1" dirty="0">
                <a:solidFill>
                  <a:schemeClr val="tx1"/>
                </a:solidFill>
                <a:latin typeface="Lora" pitchFamily="2" charset="0"/>
              </a:rPr>
              <a:t>Cancer Evolution</a:t>
            </a:r>
            <a:br>
              <a:rPr lang="en-US" sz="2400" dirty="0">
                <a:solidFill>
                  <a:schemeClr val="tx1"/>
                </a:solidFill>
                <a:latin typeface="Lora" pitchFamily="2" charset="0"/>
              </a:rPr>
            </a:br>
            <a:r>
              <a:rPr lang="en-US" sz="2400" dirty="0">
                <a:solidFill>
                  <a:schemeClr val="tx1"/>
                </a:solidFill>
                <a:latin typeface="Lora" pitchFamily="2" charset="0"/>
              </a:rPr>
              <a:t>Mutational Landscape By Disease State</a:t>
            </a:r>
          </a:p>
        </p:txBody>
      </p:sp>
      <p:pic>
        <p:nvPicPr>
          <p:cNvPr id="7" name="Main graphic">
            <a:extLst>
              <a:ext uri="{FF2B5EF4-FFF2-40B4-BE49-F238E27FC236}">
                <a16:creationId xmlns:a16="http://schemas.microsoft.com/office/drawing/2014/main" id="{306E0A37-101D-2F80-FA47-EDBA17725944}"/>
              </a:ext>
            </a:extLst>
          </p:cNvPr>
          <p:cNvPicPr>
            <a:picLocks noGrp="1" noChangeAspect="1"/>
          </p:cNvPicPr>
          <p:nvPr>
            <p:ph sz="half" idx="1"/>
          </p:nvPr>
        </p:nvPicPr>
        <p:blipFill>
          <a:blip r:embed="rId2"/>
          <a:stretch/>
        </p:blipFill>
        <p:spPr>
          <a:xfrm>
            <a:off x="358224" y="1444055"/>
            <a:ext cx="7722152" cy="4679462"/>
          </a:xfrm>
          <a:prstGeom prst="rect">
            <a:avLst/>
          </a:prstGeom>
          <a:noFill/>
          <a:ln>
            <a:noFill/>
          </a:ln>
        </p:spPr>
      </p:pic>
      <p:sp>
        <p:nvSpPr>
          <p:cNvPr id="15" name="Text Placeholder 3">
            <a:extLst>
              <a:ext uri="{FF2B5EF4-FFF2-40B4-BE49-F238E27FC236}">
                <a16:creationId xmlns:a16="http://schemas.microsoft.com/office/drawing/2014/main" id="{B52209AC-F55C-389E-2E1B-69A280F2EB82}"/>
              </a:ext>
            </a:extLst>
          </p:cNvPr>
          <p:cNvSpPr>
            <a:spLocks noGrp="1"/>
          </p:cNvSpPr>
          <p:nvPr>
            <p:ph sz="half" idx="2"/>
          </p:nvPr>
        </p:nvSpPr>
        <p:spPr>
          <a:xfrm>
            <a:off x="8238931" y="1444055"/>
            <a:ext cx="3529023" cy="4679462"/>
          </a:xfrm>
        </p:spPr>
        <p:txBody>
          <a:bodyPr>
            <a:normAutofit/>
          </a:bodyPr>
          <a:lstStyle/>
          <a:p>
            <a:pPr marL="0" indent="0">
              <a:buNone/>
            </a:pPr>
            <a:r>
              <a:rPr lang="en-US" sz="2000" dirty="0">
                <a:solidFill>
                  <a:schemeClr val="tx1"/>
                </a:solidFill>
                <a:latin typeface="+mn-lt"/>
              </a:rPr>
              <a:t>Genomic progression from localized disease to mCRPC</a:t>
            </a:r>
          </a:p>
          <a:p>
            <a:r>
              <a:rPr lang="en-US" sz="2000" i="1" dirty="0">
                <a:solidFill>
                  <a:schemeClr val="tx1"/>
                </a:solidFill>
                <a:latin typeface="+mn-lt"/>
              </a:rPr>
              <a:t>BRCA</a:t>
            </a:r>
            <a:r>
              <a:rPr lang="en-US" sz="2000" dirty="0">
                <a:solidFill>
                  <a:schemeClr val="tx1"/>
                </a:solidFill>
                <a:latin typeface="+mn-lt"/>
              </a:rPr>
              <a:t>1: 1% to 2%</a:t>
            </a:r>
          </a:p>
          <a:p>
            <a:r>
              <a:rPr lang="en-US" sz="2000" i="1" dirty="0">
                <a:solidFill>
                  <a:schemeClr val="tx1"/>
                </a:solidFill>
                <a:latin typeface="+mn-lt"/>
              </a:rPr>
              <a:t>BRCA2</a:t>
            </a:r>
            <a:r>
              <a:rPr lang="en-US" sz="2000" dirty="0">
                <a:solidFill>
                  <a:schemeClr val="tx1"/>
                </a:solidFill>
                <a:latin typeface="+mn-lt"/>
              </a:rPr>
              <a:t>: 6% to 10%</a:t>
            </a:r>
          </a:p>
          <a:p>
            <a:r>
              <a:rPr lang="en-US" sz="2000" i="1" dirty="0">
                <a:solidFill>
                  <a:schemeClr val="tx1"/>
                </a:solidFill>
                <a:latin typeface="+mn-lt"/>
              </a:rPr>
              <a:t>FANCA</a:t>
            </a:r>
            <a:r>
              <a:rPr lang="en-US" sz="2000" dirty="0">
                <a:solidFill>
                  <a:schemeClr val="tx1"/>
                </a:solidFill>
                <a:latin typeface="+mn-lt"/>
              </a:rPr>
              <a:t>: 1% to 7%</a:t>
            </a:r>
          </a:p>
          <a:p>
            <a:endParaRPr lang="en-US" sz="2000" dirty="0">
              <a:solidFill>
                <a:schemeClr val="tx1"/>
              </a:solidFill>
              <a:latin typeface="+mn-lt"/>
            </a:endParaRPr>
          </a:p>
          <a:p>
            <a:pPr marL="0" indent="0">
              <a:buNone/>
            </a:pPr>
            <a:r>
              <a:rPr lang="en-US" sz="2000" dirty="0">
                <a:solidFill>
                  <a:schemeClr val="tx1"/>
                </a:solidFill>
                <a:latin typeface="+mn-lt"/>
              </a:rPr>
              <a:t>Cumulative incidence of pathogenic DDR variants (excluding ATM) ~25%</a:t>
            </a:r>
          </a:p>
          <a:p>
            <a:r>
              <a:rPr lang="en-US" sz="2000" dirty="0">
                <a:solidFill>
                  <a:schemeClr val="tx1"/>
                </a:solidFill>
                <a:latin typeface="+mn-lt"/>
              </a:rPr>
              <a:t>10-15% germline</a:t>
            </a:r>
          </a:p>
          <a:p>
            <a:r>
              <a:rPr lang="en-US" sz="2000" dirty="0">
                <a:solidFill>
                  <a:schemeClr val="tx1"/>
                </a:solidFill>
                <a:latin typeface="+mn-lt"/>
              </a:rPr>
              <a:t>10-15% somatic</a:t>
            </a:r>
          </a:p>
          <a:p>
            <a:pPr marL="0" indent="0">
              <a:buNone/>
            </a:pPr>
            <a:endParaRPr lang="en-US" sz="2000" dirty="0">
              <a:solidFill>
                <a:schemeClr val="tx1"/>
              </a:solidFill>
              <a:latin typeface="+mn-lt"/>
            </a:endParaRPr>
          </a:p>
        </p:txBody>
      </p:sp>
      <p:sp>
        <p:nvSpPr>
          <p:cNvPr id="5" name="Text Box 15">
            <a:extLst>
              <a:ext uri="{FF2B5EF4-FFF2-40B4-BE49-F238E27FC236}">
                <a16:creationId xmlns:a16="http://schemas.microsoft.com/office/drawing/2014/main" id="{D01AADB3-199B-84A6-F288-E8DDF353AA81}"/>
              </a:ext>
            </a:extLst>
          </p:cNvPr>
          <p:cNvSpPr txBox="1">
            <a:spLocks noChangeArrowheads="1"/>
          </p:cNvSpPr>
          <p:nvPr/>
        </p:nvSpPr>
        <p:spPr bwMode="auto">
          <a:xfrm>
            <a:off x="8080376" y="6321424"/>
            <a:ext cx="3311524"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Abida. JCO Precision Oncol. 2017;PO.17.00029.</a:t>
            </a:r>
            <a:endPar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7CA61A5B-DCF6-F1B0-1745-A472AC21CA46}"/>
              </a:ext>
            </a:extLst>
          </p:cNvPr>
          <p:cNvSpPr txBox="1"/>
          <p:nvPr/>
        </p:nvSpPr>
        <p:spPr bwMode="auto">
          <a:xfrm>
            <a:off x="1602326" y="1259389"/>
            <a:ext cx="1400833" cy="369332"/>
          </a:xfrm>
          <a:prstGeom prst="rect">
            <a:avLst/>
          </a:prstGeom>
          <a:solidFill>
            <a:schemeClr val="tx1"/>
          </a:solidFill>
          <a:ln>
            <a:noFill/>
          </a:ln>
        </p:spPr>
        <p:txBody>
          <a:bodyPr wrap="none" rtlCol="0" anchor="ctr">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Locoregional</a:t>
            </a:r>
          </a:p>
        </p:txBody>
      </p:sp>
      <p:sp>
        <p:nvSpPr>
          <p:cNvPr id="8" name="TextBox 7">
            <a:extLst>
              <a:ext uri="{FF2B5EF4-FFF2-40B4-BE49-F238E27FC236}">
                <a16:creationId xmlns:a16="http://schemas.microsoft.com/office/drawing/2014/main" id="{350E679E-DE17-6EDA-3E2C-12316DD9EA66}"/>
              </a:ext>
            </a:extLst>
          </p:cNvPr>
          <p:cNvSpPr txBox="1"/>
          <p:nvPr/>
        </p:nvSpPr>
        <p:spPr bwMode="auto">
          <a:xfrm>
            <a:off x="4041986" y="1371517"/>
            <a:ext cx="1136590" cy="369332"/>
          </a:xfrm>
          <a:prstGeom prst="rect">
            <a:avLst/>
          </a:prstGeom>
          <a:solidFill>
            <a:schemeClr val="tx1"/>
          </a:solidFill>
          <a:ln>
            <a:noFill/>
          </a:ln>
        </p:spPr>
        <p:txBody>
          <a:bodyPr wrap="square" rtlCol="0" anchor="ctr">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mHSPC</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TextBox 8">
            <a:extLst>
              <a:ext uri="{FF2B5EF4-FFF2-40B4-BE49-F238E27FC236}">
                <a16:creationId xmlns:a16="http://schemas.microsoft.com/office/drawing/2014/main" id="{4095D93A-4570-C2B1-9838-F770291A0599}"/>
              </a:ext>
            </a:extLst>
          </p:cNvPr>
          <p:cNvSpPr txBox="1"/>
          <p:nvPr/>
        </p:nvSpPr>
        <p:spPr bwMode="auto">
          <a:xfrm>
            <a:off x="6096000" y="1371517"/>
            <a:ext cx="1452465" cy="369332"/>
          </a:xfrm>
          <a:prstGeom prst="rect">
            <a:avLst/>
          </a:prstGeom>
          <a:solidFill>
            <a:schemeClr val="tx1"/>
          </a:solidFill>
          <a:ln>
            <a:noFill/>
          </a:ln>
        </p:spPr>
        <p:txBody>
          <a:bodyPr wrap="square" rtlCol="0" anchor="ctr">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mCRPC</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81634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E353-0840-EE1A-556E-B1F35198AEEF}"/>
              </a:ext>
            </a:extLst>
          </p:cNvPr>
          <p:cNvSpPr>
            <a:spLocks noGrp="1"/>
          </p:cNvSpPr>
          <p:nvPr>
            <p:ph type="title"/>
          </p:nvPr>
        </p:nvSpPr>
        <p:spPr>
          <a:xfrm>
            <a:off x="973138" y="302004"/>
            <a:ext cx="10001526" cy="1109918"/>
          </a:xfrm>
        </p:spPr>
        <p:txBody>
          <a:bodyPr>
            <a:normAutofit/>
          </a:bodyPr>
          <a:lstStyle/>
          <a:p>
            <a:pPr algn="ctr"/>
            <a:r>
              <a:rPr lang="en-US" b="1" dirty="0">
                <a:solidFill>
                  <a:schemeClr val="tx1"/>
                </a:solidFill>
                <a:latin typeface="Lora" pitchFamily="2" charset="0"/>
              </a:rPr>
              <a:t>PARP Monotherapy</a:t>
            </a:r>
            <a:br>
              <a:rPr lang="en-US" dirty="0">
                <a:solidFill>
                  <a:schemeClr val="tx1"/>
                </a:solidFill>
                <a:latin typeface="Lora" pitchFamily="2" charset="0"/>
              </a:rPr>
            </a:br>
            <a:r>
              <a:rPr lang="en-US">
                <a:solidFill>
                  <a:schemeClr val="tx1"/>
                </a:solidFill>
                <a:latin typeface="Lora" pitchFamily="2" charset="0"/>
              </a:rPr>
              <a:t>Overall survival</a:t>
            </a:r>
            <a:endParaRPr lang="en-US" dirty="0">
              <a:solidFill>
                <a:schemeClr val="tx1"/>
              </a:solidFill>
              <a:latin typeface="Lora" pitchFamily="2" charset="0"/>
            </a:endParaRPr>
          </a:p>
        </p:txBody>
      </p:sp>
      <p:pic>
        <p:nvPicPr>
          <p:cNvPr id="6" name="Content Placeholder 5">
            <a:extLst>
              <a:ext uri="{FF2B5EF4-FFF2-40B4-BE49-F238E27FC236}">
                <a16:creationId xmlns:a16="http://schemas.microsoft.com/office/drawing/2014/main" id="{8E20265F-CDBB-DFD2-299D-70FF0AAB5A1A}"/>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0550" y="2463700"/>
            <a:ext cx="5197517" cy="3425814"/>
          </a:xfrm>
        </p:spPr>
      </p:pic>
      <p:pic>
        <p:nvPicPr>
          <p:cNvPr id="8" name="Content Placeholder 7">
            <a:extLst>
              <a:ext uri="{FF2B5EF4-FFF2-40B4-BE49-F238E27FC236}">
                <a16:creationId xmlns:a16="http://schemas.microsoft.com/office/drawing/2014/main" id="{171ABEA0-27E1-2A41-7E0F-2A1A4489D095}"/>
              </a:ext>
            </a:extLst>
          </p:cNvPr>
          <p:cNvPicPr>
            <a:picLocks noGrp="1" noChangeAspect="1"/>
          </p:cNvPicPr>
          <p:nvPr>
            <p:ph sz="half" idx="2"/>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7" r="2234"/>
          <a:stretch/>
        </p:blipFill>
        <p:spPr>
          <a:xfrm>
            <a:off x="6117069" y="2330727"/>
            <a:ext cx="5595470" cy="3864590"/>
          </a:xfrm>
        </p:spPr>
      </p:pic>
      <p:sp>
        <p:nvSpPr>
          <p:cNvPr id="9" name="TextBox 8">
            <a:extLst>
              <a:ext uri="{FF2B5EF4-FFF2-40B4-BE49-F238E27FC236}">
                <a16:creationId xmlns:a16="http://schemas.microsoft.com/office/drawing/2014/main" id="{17303999-AF88-918B-FA40-07FE5C6CDE76}"/>
              </a:ext>
            </a:extLst>
          </p:cNvPr>
          <p:cNvSpPr txBox="1"/>
          <p:nvPr/>
        </p:nvSpPr>
        <p:spPr>
          <a:xfrm>
            <a:off x="883305" y="1817370"/>
            <a:ext cx="46120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PROFOUND: Olaparib post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ARPi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versus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ARPi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Cohort A: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BRCA1, BRCA2, or ATM </a:t>
            </a:r>
          </a:p>
        </p:txBody>
      </p:sp>
      <p:sp>
        <p:nvSpPr>
          <p:cNvPr id="10" name="TextBox 9">
            <a:extLst>
              <a:ext uri="{FF2B5EF4-FFF2-40B4-BE49-F238E27FC236}">
                <a16:creationId xmlns:a16="http://schemas.microsoft.com/office/drawing/2014/main" id="{F1A60482-E4B0-3583-A583-40105C5A65A5}"/>
              </a:ext>
            </a:extLst>
          </p:cNvPr>
          <p:cNvSpPr txBox="1"/>
          <p:nvPr/>
        </p:nvSpPr>
        <p:spPr>
          <a:xfrm>
            <a:off x="6595110" y="1817369"/>
            <a:ext cx="5006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Triton 2: Rucaparib post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ARPi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Docetaxel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OS by gene</a:t>
            </a:r>
          </a:p>
        </p:txBody>
      </p:sp>
    </p:spTree>
    <p:extLst>
      <p:ext uri="{BB962C8B-B14F-4D97-AF65-F5344CB8AC3E}">
        <p14:creationId xmlns:p14="http://schemas.microsoft.com/office/powerpoint/2010/main" val="2818380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a:extLst>
              <a:ext uri="{FF2B5EF4-FFF2-40B4-BE49-F238E27FC236}">
                <a16:creationId xmlns:a16="http://schemas.microsoft.com/office/drawing/2014/main" id="{A5BE96D3-7BB1-418E-A6DC-74E04E748470}"/>
              </a:ext>
            </a:extLst>
          </p:cNvPr>
          <p:cNvSpPr txBox="1"/>
          <p:nvPr/>
        </p:nvSpPr>
        <p:spPr bwMode="auto">
          <a:xfrm>
            <a:off x="6815018" y="3582437"/>
            <a:ext cx="1900772"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Telaglenastat (GLSi)</a:t>
            </a:r>
          </a:p>
        </p:txBody>
      </p:sp>
      <p:sp>
        <p:nvSpPr>
          <p:cNvPr id="68" name="TextBox 67">
            <a:extLst>
              <a:ext uri="{FF2B5EF4-FFF2-40B4-BE49-F238E27FC236}">
                <a16:creationId xmlns:a16="http://schemas.microsoft.com/office/drawing/2014/main" id="{F36623E5-059E-4794-B468-E844F97183A0}"/>
              </a:ext>
            </a:extLst>
          </p:cNvPr>
          <p:cNvSpPr txBox="1"/>
          <p:nvPr/>
        </p:nvSpPr>
        <p:spPr bwMode="auto">
          <a:xfrm>
            <a:off x="8584269" y="3582437"/>
            <a:ext cx="1970458"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Tazemetostat (EZH2i)</a:t>
            </a:r>
          </a:p>
        </p:txBody>
      </p:sp>
      <p:sp>
        <p:nvSpPr>
          <p:cNvPr id="10" name="TextBox 9">
            <a:extLst>
              <a:ext uri="{FF2B5EF4-FFF2-40B4-BE49-F238E27FC236}">
                <a16:creationId xmlns:a16="http://schemas.microsoft.com/office/drawing/2014/main" id="{BF4CD104-0A90-4894-A0F5-4D43AC8C3A39}"/>
              </a:ext>
            </a:extLst>
          </p:cNvPr>
          <p:cNvSpPr txBox="1"/>
          <p:nvPr/>
        </p:nvSpPr>
        <p:spPr bwMode="auto">
          <a:xfrm>
            <a:off x="3334114" y="1418026"/>
            <a:ext cx="1733102" cy="548640"/>
          </a:xfrm>
          <a:prstGeom prst="rect">
            <a:avLst/>
          </a:prstGeom>
          <a:solidFill>
            <a:schemeClr val="accent5">
              <a:lumMod val="60000"/>
              <a:lumOff val="40000"/>
            </a:schemeClr>
          </a:solidFill>
          <a:ln>
            <a:solidFill>
              <a:srgbClr val="C00000"/>
            </a:solid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Ph III KEYLYNK-010</a:t>
            </a:r>
            <a:b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sz="1300" b="1" i="1"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Negative results</a:t>
            </a:r>
          </a:p>
        </p:txBody>
      </p:sp>
      <p:sp>
        <p:nvSpPr>
          <p:cNvPr id="11" name="TextBox 10">
            <a:extLst>
              <a:ext uri="{FF2B5EF4-FFF2-40B4-BE49-F238E27FC236}">
                <a16:creationId xmlns:a16="http://schemas.microsoft.com/office/drawing/2014/main" id="{559476B8-A7D3-47B9-A9C1-8DCBD2398484}"/>
              </a:ext>
            </a:extLst>
          </p:cNvPr>
          <p:cNvSpPr txBox="1"/>
          <p:nvPr/>
        </p:nvSpPr>
        <p:spPr bwMode="auto">
          <a:xfrm>
            <a:off x="3382213" y="2119931"/>
            <a:ext cx="1658678"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Pembrolizumab</a:t>
            </a:r>
          </a:p>
        </p:txBody>
      </p:sp>
      <p:sp>
        <p:nvSpPr>
          <p:cNvPr id="5" name="TextBox 4">
            <a:extLst>
              <a:ext uri="{FF2B5EF4-FFF2-40B4-BE49-F238E27FC236}">
                <a16:creationId xmlns:a16="http://schemas.microsoft.com/office/drawing/2014/main" id="{CA9DA0A7-0A69-4EF9-B62C-CA54C0FD72EB}"/>
              </a:ext>
            </a:extLst>
          </p:cNvPr>
          <p:cNvSpPr txBox="1"/>
          <p:nvPr/>
        </p:nvSpPr>
        <p:spPr bwMode="auto">
          <a:xfrm>
            <a:off x="1326215" y="2043984"/>
            <a:ext cx="1658678"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Abiraterone</a:t>
            </a:r>
          </a:p>
        </p:txBody>
      </p:sp>
      <p:sp>
        <p:nvSpPr>
          <p:cNvPr id="2" name="Title 1">
            <a:extLst>
              <a:ext uri="{FF2B5EF4-FFF2-40B4-BE49-F238E27FC236}">
                <a16:creationId xmlns:a16="http://schemas.microsoft.com/office/drawing/2014/main" id="{2A792993-C2DB-4918-A790-BB4DFB2C3110}"/>
              </a:ext>
            </a:extLst>
          </p:cNvPr>
          <p:cNvSpPr>
            <a:spLocks noGrp="1"/>
          </p:cNvSpPr>
          <p:nvPr>
            <p:ph type="title"/>
          </p:nvPr>
        </p:nvSpPr>
        <p:spPr>
          <a:xfrm>
            <a:off x="733831" y="237628"/>
            <a:ext cx="10515600" cy="659523"/>
          </a:xfrm>
        </p:spPr>
        <p:txBody>
          <a:bodyPr>
            <a:noAutofit/>
          </a:bodyPr>
          <a:lstStyle/>
          <a:p>
            <a:pPr algn="ctr"/>
            <a:r>
              <a:rPr lang="en-US" sz="2400">
                <a:solidFill>
                  <a:schemeClr val="tx1"/>
                </a:solidFill>
                <a:latin typeface="Lora" pitchFamily="2" charset="0"/>
              </a:rPr>
              <a:t>Select studies </a:t>
            </a:r>
            <a:r>
              <a:rPr lang="en-US" sz="2400" dirty="0">
                <a:solidFill>
                  <a:schemeClr val="tx1"/>
                </a:solidFill>
                <a:latin typeface="Lora" pitchFamily="2" charset="0"/>
              </a:rPr>
              <a:t>combining PARP Inhibitors </a:t>
            </a:r>
            <a:br>
              <a:rPr lang="en-US" sz="2400" dirty="0">
                <a:solidFill>
                  <a:schemeClr val="tx1"/>
                </a:solidFill>
                <a:latin typeface="Lora" pitchFamily="2" charset="0"/>
              </a:rPr>
            </a:br>
            <a:r>
              <a:rPr lang="en-US" sz="2400" dirty="0">
                <a:solidFill>
                  <a:schemeClr val="tx1"/>
                </a:solidFill>
                <a:latin typeface="Lora" pitchFamily="2" charset="0"/>
              </a:rPr>
              <a:t>with other agents in mCRPC</a:t>
            </a:r>
          </a:p>
        </p:txBody>
      </p:sp>
      <p:sp>
        <p:nvSpPr>
          <p:cNvPr id="4" name="TextBox 3">
            <a:extLst>
              <a:ext uri="{FF2B5EF4-FFF2-40B4-BE49-F238E27FC236}">
                <a16:creationId xmlns:a16="http://schemas.microsoft.com/office/drawing/2014/main" id="{902507A6-6B22-45C8-AD90-BB9810CC0DE4}"/>
              </a:ext>
            </a:extLst>
          </p:cNvPr>
          <p:cNvSpPr txBox="1"/>
          <p:nvPr/>
        </p:nvSpPr>
        <p:spPr bwMode="auto">
          <a:xfrm>
            <a:off x="1301180" y="1418026"/>
            <a:ext cx="1733102" cy="548640"/>
          </a:xfrm>
          <a:prstGeom prst="rect">
            <a:avLst/>
          </a:prstGeom>
          <a:solidFill>
            <a:schemeClr val="accent5">
              <a:lumMod val="60000"/>
              <a:lumOff val="40000"/>
            </a:schemeClr>
          </a:solidFill>
          <a:ln w="28575">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Ph III PROpel</a:t>
            </a:r>
            <a:b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sz="1300" b="1" i="1"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Approved</a:t>
            </a:r>
          </a:p>
        </p:txBody>
      </p:sp>
      <p:sp>
        <p:nvSpPr>
          <p:cNvPr id="8" name="TextBox 7">
            <a:extLst>
              <a:ext uri="{FF2B5EF4-FFF2-40B4-BE49-F238E27FC236}">
                <a16:creationId xmlns:a16="http://schemas.microsoft.com/office/drawing/2014/main" id="{C6FFB4A3-5E5C-4A01-ACD7-DB2334948544}"/>
              </a:ext>
            </a:extLst>
          </p:cNvPr>
          <p:cNvSpPr txBox="1"/>
          <p:nvPr/>
        </p:nvSpPr>
        <p:spPr bwMode="auto">
          <a:xfrm>
            <a:off x="5202682" y="1427195"/>
            <a:ext cx="1610482" cy="548640"/>
          </a:xfrm>
          <a:prstGeom prst="rect">
            <a:avLst/>
          </a:prstGeom>
          <a:solidFill>
            <a:schemeClr val="accent4">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Ph II</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NCT03810105</a:t>
            </a:r>
          </a:p>
        </p:txBody>
      </p:sp>
      <p:sp>
        <p:nvSpPr>
          <p:cNvPr id="9" name="TextBox 8">
            <a:extLst>
              <a:ext uri="{FF2B5EF4-FFF2-40B4-BE49-F238E27FC236}">
                <a16:creationId xmlns:a16="http://schemas.microsoft.com/office/drawing/2014/main" id="{BEA2AB2C-2FDB-4280-B4C8-00016CFEF03B}"/>
              </a:ext>
            </a:extLst>
          </p:cNvPr>
          <p:cNvSpPr txBox="1"/>
          <p:nvPr/>
        </p:nvSpPr>
        <p:spPr bwMode="auto">
          <a:xfrm>
            <a:off x="5162292" y="2121247"/>
            <a:ext cx="1658678"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Durvalumab</a:t>
            </a:r>
          </a:p>
        </p:txBody>
      </p:sp>
      <p:sp>
        <p:nvSpPr>
          <p:cNvPr id="14" name="TextBox 13">
            <a:extLst>
              <a:ext uri="{FF2B5EF4-FFF2-40B4-BE49-F238E27FC236}">
                <a16:creationId xmlns:a16="http://schemas.microsoft.com/office/drawing/2014/main" id="{3733F2A6-E628-4E0E-AD01-56E21F42FD48}"/>
              </a:ext>
            </a:extLst>
          </p:cNvPr>
          <p:cNvSpPr txBox="1"/>
          <p:nvPr/>
        </p:nvSpPr>
        <p:spPr bwMode="auto">
          <a:xfrm>
            <a:off x="6991607" y="1437267"/>
            <a:ext cx="1733109" cy="548640"/>
          </a:xfrm>
          <a:prstGeom prst="rect">
            <a:avLst/>
          </a:prstGeom>
          <a:solidFill>
            <a:schemeClr val="accent4">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Ph I/II COMRADE*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NCT03317392</a:t>
            </a:r>
          </a:p>
        </p:txBody>
      </p:sp>
      <p:sp>
        <p:nvSpPr>
          <p:cNvPr id="15" name="TextBox 14">
            <a:extLst>
              <a:ext uri="{FF2B5EF4-FFF2-40B4-BE49-F238E27FC236}">
                <a16:creationId xmlns:a16="http://schemas.microsoft.com/office/drawing/2014/main" id="{A2A023E4-CAF1-4BA8-B04C-497946C7068F}"/>
              </a:ext>
            </a:extLst>
          </p:cNvPr>
          <p:cNvSpPr txBox="1"/>
          <p:nvPr/>
        </p:nvSpPr>
        <p:spPr bwMode="auto">
          <a:xfrm>
            <a:off x="6991607" y="2131559"/>
            <a:ext cx="1658678"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Radium-223</a:t>
            </a:r>
          </a:p>
        </p:txBody>
      </p:sp>
      <p:sp>
        <p:nvSpPr>
          <p:cNvPr id="16" name="TextBox 15">
            <a:extLst>
              <a:ext uri="{FF2B5EF4-FFF2-40B4-BE49-F238E27FC236}">
                <a16:creationId xmlns:a16="http://schemas.microsoft.com/office/drawing/2014/main" id="{49C75B1A-880A-4B7F-9A9C-F11B5A9F0660}"/>
              </a:ext>
            </a:extLst>
          </p:cNvPr>
          <p:cNvSpPr txBox="1"/>
          <p:nvPr/>
        </p:nvSpPr>
        <p:spPr bwMode="auto">
          <a:xfrm>
            <a:off x="8777329" y="1427195"/>
            <a:ext cx="1658678" cy="548640"/>
          </a:xfrm>
          <a:prstGeom prst="rect">
            <a:avLst/>
          </a:prstGeom>
          <a:solidFill>
            <a:schemeClr val="accent4">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Ph I LuPARP*</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NCT03874884</a:t>
            </a:r>
          </a:p>
        </p:txBody>
      </p:sp>
      <p:sp>
        <p:nvSpPr>
          <p:cNvPr id="17" name="TextBox 16">
            <a:extLst>
              <a:ext uri="{FF2B5EF4-FFF2-40B4-BE49-F238E27FC236}">
                <a16:creationId xmlns:a16="http://schemas.microsoft.com/office/drawing/2014/main" id="{6F7C4B1C-C94E-4F76-A016-2CC8567EAA92}"/>
              </a:ext>
            </a:extLst>
          </p:cNvPr>
          <p:cNvSpPr txBox="1"/>
          <p:nvPr/>
        </p:nvSpPr>
        <p:spPr bwMode="auto">
          <a:xfrm>
            <a:off x="8755567" y="2121247"/>
            <a:ext cx="1658678"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177</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Lu-PSMA-617</a:t>
            </a:r>
            <a:endPar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DA988000-C9F3-425B-9BE8-FBC5D4E1293E}"/>
              </a:ext>
            </a:extLst>
          </p:cNvPr>
          <p:cNvSpPr txBox="1"/>
          <p:nvPr/>
        </p:nvSpPr>
        <p:spPr bwMode="auto">
          <a:xfrm>
            <a:off x="10488620" y="1424473"/>
            <a:ext cx="1550556" cy="584775"/>
          </a:xfrm>
          <a:prstGeom prst="rect">
            <a:avLst/>
          </a:prstGeom>
          <a:solidFill>
            <a:schemeClr val="accent4">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Ph II NCT02893917</a:t>
            </a:r>
          </a:p>
        </p:txBody>
      </p:sp>
      <p:sp>
        <p:nvSpPr>
          <p:cNvPr id="19" name="TextBox 18">
            <a:extLst>
              <a:ext uri="{FF2B5EF4-FFF2-40B4-BE49-F238E27FC236}">
                <a16:creationId xmlns:a16="http://schemas.microsoft.com/office/drawing/2014/main" id="{E8A763BA-1F12-4231-9D61-AAEFB1B2B7A2}"/>
              </a:ext>
            </a:extLst>
          </p:cNvPr>
          <p:cNvSpPr txBox="1"/>
          <p:nvPr/>
        </p:nvSpPr>
        <p:spPr bwMode="auto">
          <a:xfrm>
            <a:off x="10504910" y="2090151"/>
            <a:ext cx="1568721" cy="584775"/>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Cediranib (VEGFRi)</a:t>
            </a:r>
          </a:p>
        </p:txBody>
      </p:sp>
      <p:sp>
        <p:nvSpPr>
          <p:cNvPr id="20" name="TextBox 19">
            <a:extLst>
              <a:ext uri="{FF2B5EF4-FFF2-40B4-BE49-F238E27FC236}">
                <a16:creationId xmlns:a16="http://schemas.microsoft.com/office/drawing/2014/main" id="{A12FED90-F62B-4A20-BA01-00FAD703FE41}"/>
              </a:ext>
            </a:extLst>
          </p:cNvPr>
          <p:cNvSpPr txBox="1"/>
          <p:nvPr/>
        </p:nvSpPr>
        <p:spPr bwMode="auto">
          <a:xfrm>
            <a:off x="1504215" y="808219"/>
            <a:ext cx="14672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AR Therapy</a:t>
            </a:r>
          </a:p>
        </p:txBody>
      </p:sp>
      <p:sp>
        <p:nvSpPr>
          <p:cNvPr id="21" name="TextBox 20">
            <a:extLst>
              <a:ext uri="{FF2B5EF4-FFF2-40B4-BE49-F238E27FC236}">
                <a16:creationId xmlns:a16="http://schemas.microsoft.com/office/drawing/2014/main" id="{FF8FB58E-34A2-4B81-821B-7A3FAADB7C42}"/>
              </a:ext>
            </a:extLst>
          </p:cNvPr>
          <p:cNvSpPr txBox="1"/>
          <p:nvPr/>
        </p:nvSpPr>
        <p:spPr bwMode="auto">
          <a:xfrm>
            <a:off x="4419662" y="878797"/>
            <a:ext cx="1864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Immunotherapy</a:t>
            </a:r>
          </a:p>
        </p:txBody>
      </p:sp>
      <p:sp>
        <p:nvSpPr>
          <p:cNvPr id="22" name="TextBox 21">
            <a:extLst>
              <a:ext uri="{FF2B5EF4-FFF2-40B4-BE49-F238E27FC236}">
                <a16:creationId xmlns:a16="http://schemas.microsoft.com/office/drawing/2014/main" id="{771A56F2-86B8-4A06-A5B2-AFE71E67093D}"/>
              </a:ext>
            </a:extLst>
          </p:cNvPr>
          <p:cNvSpPr txBox="1"/>
          <p:nvPr/>
        </p:nvSpPr>
        <p:spPr bwMode="auto">
          <a:xfrm>
            <a:off x="6690127" y="924620"/>
            <a:ext cx="5241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Cotargeting Other Pathways</a:t>
            </a:r>
          </a:p>
        </p:txBody>
      </p:sp>
      <p:sp>
        <p:nvSpPr>
          <p:cNvPr id="23" name="TextBox 22">
            <a:extLst>
              <a:ext uri="{FF2B5EF4-FFF2-40B4-BE49-F238E27FC236}">
                <a16:creationId xmlns:a16="http://schemas.microsoft.com/office/drawing/2014/main" id="{774E7ED3-64BA-4570-8463-386791D18E4C}"/>
              </a:ext>
            </a:extLst>
          </p:cNvPr>
          <p:cNvSpPr txBox="1"/>
          <p:nvPr/>
        </p:nvSpPr>
        <p:spPr bwMode="auto">
          <a:xfrm>
            <a:off x="118369" y="1945835"/>
            <a:ext cx="955556" cy="338554"/>
          </a:xfrm>
          <a:prstGeom prst="rect">
            <a:avLst/>
          </a:prstGeom>
          <a:solidFill>
            <a:schemeClr val="accent6">
              <a:lumMod val="60000"/>
              <a:lumOff val="40000"/>
            </a:schemeClr>
          </a:solidFill>
          <a:ln>
            <a:noFill/>
          </a:ln>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Olaparib</a:t>
            </a:r>
          </a:p>
        </p:txBody>
      </p:sp>
      <p:sp>
        <p:nvSpPr>
          <p:cNvPr id="36" name="TextBox 35">
            <a:extLst>
              <a:ext uri="{FF2B5EF4-FFF2-40B4-BE49-F238E27FC236}">
                <a16:creationId xmlns:a16="http://schemas.microsoft.com/office/drawing/2014/main" id="{B3C7AD93-C5BB-43D0-9224-5A3BB557C704}"/>
              </a:ext>
            </a:extLst>
          </p:cNvPr>
          <p:cNvSpPr txBox="1"/>
          <p:nvPr/>
        </p:nvSpPr>
        <p:spPr bwMode="auto">
          <a:xfrm>
            <a:off x="1307065" y="2968691"/>
            <a:ext cx="1733102" cy="548640"/>
          </a:xfrm>
          <a:prstGeom prst="rect">
            <a:avLst/>
          </a:prstGeom>
          <a:solidFill>
            <a:schemeClr val="accent5">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Ph III TALAPRO-2</a:t>
            </a:r>
            <a:b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sz="1300" b="1" i="1"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Approved</a:t>
            </a:r>
            <a:endParaRPr kumimoji="0" lang="en-US" sz="13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C09866C7-B67E-4418-B8CF-78D2B6F35EA2}"/>
              </a:ext>
            </a:extLst>
          </p:cNvPr>
          <p:cNvSpPr txBox="1"/>
          <p:nvPr/>
        </p:nvSpPr>
        <p:spPr bwMode="auto">
          <a:xfrm>
            <a:off x="1276514" y="3543543"/>
            <a:ext cx="1658678"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Enzalutamide</a:t>
            </a:r>
          </a:p>
        </p:txBody>
      </p:sp>
      <p:sp>
        <p:nvSpPr>
          <p:cNvPr id="40" name="TextBox 39">
            <a:extLst>
              <a:ext uri="{FF2B5EF4-FFF2-40B4-BE49-F238E27FC236}">
                <a16:creationId xmlns:a16="http://schemas.microsoft.com/office/drawing/2014/main" id="{0A193128-F872-4521-83A8-FDC993E006B1}"/>
              </a:ext>
            </a:extLst>
          </p:cNvPr>
          <p:cNvSpPr txBox="1"/>
          <p:nvPr/>
        </p:nvSpPr>
        <p:spPr bwMode="auto">
          <a:xfrm>
            <a:off x="36551" y="3190573"/>
            <a:ext cx="1240184" cy="338554"/>
          </a:xfrm>
          <a:prstGeom prst="rect">
            <a:avLst/>
          </a:prstGeom>
          <a:solidFill>
            <a:schemeClr val="accent6">
              <a:lumMod val="60000"/>
              <a:lumOff val="40000"/>
            </a:schemeClr>
          </a:solidFill>
          <a:ln>
            <a:noFill/>
          </a:ln>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Talazoparib</a:t>
            </a:r>
          </a:p>
        </p:txBody>
      </p:sp>
      <p:sp>
        <p:nvSpPr>
          <p:cNvPr id="3" name="TextBox 2">
            <a:extLst>
              <a:ext uri="{FF2B5EF4-FFF2-40B4-BE49-F238E27FC236}">
                <a16:creationId xmlns:a16="http://schemas.microsoft.com/office/drawing/2014/main" id="{96CBDF47-3B59-4D51-8B39-F370D345EEF7}"/>
              </a:ext>
            </a:extLst>
          </p:cNvPr>
          <p:cNvSpPr txBox="1"/>
          <p:nvPr/>
        </p:nvSpPr>
        <p:spPr bwMode="auto">
          <a:xfrm>
            <a:off x="5548563" y="6432579"/>
            <a:ext cx="5303520" cy="307777"/>
          </a:xfrm>
          <a:prstGeom prst="rect">
            <a:avLst/>
          </a:prstGeom>
          <a:solidFill>
            <a:schemeClr val="accent1">
              <a:lumMod val="40000"/>
              <a:lumOff val="60000"/>
            </a:schemeClr>
          </a:solidFill>
          <a:ln>
            <a:noFill/>
          </a:ln>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Trials active as of January 2024. *Recruiting. </a:t>
            </a:r>
            <a:r>
              <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Not yet recruiting.</a:t>
            </a:r>
          </a:p>
        </p:txBody>
      </p:sp>
      <p:cxnSp>
        <p:nvCxnSpPr>
          <p:cNvPr id="50" name="Straight Connector 49">
            <a:extLst>
              <a:ext uri="{FF2B5EF4-FFF2-40B4-BE49-F238E27FC236}">
                <a16:creationId xmlns:a16="http://schemas.microsoft.com/office/drawing/2014/main" id="{5527E311-1C9B-4969-A9AF-34BE2A529E5C}"/>
              </a:ext>
            </a:extLst>
          </p:cNvPr>
          <p:cNvCxnSpPr>
            <a:cxnSpLocks/>
          </p:cNvCxnSpPr>
          <p:nvPr/>
        </p:nvCxnSpPr>
        <p:spPr bwMode="auto">
          <a:xfrm>
            <a:off x="1290543" y="1293952"/>
            <a:ext cx="1995004" cy="0"/>
          </a:xfrm>
          <a:prstGeom prst="line">
            <a:avLst/>
          </a:prstGeom>
          <a:noFill/>
          <a:ln w="28575" cap="flat" cmpd="sng" algn="ctr">
            <a:solidFill>
              <a:schemeClr val="bg2"/>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FD3ACE8C-99BC-4366-B29D-353F26DBC107}"/>
              </a:ext>
            </a:extLst>
          </p:cNvPr>
          <p:cNvCxnSpPr>
            <a:cxnSpLocks/>
          </p:cNvCxnSpPr>
          <p:nvPr/>
        </p:nvCxnSpPr>
        <p:spPr bwMode="auto">
          <a:xfrm>
            <a:off x="3338884" y="1293952"/>
            <a:ext cx="3474720" cy="0"/>
          </a:xfrm>
          <a:prstGeom prst="line">
            <a:avLst/>
          </a:prstGeom>
          <a:noFill/>
          <a:ln w="28575" cap="flat" cmpd="sng" algn="ctr">
            <a:solidFill>
              <a:schemeClr val="bg2"/>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E863C356-792F-43C2-A2E4-2D6B3FF2FB69}"/>
              </a:ext>
            </a:extLst>
          </p:cNvPr>
          <p:cNvCxnSpPr>
            <a:cxnSpLocks/>
          </p:cNvCxnSpPr>
          <p:nvPr/>
        </p:nvCxnSpPr>
        <p:spPr bwMode="auto">
          <a:xfrm>
            <a:off x="6946751" y="1293952"/>
            <a:ext cx="5106117" cy="0"/>
          </a:xfrm>
          <a:prstGeom prst="line">
            <a:avLst/>
          </a:prstGeom>
          <a:noFill/>
          <a:ln w="28575" cap="flat" cmpd="sng" algn="ctr">
            <a:solidFill>
              <a:schemeClr val="bg2"/>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4D612E50-5D44-48D1-82FF-BD3E3BFDD31F}"/>
              </a:ext>
            </a:extLst>
          </p:cNvPr>
          <p:cNvCxnSpPr>
            <a:cxnSpLocks/>
          </p:cNvCxnSpPr>
          <p:nvPr/>
        </p:nvCxnSpPr>
        <p:spPr bwMode="auto">
          <a:xfrm>
            <a:off x="6882936" y="2836543"/>
            <a:ext cx="5303520" cy="0"/>
          </a:xfrm>
          <a:prstGeom prst="line">
            <a:avLst/>
          </a:prstGeom>
          <a:noFill/>
          <a:ln w="28575" cap="flat" cmpd="sng" algn="ctr">
            <a:solidFill>
              <a:schemeClr val="bg2"/>
            </a:solidFill>
            <a:prstDash val="sysDot"/>
            <a:round/>
            <a:headEnd type="none" w="med" len="med"/>
            <a:tailEnd type="none" w="med" len="med"/>
          </a:ln>
          <a:effectLst/>
        </p:spPr>
      </p:cxnSp>
      <p:cxnSp>
        <p:nvCxnSpPr>
          <p:cNvPr id="55" name="Straight Connector 54">
            <a:extLst>
              <a:ext uri="{FF2B5EF4-FFF2-40B4-BE49-F238E27FC236}">
                <a16:creationId xmlns:a16="http://schemas.microsoft.com/office/drawing/2014/main" id="{43AE0361-3C9D-4E54-BC91-142A36FBF4A2}"/>
              </a:ext>
            </a:extLst>
          </p:cNvPr>
          <p:cNvCxnSpPr>
            <a:cxnSpLocks/>
          </p:cNvCxnSpPr>
          <p:nvPr/>
        </p:nvCxnSpPr>
        <p:spPr bwMode="auto">
          <a:xfrm>
            <a:off x="1205482" y="5189931"/>
            <a:ext cx="1828800" cy="0"/>
          </a:xfrm>
          <a:prstGeom prst="line">
            <a:avLst/>
          </a:prstGeom>
          <a:noFill/>
          <a:ln w="28575" cap="flat" cmpd="sng" algn="ctr">
            <a:solidFill>
              <a:schemeClr val="bg2"/>
            </a:solidFill>
            <a:prstDash val="sysDot"/>
            <a:round/>
            <a:headEnd type="none" w="med" len="med"/>
            <a:tailEnd type="none" w="med" len="med"/>
          </a:ln>
          <a:effectLst/>
        </p:spPr>
      </p:cxnSp>
      <p:cxnSp>
        <p:nvCxnSpPr>
          <p:cNvPr id="56" name="Straight Connector 55">
            <a:extLst>
              <a:ext uri="{FF2B5EF4-FFF2-40B4-BE49-F238E27FC236}">
                <a16:creationId xmlns:a16="http://schemas.microsoft.com/office/drawing/2014/main" id="{1BCC2217-CF6B-4F43-B2C8-B13DDBB52F26}"/>
              </a:ext>
            </a:extLst>
          </p:cNvPr>
          <p:cNvCxnSpPr>
            <a:cxnSpLocks/>
          </p:cNvCxnSpPr>
          <p:nvPr/>
        </p:nvCxnSpPr>
        <p:spPr bwMode="auto">
          <a:xfrm>
            <a:off x="3199999" y="5189931"/>
            <a:ext cx="3474720" cy="0"/>
          </a:xfrm>
          <a:prstGeom prst="line">
            <a:avLst/>
          </a:prstGeom>
          <a:noFill/>
          <a:ln w="28575" cap="flat" cmpd="sng" algn="ctr">
            <a:solidFill>
              <a:schemeClr val="bg2"/>
            </a:solidFill>
            <a:prstDash val="sysDot"/>
            <a:round/>
            <a:headEnd type="none" w="med" len="med"/>
            <a:tailEnd type="none" w="med" len="med"/>
          </a:ln>
          <a:effectLst/>
        </p:spPr>
      </p:cxnSp>
      <p:cxnSp>
        <p:nvCxnSpPr>
          <p:cNvPr id="60" name="Straight Connector 59">
            <a:extLst>
              <a:ext uri="{FF2B5EF4-FFF2-40B4-BE49-F238E27FC236}">
                <a16:creationId xmlns:a16="http://schemas.microsoft.com/office/drawing/2014/main" id="{D9BB1BE2-2275-412F-B49A-F55437750C0A}"/>
              </a:ext>
            </a:extLst>
          </p:cNvPr>
          <p:cNvCxnSpPr>
            <a:cxnSpLocks/>
          </p:cNvCxnSpPr>
          <p:nvPr/>
        </p:nvCxnSpPr>
        <p:spPr bwMode="auto">
          <a:xfrm>
            <a:off x="6882936" y="5189931"/>
            <a:ext cx="5233748" cy="0"/>
          </a:xfrm>
          <a:prstGeom prst="line">
            <a:avLst/>
          </a:prstGeom>
          <a:noFill/>
          <a:ln w="28575" cap="flat" cmpd="sng" algn="ctr">
            <a:solidFill>
              <a:schemeClr val="bg2"/>
            </a:solidFill>
            <a:prstDash val="sysDot"/>
            <a:round/>
            <a:headEnd type="none" w="med" len="med"/>
            <a:tailEnd type="none" w="med" len="med"/>
          </a:ln>
          <a:effectLst/>
        </p:spPr>
      </p:cxnSp>
      <p:sp>
        <p:nvSpPr>
          <p:cNvPr id="65" name="TextBox 64">
            <a:extLst>
              <a:ext uri="{FF2B5EF4-FFF2-40B4-BE49-F238E27FC236}">
                <a16:creationId xmlns:a16="http://schemas.microsoft.com/office/drawing/2014/main" id="{CA80F5E7-AB4E-45E9-8209-672D55DA8265}"/>
              </a:ext>
            </a:extLst>
          </p:cNvPr>
          <p:cNvSpPr txBox="1"/>
          <p:nvPr/>
        </p:nvSpPr>
        <p:spPr bwMode="auto">
          <a:xfrm>
            <a:off x="6896724" y="2961549"/>
            <a:ext cx="1669596" cy="548640"/>
          </a:xfrm>
          <a:prstGeom prst="rect">
            <a:avLst/>
          </a:prstGeom>
          <a:solidFill>
            <a:schemeClr val="accent4">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Ph II</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NCT04824937</a:t>
            </a:r>
          </a:p>
        </p:txBody>
      </p:sp>
      <p:sp>
        <p:nvSpPr>
          <p:cNvPr id="67" name="TextBox 66">
            <a:extLst>
              <a:ext uri="{FF2B5EF4-FFF2-40B4-BE49-F238E27FC236}">
                <a16:creationId xmlns:a16="http://schemas.microsoft.com/office/drawing/2014/main" id="{11D9546D-5E39-427B-87A1-72EFB839F9A0}"/>
              </a:ext>
            </a:extLst>
          </p:cNvPr>
          <p:cNvSpPr txBox="1"/>
          <p:nvPr/>
        </p:nvSpPr>
        <p:spPr bwMode="auto">
          <a:xfrm>
            <a:off x="8740159" y="2961549"/>
            <a:ext cx="1658678" cy="548640"/>
          </a:xfrm>
          <a:prstGeom prst="rect">
            <a:avLst/>
          </a:prstGeom>
          <a:solidFill>
            <a:schemeClr val="accent4">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Ph I*</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NCT04846478</a:t>
            </a:r>
          </a:p>
        </p:txBody>
      </p:sp>
      <p:sp>
        <p:nvSpPr>
          <p:cNvPr id="69" name="TextBox 68">
            <a:extLst>
              <a:ext uri="{FF2B5EF4-FFF2-40B4-BE49-F238E27FC236}">
                <a16:creationId xmlns:a16="http://schemas.microsoft.com/office/drawing/2014/main" id="{6D46A18A-E9DB-4927-8BF5-46C4D69965B6}"/>
              </a:ext>
            </a:extLst>
          </p:cNvPr>
          <p:cNvSpPr txBox="1"/>
          <p:nvPr/>
        </p:nvSpPr>
        <p:spPr bwMode="auto">
          <a:xfrm>
            <a:off x="1294086" y="5329511"/>
            <a:ext cx="1740196" cy="548640"/>
          </a:xfrm>
          <a:prstGeom prst="rect">
            <a:avLst/>
          </a:prstGeom>
          <a:solidFill>
            <a:schemeClr val="accent5">
              <a:lumMod val="60000"/>
              <a:lumOff val="40000"/>
            </a:schemeClr>
          </a:solidFill>
          <a:ln w="28575">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Ph III MAGNITUDE</a:t>
            </a:r>
            <a:b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sz="1300" b="1" i="1"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Approved</a:t>
            </a:r>
            <a:endParaRPr kumimoji="0" lang="en-US" sz="13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0" name="TextBox 69">
            <a:extLst>
              <a:ext uri="{FF2B5EF4-FFF2-40B4-BE49-F238E27FC236}">
                <a16:creationId xmlns:a16="http://schemas.microsoft.com/office/drawing/2014/main" id="{CDF60DB3-7C09-4B15-AAC3-2BA2629C2E90}"/>
              </a:ext>
            </a:extLst>
          </p:cNvPr>
          <p:cNvSpPr txBox="1"/>
          <p:nvPr/>
        </p:nvSpPr>
        <p:spPr bwMode="auto">
          <a:xfrm>
            <a:off x="542919" y="5994334"/>
            <a:ext cx="3261394"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Abiraterone</a:t>
            </a:r>
          </a:p>
        </p:txBody>
      </p:sp>
      <p:sp>
        <p:nvSpPr>
          <p:cNvPr id="71" name="TextBox 70">
            <a:extLst>
              <a:ext uri="{FF2B5EF4-FFF2-40B4-BE49-F238E27FC236}">
                <a16:creationId xmlns:a16="http://schemas.microsoft.com/office/drawing/2014/main" id="{9550C577-1946-4570-AFB0-C86CDB33C6AE}"/>
              </a:ext>
            </a:extLst>
          </p:cNvPr>
          <p:cNvSpPr txBox="1"/>
          <p:nvPr/>
        </p:nvSpPr>
        <p:spPr bwMode="auto">
          <a:xfrm>
            <a:off x="4062816" y="5329511"/>
            <a:ext cx="1658678" cy="548640"/>
          </a:xfrm>
          <a:prstGeom prst="rect">
            <a:avLst/>
          </a:prstGeom>
          <a:solidFill>
            <a:schemeClr val="accent4">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Ph I/II QUEST</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NCT03431350</a:t>
            </a:r>
          </a:p>
        </p:txBody>
      </p:sp>
      <p:sp>
        <p:nvSpPr>
          <p:cNvPr id="72" name="TextBox 71">
            <a:extLst>
              <a:ext uri="{FF2B5EF4-FFF2-40B4-BE49-F238E27FC236}">
                <a16:creationId xmlns:a16="http://schemas.microsoft.com/office/drawing/2014/main" id="{00DB486C-5FFF-431E-BD3B-47A3C2F23D7A}"/>
              </a:ext>
            </a:extLst>
          </p:cNvPr>
          <p:cNvSpPr txBox="1"/>
          <p:nvPr/>
        </p:nvSpPr>
        <p:spPr bwMode="auto">
          <a:xfrm>
            <a:off x="4062816" y="5963979"/>
            <a:ext cx="1658678"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Cetrelimab</a:t>
            </a:r>
          </a:p>
        </p:txBody>
      </p:sp>
      <p:sp>
        <p:nvSpPr>
          <p:cNvPr id="73" name="TextBox 72">
            <a:extLst>
              <a:ext uri="{FF2B5EF4-FFF2-40B4-BE49-F238E27FC236}">
                <a16:creationId xmlns:a16="http://schemas.microsoft.com/office/drawing/2014/main" id="{8427F2AE-5D3B-4116-898E-167F894AB4AC}"/>
              </a:ext>
            </a:extLst>
          </p:cNvPr>
          <p:cNvSpPr txBox="1"/>
          <p:nvPr/>
        </p:nvSpPr>
        <p:spPr bwMode="auto">
          <a:xfrm>
            <a:off x="6844405" y="5329511"/>
            <a:ext cx="1737360" cy="548640"/>
          </a:xfrm>
          <a:prstGeom prst="rect">
            <a:avLst/>
          </a:prstGeom>
          <a:solidFill>
            <a:schemeClr val="accent4">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Ph I NiraRad</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NCT03076203</a:t>
            </a:r>
          </a:p>
        </p:txBody>
      </p:sp>
      <p:sp>
        <p:nvSpPr>
          <p:cNvPr id="74" name="TextBox 73">
            <a:extLst>
              <a:ext uri="{FF2B5EF4-FFF2-40B4-BE49-F238E27FC236}">
                <a16:creationId xmlns:a16="http://schemas.microsoft.com/office/drawing/2014/main" id="{C00F43B5-CE7E-4283-8EEE-787D74B95847}"/>
              </a:ext>
            </a:extLst>
          </p:cNvPr>
          <p:cNvSpPr txBox="1"/>
          <p:nvPr/>
        </p:nvSpPr>
        <p:spPr bwMode="auto">
          <a:xfrm>
            <a:off x="6883746" y="5963979"/>
            <a:ext cx="1658678"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Radium-223</a:t>
            </a:r>
          </a:p>
        </p:txBody>
      </p:sp>
      <p:sp>
        <p:nvSpPr>
          <p:cNvPr id="75" name="TextBox 74">
            <a:extLst>
              <a:ext uri="{FF2B5EF4-FFF2-40B4-BE49-F238E27FC236}">
                <a16:creationId xmlns:a16="http://schemas.microsoft.com/office/drawing/2014/main" id="{1A0A3DA6-FDDD-4897-BC63-36472072BCD3}"/>
              </a:ext>
            </a:extLst>
          </p:cNvPr>
          <p:cNvSpPr txBox="1"/>
          <p:nvPr/>
        </p:nvSpPr>
        <p:spPr bwMode="auto">
          <a:xfrm>
            <a:off x="120494" y="5539597"/>
            <a:ext cx="1007258" cy="338554"/>
          </a:xfrm>
          <a:prstGeom prst="rect">
            <a:avLst/>
          </a:prstGeom>
          <a:solidFill>
            <a:schemeClr val="accent6">
              <a:lumMod val="60000"/>
              <a:lumOff val="40000"/>
            </a:schemeClr>
          </a:solidFill>
          <a:ln>
            <a:noFill/>
          </a:ln>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Niraparib</a:t>
            </a:r>
          </a:p>
        </p:txBody>
      </p:sp>
      <p:grpSp>
        <p:nvGrpSpPr>
          <p:cNvPr id="7" name="Group 6">
            <a:extLst>
              <a:ext uri="{FF2B5EF4-FFF2-40B4-BE49-F238E27FC236}">
                <a16:creationId xmlns:a16="http://schemas.microsoft.com/office/drawing/2014/main" id="{E358C7F7-621B-42AC-AEFD-02210C3DF06D}"/>
              </a:ext>
            </a:extLst>
          </p:cNvPr>
          <p:cNvGrpSpPr/>
          <p:nvPr/>
        </p:nvGrpSpPr>
        <p:grpSpPr>
          <a:xfrm>
            <a:off x="10346518" y="5489569"/>
            <a:ext cx="1737360" cy="777164"/>
            <a:chOff x="9694322" y="5364977"/>
            <a:chExt cx="1737360" cy="689461"/>
          </a:xfrm>
        </p:grpSpPr>
        <p:sp>
          <p:nvSpPr>
            <p:cNvPr id="41" name="TextBox 40">
              <a:extLst>
                <a:ext uri="{FF2B5EF4-FFF2-40B4-BE49-F238E27FC236}">
                  <a16:creationId xmlns:a16="http://schemas.microsoft.com/office/drawing/2014/main" id="{F9A49E93-3E56-4011-B8CC-3C0CC8EB18D1}"/>
                </a:ext>
              </a:extLst>
            </p:cNvPr>
            <p:cNvSpPr txBox="1"/>
            <p:nvPr/>
          </p:nvSpPr>
          <p:spPr bwMode="auto">
            <a:xfrm>
              <a:off x="9694322" y="5364977"/>
              <a:ext cx="1737360" cy="354957"/>
            </a:xfrm>
            <a:prstGeom prst="rect">
              <a:avLst/>
            </a:prstGeom>
            <a:solidFill>
              <a:schemeClr val="accent1">
                <a:lumMod val="60000"/>
                <a:lumOff val="40000"/>
              </a:schemeClr>
            </a:solidFill>
            <a:ln>
              <a:noFill/>
            </a:ln>
          </p:spPr>
          <p:txBody>
            <a:bodyPr wrap="square" rtlCol="0"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Phase III</a:t>
              </a:r>
            </a:p>
          </p:txBody>
        </p:sp>
        <p:sp>
          <p:nvSpPr>
            <p:cNvPr id="42" name="TextBox 41">
              <a:extLst>
                <a:ext uri="{FF2B5EF4-FFF2-40B4-BE49-F238E27FC236}">
                  <a16:creationId xmlns:a16="http://schemas.microsoft.com/office/drawing/2014/main" id="{AA53DBC6-8600-457D-8AAC-55889DFBB82E}"/>
                </a:ext>
              </a:extLst>
            </p:cNvPr>
            <p:cNvSpPr txBox="1"/>
            <p:nvPr/>
          </p:nvSpPr>
          <p:spPr bwMode="auto">
            <a:xfrm>
              <a:off x="9694322" y="5729954"/>
              <a:ext cx="1737360" cy="324484"/>
            </a:xfrm>
            <a:prstGeom prst="rect">
              <a:avLst/>
            </a:prstGeom>
            <a:solidFill>
              <a:schemeClr val="accent4">
                <a:lumMod val="60000"/>
                <a:lumOff val="40000"/>
              </a:schemeClr>
            </a:solidFill>
            <a:ln>
              <a:noFill/>
            </a:ln>
          </p:spPr>
          <p:txBody>
            <a:bodyPr wrap="square" rtlCol="0"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Early phase</a:t>
              </a:r>
            </a:p>
          </p:txBody>
        </p:sp>
      </p:grpSp>
      <p:sp>
        <p:nvSpPr>
          <p:cNvPr id="82" name="TextBox 81">
            <a:extLst>
              <a:ext uri="{FF2B5EF4-FFF2-40B4-BE49-F238E27FC236}">
                <a16:creationId xmlns:a16="http://schemas.microsoft.com/office/drawing/2014/main" id="{C1FD350D-E57A-4AA2-A9E7-B74876D70C7F}"/>
              </a:ext>
            </a:extLst>
          </p:cNvPr>
          <p:cNvSpPr txBox="1"/>
          <p:nvPr/>
        </p:nvSpPr>
        <p:spPr bwMode="auto">
          <a:xfrm>
            <a:off x="1307065" y="4130750"/>
            <a:ext cx="1740195" cy="584775"/>
          </a:xfrm>
          <a:prstGeom prst="rect">
            <a:avLst/>
          </a:prstGeom>
          <a:solidFill>
            <a:schemeClr val="accent5">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Ph III CASPAR*</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NCT04455750</a:t>
            </a:r>
          </a:p>
        </p:txBody>
      </p:sp>
      <p:sp>
        <p:nvSpPr>
          <p:cNvPr id="83" name="TextBox 82">
            <a:extLst>
              <a:ext uri="{FF2B5EF4-FFF2-40B4-BE49-F238E27FC236}">
                <a16:creationId xmlns:a16="http://schemas.microsoft.com/office/drawing/2014/main" id="{3F5E7B90-A1FF-4AB4-BDF8-51FDD7E8C569}"/>
              </a:ext>
            </a:extLst>
          </p:cNvPr>
          <p:cNvSpPr txBox="1"/>
          <p:nvPr/>
        </p:nvSpPr>
        <p:spPr bwMode="auto">
          <a:xfrm>
            <a:off x="1312830" y="4791202"/>
            <a:ext cx="1658678"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Enzalutamide</a:t>
            </a:r>
          </a:p>
        </p:txBody>
      </p:sp>
      <p:sp>
        <p:nvSpPr>
          <p:cNvPr id="84" name="TextBox 83">
            <a:extLst>
              <a:ext uri="{FF2B5EF4-FFF2-40B4-BE49-F238E27FC236}">
                <a16:creationId xmlns:a16="http://schemas.microsoft.com/office/drawing/2014/main" id="{E55219E6-0CA9-436C-B03B-2FBE38D88AB4}"/>
              </a:ext>
            </a:extLst>
          </p:cNvPr>
          <p:cNvSpPr txBox="1"/>
          <p:nvPr/>
        </p:nvSpPr>
        <p:spPr bwMode="auto">
          <a:xfrm>
            <a:off x="3943410" y="4149128"/>
            <a:ext cx="1926619" cy="548640"/>
          </a:xfrm>
          <a:prstGeom prst="rect">
            <a:avLst/>
          </a:prstGeom>
          <a:solidFill>
            <a:schemeClr val="accent4">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Ph II CheckMate 9KD</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NCT03338790</a:t>
            </a:r>
          </a:p>
        </p:txBody>
      </p:sp>
      <p:sp>
        <p:nvSpPr>
          <p:cNvPr id="85" name="TextBox 84">
            <a:extLst>
              <a:ext uri="{FF2B5EF4-FFF2-40B4-BE49-F238E27FC236}">
                <a16:creationId xmlns:a16="http://schemas.microsoft.com/office/drawing/2014/main" id="{46D2CC0F-6B6D-4EA2-947A-6333556093E3}"/>
              </a:ext>
            </a:extLst>
          </p:cNvPr>
          <p:cNvSpPr txBox="1"/>
          <p:nvPr/>
        </p:nvSpPr>
        <p:spPr bwMode="auto">
          <a:xfrm>
            <a:off x="4047233" y="4790742"/>
            <a:ext cx="1674261"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Nivolumab</a:t>
            </a:r>
          </a:p>
        </p:txBody>
      </p:sp>
      <p:sp>
        <p:nvSpPr>
          <p:cNvPr id="86" name="TextBox 85">
            <a:extLst>
              <a:ext uri="{FF2B5EF4-FFF2-40B4-BE49-F238E27FC236}">
                <a16:creationId xmlns:a16="http://schemas.microsoft.com/office/drawing/2014/main" id="{8B07EEBC-C400-4518-9FA3-E2E31EAB337A}"/>
              </a:ext>
            </a:extLst>
          </p:cNvPr>
          <p:cNvSpPr txBox="1"/>
          <p:nvPr/>
        </p:nvSpPr>
        <p:spPr bwMode="auto">
          <a:xfrm>
            <a:off x="103846" y="4464179"/>
            <a:ext cx="1079796" cy="338554"/>
          </a:xfrm>
          <a:prstGeom prst="rect">
            <a:avLst/>
          </a:prstGeom>
          <a:solidFill>
            <a:schemeClr val="accent6">
              <a:lumMod val="60000"/>
              <a:lumOff val="40000"/>
            </a:schemeClr>
          </a:solidFill>
          <a:ln>
            <a:noFill/>
          </a:ln>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Rucaparib</a:t>
            </a:r>
          </a:p>
        </p:txBody>
      </p:sp>
      <p:cxnSp>
        <p:nvCxnSpPr>
          <p:cNvPr id="87" name="Straight Connector 86">
            <a:extLst>
              <a:ext uri="{FF2B5EF4-FFF2-40B4-BE49-F238E27FC236}">
                <a16:creationId xmlns:a16="http://schemas.microsoft.com/office/drawing/2014/main" id="{2F0C3435-64EB-45CC-9D3E-45BEDF3EC2A9}"/>
              </a:ext>
            </a:extLst>
          </p:cNvPr>
          <p:cNvCxnSpPr>
            <a:cxnSpLocks/>
          </p:cNvCxnSpPr>
          <p:nvPr/>
        </p:nvCxnSpPr>
        <p:spPr bwMode="auto">
          <a:xfrm>
            <a:off x="1327046" y="2833633"/>
            <a:ext cx="1828800" cy="0"/>
          </a:xfrm>
          <a:prstGeom prst="line">
            <a:avLst/>
          </a:prstGeom>
          <a:noFill/>
          <a:ln w="28575" cap="flat" cmpd="sng" algn="ctr">
            <a:solidFill>
              <a:schemeClr val="bg2"/>
            </a:solidFill>
            <a:prstDash val="sysDot"/>
            <a:round/>
            <a:headEnd type="none" w="med" len="med"/>
            <a:tailEnd type="none" w="med" len="med"/>
          </a:ln>
          <a:effectLst/>
        </p:spPr>
      </p:cxnSp>
      <p:cxnSp>
        <p:nvCxnSpPr>
          <p:cNvPr id="88" name="Straight Connector 87">
            <a:extLst>
              <a:ext uri="{FF2B5EF4-FFF2-40B4-BE49-F238E27FC236}">
                <a16:creationId xmlns:a16="http://schemas.microsoft.com/office/drawing/2014/main" id="{FD9D0C0F-2157-428D-A733-D86DD67189A1}"/>
              </a:ext>
            </a:extLst>
          </p:cNvPr>
          <p:cNvCxnSpPr>
            <a:cxnSpLocks/>
          </p:cNvCxnSpPr>
          <p:nvPr/>
        </p:nvCxnSpPr>
        <p:spPr bwMode="auto">
          <a:xfrm>
            <a:off x="3215407" y="2836543"/>
            <a:ext cx="3474720" cy="0"/>
          </a:xfrm>
          <a:prstGeom prst="line">
            <a:avLst/>
          </a:prstGeom>
          <a:noFill/>
          <a:ln w="28575" cap="flat" cmpd="sng" algn="ctr">
            <a:solidFill>
              <a:schemeClr val="bg2"/>
            </a:solidFill>
            <a:prstDash val="sysDot"/>
            <a:round/>
            <a:headEnd type="none" w="med" len="med"/>
            <a:tailEnd type="none" w="med" len="med"/>
          </a:ln>
          <a:effectLst/>
        </p:spPr>
      </p:cxnSp>
      <p:cxnSp>
        <p:nvCxnSpPr>
          <p:cNvPr id="89" name="Straight Connector 88">
            <a:extLst>
              <a:ext uri="{FF2B5EF4-FFF2-40B4-BE49-F238E27FC236}">
                <a16:creationId xmlns:a16="http://schemas.microsoft.com/office/drawing/2014/main" id="{1EB27E90-757F-4790-BBC3-F657D3D7CCF3}"/>
              </a:ext>
            </a:extLst>
          </p:cNvPr>
          <p:cNvCxnSpPr>
            <a:cxnSpLocks/>
          </p:cNvCxnSpPr>
          <p:nvPr/>
        </p:nvCxnSpPr>
        <p:spPr bwMode="auto">
          <a:xfrm>
            <a:off x="1218460" y="4017154"/>
            <a:ext cx="1828800" cy="0"/>
          </a:xfrm>
          <a:prstGeom prst="line">
            <a:avLst/>
          </a:prstGeom>
          <a:noFill/>
          <a:ln w="28575" cap="flat" cmpd="sng" algn="ctr">
            <a:solidFill>
              <a:schemeClr val="bg2"/>
            </a:solidFill>
            <a:prstDash val="sysDot"/>
            <a:round/>
            <a:headEnd type="none" w="med" len="med"/>
            <a:tailEnd type="none" w="med" len="med"/>
          </a:ln>
          <a:effectLst/>
        </p:spPr>
      </p:cxnSp>
      <p:cxnSp>
        <p:nvCxnSpPr>
          <p:cNvPr id="90" name="Straight Connector 89">
            <a:extLst>
              <a:ext uri="{FF2B5EF4-FFF2-40B4-BE49-F238E27FC236}">
                <a16:creationId xmlns:a16="http://schemas.microsoft.com/office/drawing/2014/main" id="{95848B4F-6847-4145-9D32-D2124939CD43}"/>
              </a:ext>
            </a:extLst>
          </p:cNvPr>
          <p:cNvCxnSpPr>
            <a:cxnSpLocks/>
          </p:cNvCxnSpPr>
          <p:nvPr/>
        </p:nvCxnSpPr>
        <p:spPr bwMode="auto">
          <a:xfrm>
            <a:off x="3203052" y="4017154"/>
            <a:ext cx="3474720" cy="0"/>
          </a:xfrm>
          <a:prstGeom prst="line">
            <a:avLst/>
          </a:prstGeom>
          <a:noFill/>
          <a:ln w="28575" cap="flat" cmpd="sng" algn="ctr">
            <a:solidFill>
              <a:schemeClr val="bg2"/>
            </a:solidFill>
            <a:prstDash val="sysDot"/>
            <a:round/>
            <a:headEnd type="none" w="med" len="med"/>
            <a:tailEnd type="none" w="med" len="med"/>
          </a:ln>
          <a:effectLst/>
        </p:spPr>
      </p:cxnSp>
      <p:cxnSp>
        <p:nvCxnSpPr>
          <p:cNvPr id="91" name="Straight Connector 90">
            <a:extLst>
              <a:ext uri="{FF2B5EF4-FFF2-40B4-BE49-F238E27FC236}">
                <a16:creationId xmlns:a16="http://schemas.microsoft.com/office/drawing/2014/main" id="{830F733B-62FC-4BF7-BD33-758D6B1BB404}"/>
              </a:ext>
            </a:extLst>
          </p:cNvPr>
          <p:cNvCxnSpPr>
            <a:cxnSpLocks/>
          </p:cNvCxnSpPr>
          <p:nvPr/>
        </p:nvCxnSpPr>
        <p:spPr bwMode="auto">
          <a:xfrm>
            <a:off x="6813164" y="4017154"/>
            <a:ext cx="5303520" cy="0"/>
          </a:xfrm>
          <a:prstGeom prst="line">
            <a:avLst/>
          </a:prstGeom>
          <a:noFill/>
          <a:ln w="28575" cap="flat" cmpd="sng" algn="ctr">
            <a:solidFill>
              <a:schemeClr val="bg2"/>
            </a:solidFill>
            <a:prstDash val="sysDot"/>
            <a:round/>
            <a:headEnd type="none" w="med" len="med"/>
            <a:tailEnd type="none" w="med" len="med"/>
          </a:ln>
          <a:effectLst/>
        </p:spPr>
      </p:cxnSp>
      <p:sp>
        <p:nvSpPr>
          <p:cNvPr id="92" name="TextBox 91">
            <a:extLst>
              <a:ext uri="{FF2B5EF4-FFF2-40B4-BE49-F238E27FC236}">
                <a16:creationId xmlns:a16="http://schemas.microsoft.com/office/drawing/2014/main" id="{B4A5516C-58F6-44B6-B4E9-6737BDB39A7C}"/>
              </a:ext>
            </a:extLst>
          </p:cNvPr>
          <p:cNvSpPr txBox="1"/>
          <p:nvPr/>
        </p:nvSpPr>
        <p:spPr bwMode="auto">
          <a:xfrm>
            <a:off x="6883746" y="4149128"/>
            <a:ext cx="1737360" cy="548640"/>
          </a:xfrm>
          <a:prstGeom prst="rect">
            <a:avLst/>
          </a:prstGeom>
          <a:solidFill>
            <a:schemeClr val="accent4">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Ph II PLATI-PARP</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NCT03442556</a:t>
            </a:r>
          </a:p>
        </p:txBody>
      </p:sp>
      <p:sp>
        <p:nvSpPr>
          <p:cNvPr id="93" name="TextBox 92">
            <a:extLst>
              <a:ext uri="{FF2B5EF4-FFF2-40B4-BE49-F238E27FC236}">
                <a16:creationId xmlns:a16="http://schemas.microsoft.com/office/drawing/2014/main" id="{0A7A8E27-49A6-49AB-B85F-8C26CBB06783}"/>
              </a:ext>
            </a:extLst>
          </p:cNvPr>
          <p:cNvSpPr txBox="1"/>
          <p:nvPr/>
        </p:nvSpPr>
        <p:spPr bwMode="auto">
          <a:xfrm>
            <a:off x="6883746" y="4779323"/>
            <a:ext cx="1658678"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Chemotherapy</a:t>
            </a:r>
          </a:p>
        </p:txBody>
      </p:sp>
      <p:sp>
        <p:nvSpPr>
          <p:cNvPr id="96" name="TextBox 95">
            <a:extLst>
              <a:ext uri="{FF2B5EF4-FFF2-40B4-BE49-F238E27FC236}">
                <a16:creationId xmlns:a16="http://schemas.microsoft.com/office/drawing/2014/main" id="{DEDC9BDB-F99F-47C2-A7EB-4D6471038B03}"/>
              </a:ext>
            </a:extLst>
          </p:cNvPr>
          <p:cNvSpPr txBox="1"/>
          <p:nvPr/>
        </p:nvSpPr>
        <p:spPr bwMode="auto">
          <a:xfrm>
            <a:off x="8687840" y="4149128"/>
            <a:ext cx="1658678" cy="548640"/>
          </a:xfrm>
          <a:prstGeom prst="rect">
            <a:avLst/>
          </a:prstGeom>
          <a:solidFill>
            <a:schemeClr val="accent4">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Phase I/II</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NCT04253262</a:t>
            </a:r>
          </a:p>
        </p:txBody>
      </p:sp>
      <p:sp>
        <p:nvSpPr>
          <p:cNvPr id="97" name="TextBox 96">
            <a:extLst>
              <a:ext uri="{FF2B5EF4-FFF2-40B4-BE49-F238E27FC236}">
                <a16:creationId xmlns:a16="http://schemas.microsoft.com/office/drawing/2014/main" id="{C7538C8D-B206-4AF6-9029-245A686CA823}"/>
              </a:ext>
            </a:extLst>
          </p:cNvPr>
          <p:cNvSpPr txBox="1"/>
          <p:nvPr/>
        </p:nvSpPr>
        <p:spPr bwMode="auto">
          <a:xfrm>
            <a:off x="8687840" y="4783187"/>
            <a:ext cx="1658678"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Copanlisib (PI3Ki)</a:t>
            </a:r>
          </a:p>
        </p:txBody>
      </p:sp>
      <p:sp>
        <p:nvSpPr>
          <p:cNvPr id="98" name="TextBox 97">
            <a:extLst>
              <a:ext uri="{FF2B5EF4-FFF2-40B4-BE49-F238E27FC236}">
                <a16:creationId xmlns:a16="http://schemas.microsoft.com/office/drawing/2014/main" id="{1B87C6E7-B0B5-4694-B67C-63920FFD34CC}"/>
              </a:ext>
            </a:extLst>
          </p:cNvPr>
          <p:cNvSpPr txBox="1"/>
          <p:nvPr/>
        </p:nvSpPr>
        <p:spPr bwMode="auto">
          <a:xfrm>
            <a:off x="10511678" y="2961549"/>
            <a:ext cx="1658678" cy="548640"/>
          </a:xfrm>
          <a:prstGeom prst="rect">
            <a:avLst/>
          </a:prstGeom>
          <a:solidFill>
            <a:schemeClr val="accent4">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Ph I*</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NCT04703920</a:t>
            </a:r>
          </a:p>
        </p:txBody>
      </p:sp>
      <p:sp>
        <p:nvSpPr>
          <p:cNvPr id="99" name="TextBox 98">
            <a:extLst>
              <a:ext uri="{FF2B5EF4-FFF2-40B4-BE49-F238E27FC236}">
                <a16:creationId xmlns:a16="http://schemas.microsoft.com/office/drawing/2014/main" id="{B800E442-B9CF-4B34-A3DB-BA6CE78EF48A}"/>
              </a:ext>
            </a:extLst>
          </p:cNvPr>
          <p:cNvSpPr txBox="1"/>
          <p:nvPr/>
        </p:nvSpPr>
        <p:spPr bwMode="auto">
          <a:xfrm>
            <a:off x="10462060" y="3576673"/>
            <a:ext cx="1757914" cy="33855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Belinostat (HDACi)</a:t>
            </a:r>
          </a:p>
        </p:txBody>
      </p:sp>
    </p:spTree>
    <p:extLst>
      <p:ext uri="{BB962C8B-B14F-4D97-AF65-F5344CB8AC3E}">
        <p14:creationId xmlns:p14="http://schemas.microsoft.com/office/powerpoint/2010/main" val="1289390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2"/>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2"/>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13.xml><?xml version="1.0" encoding="utf-8"?>
<a:theme xmlns:a="http://schemas.openxmlformats.org/drawingml/2006/main" name="3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2"/>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2"/>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EORTC">
  <a:themeElements>
    <a:clrScheme name="Custom 2 - graph">
      <a:dk1>
        <a:srgbClr val="656668"/>
      </a:dk1>
      <a:lt1>
        <a:sysClr val="window" lastClr="FFFFFF"/>
      </a:lt1>
      <a:dk2>
        <a:srgbClr val="0055A5"/>
      </a:dk2>
      <a:lt2>
        <a:srgbClr val="F6F6F6"/>
      </a:lt2>
      <a:accent1>
        <a:srgbClr val="00A1E0"/>
      </a:accent1>
      <a:accent2>
        <a:srgbClr val="C3D600"/>
      </a:accent2>
      <a:accent3>
        <a:srgbClr val="81BC00"/>
      </a:accent3>
      <a:accent4>
        <a:srgbClr val="FF6C00"/>
      </a:accent4>
      <a:accent5>
        <a:srgbClr val="FFB81D"/>
      </a:accent5>
      <a:accent6>
        <a:srgbClr val="0054A4"/>
      </a:accent6>
      <a:hlink>
        <a:srgbClr val="66C293"/>
      </a:hlink>
      <a:folHlink>
        <a:srgbClr val="656668"/>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rgbClr val="0052A4"/>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creen.potx" id="{9FCCD3E9-C00C-4092-BCFB-DA0C742CC815}" vid="{5CF58D88-BAD3-4F68-A631-B0458B7A5D71}"/>
    </a:ext>
  </a:ext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2"/>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2"/>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lstStyle>
        <a:defPPr marL="0" algn="l">
          <a:lnSpc>
            <a:spcPct val="115000"/>
          </a:lnSpc>
          <a:spcBef>
            <a:spcPts val="0"/>
          </a:spcBef>
          <a:spcAft>
            <a:spcPts val="0"/>
          </a:spcAft>
          <a:defRPr sz="1800" b="1" dirty="0">
            <a:latin typeface="Calibri" panose="020F0502020204030204" pitchFamily="34" charset="0"/>
            <a:ea typeface="Calibri" panose="020F0502020204030204" pitchFamily="34" charset="0"/>
            <a:cs typeface="Times New Roman" panose="02020603050405020304" pitchFamily="18" charset="0"/>
          </a:defRPr>
        </a:defPPr>
      </a:lstStyle>
    </a:txDef>
  </a:objectDefaults>
  <a:extraClrSchemeLst/>
</a:theme>
</file>

<file path=ppt/theme/theme1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lstStyle>
        <a:defPPr marL="0" algn="l">
          <a:lnSpc>
            <a:spcPct val="115000"/>
          </a:lnSpc>
          <a:spcBef>
            <a:spcPts val="0"/>
          </a:spcBef>
          <a:spcAft>
            <a:spcPts val="0"/>
          </a:spcAft>
          <a:defRPr sz="1800" b="1" dirty="0">
            <a:latin typeface="Calibri" panose="020F0502020204030204" pitchFamily="34" charset="0"/>
            <a:ea typeface="Calibri" panose="020F0502020204030204" pitchFamily="34"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abo Template">
  <a:themeElements>
    <a:clrScheme name="Exelixis Cabozantinib">
      <a:dk1>
        <a:srgbClr val="000000"/>
      </a:dk1>
      <a:lt1>
        <a:srgbClr val="FFFFFF"/>
      </a:lt1>
      <a:dk2>
        <a:srgbClr val="7C7C7C"/>
      </a:dk2>
      <a:lt2>
        <a:srgbClr val="2D409A"/>
      </a:lt2>
      <a:accent1>
        <a:srgbClr val="1C81C1"/>
      </a:accent1>
      <a:accent2>
        <a:srgbClr val="002060"/>
      </a:accent2>
      <a:accent3>
        <a:srgbClr val="F3753E"/>
      </a:accent3>
      <a:accent4>
        <a:srgbClr val="7C7C7C"/>
      </a:accent4>
      <a:accent5>
        <a:srgbClr val="DCAF25"/>
      </a:accent5>
      <a:accent6>
        <a:srgbClr val="D0DDF0"/>
      </a:accent6>
      <a:hlink>
        <a:srgbClr val="DCAF25"/>
      </a:hlink>
      <a:folHlink>
        <a:srgbClr val="D0DD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w="12700">
          <a:solidFill>
            <a:schemeClr val="tx2"/>
          </a:solidFill>
        </a:ln>
      </a:spPr>
      <a:bodyPr wrap="square" rtlCol="0" anchor="ctr">
        <a:noAutofit/>
      </a:bodyPr>
      <a:lstStyle>
        <a:defPPr algn="ctr">
          <a:defRPr sz="1200" dirty="0"/>
        </a:defPPr>
      </a:lstStyle>
    </a:txDef>
  </a:objectDefaults>
  <a:extraClrSchemeLst/>
  <a:extLst>
    <a:ext uri="{05A4C25C-085E-4340-85A3-A5531E510DB2}">
      <thm15:themeFamily xmlns:thm15="http://schemas.microsoft.com/office/thememl/2012/main" name="Cabo oral presentation template_D1 18Apr2023" id="{BB131762-80E9-4B24-969B-D3C128F6D2F1}" vid="{A44F48C2-6E6D-4BD6-A8DB-123D188987EC}"/>
    </a:ext>
  </a:ext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63431C-ED63-4E96-808C-5AB2B3C7DA75}"/>
</file>

<file path=customXml/itemProps2.xml><?xml version="1.0" encoding="utf-8"?>
<ds:datastoreItem xmlns:ds="http://schemas.openxmlformats.org/officeDocument/2006/customXml" ds:itemID="{37A45598-1B20-433A-9688-1E7DB9986DC9}"/>
</file>

<file path=docProps/app.xml><?xml version="1.0" encoding="utf-8"?>
<Properties xmlns="http://schemas.openxmlformats.org/officeDocument/2006/extended-properties" xmlns:vt="http://schemas.openxmlformats.org/officeDocument/2006/docPropsVTypes">
  <Template/>
  <TotalTime>63694</TotalTime>
  <Words>15443</Words>
  <Application>Microsoft Macintosh PowerPoint</Application>
  <PresentationFormat>Widescreen</PresentationFormat>
  <Paragraphs>2739</Paragraphs>
  <Slides>189</Slides>
  <Notes>50</Notes>
  <HiddenSlides>0</HiddenSlides>
  <MMClips>0</MMClips>
  <ScaleCrop>false</ScaleCrop>
  <HeadingPairs>
    <vt:vector size="8" baseType="variant">
      <vt:variant>
        <vt:lpstr>Fonts Used</vt:lpstr>
      </vt:variant>
      <vt:variant>
        <vt:i4>20</vt:i4>
      </vt:variant>
      <vt:variant>
        <vt:lpstr>Theme</vt:lpstr>
      </vt:variant>
      <vt:variant>
        <vt:i4>20</vt:i4>
      </vt:variant>
      <vt:variant>
        <vt:lpstr>Embedded OLE Servers</vt:lpstr>
      </vt:variant>
      <vt:variant>
        <vt:i4>0</vt:i4>
      </vt:variant>
      <vt:variant>
        <vt:lpstr>Slide Titles</vt:lpstr>
      </vt:variant>
      <vt:variant>
        <vt:i4>189</vt:i4>
      </vt:variant>
    </vt:vector>
  </HeadingPairs>
  <TitlesOfParts>
    <vt:vector size="229" baseType="lpstr">
      <vt:lpstr>.AppleSystemUIFont</vt:lpstr>
      <vt:lpstr>Arial</vt:lpstr>
      <vt:lpstr>Arial Narrow</vt:lpstr>
      <vt:lpstr>Calibri</vt:lpstr>
      <vt:lpstr>Calibri Light</vt:lpstr>
      <vt:lpstr>Courier New</vt:lpstr>
      <vt:lpstr>Garamond</vt:lpstr>
      <vt:lpstr>Gill Sans</vt:lpstr>
      <vt:lpstr>Lora</vt:lpstr>
      <vt:lpstr>Noto Sans Symbols</vt:lpstr>
      <vt:lpstr>Source Sans Pro</vt:lpstr>
      <vt:lpstr>StarSymbol</vt:lpstr>
      <vt:lpstr>Symbol</vt:lpstr>
      <vt:lpstr>Times New Roman</vt:lpstr>
      <vt:lpstr>Tisa Offc Serif Pro Thin</vt:lpstr>
      <vt:lpstr>Titillium Web</vt:lpstr>
      <vt:lpstr>Trebuchet MS</vt:lpstr>
      <vt:lpstr>Verdana</vt:lpstr>
      <vt:lpstr>Whitney Light</vt:lpstr>
      <vt:lpstr>Wingdings</vt:lpstr>
      <vt:lpstr>1_Default Design</vt:lpstr>
      <vt:lpstr>5_Default Design</vt:lpstr>
      <vt:lpstr>7_Default Design</vt:lpstr>
      <vt:lpstr>4_Default Design</vt:lpstr>
      <vt:lpstr>6_Default Design</vt:lpstr>
      <vt:lpstr>UCSF Contemporary Pattern 1</vt:lpstr>
      <vt:lpstr>3_Default Design</vt:lpstr>
      <vt:lpstr>Office Theme</vt:lpstr>
      <vt:lpstr>Blue</vt:lpstr>
      <vt:lpstr>1_Office Theme</vt:lpstr>
      <vt:lpstr>Default Design</vt:lpstr>
      <vt:lpstr>2_Office Theme</vt:lpstr>
      <vt:lpstr>3_Office Theme</vt:lpstr>
      <vt:lpstr>8_Default Design</vt:lpstr>
      <vt:lpstr>EORTC</vt:lpstr>
      <vt:lpstr>4_Office Theme</vt:lpstr>
      <vt:lpstr>9_Default Design</vt:lpstr>
      <vt:lpstr>5_Office Theme</vt:lpstr>
      <vt:lpstr>6_Office Theme</vt:lpstr>
      <vt:lpstr>Cabo Template</vt:lpstr>
      <vt:lpstr>Consensus or Controversy? Clinical Investigators  Provide Perspectives on the Current and Future  Management of Prostate Cancer</vt:lpstr>
      <vt:lpstr>Faculty</vt:lpstr>
      <vt:lpstr>Dr Aggarwal — Disclosures Faculty</vt:lpstr>
      <vt:lpstr>Dr Antonarakis — Disclosures Faculty</vt:lpstr>
      <vt:lpstr>Dr Heath — Disclosures Faculty</vt:lpstr>
      <vt:lpstr>Dr Sartor — Disclosures Faculty</vt:lpstr>
      <vt:lpstr>Dr Bryce — Disclosures Moderator</vt:lpstr>
      <vt:lpstr>Dr Armstrong — Disclosures Survey Participant</vt:lpstr>
      <vt:lpstr>Dr McKay — Disclosures Survey Participant</vt:lpstr>
      <vt:lpstr>Commercial Support</vt:lpstr>
      <vt:lpstr>PowerPoint Presentation</vt:lpstr>
      <vt:lpstr>Agenda</vt:lpstr>
      <vt:lpstr>PowerPoint Presentation</vt:lpstr>
      <vt:lpstr>MODULE 1: Optimizing the Management of Nonmetastatic Prostate Cancer – Dr Aggarwal </vt:lpstr>
      <vt:lpstr>Consulting Faculty Questions</vt:lpstr>
      <vt:lpstr>QUESTIONS FOR THE FACULTY </vt:lpstr>
      <vt:lpstr>Consulting Faculty Questions</vt:lpstr>
      <vt:lpstr>QUESTIONS FOR THE FACULTY </vt:lpstr>
      <vt:lpstr>How would you approach the management of high-risk localized prostate cancer in a patient with negative CT imaging but PSMA PET suggesting metastatic disease?</vt:lpstr>
      <vt:lpstr>What was the age of the last patient in your practice with locally advanced prostate cancer? What was their PSA level? </vt:lpstr>
      <vt:lpstr>For the patient in the previous scenario with locally advanced prostate cancer, what were their tumor characteristics? What specific treatment did the patient receive? </vt:lpstr>
      <vt:lpstr>What was the age of the last patient in your practice who received systemic therapy for biochemical recurrence after local therapy for prostate cancer? What was their PSA level and PSA doubling time? </vt:lpstr>
      <vt:lpstr>For the patient in the previous scenario who received systemic therapy for biochemical recurrence after local therapy for prostate cancer, what specific treatment did the patient receive? Did the patient receive intermittent or continuous therapy? </vt:lpstr>
      <vt:lpstr>Outside of a clinical trial, are you offering enzalutamide monotherapy without ADT as an option to your patients with biochemical recurrence after definitive therapy for prostate cancer?</vt:lpstr>
      <vt:lpstr>Optimizing the Management of Nonmetastatic Prostate Cancer </vt:lpstr>
      <vt:lpstr>Outline</vt:lpstr>
      <vt:lpstr>Risk Stratification of Newly Diagnosed Prostate Cancer</vt:lpstr>
      <vt:lpstr>Molecularly Guided Risk Stratification</vt:lpstr>
      <vt:lpstr>Molecularly Guided Risk Stratification</vt:lpstr>
      <vt:lpstr>PSMA PET increases the accuracy of staging in high risk prostate cancer</vt:lpstr>
      <vt:lpstr>Outcomes with ADT plus radiation: an individualized patient data meta-analysis</vt:lpstr>
      <vt:lpstr>ADT intensification in very high risk non-metastatic prostate cancer: STAMPEDE</vt:lpstr>
      <vt:lpstr>ADT intensification with abiraterone improves survival outcomes in newly diagnosed high risk non-metastatic prostate cancer</vt:lpstr>
      <vt:lpstr>Outline</vt:lpstr>
      <vt:lpstr>Risk stratification for non-metastatic biochemically recurrent CSPC</vt:lpstr>
      <vt:lpstr>Intermittent ADT as a framework for the management of nmCSPC</vt:lpstr>
      <vt:lpstr>EMBARK Phase 3 Study</vt:lpstr>
      <vt:lpstr>EMBARK: Metastasis-free survival prolonged with inclusion of enzalutamide</vt:lpstr>
      <vt:lpstr>EMBARK: Safety of Enzalutamide + Leuprolide</vt:lpstr>
      <vt:lpstr>PRESTO Phase 3 Study</vt:lpstr>
      <vt:lpstr>PRESTO: ADT intensification prolongs PSA progression-free survival </vt:lpstr>
      <vt:lpstr>PRESTO: Safety of ADT ± Apalutamide ± Abiraterone/Prednisone </vt:lpstr>
      <vt:lpstr>Current/Future Directions in nmCSPC</vt:lpstr>
      <vt:lpstr>ARASTEP: Phase 3 Trial of Darolutamide in nmCSPC</vt:lpstr>
      <vt:lpstr>ADT-free treatment approach: Metastasis-directed radiation +/- radioligand therapy</vt:lpstr>
      <vt:lpstr>Outline</vt:lpstr>
      <vt:lpstr>ADT intensification in nmCRPC</vt:lpstr>
      <vt:lpstr>Current/future directions in nmCRPC and oligometastatic CRPC</vt:lpstr>
      <vt:lpstr>Take Home Points</vt:lpstr>
      <vt:lpstr>MODULE 2: Evidence-Based Selection of Treatment for Metastatic Hormone-Sensitive Prostate Cancer (mHSPC) – Dr Antonarakis</vt:lpstr>
      <vt:lpstr>Consulting Faculty Questions</vt:lpstr>
      <vt:lpstr>QUESTIONS FOR THE FACULTY </vt:lpstr>
      <vt:lpstr>Consulting Faculty Questions</vt:lpstr>
      <vt:lpstr>QUESTIONS FOR THE FACULTY </vt:lpstr>
      <vt:lpstr>What are your usual criteria for using ADT with docetaxel and darolutamide for patients with mHSPC?</vt:lpstr>
      <vt:lpstr>Outside of a clinical trial, have you recommended ADT and darolutamide without docetaxel for a patient with mHSPC?</vt:lpstr>
      <vt:lpstr>Globally, which comorbidities are likely to steer you away from choosing ADT and abiraterone? </vt:lpstr>
      <vt:lpstr>Globally, which comorbidities are likely to steer you away from choosing ADT and apalutamide? </vt:lpstr>
      <vt:lpstr>Globally, which comorbidities are likely to steer you away from choosing ADT and enzalutamide? </vt:lpstr>
      <vt:lpstr>Globally, which comorbidities are likely to steer you away from choosing ADT and darolutamide? </vt:lpstr>
      <vt:lpstr>     Evidenced-Based Treatment for Metastatic Hormone-Sensitive Prostate Cancer (mHSPC)</vt:lpstr>
      <vt:lpstr>Incidence of de novo mHSPC around the globe</vt:lpstr>
      <vt:lpstr>Evolving Paradigm of mHSPC Management</vt:lpstr>
      <vt:lpstr>Metastatic HSPC: Overview of Treatment Options</vt:lpstr>
      <vt:lpstr>Historical data: CHAARTED, ADT ± Docetaxel in mHSPC: High-volume vs Low-volume</vt:lpstr>
      <vt:lpstr>Role of Prostate XRT: STAMPEDE – H </vt:lpstr>
      <vt:lpstr>OS with Doublet and Triplet Therapy in mHSPC</vt:lpstr>
      <vt:lpstr>ADT + Abiraterone &gt; ADT alone in mHSPC</vt:lpstr>
      <vt:lpstr>ADT + ARPI &gt; ADT alone in mHSPC</vt:lpstr>
      <vt:lpstr>Triplet Therapy: ARASENS trial (ADT/ doce/ daro)</vt:lpstr>
      <vt:lpstr>ARASENS trial (ADT/ doce ± darolutamide)</vt:lpstr>
      <vt:lpstr>ARASENS trial: Two important subsets</vt:lpstr>
      <vt:lpstr>PowerPoint Presentation</vt:lpstr>
      <vt:lpstr>PEACE-1: ADT/doce + Abiraterone &gt; ADT/doce</vt:lpstr>
      <vt:lpstr>PEACE-1 (Abiraterone): OS Subsets</vt:lpstr>
      <vt:lpstr>Triplet: Consistent benefit in de novo mHSPC</vt:lpstr>
      <vt:lpstr>Median OS with Treatment Intensification in  de novo High-Volume mHSPC</vt:lpstr>
      <vt:lpstr>Role of Prostatic XRT: PEACE-1 (2x2)</vt:lpstr>
      <vt:lpstr>Role of Prostate XRT: Efficacy outcomes</vt:lpstr>
      <vt:lpstr>Role of Prostate XRT:  OS, and GU events</vt:lpstr>
      <vt:lpstr>Factors Contributing to Treatment Choice</vt:lpstr>
      <vt:lpstr>Selected Ongoing Phase III Trials in mHSPC</vt:lpstr>
      <vt:lpstr>The future of mHSPC treatment</vt:lpstr>
      <vt:lpstr>Treatment of mHSPC: Conclusions</vt:lpstr>
      <vt:lpstr>MODULE 3: New Considerations with PARP Inhibitors for  Metastatic Castration-Resistant Prostate Cancer (mCRPC) – Dr Bryce</vt:lpstr>
      <vt:lpstr>Consulting Faculty Questions</vt:lpstr>
      <vt:lpstr>QUESTIONS FOR THE FACULTY </vt:lpstr>
      <vt:lpstr>Consulting Faculty Questions</vt:lpstr>
      <vt:lpstr>QUESTIONS FOR THE FACULTY </vt:lpstr>
      <vt:lpstr>What is your usual approach to mutation testing for possible use of a PARP inhibitor for a patient with mCRPC? </vt:lpstr>
      <vt:lpstr>In addition to BRCA1/2, what other homologous recombination repair (HRR) mutations will lead you to attempt to use a PARP inhibitor for mCRPC? What about LOH?</vt:lpstr>
      <vt:lpstr>What was the age of the last patient in your practice with mCRPC who received a PARP inhibitor in combination with ADT and a secondary hormonal agent? What HRR gene mutation did the patient have? Which specific regimen did the patient receive?</vt:lpstr>
      <vt:lpstr>A 65-year-old man with a germline BRCA2 mutation presents with HSPC metastatic to the bone and receives docetaxel and ADT, experiencing response then progression (PSMA-positive). Regulatory and reimbursement issues aside, what systemic treatment would you most likely recommend?</vt:lpstr>
      <vt:lpstr>A 65-year-old man with a germline BRCA2 mutation presents with HSPC metastatic to the bone and receives enzalutamide and ADT, experiencing response then progression (PSMA-positive). Regulatory and reimbursement issues aside, what systemic treatment would you most likely recommend?</vt:lpstr>
      <vt:lpstr>PowerPoint Presentation</vt:lpstr>
      <vt:lpstr>PowerPoint Presentation</vt:lpstr>
      <vt:lpstr>Cancer Evolution Mutational Landscape By Disease State</vt:lpstr>
      <vt:lpstr>PARP Monotherapy Overall survival</vt:lpstr>
      <vt:lpstr>Select studies combining PARP Inhibitors  with other agents in mCRPC</vt:lpstr>
      <vt:lpstr>Rationale for Cotargeting AR Signaling and PARP</vt:lpstr>
      <vt:lpstr>TALAPRO-2  First-Line Enzalutamide ± Talazoparib for mCRPC</vt:lpstr>
      <vt:lpstr>PowerPoint Presentation</vt:lpstr>
      <vt:lpstr>TALAPRO-2 Overall survival in HRR MUT+ subgroup</vt:lpstr>
      <vt:lpstr>TALAPRO-2 Safety</vt:lpstr>
      <vt:lpstr>TALAPRO-2 HRR-Deficient: rPFS by BICR by Selected Gene Subgroups</vt:lpstr>
      <vt:lpstr>PROpel First-line Abiraterone/Prednisone ± Olaparib in mCRPC</vt:lpstr>
      <vt:lpstr>PROpel rPFS by HRR status</vt:lpstr>
      <vt:lpstr>PROpel OS by HRR status</vt:lpstr>
      <vt:lpstr>PROpel Safety</vt:lpstr>
      <vt:lpstr>MAGNITUDE First-line Abiraterone/Prednisone ± Niraparib in mCRPC</vt:lpstr>
      <vt:lpstr>MAGNITUDE Primary Endpoint  rPFS by Central Review</vt:lpstr>
      <vt:lpstr>MAGNITUDE TEAEs in HRR MUT+ Cohort</vt:lpstr>
      <vt:lpstr>MAGNITUDE: Common TEAEs of Clinical Interest  in HRR MUT+ Cohort </vt:lpstr>
      <vt:lpstr>Summary of Completed Trials with PARP Inhibitors and AR Signaling Inhibitors</vt:lpstr>
      <vt:lpstr>PowerPoint Presentation</vt:lpstr>
      <vt:lpstr>PowerPoint Presentation</vt:lpstr>
      <vt:lpstr>EvoPAR-PR01: Phase III Study of AZD5305 vs Placebo in mHSPC Receiving Physician's Choice of New Hormonal Agents </vt:lpstr>
      <vt:lpstr>PowerPoint Presentation</vt:lpstr>
      <vt:lpstr>MODULE 4: Role of Novel Radiopharmaceuticals  in Therapy for mCRPC – Dr Sartor</vt:lpstr>
      <vt:lpstr>Consulting Faculty Questions</vt:lpstr>
      <vt:lpstr>QUESTIONS FOR THE FACULTY </vt:lpstr>
      <vt:lpstr>Consulting Faculty Questions</vt:lpstr>
      <vt:lpstr>QUESTIONS FOR THE FACULTY </vt:lpstr>
      <vt:lpstr>Consulting Faculty Questions</vt:lpstr>
      <vt:lpstr>QUESTIONS FOR THE FACULTY </vt:lpstr>
      <vt:lpstr>What was the age of the last patient in your practice with mCRPC who received lutetium Lu 177 vipivotide tetraxetan? What prior treatment or treatments did the patient receive?</vt:lpstr>
      <vt:lpstr>A 65-year-old man receiving ADT and abiraterone/prednisone for mHSPC develops new bone metastases (PSMA-positive). Genetic testing is negative for HRR mutations. Regulatory and reimbursement issues aside, what systemic treatment would you most likely recommend?</vt:lpstr>
      <vt:lpstr>Regulatory and reimbursement issues aside, what would you generally recommend first for a patient with PSMA-positive mCRPC (chemotherapy or 177Lu-PSMA-617)?</vt:lpstr>
      <vt:lpstr>Regulatory and reimbursement issues aside, what would you generally prefer  for a patient with PSMA-positive mCRPC and bone-only metastases  (radium-223 or 177Lu-PSMA-617)?</vt:lpstr>
      <vt:lpstr>Based on current clinical trial data and your personal experience, to what extent do you believe the xerostomia associated with lutetium Lu 177 vipivotide tetraxetan is problematic for patients?</vt:lpstr>
      <vt:lpstr>What strategies do you use to prevent and manage the xerostomia associated with lutetium Lu 177 vipivotide tetraxetan?</vt:lpstr>
      <vt:lpstr>Role of novel radiopharmaceuticals in prostate cancer</vt:lpstr>
      <vt:lpstr>PowerPoint Presentation</vt:lpstr>
      <vt:lpstr>VISION: 177Lu-PSMA-617 Phase III trial  </vt:lpstr>
      <vt:lpstr>VISION: 177Lu-PSMA-617 Phase III trial  </vt:lpstr>
      <vt:lpstr>SUVmean on baseline PSMA PET predicts rPFS and OS Kuo et al. EANM 2023</vt:lpstr>
      <vt:lpstr>Overall Survival Nomogram from VISION Herrmann et al. ASCO 2023</vt:lpstr>
      <vt:lpstr>PSMAfore: phase 3, randomized, study of 177Lu-PSMA-617 versus ARPI change in taxane-naive patients with PSMA-positive mCRPC </vt:lpstr>
      <vt:lpstr>Updated rPFS analysis for PSMAfore Sartor et al. ESMO 2023</vt:lpstr>
      <vt:lpstr>Intent-to-treat analysis OS for PSMAfore Sartor et al. ESMO 2023</vt:lpstr>
      <vt:lpstr>177Lu-PNT2002 Demonstrates Initial Safety and Efficacy for mCRPC Press Release: December 18, 2023</vt:lpstr>
      <vt:lpstr>ENZA-p randomized phase II   in mCRPC Emmett  et al, ESMO 2023</vt:lpstr>
      <vt:lpstr>ENZA-p PSA Response Rates  Emmett et al. ESMO 2023</vt:lpstr>
      <vt:lpstr>PSMAddition: Design for Metastatic Castrate-Sensitive Prostate Cancer</vt:lpstr>
      <vt:lpstr>A Phase III Open-label Study Comparing Lutetium (177Lu) Vipivotide Tetraxetan Versus Observation in PSMA Positive Oligometastatic Prostate Cancer (PSMA-DC)</vt:lpstr>
      <vt:lpstr>Targeting DNA damage repair pathways in combination with radionuclides</vt:lpstr>
      <vt:lpstr>Phase I LuPARP study:  177Lu-PSMA-617 and olaparib Sandhu et al. ASCO 2023</vt:lpstr>
      <vt:lpstr>Antigen release from radiated tumor: Synergy with immunotherapies? Kamrava et al., Molecular Biosystems: 5:1249–1372, 2009</vt:lpstr>
      <vt:lpstr>PowerPoint Presentation</vt:lpstr>
      <vt:lpstr>Alpha Particles  (Ra-223, Ac-225, Pb-212, At-211)   </vt:lpstr>
      <vt:lpstr>Critical differences in α and β Particles: Short range, high LET and lethal! </vt:lpstr>
      <vt:lpstr>PowerPoint Presentation</vt:lpstr>
      <vt:lpstr>EORTC GUCG 1333 (PEACE III)</vt:lpstr>
      <vt:lpstr>PowerPoint Presentation</vt:lpstr>
      <vt:lpstr>AlphaBet:  Combination of Radium-223 and  177Lu-PSMA-I&amp;T in men with metastatic castration-resistant prostate cancer    Kostos et al. Front Med  https://doi.org/10.3389/fmed.2022.1059122  NCT05383079</vt:lpstr>
      <vt:lpstr>BAT-RAD Bipolar Androgen Therapy (BAT) and Radium-223 (RAD) in Metastatic Castration-resistant Prostate Cancer (mCRPC)    NCT04704505</vt:lpstr>
      <vt:lpstr>Metastatic Hormone-Sensitive Prostate Cancer with 225Ac-PSMA-617 and No Hormones Sathegke et al. EJNMMI 2023  https://doi.org/10.1007/s00259-023-06165-9</vt:lpstr>
      <vt:lpstr>Challenges: Metastatic prostate cancer is a genetically heterogeneous group of diseases but radiation can kill them all!</vt:lpstr>
      <vt:lpstr>MODULE 5: Promising Investigational Approaches  for Patients with Prostate Cancer – Dr Heath</vt:lpstr>
      <vt:lpstr>Consulting Faculty Questions</vt:lpstr>
      <vt:lpstr>QUESTIONS FOR THE FACULTY </vt:lpstr>
      <vt:lpstr>Consulting Faculty Questions</vt:lpstr>
      <vt:lpstr>QUESTIONS FOR THE FACULTY </vt:lpstr>
      <vt:lpstr>What was the age of the last patient in your practice with metastatic prostate cancer who was enrolled on a clinical trial? On which clinical trial was the patient enrolled and what treatment did they receive?</vt:lpstr>
      <vt:lpstr>Based on emerging positive findings from the Phase III CONTACT-02 study, in which situations, if any, would you use the combination of cabozantinib and atezolizumab?</vt:lpstr>
      <vt:lpstr>Do you believe one or more CDK4/6 inhibitors (eg, abemaciclib) will someday be endorsed for use in metastatic prostate cancer?</vt:lpstr>
      <vt:lpstr>What type(s) of tolerability issues would you anticipate with CDK4/6 inhibitors in metastatic prostate cancer?</vt:lpstr>
      <vt:lpstr>Which investigational approaches do you believe hold the most therapeutic promise in metastatic prostate cancer?</vt:lpstr>
      <vt:lpstr>Prostate Cancer Treatment Updates</vt:lpstr>
      <vt:lpstr>PowerPoint Presentation</vt:lpstr>
      <vt:lpstr>PowerPoint Presentation</vt:lpstr>
      <vt:lpstr>PowerPoint Presentation</vt:lpstr>
      <vt:lpstr>CONTACT-02 Study Design</vt:lpstr>
      <vt:lpstr>PFS per BIRC* (PFS ITT Population†)</vt:lpstr>
      <vt:lpstr>Interim OS (ITT Population)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Silvana Izquierdo</cp:lastModifiedBy>
  <cp:revision>7633</cp:revision>
  <cp:lastPrinted>2020-08-04T16:05:31Z</cp:lastPrinted>
  <dcterms:created xsi:type="dcterms:W3CDTF">2013-03-19T19:50:02Z</dcterms:created>
  <dcterms:modified xsi:type="dcterms:W3CDTF">2024-01-26T13:02:50Z</dcterms:modified>
  <cp:category/>
</cp:coreProperties>
</file>