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presentation.xml" ContentType="application/vnd.openxmlformats-officedocument.presentationml.presentation.main+xml"/>
  <Override PartName="/ppt/slides/slide150.xml" ContentType="application/vnd.openxmlformats-officedocument.presentationml.slid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slideLayouts/slideLayout126.xml" ContentType="application/vnd.openxmlformats-officedocument.presentationml.slideLayou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64.xml" ContentType="application/vnd.openxmlformats-officedocument.presentationml.notesSlide+xml"/>
  <Override PartName="/ppt/slideMasters/slideMaster5.xml" ContentType="application/vnd.openxmlformats-officedocument.presentationml.slideMaster+xml"/>
  <Override PartName="/ppt/notesSlides/notesSlide65.xml" ContentType="application/vnd.openxmlformats-officedocument.presentationml.notesSlide+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Slides/notesSlide66.xml" ContentType="application/vnd.openxmlformats-officedocument.presentationml.notesSlide+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notesSlides/notesSlide67.xml" ContentType="application/vnd.openxmlformats-officedocument.presentationml.notesSlide+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5.xml" ContentType="application/vnd.openxmlformats-officedocument.presentationml.slideLayout+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98.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3.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14.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9.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1.xml" ContentType="application/vnd.openxmlformats-officedocument.theme+xml"/>
  <Override PartName="/ppt/theme/theme12.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11" r:id="rId4"/>
    <p:sldMasterId id="2147484740" r:id="rId5"/>
    <p:sldMasterId id="2147484769" r:id="rId6"/>
    <p:sldMasterId id="2147484781" r:id="rId7"/>
    <p:sldMasterId id="2147484799" r:id="rId8"/>
    <p:sldMasterId id="2147484809" r:id="rId9"/>
    <p:sldMasterId id="2147484835" r:id="rId10"/>
    <p:sldMasterId id="2147484849" r:id="rId11"/>
    <p:sldMasterId id="2147484854" r:id="rId12"/>
    <p:sldMasterId id="2147484869" r:id="rId13"/>
    <p:sldMasterId id="2147484884" r:id="rId14"/>
    <p:sldMasterId id="2147484887" r:id="rId15"/>
    <p:sldMasterId id="2147484889" r:id="rId16"/>
  </p:sldMasterIdLst>
  <p:notesMasterIdLst>
    <p:notesMasterId r:id="rId182"/>
  </p:notesMasterIdLst>
  <p:handoutMasterIdLst>
    <p:handoutMasterId r:id="rId183"/>
  </p:handoutMasterIdLst>
  <p:sldIdLst>
    <p:sldId id="2147483534" r:id="rId17"/>
    <p:sldId id="2147480044" r:id="rId18"/>
    <p:sldId id="2147480949" r:id="rId19"/>
    <p:sldId id="2147483572" r:id="rId20"/>
    <p:sldId id="2147483574" r:id="rId21"/>
    <p:sldId id="2147483575" r:id="rId22"/>
    <p:sldId id="2147483573" r:id="rId23"/>
    <p:sldId id="2147471659" r:id="rId24"/>
    <p:sldId id="13407" r:id="rId25"/>
    <p:sldId id="2147483567" r:id="rId26"/>
    <p:sldId id="260" r:id="rId27"/>
    <p:sldId id="2147480206" r:id="rId28"/>
    <p:sldId id="2147483578" r:id="rId29"/>
    <p:sldId id="2147480203" r:id="rId30"/>
    <p:sldId id="257" r:id="rId31"/>
    <p:sldId id="2147480211" r:id="rId32"/>
    <p:sldId id="2147483634" r:id="rId33"/>
    <p:sldId id="2147483636" r:id="rId34"/>
    <p:sldId id="262" r:id="rId35"/>
    <p:sldId id="263" r:id="rId36"/>
    <p:sldId id="376" r:id="rId37"/>
    <p:sldId id="264" r:id="rId38"/>
    <p:sldId id="377" r:id="rId39"/>
    <p:sldId id="265" r:id="rId40"/>
    <p:sldId id="266" r:id="rId41"/>
    <p:sldId id="267" r:id="rId42"/>
    <p:sldId id="371" r:id="rId43"/>
    <p:sldId id="372" r:id="rId44"/>
    <p:sldId id="374" r:id="rId45"/>
    <p:sldId id="375" r:id="rId46"/>
    <p:sldId id="373" r:id="rId47"/>
    <p:sldId id="378" r:id="rId48"/>
    <p:sldId id="379" r:id="rId49"/>
    <p:sldId id="268" r:id="rId50"/>
    <p:sldId id="2147480207" r:id="rId51"/>
    <p:sldId id="2147480200" r:id="rId52"/>
    <p:sldId id="2147483638" r:id="rId53"/>
    <p:sldId id="2147483639" r:id="rId54"/>
    <p:sldId id="2147480197" r:id="rId55"/>
    <p:sldId id="261" r:id="rId56"/>
    <p:sldId id="2147483637" r:id="rId57"/>
    <p:sldId id="2107" r:id="rId58"/>
    <p:sldId id="894" r:id="rId59"/>
    <p:sldId id="2147474032" r:id="rId60"/>
    <p:sldId id="1093" r:id="rId61"/>
    <p:sldId id="2147474035" r:id="rId62"/>
    <p:sldId id="2218" r:id="rId63"/>
    <p:sldId id="2249" r:id="rId64"/>
    <p:sldId id="2147474036" r:id="rId65"/>
    <p:sldId id="2147474038" r:id="rId66"/>
    <p:sldId id="2262" r:id="rId67"/>
    <p:sldId id="2147474039" r:id="rId68"/>
    <p:sldId id="1993219319" r:id="rId69"/>
    <p:sldId id="1993219334" r:id="rId70"/>
    <p:sldId id="1993219332" r:id="rId71"/>
    <p:sldId id="1993219342" r:id="rId72"/>
    <p:sldId id="2147474028" r:id="rId73"/>
    <p:sldId id="2147474029" r:id="rId74"/>
    <p:sldId id="2147474027" r:id="rId75"/>
    <p:sldId id="2147474022" r:id="rId76"/>
    <p:sldId id="2147474040" r:id="rId77"/>
    <p:sldId id="2147480208" r:id="rId78"/>
    <p:sldId id="2147480213" r:id="rId79"/>
    <p:sldId id="2147483641" r:id="rId80"/>
    <p:sldId id="2147483642" r:id="rId81"/>
    <p:sldId id="2147480215" r:id="rId82"/>
    <p:sldId id="2147483640" r:id="rId83"/>
    <p:sldId id="2147483643" r:id="rId84"/>
    <p:sldId id="2147473797" r:id="rId85"/>
    <p:sldId id="2147473898" r:id="rId86"/>
    <p:sldId id="2147472453" r:id="rId87"/>
    <p:sldId id="2147472454" r:id="rId88"/>
    <p:sldId id="2147473988" r:id="rId89"/>
    <p:sldId id="2147473841" r:id="rId90"/>
    <p:sldId id="452" r:id="rId91"/>
    <p:sldId id="2147473980" r:id="rId92"/>
    <p:sldId id="2147473986" r:id="rId93"/>
    <p:sldId id="2147473975" r:id="rId94"/>
    <p:sldId id="2147473976" r:id="rId95"/>
    <p:sldId id="2147473987" r:id="rId96"/>
    <p:sldId id="2147473989" r:id="rId97"/>
    <p:sldId id="2147472443" r:id="rId98"/>
    <p:sldId id="2147473990" r:id="rId99"/>
    <p:sldId id="2147472385" r:id="rId100"/>
    <p:sldId id="2147473873" r:id="rId101"/>
    <p:sldId id="2147473992" r:id="rId102"/>
    <p:sldId id="2147473905" r:id="rId103"/>
    <p:sldId id="269" r:id="rId104"/>
    <p:sldId id="2147473953" r:id="rId105"/>
    <p:sldId id="2147473906" r:id="rId106"/>
    <p:sldId id="2147473991" r:id="rId107"/>
    <p:sldId id="2147480209" r:id="rId108"/>
    <p:sldId id="2147480214" r:id="rId109"/>
    <p:sldId id="2147483644" r:id="rId110"/>
    <p:sldId id="2147483645" r:id="rId111"/>
    <p:sldId id="2147483646" r:id="rId112"/>
    <p:sldId id="2147483647" r:id="rId113"/>
    <p:sldId id="270" r:id="rId114"/>
    <p:sldId id="311" r:id="rId115"/>
    <p:sldId id="313" r:id="rId116"/>
    <p:sldId id="314" r:id="rId117"/>
    <p:sldId id="315" r:id="rId118"/>
    <p:sldId id="317" r:id="rId119"/>
    <p:sldId id="318" r:id="rId120"/>
    <p:sldId id="326" r:id="rId121"/>
    <p:sldId id="320" r:id="rId122"/>
    <p:sldId id="321" r:id="rId123"/>
    <p:sldId id="322" r:id="rId124"/>
    <p:sldId id="323" r:id="rId125"/>
    <p:sldId id="304" r:id="rId126"/>
    <p:sldId id="305" r:id="rId127"/>
    <p:sldId id="306" r:id="rId128"/>
    <p:sldId id="307" r:id="rId129"/>
    <p:sldId id="308" r:id="rId130"/>
    <p:sldId id="309" r:id="rId131"/>
    <p:sldId id="310" r:id="rId132"/>
    <p:sldId id="312" r:id="rId133"/>
    <p:sldId id="325" r:id="rId134"/>
    <p:sldId id="316" r:id="rId135"/>
    <p:sldId id="329" r:id="rId136"/>
    <p:sldId id="319" r:id="rId137"/>
    <p:sldId id="324" r:id="rId138"/>
    <p:sldId id="327" r:id="rId139"/>
    <p:sldId id="333" r:id="rId140"/>
    <p:sldId id="331" r:id="rId141"/>
    <p:sldId id="330" r:id="rId142"/>
    <p:sldId id="328" r:id="rId143"/>
    <p:sldId id="2147480210" r:id="rId144"/>
    <p:sldId id="2147480219" r:id="rId145"/>
    <p:sldId id="259" r:id="rId146"/>
    <p:sldId id="258" r:id="rId147"/>
    <p:sldId id="256" r:id="rId148"/>
    <p:sldId id="271" r:id="rId149"/>
    <p:sldId id="272" r:id="rId150"/>
    <p:sldId id="273" r:id="rId151"/>
    <p:sldId id="274" r:id="rId152"/>
    <p:sldId id="275" r:id="rId153"/>
    <p:sldId id="276" r:id="rId154"/>
    <p:sldId id="277" r:id="rId155"/>
    <p:sldId id="278" r:id="rId156"/>
    <p:sldId id="279" r:id="rId157"/>
    <p:sldId id="280" r:id="rId158"/>
    <p:sldId id="281" r:id="rId159"/>
    <p:sldId id="282" r:id="rId160"/>
    <p:sldId id="283" r:id="rId161"/>
    <p:sldId id="284" r:id="rId162"/>
    <p:sldId id="285" r:id="rId163"/>
    <p:sldId id="286" r:id="rId164"/>
    <p:sldId id="287" r:id="rId165"/>
    <p:sldId id="288" r:id="rId166"/>
    <p:sldId id="289" r:id="rId167"/>
    <p:sldId id="290" r:id="rId168"/>
    <p:sldId id="291" r:id="rId169"/>
    <p:sldId id="292" r:id="rId170"/>
    <p:sldId id="293" r:id="rId171"/>
    <p:sldId id="294" r:id="rId172"/>
    <p:sldId id="295" r:id="rId173"/>
    <p:sldId id="296" r:id="rId174"/>
    <p:sldId id="297" r:id="rId175"/>
    <p:sldId id="298" r:id="rId176"/>
    <p:sldId id="299" r:id="rId177"/>
    <p:sldId id="300" r:id="rId178"/>
    <p:sldId id="301" r:id="rId179"/>
    <p:sldId id="302" r:id="rId180"/>
    <p:sldId id="303" r:id="rId181"/>
  </p:sldIdLst>
  <p:sldSz cx="12192000" cy="6858000"/>
  <p:notesSz cx="7772400" cy="10058400"/>
  <p:custDataLst>
    <p:tags r:id="rId18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E9"/>
    <a:srgbClr val="002AFA"/>
    <a:srgbClr val="FF40FF"/>
    <a:srgbClr val="000000"/>
    <a:srgbClr val="002B4E"/>
    <a:srgbClr val="0432FF"/>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0" autoAdjust="0"/>
    <p:restoredTop sz="95102" autoAdjust="0"/>
  </p:normalViewPr>
  <p:slideViewPr>
    <p:cSldViewPr>
      <p:cViewPr varScale="1">
        <p:scale>
          <a:sx n="117" d="100"/>
          <a:sy n="117" d="100"/>
        </p:scale>
        <p:origin x="928" y="176"/>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customXml" Target="../customXml/item2.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tags" Target="tags/tag1.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0" Type="http://schemas.openxmlformats.org/officeDocument/2006/relationships/customXml" Target="../customXml/item1.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presProps" Target="presProps.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from randomization, months</c:v>
                </c:pt>
              </c:strCache>
            </c:strRef>
          </c:tx>
          <c:spPr>
            <a:solidFill>
              <a:schemeClr val="accent1"/>
            </a:solidFill>
            <a:ln>
              <a:noFill/>
            </a:ln>
            <a:effectLst/>
          </c:spPr>
          <c:invertIfNegative val="0"/>
          <c:cat>
            <c:strRef>
              <c:f>Sheet1!$A$2:$A$4</c:f>
              <c:strCache>
                <c:ptCount val="3"/>
                <c:pt idx="0">
                  <c:v>Arm 3: Abiraterone + olaparib</c:v>
                </c:pt>
                <c:pt idx="1">
                  <c:v>Arm 2: Olaparib followed by abiraterone</c:v>
                </c:pt>
                <c:pt idx="2">
                  <c:v>Arm 1: Abiraterone followed by olaparib</c:v>
                </c:pt>
              </c:strCache>
            </c:strRef>
          </c:cat>
          <c:val>
            <c:numRef>
              <c:f>Sheet1!$B$2:$B$4</c:f>
              <c:numCache>
                <c:formatCode>General</c:formatCode>
                <c:ptCount val="3"/>
                <c:pt idx="0">
                  <c:v>39</c:v>
                </c:pt>
                <c:pt idx="1">
                  <c:v>16</c:v>
                </c:pt>
                <c:pt idx="2">
                  <c:v>16</c:v>
                </c:pt>
              </c:numCache>
            </c:numRef>
          </c:val>
          <c:extLst>
            <c:ext xmlns:c16="http://schemas.microsoft.com/office/drawing/2014/chart" uri="{C3380CC4-5D6E-409C-BE32-E72D297353CC}">
              <c16:uniqueId val="{00000000-E275-A04E-A12F-90013AC4BCC6}"/>
            </c:ext>
          </c:extLst>
        </c:ser>
        <c:dLbls>
          <c:showLegendKey val="0"/>
          <c:showVal val="0"/>
          <c:showCatName val="0"/>
          <c:showSerName val="0"/>
          <c:showPercent val="0"/>
          <c:showBubbleSize val="0"/>
        </c:dLbls>
        <c:gapWidth val="139"/>
        <c:axId val="1049035376"/>
        <c:axId val="1049037104"/>
      </c:barChart>
      <c:catAx>
        <c:axId val="1049035376"/>
        <c:scaling>
          <c:orientation val="minMax"/>
        </c:scaling>
        <c:delete val="1"/>
        <c:axPos val="l"/>
        <c:numFmt formatCode="General" sourceLinked="1"/>
        <c:majorTickMark val="none"/>
        <c:minorTickMark val="none"/>
        <c:tickLblPos val="nextTo"/>
        <c:crossAx val="1049037104"/>
        <c:crosses val="autoZero"/>
        <c:auto val="0"/>
        <c:lblAlgn val="ctr"/>
        <c:lblOffset val="100"/>
        <c:noMultiLvlLbl val="0"/>
      </c:catAx>
      <c:valAx>
        <c:axId val="1049037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903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6/5/24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bi.nlm.nih.gov/pmc/articles/PMC6583915/figure/f1/"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9997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5268066" y="6658360"/>
            <a:ext cx="4026749" cy="350439"/>
          </a:xfrm>
          <a:prstGeom prst="rect">
            <a:avLst/>
          </a:prstGeom>
          <a:noFill/>
          <a:ln w="9525">
            <a:noFill/>
            <a:miter lim="800000"/>
            <a:headEnd/>
            <a:tailEnd/>
          </a:ln>
        </p:spPr>
        <p:txBody>
          <a:bodyPr lIns="93104" tIns="46553" rIns="93104" bIns="46553" anchor="b"/>
          <a:lstStyle/>
          <a:p>
            <a:pPr marL="0" marR="0" lvl="0" indent="0" algn="r" defTabSz="920750" rtl="0" eaLnBrk="0" fontAlgn="base" latinLnBrk="0" hangingPunct="0">
              <a:lnSpc>
                <a:spcPct val="100000"/>
              </a:lnSpc>
              <a:spcBef>
                <a:spcPct val="0"/>
              </a:spcBef>
              <a:spcAft>
                <a:spcPct val="0"/>
              </a:spcAft>
              <a:buClrTx/>
              <a:buSzTx/>
              <a:buFontTx/>
              <a:buNone/>
              <a:tabLst/>
              <a:defRPr/>
            </a:pPr>
            <a:fld id="{CA734AED-6956-4432-B73B-44B5BFFF3EE4}" type="slidenum">
              <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2075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8435" name="Rectangle 2"/>
          <p:cNvSpPr>
            <a:spLocks noGrp="1" noRot="1" noChangeAspect="1" noChangeArrowheads="1" noTextEdit="1"/>
          </p:cNvSpPr>
          <p:nvPr>
            <p:ph type="sldImg"/>
          </p:nvPr>
        </p:nvSpPr>
        <p:spPr>
          <a:xfrm>
            <a:off x="2314575" y="527050"/>
            <a:ext cx="4668838" cy="2627313"/>
          </a:xfrm>
          <a:ln/>
        </p:spPr>
      </p:sp>
      <p:sp>
        <p:nvSpPr>
          <p:cNvPr id="18436" name="Rectangle 3"/>
          <p:cNvSpPr>
            <a:spLocks noGrp="1" noChangeArrowheads="1"/>
          </p:cNvSpPr>
          <p:nvPr>
            <p:ph type="body" idx="1"/>
          </p:nvPr>
        </p:nvSpPr>
        <p:spPr>
          <a:xfrm>
            <a:off x="930592" y="3329980"/>
            <a:ext cx="7435218" cy="3153959"/>
          </a:xfrm>
          <a:noFill/>
          <a:ln/>
        </p:spPr>
        <p:txBody>
          <a:bodyPr lIns="93104" tIns="46553" rIns="93104" bIns="46553"/>
          <a:lstStyle/>
          <a:p>
            <a:endParaRPr lang="en-US" sz="1600">
              <a:latin typeface="Times" charset="0"/>
            </a:endParaRPr>
          </a:p>
        </p:txBody>
      </p:sp>
    </p:spTree>
    <p:extLst>
      <p:ext uri="{BB962C8B-B14F-4D97-AF65-F5344CB8AC3E}">
        <p14:creationId xmlns:p14="http://schemas.microsoft.com/office/powerpoint/2010/main" val="3404801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2535238" y="696913"/>
            <a:ext cx="4235450" cy="2382837"/>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420324" y="3310574"/>
            <a:ext cx="6476061" cy="895758"/>
          </a:xfrm>
          <a:prstGeom prst="rect">
            <a:avLst/>
          </a:prstGeom>
          <a:noFill/>
          <a:ln>
            <a:miter lim="800000"/>
            <a:headEnd/>
            <a:tailEnd/>
          </a:ln>
        </p:spPr>
        <p:txBody>
          <a:bodyPr lIns="0" tIns="0" rIns="0" bIns="0">
            <a:spAutoFit/>
          </a:bodyPr>
          <a:lstStyle/>
          <a:p>
            <a:pPr marL="196922" indent="-196922" eaLnBrk="1">
              <a:lnSpc>
                <a:spcPct val="97000"/>
              </a:lnSpc>
              <a:spcBef>
                <a:spcPct val="0"/>
              </a:spcBef>
              <a:buSzPct val="45000"/>
              <a:tabLst>
                <a:tab pos="660269" algn="l"/>
                <a:tab pos="1320538" algn="l"/>
                <a:tab pos="1980808" algn="l"/>
                <a:tab pos="2641077" algn="l"/>
                <a:tab pos="3301346" algn="l"/>
                <a:tab pos="3961615" algn="l"/>
                <a:tab pos="4621884" algn="l"/>
              </a:tabLst>
            </a:pPr>
            <a:endParaRPr lang="en-GB" dirty="0">
              <a:latin typeface="Arial" charset="0"/>
              <a:ea typeface="Gothic" charset="0"/>
              <a:cs typeface="Gothic" charset="0"/>
            </a:endParaRPr>
          </a:p>
        </p:txBody>
      </p:sp>
    </p:spTree>
    <p:extLst>
      <p:ext uri="{BB962C8B-B14F-4D97-AF65-F5344CB8AC3E}">
        <p14:creationId xmlns:p14="http://schemas.microsoft.com/office/powerpoint/2010/main" val="211030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9163" rtl="0" eaLnBrk="0" fontAlgn="base" latinLnBrk="0" hangingPunct="0">
              <a:lnSpc>
                <a:spcPct val="100000"/>
              </a:lnSpc>
              <a:spcBef>
                <a:spcPct val="0"/>
              </a:spcBef>
              <a:spcAft>
                <a:spcPct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Times" charset="0"/>
                <a:ea typeface="ＭＳ Ｐゴシック" pitchFamily="34" charset="-128"/>
                <a:cs typeface="+mn-cs"/>
              </a:rPr>
              <a:pPr marL="0" marR="0" lvl="0" indent="0" algn="r" defTabSz="919163"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Times" charset="0"/>
              <a:ea typeface="ＭＳ Ｐゴシック" pitchFamily="34" charset="-128"/>
              <a:cs typeface="+mn-cs"/>
            </a:endParaRPr>
          </a:p>
        </p:txBody>
      </p:sp>
    </p:spTree>
    <p:extLst>
      <p:ext uri="{BB962C8B-B14F-4D97-AF65-F5344CB8AC3E}">
        <p14:creationId xmlns:p14="http://schemas.microsoft.com/office/powerpoint/2010/main" val="74342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73702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96880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9234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155184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6600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127397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184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0" fontAlgn="base" latinLnBrk="0" hangingPunct="0">
              <a:lnSpc>
                <a:spcPct val="100000"/>
              </a:lnSpc>
              <a:spcBef>
                <a:spcPct val="0"/>
              </a:spcBef>
              <a:spcAft>
                <a:spcPct val="0"/>
              </a:spcAft>
              <a:buClrTx/>
              <a:buSzTx/>
              <a:buFontTx/>
              <a:buNone/>
              <a:tabLst/>
              <a:defRPr/>
            </a:pPr>
            <a:fld id="{148CAF4D-206E-440C-87E5-3F1A07A7D97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pPr marL="0" marR="0" lvl="0" indent="0" algn="r" defTabSz="936625" rtl="0" eaLnBrk="0" fontAlgn="base" latinLnBrk="0" hangingPunct="0">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548021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0" fontAlgn="base" latinLnBrk="0" hangingPunct="0">
              <a:lnSpc>
                <a:spcPct val="100000"/>
              </a:lnSpc>
              <a:spcBef>
                <a:spcPct val="0"/>
              </a:spcBef>
              <a:spcAft>
                <a:spcPct val="0"/>
              </a:spcAft>
              <a:buClrTx/>
              <a:buSzTx/>
              <a:buFontTx/>
              <a:buNone/>
              <a:tabLst/>
              <a:defRPr/>
            </a:pPr>
            <a:fld id="{148CAF4D-206E-440C-87E5-3F1A07A7D97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pPr marL="0" marR="0" lvl="0" indent="0" algn="r" defTabSz="936625" rtl="0" eaLnBrk="0" fontAlgn="base" latinLnBrk="0" hangingPunct="0">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196667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63</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2822657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66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918275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3901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5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histogram above shows the frequency and type of GAs with the most frequent ones in    </a:t>
            </a:r>
            <a:r>
              <a:rPr lang="en-US" sz="1200" b="1" baseline="0" dirty="0"/>
              <a:t>&lt;CLICK&gt;     </a:t>
            </a:r>
            <a:r>
              <a:rPr lang="en-US" sz="1200" kern="1200" dirty="0">
                <a:solidFill>
                  <a:schemeClr val="tx1"/>
                </a:solidFill>
                <a:effectLst/>
                <a:latin typeface="+mn-lt"/>
                <a:ea typeface="+mn-ea"/>
                <a:cs typeface="+mn-cs"/>
              </a:rPr>
              <a:t>TP53, PTEN, AR, MYC, and BRCA2.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of the alterations detected are targetable with drugs</a:t>
            </a:r>
            <a:r>
              <a:rPr lang="en-US" sz="1200" kern="1200" baseline="0" dirty="0">
                <a:solidFill>
                  <a:schemeClr val="tx1"/>
                </a:solidFill>
                <a:effectLst/>
                <a:latin typeface="+mn-lt"/>
                <a:ea typeface="+mn-ea"/>
                <a:cs typeface="+mn-cs"/>
              </a:rPr>
              <a:t> already available in the clinic. </a:t>
            </a:r>
            <a:r>
              <a:rPr lang="it-IT" b="0" i="0" dirty="0">
                <a:solidFill>
                  <a:srgbClr val="333333"/>
                </a:solidFill>
                <a:effectLst/>
                <a:highlight>
                  <a:srgbClr val="FFFCF0"/>
                </a:highlight>
                <a:latin typeface="Cambria" panose="02040503050406030204" pitchFamily="18" charset="0"/>
              </a:rPr>
              <a:t>Fanconi anemia/interstrand crosslink repair (FA/ICL). </a:t>
            </a:r>
            <a:r>
              <a:rPr lang="en-US" b="0" i="0" dirty="0">
                <a:solidFill>
                  <a:srgbClr val="212121"/>
                </a:solidFill>
                <a:effectLst/>
                <a:highlight>
                  <a:srgbClr val="FFFFFF"/>
                </a:highlight>
                <a:latin typeface="Cambria" panose="02040503050406030204" pitchFamily="18" charset="0"/>
              </a:rPr>
              <a:t>Homologous recombination repair (HRR)–related pathway alterations were observed in 23.4% of cases (</a:t>
            </a:r>
            <a:r>
              <a:rPr lang="en-US" b="0" i="0" u="sng" dirty="0">
                <a:solidFill>
                  <a:srgbClr val="376FAA"/>
                </a:solidFill>
                <a:effectLst/>
                <a:highlight>
                  <a:srgbClr val="FFFFFF"/>
                </a:highlight>
                <a:latin typeface="Cambria" panose="02040503050406030204" pitchFamily="18" charset="0"/>
                <a:hlinkClick r:id="rId3"/>
              </a:rPr>
              <a:t>Fig 1B</a:t>
            </a:r>
            <a:r>
              <a:rPr lang="en-US" b="0" i="0" dirty="0">
                <a:solidFill>
                  <a:srgbClr val="212121"/>
                </a:solidFill>
                <a:effectLst/>
                <a:highlight>
                  <a:srgbClr val="FFFFFF"/>
                </a:highlight>
                <a:latin typeface="Cambria" panose="02040503050406030204" pitchFamily="18" charset="0"/>
              </a:rPr>
              <a:t>), and other DNA repair pathway alterations included Fanconi anemia/interstrand crosslink repair (FA/ICL) genes (4.8%), </a:t>
            </a:r>
            <a:r>
              <a:rPr lang="en-US" b="0" i="1" dirty="0">
                <a:solidFill>
                  <a:srgbClr val="212121"/>
                </a:solidFill>
                <a:effectLst/>
                <a:highlight>
                  <a:srgbClr val="FFFFFF"/>
                </a:highlight>
                <a:latin typeface="Cambria" panose="02040503050406030204" pitchFamily="18" charset="0"/>
              </a:rPr>
              <a:t>CDK12</a:t>
            </a:r>
            <a:r>
              <a:rPr lang="en-US" b="0" i="0" dirty="0">
                <a:solidFill>
                  <a:srgbClr val="212121"/>
                </a:solidFill>
                <a:effectLst/>
                <a:highlight>
                  <a:srgbClr val="FFFFFF"/>
                </a:highlight>
                <a:latin typeface="Cambria" panose="02040503050406030204" pitchFamily="18" charset="0"/>
              </a:rPr>
              <a:t> (5.6%), mismatch repair (MMR) genes (4.3%), and the DNA polymerase gene </a:t>
            </a:r>
            <a:r>
              <a:rPr lang="en-US" b="0" i="1" dirty="0">
                <a:solidFill>
                  <a:srgbClr val="212121"/>
                </a:solidFill>
                <a:effectLst/>
                <a:highlight>
                  <a:srgbClr val="FFFFFF"/>
                </a:highlight>
                <a:latin typeface="Cambria" panose="02040503050406030204" pitchFamily="18" charset="0"/>
              </a:rPr>
              <a:t>POLE</a:t>
            </a:r>
            <a:r>
              <a:rPr lang="en-US" b="0" i="0" dirty="0">
                <a:solidFill>
                  <a:srgbClr val="212121"/>
                </a:solidFill>
                <a:effectLst/>
                <a:highlight>
                  <a:srgbClr val="FFFFFF"/>
                </a:highlight>
                <a:latin typeface="Cambria" panose="02040503050406030204" pitchFamily="18" charset="0"/>
              </a:rPr>
              <a:t> (0.1%; </a:t>
            </a:r>
            <a:r>
              <a:rPr lang="en-US" b="0" i="0" u="sng" dirty="0">
                <a:solidFill>
                  <a:srgbClr val="376FAA"/>
                </a:solidFill>
                <a:effectLst/>
                <a:highlight>
                  <a:srgbClr val="FFFFFF"/>
                </a:highlight>
                <a:latin typeface="Cambria" panose="02040503050406030204" pitchFamily="18" charset="0"/>
                <a:hlinkClick r:id="rId3"/>
              </a:rPr>
              <a:t>Fig 1B</a:t>
            </a:r>
            <a:r>
              <a:rPr lang="en-US" b="0" i="0" dirty="0">
                <a:solidFill>
                  <a:srgbClr val="212121"/>
                </a:solidFill>
                <a:effectLst/>
                <a:highlight>
                  <a:srgbClr val="FFFFFF"/>
                </a:highlight>
                <a:latin typeface="Cambria" panose="02040503050406030204" pitchFamily="18" charset="0"/>
              </a:rPr>
              <a:t>).</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998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2559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65FF4-0C0D-45A2-B791-E4272AD80B8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8448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65FF4-0C0D-45A2-B791-E4272AD80B8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498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65FF4-0C0D-45A2-B791-E4272AD80B8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1024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65FF4-0C0D-45A2-B791-E4272AD80B8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6189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65FF4-0C0D-45A2-B791-E4272AD80B8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8353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5000" y="327025"/>
            <a:ext cx="5588000" cy="3143250"/>
          </a:xfrm>
        </p:spPr>
      </p:sp>
      <p:sp>
        <p:nvSpPr>
          <p:cNvPr id="9" name="Notes Placeholder 8"/>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4149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7FAAB71C-3376-41BE-815B-8504D0DEDA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89C9E19B-465F-4361-BE4B-17BC2B8FA4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14400" lvl="2" indent="0">
              <a:buFontTx/>
              <a:buNone/>
            </a:pPr>
            <a:endParaRPr lang="en-US" altLang="en-US" dirty="0"/>
          </a:p>
        </p:txBody>
      </p:sp>
      <p:sp>
        <p:nvSpPr>
          <p:cNvPr id="120836" name="Slide Number Placeholder 3">
            <a:extLst>
              <a:ext uri="{FF2B5EF4-FFF2-40B4-BE49-F238E27FC236}">
                <a16:creationId xmlns:a16="http://schemas.microsoft.com/office/drawing/2014/main" id="{60DD0B27-5173-48D9-B3BD-49FD90742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18942A-42CD-4ED7-B1ED-4FE09831A7D7}" type="slidenum">
              <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3278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4382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3508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6830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(Swami, AUA, 2024, Abs#24-7158)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I select a given combination: 1) For new mCRPC with BRCA1/2 mutations, I use the PARPi combinations based on my selection of the partner ARPI; 2) For new mCRPC with non-BRCA1/2 </a:t>
            </a:r>
            <a:r>
              <a:rPr lang="en-US" dirty="0" err="1"/>
              <a:t>HRRm</a:t>
            </a:r>
            <a:r>
              <a:rPr lang="en-US" dirty="0"/>
              <a:t>, I use enzalutamide plus talazoparib</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65FF4-0C0D-45A2-B791-E4272AD80B8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0813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93</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189117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14</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873997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554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3501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26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3EF0A-E6C6-4554-88B7-3DA3009112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785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203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989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3588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064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677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5" marR="3810" algn="just" defTabSz="685800"/>
            <a:r>
              <a:rPr lang="en-GB" sz="800">
                <a:solidFill>
                  <a:prstClr val="black"/>
                </a:solidFill>
                <a:latin typeface="Arial"/>
                <a:cs typeface="Arial"/>
              </a:rPr>
              <a:t>A</a:t>
            </a:r>
            <a:r>
              <a:rPr lang="en-GB" sz="800" spc="-4">
                <a:solidFill>
                  <a:prstClr val="black"/>
                </a:solidFill>
                <a:latin typeface="Arial"/>
                <a:cs typeface="Arial"/>
              </a:rPr>
              <a:t>R</a:t>
            </a:r>
            <a:r>
              <a:rPr lang="en-GB" sz="800">
                <a:solidFill>
                  <a:prstClr val="black"/>
                </a:solidFill>
                <a:latin typeface="Arial"/>
                <a:cs typeface="Arial"/>
              </a:rPr>
              <a:t>PI,</a:t>
            </a:r>
            <a:r>
              <a:rPr lang="en-GB" sz="800" spc="-4">
                <a:solidFill>
                  <a:prstClr val="black"/>
                </a:solidFill>
                <a:latin typeface="Arial"/>
                <a:cs typeface="Arial"/>
              </a:rPr>
              <a:t> androge</a:t>
            </a:r>
            <a:r>
              <a:rPr lang="en-GB" sz="800">
                <a:solidFill>
                  <a:prstClr val="black"/>
                </a:solidFill>
                <a:latin typeface="Arial"/>
                <a:cs typeface="Arial"/>
              </a:rPr>
              <a:t>n</a:t>
            </a:r>
            <a:r>
              <a:rPr lang="en-GB" sz="800" spc="26">
                <a:solidFill>
                  <a:prstClr val="black"/>
                </a:solidFill>
                <a:latin typeface="Arial"/>
                <a:cs typeface="Arial"/>
              </a:rPr>
              <a:t> </a:t>
            </a:r>
            <a:r>
              <a:rPr lang="en-GB" sz="800" spc="-4">
                <a:solidFill>
                  <a:prstClr val="black"/>
                </a:solidFill>
                <a:latin typeface="Arial"/>
                <a:cs typeface="Arial"/>
              </a:rPr>
              <a:t>re</a:t>
            </a:r>
            <a:r>
              <a:rPr lang="en-GB" sz="800">
                <a:solidFill>
                  <a:prstClr val="black"/>
                </a:solidFill>
                <a:latin typeface="Arial"/>
                <a:cs typeface="Arial"/>
              </a:rPr>
              <a:t>c</a:t>
            </a:r>
            <a:r>
              <a:rPr lang="en-GB" sz="800" spc="-4">
                <a:solidFill>
                  <a:prstClr val="black"/>
                </a:solidFill>
                <a:latin typeface="Arial"/>
                <a:cs typeface="Arial"/>
              </a:rPr>
              <a:t>ep</a:t>
            </a:r>
            <a:r>
              <a:rPr lang="en-GB" sz="800">
                <a:solidFill>
                  <a:prstClr val="black"/>
                </a:solidFill>
                <a:latin typeface="Arial"/>
                <a:cs typeface="Arial"/>
              </a:rPr>
              <a:t>t</a:t>
            </a:r>
            <a:r>
              <a:rPr lang="en-GB" sz="800" spc="-4">
                <a:solidFill>
                  <a:prstClr val="black"/>
                </a:solidFill>
                <a:latin typeface="Arial"/>
                <a:cs typeface="Arial"/>
              </a:rPr>
              <a:t>o</a:t>
            </a:r>
            <a:r>
              <a:rPr lang="en-GB" sz="800">
                <a:solidFill>
                  <a:prstClr val="black"/>
                </a:solidFill>
                <a:latin typeface="Arial"/>
                <a:cs typeface="Arial"/>
              </a:rPr>
              <a:t>r</a:t>
            </a:r>
            <a:r>
              <a:rPr lang="en-GB" sz="800" spc="8">
                <a:solidFill>
                  <a:prstClr val="black"/>
                </a:solidFill>
                <a:latin typeface="Arial"/>
                <a:cs typeface="Arial"/>
              </a:rPr>
              <a:t> </a:t>
            </a:r>
            <a:r>
              <a:rPr lang="en-GB" sz="800" spc="-4">
                <a:solidFill>
                  <a:prstClr val="black"/>
                </a:solidFill>
                <a:latin typeface="Arial"/>
                <a:cs typeface="Arial"/>
              </a:rPr>
              <a:t>pa</a:t>
            </a:r>
            <a:r>
              <a:rPr lang="en-GB" sz="800">
                <a:solidFill>
                  <a:prstClr val="black"/>
                </a:solidFill>
                <a:latin typeface="Arial"/>
                <a:cs typeface="Arial"/>
              </a:rPr>
              <a:t>t</a:t>
            </a:r>
            <a:r>
              <a:rPr lang="en-GB" sz="800" spc="-4">
                <a:solidFill>
                  <a:prstClr val="black"/>
                </a:solidFill>
                <a:latin typeface="Arial"/>
                <a:cs typeface="Arial"/>
              </a:rPr>
              <a:t>h</a:t>
            </a:r>
            <a:r>
              <a:rPr lang="en-GB" sz="800" spc="-15">
                <a:solidFill>
                  <a:prstClr val="black"/>
                </a:solidFill>
                <a:latin typeface="Arial"/>
                <a:cs typeface="Arial"/>
              </a:rPr>
              <a:t>w</a:t>
            </a:r>
            <a:r>
              <a:rPr lang="en-GB" sz="800" spc="-4">
                <a:solidFill>
                  <a:prstClr val="black"/>
                </a:solidFill>
                <a:latin typeface="Arial"/>
                <a:cs typeface="Arial"/>
              </a:rPr>
              <a:t>a</a:t>
            </a:r>
            <a:r>
              <a:rPr lang="en-GB" sz="800">
                <a:solidFill>
                  <a:prstClr val="black"/>
                </a:solidFill>
                <a:latin typeface="Arial"/>
                <a:cs typeface="Arial"/>
              </a:rPr>
              <a:t>y</a:t>
            </a:r>
            <a:r>
              <a:rPr lang="en-GB" sz="800" spc="23">
                <a:solidFill>
                  <a:prstClr val="black"/>
                </a:solidFill>
                <a:latin typeface="Arial"/>
                <a:cs typeface="Arial"/>
              </a:rPr>
              <a:t> </a:t>
            </a:r>
            <a:r>
              <a:rPr lang="en-GB" sz="800">
                <a:solidFill>
                  <a:prstClr val="black"/>
                </a:solidFill>
                <a:latin typeface="Arial"/>
                <a:cs typeface="Arial"/>
              </a:rPr>
              <a:t>in</a:t>
            </a:r>
            <a:r>
              <a:rPr lang="en-GB" sz="800" spc="-4">
                <a:solidFill>
                  <a:prstClr val="black"/>
                </a:solidFill>
                <a:latin typeface="Arial"/>
                <a:cs typeface="Arial"/>
              </a:rPr>
              <a:t>h</a:t>
            </a:r>
            <a:r>
              <a:rPr lang="en-GB" sz="800">
                <a:solidFill>
                  <a:prstClr val="black"/>
                </a:solidFill>
                <a:latin typeface="Arial"/>
                <a:cs typeface="Arial"/>
              </a:rPr>
              <a:t>ibit</a:t>
            </a:r>
            <a:r>
              <a:rPr lang="en-GB" sz="800" spc="-4">
                <a:solidFill>
                  <a:prstClr val="black"/>
                </a:solidFill>
                <a:latin typeface="Arial"/>
                <a:cs typeface="Arial"/>
              </a:rPr>
              <a:t>or</a:t>
            </a:r>
            <a:r>
              <a:rPr lang="en-GB" sz="800">
                <a:solidFill>
                  <a:prstClr val="black"/>
                </a:solidFill>
                <a:latin typeface="Arial"/>
                <a:cs typeface="Arial"/>
              </a:rPr>
              <a:t>;</a:t>
            </a:r>
            <a:r>
              <a:rPr lang="en-GB" sz="800" spc="-4">
                <a:solidFill>
                  <a:prstClr val="black"/>
                </a:solidFill>
                <a:latin typeface="Arial"/>
                <a:cs typeface="Arial"/>
              </a:rPr>
              <a:t> </a:t>
            </a:r>
            <a:r>
              <a:rPr lang="en-GB" sz="800">
                <a:solidFill>
                  <a:prstClr val="black"/>
                </a:solidFill>
                <a:latin typeface="Arial"/>
                <a:cs typeface="Arial"/>
              </a:rPr>
              <a:t>BI</a:t>
            </a:r>
            <a:r>
              <a:rPr lang="en-GB" sz="800" spc="-4">
                <a:solidFill>
                  <a:prstClr val="black"/>
                </a:solidFill>
                <a:latin typeface="Arial"/>
                <a:cs typeface="Arial"/>
              </a:rPr>
              <a:t>CR</a:t>
            </a:r>
            <a:r>
              <a:rPr lang="en-GB" sz="800">
                <a:solidFill>
                  <a:prstClr val="black"/>
                </a:solidFill>
                <a:latin typeface="Arial"/>
                <a:cs typeface="Arial"/>
              </a:rPr>
              <a:t>,</a:t>
            </a:r>
            <a:r>
              <a:rPr lang="en-GB" sz="800" spc="-4">
                <a:solidFill>
                  <a:prstClr val="black"/>
                </a:solidFill>
                <a:latin typeface="Arial"/>
                <a:cs typeface="Arial"/>
              </a:rPr>
              <a:t> b</a:t>
            </a:r>
            <a:r>
              <a:rPr lang="en-GB" sz="800">
                <a:solidFill>
                  <a:prstClr val="black"/>
                </a:solidFill>
                <a:latin typeface="Arial"/>
                <a:cs typeface="Arial"/>
              </a:rPr>
              <a:t>li</a:t>
            </a:r>
            <a:r>
              <a:rPr lang="en-GB" sz="800" spc="-4">
                <a:solidFill>
                  <a:prstClr val="black"/>
                </a:solidFill>
                <a:latin typeface="Arial"/>
                <a:cs typeface="Arial"/>
              </a:rPr>
              <a:t>nde</a:t>
            </a:r>
            <a:r>
              <a:rPr lang="en-GB" sz="800">
                <a:solidFill>
                  <a:prstClr val="black"/>
                </a:solidFill>
                <a:latin typeface="Arial"/>
                <a:cs typeface="Arial"/>
              </a:rPr>
              <a:t>d</a:t>
            </a:r>
            <a:r>
              <a:rPr lang="en-GB" sz="800" spc="19">
                <a:solidFill>
                  <a:prstClr val="black"/>
                </a:solidFill>
                <a:latin typeface="Arial"/>
                <a:cs typeface="Arial"/>
              </a:rPr>
              <a:t> </a:t>
            </a:r>
            <a:r>
              <a:rPr lang="en-GB" sz="800">
                <a:solidFill>
                  <a:prstClr val="black"/>
                </a:solidFill>
                <a:latin typeface="Arial"/>
                <a:cs typeface="Arial"/>
              </a:rPr>
              <a:t>in</a:t>
            </a:r>
            <a:r>
              <a:rPr lang="en-GB" sz="800" spc="-4">
                <a:solidFill>
                  <a:prstClr val="black"/>
                </a:solidFill>
                <a:latin typeface="Arial"/>
                <a:cs typeface="Arial"/>
              </a:rPr>
              <a:t>dependen</a:t>
            </a:r>
            <a:r>
              <a:rPr lang="en-GB" sz="800">
                <a:solidFill>
                  <a:prstClr val="black"/>
                </a:solidFill>
                <a:latin typeface="Arial"/>
                <a:cs typeface="Arial"/>
              </a:rPr>
              <a:t>t</a:t>
            </a:r>
            <a:r>
              <a:rPr lang="en-GB" sz="800" spc="30">
                <a:solidFill>
                  <a:prstClr val="black"/>
                </a:solidFill>
                <a:latin typeface="Arial"/>
                <a:cs typeface="Arial"/>
              </a:rPr>
              <a:t> </a:t>
            </a:r>
            <a:r>
              <a:rPr lang="en-GB" sz="800">
                <a:solidFill>
                  <a:prstClr val="black"/>
                </a:solidFill>
                <a:latin typeface="Arial"/>
                <a:cs typeface="Arial"/>
              </a:rPr>
              <a:t>c</a:t>
            </a:r>
            <a:r>
              <a:rPr lang="en-GB" sz="800" spc="-4">
                <a:solidFill>
                  <a:prstClr val="black"/>
                </a:solidFill>
                <a:latin typeface="Arial"/>
                <a:cs typeface="Arial"/>
              </a:rPr>
              <a:t>en</a:t>
            </a:r>
            <a:r>
              <a:rPr lang="en-GB" sz="800">
                <a:solidFill>
                  <a:prstClr val="black"/>
                </a:solidFill>
                <a:latin typeface="Arial"/>
                <a:cs typeface="Arial"/>
              </a:rPr>
              <a:t>t</a:t>
            </a:r>
            <a:r>
              <a:rPr lang="en-GB" sz="800" spc="-4">
                <a:solidFill>
                  <a:prstClr val="black"/>
                </a:solidFill>
                <a:latin typeface="Arial"/>
                <a:cs typeface="Arial"/>
              </a:rPr>
              <a:t>ra</a:t>
            </a:r>
            <a:r>
              <a:rPr lang="en-GB" sz="800">
                <a:solidFill>
                  <a:prstClr val="black"/>
                </a:solidFill>
                <a:latin typeface="Arial"/>
                <a:cs typeface="Arial"/>
              </a:rPr>
              <a:t>l</a:t>
            </a:r>
            <a:r>
              <a:rPr lang="en-GB" sz="800" spc="4">
                <a:solidFill>
                  <a:prstClr val="black"/>
                </a:solidFill>
                <a:latin typeface="Arial"/>
                <a:cs typeface="Arial"/>
              </a:rPr>
              <a:t> </a:t>
            </a:r>
            <a:r>
              <a:rPr lang="en-GB" sz="800" spc="-4">
                <a:solidFill>
                  <a:prstClr val="black"/>
                </a:solidFill>
                <a:latin typeface="Arial"/>
                <a:cs typeface="Arial"/>
              </a:rPr>
              <a:t>re</a:t>
            </a:r>
            <a:r>
              <a:rPr lang="en-GB" sz="800" spc="-8">
                <a:solidFill>
                  <a:prstClr val="black"/>
                </a:solidFill>
                <a:latin typeface="Arial"/>
                <a:cs typeface="Arial"/>
              </a:rPr>
              <a:t>v</a:t>
            </a:r>
            <a:r>
              <a:rPr lang="en-GB" sz="800">
                <a:solidFill>
                  <a:prstClr val="black"/>
                </a:solidFill>
                <a:latin typeface="Arial"/>
                <a:cs typeface="Arial"/>
              </a:rPr>
              <a:t>ie</a:t>
            </a:r>
            <a:r>
              <a:rPr lang="en-GB" sz="800" spc="-15">
                <a:solidFill>
                  <a:prstClr val="black"/>
                </a:solidFill>
                <a:latin typeface="Arial"/>
                <a:cs typeface="Arial"/>
              </a:rPr>
              <a:t>w</a:t>
            </a:r>
            <a:r>
              <a:rPr lang="en-GB" sz="800">
                <a:solidFill>
                  <a:prstClr val="black"/>
                </a:solidFill>
                <a:latin typeface="Arial"/>
                <a:cs typeface="Arial"/>
              </a:rPr>
              <a:t>;</a:t>
            </a:r>
            <a:r>
              <a:rPr lang="en-GB" sz="800" spc="41">
                <a:solidFill>
                  <a:prstClr val="black"/>
                </a:solidFill>
                <a:latin typeface="Arial"/>
                <a:cs typeface="Arial"/>
              </a:rPr>
              <a:t> </a:t>
            </a:r>
            <a:r>
              <a:rPr lang="en-GB" sz="800">
                <a:solidFill>
                  <a:prstClr val="black"/>
                </a:solidFill>
                <a:latin typeface="Arial"/>
                <a:cs typeface="Arial"/>
              </a:rPr>
              <a:t>BPI</a:t>
            </a:r>
            <a:r>
              <a:rPr lang="en-GB" sz="800" spc="-4">
                <a:solidFill>
                  <a:prstClr val="black"/>
                </a:solidFill>
                <a:latin typeface="Arial"/>
                <a:cs typeface="Arial"/>
              </a:rPr>
              <a:t>-</a:t>
            </a:r>
            <a:r>
              <a:rPr lang="en-GB" sz="800">
                <a:solidFill>
                  <a:prstClr val="black"/>
                </a:solidFill>
                <a:latin typeface="Arial"/>
                <a:cs typeface="Arial"/>
              </a:rPr>
              <a:t>SF,</a:t>
            </a:r>
            <a:r>
              <a:rPr lang="en-GB" sz="800" spc="-11">
                <a:solidFill>
                  <a:prstClr val="black"/>
                </a:solidFill>
                <a:latin typeface="Arial"/>
                <a:cs typeface="Arial"/>
              </a:rPr>
              <a:t> </a:t>
            </a:r>
            <a:r>
              <a:rPr lang="en-GB" sz="800">
                <a:solidFill>
                  <a:prstClr val="black"/>
                </a:solidFill>
                <a:latin typeface="Arial"/>
                <a:cs typeface="Arial"/>
              </a:rPr>
              <a:t>B</a:t>
            </a:r>
            <a:r>
              <a:rPr lang="en-GB" sz="800" spc="-4">
                <a:solidFill>
                  <a:prstClr val="black"/>
                </a:solidFill>
                <a:latin typeface="Arial"/>
                <a:cs typeface="Arial"/>
              </a:rPr>
              <a:t>r</a:t>
            </a:r>
            <a:r>
              <a:rPr lang="en-GB" sz="800">
                <a:solidFill>
                  <a:prstClr val="black"/>
                </a:solidFill>
                <a:latin typeface="Arial"/>
                <a:cs typeface="Arial"/>
              </a:rPr>
              <a:t>ief</a:t>
            </a:r>
            <a:r>
              <a:rPr lang="en-GB" sz="800" spc="4">
                <a:solidFill>
                  <a:prstClr val="black"/>
                </a:solidFill>
                <a:latin typeface="Arial"/>
                <a:cs typeface="Arial"/>
              </a:rPr>
              <a:t> </a:t>
            </a:r>
            <a:r>
              <a:rPr lang="en-GB" sz="800">
                <a:solidFill>
                  <a:prstClr val="black"/>
                </a:solidFill>
                <a:latin typeface="Arial"/>
                <a:cs typeface="Arial"/>
              </a:rPr>
              <a:t>P</a:t>
            </a:r>
            <a:r>
              <a:rPr lang="en-GB" sz="800" spc="-4">
                <a:solidFill>
                  <a:prstClr val="black"/>
                </a:solidFill>
                <a:latin typeface="Arial"/>
                <a:cs typeface="Arial"/>
              </a:rPr>
              <a:t>a</a:t>
            </a:r>
            <a:r>
              <a:rPr lang="en-GB" sz="800">
                <a:solidFill>
                  <a:prstClr val="black"/>
                </a:solidFill>
                <a:latin typeface="Arial"/>
                <a:cs typeface="Arial"/>
              </a:rPr>
              <a:t>in I</a:t>
            </a:r>
            <a:r>
              <a:rPr lang="en-GB" sz="800" spc="-4">
                <a:solidFill>
                  <a:prstClr val="black"/>
                </a:solidFill>
                <a:latin typeface="Arial"/>
                <a:cs typeface="Arial"/>
              </a:rPr>
              <a:t>n</a:t>
            </a:r>
            <a:r>
              <a:rPr lang="en-GB" sz="800" spc="-8">
                <a:solidFill>
                  <a:prstClr val="black"/>
                </a:solidFill>
                <a:latin typeface="Arial"/>
                <a:cs typeface="Arial"/>
              </a:rPr>
              <a:t>v</a:t>
            </a:r>
            <a:r>
              <a:rPr lang="en-GB" sz="800" spc="-4">
                <a:solidFill>
                  <a:prstClr val="black"/>
                </a:solidFill>
                <a:latin typeface="Arial"/>
                <a:cs typeface="Arial"/>
              </a:rPr>
              <a:t>en</a:t>
            </a:r>
            <a:r>
              <a:rPr lang="en-GB" sz="800">
                <a:solidFill>
                  <a:prstClr val="black"/>
                </a:solidFill>
                <a:latin typeface="Arial"/>
                <a:cs typeface="Arial"/>
              </a:rPr>
              <a:t>t</a:t>
            </a:r>
            <a:r>
              <a:rPr lang="en-GB" sz="800" spc="-4">
                <a:solidFill>
                  <a:prstClr val="black"/>
                </a:solidFill>
                <a:latin typeface="Arial"/>
                <a:cs typeface="Arial"/>
              </a:rPr>
              <a:t>or</a:t>
            </a:r>
            <a:r>
              <a:rPr lang="en-GB" sz="800">
                <a:solidFill>
                  <a:prstClr val="black"/>
                </a:solidFill>
                <a:latin typeface="Arial"/>
                <a:cs typeface="Arial"/>
              </a:rPr>
              <a:t>y</a:t>
            </a:r>
            <a:r>
              <a:rPr lang="en-GB" sz="800" spc="23">
                <a:solidFill>
                  <a:prstClr val="black"/>
                </a:solidFill>
                <a:latin typeface="Arial"/>
                <a:cs typeface="Arial"/>
              </a:rPr>
              <a:t> </a:t>
            </a:r>
            <a:r>
              <a:rPr lang="en-GB" sz="800">
                <a:solidFill>
                  <a:prstClr val="black"/>
                </a:solidFill>
                <a:latin typeface="Arial"/>
                <a:cs typeface="Arial"/>
              </a:rPr>
              <a:t>-</a:t>
            </a:r>
            <a:r>
              <a:rPr lang="en-GB" sz="800" spc="-11">
                <a:solidFill>
                  <a:prstClr val="black"/>
                </a:solidFill>
                <a:latin typeface="Arial"/>
                <a:cs typeface="Arial"/>
              </a:rPr>
              <a:t> </a:t>
            </a:r>
            <a:r>
              <a:rPr lang="en-GB" sz="800">
                <a:solidFill>
                  <a:prstClr val="black"/>
                </a:solidFill>
                <a:latin typeface="Arial"/>
                <a:cs typeface="Arial"/>
              </a:rPr>
              <a:t>S</a:t>
            </a:r>
            <a:r>
              <a:rPr lang="en-GB" sz="800" spc="-4">
                <a:solidFill>
                  <a:prstClr val="black"/>
                </a:solidFill>
                <a:latin typeface="Arial"/>
                <a:cs typeface="Arial"/>
              </a:rPr>
              <a:t>hor</a:t>
            </a:r>
            <a:r>
              <a:rPr lang="en-GB" sz="800">
                <a:solidFill>
                  <a:prstClr val="black"/>
                </a:solidFill>
                <a:latin typeface="Arial"/>
                <a:cs typeface="Arial"/>
              </a:rPr>
              <a:t>t</a:t>
            </a:r>
            <a:r>
              <a:rPr lang="en-GB" sz="800" spc="4">
                <a:solidFill>
                  <a:prstClr val="black"/>
                </a:solidFill>
                <a:latin typeface="Arial"/>
                <a:cs typeface="Arial"/>
              </a:rPr>
              <a:t> </a:t>
            </a:r>
            <a:r>
              <a:rPr lang="en-GB" sz="800">
                <a:solidFill>
                  <a:prstClr val="black"/>
                </a:solidFill>
                <a:latin typeface="Arial"/>
                <a:cs typeface="Arial"/>
              </a:rPr>
              <a:t>Fo</a:t>
            </a:r>
            <a:r>
              <a:rPr lang="en-GB" sz="800" spc="-8">
                <a:solidFill>
                  <a:prstClr val="black"/>
                </a:solidFill>
                <a:latin typeface="Arial"/>
                <a:cs typeface="Arial"/>
              </a:rPr>
              <a:t>r</a:t>
            </a:r>
            <a:r>
              <a:rPr lang="en-GB" sz="800" spc="8">
                <a:solidFill>
                  <a:prstClr val="black"/>
                </a:solidFill>
                <a:latin typeface="Arial"/>
                <a:cs typeface="Arial"/>
              </a:rPr>
              <a:t>m</a:t>
            </a:r>
            <a:r>
              <a:rPr lang="en-GB" sz="800">
                <a:solidFill>
                  <a:prstClr val="black"/>
                </a:solidFill>
                <a:latin typeface="Arial"/>
                <a:cs typeface="Arial"/>
              </a:rPr>
              <a:t>;</a:t>
            </a:r>
            <a:r>
              <a:rPr lang="en-GB" sz="800" spc="-11">
                <a:solidFill>
                  <a:prstClr val="black"/>
                </a:solidFill>
                <a:latin typeface="Arial"/>
                <a:cs typeface="Arial"/>
              </a:rPr>
              <a:t> </a:t>
            </a:r>
            <a:r>
              <a:rPr lang="en-GB" sz="800" spc="-4">
                <a:solidFill>
                  <a:prstClr val="black"/>
                </a:solidFill>
                <a:latin typeface="Arial"/>
                <a:cs typeface="Arial"/>
              </a:rPr>
              <a:t>C</a:t>
            </a:r>
            <a:r>
              <a:rPr lang="en-GB" sz="800">
                <a:solidFill>
                  <a:prstClr val="black"/>
                </a:solidFill>
                <a:latin typeface="Arial"/>
                <a:cs typeface="Arial"/>
              </a:rPr>
              <a:t>T,</a:t>
            </a:r>
            <a:r>
              <a:rPr lang="en-GB" sz="800" spc="-4">
                <a:solidFill>
                  <a:prstClr val="black"/>
                </a:solidFill>
                <a:latin typeface="Arial"/>
                <a:cs typeface="Arial"/>
              </a:rPr>
              <a:t> </a:t>
            </a:r>
            <a:r>
              <a:rPr lang="en-GB" sz="800">
                <a:solidFill>
                  <a:prstClr val="black"/>
                </a:solidFill>
                <a:latin typeface="Arial"/>
                <a:cs typeface="Arial"/>
              </a:rPr>
              <a:t>c</a:t>
            </a:r>
            <a:r>
              <a:rPr lang="en-GB" sz="800" spc="-4">
                <a:solidFill>
                  <a:prstClr val="black"/>
                </a:solidFill>
                <a:latin typeface="Arial"/>
                <a:cs typeface="Arial"/>
              </a:rPr>
              <a:t>o</a:t>
            </a:r>
            <a:r>
              <a:rPr lang="en-GB" sz="800" spc="8">
                <a:solidFill>
                  <a:prstClr val="black"/>
                </a:solidFill>
                <a:latin typeface="Arial"/>
                <a:cs typeface="Arial"/>
              </a:rPr>
              <a:t>m</a:t>
            </a:r>
            <a:r>
              <a:rPr lang="en-GB" sz="800" spc="-4">
                <a:solidFill>
                  <a:prstClr val="black"/>
                </a:solidFill>
                <a:latin typeface="Arial"/>
                <a:cs typeface="Arial"/>
              </a:rPr>
              <a:t>pu</a:t>
            </a:r>
            <a:r>
              <a:rPr lang="en-GB" sz="800">
                <a:solidFill>
                  <a:prstClr val="black"/>
                </a:solidFill>
                <a:latin typeface="Arial"/>
                <a:cs typeface="Arial"/>
              </a:rPr>
              <a:t>t</a:t>
            </a:r>
            <a:r>
              <a:rPr lang="en-GB" sz="800" spc="-4">
                <a:solidFill>
                  <a:prstClr val="black"/>
                </a:solidFill>
                <a:latin typeface="Arial"/>
                <a:cs typeface="Arial"/>
              </a:rPr>
              <a:t>e</a:t>
            </a:r>
            <a:r>
              <a:rPr lang="en-GB" sz="800">
                <a:solidFill>
                  <a:prstClr val="black"/>
                </a:solidFill>
                <a:latin typeface="Arial"/>
                <a:cs typeface="Arial"/>
              </a:rPr>
              <a:t>d t</a:t>
            </a:r>
            <a:r>
              <a:rPr lang="en-GB" sz="800" spc="-4">
                <a:solidFill>
                  <a:prstClr val="black"/>
                </a:solidFill>
                <a:latin typeface="Arial"/>
                <a:cs typeface="Arial"/>
              </a:rPr>
              <a:t>o</a:t>
            </a:r>
            <a:r>
              <a:rPr lang="en-GB" sz="800" spc="8">
                <a:solidFill>
                  <a:prstClr val="black"/>
                </a:solidFill>
                <a:latin typeface="Arial"/>
                <a:cs typeface="Arial"/>
              </a:rPr>
              <a:t>m</a:t>
            </a:r>
            <a:r>
              <a:rPr lang="en-GB" sz="800" spc="-4">
                <a:solidFill>
                  <a:prstClr val="black"/>
                </a:solidFill>
                <a:latin typeface="Arial"/>
                <a:cs typeface="Arial"/>
              </a:rPr>
              <a:t>ograph</a:t>
            </a:r>
            <a:r>
              <a:rPr lang="en-GB" sz="800" spc="-8">
                <a:solidFill>
                  <a:prstClr val="black"/>
                </a:solidFill>
                <a:latin typeface="Arial"/>
                <a:cs typeface="Arial"/>
              </a:rPr>
              <a:t>y</a:t>
            </a:r>
            <a:r>
              <a:rPr lang="en-GB" sz="800">
                <a:solidFill>
                  <a:prstClr val="black"/>
                </a:solidFill>
                <a:latin typeface="Arial"/>
                <a:cs typeface="Arial"/>
              </a:rPr>
              <a:t>;</a:t>
            </a:r>
            <a:r>
              <a:rPr lang="en-GB" sz="800" spc="4">
                <a:solidFill>
                  <a:prstClr val="black"/>
                </a:solidFill>
                <a:latin typeface="Arial"/>
                <a:cs typeface="Arial"/>
              </a:rPr>
              <a:t> </a:t>
            </a:r>
            <a:r>
              <a:rPr lang="en-GB" sz="800">
                <a:solidFill>
                  <a:prstClr val="black"/>
                </a:solidFill>
                <a:latin typeface="Arial"/>
                <a:cs typeface="Arial"/>
              </a:rPr>
              <a:t>E</a:t>
            </a:r>
            <a:r>
              <a:rPr lang="en-GB" sz="800" spc="-4">
                <a:solidFill>
                  <a:prstClr val="black"/>
                </a:solidFill>
                <a:latin typeface="Arial"/>
                <a:cs typeface="Arial"/>
              </a:rPr>
              <a:t>C</a:t>
            </a:r>
            <a:r>
              <a:rPr lang="en-GB" sz="800">
                <a:solidFill>
                  <a:prstClr val="black"/>
                </a:solidFill>
                <a:latin typeface="Arial"/>
                <a:cs typeface="Arial"/>
              </a:rPr>
              <a:t>O</a:t>
            </a:r>
            <a:r>
              <a:rPr lang="en-GB" sz="800" spc="-4">
                <a:solidFill>
                  <a:prstClr val="black"/>
                </a:solidFill>
                <a:latin typeface="Arial"/>
                <a:cs typeface="Arial"/>
              </a:rPr>
              <a:t>G</a:t>
            </a:r>
            <a:r>
              <a:rPr lang="en-GB" sz="800">
                <a:solidFill>
                  <a:prstClr val="black"/>
                </a:solidFill>
                <a:latin typeface="Arial"/>
                <a:cs typeface="Arial"/>
              </a:rPr>
              <a:t>,</a:t>
            </a:r>
            <a:r>
              <a:rPr lang="en-GB" sz="800" spc="4">
                <a:solidFill>
                  <a:prstClr val="black"/>
                </a:solidFill>
                <a:latin typeface="Arial"/>
                <a:cs typeface="Arial"/>
              </a:rPr>
              <a:t> </a:t>
            </a:r>
            <a:r>
              <a:rPr lang="en-GB" sz="800">
                <a:solidFill>
                  <a:prstClr val="black"/>
                </a:solidFill>
                <a:latin typeface="Arial"/>
                <a:cs typeface="Arial"/>
              </a:rPr>
              <a:t>E</a:t>
            </a:r>
            <a:r>
              <a:rPr lang="en-GB" sz="800" spc="-4">
                <a:solidFill>
                  <a:prstClr val="black"/>
                </a:solidFill>
                <a:latin typeface="Arial"/>
                <a:cs typeface="Arial"/>
              </a:rPr>
              <a:t>a</a:t>
            </a:r>
            <a:r>
              <a:rPr lang="en-GB" sz="800">
                <a:solidFill>
                  <a:prstClr val="black"/>
                </a:solidFill>
                <a:latin typeface="Arial"/>
                <a:cs typeface="Arial"/>
              </a:rPr>
              <a:t>st</a:t>
            </a:r>
            <a:r>
              <a:rPr lang="en-GB" sz="800" spc="-4">
                <a:solidFill>
                  <a:prstClr val="black"/>
                </a:solidFill>
                <a:latin typeface="Arial"/>
                <a:cs typeface="Arial"/>
              </a:rPr>
              <a:t>er</a:t>
            </a:r>
            <a:r>
              <a:rPr lang="en-GB" sz="800">
                <a:solidFill>
                  <a:prstClr val="black"/>
                </a:solidFill>
                <a:latin typeface="Arial"/>
                <a:cs typeface="Arial"/>
              </a:rPr>
              <a:t>n </a:t>
            </a:r>
            <a:r>
              <a:rPr lang="en-GB" sz="800" spc="-4">
                <a:solidFill>
                  <a:prstClr val="black"/>
                </a:solidFill>
                <a:latin typeface="Arial"/>
                <a:cs typeface="Arial"/>
              </a:rPr>
              <a:t>Coopera</a:t>
            </a:r>
            <a:r>
              <a:rPr lang="en-GB" sz="800">
                <a:solidFill>
                  <a:prstClr val="black"/>
                </a:solidFill>
                <a:latin typeface="Arial"/>
                <a:cs typeface="Arial"/>
              </a:rPr>
              <a:t>ti</a:t>
            </a:r>
            <a:r>
              <a:rPr lang="en-GB" sz="800" spc="-4">
                <a:solidFill>
                  <a:prstClr val="black"/>
                </a:solidFill>
                <a:latin typeface="Arial"/>
                <a:cs typeface="Arial"/>
              </a:rPr>
              <a:t>v</a:t>
            </a:r>
            <a:r>
              <a:rPr lang="en-GB" sz="800">
                <a:solidFill>
                  <a:prstClr val="black"/>
                </a:solidFill>
                <a:latin typeface="Arial"/>
                <a:cs typeface="Arial"/>
              </a:rPr>
              <a:t>e</a:t>
            </a:r>
            <a:r>
              <a:rPr lang="en-GB" sz="800" spc="19">
                <a:solidFill>
                  <a:prstClr val="black"/>
                </a:solidFill>
                <a:latin typeface="Arial"/>
                <a:cs typeface="Arial"/>
              </a:rPr>
              <a:t> </a:t>
            </a:r>
            <a:r>
              <a:rPr lang="en-GB" sz="800">
                <a:solidFill>
                  <a:prstClr val="black"/>
                </a:solidFill>
                <a:latin typeface="Arial"/>
                <a:cs typeface="Arial"/>
              </a:rPr>
              <a:t>O</a:t>
            </a:r>
            <a:r>
              <a:rPr lang="en-GB" sz="800" spc="-4">
                <a:solidFill>
                  <a:prstClr val="black"/>
                </a:solidFill>
                <a:latin typeface="Arial"/>
                <a:cs typeface="Arial"/>
              </a:rPr>
              <a:t>n</a:t>
            </a:r>
            <a:r>
              <a:rPr lang="en-GB" sz="800">
                <a:solidFill>
                  <a:prstClr val="black"/>
                </a:solidFill>
                <a:latin typeface="Arial"/>
                <a:cs typeface="Arial"/>
              </a:rPr>
              <a:t>c</a:t>
            </a:r>
            <a:r>
              <a:rPr lang="en-GB" sz="800" spc="-4">
                <a:solidFill>
                  <a:prstClr val="black"/>
                </a:solidFill>
                <a:latin typeface="Arial"/>
                <a:cs typeface="Arial"/>
              </a:rPr>
              <a:t>o</a:t>
            </a:r>
            <a:r>
              <a:rPr lang="en-GB" sz="800">
                <a:solidFill>
                  <a:prstClr val="black"/>
                </a:solidFill>
                <a:latin typeface="Arial"/>
                <a:cs typeface="Arial"/>
              </a:rPr>
              <a:t>lo</a:t>
            </a:r>
            <a:r>
              <a:rPr lang="en-GB" sz="800" spc="-4">
                <a:solidFill>
                  <a:prstClr val="black"/>
                </a:solidFill>
                <a:latin typeface="Arial"/>
                <a:cs typeface="Arial"/>
              </a:rPr>
              <a:t>g</a:t>
            </a:r>
            <a:r>
              <a:rPr lang="en-GB" sz="800">
                <a:solidFill>
                  <a:prstClr val="black"/>
                </a:solidFill>
                <a:latin typeface="Arial"/>
                <a:cs typeface="Arial"/>
              </a:rPr>
              <a:t>y</a:t>
            </a:r>
            <a:r>
              <a:rPr lang="en-GB" sz="800" spc="8">
                <a:solidFill>
                  <a:prstClr val="black"/>
                </a:solidFill>
                <a:latin typeface="Arial"/>
                <a:cs typeface="Arial"/>
              </a:rPr>
              <a:t> </a:t>
            </a:r>
            <a:r>
              <a:rPr lang="en-GB" sz="800">
                <a:solidFill>
                  <a:prstClr val="black"/>
                </a:solidFill>
                <a:latin typeface="Arial"/>
                <a:cs typeface="Arial"/>
              </a:rPr>
              <a:t>G</a:t>
            </a:r>
            <a:r>
              <a:rPr lang="en-GB" sz="800" spc="-8">
                <a:solidFill>
                  <a:prstClr val="black"/>
                </a:solidFill>
                <a:latin typeface="Arial"/>
                <a:cs typeface="Arial"/>
              </a:rPr>
              <a:t>r</a:t>
            </a:r>
            <a:r>
              <a:rPr lang="en-GB" sz="800" spc="-4">
                <a:solidFill>
                  <a:prstClr val="black"/>
                </a:solidFill>
                <a:latin typeface="Arial"/>
                <a:cs typeface="Arial"/>
              </a:rPr>
              <a:t>oup</a:t>
            </a:r>
            <a:r>
              <a:rPr lang="en-GB" sz="800">
                <a:solidFill>
                  <a:prstClr val="black"/>
                </a:solidFill>
                <a:latin typeface="Arial"/>
                <a:cs typeface="Arial"/>
              </a:rPr>
              <a:t>; G</a:t>
            </a:r>
            <a:r>
              <a:rPr lang="en-GB" sz="800" spc="-4">
                <a:solidFill>
                  <a:prstClr val="black"/>
                </a:solidFill>
                <a:latin typeface="Arial"/>
                <a:cs typeface="Arial"/>
              </a:rPr>
              <a:t>a</a:t>
            </a:r>
            <a:r>
              <a:rPr lang="en-GB" sz="800">
                <a:solidFill>
                  <a:prstClr val="black"/>
                </a:solidFill>
                <a:latin typeface="Arial"/>
                <a:cs typeface="Arial"/>
              </a:rPr>
              <a:t>,</a:t>
            </a:r>
            <a:r>
              <a:rPr lang="en-GB" sz="800" spc="4">
                <a:solidFill>
                  <a:prstClr val="black"/>
                </a:solidFill>
                <a:latin typeface="Arial"/>
                <a:cs typeface="Arial"/>
              </a:rPr>
              <a:t> </a:t>
            </a:r>
            <a:r>
              <a:rPr lang="en-GB" sz="800" spc="-4">
                <a:solidFill>
                  <a:prstClr val="black"/>
                </a:solidFill>
                <a:latin typeface="Arial"/>
                <a:cs typeface="Arial"/>
              </a:rPr>
              <a:t>ga</a:t>
            </a:r>
            <a:r>
              <a:rPr lang="en-GB" sz="800">
                <a:solidFill>
                  <a:prstClr val="black"/>
                </a:solidFill>
                <a:latin typeface="Arial"/>
                <a:cs typeface="Arial"/>
              </a:rPr>
              <a:t>lliu</a:t>
            </a:r>
            <a:r>
              <a:rPr lang="en-GB" sz="800" spc="8">
                <a:solidFill>
                  <a:prstClr val="black"/>
                </a:solidFill>
                <a:latin typeface="Arial"/>
                <a:cs typeface="Arial"/>
              </a:rPr>
              <a:t>m</a:t>
            </a:r>
            <a:r>
              <a:rPr lang="en-GB" sz="800">
                <a:solidFill>
                  <a:prstClr val="black"/>
                </a:solidFill>
                <a:latin typeface="Arial"/>
                <a:cs typeface="Arial"/>
              </a:rPr>
              <a:t>;</a:t>
            </a:r>
            <a:r>
              <a:rPr lang="en-GB" sz="800" spc="-11">
                <a:solidFill>
                  <a:prstClr val="black"/>
                </a:solidFill>
                <a:latin typeface="Arial"/>
                <a:cs typeface="Arial"/>
              </a:rPr>
              <a:t> </a:t>
            </a:r>
            <a:r>
              <a:rPr lang="en-GB" sz="800" err="1">
                <a:solidFill>
                  <a:prstClr val="black"/>
                </a:solidFill>
                <a:latin typeface="Arial"/>
                <a:cs typeface="Arial"/>
              </a:rPr>
              <a:t>GBq</a:t>
            </a:r>
            <a:r>
              <a:rPr lang="en-GB" sz="800">
                <a:solidFill>
                  <a:prstClr val="black"/>
                </a:solidFill>
                <a:latin typeface="Arial"/>
                <a:cs typeface="Arial"/>
              </a:rPr>
              <a:t>,</a:t>
            </a:r>
            <a:r>
              <a:rPr lang="en-GB" sz="800" spc="8">
                <a:solidFill>
                  <a:prstClr val="black"/>
                </a:solidFill>
                <a:latin typeface="Arial"/>
                <a:cs typeface="Arial"/>
              </a:rPr>
              <a:t> </a:t>
            </a:r>
            <a:r>
              <a:rPr lang="en-GB" sz="800" spc="-4" err="1">
                <a:solidFill>
                  <a:prstClr val="black"/>
                </a:solidFill>
                <a:latin typeface="Arial"/>
                <a:cs typeface="Arial"/>
              </a:rPr>
              <a:t>g</a:t>
            </a:r>
            <a:r>
              <a:rPr lang="en-GB" sz="800" err="1">
                <a:solidFill>
                  <a:prstClr val="black"/>
                </a:solidFill>
                <a:latin typeface="Arial"/>
                <a:cs typeface="Arial"/>
              </a:rPr>
              <a:t>ig</a:t>
            </a:r>
            <a:r>
              <a:rPr lang="en-GB" sz="800" spc="-4" err="1">
                <a:solidFill>
                  <a:prstClr val="black"/>
                </a:solidFill>
                <a:latin typeface="Arial"/>
                <a:cs typeface="Arial"/>
              </a:rPr>
              <a:t>abe</a:t>
            </a:r>
            <a:r>
              <a:rPr lang="en-GB" sz="800" err="1">
                <a:solidFill>
                  <a:prstClr val="black"/>
                </a:solidFill>
                <a:latin typeface="Arial"/>
                <a:cs typeface="Arial"/>
              </a:rPr>
              <a:t>c</a:t>
            </a:r>
            <a:r>
              <a:rPr lang="en-GB" sz="800" spc="-4" err="1">
                <a:solidFill>
                  <a:prstClr val="black"/>
                </a:solidFill>
                <a:latin typeface="Arial"/>
                <a:cs typeface="Arial"/>
              </a:rPr>
              <a:t>quere</a:t>
            </a:r>
            <a:r>
              <a:rPr lang="en-GB" sz="800" err="1">
                <a:solidFill>
                  <a:prstClr val="black"/>
                </a:solidFill>
                <a:latin typeface="Arial"/>
                <a:cs typeface="Arial"/>
              </a:rPr>
              <a:t>l</a:t>
            </a:r>
            <a:r>
              <a:rPr lang="en-GB" sz="800">
                <a:solidFill>
                  <a:prstClr val="black"/>
                </a:solidFill>
                <a:latin typeface="Arial"/>
                <a:cs typeface="Arial"/>
              </a:rPr>
              <a:t>;;</a:t>
            </a:r>
            <a:r>
              <a:rPr lang="en-GB" sz="800" spc="23">
                <a:solidFill>
                  <a:prstClr val="black"/>
                </a:solidFill>
                <a:latin typeface="Arial"/>
                <a:cs typeface="Arial"/>
              </a:rPr>
              <a:t> </a:t>
            </a:r>
            <a:r>
              <a:rPr lang="en-GB" sz="800">
                <a:solidFill>
                  <a:prstClr val="black"/>
                </a:solidFill>
                <a:latin typeface="Arial"/>
                <a:cs typeface="Arial"/>
              </a:rPr>
              <a:t>IV,</a:t>
            </a:r>
            <a:r>
              <a:rPr lang="en-GB" sz="800" spc="-4">
                <a:solidFill>
                  <a:prstClr val="black"/>
                </a:solidFill>
                <a:latin typeface="Arial"/>
                <a:cs typeface="Arial"/>
              </a:rPr>
              <a:t> </a:t>
            </a:r>
            <a:r>
              <a:rPr lang="en-GB" sz="800">
                <a:solidFill>
                  <a:prstClr val="black"/>
                </a:solidFill>
                <a:latin typeface="Arial"/>
                <a:cs typeface="Arial"/>
              </a:rPr>
              <a:t>int</a:t>
            </a:r>
            <a:r>
              <a:rPr lang="en-GB" sz="800" spc="-4">
                <a:solidFill>
                  <a:prstClr val="black"/>
                </a:solidFill>
                <a:latin typeface="Arial"/>
                <a:cs typeface="Arial"/>
              </a:rPr>
              <a:t>ra</a:t>
            </a:r>
            <a:r>
              <a:rPr lang="en-GB" sz="800" spc="-8">
                <a:solidFill>
                  <a:prstClr val="black"/>
                </a:solidFill>
                <a:latin typeface="Arial"/>
                <a:cs typeface="Arial"/>
              </a:rPr>
              <a:t>v</a:t>
            </a:r>
            <a:r>
              <a:rPr lang="en-GB" sz="800" spc="-4">
                <a:solidFill>
                  <a:prstClr val="black"/>
                </a:solidFill>
                <a:latin typeface="Arial"/>
                <a:cs typeface="Arial"/>
              </a:rPr>
              <a:t>enou</a:t>
            </a:r>
            <a:r>
              <a:rPr lang="en-GB" sz="800">
                <a:solidFill>
                  <a:prstClr val="black"/>
                </a:solidFill>
                <a:latin typeface="Arial"/>
                <a:cs typeface="Arial"/>
              </a:rPr>
              <a:t>s;</a:t>
            </a:r>
            <a:r>
              <a:rPr lang="en-GB" sz="800" spc="15">
                <a:solidFill>
                  <a:prstClr val="black"/>
                </a:solidFill>
                <a:latin typeface="Arial"/>
                <a:cs typeface="Arial"/>
              </a:rPr>
              <a:t> </a:t>
            </a:r>
            <a:r>
              <a:rPr lang="en-GB" sz="800" spc="-4">
                <a:solidFill>
                  <a:prstClr val="black"/>
                </a:solidFill>
                <a:latin typeface="Arial"/>
                <a:cs typeface="Arial"/>
              </a:rPr>
              <a:t>Lu</a:t>
            </a:r>
            <a:r>
              <a:rPr lang="en-GB" sz="800">
                <a:solidFill>
                  <a:prstClr val="black"/>
                </a:solidFill>
                <a:latin typeface="Arial"/>
                <a:cs typeface="Arial"/>
              </a:rPr>
              <a:t>,</a:t>
            </a:r>
            <a:r>
              <a:rPr lang="en-GB" sz="800" spc="15">
                <a:solidFill>
                  <a:prstClr val="black"/>
                </a:solidFill>
                <a:latin typeface="Arial"/>
                <a:cs typeface="Arial"/>
              </a:rPr>
              <a:t> </a:t>
            </a:r>
            <a:r>
              <a:rPr lang="en-GB" sz="800">
                <a:solidFill>
                  <a:prstClr val="black"/>
                </a:solidFill>
                <a:latin typeface="Arial"/>
                <a:cs typeface="Arial"/>
              </a:rPr>
              <a:t>lut</a:t>
            </a:r>
            <a:r>
              <a:rPr lang="en-GB" sz="800" spc="-4">
                <a:solidFill>
                  <a:prstClr val="black"/>
                </a:solidFill>
                <a:latin typeface="Arial"/>
                <a:cs typeface="Arial"/>
              </a:rPr>
              <a:t>e</a:t>
            </a:r>
            <a:r>
              <a:rPr lang="en-GB" sz="800">
                <a:solidFill>
                  <a:prstClr val="black"/>
                </a:solidFill>
                <a:latin typeface="Arial"/>
                <a:cs typeface="Arial"/>
              </a:rPr>
              <a:t>tiu</a:t>
            </a:r>
            <a:r>
              <a:rPr lang="en-GB" sz="800" spc="8">
                <a:solidFill>
                  <a:prstClr val="black"/>
                </a:solidFill>
                <a:latin typeface="Arial"/>
                <a:cs typeface="Arial"/>
              </a:rPr>
              <a:t>m</a:t>
            </a:r>
            <a:r>
              <a:rPr lang="en-GB" sz="800">
                <a:solidFill>
                  <a:prstClr val="black"/>
                </a:solidFill>
                <a:latin typeface="Arial"/>
                <a:cs typeface="Arial"/>
              </a:rPr>
              <a:t>;</a:t>
            </a:r>
            <a:r>
              <a:rPr lang="en-GB" sz="800" spc="-4">
                <a:solidFill>
                  <a:prstClr val="black"/>
                </a:solidFill>
                <a:latin typeface="Arial"/>
                <a:cs typeface="Arial"/>
              </a:rPr>
              <a:t> </a:t>
            </a:r>
            <a:r>
              <a:rPr lang="en-GB" sz="800" spc="8" err="1">
                <a:solidFill>
                  <a:prstClr val="black"/>
                </a:solidFill>
                <a:latin typeface="Arial"/>
                <a:cs typeface="Arial"/>
              </a:rPr>
              <a:t>m</a:t>
            </a:r>
            <a:r>
              <a:rPr lang="en-GB" sz="800" spc="-4" err="1">
                <a:solidFill>
                  <a:prstClr val="black"/>
                </a:solidFill>
                <a:latin typeface="Arial"/>
                <a:cs typeface="Arial"/>
              </a:rPr>
              <a:t>C</a:t>
            </a:r>
            <a:r>
              <a:rPr lang="en-GB" sz="800" err="1">
                <a:solidFill>
                  <a:prstClr val="black"/>
                </a:solidFill>
                <a:latin typeface="Arial"/>
                <a:cs typeface="Arial"/>
              </a:rPr>
              <a:t>i</a:t>
            </a:r>
            <a:r>
              <a:rPr lang="en-GB" sz="800">
                <a:solidFill>
                  <a:prstClr val="black"/>
                </a:solidFill>
                <a:latin typeface="Arial"/>
                <a:cs typeface="Arial"/>
              </a:rPr>
              <a:t>,</a:t>
            </a:r>
            <a:r>
              <a:rPr lang="en-GB" sz="800" spc="-23">
                <a:solidFill>
                  <a:prstClr val="black"/>
                </a:solidFill>
                <a:latin typeface="Arial"/>
                <a:cs typeface="Arial"/>
              </a:rPr>
              <a:t> </a:t>
            </a:r>
            <a:r>
              <a:rPr lang="en-GB" sz="800" spc="8">
                <a:solidFill>
                  <a:prstClr val="black"/>
                </a:solidFill>
                <a:latin typeface="Arial"/>
                <a:cs typeface="Arial"/>
              </a:rPr>
              <a:t>m</a:t>
            </a:r>
            <a:r>
              <a:rPr lang="en-GB" sz="800">
                <a:solidFill>
                  <a:prstClr val="black"/>
                </a:solidFill>
                <a:latin typeface="Arial"/>
                <a:cs typeface="Arial"/>
              </a:rPr>
              <a:t>illi</a:t>
            </a:r>
            <a:r>
              <a:rPr lang="en-GB" sz="800" spc="-8">
                <a:solidFill>
                  <a:prstClr val="black"/>
                </a:solidFill>
                <a:latin typeface="Arial"/>
                <a:cs typeface="Arial"/>
              </a:rPr>
              <a:t>c</a:t>
            </a:r>
            <a:r>
              <a:rPr lang="en-GB" sz="800" spc="-4">
                <a:solidFill>
                  <a:prstClr val="black"/>
                </a:solidFill>
                <a:latin typeface="Arial"/>
                <a:cs typeface="Arial"/>
              </a:rPr>
              <a:t>ur</a:t>
            </a:r>
            <a:r>
              <a:rPr lang="en-GB" sz="800">
                <a:solidFill>
                  <a:prstClr val="black"/>
                </a:solidFill>
                <a:latin typeface="Arial"/>
                <a:cs typeface="Arial"/>
              </a:rPr>
              <a:t>ie;</a:t>
            </a:r>
            <a:r>
              <a:rPr lang="en-GB" sz="800" spc="-19">
                <a:solidFill>
                  <a:prstClr val="black"/>
                </a:solidFill>
                <a:latin typeface="Arial"/>
                <a:cs typeface="Arial"/>
              </a:rPr>
              <a:t> </a:t>
            </a:r>
            <a:r>
              <a:rPr lang="en-GB" sz="800" spc="8" err="1">
                <a:solidFill>
                  <a:prstClr val="black"/>
                </a:solidFill>
                <a:latin typeface="Arial"/>
                <a:cs typeface="Arial"/>
              </a:rPr>
              <a:t>m</a:t>
            </a:r>
            <a:r>
              <a:rPr lang="en-GB" sz="800" spc="-4" err="1">
                <a:solidFill>
                  <a:prstClr val="black"/>
                </a:solidFill>
                <a:latin typeface="Arial"/>
                <a:cs typeface="Arial"/>
              </a:rPr>
              <a:t>CR</a:t>
            </a:r>
            <a:r>
              <a:rPr lang="en-GB" sz="800" err="1">
                <a:solidFill>
                  <a:prstClr val="black"/>
                </a:solidFill>
                <a:latin typeface="Arial"/>
                <a:cs typeface="Arial"/>
              </a:rPr>
              <a:t>P</a:t>
            </a:r>
            <a:r>
              <a:rPr lang="en-GB" sz="800" spc="-4" err="1">
                <a:solidFill>
                  <a:prstClr val="black"/>
                </a:solidFill>
                <a:latin typeface="Arial"/>
                <a:cs typeface="Arial"/>
              </a:rPr>
              <a:t>C</a:t>
            </a:r>
            <a:r>
              <a:rPr lang="en-GB" sz="800">
                <a:solidFill>
                  <a:prstClr val="black"/>
                </a:solidFill>
                <a:latin typeface="Arial"/>
                <a:cs typeface="Arial"/>
              </a:rPr>
              <a:t>,</a:t>
            </a:r>
            <a:r>
              <a:rPr lang="en-GB" sz="800" spc="-23">
                <a:solidFill>
                  <a:prstClr val="black"/>
                </a:solidFill>
                <a:latin typeface="Arial"/>
                <a:cs typeface="Arial"/>
              </a:rPr>
              <a:t> </a:t>
            </a:r>
            <a:r>
              <a:rPr lang="en-GB" sz="800" spc="8">
                <a:solidFill>
                  <a:prstClr val="black"/>
                </a:solidFill>
                <a:latin typeface="Arial"/>
                <a:cs typeface="Arial"/>
              </a:rPr>
              <a:t>m</a:t>
            </a:r>
            <a:r>
              <a:rPr lang="en-GB" sz="800" spc="-4">
                <a:solidFill>
                  <a:prstClr val="black"/>
                </a:solidFill>
                <a:latin typeface="Arial"/>
                <a:cs typeface="Arial"/>
              </a:rPr>
              <a:t>e</a:t>
            </a:r>
            <a:r>
              <a:rPr lang="en-GB" sz="800">
                <a:solidFill>
                  <a:prstClr val="black"/>
                </a:solidFill>
                <a:latin typeface="Arial"/>
                <a:cs typeface="Arial"/>
              </a:rPr>
              <a:t>t</a:t>
            </a:r>
            <a:r>
              <a:rPr lang="en-GB" sz="800" spc="-4">
                <a:solidFill>
                  <a:prstClr val="black"/>
                </a:solidFill>
                <a:latin typeface="Arial"/>
                <a:cs typeface="Arial"/>
              </a:rPr>
              <a:t>a</a:t>
            </a:r>
            <a:r>
              <a:rPr lang="en-GB" sz="800">
                <a:solidFill>
                  <a:prstClr val="black"/>
                </a:solidFill>
                <a:latin typeface="Arial"/>
                <a:cs typeface="Arial"/>
              </a:rPr>
              <a:t>st</a:t>
            </a:r>
            <a:r>
              <a:rPr lang="en-GB" sz="800" spc="-4">
                <a:solidFill>
                  <a:prstClr val="black"/>
                </a:solidFill>
                <a:latin typeface="Arial"/>
                <a:cs typeface="Arial"/>
              </a:rPr>
              <a:t>a</a:t>
            </a:r>
            <a:r>
              <a:rPr lang="en-GB" sz="800">
                <a:solidFill>
                  <a:prstClr val="black"/>
                </a:solidFill>
                <a:latin typeface="Arial"/>
                <a:cs typeface="Arial"/>
              </a:rPr>
              <a:t>tic</a:t>
            </a:r>
            <a:r>
              <a:rPr lang="en-GB" sz="800" spc="-19">
                <a:solidFill>
                  <a:prstClr val="black"/>
                </a:solidFill>
                <a:latin typeface="Arial"/>
                <a:cs typeface="Arial"/>
              </a:rPr>
              <a:t> </a:t>
            </a:r>
            <a:r>
              <a:rPr lang="en-GB" sz="800">
                <a:solidFill>
                  <a:prstClr val="black"/>
                </a:solidFill>
                <a:latin typeface="Arial"/>
                <a:cs typeface="Arial"/>
              </a:rPr>
              <a:t>c</a:t>
            </a:r>
            <a:r>
              <a:rPr lang="en-GB" sz="800" spc="-4">
                <a:solidFill>
                  <a:prstClr val="black"/>
                </a:solidFill>
                <a:latin typeface="Arial"/>
                <a:cs typeface="Arial"/>
              </a:rPr>
              <a:t>a</a:t>
            </a:r>
            <a:r>
              <a:rPr lang="en-GB" sz="800">
                <a:solidFill>
                  <a:prstClr val="black"/>
                </a:solidFill>
                <a:latin typeface="Arial"/>
                <a:cs typeface="Arial"/>
              </a:rPr>
              <a:t>st</a:t>
            </a:r>
            <a:r>
              <a:rPr lang="en-GB" sz="800" spc="-4">
                <a:solidFill>
                  <a:prstClr val="black"/>
                </a:solidFill>
                <a:latin typeface="Arial"/>
                <a:cs typeface="Arial"/>
              </a:rPr>
              <a:t>ra</a:t>
            </a:r>
            <a:r>
              <a:rPr lang="en-GB" sz="800">
                <a:solidFill>
                  <a:prstClr val="black"/>
                </a:solidFill>
                <a:latin typeface="Arial"/>
                <a:cs typeface="Arial"/>
              </a:rPr>
              <a:t>tion</a:t>
            </a:r>
            <a:r>
              <a:rPr lang="en-GB" sz="800" spc="-4">
                <a:solidFill>
                  <a:prstClr val="black"/>
                </a:solidFill>
                <a:latin typeface="Arial"/>
                <a:cs typeface="Arial"/>
              </a:rPr>
              <a:t>-re</a:t>
            </a:r>
            <a:r>
              <a:rPr lang="en-GB" sz="800">
                <a:solidFill>
                  <a:prstClr val="black"/>
                </a:solidFill>
                <a:latin typeface="Arial"/>
                <a:cs typeface="Arial"/>
              </a:rPr>
              <a:t>si</a:t>
            </a:r>
            <a:r>
              <a:rPr lang="en-GB" sz="800" spc="4">
                <a:solidFill>
                  <a:prstClr val="black"/>
                </a:solidFill>
                <a:latin typeface="Arial"/>
                <a:cs typeface="Arial"/>
              </a:rPr>
              <a:t>s</a:t>
            </a:r>
            <a:r>
              <a:rPr lang="en-GB" sz="800">
                <a:solidFill>
                  <a:prstClr val="black"/>
                </a:solidFill>
                <a:latin typeface="Arial"/>
                <a:cs typeface="Arial"/>
              </a:rPr>
              <a:t>t</a:t>
            </a:r>
            <a:r>
              <a:rPr lang="en-GB" sz="800" spc="-4">
                <a:solidFill>
                  <a:prstClr val="black"/>
                </a:solidFill>
                <a:latin typeface="Arial"/>
                <a:cs typeface="Arial"/>
              </a:rPr>
              <a:t>an</a:t>
            </a:r>
            <a:r>
              <a:rPr lang="en-GB" sz="800">
                <a:solidFill>
                  <a:prstClr val="black"/>
                </a:solidFill>
                <a:latin typeface="Arial"/>
                <a:cs typeface="Arial"/>
              </a:rPr>
              <a:t>t</a:t>
            </a:r>
            <a:r>
              <a:rPr lang="en-GB" sz="800" spc="-11">
                <a:solidFill>
                  <a:prstClr val="black"/>
                </a:solidFill>
                <a:latin typeface="Arial"/>
                <a:cs typeface="Arial"/>
              </a:rPr>
              <a:t> </a:t>
            </a:r>
            <a:r>
              <a:rPr lang="en-GB" sz="800" spc="-4">
                <a:solidFill>
                  <a:prstClr val="black"/>
                </a:solidFill>
                <a:latin typeface="Arial"/>
                <a:cs typeface="Arial"/>
              </a:rPr>
              <a:t>pro</a:t>
            </a:r>
            <a:r>
              <a:rPr lang="en-GB" sz="800">
                <a:solidFill>
                  <a:prstClr val="black"/>
                </a:solidFill>
                <a:latin typeface="Arial"/>
                <a:cs typeface="Arial"/>
              </a:rPr>
              <a:t>st</a:t>
            </a:r>
            <a:r>
              <a:rPr lang="en-GB" sz="800" spc="-4">
                <a:solidFill>
                  <a:prstClr val="black"/>
                </a:solidFill>
                <a:latin typeface="Arial"/>
                <a:cs typeface="Arial"/>
              </a:rPr>
              <a:t>a</a:t>
            </a:r>
            <a:r>
              <a:rPr lang="en-GB" sz="800">
                <a:solidFill>
                  <a:prstClr val="black"/>
                </a:solidFill>
                <a:latin typeface="Arial"/>
                <a:cs typeface="Arial"/>
              </a:rPr>
              <a:t>te</a:t>
            </a:r>
            <a:r>
              <a:rPr lang="en-GB" sz="800" spc="8">
                <a:solidFill>
                  <a:prstClr val="black"/>
                </a:solidFill>
                <a:latin typeface="Arial"/>
                <a:cs typeface="Arial"/>
              </a:rPr>
              <a:t> </a:t>
            </a:r>
            <a:r>
              <a:rPr lang="en-GB" sz="800">
                <a:solidFill>
                  <a:prstClr val="black"/>
                </a:solidFill>
                <a:latin typeface="Arial"/>
                <a:cs typeface="Arial"/>
              </a:rPr>
              <a:t>c</a:t>
            </a:r>
            <a:r>
              <a:rPr lang="en-GB" sz="800" spc="-4">
                <a:solidFill>
                  <a:prstClr val="black"/>
                </a:solidFill>
                <a:latin typeface="Arial"/>
                <a:cs typeface="Arial"/>
              </a:rPr>
              <a:t>an</a:t>
            </a:r>
            <a:r>
              <a:rPr lang="en-GB" sz="800">
                <a:solidFill>
                  <a:prstClr val="black"/>
                </a:solidFill>
                <a:latin typeface="Arial"/>
                <a:cs typeface="Arial"/>
              </a:rPr>
              <a:t>c</a:t>
            </a:r>
            <a:r>
              <a:rPr lang="en-GB" sz="800" spc="-4">
                <a:solidFill>
                  <a:prstClr val="black"/>
                </a:solidFill>
                <a:latin typeface="Arial"/>
                <a:cs typeface="Arial"/>
              </a:rPr>
              <a:t>er</a:t>
            </a:r>
            <a:r>
              <a:rPr lang="en-GB" sz="800">
                <a:solidFill>
                  <a:prstClr val="black"/>
                </a:solidFill>
                <a:latin typeface="Arial"/>
                <a:cs typeface="Arial"/>
              </a:rPr>
              <a:t>;</a:t>
            </a:r>
            <a:r>
              <a:rPr lang="en-GB" sz="800" spc="8">
                <a:solidFill>
                  <a:prstClr val="black"/>
                </a:solidFill>
                <a:latin typeface="Arial"/>
                <a:cs typeface="Arial"/>
              </a:rPr>
              <a:t> NHA, novel hormonal agent; </a:t>
            </a:r>
            <a:r>
              <a:rPr lang="en-GB" sz="800" err="1">
                <a:solidFill>
                  <a:prstClr val="black"/>
                </a:solidFill>
                <a:latin typeface="Arial"/>
                <a:cs typeface="Arial"/>
              </a:rPr>
              <a:t>PA</a:t>
            </a:r>
            <a:r>
              <a:rPr lang="en-GB" sz="800" spc="-4" err="1">
                <a:solidFill>
                  <a:prstClr val="black"/>
                </a:solidFill>
                <a:latin typeface="Arial"/>
                <a:cs typeface="Arial"/>
              </a:rPr>
              <a:t>R</a:t>
            </a:r>
            <a:r>
              <a:rPr lang="en-GB" sz="800" err="1">
                <a:solidFill>
                  <a:prstClr val="black"/>
                </a:solidFill>
                <a:latin typeface="Arial"/>
                <a:cs typeface="Arial"/>
              </a:rPr>
              <a:t>Pi</a:t>
            </a:r>
            <a:r>
              <a:rPr lang="en-GB" sz="800">
                <a:solidFill>
                  <a:prstClr val="black"/>
                </a:solidFill>
                <a:latin typeface="Arial"/>
                <a:cs typeface="Arial"/>
              </a:rPr>
              <a:t>,</a:t>
            </a:r>
            <a:r>
              <a:rPr lang="en-GB" sz="800" spc="-4">
                <a:solidFill>
                  <a:prstClr val="black"/>
                </a:solidFill>
                <a:latin typeface="Arial"/>
                <a:cs typeface="Arial"/>
              </a:rPr>
              <a:t> po</a:t>
            </a:r>
            <a:r>
              <a:rPr lang="en-GB" sz="800">
                <a:solidFill>
                  <a:prstClr val="black"/>
                </a:solidFill>
                <a:latin typeface="Arial"/>
                <a:cs typeface="Arial"/>
              </a:rPr>
              <a:t>ly</a:t>
            </a:r>
            <a:r>
              <a:rPr lang="en-GB" sz="800" spc="8">
                <a:solidFill>
                  <a:prstClr val="black"/>
                </a:solidFill>
                <a:latin typeface="Arial"/>
                <a:cs typeface="Arial"/>
              </a:rPr>
              <a:t> </a:t>
            </a:r>
            <a:r>
              <a:rPr lang="en-GB" sz="800">
                <a:solidFill>
                  <a:prstClr val="black"/>
                </a:solidFill>
                <a:latin typeface="Arial"/>
                <a:cs typeface="Arial"/>
              </a:rPr>
              <a:t>A</a:t>
            </a:r>
            <a:r>
              <a:rPr lang="en-GB" sz="800" spc="-4">
                <a:solidFill>
                  <a:prstClr val="black"/>
                </a:solidFill>
                <a:latin typeface="Arial"/>
                <a:cs typeface="Arial"/>
              </a:rPr>
              <a:t>D</a:t>
            </a:r>
            <a:r>
              <a:rPr lang="en-GB" sz="800" spc="4">
                <a:solidFill>
                  <a:prstClr val="black"/>
                </a:solidFill>
                <a:latin typeface="Arial"/>
                <a:cs typeface="Arial"/>
              </a:rPr>
              <a:t>P</a:t>
            </a:r>
            <a:r>
              <a:rPr lang="en-GB" sz="800" spc="-4">
                <a:solidFill>
                  <a:prstClr val="black"/>
                </a:solidFill>
                <a:latin typeface="Arial"/>
                <a:cs typeface="Arial"/>
              </a:rPr>
              <a:t>-r</a:t>
            </a:r>
            <a:r>
              <a:rPr lang="en-GB" sz="800">
                <a:solidFill>
                  <a:prstClr val="black"/>
                </a:solidFill>
                <a:latin typeface="Arial"/>
                <a:cs typeface="Arial"/>
              </a:rPr>
              <a:t>ib</a:t>
            </a:r>
            <a:r>
              <a:rPr lang="en-GB" sz="800" spc="-4">
                <a:solidFill>
                  <a:prstClr val="black"/>
                </a:solidFill>
                <a:latin typeface="Arial"/>
                <a:cs typeface="Arial"/>
              </a:rPr>
              <a:t>o</a:t>
            </a:r>
            <a:r>
              <a:rPr lang="en-GB" sz="800">
                <a:solidFill>
                  <a:prstClr val="black"/>
                </a:solidFill>
                <a:latin typeface="Arial"/>
                <a:cs typeface="Arial"/>
              </a:rPr>
              <a:t>se</a:t>
            </a:r>
            <a:r>
              <a:rPr lang="en-GB" sz="800" spc="-8">
                <a:solidFill>
                  <a:prstClr val="black"/>
                </a:solidFill>
                <a:latin typeface="Arial"/>
                <a:cs typeface="Arial"/>
              </a:rPr>
              <a:t> </a:t>
            </a:r>
            <a:r>
              <a:rPr lang="en-GB" sz="800" spc="-4">
                <a:solidFill>
                  <a:prstClr val="black"/>
                </a:solidFill>
                <a:latin typeface="Arial"/>
                <a:cs typeface="Arial"/>
              </a:rPr>
              <a:t>po</a:t>
            </a:r>
            <a:r>
              <a:rPr lang="en-GB" sz="800">
                <a:solidFill>
                  <a:prstClr val="black"/>
                </a:solidFill>
                <a:latin typeface="Arial"/>
                <a:cs typeface="Arial"/>
              </a:rPr>
              <a:t>l</a:t>
            </a:r>
            <a:r>
              <a:rPr lang="en-GB" sz="800" spc="-4">
                <a:solidFill>
                  <a:prstClr val="black"/>
                </a:solidFill>
                <a:latin typeface="Arial"/>
                <a:cs typeface="Arial"/>
              </a:rPr>
              <a:t>y</a:t>
            </a:r>
            <a:r>
              <a:rPr lang="en-GB" sz="800" spc="8">
                <a:solidFill>
                  <a:prstClr val="black"/>
                </a:solidFill>
                <a:latin typeface="Arial"/>
                <a:cs typeface="Arial"/>
              </a:rPr>
              <a:t>m</a:t>
            </a:r>
            <a:r>
              <a:rPr lang="en-GB" sz="800" spc="-4">
                <a:solidFill>
                  <a:prstClr val="black"/>
                </a:solidFill>
                <a:latin typeface="Arial"/>
                <a:cs typeface="Arial"/>
              </a:rPr>
              <a:t>era</a:t>
            </a:r>
            <a:r>
              <a:rPr lang="en-GB" sz="800">
                <a:solidFill>
                  <a:prstClr val="black"/>
                </a:solidFill>
                <a:latin typeface="Arial"/>
                <a:cs typeface="Arial"/>
              </a:rPr>
              <a:t>se in</a:t>
            </a:r>
            <a:r>
              <a:rPr lang="en-GB" sz="800" spc="-4">
                <a:solidFill>
                  <a:prstClr val="black"/>
                </a:solidFill>
                <a:latin typeface="Arial"/>
                <a:cs typeface="Arial"/>
              </a:rPr>
              <a:t>h</a:t>
            </a:r>
            <a:r>
              <a:rPr lang="en-GB" sz="800">
                <a:solidFill>
                  <a:prstClr val="black"/>
                </a:solidFill>
                <a:latin typeface="Arial"/>
                <a:cs typeface="Arial"/>
              </a:rPr>
              <a:t>ibit</a:t>
            </a:r>
            <a:r>
              <a:rPr lang="en-GB" sz="800" spc="-4">
                <a:solidFill>
                  <a:prstClr val="black"/>
                </a:solidFill>
                <a:latin typeface="Arial"/>
                <a:cs typeface="Arial"/>
              </a:rPr>
              <a:t>or</a:t>
            </a:r>
            <a:r>
              <a:rPr lang="en-GB" sz="800">
                <a:solidFill>
                  <a:prstClr val="black"/>
                </a:solidFill>
                <a:latin typeface="Arial"/>
                <a:cs typeface="Arial"/>
              </a:rPr>
              <a:t>;</a:t>
            </a:r>
            <a:r>
              <a:rPr lang="en-GB" sz="800" spc="-4">
                <a:solidFill>
                  <a:prstClr val="black"/>
                </a:solidFill>
                <a:latin typeface="Arial"/>
                <a:cs typeface="Arial"/>
              </a:rPr>
              <a:t> </a:t>
            </a:r>
            <a:r>
              <a:rPr lang="en-GB" sz="800">
                <a:solidFill>
                  <a:prstClr val="black"/>
                </a:solidFill>
                <a:latin typeface="Arial"/>
                <a:cs typeface="Arial"/>
              </a:rPr>
              <a:t>PET,</a:t>
            </a:r>
            <a:r>
              <a:rPr lang="en-GB" sz="800" spc="-4">
                <a:solidFill>
                  <a:prstClr val="black"/>
                </a:solidFill>
                <a:latin typeface="Arial"/>
                <a:cs typeface="Arial"/>
              </a:rPr>
              <a:t> po</a:t>
            </a:r>
            <a:r>
              <a:rPr lang="en-GB" sz="800">
                <a:solidFill>
                  <a:prstClr val="black"/>
                </a:solidFill>
                <a:latin typeface="Arial"/>
                <a:cs typeface="Arial"/>
              </a:rPr>
              <a:t>sit</a:t>
            </a:r>
            <a:r>
              <a:rPr lang="en-GB" sz="800" spc="-4">
                <a:solidFill>
                  <a:prstClr val="black"/>
                </a:solidFill>
                <a:latin typeface="Arial"/>
                <a:cs typeface="Arial"/>
              </a:rPr>
              <a:t>ro</a:t>
            </a:r>
            <a:r>
              <a:rPr lang="en-GB" sz="800">
                <a:solidFill>
                  <a:prstClr val="black"/>
                </a:solidFill>
                <a:latin typeface="Arial"/>
                <a:cs typeface="Arial"/>
              </a:rPr>
              <a:t>n </a:t>
            </a:r>
            <a:r>
              <a:rPr lang="en-GB" sz="800" spc="-4">
                <a:solidFill>
                  <a:prstClr val="black"/>
                </a:solidFill>
                <a:latin typeface="Arial"/>
                <a:cs typeface="Arial"/>
              </a:rPr>
              <a:t>e</a:t>
            </a:r>
            <a:r>
              <a:rPr lang="en-GB" sz="800" spc="8">
                <a:solidFill>
                  <a:prstClr val="black"/>
                </a:solidFill>
                <a:latin typeface="Arial"/>
                <a:cs typeface="Arial"/>
              </a:rPr>
              <a:t>m</a:t>
            </a:r>
            <a:r>
              <a:rPr lang="en-GB" sz="800">
                <a:solidFill>
                  <a:prstClr val="black"/>
                </a:solidFill>
                <a:latin typeface="Arial"/>
                <a:cs typeface="Arial"/>
              </a:rPr>
              <a:t>i</a:t>
            </a:r>
            <a:r>
              <a:rPr lang="en-GB" sz="800" spc="4">
                <a:solidFill>
                  <a:prstClr val="black"/>
                </a:solidFill>
                <a:latin typeface="Arial"/>
                <a:cs typeface="Arial"/>
              </a:rPr>
              <a:t>s</a:t>
            </a:r>
            <a:r>
              <a:rPr lang="en-GB" sz="800">
                <a:solidFill>
                  <a:prstClr val="black"/>
                </a:solidFill>
                <a:latin typeface="Arial"/>
                <a:cs typeface="Arial"/>
              </a:rPr>
              <a:t>sion</a:t>
            </a:r>
            <a:r>
              <a:rPr lang="en-GB" sz="800" spc="-19">
                <a:solidFill>
                  <a:prstClr val="black"/>
                </a:solidFill>
                <a:latin typeface="Arial"/>
                <a:cs typeface="Arial"/>
              </a:rPr>
              <a:t> </a:t>
            </a:r>
            <a:r>
              <a:rPr lang="en-GB" sz="800">
                <a:solidFill>
                  <a:prstClr val="black"/>
                </a:solidFill>
                <a:latin typeface="Arial"/>
                <a:cs typeface="Arial"/>
              </a:rPr>
              <a:t>t</a:t>
            </a:r>
            <a:r>
              <a:rPr lang="en-GB" sz="800" spc="-4">
                <a:solidFill>
                  <a:prstClr val="black"/>
                </a:solidFill>
                <a:latin typeface="Arial"/>
                <a:cs typeface="Arial"/>
              </a:rPr>
              <a:t>o</a:t>
            </a:r>
            <a:r>
              <a:rPr lang="en-GB" sz="800" spc="8">
                <a:solidFill>
                  <a:prstClr val="black"/>
                </a:solidFill>
                <a:latin typeface="Arial"/>
                <a:cs typeface="Arial"/>
              </a:rPr>
              <a:t>m</a:t>
            </a:r>
            <a:r>
              <a:rPr lang="en-GB" sz="800" spc="-4">
                <a:solidFill>
                  <a:prstClr val="black"/>
                </a:solidFill>
                <a:latin typeface="Arial"/>
                <a:cs typeface="Arial"/>
              </a:rPr>
              <a:t>ograph</a:t>
            </a:r>
            <a:r>
              <a:rPr lang="en-GB" sz="800" spc="-8">
                <a:solidFill>
                  <a:prstClr val="black"/>
                </a:solidFill>
                <a:latin typeface="Arial"/>
                <a:cs typeface="Arial"/>
              </a:rPr>
              <a:t>y</a:t>
            </a:r>
            <a:r>
              <a:rPr lang="en-GB" sz="800">
                <a:solidFill>
                  <a:prstClr val="black"/>
                </a:solidFill>
                <a:latin typeface="Arial"/>
                <a:cs typeface="Arial"/>
              </a:rPr>
              <a:t>;</a:t>
            </a:r>
            <a:r>
              <a:rPr lang="en-GB" sz="800" spc="4">
                <a:solidFill>
                  <a:prstClr val="black"/>
                </a:solidFill>
                <a:latin typeface="Arial"/>
                <a:cs typeface="Arial"/>
              </a:rPr>
              <a:t> </a:t>
            </a:r>
            <a:r>
              <a:rPr lang="en-GB" sz="800">
                <a:solidFill>
                  <a:prstClr val="black"/>
                </a:solidFill>
                <a:latin typeface="Arial"/>
                <a:cs typeface="Arial"/>
              </a:rPr>
              <a:t>Q</a:t>
            </a:r>
            <a:r>
              <a:rPr lang="en-GB" sz="800" spc="-4">
                <a:solidFill>
                  <a:prstClr val="black"/>
                </a:solidFill>
                <a:latin typeface="Arial"/>
                <a:cs typeface="Arial"/>
              </a:rPr>
              <a:t>6</a:t>
            </a:r>
            <a:r>
              <a:rPr lang="en-GB" sz="800" spc="23">
                <a:solidFill>
                  <a:prstClr val="black"/>
                </a:solidFill>
                <a:latin typeface="Arial"/>
                <a:cs typeface="Arial"/>
              </a:rPr>
              <a:t>W</a:t>
            </a:r>
            <a:r>
              <a:rPr lang="en-GB" sz="800">
                <a:solidFill>
                  <a:prstClr val="black"/>
                </a:solidFill>
                <a:latin typeface="Arial"/>
                <a:cs typeface="Arial"/>
              </a:rPr>
              <a:t>,</a:t>
            </a:r>
            <a:r>
              <a:rPr lang="en-GB" sz="800" spc="-23">
                <a:solidFill>
                  <a:prstClr val="black"/>
                </a:solidFill>
                <a:latin typeface="Arial"/>
                <a:cs typeface="Arial"/>
              </a:rPr>
              <a:t> </a:t>
            </a:r>
            <a:r>
              <a:rPr lang="en-GB" sz="800" spc="-4">
                <a:solidFill>
                  <a:prstClr val="black"/>
                </a:solidFill>
                <a:latin typeface="Arial"/>
                <a:cs typeface="Arial"/>
              </a:rPr>
              <a:t>e</a:t>
            </a:r>
            <a:r>
              <a:rPr lang="en-GB" sz="800" spc="-8">
                <a:solidFill>
                  <a:prstClr val="black"/>
                </a:solidFill>
                <a:latin typeface="Arial"/>
                <a:cs typeface="Arial"/>
              </a:rPr>
              <a:t>v</a:t>
            </a:r>
            <a:r>
              <a:rPr lang="en-GB" sz="800" spc="-4">
                <a:solidFill>
                  <a:prstClr val="black"/>
                </a:solidFill>
                <a:latin typeface="Arial"/>
                <a:cs typeface="Arial"/>
              </a:rPr>
              <a:t>er</a:t>
            </a:r>
            <a:r>
              <a:rPr lang="en-GB" sz="800">
                <a:solidFill>
                  <a:prstClr val="black"/>
                </a:solidFill>
                <a:latin typeface="Arial"/>
                <a:cs typeface="Arial"/>
              </a:rPr>
              <a:t>y</a:t>
            </a:r>
            <a:r>
              <a:rPr lang="en-GB" sz="800" spc="8">
                <a:solidFill>
                  <a:prstClr val="black"/>
                </a:solidFill>
                <a:latin typeface="Arial"/>
                <a:cs typeface="Arial"/>
              </a:rPr>
              <a:t> </a:t>
            </a:r>
            <a:r>
              <a:rPr lang="en-GB" sz="800">
                <a:solidFill>
                  <a:prstClr val="black"/>
                </a:solidFill>
                <a:latin typeface="Arial"/>
                <a:cs typeface="Arial"/>
              </a:rPr>
              <a:t>6 </a:t>
            </a:r>
            <a:r>
              <a:rPr lang="en-GB" sz="800" spc="-15">
                <a:solidFill>
                  <a:prstClr val="black"/>
                </a:solidFill>
                <a:latin typeface="Arial"/>
                <a:cs typeface="Arial"/>
              </a:rPr>
              <a:t>w</a:t>
            </a:r>
            <a:r>
              <a:rPr lang="en-GB" sz="800" spc="-4">
                <a:solidFill>
                  <a:prstClr val="black"/>
                </a:solidFill>
                <a:latin typeface="Arial"/>
                <a:cs typeface="Arial"/>
              </a:rPr>
              <a:t>ee</a:t>
            </a:r>
            <a:r>
              <a:rPr lang="en-GB" sz="800">
                <a:solidFill>
                  <a:prstClr val="black"/>
                </a:solidFill>
                <a:latin typeface="Arial"/>
                <a:cs typeface="Arial"/>
              </a:rPr>
              <a:t>ks; </a:t>
            </a:r>
            <a:r>
              <a:rPr lang="en-GB" sz="800" spc="-4">
                <a:solidFill>
                  <a:prstClr val="black"/>
                </a:solidFill>
                <a:latin typeface="Arial"/>
                <a:cs typeface="Arial"/>
              </a:rPr>
              <a:t>r</a:t>
            </a:r>
            <a:r>
              <a:rPr lang="en-GB" sz="800">
                <a:solidFill>
                  <a:prstClr val="black"/>
                </a:solidFill>
                <a:latin typeface="Arial"/>
                <a:cs typeface="Arial"/>
              </a:rPr>
              <a:t>PFS,</a:t>
            </a:r>
            <a:r>
              <a:rPr lang="en-GB" sz="800" spc="-4">
                <a:solidFill>
                  <a:prstClr val="black"/>
                </a:solidFill>
                <a:latin typeface="Arial"/>
                <a:cs typeface="Arial"/>
              </a:rPr>
              <a:t> rad</a:t>
            </a:r>
            <a:r>
              <a:rPr lang="en-GB" sz="800">
                <a:solidFill>
                  <a:prstClr val="black"/>
                </a:solidFill>
                <a:latin typeface="Arial"/>
                <a:cs typeface="Arial"/>
              </a:rPr>
              <a:t>io</a:t>
            </a:r>
            <a:r>
              <a:rPr lang="en-GB" sz="800" spc="-4">
                <a:solidFill>
                  <a:prstClr val="black"/>
                </a:solidFill>
                <a:latin typeface="Arial"/>
                <a:cs typeface="Arial"/>
              </a:rPr>
              <a:t>graph</a:t>
            </a:r>
            <a:r>
              <a:rPr lang="en-GB" sz="800">
                <a:solidFill>
                  <a:prstClr val="black"/>
                </a:solidFill>
                <a:latin typeface="Arial"/>
                <a:cs typeface="Arial"/>
              </a:rPr>
              <a:t>ic</a:t>
            </a:r>
            <a:r>
              <a:rPr lang="en-GB" sz="800" spc="15">
                <a:solidFill>
                  <a:prstClr val="black"/>
                </a:solidFill>
                <a:latin typeface="Arial"/>
                <a:cs typeface="Arial"/>
              </a:rPr>
              <a:t> </a:t>
            </a:r>
            <a:r>
              <a:rPr lang="en-GB" sz="800" spc="-4">
                <a:solidFill>
                  <a:prstClr val="black"/>
                </a:solidFill>
                <a:latin typeface="Arial"/>
                <a:cs typeface="Arial"/>
              </a:rPr>
              <a:t>progre</a:t>
            </a:r>
            <a:r>
              <a:rPr lang="en-GB" sz="800">
                <a:solidFill>
                  <a:prstClr val="black"/>
                </a:solidFill>
                <a:latin typeface="Arial"/>
                <a:cs typeface="Arial"/>
              </a:rPr>
              <a:t>ssio</a:t>
            </a:r>
            <a:r>
              <a:rPr lang="en-GB" sz="800" spc="4">
                <a:solidFill>
                  <a:prstClr val="black"/>
                </a:solidFill>
                <a:latin typeface="Arial"/>
                <a:cs typeface="Arial"/>
              </a:rPr>
              <a:t>n</a:t>
            </a:r>
            <a:r>
              <a:rPr lang="en-GB" sz="800" spc="-4">
                <a:solidFill>
                  <a:prstClr val="black"/>
                </a:solidFill>
                <a:latin typeface="Arial"/>
                <a:cs typeface="Arial"/>
              </a:rPr>
              <a:t>-</a:t>
            </a:r>
            <a:r>
              <a:rPr lang="en-GB" sz="800">
                <a:solidFill>
                  <a:prstClr val="black"/>
                </a:solidFill>
                <a:latin typeface="Arial"/>
                <a:cs typeface="Arial"/>
              </a:rPr>
              <a:t>f</a:t>
            </a:r>
            <a:r>
              <a:rPr lang="en-GB" sz="800" spc="-4">
                <a:solidFill>
                  <a:prstClr val="black"/>
                </a:solidFill>
                <a:latin typeface="Arial"/>
                <a:cs typeface="Arial"/>
              </a:rPr>
              <a:t>re</a:t>
            </a:r>
            <a:r>
              <a:rPr lang="en-GB" sz="800">
                <a:solidFill>
                  <a:prstClr val="black"/>
                </a:solidFill>
                <a:latin typeface="Arial"/>
                <a:cs typeface="Arial"/>
              </a:rPr>
              <a:t>e</a:t>
            </a:r>
            <a:r>
              <a:rPr lang="en-GB" sz="800" spc="8">
                <a:solidFill>
                  <a:prstClr val="black"/>
                </a:solidFill>
                <a:latin typeface="Arial"/>
                <a:cs typeface="Arial"/>
              </a:rPr>
              <a:t> </a:t>
            </a:r>
            <a:r>
              <a:rPr lang="en-GB" sz="800">
                <a:solidFill>
                  <a:prstClr val="black"/>
                </a:solidFill>
                <a:latin typeface="Arial"/>
                <a:cs typeface="Arial"/>
              </a:rPr>
              <a:t>s</a:t>
            </a:r>
            <a:r>
              <a:rPr lang="en-GB" sz="800" spc="-4">
                <a:solidFill>
                  <a:prstClr val="black"/>
                </a:solidFill>
                <a:latin typeface="Arial"/>
                <a:cs typeface="Arial"/>
              </a:rPr>
              <a:t>ur</a:t>
            </a:r>
            <a:r>
              <a:rPr lang="en-GB" sz="800" spc="-8">
                <a:solidFill>
                  <a:prstClr val="black"/>
                </a:solidFill>
                <a:latin typeface="Arial"/>
                <a:cs typeface="Arial"/>
              </a:rPr>
              <a:t>v</a:t>
            </a:r>
            <a:r>
              <a:rPr lang="en-GB" sz="800">
                <a:solidFill>
                  <a:prstClr val="black"/>
                </a:solidFill>
                <a:latin typeface="Arial"/>
                <a:cs typeface="Arial"/>
              </a:rPr>
              <a:t>i</a:t>
            </a:r>
            <a:r>
              <a:rPr lang="en-GB" sz="800" spc="-4">
                <a:solidFill>
                  <a:prstClr val="black"/>
                </a:solidFill>
                <a:latin typeface="Arial"/>
                <a:cs typeface="Arial"/>
              </a:rPr>
              <a:t>va</a:t>
            </a:r>
            <a:r>
              <a:rPr lang="en-GB" sz="800">
                <a:solidFill>
                  <a:prstClr val="black"/>
                </a:solidFill>
                <a:latin typeface="Arial"/>
                <a:cs typeface="Arial"/>
              </a:rPr>
              <a:t>l; PSA, prostate specific antigen; PS</a:t>
            </a:r>
            <a:r>
              <a:rPr lang="en-GB" sz="800" spc="-8">
                <a:solidFill>
                  <a:prstClr val="black"/>
                </a:solidFill>
                <a:latin typeface="Arial"/>
                <a:cs typeface="Arial"/>
              </a:rPr>
              <a:t>M</a:t>
            </a:r>
            <a:r>
              <a:rPr lang="en-GB" sz="800">
                <a:solidFill>
                  <a:prstClr val="black"/>
                </a:solidFill>
                <a:latin typeface="Arial"/>
                <a:cs typeface="Arial"/>
              </a:rPr>
              <a:t>A,</a:t>
            </a:r>
            <a:r>
              <a:rPr lang="en-GB" sz="800" spc="-4">
                <a:solidFill>
                  <a:prstClr val="black"/>
                </a:solidFill>
                <a:latin typeface="Arial"/>
                <a:cs typeface="Arial"/>
              </a:rPr>
              <a:t> pro</a:t>
            </a:r>
            <a:r>
              <a:rPr lang="en-GB" sz="800">
                <a:solidFill>
                  <a:prstClr val="black"/>
                </a:solidFill>
                <a:latin typeface="Arial"/>
                <a:cs typeface="Arial"/>
              </a:rPr>
              <a:t>st</a:t>
            </a:r>
            <a:r>
              <a:rPr lang="en-GB" sz="800" spc="-4">
                <a:solidFill>
                  <a:prstClr val="black"/>
                </a:solidFill>
                <a:latin typeface="Arial"/>
                <a:cs typeface="Arial"/>
              </a:rPr>
              <a:t>a</a:t>
            </a:r>
            <a:r>
              <a:rPr lang="en-GB" sz="800">
                <a:solidFill>
                  <a:prstClr val="black"/>
                </a:solidFill>
                <a:latin typeface="Arial"/>
                <a:cs typeface="Arial"/>
              </a:rPr>
              <a:t>t</a:t>
            </a:r>
            <a:r>
              <a:rPr lang="en-GB" sz="800" spc="4">
                <a:solidFill>
                  <a:prstClr val="black"/>
                </a:solidFill>
                <a:latin typeface="Arial"/>
                <a:cs typeface="Arial"/>
              </a:rPr>
              <a:t>e</a:t>
            </a:r>
            <a:r>
              <a:rPr lang="en-GB" sz="800" spc="-4">
                <a:solidFill>
                  <a:prstClr val="black"/>
                </a:solidFill>
                <a:latin typeface="Arial"/>
                <a:cs typeface="Arial"/>
              </a:rPr>
              <a:t>-</a:t>
            </a:r>
            <a:r>
              <a:rPr lang="en-GB" sz="800">
                <a:solidFill>
                  <a:prstClr val="black"/>
                </a:solidFill>
                <a:latin typeface="Arial"/>
                <a:cs typeface="Arial"/>
              </a:rPr>
              <a:t>s</a:t>
            </a:r>
            <a:r>
              <a:rPr lang="en-GB" sz="800" spc="-4">
                <a:solidFill>
                  <a:prstClr val="black"/>
                </a:solidFill>
                <a:latin typeface="Arial"/>
                <a:cs typeface="Arial"/>
              </a:rPr>
              <a:t>pe</a:t>
            </a:r>
            <a:r>
              <a:rPr lang="en-GB" sz="800">
                <a:solidFill>
                  <a:prstClr val="black"/>
                </a:solidFill>
                <a:latin typeface="Arial"/>
                <a:cs typeface="Arial"/>
              </a:rPr>
              <a:t>cific</a:t>
            </a:r>
            <a:r>
              <a:rPr lang="en-GB" sz="800" spc="-11">
                <a:solidFill>
                  <a:prstClr val="black"/>
                </a:solidFill>
                <a:latin typeface="Arial"/>
                <a:cs typeface="Arial"/>
              </a:rPr>
              <a:t> </a:t>
            </a:r>
            <a:r>
              <a:rPr lang="en-GB" sz="800" spc="8">
                <a:solidFill>
                  <a:prstClr val="black"/>
                </a:solidFill>
                <a:latin typeface="Arial"/>
                <a:cs typeface="Arial"/>
              </a:rPr>
              <a:t>m</a:t>
            </a:r>
            <a:r>
              <a:rPr lang="en-GB" sz="800" spc="-4">
                <a:solidFill>
                  <a:prstClr val="black"/>
                </a:solidFill>
                <a:latin typeface="Arial"/>
                <a:cs typeface="Arial"/>
              </a:rPr>
              <a:t>e</a:t>
            </a:r>
            <a:r>
              <a:rPr lang="en-GB" sz="800" spc="8">
                <a:solidFill>
                  <a:prstClr val="black"/>
                </a:solidFill>
                <a:latin typeface="Arial"/>
                <a:cs typeface="Arial"/>
              </a:rPr>
              <a:t>m</a:t>
            </a:r>
            <a:r>
              <a:rPr lang="en-GB" sz="800" spc="-4">
                <a:solidFill>
                  <a:prstClr val="black"/>
                </a:solidFill>
                <a:latin typeface="Arial"/>
                <a:cs typeface="Arial"/>
              </a:rPr>
              <a:t>bran</a:t>
            </a:r>
            <a:r>
              <a:rPr lang="en-GB" sz="800">
                <a:solidFill>
                  <a:prstClr val="black"/>
                </a:solidFill>
                <a:latin typeface="Arial"/>
                <a:cs typeface="Arial"/>
              </a:rPr>
              <a:t>e</a:t>
            </a:r>
            <a:r>
              <a:rPr lang="en-GB" sz="800" spc="-8">
                <a:solidFill>
                  <a:prstClr val="black"/>
                </a:solidFill>
                <a:latin typeface="Arial"/>
                <a:cs typeface="Arial"/>
              </a:rPr>
              <a:t> </a:t>
            </a:r>
            <a:r>
              <a:rPr lang="en-GB" sz="800" spc="-4">
                <a:solidFill>
                  <a:prstClr val="black"/>
                </a:solidFill>
                <a:latin typeface="Arial"/>
                <a:cs typeface="Arial"/>
              </a:rPr>
              <a:t>an</a:t>
            </a:r>
            <a:r>
              <a:rPr lang="en-GB" sz="800">
                <a:solidFill>
                  <a:prstClr val="black"/>
                </a:solidFill>
                <a:latin typeface="Arial"/>
                <a:cs typeface="Arial"/>
              </a:rPr>
              <a:t>tig</a:t>
            </a:r>
            <a:r>
              <a:rPr lang="en-GB" sz="800" spc="-4">
                <a:solidFill>
                  <a:prstClr val="black"/>
                </a:solidFill>
                <a:latin typeface="Arial"/>
                <a:cs typeface="Arial"/>
              </a:rPr>
              <a:t>en</a:t>
            </a:r>
            <a:r>
              <a:rPr lang="en-GB" sz="800">
                <a:solidFill>
                  <a:prstClr val="black"/>
                </a:solidFill>
                <a:latin typeface="Arial"/>
                <a:cs typeface="Arial"/>
              </a:rPr>
              <a:t>.</a:t>
            </a:r>
          </a:p>
          <a:p>
            <a:pPr marL="9525" defTabSz="685800"/>
            <a:r>
              <a:rPr lang="en-GB" sz="800">
                <a:solidFill>
                  <a:prstClr val="black"/>
                </a:solidFill>
                <a:latin typeface="Arial"/>
                <a:cs typeface="Arial"/>
              </a:rPr>
              <a:t>S</a:t>
            </a:r>
            <a:r>
              <a:rPr lang="en-GB" sz="800" spc="-4">
                <a:solidFill>
                  <a:prstClr val="black"/>
                </a:solidFill>
                <a:latin typeface="Arial"/>
                <a:cs typeface="Arial"/>
              </a:rPr>
              <a:t>ar</a:t>
            </a:r>
            <a:r>
              <a:rPr lang="en-GB" sz="800">
                <a:solidFill>
                  <a:prstClr val="black"/>
                </a:solidFill>
                <a:latin typeface="Arial"/>
                <a:cs typeface="Arial"/>
              </a:rPr>
              <a:t>t</a:t>
            </a:r>
            <a:r>
              <a:rPr lang="en-GB" sz="800" spc="-4">
                <a:solidFill>
                  <a:prstClr val="black"/>
                </a:solidFill>
                <a:latin typeface="Arial"/>
                <a:cs typeface="Arial"/>
              </a:rPr>
              <a:t>o</a:t>
            </a:r>
            <a:r>
              <a:rPr lang="en-GB" sz="800">
                <a:solidFill>
                  <a:prstClr val="black"/>
                </a:solidFill>
                <a:latin typeface="Arial"/>
                <a:cs typeface="Arial"/>
              </a:rPr>
              <a:t>r O,</a:t>
            </a:r>
            <a:r>
              <a:rPr lang="en-GB" sz="800" spc="4">
                <a:solidFill>
                  <a:prstClr val="black"/>
                </a:solidFill>
                <a:latin typeface="Arial"/>
                <a:cs typeface="Arial"/>
              </a:rPr>
              <a:t> </a:t>
            </a:r>
            <a:r>
              <a:rPr lang="en-GB" sz="800" spc="-4">
                <a:solidFill>
                  <a:prstClr val="black"/>
                </a:solidFill>
                <a:latin typeface="Arial"/>
                <a:cs typeface="Arial"/>
              </a:rPr>
              <a:t>e</a:t>
            </a:r>
            <a:r>
              <a:rPr lang="en-GB" sz="800">
                <a:solidFill>
                  <a:prstClr val="black"/>
                </a:solidFill>
                <a:latin typeface="Arial"/>
                <a:cs typeface="Arial"/>
              </a:rPr>
              <a:t>t</a:t>
            </a:r>
            <a:r>
              <a:rPr lang="en-GB" sz="800" spc="4">
                <a:solidFill>
                  <a:prstClr val="black"/>
                </a:solidFill>
                <a:latin typeface="Arial"/>
                <a:cs typeface="Arial"/>
              </a:rPr>
              <a:t> </a:t>
            </a:r>
            <a:r>
              <a:rPr lang="en-GB" sz="800" spc="-4">
                <a:solidFill>
                  <a:prstClr val="black"/>
                </a:solidFill>
                <a:latin typeface="Arial"/>
                <a:cs typeface="Arial"/>
              </a:rPr>
              <a:t>a</a:t>
            </a:r>
            <a:r>
              <a:rPr lang="en-GB" sz="800">
                <a:solidFill>
                  <a:prstClr val="black"/>
                </a:solidFill>
                <a:latin typeface="Arial"/>
                <a:cs typeface="Arial"/>
              </a:rPr>
              <a:t>l.</a:t>
            </a:r>
            <a:r>
              <a:rPr lang="en-GB" sz="800" spc="4">
                <a:solidFill>
                  <a:prstClr val="black"/>
                </a:solidFill>
                <a:latin typeface="Arial"/>
                <a:cs typeface="Arial"/>
              </a:rPr>
              <a:t> </a:t>
            </a:r>
            <a:r>
              <a:rPr lang="en-GB" sz="800">
                <a:solidFill>
                  <a:prstClr val="black"/>
                </a:solidFill>
                <a:latin typeface="Arial"/>
                <a:cs typeface="Arial"/>
              </a:rPr>
              <a:t>A</a:t>
            </a:r>
            <a:r>
              <a:rPr lang="en-GB" sz="800" spc="-4">
                <a:solidFill>
                  <a:prstClr val="black"/>
                </a:solidFill>
                <a:latin typeface="Arial"/>
                <a:cs typeface="Arial"/>
              </a:rPr>
              <a:t>b</a:t>
            </a:r>
            <a:r>
              <a:rPr lang="en-GB" sz="800">
                <a:solidFill>
                  <a:prstClr val="black"/>
                </a:solidFill>
                <a:latin typeface="Arial"/>
                <a:cs typeface="Arial"/>
              </a:rPr>
              <a:t>st</a:t>
            </a:r>
            <a:r>
              <a:rPr lang="en-GB" sz="800" spc="-4">
                <a:solidFill>
                  <a:prstClr val="black"/>
                </a:solidFill>
                <a:latin typeface="Arial"/>
                <a:cs typeface="Arial"/>
              </a:rPr>
              <a:t>ra</a:t>
            </a:r>
            <a:r>
              <a:rPr lang="en-GB" sz="800">
                <a:solidFill>
                  <a:prstClr val="black"/>
                </a:solidFill>
                <a:latin typeface="Arial"/>
                <a:cs typeface="Arial"/>
              </a:rPr>
              <a:t>ct</a:t>
            </a:r>
            <a:r>
              <a:rPr lang="en-GB" sz="800" spc="-4">
                <a:solidFill>
                  <a:prstClr val="black"/>
                </a:solidFill>
                <a:latin typeface="Arial"/>
                <a:cs typeface="Arial"/>
              </a:rPr>
              <a:t> pre</a:t>
            </a:r>
            <a:r>
              <a:rPr lang="en-GB" sz="800">
                <a:solidFill>
                  <a:prstClr val="black"/>
                </a:solidFill>
                <a:latin typeface="Arial"/>
                <a:cs typeface="Arial"/>
              </a:rPr>
              <a:t>s</a:t>
            </a:r>
            <a:r>
              <a:rPr lang="en-GB" sz="800" spc="-4">
                <a:solidFill>
                  <a:prstClr val="black"/>
                </a:solidFill>
                <a:latin typeface="Arial"/>
                <a:cs typeface="Arial"/>
              </a:rPr>
              <a:t>en</a:t>
            </a:r>
            <a:r>
              <a:rPr lang="en-GB" sz="800">
                <a:solidFill>
                  <a:prstClr val="black"/>
                </a:solidFill>
                <a:latin typeface="Arial"/>
                <a:cs typeface="Arial"/>
              </a:rPr>
              <a:t>t</a:t>
            </a:r>
            <a:r>
              <a:rPr lang="en-GB" sz="800" spc="-4">
                <a:solidFill>
                  <a:prstClr val="black"/>
                </a:solidFill>
                <a:latin typeface="Arial"/>
                <a:cs typeface="Arial"/>
              </a:rPr>
              <a:t>e</a:t>
            </a:r>
            <a:r>
              <a:rPr lang="en-GB" sz="800">
                <a:solidFill>
                  <a:prstClr val="black"/>
                </a:solidFill>
                <a:latin typeface="Arial"/>
                <a:cs typeface="Arial"/>
              </a:rPr>
              <a:t>d</a:t>
            </a:r>
            <a:r>
              <a:rPr lang="en-GB" sz="800" spc="19">
                <a:solidFill>
                  <a:prstClr val="black"/>
                </a:solidFill>
                <a:latin typeface="Arial"/>
                <a:cs typeface="Arial"/>
              </a:rPr>
              <a:t> </a:t>
            </a:r>
            <a:r>
              <a:rPr lang="en-GB" sz="800" spc="-4">
                <a:solidFill>
                  <a:prstClr val="black"/>
                </a:solidFill>
                <a:latin typeface="Arial"/>
                <a:cs typeface="Arial"/>
              </a:rPr>
              <a:t>a</a:t>
            </a:r>
            <a:r>
              <a:rPr lang="en-GB" sz="800">
                <a:solidFill>
                  <a:prstClr val="black"/>
                </a:solidFill>
                <a:latin typeface="Arial"/>
                <a:cs typeface="Arial"/>
              </a:rPr>
              <a:t>t:</a:t>
            </a:r>
            <a:r>
              <a:rPr lang="en-GB" sz="800" spc="-4">
                <a:solidFill>
                  <a:prstClr val="black"/>
                </a:solidFill>
                <a:latin typeface="Arial"/>
                <a:cs typeface="Arial"/>
              </a:rPr>
              <a:t> </a:t>
            </a:r>
            <a:r>
              <a:rPr lang="en-GB" sz="800">
                <a:solidFill>
                  <a:prstClr val="black"/>
                </a:solidFill>
                <a:latin typeface="Arial"/>
                <a:cs typeface="Arial"/>
              </a:rPr>
              <a:t>ES</a:t>
            </a:r>
            <a:r>
              <a:rPr lang="en-GB" sz="800" spc="-8">
                <a:solidFill>
                  <a:prstClr val="black"/>
                </a:solidFill>
                <a:latin typeface="Arial"/>
                <a:cs typeface="Arial"/>
              </a:rPr>
              <a:t>M</a:t>
            </a:r>
            <a:r>
              <a:rPr lang="en-GB" sz="800">
                <a:solidFill>
                  <a:prstClr val="black"/>
                </a:solidFill>
                <a:latin typeface="Arial"/>
                <a:cs typeface="Arial"/>
              </a:rPr>
              <a:t>O </a:t>
            </a:r>
            <a:r>
              <a:rPr lang="en-GB" sz="800" spc="-4">
                <a:solidFill>
                  <a:prstClr val="black"/>
                </a:solidFill>
                <a:latin typeface="Arial"/>
                <a:cs typeface="Arial"/>
              </a:rPr>
              <a:t>Congre</a:t>
            </a:r>
            <a:r>
              <a:rPr lang="en-GB" sz="800">
                <a:solidFill>
                  <a:prstClr val="black"/>
                </a:solidFill>
                <a:latin typeface="Arial"/>
                <a:cs typeface="Arial"/>
              </a:rPr>
              <a:t>ss</a:t>
            </a:r>
            <a:r>
              <a:rPr lang="en-GB" sz="800" spc="8">
                <a:solidFill>
                  <a:prstClr val="black"/>
                </a:solidFill>
                <a:latin typeface="Arial"/>
                <a:cs typeface="Arial"/>
              </a:rPr>
              <a:t> </a:t>
            </a:r>
            <a:r>
              <a:rPr lang="en-GB" sz="800" spc="-4">
                <a:solidFill>
                  <a:prstClr val="black"/>
                </a:solidFill>
                <a:latin typeface="Arial"/>
                <a:cs typeface="Arial"/>
              </a:rPr>
              <a:t>2023</a:t>
            </a:r>
            <a:r>
              <a:rPr lang="en-GB" sz="800">
                <a:solidFill>
                  <a:prstClr val="black"/>
                </a:solidFill>
                <a:latin typeface="Arial"/>
                <a:cs typeface="Arial"/>
              </a:rPr>
              <a:t>;</a:t>
            </a:r>
            <a:r>
              <a:rPr lang="en-GB" sz="800" spc="23">
                <a:solidFill>
                  <a:prstClr val="black"/>
                </a:solidFill>
                <a:latin typeface="Arial"/>
                <a:cs typeface="Arial"/>
              </a:rPr>
              <a:t> </a:t>
            </a:r>
            <a:r>
              <a:rPr lang="en-GB" sz="800">
                <a:solidFill>
                  <a:prstClr val="black"/>
                </a:solidFill>
                <a:latin typeface="Arial"/>
                <a:cs typeface="Arial"/>
              </a:rPr>
              <a:t>Oct</a:t>
            </a:r>
            <a:r>
              <a:rPr lang="en-GB" sz="800" spc="-4">
                <a:solidFill>
                  <a:prstClr val="black"/>
                </a:solidFill>
                <a:latin typeface="Arial"/>
                <a:cs typeface="Arial"/>
              </a:rPr>
              <a:t>obe</a:t>
            </a:r>
            <a:r>
              <a:rPr lang="en-GB" sz="800">
                <a:solidFill>
                  <a:prstClr val="black"/>
                </a:solidFill>
                <a:latin typeface="Arial"/>
                <a:cs typeface="Arial"/>
              </a:rPr>
              <a:t>r </a:t>
            </a:r>
            <a:r>
              <a:rPr lang="en-GB" sz="800" spc="-4">
                <a:solidFill>
                  <a:prstClr val="black"/>
                </a:solidFill>
                <a:latin typeface="Arial"/>
                <a:cs typeface="Arial"/>
              </a:rPr>
              <a:t>2</a:t>
            </a:r>
            <a:r>
              <a:rPr lang="en-GB" sz="800" spc="11">
                <a:solidFill>
                  <a:prstClr val="black"/>
                </a:solidFill>
                <a:latin typeface="Arial"/>
                <a:cs typeface="Arial"/>
              </a:rPr>
              <a:t>0</a:t>
            </a:r>
            <a:r>
              <a:rPr lang="en-GB" sz="800" spc="-4">
                <a:solidFill>
                  <a:prstClr val="black"/>
                </a:solidFill>
                <a:latin typeface="Arial"/>
                <a:cs typeface="Arial"/>
              </a:rPr>
              <a:t>-24</a:t>
            </a:r>
            <a:r>
              <a:rPr lang="en-GB" sz="800">
                <a:solidFill>
                  <a:prstClr val="black"/>
                </a:solidFill>
                <a:latin typeface="Arial"/>
                <a:cs typeface="Arial"/>
              </a:rPr>
              <a:t>,</a:t>
            </a:r>
            <a:r>
              <a:rPr lang="en-GB" sz="800" spc="15">
                <a:solidFill>
                  <a:prstClr val="black"/>
                </a:solidFill>
                <a:latin typeface="Arial"/>
                <a:cs typeface="Arial"/>
              </a:rPr>
              <a:t> </a:t>
            </a:r>
            <a:r>
              <a:rPr lang="en-GB" sz="800" spc="-4">
                <a:solidFill>
                  <a:prstClr val="black"/>
                </a:solidFill>
                <a:latin typeface="Arial"/>
                <a:cs typeface="Arial"/>
              </a:rPr>
              <a:t>2023</a:t>
            </a:r>
            <a:r>
              <a:rPr lang="en-GB" sz="800">
                <a:solidFill>
                  <a:prstClr val="black"/>
                </a:solidFill>
                <a:latin typeface="Arial"/>
                <a:cs typeface="Arial"/>
              </a:rPr>
              <a:t>;</a:t>
            </a:r>
            <a:r>
              <a:rPr lang="en-GB" sz="800" spc="23">
                <a:solidFill>
                  <a:prstClr val="black"/>
                </a:solidFill>
                <a:latin typeface="Arial"/>
                <a:cs typeface="Arial"/>
              </a:rPr>
              <a:t> </a:t>
            </a:r>
            <a:r>
              <a:rPr lang="en-GB" sz="800" spc="-8">
                <a:solidFill>
                  <a:prstClr val="black"/>
                </a:solidFill>
                <a:latin typeface="Arial"/>
                <a:cs typeface="Arial"/>
              </a:rPr>
              <a:t>M</a:t>
            </a:r>
            <a:r>
              <a:rPr lang="en-GB" sz="800" spc="-4">
                <a:solidFill>
                  <a:prstClr val="black"/>
                </a:solidFill>
                <a:latin typeface="Arial"/>
                <a:cs typeface="Arial"/>
              </a:rPr>
              <a:t>adr</a:t>
            </a:r>
            <a:r>
              <a:rPr lang="en-GB" sz="800">
                <a:solidFill>
                  <a:prstClr val="black"/>
                </a:solidFill>
                <a:latin typeface="Arial"/>
                <a:cs typeface="Arial"/>
              </a:rPr>
              <a:t>id,</a:t>
            </a:r>
            <a:r>
              <a:rPr lang="en-GB" sz="800" spc="4">
                <a:solidFill>
                  <a:prstClr val="black"/>
                </a:solidFill>
                <a:latin typeface="Arial"/>
                <a:cs typeface="Arial"/>
              </a:rPr>
              <a:t> </a:t>
            </a:r>
            <a:r>
              <a:rPr lang="en-GB" sz="800">
                <a:solidFill>
                  <a:prstClr val="black"/>
                </a:solidFill>
                <a:latin typeface="Arial"/>
                <a:cs typeface="Arial"/>
              </a:rPr>
              <a:t>S</a:t>
            </a:r>
            <a:r>
              <a:rPr lang="en-GB" sz="800" spc="-4">
                <a:solidFill>
                  <a:prstClr val="black"/>
                </a:solidFill>
                <a:latin typeface="Arial"/>
                <a:cs typeface="Arial"/>
              </a:rPr>
              <a:t>pa</a:t>
            </a:r>
            <a:r>
              <a:rPr lang="en-GB" sz="800">
                <a:solidFill>
                  <a:prstClr val="black"/>
                </a:solidFill>
                <a:latin typeface="Arial"/>
                <a:cs typeface="Arial"/>
              </a:rPr>
              <a:t>in,</a:t>
            </a:r>
            <a:r>
              <a:rPr lang="en-GB" sz="800" spc="15">
                <a:solidFill>
                  <a:prstClr val="black"/>
                </a:solidFill>
                <a:latin typeface="Arial"/>
                <a:cs typeface="Arial"/>
              </a:rPr>
              <a:t> </a:t>
            </a:r>
            <a:r>
              <a:rPr lang="en-GB" sz="800">
                <a:solidFill>
                  <a:prstClr val="black"/>
                </a:solidFill>
                <a:latin typeface="Arial"/>
                <a:cs typeface="Arial"/>
              </a:rPr>
              <a:t>A</a:t>
            </a:r>
            <a:r>
              <a:rPr lang="en-GB" sz="800" spc="-4">
                <a:solidFill>
                  <a:prstClr val="black"/>
                </a:solidFill>
                <a:latin typeface="Arial"/>
                <a:cs typeface="Arial"/>
              </a:rPr>
              <a:t>b</a:t>
            </a:r>
            <a:r>
              <a:rPr lang="en-GB" sz="800">
                <a:solidFill>
                  <a:prstClr val="black"/>
                </a:solidFill>
                <a:latin typeface="Arial"/>
                <a:cs typeface="Arial"/>
              </a:rPr>
              <a:t>st</a:t>
            </a:r>
            <a:r>
              <a:rPr lang="en-GB" sz="800" spc="-4">
                <a:solidFill>
                  <a:prstClr val="black"/>
                </a:solidFill>
                <a:latin typeface="Arial"/>
                <a:cs typeface="Arial"/>
              </a:rPr>
              <a:t>ra</a:t>
            </a:r>
            <a:r>
              <a:rPr lang="en-GB" sz="800">
                <a:solidFill>
                  <a:prstClr val="black"/>
                </a:solidFill>
                <a:latin typeface="Arial"/>
                <a:cs typeface="Arial"/>
              </a:rPr>
              <a:t>ct</a:t>
            </a:r>
            <a:r>
              <a:rPr lang="en-GB" sz="800" spc="-11">
                <a:solidFill>
                  <a:prstClr val="black"/>
                </a:solidFill>
                <a:latin typeface="Arial"/>
                <a:cs typeface="Arial"/>
              </a:rPr>
              <a:t> </a:t>
            </a:r>
            <a:r>
              <a:rPr lang="en-GB" sz="800" spc="-4">
                <a:solidFill>
                  <a:prstClr val="black"/>
                </a:solidFill>
                <a:latin typeface="Arial"/>
                <a:cs typeface="Arial"/>
              </a:rPr>
              <a:t>L</a:t>
            </a:r>
            <a:r>
              <a:rPr lang="en-GB" sz="800">
                <a:solidFill>
                  <a:prstClr val="black"/>
                </a:solidFill>
                <a:latin typeface="Arial"/>
                <a:cs typeface="Arial"/>
              </a:rPr>
              <a:t>BA</a:t>
            </a:r>
            <a:r>
              <a:rPr lang="en-GB" sz="800" spc="-4">
                <a:solidFill>
                  <a:prstClr val="black"/>
                </a:solidFill>
                <a:latin typeface="Arial"/>
                <a:cs typeface="Arial"/>
              </a:rPr>
              <a:t>13</a:t>
            </a:r>
            <a:r>
              <a:rPr lang="en-GB" sz="800">
                <a:solidFill>
                  <a:prstClr val="black"/>
                </a:solidFill>
                <a:latin typeface="Arial"/>
                <a:cs typeface="Arial"/>
              </a:rPr>
              <a:t>.</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96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16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497299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9525" defTabSz="685800"/>
            <a:endParaRPr sz="1100" dirty="0"/>
          </a:p>
        </p:txBody>
      </p:sp>
    </p:spTree>
    <p:extLst>
      <p:ext uri="{BB962C8B-B14F-4D97-AF65-F5344CB8AC3E}">
        <p14:creationId xmlns:p14="http://schemas.microsoft.com/office/powerpoint/2010/main" val="4264521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2235197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655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24BB3F-C2C7-483F-A05C-1E4F809FAD7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9655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129</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2336937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66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743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876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264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38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F05FB-B00F-4BA4-9027-4F62A5C20E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69878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5943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166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88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511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7916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2702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582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latin typeface="Tahoma"/>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2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36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03059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39</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96565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40</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415454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1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602562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471430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01481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118003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256450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marL="0" inden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A316D3-BF3D-4286-B0E4-26565EB1406C}" type="datetime1">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165600" y="6400803"/>
            <a:ext cx="2844800" cy="365125"/>
          </a:xfrm>
        </p:spPr>
        <p:txBody>
          <a:bodyPr/>
          <a:lstStyle/>
          <a:p>
            <a:fld id="{1BC4A694-79E8-4CDB-8022-AAFA6C63AFF7}" type="slidenum">
              <a:rPr lang="en-US" smtClean="0"/>
              <a:pPr/>
              <a:t>‹#›</a:t>
            </a:fld>
            <a:endParaRPr lang="en-US"/>
          </a:p>
        </p:txBody>
      </p:sp>
      <p:pic>
        <p:nvPicPr>
          <p:cNvPr id="10" name="Picture 2">
            <a:extLst>
              <a:ext uri="{FF2B5EF4-FFF2-40B4-BE49-F238E27FC236}">
                <a16:creationId xmlns:a16="http://schemas.microsoft.com/office/drawing/2014/main" id="{7BC0E532-38EA-49AB-91C7-31EBE59F162B}"/>
              </a:ext>
            </a:extLst>
          </p:cNvPr>
          <p:cNvPicPr>
            <a:picLocks noChangeAspect="1" noChangeArrowheads="1"/>
          </p:cNvPicPr>
          <p:nvPr userDrawn="1"/>
        </p:nvPicPr>
        <p:blipFill>
          <a:blip r:embed="rId2" cstate="print"/>
          <a:srcRect l="938" t="15485" r="71249" b="64516"/>
          <a:stretch>
            <a:fillRect/>
          </a:stretch>
        </p:blipFill>
        <p:spPr bwMode="auto">
          <a:xfrm>
            <a:off x="1" y="4"/>
            <a:ext cx="2438400" cy="1142999"/>
          </a:xfrm>
          <a:prstGeom prst="rect">
            <a:avLst/>
          </a:prstGeom>
          <a:noFill/>
          <a:ln w="9525">
            <a:noFill/>
            <a:miter lim="800000"/>
            <a:headEnd/>
            <a:tailEnd/>
          </a:ln>
        </p:spPr>
      </p:pic>
      <p:pic>
        <p:nvPicPr>
          <p:cNvPr id="11" name="Picture 2">
            <a:extLst>
              <a:ext uri="{FF2B5EF4-FFF2-40B4-BE49-F238E27FC236}">
                <a16:creationId xmlns:a16="http://schemas.microsoft.com/office/drawing/2014/main" id="{A8316812-11CC-422D-A576-A4E49CDCF84B}"/>
              </a:ext>
            </a:extLst>
          </p:cNvPr>
          <p:cNvPicPr>
            <a:picLocks noChangeArrowheads="1"/>
          </p:cNvPicPr>
          <p:nvPr userDrawn="1"/>
        </p:nvPicPr>
        <p:blipFill>
          <a:blip r:embed="rId2" cstate="print"/>
          <a:srcRect l="26250" t="15485" r="30000" b="69678"/>
          <a:stretch>
            <a:fillRect/>
          </a:stretch>
        </p:blipFill>
        <p:spPr bwMode="auto">
          <a:xfrm>
            <a:off x="2438401" y="4"/>
            <a:ext cx="9753599" cy="1141463"/>
          </a:xfrm>
          <a:prstGeom prst="rect">
            <a:avLst/>
          </a:prstGeom>
          <a:noFill/>
          <a:ln w="9525">
            <a:noFill/>
            <a:miter lim="800000"/>
            <a:headEnd/>
            <a:tailEnd/>
          </a:ln>
        </p:spPr>
      </p:pic>
    </p:spTree>
    <p:extLst>
      <p:ext uri="{BB962C8B-B14F-4D97-AF65-F5344CB8AC3E}">
        <p14:creationId xmlns:p14="http://schemas.microsoft.com/office/powerpoint/2010/main" val="1727845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0871200" cy="9906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04800" y="1219203"/>
            <a:ext cx="11582400" cy="49069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FEA9810-82E1-4040-948A-7D57C0CF8CC5}" type="datetime1">
              <a:rPr lang="en-US" smtClean="0"/>
              <a:pPr/>
              <a:t>6/5/24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0" y="6416678"/>
            <a:ext cx="12192000" cy="365125"/>
          </a:xfrm>
        </p:spPr>
        <p:txBody>
          <a:bodyPr/>
          <a:lstStyle>
            <a:lvl1pPr algn="ctr">
              <a:defRPr/>
            </a:lvl1pPr>
          </a:lstStyle>
          <a:p>
            <a:fld id="{1BC4A694-79E8-4CDB-8022-AAFA6C63AFF7}" type="slidenum">
              <a:rPr lang="en-US" smtClean="0"/>
              <a:pPr/>
              <a:t>‹#›</a:t>
            </a:fld>
            <a:endParaRPr lang="en-US" dirty="0"/>
          </a:p>
        </p:txBody>
      </p:sp>
      <p:pic>
        <p:nvPicPr>
          <p:cNvPr id="10" name="Picture 2" descr="H:\PCCTC DMC\_new file structure_PCCTC\Communications\figures\Logos\PCCTClogo_transparency.gif">
            <a:extLst>
              <a:ext uri="{FF2B5EF4-FFF2-40B4-BE49-F238E27FC236}">
                <a16:creationId xmlns:a16="http://schemas.microsoft.com/office/drawing/2014/main" id="{9C8C0677-D941-4C6B-A364-2300AD107518}"/>
              </a:ext>
            </a:extLst>
          </p:cNvPr>
          <p:cNvPicPr>
            <a:picLocks noChangeAspect="1" noChangeArrowheads="1"/>
          </p:cNvPicPr>
          <p:nvPr userDrawn="1"/>
        </p:nvPicPr>
        <p:blipFill>
          <a:blip r:embed="rId2" cstate="print"/>
          <a:srcRect l="30380" t="9917" r="16203" b="23802"/>
          <a:stretch>
            <a:fillRect/>
          </a:stretch>
        </p:blipFill>
        <p:spPr bwMode="auto">
          <a:xfrm>
            <a:off x="10896600" y="6089986"/>
            <a:ext cx="1193800" cy="691814"/>
          </a:xfrm>
          <a:prstGeom prst="rect">
            <a:avLst/>
          </a:prstGeom>
          <a:noFill/>
          <a:ln w="9525">
            <a:noFill/>
            <a:miter lim="800000"/>
            <a:headEnd/>
            <a:tailEnd/>
          </a:ln>
        </p:spPr>
      </p:pic>
    </p:spTree>
    <p:extLst>
      <p:ext uri="{BB962C8B-B14F-4D97-AF65-F5344CB8AC3E}">
        <p14:creationId xmlns:p14="http://schemas.microsoft.com/office/powerpoint/2010/main" val="2698693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8E9639-059E-4669-B1C2-6C78F80DFCC8}" type="datetime1">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BC4A694-79E8-4CDB-8022-AAFA6C63AFF7}" type="slidenum">
              <a:rPr lang="en-US" smtClean="0"/>
              <a:pPr/>
              <a:t>‹#›</a:t>
            </a:fld>
            <a:endParaRPr lang="en-US"/>
          </a:p>
        </p:txBody>
      </p:sp>
    </p:spTree>
    <p:extLst>
      <p:ext uri="{BB962C8B-B14F-4D97-AF65-F5344CB8AC3E}">
        <p14:creationId xmlns:p14="http://schemas.microsoft.com/office/powerpoint/2010/main" val="787830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5FA135-4D54-435A-8C16-212F882DC93D}" type="datetime1">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ctr">
              <a:defRPr/>
            </a:lvl1pPr>
          </a:lstStyle>
          <a:p>
            <a:fld id="{1BC4A694-79E8-4CDB-8022-AAFA6C63AFF7}" type="slidenum">
              <a:rPr lang="en-US" smtClean="0"/>
              <a:pPr/>
              <a:t>‹#›</a:t>
            </a:fld>
            <a:endParaRPr lang="en-US"/>
          </a:p>
        </p:txBody>
      </p:sp>
      <p:pic>
        <p:nvPicPr>
          <p:cNvPr id="8" name="Picture 2"/>
          <p:cNvPicPr>
            <a:picLocks noChangeAspect="1" noChangeArrowheads="1"/>
          </p:cNvPicPr>
          <p:nvPr userDrawn="1"/>
        </p:nvPicPr>
        <p:blipFill>
          <a:blip r:embed="rId2" cstate="print">
            <a:lum bright="-10000"/>
          </a:blip>
          <a:srcRect l="26250" t="15484" r="12187" b="72258"/>
          <a:stretch>
            <a:fillRect/>
          </a:stretch>
        </p:blipFill>
        <p:spPr bwMode="auto">
          <a:xfrm>
            <a:off x="2" y="0"/>
            <a:ext cx="12192071" cy="1237332"/>
          </a:xfrm>
          <a:prstGeom prst="rect">
            <a:avLst/>
          </a:prstGeom>
          <a:noFill/>
          <a:ln w="9525">
            <a:noFill/>
            <a:miter lim="800000"/>
            <a:headEnd/>
            <a:tailEnd/>
          </a:ln>
        </p:spPr>
      </p:pic>
      <p:pic>
        <p:nvPicPr>
          <p:cNvPr id="10" name="Picture 2" descr="H:\PCCTC DMC\_new file structure_PCCTC\Communications\figures\Logos\PCCTClogo_transparency.gif">
            <a:extLst>
              <a:ext uri="{FF2B5EF4-FFF2-40B4-BE49-F238E27FC236}">
                <a16:creationId xmlns:a16="http://schemas.microsoft.com/office/drawing/2014/main" id="{A6FC1D6B-0C15-478A-B106-2129E5262CC8}"/>
              </a:ext>
            </a:extLst>
          </p:cNvPr>
          <p:cNvPicPr>
            <a:picLocks noChangeAspect="1" noChangeArrowheads="1"/>
          </p:cNvPicPr>
          <p:nvPr userDrawn="1"/>
        </p:nvPicPr>
        <p:blipFill>
          <a:blip r:embed="rId3" cstate="print"/>
          <a:srcRect l="30380" t="9917" r="16203" b="23802"/>
          <a:stretch>
            <a:fillRect/>
          </a:stretch>
        </p:blipFill>
        <p:spPr bwMode="auto">
          <a:xfrm>
            <a:off x="10896600" y="6089986"/>
            <a:ext cx="1193800" cy="691814"/>
          </a:xfrm>
          <a:prstGeom prst="rect">
            <a:avLst/>
          </a:prstGeom>
          <a:noFill/>
          <a:ln w="9525">
            <a:noFill/>
            <a:miter lim="800000"/>
            <a:headEnd/>
            <a:tailEnd/>
          </a:ln>
        </p:spPr>
      </p:pic>
    </p:spTree>
    <p:extLst>
      <p:ext uri="{BB962C8B-B14F-4D97-AF65-F5344CB8AC3E}">
        <p14:creationId xmlns:p14="http://schemas.microsoft.com/office/powerpoint/2010/main" val="2337589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E2600B-AF80-4687-A2BE-2C91DC63D260}" type="datetime1">
              <a:rPr lang="en-US" smtClean="0"/>
              <a:pPr/>
              <a:t>6/5/24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lgn="ctr">
              <a:defRPr/>
            </a:lvl1pPr>
          </a:lstStyle>
          <a:p>
            <a:fld id="{1BC4A694-79E8-4CDB-8022-AAFA6C63AFF7}" type="slidenum">
              <a:rPr lang="en-US" smtClean="0"/>
              <a:pPr/>
              <a:t>‹#›</a:t>
            </a:fld>
            <a:endParaRPr lang="en-US"/>
          </a:p>
        </p:txBody>
      </p:sp>
      <p:pic>
        <p:nvPicPr>
          <p:cNvPr id="10" name="Picture 2"/>
          <p:cNvPicPr>
            <a:picLocks noChangeAspect="1" noChangeArrowheads="1"/>
          </p:cNvPicPr>
          <p:nvPr userDrawn="1"/>
        </p:nvPicPr>
        <p:blipFill>
          <a:blip r:embed="rId2" cstate="print">
            <a:lum bright="-10000"/>
          </a:blip>
          <a:srcRect l="26250" t="15484" r="12187" b="72258"/>
          <a:stretch>
            <a:fillRect/>
          </a:stretch>
        </p:blipFill>
        <p:spPr bwMode="auto">
          <a:xfrm>
            <a:off x="2" y="0"/>
            <a:ext cx="12192071" cy="1237332"/>
          </a:xfrm>
          <a:prstGeom prst="rect">
            <a:avLst/>
          </a:prstGeom>
          <a:noFill/>
          <a:ln w="9525">
            <a:noFill/>
            <a:miter lim="800000"/>
            <a:headEnd/>
            <a:tailEnd/>
          </a:ln>
        </p:spPr>
      </p:pic>
      <p:pic>
        <p:nvPicPr>
          <p:cNvPr id="12" name="Picture 2" descr="H:\PCCTC DMC\_new file structure_PCCTC\Communications\figures\Logos\PCCTClogo_transparency.gif">
            <a:extLst>
              <a:ext uri="{FF2B5EF4-FFF2-40B4-BE49-F238E27FC236}">
                <a16:creationId xmlns:a16="http://schemas.microsoft.com/office/drawing/2014/main" id="{275D554B-679B-4BA2-9E7C-113685DD0FBE}"/>
              </a:ext>
            </a:extLst>
          </p:cNvPr>
          <p:cNvPicPr>
            <a:picLocks noChangeAspect="1" noChangeArrowheads="1"/>
          </p:cNvPicPr>
          <p:nvPr userDrawn="1"/>
        </p:nvPicPr>
        <p:blipFill>
          <a:blip r:embed="rId3" cstate="print"/>
          <a:srcRect l="30380" t="9917" r="16203" b="23802"/>
          <a:stretch>
            <a:fillRect/>
          </a:stretch>
        </p:blipFill>
        <p:spPr bwMode="auto">
          <a:xfrm>
            <a:off x="10896600" y="6089986"/>
            <a:ext cx="1193800" cy="691814"/>
          </a:xfrm>
          <a:prstGeom prst="rect">
            <a:avLst/>
          </a:prstGeom>
          <a:noFill/>
          <a:ln w="9525">
            <a:noFill/>
            <a:miter lim="800000"/>
            <a:headEnd/>
            <a:tailEnd/>
          </a:ln>
        </p:spPr>
      </p:pic>
    </p:spTree>
    <p:extLst>
      <p:ext uri="{BB962C8B-B14F-4D97-AF65-F5344CB8AC3E}">
        <p14:creationId xmlns:p14="http://schemas.microsoft.com/office/powerpoint/2010/main" val="650655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5F7562-5524-4A0D-BA02-AE074CE7222E}" type="datetime1">
              <a:rPr lang="en-US" smtClean="0"/>
              <a:pPr/>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0" y="6340478"/>
            <a:ext cx="12192000" cy="365125"/>
          </a:xfrm>
        </p:spPr>
        <p:txBody>
          <a:bodyPr/>
          <a:lstStyle>
            <a:lvl1pPr algn="ctr">
              <a:defRPr/>
            </a:lvl1pPr>
          </a:lstStyle>
          <a:p>
            <a:fld id="{1BC4A694-79E8-4CDB-8022-AAFA6C63AFF7}" type="slidenum">
              <a:rPr lang="en-US" smtClean="0"/>
              <a:pPr/>
              <a:t>‹#›</a:t>
            </a:fld>
            <a:endParaRPr lang="en-US"/>
          </a:p>
        </p:txBody>
      </p:sp>
      <p:pic>
        <p:nvPicPr>
          <p:cNvPr id="6" name="Picture 2"/>
          <p:cNvPicPr>
            <a:picLocks noChangeAspect="1" noChangeArrowheads="1"/>
          </p:cNvPicPr>
          <p:nvPr userDrawn="1"/>
        </p:nvPicPr>
        <p:blipFill>
          <a:blip r:embed="rId2" cstate="print">
            <a:lum bright="-10000"/>
          </a:blip>
          <a:srcRect l="26250" t="15484" r="12187" b="72258"/>
          <a:stretch>
            <a:fillRect/>
          </a:stretch>
        </p:blipFill>
        <p:spPr bwMode="auto">
          <a:xfrm>
            <a:off x="2" y="0"/>
            <a:ext cx="12192071" cy="1237332"/>
          </a:xfrm>
          <a:prstGeom prst="rect">
            <a:avLst/>
          </a:prstGeom>
          <a:noFill/>
          <a:ln w="9525">
            <a:noFill/>
            <a:miter lim="800000"/>
            <a:headEnd/>
            <a:tailEnd/>
          </a:ln>
        </p:spPr>
      </p:pic>
      <p:pic>
        <p:nvPicPr>
          <p:cNvPr id="8" name="Picture 2" descr="H:\PCCTC DMC\_new file structure_PCCTC\Communications\figures\Logos\PCCTClogo_transparency.gif">
            <a:extLst>
              <a:ext uri="{FF2B5EF4-FFF2-40B4-BE49-F238E27FC236}">
                <a16:creationId xmlns:a16="http://schemas.microsoft.com/office/drawing/2014/main" id="{F2DF6187-A76E-4155-91B9-A46E2F26EE15}"/>
              </a:ext>
            </a:extLst>
          </p:cNvPr>
          <p:cNvPicPr>
            <a:picLocks noChangeAspect="1" noChangeArrowheads="1"/>
          </p:cNvPicPr>
          <p:nvPr userDrawn="1"/>
        </p:nvPicPr>
        <p:blipFill>
          <a:blip r:embed="rId3" cstate="print"/>
          <a:srcRect l="30380" t="9917" r="16203" b="23802"/>
          <a:stretch>
            <a:fillRect/>
          </a:stretch>
        </p:blipFill>
        <p:spPr bwMode="auto">
          <a:xfrm>
            <a:off x="10896600" y="6089986"/>
            <a:ext cx="1193800" cy="691814"/>
          </a:xfrm>
          <a:prstGeom prst="rect">
            <a:avLst/>
          </a:prstGeom>
          <a:noFill/>
          <a:ln w="9525">
            <a:noFill/>
            <a:miter lim="800000"/>
            <a:headEnd/>
            <a:tailEnd/>
          </a:ln>
        </p:spPr>
      </p:pic>
    </p:spTree>
    <p:extLst>
      <p:ext uri="{BB962C8B-B14F-4D97-AF65-F5344CB8AC3E}">
        <p14:creationId xmlns:p14="http://schemas.microsoft.com/office/powerpoint/2010/main" val="3130287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CE7850-241B-439B-8428-DD9DD48EE766}" type="datetime1">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0" y="6340478"/>
            <a:ext cx="12192000" cy="365125"/>
          </a:xfrm>
        </p:spPr>
        <p:txBody>
          <a:bodyPr/>
          <a:lstStyle>
            <a:lvl1pPr algn="ctr">
              <a:defRPr/>
            </a:lvl1pPr>
          </a:lstStyle>
          <a:p>
            <a:fld id="{1BC4A694-79E8-4CDB-8022-AAFA6C63AFF7}" type="slidenum">
              <a:rPr lang="en-US" smtClean="0"/>
              <a:pPr/>
              <a:t>‹#›</a:t>
            </a:fld>
            <a:endParaRPr lang="en-US"/>
          </a:p>
        </p:txBody>
      </p:sp>
    </p:spTree>
    <p:extLst>
      <p:ext uri="{BB962C8B-B14F-4D97-AF65-F5344CB8AC3E}">
        <p14:creationId xmlns:p14="http://schemas.microsoft.com/office/powerpoint/2010/main" val="39167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1BE84F-27CB-4D74-B275-E7CFA50B2992}" type="datetime1">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BC4A694-79E8-4CDB-8022-AAFA6C63AFF7}" type="slidenum">
              <a:rPr lang="en-US" smtClean="0"/>
              <a:pPr/>
              <a:t>‹#›</a:t>
            </a:fld>
            <a:endParaRPr lang="en-US"/>
          </a:p>
        </p:txBody>
      </p:sp>
    </p:spTree>
    <p:extLst>
      <p:ext uri="{BB962C8B-B14F-4D97-AF65-F5344CB8AC3E}">
        <p14:creationId xmlns:p14="http://schemas.microsoft.com/office/powerpoint/2010/main" val="416171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56067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733687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918104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578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9372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779284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69279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48495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682937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458507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68152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257347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361618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05404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144621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464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354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664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71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6476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97062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ME GLOBAL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5" y="324949"/>
            <a:ext cx="1713083" cy="345610"/>
          </a:xfrm>
          <a:prstGeom prst="rect">
            <a:avLst/>
          </a:prstGeom>
        </p:spPr>
      </p:pic>
    </p:spTree>
    <p:extLst>
      <p:ext uri="{BB962C8B-B14F-4D97-AF65-F5344CB8AC3E}">
        <p14:creationId xmlns:p14="http://schemas.microsoft.com/office/powerpoint/2010/main" val="2525914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94340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49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ME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2881152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Divider_M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D066C5A-B5A7-B04C-AB0C-46486F5BC2BB}"/>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6517" t="1428" r="6843" b="1465"/>
          <a:stretch/>
        </p:blipFill>
        <p:spPr>
          <a:xfrm>
            <a:off x="-24384" y="-1315"/>
            <a:ext cx="12240768" cy="6858000"/>
          </a:xfrm>
          <a:prstGeom prst="rect">
            <a:avLst/>
          </a:prstGeom>
        </p:spPr>
      </p:pic>
      <p:sp>
        <p:nvSpPr>
          <p:cNvPr id="10" name="Rectangle 9">
            <a:extLst>
              <a:ext uri="{FF2B5EF4-FFF2-40B4-BE49-F238E27FC236}">
                <a16:creationId xmlns:a16="http://schemas.microsoft.com/office/drawing/2014/main" id="{AC04B0E0-0D23-EE43-BBCD-AE7E983F9918}"/>
              </a:ext>
            </a:extLst>
          </p:cNvPr>
          <p:cNvSpPr/>
          <p:nvPr userDrawn="1"/>
        </p:nvSpPr>
        <p:spPr>
          <a:xfrm>
            <a:off x="-22951" y="-41442"/>
            <a:ext cx="12237901" cy="914399"/>
          </a:xfrm>
          <a:prstGeom prst="rect">
            <a:avLst/>
          </a:prstGeom>
          <a:solidFill>
            <a:srgbClr val="4C4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13" name="Picture 12">
            <a:extLst>
              <a:ext uri="{FF2B5EF4-FFF2-40B4-BE49-F238E27FC236}">
                <a16:creationId xmlns:a16="http://schemas.microsoft.com/office/drawing/2014/main" id="{F7FAD50C-3B80-6E4C-93D6-8B6C88E44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2714" y="280798"/>
            <a:ext cx="2986575" cy="303247"/>
          </a:xfrm>
          <a:prstGeom prst="rect">
            <a:avLst/>
          </a:prstGeom>
        </p:spPr>
      </p:pic>
      <p:sp>
        <p:nvSpPr>
          <p:cNvPr id="84" name="Title 1"/>
          <p:cNvSpPr>
            <a:spLocks noGrp="1"/>
          </p:cNvSpPr>
          <p:nvPr>
            <p:ph type="ctrTitle" hasCustomPrompt="1"/>
          </p:nvPr>
        </p:nvSpPr>
        <p:spPr>
          <a:xfrm>
            <a:off x="3352800" y="1832220"/>
            <a:ext cx="5486400" cy="1581912"/>
          </a:xfrm>
          <a:prstGeom prst="rect">
            <a:avLst/>
          </a:prstGeom>
        </p:spPr>
        <p:txBody>
          <a:bodyPr anchor="t">
            <a:noAutofit/>
          </a:bodyPr>
          <a:lstStyle>
            <a:lvl1pPr algn="ctr">
              <a:lnSpc>
                <a:spcPct val="100000"/>
              </a:lnSpc>
              <a:spcBef>
                <a:spcPts val="0"/>
              </a:spcBef>
              <a:defRPr sz="3733" b="0" i="0" cap="none"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74379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87610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387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B35E5A3A-7F61-9657-80C0-9CD7578FE357}"/>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D1157D6-CBE3-5FCB-5C8C-F03741FB26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1F8ABEF7-1EBC-2B4E-AB38-DCB17BA2E61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7534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2DE2A2-02C2-53E5-43A5-8DF4D4CAEE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075156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08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8D05856-3274-8413-3A54-8EAAFE57C4EE}"/>
              </a:ext>
            </a:extLst>
          </p:cNvPr>
          <p:cNvGrpSpPr/>
          <p:nvPr userDrawn="1"/>
        </p:nvGrpSpPr>
        <p:grpSpPr>
          <a:xfrm>
            <a:off x="8869472" y="6298815"/>
            <a:ext cx="2877113" cy="394353"/>
            <a:chOff x="8869472" y="6298815"/>
            <a:chExt cx="2877113" cy="394353"/>
          </a:xfrm>
        </p:grpSpPr>
        <p:pic>
          <p:nvPicPr>
            <p:cNvPr id="9" name="Picture 8">
              <a:extLst>
                <a:ext uri="{FF2B5EF4-FFF2-40B4-BE49-F238E27FC236}">
                  <a16:creationId xmlns:a16="http://schemas.microsoft.com/office/drawing/2014/main" id="{994D9A61-3534-E56C-7E2E-8C5943B15B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7F7E72F7-7831-A6C1-BF3A-922E21FD1688}"/>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19146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396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C07262F4-8A36-AB43-238F-C11F8775B352}"/>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0781EE24-57F9-5669-E3A3-8188882C2E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DA64F5EF-EA1C-3037-790D-36DFC356AD0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07054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5319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8DFF13DD-84D3-A4B2-1F0B-D26411D7DB3A}"/>
              </a:ext>
            </a:extLst>
          </p:cNvPr>
          <p:cNvGrpSpPr/>
          <p:nvPr userDrawn="1"/>
        </p:nvGrpSpPr>
        <p:grpSpPr>
          <a:xfrm>
            <a:off x="8869472" y="6298815"/>
            <a:ext cx="2877113" cy="394353"/>
            <a:chOff x="8869472" y="6298815"/>
            <a:chExt cx="2877113" cy="394353"/>
          </a:xfrm>
        </p:grpSpPr>
        <p:pic>
          <p:nvPicPr>
            <p:cNvPr id="7" name="Picture 6">
              <a:extLst>
                <a:ext uri="{FF2B5EF4-FFF2-40B4-BE49-F238E27FC236}">
                  <a16:creationId xmlns:a16="http://schemas.microsoft.com/office/drawing/2014/main" id="{55761C2D-0B7D-0BA1-9142-62A1668CE6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47B2F18-86D9-0E74-A769-5F3BE10E39AD}"/>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436579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F78425-2241-CD37-EF40-A779D8D43E03}"/>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61EBF632-611A-0651-E2F0-EB5993A118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58B0E7D8-D51D-3046-27B9-45C45EC287AE}"/>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6757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7CE32AB-2C45-F7CF-C952-68462BDD13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675057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7"/>
            <a:ext cx="10972800" cy="948671"/>
          </a:xfrm>
        </p:spPr>
        <p:txBody>
          <a:bodyPr>
            <a:normAutofit/>
          </a:bodyPr>
          <a:lstStyle>
            <a:lvl1pPr marL="0" indent="0" algn="l">
              <a:buNone/>
              <a:defRPr sz="2800">
                <a:solidFill>
                  <a:srgbClr val="002557"/>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rgbClr val="002557"/>
                </a:solidFill>
              </a:defRPr>
            </a:lvl1pPr>
            <a:lvl2pPr marL="457189" indent="0">
              <a:buFontTx/>
              <a:buNone/>
              <a:defRPr sz="1400">
                <a:solidFill>
                  <a:schemeClr val="bg1"/>
                </a:solidFill>
              </a:defRPr>
            </a:lvl2pPr>
            <a:lvl3pPr marL="914377" indent="0">
              <a:buFontTx/>
              <a:buNone/>
              <a:defRPr sz="1400">
                <a:solidFill>
                  <a:schemeClr val="bg1"/>
                </a:solidFill>
              </a:defRPr>
            </a:lvl3pPr>
            <a:lvl4pPr marL="1371566" indent="0">
              <a:buFontTx/>
              <a:buNone/>
              <a:defRPr sz="1400">
                <a:solidFill>
                  <a:schemeClr val="bg1"/>
                </a:solidFill>
              </a:defRPr>
            </a:lvl4pPr>
            <a:lvl5pPr marL="1828754"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0" y="382032"/>
            <a:ext cx="3001283" cy="850757"/>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705735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8031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9"/>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a:extLst>
              <a:ext uri="{FF2B5EF4-FFF2-40B4-BE49-F238E27FC236}">
                <a16:creationId xmlns:a16="http://schemas.microsoft.com/office/drawing/2014/main" id="{7E3BC0D7-7437-4D55-84A2-2052BBDAC14D}"/>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964237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039307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cover_matrix.jpg"/>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0" y="0"/>
            <a:ext cx="12192000" cy="6858000"/>
          </a:xfrm>
          <a:prstGeom prst="rect">
            <a:avLst/>
          </a:prstGeom>
        </p:spPr>
      </p:pic>
      <p:sp>
        <p:nvSpPr>
          <p:cNvPr id="2" name="Title 1"/>
          <p:cNvSpPr>
            <a:spLocks noGrp="1"/>
          </p:cNvSpPr>
          <p:nvPr>
            <p:ph type="ctrTitle"/>
          </p:nvPr>
        </p:nvSpPr>
        <p:spPr>
          <a:xfrm>
            <a:off x="1316736" y="2852929"/>
            <a:ext cx="8522208" cy="1470025"/>
          </a:xfrm>
        </p:spPr>
        <p:txBody>
          <a:bodyPr/>
          <a:lstStyle>
            <a:lvl1pPr>
              <a:defRPr>
                <a:solidFill>
                  <a:srgbClr val="FFFFFF"/>
                </a:solidFill>
              </a:defRPr>
            </a:lvl1pPr>
          </a:lstStyle>
          <a:p>
            <a:r>
              <a:rPr lang="en-US"/>
              <a:t>Click to edit Master title style</a:t>
            </a:r>
          </a:p>
        </p:txBody>
      </p:sp>
      <p:pic>
        <p:nvPicPr>
          <p:cNvPr id="8" name="New picture"/>
          <p:cNvPicPr/>
          <p:nvPr/>
        </p:nvPicPr>
        <p:blipFill dpi="0">
          <a:blip r:embed="rId3"/>
          <a:stretch/>
        </p:blipFill>
        <p:spPr>
          <a:xfrm>
            <a:off x="1422400" y="5524500"/>
            <a:ext cx="7315200" cy="914400"/>
          </a:xfrm>
          <a:prstGeom prst="rect">
            <a:avLst/>
          </a:prstGeom>
        </p:spPr>
      </p:pic>
    </p:spTree>
    <p:extLst>
      <p:ext uri="{BB962C8B-B14F-4D97-AF65-F5344CB8AC3E}">
        <p14:creationId xmlns:p14="http://schemas.microsoft.com/office/powerpoint/2010/main" val="279010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746"/>
            <a:ext cx="10972800" cy="691079"/>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pic>
        <p:nvPicPr>
          <p:cNvPr id="7" name="Picture 6">
            <a:extLst>
              <a:ext uri="{FF2B5EF4-FFF2-40B4-BE49-F238E27FC236}">
                <a16:creationId xmlns:a16="http://schemas.microsoft.com/office/drawing/2014/main" id="{53F774A3-DEDE-1D53-8D46-5CFFD23D3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152" y="6274176"/>
            <a:ext cx="2369232" cy="435812"/>
          </a:xfrm>
          <a:prstGeom prst="rect">
            <a:avLst/>
          </a:prstGeom>
        </p:spPr>
      </p:pic>
    </p:spTree>
    <p:extLst>
      <p:ext uri="{BB962C8B-B14F-4D97-AF65-F5344CB8AC3E}">
        <p14:creationId xmlns:p14="http://schemas.microsoft.com/office/powerpoint/2010/main" val="3864077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746"/>
            <a:ext cx="10972800" cy="691079"/>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4231798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832643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4239797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09590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310313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221577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8068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512435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166927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520017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4BE2F9F-7A0E-194A-BE01-1D02E367C64F}"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58048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Calibri" panose="020F0502020204030204" pitchFamily="34" charset="0"/>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dirty="0"/>
              <a:t>Click to edit Master subtitle style</a:t>
            </a:r>
          </a:p>
        </p:txBody>
      </p:sp>
    </p:spTree>
    <p:extLst>
      <p:ext uri="{BB962C8B-B14F-4D97-AF65-F5344CB8AC3E}">
        <p14:creationId xmlns:p14="http://schemas.microsoft.com/office/powerpoint/2010/main" val="1155969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541736" indent="0" algn="ctr">
              <a:buNone/>
              <a:defRPr/>
            </a:lvl2pPr>
            <a:lvl3pPr marL="1083473" indent="0" algn="ctr">
              <a:buNone/>
              <a:defRPr/>
            </a:lvl3pPr>
            <a:lvl4pPr marL="1625209" indent="0" algn="ctr">
              <a:buNone/>
              <a:defRPr/>
            </a:lvl4pPr>
            <a:lvl5pPr marL="2166945" indent="0" algn="ctr">
              <a:buNone/>
              <a:defRPr/>
            </a:lvl5pPr>
            <a:lvl6pPr marL="2708681" indent="0" algn="ctr">
              <a:buNone/>
              <a:defRPr/>
            </a:lvl6pPr>
            <a:lvl7pPr marL="3250418" indent="0" algn="ctr">
              <a:buNone/>
              <a:defRPr/>
            </a:lvl7pPr>
            <a:lvl8pPr marL="3792154" indent="0" algn="ctr">
              <a:buNone/>
              <a:defRPr/>
            </a:lvl8pPr>
            <a:lvl9pPr marL="4333890" indent="0" algn="ctr">
              <a:buNone/>
              <a:defRPr/>
            </a:lvl9pPr>
          </a:lstStyle>
          <a:p>
            <a:r>
              <a:rPr lang="en-US"/>
              <a:t>Click to edit Master subtitle style</a:t>
            </a:r>
          </a:p>
        </p:txBody>
      </p:sp>
    </p:spTree>
    <p:extLst>
      <p:ext uri="{BB962C8B-B14F-4D97-AF65-F5344CB8AC3E}">
        <p14:creationId xmlns:p14="http://schemas.microsoft.com/office/powerpoint/2010/main" val="2087736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513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20" y="4406904"/>
            <a:ext cx="10363200" cy="1362075"/>
          </a:xfrm>
        </p:spPr>
        <p:txBody>
          <a:bodyPr anchor="t"/>
          <a:lstStyle>
            <a:lvl1pPr algn="l">
              <a:defRPr sz="4740" b="1" cap="all"/>
            </a:lvl1pPr>
          </a:lstStyle>
          <a:p>
            <a:r>
              <a:rPr lang="en-US"/>
              <a:t>Click to edit Master title style</a:t>
            </a:r>
          </a:p>
        </p:txBody>
      </p:sp>
      <p:sp>
        <p:nvSpPr>
          <p:cNvPr id="3" name="Text Placeholder 2"/>
          <p:cNvSpPr>
            <a:spLocks noGrp="1"/>
          </p:cNvSpPr>
          <p:nvPr>
            <p:ph type="body" idx="1"/>
          </p:nvPr>
        </p:nvSpPr>
        <p:spPr>
          <a:xfrm>
            <a:off x="963320" y="2906713"/>
            <a:ext cx="10363200" cy="1500187"/>
          </a:xfrm>
        </p:spPr>
        <p:txBody>
          <a:bodyPr anchor="b"/>
          <a:lstStyle>
            <a:lvl1pPr marL="0" indent="0">
              <a:buNone/>
              <a:defRPr sz="2370"/>
            </a:lvl1pPr>
            <a:lvl2pPr marL="541736" indent="0">
              <a:buNone/>
              <a:defRPr sz="2133"/>
            </a:lvl2pPr>
            <a:lvl3pPr marL="1083473" indent="0">
              <a:buNone/>
              <a:defRPr sz="1896"/>
            </a:lvl3pPr>
            <a:lvl4pPr marL="1625209" indent="0">
              <a:buNone/>
              <a:defRPr sz="1659"/>
            </a:lvl4pPr>
            <a:lvl5pPr marL="2166945" indent="0">
              <a:buNone/>
              <a:defRPr sz="1659"/>
            </a:lvl5pPr>
            <a:lvl6pPr marL="2708681" indent="0">
              <a:buNone/>
              <a:defRPr sz="1659"/>
            </a:lvl6pPr>
            <a:lvl7pPr marL="3250418" indent="0">
              <a:buNone/>
              <a:defRPr sz="1659"/>
            </a:lvl7pPr>
            <a:lvl8pPr marL="3792154" indent="0">
              <a:buNone/>
              <a:defRPr sz="1659"/>
            </a:lvl8pPr>
            <a:lvl9pPr marL="4333890" indent="0">
              <a:buNone/>
              <a:defRPr sz="1659"/>
            </a:lvl9pPr>
          </a:lstStyle>
          <a:p>
            <a:pPr lvl="0"/>
            <a:r>
              <a:rPr lang="en-US"/>
              <a:t>Click to edit Master text styles</a:t>
            </a:r>
          </a:p>
        </p:txBody>
      </p:sp>
    </p:spTree>
    <p:extLst>
      <p:ext uri="{BB962C8B-B14F-4D97-AF65-F5344CB8AC3E}">
        <p14:creationId xmlns:p14="http://schemas.microsoft.com/office/powerpoint/2010/main" val="1751052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3114" y="1905000"/>
            <a:ext cx="5091289" cy="4114800"/>
          </a:xfrm>
        </p:spPr>
        <p:txBody>
          <a:bodyPr/>
          <a:lstStyle>
            <a:lvl1pPr>
              <a:defRPr sz="3318"/>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5025" y="1905000"/>
            <a:ext cx="5091289" cy="4114800"/>
          </a:xfrm>
        </p:spPr>
        <p:txBody>
          <a:bodyPr/>
          <a:lstStyle>
            <a:lvl1pPr>
              <a:defRPr sz="3318"/>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105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682" cy="639762"/>
          </a:xfrm>
        </p:spPr>
        <p:txBody>
          <a:bodyPr anchor="b"/>
          <a:lstStyle>
            <a:lvl1pPr marL="0" indent="0">
              <a:buNone/>
              <a:defRPr sz="2844" b="1"/>
            </a:lvl1pPr>
            <a:lvl2pPr marL="541736" indent="0">
              <a:buNone/>
              <a:defRPr sz="2370" b="1"/>
            </a:lvl2pPr>
            <a:lvl3pPr marL="1083473" indent="0">
              <a:buNone/>
              <a:defRPr sz="2133" b="1"/>
            </a:lvl3pPr>
            <a:lvl4pPr marL="1625209" indent="0">
              <a:buNone/>
              <a:defRPr sz="1896" b="1"/>
            </a:lvl4pPr>
            <a:lvl5pPr marL="2166945" indent="0">
              <a:buNone/>
              <a:defRPr sz="1896" b="1"/>
            </a:lvl5pPr>
            <a:lvl6pPr marL="2708681" indent="0">
              <a:buNone/>
              <a:defRPr sz="1896" b="1"/>
            </a:lvl6pPr>
            <a:lvl7pPr marL="3250418" indent="0">
              <a:buNone/>
              <a:defRPr sz="1896" b="1"/>
            </a:lvl7pPr>
            <a:lvl8pPr marL="3792154" indent="0">
              <a:buNone/>
              <a:defRPr sz="1896" b="1"/>
            </a:lvl8pPr>
            <a:lvl9pPr marL="4333890"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2"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736" indent="0">
              <a:buNone/>
              <a:defRPr sz="2370" b="1"/>
            </a:lvl2pPr>
            <a:lvl3pPr marL="1083473" indent="0">
              <a:buNone/>
              <a:defRPr sz="2133" b="1"/>
            </a:lvl3pPr>
            <a:lvl4pPr marL="1625209" indent="0">
              <a:buNone/>
              <a:defRPr sz="1896" b="1"/>
            </a:lvl4pPr>
            <a:lvl5pPr marL="2166945" indent="0">
              <a:buNone/>
              <a:defRPr sz="1896" b="1"/>
            </a:lvl5pPr>
            <a:lvl6pPr marL="2708681" indent="0">
              <a:buNone/>
              <a:defRPr sz="1896" b="1"/>
            </a:lvl6pPr>
            <a:lvl7pPr marL="3250418" indent="0">
              <a:buNone/>
              <a:defRPr sz="1896" b="1"/>
            </a:lvl7pPr>
            <a:lvl8pPr marL="3792154" indent="0">
              <a:buNone/>
              <a:defRPr sz="1896" b="1"/>
            </a:lvl8pPr>
            <a:lvl9pPr marL="4333890"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266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6427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89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6" y="273052"/>
            <a:ext cx="6814726" cy="5853113"/>
          </a:xfrm>
        </p:spPr>
        <p:txBody>
          <a:bodyPr/>
          <a:lstStyle>
            <a:lvl1pPr>
              <a:defRPr sz="3792"/>
            </a:lvl1pPr>
            <a:lvl2pPr>
              <a:defRPr sz="3318"/>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319" cy="4691063"/>
          </a:xfrm>
        </p:spPr>
        <p:txBody>
          <a:bodyPr/>
          <a:lstStyle>
            <a:lvl1pPr marL="0" indent="0">
              <a:buNone/>
              <a:defRPr sz="1659"/>
            </a:lvl1pPr>
            <a:lvl2pPr marL="541736" indent="0">
              <a:buNone/>
              <a:defRPr sz="1422"/>
            </a:lvl2pPr>
            <a:lvl3pPr marL="1083473" indent="0">
              <a:buNone/>
              <a:defRPr sz="1185"/>
            </a:lvl3pPr>
            <a:lvl4pPr marL="1625209" indent="0">
              <a:buNone/>
              <a:defRPr sz="1066"/>
            </a:lvl4pPr>
            <a:lvl5pPr marL="2166945" indent="0">
              <a:buNone/>
              <a:defRPr sz="1066"/>
            </a:lvl5pPr>
            <a:lvl6pPr marL="2708681" indent="0">
              <a:buNone/>
              <a:defRPr sz="1066"/>
            </a:lvl6pPr>
            <a:lvl7pPr marL="3250418" indent="0">
              <a:buNone/>
              <a:defRPr sz="1066"/>
            </a:lvl7pPr>
            <a:lvl8pPr marL="3792154" indent="0">
              <a:buNone/>
              <a:defRPr sz="1066"/>
            </a:lvl8pPr>
            <a:lvl9pPr marL="4333890" indent="0">
              <a:buNone/>
              <a:defRPr sz="1066"/>
            </a:lvl9pPr>
          </a:lstStyle>
          <a:p>
            <a:pPr lvl="0"/>
            <a:r>
              <a:rPr lang="en-US"/>
              <a:t>Click to edit Master text styles</a:t>
            </a:r>
          </a:p>
        </p:txBody>
      </p:sp>
    </p:spTree>
    <p:extLst>
      <p:ext uri="{BB962C8B-B14F-4D97-AF65-F5344CB8AC3E}">
        <p14:creationId xmlns:p14="http://schemas.microsoft.com/office/powerpoint/2010/main" val="2173295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2"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2" y="612775"/>
            <a:ext cx="7315200" cy="4114800"/>
          </a:xfrm>
        </p:spPr>
        <p:txBody>
          <a:bodyPr/>
          <a:lstStyle>
            <a:lvl1pPr marL="0" indent="0">
              <a:buNone/>
              <a:defRPr sz="3792"/>
            </a:lvl1pPr>
            <a:lvl2pPr marL="541736" indent="0">
              <a:buNone/>
              <a:defRPr sz="3318"/>
            </a:lvl2pPr>
            <a:lvl3pPr marL="1083473" indent="0">
              <a:buNone/>
              <a:defRPr sz="2844"/>
            </a:lvl3pPr>
            <a:lvl4pPr marL="1625209" indent="0">
              <a:buNone/>
              <a:defRPr sz="2370"/>
            </a:lvl4pPr>
            <a:lvl5pPr marL="2166945" indent="0">
              <a:buNone/>
              <a:defRPr sz="2370"/>
            </a:lvl5pPr>
            <a:lvl6pPr marL="2708681" indent="0">
              <a:buNone/>
              <a:defRPr sz="2370"/>
            </a:lvl6pPr>
            <a:lvl7pPr marL="3250418" indent="0">
              <a:buNone/>
              <a:defRPr sz="2370"/>
            </a:lvl7pPr>
            <a:lvl8pPr marL="3792154" indent="0">
              <a:buNone/>
              <a:defRPr sz="2370"/>
            </a:lvl8pPr>
            <a:lvl9pPr marL="4333890" indent="0">
              <a:buNone/>
              <a:defRPr sz="2370"/>
            </a:lvl9pPr>
          </a:lstStyle>
          <a:p>
            <a:pPr lvl="0"/>
            <a:endParaRPr lang="en-US" noProof="0"/>
          </a:p>
        </p:txBody>
      </p:sp>
      <p:sp>
        <p:nvSpPr>
          <p:cNvPr id="4" name="Text Placeholder 3"/>
          <p:cNvSpPr>
            <a:spLocks noGrp="1"/>
          </p:cNvSpPr>
          <p:nvPr>
            <p:ph type="body" sz="half" idx="2"/>
          </p:nvPr>
        </p:nvSpPr>
        <p:spPr>
          <a:xfrm>
            <a:off x="2389482" y="5367338"/>
            <a:ext cx="7315200" cy="804862"/>
          </a:xfrm>
        </p:spPr>
        <p:txBody>
          <a:bodyPr/>
          <a:lstStyle>
            <a:lvl1pPr marL="0" indent="0">
              <a:buNone/>
              <a:defRPr sz="1659"/>
            </a:lvl1pPr>
            <a:lvl2pPr marL="541736" indent="0">
              <a:buNone/>
              <a:defRPr sz="1422"/>
            </a:lvl2pPr>
            <a:lvl3pPr marL="1083473" indent="0">
              <a:buNone/>
              <a:defRPr sz="1185"/>
            </a:lvl3pPr>
            <a:lvl4pPr marL="1625209" indent="0">
              <a:buNone/>
              <a:defRPr sz="1066"/>
            </a:lvl4pPr>
            <a:lvl5pPr marL="2166945" indent="0">
              <a:buNone/>
              <a:defRPr sz="1066"/>
            </a:lvl5pPr>
            <a:lvl6pPr marL="2708681" indent="0">
              <a:buNone/>
              <a:defRPr sz="1066"/>
            </a:lvl6pPr>
            <a:lvl7pPr marL="3250418" indent="0">
              <a:buNone/>
              <a:defRPr sz="1066"/>
            </a:lvl7pPr>
            <a:lvl8pPr marL="3792154" indent="0">
              <a:buNone/>
              <a:defRPr sz="1066"/>
            </a:lvl8pPr>
            <a:lvl9pPr marL="4333890" indent="0">
              <a:buNone/>
              <a:defRPr sz="1066"/>
            </a:lvl9pPr>
          </a:lstStyle>
          <a:p>
            <a:pPr lvl="0"/>
            <a:r>
              <a:rPr lang="en-US"/>
              <a:t>Click to edit Master text styles</a:t>
            </a:r>
          </a:p>
        </p:txBody>
      </p:sp>
    </p:spTree>
    <p:extLst>
      <p:ext uri="{BB962C8B-B14F-4D97-AF65-F5344CB8AC3E}">
        <p14:creationId xmlns:p14="http://schemas.microsoft.com/office/powerpoint/2010/main" val="420134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848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921" y="609600"/>
            <a:ext cx="2592681"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3111" y="609600"/>
            <a:ext cx="760118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20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Plain 4:3 Title and Content Cool Palette Re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atin typeface="Verdana" pitchFamily="34" charset="0"/>
              </a:defRPr>
            </a:lvl1pPr>
            <a:lvl2pPr>
              <a:spcBef>
                <a:spcPts val="600"/>
              </a:spcBef>
              <a:defRPr>
                <a:latin typeface="Verdana" pitchFamily="34" charset="0"/>
              </a:defRPr>
            </a:lvl2pPr>
            <a:lvl3pPr>
              <a:spcBef>
                <a:spcPts val="300"/>
              </a:spcBef>
              <a:defRPr>
                <a:latin typeface="Verdana" pitchFamily="34" charset="0"/>
              </a:defRPr>
            </a:lvl3pPr>
            <a:lvl4pPr>
              <a:spcBef>
                <a:spcPts val="200"/>
              </a:spcBef>
              <a:defRPr>
                <a:latin typeface="Verdana" pitchFamily="34" charset="0"/>
              </a:defRPr>
            </a:lvl4pPr>
            <a:lvl5pPr>
              <a:spcBef>
                <a:spcPts val="100"/>
              </a:spcBef>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8718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2"/>
          </p:nvPr>
        </p:nvSpPr>
        <p:spPr>
          <a:xfrm>
            <a:off x="-12297" y="6536271"/>
            <a:ext cx="4995115" cy="321733"/>
          </a:xfrm>
        </p:spPr>
        <p:txBody>
          <a:bodyPr anchor="b"/>
          <a:lstStyle>
            <a:lvl1pPr marL="0" indent="0" algn="l">
              <a:spcAft>
                <a:spcPts val="0"/>
              </a:spcAft>
              <a:buNone/>
              <a:defRPr sz="1422" b="0">
                <a:solidFill>
                  <a:schemeClr val="tx1"/>
                </a:solidFill>
              </a:defRPr>
            </a:lvl1pPr>
            <a:lvl2pPr marL="650084" indent="0">
              <a:buNone/>
              <a:defRPr sz="1422">
                <a:solidFill>
                  <a:schemeClr val="tx1"/>
                </a:solidFill>
              </a:defRPr>
            </a:lvl2pPr>
            <a:lvl3pPr marL="1300167" indent="0">
              <a:buNone/>
              <a:defRPr sz="1422">
                <a:solidFill>
                  <a:schemeClr val="tx1"/>
                </a:solidFill>
              </a:defRPr>
            </a:lvl3pPr>
            <a:lvl4pPr marL="1950251" indent="0">
              <a:buNone/>
              <a:defRPr sz="1422">
                <a:solidFill>
                  <a:schemeClr val="tx1"/>
                </a:solidFill>
              </a:defRPr>
            </a:lvl4pPr>
            <a:lvl5pPr marL="2600334" indent="0">
              <a:buNone/>
              <a:defRPr sz="1422">
                <a:solidFill>
                  <a:schemeClr val="tx1"/>
                </a:solidFill>
              </a:defRPr>
            </a:lvl5pPr>
          </a:lstStyle>
          <a:p>
            <a:pPr lvl="0"/>
            <a:endParaRPr lang="en-GB" dirty="0"/>
          </a:p>
        </p:txBody>
      </p:sp>
      <p:sp>
        <p:nvSpPr>
          <p:cNvPr id="5" name="Rectangle 4">
            <a:extLst>
              <a:ext uri="{FF2B5EF4-FFF2-40B4-BE49-F238E27FC236}">
                <a16:creationId xmlns:a16="http://schemas.microsoft.com/office/drawing/2014/main" id="{369BF34D-A595-B2F3-74D0-34EEE80139E5}"/>
              </a:ext>
            </a:extLst>
          </p:cNvPr>
          <p:cNvSpPr/>
          <p:nvPr userDrawn="1"/>
        </p:nvSpPr>
        <p:spPr bwMode="auto">
          <a:xfrm>
            <a:off x="9211733" y="6269567"/>
            <a:ext cx="2980267"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marL="0" marR="0" indent="0" algn="l" defTabSz="1083473" rtl="0" eaLnBrk="0" fontAlgn="base" latinLnBrk="0" hangingPunct="0">
              <a:lnSpc>
                <a:spcPct val="100000"/>
              </a:lnSpc>
              <a:spcBef>
                <a:spcPct val="0"/>
              </a:spcBef>
              <a:spcAft>
                <a:spcPct val="0"/>
              </a:spcAft>
              <a:buClrTx/>
              <a:buSzTx/>
              <a:buFontTx/>
              <a:buNone/>
              <a:tabLst/>
            </a:pPr>
            <a:endParaRPr kumimoji="0" lang="en-US" sz="4266" b="1" i="0" u="none" strike="noStrike" cap="none" normalizeH="0" baseline="0" dirty="0">
              <a:ln>
                <a:noFill/>
              </a:ln>
              <a:solidFill>
                <a:schemeClr val="tx1"/>
              </a:solidFill>
              <a:effectLst/>
              <a:latin typeface="Comic Sans MS" pitchFamily="66" charset="0"/>
            </a:endParaRPr>
          </a:p>
        </p:txBody>
      </p:sp>
    </p:spTree>
    <p:extLst>
      <p:ext uri="{BB962C8B-B14F-4D97-AF65-F5344CB8AC3E}">
        <p14:creationId xmlns:p14="http://schemas.microsoft.com/office/powerpoint/2010/main" val="1027741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Imag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4"/>
          <p:cNvSpPr>
            <a:spLocks noGrp="1"/>
          </p:cNvSpPr>
          <p:nvPr>
            <p:ph type="pic" sz="quarter" idx="11"/>
          </p:nvPr>
        </p:nvSpPr>
        <p:spPr>
          <a:xfrm>
            <a:off x="514352" y="1458919"/>
            <a:ext cx="11163299" cy="4573587"/>
          </a:xfrm>
        </p:spPr>
        <p:txBody>
          <a:bodyPr rtlCol="0">
            <a:normAutofit/>
          </a:bodyPr>
          <a:lstStyle>
            <a:lvl1pPr>
              <a:buClr>
                <a:srgbClr val="2EC4B6"/>
              </a:buClr>
              <a:defRPr/>
            </a:lvl1pPr>
          </a:lstStyle>
          <a:p>
            <a:pPr lvl="0"/>
            <a:endParaRPr lang="en-US" noProof="0" dirty="0"/>
          </a:p>
        </p:txBody>
      </p:sp>
      <p:sp>
        <p:nvSpPr>
          <p:cNvPr id="3" name="Rectangle 2">
            <a:extLst>
              <a:ext uri="{FF2B5EF4-FFF2-40B4-BE49-F238E27FC236}">
                <a16:creationId xmlns:a16="http://schemas.microsoft.com/office/drawing/2014/main" id="{FCBCEA14-2AD8-97D3-EC2D-044AE6E4B6AC}"/>
              </a:ext>
            </a:extLst>
          </p:cNvPr>
          <p:cNvSpPr/>
          <p:nvPr userDrawn="1"/>
        </p:nvSpPr>
        <p:spPr bwMode="auto">
          <a:xfrm>
            <a:off x="9211733" y="6269567"/>
            <a:ext cx="2980267"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marL="0" marR="0" indent="0" algn="l" defTabSz="1083473" rtl="0" eaLnBrk="0" fontAlgn="base" latinLnBrk="0" hangingPunct="0">
              <a:lnSpc>
                <a:spcPct val="100000"/>
              </a:lnSpc>
              <a:spcBef>
                <a:spcPct val="0"/>
              </a:spcBef>
              <a:spcAft>
                <a:spcPct val="0"/>
              </a:spcAft>
              <a:buClrTx/>
              <a:buSzTx/>
              <a:buFontTx/>
              <a:buNone/>
              <a:tabLst/>
            </a:pPr>
            <a:endParaRPr kumimoji="0" lang="en-US" sz="4266" b="1" i="0" u="none" strike="noStrike" cap="none" normalizeH="0" baseline="0" dirty="0">
              <a:ln>
                <a:noFill/>
              </a:ln>
              <a:solidFill>
                <a:schemeClr val="tx1"/>
              </a:solidFill>
              <a:effectLst/>
              <a:latin typeface="Comic Sans MS" pitchFamily="66" charset="0"/>
            </a:endParaRPr>
          </a:p>
        </p:txBody>
      </p:sp>
    </p:spTree>
    <p:extLst>
      <p:ext uri="{BB962C8B-B14F-4D97-AF65-F5344CB8AC3E}">
        <p14:creationId xmlns:p14="http://schemas.microsoft.com/office/powerpoint/2010/main" val="2952389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75AA2E-EA13-DB6B-E8C7-E37A8E6BC989}"/>
              </a:ext>
            </a:extLst>
          </p:cNvPr>
          <p:cNvSpPr/>
          <p:nvPr userDrawn="1"/>
        </p:nvSpPr>
        <p:spPr bwMode="auto">
          <a:xfrm>
            <a:off x="9211733" y="6269567"/>
            <a:ext cx="2980267"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marL="0" marR="0" indent="0" algn="l" defTabSz="1083473" rtl="0" eaLnBrk="0" fontAlgn="base" latinLnBrk="0" hangingPunct="0">
              <a:lnSpc>
                <a:spcPct val="100000"/>
              </a:lnSpc>
              <a:spcBef>
                <a:spcPct val="0"/>
              </a:spcBef>
              <a:spcAft>
                <a:spcPct val="0"/>
              </a:spcAft>
              <a:buClrTx/>
              <a:buSzTx/>
              <a:buFontTx/>
              <a:buNone/>
              <a:tabLst/>
            </a:pPr>
            <a:endParaRPr kumimoji="0" lang="en-US" sz="4266" b="1" i="0" u="none" strike="noStrike" cap="none" normalizeH="0" baseline="0" dirty="0">
              <a:ln>
                <a:noFill/>
              </a:ln>
              <a:solidFill>
                <a:schemeClr val="tx1"/>
              </a:solidFill>
              <a:effectLst/>
              <a:latin typeface="Comic Sans MS" pitchFamily="66" charset="0"/>
            </a:endParaRPr>
          </a:p>
        </p:txBody>
      </p:sp>
    </p:spTree>
    <p:extLst>
      <p:ext uri="{BB962C8B-B14F-4D97-AF65-F5344CB8AC3E}">
        <p14:creationId xmlns:p14="http://schemas.microsoft.com/office/powerpoint/2010/main" val="1662677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1" y="152400"/>
            <a:ext cx="11582400" cy="1143000"/>
          </a:xfrm>
        </p:spPr>
        <p:txBody>
          <a:bodyPr/>
          <a:lstStyle>
            <a:lvl1pPr>
              <a:defRPr/>
            </a:lvl1pPr>
          </a:lstStyle>
          <a:p>
            <a:r>
              <a:rPr lang="en-US"/>
              <a:t>Click to edit Master title style</a:t>
            </a:r>
          </a:p>
        </p:txBody>
      </p:sp>
      <p:sp>
        <p:nvSpPr>
          <p:cNvPr id="11" name="Content Placeholder 2"/>
          <p:cNvSpPr>
            <a:spLocks noGrp="1"/>
          </p:cNvSpPr>
          <p:nvPr>
            <p:ph idx="1"/>
          </p:nvPr>
        </p:nvSpPr>
        <p:spPr>
          <a:xfrm>
            <a:off x="304801" y="1600200"/>
            <a:ext cx="115824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BE58BFFF-ED9E-0195-DAF5-0F62F50D8943}"/>
              </a:ext>
            </a:extLst>
          </p:cNvPr>
          <p:cNvSpPr/>
          <p:nvPr userDrawn="1"/>
        </p:nvSpPr>
        <p:spPr bwMode="auto">
          <a:xfrm>
            <a:off x="9211733" y="6269567"/>
            <a:ext cx="2980267"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marL="0" marR="0" indent="0" algn="l" defTabSz="1083473" rtl="0" eaLnBrk="0" fontAlgn="base" latinLnBrk="0" hangingPunct="0">
              <a:lnSpc>
                <a:spcPct val="100000"/>
              </a:lnSpc>
              <a:spcBef>
                <a:spcPct val="0"/>
              </a:spcBef>
              <a:spcAft>
                <a:spcPct val="0"/>
              </a:spcAft>
              <a:buClrTx/>
              <a:buSzTx/>
              <a:buFontTx/>
              <a:buNone/>
              <a:tabLst/>
            </a:pPr>
            <a:endParaRPr kumimoji="0" lang="en-US" sz="4266" b="1" i="0" u="none" strike="noStrike" cap="none" normalizeH="0" baseline="0" dirty="0">
              <a:ln>
                <a:noFill/>
              </a:ln>
              <a:solidFill>
                <a:schemeClr val="tx1"/>
              </a:solidFill>
              <a:effectLst/>
              <a:latin typeface="Comic Sans MS" pitchFamily="66" charset="0"/>
            </a:endParaRPr>
          </a:p>
        </p:txBody>
      </p:sp>
    </p:spTree>
    <p:extLst>
      <p:ext uri="{BB962C8B-B14F-4D97-AF65-F5344CB8AC3E}">
        <p14:creationId xmlns:p14="http://schemas.microsoft.com/office/powerpoint/2010/main" val="39869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9001" y="6365832"/>
            <a:ext cx="600437" cy="365125"/>
          </a:xfrm>
          <a:prstGeom prst="rect">
            <a:avLst/>
          </a:prstGeom>
        </p:spPr>
        <p:txBody>
          <a:bodyPr vert="horz" lIns="91440" tIns="45720" rIns="91440" bIns="45720" rtlCol="0" anchor="ctr"/>
          <a:lstStyle>
            <a:lvl1pPr algn="r">
              <a:defRPr sz="1066">
                <a:solidFill>
                  <a:schemeClr val="bg2"/>
                </a:solidFill>
                <a:latin typeface="Verdana"/>
                <a:cs typeface="Verdana"/>
              </a:defRPr>
            </a:lvl1pPr>
          </a:lstStyle>
          <a:p>
            <a:pPr eaLnBrk="1" hangingPunct="1"/>
            <a:fld id="{81BF0B4E-CE60-AB48-9D7E-4434414A7C38}" type="slidenum">
              <a:rPr lang="en-US" smtClean="0">
                <a:solidFill>
                  <a:srgbClr val="FFFFFF"/>
                </a:solidFill>
                <a:ea typeface="ＭＳ Ｐゴシック" pitchFamily="34" charset="-128"/>
              </a:rPr>
              <a:pPr eaLnBrk="1" hangingPunct="1"/>
              <a:t>‹#›</a:t>
            </a:fld>
            <a:endParaRPr lang="en-US" dirty="0">
              <a:solidFill>
                <a:srgbClr val="FFFFFF"/>
              </a:solidFill>
              <a:ea typeface="ＭＳ Ｐゴシック" pitchFamily="34" charset="-128"/>
            </a:endParaRPr>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619691" y="1229455"/>
            <a:ext cx="10990476" cy="4525963"/>
          </a:xfrm>
          <a:prstGeom prst="rect">
            <a:avLst/>
          </a:prstGeom>
        </p:spPr>
        <p:txBody>
          <a:bodyPr vert="horz" lIns="91440" tIns="45720" rIns="91440" bIns="45720" rtlCol="0">
            <a:normAutofit/>
          </a:bodyPr>
          <a:lstStyle>
            <a:lvl1pPr marL="0" indent="0">
              <a:buNone/>
              <a:defRPr/>
            </a:lvl1pPr>
            <a:lvl2pPr marL="541736" indent="0">
              <a:buNone/>
              <a:defRPr/>
            </a:lvl2pPr>
            <a:lvl3pPr marL="1083473" indent="0">
              <a:buNone/>
              <a:defRPr/>
            </a:lvl3pPr>
            <a:lvl4pPr marL="1625209" indent="0">
              <a:buNone/>
              <a:defRPr/>
            </a:lvl4pPr>
          </a:lstStyle>
          <a:p>
            <a:pPr lvl="0"/>
            <a:r>
              <a:rPr lang="en-US" dirty="0"/>
              <a:t>Click to edit Master text styles.</a:t>
            </a:r>
          </a:p>
        </p:txBody>
      </p:sp>
    </p:spTree>
    <p:extLst>
      <p:ext uri="{BB962C8B-B14F-4D97-AF65-F5344CB8AC3E}">
        <p14:creationId xmlns:p14="http://schemas.microsoft.com/office/powerpoint/2010/main" val="338763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4"/>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5910"/>
          <a:stretch/>
        </p:blipFill>
        <p:spPr>
          <a:xfrm>
            <a:off x="-34466" y="-177425"/>
            <a:ext cx="12226466" cy="3261205"/>
          </a:xfrm>
          <a:prstGeom prst="rect">
            <a:avLst/>
          </a:prstGeom>
          <a:blipFill dpi="0" rotWithShape="1">
            <a:blip r:embed="rId5"/>
            <a:srcRect/>
            <a:tile tx="0" ty="0" sx="100000" sy="100000" flip="none" algn="tl"/>
          </a:blipFill>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200" y="4262336"/>
            <a:ext cx="8412481" cy="2103120"/>
          </a:xfrm>
          <a:prstGeom prst="rect">
            <a:avLst/>
          </a:prstGeom>
        </p:spPr>
      </p:pic>
      <p:sp>
        <p:nvSpPr>
          <p:cNvPr id="16"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3316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3759"/>
          </a:xfrm>
        </p:spPr>
        <p:txBody>
          <a:bodyPr>
            <a:noAutofit/>
          </a:bodyPr>
          <a:lstStyle>
            <a:lvl1pPr algn="ctr">
              <a:defRPr sz="3600" b="1">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949476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0"/>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0"/>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3771586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0" y="949643"/>
            <a:ext cx="5601335"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6240" y="1940877"/>
            <a:ext cx="5601335"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259750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0"/>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492137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8"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4088815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61257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370517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BBE5E-8DF2-4E42-80A3-157BCE5E8B54}" type="slidenum">
              <a:rPr lang="en-US" smtClean="0"/>
              <a:t>‹#›</a:t>
            </a:fld>
            <a:endParaRPr lang="en-US"/>
          </a:p>
        </p:txBody>
      </p:sp>
      <p:sp>
        <p:nvSpPr>
          <p:cNvPr id="6" name="Title 1"/>
          <p:cNvSpPr txBox="1">
            <a:spLocks/>
          </p:cNvSpPr>
          <p:nvPr/>
        </p:nvSpPr>
        <p:spPr>
          <a:xfrm>
            <a:off x="7366000" y="3058472"/>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5751" y="3058472"/>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2"/>
            <a:ext cx="3759200" cy="3525837"/>
          </a:xfrm>
        </p:spPr>
        <p:txBody>
          <a:bodyPr/>
          <a:lstStyle>
            <a:lvl1pPr marL="0" indent="0">
              <a:buNone/>
              <a:defRPr/>
            </a:lvl1pPr>
            <a:lvl2pPr marL="457200" indent="-228600">
              <a:defRPr/>
            </a:lvl2pPr>
            <a:lvl3pPr marL="690563" indent="-228600">
              <a:defRPr/>
            </a:lvl3pPr>
            <a:lvl4pPr marL="914400" indent="-228600">
              <a:defRPr baseline="0"/>
            </a:lvl4pPr>
            <a:lvl5pPr marL="1147763" indent="-228600">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7" y="1442720"/>
            <a:ext cx="2782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3573597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6/5/24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2" name="Rectangle 1033">
            <a:extLst>
              <a:ext uri="{FF2B5EF4-FFF2-40B4-BE49-F238E27FC236}">
                <a16:creationId xmlns:a16="http://schemas.microsoft.com/office/drawing/2014/main" id="{8AB92613-AB8E-C1D8-5C26-688463ED793F}"/>
              </a:ext>
            </a:extLst>
          </p:cNvPr>
          <p:cNvSpPr>
            <a:spLocks noChangeArrowheads="1"/>
          </p:cNvSpPr>
          <p:nvPr userDrawn="1"/>
        </p:nvSpPr>
        <p:spPr bwMode="auto">
          <a:xfrm>
            <a:off x="0" y="1441450"/>
            <a:ext cx="12192000" cy="5416550"/>
          </a:xfrm>
          <a:prstGeom prst="rect">
            <a:avLst/>
          </a:prstGeom>
          <a:solidFill>
            <a:srgbClr val="296DC0"/>
          </a:solidFill>
          <a:ln>
            <a:noFill/>
          </a:ln>
        </p:spPr>
        <p:txBody>
          <a:bodyPr wrap="none" lIns="91437" rIns="91437" anchor="ct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sz="2400"/>
          </a:p>
        </p:txBody>
      </p:sp>
      <p:pic>
        <p:nvPicPr>
          <p:cNvPr id="3" name="Picture 7">
            <a:extLst>
              <a:ext uri="{FF2B5EF4-FFF2-40B4-BE49-F238E27FC236}">
                <a16:creationId xmlns:a16="http://schemas.microsoft.com/office/drawing/2014/main" id="{87CC52D6-4B25-76CD-DF8C-1CB55EF8CB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1" y="390525"/>
            <a:ext cx="46863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458076" y="4332631"/>
            <a:ext cx="10363200" cy="1362075"/>
          </a:xfrm>
        </p:spPr>
        <p:txBody>
          <a:bodyPr anchor="t"/>
          <a:lstStyle>
            <a:lvl1pPr algn="l">
              <a:defRPr sz="3600" b="1" cap="all">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458076" y="3062684"/>
            <a:ext cx="10363200" cy="1170765"/>
          </a:xfr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459394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0897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32318" y="1600200"/>
            <a:ext cx="5564716" cy="455411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00234" y="1600200"/>
            <a:ext cx="5564717" cy="455411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569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1C14B0-9E82-189D-6EBF-D712E77F3375}"/>
              </a:ext>
            </a:extLst>
          </p:cNvPr>
          <p:cNvSpPr txBox="1">
            <a:spLocks/>
          </p:cNvSpPr>
          <p:nvPr userDrawn="1"/>
        </p:nvSpPr>
        <p:spPr bwMode="auto">
          <a:xfrm>
            <a:off x="332317" y="425451"/>
            <a:ext cx="11379200" cy="593725"/>
          </a:xfrm>
          <a:prstGeom prst="rect">
            <a:avLst/>
          </a:prstGeom>
          <a:noFill/>
          <a:ln>
            <a:noFill/>
          </a:ln>
          <a:effectLst/>
        </p:spPr>
        <p:txBody>
          <a:bodyPr anchor="ctr"/>
          <a:lstStyle>
            <a:lvl1pPr algn="l" rtl="0" fontAlgn="base">
              <a:spcBef>
                <a:spcPct val="0"/>
              </a:spcBef>
              <a:spcAft>
                <a:spcPct val="0"/>
              </a:spcAft>
              <a:defRPr sz="24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ea typeface="ＭＳ Ｐゴシック" charset="0"/>
                <a:cs typeface="ＭＳ Ｐゴシック" charset="0"/>
              </a:defRPr>
            </a:lvl2pPr>
            <a:lvl3pPr algn="l" rtl="0" fontAlgn="base">
              <a:spcBef>
                <a:spcPct val="0"/>
              </a:spcBef>
              <a:spcAft>
                <a:spcPct val="0"/>
              </a:spcAft>
              <a:defRPr sz="2800" b="1">
                <a:solidFill>
                  <a:schemeClr val="tx1"/>
                </a:solidFill>
                <a:latin typeface="Arial" charset="0"/>
                <a:ea typeface="ＭＳ Ｐゴシック" charset="0"/>
                <a:cs typeface="ＭＳ Ｐゴシック" charset="0"/>
              </a:defRPr>
            </a:lvl3pPr>
            <a:lvl4pPr algn="l" rtl="0" fontAlgn="base">
              <a:spcBef>
                <a:spcPct val="0"/>
              </a:spcBef>
              <a:spcAft>
                <a:spcPct val="0"/>
              </a:spcAft>
              <a:defRPr sz="2800" b="1">
                <a:solidFill>
                  <a:schemeClr val="tx1"/>
                </a:solidFill>
                <a:latin typeface="Arial" charset="0"/>
                <a:ea typeface="ＭＳ Ｐゴシック" charset="0"/>
                <a:cs typeface="ＭＳ Ｐゴシック" charset="0"/>
              </a:defRPr>
            </a:lvl4pPr>
            <a:lvl5pPr algn="l" rtl="0" fontAlgn="base">
              <a:spcBef>
                <a:spcPct val="0"/>
              </a:spcBef>
              <a:spcAft>
                <a:spcPct val="0"/>
              </a:spcAft>
              <a:defRPr sz="2800" b="1">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2800" b="1">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2800" b="1">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2800" b="1">
                <a:solidFill>
                  <a:schemeClr val="tx1"/>
                </a:solidFill>
                <a:latin typeface="Arial" charset="0"/>
                <a:ea typeface="ＭＳ Ｐゴシック" charset="0"/>
                <a:cs typeface="ＭＳ Ｐゴシック" charset="0"/>
              </a:defRPr>
            </a:lvl9pPr>
          </a:lstStyle>
          <a:p>
            <a:pPr>
              <a:defRPr/>
            </a:pPr>
            <a:r>
              <a:rPr lang="en-US" sz="2400"/>
              <a:t>Click to edit Master title style</a:t>
            </a:r>
            <a:endParaRPr lang="en-US" sz="2400" dirty="0"/>
          </a:p>
        </p:txBody>
      </p:sp>
      <p:sp>
        <p:nvSpPr>
          <p:cNvPr id="2" name="Title 1"/>
          <p:cNvSpPr>
            <a:spLocks noGrp="1"/>
          </p:cNvSpPr>
          <p:nvPr>
            <p:ph type="title"/>
          </p:nvPr>
        </p:nvSpPr>
        <p:spPr>
          <a:xfrm>
            <a:off x="366379" y="4800600"/>
            <a:ext cx="9338539" cy="566738"/>
          </a:xfrm>
        </p:spPr>
        <p:txBody>
          <a:bodyPr anchor="b"/>
          <a:lstStyle>
            <a:lvl1pPr algn="l">
              <a:defRPr sz="1800" b="1" baseline="0"/>
            </a:lvl1pPr>
          </a:lstStyle>
          <a:p>
            <a:r>
              <a:rPr lang="en-US"/>
              <a:t>Click to edit Master title style</a:t>
            </a:r>
            <a:endParaRPr lang="en-US" dirty="0"/>
          </a:p>
        </p:txBody>
      </p:sp>
      <p:sp>
        <p:nvSpPr>
          <p:cNvPr id="3" name="Picture Placeholder 2"/>
          <p:cNvSpPr>
            <a:spLocks noGrp="1"/>
          </p:cNvSpPr>
          <p:nvPr>
            <p:ph type="pic" idx="1"/>
          </p:nvPr>
        </p:nvSpPr>
        <p:spPr>
          <a:xfrm>
            <a:off x="386183" y="1448285"/>
            <a:ext cx="9318735" cy="327929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356477" y="5367338"/>
            <a:ext cx="9348440"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96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AE10-3BAA-5A5D-6C95-306129776702}"/>
              </a:ext>
            </a:extLst>
          </p:cNvPr>
          <p:cNvSpPr txBox="1">
            <a:spLocks/>
          </p:cNvSpPr>
          <p:nvPr userDrawn="1"/>
        </p:nvSpPr>
        <p:spPr bwMode="auto">
          <a:xfrm>
            <a:off x="332317" y="425451"/>
            <a:ext cx="11379200" cy="593725"/>
          </a:xfrm>
          <a:prstGeom prst="rect">
            <a:avLst/>
          </a:prstGeom>
          <a:noFill/>
          <a:ln>
            <a:noFill/>
          </a:ln>
          <a:effectLst/>
        </p:spPr>
        <p:txBody>
          <a:bodyPr anchor="ctr"/>
          <a:lstStyle>
            <a:lvl1pPr algn="l" rtl="0" fontAlgn="base">
              <a:spcBef>
                <a:spcPct val="0"/>
              </a:spcBef>
              <a:spcAft>
                <a:spcPct val="0"/>
              </a:spcAft>
              <a:defRPr sz="24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charset="0"/>
                <a:ea typeface="ＭＳ Ｐゴシック" charset="0"/>
                <a:cs typeface="ＭＳ Ｐゴシック" charset="0"/>
              </a:defRPr>
            </a:lvl2pPr>
            <a:lvl3pPr algn="l" rtl="0" fontAlgn="base">
              <a:spcBef>
                <a:spcPct val="0"/>
              </a:spcBef>
              <a:spcAft>
                <a:spcPct val="0"/>
              </a:spcAft>
              <a:defRPr sz="2800" b="1">
                <a:solidFill>
                  <a:schemeClr val="tx1"/>
                </a:solidFill>
                <a:latin typeface="Arial" charset="0"/>
                <a:ea typeface="ＭＳ Ｐゴシック" charset="0"/>
                <a:cs typeface="ＭＳ Ｐゴシック" charset="0"/>
              </a:defRPr>
            </a:lvl3pPr>
            <a:lvl4pPr algn="l" rtl="0" fontAlgn="base">
              <a:spcBef>
                <a:spcPct val="0"/>
              </a:spcBef>
              <a:spcAft>
                <a:spcPct val="0"/>
              </a:spcAft>
              <a:defRPr sz="2800" b="1">
                <a:solidFill>
                  <a:schemeClr val="tx1"/>
                </a:solidFill>
                <a:latin typeface="Arial" charset="0"/>
                <a:ea typeface="ＭＳ Ｐゴシック" charset="0"/>
                <a:cs typeface="ＭＳ Ｐゴシック" charset="0"/>
              </a:defRPr>
            </a:lvl4pPr>
            <a:lvl5pPr algn="l" rtl="0" fontAlgn="base">
              <a:spcBef>
                <a:spcPct val="0"/>
              </a:spcBef>
              <a:spcAft>
                <a:spcPct val="0"/>
              </a:spcAft>
              <a:defRPr sz="2800" b="1">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2800" b="1">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2800" b="1">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2800" b="1">
                <a:solidFill>
                  <a:schemeClr val="tx1"/>
                </a:solidFill>
                <a:latin typeface="Arial" charset="0"/>
                <a:ea typeface="ＭＳ Ｐゴシック" charset="0"/>
                <a:cs typeface="ＭＳ Ｐゴシック" charset="0"/>
              </a:defRPr>
            </a:lvl9pPr>
          </a:lstStyle>
          <a:p>
            <a:pPr>
              <a:defRPr/>
            </a:pPr>
            <a:r>
              <a:rPr lang="en-US" sz="2400"/>
              <a:t>Click to edit Master title style</a:t>
            </a:r>
            <a:endParaRPr lang="en-US" sz="2400" dirty="0"/>
          </a:p>
        </p:txBody>
      </p:sp>
      <p:sp>
        <p:nvSpPr>
          <p:cNvPr id="3" name="Picture Placeholder 2"/>
          <p:cNvSpPr>
            <a:spLocks noGrp="1"/>
          </p:cNvSpPr>
          <p:nvPr>
            <p:ph type="pic" idx="1"/>
          </p:nvPr>
        </p:nvSpPr>
        <p:spPr>
          <a:xfrm>
            <a:off x="0" y="1448285"/>
            <a:ext cx="12192000" cy="4805335"/>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869345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647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5"/>
          </p:nvPr>
        </p:nvSpPr>
        <p:spPr>
          <a:xfrm>
            <a:off x="2525507" y="6271847"/>
            <a:ext cx="5852160" cy="281354"/>
          </a:xfrm>
        </p:spPr>
        <p:txBody>
          <a:bodyPr lIns="0" tIns="0" rIns="0" bIns="0" anchor="b">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04EB1E2E-32E7-AD72-2D6B-01C14D59CD7C}"/>
              </a:ext>
            </a:extLst>
          </p:cNvPr>
          <p:cNvSpPr>
            <a:spLocks noGrp="1"/>
          </p:cNvSpPr>
          <p:nvPr>
            <p:ph type="sldNum" sz="quarter" idx="16"/>
          </p:nvPr>
        </p:nvSpPr>
        <p:spPr>
          <a:xfrm>
            <a:off x="0" y="0"/>
            <a:ext cx="0" cy="0"/>
          </a:xfrm>
        </p:spPr>
        <p:txBody>
          <a:bodyPr/>
          <a:lstStyle>
            <a:lvl1pPr>
              <a:defRPr>
                <a:solidFill>
                  <a:schemeClr val="bg1"/>
                </a:solidFill>
              </a:defRPr>
            </a:lvl1pPr>
          </a:lstStyle>
          <a:p>
            <a:pPr>
              <a:defRPr/>
            </a:pPr>
            <a:fld id="{E02830BD-9864-4E5B-BA46-C44AAA12E9BD}" type="slidenum">
              <a:rPr lang="en-US"/>
              <a:pPr>
                <a:defRPr/>
              </a:pPr>
              <a:t>‹#›</a:t>
            </a:fld>
            <a:endParaRPr lang="en-US"/>
          </a:p>
        </p:txBody>
      </p:sp>
    </p:spTree>
    <p:extLst>
      <p:ext uri="{BB962C8B-B14F-4D97-AF65-F5344CB8AC3E}">
        <p14:creationId xmlns:p14="http://schemas.microsoft.com/office/powerpoint/2010/main" val="3294561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346361" y="699186"/>
            <a:ext cx="11007441" cy="657442"/>
          </a:xfrm>
        </p:spPr>
        <p:txBody>
          <a:bodyPr/>
          <a:lstStyle/>
          <a:p>
            <a:r>
              <a:rPr lang="en-US" dirty="0"/>
              <a:t>Click to edit Master title style</a:t>
            </a:r>
          </a:p>
        </p:txBody>
      </p:sp>
      <p:sp>
        <p:nvSpPr>
          <p:cNvPr id="2" name="Footer Placeholder 2">
            <a:extLst>
              <a:ext uri="{FF2B5EF4-FFF2-40B4-BE49-F238E27FC236}">
                <a16:creationId xmlns:a16="http://schemas.microsoft.com/office/drawing/2014/main" id="{3423A028-3026-887A-B9A9-47E65FF58E5D}"/>
              </a:ext>
            </a:extLst>
          </p:cNvPr>
          <p:cNvSpPr>
            <a:spLocks noGrp="1"/>
          </p:cNvSpPr>
          <p:nvPr>
            <p:ph type="ftr" sz="quarter" idx="10"/>
          </p:nvPr>
        </p:nvSpPr>
        <p:spPr>
          <a:xfrm>
            <a:off x="0" y="0"/>
            <a:ext cx="0" cy="0"/>
          </a:xfrm>
        </p:spPr>
        <p:txBody>
          <a:bodyPr/>
          <a:lstStyle>
            <a:lvl1pPr>
              <a:defRPr/>
            </a:lvl1pPr>
          </a:lstStyle>
          <a:p>
            <a:pPr>
              <a:defRPr/>
            </a:pPr>
            <a:r>
              <a:rPr lang="en-US"/>
              <a:t>PRESENTED BY:</a:t>
            </a:r>
            <a:r>
              <a:rPr lang="en-US" sz="1050"/>
              <a:t> Insert Name  </a:t>
            </a:r>
            <a:endParaRPr lang="en-US" sz="1050" dirty="0"/>
          </a:p>
        </p:txBody>
      </p:sp>
    </p:spTree>
    <p:extLst>
      <p:ext uri="{BB962C8B-B14F-4D97-AF65-F5344CB8AC3E}">
        <p14:creationId xmlns:p14="http://schemas.microsoft.com/office/powerpoint/2010/main" val="3624593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225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7" name="Content Placeholder 5"/>
          <p:cNvSpPr>
            <a:spLocks noGrp="1"/>
          </p:cNvSpPr>
          <p:nvPr>
            <p:ph sz="quarter" idx="15"/>
          </p:nvPr>
        </p:nvSpPr>
        <p:spPr>
          <a:xfrm>
            <a:off x="620184" y="6356353"/>
            <a:ext cx="8116800" cy="365125"/>
          </a:xfrm>
          <a:prstGeom prst="rect">
            <a:avLst/>
          </a:prstGeom>
        </p:spPr>
        <p:txBody>
          <a:bodyPr anchor="ctr">
            <a:noAutofit/>
          </a:bodyPr>
          <a:lstStyle>
            <a:lvl1pPr marL="0" indent="0">
              <a:spcBef>
                <a:spcPts val="225"/>
              </a:spcBef>
              <a:buNone/>
              <a:defRPr sz="900" spc="-23" baseline="0">
                <a:solidFill>
                  <a:srgbClr val="5D8298"/>
                </a:solidFill>
                <a:latin typeface="Arial" panose="020B0604020202020204" pitchFamily="34" charset="0"/>
                <a:cs typeface="Arial" panose="020B0604020202020204" pitchFamily="34" charset="0"/>
              </a:defRPr>
            </a:lvl1pPr>
            <a:lvl2pPr marL="342900" indent="0">
              <a:buNone/>
              <a:defRPr sz="900">
                <a:latin typeface="PT Sans Narrow"/>
                <a:cs typeface="PT Sans Narrow"/>
              </a:defRPr>
            </a:lvl2pPr>
            <a:lvl3pPr marL="685800" indent="0">
              <a:buNone/>
              <a:defRPr sz="900">
                <a:latin typeface="PT Sans Narrow"/>
                <a:cs typeface="PT Sans Narrow"/>
              </a:defRPr>
            </a:lvl3pPr>
            <a:lvl4pPr marL="1028700" indent="0">
              <a:buNone/>
              <a:defRPr sz="900">
                <a:latin typeface="PT Sans Narrow"/>
                <a:cs typeface="PT Sans Narrow"/>
              </a:defRPr>
            </a:lvl4pPr>
            <a:lvl5pPr marL="1371600" indent="0">
              <a:buNone/>
              <a:defRPr sz="9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753B3129-5E74-FBD0-A9E2-0A8AC23A778A}"/>
              </a:ext>
            </a:extLst>
          </p:cNvPr>
          <p:cNvSpPr>
            <a:spLocks noGrp="1"/>
          </p:cNvSpPr>
          <p:nvPr>
            <p:ph type="sldNum" sz="quarter" idx="16"/>
          </p:nvPr>
        </p:nvSpPr>
        <p:spPr>
          <a:xfrm>
            <a:off x="10801352" y="6427789"/>
            <a:ext cx="781049" cy="365125"/>
          </a:xfrm>
          <a:prstGeom prst="rect">
            <a:avLst/>
          </a:prstGeom>
        </p:spPr>
        <p:txBody>
          <a:bodyPr vert="horz" lIns="0" tIns="0" rIns="0" bIns="0" rtlCol="0" anchor="ctr"/>
          <a:lstStyle>
            <a:lvl1pPr algn="r">
              <a:defRPr sz="825">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pPr>
              <a:defRPr/>
            </a:pPr>
            <a:fld id="{98AF4EAD-13B7-43C9-9130-0B10288434DD}" type="slidenum">
              <a:rPr lang="en-GB"/>
              <a:pPr>
                <a:defRPr/>
              </a:pPr>
              <a:t>‹#›</a:t>
            </a:fld>
            <a:endParaRPr lang="en-GB" dirty="0"/>
          </a:p>
        </p:txBody>
      </p:sp>
    </p:spTree>
    <p:extLst>
      <p:ext uri="{BB962C8B-B14F-4D97-AF65-F5344CB8AC3E}">
        <p14:creationId xmlns:p14="http://schemas.microsoft.com/office/powerpoint/2010/main" val="202056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80E488-E555-9731-7389-E3D70E51DB34}"/>
              </a:ext>
            </a:extLst>
          </p:cNvPr>
          <p:cNvSpPr>
            <a:spLocks noGrp="1"/>
          </p:cNvSpPr>
          <p:nvPr>
            <p:ph type="dt" sz="half" idx="10"/>
          </p:nvPr>
        </p:nvSpPr>
        <p:spPr>
          <a:xfrm>
            <a:off x="0" y="0"/>
            <a:ext cx="0" cy="0"/>
          </a:xfrm>
        </p:spPr>
        <p:txBody>
          <a:bodyPr/>
          <a:lstStyle>
            <a:lvl1pPr>
              <a:defRPr/>
            </a:lvl1pPr>
          </a:lstStyle>
          <a:p>
            <a:pPr>
              <a:defRPr/>
            </a:pPr>
            <a:fld id="{E131EFD6-4D7B-4A8E-94E5-E4B7CEB1FC59}" type="datetime1">
              <a:rPr lang="en-US" altLang="en-US"/>
              <a:pPr>
                <a:defRPr/>
              </a:pPr>
              <a:t>6/5/24</a:t>
            </a:fld>
            <a:endParaRPr lang="en-US" altLang="en-US" dirty="0"/>
          </a:p>
        </p:txBody>
      </p:sp>
      <p:sp>
        <p:nvSpPr>
          <p:cNvPr id="3" name="Footer Placeholder 4">
            <a:extLst>
              <a:ext uri="{FF2B5EF4-FFF2-40B4-BE49-F238E27FC236}">
                <a16:creationId xmlns:a16="http://schemas.microsoft.com/office/drawing/2014/main" id="{76CF495B-90F3-8976-AE8D-92250460472B}"/>
              </a:ext>
            </a:extLst>
          </p:cNvPr>
          <p:cNvSpPr>
            <a:spLocks noGrp="1"/>
          </p:cNvSpPr>
          <p:nvPr>
            <p:ph type="ftr" sz="quarter" idx="11"/>
          </p:nvPr>
        </p:nvSpPr>
        <p:spPr>
          <a:xfrm>
            <a:off x="0" y="0"/>
            <a:ext cx="0" cy="0"/>
          </a:xfrm>
        </p:spPr>
        <p:txBody>
          <a:bodyPr/>
          <a:lstStyle>
            <a:lvl1pPr>
              <a:defRPr dirty="0">
                <a:solidFill>
                  <a:prstClr val="black">
                    <a:tint val="75000"/>
                  </a:prstClr>
                </a:solidFill>
              </a:defRPr>
            </a:lvl1pPr>
          </a:lstStyle>
          <a:p>
            <a:pPr>
              <a:defRPr/>
            </a:pPr>
            <a:endParaRPr lang="en-US"/>
          </a:p>
        </p:txBody>
      </p:sp>
      <p:sp>
        <p:nvSpPr>
          <p:cNvPr id="4" name="Slide Number Placeholder 5">
            <a:extLst>
              <a:ext uri="{FF2B5EF4-FFF2-40B4-BE49-F238E27FC236}">
                <a16:creationId xmlns:a16="http://schemas.microsoft.com/office/drawing/2014/main" id="{D022719D-D13B-257E-414F-6E22D5F328D6}"/>
              </a:ext>
            </a:extLst>
          </p:cNvPr>
          <p:cNvSpPr>
            <a:spLocks noGrp="1"/>
          </p:cNvSpPr>
          <p:nvPr>
            <p:ph type="sldNum" sz="quarter" idx="12"/>
          </p:nvPr>
        </p:nvSpPr>
        <p:spPr>
          <a:xfrm>
            <a:off x="0" y="0"/>
            <a:ext cx="0" cy="0"/>
          </a:xfrm>
        </p:spPr>
        <p:txBody>
          <a:bodyPr/>
          <a:lstStyle>
            <a:lvl1pPr>
              <a:defRPr/>
            </a:lvl1pPr>
          </a:lstStyle>
          <a:p>
            <a:pPr>
              <a:defRPr/>
            </a:pPr>
            <a:fld id="{CC2587D2-B032-4737-961B-7A87F9333AE4}" type="slidenum">
              <a:rPr lang="en-US" altLang="en-US"/>
              <a:pPr>
                <a:defRPr/>
              </a:pPr>
              <a:t>‹#›</a:t>
            </a:fld>
            <a:endParaRPr lang="en-US" altLang="en-US" dirty="0"/>
          </a:p>
        </p:txBody>
      </p:sp>
    </p:spTree>
    <p:extLst>
      <p:ext uri="{BB962C8B-B14F-4D97-AF65-F5344CB8AC3E}">
        <p14:creationId xmlns:p14="http://schemas.microsoft.com/office/powerpoint/2010/main" val="3914171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6A5748-67D1-4FB5-8347-7DE8BA59D6A9}"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463401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627841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6A5748-67D1-4FB5-8347-7DE8BA59D6A9}"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507233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6A5748-67D1-4FB5-8347-7DE8BA59D6A9}"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594837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6A5748-67D1-4FB5-8347-7DE8BA59D6A9}" type="datetimeFigureOut">
              <a:rPr lang="en-US" smtClean="0"/>
              <a:t>6/5/24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339685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6A5748-67D1-4FB5-8347-7DE8BA59D6A9}" type="datetimeFigureOut">
              <a:rPr lang="en-US" smtClean="0"/>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858805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A5748-67D1-4FB5-8347-7DE8BA59D6A9}" type="datetimeFigureOut">
              <a:rPr lang="en-US" smtClean="0"/>
              <a:t>6/5/24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3681575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426183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6A5748-67D1-4FB5-8347-7DE8BA59D6A9}"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928340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4098296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A5748-67D1-4FB5-8347-7DE8BA59D6A9}"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1358B-B588-4F89-A1AF-392CAAB48B4B}" type="slidenum">
              <a:rPr lang="en-US" smtClean="0"/>
              <a:t>‹#›</a:t>
            </a:fld>
            <a:endParaRPr lang="en-US"/>
          </a:p>
        </p:txBody>
      </p:sp>
    </p:spTree>
    <p:extLst>
      <p:ext uri="{BB962C8B-B14F-4D97-AF65-F5344CB8AC3E}">
        <p14:creationId xmlns:p14="http://schemas.microsoft.com/office/powerpoint/2010/main" val="1885090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236F54-72BB-4620-9CFC-452427B46963}"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1743169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36F54-72BB-4620-9CFC-452427B46963}"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60850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236F54-72BB-4620-9CFC-452427B46963}"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114168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236F54-72BB-4620-9CFC-452427B46963}"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709040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236F54-72BB-4620-9CFC-452427B46963}" type="datetimeFigureOut">
              <a:rPr lang="en-US" smtClean="0"/>
              <a:t>6/5/24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38358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236F54-72BB-4620-9CFC-452427B46963}" type="datetimeFigureOut">
              <a:rPr lang="en-US" smtClean="0"/>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194097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36F54-72BB-4620-9CFC-452427B46963}" type="datetimeFigureOut">
              <a:rPr lang="en-US" smtClean="0"/>
              <a:t>6/5/24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2316764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236F54-72BB-4620-9CFC-452427B46963}"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282092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236F54-72BB-4620-9CFC-452427B46963}"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3045428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36F54-72BB-4620-9CFC-452427B46963}"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4273059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36F54-72BB-4620-9CFC-452427B46963}"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F6BBD-8822-48B5-81B7-ACA99F90A285}" type="slidenum">
              <a:rPr lang="en-US" smtClean="0"/>
              <a:t>‹#›</a:t>
            </a:fld>
            <a:endParaRPr lang="en-US"/>
          </a:p>
        </p:txBody>
      </p:sp>
    </p:spTree>
    <p:extLst>
      <p:ext uri="{BB962C8B-B14F-4D97-AF65-F5344CB8AC3E}">
        <p14:creationId xmlns:p14="http://schemas.microsoft.com/office/powerpoint/2010/main" val="774144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65591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image" Target="../media/image16.png"/><Relationship Id="rId5" Type="http://schemas.openxmlformats.org/officeDocument/2006/relationships/theme" Target="../theme/theme11.xml"/><Relationship Id="rId4" Type="http://schemas.openxmlformats.org/officeDocument/2006/relationships/slideLayout" Target="../slideLayouts/slideLayout15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image" Target="../media/image18.jpe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2.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image" Target="../media/image22.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heme" Target="../theme/theme13.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4" Type="http://schemas.openxmlformats.org/officeDocument/2006/relationships/image" Target="../media/image22.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5.xml"/><Relationship Id="rId1" Type="http://schemas.openxmlformats.org/officeDocument/2006/relationships/slideLayout" Target="../slideLayouts/slideLayout1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image" Target="../media/image24.png"/><Relationship Id="rId5" Type="http://schemas.openxmlformats.org/officeDocument/2006/relationships/slideLayout" Target="../slideLayouts/slideLayout191.xml"/><Relationship Id="rId10" Type="http://schemas.openxmlformats.org/officeDocument/2006/relationships/image" Target="../media/image23.png"/><Relationship Id="rId4" Type="http://schemas.openxmlformats.org/officeDocument/2006/relationships/slideLayout" Target="../slideLayouts/slideLayout190.xml"/><Relationship Id="rId9"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4.jpe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4.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6.png"/><Relationship Id="rId5" Type="http://schemas.openxmlformats.org/officeDocument/2006/relationships/slideLayout" Target="../slideLayouts/slideLayout109.xml"/><Relationship Id="rId10" Type="http://schemas.openxmlformats.org/officeDocument/2006/relationships/theme" Target="../theme/theme8.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theme" Target="../theme/theme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543458"/>
      </p:ext>
    </p:extLst>
  </p:cSld>
  <p:clrMap bg1="dk2" tx1="lt1" bg2="dk1" tx2="lt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 id="2147484848"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1975E-2E34-FF48-89AA-FF16CEB5C4A8}"/>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0" y="6223000"/>
            <a:ext cx="12192000" cy="63500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5" y="217035"/>
            <a:ext cx="874487"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sp>
        <p:nvSpPr>
          <p:cNvPr id="4" name="TextBox 3">
            <a:extLst>
              <a:ext uri="{FF2B5EF4-FFF2-40B4-BE49-F238E27FC236}">
                <a16:creationId xmlns:a16="http://schemas.microsoft.com/office/drawing/2014/main" id="{3C84D898-A908-4F9B-8BFC-D0A350053FE5}"/>
              </a:ext>
            </a:extLst>
          </p:cNvPr>
          <p:cNvSpPr txBox="1"/>
          <p:nvPr userDrawn="1"/>
        </p:nvSpPr>
        <p:spPr>
          <a:xfrm>
            <a:off x="3441700" y="6400134"/>
            <a:ext cx="696547" cy="92333"/>
          </a:xfrm>
          <a:prstGeom prst="rect">
            <a:avLst/>
          </a:prstGeom>
          <a:noFill/>
        </p:spPr>
        <p:txBody>
          <a:bodyPr wrap="square" lIns="0" tIns="0" rIns="0" bIns="0" rtlCol="0">
            <a:spAutoFit/>
          </a:bodyPr>
          <a:lstStyle/>
          <a:p>
            <a:r>
              <a:rPr lang="en-US" sz="600" b="1" dirty="0">
                <a:solidFill>
                  <a:srgbClr val="002557"/>
                </a:solidFill>
              </a:rPr>
              <a:t>PRESENTED BY:</a:t>
            </a:r>
          </a:p>
        </p:txBody>
      </p:sp>
      <p:cxnSp>
        <p:nvCxnSpPr>
          <p:cNvPr id="7" name="Straight Connector 6">
            <a:extLst>
              <a:ext uri="{FF2B5EF4-FFF2-40B4-BE49-F238E27FC236}">
                <a16:creationId xmlns:a16="http://schemas.microsoft.com/office/drawing/2014/main" id="{8B695EFF-8D6F-4CD2-81A2-3428EDA477EC}"/>
              </a:ext>
            </a:extLst>
          </p:cNvPr>
          <p:cNvCxnSpPr/>
          <p:nvPr userDrawn="1"/>
        </p:nvCxnSpPr>
        <p:spPr>
          <a:xfrm>
            <a:off x="-109331" y="6211956"/>
            <a:ext cx="124736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186359"/>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377"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interior_matrix.jpg"/>
          <p:cNvPicPr>
            <a:picLocks noChangeAspect="1"/>
          </p:cNvPicPr>
          <p:nvPr/>
        </p:nvPicPr>
        <p:blipFill>
          <a:blip r:embed="rId16" cstate="print">
            <a:extLst>
              <a:ext uri="{28A0092B-C50C-407E-A947-70E740481C1C}">
                <a14:useLocalDpi xmlns:a14="http://schemas.microsoft.com/office/drawing/2010/main" val="0"/>
              </a:ext>
            </a:extLst>
          </a:blip>
          <a:stretch/>
        </p:blipFill>
        <p:spPr>
          <a:xfrm>
            <a:off x="0" y="0"/>
            <a:ext cx="12192000" cy="6858000"/>
          </a:xfrm>
          <a:prstGeom prst="rect">
            <a:avLst/>
          </a:prstGeom>
        </p:spPr>
      </p:pic>
      <p:sp>
        <p:nvSpPr>
          <p:cNvPr id="2" name="Title Placeholder 1"/>
          <p:cNvSpPr>
            <a:spLocks noGrp="1"/>
          </p:cNvSpPr>
          <p:nvPr>
            <p:ph type="title"/>
          </p:nvPr>
        </p:nvSpPr>
        <p:spPr>
          <a:xfrm>
            <a:off x="609600" y="726559"/>
            <a:ext cx="10972800" cy="69107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E63B1-7AC8-E144-A6E7-AC58FCFF4464}" type="slidenum">
              <a:rPr lang="en-US" smtClean="0"/>
              <a:t>‹#›</a:t>
            </a:fld>
            <a:endParaRPr lang="en-US"/>
          </a:p>
        </p:txBody>
      </p:sp>
    </p:spTree>
    <p:extLst>
      <p:ext uri="{BB962C8B-B14F-4D97-AF65-F5344CB8AC3E}">
        <p14:creationId xmlns:p14="http://schemas.microsoft.com/office/powerpoint/2010/main" val="1490920278"/>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 id="2147484866" r:id="rId12"/>
    <p:sldLayoutId id="2147484867" r:id="rId13"/>
    <p:sldLayoutId id="214748486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189" rtl="0" eaLnBrk="1" latinLnBrk="0" hangingPunct="1">
        <a:spcBef>
          <a:spcPct val="0"/>
        </a:spcBef>
        <a:buNone/>
        <a:defRPr sz="4000" b="0" i="0" kern="1200">
          <a:solidFill>
            <a:schemeClr val="tx1"/>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3200" b="0" i="0" kern="1200">
          <a:solidFill>
            <a:schemeClr val="tx1"/>
          </a:solidFill>
          <a:latin typeface="Arial"/>
          <a:ea typeface="+mn-ea"/>
          <a:cs typeface="Arial"/>
        </a:defRPr>
      </a:lvl1pPr>
      <a:lvl2pPr marL="742932" indent="-285744" algn="l" defTabSz="457189" rtl="0" eaLnBrk="1" latinLnBrk="0" hangingPunct="1">
        <a:spcBef>
          <a:spcPct val="20000"/>
        </a:spcBef>
        <a:buFont typeface="Arial"/>
        <a:buChar char="–"/>
        <a:defRPr sz="2800" b="0" i="0" kern="1200">
          <a:solidFill>
            <a:schemeClr val="tx1"/>
          </a:solidFill>
          <a:latin typeface="Arial"/>
          <a:ea typeface="+mn-ea"/>
          <a:cs typeface="Arial"/>
        </a:defRPr>
      </a:lvl2pPr>
      <a:lvl3pPr marL="1142971" indent="-228594" algn="l" defTabSz="457189" rtl="0" eaLnBrk="1" latinLnBrk="0" hangingPunct="1">
        <a:spcBef>
          <a:spcPct val="20000"/>
        </a:spcBef>
        <a:buFont typeface="Arial"/>
        <a:buChar char="•"/>
        <a:defRPr sz="2400" b="0" i="0"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2000" b="0" i="0" kern="1200">
          <a:solidFill>
            <a:schemeClr val="tx1"/>
          </a:solidFill>
          <a:latin typeface="Arial"/>
          <a:ea typeface="+mn-ea"/>
          <a:cs typeface="Arial"/>
        </a:defRPr>
      </a:lvl4pPr>
      <a:lvl5pPr marL="2057349" indent="-228594" algn="l" defTabSz="457189" rtl="0" eaLnBrk="1" latinLnBrk="0" hangingPunct="1">
        <a:spcBef>
          <a:spcPct val="20000"/>
        </a:spcBef>
        <a:buFont typeface="Arial"/>
        <a:buChar char="»"/>
        <a:defRPr sz="2000" b="0" i="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2" descr="MGHCC">
            <a:extLst>
              <a:ext uri="{FF2B5EF4-FFF2-40B4-BE49-F238E27FC236}">
                <a16:creationId xmlns:a16="http://schemas.microsoft.com/office/drawing/2014/main" id="{4647B892-DFA6-9F9C-CB1B-7906EBA8D507}"/>
              </a:ext>
            </a:extLst>
          </p:cNvPr>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1722" t="20995" b="20111"/>
          <a:stretch/>
        </p:blipFill>
        <p:spPr bwMode="auto">
          <a:xfrm>
            <a:off x="0" y="1"/>
            <a:ext cx="8786772"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4">
            <a:extLst>
              <a:ext uri="{FF2B5EF4-FFF2-40B4-BE49-F238E27FC236}">
                <a16:creationId xmlns:a16="http://schemas.microsoft.com/office/drawing/2014/main" id="{07703A05-27AD-3987-6212-FA4DC47F2FC3}"/>
              </a:ext>
            </a:extLst>
          </p:cNvPr>
          <p:cNvSpPr>
            <a:spLocks noChangeArrowheads="1"/>
          </p:cNvSpPr>
          <p:nvPr userDrawn="1"/>
        </p:nvSpPr>
        <p:spPr bwMode="auto">
          <a:xfrm>
            <a:off x="4696178" y="1"/>
            <a:ext cx="4064000" cy="533400"/>
          </a:xfrm>
          <a:prstGeom prst="rect">
            <a:avLst/>
          </a:prstGeom>
          <a:solidFill>
            <a:schemeClr val="bg1"/>
          </a:solidFill>
          <a:ln w="9525">
            <a:solidFill>
              <a:schemeClr val="bg1"/>
            </a:solidFill>
            <a:miter lim="800000"/>
            <a:headEnd/>
            <a:tailEnd/>
          </a:ln>
        </p:spPr>
        <p:txBody>
          <a:bodyPr wrap="none" anchor="ctr"/>
          <a:lstStyle/>
          <a:p>
            <a:pPr eaLnBrk="0" hangingPunct="0"/>
            <a:endParaRPr lang="nl-NL" sz="4266">
              <a:solidFill>
                <a:srgbClr val="000000"/>
              </a:solidFill>
              <a:latin typeface="Comic Sans MS" charset="0"/>
              <a:ea typeface="MS PGothic" charset="0"/>
            </a:endParaRPr>
          </a:p>
        </p:txBody>
      </p:sp>
      <p:sp>
        <p:nvSpPr>
          <p:cNvPr id="2050" name="Rectangle 2"/>
          <p:cNvSpPr>
            <a:spLocks noGrp="1" noChangeArrowheads="1"/>
          </p:cNvSpPr>
          <p:nvPr>
            <p:ph type="title"/>
          </p:nvPr>
        </p:nvSpPr>
        <p:spPr bwMode="auto">
          <a:xfrm>
            <a:off x="914401" y="609600"/>
            <a:ext cx="10363200" cy="1143000"/>
          </a:xfrm>
          <a:prstGeom prst="rect">
            <a:avLst/>
          </a:prstGeom>
          <a:noFill/>
          <a:ln w="9525">
            <a:noFill/>
            <a:miter lim="800000"/>
            <a:headEnd/>
            <a:tailEnd/>
          </a:ln>
        </p:spPr>
        <p:txBody>
          <a:bodyPr vert="horz" wrap="square" lIns="97969" tIns="48984" rIns="97969" bIns="48984"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03112" y="1905000"/>
            <a:ext cx="10363200" cy="4114800"/>
          </a:xfrm>
          <a:prstGeom prst="rect">
            <a:avLst/>
          </a:prstGeom>
          <a:noFill/>
          <a:ln w="9525">
            <a:noFill/>
            <a:miter lim="800000"/>
            <a:headEnd/>
            <a:tailEnd/>
          </a:ln>
        </p:spPr>
        <p:txBody>
          <a:bodyPr vert="horz" wrap="square" lIns="97969" tIns="48984" rIns="97969" bIns="4898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810794"/>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 id="2147484881" r:id="rId12"/>
    <p:sldLayoutId id="2147484882" r:id="rId13"/>
    <p:sldLayoutId id="2147484883"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160595" rtl="0" eaLnBrk="0" fontAlgn="base" hangingPunct="0">
        <a:spcBef>
          <a:spcPct val="0"/>
        </a:spcBef>
        <a:spcAft>
          <a:spcPct val="0"/>
        </a:spcAft>
        <a:defRPr sz="3792" b="1">
          <a:solidFill>
            <a:srgbClr val="67547B"/>
          </a:solidFill>
          <a:latin typeface="+mj-lt"/>
          <a:ea typeface="MS PGothic" pitchFamily="34" charset="-128"/>
          <a:cs typeface="+mj-cs"/>
        </a:defRPr>
      </a:lvl1pPr>
      <a:lvl2pPr algn="ctr" defTabSz="1160595" rtl="0" eaLnBrk="0" fontAlgn="base" hangingPunct="0">
        <a:spcBef>
          <a:spcPct val="0"/>
        </a:spcBef>
        <a:spcAft>
          <a:spcPct val="0"/>
        </a:spcAft>
        <a:defRPr sz="3792" b="1">
          <a:solidFill>
            <a:srgbClr val="67547B"/>
          </a:solidFill>
          <a:latin typeface="Arial" charset="0"/>
          <a:ea typeface="MS PGothic" pitchFamily="34" charset="-128"/>
        </a:defRPr>
      </a:lvl2pPr>
      <a:lvl3pPr algn="ctr" defTabSz="1160595" rtl="0" eaLnBrk="0" fontAlgn="base" hangingPunct="0">
        <a:spcBef>
          <a:spcPct val="0"/>
        </a:spcBef>
        <a:spcAft>
          <a:spcPct val="0"/>
        </a:spcAft>
        <a:defRPr sz="3792" b="1">
          <a:solidFill>
            <a:srgbClr val="67547B"/>
          </a:solidFill>
          <a:latin typeface="Arial" charset="0"/>
          <a:ea typeface="MS PGothic" pitchFamily="34" charset="-128"/>
        </a:defRPr>
      </a:lvl3pPr>
      <a:lvl4pPr algn="ctr" defTabSz="1160595" rtl="0" eaLnBrk="0" fontAlgn="base" hangingPunct="0">
        <a:spcBef>
          <a:spcPct val="0"/>
        </a:spcBef>
        <a:spcAft>
          <a:spcPct val="0"/>
        </a:spcAft>
        <a:defRPr sz="3792" b="1">
          <a:solidFill>
            <a:srgbClr val="67547B"/>
          </a:solidFill>
          <a:latin typeface="Arial" charset="0"/>
          <a:ea typeface="MS PGothic" pitchFamily="34" charset="-128"/>
        </a:defRPr>
      </a:lvl4pPr>
      <a:lvl5pPr algn="ctr" defTabSz="1160595" rtl="0" eaLnBrk="0" fontAlgn="base" hangingPunct="0">
        <a:spcBef>
          <a:spcPct val="0"/>
        </a:spcBef>
        <a:spcAft>
          <a:spcPct val="0"/>
        </a:spcAft>
        <a:defRPr sz="3792" b="1">
          <a:solidFill>
            <a:srgbClr val="67547B"/>
          </a:solidFill>
          <a:latin typeface="Arial" charset="0"/>
          <a:ea typeface="MS PGothic" pitchFamily="34" charset="-128"/>
        </a:defRPr>
      </a:lvl5pPr>
      <a:lvl6pPr marL="541736" algn="ctr" defTabSz="1160595" rtl="0" eaLnBrk="0" fontAlgn="base" hangingPunct="0">
        <a:spcBef>
          <a:spcPct val="0"/>
        </a:spcBef>
        <a:spcAft>
          <a:spcPct val="0"/>
        </a:spcAft>
        <a:defRPr sz="3792" b="1">
          <a:solidFill>
            <a:srgbClr val="67547B"/>
          </a:solidFill>
          <a:latin typeface="Arial" charset="0"/>
        </a:defRPr>
      </a:lvl6pPr>
      <a:lvl7pPr marL="1083473" algn="ctr" defTabSz="1160595" rtl="0" eaLnBrk="0" fontAlgn="base" hangingPunct="0">
        <a:spcBef>
          <a:spcPct val="0"/>
        </a:spcBef>
        <a:spcAft>
          <a:spcPct val="0"/>
        </a:spcAft>
        <a:defRPr sz="3792" b="1">
          <a:solidFill>
            <a:srgbClr val="67547B"/>
          </a:solidFill>
          <a:latin typeface="Arial" charset="0"/>
        </a:defRPr>
      </a:lvl7pPr>
      <a:lvl8pPr marL="1625209" algn="ctr" defTabSz="1160595" rtl="0" eaLnBrk="0" fontAlgn="base" hangingPunct="0">
        <a:spcBef>
          <a:spcPct val="0"/>
        </a:spcBef>
        <a:spcAft>
          <a:spcPct val="0"/>
        </a:spcAft>
        <a:defRPr sz="3792" b="1">
          <a:solidFill>
            <a:srgbClr val="67547B"/>
          </a:solidFill>
          <a:latin typeface="Arial" charset="0"/>
        </a:defRPr>
      </a:lvl8pPr>
      <a:lvl9pPr marL="2166945" algn="ctr" defTabSz="1160595" rtl="0" eaLnBrk="0" fontAlgn="base" hangingPunct="0">
        <a:spcBef>
          <a:spcPct val="0"/>
        </a:spcBef>
        <a:spcAft>
          <a:spcPct val="0"/>
        </a:spcAft>
        <a:defRPr sz="3792" b="1">
          <a:solidFill>
            <a:srgbClr val="67547B"/>
          </a:solidFill>
          <a:latin typeface="Arial" charset="0"/>
        </a:defRPr>
      </a:lvl9pPr>
    </p:titleStyle>
    <p:bodyStyle>
      <a:lvl1pPr marL="434518" indent="-434518" algn="l" defTabSz="1160595" rtl="0" eaLnBrk="0" fontAlgn="base" hangingPunct="0">
        <a:spcBef>
          <a:spcPct val="20000"/>
        </a:spcBef>
        <a:spcAft>
          <a:spcPct val="0"/>
        </a:spcAft>
        <a:buFont typeface="Wingdings" pitchFamily="2" charset="2"/>
        <a:buChar char="§"/>
        <a:defRPr sz="2844">
          <a:solidFill>
            <a:srgbClr val="4F4F4F"/>
          </a:solidFill>
          <a:latin typeface="+mn-lt"/>
          <a:ea typeface="MS PGothic" pitchFamily="34" charset="-128"/>
          <a:cs typeface="+mn-cs"/>
        </a:defRPr>
      </a:lvl1pPr>
      <a:lvl2pPr marL="942396" indent="-361158" algn="l" defTabSz="1160595" rtl="0" eaLnBrk="0" fontAlgn="base" hangingPunct="0">
        <a:spcBef>
          <a:spcPct val="20000"/>
        </a:spcBef>
        <a:spcAft>
          <a:spcPct val="0"/>
        </a:spcAft>
        <a:buClr>
          <a:srgbClr val="CA9E1D"/>
        </a:buClr>
        <a:buFont typeface="Wingdings" pitchFamily="2" charset="2"/>
        <a:buChar char="§"/>
        <a:defRPr sz="2607">
          <a:solidFill>
            <a:srgbClr val="4F4F4F"/>
          </a:solidFill>
          <a:latin typeface="+mn-lt"/>
          <a:ea typeface="MS PGothic" pitchFamily="34" charset="-128"/>
        </a:defRPr>
      </a:lvl2pPr>
      <a:lvl3pPr marL="1450274" indent="-289678" algn="l" defTabSz="1160595" rtl="0" eaLnBrk="0" fontAlgn="base" hangingPunct="0">
        <a:spcBef>
          <a:spcPct val="20000"/>
        </a:spcBef>
        <a:spcAft>
          <a:spcPct val="0"/>
        </a:spcAft>
        <a:buClr>
          <a:srgbClr val="67547B"/>
        </a:buClr>
        <a:buFont typeface="Wingdings" pitchFamily="2" charset="2"/>
        <a:buChar char="§"/>
        <a:defRPr sz="2370">
          <a:solidFill>
            <a:srgbClr val="4F4F4F"/>
          </a:solidFill>
          <a:latin typeface="+mn-lt"/>
          <a:ea typeface="MS PGothic" pitchFamily="34" charset="-128"/>
        </a:defRPr>
      </a:lvl3pPr>
      <a:lvl4pPr marL="2031511" indent="-289678"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ea typeface="MS PGothic" pitchFamily="34" charset="-128"/>
        </a:defRPr>
      </a:lvl4pPr>
      <a:lvl5pPr marL="2612750"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ea typeface="MS PGothic" pitchFamily="34" charset="-128"/>
        </a:defRPr>
      </a:lvl5pPr>
      <a:lvl6pPr marL="3154486"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6pPr>
      <a:lvl7pPr marL="3696222"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7pPr>
      <a:lvl8pPr marL="4237958"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8pPr>
      <a:lvl9pPr marL="4779695"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9pPr>
    </p:bodyStyle>
    <p:otherStyle>
      <a:defPPr>
        <a:defRPr lang="en-US"/>
      </a:defPPr>
      <a:lvl1pPr marL="0" algn="l" defTabSz="1083473" rtl="0" eaLnBrk="1" latinLnBrk="0" hangingPunct="1">
        <a:defRPr sz="2133" kern="1200">
          <a:solidFill>
            <a:schemeClr val="tx1"/>
          </a:solidFill>
          <a:latin typeface="+mn-lt"/>
          <a:ea typeface="+mn-ea"/>
          <a:cs typeface="+mn-cs"/>
        </a:defRPr>
      </a:lvl1pPr>
      <a:lvl2pPr marL="541736" algn="l" defTabSz="1083473" rtl="0" eaLnBrk="1" latinLnBrk="0" hangingPunct="1">
        <a:defRPr sz="2133" kern="1200">
          <a:solidFill>
            <a:schemeClr val="tx1"/>
          </a:solidFill>
          <a:latin typeface="+mn-lt"/>
          <a:ea typeface="+mn-ea"/>
          <a:cs typeface="+mn-cs"/>
        </a:defRPr>
      </a:lvl2pPr>
      <a:lvl3pPr marL="1083473" algn="l" defTabSz="1083473" rtl="0" eaLnBrk="1" latinLnBrk="0" hangingPunct="1">
        <a:defRPr sz="2133" kern="1200">
          <a:solidFill>
            <a:schemeClr val="tx1"/>
          </a:solidFill>
          <a:latin typeface="+mn-lt"/>
          <a:ea typeface="+mn-ea"/>
          <a:cs typeface="+mn-cs"/>
        </a:defRPr>
      </a:lvl3pPr>
      <a:lvl4pPr marL="1625209" algn="l" defTabSz="1083473" rtl="0" eaLnBrk="1" latinLnBrk="0" hangingPunct="1">
        <a:defRPr sz="2133" kern="1200">
          <a:solidFill>
            <a:schemeClr val="tx1"/>
          </a:solidFill>
          <a:latin typeface="+mn-lt"/>
          <a:ea typeface="+mn-ea"/>
          <a:cs typeface="+mn-cs"/>
        </a:defRPr>
      </a:lvl4pPr>
      <a:lvl5pPr marL="2166945" algn="l" defTabSz="1083473" rtl="0" eaLnBrk="1" latinLnBrk="0" hangingPunct="1">
        <a:defRPr sz="2133" kern="1200">
          <a:solidFill>
            <a:schemeClr val="tx1"/>
          </a:solidFill>
          <a:latin typeface="+mn-lt"/>
          <a:ea typeface="+mn-ea"/>
          <a:cs typeface="+mn-cs"/>
        </a:defRPr>
      </a:lvl5pPr>
      <a:lvl6pPr marL="2708681" algn="l" defTabSz="1083473" rtl="0" eaLnBrk="1" latinLnBrk="0" hangingPunct="1">
        <a:defRPr sz="2133" kern="1200">
          <a:solidFill>
            <a:schemeClr val="tx1"/>
          </a:solidFill>
          <a:latin typeface="+mn-lt"/>
          <a:ea typeface="+mn-ea"/>
          <a:cs typeface="+mn-cs"/>
        </a:defRPr>
      </a:lvl6pPr>
      <a:lvl7pPr marL="3250418" algn="l" defTabSz="1083473" rtl="0" eaLnBrk="1" latinLnBrk="0" hangingPunct="1">
        <a:defRPr sz="2133" kern="1200">
          <a:solidFill>
            <a:schemeClr val="tx1"/>
          </a:solidFill>
          <a:latin typeface="+mn-lt"/>
          <a:ea typeface="+mn-ea"/>
          <a:cs typeface="+mn-cs"/>
        </a:defRPr>
      </a:lvl7pPr>
      <a:lvl8pPr marL="3792154" algn="l" defTabSz="1083473" rtl="0" eaLnBrk="1" latinLnBrk="0" hangingPunct="1">
        <a:defRPr sz="2133" kern="1200">
          <a:solidFill>
            <a:schemeClr val="tx1"/>
          </a:solidFill>
          <a:latin typeface="+mn-lt"/>
          <a:ea typeface="+mn-ea"/>
          <a:cs typeface="+mn-cs"/>
        </a:defRPr>
      </a:lvl8pPr>
      <a:lvl9pPr marL="4333890" algn="l" defTabSz="1083473" rtl="0" eaLnBrk="1" latinLnBrk="0" hangingPunct="1">
        <a:defRPr sz="21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914414"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7969" tIns="48984" rIns="97969" bIns="48984"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903112" y="1905003"/>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7969" tIns="48984" rIns="97969" bIns="4898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156" name="Picture 32" descr="MGHC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2" t="20995" b="20111"/>
          <a:stretch/>
        </p:blipFill>
        <p:spPr bwMode="auto">
          <a:xfrm>
            <a:off x="0" y="1"/>
            <a:ext cx="8786772"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7" name="Rectangle 34"/>
          <p:cNvSpPr>
            <a:spLocks noChangeArrowheads="1"/>
          </p:cNvSpPr>
          <p:nvPr/>
        </p:nvSpPr>
        <p:spPr bwMode="auto">
          <a:xfrm>
            <a:off x="4696178" y="1"/>
            <a:ext cx="4064000" cy="533400"/>
          </a:xfrm>
          <a:prstGeom prst="rect">
            <a:avLst/>
          </a:prstGeom>
          <a:solidFill>
            <a:schemeClr val="bg1"/>
          </a:solidFill>
          <a:ln w="9525">
            <a:solidFill>
              <a:schemeClr val="bg1"/>
            </a:solidFill>
            <a:miter lim="800000"/>
            <a:headEnd/>
            <a:tailEnd/>
          </a:ln>
        </p:spPr>
        <p:txBody>
          <a:bodyPr wrap="none" anchor="ctr"/>
          <a:lstStyle/>
          <a:p>
            <a:pPr eaLnBrk="0" hangingPunct="0"/>
            <a:endParaRPr lang="nl-NL" sz="4266">
              <a:solidFill>
                <a:srgbClr val="000000"/>
              </a:solidFill>
              <a:latin typeface="Comic Sans MS" charset="0"/>
              <a:ea typeface="MS PGothic" charset="0"/>
            </a:endParaRPr>
          </a:p>
        </p:txBody>
      </p:sp>
    </p:spTree>
    <p:extLst>
      <p:ext uri="{BB962C8B-B14F-4D97-AF65-F5344CB8AC3E}">
        <p14:creationId xmlns:p14="http://schemas.microsoft.com/office/powerpoint/2010/main" val="3109687943"/>
      </p:ext>
    </p:extLst>
  </p:cSld>
  <p:clrMap bg1="lt1" tx1="dk1" bg2="lt2" tx2="dk2" accent1="accent1" accent2="accent2" accent3="accent3" accent4="accent4" accent5="accent5" accent6="accent6" hlink="hlink" folHlink="folHlink"/>
  <p:sldLayoutIdLst>
    <p:sldLayoutId id="2147484885" r:id="rId1"/>
    <p:sldLayoutId id="2147484886"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160595" rtl="0" eaLnBrk="0" fontAlgn="base" hangingPunct="0">
        <a:spcBef>
          <a:spcPct val="0"/>
        </a:spcBef>
        <a:spcAft>
          <a:spcPct val="0"/>
        </a:spcAft>
        <a:defRPr sz="3792" b="1">
          <a:solidFill>
            <a:srgbClr val="67547B"/>
          </a:solidFill>
          <a:latin typeface="+mj-lt"/>
          <a:ea typeface="MS PGothic" pitchFamily="34" charset="-128"/>
          <a:cs typeface="MS PGothic" charset="0"/>
        </a:defRPr>
      </a:lvl1pPr>
      <a:lvl2pPr algn="ctr" defTabSz="1160595" rtl="0" eaLnBrk="0" fontAlgn="base" hangingPunct="0">
        <a:spcBef>
          <a:spcPct val="0"/>
        </a:spcBef>
        <a:spcAft>
          <a:spcPct val="0"/>
        </a:spcAft>
        <a:defRPr sz="3792" b="1">
          <a:solidFill>
            <a:srgbClr val="67547B"/>
          </a:solidFill>
          <a:latin typeface="Arial" charset="0"/>
          <a:ea typeface="MS PGothic" pitchFamily="34" charset="-128"/>
          <a:cs typeface="MS PGothic" charset="0"/>
        </a:defRPr>
      </a:lvl2pPr>
      <a:lvl3pPr algn="ctr" defTabSz="1160595" rtl="0" eaLnBrk="0" fontAlgn="base" hangingPunct="0">
        <a:spcBef>
          <a:spcPct val="0"/>
        </a:spcBef>
        <a:spcAft>
          <a:spcPct val="0"/>
        </a:spcAft>
        <a:defRPr sz="3792" b="1">
          <a:solidFill>
            <a:srgbClr val="67547B"/>
          </a:solidFill>
          <a:latin typeface="Arial" charset="0"/>
          <a:ea typeface="MS PGothic" pitchFamily="34" charset="-128"/>
          <a:cs typeface="MS PGothic" charset="0"/>
        </a:defRPr>
      </a:lvl3pPr>
      <a:lvl4pPr algn="ctr" defTabSz="1160595" rtl="0" eaLnBrk="0" fontAlgn="base" hangingPunct="0">
        <a:spcBef>
          <a:spcPct val="0"/>
        </a:spcBef>
        <a:spcAft>
          <a:spcPct val="0"/>
        </a:spcAft>
        <a:defRPr sz="3792" b="1">
          <a:solidFill>
            <a:srgbClr val="67547B"/>
          </a:solidFill>
          <a:latin typeface="Arial" charset="0"/>
          <a:ea typeface="MS PGothic" pitchFamily="34" charset="-128"/>
          <a:cs typeface="MS PGothic" charset="0"/>
        </a:defRPr>
      </a:lvl4pPr>
      <a:lvl5pPr algn="ctr" defTabSz="1160595" rtl="0" eaLnBrk="0" fontAlgn="base" hangingPunct="0">
        <a:spcBef>
          <a:spcPct val="0"/>
        </a:spcBef>
        <a:spcAft>
          <a:spcPct val="0"/>
        </a:spcAft>
        <a:defRPr sz="3792" b="1">
          <a:solidFill>
            <a:srgbClr val="67547B"/>
          </a:solidFill>
          <a:latin typeface="Arial" charset="0"/>
          <a:ea typeface="MS PGothic" pitchFamily="34" charset="-128"/>
          <a:cs typeface="MS PGothic" charset="0"/>
        </a:defRPr>
      </a:lvl5pPr>
      <a:lvl6pPr marL="541736" algn="ctr" defTabSz="1160595" rtl="0" eaLnBrk="0" fontAlgn="base" hangingPunct="0">
        <a:spcBef>
          <a:spcPct val="0"/>
        </a:spcBef>
        <a:spcAft>
          <a:spcPct val="0"/>
        </a:spcAft>
        <a:defRPr sz="3792" b="1">
          <a:solidFill>
            <a:srgbClr val="67547B"/>
          </a:solidFill>
          <a:latin typeface="Arial" charset="0"/>
        </a:defRPr>
      </a:lvl6pPr>
      <a:lvl7pPr marL="1083473" algn="ctr" defTabSz="1160595" rtl="0" eaLnBrk="0" fontAlgn="base" hangingPunct="0">
        <a:spcBef>
          <a:spcPct val="0"/>
        </a:spcBef>
        <a:spcAft>
          <a:spcPct val="0"/>
        </a:spcAft>
        <a:defRPr sz="3792" b="1">
          <a:solidFill>
            <a:srgbClr val="67547B"/>
          </a:solidFill>
          <a:latin typeface="Arial" charset="0"/>
        </a:defRPr>
      </a:lvl7pPr>
      <a:lvl8pPr marL="1625209" algn="ctr" defTabSz="1160595" rtl="0" eaLnBrk="0" fontAlgn="base" hangingPunct="0">
        <a:spcBef>
          <a:spcPct val="0"/>
        </a:spcBef>
        <a:spcAft>
          <a:spcPct val="0"/>
        </a:spcAft>
        <a:defRPr sz="3792" b="1">
          <a:solidFill>
            <a:srgbClr val="67547B"/>
          </a:solidFill>
          <a:latin typeface="Arial" charset="0"/>
        </a:defRPr>
      </a:lvl8pPr>
      <a:lvl9pPr marL="2166945" algn="ctr" defTabSz="1160595" rtl="0" eaLnBrk="0" fontAlgn="base" hangingPunct="0">
        <a:spcBef>
          <a:spcPct val="0"/>
        </a:spcBef>
        <a:spcAft>
          <a:spcPct val="0"/>
        </a:spcAft>
        <a:defRPr sz="3792" b="1">
          <a:solidFill>
            <a:srgbClr val="67547B"/>
          </a:solidFill>
          <a:latin typeface="Arial" charset="0"/>
        </a:defRPr>
      </a:lvl9pPr>
    </p:titleStyle>
    <p:bodyStyle>
      <a:lvl1pPr marL="434518" indent="-434518" algn="l" defTabSz="1160595" rtl="0" eaLnBrk="0" fontAlgn="base" hangingPunct="0">
        <a:spcBef>
          <a:spcPct val="20000"/>
        </a:spcBef>
        <a:spcAft>
          <a:spcPct val="0"/>
        </a:spcAft>
        <a:buFont typeface="Wingdings" charset="0"/>
        <a:buChar char="§"/>
        <a:defRPr sz="2844">
          <a:solidFill>
            <a:srgbClr val="4F4F4F"/>
          </a:solidFill>
          <a:latin typeface="+mn-lt"/>
          <a:ea typeface="MS PGothic" pitchFamily="34" charset="-128"/>
          <a:cs typeface="MS PGothic" charset="0"/>
        </a:defRPr>
      </a:lvl1pPr>
      <a:lvl2pPr marL="942396" indent="-361158" algn="l" defTabSz="1160595" rtl="0" eaLnBrk="0" fontAlgn="base" hangingPunct="0">
        <a:spcBef>
          <a:spcPct val="20000"/>
        </a:spcBef>
        <a:spcAft>
          <a:spcPct val="0"/>
        </a:spcAft>
        <a:buClr>
          <a:srgbClr val="CA9E1D"/>
        </a:buClr>
        <a:buFont typeface="Wingdings" charset="0"/>
        <a:buChar char="§"/>
        <a:defRPr sz="2607">
          <a:solidFill>
            <a:srgbClr val="4F4F4F"/>
          </a:solidFill>
          <a:latin typeface="+mn-lt"/>
          <a:ea typeface="MS PGothic" pitchFamily="34" charset="-128"/>
          <a:cs typeface="MS PGothic" charset="0"/>
        </a:defRPr>
      </a:lvl2pPr>
      <a:lvl3pPr marL="1450274" indent="-289678" algn="l" defTabSz="1160595" rtl="0" eaLnBrk="0" fontAlgn="base" hangingPunct="0">
        <a:spcBef>
          <a:spcPct val="20000"/>
        </a:spcBef>
        <a:spcAft>
          <a:spcPct val="0"/>
        </a:spcAft>
        <a:buClr>
          <a:srgbClr val="67547B"/>
        </a:buClr>
        <a:buFont typeface="Wingdings" charset="0"/>
        <a:buChar char="§"/>
        <a:defRPr sz="2370">
          <a:solidFill>
            <a:srgbClr val="4F4F4F"/>
          </a:solidFill>
          <a:latin typeface="+mn-lt"/>
          <a:ea typeface="MS PGothic" pitchFamily="34" charset="-128"/>
          <a:cs typeface="MS PGothic" charset="0"/>
        </a:defRPr>
      </a:lvl3pPr>
      <a:lvl4pPr marL="2031511" indent="-289678" algn="l" defTabSz="1160595" rtl="0" eaLnBrk="0" fontAlgn="base" hangingPunct="0">
        <a:spcBef>
          <a:spcPct val="20000"/>
        </a:spcBef>
        <a:spcAft>
          <a:spcPct val="0"/>
        </a:spcAft>
        <a:buClr>
          <a:srgbClr val="67547B"/>
        </a:buClr>
        <a:buFont typeface="Wingdings" charset="0"/>
        <a:buChar char="§"/>
        <a:defRPr sz="1896">
          <a:solidFill>
            <a:srgbClr val="4F4F4F"/>
          </a:solidFill>
          <a:latin typeface="+mn-lt"/>
          <a:ea typeface="MS PGothic" pitchFamily="34" charset="-128"/>
          <a:cs typeface="MS PGothic" charset="0"/>
        </a:defRPr>
      </a:lvl4pPr>
      <a:lvl5pPr marL="2612750" indent="-291560" algn="l" defTabSz="1160595" rtl="0" eaLnBrk="0" fontAlgn="base" hangingPunct="0">
        <a:spcBef>
          <a:spcPct val="20000"/>
        </a:spcBef>
        <a:spcAft>
          <a:spcPct val="0"/>
        </a:spcAft>
        <a:buClr>
          <a:srgbClr val="67547B"/>
        </a:buClr>
        <a:buFont typeface="Wingdings" charset="0"/>
        <a:buChar char="§"/>
        <a:defRPr sz="1896">
          <a:solidFill>
            <a:srgbClr val="4F4F4F"/>
          </a:solidFill>
          <a:latin typeface="+mn-lt"/>
          <a:ea typeface="MS PGothic" pitchFamily="34" charset="-128"/>
          <a:cs typeface="MS PGothic" charset="0"/>
        </a:defRPr>
      </a:lvl5pPr>
      <a:lvl6pPr marL="3154486"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6pPr>
      <a:lvl7pPr marL="3696222"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7pPr>
      <a:lvl8pPr marL="4237958"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8pPr>
      <a:lvl9pPr marL="4779695" indent="-291560" algn="l" defTabSz="1160595"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9pPr>
    </p:bodyStyle>
    <p:otherStyle>
      <a:defPPr>
        <a:defRPr lang="nl-NL"/>
      </a:defPPr>
      <a:lvl1pPr marL="0" algn="l" defTabSz="1083473" rtl="0" eaLnBrk="1" latinLnBrk="0" hangingPunct="1">
        <a:defRPr sz="2133" kern="1200">
          <a:solidFill>
            <a:schemeClr val="tx1"/>
          </a:solidFill>
          <a:latin typeface="+mn-lt"/>
          <a:ea typeface="+mn-ea"/>
          <a:cs typeface="+mn-cs"/>
        </a:defRPr>
      </a:lvl1pPr>
      <a:lvl2pPr marL="541736" algn="l" defTabSz="1083473" rtl="0" eaLnBrk="1" latinLnBrk="0" hangingPunct="1">
        <a:defRPr sz="2133" kern="1200">
          <a:solidFill>
            <a:schemeClr val="tx1"/>
          </a:solidFill>
          <a:latin typeface="+mn-lt"/>
          <a:ea typeface="+mn-ea"/>
          <a:cs typeface="+mn-cs"/>
        </a:defRPr>
      </a:lvl2pPr>
      <a:lvl3pPr marL="1083473" algn="l" defTabSz="1083473" rtl="0" eaLnBrk="1" latinLnBrk="0" hangingPunct="1">
        <a:defRPr sz="2133" kern="1200">
          <a:solidFill>
            <a:schemeClr val="tx1"/>
          </a:solidFill>
          <a:latin typeface="+mn-lt"/>
          <a:ea typeface="+mn-ea"/>
          <a:cs typeface="+mn-cs"/>
        </a:defRPr>
      </a:lvl3pPr>
      <a:lvl4pPr marL="1625209" algn="l" defTabSz="1083473" rtl="0" eaLnBrk="1" latinLnBrk="0" hangingPunct="1">
        <a:defRPr sz="2133" kern="1200">
          <a:solidFill>
            <a:schemeClr val="tx1"/>
          </a:solidFill>
          <a:latin typeface="+mn-lt"/>
          <a:ea typeface="+mn-ea"/>
          <a:cs typeface="+mn-cs"/>
        </a:defRPr>
      </a:lvl4pPr>
      <a:lvl5pPr marL="2166945" algn="l" defTabSz="1083473" rtl="0" eaLnBrk="1" latinLnBrk="0" hangingPunct="1">
        <a:defRPr sz="2133" kern="1200">
          <a:solidFill>
            <a:schemeClr val="tx1"/>
          </a:solidFill>
          <a:latin typeface="+mn-lt"/>
          <a:ea typeface="+mn-ea"/>
          <a:cs typeface="+mn-cs"/>
        </a:defRPr>
      </a:lvl5pPr>
      <a:lvl6pPr marL="2708681" algn="l" defTabSz="1083473" rtl="0" eaLnBrk="1" latinLnBrk="0" hangingPunct="1">
        <a:defRPr sz="2133" kern="1200">
          <a:solidFill>
            <a:schemeClr val="tx1"/>
          </a:solidFill>
          <a:latin typeface="+mn-lt"/>
          <a:ea typeface="+mn-ea"/>
          <a:cs typeface="+mn-cs"/>
        </a:defRPr>
      </a:lvl6pPr>
      <a:lvl7pPr marL="3250418" algn="l" defTabSz="1083473" rtl="0" eaLnBrk="1" latinLnBrk="0" hangingPunct="1">
        <a:defRPr sz="2133" kern="1200">
          <a:solidFill>
            <a:schemeClr val="tx1"/>
          </a:solidFill>
          <a:latin typeface="+mn-lt"/>
          <a:ea typeface="+mn-ea"/>
          <a:cs typeface="+mn-cs"/>
        </a:defRPr>
      </a:lvl7pPr>
      <a:lvl8pPr marL="3792154" algn="l" defTabSz="1083473" rtl="0" eaLnBrk="1" latinLnBrk="0" hangingPunct="1">
        <a:defRPr sz="2133" kern="1200">
          <a:solidFill>
            <a:schemeClr val="tx1"/>
          </a:solidFill>
          <a:latin typeface="+mn-lt"/>
          <a:ea typeface="+mn-ea"/>
          <a:cs typeface="+mn-cs"/>
        </a:defRPr>
      </a:lvl8pPr>
      <a:lvl9pPr marL="4333890" algn="l" defTabSz="1083473" rtl="0" eaLnBrk="1" latinLnBrk="0" hangingPunct="1">
        <a:defRPr sz="213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689" y="11937"/>
            <a:ext cx="10990478" cy="11135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9691" y="1089758"/>
            <a:ext cx="10990476" cy="50836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descr="Janssen Horizontal Whit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381" y="6173414"/>
            <a:ext cx="3310871" cy="606547"/>
          </a:xfrm>
          <a:prstGeom prst="rect">
            <a:avLst/>
          </a:prstGeom>
        </p:spPr>
      </p:pic>
      <p:sp>
        <p:nvSpPr>
          <p:cNvPr id="5" name="Slide Number Placeholder 4"/>
          <p:cNvSpPr>
            <a:spLocks noGrp="1"/>
          </p:cNvSpPr>
          <p:nvPr>
            <p:ph type="sldNum" sz="quarter" idx="4"/>
          </p:nvPr>
        </p:nvSpPr>
        <p:spPr>
          <a:xfrm>
            <a:off x="11399001" y="6365832"/>
            <a:ext cx="600437" cy="365125"/>
          </a:xfrm>
          <a:prstGeom prst="rect">
            <a:avLst/>
          </a:prstGeom>
        </p:spPr>
        <p:txBody>
          <a:bodyPr vert="horz" lIns="91440" tIns="45720" rIns="91440" bIns="45720" rtlCol="0" anchor="ctr"/>
          <a:lstStyle>
            <a:lvl1pPr algn="r">
              <a:defRPr sz="1066">
                <a:solidFill>
                  <a:schemeClr val="bg2"/>
                </a:solidFill>
                <a:latin typeface="Verdana"/>
                <a:cs typeface="Verdana"/>
              </a:defRPr>
            </a:lvl1pPr>
          </a:lstStyle>
          <a:p>
            <a:pPr defTabSz="1083343" fontAlgn="auto">
              <a:spcBef>
                <a:spcPts val="0"/>
              </a:spcBef>
              <a:spcAft>
                <a:spcPts val="0"/>
              </a:spcAft>
            </a:pPr>
            <a:fld id="{81BF0B4E-CE60-AB48-9D7E-4434414A7C38}" type="slidenum">
              <a:rPr lang="en-US" b="0" smtClean="0">
                <a:solidFill>
                  <a:srgbClr val="FFFFFF"/>
                </a:solidFill>
                <a:ea typeface="+mn-ea"/>
              </a:rPr>
              <a:pPr defTabSz="1083343" fontAlgn="auto">
                <a:spcBef>
                  <a:spcPts val="0"/>
                </a:spcBef>
                <a:spcAft>
                  <a:spcPts val="0"/>
                </a:spcAft>
              </a:pPr>
              <a:t>‹#›</a:t>
            </a:fld>
            <a:endParaRPr lang="en-US" b="0" dirty="0">
              <a:solidFill>
                <a:srgbClr val="FFFFFF"/>
              </a:solidFill>
              <a:ea typeface="+mn-ea"/>
            </a:endParaRPr>
          </a:p>
        </p:txBody>
      </p:sp>
      <p:sp>
        <p:nvSpPr>
          <p:cNvPr id="7" name="TextBox 6"/>
          <p:cNvSpPr txBox="1"/>
          <p:nvPr/>
        </p:nvSpPr>
        <p:spPr>
          <a:xfrm>
            <a:off x="9719869" y="6605869"/>
            <a:ext cx="1655436" cy="292837"/>
          </a:xfrm>
          <a:prstGeom prst="rect">
            <a:avLst/>
          </a:prstGeom>
          <a:noFill/>
        </p:spPr>
        <p:txBody>
          <a:bodyPr wrap="square" rtlCol="0">
            <a:spAutoFit/>
          </a:bodyPr>
          <a:lstStyle/>
          <a:p>
            <a:pPr defTabSz="1083343" fontAlgn="auto">
              <a:spcBef>
                <a:spcPts val="0"/>
              </a:spcBef>
              <a:spcAft>
                <a:spcPts val="0"/>
              </a:spcAft>
            </a:pPr>
            <a:r>
              <a:rPr lang="en-US" sz="1303" dirty="0">
                <a:solidFill>
                  <a:srgbClr val="FFFFFF"/>
                </a:solidFill>
                <a:latin typeface="Calibri"/>
                <a:ea typeface="+mn-ea"/>
              </a:rPr>
              <a:t>Internal Use Only</a:t>
            </a:r>
          </a:p>
        </p:txBody>
      </p:sp>
    </p:spTree>
    <p:extLst>
      <p:ext uri="{BB962C8B-B14F-4D97-AF65-F5344CB8AC3E}">
        <p14:creationId xmlns:p14="http://schemas.microsoft.com/office/powerpoint/2010/main" val="2060244513"/>
      </p:ext>
    </p:extLst>
  </p:cSld>
  <p:clrMap bg1="lt1" tx1="dk1" bg2="lt2" tx2="dk2" accent1="accent1" accent2="accent2" accent3="accent3" accent4="accent4" accent5="accent5" accent6="accent6" hlink="hlink" folHlink="folHlink"/>
  <p:sldLayoutIdLst>
    <p:sldLayoutId id="2147484888"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541736" rtl="0" eaLnBrk="1" latinLnBrk="0" hangingPunct="1">
        <a:spcBef>
          <a:spcPct val="0"/>
        </a:spcBef>
        <a:buNone/>
        <a:defRPr sz="2962" b="1" kern="1200">
          <a:solidFill>
            <a:schemeClr val="accent1"/>
          </a:solidFill>
          <a:latin typeface="Verdana"/>
          <a:ea typeface="+mj-ea"/>
          <a:cs typeface="Verdana"/>
        </a:defRPr>
      </a:lvl1pPr>
    </p:titleStyle>
    <p:bodyStyle>
      <a:lvl1pPr marL="406302" indent="-406302" algn="l" defTabSz="541736" rtl="0" eaLnBrk="1" latinLnBrk="0" hangingPunct="1">
        <a:spcBef>
          <a:spcPct val="20000"/>
        </a:spcBef>
        <a:buFont typeface="Wingdings" charset="2"/>
        <a:buChar char="§"/>
        <a:defRPr sz="2370" kern="1200">
          <a:solidFill>
            <a:schemeClr val="tx1"/>
          </a:solidFill>
          <a:latin typeface="Verdana"/>
          <a:ea typeface="+mn-ea"/>
          <a:cs typeface="Verdana"/>
        </a:defRPr>
      </a:lvl1pPr>
      <a:lvl2pPr marL="880321" indent="-338585" algn="l" defTabSz="541736" rtl="0" eaLnBrk="1" latinLnBrk="0" hangingPunct="1">
        <a:spcBef>
          <a:spcPct val="20000"/>
        </a:spcBef>
        <a:buFont typeface="Arial"/>
        <a:buChar char="–"/>
        <a:defRPr sz="1896" kern="1200">
          <a:solidFill>
            <a:schemeClr val="tx1"/>
          </a:solidFill>
          <a:latin typeface="Verdana"/>
          <a:ea typeface="+mn-ea"/>
          <a:cs typeface="Verdana"/>
        </a:defRPr>
      </a:lvl2pPr>
      <a:lvl3pPr marL="1354341" indent="-270868" algn="l" defTabSz="541736" rtl="0" eaLnBrk="1" latinLnBrk="0" hangingPunct="1">
        <a:spcBef>
          <a:spcPct val="20000"/>
        </a:spcBef>
        <a:buFont typeface="Wingdings" charset="2"/>
        <a:buChar char="§"/>
        <a:defRPr sz="1422" kern="1200">
          <a:solidFill>
            <a:schemeClr val="tx1"/>
          </a:solidFill>
          <a:latin typeface="Verdana"/>
          <a:ea typeface="+mn-ea"/>
          <a:cs typeface="Verdana"/>
        </a:defRPr>
      </a:lvl3pPr>
      <a:lvl4pPr marL="1896077" indent="-270868" algn="l" defTabSz="541736" rtl="0" eaLnBrk="1" latinLnBrk="0" hangingPunct="1">
        <a:spcBef>
          <a:spcPct val="20000"/>
        </a:spcBef>
        <a:buFont typeface="Arial"/>
        <a:buChar char="–"/>
        <a:defRPr sz="1185" kern="1200">
          <a:solidFill>
            <a:schemeClr val="tx1"/>
          </a:solidFill>
          <a:latin typeface="Verdana"/>
          <a:ea typeface="+mn-ea"/>
          <a:cs typeface="Verdana"/>
        </a:defRPr>
      </a:lvl4pPr>
      <a:lvl5pPr marL="2437813" indent="-270868" algn="l" defTabSz="541736" rtl="0" eaLnBrk="1" latinLnBrk="0" hangingPunct="1">
        <a:spcBef>
          <a:spcPct val="20000"/>
        </a:spcBef>
        <a:buFont typeface="Arial"/>
        <a:buChar char="»"/>
        <a:defRPr sz="2370" kern="1200">
          <a:solidFill>
            <a:schemeClr val="tx1"/>
          </a:solidFill>
          <a:latin typeface="Verdana"/>
          <a:ea typeface="+mn-ea"/>
          <a:cs typeface="Verdana"/>
        </a:defRPr>
      </a:lvl5pPr>
      <a:lvl6pPr marL="2979550" indent="-270868" algn="l" defTabSz="541736" rtl="0" eaLnBrk="1" latinLnBrk="0" hangingPunct="1">
        <a:spcBef>
          <a:spcPct val="20000"/>
        </a:spcBef>
        <a:buFont typeface="Arial"/>
        <a:buChar char="•"/>
        <a:defRPr sz="2370" kern="1200">
          <a:solidFill>
            <a:schemeClr val="tx1"/>
          </a:solidFill>
          <a:latin typeface="+mn-lt"/>
          <a:ea typeface="+mn-ea"/>
          <a:cs typeface="+mn-cs"/>
        </a:defRPr>
      </a:lvl6pPr>
      <a:lvl7pPr marL="3521286" indent="-270868" algn="l" defTabSz="541736" rtl="0" eaLnBrk="1" latinLnBrk="0" hangingPunct="1">
        <a:spcBef>
          <a:spcPct val="20000"/>
        </a:spcBef>
        <a:buFont typeface="Arial"/>
        <a:buChar char="•"/>
        <a:defRPr sz="2370" kern="1200">
          <a:solidFill>
            <a:schemeClr val="tx1"/>
          </a:solidFill>
          <a:latin typeface="+mn-lt"/>
          <a:ea typeface="+mn-ea"/>
          <a:cs typeface="+mn-cs"/>
        </a:defRPr>
      </a:lvl7pPr>
      <a:lvl8pPr marL="4063022" indent="-270868" algn="l" defTabSz="541736" rtl="0" eaLnBrk="1" latinLnBrk="0" hangingPunct="1">
        <a:spcBef>
          <a:spcPct val="20000"/>
        </a:spcBef>
        <a:buFont typeface="Arial"/>
        <a:buChar char="•"/>
        <a:defRPr sz="2370" kern="1200">
          <a:solidFill>
            <a:schemeClr val="tx1"/>
          </a:solidFill>
          <a:latin typeface="+mn-lt"/>
          <a:ea typeface="+mn-ea"/>
          <a:cs typeface="+mn-cs"/>
        </a:defRPr>
      </a:lvl8pPr>
      <a:lvl9pPr marL="4604758" indent="-270868" algn="l" defTabSz="541736" rtl="0" eaLnBrk="1" latinLnBrk="0" hangingPunct="1">
        <a:spcBef>
          <a:spcPct val="20000"/>
        </a:spcBef>
        <a:buFont typeface="Arial"/>
        <a:buChar char="•"/>
        <a:defRPr sz="2370" kern="1200">
          <a:solidFill>
            <a:schemeClr val="tx1"/>
          </a:solidFill>
          <a:latin typeface="+mn-lt"/>
          <a:ea typeface="+mn-ea"/>
          <a:cs typeface="+mn-cs"/>
        </a:defRPr>
      </a:lvl9pPr>
    </p:bodyStyle>
    <p:otherStyle>
      <a:defPPr>
        <a:defRPr lang="en-US"/>
      </a:defPPr>
      <a:lvl1pPr marL="0" algn="l" defTabSz="541736" rtl="0" eaLnBrk="1" latinLnBrk="0" hangingPunct="1">
        <a:defRPr sz="2133" kern="1200">
          <a:solidFill>
            <a:schemeClr val="tx1"/>
          </a:solidFill>
          <a:latin typeface="+mn-lt"/>
          <a:ea typeface="+mn-ea"/>
          <a:cs typeface="+mn-cs"/>
        </a:defRPr>
      </a:lvl1pPr>
      <a:lvl2pPr marL="541736" algn="l" defTabSz="541736" rtl="0" eaLnBrk="1" latinLnBrk="0" hangingPunct="1">
        <a:defRPr sz="2133" kern="1200">
          <a:solidFill>
            <a:schemeClr val="tx1"/>
          </a:solidFill>
          <a:latin typeface="+mn-lt"/>
          <a:ea typeface="+mn-ea"/>
          <a:cs typeface="+mn-cs"/>
        </a:defRPr>
      </a:lvl2pPr>
      <a:lvl3pPr marL="1083473" algn="l" defTabSz="541736" rtl="0" eaLnBrk="1" latinLnBrk="0" hangingPunct="1">
        <a:defRPr sz="2133" kern="1200">
          <a:solidFill>
            <a:schemeClr val="tx1"/>
          </a:solidFill>
          <a:latin typeface="+mn-lt"/>
          <a:ea typeface="+mn-ea"/>
          <a:cs typeface="+mn-cs"/>
        </a:defRPr>
      </a:lvl3pPr>
      <a:lvl4pPr marL="1625209" algn="l" defTabSz="541736" rtl="0" eaLnBrk="1" latinLnBrk="0" hangingPunct="1">
        <a:defRPr sz="2133" kern="1200">
          <a:solidFill>
            <a:schemeClr val="tx1"/>
          </a:solidFill>
          <a:latin typeface="+mn-lt"/>
          <a:ea typeface="+mn-ea"/>
          <a:cs typeface="+mn-cs"/>
        </a:defRPr>
      </a:lvl4pPr>
      <a:lvl5pPr marL="2166945" algn="l" defTabSz="541736" rtl="0" eaLnBrk="1" latinLnBrk="0" hangingPunct="1">
        <a:defRPr sz="2133" kern="1200">
          <a:solidFill>
            <a:schemeClr val="tx1"/>
          </a:solidFill>
          <a:latin typeface="+mn-lt"/>
          <a:ea typeface="+mn-ea"/>
          <a:cs typeface="+mn-cs"/>
        </a:defRPr>
      </a:lvl5pPr>
      <a:lvl6pPr marL="2708681" algn="l" defTabSz="541736" rtl="0" eaLnBrk="1" latinLnBrk="0" hangingPunct="1">
        <a:defRPr sz="2133" kern="1200">
          <a:solidFill>
            <a:schemeClr val="tx1"/>
          </a:solidFill>
          <a:latin typeface="+mn-lt"/>
          <a:ea typeface="+mn-ea"/>
          <a:cs typeface="+mn-cs"/>
        </a:defRPr>
      </a:lvl6pPr>
      <a:lvl7pPr marL="3250418" algn="l" defTabSz="541736" rtl="0" eaLnBrk="1" latinLnBrk="0" hangingPunct="1">
        <a:defRPr sz="2133" kern="1200">
          <a:solidFill>
            <a:schemeClr val="tx1"/>
          </a:solidFill>
          <a:latin typeface="+mn-lt"/>
          <a:ea typeface="+mn-ea"/>
          <a:cs typeface="+mn-cs"/>
        </a:defRPr>
      </a:lvl7pPr>
      <a:lvl8pPr marL="3792154" algn="l" defTabSz="541736" rtl="0" eaLnBrk="1" latinLnBrk="0" hangingPunct="1">
        <a:defRPr sz="2133" kern="1200">
          <a:solidFill>
            <a:schemeClr val="tx1"/>
          </a:solidFill>
          <a:latin typeface="+mn-lt"/>
          <a:ea typeface="+mn-ea"/>
          <a:cs typeface="+mn-cs"/>
        </a:defRPr>
      </a:lvl8pPr>
      <a:lvl9pPr marL="4333890" algn="l" defTabSz="541736" rtl="0" eaLnBrk="1" latinLnBrk="0" hangingPunct="1">
        <a:defRPr sz="213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8"/>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Twitter rebrands as X with &quot;art deco&quot; logo">
            <a:extLst>
              <a:ext uri="{FF2B5EF4-FFF2-40B4-BE49-F238E27FC236}">
                <a16:creationId xmlns:a16="http://schemas.microsoft.com/office/drawing/2014/main" id="{FD878227-8ADB-BFA3-F7B0-6BEAEB410FB7}"/>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10098" y="6463097"/>
            <a:ext cx="379114" cy="37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063096"/>
      </p:ext>
    </p:extLst>
  </p:cSld>
  <p:clrMap bg1="lt1" tx1="dk1" bg2="lt2" tx2="dk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D1085B97-6C9D-C3D6-D0A4-A31C73A232DF}"/>
              </a:ext>
            </a:extLst>
          </p:cNvPr>
          <p:cNvSpPr>
            <a:spLocks noChangeArrowheads="1"/>
          </p:cNvSpPr>
          <p:nvPr userDrawn="1"/>
        </p:nvSpPr>
        <p:spPr bwMode="auto">
          <a:xfrm>
            <a:off x="0" y="990600"/>
            <a:ext cx="12192000" cy="255588"/>
          </a:xfrm>
          <a:prstGeom prst="rect">
            <a:avLst/>
          </a:prstGeom>
          <a:solidFill>
            <a:srgbClr val="296DC0"/>
          </a:solidFill>
          <a:ln>
            <a:noFill/>
          </a:ln>
        </p:spPr>
        <p:txBody>
          <a:bodyPr wrap="none" lIns="91437" rIns="91437" anchor="ct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sz="2400"/>
          </a:p>
        </p:txBody>
      </p:sp>
      <p:sp>
        <p:nvSpPr>
          <p:cNvPr id="1027" name="Rectangle 9">
            <a:extLst>
              <a:ext uri="{FF2B5EF4-FFF2-40B4-BE49-F238E27FC236}">
                <a16:creationId xmlns:a16="http://schemas.microsoft.com/office/drawing/2014/main" id="{76640A35-88CC-1103-18BE-19DC5BC60D24}"/>
              </a:ext>
            </a:extLst>
          </p:cNvPr>
          <p:cNvSpPr>
            <a:spLocks noGrp="1" noChangeArrowheads="1"/>
          </p:cNvSpPr>
          <p:nvPr>
            <p:ph type="title"/>
          </p:nvPr>
        </p:nvSpPr>
        <p:spPr bwMode="auto">
          <a:xfrm>
            <a:off x="332317" y="425451"/>
            <a:ext cx="113792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10">
            <a:extLst>
              <a:ext uri="{FF2B5EF4-FFF2-40B4-BE49-F238E27FC236}">
                <a16:creationId xmlns:a16="http://schemas.microsoft.com/office/drawing/2014/main" id="{F0C2DC53-5C98-38D2-BA00-ED91B26586B2}"/>
              </a:ext>
            </a:extLst>
          </p:cNvPr>
          <p:cNvSpPr>
            <a:spLocks noGrp="1" noChangeArrowheads="1"/>
          </p:cNvSpPr>
          <p:nvPr>
            <p:ph type="body" idx="1"/>
          </p:nvPr>
        </p:nvSpPr>
        <p:spPr bwMode="auto">
          <a:xfrm>
            <a:off x="332318" y="1600200"/>
            <a:ext cx="11332633"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5">
            <a:extLst>
              <a:ext uri="{FF2B5EF4-FFF2-40B4-BE49-F238E27FC236}">
                <a16:creationId xmlns:a16="http://schemas.microsoft.com/office/drawing/2014/main" id="{BFEFC134-5434-33F1-FAF8-E6678F17773B}"/>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96334" y="6335713"/>
            <a:ext cx="27559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115880"/>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2400" b="1">
          <a:solidFill>
            <a:schemeClr val="tx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400" b="1">
          <a:solidFill>
            <a:schemeClr val="tx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400" b="1">
          <a:solidFill>
            <a:schemeClr val="tx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400" b="1">
          <a:solidFill>
            <a:schemeClr val="tx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400" b="1">
          <a:solidFill>
            <a:schemeClr val="tx1"/>
          </a:solidFill>
          <a:latin typeface="Arial" charset="0"/>
          <a:ea typeface="MS PGothic" panose="020B0600070205080204" pitchFamily="34" charset="-128"/>
          <a:cs typeface="MS PGothic" charset="0"/>
        </a:defRPr>
      </a:lvl5pPr>
      <a:lvl6pPr marL="457200" algn="l" rtl="0" fontAlgn="base">
        <a:spcBef>
          <a:spcPct val="0"/>
        </a:spcBef>
        <a:spcAft>
          <a:spcPct val="0"/>
        </a:spcAft>
        <a:defRPr sz="2800" b="1">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2800" b="1">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2800" b="1">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28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689" y="11937"/>
            <a:ext cx="10990478" cy="11135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9691" y="1089758"/>
            <a:ext cx="10990476" cy="50836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descr="Janssen Horizontal Whit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381" y="6173414"/>
            <a:ext cx="3310871" cy="606547"/>
          </a:xfrm>
          <a:prstGeom prst="rect">
            <a:avLst/>
          </a:prstGeom>
        </p:spPr>
      </p:pic>
      <p:sp>
        <p:nvSpPr>
          <p:cNvPr id="5" name="Slide Number Placeholder 4"/>
          <p:cNvSpPr>
            <a:spLocks noGrp="1"/>
          </p:cNvSpPr>
          <p:nvPr>
            <p:ph type="sldNum" sz="quarter" idx="4"/>
          </p:nvPr>
        </p:nvSpPr>
        <p:spPr>
          <a:xfrm>
            <a:off x="11399001" y="6365832"/>
            <a:ext cx="600437" cy="365125"/>
          </a:xfrm>
          <a:prstGeom prst="rect">
            <a:avLst/>
          </a:prstGeom>
        </p:spPr>
        <p:txBody>
          <a:bodyPr vert="horz" lIns="91440" tIns="45720" rIns="91440" bIns="45720" rtlCol="0" anchor="ctr"/>
          <a:lstStyle>
            <a:lvl1pPr algn="r">
              <a:defRPr sz="1066">
                <a:solidFill>
                  <a:schemeClr val="bg2"/>
                </a:solidFill>
                <a:latin typeface="Verdana"/>
                <a:cs typeface="Verdana"/>
              </a:defRPr>
            </a:lvl1pPr>
          </a:lstStyle>
          <a:p>
            <a:pPr defTabSz="1083343" fontAlgn="auto">
              <a:spcBef>
                <a:spcPts val="0"/>
              </a:spcBef>
              <a:spcAft>
                <a:spcPts val="0"/>
              </a:spcAft>
            </a:pPr>
            <a:fld id="{81BF0B4E-CE60-AB48-9D7E-4434414A7C38}" type="slidenum">
              <a:rPr lang="en-US" b="0" smtClean="0">
                <a:solidFill>
                  <a:srgbClr val="FFFFFF"/>
                </a:solidFill>
                <a:ea typeface="+mn-ea"/>
              </a:rPr>
              <a:pPr defTabSz="1083343" fontAlgn="auto">
                <a:spcBef>
                  <a:spcPts val="0"/>
                </a:spcBef>
                <a:spcAft>
                  <a:spcPts val="0"/>
                </a:spcAft>
              </a:pPr>
              <a:t>‹#›</a:t>
            </a:fld>
            <a:endParaRPr lang="en-US" b="0" dirty="0">
              <a:solidFill>
                <a:srgbClr val="FFFFFF"/>
              </a:solidFill>
              <a:ea typeface="+mn-ea"/>
            </a:endParaRPr>
          </a:p>
        </p:txBody>
      </p:sp>
      <p:sp>
        <p:nvSpPr>
          <p:cNvPr id="7" name="TextBox 6"/>
          <p:cNvSpPr txBox="1"/>
          <p:nvPr/>
        </p:nvSpPr>
        <p:spPr>
          <a:xfrm>
            <a:off x="9719869" y="6605869"/>
            <a:ext cx="1655436" cy="292837"/>
          </a:xfrm>
          <a:prstGeom prst="rect">
            <a:avLst/>
          </a:prstGeom>
          <a:noFill/>
        </p:spPr>
        <p:txBody>
          <a:bodyPr wrap="square" rtlCol="0">
            <a:spAutoFit/>
          </a:bodyPr>
          <a:lstStyle/>
          <a:p>
            <a:pPr defTabSz="1083343" fontAlgn="auto">
              <a:spcBef>
                <a:spcPts val="0"/>
              </a:spcBef>
              <a:spcAft>
                <a:spcPts val="0"/>
              </a:spcAft>
            </a:pPr>
            <a:r>
              <a:rPr lang="en-US" sz="1303" dirty="0">
                <a:solidFill>
                  <a:srgbClr val="FFFFFF"/>
                </a:solidFill>
                <a:latin typeface="Calibri"/>
                <a:ea typeface="+mn-ea"/>
              </a:rPr>
              <a:t>Internal Use Only</a:t>
            </a:r>
          </a:p>
        </p:txBody>
      </p:sp>
    </p:spTree>
    <p:extLst>
      <p:ext uri="{BB962C8B-B14F-4D97-AF65-F5344CB8AC3E}">
        <p14:creationId xmlns:p14="http://schemas.microsoft.com/office/powerpoint/2010/main" val="138515142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541736" rtl="0" eaLnBrk="1" latinLnBrk="0" hangingPunct="1">
        <a:spcBef>
          <a:spcPct val="0"/>
        </a:spcBef>
        <a:buNone/>
        <a:defRPr sz="2962" b="1" kern="1200">
          <a:solidFill>
            <a:schemeClr val="accent1"/>
          </a:solidFill>
          <a:latin typeface="Verdana"/>
          <a:ea typeface="+mj-ea"/>
          <a:cs typeface="Verdana"/>
        </a:defRPr>
      </a:lvl1pPr>
    </p:titleStyle>
    <p:bodyStyle>
      <a:lvl1pPr marL="406302" indent="-406302" algn="l" defTabSz="541736" rtl="0" eaLnBrk="1" latinLnBrk="0" hangingPunct="1">
        <a:spcBef>
          <a:spcPct val="20000"/>
        </a:spcBef>
        <a:buFont typeface="Wingdings" charset="2"/>
        <a:buChar char="§"/>
        <a:defRPr sz="2370" kern="1200">
          <a:solidFill>
            <a:schemeClr val="tx1"/>
          </a:solidFill>
          <a:latin typeface="Verdana"/>
          <a:ea typeface="+mn-ea"/>
          <a:cs typeface="Verdana"/>
        </a:defRPr>
      </a:lvl1pPr>
      <a:lvl2pPr marL="880321" indent="-338585" algn="l" defTabSz="541736" rtl="0" eaLnBrk="1" latinLnBrk="0" hangingPunct="1">
        <a:spcBef>
          <a:spcPct val="20000"/>
        </a:spcBef>
        <a:buFont typeface="Arial"/>
        <a:buChar char="–"/>
        <a:defRPr sz="1896" kern="1200">
          <a:solidFill>
            <a:schemeClr val="tx1"/>
          </a:solidFill>
          <a:latin typeface="Verdana"/>
          <a:ea typeface="+mn-ea"/>
          <a:cs typeface="Verdana"/>
        </a:defRPr>
      </a:lvl2pPr>
      <a:lvl3pPr marL="1354341" indent="-270868" algn="l" defTabSz="541736" rtl="0" eaLnBrk="1" latinLnBrk="0" hangingPunct="1">
        <a:spcBef>
          <a:spcPct val="20000"/>
        </a:spcBef>
        <a:buFont typeface="Wingdings" charset="2"/>
        <a:buChar char="§"/>
        <a:defRPr sz="1422" kern="1200">
          <a:solidFill>
            <a:schemeClr val="tx1"/>
          </a:solidFill>
          <a:latin typeface="Verdana"/>
          <a:ea typeface="+mn-ea"/>
          <a:cs typeface="Verdana"/>
        </a:defRPr>
      </a:lvl3pPr>
      <a:lvl4pPr marL="1896077" indent="-270868" algn="l" defTabSz="541736" rtl="0" eaLnBrk="1" latinLnBrk="0" hangingPunct="1">
        <a:spcBef>
          <a:spcPct val="20000"/>
        </a:spcBef>
        <a:buFont typeface="Arial"/>
        <a:buChar char="–"/>
        <a:defRPr sz="1185" kern="1200">
          <a:solidFill>
            <a:schemeClr val="tx1"/>
          </a:solidFill>
          <a:latin typeface="Verdana"/>
          <a:ea typeface="+mn-ea"/>
          <a:cs typeface="Verdana"/>
        </a:defRPr>
      </a:lvl4pPr>
      <a:lvl5pPr marL="2437813" indent="-270868" algn="l" defTabSz="541736" rtl="0" eaLnBrk="1" latinLnBrk="0" hangingPunct="1">
        <a:spcBef>
          <a:spcPct val="20000"/>
        </a:spcBef>
        <a:buFont typeface="Arial"/>
        <a:buChar char="»"/>
        <a:defRPr sz="2370" kern="1200">
          <a:solidFill>
            <a:schemeClr val="tx1"/>
          </a:solidFill>
          <a:latin typeface="Verdana"/>
          <a:ea typeface="+mn-ea"/>
          <a:cs typeface="Verdana"/>
        </a:defRPr>
      </a:lvl5pPr>
      <a:lvl6pPr marL="2979550" indent="-270868" algn="l" defTabSz="541736" rtl="0" eaLnBrk="1" latinLnBrk="0" hangingPunct="1">
        <a:spcBef>
          <a:spcPct val="20000"/>
        </a:spcBef>
        <a:buFont typeface="Arial"/>
        <a:buChar char="•"/>
        <a:defRPr sz="2370" kern="1200">
          <a:solidFill>
            <a:schemeClr val="tx1"/>
          </a:solidFill>
          <a:latin typeface="+mn-lt"/>
          <a:ea typeface="+mn-ea"/>
          <a:cs typeface="+mn-cs"/>
        </a:defRPr>
      </a:lvl6pPr>
      <a:lvl7pPr marL="3521286" indent="-270868" algn="l" defTabSz="541736" rtl="0" eaLnBrk="1" latinLnBrk="0" hangingPunct="1">
        <a:spcBef>
          <a:spcPct val="20000"/>
        </a:spcBef>
        <a:buFont typeface="Arial"/>
        <a:buChar char="•"/>
        <a:defRPr sz="2370" kern="1200">
          <a:solidFill>
            <a:schemeClr val="tx1"/>
          </a:solidFill>
          <a:latin typeface="+mn-lt"/>
          <a:ea typeface="+mn-ea"/>
          <a:cs typeface="+mn-cs"/>
        </a:defRPr>
      </a:lvl7pPr>
      <a:lvl8pPr marL="4063022" indent="-270868" algn="l" defTabSz="541736" rtl="0" eaLnBrk="1" latinLnBrk="0" hangingPunct="1">
        <a:spcBef>
          <a:spcPct val="20000"/>
        </a:spcBef>
        <a:buFont typeface="Arial"/>
        <a:buChar char="•"/>
        <a:defRPr sz="2370" kern="1200">
          <a:solidFill>
            <a:schemeClr val="tx1"/>
          </a:solidFill>
          <a:latin typeface="+mn-lt"/>
          <a:ea typeface="+mn-ea"/>
          <a:cs typeface="+mn-cs"/>
        </a:defRPr>
      </a:lvl8pPr>
      <a:lvl9pPr marL="4604758" indent="-270868" algn="l" defTabSz="541736" rtl="0" eaLnBrk="1" latinLnBrk="0" hangingPunct="1">
        <a:spcBef>
          <a:spcPct val="20000"/>
        </a:spcBef>
        <a:buFont typeface="Arial"/>
        <a:buChar char="•"/>
        <a:defRPr sz="2370" kern="1200">
          <a:solidFill>
            <a:schemeClr val="tx1"/>
          </a:solidFill>
          <a:latin typeface="+mn-lt"/>
          <a:ea typeface="+mn-ea"/>
          <a:cs typeface="+mn-cs"/>
        </a:defRPr>
      </a:lvl9pPr>
    </p:bodyStyle>
    <p:otherStyle>
      <a:defPPr>
        <a:defRPr lang="en-US"/>
      </a:defPPr>
      <a:lvl1pPr marL="0" algn="l" defTabSz="541736" rtl="0" eaLnBrk="1" latinLnBrk="0" hangingPunct="1">
        <a:defRPr sz="2133" kern="1200">
          <a:solidFill>
            <a:schemeClr val="tx1"/>
          </a:solidFill>
          <a:latin typeface="+mn-lt"/>
          <a:ea typeface="+mn-ea"/>
          <a:cs typeface="+mn-cs"/>
        </a:defRPr>
      </a:lvl1pPr>
      <a:lvl2pPr marL="541736" algn="l" defTabSz="541736" rtl="0" eaLnBrk="1" latinLnBrk="0" hangingPunct="1">
        <a:defRPr sz="2133" kern="1200">
          <a:solidFill>
            <a:schemeClr val="tx1"/>
          </a:solidFill>
          <a:latin typeface="+mn-lt"/>
          <a:ea typeface="+mn-ea"/>
          <a:cs typeface="+mn-cs"/>
        </a:defRPr>
      </a:lvl2pPr>
      <a:lvl3pPr marL="1083473" algn="l" defTabSz="541736" rtl="0" eaLnBrk="1" latinLnBrk="0" hangingPunct="1">
        <a:defRPr sz="2133" kern="1200">
          <a:solidFill>
            <a:schemeClr val="tx1"/>
          </a:solidFill>
          <a:latin typeface="+mn-lt"/>
          <a:ea typeface="+mn-ea"/>
          <a:cs typeface="+mn-cs"/>
        </a:defRPr>
      </a:lvl3pPr>
      <a:lvl4pPr marL="1625209" algn="l" defTabSz="541736" rtl="0" eaLnBrk="1" latinLnBrk="0" hangingPunct="1">
        <a:defRPr sz="2133" kern="1200">
          <a:solidFill>
            <a:schemeClr val="tx1"/>
          </a:solidFill>
          <a:latin typeface="+mn-lt"/>
          <a:ea typeface="+mn-ea"/>
          <a:cs typeface="+mn-cs"/>
        </a:defRPr>
      </a:lvl4pPr>
      <a:lvl5pPr marL="2166945" algn="l" defTabSz="541736" rtl="0" eaLnBrk="1" latinLnBrk="0" hangingPunct="1">
        <a:defRPr sz="2133" kern="1200">
          <a:solidFill>
            <a:schemeClr val="tx1"/>
          </a:solidFill>
          <a:latin typeface="+mn-lt"/>
          <a:ea typeface="+mn-ea"/>
          <a:cs typeface="+mn-cs"/>
        </a:defRPr>
      </a:lvl5pPr>
      <a:lvl6pPr marL="2708681" algn="l" defTabSz="541736" rtl="0" eaLnBrk="1" latinLnBrk="0" hangingPunct="1">
        <a:defRPr sz="2133" kern="1200">
          <a:solidFill>
            <a:schemeClr val="tx1"/>
          </a:solidFill>
          <a:latin typeface="+mn-lt"/>
          <a:ea typeface="+mn-ea"/>
          <a:cs typeface="+mn-cs"/>
        </a:defRPr>
      </a:lvl6pPr>
      <a:lvl7pPr marL="3250418" algn="l" defTabSz="541736" rtl="0" eaLnBrk="1" latinLnBrk="0" hangingPunct="1">
        <a:defRPr sz="2133" kern="1200">
          <a:solidFill>
            <a:schemeClr val="tx1"/>
          </a:solidFill>
          <a:latin typeface="+mn-lt"/>
          <a:ea typeface="+mn-ea"/>
          <a:cs typeface="+mn-cs"/>
        </a:defRPr>
      </a:lvl7pPr>
      <a:lvl8pPr marL="3792154" algn="l" defTabSz="541736" rtl="0" eaLnBrk="1" latinLnBrk="0" hangingPunct="1">
        <a:defRPr sz="2133" kern="1200">
          <a:solidFill>
            <a:schemeClr val="tx1"/>
          </a:solidFill>
          <a:latin typeface="+mn-lt"/>
          <a:ea typeface="+mn-ea"/>
          <a:cs typeface="+mn-cs"/>
        </a:defRPr>
      </a:lvl8pPr>
      <a:lvl9pPr marL="4333890" algn="l" defTabSz="541736"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A5748-67D1-4FB5-8347-7DE8BA59D6A9}" type="datetimeFigureOut">
              <a:rPr lang="en-US" smtClean="0"/>
              <a:t>6/5/24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1358B-B588-4F89-A1AF-392CAAB48B4B}" type="slidenum">
              <a:rPr lang="en-US" smtClean="0"/>
              <a:t>‹#›</a:t>
            </a:fld>
            <a:endParaRPr lang="en-US"/>
          </a:p>
        </p:txBody>
      </p:sp>
    </p:spTree>
    <p:extLst>
      <p:ext uri="{BB962C8B-B14F-4D97-AF65-F5344CB8AC3E}">
        <p14:creationId xmlns:p14="http://schemas.microsoft.com/office/powerpoint/2010/main" val="1746208981"/>
      </p:ext>
    </p:extLst>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236F54-72BB-4620-9CFC-452427B46963}" type="datetimeFigureOut">
              <a:rPr lang="en-US" smtClean="0"/>
              <a:t>6/5/24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F6BBD-8822-48B5-81B7-ACA99F90A285}" type="slidenum">
              <a:rPr lang="en-US" smtClean="0"/>
              <a:t>‹#›</a:t>
            </a:fld>
            <a:endParaRPr lang="en-US"/>
          </a:p>
        </p:txBody>
      </p:sp>
    </p:spTree>
    <p:extLst>
      <p:ext uri="{BB962C8B-B14F-4D97-AF65-F5344CB8AC3E}">
        <p14:creationId xmlns:p14="http://schemas.microsoft.com/office/powerpoint/2010/main" val="545968287"/>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 id="2147484793" r:id="rId12"/>
    <p:sldLayoutId id="2147484794" r:id="rId13"/>
    <p:sldLayoutId id="2147484795" r:id="rId14"/>
    <p:sldLayoutId id="2147484796" r:id="rId15"/>
    <p:sldLayoutId id="2147484797" r:id="rId16"/>
    <p:sldLayoutId id="21474847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898CD-9918-4109-8797-518EF2256C18}" type="datetime1">
              <a:rPr lang="en-US" smtClean="0"/>
              <a:pPr/>
              <a:t>6/5/24</a:t>
            </a:fld>
            <a:endParaRPr lang="en-US"/>
          </a:p>
        </p:txBody>
      </p:sp>
      <p:sp>
        <p:nvSpPr>
          <p:cNvPr id="5" name="Footer Placeholder 4"/>
          <p:cNvSpPr>
            <a:spLocks noGrp="1"/>
          </p:cNvSpPr>
          <p:nvPr>
            <p:ph type="ftr" sz="quarter" idx="3"/>
          </p:nvPr>
        </p:nvSpPr>
        <p:spPr>
          <a:xfrm>
            <a:off x="7823200" y="63246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165600" y="6340478"/>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BC4A694-79E8-4CDB-8022-AAFA6C63AFF7}" type="slidenum">
              <a:rPr lang="en-US" smtClean="0"/>
              <a:pPr/>
              <a:t>‹#›</a:t>
            </a:fld>
            <a:endParaRPr lang="en-US" dirty="0"/>
          </a:p>
        </p:txBody>
      </p:sp>
      <p:pic>
        <p:nvPicPr>
          <p:cNvPr id="7" name="Picture 2"/>
          <p:cNvPicPr>
            <a:picLocks noChangeAspect="1" noChangeArrowheads="1"/>
          </p:cNvPicPr>
          <p:nvPr userDrawn="1"/>
        </p:nvPicPr>
        <p:blipFill>
          <a:blip r:embed="rId11" cstate="print">
            <a:lum bright="-10000"/>
          </a:blip>
          <a:srcRect l="26250" t="15484" r="12187" b="72258"/>
          <a:stretch>
            <a:fillRect/>
          </a:stretch>
        </p:blipFill>
        <p:spPr bwMode="auto">
          <a:xfrm>
            <a:off x="2" y="0"/>
            <a:ext cx="12192071" cy="1143000"/>
          </a:xfrm>
          <a:prstGeom prst="rect">
            <a:avLst/>
          </a:prstGeom>
          <a:noFill/>
          <a:ln w="9525">
            <a:noFill/>
            <a:miter lim="800000"/>
            <a:headEnd/>
            <a:tailEnd/>
          </a:ln>
        </p:spPr>
      </p:pic>
    </p:spTree>
    <p:extLst>
      <p:ext uri="{BB962C8B-B14F-4D97-AF65-F5344CB8AC3E}">
        <p14:creationId xmlns:p14="http://schemas.microsoft.com/office/powerpoint/2010/main" val="3690659459"/>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564005843"/>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 id="2147484821" r:id="rId12"/>
    <p:sldLayoutId id="2147484822" r:id="rId13"/>
    <p:sldLayoutId id="2147484823" r:id="rId14"/>
    <p:sldLayoutId id="2147484824" r:id="rId15"/>
    <p:sldLayoutId id="2147484825" r:id="rId16"/>
    <p:sldLayoutId id="2147484826" r:id="rId17"/>
    <p:sldLayoutId id="2147484827" r:id="rId18"/>
    <p:sldLayoutId id="2147484828" r:id="rId19"/>
    <p:sldLayoutId id="2147484829" r:id="rId20"/>
    <p:sldLayoutId id="2147484830" r:id="rId21"/>
    <p:sldLayoutId id="2147484831" r:id="rId22"/>
    <p:sldLayoutId id="2147484832" r:id="rId23"/>
    <p:sldLayoutId id="2147484833" r:id="rId24"/>
    <p:sldLayoutId id="214748483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35.png"/><Relationship Id="rId1" Type="http://schemas.openxmlformats.org/officeDocument/2006/relationships/slideLayout" Target="../slideLayouts/slideLayout99.xml"/><Relationship Id="rId4" Type="http://schemas.openxmlformats.org/officeDocument/2006/relationships/image" Target="../media/image136.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0.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101.xml"/><Relationship Id="rId6" Type="http://schemas.microsoft.com/office/2007/relationships/hdphoto" Target="../media/hdphoto18.wdp"/><Relationship Id="rId5" Type="http://schemas.openxmlformats.org/officeDocument/2006/relationships/image" Target="../media/image138.png"/><Relationship Id="rId4" Type="http://schemas.microsoft.com/office/2007/relationships/hdphoto" Target="../media/hdphoto17.wdp"/></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39.png"/><Relationship Id="rId1" Type="http://schemas.openxmlformats.org/officeDocument/2006/relationships/slideLayout" Target="../slideLayouts/slideLayout103.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106.xml"/><Relationship Id="rId4" Type="http://schemas.microsoft.com/office/2007/relationships/hdphoto" Target="../media/hdphoto20.wdp"/></Relationships>
</file>

<file path=ppt/slides/_rels/slide10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4.xml"/><Relationship Id="rId1" Type="http://schemas.openxmlformats.org/officeDocument/2006/relationships/slideLayout" Target="../slideLayouts/slideLayout104.xml"/><Relationship Id="rId6" Type="http://schemas.microsoft.com/office/2007/relationships/hdphoto" Target="../media/hdphoto22.wdp"/><Relationship Id="rId5" Type="http://schemas.openxmlformats.org/officeDocument/2006/relationships/image" Target="../media/image142.png"/><Relationship Id="rId4" Type="http://schemas.microsoft.com/office/2007/relationships/hdphoto" Target="../media/hdphoto21.wdp"/></Relationships>
</file>

<file path=ppt/slides/_rels/slide107.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45.xml"/><Relationship Id="rId1" Type="http://schemas.openxmlformats.org/officeDocument/2006/relationships/slideLayout" Target="../slideLayouts/slideLayout10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5.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7.xml"/><Relationship Id="rId1" Type="http://schemas.openxmlformats.org/officeDocument/2006/relationships/slideLayout" Target="../slideLayouts/slideLayout135.xml"/><Relationship Id="rId6" Type="http://schemas.microsoft.com/office/2007/relationships/hdphoto" Target="../media/hdphoto24.wdp"/><Relationship Id="rId5" Type="http://schemas.openxmlformats.org/officeDocument/2006/relationships/image" Target="../media/image145.png"/><Relationship Id="rId4" Type="http://schemas.microsoft.com/office/2007/relationships/hdphoto" Target="../media/hdphoto23.wdp"/></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8.xml"/><Relationship Id="rId1" Type="http://schemas.openxmlformats.org/officeDocument/2006/relationships/slideLayout" Target="../slideLayouts/slideLayout89.xml"/><Relationship Id="rId6" Type="http://schemas.microsoft.com/office/2007/relationships/hdphoto" Target="../media/hdphoto26.wdp"/><Relationship Id="rId5" Type="http://schemas.openxmlformats.org/officeDocument/2006/relationships/image" Target="../media/image147.png"/><Relationship Id="rId4" Type="http://schemas.microsoft.com/office/2007/relationships/hdphoto" Target="../media/hdphoto25.wdp"/></Relationships>
</file>

<file path=ppt/slides/_rels/slide11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48.png"/><Relationship Id="rId1" Type="http://schemas.openxmlformats.org/officeDocument/2006/relationships/slideLayout" Target="../slideLayouts/slideLayout140.xml"/><Relationship Id="rId5" Type="http://schemas.microsoft.com/office/2007/relationships/hdphoto" Target="../media/hdphoto28.wdp"/><Relationship Id="rId4" Type="http://schemas.openxmlformats.org/officeDocument/2006/relationships/image" Target="../media/image149.png"/></Relationships>
</file>

<file path=ppt/slides/_rels/slide11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53.xml"/></Relationships>
</file>

<file path=ppt/slides/_rels/slide11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51.png"/><Relationship Id="rId1" Type="http://schemas.openxmlformats.org/officeDocument/2006/relationships/slideLayout" Target="../slideLayouts/slideLayout89.xml"/><Relationship Id="rId5" Type="http://schemas.microsoft.com/office/2007/relationships/hdphoto" Target="../media/hdphoto30.wdp"/><Relationship Id="rId4" Type="http://schemas.openxmlformats.org/officeDocument/2006/relationships/image" Target="../media/image152.png"/></Relationships>
</file>

<file path=ppt/slides/_rels/slide114.xml.rels><?xml version="1.0" encoding="UTF-8" standalone="yes"?>
<Relationships xmlns="http://schemas.openxmlformats.org/package/2006/relationships"><Relationship Id="rId3" Type="http://schemas.microsoft.com/office/2007/relationships/hdphoto" Target="../media/hdphoto31.wdp"/><Relationship Id="rId7" Type="http://schemas.microsoft.com/office/2007/relationships/hdphoto" Target="../media/hdphoto33.wdp"/><Relationship Id="rId2" Type="http://schemas.openxmlformats.org/officeDocument/2006/relationships/image" Target="../media/image153.png"/><Relationship Id="rId1" Type="http://schemas.openxmlformats.org/officeDocument/2006/relationships/slideLayout" Target="../slideLayouts/slideLayout94.xml"/><Relationship Id="rId6" Type="http://schemas.openxmlformats.org/officeDocument/2006/relationships/image" Target="../media/image155.png"/><Relationship Id="rId5" Type="http://schemas.microsoft.com/office/2007/relationships/hdphoto" Target="../media/hdphoto32.wdp"/><Relationship Id="rId4" Type="http://schemas.openxmlformats.org/officeDocument/2006/relationships/image" Target="../media/image154.png"/></Relationships>
</file>

<file path=ppt/slides/_rels/slide1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9.xml"/><Relationship Id="rId1" Type="http://schemas.openxmlformats.org/officeDocument/2006/relationships/slideLayout" Target="../slideLayouts/slideLayout88.xml"/><Relationship Id="rId5" Type="http://schemas.microsoft.com/office/2007/relationships/hdphoto" Target="../media/hdphoto34.wdp"/><Relationship Id="rId4" Type="http://schemas.openxmlformats.org/officeDocument/2006/relationships/image" Target="../media/image157.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119.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59.png"/><Relationship Id="rId1" Type="http://schemas.openxmlformats.org/officeDocument/2006/relationships/slideLayout" Target="../slideLayouts/slideLayout94.xml"/><Relationship Id="rId5" Type="http://schemas.microsoft.com/office/2007/relationships/hdphoto" Target="../media/hdphoto36.wdp"/><Relationship Id="rId4" Type="http://schemas.openxmlformats.org/officeDocument/2006/relationships/image" Target="../media/image1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61.png"/><Relationship Id="rId1" Type="http://schemas.openxmlformats.org/officeDocument/2006/relationships/slideLayout" Target="../slideLayouts/slideLayout158.xml"/></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89.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2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9.xml"/><Relationship Id="rId4" Type="http://schemas.openxmlformats.org/officeDocument/2006/relationships/image" Target="../media/image169.png"/></Relationships>
</file>

<file path=ppt/slides/_rels/slide12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89.xml"/></Relationships>
</file>

<file path=ppt/slides/_rels/slide124.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53.xml"/><Relationship Id="rId1" Type="http://schemas.openxmlformats.org/officeDocument/2006/relationships/slideLayout" Target="../slideLayouts/slideLayout89.xml"/><Relationship Id="rId4" Type="http://schemas.openxmlformats.org/officeDocument/2006/relationships/image" Target="../media/image172.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89.xml"/></Relationships>
</file>

<file path=ppt/slides/_rels/slide127.xml.rels><?xml version="1.0" encoding="UTF-8" standalone="yes"?>
<Relationships xmlns="http://schemas.openxmlformats.org/package/2006/relationships"><Relationship Id="rId8" Type="http://schemas.microsoft.com/office/2007/relationships/hdphoto" Target="../media/hdphoto40.wdp"/><Relationship Id="rId13" Type="http://schemas.openxmlformats.org/officeDocument/2006/relationships/image" Target="../media/image180.jpeg"/><Relationship Id="rId3" Type="http://schemas.microsoft.com/office/2007/relationships/hdphoto" Target="../media/hdphoto38.wdp"/><Relationship Id="rId7" Type="http://schemas.openxmlformats.org/officeDocument/2006/relationships/image" Target="../media/image177.png"/><Relationship Id="rId12" Type="http://schemas.microsoft.com/office/2007/relationships/hdphoto" Target="../media/hdphoto42.wdp"/><Relationship Id="rId2" Type="http://schemas.openxmlformats.org/officeDocument/2006/relationships/image" Target="../media/image174.png"/><Relationship Id="rId1" Type="http://schemas.openxmlformats.org/officeDocument/2006/relationships/slideLayout" Target="../slideLayouts/slideLayout89.xml"/><Relationship Id="rId6" Type="http://schemas.microsoft.com/office/2007/relationships/hdphoto" Target="../media/hdphoto39.wdp"/><Relationship Id="rId11" Type="http://schemas.openxmlformats.org/officeDocument/2006/relationships/image" Target="../media/image179.png"/><Relationship Id="rId5" Type="http://schemas.openxmlformats.org/officeDocument/2006/relationships/image" Target="../media/image176.png"/><Relationship Id="rId10" Type="http://schemas.microsoft.com/office/2007/relationships/hdphoto" Target="../media/hdphoto41.wdp"/><Relationship Id="rId4" Type="http://schemas.openxmlformats.org/officeDocument/2006/relationships/image" Target="../media/image175.png"/><Relationship Id="rId9" Type="http://schemas.openxmlformats.org/officeDocument/2006/relationships/image" Target="../media/image17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5.xml"/><Relationship Id="rId1" Type="http://schemas.openxmlformats.org/officeDocument/2006/relationships/slideLayout" Target="../slideLayouts/slideLayout8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6.xml"/><Relationship Id="rId1" Type="http://schemas.openxmlformats.org/officeDocument/2006/relationships/slideLayout" Target="../slideLayouts/slideLayout82.xml"/><Relationship Id="rId4" Type="http://schemas.openxmlformats.org/officeDocument/2006/relationships/image" Target="../media/image183.png"/></Relationships>
</file>

<file path=ppt/slides/_rels/slide13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7.xml"/><Relationship Id="rId1" Type="http://schemas.openxmlformats.org/officeDocument/2006/relationships/slideLayout" Target="../slideLayouts/slideLayout82.xml"/><Relationship Id="rId5" Type="http://schemas.openxmlformats.org/officeDocument/2006/relationships/image" Target="../media/image186.png"/><Relationship Id="rId4" Type="http://schemas.openxmlformats.org/officeDocument/2006/relationships/image" Target="../media/image185.png"/></Relationships>
</file>

<file path=ppt/slides/_rels/slide13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8.xml"/><Relationship Id="rId1" Type="http://schemas.openxmlformats.org/officeDocument/2006/relationships/slideLayout" Target="../slideLayouts/slideLayout82.xml"/><Relationship Id="rId5" Type="http://schemas.openxmlformats.org/officeDocument/2006/relationships/image" Target="../media/image189.png"/><Relationship Id="rId4" Type="http://schemas.openxmlformats.org/officeDocument/2006/relationships/image" Target="../media/image188.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9.xml"/><Relationship Id="rId1" Type="http://schemas.openxmlformats.org/officeDocument/2006/relationships/slideLayout" Target="../slideLayouts/slideLayout82.xml"/><Relationship Id="rId5" Type="http://schemas.openxmlformats.org/officeDocument/2006/relationships/image" Target="../media/image192.png"/><Relationship Id="rId4" Type="http://schemas.openxmlformats.org/officeDocument/2006/relationships/image" Target="../media/image19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2.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60.xml"/><Relationship Id="rId1" Type="http://schemas.openxmlformats.org/officeDocument/2006/relationships/slideLayout" Target="../slideLayouts/slideLayout82.xml"/></Relationships>
</file>

<file path=ppt/slides/_rels/slide143.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61.xml"/><Relationship Id="rId1" Type="http://schemas.openxmlformats.org/officeDocument/2006/relationships/slideLayout" Target="../slideLayouts/slideLayout82.xml"/><Relationship Id="rId4" Type="http://schemas.openxmlformats.org/officeDocument/2006/relationships/image" Target="../media/image195.emf"/></Relationships>
</file>

<file path=ppt/slides/_rels/slide144.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62.xml"/><Relationship Id="rId1" Type="http://schemas.openxmlformats.org/officeDocument/2006/relationships/slideLayout" Target="../slideLayouts/slideLayout82.xml"/></Relationships>
</file>

<file path=ppt/slides/_rels/slide145.xml.rels><?xml version="1.0" encoding="UTF-8" standalone="yes"?>
<Relationships xmlns="http://schemas.openxmlformats.org/package/2006/relationships"><Relationship Id="rId8" Type="http://schemas.microsoft.com/office/2007/relationships/hdphoto" Target="../media/hdphoto46.wdp"/><Relationship Id="rId3" Type="http://schemas.openxmlformats.org/officeDocument/2006/relationships/image" Target="../media/image197.png"/><Relationship Id="rId7" Type="http://schemas.microsoft.com/office/2007/relationships/hdphoto" Target="../media/hdphoto45.wdp"/><Relationship Id="rId2" Type="http://schemas.openxmlformats.org/officeDocument/2006/relationships/notesSlide" Target="../notesSlides/notesSlide63.xml"/><Relationship Id="rId1" Type="http://schemas.openxmlformats.org/officeDocument/2006/relationships/slideLayout" Target="../slideLayouts/slideLayout82.xml"/><Relationship Id="rId6" Type="http://schemas.microsoft.com/office/2007/relationships/hdphoto" Target="../media/hdphoto44.wdp"/><Relationship Id="rId5" Type="http://schemas.openxmlformats.org/officeDocument/2006/relationships/image" Target="../media/image198.png"/><Relationship Id="rId4" Type="http://schemas.microsoft.com/office/2007/relationships/hdphoto" Target="../media/hdphoto43.wdp"/><Relationship Id="rId9" Type="http://schemas.openxmlformats.org/officeDocument/2006/relationships/image" Target="../media/image19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7.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jpg"/><Relationship Id="rId1" Type="http://schemas.openxmlformats.org/officeDocument/2006/relationships/slideLayout" Target="../slideLayouts/slideLayout78.xml"/></Relationships>
</file>

<file path=ppt/slides/_rels/slide14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8.xml"/></Relationships>
</file>

<file path=ppt/slides/_rels/slide149.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204.pn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1.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65.xml"/><Relationship Id="rId1" Type="http://schemas.openxmlformats.org/officeDocument/2006/relationships/slideLayout" Target="../slideLayouts/slideLayout82.xml"/><Relationship Id="rId4" Type="http://schemas.openxmlformats.org/officeDocument/2006/relationships/image" Target="../media/image207.png"/></Relationships>
</file>

<file path=ppt/slides/_rels/slide15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66.xml"/><Relationship Id="rId1" Type="http://schemas.openxmlformats.org/officeDocument/2006/relationships/slideLayout" Target="../slideLayouts/slideLayout82.xml"/><Relationship Id="rId4" Type="http://schemas.openxmlformats.org/officeDocument/2006/relationships/image" Target="../media/image209.png"/></Relationships>
</file>

<file path=ppt/slides/_rels/slide15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7.xml"/><Relationship Id="rId1" Type="http://schemas.openxmlformats.org/officeDocument/2006/relationships/slideLayout" Target="../slideLayouts/slideLayout82.xml"/><Relationship Id="rId5" Type="http://schemas.openxmlformats.org/officeDocument/2006/relationships/image" Target="../media/image212.png"/><Relationship Id="rId4" Type="http://schemas.openxmlformats.org/officeDocument/2006/relationships/image" Target="../media/image21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6.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213.png"/><Relationship Id="rId1" Type="http://schemas.openxmlformats.org/officeDocument/2006/relationships/slideLayout" Target="../slideLayouts/slideLayout78.xml"/></Relationships>
</file>

<file path=ppt/slides/_rels/slide157.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214.png"/><Relationship Id="rId1" Type="http://schemas.openxmlformats.org/officeDocument/2006/relationships/slideLayout" Target="../slideLayouts/slideLayout78.xml"/></Relationships>
</file>

<file path=ppt/slides/_rels/slide15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78.xml"/></Relationships>
</file>

<file path=ppt/slides/_rels/slide16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8.xml"/></Relationships>
</file>

<file path=ppt/slides/_rels/slide163.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220.png"/><Relationship Id="rId1" Type="http://schemas.openxmlformats.org/officeDocument/2006/relationships/slideLayout" Target="../slideLayouts/slideLayout78.xml"/></Relationships>
</file>

<file path=ppt/slides/_rels/slide16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2.xml"/><Relationship Id="rId6" Type="http://schemas.microsoft.com/office/2007/relationships/hdphoto" Target="../media/hdphoto4.wdp"/><Relationship Id="rId5" Type="http://schemas.openxmlformats.org/officeDocument/2006/relationships/image" Target="../media/image58.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72.xml"/><Relationship Id="rId5" Type="http://schemas.microsoft.com/office/2007/relationships/hdphoto" Target="../media/hdphoto7.wdp"/><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2.png"/><Relationship Id="rId1" Type="http://schemas.openxmlformats.org/officeDocument/2006/relationships/slideLayout" Target="../slideLayouts/slideLayout72.xml"/><Relationship Id="rId5" Type="http://schemas.microsoft.com/office/2007/relationships/hdphoto" Target="../media/hdphoto9.wdp"/><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5.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researchtopractice.com/ASCO24Clip"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76.xml"/><Relationship Id="rId5" Type="http://schemas.openxmlformats.org/officeDocument/2006/relationships/image" Target="../media/image72.pn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84.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86.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81.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4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5.xml"/><Relationship Id="rId1" Type="http://schemas.openxmlformats.org/officeDocument/2006/relationships/slideLayout" Target="../slideLayouts/slideLayout181.xml"/><Relationship Id="rId5" Type="http://schemas.openxmlformats.org/officeDocument/2006/relationships/image" Target="../media/image81.emf"/><Relationship Id="rId4" Type="http://schemas.openxmlformats.org/officeDocument/2006/relationships/image" Target="../media/image80.emf"/></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81.xml"/><Relationship Id="rId6" Type="http://schemas.microsoft.com/office/2007/relationships/hdphoto" Target="../media/hdphoto12.wdp"/><Relationship Id="rId5" Type="http://schemas.openxmlformats.org/officeDocument/2006/relationships/image" Target="../media/image83.png"/><Relationship Id="rId4" Type="http://schemas.microsoft.com/office/2007/relationships/hdphoto" Target="../media/hdphoto11.wdp"/></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181.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81.xml"/><Relationship Id="rId4" Type="http://schemas.openxmlformats.org/officeDocument/2006/relationships/image" Target="../media/image86.emf"/></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81.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1.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3.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73.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83.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3.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3.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81.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18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188.xml"/><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19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188.xml"/></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91.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188.xml"/><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191.xml"/><Relationship Id="rId4" Type="http://schemas.microsoft.com/office/2007/relationships/hdphoto" Target="../media/hdphoto13.wdp"/></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191.xml"/><Relationship Id="rId6" Type="http://schemas.microsoft.com/office/2007/relationships/hdphoto" Target="../media/hdphoto15.wdp"/><Relationship Id="rId5" Type="http://schemas.openxmlformats.org/officeDocument/2006/relationships/image" Target="../media/image117.png"/><Relationship Id="rId4" Type="http://schemas.microsoft.com/office/2007/relationships/hdphoto" Target="../media/hdphoto14.wdp"/></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19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188.xml"/><Relationship Id="rId5" Type="http://schemas.openxmlformats.org/officeDocument/2006/relationships/image" Target="../media/image121.png"/><Relationship Id="rId4" Type="http://schemas.openxmlformats.org/officeDocument/2006/relationships/image" Target="../media/image1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8.xml"/><Relationship Id="rId1" Type="http://schemas.openxmlformats.org/officeDocument/2006/relationships/tags" Target="../tags/tag13.xml"/><Relationship Id="rId5" Type="http://schemas.openxmlformats.org/officeDocument/2006/relationships/image" Target="../media/image122.png"/><Relationship Id="rId4" Type="http://schemas.openxmlformats.org/officeDocument/2006/relationships/hyperlink" Target="https://doi.org/10.1073/pnas.1908547116"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hyperlink" Target="https://creativecommons.org/licenses/by-sa/3.0/" TargetMode="External"/><Relationship Id="rId2" Type="http://schemas.openxmlformats.org/officeDocument/2006/relationships/notesSlide" Target="../notesSlides/notesSlide34.xml"/><Relationship Id="rId1" Type="http://schemas.openxmlformats.org/officeDocument/2006/relationships/slideLayout" Target="../slideLayouts/slideLayout188.xml"/><Relationship Id="rId6" Type="http://schemas.openxmlformats.org/officeDocument/2006/relationships/hyperlink" Target="https://en.m.wikipedia.org/wiki/File:Stop.svg" TargetMode="External"/><Relationship Id="rId5" Type="http://schemas.openxmlformats.org/officeDocument/2006/relationships/image" Target="../media/image125.png"/><Relationship Id="rId4" Type="http://schemas.openxmlformats.org/officeDocument/2006/relationships/image" Target="../media/image124.svg"/></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188.xml"/><Relationship Id="rId5" Type="http://schemas.openxmlformats.org/officeDocument/2006/relationships/image" Target="../media/image128.png"/><Relationship Id="rId4" Type="http://schemas.openxmlformats.org/officeDocument/2006/relationships/image" Target="../media/image12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8.xml"/></Relationships>
</file>

<file path=ppt/slides/_rels/slide8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88.xml"/></Relationships>
</file>

<file path=ppt/slides/_rels/slide8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188.xml"/></Relationships>
</file>

<file path=ppt/slides/_rels/slide8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18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8.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99.xml"/><Relationship Id="rId4"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533957"/>
            <a:ext cx="12192000" cy="1742915"/>
          </a:xfrm>
        </p:spPr>
        <p:txBody>
          <a:bodyPr wrap="square" anchor="b">
            <a:noAutofit/>
          </a:bodyPr>
          <a:lstStyle/>
          <a:p>
            <a:r>
              <a:rPr lang="en-US" sz="3800" dirty="0"/>
              <a:t>What Clinicians Want to Know:</a:t>
            </a:r>
            <a:br>
              <a:rPr lang="en-US" sz="3800" dirty="0"/>
            </a:br>
            <a:r>
              <a:rPr lang="en-US" sz="3800" dirty="0"/>
              <a:t>Addressing Current Questions and Controversies </a:t>
            </a:r>
            <a:br>
              <a:rPr lang="en-US" sz="3800" dirty="0"/>
            </a:br>
            <a:r>
              <a:rPr lang="en-US" sz="3800" dirty="0"/>
              <a:t>in the Management of Prostate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26623" y="544522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Andrew J Armstrong,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20769" y="3738287"/>
            <a:ext cx="289721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26623" y="249289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June 1,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p>
        </p:txBody>
      </p:sp>
      <p:sp>
        <p:nvSpPr>
          <p:cNvPr id="2" name="Text Box 6">
            <a:extLst>
              <a:ext uri="{FF2B5EF4-FFF2-40B4-BE49-F238E27FC236}">
                <a16:creationId xmlns:a16="http://schemas.microsoft.com/office/drawing/2014/main" id="{93EDA71E-E962-B573-065F-2561FBC083DC}"/>
              </a:ext>
            </a:extLst>
          </p:cNvPr>
          <p:cNvSpPr txBox="1">
            <a:spLocks noChangeArrowheads="1"/>
          </p:cNvSpPr>
          <p:nvPr/>
        </p:nvSpPr>
        <p:spPr bwMode="auto">
          <a:xfrm>
            <a:off x="1066800" y="4286927"/>
            <a:ext cx="100584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Neeraj Agarwal, MD,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Tanya B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Dorff</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R Smith,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9590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D9AEF-8E93-4F72-8784-99F5B28BC527}"/>
              </a:ext>
            </a:extLst>
          </p:cNvPr>
          <p:cNvSpPr>
            <a:spLocks noGrp="1"/>
          </p:cNvSpPr>
          <p:nvPr>
            <p:ph type="title"/>
          </p:nvPr>
        </p:nvSpPr>
        <p:spPr/>
        <p:txBody>
          <a:bodyPr>
            <a:normAutofit/>
          </a:bodyPr>
          <a:lstStyle/>
          <a:p>
            <a:r>
              <a:rPr lang="en-US"/>
              <a:t>ALSYMPCA: Safety</a:t>
            </a:r>
          </a:p>
        </p:txBody>
      </p:sp>
      <p:sp>
        <p:nvSpPr>
          <p:cNvPr id="10" name="Text Placeholder 9">
            <a:extLst>
              <a:ext uri="{FF2B5EF4-FFF2-40B4-BE49-F238E27FC236}">
                <a16:creationId xmlns:a16="http://schemas.microsoft.com/office/drawing/2014/main" id="{08C0F95A-2F3B-B84D-86F0-C0EEE6BC922D}"/>
              </a:ext>
            </a:extLst>
          </p:cNvPr>
          <p:cNvSpPr>
            <a:spLocks noGrp="1"/>
          </p:cNvSpPr>
          <p:nvPr>
            <p:ph type="body" sz="quarter" idx="14"/>
          </p:nvPr>
        </p:nvSpPr>
        <p:spPr>
          <a:xfrm>
            <a:off x="0" y="6273911"/>
            <a:ext cx="12191999" cy="447609"/>
          </a:xfrm>
        </p:spPr>
        <p:txBody>
          <a:bodyPr/>
          <a:lstStyle/>
          <a:p>
            <a:pPr>
              <a:spcAft>
                <a:spcPts val="0"/>
              </a:spcAft>
            </a:pPr>
            <a:r>
              <a:rPr lang="en-US"/>
              <a:t>AE, adverse event.</a:t>
            </a:r>
          </a:p>
          <a:p>
            <a:pPr>
              <a:spcAft>
                <a:spcPts val="0"/>
              </a:spcAft>
            </a:pPr>
            <a:r>
              <a:rPr lang="da-DK"/>
              <a:t>Parker C, et al. N </a:t>
            </a:r>
            <a:r>
              <a:rPr lang="da-DK" err="1"/>
              <a:t>Engl</a:t>
            </a:r>
            <a:r>
              <a:rPr lang="da-DK"/>
              <a:t> J Med. 2013;369:213-223.</a:t>
            </a:r>
          </a:p>
        </p:txBody>
      </p:sp>
      <p:pic>
        <p:nvPicPr>
          <p:cNvPr id="7" name="Picture 6">
            <a:extLst>
              <a:ext uri="{FF2B5EF4-FFF2-40B4-BE49-F238E27FC236}">
                <a16:creationId xmlns:a16="http://schemas.microsoft.com/office/drawing/2014/main" id="{38F9448E-40DB-4D4A-AC6F-326359AE30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38289" y="127752"/>
            <a:ext cx="6625111" cy="6522900"/>
          </a:xfrm>
          <a:prstGeom prst="rect">
            <a:avLst/>
          </a:prstGeom>
        </p:spPr>
      </p:pic>
      <p:sp>
        <p:nvSpPr>
          <p:cNvPr id="11" name="TextBox 10">
            <a:extLst>
              <a:ext uri="{FF2B5EF4-FFF2-40B4-BE49-F238E27FC236}">
                <a16:creationId xmlns:a16="http://schemas.microsoft.com/office/drawing/2014/main" id="{6516F098-877E-40B4-8BD4-764A33EAC157}"/>
              </a:ext>
            </a:extLst>
          </p:cNvPr>
          <p:cNvSpPr txBox="1"/>
          <p:nvPr/>
        </p:nvSpPr>
        <p:spPr>
          <a:xfrm>
            <a:off x="602672" y="1558888"/>
            <a:ext cx="46439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AEs that occurred in ≥ 5% of patients in the safety population</a:t>
            </a:r>
          </a:p>
        </p:txBody>
      </p:sp>
      <p:sp>
        <p:nvSpPr>
          <p:cNvPr id="2" name="Oval 1"/>
          <p:cNvSpPr/>
          <p:nvPr/>
        </p:nvSpPr>
        <p:spPr>
          <a:xfrm>
            <a:off x="7714211" y="961190"/>
            <a:ext cx="1138844" cy="8343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6758475" y="1999451"/>
            <a:ext cx="1152244" cy="847417"/>
          </a:xfrm>
          <a:prstGeom prst="rect">
            <a:avLst/>
          </a:prstGeom>
        </p:spPr>
      </p:pic>
      <p:sp>
        <p:nvSpPr>
          <p:cNvPr id="6" name="Right Arrow 5"/>
          <p:cNvSpPr/>
          <p:nvPr/>
        </p:nvSpPr>
        <p:spPr>
          <a:xfrm>
            <a:off x="4838007" y="5694218"/>
            <a:ext cx="408577" cy="91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4834477" y="5114525"/>
            <a:ext cx="408577" cy="91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250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59834" y="214191"/>
            <a:ext cx="11472332" cy="828675"/>
          </a:xfrm>
        </p:spPr>
        <p:txBody>
          <a:bodyPr>
            <a:normAutofit fontScale="90000"/>
          </a:bodyPr>
          <a:lstStyle/>
          <a:p>
            <a:r>
              <a:rPr lang="it-IT" dirty="0"/>
              <a:t>ERA-223: </a:t>
            </a:r>
            <a:r>
              <a:rPr lang="it-IT" dirty="0" err="1"/>
              <a:t>Abi</a:t>
            </a:r>
            <a:r>
              <a:rPr lang="it-IT" dirty="0"/>
              <a:t> + Prednisone or Prednisolone ± Radium 223 </a:t>
            </a:r>
            <a:endParaRPr lang="en-US" dirty="0"/>
          </a:p>
        </p:txBody>
      </p:sp>
      <p:sp>
        <p:nvSpPr>
          <p:cNvPr id="2" name="Text Placeholder 1">
            <a:extLst>
              <a:ext uri="{FF2B5EF4-FFF2-40B4-BE49-F238E27FC236}">
                <a16:creationId xmlns:a16="http://schemas.microsoft.com/office/drawing/2014/main" id="{23B8B5F4-2E49-7245-96FB-87A1FA141957}"/>
              </a:ext>
            </a:extLst>
          </p:cNvPr>
          <p:cNvSpPr>
            <a:spLocks noGrp="1"/>
          </p:cNvSpPr>
          <p:nvPr>
            <p:ph type="body" sz="quarter" idx="14"/>
          </p:nvPr>
        </p:nvSpPr>
        <p:spPr>
          <a:xfrm>
            <a:off x="2698407" y="6009127"/>
            <a:ext cx="5065436" cy="745126"/>
          </a:xfrm>
        </p:spPr>
        <p:txBody>
          <a:bodyPr/>
          <a:lstStyle/>
          <a:p>
            <a:r>
              <a:rPr lang="en-US" dirty="0"/>
              <a:t>BM, bone metastasis; IV, intravenous; SSE, symptomatic skeletal events.</a:t>
            </a:r>
          </a:p>
          <a:p>
            <a:r>
              <a:rPr lang="en-US" dirty="0"/>
              <a:t>Smith MR, et al. Lancet Oncol. 2019;20:408-419.</a:t>
            </a:r>
          </a:p>
        </p:txBody>
      </p:sp>
      <p:sp>
        <p:nvSpPr>
          <p:cNvPr id="3" name="Text Placeholder 2">
            <a:extLst>
              <a:ext uri="{FF2B5EF4-FFF2-40B4-BE49-F238E27FC236}">
                <a16:creationId xmlns:a16="http://schemas.microsoft.com/office/drawing/2014/main" id="{DCDC264E-947C-4F47-BE7C-C7A62AEEC3A3}"/>
              </a:ext>
            </a:extLst>
          </p:cNvPr>
          <p:cNvSpPr>
            <a:spLocks noGrp="1"/>
          </p:cNvSpPr>
          <p:nvPr>
            <p:ph type="body" sz="quarter" idx="15"/>
          </p:nvPr>
        </p:nvSpPr>
        <p:spPr>
          <a:xfrm>
            <a:off x="0" y="1082675"/>
            <a:ext cx="2698407" cy="5596128"/>
          </a:xfrm>
        </p:spPr>
        <p:txBody>
          <a:bodyPr tIns="274320" rIns="274320" anchor="ctr" anchorCtr="0">
            <a:normAutofit/>
          </a:bodyPr>
          <a:lstStyle/>
          <a:p>
            <a:pPr lvl="0" defTabSz="457200">
              <a:lnSpc>
                <a:spcPct val="100000"/>
              </a:lnSpc>
              <a:spcBef>
                <a:spcPts val="1800"/>
              </a:spcBef>
              <a:spcAft>
                <a:spcPts val="600"/>
              </a:spcAft>
            </a:pPr>
            <a:r>
              <a:rPr lang="en-GB" sz="1800" b="1" dirty="0">
                <a:solidFill>
                  <a:srgbClr val="FD8831"/>
                </a:solidFill>
              </a:rPr>
              <a:t>Patient population</a:t>
            </a:r>
          </a:p>
          <a:p>
            <a:pPr marL="251460" lvl="0" indent="-251460" defTabSz="457200">
              <a:lnSpc>
                <a:spcPct val="100000"/>
              </a:lnSpc>
              <a:spcAft>
                <a:spcPts val="1200"/>
              </a:spcAft>
              <a:buClr>
                <a:srgbClr val="FD8831"/>
              </a:buClr>
              <a:buFont typeface="Wingdings" panose="05000000000000000000" pitchFamily="2" charset="2"/>
              <a:buChar char="§"/>
            </a:pPr>
            <a:r>
              <a:rPr lang="en-US" sz="1400" b="0" dirty="0">
                <a:solidFill>
                  <a:srgbClr val="47484F"/>
                </a:solidFill>
              </a:rPr>
              <a:t>Different from ALSYMPCA</a:t>
            </a:r>
          </a:p>
          <a:p>
            <a:pPr marL="611460" lvl="1" indent="-251460" defTabSz="457200">
              <a:lnSpc>
                <a:spcPct val="100000"/>
              </a:lnSpc>
              <a:buClr>
                <a:srgbClr val="FD8831"/>
              </a:buClr>
            </a:pPr>
            <a:r>
              <a:rPr lang="en-US" sz="1400" dirty="0">
                <a:solidFill>
                  <a:srgbClr val="47484F"/>
                </a:solidFill>
              </a:rPr>
              <a:t>Asymptomatic</a:t>
            </a:r>
          </a:p>
          <a:p>
            <a:pPr marL="611460" lvl="1" indent="-251460" defTabSz="457200">
              <a:lnSpc>
                <a:spcPct val="100000"/>
              </a:lnSpc>
              <a:buClr>
                <a:srgbClr val="FD8831"/>
              </a:buClr>
            </a:pPr>
            <a:r>
              <a:rPr lang="en-US" sz="1400" b="0" dirty="0">
                <a:solidFill>
                  <a:srgbClr val="47484F"/>
                </a:solidFill>
              </a:rPr>
              <a:t>Chemo naive </a:t>
            </a:r>
          </a:p>
          <a:p>
            <a:pPr lvl="0" defTabSz="457200">
              <a:lnSpc>
                <a:spcPct val="100000"/>
              </a:lnSpc>
              <a:spcBef>
                <a:spcPts val="1800"/>
              </a:spcBef>
              <a:spcAft>
                <a:spcPts val="600"/>
              </a:spcAft>
            </a:pPr>
            <a:r>
              <a:rPr lang="en-GB" sz="1800" b="1" dirty="0">
                <a:solidFill>
                  <a:srgbClr val="FD8831"/>
                </a:solidFill>
              </a:rPr>
              <a:t>Radium 223</a:t>
            </a:r>
          </a:p>
          <a:p>
            <a:pPr marL="251460" lvl="0" indent="-251460" defTabSz="457200">
              <a:lnSpc>
                <a:spcPct val="100000"/>
              </a:lnSpc>
              <a:spcAft>
                <a:spcPts val="0"/>
              </a:spcAft>
              <a:buClr>
                <a:srgbClr val="FD8831"/>
              </a:buClr>
              <a:buFont typeface="Wingdings" panose="05000000000000000000" pitchFamily="2" charset="2"/>
              <a:buChar char="§"/>
            </a:pPr>
            <a:r>
              <a:rPr lang="en-US" sz="1400" b="0" dirty="0">
                <a:solidFill>
                  <a:srgbClr val="47484F"/>
                </a:solidFill>
              </a:rPr>
              <a:t>Combined with </a:t>
            </a:r>
            <a:r>
              <a:rPr lang="en-US" sz="1400" dirty="0">
                <a:solidFill>
                  <a:srgbClr val="47484F"/>
                </a:solidFill>
              </a:rPr>
              <a:t>A</a:t>
            </a:r>
            <a:r>
              <a:rPr lang="en-US" sz="1400" b="0" dirty="0">
                <a:solidFill>
                  <a:srgbClr val="47484F"/>
                </a:solidFill>
              </a:rPr>
              <a:t>bi plus prednisone or prednisolone</a:t>
            </a:r>
          </a:p>
          <a:p>
            <a:pPr marL="251460" indent="-251460" defTabSz="457200">
              <a:lnSpc>
                <a:spcPct val="100000"/>
              </a:lnSpc>
              <a:spcAft>
                <a:spcPts val="0"/>
              </a:spcAft>
              <a:buClr>
                <a:srgbClr val="FD8831"/>
              </a:buClr>
              <a:buFont typeface="Wingdings" panose="05000000000000000000" pitchFamily="2" charset="2"/>
              <a:buChar char="§"/>
            </a:pPr>
            <a:endParaRPr lang="en-GB" sz="1200" dirty="0">
              <a:solidFill>
                <a:srgbClr val="FD8831"/>
              </a:solidFill>
              <a:ea typeface="+mn-lt"/>
              <a:cs typeface="Arial" panose="020B0604020202020204" pitchFamily="34" charset="0"/>
            </a:endParaRPr>
          </a:p>
          <a:p>
            <a:pPr defTabSz="457200">
              <a:lnSpc>
                <a:spcPct val="100000"/>
              </a:lnSpc>
              <a:spcAft>
                <a:spcPts val="0"/>
              </a:spcAft>
            </a:pPr>
            <a:r>
              <a:rPr lang="en-US" sz="1800" b="1" dirty="0">
                <a:solidFill>
                  <a:srgbClr val="FD8831"/>
                </a:solidFill>
                <a:ea typeface="+mn-lt"/>
                <a:cs typeface="Arial" panose="020B0604020202020204" pitchFamily="34" charset="0"/>
              </a:rPr>
              <a:t>Locations</a:t>
            </a:r>
            <a:endParaRPr lang="en-US" sz="1800" b="1" dirty="0"/>
          </a:p>
          <a:p>
            <a:pPr marL="285750" indent="-285750" defTabSz="457200">
              <a:lnSpc>
                <a:spcPct val="100000"/>
              </a:lnSpc>
              <a:spcAft>
                <a:spcPts val="0"/>
              </a:spcAft>
              <a:buClr>
                <a:schemeClr val="accent6"/>
              </a:buClr>
              <a:buFont typeface="Wingdings" panose="05000000000000000000" pitchFamily="2" charset="2"/>
              <a:buChar char="§"/>
            </a:pPr>
            <a:r>
              <a:rPr lang="en-US" sz="1400" dirty="0">
                <a:ea typeface="+mn-lt"/>
                <a:cs typeface="Arial" panose="020B0604020202020204" pitchFamily="34" charset="0"/>
              </a:rPr>
              <a:t>Conducted in North America, Europe, Asia, Australia, Brazil, and Israel at 168 sites</a:t>
            </a:r>
          </a:p>
        </p:txBody>
      </p:sp>
      <p:sp>
        <p:nvSpPr>
          <p:cNvPr id="22" name="TextBox 21"/>
          <p:cNvSpPr txBox="1"/>
          <p:nvPr/>
        </p:nvSpPr>
        <p:spPr>
          <a:xfrm>
            <a:off x="2858224" y="1429177"/>
            <a:ext cx="2303381" cy="3447098"/>
          </a:xfrm>
          <a:prstGeom prst="rect">
            <a:avLst/>
          </a:prstGeom>
          <a:noFill/>
        </p:spPr>
        <p:txBody>
          <a:bodyPr wrap="square" lIns="0" tIns="0" rIns="18000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Eligible Patients: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Asymptomatic or mildly symptomatic</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Chemo-naive BM patients with CRPC</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No known brain or visceral metastasis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ECOG PS 0 or 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F3853"/>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Stratification: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Geographic region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Concurrent use of bisphosphonate vs denosumab vs none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0F3853"/>
                </a:solidFill>
                <a:effectLst/>
                <a:uLnTx/>
                <a:uFillTx/>
                <a:latin typeface="Arial" panose="020B0604020202020204" pitchFamily="34" charset="0"/>
                <a:ea typeface="+mn-ea"/>
                <a:cs typeface="+mn-cs"/>
              </a:rPr>
              <a:t>Total ALP &gt; 90 U/L          vs ≤ 90 U/L</a:t>
            </a:r>
          </a:p>
        </p:txBody>
      </p:sp>
      <p:sp>
        <p:nvSpPr>
          <p:cNvPr id="38" name="TextBox 37"/>
          <p:cNvSpPr txBox="1"/>
          <p:nvPr/>
        </p:nvSpPr>
        <p:spPr>
          <a:xfrm>
            <a:off x="9881095" y="2274663"/>
            <a:ext cx="1846102" cy="1959475"/>
          </a:xfrm>
          <a:prstGeom prst="rect">
            <a:avLst/>
          </a:prstGeom>
          <a:solidFill>
            <a:srgbClr val="FFF3EB">
              <a:alpha val="99000"/>
            </a:srgbClr>
          </a:solidFill>
        </p:spPr>
        <p:txBody>
          <a:bodyPr wrap="square" lIns="216000" tIns="216000" rIns="216000" bIns="216000" rtlCol="0" anchor="ctr" anchorCtr="0">
            <a:norm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srgbClr val="47484F"/>
                </a:solidFill>
                <a:effectLst/>
                <a:uLnTx/>
                <a:uFillTx/>
                <a:latin typeface="Arial" panose="020B0604020202020204" pitchFamily="34" charset="0"/>
                <a:ea typeface="+mn-ea"/>
                <a:cs typeface="+mn-cs"/>
              </a:rPr>
              <a:t>SSE-free survival</a:t>
            </a:r>
          </a:p>
        </p:txBody>
      </p:sp>
      <p:sp>
        <p:nvSpPr>
          <p:cNvPr id="39" name="TextBox 38"/>
          <p:cNvSpPr txBox="1"/>
          <p:nvPr/>
        </p:nvSpPr>
        <p:spPr>
          <a:xfrm>
            <a:off x="8333717" y="4845808"/>
            <a:ext cx="3373119" cy="1549654"/>
          </a:xfrm>
          <a:prstGeom prst="rect">
            <a:avLst/>
          </a:prstGeom>
          <a:solidFill>
            <a:schemeClr val="accent6">
              <a:lumMod val="20000"/>
              <a:lumOff val="80000"/>
              <a:alpha val="99000"/>
            </a:schemeClr>
          </a:solidFill>
        </p:spPr>
        <p:txBody>
          <a:bodyPr wrap="square" lIns="216000" tIns="216000" rIns="216000" bIns="216000" rtlCol="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Long-term follow-up </a:t>
            </a:r>
          </a:p>
          <a:p>
            <a:pPr marL="342900" marR="0" lvl="0" indent="-342900" algn="l" defTabSz="800100" rtl="0" eaLnBrk="1" fontAlgn="auto" latinLnBrk="0" hangingPunct="1">
              <a:lnSpc>
                <a:spcPct val="120000"/>
              </a:lnSpc>
              <a:spcBef>
                <a:spcPct val="0"/>
              </a:spcBef>
              <a:spcAft>
                <a:spcPts val="714"/>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Phone call every 6 </a:t>
            </a:r>
            <a:r>
              <a:rPr kumimoji="0" lang="en-US" sz="1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mo</a:t>
            </a: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 until 7 y after the last dose of radium 223 or death</a:t>
            </a:r>
          </a:p>
          <a:p>
            <a:pPr marL="342900" marR="0" lvl="0" indent="-342900" algn="l" defTabSz="800100" rtl="0" eaLnBrk="1" fontAlgn="auto" latinLnBrk="0" hangingPunct="1">
              <a:lnSpc>
                <a:spcPct val="90000"/>
              </a:lnSpc>
              <a:spcBef>
                <a:spcPct val="0"/>
              </a:spcBef>
              <a:spcAft>
                <a:spcPts val="714"/>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OS, long-term safety </a:t>
            </a:r>
          </a:p>
        </p:txBody>
      </p:sp>
      <p:grpSp>
        <p:nvGrpSpPr>
          <p:cNvPr id="29" name="Group 28"/>
          <p:cNvGrpSpPr/>
          <p:nvPr/>
        </p:nvGrpSpPr>
        <p:grpSpPr>
          <a:xfrm>
            <a:off x="5513115" y="1917686"/>
            <a:ext cx="2303381" cy="1169101"/>
            <a:chOff x="2434358" y="2822811"/>
            <a:chExt cx="2210449" cy="665716"/>
          </a:xfrm>
        </p:grpSpPr>
        <p:sp>
          <p:nvSpPr>
            <p:cNvPr id="31" name="TextBox 30"/>
            <p:cNvSpPr txBox="1"/>
            <p:nvPr/>
          </p:nvSpPr>
          <p:spPr>
            <a:xfrm>
              <a:off x="2434358" y="2822811"/>
              <a:ext cx="2210449" cy="665716"/>
            </a:xfrm>
            <a:prstGeom prst="rect">
              <a:avLst/>
            </a:prstGeom>
            <a:solidFill>
              <a:srgbClr val="E9F1F7"/>
            </a:solidFill>
          </p:spPr>
          <p:txBody>
            <a:bodyPr wrap="square" lIns="180000" tIns="0" rIns="18000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Radium 223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55 </a:t>
              </a:r>
              <a:r>
                <a:rPr kumimoji="0" lang="en-US" sz="1400" b="0" i="0" u="none" strike="noStrike" kern="1200" cap="none" spc="0" normalizeH="0" baseline="0" noProof="0" dirty="0" err="1">
                  <a:ln>
                    <a:noFill/>
                  </a:ln>
                  <a:solidFill>
                    <a:srgbClr val="116EA7"/>
                  </a:solidFill>
                  <a:effectLst/>
                  <a:uLnTx/>
                  <a:uFillTx/>
                  <a:latin typeface="Arial" panose="020B0604020202020204" pitchFamily="34" charset="0"/>
                  <a:ea typeface="+mn-ea"/>
                  <a:cs typeface="+mn-cs"/>
                </a:rPr>
                <a:t>kBq</a:t>
              </a:r>
              <a:r>
                <a:rPr kumimoji="0" lang="en-US" sz="1400" b="0"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/kg every 4 </a:t>
              </a:r>
              <a:r>
                <a:rPr kumimoji="0" lang="en-US" sz="1400" b="0" i="0" u="none" strike="noStrike" kern="1200" cap="none" spc="0" normalizeH="0" baseline="0" noProof="0" dirty="0" err="1">
                  <a:ln>
                    <a:noFill/>
                  </a:ln>
                  <a:solidFill>
                    <a:srgbClr val="116EA7"/>
                  </a:solidFill>
                  <a:effectLst/>
                  <a:uLnTx/>
                  <a:uFillTx/>
                  <a:latin typeface="Arial" panose="020B0604020202020204" pitchFamily="34" charset="0"/>
                  <a:ea typeface="+mn-ea"/>
                  <a:cs typeface="+mn-cs"/>
                </a:rPr>
                <a:t>wk</a:t>
              </a:r>
              <a:r>
                <a:rPr kumimoji="0" lang="en-US" sz="1400" b="0"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 × 6 IV + Abi + prednisone or prednisolone</a:t>
              </a:r>
            </a:p>
          </p:txBody>
        </p:sp>
        <p:sp>
          <p:nvSpPr>
            <p:cNvPr id="32" name="Rectangle 31"/>
            <p:cNvSpPr/>
            <p:nvPr/>
          </p:nvSpPr>
          <p:spPr>
            <a:xfrm>
              <a:off x="2434358" y="2822811"/>
              <a:ext cx="54864" cy="6657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35" name="Group 34"/>
          <p:cNvGrpSpPr/>
          <p:nvPr/>
        </p:nvGrpSpPr>
        <p:grpSpPr>
          <a:xfrm>
            <a:off x="5478721" y="3481305"/>
            <a:ext cx="2337776" cy="1169101"/>
            <a:chOff x="2434358" y="2822811"/>
            <a:chExt cx="2210449" cy="665716"/>
          </a:xfrm>
        </p:grpSpPr>
        <p:sp>
          <p:nvSpPr>
            <p:cNvPr id="36" name="TextBox 35"/>
            <p:cNvSpPr txBox="1"/>
            <p:nvPr/>
          </p:nvSpPr>
          <p:spPr>
            <a:xfrm>
              <a:off x="2434358" y="2822811"/>
              <a:ext cx="2210449" cy="665716"/>
            </a:xfrm>
            <a:prstGeom prst="rect">
              <a:avLst/>
            </a:prstGeom>
            <a:solidFill>
              <a:schemeClr val="accent1">
                <a:alpha val="10000"/>
              </a:schemeClr>
            </a:solidFill>
          </p:spPr>
          <p:txBody>
            <a:bodyPr wrap="square" lIns="180000" tIns="0" rIns="18000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Matching placebo              + Abi + prednisone            or prednisolone</a:t>
              </a:r>
            </a:p>
          </p:txBody>
        </p:sp>
        <p:sp>
          <p:nvSpPr>
            <p:cNvPr id="37" name="Rectangle 36"/>
            <p:cNvSpPr/>
            <p:nvPr/>
          </p:nvSpPr>
          <p:spPr>
            <a:xfrm>
              <a:off x="2434358" y="2822811"/>
              <a:ext cx="54864" cy="6657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cxnSp>
        <p:nvCxnSpPr>
          <p:cNvPr id="20" name="Elbow Connector 19">
            <a:extLst>
              <a:ext uri="{FF2B5EF4-FFF2-40B4-BE49-F238E27FC236}">
                <a16:creationId xmlns:a16="http://schemas.microsoft.com/office/drawing/2014/main" id="{1D4C3D90-3A5A-E547-A0B3-DA3D0615339D}"/>
              </a:ext>
            </a:extLst>
          </p:cNvPr>
          <p:cNvCxnSpPr>
            <a:cxnSpLocks/>
          </p:cNvCxnSpPr>
          <p:nvPr/>
        </p:nvCxnSpPr>
        <p:spPr>
          <a:xfrm rot="10800000" flipV="1">
            <a:off x="5513488" y="2601693"/>
            <a:ext cx="12700" cy="1646984"/>
          </a:xfrm>
          <a:prstGeom prst="bentConnector3">
            <a:avLst>
              <a:gd name="adj1" fmla="val 3752543"/>
            </a:avLst>
          </a:prstGeom>
          <a:ln w="9525">
            <a:solidFill>
              <a:schemeClr val="tx1">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BDF951-7044-8541-BBE4-232BC71A134B}"/>
              </a:ext>
            </a:extLst>
          </p:cNvPr>
          <p:cNvCxnSpPr>
            <a:cxnSpLocks/>
          </p:cNvCxnSpPr>
          <p:nvPr/>
        </p:nvCxnSpPr>
        <p:spPr>
          <a:xfrm flipH="1">
            <a:off x="4529143" y="3342306"/>
            <a:ext cx="512618" cy="2818"/>
          </a:xfrm>
          <a:prstGeom prst="line">
            <a:avLst/>
          </a:prstGeom>
          <a:ln w="9525">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EB46C989-970D-41BA-B39E-E4CB576D0791}"/>
              </a:ext>
            </a:extLst>
          </p:cNvPr>
          <p:cNvSpPr/>
          <p:nvPr/>
        </p:nvSpPr>
        <p:spPr>
          <a:xfrm>
            <a:off x="4569115" y="2878248"/>
            <a:ext cx="432673" cy="4248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R</a:t>
            </a:r>
          </a:p>
        </p:txBody>
      </p:sp>
      <p:sp>
        <p:nvSpPr>
          <p:cNvPr id="9" name="Arrow: Right 8">
            <a:extLst>
              <a:ext uri="{FF2B5EF4-FFF2-40B4-BE49-F238E27FC236}">
                <a16:creationId xmlns:a16="http://schemas.microsoft.com/office/drawing/2014/main" id="{1DE0DB3F-E97C-4F63-B978-4AAE301B8DF8}"/>
              </a:ext>
            </a:extLst>
          </p:cNvPr>
          <p:cNvSpPr/>
          <p:nvPr/>
        </p:nvSpPr>
        <p:spPr>
          <a:xfrm>
            <a:off x="7816495" y="2343333"/>
            <a:ext cx="1988629" cy="34791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Arrow: Right 23">
            <a:extLst>
              <a:ext uri="{FF2B5EF4-FFF2-40B4-BE49-F238E27FC236}">
                <a16:creationId xmlns:a16="http://schemas.microsoft.com/office/drawing/2014/main" id="{36C5A1D4-983B-4257-91E4-AB4434272247}"/>
              </a:ext>
            </a:extLst>
          </p:cNvPr>
          <p:cNvSpPr/>
          <p:nvPr/>
        </p:nvSpPr>
        <p:spPr>
          <a:xfrm>
            <a:off x="7818196" y="3935302"/>
            <a:ext cx="1986928" cy="34791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F685E9BB-2402-41BB-AA22-586C0ACD37C5}"/>
              </a:ext>
            </a:extLst>
          </p:cNvPr>
          <p:cNvSpPr txBox="1"/>
          <p:nvPr/>
        </p:nvSpPr>
        <p:spPr>
          <a:xfrm>
            <a:off x="7763843" y="2725942"/>
            <a:ext cx="2127809"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Active follow-up in    clinic (clinic visit         every 3 </a:t>
            </a:r>
            <a:r>
              <a:rPr kumimoji="0" 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mo</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until          SSE or death or  inability to travel)</a:t>
            </a:r>
          </a:p>
        </p:txBody>
      </p:sp>
      <p:sp>
        <p:nvSpPr>
          <p:cNvPr id="11" name="Arrow: Down 10">
            <a:extLst>
              <a:ext uri="{FF2B5EF4-FFF2-40B4-BE49-F238E27FC236}">
                <a16:creationId xmlns:a16="http://schemas.microsoft.com/office/drawing/2014/main" id="{CBD721CB-0CEA-47CF-B544-63F9B637E877}"/>
              </a:ext>
            </a:extLst>
          </p:cNvPr>
          <p:cNvSpPr/>
          <p:nvPr/>
        </p:nvSpPr>
        <p:spPr>
          <a:xfrm>
            <a:off x="10518606" y="4234138"/>
            <a:ext cx="560439" cy="61167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1E2FB9D0-A36A-4580-9A05-56EEA58DE710}"/>
              </a:ext>
            </a:extLst>
          </p:cNvPr>
          <p:cNvSpPr/>
          <p:nvPr/>
        </p:nvSpPr>
        <p:spPr>
          <a:xfrm>
            <a:off x="4529143" y="4984599"/>
            <a:ext cx="3570080" cy="37173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Imaging with CT and bone scan</a:t>
            </a:r>
          </a:p>
        </p:txBody>
      </p:sp>
    </p:spTree>
    <p:extLst>
      <p:ext uri="{BB962C8B-B14F-4D97-AF65-F5344CB8AC3E}">
        <p14:creationId xmlns:p14="http://schemas.microsoft.com/office/powerpoint/2010/main" val="175008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90AD-4290-46A5-A685-1AFD55587986}"/>
              </a:ext>
            </a:extLst>
          </p:cNvPr>
          <p:cNvSpPr>
            <a:spLocks noGrp="1"/>
          </p:cNvSpPr>
          <p:nvPr>
            <p:ph type="title"/>
          </p:nvPr>
        </p:nvSpPr>
        <p:spPr/>
        <p:txBody>
          <a:bodyPr>
            <a:normAutofit fontScale="90000"/>
          </a:bodyPr>
          <a:lstStyle/>
          <a:p>
            <a:r>
              <a:rPr lang="en-US" sz="3400"/>
              <a:t>ERA-223 Stopped Early by IDMC for Adverse Findings: Fracture</a:t>
            </a:r>
          </a:p>
        </p:txBody>
      </p:sp>
      <p:sp>
        <p:nvSpPr>
          <p:cNvPr id="3" name="Text Placeholder 2">
            <a:extLst>
              <a:ext uri="{FF2B5EF4-FFF2-40B4-BE49-F238E27FC236}">
                <a16:creationId xmlns:a16="http://schemas.microsoft.com/office/drawing/2014/main" id="{9EDEB4D1-863A-4159-8422-1076317B7BF2}"/>
              </a:ext>
            </a:extLst>
          </p:cNvPr>
          <p:cNvSpPr>
            <a:spLocks noGrp="1"/>
          </p:cNvSpPr>
          <p:nvPr>
            <p:ph type="body" sz="quarter" idx="14"/>
          </p:nvPr>
        </p:nvSpPr>
        <p:spPr>
          <a:xfrm>
            <a:off x="0" y="6277876"/>
            <a:ext cx="12191999" cy="447609"/>
          </a:xfrm>
        </p:spPr>
        <p:txBody>
          <a:bodyPr/>
          <a:lstStyle/>
          <a:p>
            <a:r>
              <a:rPr lang="en-US" dirty="0"/>
              <a:t>IDMC, independent data monitoring committee; KM, Kaplan-Meier; SSE, symptomatic skeletal events</a:t>
            </a:r>
          </a:p>
          <a:p>
            <a:r>
              <a:rPr lang="en-US" dirty="0"/>
              <a:t>EMA. March 13, 2018. Accessed November 7, 2022. https://www.ema.europa.eu/en/documents/referral/xofigo-article-20-procedure-assessment-report-provisional-measures_en.pdf</a:t>
            </a:r>
          </a:p>
        </p:txBody>
      </p:sp>
      <p:sp>
        <p:nvSpPr>
          <p:cNvPr id="6" name="TextBox 5">
            <a:extLst>
              <a:ext uri="{FF2B5EF4-FFF2-40B4-BE49-F238E27FC236}">
                <a16:creationId xmlns:a16="http://schemas.microsoft.com/office/drawing/2014/main" id="{49A2365E-E505-46BB-80A0-ABF86B0393E0}"/>
              </a:ext>
            </a:extLst>
          </p:cNvPr>
          <p:cNvSpPr txBox="1"/>
          <p:nvPr/>
        </p:nvSpPr>
        <p:spPr>
          <a:xfrm>
            <a:off x="1079618" y="1516067"/>
            <a:ext cx="4532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KM Curve of Time to First Fracture</a:t>
            </a:r>
          </a:p>
        </p:txBody>
      </p:sp>
      <p:pic>
        <p:nvPicPr>
          <p:cNvPr id="7" name="Picture 6">
            <a:extLst>
              <a:ext uri="{FF2B5EF4-FFF2-40B4-BE49-F238E27FC236}">
                <a16:creationId xmlns:a16="http://schemas.microsoft.com/office/drawing/2014/main" id="{20D03AE0-9F73-4F14-BEE6-D3781A1337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913950"/>
            <a:ext cx="6691907" cy="4306824"/>
          </a:xfrm>
          <a:prstGeom prst="rect">
            <a:avLst/>
          </a:prstGeom>
        </p:spPr>
      </p:pic>
      <p:sp>
        <p:nvSpPr>
          <p:cNvPr id="8" name="TextBox 7">
            <a:extLst>
              <a:ext uri="{FF2B5EF4-FFF2-40B4-BE49-F238E27FC236}">
                <a16:creationId xmlns:a16="http://schemas.microsoft.com/office/drawing/2014/main" id="{FF6560AF-A8A6-400C-B3CB-BB54BFE0853C}"/>
              </a:ext>
            </a:extLst>
          </p:cNvPr>
          <p:cNvSpPr txBox="1"/>
          <p:nvPr/>
        </p:nvSpPr>
        <p:spPr>
          <a:xfrm rot="16200000">
            <a:off x="-1269991" y="3647947"/>
            <a:ext cx="3030097"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of patients free from fractures or SSEs</a:t>
            </a:r>
          </a:p>
        </p:txBody>
      </p:sp>
      <p:pic>
        <p:nvPicPr>
          <p:cNvPr id="9" name="Picture 8">
            <a:extLst>
              <a:ext uri="{FF2B5EF4-FFF2-40B4-BE49-F238E27FC236}">
                <a16:creationId xmlns:a16="http://schemas.microsoft.com/office/drawing/2014/main" id="{6B181C54-4C63-4B67-BEE4-9E15C799C6E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98501" y="2105334"/>
            <a:ext cx="5564780" cy="4046084"/>
          </a:xfrm>
          <a:prstGeom prst="rect">
            <a:avLst/>
          </a:prstGeom>
        </p:spPr>
      </p:pic>
      <p:sp>
        <p:nvSpPr>
          <p:cNvPr id="10" name="TextBox 9">
            <a:extLst>
              <a:ext uri="{FF2B5EF4-FFF2-40B4-BE49-F238E27FC236}">
                <a16:creationId xmlns:a16="http://schemas.microsoft.com/office/drawing/2014/main" id="{560127EF-16E6-4A8F-98E4-9DBC0238B296}"/>
              </a:ext>
            </a:extLst>
          </p:cNvPr>
          <p:cNvSpPr txBox="1"/>
          <p:nvPr/>
        </p:nvSpPr>
        <p:spPr>
          <a:xfrm>
            <a:off x="6939665" y="1488107"/>
            <a:ext cx="4532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KM Estimates of OS in ITT Population</a:t>
            </a:r>
          </a:p>
        </p:txBody>
      </p:sp>
      <p:sp>
        <p:nvSpPr>
          <p:cNvPr id="11" name="Text Placeholder 2">
            <a:extLst>
              <a:ext uri="{FF2B5EF4-FFF2-40B4-BE49-F238E27FC236}">
                <a16:creationId xmlns:a16="http://schemas.microsoft.com/office/drawing/2014/main" id="{9EDEB4D1-863A-4159-8422-1076317B7BF2}"/>
              </a:ext>
            </a:extLst>
          </p:cNvPr>
          <p:cNvSpPr txBox="1">
            <a:spLocks/>
          </p:cNvSpPr>
          <p:nvPr/>
        </p:nvSpPr>
        <p:spPr>
          <a:xfrm>
            <a:off x="-1" y="1142043"/>
            <a:ext cx="12191999" cy="278332"/>
          </a:xfrm>
          <a:prstGeom prst="rect">
            <a:avLst/>
          </a:prstGeom>
          <a:noFill/>
        </p:spPr>
        <p:txBody>
          <a:bodyPr vert="horz" wrap="square" lIns="180000" tIns="36000" rIns="180000" bIns="72000" rtlCol="0" anchor="b" anchorCtr="0">
            <a:sp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11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Smith MR, et al. Lancet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2019;20:408-419.</a:t>
            </a:r>
          </a:p>
        </p:txBody>
      </p:sp>
    </p:spTree>
    <p:extLst>
      <p:ext uri="{BB962C8B-B14F-4D97-AF65-F5344CB8AC3E}">
        <p14:creationId xmlns:p14="http://schemas.microsoft.com/office/powerpoint/2010/main" val="1892287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D31C7-6F88-4254-8453-4D632075B7FA}"/>
              </a:ext>
            </a:extLst>
          </p:cNvPr>
          <p:cNvSpPr>
            <a:spLocks noGrp="1"/>
          </p:cNvSpPr>
          <p:nvPr>
            <p:ph type="title"/>
          </p:nvPr>
        </p:nvSpPr>
        <p:spPr>
          <a:xfrm>
            <a:off x="243013" y="143008"/>
            <a:ext cx="11053232" cy="828675"/>
          </a:xfrm>
        </p:spPr>
        <p:txBody>
          <a:bodyPr>
            <a:noAutofit/>
          </a:bodyPr>
          <a:lstStyle/>
          <a:p>
            <a:r>
              <a:rPr lang="en-US" sz="2400" b="1" dirty="0"/>
              <a:t>PEACE III: </a:t>
            </a:r>
            <a:r>
              <a:rPr lang="en-US" sz="2400" dirty="0"/>
              <a:t>Phase 3 Trial to Assess Whether Upfront Enzalutamide and Radium 223 Improves rPFS1 vs Enzalutamide Alone in Patients With CRPC Metastatic to Bone</a:t>
            </a:r>
          </a:p>
        </p:txBody>
      </p:sp>
      <p:sp>
        <p:nvSpPr>
          <p:cNvPr id="4" name="Content Placeholder 3">
            <a:extLst>
              <a:ext uri="{FF2B5EF4-FFF2-40B4-BE49-F238E27FC236}">
                <a16:creationId xmlns:a16="http://schemas.microsoft.com/office/drawing/2014/main" id="{008BEC01-D740-4DD5-BFFC-82F4AE84B56A}"/>
              </a:ext>
            </a:extLst>
          </p:cNvPr>
          <p:cNvSpPr>
            <a:spLocks noGrp="1"/>
          </p:cNvSpPr>
          <p:nvPr>
            <p:ph sz="quarter" idx="11"/>
          </p:nvPr>
        </p:nvSpPr>
        <p:spPr>
          <a:xfrm>
            <a:off x="612633" y="1690386"/>
            <a:ext cx="3536579" cy="3323403"/>
          </a:xfrm>
          <a:ln>
            <a:solidFill>
              <a:schemeClr val="accent1"/>
            </a:solidFill>
          </a:ln>
        </p:spPr>
        <p:txBody>
          <a:bodyPr lIns="27432" tIns="27432" rIns="27432" bIns="27432">
            <a:normAutofit fontScale="92500"/>
          </a:bodyPr>
          <a:lstStyle/>
          <a:p>
            <a:pPr marL="0" indent="0">
              <a:lnSpc>
                <a:spcPct val="110000"/>
              </a:lnSpc>
              <a:spcBef>
                <a:spcPts val="0"/>
              </a:spcBef>
              <a:spcAft>
                <a:spcPts val="0"/>
              </a:spcAft>
              <a:buNone/>
            </a:pPr>
            <a:r>
              <a:rPr lang="en-US" sz="1600" b="1" dirty="0"/>
              <a:t>Eligibility Criteria:</a:t>
            </a:r>
          </a:p>
          <a:p>
            <a:pPr marL="342900" indent="-342900">
              <a:lnSpc>
                <a:spcPct val="110000"/>
              </a:lnSpc>
              <a:spcBef>
                <a:spcPts val="0"/>
              </a:spcBef>
              <a:spcAft>
                <a:spcPts val="0"/>
              </a:spcAft>
              <a:buFont typeface="Wingdings" panose="05000000000000000000" pitchFamily="2" charset="2"/>
              <a:buChar char="§"/>
            </a:pPr>
            <a:r>
              <a:rPr lang="en-US" sz="1600" b="0" dirty="0"/>
              <a:t>Histologically confirmed diagnosis of prostate adenocarcinoma</a:t>
            </a:r>
          </a:p>
          <a:p>
            <a:pPr marL="342900" indent="-342900">
              <a:lnSpc>
                <a:spcPct val="110000"/>
              </a:lnSpc>
              <a:spcBef>
                <a:spcPts val="0"/>
              </a:spcBef>
              <a:spcAft>
                <a:spcPts val="0"/>
              </a:spcAft>
              <a:buFont typeface="Wingdings" panose="05000000000000000000" pitchFamily="2" charset="2"/>
              <a:buChar char="§"/>
            </a:pPr>
            <a:r>
              <a:rPr lang="en-US" sz="1600" b="0" dirty="0"/>
              <a:t>Progressive CRPC </a:t>
            </a:r>
          </a:p>
          <a:p>
            <a:pPr marL="342900" indent="-342900">
              <a:lnSpc>
                <a:spcPct val="110000"/>
              </a:lnSpc>
              <a:spcBef>
                <a:spcPts val="0"/>
              </a:spcBef>
              <a:spcAft>
                <a:spcPts val="0"/>
              </a:spcAft>
              <a:buFont typeface="Wingdings" panose="05000000000000000000" pitchFamily="2" charset="2"/>
              <a:buChar char="§"/>
            </a:pPr>
            <a:r>
              <a:rPr lang="en-US" sz="1600" b="0" dirty="0"/>
              <a:t>Asymptomatic or mildly symptomatic </a:t>
            </a:r>
          </a:p>
          <a:p>
            <a:pPr marL="342900" indent="-342900">
              <a:lnSpc>
                <a:spcPct val="110000"/>
              </a:lnSpc>
              <a:spcBef>
                <a:spcPts val="0"/>
              </a:spcBef>
              <a:spcAft>
                <a:spcPts val="0"/>
              </a:spcAft>
              <a:buFont typeface="Wingdings" panose="05000000000000000000" pitchFamily="2" charset="2"/>
              <a:buChar char="§"/>
            </a:pPr>
            <a:r>
              <a:rPr lang="en-US" sz="1600" b="0" dirty="0"/>
              <a:t>Metastatic to bone with ≥ 4 bone </a:t>
            </a:r>
            <a:r>
              <a:rPr lang="en-US" sz="1600" b="0" dirty="0" err="1"/>
              <a:t>mets</a:t>
            </a:r>
            <a:r>
              <a:rPr lang="en-US" sz="1600" b="0" dirty="0"/>
              <a:t> ± additional lymph node </a:t>
            </a:r>
            <a:r>
              <a:rPr lang="en-US" sz="1600" b="0" dirty="0" err="1"/>
              <a:t>mets</a:t>
            </a:r>
            <a:endParaRPr lang="en-US" sz="1600" b="0" dirty="0"/>
          </a:p>
          <a:p>
            <a:pPr marL="342900" indent="-342900">
              <a:lnSpc>
                <a:spcPct val="110000"/>
              </a:lnSpc>
              <a:spcBef>
                <a:spcPts val="0"/>
              </a:spcBef>
              <a:spcAft>
                <a:spcPts val="0"/>
              </a:spcAft>
              <a:buFont typeface="Wingdings" panose="05000000000000000000" pitchFamily="2" charset="2"/>
              <a:buChar char="§"/>
            </a:pPr>
            <a:r>
              <a:rPr lang="en-US" sz="1600" b="0" dirty="0"/>
              <a:t>WHO PS 0-1</a:t>
            </a:r>
          </a:p>
          <a:p>
            <a:pPr marL="342900" indent="-342900">
              <a:lnSpc>
                <a:spcPct val="110000"/>
              </a:lnSpc>
              <a:spcBef>
                <a:spcPts val="0"/>
              </a:spcBef>
              <a:spcAft>
                <a:spcPts val="0"/>
              </a:spcAft>
              <a:buFont typeface="Wingdings" panose="05000000000000000000" pitchFamily="2" charset="2"/>
              <a:buChar char="§"/>
            </a:pPr>
            <a:r>
              <a:rPr lang="en-US" sz="1600" b="0" dirty="0"/>
              <a:t>Patients with visceral </a:t>
            </a:r>
            <a:r>
              <a:rPr lang="en-US" sz="1600" b="0" dirty="0" err="1"/>
              <a:t>mets</a:t>
            </a:r>
            <a:r>
              <a:rPr lang="en-US" sz="1600" b="0" dirty="0"/>
              <a:t> not allowed</a:t>
            </a:r>
          </a:p>
          <a:p>
            <a:pPr marL="342900" indent="-342900">
              <a:lnSpc>
                <a:spcPct val="110000"/>
              </a:lnSpc>
              <a:spcBef>
                <a:spcPts val="0"/>
              </a:spcBef>
              <a:spcAft>
                <a:spcPts val="0"/>
              </a:spcAft>
              <a:buFont typeface="Wingdings" panose="05000000000000000000" pitchFamily="2" charset="2"/>
              <a:buChar char="§"/>
            </a:pPr>
            <a:r>
              <a:rPr lang="en-US" sz="1600" b="0" dirty="0"/>
              <a:t>Patients with multifocal bone lesions allowed, whereas  patients with diffuse confluent bone lesions not allowed</a:t>
            </a:r>
          </a:p>
        </p:txBody>
      </p:sp>
      <p:sp>
        <p:nvSpPr>
          <p:cNvPr id="5" name="Text Placeholder 4">
            <a:extLst>
              <a:ext uri="{FF2B5EF4-FFF2-40B4-BE49-F238E27FC236}">
                <a16:creationId xmlns:a16="http://schemas.microsoft.com/office/drawing/2014/main" id="{491B8324-51C2-40BA-AA8F-D2CA01D54394}"/>
              </a:ext>
            </a:extLst>
          </p:cNvPr>
          <p:cNvSpPr>
            <a:spLocks noGrp="1"/>
          </p:cNvSpPr>
          <p:nvPr>
            <p:ph type="body" sz="quarter" idx="14"/>
          </p:nvPr>
        </p:nvSpPr>
        <p:spPr>
          <a:xfrm>
            <a:off x="0" y="6170563"/>
            <a:ext cx="12191999" cy="616886"/>
          </a:xfrm>
        </p:spPr>
        <p:txBody>
          <a:bodyPr/>
          <a:lstStyle/>
          <a:p>
            <a:pPr>
              <a:spcAft>
                <a:spcPts val="0"/>
              </a:spcAft>
            </a:pPr>
            <a:r>
              <a:rPr lang="en-US" dirty="0" err="1"/>
              <a:t>QoL</a:t>
            </a:r>
            <a:r>
              <a:rPr lang="en-US" dirty="0"/>
              <a:t>, quality of life; rPFS1, radiological progression-free survival; </a:t>
            </a:r>
          </a:p>
          <a:p>
            <a:pPr>
              <a:spcAft>
                <a:spcPts val="0"/>
              </a:spcAft>
            </a:pPr>
            <a:r>
              <a:rPr lang="en-US" dirty="0"/>
              <a:t>WHO, World Health Organization.</a:t>
            </a:r>
          </a:p>
          <a:p>
            <a:pPr>
              <a:spcAft>
                <a:spcPts val="0"/>
              </a:spcAft>
            </a:pPr>
            <a:r>
              <a:rPr lang="en-US" dirty="0"/>
              <a:t>ClinicalTrials.gov. Accessed November 28, 2022. https://clinicaltrials.gov/ct2/show/NCT02194842</a:t>
            </a:r>
          </a:p>
        </p:txBody>
      </p:sp>
      <p:grpSp>
        <p:nvGrpSpPr>
          <p:cNvPr id="12" name="Group 11">
            <a:extLst>
              <a:ext uri="{FF2B5EF4-FFF2-40B4-BE49-F238E27FC236}">
                <a16:creationId xmlns:a16="http://schemas.microsoft.com/office/drawing/2014/main" id="{6D5634DF-47FD-41FD-B1AD-6C8E1C41A445}"/>
              </a:ext>
            </a:extLst>
          </p:cNvPr>
          <p:cNvGrpSpPr/>
          <p:nvPr/>
        </p:nvGrpSpPr>
        <p:grpSpPr>
          <a:xfrm>
            <a:off x="4168877" y="1356917"/>
            <a:ext cx="4906297" cy="2747068"/>
            <a:chOff x="4168877" y="1356917"/>
            <a:chExt cx="4906297" cy="2747068"/>
          </a:xfrm>
        </p:grpSpPr>
        <p:cxnSp>
          <p:nvCxnSpPr>
            <p:cNvPr id="7" name="Straight Arrow Connector 6">
              <a:extLst>
                <a:ext uri="{FF2B5EF4-FFF2-40B4-BE49-F238E27FC236}">
                  <a16:creationId xmlns:a16="http://schemas.microsoft.com/office/drawing/2014/main" id="{89BF1DD6-B627-4F7F-8ED7-8094A45FEEF5}"/>
                </a:ext>
              </a:extLst>
            </p:cNvPr>
            <p:cNvCxnSpPr>
              <a:cxnSpLocks/>
            </p:cNvCxnSpPr>
            <p:nvPr/>
          </p:nvCxnSpPr>
          <p:spPr>
            <a:xfrm flipV="1">
              <a:off x="4168877" y="2084439"/>
              <a:ext cx="1248697" cy="879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C9D6285-CB78-4DD8-8A04-6CCDEF4909FB}"/>
                </a:ext>
              </a:extLst>
            </p:cNvPr>
            <p:cNvCxnSpPr>
              <a:cxnSpLocks/>
            </p:cNvCxnSpPr>
            <p:nvPr/>
          </p:nvCxnSpPr>
          <p:spPr>
            <a:xfrm>
              <a:off x="4168877" y="2963443"/>
              <a:ext cx="1229032" cy="576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EFE0E23E-3CAD-45DE-8B37-38DDF7B7387C}"/>
                </a:ext>
              </a:extLst>
            </p:cNvPr>
            <p:cNvSpPr/>
            <p:nvPr/>
          </p:nvSpPr>
          <p:spPr>
            <a:xfrm>
              <a:off x="5417574" y="2963443"/>
              <a:ext cx="3657600" cy="114054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Enzalutamide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160 mg daily</a:t>
              </a:r>
            </a:p>
          </p:txBody>
        </p:sp>
        <p:sp>
          <p:nvSpPr>
            <p:cNvPr id="11" name="Rectangle: Rounded Corners 10">
              <a:extLst>
                <a:ext uri="{FF2B5EF4-FFF2-40B4-BE49-F238E27FC236}">
                  <a16:creationId xmlns:a16="http://schemas.microsoft.com/office/drawing/2014/main" id="{30C4F7A5-15BF-48BD-BAB2-A3FECB0E9C31}"/>
                </a:ext>
              </a:extLst>
            </p:cNvPr>
            <p:cNvSpPr/>
            <p:nvPr/>
          </p:nvSpPr>
          <p:spPr>
            <a:xfrm>
              <a:off x="5417574" y="1356917"/>
              <a:ext cx="3657600" cy="114054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Radium 223 (55 </a:t>
              </a:r>
              <a:r>
                <a:rPr kumimoji="0" lang="en-US" sz="18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kBq</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/kg standard dose monthly for 6 </a:t>
              </a:r>
              <a:r>
                <a:rPr kumimoji="0" lang="en-US" sz="18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mo</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 enzalutamide 160 mg daily</a:t>
              </a:r>
            </a:p>
          </p:txBody>
        </p:sp>
      </p:grpSp>
      <p:sp>
        <p:nvSpPr>
          <p:cNvPr id="13" name="Rectangle 12">
            <a:extLst>
              <a:ext uri="{FF2B5EF4-FFF2-40B4-BE49-F238E27FC236}">
                <a16:creationId xmlns:a16="http://schemas.microsoft.com/office/drawing/2014/main" id="{1873D7A1-2E26-4439-B188-70EA9C536FED}"/>
              </a:ext>
            </a:extLst>
          </p:cNvPr>
          <p:cNvSpPr/>
          <p:nvPr/>
        </p:nvSpPr>
        <p:spPr>
          <a:xfrm>
            <a:off x="5134289" y="4287375"/>
            <a:ext cx="6430298" cy="21916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Primary outcomes: </a:t>
            </a: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rPFS1, event of progression (objective progression of disease, appearance of ≥ 2 new bone lesions and for the first follow-up assessment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Secondary outcomes: </a:t>
            </a: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OS, prostate cancer-specific survival, first SSE, time and incidence of first skeletal PFS, time from entry to initiation of next systemic antineoplastic therapy, treatments elected after first disease progression, second PFS in sequential regimen, patient self-rating scale assessing pain associated with cancer, time to pain progression, occurrence of AEs, time to opiate use, QoL, rate of skeletal fractures </a:t>
            </a:r>
          </a:p>
        </p:txBody>
      </p:sp>
    </p:spTree>
    <p:extLst>
      <p:ext uri="{BB962C8B-B14F-4D97-AF65-F5344CB8AC3E}">
        <p14:creationId xmlns:p14="http://schemas.microsoft.com/office/powerpoint/2010/main" val="1997550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1593-5048-4FFC-96D7-83CD1788E26D}"/>
              </a:ext>
            </a:extLst>
          </p:cNvPr>
          <p:cNvSpPr>
            <a:spLocks noGrp="1"/>
          </p:cNvSpPr>
          <p:nvPr>
            <p:ph type="title"/>
          </p:nvPr>
        </p:nvSpPr>
        <p:spPr/>
        <p:txBody>
          <a:bodyPr/>
          <a:lstStyle/>
          <a:p>
            <a:r>
              <a:rPr lang="en-US"/>
              <a:t>PEACE III: Updated Analysis</a:t>
            </a:r>
          </a:p>
        </p:txBody>
      </p:sp>
      <p:sp>
        <p:nvSpPr>
          <p:cNvPr id="3" name="Text Placeholder 2">
            <a:extLst>
              <a:ext uri="{FF2B5EF4-FFF2-40B4-BE49-F238E27FC236}">
                <a16:creationId xmlns:a16="http://schemas.microsoft.com/office/drawing/2014/main" id="{1762C746-235A-49B1-B994-C01ADE5FC553}"/>
              </a:ext>
            </a:extLst>
          </p:cNvPr>
          <p:cNvSpPr>
            <a:spLocks noGrp="1"/>
          </p:cNvSpPr>
          <p:nvPr>
            <p:ph type="body" sz="quarter" idx="11"/>
          </p:nvPr>
        </p:nvSpPr>
        <p:spPr>
          <a:xfrm>
            <a:off x="0" y="1250127"/>
            <a:ext cx="12191999" cy="760959"/>
          </a:xfrm>
        </p:spPr>
        <p:txBody>
          <a:bodyPr/>
          <a:lstStyle/>
          <a:p>
            <a:r>
              <a:rPr lang="en-US" dirty="0"/>
              <a:t>Decreased fracture rate by mandating BPAs in the EORTC 1333/PEACE III trial combining                radium 223 and </a:t>
            </a:r>
            <a:r>
              <a:rPr lang="en-US" dirty="0" err="1"/>
              <a:t>Enza</a:t>
            </a:r>
            <a:r>
              <a:rPr lang="en-US" dirty="0"/>
              <a:t> vs </a:t>
            </a:r>
            <a:r>
              <a:rPr lang="en-US" dirty="0" err="1"/>
              <a:t>Enza</a:t>
            </a:r>
            <a:r>
              <a:rPr lang="en-US" dirty="0"/>
              <a:t> alone: an updated safety analysis</a:t>
            </a:r>
          </a:p>
        </p:txBody>
      </p:sp>
      <p:sp>
        <p:nvSpPr>
          <p:cNvPr id="4" name="Content Placeholder 3">
            <a:extLst>
              <a:ext uri="{FF2B5EF4-FFF2-40B4-BE49-F238E27FC236}">
                <a16:creationId xmlns:a16="http://schemas.microsoft.com/office/drawing/2014/main" id="{F4DF2BCA-2520-4F3A-885C-7AAFD443B47D}"/>
              </a:ext>
            </a:extLst>
          </p:cNvPr>
          <p:cNvSpPr>
            <a:spLocks noGrp="1"/>
          </p:cNvSpPr>
          <p:nvPr>
            <p:ph sz="quarter" idx="12"/>
          </p:nvPr>
        </p:nvSpPr>
        <p:spPr>
          <a:xfrm>
            <a:off x="2398148" y="2300023"/>
            <a:ext cx="7395701" cy="552894"/>
          </a:xfrm>
        </p:spPr>
        <p:txBody>
          <a:bodyPr>
            <a:normAutofit fontScale="77500" lnSpcReduction="20000"/>
          </a:bodyPr>
          <a:lstStyle/>
          <a:p>
            <a:pPr algn="ctr"/>
            <a:r>
              <a:rPr lang="en-US" b="1"/>
              <a:t>Bone Fractures and Cumulative Incidence: Safety Population</a:t>
            </a:r>
          </a:p>
        </p:txBody>
      </p:sp>
      <p:sp>
        <p:nvSpPr>
          <p:cNvPr id="5" name="Text Placeholder 4">
            <a:extLst>
              <a:ext uri="{FF2B5EF4-FFF2-40B4-BE49-F238E27FC236}">
                <a16:creationId xmlns:a16="http://schemas.microsoft.com/office/drawing/2014/main" id="{83613536-1A9E-48FE-A4D1-BE9B7C9B772E}"/>
              </a:ext>
            </a:extLst>
          </p:cNvPr>
          <p:cNvSpPr>
            <a:spLocks noGrp="1"/>
          </p:cNvSpPr>
          <p:nvPr>
            <p:ph type="body" sz="quarter" idx="14"/>
          </p:nvPr>
        </p:nvSpPr>
        <p:spPr>
          <a:xfrm>
            <a:off x="0" y="6145671"/>
            <a:ext cx="12191999" cy="575849"/>
          </a:xfrm>
        </p:spPr>
        <p:txBody>
          <a:bodyPr/>
          <a:lstStyle/>
          <a:p>
            <a:pPr>
              <a:spcAft>
                <a:spcPts val="0"/>
              </a:spcAft>
            </a:pPr>
            <a:r>
              <a:rPr lang="en-US" dirty="0"/>
              <a:t>BPA, bone-protecting agent; Cum, cumulative; </a:t>
            </a:r>
            <a:r>
              <a:rPr lang="en-US" dirty="0" err="1"/>
              <a:t>Enza</a:t>
            </a:r>
            <a:r>
              <a:rPr lang="en-US" dirty="0"/>
              <a:t>, enzalutamide; EORTC, European </a:t>
            </a:r>
            <a:r>
              <a:rPr lang="en-US" dirty="0" err="1"/>
              <a:t>Organisation</a:t>
            </a:r>
            <a:r>
              <a:rPr lang="en-US" dirty="0"/>
              <a:t> for Research and Treatment of Cancer; Rad, radium.</a:t>
            </a:r>
          </a:p>
          <a:p>
            <a:pPr>
              <a:spcAft>
                <a:spcPts val="0"/>
              </a:spcAft>
            </a:pPr>
            <a:r>
              <a:rPr lang="en-US" dirty="0" err="1">
                <a:latin typeface="Arial" panose="020B0604020202020204" pitchFamily="34" charset="0"/>
                <a:cs typeface="Arial" panose="020B0604020202020204" pitchFamily="34" charset="0"/>
              </a:rPr>
              <a:t>Gillessen</a:t>
            </a:r>
            <a:r>
              <a:rPr lang="en-US" dirty="0">
                <a:latin typeface="Arial" panose="020B0604020202020204" pitchFamily="34" charset="0"/>
                <a:cs typeface="Arial" panose="020B0604020202020204" pitchFamily="34" charset="0"/>
              </a:rPr>
              <a:t> S, et al. </a:t>
            </a:r>
            <a:r>
              <a:rPr lang="en-US" dirty="0">
                <a:effectLst/>
                <a:latin typeface="Arial" panose="020B0604020202020204" pitchFamily="34" charset="0"/>
                <a:ea typeface="Calibri" panose="020F0502020204030204" pitchFamily="34" charset="0"/>
                <a:cs typeface="Arial" panose="020B0604020202020204" pitchFamily="34" charset="0"/>
              </a:rPr>
              <a:t>J Clin Oncol. 2021;39(suppl 15):</a:t>
            </a:r>
            <a:r>
              <a:rPr lang="en-US" dirty="0">
                <a:latin typeface="Arial" panose="020B0604020202020204" pitchFamily="34" charset="0"/>
                <a:cs typeface="Arial" panose="020B0604020202020204" pitchFamily="34" charset="0"/>
              </a:rPr>
              <a:t>5002. </a:t>
            </a:r>
          </a:p>
        </p:txBody>
      </p:sp>
      <p:pic>
        <p:nvPicPr>
          <p:cNvPr id="7" name="Picture 6">
            <a:extLst>
              <a:ext uri="{FF2B5EF4-FFF2-40B4-BE49-F238E27FC236}">
                <a16:creationId xmlns:a16="http://schemas.microsoft.com/office/drawing/2014/main" id="{DF86398B-0B30-4AF1-9EBA-B00DAA1BDE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89966" y="2630925"/>
            <a:ext cx="9612066" cy="3486637"/>
          </a:xfrm>
          <a:prstGeom prst="rect">
            <a:avLst/>
          </a:prstGeom>
        </p:spPr>
      </p:pic>
    </p:spTree>
    <p:extLst>
      <p:ext uri="{BB962C8B-B14F-4D97-AF65-F5344CB8AC3E}">
        <p14:creationId xmlns:p14="http://schemas.microsoft.com/office/powerpoint/2010/main" val="2575503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76200"/>
            <a:ext cx="10871200" cy="990600"/>
          </a:xfrm>
        </p:spPr>
        <p:txBody>
          <a:bodyPr/>
          <a:lstStyle/>
          <a:p>
            <a:r>
              <a:rPr lang="en-US" b="1" dirty="0">
                <a:ln>
                  <a:solidFill>
                    <a:sysClr val="windowText" lastClr="000000"/>
                  </a:solidFill>
                </a:ln>
                <a:solidFill>
                  <a:srgbClr val="C00000"/>
                </a:solidFill>
              </a:rPr>
              <a:t>DORA Phase 3 Trial Schema</a:t>
            </a:r>
          </a:p>
        </p:txBody>
      </p:sp>
      <p:pic>
        <p:nvPicPr>
          <p:cNvPr id="4" name="Picture 3">
            <a:extLst>
              <a:ext uri="{FF2B5EF4-FFF2-40B4-BE49-F238E27FC236}">
                <a16:creationId xmlns:a16="http://schemas.microsoft.com/office/drawing/2014/main" id="{05E2D569-3A3B-4ADA-B5FB-31841C5E201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6841"/>
          <a:stretch/>
        </p:blipFill>
        <p:spPr>
          <a:xfrm>
            <a:off x="1188603" y="1385593"/>
            <a:ext cx="9784197" cy="478660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471352" y="3898669"/>
            <a:ext cx="27764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Stratify: visceral metastases, prior docetaxel for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mHSPC</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7248698" y="2768138"/>
            <a:ext cx="35744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Primary endpoint: OS</a:t>
            </a:r>
          </a:p>
        </p:txBody>
      </p:sp>
      <p:sp>
        <p:nvSpPr>
          <p:cNvPr id="6" name="TextBox 5">
            <a:extLst>
              <a:ext uri="{FF2B5EF4-FFF2-40B4-BE49-F238E27FC236}">
                <a16:creationId xmlns:a16="http://schemas.microsoft.com/office/drawing/2014/main" id="{E8EAE0F7-CCAA-421A-8FE6-6B0CE7456361}"/>
              </a:ext>
            </a:extLst>
          </p:cNvPr>
          <p:cNvSpPr txBox="1"/>
          <p:nvPr/>
        </p:nvSpPr>
        <p:spPr>
          <a:xfrm>
            <a:off x="318782" y="6476301"/>
            <a:ext cx="62162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Morris MJ et al. ASCO 2021;Abstract TPS5091.</a:t>
            </a:r>
          </a:p>
        </p:txBody>
      </p:sp>
      <p:sp>
        <p:nvSpPr>
          <p:cNvPr id="7" name="TextBox 6">
            <a:extLst>
              <a:ext uri="{FF2B5EF4-FFF2-40B4-BE49-F238E27FC236}">
                <a16:creationId xmlns:a16="http://schemas.microsoft.com/office/drawing/2014/main" id="{F3E5D372-3D55-6FB2-7E1E-9E09FA9475CB}"/>
              </a:ext>
            </a:extLst>
          </p:cNvPr>
          <p:cNvSpPr txBox="1"/>
          <p:nvPr/>
        </p:nvSpPr>
        <p:spPr>
          <a:xfrm>
            <a:off x="1513320" y="4571385"/>
            <a:ext cx="9266960" cy="83099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*Dexamethasone will be given per institutional practice. Growth factor support may be used per ASCO </a:t>
            </a:r>
            <a:br>
              <a:rPr kumimoji="0" lang="en-US" sz="1600" b="0" i="1" u="none" strike="noStrike" kern="1200" cap="none" spc="0" normalizeH="0" baseline="0" noProof="0" dirty="0">
                <a:ln>
                  <a:noFill/>
                </a:ln>
                <a:solidFill>
                  <a:prstClr val="black"/>
                </a:solidFill>
                <a:effectLst/>
                <a:uLnTx/>
                <a:uFillTx/>
                <a:latin typeface="Calibri"/>
                <a:ea typeface="+mn-ea"/>
                <a:cs typeface="+mn-cs"/>
              </a:rPr>
            </a:br>
            <a:r>
              <a:rPr kumimoji="0" lang="en-US" sz="1600" b="0" i="1" u="none" strike="noStrike" kern="1200" cap="none" spc="0" normalizeH="0" baseline="0" noProof="0" dirty="0">
                <a:ln>
                  <a:noFill/>
                </a:ln>
                <a:solidFill>
                  <a:prstClr val="black"/>
                </a:solidFill>
                <a:effectLst/>
                <a:uLnTx/>
                <a:uFillTx/>
                <a:latin typeface="Calibri"/>
                <a:ea typeface="+mn-ea"/>
                <a:cs typeface="+mn-cs"/>
              </a:rPr>
              <a:t>guidelines, but use as primary prophylaxis should be avoided.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Pegfilgrastim</a:t>
            </a:r>
            <a:r>
              <a:rPr kumimoji="0" lang="en-US" sz="1600" b="0" i="1" u="none" strike="noStrike" kern="1200" cap="none" spc="0" normalizeH="0" baseline="0" noProof="0" dirty="0">
                <a:ln>
                  <a:noFill/>
                </a:ln>
                <a:solidFill>
                  <a:prstClr val="black"/>
                </a:solidFill>
                <a:effectLst/>
                <a:uLnTx/>
                <a:uFillTx/>
                <a:latin typeface="Calibri"/>
                <a:ea typeface="+mn-ea"/>
                <a:cs typeface="+mn-cs"/>
              </a:rPr>
              <a:t>, if given, should be given 24 hours</a:t>
            </a:r>
            <a:br>
              <a:rPr kumimoji="0" lang="en-US" sz="1600" b="0" i="1" u="none" strike="noStrike" kern="1200" cap="none" spc="0" normalizeH="0" baseline="0" noProof="0" dirty="0">
                <a:ln>
                  <a:noFill/>
                </a:ln>
                <a:solidFill>
                  <a:prstClr val="black"/>
                </a:solidFill>
                <a:effectLst/>
                <a:uLnTx/>
                <a:uFillTx/>
                <a:latin typeface="Calibri"/>
                <a:ea typeface="+mn-ea"/>
                <a:cs typeface="+mn-cs"/>
              </a:rPr>
            </a:br>
            <a:r>
              <a:rPr kumimoji="0" lang="en-US" sz="1600" b="0" i="1" u="none" strike="noStrike" kern="1200" cap="none" spc="0" normalizeH="0" baseline="0" noProof="0" dirty="0">
                <a:ln>
                  <a:noFill/>
                </a:ln>
                <a:solidFill>
                  <a:prstClr val="black"/>
                </a:solidFill>
                <a:effectLst/>
                <a:uLnTx/>
                <a:uFillTx/>
                <a:latin typeface="Calibri"/>
                <a:ea typeface="+mn-ea"/>
                <a:cs typeface="+mn-cs"/>
              </a:rPr>
              <a:t>after the last study drug(s) are given.</a:t>
            </a:r>
          </a:p>
        </p:txBody>
      </p:sp>
    </p:spTree>
    <p:extLst>
      <p:ext uri="{BB962C8B-B14F-4D97-AF65-F5344CB8AC3E}">
        <p14:creationId xmlns:p14="http://schemas.microsoft.com/office/powerpoint/2010/main" val="210291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E0D1-9D31-45BC-8355-DFB131B20BA9}"/>
              </a:ext>
            </a:extLst>
          </p:cNvPr>
          <p:cNvSpPr>
            <a:spLocks noGrp="1"/>
          </p:cNvSpPr>
          <p:nvPr>
            <p:ph type="title"/>
          </p:nvPr>
        </p:nvSpPr>
        <p:spPr/>
        <p:txBody>
          <a:bodyPr/>
          <a:lstStyle/>
          <a:p>
            <a:r>
              <a:rPr lang="en-US"/>
              <a:t>PSMA: Transmembrane Protein </a:t>
            </a:r>
          </a:p>
        </p:txBody>
      </p:sp>
      <p:pic>
        <p:nvPicPr>
          <p:cNvPr id="3" name="Content Placeholder 3" descr="A picture containing text, map&#10;&#10;Description generated with very high confidence">
            <a:extLst>
              <a:ext uri="{FF2B5EF4-FFF2-40B4-BE49-F238E27FC236}">
                <a16:creationId xmlns:a16="http://schemas.microsoft.com/office/drawing/2014/main" id="{AEB12F94-DC53-4981-93FD-014C1F22178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0" y="2094459"/>
            <a:ext cx="5555514" cy="3703676"/>
          </a:xfrm>
          <a:prstGeom prst="rect">
            <a:avLst/>
          </a:prstGeom>
        </p:spPr>
      </p:pic>
      <p:sp>
        <p:nvSpPr>
          <p:cNvPr id="5" name="TextBox 4">
            <a:extLst>
              <a:ext uri="{FF2B5EF4-FFF2-40B4-BE49-F238E27FC236}">
                <a16:creationId xmlns:a16="http://schemas.microsoft.com/office/drawing/2014/main" id="{401445A1-156A-41D4-84AD-4FBC0C62D000}"/>
              </a:ext>
            </a:extLst>
          </p:cNvPr>
          <p:cNvSpPr txBox="1"/>
          <p:nvPr/>
        </p:nvSpPr>
        <p:spPr>
          <a:xfrm>
            <a:off x="176979" y="6436772"/>
            <a:ext cx="8694646" cy="26161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Evans JC, et al. Br J </a:t>
            </a:r>
            <a:r>
              <a:rPr kumimoji="0" lang="en-AU" alt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Pharmacol</a:t>
            </a:r>
            <a:r>
              <a:rPr kumimoji="0" lang="en-AU"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2016;173:3041-3079; b. </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O'Keefe DS, et al. Prostate. 2004;58:200-210.</a:t>
            </a:r>
            <a:r>
              <a:rPr kumimoji="0" lang="en-AU"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6" name="TextBox 5">
            <a:extLst>
              <a:ext uri="{FF2B5EF4-FFF2-40B4-BE49-F238E27FC236}">
                <a16:creationId xmlns:a16="http://schemas.microsoft.com/office/drawing/2014/main" id="{516274C2-DC72-48B6-83F6-0CA445B890A6}"/>
              </a:ext>
            </a:extLst>
          </p:cNvPr>
          <p:cNvSpPr txBox="1"/>
          <p:nvPr/>
        </p:nvSpPr>
        <p:spPr>
          <a:xfrm>
            <a:off x="75284" y="1186275"/>
            <a:ext cx="57782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Schematic Representation of PSMA/GCPII Transmembrane Protein </a:t>
            </a:r>
          </a:p>
        </p:txBody>
      </p:sp>
      <p:pic>
        <p:nvPicPr>
          <p:cNvPr id="7" name="Picture 1" descr="Gene expression pattern of the FOLH1 gene.jpg">
            <a:extLst>
              <a:ext uri="{FF2B5EF4-FFF2-40B4-BE49-F238E27FC236}">
                <a16:creationId xmlns:a16="http://schemas.microsoft.com/office/drawing/2014/main" id="{F9A8E6EB-E33F-4AC4-9109-C7F3E7D1A9D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07762" y="1928971"/>
            <a:ext cx="6327726" cy="403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C847990-DF26-42D1-910A-65FA2A4C434D}"/>
              </a:ext>
            </a:extLst>
          </p:cNvPr>
          <p:cNvSpPr txBox="1"/>
          <p:nvPr/>
        </p:nvSpPr>
        <p:spPr>
          <a:xfrm>
            <a:off x="6514188" y="1293278"/>
            <a:ext cx="471487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PSMA: Gene Expression High in the Prostate</a:t>
            </a:r>
            <a:r>
              <a:rPr kumimoji="0" lang="en-US" sz="1600" b="1" i="0" u="none" strike="noStrike" kern="1200" cap="none" spc="0" normalizeH="0" baseline="30000" noProof="0">
                <a:ln>
                  <a:noFill/>
                </a:ln>
                <a:solidFill>
                  <a:prstClr val="black"/>
                </a:solidFill>
                <a:effectLst/>
                <a:uLnTx/>
                <a:uFillTx/>
                <a:latin typeface="Arial" panose="020B0604020202020204" pitchFamily="34" charset="0"/>
                <a:ea typeface="+mn-ea"/>
                <a:cs typeface="+mn-cs"/>
              </a:rPr>
              <a:t>[b]</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p:txBody>
      </p:sp>
      <p:sp>
        <p:nvSpPr>
          <p:cNvPr id="4" name="TextBox 3">
            <a:extLst>
              <a:ext uri="{FF2B5EF4-FFF2-40B4-BE49-F238E27FC236}">
                <a16:creationId xmlns:a16="http://schemas.microsoft.com/office/drawing/2014/main" id="{53823700-A214-17BE-A2C4-907B455FE3C6}"/>
              </a:ext>
            </a:extLst>
          </p:cNvPr>
          <p:cNvSpPr txBox="1"/>
          <p:nvPr/>
        </p:nvSpPr>
        <p:spPr>
          <a:xfrm>
            <a:off x="4190084" y="1416388"/>
            <a:ext cx="4518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Tree>
    <p:extLst>
      <p:ext uri="{BB962C8B-B14F-4D97-AF65-F5344CB8AC3E}">
        <p14:creationId xmlns:p14="http://schemas.microsoft.com/office/powerpoint/2010/main" val="4092988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1E0BE-E856-4B04-86F9-90747958DD89}"/>
              </a:ext>
            </a:extLst>
          </p:cNvPr>
          <p:cNvSpPr>
            <a:spLocks noGrp="1"/>
          </p:cNvSpPr>
          <p:nvPr>
            <p:ph type="title"/>
          </p:nvPr>
        </p:nvSpPr>
        <p:spPr/>
        <p:txBody>
          <a:bodyPr>
            <a:normAutofit fontScale="90000"/>
          </a:bodyPr>
          <a:lstStyle/>
          <a:p>
            <a:r>
              <a:rPr lang="en-US"/>
              <a:t>PSMA Binding Ligands Can Be Linked to Therapeutic Agents via a Chelator</a:t>
            </a:r>
          </a:p>
        </p:txBody>
      </p:sp>
      <p:sp>
        <p:nvSpPr>
          <p:cNvPr id="4" name="Text Placeholder 3">
            <a:extLst>
              <a:ext uri="{FF2B5EF4-FFF2-40B4-BE49-F238E27FC236}">
                <a16:creationId xmlns:a16="http://schemas.microsoft.com/office/drawing/2014/main" id="{069352CA-A467-4F5C-BC38-4FE765CEF347}"/>
              </a:ext>
            </a:extLst>
          </p:cNvPr>
          <p:cNvSpPr>
            <a:spLocks noGrp="1"/>
          </p:cNvSpPr>
          <p:nvPr>
            <p:ph type="body" sz="quarter" idx="14"/>
          </p:nvPr>
        </p:nvSpPr>
        <p:spPr>
          <a:xfrm>
            <a:off x="0" y="6443188"/>
            <a:ext cx="12191999" cy="278332"/>
          </a:xfrm>
        </p:spPr>
        <p:txBody>
          <a:bodyPr/>
          <a:lstStyle/>
          <a:p>
            <a:pPr>
              <a:spcAft>
                <a:spcPts val="0"/>
              </a:spcAft>
            </a:pPr>
            <a:r>
              <a:rPr lang="en-US" dirty="0" err="1"/>
              <a:t>Chatalic</a:t>
            </a:r>
            <a:r>
              <a:rPr lang="en-US" dirty="0"/>
              <a:t> K, et al. </a:t>
            </a:r>
            <a:r>
              <a:rPr lang="en-US" dirty="0" err="1"/>
              <a:t>Theranostics</a:t>
            </a:r>
            <a:r>
              <a:rPr lang="en-US" dirty="0"/>
              <a:t>. 2016;6:849-861. </a:t>
            </a:r>
          </a:p>
        </p:txBody>
      </p:sp>
      <p:pic>
        <p:nvPicPr>
          <p:cNvPr id="5" name="Content Placeholder 3">
            <a:extLst>
              <a:ext uri="{FF2B5EF4-FFF2-40B4-BE49-F238E27FC236}">
                <a16:creationId xmlns:a16="http://schemas.microsoft.com/office/drawing/2014/main" id="{DA3F5019-0ED7-433B-817B-CDF0887B1A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34496" y="1225689"/>
            <a:ext cx="7772400" cy="4953000"/>
          </a:xfrm>
          <a:prstGeom prst="rect">
            <a:avLst/>
          </a:prstGeom>
        </p:spPr>
      </p:pic>
      <p:sp>
        <p:nvSpPr>
          <p:cNvPr id="6" name="Left Arrow 5">
            <a:extLst>
              <a:ext uri="{FF2B5EF4-FFF2-40B4-BE49-F238E27FC236}">
                <a16:creationId xmlns:a16="http://schemas.microsoft.com/office/drawing/2014/main" id="{7E8D2B96-CADA-4558-9BD7-96999EE1E1C4}"/>
              </a:ext>
            </a:extLst>
          </p:cNvPr>
          <p:cNvSpPr>
            <a:spLocks noChangeArrowheads="1"/>
          </p:cNvSpPr>
          <p:nvPr/>
        </p:nvSpPr>
        <p:spPr bwMode="auto">
          <a:xfrm>
            <a:off x="9021096" y="2749689"/>
            <a:ext cx="838200" cy="304800"/>
          </a:xfrm>
          <a:prstGeom prst="leftArrow">
            <a:avLst>
              <a:gd name="adj1" fmla="val 50000"/>
              <a:gd name="adj2" fmla="val 49997"/>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Left Arrow 6">
            <a:extLst>
              <a:ext uri="{FF2B5EF4-FFF2-40B4-BE49-F238E27FC236}">
                <a16:creationId xmlns:a16="http://schemas.microsoft.com/office/drawing/2014/main" id="{8226396C-C5F1-47EC-9E0D-CDA4FE446332}"/>
              </a:ext>
            </a:extLst>
          </p:cNvPr>
          <p:cNvSpPr>
            <a:spLocks noChangeArrowheads="1"/>
          </p:cNvSpPr>
          <p:nvPr/>
        </p:nvSpPr>
        <p:spPr bwMode="auto">
          <a:xfrm>
            <a:off x="9021096" y="5111889"/>
            <a:ext cx="838200" cy="304800"/>
          </a:xfrm>
          <a:prstGeom prst="leftArrow">
            <a:avLst>
              <a:gd name="adj1" fmla="val 50000"/>
              <a:gd name="adj2" fmla="val 48978"/>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3776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B38F-087F-4FFE-A3C1-C688B707299E}"/>
              </a:ext>
            </a:extLst>
          </p:cNvPr>
          <p:cNvSpPr>
            <a:spLocks noGrp="1"/>
          </p:cNvSpPr>
          <p:nvPr>
            <p:ph type="title"/>
          </p:nvPr>
        </p:nvSpPr>
        <p:spPr/>
        <p:txBody>
          <a:bodyPr/>
          <a:lstStyle/>
          <a:p>
            <a:r>
              <a:rPr lang="en-US" dirty="0">
                <a:solidFill>
                  <a:srgbClr val="C00000"/>
                </a:solidFill>
              </a:rPr>
              <a:t>Phase 3 VISION Trial: Study Design</a:t>
            </a:r>
          </a:p>
        </p:txBody>
      </p:sp>
      <p:sp>
        <p:nvSpPr>
          <p:cNvPr id="3" name="Text Placeholder 2">
            <a:extLst>
              <a:ext uri="{FF2B5EF4-FFF2-40B4-BE49-F238E27FC236}">
                <a16:creationId xmlns:a16="http://schemas.microsoft.com/office/drawing/2014/main" id="{214E4A84-7604-45F5-BE48-78904B1EA8E3}"/>
              </a:ext>
            </a:extLst>
          </p:cNvPr>
          <p:cNvSpPr>
            <a:spLocks noGrp="1"/>
          </p:cNvSpPr>
          <p:nvPr>
            <p:ph type="body" sz="quarter" idx="14"/>
          </p:nvPr>
        </p:nvSpPr>
        <p:spPr>
          <a:xfrm>
            <a:off x="0" y="6298842"/>
            <a:ext cx="12191999" cy="447609"/>
          </a:xfrm>
        </p:spPr>
        <p:txBody>
          <a:bodyPr/>
          <a:lstStyle/>
          <a:p>
            <a:r>
              <a:rPr lang="en-US" dirty="0"/>
              <a:t>DCR, disease control rate; FDA, Food and Drug Administration; ORR, objective response rate; RECIST, Response Evaluation Criteria in Solid Tumors.</a:t>
            </a:r>
          </a:p>
          <a:p>
            <a:r>
              <a:rPr lang="en-US" dirty="0"/>
              <a:t>Sartor O, et al. N </a:t>
            </a:r>
            <a:r>
              <a:rPr lang="en-US" dirty="0" err="1"/>
              <a:t>Engl</a:t>
            </a:r>
            <a:r>
              <a:rPr lang="en-US" dirty="0"/>
              <a:t> J Med. 2021;385:1091-1103.</a:t>
            </a:r>
          </a:p>
        </p:txBody>
      </p:sp>
      <p:sp>
        <p:nvSpPr>
          <p:cNvPr id="4" name="Content Placeholder 3">
            <a:extLst>
              <a:ext uri="{FF2B5EF4-FFF2-40B4-BE49-F238E27FC236}">
                <a16:creationId xmlns:a16="http://schemas.microsoft.com/office/drawing/2014/main" id="{2344F6DA-8393-4FDB-A315-01F8FA55815E}"/>
              </a:ext>
            </a:extLst>
          </p:cNvPr>
          <p:cNvSpPr txBox="1">
            <a:spLocks/>
          </p:cNvSpPr>
          <p:nvPr/>
        </p:nvSpPr>
        <p:spPr>
          <a:xfrm>
            <a:off x="450727" y="1237818"/>
            <a:ext cx="10752667" cy="5065222"/>
          </a:xfrm>
          <a:prstGeom prst="rect">
            <a:avLst/>
          </a:prstGeom>
        </p:spPr>
        <p:txBody>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1" indent="0" algn="l" defTabSz="914400" rtl="0" eaLnBrk="1" fontAlgn="auto" latinLnBrk="0" hangingPunct="1">
              <a:lnSpc>
                <a:spcPct val="120000"/>
              </a:lnSpc>
              <a:spcBef>
                <a:spcPts val="0"/>
              </a:spcBef>
              <a:spcAft>
                <a:spcPts val="600"/>
              </a:spcAft>
              <a:buClr>
                <a:srgbClr val="FD8831"/>
              </a:buClr>
              <a:buSzTx/>
              <a:buFont typeface="Wingdings" panose="05000000000000000000" pitchFamily="2" charset="2"/>
              <a:buNone/>
              <a:tabLst/>
              <a:defRPr/>
            </a:pPr>
            <a:r>
              <a:rPr kumimoji="0" lang="en-US" sz="2000" b="0" i="0" u="none" strike="noStrike" kern="1200" cap="none" spc="0" normalizeH="0" baseline="0" noProof="0">
                <a:ln>
                  <a:noFill/>
                </a:ln>
                <a:solidFill>
                  <a:srgbClr val="47484F"/>
                </a:solidFill>
                <a:effectLst/>
                <a:uLnTx/>
                <a:uFillTx/>
                <a:latin typeface="Arial" panose="020B0604020202020204" pitchFamily="34" charset="0"/>
                <a:ea typeface="+mn-ea"/>
                <a:cs typeface="+mn-cs"/>
              </a:rPr>
              <a:t>Patients selected based on PSMA-PET and CT scan</a:t>
            </a:r>
            <a:endParaRPr kumimoji="0" lang="en-US" sz="2000" b="0" i="0" u="none" strike="noStrike" kern="1200" cap="none" spc="0" normalizeH="0" baseline="30000" noProof="0">
              <a:ln>
                <a:noFill/>
              </a:ln>
              <a:solidFill>
                <a:srgbClr val="47484F"/>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8AD49-BE21-45F9-8432-F4E9136744E2}"/>
              </a:ext>
            </a:extLst>
          </p:cNvPr>
          <p:cNvGrpSpPr/>
          <p:nvPr/>
        </p:nvGrpSpPr>
        <p:grpSpPr>
          <a:xfrm>
            <a:off x="357093" y="1799936"/>
            <a:ext cx="7960891" cy="3983296"/>
            <a:chOff x="-1467199" y="2525581"/>
            <a:chExt cx="8098727" cy="5146108"/>
          </a:xfrm>
        </p:grpSpPr>
        <p:sp>
          <p:nvSpPr>
            <p:cNvPr id="6" name="Rectangle 5">
              <a:extLst>
                <a:ext uri="{FF2B5EF4-FFF2-40B4-BE49-F238E27FC236}">
                  <a16:creationId xmlns:a16="http://schemas.microsoft.com/office/drawing/2014/main" id="{E63FB53A-A713-49D8-BAA0-CFFE5CC0A1B5}"/>
                </a:ext>
              </a:extLst>
            </p:cNvPr>
            <p:cNvSpPr/>
            <p:nvPr/>
          </p:nvSpPr>
          <p:spPr>
            <a:xfrm>
              <a:off x="-1467199" y="2525581"/>
              <a:ext cx="2877626" cy="5146108"/>
            </a:xfrm>
            <a:prstGeom prst="rect">
              <a:avLst/>
            </a:prstGeom>
            <a:solidFill>
              <a:srgbClr val="5C5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67"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Eligibility Criteria</a:t>
              </a:r>
              <a:endParaRPr kumimoji="0" lang="en-US"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endParaRPr>
            </a:p>
            <a:p>
              <a:pPr marL="228600" marR="0" lvl="0" indent="-228600" algn="l" defTabSz="4571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Progressive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mCRPC</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228600" marR="0" lvl="0" indent="-228600" algn="l" defTabSz="4571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PSMA positive with      gallium 68-PSMA-11 PET/CT scan (per predefined criteria)</a:t>
              </a:r>
            </a:p>
            <a:p>
              <a:pPr marL="228600" marR="0" lvl="0" indent="-228600" algn="l" defTabSz="4571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Previous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taxane</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2 regimens) therapy and previous Abi/</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Enza</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1 regimen)</a:t>
              </a:r>
            </a:p>
            <a:p>
              <a:pPr marL="228600" marR="0" lvl="0" indent="-228600" algn="l" defTabSz="4571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ECOG PS 0-2</a:t>
              </a:r>
            </a:p>
            <a:p>
              <a:pPr marL="228600" marR="0" lvl="0" indent="-228600" algn="l" defTabSz="45716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Life expectancy &gt; 6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mo</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228600" marR="0" lvl="0" indent="-228600" algn="l" defTabSz="457167"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ABEB1637-898B-41C9-83E7-B412A7E25BFF}"/>
                </a:ext>
              </a:extLst>
            </p:cNvPr>
            <p:cNvSpPr>
              <a:spLocks noChangeAspect="1"/>
            </p:cNvSpPr>
            <p:nvPr/>
          </p:nvSpPr>
          <p:spPr>
            <a:xfrm>
              <a:off x="2416147" y="3429322"/>
              <a:ext cx="742410" cy="9450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a:t>
              </a:r>
              <a:b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2:1</a:t>
              </a:r>
            </a:p>
          </p:txBody>
        </p:sp>
        <p:sp>
          <p:nvSpPr>
            <p:cNvPr id="8" name="Rectangle 7">
              <a:extLst>
                <a:ext uri="{FF2B5EF4-FFF2-40B4-BE49-F238E27FC236}">
                  <a16:creationId xmlns:a16="http://schemas.microsoft.com/office/drawing/2014/main" id="{A4507283-2FBB-49FE-9280-F1649CB46244}"/>
                </a:ext>
              </a:extLst>
            </p:cNvPr>
            <p:cNvSpPr/>
            <p:nvPr/>
          </p:nvSpPr>
          <p:spPr>
            <a:xfrm>
              <a:off x="3735928" y="2525581"/>
              <a:ext cx="2895600" cy="11813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Lutetium 177-PSMA-617 + SOC (n = 551)</a:t>
              </a:r>
            </a:p>
          </p:txBody>
        </p:sp>
        <p:sp>
          <p:nvSpPr>
            <p:cNvPr id="9" name="Rectangle 8">
              <a:extLst>
                <a:ext uri="{FF2B5EF4-FFF2-40B4-BE49-F238E27FC236}">
                  <a16:creationId xmlns:a16="http://schemas.microsoft.com/office/drawing/2014/main" id="{1636C4FC-983B-4AF1-9C96-148C678915D6}"/>
                </a:ext>
              </a:extLst>
            </p:cNvPr>
            <p:cNvSpPr/>
            <p:nvPr/>
          </p:nvSpPr>
          <p:spPr>
            <a:xfrm>
              <a:off x="3735928" y="4157447"/>
              <a:ext cx="2895600" cy="1181333"/>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SOC alone (n = 280)</a:t>
              </a:r>
            </a:p>
          </p:txBody>
        </p:sp>
        <p:cxnSp>
          <p:nvCxnSpPr>
            <p:cNvPr id="10" name="Connector: Elbow 9">
              <a:extLst>
                <a:ext uri="{FF2B5EF4-FFF2-40B4-BE49-F238E27FC236}">
                  <a16:creationId xmlns:a16="http://schemas.microsoft.com/office/drawing/2014/main" id="{65058BD0-882E-4A3F-BF6C-B713744BCA9A}"/>
                </a:ext>
              </a:extLst>
            </p:cNvPr>
            <p:cNvCxnSpPr>
              <a:cxnSpLocks/>
              <a:stCxn id="7" idx="6"/>
            </p:cNvCxnSpPr>
            <p:nvPr/>
          </p:nvCxnSpPr>
          <p:spPr>
            <a:xfrm flipV="1">
              <a:off x="3158557" y="3116247"/>
              <a:ext cx="577370" cy="78560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091097B4-302A-4F18-BB11-44947AB8E440}"/>
                </a:ext>
              </a:extLst>
            </p:cNvPr>
            <p:cNvCxnSpPr>
              <a:cxnSpLocks/>
              <a:stCxn id="7" idx="6"/>
            </p:cNvCxnSpPr>
            <p:nvPr/>
          </p:nvCxnSpPr>
          <p:spPr>
            <a:xfrm>
              <a:off x="3158557" y="3901856"/>
              <a:ext cx="577370" cy="84625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2E61C0-999E-484B-9073-6B020B79A7C8}"/>
                </a:ext>
              </a:extLst>
            </p:cNvPr>
            <p:cNvCxnSpPr>
              <a:cxnSpLocks/>
              <a:endCxn id="7" idx="2"/>
            </p:cNvCxnSpPr>
            <p:nvPr/>
          </p:nvCxnSpPr>
          <p:spPr>
            <a:xfrm>
              <a:off x="1575256" y="3898773"/>
              <a:ext cx="840891" cy="30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F7DFD43B-1BA8-4E60-BA5F-9FE15B202A61}"/>
              </a:ext>
            </a:extLst>
          </p:cNvPr>
          <p:cNvSpPr/>
          <p:nvPr/>
        </p:nvSpPr>
        <p:spPr>
          <a:xfrm>
            <a:off x="3636470" y="4218044"/>
            <a:ext cx="3366758" cy="14319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67"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mn-cs"/>
              </a:rPr>
              <a:t>Primary endpoints:                       </a:t>
            </a: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OS, imaging-based PFS</a:t>
            </a:r>
          </a:p>
          <a:p>
            <a:pPr marL="0" marR="0" lvl="0" indent="0" algn="l" defTabSz="4571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mn-cs"/>
              </a:rPr>
              <a:t>Secondary endpoints: </a:t>
            </a: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rPr>
              <a:t>ORR and DCR per RECIST response, time   to SSE, safety</a:t>
            </a:r>
          </a:p>
        </p:txBody>
      </p:sp>
      <p:sp>
        <p:nvSpPr>
          <p:cNvPr id="14" name="Rectangle 13">
            <a:extLst>
              <a:ext uri="{FF2B5EF4-FFF2-40B4-BE49-F238E27FC236}">
                <a16:creationId xmlns:a16="http://schemas.microsoft.com/office/drawing/2014/main" id="{B46626CC-FA7F-4764-8755-BA473C4B4B3D}"/>
              </a:ext>
            </a:extLst>
          </p:cNvPr>
          <p:cNvSpPr/>
          <p:nvPr/>
        </p:nvSpPr>
        <p:spPr>
          <a:xfrm>
            <a:off x="8739948" y="2285503"/>
            <a:ext cx="2463446" cy="1159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Trial fully enrolled</a:t>
            </a:r>
          </a:p>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 = 831)</a:t>
            </a:r>
          </a:p>
        </p:txBody>
      </p:sp>
      <p:sp>
        <p:nvSpPr>
          <p:cNvPr id="16" name="TextBox 15">
            <a:extLst>
              <a:ext uri="{FF2B5EF4-FFF2-40B4-BE49-F238E27FC236}">
                <a16:creationId xmlns:a16="http://schemas.microsoft.com/office/drawing/2014/main" id="{B28335C5-2367-436F-927C-539098A0C296}"/>
              </a:ext>
            </a:extLst>
          </p:cNvPr>
          <p:cNvSpPr txBox="1"/>
          <p:nvPr/>
        </p:nvSpPr>
        <p:spPr>
          <a:xfrm>
            <a:off x="7651908" y="4409784"/>
            <a:ext cx="4089365" cy="861774"/>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7484F"/>
                </a:solidFill>
                <a:effectLst/>
                <a:uLnTx/>
                <a:uFillTx/>
                <a:latin typeface="Arial" panose="020B0604020202020204" pitchFamily="34" charset="0"/>
                <a:ea typeface="+mn-ea"/>
                <a:cs typeface="+mn-cs"/>
              </a:rPr>
              <a:t>Results published: 6/23/21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7484F"/>
                </a:solidFill>
                <a:effectLst/>
                <a:uLnTx/>
                <a:uFillTx/>
                <a:latin typeface="Arial" panose="020B0604020202020204" pitchFamily="34" charset="0"/>
                <a:ea typeface="+mn-ea"/>
                <a:cs typeface="+mn-cs"/>
              </a:rPr>
              <a:t>FDA approved: 3/23/22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7484F"/>
                </a:solidFill>
                <a:effectLst/>
                <a:uLnTx/>
                <a:uFillTx/>
                <a:latin typeface="Arial" panose="020B0604020202020204" pitchFamily="34" charset="0"/>
                <a:ea typeface="+mn-ea"/>
                <a:cs typeface="+mn-cs"/>
              </a:rPr>
              <a:t>Supply chain problems: 5/5/22</a:t>
            </a:r>
          </a:p>
        </p:txBody>
      </p:sp>
    </p:spTree>
    <p:extLst>
      <p:ext uri="{BB962C8B-B14F-4D97-AF65-F5344CB8AC3E}">
        <p14:creationId xmlns:p14="http://schemas.microsoft.com/office/powerpoint/2010/main" val="404612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B38F-087F-4FFE-A3C1-C688B707299E}"/>
              </a:ext>
            </a:extLst>
          </p:cNvPr>
          <p:cNvSpPr>
            <a:spLocks noGrp="1"/>
          </p:cNvSpPr>
          <p:nvPr>
            <p:ph type="title"/>
          </p:nvPr>
        </p:nvSpPr>
        <p:spPr>
          <a:xfrm>
            <a:off x="719668" y="132515"/>
            <a:ext cx="10855560" cy="828675"/>
          </a:xfrm>
        </p:spPr>
        <p:txBody>
          <a:bodyPr>
            <a:noAutofit/>
          </a:bodyPr>
          <a:lstStyle/>
          <a:p>
            <a:pPr algn="ctr"/>
            <a:r>
              <a:rPr lang="en-US" sz="3400" dirty="0">
                <a:solidFill>
                  <a:srgbClr val="C00000"/>
                </a:solidFill>
              </a:rPr>
              <a:t>Phase 3 VISION Trial: Primary Endpoints OS and </a:t>
            </a:r>
            <a:r>
              <a:rPr lang="en-US" sz="3400" dirty="0" err="1">
                <a:solidFill>
                  <a:srgbClr val="C00000"/>
                </a:solidFill>
              </a:rPr>
              <a:t>rPFS</a:t>
            </a:r>
            <a:r>
              <a:rPr lang="en-US" sz="3400" dirty="0">
                <a:solidFill>
                  <a:srgbClr val="C00000"/>
                </a:solidFill>
              </a:rPr>
              <a:t> Were Met</a:t>
            </a:r>
          </a:p>
        </p:txBody>
      </p:sp>
      <p:sp>
        <p:nvSpPr>
          <p:cNvPr id="3" name="Text Placeholder 2">
            <a:extLst>
              <a:ext uri="{FF2B5EF4-FFF2-40B4-BE49-F238E27FC236}">
                <a16:creationId xmlns:a16="http://schemas.microsoft.com/office/drawing/2014/main" id="{214E4A84-7604-45F5-BE48-78904B1EA8E3}"/>
              </a:ext>
            </a:extLst>
          </p:cNvPr>
          <p:cNvSpPr>
            <a:spLocks noGrp="1"/>
          </p:cNvSpPr>
          <p:nvPr>
            <p:ph type="body" sz="quarter" idx="14"/>
          </p:nvPr>
        </p:nvSpPr>
        <p:spPr>
          <a:xfrm>
            <a:off x="0" y="6447153"/>
            <a:ext cx="12191999" cy="278332"/>
          </a:xfrm>
        </p:spPr>
        <p:txBody>
          <a:bodyPr/>
          <a:lstStyle/>
          <a:p>
            <a:r>
              <a:rPr lang="en-US"/>
              <a:t>Sartor O, et al. N Engl J Med. 2021;385:1091-1103.</a:t>
            </a:r>
          </a:p>
        </p:txBody>
      </p:sp>
      <p:sp>
        <p:nvSpPr>
          <p:cNvPr id="4" name="Content Placeholder 3">
            <a:extLst>
              <a:ext uri="{FF2B5EF4-FFF2-40B4-BE49-F238E27FC236}">
                <a16:creationId xmlns:a16="http://schemas.microsoft.com/office/drawing/2014/main" id="{2344F6DA-8393-4FDB-A315-01F8FA55815E}"/>
              </a:ext>
            </a:extLst>
          </p:cNvPr>
          <p:cNvSpPr txBox="1">
            <a:spLocks/>
          </p:cNvSpPr>
          <p:nvPr/>
        </p:nvSpPr>
        <p:spPr>
          <a:xfrm>
            <a:off x="450727" y="1237818"/>
            <a:ext cx="10752667" cy="5065222"/>
          </a:xfrm>
          <a:prstGeom prst="rect">
            <a:avLst/>
          </a:prstGeom>
        </p:spPr>
        <p:txBody>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1" indent="0" algn="l" defTabSz="914400" rtl="0" eaLnBrk="1" fontAlgn="auto" latinLnBrk="0" hangingPunct="1">
              <a:lnSpc>
                <a:spcPct val="120000"/>
              </a:lnSpc>
              <a:spcBef>
                <a:spcPts val="0"/>
              </a:spcBef>
              <a:spcAft>
                <a:spcPts val="600"/>
              </a:spcAft>
              <a:buClr>
                <a:srgbClr val="FD8831"/>
              </a:buClr>
              <a:buSzTx/>
              <a:buFont typeface="Wingdings" panose="05000000000000000000" pitchFamily="2" charset="2"/>
              <a:buNone/>
              <a:tabLst/>
              <a:defRPr/>
            </a:pPr>
            <a:endParaRPr kumimoji="0" lang="en-US" sz="2000" b="0" i="0" u="none" strike="noStrike" kern="1200" cap="none" spc="0" normalizeH="0" baseline="30000" noProof="0">
              <a:ln>
                <a:noFill/>
              </a:ln>
              <a:solidFill>
                <a:srgbClr val="47484F"/>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20615846-7895-4041-9505-B18EA1B27A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376" y="2348379"/>
            <a:ext cx="5928810" cy="2261858"/>
          </a:xfrm>
          <a:prstGeom prst="rect">
            <a:avLst/>
          </a:prstGeom>
        </p:spPr>
      </p:pic>
      <p:pic>
        <p:nvPicPr>
          <p:cNvPr id="8" name="Picture 7">
            <a:extLst>
              <a:ext uri="{FF2B5EF4-FFF2-40B4-BE49-F238E27FC236}">
                <a16:creationId xmlns:a16="http://schemas.microsoft.com/office/drawing/2014/main" id="{E4B9189D-CBC9-4B79-8B45-D2C92B9C620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984186" y="2247216"/>
            <a:ext cx="5971416" cy="2363567"/>
          </a:xfrm>
          <a:prstGeom prst="rect">
            <a:avLst/>
          </a:prstGeom>
        </p:spPr>
      </p:pic>
      <p:sp>
        <p:nvSpPr>
          <p:cNvPr id="11" name="TextBox 8">
            <a:extLst>
              <a:ext uri="{FF2B5EF4-FFF2-40B4-BE49-F238E27FC236}">
                <a16:creationId xmlns:a16="http://schemas.microsoft.com/office/drawing/2014/main" id="{F6209B18-24E2-4FA4-BBB2-8D04721369E5}"/>
              </a:ext>
            </a:extLst>
          </p:cNvPr>
          <p:cNvSpPr txBox="1">
            <a:spLocks noChangeArrowheads="1"/>
          </p:cNvSpPr>
          <p:nvPr/>
        </p:nvSpPr>
        <p:spPr bwMode="auto">
          <a:xfrm>
            <a:off x="7395805" y="1739014"/>
            <a:ext cx="3684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OS: HR 0.62 (95% CI, 0.52, 0.74</a:t>
            </a:r>
            <a:r>
              <a:rPr kumimoji="0" lang="en-US" altLang="en-US" sz="1500" b="1" i="0" u="none" strike="noStrike" kern="1200" cap="none" spc="0" normalizeH="0" baseline="0" noProof="0">
                <a:ln>
                  <a:noFill/>
                </a:ln>
                <a:solidFill>
                  <a:srgbClr val="47484F"/>
                </a:solidFill>
                <a:effectLst/>
                <a:uLnTx/>
                <a:uFillTx/>
                <a:latin typeface="Arial" panose="020B0604020202020204" pitchFamily="34" charset="0"/>
                <a:ea typeface="+mn-ea"/>
                <a:cs typeface="+mn-cs"/>
              </a:rPr>
              <a:t>)</a:t>
            </a:r>
          </a:p>
        </p:txBody>
      </p:sp>
      <p:sp>
        <p:nvSpPr>
          <p:cNvPr id="12" name="TextBox 8">
            <a:extLst>
              <a:ext uri="{FF2B5EF4-FFF2-40B4-BE49-F238E27FC236}">
                <a16:creationId xmlns:a16="http://schemas.microsoft.com/office/drawing/2014/main" id="{2C394430-DAD9-4B0A-A168-C3AFB3D057E7}"/>
              </a:ext>
            </a:extLst>
          </p:cNvPr>
          <p:cNvSpPr txBox="1">
            <a:spLocks noChangeArrowheads="1"/>
          </p:cNvSpPr>
          <p:nvPr/>
        </p:nvSpPr>
        <p:spPr bwMode="auto">
          <a:xfrm>
            <a:off x="918725" y="1739015"/>
            <a:ext cx="4202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rPFS</a:t>
            </a:r>
            <a:r>
              <a:rPr kumimoji="0" lang="en-US" altLang="en-US" sz="1800" b="1"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 HR 0.40 (99.2% CI, 0.29, 0.57)</a:t>
            </a:r>
          </a:p>
        </p:txBody>
      </p:sp>
      <p:sp>
        <p:nvSpPr>
          <p:cNvPr id="13" name="Rectangle 1">
            <a:extLst>
              <a:ext uri="{FF2B5EF4-FFF2-40B4-BE49-F238E27FC236}">
                <a16:creationId xmlns:a16="http://schemas.microsoft.com/office/drawing/2014/main" id="{41D4FEA4-39D8-408F-8271-DEF922E8B319}"/>
              </a:ext>
            </a:extLst>
          </p:cNvPr>
          <p:cNvSpPr>
            <a:spLocks noChangeArrowheads="1"/>
          </p:cNvSpPr>
          <p:nvPr/>
        </p:nvSpPr>
        <p:spPr bwMode="auto">
          <a:xfrm>
            <a:off x="951080" y="4993713"/>
            <a:ext cx="10289838" cy="462925"/>
          </a:xfrm>
          <a:prstGeom prst="rect">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Note: OS positive (HR 0.63) in </a:t>
            </a:r>
            <a:r>
              <a:rPr kumimoji="0" lang="en-US" altLang="en-US" sz="2000" b="0"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rPFS</a:t>
            </a:r>
            <a:r>
              <a:rPr kumimoji="0" lang="en-US" alt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 subset and </a:t>
            </a:r>
            <a:r>
              <a:rPr kumimoji="0" lang="en-US" altLang="en-US" sz="2000" b="0"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rPFS</a:t>
            </a:r>
            <a:r>
              <a:rPr kumimoji="0" lang="en-US" alt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 positive (HR 0.43) in OS subset   </a:t>
            </a:r>
          </a:p>
        </p:txBody>
      </p:sp>
      <p:sp>
        <p:nvSpPr>
          <p:cNvPr id="5" name="TextBox 4"/>
          <p:cNvSpPr txBox="1"/>
          <p:nvPr/>
        </p:nvSpPr>
        <p:spPr>
          <a:xfrm>
            <a:off x="1953491" y="5827222"/>
            <a:ext cx="71073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A2520"/>
                </a:solidFill>
                <a:effectLst/>
                <a:uLnTx/>
                <a:uFillTx/>
                <a:latin typeface="Proxima Nova Rg"/>
                <a:ea typeface="+mn-ea"/>
                <a:cs typeface="+mn-cs"/>
              </a:rPr>
              <a:t>FDA Approved March 23, 2022!</a:t>
            </a:r>
          </a:p>
        </p:txBody>
      </p:sp>
    </p:spTree>
    <p:extLst>
      <p:ext uri="{BB962C8B-B14F-4D97-AF65-F5344CB8AC3E}">
        <p14:creationId xmlns:p14="http://schemas.microsoft.com/office/powerpoint/2010/main" val="2416339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76315F-7F02-7458-EE91-D1C60DF07A6C}"/>
              </a:ext>
            </a:extLst>
          </p:cNvPr>
          <p:cNvSpPr txBox="1"/>
          <p:nvPr/>
        </p:nvSpPr>
        <p:spPr>
          <a:xfrm>
            <a:off x="2279576" y="1428639"/>
            <a:ext cx="3148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Laila Agrawal,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Norton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Louisville, Kentucky</a:t>
            </a:r>
          </a:p>
        </p:txBody>
      </p:sp>
      <p:sp>
        <p:nvSpPr>
          <p:cNvPr id="8" name="TextBox 7">
            <a:extLst>
              <a:ext uri="{FF2B5EF4-FFF2-40B4-BE49-F238E27FC236}">
                <a16:creationId xmlns:a16="http://schemas.microsoft.com/office/drawing/2014/main" id="{D29FAA72-2267-CA0D-2E80-3C1FCF0D18B0}"/>
              </a:ext>
            </a:extLst>
          </p:cNvPr>
          <p:cNvSpPr txBox="1"/>
          <p:nvPr/>
        </p:nvSpPr>
        <p:spPr>
          <a:xfrm>
            <a:off x="2279576" y="2489296"/>
            <a:ext cx="3148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Spencer H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Bachow</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Lynn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Boca Raton, Florida</a:t>
            </a:r>
          </a:p>
        </p:txBody>
      </p:sp>
      <p:sp>
        <p:nvSpPr>
          <p:cNvPr id="25" name="Title 1">
            <a:extLst>
              <a:ext uri="{FF2B5EF4-FFF2-40B4-BE49-F238E27FC236}">
                <a16:creationId xmlns:a16="http://schemas.microsoft.com/office/drawing/2014/main" id="{707F7D2F-E047-FD89-5508-BE1E2D973C68}"/>
              </a:ext>
            </a:extLst>
          </p:cNvPr>
          <p:cNvSpPr txBox="1">
            <a:spLocks/>
          </p:cNvSpPr>
          <p:nvPr/>
        </p:nvSpPr>
        <p:spPr>
          <a:xfrm>
            <a:off x="558530" y="154674"/>
            <a:ext cx="11082086" cy="1077217"/>
          </a:xfrm>
          <a:prstGeom prst="rect">
            <a:avLst/>
          </a:prstGeom>
          <a:solidFill>
            <a:srgbClr val="3133FF"/>
          </a:solidFill>
        </p:spPr>
        <p:txBody>
          <a:bodyPr lIns="182880" rIns="182880"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Consulting Oncologists</a:t>
            </a:r>
          </a:p>
        </p:txBody>
      </p:sp>
      <p:sp>
        <p:nvSpPr>
          <p:cNvPr id="2" name="TextBox 1">
            <a:extLst>
              <a:ext uri="{FF2B5EF4-FFF2-40B4-BE49-F238E27FC236}">
                <a16:creationId xmlns:a16="http://schemas.microsoft.com/office/drawing/2014/main" id="{3DBFCBF6-AEF1-9953-1D8C-6E40E94040CD}"/>
              </a:ext>
            </a:extLst>
          </p:cNvPr>
          <p:cNvSpPr txBox="1"/>
          <p:nvPr/>
        </p:nvSpPr>
        <p:spPr>
          <a:xfrm>
            <a:off x="2279576" y="3550540"/>
            <a:ext cx="3148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Warren S Brenner,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Lynn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Boca Raton, Florida</a:t>
            </a:r>
          </a:p>
        </p:txBody>
      </p:sp>
      <p:sp>
        <p:nvSpPr>
          <p:cNvPr id="6" name="TextBox 5">
            <a:extLst>
              <a:ext uri="{FF2B5EF4-FFF2-40B4-BE49-F238E27FC236}">
                <a16:creationId xmlns:a16="http://schemas.microsoft.com/office/drawing/2014/main" id="{1B6F3F82-E65C-35A5-2DE7-85EB26B3EE47}"/>
              </a:ext>
            </a:extLst>
          </p:cNvPr>
          <p:cNvSpPr txBox="1"/>
          <p:nvPr/>
        </p:nvSpPr>
        <p:spPr>
          <a:xfrm>
            <a:off x="8040216" y="2489297"/>
            <a:ext cx="30485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Kimberly Ku,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Bloomington, Illinois</a:t>
            </a:r>
          </a:p>
        </p:txBody>
      </p:sp>
      <p:pic>
        <p:nvPicPr>
          <p:cNvPr id="10" name="Picture 9">
            <a:extLst>
              <a:ext uri="{FF2B5EF4-FFF2-40B4-BE49-F238E27FC236}">
                <a16:creationId xmlns:a16="http://schemas.microsoft.com/office/drawing/2014/main" id="{39011F2A-470C-663B-5502-E9A13AFA2CD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04837" y="1428639"/>
            <a:ext cx="1657045" cy="93208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3E10719-AA73-1EF6-ADB6-B21A5C5E66CB}"/>
              </a:ext>
            </a:extLst>
          </p:cNvPr>
          <p:cNvSpPr txBox="1"/>
          <p:nvPr/>
        </p:nvSpPr>
        <p:spPr>
          <a:xfrm>
            <a:off x="8030877" y="1428639"/>
            <a:ext cx="31489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Shaachi</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Gupta, MD,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Florida Cancer Specialists </a:t>
            </a:r>
            <a:b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&amp; Research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Lake Worth, Florida</a:t>
            </a:r>
          </a:p>
        </p:txBody>
      </p:sp>
      <p:pic>
        <p:nvPicPr>
          <p:cNvPr id="3" name="Picture 2">
            <a:extLst>
              <a:ext uri="{FF2B5EF4-FFF2-40B4-BE49-F238E27FC236}">
                <a16:creationId xmlns:a16="http://schemas.microsoft.com/office/drawing/2014/main" id="{0626DC90-A79B-60DE-CCDD-290691F507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8530" y="1428639"/>
            <a:ext cx="1655871" cy="93142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7B5D8A3-8547-D965-46D6-89271A14AB5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8530" y="2489297"/>
            <a:ext cx="1652309" cy="929424"/>
          </a:xfrm>
          <a:prstGeom prst="rect">
            <a:avLst/>
          </a:prstGeom>
          <a:effectLst>
            <a:outerShdw blurRad="50800" dist="38100" dir="2700000" algn="tl" rotWithShape="0">
              <a:prstClr val="black">
                <a:alpha val="40000"/>
              </a:prstClr>
            </a:outerShdw>
          </a:effectLst>
        </p:spPr>
      </p:pic>
      <p:pic>
        <p:nvPicPr>
          <p:cNvPr id="12" name="Picture 11" descr="A person sitting in a chair wearing a headset&#10;&#10;Description automatically generated">
            <a:extLst>
              <a:ext uri="{FF2B5EF4-FFF2-40B4-BE49-F238E27FC236}">
                <a16:creationId xmlns:a16="http://schemas.microsoft.com/office/drawing/2014/main" id="{1C3EE89B-14D9-3569-2D03-B115DE9E24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530" y="4659814"/>
            <a:ext cx="1652309" cy="929426"/>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657C145-4E38-D625-7B5E-72714FDD3C6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8531" y="5739373"/>
            <a:ext cx="1655870" cy="931427"/>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8F5CAE34-5573-6703-EC80-2A1FFAD66FDF}"/>
              </a:ext>
            </a:extLst>
          </p:cNvPr>
          <p:cNvSpPr txBox="1"/>
          <p:nvPr/>
        </p:nvSpPr>
        <p:spPr>
          <a:xfrm>
            <a:off x="2279576" y="4659814"/>
            <a:ext cx="3148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Gigi Chen,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John Muir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Pleasant Hill, California</a:t>
            </a:r>
          </a:p>
        </p:txBody>
      </p:sp>
      <p:sp>
        <p:nvSpPr>
          <p:cNvPr id="16" name="TextBox 15">
            <a:extLst>
              <a:ext uri="{FF2B5EF4-FFF2-40B4-BE49-F238E27FC236}">
                <a16:creationId xmlns:a16="http://schemas.microsoft.com/office/drawing/2014/main" id="{815333EF-B167-4ACC-5BF4-3B4B553C9D1B}"/>
              </a:ext>
            </a:extLst>
          </p:cNvPr>
          <p:cNvSpPr txBox="1"/>
          <p:nvPr/>
        </p:nvSpPr>
        <p:spPr>
          <a:xfrm>
            <a:off x="2279576" y="5739372"/>
            <a:ext cx="31489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Sunil Gandhi,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Florida Cancer </a:t>
            </a:r>
            <a:r>
              <a:rPr kumimoji="0" lang="en-US" sz="1600" b="0" i="0" u="none" strike="noStrike" kern="1200" cap="none" spc="0" normalizeH="0" baseline="0" noProof="0">
                <a:ln>
                  <a:noFill/>
                </a:ln>
                <a:solidFill>
                  <a:srgbClr val="000000"/>
                </a:solidFill>
                <a:effectLst/>
                <a:uLnTx/>
                <a:uFillTx/>
                <a:latin typeface="Calibri"/>
                <a:ea typeface="MS PGothic" charset="0"/>
                <a:cs typeface="+mn-cs"/>
              </a:rPr>
              <a:t>Specialists </a:t>
            </a:r>
            <a:br>
              <a:rPr kumimoji="0" lang="en-US" sz="1600" b="0" i="0" u="none" strike="noStrike" kern="1200" cap="none" spc="0" normalizeH="0" baseline="0" noProof="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a:ln>
                  <a:noFill/>
                </a:ln>
                <a:solidFill>
                  <a:srgbClr val="000000"/>
                </a:solidFill>
                <a:effectLst/>
                <a:uLnTx/>
                <a:uFillTx/>
                <a:latin typeface="Calibri"/>
                <a:ea typeface="MS PGothic" charset="0"/>
                <a:cs typeface="+mn-cs"/>
              </a:rPr>
              <a:t>&amp; </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Research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Lecanto, Florida</a:t>
            </a:r>
          </a:p>
        </p:txBody>
      </p:sp>
      <p:pic>
        <p:nvPicPr>
          <p:cNvPr id="19" name="Picture 18">
            <a:extLst>
              <a:ext uri="{FF2B5EF4-FFF2-40B4-BE49-F238E27FC236}">
                <a16:creationId xmlns:a16="http://schemas.microsoft.com/office/drawing/2014/main" id="{4F3B6FEB-E767-AF9B-4F79-7CEDD02CB69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311097" y="4657116"/>
            <a:ext cx="1657109" cy="932124"/>
          </a:xfrm>
          <a:prstGeom prst="rect">
            <a:avLst/>
          </a:prstGeom>
          <a:effectLst>
            <a:outerShdw blurRad="50800" dist="38100" dir="2700000" algn="tl" rotWithShape="0">
              <a:prstClr val="black">
                <a:alpha val="40000"/>
              </a:prstClr>
            </a:outerShdw>
          </a:effectLst>
        </p:spPr>
      </p:pic>
      <p:pic>
        <p:nvPicPr>
          <p:cNvPr id="20" name="Picture 19" descr="A person wearing a headset&#10;&#10;Description automatically generated">
            <a:extLst>
              <a:ext uri="{FF2B5EF4-FFF2-40B4-BE49-F238E27FC236}">
                <a16:creationId xmlns:a16="http://schemas.microsoft.com/office/drawing/2014/main" id="{EE5316DF-323C-D296-B43B-04AC1083561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11098" y="5739373"/>
            <a:ext cx="1657110" cy="93212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B813E2B-7E8D-8237-2C7D-EFF28238E846}"/>
              </a:ext>
            </a:extLst>
          </p:cNvPr>
          <p:cNvSpPr txBox="1"/>
          <p:nvPr/>
        </p:nvSpPr>
        <p:spPr>
          <a:xfrm>
            <a:off x="8040216" y="3550540"/>
            <a:ext cx="30485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Neil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Morganstein</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Atlantic Health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Summit, New Jersey</a:t>
            </a:r>
          </a:p>
        </p:txBody>
      </p:sp>
      <p:sp>
        <p:nvSpPr>
          <p:cNvPr id="23" name="TextBox 22">
            <a:extLst>
              <a:ext uri="{FF2B5EF4-FFF2-40B4-BE49-F238E27FC236}">
                <a16:creationId xmlns:a16="http://schemas.microsoft.com/office/drawing/2014/main" id="{5C7C2096-3DAD-641C-8BF2-FC8B916622AB}"/>
              </a:ext>
            </a:extLst>
          </p:cNvPr>
          <p:cNvSpPr txBox="1"/>
          <p:nvPr/>
        </p:nvSpPr>
        <p:spPr>
          <a:xfrm>
            <a:off x="8040216" y="4657116"/>
            <a:ext cx="360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Estelamari</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Rodriguez, MD,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Sylvester Comprehensive Cancer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Miami, Florida</a:t>
            </a:r>
          </a:p>
        </p:txBody>
      </p:sp>
      <p:sp>
        <p:nvSpPr>
          <p:cNvPr id="24" name="TextBox 23">
            <a:extLst>
              <a:ext uri="{FF2B5EF4-FFF2-40B4-BE49-F238E27FC236}">
                <a16:creationId xmlns:a16="http://schemas.microsoft.com/office/drawing/2014/main" id="{084049B7-6768-D004-84C8-DE48EC3EAA8A}"/>
              </a:ext>
            </a:extLst>
          </p:cNvPr>
          <p:cNvSpPr txBox="1"/>
          <p:nvPr/>
        </p:nvSpPr>
        <p:spPr>
          <a:xfrm>
            <a:off x="8040216" y="5739373"/>
            <a:ext cx="33772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Erik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Rupard</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Intermountain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St George, Utah</a:t>
            </a:r>
          </a:p>
        </p:txBody>
      </p:sp>
      <p:pic>
        <p:nvPicPr>
          <p:cNvPr id="26" name="Picture 25" descr="A person wearing a headset&#10;&#10;Description automatically generated">
            <a:extLst>
              <a:ext uri="{FF2B5EF4-FFF2-40B4-BE49-F238E27FC236}">
                <a16:creationId xmlns:a16="http://schemas.microsoft.com/office/drawing/2014/main" id="{5564F6D7-FC1B-51E6-9571-1162B3B648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08692" y="3550582"/>
            <a:ext cx="1657046" cy="932088"/>
          </a:xfrm>
          <a:prstGeom prst="rect">
            <a:avLst/>
          </a:prstGeom>
          <a:effectLst>
            <a:outerShdw blurRad="50800" dist="38100" dir="2700000" algn="tl" rotWithShape="0">
              <a:prstClr val="black">
                <a:alpha val="40000"/>
              </a:prstClr>
            </a:outerShdw>
          </a:effectLst>
        </p:spPr>
      </p:pic>
      <p:pic>
        <p:nvPicPr>
          <p:cNvPr id="27" name="Picture 26" descr="A person wearing glasses and a headset&#10;&#10;Description automatically generated">
            <a:extLst>
              <a:ext uri="{FF2B5EF4-FFF2-40B4-BE49-F238E27FC236}">
                <a16:creationId xmlns:a16="http://schemas.microsoft.com/office/drawing/2014/main" id="{1EEA28B4-7AD2-434D-4A98-CD109C4DEE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12506" y="2489297"/>
            <a:ext cx="1655870" cy="931428"/>
          </a:xfrm>
          <a:prstGeom prst="rect">
            <a:avLst/>
          </a:prstGeom>
          <a:effectLst>
            <a:outerShdw blurRad="50800" dist="38100" dir="2700000" algn="tl" rotWithShape="0">
              <a:prstClr val="black">
                <a:alpha val="40000"/>
              </a:prstClr>
            </a:outerShdw>
          </a:effectLst>
        </p:spPr>
      </p:pic>
      <p:pic>
        <p:nvPicPr>
          <p:cNvPr id="28" name="Picture 27" descr="A person wearing headphones&#10;&#10;Description automatically generated">
            <a:extLst>
              <a:ext uri="{FF2B5EF4-FFF2-40B4-BE49-F238E27FC236}">
                <a16:creationId xmlns:a16="http://schemas.microsoft.com/office/drawing/2014/main" id="{F3164D49-F761-D3DC-F5C8-9FFB15B1BE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8530" y="3550540"/>
            <a:ext cx="1655871" cy="931428"/>
          </a:xfrm>
          <a:prstGeom prst="rect">
            <a:avLst/>
          </a:prstGeom>
          <a:effectLst>
            <a:outerShdw blurRad="50800" dist="38100" dir="2700000" algn="tl" rotWithShape="0">
              <a:prstClr val="black">
                <a:alpha val="40000"/>
              </a:prstClr>
            </a:outerShdw>
          </a:effectLst>
        </p:spPr>
      </p:pic>
      <p:sp>
        <p:nvSpPr>
          <p:cNvPr id="9" name="Text Box 9">
            <a:extLst>
              <a:ext uri="{FF2B5EF4-FFF2-40B4-BE49-F238E27FC236}">
                <a16:creationId xmlns:a16="http://schemas.microsoft.com/office/drawing/2014/main" id="{035F6094-3B43-2E08-7895-6E97F6544FDA}"/>
              </a:ext>
            </a:extLst>
          </p:cNvPr>
          <p:cNvSpPr txBox="1">
            <a:spLocks noChangeArrowheads="1"/>
          </p:cNvSpPr>
          <p:nvPr/>
        </p:nvSpPr>
        <p:spPr bwMode="auto">
          <a:xfrm>
            <a:off x="7657955" y="334464"/>
            <a:ext cx="2125301" cy="84133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1600" b="1" i="0" u="none" strike="noStrike" kern="1200" cap="none" spc="0" normalizeH="0" baseline="0" noProof="0" dirty="0">
                <a:ln>
                  <a:noFill/>
                </a:ln>
                <a:solidFill>
                  <a:srgbClr val="FFFFFF"/>
                </a:solidFill>
                <a:effectLst/>
                <a:uLnTx/>
                <a:uFillTx/>
                <a:latin typeface="Calibri" pitchFamily="-72" charset="0"/>
                <a:ea typeface="MS PGothic" charset="0"/>
              </a:rPr>
              <a:t>Neil Love, MD</a:t>
            </a:r>
            <a:br>
              <a:rPr kumimoji="0" lang="en-US" sz="1600" b="1" i="0" u="none" strike="noStrike" kern="1200" cap="none" spc="0" normalizeH="0" baseline="0" noProof="0" dirty="0">
                <a:ln>
                  <a:noFill/>
                </a:ln>
                <a:solidFill>
                  <a:srgbClr val="FFFFFF"/>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FFFFFF"/>
                </a:solidFill>
                <a:effectLst/>
                <a:uLnTx/>
                <a:uFillTx/>
                <a:latin typeface="Calibri" pitchFamily="-72" charset="0"/>
                <a:ea typeface="MS PGothic" charset="0"/>
              </a:rPr>
              <a:t>Research To Practice</a:t>
            </a:r>
            <a:br>
              <a:rPr kumimoji="0" lang="en-US" sz="1600" b="0" i="0" u="none" strike="noStrike" kern="1200" cap="none" spc="0" normalizeH="0" baseline="0" noProof="0" dirty="0">
                <a:ln>
                  <a:noFill/>
                </a:ln>
                <a:solidFill>
                  <a:srgbClr val="FFFFFF"/>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FFFFFF"/>
                </a:solidFill>
                <a:effectLst/>
                <a:uLnTx/>
                <a:uFillTx/>
                <a:latin typeface="Calibri" pitchFamily="-72" charset="0"/>
                <a:ea typeface="MS PGothic" charset="0"/>
              </a:rPr>
              <a:t>Miami, Florida</a:t>
            </a:r>
          </a:p>
        </p:txBody>
      </p:sp>
      <p:pic>
        <p:nvPicPr>
          <p:cNvPr id="14" name="Picture 13">
            <a:extLst>
              <a:ext uri="{FF2B5EF4-FFF2-40B4-BE49-F238E27FC236}">
                <a16:creationId xmlns:a16="http://schemas.microsoft.com/office/drawing/2014/main" id="{0EAAFAC6-38DC-8FBE-29CF-8A31F80DB4D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677871" y="250657"/>
            <a:ext cx="925140" cy="925140"/>
          </a:xfrm>
          <a:prstGeom prst="rect">
            <a:avLst/>
          </a:prstGeom>
        </p:spPr>
      </p:pic>
    </p:spTree>
    <p:extLst>
      <p:ext uri="{BB962C8B-B14F-4D97-AF65-F5344CB8AC3E}">
        <p14:creationId xmlns:p14="http://schemas.microsoft.com/office/powerpoint/2010/main" val="898275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PSMA-Lu177 vs Cabazitaxel: </a:t>
            </a:r>
            <a:r>
              <a:rPr lang="en-US" dirty="0" err="1">
                <a:solidFill>
                  <a:srgbClr val="C00000"/>
                </a:solidFill>
              </a:rPr>
              <a:t>TheraP</a:t>
            </a:r>
            <a:r>
              <a:rPr lang="en-US" dirty="0">
                <a:solidFill>
                  <a:srgbClr val="C00000"/>
                </a:solidFill>
              </a:rPr>
              <a:t> Trial</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0072" y="1465702"/>
            <a:ext cx="5849812" cy="4351338"/>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90676" y="2468374"/>
            <a:ext cx="5901324" cy="2923685"/>
          </a:xfrm>
          <a:prstGeom prst="rect">
            <a:avLst/>
          </a:prstGeom>
        </p:spPr>
      </p:pic>
      <p:sp>
        <p:nvSpPr>
          <p:cNvPr id="6" name="TextBox 5"/>
          <p:cNvSpPr txBox="1"/>
          <p:nvPr/>
        </p:nvSpPr>
        <p:spPr>
          <a:xfrm>
            <a:off x="4445540" y="5817040"/>
            <a:ext cx="13618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91%</a:t>
            </a:r>
          </a:p>
        </p:txBody>
      </p:sp>
      <p:sp>
        <p:nvSpPr>
          <p:cNvPr id="7" name="TextBox 6"/>
          <p:cNvSpPr txBox="1"/>
          <p:nvPr/>
        </p:nvSpPr>
        <p:spPr>
          <a:xfrm>
            <a:off x="1313234" y="5817040"/>
            <a:ext cx="1215957" cy="3697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47%</a:t>
            </a:r>
          </a:p>
        </p:txBody>
      </p:sp>
      <p:sp>
        <p:nvSpPr>
          <p:cNvPr id="8" name="TextBox 7"/>
          <p:cNvSpPr txBox="1"/>
          <p:nvPr/>
        </p:nvSpPr>
        <p:spPr>
          <a:xfrm>
            <a:off x="642025" y="6400800"/>
            <a:ext cx="6681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PSMA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SUVmean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&lt;10:  PSA50 32% vs 52% still favored PSMA-Lu177</a:t>
            </a:r>
          </a:p>
        </p:txBody>
      </p:sp>
      <p:sp>
        <p:nvSpPr>
          <p:cNvPr id="9" name="TextBox 8"/>
          <p:cNvSpPr txBox="1"/>
          <p:nvPr/>
        </p:nvSpPr>
        <p:spPr>
          <a:xfrm>
            <a:off x="4348264" y="3667328"/>
            <a:ext cx="8560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66%</a:t>
            </a:r>
          </a:p>
        </p:txBody>
      </p:sp>
      <p:sp>
        <p:nvSpPr>
          <p:cNvPr id="10" name="TextBox 9"/>
          <p:cNvSpPr txBox="1"/>
          <p:nvPr/>
        </p:nvSpPr>
        <p:spPr>
          <a:xfrm>
            <a:off x="1313234" y="3706238"/>
            <a:ext cx="846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37%</a:t>
            </a:r>
          </a:p>
        </p:txBody>
      </p:sp>
      <p:sp>
        <p:nvSpPr>
          <p:cNvPr id="11" name="TextBox 10"/>
          <p:cNvSpPr txBox="1"/>
          <p:nvPr/>
        </p:nvSpPr>
        <p:spPr>
          <a:xfrm>
            <a:off x="8378757" y="6186372"/>
            <a:ext cx="381324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Hofman MS et al Lancet 2021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Burton JP et al Lancet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2022</a:t>
            </a:r>
          </a:p>
        </p:txBody>
      </p:sp>
      <p:sp>
        <p:nvSpPr>
          <p:cNvPr id="3" name="Down Arrow 2"/>
          <p:cNvSpPr/>
          <p:nvPr/>
        </p:nvSpPr>
        <p:spPr>
          <a:xfrm rot="1415298">
            <a:off x="10798232" y="3957152"/>
            <a:ext cx="282161" cy="7065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142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Lu177-PSMA-617 Updates: </a:t>
            </a:r>
            <a:r>
              <a:rPr lang="en-US" dirty="0" err="1"/>
              <a:t>TheraP</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5883" y="1157569"/>
            <a:ext cx="5636029" cy="555942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88317" y="2369127"/>
            <a:ext cx="5534025" cy="2406621"/>
          </a:xfrm>
          <a:prstGeom prst="rect">
            <a:avLst/>
          </a:prstGeom>
        </p:spPr>
      </p:pic>
      <p:sp>
        <p:nvSpPr>
          <p:cNvPr id="6" name="TextBox 5"/>
          <p:cNvSpPr txBox="1"/>
          <p:nvPr/>
        </p:nvSpPr>
        <p:spPr bwMode="auto">
          <a:xfrm>
            <a:off x="6542116" y="4962666"/>
            <a:ext cx="556121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Conclusion: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SUVmean</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&gt;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 is prognostic for survival with both cabazitaxel and 177-PSMA-617 therapy but not predictive (similar for FDG PET and adverse prognosis)</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 SUV OS HR 0.96 vs 1.07 for low SUV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mCRPC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patients</a:t>
            </a:r>
          </a:p>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P(interaction)=0.70 not significant</a:t>
            </a:r>
          </a:p>
        </p:txBody>
      </p:sp>
      <p:sp>
        <p:nvSpPr>
          <p:cNvPr id="7" name="TextBox 6"/>
          <p:cNvSpPr txBox="1"/>
          <p:nvPr/>
        </p:nvSpPr>
        <p:spPr bwMode="auto">
          <a:xfrm>
            <a:off x="8021782" y="3291840"/>
            <a:ext cx="1072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HR 0.62</a:t>
            </a:r>
          </a:p>
        </p:txBody>
      </p:sp>
      <p:sp>
        <p:nvSpPr>
          <p:cNvPr id="8" name="TextBox 7"/>
          <p:cNvSpPr txBox="1"/>
          <p:nvPr/>
        </p:nvSpPr>
        <p:spPr bwMode="auto">
          <a:xfrm>
            <a:off x="10557164" y="3291840"/>
            <a:ext cx="1364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HR 0.56</a:t>
            </a:r>
          </a:p>
        </p:txBody>
      </p:sp>
      <p:sp>
        <p:nvSpPr>
          <p:cNvPr id="3" name="TextBox 2">
            <a:extLst>
              <a:ext uri="{FF2B5EF4-FFF2-40B4-BE49-F238E27FC236}">
                <a16:creationId xmlns:a16="http://schemas.microsoft.com/office/drawing/2014/main" id="{AD6A7A25-5FD2-6164-EBD9-0308720C21DE}"/>
              </a:ext>
            </a:extLst>
          </p:cNvPr>
          <p:cNvSpPr txBox="1"/>
          <p:nvPr/>
        </p:nvSpPr>
        <p:spPr>
          <a:xfrm>
            <a:off x="8177422" y="1612898"/>
            <a:ext cx="381324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Hofman MS et al Lancet Oncol 2024</a:t>
            </a:r>
          </a:p>
        </p:txBody>
      </p:sp>
    </p:spTree>
    <p:extLst>
      <p:ext uri="{BB962C8B-B14F-4D97-AF65-F5344CB8AC3E}">
        <p14:creationId xmlns:p14="http://schemas.microsoft.com/office/powerpoint/2010/main" val="102301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CC1688C1-9C6A-1CC5-4914-CA72F9C5519F}"/>
              </a:ext>
            </a:extLst>
          </p:cNvPr>
          <p:cNvPicPr>
            <a:picLocks noChangeAspect="1"/>
          </p:cNvPicPr>
          <p:nvPr/>
        </p:nvPicPr>
        <p:blipFill rotWithShape="1">
          <a:blip r:embed="rId2">
            <a:extLst>
              <a:ext uri="{28A0092B-C50C-407E-A947-70E740481C1C}">
                <a14:useLocalDpi xmlns:a14="http://schemas.microsoft.com/office/drawing/2010/main" val="0"/>
              </a:ext>
            </a:extLst>
          </a:blip>
          <a:srcRect l="5499" t="12617" r="8317" b="8243"/>
          <a:stretch/>
        </p:blipFill>
        <p:spPr>
          <a:xfrm>
            <a:off x="737419" y="1844675"/>
            <a:ext cx="5610995" cy="3979104"/>
          </a:xfrm>
          <a:prstGeom prst="rect">
            <a:avLst/>
          </a:prstGeom>
        </p:spPr>
      </p:pic>
      <p:sp>
        <p:nvSpPr>
          <p:cNvPr id="6" name="Title 5">
            <a:extLst>
              <a:ext uri="{FF2B5EF4-FFF2-40B4-BE49-F238E27FC236}">
                <a16:creationId xmlns:a16="http://schemas.microsoft.com/office/drawing/2014/main" id="{F1F25A27-4967-40C2-B1B4-2CD2BD7CCCAE}"/>
              </a:ext>
            </a:extLst>
          </p:cNvPr>
          <p:cNvSpPr>
            <a:spLocks noGrp="1"/>
          </p:cNvSpPr>
          <p:nvPr>
            <p:ph type="title"/>
          </p:nvPr>
        </p:nvSpPr>
        <p:spPr>
          <a:xfrm>
            <a:off x="618479" y="111192"/>
            <a:ext cx="10972800" cy="1371600"/>
          </a:xfrm>
        </p:spPr>
        <p:txBody>
          <a:bodyPr>
            <a:normAutofit/>
          </a:bodyPr>
          <a:lstStyle/>
          <a:p>
            <a:r>
              <a:rPr lang="en-GB" dirty="0"/>
              <a:t>Overall Survival by whole-body </a:t>
            </a:r>
            <a:r>
              <a:rPr lang="en-GB" dirty="0" err="1"/>
              <a:t>SUV</a:t>
            </a:r>
            <a:r>
              <a:rPr lang="en-GB" baseline="-25000" dirty="0" err="1"/>
              <a:t>mean</a:t>
            </a:r>
            <a:r>
              <a:rPr lang="en-GB" dirty="0"/>
              <a:t> quartiles </a:t>
            </a:r>
          </a:p>
        </p:txBody>
      </p:sp>
      <p:sp>
        <p:nvSpPr>
          <p:cNvPr id="3" name="Slide Number Placeholder 2">
            <a:extLst>
              <a:ext uri="{FF2B5EF4-FFF2-40B4-BE49-F238E27FC236}">
                <a16:creationId xmlns:a16="http://schemas.microsoft.com/office/drawing/2014/main" id="{D07595CD-BD75-423A-9A5A-E201D86FF7A9}"/>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112</a:t>
            </a:fld>
            <a:endParaRPr kumimoji="0" lang="en-US" sz="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graphicFrame>
        <p:nvGraphicFramePr>
          <p:cNvPr id="10" name="Table 10">
            <a:extLst>
              <a:ext uri="{FF2B5EF4-FFF2-40B4-BE49-F238E27FC236}">
                <a16:creationId xmlns:a16="http://schemas.microsoft.com/office/drawing/2014/main" id="{D6DEC85B-4EAC-47CE-AAFD-F614FB2249AC}"/>
              </a:ext>
            </a:extLst>
          </p:cNvPr>
          <p:cNvGraphicFramePr>
            <a:graphicFrameLocks noGrp="1"/>
          </p:cNvGraphicFramePr>
          <p:nvPr>
            <p:ph sz="quarter" idx="13"/>
          </p:nvPr>
        </p:nvGraphicFramePr>
        <p:xfrm>
          <a:off x="6096000" y="1787512"/>
          <a:ext cx="3479575" cy="1828800"/>
        </p:xfrm>
        <a:graphic>
          <a:graphicData uri="http://schemas.openxmlformats.org/drawingml/2006/table">
            <a:tbl>
              <a:tblPr firstRow="1" bandRow="1">
                <a:tableStyleId>{69012ECD-51FC-41F1-AA8D-1B2483CD663E}</a:tableStyleId>
              </a:tblPr>
              <a:tblGrid>
                <a:gridCol w="1744211">
                  <a:extLst>
                    <a:ext uri="{9D8B030D-6E8A-4147-A177-3AD203B41FA5}">
                      <a16:colId xmlns:a16="http://schemas.microsoft.com/office/drawing/2014/main" val="3708994470"/>
                    </a:ext>
                  </a:extLst>
                </a:gridCol>
                <a:gridCol w="1735364">
                  <a:extLst>
                    <a:ext uri="{9D8B030D-6E8A-4147-A177-3AD203B41FA5}">
                      <a16:colId xmlns:a16="http://schemas.microsoft.com/office/drawing/2014/main" val="3601325833"/>
                    </a:ext>
                  </a:extLst>
                </a:gridCol>
              </a:tblGrid>
              <a:tr h="538480">
                <a:tc>
                  <a:txBody>
                    <a:bodyPr/>
                    <a:lstStyle/>
                    <a:p>
                      <a:pPr algn="l"/>
                      <a:r>
                        <a:rPr lang="en-GB" sz="1500" b="1" baseline="0" dirty="0" err="1">
                          <a:solidFill>
                            <a:schemeClr val="bg1"/>
                          </a:solidFill>
                        </a:rPr>
                        <a:t>SUV</a:t>
                      </a:r>
                      <a:r>
                        <a:rPr lang="en-GB" sz="1500" b="1" baseline="-25000" dirty="0" err="1">
                          <a:solidFill>
                            <a:schemeClr val="bg1"/>
                          </a:solidFill>
                        </a:rPr>
                        <a:t>mean</a:t>
                      </a:r>
                      <a:r>
                        <a:rPr lang="en-GB" sz="1500" b="1" baseline="-25000" dirty="0">
                          <a:solidFill>
                            <a:schemeClr val="bg1"/>
                          </a:solidFill>
                        </a:rPr>
                        <a:t> </a:t>
                      </a:r>
                      <a:r>
                        <a:rPr lang="en-GB" sz="1500" b="1" baseline="0" dirty="0">
                          <a:solidFill>
                            <a:schemeClr val="bg1"/>
                          </a:solidFill>
                        </a:rPr>
                        <a:t>quartile</a:t>
                      </a:r>
                    </a:p>
                  </a:txBody>
                  <a:tcPr>
                    <a:solidFill>
                      <a:srgbClr val="1B80AF"/>
                    </a:solidFill>
                  </a:tcPr>
                </a:tc>
                <a:tc>
                  <a:txBody>
                    <a:bodyPr/>
                    <a:lstStyle/>
                    <a:p>
                      <a:pPr algn="ctr"/>
                      <a:r>
                        <a:rPr lang="en-GB" sz="1500" b="1" dirty="0">
                          <a:solidFill>
                            <a:schemeClr val="bg1"/>
                          </a:solidFill>
                        </a:rPr>
                        <a:t>Median OS (months)</a:t>
                      </a:r>
                    </a:p>
                  </a:txBody>
                  <a:tcPr>
                    <a:solidFill>
                      <a:srgbClr val="1B80AF"/>
                    </a:solidFill>
                  </a:tcPr>
                </a:tc>
                <a:extLst>
                  <a:ext uri="{0D108BD9-81ED-4DB2-BD59-A6C34878D82A}">
                    <a16:rowId xmlns:a16="http://schemas.microsoft.com/office/drawing/2014/main" val="1905678072"/>
                  </a:ext>
                </a:extLst>
              </a:tr>
              <a:tr h="314960">
                <a:tc>
                  <a:txBody>
                    <a:bodyPr/>
                    <a:lstStyle/>
                    <a:p>
                      <a:pPr algn="l"/>
                      <a:r>
                        <a:rPr lang="en-GB" sz="1500" b="1" dirty="0">
                          <a:solidFill>
                            <a:srgbClr val="2676A9"/>
                          </a:solidFill>
                        </a:rPr>
                        <a:t>≥ 9.9 (highest)</a:t>
                      </a:r>
                    </a:p>
                  </a:txBody>
                  <a:tcPr/>
                </a:tc>
                <a:tc>
                  <a:txBody>
                    <a:bodyPr/>
                    <a:lstStyle/>
                    <a:p>
                      <a:pPr algn="ctr"/>
                      <a:r>
                        <a:rPr lang="en-GB" sz="1500" dirty="0">
                          <a:solidFill>
                            <a:schemeClr val="tx1"/>
                          </a:solidFill>
                        </a:rPr>
                        <a:t>21.4</a:t>
                      </a:r>
                    </a:p>
                  </a:txBody>
                  <a:tcPr/>
                </a:tc>
                <a:extLst>
                  <a:ext uri="{0D108BD9-81ED-4DB2-BD59-A6C34878D82A}">
                    <a16:rowId xmlns:a16="http://schemas.microsoft.com/office/drawing/2014/main" val="1480510107"/>
                  </a:ext>
                </a:extLst>
              </a:tr>
              <a:tr h="314960">
                <a:tc>
                  <a:txBody>
                    <a:bodyPr/>
                    <a:lstStyle/>
                    <a:p>
                      <a:pPr algn="l"/>
                      <a:r>
                        <a:rPr lang="en-GB" sz="1500" b="1" dirty="0">
                          <a:solidFill>
                            <a:srgbClr val="1CBA02"/>
                          </a:solidFill>
                        </a:rPr>
                        <a:t>≥ 7.5, &lt; 9.9</a:t>
                      </a:r>
                    </a:p>
                  </a:txBody>
                  <a:tcPr/>
                </a:tc>
                <a:tc>
                  <a:txBody>
                    <a:bodyPr/>
                    <a:lstStyle/>
                    <a:p>
                      <a:pPr algn="ctr"/>
                      <a:r>
                        <a:rPr lang="en-GB" sz="1500" dirty="0">
                          <a:solidFill>
                            <a:schemeClr val="tx1"/>
                          </a:solidFill>
                        </a:rPr>
                        <a:t>14.6</a:t>
                      </a:r>
                    </a:p>
                  </a:txBody>
                  <a:tcPr/>
                </a:tc>
                <a:extLst>
                  <a:ext uri="{0D108BD9-81ED-4DB2-BD59-A6C34878D82A}">
                    <a16:rowId xmlns:a16="http://schemas.microsoft.com/office/drawing/2014/main" val="2825510959"/>
                  </a:ext>
                </a:extLst>
              </a:tr>
              <a:tr h="314960">
                <a:tc>
                  <a:txBody>
                    <a:bodyPr/>
                    <a:lstStyle/>
                    <a:p>
                      <a:pPr algn="l"/>
                      <a:r>
                        <a:rPr lang="en-GB" sz="1500" b="1" dirty="0">
                          <a:solidFill>
                            <a:schemeClr val="accent2"/>
                          </a:solidFill>
                        </a:rPr>
                        <a:t>≥ 5.7, &lt; 7.5</a:t>
                      </a:r>
                    </a:p>
                  </a:txBody>
                  <a:tcPr/>
                </a:tc>
                <a:tc>
                  <a:txBody>
                    <a:bodyPr/>
                    <a:lstStyle/>
                    <a:p>
                      <a:pPr algn="ctr"/>
                      <a:r>
                        <a:rPr lang="en-GB" sz="1500" dirty="0">
                          <a:solidFill>
                            <a:schemeClr val="tx1"/>
                          </a:solidFill>
                        </a:rPr>
                        <a:t>12.6</a:t>
                      </a:r>
                    </a:p>
                  </a:txBody>
                  <a:tcPr/>
                </a:tc>
                <a:extLst>
                  <a:ext uri="{0D108BD9-81ED-4DB2-BD59-A6C34878D82A}">
                    <a16:rowId xmlns:a16="http://schemas.microsoft.com/office/drawing/2014/main" val="3831185217"/>
                  </a:ext>
                </a:extLst>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C00000"/>
                          </a:solidFill>
                        </a:rPr>
                        <a:t>&lt; 5.7 (lowest)</a:t>
                      </a:r>
                      <a:endParaRPr lang="en-US" sz="1500" b="1" i="0" dirty="0">
                        <a:solidFill>
                          <a:srgbClr val="C00000"/>
                        </a:solidFill>
                      </a:endParaRPr>
                    </a:p>
                  </a:txBody>
                  <a:tcPr/>
                </a:tc>
                <a:tc>
                  <a:txBody>
                    <a:bodyPr/>
                    <a:lstStyle/>
                    <a:p>
                      <a:pPr algn="ctr"/>
                      <a:r>
                        <a:rPr lang="en-GB" sz="1500" dirty="0">
                          <a:solidFill>
                            <a:schemeClr val="tx1"/>
                          </a:solidFill>
                        </a:rPr>
                        <a:t>14.5</a:t>
                      </a:r>
                    </a:p>
                  </a:txBody>
                  <a:tcPr/>
                </a:tc>
                <a:extLst>
                  <a:ext uri="{0D108BD9-81ED-4DB2-BD59-A6C34878D82A}">
                    <a16:rowId xmlns:a16="http://schemas.microsoft.com/office/drawing/2014/main" val="2280009544"/>
                  </a:ext>
                </a:extLst>
              </a:tr>
            </a:tbl>
          </a:graphicData>
        </a:graphic>
      </p:graphicFrame>
      <p:sp>
        <p:nvSpPr>
          <p:cNvPr id="12" name="Text Placeholder 11">
            <a:extLst>
              <a:ext uri="{FF2B5EF4-FFF2-40B4-BE49-F238E27FC236}">
                <a16:creationId xmlns:a16="http://schemas.microsoft.com/office/drawing/2014/main" id="{74EF9CD9-192E-4173-B52B-8C31AD7CDF06}"/>
              </a:ext>
            </a:extLst>
          </p:cNvPr>
          <p:cNvSpPr>
            <a:spLocks noGrp="1"/>
          </p:cNvSpPr>
          <p:nvPr>
            <p:ph type="body" sz="quarter" idx="15"/>
          </p:nvPr>
        </p:nvSpPr>
        <p:spPr/>
        <p:txBody>
          <a:bodyPr/>
          <a:lstStyle/>
          <a:p>
            <a:r>
              <a:rPr lang="en-US" dirty="0"/>
              <a:t>Dr Andrew J Armstrong</a:t>
            </a:r>
          </a:p>
        </p:txBody>
      </p:sp>
      <p:sp>
        <p:nvSpPr>
          <p:cNvPr id="13" name="TextBox 12">
            <a:extLst>
              <a:ext uri="{FF2B5EF4-FFF2-40B4-BE49-F238E27FC236}">
                <a16:creationId xmlns:a16="http://schemas.microsoft.com/office/drawing/2014/main" id="{DF480C94-920D-49CE-BC85-FB3E0B9EE434}"/>
              </a:ext>
            </a:extLst>
          </p:cNvPr>
          <p:cNvSpPr txBox="1"/>
          <p:nvPr/>
        </p:nvSpPr>
        <p:spPr>
          <a:xfrm>
            <a:off x="658759" y="5985604"/>
            <a:ext cx="9121140"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7F7F7F"/>
                </a:solidFill>
                <a:effectLst/>
                <a:uLnTx/>
                <a:uFillTx/>
                <a:latin typeface="Arial" panose="020B0604020202020204"/>
                <a:ea typeface="+mn-ea"/>
                <a:cs typeface="+mn-cs"/>
              </a:rPr>
              <a:t>CI, confidence interval; HR, hazard ratio; FAS, full-analysis set; OS, overall survival; SUV, standardized uptake value</a:t>
            </a:r>
          </a:p>
        </p:txBody>
      </p:sp>
      <p:sp>
        <p:nvSpPr>
          <p:cNvPr id="17" name="Content Placeholder 6">
            <a:extLst>
              <a:ext uri="{FF2B5EF4-FFF2-40B4-BE49-F238E27FC236}">
                <a16:creationId xmlns:a16="http://schemas.microsoft.com/office/drawing/2014/main" id="{03FB23AC-7091-43B5-BD8B-A6996CD76829}"/>
              </a:ext>
            </a:extLst>
          </p:cNvPr>
          <p:cNvSpPr txBox="1">
            <a:spLocks/>
          </p:cNvSpPr>
          <p:nvPr/>
        </p:nvSpPr>
        <p:spPr>
          <a:xfrm>
            <a:off x="658759" y="1298779"/>
            <a:ext cx="10972800" cy="4023360"/>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ts val="1000"/>
              </a:spcBef>
              <a:spcAft>
                <a:spcPts val="0"/>
              </a:spcAft>
              <a:buClr>
                <a:srgbClr val="0076A9"/>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1B80AF"/>
                </a:solidFill>
                <a:effectLst/>
                <a:uLnTx/>
                <a:uFillTx/>
                <a:latin typeface="Arial" panose="020B0604020202020204" pitchFamily="34" charset="0"/>
                <a:ea typeface="+mn-ea"/>
                <a:cs typeface="Arial" panose="020B0604020202020204" pitchFamily="34" charset="0"/>
              </a:rPr>
              <a:t>Higher whole-body </a:t>
            </a:r>
            <a:r>
              <a:rPr kumimoji="0" lang="en-GB" sz="2000" b="1" i="0" u="none" strike="noStrike" kern="1200" cap="none" spc="0" normalizeH="0" baseline="0" noProof="0" dirty="0" err="1">
                <a:ln>
                  <a:noFill/>
                </a:ln>
                <a:solidFill>
                  <a:srgbClr val="1B80AF"/>
                </a:solidFill>
                <a:effectLst/>
                <a:uLnTx/>
                <a:uFillTx/>
                <a:latin typeface="Arial" panose="020B0604020202020204" pitchFamily="34" charset="0"/>
                <a:ea typeface="+mn-ea"/>
                <a:cs typeface="Arial" panose="020B0604020202020204" pitchFamily="34" charset="0"/>
              </a:rPr>
              <a:t>SUV</a:t>
            </a:r>
            <a:r>
              <a:rPr kumimoji="0" lang="en-GB" sz="2000" b="1" i="0" u="none" strike="noStrike" kern="1200" cap="none" spc="0" normalizeH="0" baseline="-25000" noProof="0" dirty="0" err="1">
                <a:ln>
                  <a:noFill/>
                </a:ln>
                <a:solidFill>
                  <a:srgbClr val="1B80AF"/>
                </a:solidFill>
                <a:effectLst/>
                <a:uLnTx/>
                <a:uFillTx/>
                <a:latin typeface="Arial" panose="020B0604020202020204" pitchFamily="34" charset="0"/>
                <a:ea typeface="+mn-ea"/>
                <a:cs typeface="Arial" panose="020B0604020202020204" pitchFamily="34" charset="0"/>
              </a:rPr>
              <a:t>mean</a:t>
            </a:r>
            <a:r>
              <a:rPr kumimoji="0" lang="en-GB" sz="2000" b="1" i="0" u="none" strike="noStrike" kern="1200" cap="none" spc="0" normalizeH="0" baseline="0" noProof="0" dirty="0">
                <a:ln>
                  <a:noFill/>
                </a:ln>
                <a:solidFill>
                  <a:srgbClr val="1B80AF"/>
                </a:solidFill>
                <a:effectLst/>
                <a:uLnTx/>
                <a:uFillTx/>
                <a:latin typeface="Arial" panose="020B0604020202020204" pitchFamily="34" charset="0"/>
                <a:ea typeface="+mn-ea"/>
                <a:cs typeface="Arial" panose="020B0604020202020204" pitchFamily="34" charset="0"/>
              </a:rPr>
              <a:t> was associated with improved OS</a:t>
            </a:r>
            <a:endParaRPr kumimoji="0" lang="en-GB" sz="2000" b="0" i="0" u="none" strike="noStrike" kern="1200" cap="none" spc="0" normalizeH="0" baseline="-25000" noProof="0" dirty="0">
              <a:ln>
                <a:noFill/>
              </a:ln>
              <a:solidFill>
                <a:srgbClr val="1B80AF"/>
              </a:solidFill>
              <a:effectLst/>
              <a:uLnTx/>
              <a:uFillTx/>
              <a:latin typeface="Arial" panose="020B0604020202020204" pitchFamily="34" charset="0"/>
              <a:ea typeface="+mn-ea"/>
              <a:cs typeface="Arial" panose="020B0604020202020204" pitchFamily="34" charset="0"/>
            </a:endParaRPr>
          </a:p>
        </p:txBody>
      </p:sp>
      <p:graphicFrame>
        <p:nvGraphicFramePr>
          <p:cNvPr id="11" name="Table 6">
            <a:extLst>
              <a:ext uri="{FF2B5EF4-FFF2-40B4-BE49-F238E27FC236}">
                <a16:creationId xmlns:a16="http://schemas.microsoft.com/office/drawing/2014/main" id="{F8EDF3D2-0777-FF7F-94F5-77CAF7A57489}"/>
              </a:ext>
            </a:extLst>
          </p:cNvPr>
          <p:cNvGraphicFramePr>
            <a:graphicFrameLocks/>
          </p:cNvGraphicFramePr>
          <p:nvPr/>
        </p:nvGraphicFramePr>
        <p:xfrm>
          <a:off x="6924675" y="4588891"/>
          <a:ext cx="5039924" cy="1342173"/>
        </p:xfrm>
        <a:graphic>
          <a:graphicData uri="http://schemas.openxmlformats.org/drawingml/2006/table">
            <a:tbl>
              <a:tblPr firstRow="1" bandRow="1">
                <a:tableStyleId>{69012ECD-51FC-41F1-AA8D-1B2483CD663E}</a:tableStyleId>
              </a:tblPr>
              <a:tblGrid>
                <a:gridCol w="2098233">
                  <a:extLst>
                    <a:ext uri="{9D8B030D-6E8A-4147-A177-3AD203B41FA5}">
                      <a16:colId xmlns:a16="http://schemas.microsoft.com/office/drawing/2014/main" val="2425647579"/>
                    </a:ext>
                  </a:extLst>
                </a:gridCol>
                <a:gridCol w="2941691">
                  <a:extLst>
                    <a:ext uri="{9D8B030D-6E8A-4147-A177-3AD203B41FA5}">
                      <a16:colId xmlns:a16="http://schemas.microsoft.com/office/drawing/2014/main" val="4113715096"/>
                    </a:ext>
                  </a:extLst>
                </a:gridCol>
              </a:tblGrid>
              <a:tr h="335280">
                <a:tc rowSpan="2">
                  <a:txBody>
                    <a:bodyPr/>
                    <a:lstStyle/>
                    <a:p>
                      <a:pPr algn="l">
                        <a:lnSpc>
                          <a:spcPct val="100000"/>
                        </a:lnSpc>
                        <a:spcBef>
                          <a:spcPts val="0"/>
                        </a:spcBef>
                        <a:spcAft>
                          <a:spcPts val="0"/>
                        </a:spcAft>
                      </a:pPr>
                      <a:r>
                        <a:rPr lang="en-US" sz="1500" b="1" baseline="0" dirty="0">
                          <a:solidFill>
                            <a:schemeClr val="bg1"/>
                          </a:solidFill>
                          <a:effectLst/>
                        </a:rPr>
                        <a:t> </a:t>
                      </a:r>
                      <a:r>
                        <a:rPr lang="en-US" sz="1500" b="1" dirty="0">
                          <a:solidFill>
                            <a:schemeClr val="bg1"/>
                          </a:solidFill>
                          <a:effectLst/>
                        </a:rPr>
                        <a:t>SUV</a:t>
                      </a:r>
                      <a:r>
                        <a:rPr lang="en-US" sz="1500" b="1" baseline="-25000" dirty="0">
                          <a:solidFill>
                            <a:schemeClr val="bg1"/>
                          </a:solidFill>
                          <a:effectLst/>
                        </a:rPr>
                        <a:t>mean</a:t>
                      </a:r>
                      <a:r>
                        <a:rPr lang="en-US" sz="1500" b="1" baseline="0" dirty="0">
                          <a:solidFill>
                            <a:schemeClr val="bg1"/>
                          </a:solidFill>
                          <a:effectLst/>
                        </a:rPr>
                        <a:t> </a:t>
                      </a:r>
                      <a:endParaRPr lang="en-GB" sz="1500" b="1" baseline="0" dirty="0">
                        <a:solidFill>
                          <a:schemeClr val="bg1"/>
                        </a:solidFill>
                        <a:effectLst/>
                        <a:latin typeface="+mn-lt"/>
                        <a:cs typeface="Arial" panose="020B0604020202020204" pitchFamily="34" charset="0"/>
                      </a:endParaRPr>
                    </a:p>
                  </a:txBody>
                  <a:tcPr marL="68580" marR="68580" marT="0" marB="0" anchor="ctr">
                    <a:solidFill>
                      <a:srgbClr val="1B80AF"/>
                    </a:solidFill>
                  </a:tcPr>
                </a:tc>
                <a:tc>
                  <a:txBody>
                    <a:bodyPr/>
                    <a:lstStyle/>
                    <a:p>
                      <a:pPr algn="ctr">
                        <a:lnSpc>
                          <a:spcPct val="150000"/>
                        </a:lnSpc>
                        <a:spcAft>
                          <a:spcPts val="800"/>
                        </a:spcAft>
                      </a:pPr>
                      <a:r>
                        <a:rPr lang="en-GB" sz="1500" dirty="0">
                          <a:solidFill>
                            <a:schemeClr val="bg1"/>
                          </a:solidFill>
                          <a:effectLst/>
                        </a:rPr>
                        <a:t>OS</a:t>
                      </a:r>
                      <a:endParaRPr lang="en-GB" sz="15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solidFill>
                      <a:srgbClr val="1B80AF"/>
                    </a:solidFill>
                  </a:tcPr>
                </a:tc>
                <a:extLst>
                  <a:ext uri="{0D108BD9-81ED-4DB2-BD59-A6C34878D82A}">
                    <a16:rowId xmlns:a16="http://schemas.microsoft.com/office/drawing/2014/main" val="2940393219"/>
                  </a:ext>
                </a:extLst>
              </a:tr>
              <a:tr h="293717">
                <a:tc vMerge="1">
                  <a:txBody>
                    <a:bodyPr/>
                    <a:lstStyle/>
                    <a:p>
                      <a:pPr algn="l">
                        <a:lnSpc>
                          <a:spcPct val="100000"/>
                        </a:lnSpc>
                        <a:spcBef>
                          <a:spcPts val="0"/>
                        </a:spcBef>
                        <a:spcAft>
                          <a:spcPts val="0"/>
                        </a:spcAft>
                      </a:pPr>
                      <a:r>
                        <a:rPr lang="en-US" sz="1500" b="0" baseline="30000" dirty="0">
                          <a:solidFill>
                            <a:schemeClr val="bg1"/>
                          </a:solidFill>
                          <a:effectLst/>
                        </a:rPr>
                        <a:t> </a:t>
                      </a:r>
                      <a:endParaRPr lang="en-GB" sz="1500" b="0" baseline="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solidFill>
                      <a:srgbClr val="1F406B"/>
                    </a:solidFill>
                  </a:tcPr>
                </a:tc>
                <a:tc>
                  <a:txBody>
                    <a:bodyPr/>
                    <a:lstStyle/>
                    <a:p>
                      <a:pPr algn="ctr">
                        <a:lnSpc>
                          <a:spcPct val="100000"/>
                        </a:lnSpc>
                        <a:spcBef>
                          <a:spcPts val="0"/>
                        </a:spcBef>
                        <a:spcAft>
                          <a:spcPts val="0"/>
                        </a:spcAft>
                      </a:pPr>
                      <a:r>
                        <a:rPr lang="en-US" sz="1500" b="1" dirty="0">
                          <a:solidFill>
                            <a:schemeClr val="bg1"/>
                          </a:solidFill>
                          <a:effectLst/>
                        </a:rPr>
                        <a:t>HR [95% CI], </a:t>
                      </a:r>
                      <a:r>
                        <a:rPr lang="en-GB" sz="1500" b="1" i="1" dirty="0">
                          <a:solidFill>
                            <a:schemeClr val="bg1"/>
                          </a:solidFill>
                          <a:effectLst/>
                        </a:rPr>
                        <a:t>p</a:t>
                      </a:r>
                      <a:r>
                        <a:rPr lang="en-GB" sz="1500" b="1" dirty="0">
                          <a:solidFill>
                            <a:schemeClr val="bg1"/>
                          </a:solidFill>
                          <a:effectLst/>
                        </a:rPr>
                        <a:t> value</a:t>
                      </a:r>
                      <a:endParaRPr lang="en-GB" sz="1500" b="1" dirty="0">
                        <a:solidFill>
                          <a:schemeClr val="bg1"/>
                        </a:solidFill>
                        <a:effectLst/>
                        <a:latin typeface="+mn-lt"/>
                        <a:cs typeface="Arial" panose="020B0604020202020204" pitchFamily="34" charset="0"/>
                      </a:endParaRPr>
                    </a:p>
                  </a:txBody>
                  <a:tcPr marL="68580" marR="68580" marT="0" marB="0" anchor="ctr">
                    <a:solidFill>
                      <a:srgbClr val="1B80AF"/>
                    </a:solidFill>
                  </a:tcPr>
                </a:tc>
                <a:extLst>
                  <a:ext uri="{0D108BD9-81ED-4DB2-BD59-A6C34878D82A}">
                    <a16:rowId xmlns:a16="http://schemas.microsoft.com/office/drawing/2014/main" val="3864030479"/>
                  </a:ext>
                </a:extLst>
              </a:tr>
              <a:tr h="362312">
                <a:tc>
                  <a:txBody>
                    <a:bodyPr/>
                    <a:lstStyle/>
                    <a:p>
                      <a:pPr algn="l">
                        <a:lnSpc>
                          <a:spcPct val="150000"/>
                        </a:lnSpc>
                        <a:spcAft>
                          <a:spcPts val="800"/>
                        </a:spcAft>
                      </a:pPr>
                      <a:r>
                        <a:rPr lang="en-US" sz="1500" b="1" baseline="0" dirty="0">
                          <a:solidFill>
                            <a:schemeClr val="tx1"/>
                          </a:solidFill>
                          <a:effectLst/>
                        </a:rPr>
                        <a:t>Univariate analysis</a:t>
                      </a:r>
                      <a:endParaRPr lang="en-GB" sz="15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1500" b="1" dirty="0">
                          <a:solidFill>
                            <a:schemeClr val="tx1"/>
                          </a:solidFill>
                          <a:effectLst/>
                        </a:rPr>
                        <a:t>0.92</a:t>
                      </a:r>
                      <a:r>
                        <a:rPr lang="en-US" sz="1500" dirty="0">
                          <a:solidFill>
                            <a:schemeClr val="tx1"/>
                          </a:solidFill>
                          <a:effectLst/>
                        </a:rPr>
                        <a:t> [0.89, 0.95], </a:t>
                      </a:r>
                      <a:r>
                        <a:rPr lang="en-GB" sz="1500" dirty="0">
                          <a:solidFill>
                            <a:schemeClr val="tx1"/>
                          </a:solidFill>
                          <a:effectLst/>
                        </a:rPr>
                        <a:t>&lt; 0.001</a:t>
                      </a:r>
                      <a:endParaRPr lang="en-GB" sz="1500" dirty="0">
                        <a:solidFill>
                          <a:schemeClr val="tx1"/>
                        </a:solidFill>
                        <a:effectLst/>
                        <a:latin typeface="+mn-lt"/>
                        <a:cs typeface="Arial" panose="020B0604020202020204" pitchFamily="34" charset="0"/>
                      </a:endParaRPr>
                    </a:p>
                  </a:txBody>
                  <a:tcPr marL="68580" marR="68580" marT="0" marB="0" anchor="ctr"/>
                </a:tc>
                <a:extLst>
                  <a:ext uri="{0D108BD9-81ED-4DB2-BD59-A6C34878D82A}">
                    <a16:rowId xmlns:a16="http://schemas.microsoft.com/office/drawing/2014/main" val="2989660021"/>
                  </a:ext>
                </a:extLst>
              </a:tr>
              <a:tr h="350864">
                <a:tc>
                  <a:txBody>
                    <a:bodyPr/>
                    <a:lstStyle/>
                    <a:p>
                      <a:pPr algn="l">
                        <a:lnSpc>
                          <a:spcPct val="150000"/>
                        </a:lnSpc>
                        <a:spcAft>
                          <a:spcPts val="800"/>
                        </a:spcAft>
                      </a:pPr>
                      <a:r>
                        <a:rPr lang="en-US" sz="1500" b="1" baseline="0" dirty="0">
                          <a:solidFill>
                            <a:schemeClr val="tx1"/>
                          </a:solidFill>
                          <a:effectLst/>
                        </a:rPr>
                        <a:t>Multivariate analysis</a:t>
                      </a:r>
                      <a:endParaRPr lang="en-GB" sz="15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800"/>
                        </a:spcAft>
                      </a:pPr>
                      <a:r>
                        <a:rPr lang="en-US" sz="1500" b="1" dirty="0">
                          <a:solidFill>
                            <a:schemeClr val="tx1"/>
                          </a:solidFill>
                          <a:effectLst/>
                        </a:rPr>
                        <a:t>0.88</a:t>
                      </a:r>
                      <a:r>
                        <a:rPr lang="en-US" sz="1500" dirty="0">
                          <a:solidFill>
                            <a:schemeClr val="tx1"/>
                          </a:solidFill>
                          <a:effectLst/>
                        </a:rPr>
                        <a:t> [0.84, 0.91], </a:t>
                      </a:r>
                      <a:r>
                        <a:rPr lang="en-GB" sz="1500" dirty="0">
                          <a:solidFill>
                            <a:schemeClr val="tx1"/>
                          </a:solidFill>
                          <a:effectLst/>
                        </a:rPr>
                        <a:t>&lt; 0.001</a:t>
                      </a:r>
                      <a:endParaRPr lang="en-GB" sz="1500" dirty="0">
                        <a:solidFill>
                          <a:schemeClr val="tx1"/>
                        </a:solidFill>
                        <a:effectLst/>
                        <a:latin typeface="+mn-lt"/>
                        <a:cs typeface="Arial" panose="020B0604020202020204" pitchFamily="34" charset="0"/>
                      </a:endParaRPr>
                    </a:p>
                  </a:txBody>
                  <a:tcPr marL="68580" marR="68580" marT="0" marB="0" anchor="ctr"/>
                </a:tc>
                <a:extLst>
                  <a:ext uri="{0D108BD9-81ED-4DB2-BD59-A6C34878D82A}">
                    <a16:rowId xmlns:a16="http://schemas.microsoft.com/office/drawing/2014/main" val="1262621669"/>
                  </a:ext>
                </a:extLst>
              </a:tr>
            </a:tbl>
          </a:graphicData>
        </a:graphic>
      </p:graphicFrame>
      <p:sp>
        <p:nvSpPr>
          <p:cNvPr id="2" name="TextBox 1"/>
          <p:cNvSpPr txBox="1"/>
          <p:nvPr/>
        </p:nvSpPr>
        <p:spPr>
          <a:xfrm>
            <a:off x="4996122" y="6409863"/>
            <a:ext cx="1928553"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Abstract 5002</a:t>
            </a:r>
          </a:p>
        </p:txBody>
      </p:sp>
      <p:sp>
        <p:nvSpPr>
          <p:cNvPr id="5" name="TextBox 4"/>
          <p:cNvSpPr txBox="1"/>
          <p:nvPr/>
        </p:nvSpPr>
        <p:spPr>
          <a:xfrm>
            <a:off x="6525491" y="3797253"/>
            <a:ext cx="55529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All SUV subgroups had better </a:t>
            </a:r>
            <a:r>
              <a:rPr kumimoji="0" lang="en-US" sz="1600" b="1" i="0" u="none" strike="noStrike" kern="1200" cap="none" spc="0" normalizeH="0" baseline="0" noProof="0" dirty="0" err="1">
                <a:ln>
                  <a:noFill/>
                </a:ln>
                <a:solidFill>
                  <a:prstClr val="black"/>
                </a:solidFill>
                <a:effectLst/>
                <a:uLnTx/>
                <a:uFillTx/>
                <a:latin typeface="Arial" panose="020B0604020202020204"/>
                <a:ea typeface="+mn-ea"/>
                <a:cs typeface="+mn-cs"/>
              </a:rPr>
              <a:t>rPFS</a:t>
            </a: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 and OS than a second/third ARSI thus prognostic but NOT predictive!</a:t>
            </a:r>
          </a:p>
        </p:txBody>
      </p:sp>
    </p:spTree>
    <p:extLst>
      <p:ext uri="{BB962C8B-B14F-4D97-AF65-F5344CB8AC3E}">
        <p14:creationId xmlns:p14="http://schemas.microsoft.com/office/powerpoint/2010/main" val="365325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lumMod val="50000"/>
                  </a:schemeClr>
                </a:solidFill>
              </a:rPr>
              <a:t>PSA decline is associated with improved overall and progression-free survival with PSMA-Lu177</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9066" y="2321698"/>
            <a:ext cx="6334341" cy="3427413"/>
          </a:xfrm>
          <a:prstGeom prst="rect">
            <a:avLst/>
          </a:prstGeom>
        </p:spPr>
      </p:pic>
      <p:sp>
        <p:nvSpPr>
          <p:cNvPr id="5" name="TextBox 4"/>
          <p:cNvSpPr txBox="1"/>
          <p:nvPr/>
        </p:nvSpPr>
        <p:spPr>
          <a:xfrm>
            <a:off x="79066" y="6379825"/>
            <a:ext cx="4887929"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Armstrong et al ESMO 2022;Abstract 1372P</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99347" y="2140439"/>
            <a:ext cx="5613587" cy="3608672"/>
          </a:xfrm>
          <a:prstGeom prst="rect">
            <a:avLst/>
          </a:prstGeom>
        </p:spPr>
      </p:pic>
    </p:spTree>
    <p:extLst>
      <p:ext uri="{BB962C8B-B14F-4D97-AF65-F5344CB8AC3E}">
        <p14:creationId xmlns:p14="http://schemas.microsoft.com/office/powerpoint/2010/main" val="15846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609759" y="238127"/>
            <a:ext cx="10872444" cy="1103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Lu177-PSMA-617 Updates: VISION and QOL</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3929" y="1162656"/>
            <a:ext cx="4648200" cy="406717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979323" y="1162656"/>
            <a:ext cx="6696941" cy="2212072"/>
          </a:xfrm>
          <a:prstGeom prst="rect">
            <a:avLst/>
          </a:prstGeom>
        </p:spPr>
      </p:pic>
      <p:sp>
        <p:nvSpPr>
          <p:cNvPr id="5" name="TextBox 4"/>
          <p:cNvSpPr txBox="1"/>
          <p:nvPr/>
        </p:nvSpPr>
        <p:spPr>
          <a:xfrm>
            <a:off x="5257959" y="881150"/>
            <a:ext cx="41963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912129" y="3286902"/>
            <a:ext cx="41963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873894" y="3546071"/>
            <a:ext cx="5514975" cy="3124200"/>
          </a:xfrm>
          <a:prstGeom prst="rect">
            <a:avLst/>
          </a:prstGeom>
        </p:spPr>
      </p:pic>
      <p:sp>
        <p:nvSpPr>
          <p:cNvPr id="8" name="TextBox 7"/>
          <p:cNvSpPr txBox="1"/>
          <p:nvPr/>
        </p:nvSpPr>
        <p:spPr>
          <a:xfrm>
            <a:off x="382385" y="6134793"/>
            <a:ext cx="2992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Fizazi K Lancet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2023</a:t>
            </a:r>
          </a:p>
        </p:txBody>
      </p:sp>
    </p:spTree>
    <p:extLst>
      <p:ext uri="{BB962C8B-B14F-4D97-AF65-F5344CB8AC3E}">
        <p14:creationId xmlns:p14="http://schemas.microsoft.com/office/powerpoint/2010/main" val="2885477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429870-1455-077E-9B52-CDEACA140FB1}"/>
              </a:ext>
            </a:extLst>
          </p:cNvPr>
          <p:cNvPicPr>
            <a:picLocks noChangeAspect="1"/>
          </p:cNvPicPr>
          <p:nvPr/>
        </p:nvPicPr>
        <p:blipFill rotWithShape="1">
          <a:blip r:embed="rId3"/>
          <a:srcRect r="9178"/>
          <a:stretch/>
        </p:blipFill>
        <p:spPr>
          <a:xfrm>
            <a:off x="552219" y="1239253"/>
            <a:ext cx="5159959" cy="2946692"/>
          </a:xfrm>
          <a:prstGeom prst="rect">
            <a:avLst/>
          </a:prstGeom>
        </p:spPr>
      </p:pic>
      <p:pic>
        <p:nvPicPr>
          <p:cNvPr id="9" name="Picture 8">
            <a:extLst>
              <a:ext uri="{FF2B5EF4-FFF2-40B4-BE49-F238E27FC236}">
                <a16:creationId xmlns:a16="http://schemas.microsoft.com/office/drawing/2014/main" id="{71C4CEA1-7842-8A1E-9D61-7C8201F43E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930536" y="1239252"/>
            <a:ext cx="6063344" cy="3063187"/>
          </a:xfrm>
          <a:prstGeom prst="rect">
            <a:avLst/>
          </a:prstGeom>
        </p:spPr>
      </p:pic>
      <p:sp>
        <p:nvSpPr>
          <p:cNvPr id="10" name="TextBox 9">
            <a:extLst>
              <a:ext uri="{FF2B5EF4-FFF2-40B4-BE49-F238E27FC236}">
                <a16:creationId xmlns:a16="http://schemas.microsoft.com/office/drawing/2014/main" id="{FD7ABA2D-A090-0B6D-F229-E968C5C57228}"/>
              </a:ext>
            </a:extLst>
          </p:cNvPr>
          <p:cNvSpPr txBox="1"/>
          <p:nvPr/>
        </p:nvSpPr>
        <p:spPr>
          <a:xfrm>
            <a:off x="219937" y="330895"/>
            <a:ext cx="11653255" cy="6258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PSMAfore</a:t>
            </a:r>
            <a:r>
              <a:rPr kumimoji="0" lang="en-GB"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 3 evaluating </a:t>
            </a:r>
            <a:r>
              <a:rPr kumimoji="0" lang="en-GB"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177</a:t>
            </a:r>
            <a:r>
              <a:rPr kumimoji="0" lang="en-GB"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Lu-PSMA-617 vs change in NHA in chemo-naïve, NHA-exposed </a:t>
            </a:r>
            <a:r>
              <a:rPr kumimoji="0" lang="en-GB" sz="18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mCRPC</a:t>
            </a:r>
            <a:endParaRPr kumimoji="0" lang="en-GB"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Baseline characteristics were as expected for a chemo-naïve </a:t>
            </a:r>
            <a:r>
              <a:rPr kumimoji="0" lang="en-GB" sz="16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mCRPC</a:t>
            </a:r>
            <a:r>
              <a:rPr kumimoji="0" lang="en-GB"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patient population</a:t>
            </a:r>
            <a:endParaRPr kumimoji="0" lang="en-CA"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1A156A88-8292-17F9-39A2-361F3FAB8A1A}"/>
              </a:ext>
            </a:extLst>
          </p:cNvPr>
          <p:cNvGrpSpPr/>
          <p:nvPr/>
        </p:nvGrpSpPr>
        <p:grpSpPr>
          <a:xfrm>
            <a:off x="198120" y="2208115"/>
            <a:ext cx="11993880" cy="3951764"/>
            <a:chOff x="148590" y="1656086"/>
            <a:chExt cx="8995410" cy="2963823"/>
          </a:xfrm>
        </p:grpSpPr>
        <p:sp>
          <p:nvSpPr>
            <p:cNvPr id="13" name="Rectangle 12">
              <a:extLst>
                <a:ext uri="{FF2B5EF4-FFF2-40B4-BE49-F238E27FC236}">
                  <a16:creationId xmlns:a16="http://schemas.microsoft.com/office/drawing/2014/main" id="{9B9D39B3-A9EC-C4B3-4110-1225DBC2958E}"/>
                </a:ext>
              </a:extLst>
            </p:cNvPr>
            <p:cNvSpPr/>
            <p:nvPr/>
          </p:nvSpPr>
          <p:spPr>
            <a:xfrm>
              <a:off x="414164" y="1656086"/>
              <a:ext cx="1525249" cy="284117"/>
            </a:xfrm>
            <a:prstGeom prst="rect">
              <a:avLst/>
            </a:prstGeom>
            <a:noFill/>
            <a:ln w="12700" cap="flat" cmpd="sng" algn="ctr">
              <a:solidFill>
                <a:srgbClr val="FF00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35067B8-57EC-4E64-19A1-1FBBF377BAB4}"/>
                </a:ext>
              </a:extLst>
            </p:cNvPr>
            <p:cNvGrpSpPr/>
            <p:nvPr/>
          </p:nvGrpSpPr>
          <p:grpSpPr>
            <a:xfrm>
              <a:off x="148590" y="1858326"/>
              <a:ext cx="8995410" cy="2761583"/>
              <a:chOff x="148590" y="1858326"/>
              <a:chExt cx="8995410" cy="2761583"/>
            </a:xfrm>
          </p:grpSpPr>
          <p:sp>
            <p:nvSpPr>
              <p:cNvPr id="8" name="TextBox 7">
                <a:extLst>
                  <a:ext uri="{FF2B5EF4-FFF2-40B4-BE49-F238E27FC236}">
                    <a16:creationId xmlns:a16="http://schemas.microsoft.com/office/drawing/2014/main" id="{103AF7EE-099F-A3CD-3298-71403ED98DDE}"/>
                  </a:ext>
                </a:extLst>
              </p:cNvPr>
              <p:cNvSpPr txBox="1"/>
              <p:nvPr/>
            </p:nvSpPr>
            <p:spPr>
              <a:xfrm>
                <a:off x="148591" y="3534997"/>
                <a:ext cx="8995409" cy="108491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68</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 PSMA +</a:t>
                </a:r>
                <a:r>
                  <a:rPr kumimoji="0" lang="en-GB"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based on whether soft tissue or bone only disease: </a:t>
                </a: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centrally determined visually based on a lesion showing greater intensity compared to background liver;</a:t>
                </a:r>
              </a:p>
              <a:p>
                <a:pPr marL="457189" marR="0" lvl="1" indent="0" algn="l" defTabSz="914377" rtl="0" eaLnBrk="1" fontAlgn="auto" latinLnBrk="0" hangingPunct="1">
                  <a:lnSpc>
                    <a:spcPct val="100000"/>
                  </a:lnSpc>
                  <a:spcBef>
                    <a:spcPts val="0"/>
                  </a:spcBef>
                  <a:spcAft>
                    <a:spcPts val="0"/>
                  </a:spcAft>
                  <a:buClrTx/>
                  <a:buSzTx/>
                  <a:buFontTx/>
                  <a:buNone/>
                  <a:tabLst/>
                  <a:defRPr/>
                </a:pPr>
                <a:r>
                  <a:rPr kumimoji="0" lang="en-GB"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soft tissue disease (with or without bone disease), all of the following 5 requirements must be met for eligibility [68Ga]Ga-PSMA-11 PET positivity in: </a:t>
                </a:r>
              </a:p>
              <a:p>
                <a:pPr marL="1142971" marR="0" lvl="2" indent="-228594" algn="l" defTabSz="914377" rtl="0" eaLnBrk="1" fontAlgn="auto" latinLnBrk="0" hangingPunct="1">
                  <a:lnSpc>
                    <a:spcPct val="100000"/>
                  </a:lnSpc>
                  <a:spcBef>
                    <a:spcPts val="0"/>
                  </a:spcBef>
                  <a:spcAft>
                    <a:spcPts val="0"/>
                  </a:spcAft>
                  <a:buClrTx/>
                  <a:buSzTx/>
                  <a:buFontTx/>
                  <a:buAutoNum type="arabicParenR"/>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lesion (osseous or extraosseous) irrespective of size; </a:t>
                </a:r>
              </a:p>
              <a:p>
                <a:pPr marL="1142971" marR="0" lvl="2" indent="-228594" algn="l" defTabSz="914377" rtl="0" eaLnBrk="1" fontAlgn="auto" latinLnBrk="0" hangingPunct="1">
                  <a:lnSpc>
                    <a:spcPct val="100000"/>
                  </a:lnSpc>
                  <a:spcBef>
                    <a:spcPts val="0"/>
                  </a:spcBef>
                  <a:spcAft>
                    <a:spcPts val="0"/>
                  </a:spcAft>
                  <a:buClrTx/>
                  <a:buSzTx/>
                  <a:buFontTx/>
                  <a:buAutoNum type="arabicParenR"/>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lymph nodes that measure ≥25 mm in short axis; </a:t>
                </a:r>
              </a:p>
              <a:p>
                <a:pPr marL="1142971" marR="0" lvl="2" indent="-228594" algn="l" defTabSz="914377" rtl="0" eaLnBrk="1" fontAlgn="auto" latinLnBrk="0" hangingPunct="1">
                  <a:lnSpc>
                    <a:spcPct val="100000"/>
                  </a:lnSpc>
                  <a:spcBef>
                    <a:spcPts val="0"/>
                  </a:spcBef>
                  <a:spcAft>
                    <a:spcPts val="0"/>
                  </a:spcAft>
                  <a:buClrTx/>
                  <a:buSzTx/>
                  <a:buFontTx/>
                  <a:buAutoNum type="arabicParenR"/>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bone metastases with a soft tissue component ≥10 mm in the longest diameter (PSMA-negative bone metastases without a soft tissue component do not exclude pts); </a:t>
                </a:r>
              </a:p>
              <a:p>
                <a:pPr marL="1142971" marR="0" lvl="2" indent="-228594" algn="l" defTabSz="914377" rtl="0" eaLnBrk="1" fontAlgn="auto" latinLnBrk="0" hangingPunct="1">
                  <a:lnSpc>
                    <a:spcPct val="100000"/>
                  </a:lnSpc>
                  <a:spcBef>
                    <a:spcPts val="0"/>
                  </a:spcBef>
                  <a:spcAft>
                    <a:spcPts val="0"/>
                  </a:spcAft>
                  <a:buClrTx/>
                  <a:buSzTx/>
                  <a:buFontTx/>
                  <a:buAutoNum type="arabicParenR"/>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solid organ metastases ≥10 mm in the longest diameter; </a:t>
                </a:r>
              </a:p>
              <a:p>
                <a:pPr marL="1142971" marR="0" lvl="2" indent="-228594" algn="l" defTabSz="914377" rtl="0" eaLnBrk="1" fontAlgn="auto" latinLnBrk="0" hangingPunct="1">
                  <a:lnSpc>
                    <a:spcPct val="100000"/>
                  </a:lnSpc>
                  <a:spcBef>
                    <a:spcPts val="0"/>
                  </a:spcBef>
                  <a:spcAft>
                    <a:spcPts val="0"/>
                  </a:spcAft>
                  <a:buClrTx/>
                  <a:buSzTx/>
                  <a:buFontTx/>
                  <a:buAutoNum type="arabicParenR"/>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intraprostatic lesions regardless of size. </a:t>
                </a:r>
              </a:p>
              <a:p>
                <a:pPr marL="457189" marR="0" lvl="1" indent="0" algn="l" defTabSz="914377" rtl="0" eaLnBrk="1" fontAlgn="auto" latinLnBrk="0" hangingPunct="1">
                  <a:lnSpc>
                    <a:spcPct val="100000"/>
                  </a:lnSpc>
                  <a:spcBef>
                    <a:spcPts val="0"/>
                  </a:spcBef>
                  <a:spcAft>
                    <a:spcPts val="0"/>
                  </a:spcAft>
                  <a:buClrTx/>
                  <a:buSzTx/>
                  <a:buFontTx/>
                  <a:buNone/>
                  <a:tabLst/>
                  <a:defRPr/>
                </a:pPr>
                <a:r>
                  <a:rPr kumimoji="0" lang="en-GB"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bone-only disease: ≥1 site of bone involvement must be [68Ga]Ga-PSMA-11 PET positive. </a:t>
                </a:r>
                <a:endParaRPr kumimoji="0" lang="en-CA" sz="1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DE62BC7-1C0E-AD83-6212-20BEC6124F53}"/>
                  </a:ext>
                </a:extLst>
              </p:cNvPr>
              <p:cNvSpPr txBox="1"/>
              <p:nvPr/>
            </p:nvSpPr>
            <p:spPr>
              <a:xfrm>
                <a:off x="310925" y="3115838"/>
                <a:ext cx="3028916" cy="37693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33"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Note that 505/547 (92%) of patients meet </a:t>
                </a:r>
                <a:br>
                  <a:rPr kumimoji="0" lang="en-GB" sz="1333"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br>
                <a:r>
                  <a:rPr kumimoji="0" lang="en-GB" sz="1333" b="1" i="1" u="none" strike="noStrike" kern="1200" cap="none" spc="0" normalizeH="0" baseline="30000" noProof="0">
                    <a:ln>
                      <a:noFill/>
                    </a:ln>
                    <a:solidFill>
                      <a:srgbClr val="FF0000"/>
                    </a:solidFill>
                    <a:effectLst/>
                    <a:uLnTx/>
                    <a:uFillTx/>
                    <a:latin typeface="Arial" panose="020B0604020202020204" pitchFamily="34" charset="0"/>
                    <a:ea typeface="+mn-ea"/>
                    <a:cs typeface="Arial" panose="020B0604020202020204" pitchFamily="34" charset="0"/>
                  </a:rPr>
                  <a:t>68</a:t>
                </a:r>
                <a:r>
                  <a:rPr kumimoji="0" lang="en-GB" sz="1333"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Ga-PSMA-11 screening criteria (see below)</a:t>
                </a:r>
                <a:endParaRPr kumimoji="0" lang="en-CA" sz="1333"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6" name="Left Bracket 15">
                <a:extLst>
                  <a:ext uri="{FF2B5EF4-FFF2-40B4-BE49-F238E27FC236}">
                    <a16:creationId xmlns:a16="http://schemas.microsoft.com/office/drawing/2014/main" id="{B4091A9D-68F7-6A39-17EA-E953A091A5E9}"/>
                  </a:ext>
                </a:extLst>
              </p:cNvPr>
              <p:cNvSpPr/>
              <p:nvPr/>
            </p:nvSpPr>
            <p:spPr>
              <a:xfrm>
                <a:off x="148590" y="1858326"/>
                <a:ext cx="210185" cy="1466120"/>
              </a:xfrm>
              <a:prstGeom prst="leftBracket">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 name="Rectangle 2"/>
          <p:cNvSpPr/>
          <p:nvPr/>
        </p:nvSpPr>
        <p:spPr>
          <a:xfrm>
            <a:off x="6571305" y="6570770"/>
            <a:ext cx="542257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a:ea typeface="+mn-ea"/>
                <a:cs typeface="Arial"/>
              </a:rPr>
              <a:t>S</a:t>
            </a:r>
            <a:r>
              <a:rPr kumimoji="0" lang="en-GB" sz="800" b="0" i="0" u="none" strike="noStrike" kern="1200" cap="none" spc="-4" normalizeH="0" baseline="0" noProof="0" dirty="0">
                <a:ln>
                  <a:noFill/>
                </a:ln>
                <a:solidFill>
                  <a:prstClr val="black"/>
                </a:solidFill>
                <a:effectLst/>
                <a:uLnTx/>
                <a:uFillTx/>
                <a:latin typeface="Arial"/>
                <a:ea typeface="+mn-ea"/>
                <a:cs typeface="Arial"/>
              </a:rPr>
              <a:t>ar</a:t>
            </a:r>
            <a:r>
              <a:rPr kumimoji="0" lang="en-GB" sz="800" b="0" i="0" u="none" strike="noStrike" kern="1200" cap="none" spc="0" normalizeH="0" baseline="0" noProof="0" dirty="0">
                <a:ln>
                  <a:noFill/>
                </a:ln>
                <a:solidFill>
                  <a:prstClr val="black"/>
                </a:solidFill>
                <a:effectLst/>
                <a:uLnTx/>
                <a:uFillTx/>
                <a:latin typeface="Arial"/>
                <a:ea typeface="+mn-ea"/>
                <a:cs typeface="Arial"/>
              </a:rPr>
              <a:t>t</a:t>
            </a:r>
            <a:r>
              <a:rPr kumimoji="0" lang="en-GB" sz="800" b="0" i="0" u="none" strike="noStrike" kern="1200" cap="none" spc="-4" normalizeH="0" baseline="0" noProof="0" dirty="0">
                <a:ln>
                  <a:noFill/>
                </a:ln>
                <a:solidFill>
                  <a:prstClr val="black"/>
                </a:solidFill>
                <a:effectLst/>
                <a:uLnTx/>
                <a:uFillTx/>
                <a:latin typeface="Arial"/>
                <a:ea typeface="+mn-ea"/>
                <a:cs typeface="Arial"/>
              </a:rPr>
              <a:t>o</a:t>
            </a:r>
            <a:r>
              <a:rPr kumimoji="0" lang="en-GB" sz="800" b="0" i="0" u="none" strike="noStrike" kern="1200" cap="none" spc="0" normalizeH="0" baseline="0" noProof="0" dirty="0">
                <a:ln>
                  <a:noFill/>
                </a:ln>
                <a:solidFill>
                  <a:prstClr val="black"/>
                </a:solidFill>
                <a:effectLst/>
                <a:uLnTx/>
                <a:uFillTx/>
                <a:latin typeface="Arial"/>
                <a:ea typeface="+mn-ea"/>
                <a:cs typeface="Arial"/>
              </a:rPr>
              <a:t>r O,</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e</a:t>
            </a:r>
            <a:r>
              <a:rPr kumimoji="0" lang="en-GB" sz="800" b="0" i="0" u="none" strike="noStrike" kern="1200" cap="none" spc="0" normalizeH="0" baseline="0" noProof="0" dirty="0">
                <a:ln>
                  <a:noFill/>
                </a:ln>
                <a:solidFill>
                  <a:prstClr val="black"/>
                </a:solidFill>
                <a:effectLst/>
                <a:uLnTx/>
                <a:uFillTx/>
                <a:latin typeface="Arial"/>
                <a:ea typeface="+mn-ea"/>
                <a:cs typeface="Arial"/>
              </a:rPr>
              <a:t>t</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a</a:t>
            </a:r>
            <a:r>
              <a:rPr kumimoji="0" lang="en-GB" sz="800" b="0" i="0" u="none" strike="noStrike" kern="1200" cap="none" spc="0" normalizeH="0" baseline="0" noProof="0" dirty="0">
                <a:ln>
                  <a:noFill/>
                </a:ln>
                <a:solidFill>
                  <a:prstClr val="black"/>
                </a:solidFill>
                <a:effectLst/>
                <a:uLnTx/>
                <a:uFillTx/>
                <a:latin typeface="Arial"/>
                <a:ea typeface="+mn-ea"/>
                <a:cs typeface="Arial"/>
              </a:rPr>
              <a:t>l.</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A</a:t>
            </a:r>
            <a:r>
              <a:rPr kumimoji="0" lang="en-GB" sz="800" b="0" i="0" u="none" strike="noStrike" kern="1200" cap="none" spc="-4" normalizeH="0" baseline="0" noProof="0" dirty="0">
                <a:ln>
                  <a:noFill/>
                </a:ln>
                <a:solidFill>
                  <a:prstClr val="black"/>
                </a:solidFill>
                <a:effectLst/>
                <a:uLnTx/>
                <a:uFillTx/>
                <a:latin typeface="Arial"/>
                <a:ea typeface="+mn-ea"/>
                <a:cs typeface="Arial"/>
              </a:rPr>
              <a:t>b</a:t>
            </a:r>
            <a:r>
              <a:rPr kumimoji="0" lang="en-GB" sz="800" b="0" i="0" u="none" strike="noStrike" kern="1200" cap="none" spc="0" normalizeH="0" baseline="0" noProof="0" dirty="0">
                <a:ln>
                  <a:noFill/>
                </a:ln>
                <a:solidFill>
                  <a:prstClr val="black"/>
                </a:solidFill>
                <a:effectLst/>
                <a:uLnTx/>
                <a:uFillTx/>
                <a:latin typeface="Arial"/>
                <a:ea typeface="+mn-ea"/>
                <a:cs typeface="Arial"/>
              </a:rPr>
              <a:t>st</a:t>
            </a:r>
            <a:r>
              <a:rPr kumimoji="0" lang="en-GB" sz="800" b="0" i="0" u="none" strike="noStrike" kern="1200" cap="none" spc="-4" normalizeH="0" baseline="0" noProof="0" dirty="0">
                <a:ln>
                  <a:noFill/>
                </a:ln>
                <a:solidFill>
                  <a:prstClr val="black"/>
                </a:solidFill>
                <a:effectLst/>
                <a:uLnTx/>
                <a:uFillTx/>
                <a:latin typeface="Arial"/>
                <a:ea typeface="+mn-ea"/>
                <a:cs typeface="Arial"/>
              </a:rPr>
              <a:t>ra</a:t>
            </a:r>
            <a:r>
              <a:rPr kumimoji="0" lang="en-GB" sz="800" b="0" i="0" u="none" strike="noStrike" kern="1200" cap="none" spc="0" normalizeH="0" baseline="0" noProof="0" dirty="0">
                <a:ln>
                  <a:noFill/>
                </a:ln>
                <a:solidFill>
                  <a:prstClr val="black"/>
                </a:solidFill>
                <a:effectLst/>
                <a:uLnTx/>
                <a:uFillTx/>
                <a:latin typeface="Arial"/>
                <a:ea typeface="+mn-ea"/>
                <a:cs typeface="Arial"/>
              </a:rPr>
              <a:t>ct</a:t>
            </a:r>
            <a:r>
              <a:rPr kumimoji="0" lang="en-GB" sz="800" b="0" i="0" u="none" strike="noStrike" kern="1200" cap="none" spc="-4" normalizeH="0" baseline="0" noProof="0" dirty="0">
                <a:ln>
                  <a:noFill/>
                </a:ln>
                <a:solidFill>
                  <a:prstClr val="black"/>
                </a:solidFill>
                <a:effectLst/>
                <a:uLnTx/>
                <a:uFillTx/>
                <a:latin typeface="Arial"/>
                <a:ea typeface="+mn-ea"/>
                <a:cs typeface="Arial"/>
              </a:rPr>
              <a:t> pre</a:t>
            </a:r>
            <a:r>
              <a:rPr kumimoji="0" lang="en-GB" sz="800" b="0" i="0" u="none" strike="noStrike" kern="1200" cap="none" spc="0" normalizeH="0" baseline="0" noProof="0" dirty="0">
                <a:ln>
                  <a:noFill/>
                </a:ln>
                <a:solidFill>
                  <a:prstClr val="black"/>
                </a:solidFill>
                <a:effectLst/>
                <a:uLnTx/>
                <a:uFillTx/>
                <a:latin typeface="Arial"/>
                <a:ea typeface="+mn-ea"/>
                <a:cs typeface="Arial"/>
              </a:rPr>
              <a:t>s</a:t>
            </a:r>
            <a:r>
              <a:rPr kumimoji="0" lang="en-GB" sz="800" b="0" i="0" u="none" strike="noStrike" kern="1200" cap="none" spc="-4" normalizeH="0" baseline="0" noProof="0" dirty="0">
                <a:ln>
                  <a:noFill/>
                </a:ln>
                <a:solidFill>
                  <a:prstClr val="black"/>
                </a:solidFill>
                <a:effectLst/>
                <a:uLnTx/>
                <a:uFillTx/>
                <a:latin typeface="Arial"/>
                <a:ea typeface="+mn-ea"/>
                <a:cs typeface="Arial"/>
              </a:rPr>
              <a:t>en</a:t>
            </a:r>
            <a:r>
              <a:rPr kumimoji="0" lang="en-GB" sz="800" b="0" i="0" u="none" strike="noStrike" kern="1200" cap="none" spc="0" normalizeH="0" baseline="0" noProof="0" dirty="0">
                <a:ln>
                  <a:noFill/>
                </a:ln>
                <a:solidFill>
                  <a:prstClr val="black"/>
                </a:solidFill>
                <a:effectLst/>
                <a:uLnTx/>
                <a:uFillTx/>
                <a:latin typeface="Arial"/>
                <a:ea typeface="+mn-ea"/>
                <a:cs typeface="Arial"/>
              </a:rPr>
              <a:t>t</a:t>
            </a:r>
            <a:r>
              <a:rPr kumimoji="0" lang="en-GB" sz="800" b="0" i="0" u="none" strike="noStrike" kern="1200" cap="none" spc="-4" normalizeH="0" baseline="0" noProof="0" dirty="0">
                <a:ln>
                  <a:noFill/>
                </a:ln>
                <a:solidFill>
                  <a:prstClr val="black"/>
                </a:solidFill>
                <a:effectLst/>
                <a:uLnTx/>
                <a:uFillTx/>
                <a:latin typeface="Arial"/>
                <a:ea typeface="+mn-ea"/>
                <a:cs typeface="Arial"/>
              </a:rPr>
              <a:t>e</a:t>
            </a:r>
            <a:r>
              <a:rPr kumimoji="0" lang="en-GB" sz="800" b="0" i="0" u="none" strike="noStrike" kern="1200" cap="none" spc="0" normalizeH="0" baseline="0" noProof="0" dirty="0">
                <a:ln>
                  <a:noFill/>
                </a:ln>
                <a:solidFill>
                  <a:prstClr val="black"/>
                </a:solidFill>
                <a:effectLst/>
                <a:uLnTx/>
                <a:uFillTx/>
                <a:latin typeface="Arial"/>
                <a:ea typeface="+mn-ea"/>
                <a:cs typeface="Arial"/>
              </a:rPr>
              <a:t>d</a:t>
            </a:r>
            <a:r>
              <a:rPr kumimoji="0" lang="en-GB" sz="800" b="0" i="0" u="none" strike="noStrike" kern="1200" cap="none" spc="19"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a</a:t>
            </a:r>
            <a:r>
              <a:rPr kumimoji="0" lang="en-GB" sz="800" b="0" i="0" u="none" strike="noStrike" kern="1200" cap="none" spc="0" normalizeH="0" baseline="0" noProof="0" dirty="0">
                <a:ln>
                  <a:noFill/>
                </a:ln>
                <a:solidFill>
                  <a:prstClr val="black"/>
                </a:solidFill>
                <a:effectLst/>
                <a:uLnTx/>
                <a:uFillTx/>
                <a:latin typeface="Arial"/>
                <a:ea typeface="+mn-ea"/>
                <a:cs typeface="Arial"/>
              </a:rPr>
              <a:t>t:</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ES</a:t>
            </a:r>
            <a:r>
              <a:rPr kumimoji="0" lang="en-GB" sz="800" b="0" i="0" u="none" strike="noStrike" kern="1200" cap="none" spc="-8" normalizeH="0" baseline="0" noProof="0" dirty="0">
                <a:ln>
                  <a:noFill/>
                </a:ln>
                <a:solidFill>
                  <a:prstClr val="black"/>
                </a:solidFill>
                <a:effectLst/>
                <a:uLnTx/>
                <a:uFillTx/>
                <a:latin typeface="Arial"/>
                <a:ea typeface="+mn-ea"/>
                <a:cs typeface="Arial"/>
              </a:rPr>
              <a:t>M</a:t>
            </a:r>
            <a:r>
              <a:rPr kumimoji="0" lang="en-GB" sz="800" b="0" i="0" u="none" strike="noStrike" kern="1200" cap="none" spc="0" normalizeH="0" baseline="0" noProof="0" dirty="0">
                <a:ln>
                  <a:noFill/>
                </a:ln>
                <a:solidFill>
                  <a:prstClr val="black"/>
                </a:solidFill>
                <a:effectLst/>
                <a:uLnTx/>
                <a:uFillTx/>
                <a:latin typeface="Arial"/>
                <a:ea typeface="+mn-ea"/>
                <a:cs typeface="Arial"/>
              </a:rPr>
              <a:t>O </a:t>
            </a:r>
            <a:r>
              <a:rPr kumimoji="0" lang="en-GB" sz="800" b="0" i="0" u="none" strike="noStrike" kern="1200" cap="none" spc="-4" normalizeH="0" baseline="0" noProof="0" dirty="0">
                <a:ln>
                  <a:noFill/>
                </a:ln>
                <a:solidFill>
                  <a:prstClr val="black"/>
                </a:solidFill>
                <a:effectLst/>
                <a:uLnTx/>
                <a:uFillTx/>
                <a:latin typeface="Arial"/>
                <a:ea typeface="+mn-ea"/>
                <a:cs typeface="Arial"/>
              </a:rPr>
              <a:t>Congre</a:t>
            </a:r>
            <a:r>
              <a:rPr kumimoji="0" lang="en-GB" sz="800" b="0" i="0" u="none" strike="noStrike" kern="1200" cap="none" spc="0" normalizeH="0" baseline="0" noProof="0" dirty="0">
                <a:ln>
                  <a:noFill/>
                </a:ln>
                <a:solidFill>
                  <a:prstClr val="black"/>
                </a:solidFill>
                <a:effectLst/>
                <a:uLnTx/>
                <a:uFillTx/>
                <a:latin typeface="Arial"/>
                <a:ea typeface="+mn-ea"/>
                <a:cs typeface="Arial"/>
              </a:rPr>
              <a:t>ss</a:t>
            </a:r>
            <a:r>
              <a:rPr kumimoji="0" lang="en-GB" sz="800" b="0" i="0" u="none" strike="noStrike" kern="1200" cap="none" spc="8"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2023</a:t>
            </a:r>
            <a:r>
              <a:rPr kumimoji="0" lang="en-GB" sz="800" b="0" i="0" u="none" strike="noStrike" kern="1200" cap="none" spc="0" normalizeH="0" baseline="0" noProof="0" dirty="0">
                <a:ln>
                  <a:noFill/>
                </a:ln>
                <a:solidFill>
                  <a:prstClr val="black"/>
                </a:solidFill>
                <a:effectLst/>
                <a:uLnTx/>
                <a:uFillTx/>
                <a:latin typeface="Arial"/>
                <a:ea typeface="+mn-ea"/>
                <a:cs typeface="Arial"/>
              </a:rPr>
              <a:t>;</a:t>
            </a:r>
            <a:r>
              <a:rPr kumimoji="0" lang="en-GB" sz="800" b="0" i="0" u="none" strike="noStrike" kern="1200" cap="none" spc="23"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Oct</a:t>
            </a:r>
            <a:r>
              <a:rPr kumimoji="0" lang="en-GB" sz="800" b="0" i="0" u="none" strike="noStrike" kern="1200" cap="none" spc="-4" normalizeH="0" baseline="0" noProof="0" dirty="0">
                <a:ln>
                  <a:noFill/>
                </a:ln>
                <a:solidFill>
                  <a:prstClr val="black"/>
                </a:solidFill>
                <a:effectLst/>
                <a:uLnTx/>
                <a:uFillTx/>
                <a:latin typeface="Arial"/>
                <a:ea typeface="+mn-ea"/>
                <a:cs typeface="Arial"/>
              </a:rPr>
              <a:t>obe</a:t>
            </a:r>
            <a:r>
              <a:rPr kumimoji="0" lang="en-GB" sz="800" b="0" i="0" u="none" strike="noStrike" kern="1200" cap="none" spc="0" normalizeH="0" baseline="0" noProof="0" dirty="0">
                <a:ln>
                  <a:noFill/>
                </a:ln>
                <a:solidFill>
                  <a:prstClr val="black"/>
                </a:solidFill>
                <a:effectLst/>
                <a:uLnTx/>
                <a:uFillTx/>
                <a:latin typeface="Arial"/>
                <a:ea typeface="+mn-ea"/>
                <a:cs typeface="Arial"/>
              </a:rPr>
              <a:t>r </a:t>
            </a:r>
            <a:r>
              <a:rPr kumimoji="0" lang="en-GB" sz="800" b="0" i="0" u="none" strike="noStrike" kern="1200" cap="none" spc="-4" normalizeH="0" baseline="0" noProof="0" dirty="0">
                <a:ln>
                  <a:noFill/>
                </a:ln>
                <a:solidFill>
                  <a:prstClr val="black"/>
                </a:solidFill>
                <a:effectLst/>
                <a:uLnTx/>
                <a:uFillTx/>
                <a:latin typeface="Arial"/>
                <a:ea typeface="+mn-ea"/>
                <a:cs typeface="Arial"/>
              </a:rPr>
              <a:t>2</a:t>
            </a:r>
            <a:r>
              <a:rPr kumimoji="0" lang="en-GB" sz="800" b="0" i="0" u="none" strike="noStrike" kern="1200" cap="none" spc="11" normalizeH="0" baseline="0" noProof="0" dirty="0">
                <a:ln>
                  <a:noFill/>
                </a:ln>
                <a:solidFill>
                  <a:prstClr val="black"/>
                </a:solidFill>
                <a:effectLst/>
                <a:uLnTx/>
                <a:uFillTx/>
                <a:latin typeface="Arial"/>
                <a:ea typeface="+mn-ea"/>
                <a:cs typeface="Arial"/>
              </a:rPr>
              <a:t>0</a:t>
            </a:r>
            <a:r>
              <a:rPr kumimoji="0" lang="en-GB" sz="800" b="0" i="0" u="none" strike="noStrike" kern="1200" cap="none" spc="-4" normalizeH="0" baseline="0" noProof="0" dirty="0">
                <a:ln>
                  <a:noFill/>
                </a:ln>
                <a:solidFill>
                  <a:prstClr val="black"/>
                </a:solidFill>
                <a:effectLst/>
                <a:uLnTx/>
                <a:uFillTx/>
                <a:latin typeface="Arial"/>
                <a:ea typeface="+mn-ea"/>
                <a:cs typeface="Arial"/>
              </a:rPr>
              <a:t>-24</a:t>
            </a:r>
            <a:r>
              <a:rPr kumimoji="0" lang="en-GB" sz="800" b="0" i="0" u="none" strike="noStrike" kern="1200" cap="none" spc="0" normalizeH="0" baseline="0" noProof="0" dirty="0">
                <a:ln>
                  <a:noFill/>
                </a:ln>
                <a:solidFill>
                  <a:prstClr val="black"/>
                </a:solidFill>
                <a:effectLst/>
                <a:uLnTx/>
                <a:uFillTx/>
                <a:latin typeface="Arial"/>
                <a:ea typeface="+mn-ea"/>
                <a:cs typeface="Arial"/>
              </a:rPr>
              <a:t>,</a:t>
            </a:r>
            <a:r>
              <a:rPr kumimoji="0" lang="en-GB" sz="800" b="0" i="0" u="none" strike="noStrike" kern="1200" cap="none" spc="15"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2023</a:t>
            </a:r>
            <a:r>
              <a:rPr kumimoji="0" lang="en-GB" sz="800" b="0" i="0" u="none" strike="noStrike" kern="1200" cap="none" spc="0" normalizeH="0" baseline="0" noProof="0" dirty="0">
                <a:ln>
                  <a:noFill/>
                </a:ln>
                <a:solidFill>
                  <a:prstClr val="black"/>
                </a:solidFill>
                <a:effectLst/>
                <a:uLnTx/>
                <a:uFillTx/>
                <a:latin typeface="Arial"/>
                <a:ea typeface="+mn-ea"/>
                <a:cs typeface="Arial"/>
              </a:rPr>
              <a:t>;</a:t>
            </a:r>
            <a:r>
              <a:rPr kumimoji="0" lang="en-GB" sz="800" b="0" i="0" u="none" strike="noStrike" kern="1200" cap="none" spc="23" normalizeH="0" baseline="0" noProof="0" dirty="0">
                <a:ln>
                  <a:noFill/>
                </a:ln>
                <a:solidFill>
                  <a:prstClr val="black"/>
                </a:solidFill>
                <a:effectLst/>
                <a:uLnTx/>
                <a:uFillTx/>
                <a:latin typeface="Arial"/>
                <a:ea typeface="+mn-ea"/>
                <a:cs typeface="Arial"/>
              </a:rPr>
              <a:t> </a:t>
            </a:r>
            <a:r>
              <a:rPr kumimoji="0" lang="en-GB" sz="800" b="0" i="0" u="none" strike="noStrike" kern="1200" cap="none" spc="-8" normalizeH="0" baseline="0" noProof="0" dirty="0">
                <a:ln>
                  <a:noFill/>
                </a:ln>
                <a:solidFill>
                  <a:prstClr val="black"/>
                </a:solidFill>
                <a:effectLst/>
                <a:uLnTx/>
                <a:uFillTx/>
                <a:latin typeface="Arial"/>
                <a:ea typeface="+mn-ea"/>
                <a:cs typeface="Arial"/>
              </a:rPr>
              <a:t>M</a:t>
            </a:r>
            <a:r>
              <a:rPr kumimoji="0" lang="en-GB" sz="800" b="0" i="0" u="none" strike="noStrike" kern="1200" cap="none" spc="-4" normalizeH="0" baseline="0" noProof="0" dirty="0">
                <a:ln>
                  <a:noFill/>
                </a:ln>
                <a:solidFill>
                  <a:prstClr val="black"/>
                </a:solidFill>
                <a:effectLst/>
                <a:uLnTx/>
                <a:uFillTx/>
                <a:latin typeface="Arial"/>
                <a:ea typeface="+mn-ea"/>
                <a:cs typeface="Arial"/>
              </a:rPr>
              <a:t>adr</a:t>
            </a:r>
            <a:r>
              <a:rPr kumimoji="0" lang="en-GB" sz="800" b="0" i="0" u="none" strike="noStrike" kern="1200" cap="none" spc="0" normalizeH="0" baseline="0" noProof="0" dirty="0">
                <a:ln>
                  <a:noFill/>
                </a:ln>
                <a:solidFill>
                  <a:prstClr val="black"/>
                </a:solidFill>
                <a:effectLst/>
                <a:uLnTx/>
                <a:uFillTx/>
                <a:latin typeface="Arial"/>
                <a:ea typeface="+mn-ea"/>
                <a:cs typeface="Arial"/>
              </a:rPr>
              <a:t>id,</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S</a:t>
            </a:r>
            <a:r>
              <a:rPr kumimoji="0" lang="en-GB" sz="800" b="0" i="0" u="none" strike="noStrike" kern="1200" cap="none" spc="-4" normalizeH="0" baseline="0" noProof="0" dirty="0">
                <a:ln>
                  <a:noFill/>
                </a:ln>
                <a:solidFill>
                  <a:prstClr val="black"/>
                </a:solidFill>
                <a:effectLst/>
                <a:uLnTx/>
                <a:uFillTx/>
                <a:latin typeface="Arial"/>
                <a:ea typeface="+mn-ea"/>
                <a:cs typeface="Arial"/>
              </a:rPr>
              <a:t>pa</a:t>
            </a:r>
            <a:r>
              <a:rPr kumimoji="0" lang="en-GB" sz="800" b="0" i="0" u="none" strike="noStrike" kern="1200" cap="none" spc="0" normalizeH="0" baseline="0" noProof="0" dirty="0">
                <a:ln>
                  <a:noFill/>
                </a:ln>
                <a:solidFill>
                  <a:prstClr val="black"/>
                </a:solidFill>
                <a:effectLst/>
                <a:uLnTx/>
                <a:uFillTx/>
                <a:latin typeface="Arial"/>
                <a:ea typeface="+mn-ea"/>
                <a:cs typeface="Arial"/>
              </a:rPr>
              <a:t>in,</a:t>
            </a:r>
            <a:r>
              <a:rPr kumimoji="0" lang="en-GB" sz="800" b="0" i="0" u="none" strike="noStrike" kern="1200" cap="none" spc="15"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A</a:t>
            </a:r>
            <a:r>
              <a:rPr kumimoji="0" lang="en-GB" sz="800" b="0" i="0" u="none" strike="noStrike" kern="1200" cap="none" spc="-4" normalizeH="0" baseline="0" noProof="0" dirty="0">
                <a:ln>
                  <a:noFill/>
                </a:ln>
                <a:solidFill>
                  <a:prstClr val="black"/>
                </a:solidFill>
                <a:effectLst/>
                <a:uLnTx/>
                <a:uFillTx/>
                <a:latin typeface="Arial"/>
                <a:ea typeface="+mn-ea"/>
                <a:cs typeface="Arial"/>
              </a:rPr>
              <a:t>b</a:t>
            </a:r>
            <a:r>
              <a:rPr kumimoji="0" lang="en-GB" sz="800" b="0" i="0" u="none" strike="noStrike" kern="1200" cap="none" spc="0" normalizeH="0" baseline="0" noProof="0" dirty="0">
                <a:ln>
                  <a:noFill/>
                </a:ln>
                <a:solidFill>
                  <a:prstClr val="black"/>
                </a:solidFill>
                <a:effectLst/>
                <a:uLnTx/>
                <a:uFillTx/>
                <a:latin typeface="Arial"/>
                <a:ea typeface="+mn-ea"/>
                <a:cs typeface="Arial"/>
              </a:rPr>
              <a:t>st</a:t>
            </a:r>
            <a:r>
              <a:rPr kumimoji="0" lang="en-GB" sz="800" b="0" i="0" u="none" strike="noStrike" kern="1200" cap="none" spc="-4" normalizeH="0" baseline="0" noProof="0" dirty="0">
                <a:ln>
                  <a:noFill/>
                </a:ln>
                <a:solidFill>
                  <a:prstClr val="black"/>
                </a:solidFill>
                <a:effectLst/>
                <a:uLnTx/>
                <a:uFillTx/>
                <a:latin typeface="Arial"/>
                <a:ea typeface="+mn-ea"/>
                <a:cs typeface="Arial"/>
              </a:rPr>
              <a:t>ra</a:t>
            </a:r>
            <a:r>
              <a:rPr kumimoji="0" lang="en-GB" sz="800" b="0" i="0" u="none" strike="noStrike" kern="1200" cap="none" spc="0" normalizeH="0" baseline="0" noProof="0" dirty="0">
                <a:ln>
                  <a:noFill/>
                </a:ln>
                <a:solidFill>
                  <a:prstClr val="black"/>
                </a:solidFill>
                <a:effectLst/>
                <a:uLnTx/>
                <a:uFillTx/>
                <a:latin typeface="Arial"/>
                <a:ea typeface="+mn-ea"/>
                <a:cs typeface="Arial"/>
              </a:rPr>
              <a:t>ct</a:t>
            </a:r>
            <a:r>
              <a:rPr kumimoji="0" lang="en-GB" sz="800" b="0" i="0" u="none" strike="noStrike" kern="1200" cap="none" spc="-11"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L</a:t>
            </a:r>
            <a:r>
              <a:rPr kumimoji="0" lang="en-GB" sz="800" b="0" i="0" u="none" strike="noStrike" kern="1200" cap="none" spc="0" normalizeH="0" baseline="0" noProof="0" dirty="0">
                <a:ln>
                  <a:noFill/>
                </a:ln>
                <a:solidFill>
                  <a:prstClr val="black"/>
                </a:solidFill>
                <a:effectLst/>
                <a:uLnTx/>
                <a:uFillTx/>
                <a:latin typeface="Arial"/>
                <a:ea typeface="+mn-ea"/>
                <a:cs typeface="Arial"/>
              </a:rPr>
              <a:t>BA</a:t>
            </a:r>
            <a:r>
              <a:rPr kumimoji="0" lang="en-GB" sz="800" b="0" i="0" u="none" strike="noStrike" kern="1200" cap="none" spc="-4" normalizeH="0" baseline="0" noProof="0" dirty="0">
                <a:ln>
                  <a:noFill/>
                </a:ln>
                <a:solidFill>
                  <a:prstClr val="black"/>
                </a:solidFill>
                <a:effectLst/>
                <a:uLnTx/>
                <a:uFillTx/>
                <a:latin typeface="Arial"/>
                <a:ea typeface="+mn-ea"/>
                <a:cs typeface="Arial"/>
              </a:rPr>
              <a:t>13</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218434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510283" y="5021004"/>
            <a:ext cx="5043171" cy="0"/>
          </a:xfrm>
          <a:custGeom>
            <a:avLst/>
            <a:gdLst/>
            <a:ahLst/>
            <a:cxnLst/>
            <a:rect l="l" t="t" r="r" b="b"/>
            <a:pathLst>
              <a:path w="5043170">
                <a:moveTo>
                  <a:pt x="0" y="0"/>
                </a:moveTo>
                <a:lnTo>
                  <a:pt x="5042916" y="0"/>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549908" y="2811204"/>
            <a:ext cx="0" cy="2265045"/>
          </a:xfrm>
          <a:custGeom>
            <a:avLst/>
            <a:gdLst/>
            <a:ahLst/>
            <a:cxnLst/>
            <a:rect l="l" t="t" r="r" b="b"/>
            <a:pathLst>
              <a:path h="2265045">
                <a:moveTo>
                  <a:pt x="0" y="0"/>
                </a:moveTo>
                <a:lnTo>
                  <a:pt x="0" y="2264663"/>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996439"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889504"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777996"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221479"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4668011"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003035"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449567"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510284" y="4612572"/>
            <a:ext cx="40005" cy="0"/>
          </a:xfrm>
          <a:custGeom>
            <a:avLst/>
            <a:gdLst/>
            <a:ahLst/>
            <a:cxnLst/>
            <a:rect l="l" t="t" r="r" b="b"/>
            <a:pathLst>
              <a:path w="40005">
                <a:moveTo>
                  <a:pt x="39624" y="0"/>
                </a:moveTo>
                <a:lnTo>
                  <a:pt x="0" y="0"/>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1510284" y="4210236"/>
            <a:ext cx="40005" cy="0"/>
          </a:xfrm>
          <a:custGeom>
            <a:avLst/>
            <a:gdLst/>
            <a:ahLst/>
            <a:cxnLst/>
            <a:rect l="l" t="t" r="r" b="b"/>
            <a:pathLst>
              <a:path w="40005">
                <a:moveTo>
                  <a:pt x="39624" y="0"/>
                </a:moveTo>
                <a:lnTo>
                  <a:pt x="0" y="0"/>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510284" y="3801804"/>
            <a:ext cx="40005" cy="0"/>
          </a:xfrm>
          <a:custGeom>
            <a:avLst/>
            <a:gdLst/>
            <a:ahLst/>
            <a:cxnLst/>
            <a:rect l="l" t="t" r="r" b="b"/>
            <a:pathLst>
              <a:path w="40005">
                <a:moveTo>
                  <a:pt x="39624" y="0"/>
                </a:moveTo>
                <a:lnTo>
                  <a:pt x="0" y="0"/>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510284" y="3399467"/>
            <a:ext cx="40005" cy="0"/>
          </a:xfrm>
          <a:custGeom>
            <a:avLst/>
            <a:gdLst/>
            <a:ahLst/>
            <a:cxnLst/>
            <a:rect l="l" t="t" r="r" b="b"/>
            <a:pathLst>
              <a:path w="40005">
                <a:moveTo>
                  <a:pt x="39624" y="0"/>
                </a:moveTo>
                <a:lnTo>
                  <a:pt x="0" y="0"/>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510284" y="2991036"/>
            <a:ext cx="40005" cy="0"/>
          </a:xfrm>
          <a:custGeom>
            <a:avLst/>
            <a:gdLst/>
            <a:ahLst/>
            <a:cxnLst/>
            <a:rect l="l" t="t" r="r" b="b"/>
            <a:pathLst>
              <a:path w="40005">
                <a:moveTo>
                  <a:pt x="39624" y="0"/>
                </a:moveTo>
                <a:lnTo>
                  <a:pt x="0" y="0"/>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553455"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109971"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3331464"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442972" y="5021005"/>
            <a:ext cx="0" cy="55244"/>
          </a:xfrm>
          <a:custGeom>
            <a:avLst/>
            <a:gdLst/>
            <a:ahLst/>
            <a:cxnLst/>
            <a:rect l="l" t="t" r="r" b="b"/>
            <a:pathLst>
              <a:path h="55245">
                <a:moveTo>
                  <a:pt x="0" y="0"/>
                </a:moveTo>
                <a:lnTo>
                  <a:pt x="0" y="54864"/>
                </a:lnTo>
              </a:path>
            </a:pathLst>
          </a:custGeom>
          <a:ln w="2698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1348868" y="4920499"/>
            <a:ext cx="110489"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0</a:t>
            </a:r>
          </a:p>
        </p:txBody>
      </p:sp>
      <p:sp>
        <p:nvSpPr>
          <p:cNvPr id="25" name="object 25"/>
          <p:cNvSpPr txBox="1"/>
          <p:nvPr/>
        </p:nvSpPr>
        <p:spPr>
          <a:xfrm>
            <a:off x="1490218" y="5092330"/>
            <a:ext cx="110489"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0</a:t>
            </a:r>
          </a:p>
        </p:txBody>
      </p:sp>
      <p:sp>
        <p:nvSpPr>
          <p:cNvPr id="26" name="object 26"/>
          <p:cNvSpPr txBox="1"/>
          <p:nvPr/>
        </p:nvSpPr>
        <p:spPr>
          <a:xfrm>
            <a:off x="5901946" y="5092329"/>
            <a:ext cx="196215"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20</a:t>
            </a:r>
          </a:p>
        </p:txBody>
      </p:sp>
      <p:sp>
        <p:nvSpPr>
          <p:cNvPr id="27" name="object 27"/>
          <p:cNvSpPr txBox="1"/>
          <p:nvPr/>
        </p:nvSpPr>
        <p:spPr>
          <a:xfrm>
            <a:off x="5009515" y="5092329"/>
            <a:ext cx="638811"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tab pos="454647" algn="l"/>
              </a:tabLst>
              <a:defRPr/>
            </a:pPr>
            <a:r>
              <a:rPr kumimoji="0" sz="1200" b="0" i="0" u="none" strike="noStrike" kern="1200" cap="none" spc="0" normalizeH="0" baseline="0" noProof="0">
                <a:ln>
                  <a:noFill/>
                </a:ln>
                <a:solidFill>
                  <a:prstClr val="black"/>
                </a:solidFill>
                <a:effectLst/>
                <a:uLnTx/>
                <a:uFillTx/>
                <a:latin typeface="Arial"/>
                <a:ea typeface="+mn-ea"/>
                <a:cs typeface="Arial"/>
              </a:rPr>
              <a:t>16	18</a:t>
            </a:r>
          </a:p>
        </p:txBody>
      </p:sp>
      <p:sp>
        <p:nvSpPr>
          <p:cNvPr id="28" name="object 28"/>
          <p:cNvSpPr txBox="1"/>
          <p:nvPr/>
        </p:nvSpPr>
        <p:spPr>
          <a:xfrm>
            <a:off x="3676651" y="5092329"/>
            <a:ext cx="108204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tab pos="455919" algn="l"/>
                <a:tab pos="898503" algn="l"/>
              </a:tabLst>
              <a:defRPr/>
            </a:pPr>
            <a:r>
              <a:rPr kumimoji="0" sz="1200" b="0" i="0" u="none" strike="noStrike" kern="1200" cap="none" spc="0" normalizeH="0" baseline="0" noProof="0">
                <a:ln>
                  <a:noFill/>
                </a:ln>
                <a:solidFill>
                  <a:prstClr val="black"/>
                </a:solidFill>
                <a:effectLst/>
                <a:uLnTx/>
                <a:uFillTx/>
                <a:latin typeface="Arial"/>
                <a:ea typeface="+mn-ea"/>
                <a:cs typeface="Arial"/>
              </a:rPr>
              <a:t>10	12	14</a:t>
            </a:r>
          </a:p>
        </p:txBody>
      </p:sp>
      <p:sp>
        <p:nvSpPr>
          <p:cNvPr id="29" name="object 29"/>
          <p:cNvSpPr txBox="1"/>
          <p:nvPr/>
        </p:nvSpPr>
        <p:spPr>
          <a:xfrm>
            <a:off x="2830830" y="5092330"/>
            <a:ext cx="110489"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6</a:t>
            </a:r>
          </a:p>
        </p:txBody>
      </p:sp>
      <p:sp>
        <p:nvSpPr>
          <p:cNvPr id="30" name="object 30"/>
          <p:cNvSpPr txBox="1"/>
          <p:nvPr/>
        </p:nvSpPr>
        <p:spPr>
          <a:xfrm>
            <a:off x="3273298" y="5092330"/>
            <a:ext cx="110489"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8</a:t>
            </a:r>
          </a:p>
        </p:txBody>
      </p:sp>
      <p:sp>
        <p:nvSpPr>
          <p:cNvPr id="31" name="object 31"/>
          <p:cNvSpPr txBox="1"/>
          <p:nvPr/>
        </p:nvSpPr>
        <p:spPr>
          <a:xfrm>
            <a:off x="1937132" y="5092330"/>
            <a:ext cx="110489"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2</a:t>
            </a:r>
          </a:p>
        </p:txBody>
      </p:sp>
      <p:sp>
        <p:nvSpPr>
          <p:cNvPr id="32" name="object 32"/>
          <p:cNvSpPr txBox="1"/>
          <p:nvPr/>
        </p:nvSpPr>
        <p:spPr>
          <a:xfrm>
            <a:off x="2387346" y="5092330"/>
            <a:ext cx="110489"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4</a:t>
            </a:r>
          </a:p>
        </p:txBody>
      </p:sp>
      <p:sp>
        <p:nvSpPr>
          <p:cNvPr id="33" name="object 33"/>
          <p:cNvSpPr txBox="1"/>
          <p:nvPr/>
        </p:nvSpPr>
        <p:spPr>
          <a:xfrm>
            <a:off x="6348730" y="5092329"/>
            <a:ext cx="196215"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22</a:t>
            </a:r>
          </a:p>
        </p:txBody>
      </p:sp>
      <p:sp>
        <p:nvSpPr>
          <p:cNvPr id="34" name="object 34"/>
          <p:cNvSpPr txBox="1"/>
          <p:nvPr/>
        </p:nvSpPr>
        <p:spPr>
          <a:xfrm>
            <a:off x="1173582" y="2890785"/>
            <a:ext cx="28194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100</a:t>
            </a:r>
          </a:p>
        </p:txBody>
      </p:sp>
      <p:sp>
        <p:nvSpPr>
          <p:cNvPr id="35" name="object 35"/>
          <p:cNvSpPr txBox="1"/>
          <p:nvPr/>
        </p:nvSpPr>
        <p:spPr>
          <a:xfrm>
            <a:off x="1259587" y="3295027"/>
            <a:ext cx="196215" cy="1015663"/>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80</a:t>
            </a:r>
          </a:p>
          <a:p>
            <a:pPr marL="0" marR="0" lvl="0" indent="0" algn="l" defTabSz="914377" rtl="0" eaLnBrk="1" fontAlgn="auto" latinLnBrk="0" hangingPunct="1">
              <a:lnSpc>
                <a:spcPct val="100000"/>
              </a:lnSpc>
              <a:spcBef>
                <a:spcPts val="36"/>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60</a:t>
            </a:r>
          </a:p>
          <a:p>
            <a:pPr marL="0" marR="0" lvl="0" indent="0" algn="l" defTabSz="914377" rtl="0" eaLnBrk="1" fontAlgn="auto" latinLnBrk="0" hangingPunct="1">
              <a:lnSpc>
                <a:spcPct val="100000"/>
              </a:lnSpc>
              <a:spcBef>
                <a:spcPts val="47"/>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40</a:t>
            </a:r>
          </a:p>
        </p:txBody>
      </p:sp>
      <p:sp>
        <p:nvSpPr>
          <p:cNvPr id="36" name="object 36"/>
          <p:cNvSpPr txBox="1"/>
          <p:nvPr/>
        </p:nvSpPr>
        <p:spPr>
          <a:xfrm>
            <a:off x="1259587" y="4512703"/>
            <a:ext cx="196215"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20</a:t>
            </a:r>
          </a:p>
        </p:txBody>
      </p:sp>
      <p:sp>
        <p:nvSpPr>
          <p:cNvPr id="37" name="object 37"/>
          <p:cNvSpPr txBox="1"/>
          <p:nvPr/>
        </p:nvSpPr>
        <p:spPr>
          <a:xfrm>
            <a:off x="979072" y="3098758"/>
            <a:ext cx="184666" cy="1669415"/>
          </a:xfrm>
          <a:prstGeom prst="rect">
            <a:avLst/>
          </a:prstGeom>
        </p:spPr>
        <p:txBody>
          <a:bodyPr vert="vert270"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E</a:t>
            </a:r>
            <a:r>
              <a:rPr kumimoji="0" sz="1200" b="0" i="0" u="none" strike="noStrike" kern="1200" cap="none" spc="-15" normalizeH="0" baseline="0" noProof="0">
                <a:ln>
                  <a:noFill/>
                </a:ln>
                <a:solidFill>
                  <a:prstClr val="black"/>
                </a:solidFill>
                <a:effectLst/>
                <a:uLnTx/>
                <a:uFillTx/>
                <a:latin typeface="Arial"/>
                <a:ea typeface="+mn-ea"/>
                <a:cs typeface="Arial"/>
              </a:rPr>
              <a:t>v</a:t>
            </a:r>
            <a:r>
              <a:rPr kumimoji="0" sz="1200" b="0" i="0" u="none" strike="noStrike" kern="1200" cap="none" spc="0" normalizeH="0" baseline="0" noProof="0">
                <a:ln>
                  <a:noFill/>
                </a:ln>
                <a:solidFill>
                  <a:prstClr val="black"/>
                </a:solidFill>
                <a:effectLst/>
                <a:uLnTx/>
                <a:uFillTx/>
                <a:latin typeface="Arial"/>
                <a:ea typeface="+mn-ea"/>
                <a:cs typeface="Arial"/>
              </a:rPr>
              <a:t>en</a:t>
            </a:r>
            <a:r>
              <a:rPr kumimoji="0" sz="1200" b="0" i="0" u="none" strike="noStrike" kern="1200" cap="none" spc="5" normalizeH="0" baseline="0" noProof="0">
                <a:ln>
                  <a:noFill/>
                </a:ln>
                <a:solidFill>
                  <a:prstClr val="black"/>
                </a:solidFill>
                <a:effectLst/>
                <a:uLnTx/>
                <a:uFillTx/>
                <a:latin typeface="Arial"/>
                <a:ea typeface="+mn-ea"/>
                <a:cs typeface="Arial"/>
              </a:rPr>
              <a:t>t</a:t>
            </a:r>
            <a:r>
              <a:rPr kumimoji="0" sz="1200" b="0" i="0" u="none" strike="noStrike" kern="1200" cap="none" spc="-5" normalizeH="0" baseline="0" noProof="0">
                <a:ln>
                  <a:noFill/>
                </a:ln>
                <a:solidFill>
                  <a:prstClr val="black"/>
                </a:solidFill>
                <a:effectLst/>
                <a:uLnTx/>
                <a:uFillTx/>
                <a:latin typeface="Arial"/>
                <a:ea typeface="+mn-ea"/>
                <a:cs typeface="Arial"/>
              </a:rPr>
              <a:t>-</a:t>
            </a:r>
            <a:r>
              <a:rPr kumimoji="0" sz="1200" b="0" i="0" u="none" strike="noStrike" kern="1200" cap="none" spc="11" normalizeH="0" baseline="0" noProof="0">
                <a:ln>
                  <a:noFill/>
                </a:ln>
                <a:solidFill>
                  <a:prstClr val="black"/>
                </a:solidFill>
                <a:effectLst/>
                <a:uLnTx/>
                <a:uFillTx/>
                <a:latin typeface="Arial"/>
                <a:ea typeface="+mn-ea"/>
                <a:cs typeface="Arial"/>
              </a:rPr>
              <a:t>f</a:t>
            </a:r>
            <a:r>
              <a:rPr kumimoji="0" sz="1200" b="0" i="0" u="none" strike="noStrike" kern="1200" cap="none" spc="0" normalizeH="0" baseline="0" noProof="0">
                <a:ln>
                  <a:noFill/>
                </a:ln>
                <a:solidFill>
                  <a:prstClr val="black"/>
                </a:solidFill>
                <a:effectLst/>
                <a:uLnTx/>
                <a:uFillTx/>
                <a:latin typeface="Arial"/>
                <a:ea typeface="+mn-ea"/>
                <a:cs typeface="Arial"/>
              </a:rPr>
              <a:t>ree</a:t>
            </a:r>
            <a:r>
              <a:rPr kumimoji="0" sz="1200" b="0" i="0" u="none" strike="noStrike" kern="1200" cap="none" spc="-20" normalizeH="0" baseline="0" noProof="0">
                <a:ln>
                  <a:noFill/>
                </a:ln>
                <a:solidFill>
                  <a:prstClr val="black"/>
                </a:solidFill>
                <a:effectLst/>
                <a:uLnTx/>
                <a:uFillTx/>
                <a:latin typeface="Arial"/>
                <a:ea typeface="+mn-ea"/>
                <a:cs typeface="Arial"/>
              </a:rPr>
              <a:t> </a:t>
            </a:r>
            <a:r>
              <a:rPr kumimoji="0" sz="1200" b="0" i="0" u="none" strike="noStrike" kern="1200" cap="none" spc="0" normalizeH="0" baseline="0" noProof="0">
                <a:ln>
                  <a:noFill/>
                </a:ln>
                <a:solidFill>
                  <a:prstClr val="black"/>
                </a:solidFill>
                <a:effectLst/>
                <a:uLnTx/>
                <a:uFillTx/>
                <a:latin typeface="Arial"/>
                <a:ea typeface="+mn-ea"/>
                <a:cs typeface="Arial"/>
              </a:rPr>
              <a:t>proba</a:t>
            </a:r>
            <a:r>
              <a:rPr kumimoji="0" sz="1200" b="0" i="0" u="none" strike="noStrike" kern="1200" cap="none" spc="-11" normalizeH="0" baseline="0" noProof="0">
                <a:ln>
                  <a:noFill/>
                </a:ln>
                <a:solidFill>
                  <a:prstClr val="black"/>
                </a:solidFill>
                <a:effectLst/>
                <a:uLnTx/>
                <a:uFillTx/>
                <a:latin typeface="Arial"/>
                <a:ea typeface="+mn-ea"/>
                <a:cs typeface="Arial"/>
              </a:rPr>
              <a:t>b</a:t>
            </a:r>
            <a:r>
              <a:rPr kumimoji="0" sz="1200" b="0" i="0" u="none" strike="noStrike" kern="1200" cap="none" spc="0" normalizeH="0" baseline="0" noProof="0">
                <a:ln>
                  <a:noFill/>
                </a:ln>
                <a:solidFill>
                  <a:prstClr val="black"/>
                </a:solidFill>
                <a:effectLst/>
                <a:uLnTx/>
                <a:uFillTx/>
                <a:latin typeface="Arial"/>
                <a:ea typeface="+mn-ea"/>
                <a:cs typeface="Arial"/>
              </a:rPr>
              <a:t>i</a:t>
            </a:r>
            <a:r>
              <a:rPr kumimoji="0" sz="1200" b="0" i="0" u="none" strike="noStrike" kern="1200" cap="none" spc="-5" normalizeH="0" baseline="0" noProof="0">
                <a:ln>
                  <a:noFill/>
                </a:ln>
                <a:solidFill>
                  <a:prstClr val="black"/>
                </a:solidFill>
                <a:effectLst/>
                <a:uLnTx/>
                <a:uFillTx/>
                <a:latin typeface="Arial"/>
                <a:ea typeface="+mn-ea"/>
                <a:cs typeface="Arial"/>
              </a:rPr>
              <a:t>l</a:t>
            </a:r>
            <a:r>
              <a:rPr kumimoji="0" sz="1200" b="0" i="0" u="none" strike="noStrike" kern="1200" cap="none" spc="0" normalizeH="0" baseline="0" noProof="0">
                <a:ln>
                  <a:noFill/>
                </a:ln>
                <a:solidFill>
                  <a:prstClr val="black"/>
                </a:solidFill>
                <a:effectLst/>
                <a:uLnTx/>
                <a:uFillTx/>
                <a:latin typeface="Arial"/>
                <a:ea typeface="+mn-ea"/>
                <a:cs typeface="Arial"/>
              </a:rPr>
              <a:t>it</a:t>
            </a:r>
            <a:r>
              <a:rPr kumimoji="0" sz="1200" b="0" i="0" u="none" strike="noStrike" kern="1200" cap="none" spc="-100" normalizeH="0" baseline="0" noProof="0">
                <a:ln>
                  <a:noFill/>
                </a:ln>
                <a:solidFill>
                  <a:prstClr val="black"/>
                </a:solidFill>
                <a:effectLst/>
                <a:uLnTx/>
                <a:uFillTx/>
                <a:latin typeface="Arial"/>
                <a:ea typeface="+mn-ea"/>
                <a:cs typeface="Arial"/>
              </a:rPr>
              <a:t>y</a:t>
            </a:r>
            <a:r>
              <a:rPr kumimoji="0" sz="1200" b="0" i="0" u="none" strike="noStrike" kern="1200" cap="none" spc="0" normalizeH="0" baseline="0" noProof="0">
                <a:ln>
                  <a:noFill/>
                </a:ln>
                <a:solidFill>
                  <a:prstClr val="black"/>
                </a:solidFill>
                <a:effectLst/>
                <a:uLnTx/>
                <a:uFillTx/>
                <a:latin typeface="Arial"/>
                <a:ea typeface="+mn-ea"/>
                <a:cs typeface="Arial"/>
              </a:rPr>
              <a:t>,</a:t>
            </a:r>
            <a:r>
              <a:rPr kumimoji="0" sz="1200" b="0" i="0" u="none" strike="noStrike" kern="1200" cap="none" spc="-35" normalizeH="0" baseline="0" noProof="0">
                <a:ln>
                  <a:noFill/>
                </a:ln>
                <a:solidFill>
                  <a:prstClr val="black"/>
                </a:solidFill>
                <a:effectLst/>
                <a:uLnTx/>
                <a:uFillTx/>
                <a:latin typeface="Arial"/>
                <a:ea typeface="+mn-ea"/>
                <a:cs typeface="Arial"/>
              </a:rPr>
              <a:t> </a:t>
            </a:r>
            <a:r>
              <a:rPr kumimoji="0" sz="1200" b="0" i="0" u="none" strike="noStrike" kern="1200" cap="none" spc="0" normalizeH="0" baseline="0" noProof="0">
                <a:ln>
                  <a:noFill/>
                </a:ln>
                <a:solidFill>
                  <a:prstClr val="black"/>
                </a:solidFill>
                <a:effectLst/>
                <a:uLnTx/>
                <a:uFillTx/>
                <a:latin typeface="Arial"/>
                <a:ea typeface="+mn-ea"/>
                <a:cs typeface="Arial"/>
              </a:rPr>
              <a:t>%</a:t>
            </a:r>
          </a:p>
        </p:txBody>
      </p:sp>
      <p:sp>
        <p:nvSpPr>
          <p:cNvPr id="38" name="object 38"/>
          <p:cNvSpPr/>
          <p:nvPr/>
        </p:nvSpPr>
        <p:spPr>
          <a:xfrm>
            <a:off x="1549908" y="2995608"/>
            <a:ext cx="4525011" cy="1519555"/>
          </a:xfrm>
          <a:custGeom>
            <a:avLst/>
            <a:gdLst/>
            <a:ahLst/>
            <a:cxnLst/>
            <a:rect l="l" t="t" r="r" b="b"/>
            <a:pathLst>
              <a:path w="4525010" h="1519554">
                <a:moveTo>
                  <a:pt x="0" y="0"/>
                </a:moveTo>
                <a:lnTo>
                  <a:pt x="182498" y="0"/>
                </a:lnTo>
                <a:lnTo>
                  <a:pt x="182498" y="20065"/>
                </a:lnTo>
                <a:lnTo>
                  <a:pt x="350011" y="20065"/>
                </a:lnTo>
                <a:lnTo>
                  <a:pt x="350011" y="27431"/>
                </a:lnTo>
                <a:lnTo>
                  <a:pt x="375030" y="27431"/>
                </a:lnTo>
                <a:lnTo>
                  <a:pt x="375030" y="35687"/>
                </a:lnTo>
                <a:lnTo>
                  <a:pt x="389128" y="35687"/>
                </a:lnTo>
                <a:lnTo>
                  <a:pt x="389128" y="47498"/>
                </a:lnTo>
                <a:lnTo>
                  <a:pt x="446659" y="47498"/>
                </a:lnTo>
                <a:lnTo>
                  <a:pt x="446659" y="54863"/>
                </a:lnTo>
                <a:lnTo>
                  <a:pt x="468248" y="54863"/>
                </a:lnTo>
                <a:lnTo>
                  <a:pt x="468248" y="74929"/>
                </a:lnTo>
                <a:lnTo>
                  <a:pt x="482472" y="74929"/>
                </a:lnTo>
                <a:lnTo>
                  <a:pt x="482472" y="90424"/>
                </a:lnTo>
                <a:lnTo>
                  <a:pt x="489077" y="90424"/>
                </a:lnTo>
                <a:lnTo>
                  <a:pt x="489077" y="102362"/>
                </a:lnTo>
                <a:lnTo>
                  <a:pt x="496697" y="102362"/>
                </a:lnTo>
                <a:lnTo>
                  <a:pt x="496697" y="109600"/>
                </a:lnTo>
                <a:lnTo>
                  <a:pt x="514096" y="109600"/>
                </a:lnTo>
                <a:lnTo>
                  <a:pt x="514096" y="145287"/>
                </a:lnTo>
                <a:lnTo>
                  <a:pt x="521589" y="145287"/>
                </a:lnTo>
                <a:lnTo>
                  <a:pt x="521589" y="184530"/>
                </a:lnTo>
                <a:lnTo>
                  <a:pt x="528319" y="184530"/>
                </a:lnTo>
                <a:lnTo>
                  <a:pt x="528319" y="203708"/>
                </a:lnTo>
                <a:lnTo>
                  <a:pt x="535812" y="203708"/>
                </a:lnTo>
                <a:lnTo>
                  <a:pt x="535812" y="231139"/>
                </a:lnTo>
                <a:lnTo>
                  <a:pt x="557529" y="231139"/>
                </a:lnTo>
                <a:lnTo>
                  <a:pt x="557529" y="239394"/>
                </a:lnTo>
                <a:lnTo>
                  <a:pt x="564134" y="239394"/>
                </a:lnTo>
                <a:lnTo>
                  <a:pt x="564134" y="258572"/>
                </a:lnTo>
                <a:lnTo>
                  <a:pt x="571627" y="258572"/>
                </a:lnTo>
                <a:lnTo>
                  <a:pt x="571627" y="266826"/>
                </a:lnTo>
                <a:lnTo>
                  <a:pt x="578358" y="266826"/>
                </a:lnTo>
                <a:lnTo>
                  <a:pt x="578358" y="278638"/>
                </a:lnTo>
                <a:lnTo>
                  <a:pt x="599947" y="278638"/>
                </a:lnTo>
                <a:lnTo>
                  <a:pt x="599947" y="294259"/>
                </a:lnTo>
                <a:lnTo>
                  <a:pt x="607441" y="294259"/>
                </a:lnTo>
                <a:lnTo>
                  <a:pt x="607441" y="306069"/>
                </a:lnTo>
                <a:lnTo>
                  <a:pt x="635761" y="306069"/>
                </a:lnTo>
                <a:lnTo>
                  <a:pt x="635761" y="313436"/>
                </a:lnTo>
                <a:lnTo>
                  <a:pt x="682497" y="313436"/>
                </a:lnTo>
                <a:lnTo>
                  <a:pt x="682497" y="325247"/>
                </a:lnTo>
                <a:lnTo>
                  <a:pt x="703325" y="325247"/>
                </a:lnTo>
                <a:lnTo>
                  <a:pt x="703325" y="333501"/>
                </a:lnTo>
                <a:lnTo>
                  <a:pt x="739140" y="333501"/>
                </a:lnTo>
                <a:lnTo>
                  <a:pt x="739140" y="340740"/>
                </a:lnTo>
                <a:lnTo>
                  <a:pt x="746633" y="340740"/>
                </a:lnTo>
                <a:lnTo>
                  <a:pt x="746633" y="352678"/>
                </a:lnTo>
                <a:lnTo>
                  <a:pt x="760729" y="352678"/>
                </a:lnTo>
                <a:lnTo>
                  <a:pt x="760729" y="360934"/>
                </a:lnTo>
                <a:lnTo>
                  <a:pt x="768349" y="360934"/>
                </a:lnTo>
                <a:lnTo>
                  <a:pt x="768349" y="371855"/>
                </a:lnTo>
                <a:lnTo>
                  <a:pt x="807466" y="371855"/>
                </a:lnTo>
                <a:lnTo>
                  <a:pt x="807466" y="380111"/>
                </a:lnTo>
                <a:lnTo>
                  <a:pt x="828293" y="380111"/>
                </a:lnTo>
                <a:lnTo>
                  <a:pt x="828293" y="388365"/>
                </a:lnTo>
                <a:lnTo>
                  <a:pt x="893317" y="388365"/>
                </a:lnTo>
                <a:lnTo>
                  <a:pt x="893317" y="399288"/>
                </a:lnTo>
                <a:lnTo>
                  <a:pt x="914146" y="399288"/>
                </a:lnTo>
                <a:lnTo>
                  <a:pt x="914146" y="407542"/>
                </a:lnTo>
                <a:lnTo>
                  <a:pt x="921639" y="407542"/>
                </a:lnTo>
                <a:lnTo>
                  <a:pt x="921639" y="419353"/>
                </a:lnTo>
                <a:lnTo>
                  <a:pt x="928242" y="419353"/>
                </a:lnTo>
                <a:lnTo>
                  <a:pt x="928242" y="426719"/>
                </a:lnTo>
                <a:lnTo>
                  <a:pt x="953261" y="426719"/>
                </a:lnTo>
                <a:lnTo>
                  <a:pt x="953261" y="434848"/>
                </a:lnTo>
                <a:lnTo>
                  <a:pt x="968247" y="434848"/>
                </a:lnTo>
                <a:lnTo>
                  <a:pt x="968247" y="446786"/>
                </a:lnTo>
                <a:lnTo>
                  <a:pt x="974979" y="446786"/>
                </a:lnTo>
                <a:lnTo>
                  <a:pt x="974979" y="465963"/>
                </a:lnTo>
                <a:lnTo>
                  <a:pt x="982472" y="465963"/>
                </a:lnTo>
                <a:lnTo>
                  <a:pt x="982472" y="481456"/>
                </a:lnTo>
                <a:lnTo>
                  <a:pt x="1074928" y="481456"/>
                </a:lnTo>
                <a:lnTo>
                  <a:pt x="1074928" y="493394"/>
                </a:lnTo>
                <a:lnTo>
                  <a:pt x="1107440" y="493394"/>
                </a:lnTo>
                <a:lnTo>
                  <a:pt x="1107440" y="501650"/>
                </a:lnTo>
                <a:lnTo>
                  <a:pt x="1274953" y="501650"/>
                </a:lnTo>
                <a:lnTo>
                  <a:pt x="1274953" y="513461"/>
                </a:lnTo>
                <a:lnTo>
                  <a:pt x="1296542" y="513461"/>
                </a:lnTo>
                <a:lnTo>
                  <a:pt x="1296542" y="520826"/>
                </a:lnTo>
                <a:lnTo>
                  <a:pt x="1303273" y="520826"/>
                </a:lnTo>
                <a:lnTo>
                  <a:pt x="1303273" y="532638"/>
                </a:lnTo>
                <a:lnTo>
                  <a:pt x="1310767" y="532638"/>
                </a:lnTo>
                <a:lnTo>
                  <a:pt x="1310767" y="548259"/>
                </a:lnTo>
                <a:lnTo>
                  <a:pt x="1324991" y="548259"/>
                </a:lnTo>
                <a:lnTo>
                  <a:pt x="1324991" y="568325"/>
                </a:lnTo>
                <a:lnTo>
                  <a:pt x="1332484" y="568325"/>
                </a:lnTo>
                <a:lnTo>
                  <a:pt x="1332484" y="580136"/>
                </a:lnTo>
                <a:lnTo>
                  <a:pt x="1339087" y="580136"/>
                </a:lnTo>
                <a:lnTo>
                  <a:pt x="1339087" y="599313"/>
                </a:lnTo>
                <a:lnTo>
                  <a:pt x="1346580" y="599313"/>
                </a:lnTo>
                <a:lnTo>
                  <a:pt x="1346580" y="618489"/>
                </a:lnTo>
                <a:lnTo>
                  <a:pt x="1353311" y="618489"/>
                </a:lnTo>
                <a:lnTo>
                  <a:pt x="1353311" y="626744"/>
                </a:lnTo>
                <a:lnTo>
                  <a:pt x="1360805" y="626744"/>
                </a:lnTo>
                <a:lnTo>
                  <a:pt x="1360805" y="645922"/>
                </a:lnTo>
                <a:lnTo>
                  <a:pt x="1368298" y="645922"/>
                </a:lnTo>
                <a:lnTo>
                  <a:pt x="1368298" y="657860"/>
                </a:lnTo>
                <a:lnTo>
                  <a:pt x="1374902" y="657860"/>
                </a:lnTo>
                <a:lnTo>
                  <a:pt x="1374902" y="666114"/>
                </a:lnTo>
                <a:lnTo>
                  <a:pt x="1449959" y="666114"/>
                </a:lnTo>
                <a:lnTo>
                  <a:pt x="1449959" y="677926"/>
                </a:lnTo>
                <a:lnTo>
                  <a:pt x="1464055" y="677926"/>
                </a:lnTo>
                <a:lnTo>
                  <a:pt x="1464055" y="685291"/>
                </a:lnTo>
                <a:lnTo>
                  <a:pt x="1485773" y="685291"/>
                </a:lnTo>
                <a:lnTo>
                  <a:pt x="1485773" y="697102"/>
                </a:lnTo>
                <a:lnTo>
                  <a:pt x="1507362" y="697102"/>
                </a:lnTo>
                <a:lnTo>
                  <a:pt x="1507362" y="705358"/>
                </a:lnTo>
                <a:lnTo>
                  <a:pt x="1528191" y="705358"/>
                </a:lnTo>
                <a:lnTo>
                  <a:pt x="1528191" y="716279"/>
                </a:lnTo>
                <a:lnTo>
                  <a:pt x="1560703" y="716279"/>
                </a:lnTo>
                <a:lnTo>
                  <a:pt x="1560703" y="724535"/>
                </a:lnTo>
                <a:lnTo>
                  <a:pt x="1660778" y="724535"/>
                </a:lnTo>
                <a:lnTo>
                  <a:pt x="1660778" y="736473"/>
                </a:lnTo>
                <a:lnTo>
                  <a:pt x="1699894" y="736473"/>
                </a:lnTo>
                <a:lnTo>
                  <a:pt x="1699894" y="743712"/>
                </a:lnTo>
                <a:lnTo>
                  <a:pt x="1757426" y="743712"/>
                </a:lnTo>
                <a:lnTo>
                  <a:pt x="1757426" y="763777"/>
                </a:lnTo>
                <a:lnTo>
                  <a:pt x="1764029" y="763777"/>
                </a:lnTo>
                <a:lnTo>
                  <a:pt x="1764029" y="775715"/>
                </a:lnTo>
                <a:lnTo>
                  <a:pt x="1821561" y="775715"/>
                </a:lnTo>
                <a:lnTo>
                  <a:pt x="1821561" y="782954"/>
                </a:lnTo>
                <a:lnTo>
                  <a:pt x="1835784" y="782954"/>
                </a:lnTo>
                <a:lnTo>
                  <a:pt x="1835784" y="794892"/>
                </a:lnTo>
                <a:lnTo>
                  <a:pt x="1910714" y="794892"/>
                </a:lnTo>
                <a:lnTo>
                  <a:pt x="1910714" y="806830"/>
                </a:lnTo>
                <a:lnTo>
                  <a:pt x="1918207" y="806830"/>
                </a:lnTo>
                <a:lnTo>
                  <a:pt x="1918207" y="818641"/>
                </a:lnTo>
                <a:lnTo>
                  <a:pt x="1924939" y="818641"/>
                </a:lnTo>
                <a:lnTo>
                  <a:pt x="1924939" y="826008"/>
                </a:lnTo>
                <a:lnTo>
                  <a:pt x="1932431" y="826008"/>
                </a:lnTo>
                <a:lnTo>
                  <a:pt x="1932431" y="837818"/>
                </a:lnTo>
                <a:lnTo>
                  <a:pt x="1960752" y="837818"/>
                </a:lnTo>
                <a:lnTo>
                  <a:pt x="1960752" y="849756"/>
                </a:lnTo>
                <a:lnTo>
                  <a:pt x="2043176" y="849756"/>
                </a:lnTo>
                <a:lnTo>
                  <a:pt x="2043176" y="865251"/>
                </a:lnTo>
                <a:lnTo>
                  <a:pt x="2071496" y="865251"/>
                </a:lnTo>
                <a:lnTo>
                  <a:pt x="2071496" y="877062"/>
                </a:lnTo>
                <a:lnTo>
                  <a:pt x="2128266" y="877062"/>
                </a:lnTo>
                <a:lnTo>
                  <a:pt x="2128266" y="889000"/>
                </a:lnTo>
                <a:lnTo>
                  <a:pt x="2357374" y="889000"/>
                </a:lnTo>
                <a:lnTo>
                  <a:pt x="2357374" y="904493"/>
                </a:lnTo>
                <a:lnTo>
                  <a:pt x="2474849" y="904493"/>
                </a:lnTo>
                <a:lnTo>
                  <a:pt x="2474849" y="920114"/>
                </a:lnTo>
                <a:lnTo>
                  <a:pt x="2510663" y="920114"/>
                </a:lnTo>
                <a:lnTo>
                  <a:pt x="2510663" y="931926"/>
                </a:lnTo>
                <a:lnTo>
                  <a:pt x="2532379" y="931926"/>
                </a:lnTo>
                <a:lnTo>
                  <a:pt x="2532379" y="947419"/>
                </a:lnTo>
                <a:lnTo>
                  <a:pt x="2560701" y="947419"/>
                </a:lnTo>
                <a:lnTo>
                  <a:pt x="2560701" y="959357"/>
                </a:lnTo>
                <a:lnTo>
                  <a:pt x="2574797" y="959357"/>
                </a:lnTo>
                <a:lnTo>
                  <a:pt x="2574797" y="974851"/>
                </a:lnTo>
                <a:lnTo>
                  <a:pt x="2585719" y="974851"/>
                </a:lnTo>
                <a:lnTo>
                  <a:pt x="2585719" y="990472"/>
                </a:lnTo>
                <a:lnTo>
                  <a:pt x="2664079" y="990472"/>
                </a:lnTo>
                <a:lnTo>
                  <a:pt x="2664079" y="1006856"/>
                </a:lnTo>
                <a:lnTo>
                  <a:pt x="2678176" y="1006856"/>
                </a:lnTo>
                <a:lnTo>
                  <a:pt x="2678176" y="1022350"/>
                </a:lnTo>
                <a:lnTo>
                  <a:pt x="2760726" y="1022350"/>
                </a:lnTo>
                <a:lnTo>
                  <a:pt x="2760726" y="1037970"/>
                </a:lnTo>
                <a:lnTo>
                  <a:pt x="2810637" y="1037970"/>
                </a:lnTo>
                <a:lnTo>
                  <a:pt x="2810637" y="1057147"/>
                </a:lnTo>
                <a:lnTo>
                  <a:pt x="3132328" y="1057147"/>
                </a:lnTo>
                <a:lnTo>
                  <a:pt x="3132328" y="1077214"/>
                </a:lnTo>
                <a:lnTo>
                  <a:pt x="3160649" y="1077214"/>
                </a:lnTo>
                <a:lnTo>
                  <a:pt x="3160649" y="1100074"/>
                </a:lnTo>
                <a:lnTo>
                  <a:pt x="3185667" y="1100074"/>
                </a:lnTo>
                <a:lnTo>
                  <a:pt x="3185667" y="1127506"/>
                </a:lnTo>
                <a:lnTo>
                  <a:pt x="3207384" y="1127506"/>
                </a:lnTo>
                <a:lnTo>
                  <a:pt x="3207384" y="1151255"/>
                </a:lnTo>
                <a:lnTo>
                  <a:pt x="3213989" y="1151255"/>
                </a:lnTo>
                <a:lnTo>
                  <a:pt x="3213989" y="1182243"/>
                </a:lnTo>
                <a:lnTo>
                  <a:pt x="3228213" y="1182243"/>
                </a:lnTo>
                <a:lnTo>
                  <a:pt x="3228213" y="1209675"/>
                </a:lnTo>
                <a:lnTo>
                  <a:pt x="3785616" y="1209675"/>
                </a:lnTo>
                <a:lnTo>
                  <a:pt x="3785616" y="1252601"/>
                </a:lnTo>
                <a:lnTo>
                  <a:pt x="3799840" y="1252601"/>
                </a:lnTo>
                <a:lnTo>
                  <a:pt x="3799840" y="1296543"/>
                </a:lnTo>
                <a:lnTo>
                  <a:pt x="3821429" y="1296543"/>
                </a:lnTo>
                <a:lnTo>
                  <a:pt x="3821429" y="1394206"/>
                </a:lnTo>
                <a:lnTo>
                  <a:pt x="4363974" y="1394206"/>
                </a:lnTo>
                <a:lnTo>
                  <a:pt x="4363974" y="1456436"/>
                </a:lnTo>
                <a:lnTo>
                  <a:pt x="4378070" y="1456436"/>
                </a:lnTo>
                <a:lnTo>
                  <a:pt x="4378070" y="1519427"/>
                </a:lnTo>
                <a:lnTo>
                  <a:pt x="4524756" y="1519427"/>
                </a:lnTo>
              </a:path>
            </a:pathLst>
          </a:custGeom>
          <a:ln w="20637">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549909" y="2995607"/>
            <a:ext cx="128271" cy="0"/>
          </a:xfrm>
          <a:custGeom>
            <a:avLst/>
            <a:gdLst/>
            <a:ahLst/>
            <a:cxnLst/>
            <a:rect l="l" t="t" r="r" b="b"/>
            <a:pathLst>
              <a:path w="128269">
                <a:moveTo>
                  <a:pt x="0" y="0"/>
                </a:moveTo>
                <a:lnTo>
                  <a:pt x="128015"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720595" y="2995609"/>
            <a:ext cx="111760" cy="17145"/>
          </a:xfrm>
          <a:custGeom>
            <a:avLst/>
            <a:gdLst/>
            <a:ahLst/>
            <a:cxnLst/>
            <a:rect l="l" t="t" r="r" b="b"/>
            <a:pathLst>
              <a:path w="111760" h="17144">
                <a:moveTo>
                  <a:pt x="0" y="0"/>
                </a:moveTo>
                <a:lnTo>
                  <a:pt x="50165" y="0"/>
                </a:lnTo>
                <a:lnTo>
                  <a:pt x="50165" y="8381"/>
                </a:lnTo>
                <a:lnTo>
                  <a:pt x="78612" y="8381"/>
                </a:lnTo>
                <a:lnTo>
                  <a:pt x="78612" y="16763"/>
                </a:lnTo>
                <a:lnTo>
                  <a:pt x="111252" y="16763"/>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874521" y="3012372"/>
            <a:ext cx="58419" cy="81280"/>
          </a:xfrm>
          <a:custGeom>
            <a:avLst/>
            <a:gdLst/>
            <a:ahLst/>
            <a:cxnLst/>
            <a:rect l="l" t="t" r="r" b="b"/>
            <a:pathLst>
              <a:path w="58419" h="81280">
                <a:moveTo>
                  <a:pt x="0" y="0"/>
                </a:moveTo>
                <a:lnTo>
                  <a:pt x="18415" y="0"/>
                </a:lnTo>
                <a:lnTo>
                  <a:pt x="18415" y="10922"/>
                </a:lnTo>
                <a:lnTo>
                  <a:pt x="25146" y="10922"/>
                </a:lnTo>
                <a:lnTo>
                  <a:pt x="25146" y="19050"/>
                </a:lnTo>
                <a:lnTo>
                  <a:pt x="50418" y="19050"/>
                </a:lnTo>
                <a:lnTo>
                  <a:pt x="50418" y="46227"/>
                </a:lnTo>
                <a:lnTo>
                  <a:pt x="57912" y="46227"/>
                </a:lnTo>
                <a:lnTo>
                  <a:pt x="57912" y="80772"/>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959864" y="3109907"/>
            <a:ext cx="40005" cy="97791"/>
          </a:xfrm>
          <a:custGeom>
            <a:avLst/>
            <a:gdLst/>
            <a:ahLst/>
            <a:cxnLst/>
            <a:rect l="l" t="t" r="r" b="b"/>
            <a:pathLst>
              <a:path w="40005" h="97789">
                <a:moveTo>
                  <a:pt x="0" y="0"/>
                </a:moveTo>
                <a:lnTo>
                  <a:pt x="0" y="3683"/>
                </a:lnTo>
                <a:lnTo>
                  <a:pt x="7619" y="3683"/>
                </a:lnTo>
                <a:lnTo>
                  <a:pt x="7619" y="50164"/>
                </a:lnTo>
                <a:lnTo>
                  <a:pt x="21971" y="50164"/>
                </a:lnTo>
                <a:lnTo>
                  <a:pt x="21971" y="70230"/>
                </a:lnTo>
                <a:lnTo>
                  <a:pt x="28702" y="70230"/>
                </a:lnTo>
                <a:lnTo>
                  <a:pt x="28702" y="97536"/>
                </a:lnTo>
                <a:lnTo>
                  <a:pt x="39624" y="97536"/>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2010156" y="3242496"/>
            <a:ext cx="10795" cy="129539"/>
          </a:xfrm>
          <a:custGeom>
            <a:avLst/>
            <a:gdLst/>
            <a:ahLst/>
            <a:cxnLst/>
            <a:rect l="l" t="t" r="r" b="b"/>
            <a:pathLst>
              <a:path w="10794" h="129539">
                <a:moveTo>
                  <a:pt x="0" y="0"/>
                </a:moveTo>
                <a:lnTo>
                  <a:pt x="0" y="66548"/>
                </a:lnTo>
                <a:lnTo>
                  <a:pt x="7366" y="66548"/>
                </a:lnTo>
                <a:lnTo>
                  <a:pt x="7366" y="129539"/>
                </a:lnTo>
                <a:lnTo>
                  <a:pt x="10668" y="129539"/>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2028444" y="3411660"/>
            <a:ext cx="35560" cy="100965"/>
          </a:xfrm>
          <a:custGeom>
            <a:avLst/>
            <a:gdLst/>
            <a:ahLst/>
            <a:cxnLst/>
            <a:rect l="l" t="t" r="r" b="b"/>
            <a:pathLst>
              <a:path w="35560" h="100964">
                <a:moveTo>
                  <a:pt x="0" y="0"/>
                </a:moveTo>
                <a:lnTo>
                  <a:pt x="4063" y="0"/>
                </a:lnTo>
                <a:lnTo>
                  <a:pt x="4063" y="7238"/>
                </a:lnTo>
                <a:lnTo>
                  <a:pt x="10541" y="7238"/>
                </a:lnTo>
                <a:lnTo>
                  <a:pt x="10541" y="34416"/>
                </a:lnTo>
                <a:lnTo>
                  <a:pt x="17906" y="34416"/>
                </a:lnTo>
                <a:lnTo>
                  <a:pt x="17906" y="54356"/>
                </a:lnTo>
                <a:lnTo>
                  <a:pt x="24511" y="54356"/>
                </a:lnTo>
                <a:lnTo>
                  <a:pt x="24511" y="73406"/>
                </a:lnTo>
                <a:lnTo>
                  <a:pt x="35051" y="73406"/>
                </a:lnTo>
                <a:lnTo>
                  <a:pt x="35051" y="100584"/>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071117" y="3551869"/>
            <a:ext cx="71755" cy="62865"/>
          </a:xfrm>
          <a:custGeom>
            <a:avLst/>
            <a:gdLst/>
            <a:ahLst/>
            <a:cxnLst/>
            <a:rect l="l" t="t" r="r" b="b"/>
            <a:pathLst>
              <a:path w="71755" h="62864">
                <a:moveTo>
                  <a:pt x="0" y="0"/>
                </a:moveTo>
                <a:lnTo>
                  <a:pt x="0" y="7365"/>
                </a:lnTo>
                <a:lnTo>
                  <a:pt x="6603" y="7365"/>
                </a:lnTo>
                <a:lnTo>
                  <a:pt x="6603" y="43179"/>
                </a:lnTo>
                <a:lnTo>
                  <a:pt x="21716" y="43179"/>
                </a:lnTo>
                <a:lnTo>
                  <a:pt x="21716" y="55117"/>
                </a:lnTo>
                <a:lnTo>
                  <a:pt x="64134" y="55117"/>
                </a:lnTo>
                <a:lnTo>
                  <a:pt x="64134" y="62483"/>
                </a:lnTo>
                <a:lnTo>
                  <a:pt x="71627" y="62483"/>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2174749" y="3621972"/>
            <a:ext cx="114300" cy="20320"/>
          </a:xfrm>
          <a:custGeom>
            <a:avLst/>
            <a:gdLst/>
            <a:ahLst/>
            <a:cxnLst/>
            <a:rect l="l" t="t" r="r" b="b"/>
            <a:pathLst>
              <a:path w="114300" h="20320">
                <a:moveTo>
                  <a:pt x="0" y="0"/>
                </a:moveTo>
                <a:lnTo>
                  <a:pt x="3301" y="0"/>
                </a:lnTo>
                <a:lnTo>
                  <a:pt x="3301" y="12319"/>
                </a:lnTo>
                <a:lnTo>
                  <a:pt x="57531" y="12319"/>
                </a:lnTo>
                <a:lnTo>
                  <a:pt x="57531" y="19812"/>
                </a:lnTo>
                <a:lnTo>
                  <a:pt x="114300" y="19812"/>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2331721" y="3641785"/>
            <a:ext cx="56515" cy="78105"/>
          </a:xfrm>
          <a:custGeom>
            <a:avLst/>
            <a:gdLst/>
            <a:ahLst/>
            <a:cxnLst/>
            <a:rect l="l" t="t" r="r" b="b"/>
            <a:pathLst>
              <a:path w="56514" h="78104">
                <a:moveTo>
                  <a:pt x="0" y="0"/>
                </a:moveTo>
                <a:lnTo>
                  <a:pt x="6604" y="0"/>
                </a:lnTo>
                <a:lnTo>
                  <a:pt x="6604" y="11811"/>
                </a:lnTo>
                <a:lnTo>
                  <a:pt x="24892" y="11811"/>
                </a:lnTo>
                <a:lnTo>
                  <a:pt x="24892" y="19938"/>
                </a:lnTo>
                <a:lnTo>
                  <a:pt x="31496" y="19938"/>
                </a:lnTo>
                <a:lnTo>
                  <a:pt x="31496" y="27050"/>
                </a:lnTo>
                <a:lnTo>
                  <a:pt x="38988" y="27050"/>
                </a:lnTo>
                <a:lnTo>
                  <a:pt x="38988" y="38862"/>
                </a:lnTo>
                <a:lnTo>
                  <a:pt x="45593" y="38862"/>
                </a:lnTo>
                <a:lnTo>
                  <a:pt x="45593" y="58800"/>
                </a:lnTo>
                <a:lnTo>
                  <a:pt x="53086" y="58800"/>
                </a:lnTo>
                <a:lnTo>
                  <a:pt x="53086" y="77724"/>
                </a:lnTo>
                <a:lnTo>
                  <a:pt x="56387" y="77724"/>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2414017" y="3739321"/>
            <a:ext cx="43180" cy="94615"/>
          </a:xfrm>
          <a:custGeom>
            <a:avLst/>
            <a:gdLst/>
            <a:ahLst/>
            <a:cxnLst/>
            <a:rect l="l" t="t" r="r" b="b"/>
            <a:pathLst>
              <a:path w="43180" h="94614">
                <a:moveTo>
                  <a:pt x="0" y="0"/>
                </a:moveTo>
                <a:lnTo>
                  <a:pt x="0" y="8254"/>
                </a:lnTo>
                <a:lnTo>
                  <a:pt x="7365" y="8254"/>
                </a:lnTo>
                <a:lnTo>
                  <a:pt x="7365" y="16510"/>
                </a:lnTo>
                <a:lnTo>
                  <a:pt x="13969" y="16510"/>
                </a:lnTo>
                <a:lnTo>
                  <a:pt x="13969" y="27559"/>
                </a:lnTo>
                <a:lnTo>
                  <a:pt x="21335" y="27559"/>
                </a:lnTo>
                <a:lnTo>
                  <a:pt x="21335" y="66928"/>
                </a:lnTo>
                <a:lnTo>
                  <a:pt x="35306" y="66928"/>
                </a:lnTo>
                <a:lnTo>
                  <a:pt x="35306" y="87122"/>
                </a:lnTo>
                <a:lnTo>
                  <a:pt x="42671" y="87122"/>
                </a:lnTo>
                <a:lnTo>
                  <a:pt x="42671" y="94487"/>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2478023" y="3856669"/>
            <a:ext cx="96520" cy="36831"/>
          </a:xfrm>
          <a:custGeom>
            <a:avLst/>
            <a:gdLst/>
            <a:ahLst/>
            <a:cxnLst/>
            <a:rect l="l" t="t" r="r" b="b"/>
            <a:pathLst>
              <a:path w="96519" h="36829">
                <a:moveTo>
                  <a:pt x="0" y="0"/>
                </a:moveTo>
                <a:lnTo>
                  <a:pt x="0" y="16001"/>
                </a:lnTo>
                <a:lnTo>
                  <a:pt x="7493" y="16001"/>
                </a:lnTo>
                <a:lnTo>
                  <a:pt x="7493" y="28193"/>
                </a:lnTo>
                <a:lnTo>
                  <a:pt x="39750" y="28193"/>
                </a:lnTo>
                <a:lnTo>
                  <a:pt x="39750" y="36575"/>
                </a:lnTo>
                <a:lnTo>
                  <a:pt x="96012" y="36575"/>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2607566" y="3903912"/>
            <a:ext cx="109855" cy="20320"/>
          </a:xfrm>
          <a:custGeom>
            <a:avLst/>
            <a:gdLst/>
            <a:ahLst/>
            <a:cxnLst/>
            <a:rect l="l" t="t" r="r" b="b"/>
            <a:pathLst>
              <a:path w="109855" h="20320">
                <a:moveTo>
                  <a:pt x="0" y="0"/>
                </a:moveTo>
                <a:lnTo>
                  <a:pt x="24765" y="0"/>
                </a:lnTo>
                <a:lnTo>
                  <a:pt x="24765" y="8127"/>
                </a:lnTo>
                <a:lnTo>
                  <a:pt x="38735" y="8127"/>
                </a:lnTo>
                <a:lnTo>
                  <a:pt x="38735" y="19812"/>
                </a:lnTo>
                <a:lnTo>
                  <a:pt x="109728" y="19812"/>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2752344" y="3931345"/>
            <a:ext cx="44451" cy="94615"/>
          </a:xfrm>
          <a:custGeom>
            <a:avLst/>
            <a:gdLst/>
            <a:ahLst/>
            <a:cxnLst/>
            <a:rect l="l" t="t" r="r" b="b"/>
            <a:pathLst>
              <a:path w="44450" h="94614">
                <a:moveTo>
                  <a:pt x="0" y="0"/>
                </a:moveTo>
                <a:lnTo>
                  <a:pt x="4191" y="0"/>
                </a:lnTo>
                <a:lnTo>
                  <a:pt x="4191" y="11937"/>
                </a:lnTo>
                <a:lnTo>
                  <a:pt x="11049" y="11937"/>
                </a:lnTo>
                <a:lnTo>
                  <a:pt x="11049" y="20192"/>
                </a:lnTo>
                <a:lnTo>
                  <a:pt x="25526" y="20192"/>
                </a:lnTo>
                <a:lnTo>
                  <a:pt x="25526" y="32130"/>
                </a:lnTo>
                <a:lnTo>
                  <a:pt x="33147" y="32130"/>
                </a:lnTo>
                <a:lnTo>
                  <a:pt x="33147" y="63245"/>
                </a:lnTo>
                <a:lnTo>
                  <a:pt x="40767" y="63245"/>
                </a:lnTo>
                <a:lnTo>
                  <a:pt x="40767" y="94487"/>
                </a:lnTo>
                <a:lnTo>
                  <a:pt x="44195" y="94487"/>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2828545" y="4033451"/>
            <a:ext cx="43180" cy="97791"/>
          </a:xfrm>
          <a:custGeom>
            <a:avLst/>
            <a:gdLst/>
            <a:ahLst/>
            <a:cxnLst/>
            <a:rect l="l" t="t" r="r" b="b"/>
            <a:pathLst>
              <a:path w="43180" h="97789">
                <a:moveTo>
                  <a:pt x="0" y="0"/>
                </a:moveTo>
                <a:lnTo>
                  <a:pt x="4063" y="0"/>
                </a:lnTo>
                <a:lnTo>
                  <a:pt x="4063" y="23749"/>
                </a:lnTo>
                <a:lnTo>
                  <a:pt x="10668" y="23749"/>
                </a:lnTo>
                <a:lnTo>
                  <a:pt x="10668" y="61976"/>
                </a:lnTo>
                <a:lnTo>
                  <a:pt x="18033" y="61976"/>
                </a:lnTo>
                <a:lnTo>
                  <a:pt x="18033" y="73787"/>
                </a:lnTo>
                <a:lnTo>
                  <a:pt x="24637" y="73787"/>
                </a:lnTo>
                <a:lnTo>
                  <a:pt x="24637" y="85725"/>
                </a:lnTo>
                <a:lnTo>
                  <a:pt x="32004" y="85725"/>
                </a:lnTo>
                <a:lnTo>
                  <a:pt x="32004" y="97536"/>
                </a:lnTo>
                <a:lnTo>
                  <a:pt x="42672" y="97536"/>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2881883" y="4166039"/>
            <a:ext cx="50800" cy="82551"/>
          </a:xfrm>
          <a:custGeom>
            <a:avLst/>
            <a:gdLst/>
            <a:ahLst/>
            <a:cxnLst/>
            <a:rect l="l" t="t" r="r" b="b"/>
            <a:pathLst>
              <a:path w="50800" h="82550">
                <a:moveTo>
                  <a:pt x="0" y="0"/>
                </a:moveTo>
                <a:lnTo>
                  <a:pt x="0" y="27431"/>
                </a:lnTo>
                <a:lnTo>
                  <a:pt x="6731" y="27431"/>
                </a:lnTo>
                <a:lnTo>
                  <a:pt x="6731" y="47497"/>
                </a:lnTo>
                <a:lnTo>
                  <a:pt x="20955" y="47497"/>
                </a:lnTo>
                <a:lnTo>
                  <a:pt x="20955" y="59435"/>
                </a:lnTo>
                <a:lnTo>
                  <a:pt x="36068" y="59435"/>
                </a:lnTo>
                <a:lnTo>
                  <a:pt x="36068" y="66801"/>
                </a:lnTo>
                <a:lnTo>
                  <a:pt x="42799" y="66801"/>
                </a:lnTo>
                <a:lnTo>
                  <a:pt x="42799" y="78612"/>
                </a:lnTo>
                <a:lnTo>
                  <a:pt x="50292" y="78612"/>
                </a:lnTo>
                <a:lnTo>
                  <a:pt x="50292" y="82295"/>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2953511" y="4275768"/>
            <a:ext cx="106680" cy="20320"/>
          </a:xfrm>
          <a:custGeom>
            <a:avLst/>
            <a:gdLst/>
            <a:ahLst/>
            <a:cxnLst/>
            <a:rect l="l" t="t" r="r" b="b"/>
            <a:pathLst>
              <a:path w="106680" h="20320">
                <a:moveTo>
                  <a:pt x="0" y="0"/>
                </a:moveTo>
                <a:lnTo>
                  <a:pt x="32257" y="0"/>
                </a:lnTo>
                <a:lnTo>
                  <a:pt x="32257" y="11683"/>
                </a:lnTo>
                <a:lnTo>
                  <a:pt x="53720" y="11683"/>
                </a:lnTo>
                <a:lnTo>
                  <a:pt x="53720" y="19811"/>
                </a:lnTo>
                <a:lnTo>
                  <a:pt x="106680" y="19811"/>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3102864" y="4295580"/>
            <a:ext cx="111760" cy="24765"/>
          </a:xfrm>
          <a:custGeom>
            <a:avLst/>
            <a:gdLst/>
            <a:ahLst/>
            <a:cxnLst/>
            <a:rect l="l" t="t" r="r" b="b"/>
            <a:pathLst>
              <a:path w="111760" h="24764">
                <a:moveTo>
                  <a:pt x="0" y="0"/>
                </a:moveTo>
                <a:lnTo>
                  <a:pt x="50165" y="0"/>
                </a:lnTo>
                <a:lnTo>
                  <a:pt x="50165" y="12192"/>
                </a:lnTo>
                <a:lnTo>
                  <a:pt x="100330" y="12192"/>
                </a:lnTo>
                <a:lnTo>
                  <a:pt x="100330" y="24384"/>
                </a:lnTo>
                <a:lnTo>
                  <a:pt x="111252" y="24384"/>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3246121" y="4327583"/>
            <a:ext cx="117475" cy="15240"/>
          </a:xfrm>
          <a:custGeom>
            <a:avLst/>
            <a:gdLst/>
            <a:ahLst/>
            <a:cxnLst/>
            <a:rect l="l" t="t" r="r" b="b"/>
            <a:pathLst>
              <a:path w="117475" h="15239">
                <a:moveTo>
                  <a:pt x="0" y="0"/>
                </a:moveTo>
                <a:lnTo>
                  <a:pt x="53213" y="0"/>
                </a:lnTo>
                <a:lnTo>
                  <a:pt x="53213" y="11683"/>
                </a:lnTo>
                <a:lnTo>
                  <a:pt x="117347" y="11683"/>
                </a:lnTo>
                <a:lnTo>
                  <a:pt x="117347" y="15239"/>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3384803" y="4362637"/>
            <a:ext cx="73660" cy="62865"/>
          </a:xfrm>
          <a:custGeom>
            <a:avLst/>
            <a:gdLst/>
            <a:ahLst/>
            <a:cxnLst/>
            <a:rect l="l" t="t" r="r" b="b"/>
            <a:pathLst>
              <a:path w="73660" h="62864">
                <a:moveTo>
                  <a:pt x="0" y="0"/>
                </a:moveTo>
                <a:lnTo>
                  <a:pt x="0" y="7366"/>
                </a:lnTo>
                <a:lnTo>
                  <a:pt x="17907" y="7366"/>
                </a:lnTo>
                <a:lnTo>
                  <a:pt x="17907" y="19304"/>
                </a:lnTo>
                <a:lnTo>
                  <a:pt x="33147" y="19304"/>
                </a:lnTo>
                <a:lnTo>
                  <a:pt x="33147" y="31242"/>
                </a:lnTo>
                <a:lnTo>
                  <a:pt x="62103" y="31242"/>
                </a:lnTo>
                <a:lnTo>
                  <a:pt x="62103" y="43180"/>
                </a:lnTo>
                <a:lnTo>
                  <a:pt x="68961" y="43180"/>
                </a:lnTo>
                <a:lnTo>
                  <a:pt x="68961" y="62484"/>
                </a:lnTo>
                <a:lnTo>
                  <a:pt x="73151" y="62484"/>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3474721" y="4457125"/>
            <a:ext cx="88900" cy="38100"/>
          </a:xfrm>
          <a:custGeom>
            <a:avLst/>
            <a:gdLst/>
            <a:ahLst/>
            <a:cxnLst/>
            <a:rect l="l" t="t" r="r" b="b"/>
            <a:pathLst>
              <a:path w="88900" h="38100">
                <a:moveTo>
                  <a:pt x="0" y="0"/>
                </a:moveTo>
                <a:lnTo>
                  <a:pt x="0" y="3683"/>
                </a:lnTo>
                <a:lnTo>
                  <a:pt x="14096" y="3683"/>
                </a:lnTo>
                <a:lnTo>
                  <a:pt x="14096" y="15367"/>
                </a:lnTo>
                <a:lnTo>
                  <a:pt x="42925" y="15367"/>
                </a:lnTo>
                <a:lnTo>
                  <a:pt x="42925" y="27178"/>
                </a:lnTo>
                <a:lnTo>
                  <a:pt x="57022" y="27178"/>
                </a:lnTo>
                <a:lnTo>
                  <a:pt x="57022" y="38100"/>
                </a:lnTo>
                <a:lnTo>
                  <a:pt x="88391" y="3810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3607310" y="4495225"/>
            <a:ext cx="125095" cy="7620"/>
          </a:xfrm>
          <a:custGeom>
            <a:avLst/>
            <a:gdLst/>
            <a:ahLst/>
            <a:cxnLst/>
            <a:rect l="l" t="t" r="r" b="b"/>
            <a:pathLst>
              <a:path w="125095" h="7620">
                <a:moveTo>
                  <a:pt x="0" y="0"/>
                </a:moveTo>
                <a:lnTo>
                  <a:pt x="124967" y="0"/>
                </a:lnTo>
                <a:lnTo>
                  <a:pt x="124967" y="762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3767329" y="4511987"/>
            <a:ext cx="129539" cy="0"/>
          </a:xfrm>
          <a:custGeom>
            <a:avLst/>
            <a:gdLst/>
            <a:ahLst/>
            <a:cxnLst/>
            <a:rect l="l" t="t" r="r" b="b"/>
            <a:pathLst>
              <a:path w="129539">
                <a:moveTo>
                  <a:pt x="0" y="0"/>
                </a:moveTo>
                <a:lnTo>
                  <a:pt x="129539"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3939540" y="4511987"/>
            <a:ext cx="85725" cy="45720"/>
          </a:xfrm>
          <a:custGeom>
            <a:avLst/>
            <a:gdLst/>
            <a:ahLst/>
            <a:cxnLst/>
            <a:rect l="l" t="t" r="r" b="b"/>
            <a:pathLst>
              <a:path w="85725" h="45720">
                <a:moveTo>
                  <a:pt x="0" y="0"/>
                </a:moveTo>
                <a:lnTo>
                  <a:pt x="38988" y="0"/>
                </a:lnTo>
                <a:lnTo>
                  <a:pt x="38988" y="15239"/>
                </a:lnTo>
                <a:lnTo>
                  <a:pt x="71247" y="15239"/>
                </a:lnTo>
                <a:lnTo>
                  <a:pt x="71247" y="30479"/>
                </a:lnTo>
                <a:lnTo>
                  <a:pt x="78739" y="30479"/>
                </a:lnTo>
                <a:lnTo>
                  <a:pt x="78739" y="45719"/>
                </a:lnTo>
                <a:lnTo>
                  <a:pt x="85344" y="45719"/>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4038601" y="4589712"/>
            <a:ext cx="129539" cy="0"/>
          </a:xfrm>
          <a:custGeom>
            <a:avLst/>
            <a:gdLst/>
            <a:ahLst/>
            <a:cxnLst/>
            <a:rect l="l" t="t" r="r" b="b"/>
            <a:pathLst>
              <a:path w="129539">
                <a:moveTo>
                  <a:pt x="0" y="0"/>
                </a:moveTo>
                <a:lnTo>
                  <a:pt x="129539"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4210811" y="4589713"/>
            <a:ext cx="106680" cy="22860"/>
          </a:xfrm>
          <a:custGeom>
            <a:avLst/>
            <a:gdLst/>
            <a:ahLst/>
            <a:cxnLst/>
            <a:rect l="l" t="t" r="r" b="b"/>
            <a:pathLst>
              <a:path w="106679" h="22860">
                <a:moveTo>
                  <a:pt x="0" y="0"/>
                </a:moveTo>
                <a:lnTo>
                  <a:pt x="60325" y="0"/>
                </a:lnTo>
                <a:lnTo>
                  <a:pt x="60325" y="19304"/>
                </a:lnTo>
                <a:lnTo>
                  <a:pt x="106679" y="19304"/>
                </a:lnTo>
                <a:lnTo>
                  <a:pt x="106679" y="2286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4343401" y="4632383"/>
            <a:ext cx="128271" cy="0"/>
          </a:xfrm>
          <a:custGeom>
            <a:avLst/>
            <a:gdLst/>
            <a:ahLst/>
            <a:cxnLst/>
            <a:rect l="l" t="t" r="r" b="b"/>
            <a:pathLst>
              <a:path w="128270">
                <a:moveTo>
                  <a:pt x="0" y="0"/>
                </a:moveTo>
                <a:lnTo>
                  <a:pt x="128015"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4514089" y="4632384"/>
            <a:ext cx="93345" cy="40005"/>
          </a:xfrm>
          <a:custGeom>
            <a:avLst/>
            <a:gdLst/>
            <a:ahLst/>
            <a:cxnLst/>
            <a:rect l="l" t="t" r="r" b="b"/>
            <a:pathLst>
              <a:path w="93345" h="40004">
                <a:moveTo>
                  <a:pt x="0" y="0"/>
                </a:moveTo>
                <a:lnTo>
                  <a:pt x="74675" y="0"/>
                </a:lnTo>
                <a:lnTo>
                  <a:pt x="74675" y="20319"/>
                </a:lnTo>
                <a:lnTo>
                  <a:pt x="88773" y="20319"/>
                </a:lnTo>
                <a:lnTo>
                  <a:pt x="88773" y="39624"/>
                </a:lnTo>
                <a:lnTo>
                  <a:pt x="92963" y="39624"/>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4632959" y="4691819"/>
            <a:ext cx="99060" cy="30480"/>
          </a:xfrm>
          <a:custGeom>
            <a:avLst/>
            <a:gdLst/>
            <a:ahLst/>
            <a:cxnLst/>
            <a:rect l="l" t="t" r="r" b="b"/>
            <a:pathLst>
              <a:path w="99060" h="30479">
                <a:moveTo>
                  <a:pt x="0" y="0"/>
                </a:moveTo>
                <a:lnTo>
                  <a:pt x="0" y="3556"/>
                </a:lnTo>
                <a:lnTo>
                  <a:pt x="70103" y="3556"/>
                </a:lnTo>
                <a:lnTo>
                  <a:pt x="70103" y="30479"/>
                </a:lnTo>
                <a:lnTo>
                  <a:pt x="99060" y="30479"/>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771644" y="4726873"/>
            <a:ext cx="74931" cy="55244"/>
          </a:xfrm>
          <a:custGeom>
            <a:avLst/>
            <a:gdLst/>
            <a:ahLst/>
            <a:cxnLst/>
            <a:rect l="l" t="t" r="r" b="b"/>
            <a:pathLst>
              <a:path w="74929" h="55245">
                <a:moveTo>
                  <a:pt x="0" y="0"/>
                </a:moveTo>
                <a:lnTo>
                  <a:pt x="0" y="27431"/>
                </a:lnTo>
                <a:lnTo>
                  <a:pt x="63880" y="27431"/>
                </a:lnTo>
                <a:lnTo>
                  <a:pt x="63880" y="54863"/>
                </a:lnTo>
                <a:lnTo>
                  <a:pt x="74675" y="54863"/>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4888992" y="4781736"/>
            <a:ext cx="129539" cy="0"/>
          </a:xfrm>
          <a:custGeom>
            <a:avLst/>
            <a:gdLst/>
            <a:ahLst/>
            <a:cxnLst/>
            <a:rect l="l" t="t" r="r" b="b"/>
            <a:pathLst>
              <a:path w="129539">
                <a:moveTo>
                  <a:pt x="0" y="0"/>
                </a:moveTo>
                <a:lnTo>
                  <a:pt x="129540"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1534667" y="2967541"/>
            <a:ext cx="36831" cy="45720"/>
          </a:xfrm>
          <a:custGeom>
            <a:avLst/>
            <a:gdLst/>
            <a:ahLst/>
            <a:cxnLst/>
            <a:rect l="l" t="t" r="r" b="b"/>
            <a:pathLst>
              <a:path w="36830" h="45719">
                <a:moveTo>
                  <a:pt x="0" y="45466"/>
                </a:moveTo>
                <a:lnTo>
                  <a:pt x="36575" y="45466"/>
                </a:lnTo>
                <a:lnTo>
                  <a:pt x="36575" y="0"/>
                </a:lnTo>
                <a:lnTo>
                  <a:pt x="0" y="0"/>
                </a:lnTo>
                <a:lnTo>
                  <a:pt x="0" y="45466"/>
                </a:lnTo>
                <a:close/>
              </a:path>
            </a:pathLst>
          </a:custGeom>
          <a:solidFill>
            <a:srgbClr val="3C9D9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1534667" y="2967541"/>
            <a:ext cx="36831" cy="45720"/>
          </a:xfrm>
          <a:custGeom>
            <a:avLst/>
            <a:gdLst/>
            <a:ahLst/>
            <a:cxnLst/>
            <a:rect l="l" t="t" r="r" b="b"/>
            <a:pathLst>
              <a:path w="36830" h="45719">
                <a:moveTo>
                  <a:pt x="0" y="45466"/>
                </a:moveTo>
                <a:lnTo>
                  <a:pt x="36575" y="45466"/>
                </a:lnTo>
                <a:lnTo>
                  <a:pt x="36575" y="0"/>
                </a:lnTo>
                <a:lnTo>
                  <a:pt x="0" y="0"/>
                </a:lnTo>
                <a:lnTo>
                  <a:pt x="0" y="45466"/>
                </a:lnTo>
                <a:close/>
              </a:path>
            </a:pathLst>
          </a:custGeom>
          <a:solidFill>
            <a:srgbClr val="045FA9"/>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2002537" y="3072571"/>
            <a:ext cx="47625" cy="0"/>
          </a:xfrm>
          <a:custGeom>
            <a:avLst/>
            <a:gdLst/>
            <a:ahLst/>
            <a:cxnLst/>
            <a:rect l="l" t="t" r="r" b="b"/>
            <a:pathLst>
              <a:path w="47625">
                <a:moveTo>
                  <a:pt x="0" y="0"/>
                </a:moveTo>
                <a:lnTo>
                  <a:pt x="47243" y="0"/>
                </a:lnTo>
              </a:path>
            </a:pathLst>
          </a:custGeom>
          <a:ln w="66802">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2074164" y="3199189"/>
            <a:ext cx="40005" cy="44451"/>
          </a:xfrm>
          <a:custGeom>
            <a:avLst/>
            <a:gdLst/>
            <a:ahLst/>
            <a:cxnLst/>
            <a:rect l="l" t="t" r="r" b="b"/>
            <a:pathLst>
              <a:path w="40005" h="44450">
                <a:moveTo>
                  <a:pt x="0" y="43942"/>
                </a:moveTo>
                <a:lnTo>
                  <a:pt x="39624" y="43942"/>
                </a:lnTo>
                <a:lnTo>
                  <a:pt x="39624" y="0"/>
                </a:lnTo>
                <a:lnTo>
                  <a:pt x="0" y="0"/>
                </a:lnTo>
                <a:lnTo>
                  <a:pt x="0" y="43942"/>
                </a:lnTo>
                <a:close/>
              </a:path>
            </a:pathLst>
          </a:custGeom>
          <a:solidFill>
            <a:srgbClr val="3C9D9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074164" y="3199189"/>
            <a:ext cx="40005" cy="44451"/>
          </a:xfrm>
          <a:custGeom>
            <a:avLst/>
            <a:gdLst/>
            <a:ahLst/>
            <a:cxnLst/>
            <a:rect l="l" t="t" r="r" b="b"/>
            <a:pathLst>
              <a:path w="40005" h="44450">
                <a:moveTo>
                  <a:pt x="0" y="43942"/>
                </a:moveTo>
                <a:lnTo>
                  <a:pt x="39624" y="43942"/>
                </a:lnTo>
                <a:lnTo>
                  <a:pt x="39624" y="0"/>
                </a:lnTo>
                <a:lnTo>
                  <a:pt x="0" y="0"/>
                </a:lnTo>
                <a:lnTo>
                  <a:pt x="0" y="43942"/>
                </a:lnTo>
                <a:close/>
              </a:path>
            </a:pathLst>
          </a:custGeom>
          <a:solidFill>
            <a:srgbClr val="045FA9"/>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2414016" y="3356795"/>
            <a:ext cx="35560" cy="45720"/>
          </a:xfrm>
          <a:custGeom>
            <a:avLst/>
            <a:gdLst/>
            <a:ahLst/>
            <a:cxnLst/>
            <a:rect l="l" t="t" r="r" b="b"/>
            <a:pathLst>
              <a:path w="35560" h="45719">
                <a:moveTo>
                  <a:pt x="0" y="22860"/>
                </a:moveTo>
                <a:lnTo>
                  <a:pt x="35051" y="22860"/>
                </a:lnTo>
              </a:path>
            </a:pathLst>
          </a:custGeom>
          <a:ln w="46990">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2560321" y="3449761"/>
            <a:ext cx="36831" cy="47625"/>
          </a:xfrm>
          <a:custGeom>
            <a:avLst/>
            <a:gdLst/>
            <a:ahLst/>
            <a:cxnLst/>
            <a:rect l="l" t="t" r="r" b="b"/>
            <a:pathLst>
              <a:path w="36830" h="47625">
                <a:moveTo>
                  <a:pt x="0" y="23622"/>
                </a:moveTo>
                <a:lnTo>
                  <a:pt x="36575" y="23622"/>
                </a:lnTo>
              </a:path>
            </a:pathLst>
          </a:custGeom>
          <a:ln w="48514">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2721865" y="3469573"/>
            <a:ext cx="38100" cy="47625"/>
          </a:xfrm>
          <a:custGeom>
            <a:avLst/>
            <a:gdLst/>
            <a:ahLst/>
            <a:cxnLst/>
            <a:rect l="l" t="t" r="r" b="b"/>
            <a:pathLst>
              <a:path w="38100" h="47625">
                <a:moveTo>
                  <a:pt x="0" y="23622"/>
                </a:moveTo>
                <a:lnTo>
                  <a:pt x="38100" y="23622"/>
                </a:lnTo>
              </a:path>
            </a:pathLst>
          </a:custGeom>
          <a:ln w="48514">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2823973" y="3489385"/>
            <a:ext cx="36831" cy="47625"/>
          </a:xfrm>
          <a:custGeom>
            <a:avLst/>
            <a:gdLst/>
            <a:ahLst/>
            <a:cxnLst/>
            <a:rect l="l" t="t" r="r" b="b"/>
            <a:pathLst>
              <a:path w="36830" h="47625">
                <a:moveTo>
                  <a:pt x="0" y="23622"/>
                </a:moveTo>
                <a:lnTo>
                  <a:pt x="36575" y="23622"/>
                </a:lnTo>
              </a:path>
            </a:pathLst>
          </a:custGeom>
          <a:ln w="48514">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2860548" y="3548821"/>
            <a:ext cx="35560" cy="43180"/>
          </a:xfrm>
          <a:custGeom>
            <a:avLst/>
            <a:gdLst/>
            <a:ahLst/>
            <a:cxnLst/>
            <a:rect l="l" t="t" r="r" b="b"/>
            <a:pathLst>
              <a:path w="35560" h="43179">
                <a:moveTo>
                  <a:pt x="0" y="21336"/>
                </a:moveTo>
                <a:lnTo>
                  <a:pt x="35051" y="21336"/>
                </a:lnTo>
              </a:path>
            </a:pathLst>
          </a:custGeom>
          <a:ln w="43942">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2874264" y="3583872"/>
            <a:ext cx="40005" cy="45720"/>
          </a:xfrm>
          <a:custGeom>
            <a:avLst/>
            <a:gdLst/>
            <a:ahLst/>
            <a:cxnLst/>
            <a:rect l="l" t="t" r="r" b="b"/>
            <a:pathLst>
              <a:path w="40005" h="45720">
                <a:moveTo>
                  <a:pt x="0" y="22860"/>
                </a:moveTo>
                <a:lnTo>
                  <a:pt x="39624" y="22860"/>
                </a:lnTo>
              </a:path>
            </a:pathLst>
          </a:custGeom>
          <a:ln w="46990">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2985517" y="3671501"/>
            <a:ext cx="43180" cy="0"/>
          </a:xfrm>
          <a:custGeom>
            <a:avLst/>
            <a:gdLst/>
            <a:ahLst/>
            <a:cxnLst/>
            <a:rect l="l" t="t" r="r" b="b"/>
            <a:pathLst>
              <a:path w="43180">
                <a:moveTo>
                  <a:pt x="0" y="0"/>
                </a:moveTo>
                <a:lnTo>
                  <a:pt x="42671" y="0"/>
                </a:lnTo>
              </a:path>
            </a:pathLst>
          </a:custGeom>
          <a:ln w="60706">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3203448" y="3730175"/>
            <a:ext cx="74931" cy="0"/>
          </a:xfrm>
          <a:custGeom>
            <a:avLst/>
            <a:gdLst/>
            <a:ahLst/>
            <a:cxnLst/>
            <a:rect l="l" t="t" r="r" b="b"/>
            <a:pathLst>
              <a:path w="74929">
                <a:moveTo>
                  <a:pt x="0" y="0"/>
                </a:moveTo>
                <a:lnTo>
                  <a:pt x="74675" y="0"/>
                </a:lnTo>
              </a:path>
            </a:pathLst>
          </a:custGeom>
          <a:ln w="59182">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3349753" y="3781231"/>
            <a:ext cx="68580" cy="0"/>
          </a:xfrm>
          <a:custGeom>
            <a:avLst/>
            <a:gdLst/>
            <a:ahLst/>
            <a:cxnLst/>
            <a:rect l="l" t="t" r="r" b="b"/>
            <a:pathLst>
              <a:path w="68579">
                <a:moveTo>
                  <a:pt x="0" y="0"/>
                </a:moveTo>
                <a:lnTo>
                  <a:pt x="68580" y="0"/>
                </a:lnTo>
              </a:path>
            </a:pathLst>
          </a:custGeom>
          <a:ln w="60706">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3400045" y="3802567"/>
            <a:ext cx="88900" cy="0"/>
          </a:xfrm>
          <a:custGeom>
            <a:avLst/>
            <a:gdLst/>
            <a:ahLst/>
            <a:cxnLst/>
            <a:rect l="l" t="t" r="r" b="b"/>
            <a:pathLst>
              <a:path w="88900">
                <a:moveTo>
                  <a:pt x="0" y="0"/>
                </a:moveTo>
                <a:lnTo>
                  <a:pt x="88391" y="0"/>
                </a:lnTo>
              </a:path>
            </a:pathLst>
          </a:custGeom>
          <a:ln w="78994">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3438145" y="3774372"/>
            <a:ext cx="36831" cy="44451"/>
          </a:xfrm>
          <a:custGeom>
            <a:avLst/>
            <a:gdLst/>
            <a:ahLst/>
            <a:cxnLst/>
            <a:rect l="l" t="t" r="r" b="b"/>
            <a:pathLst>
              <a:path w="36829" h="44450">
                <a:moveTo>
                  <a:pt x="0" y="22098"/>
                </a:moveTo>
                <a:lnTo>
                  <a:pt x="36575" y="22098"/>
                </a:lnTo>
              </a:path>
            </a:pathLst>
          </a:custGeom>
          <a:ln w="45466">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3461003" y="3836093"/>
            <a:ext cx="67311" cy="0"/>
          </a:xfrm>
          <a:custGeom>
            <a:avLst/>
            <a:gdLst/>
            <a:ahLst/>
            <a:cxnLst/>
            <a:rect l="l" t="t" r="r" b="b"/>
            <a:pathLst>
              <a:path w="67310">
                <a:moveTo>
                  <a:pt x="0" y="0"/>
                </a:moveTo>
                <a:lnTo>
                  <a:pt x="67056" y="0"/>
                </a:lnTo>
              </a:path>
            </a:pathLst>
          </a:custGeom>
          <a:ln w="60706">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3496055" y="3842189"/>
            <a:ext cx="82551" cy="0"/>
          </a:xfrm>
          <a:custGeom>
            <a:avLst/>
            <a:gdLst/>
            <a:ahLst/>
            <a:cxnLst/>
            <a:rect l="l" t="t" r="r" b="b"/>
            <a:pathLst>
              <a:path w="82550">
                <a:moveTo>
                  <a:pt x="0" y="0"/>
                </a:moveTo>
                <a:lnTo>
                  <a:pt x="82296" y="0"/>
                </a:lnTo>
              </a:path>
            </a:pathLst>
          </a:custGeom>
          <a:ln w="48514">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3628646" y="3874956"/>
            <a:ext cx="109855" cy="0"/>
          </a:xfrm>
          <a:custGeom>
            <a:avLst/>
            <a:gdLst/>
            <a:ahLst/>
            <a:cxnLst/>
            <a:rect l="l" t="t" r="r" b="b"/>
            <a:pathLst>
              <a:path w="109854">
                <a:moveTo>
                  <a:pt x="0" y="0"/>
                </a:moveTo>
                <a:lnTo>
                  <a:pt x="109727" y="0"/>
                </a:lnTo>
              </a:path>
            </a:pathLst>
          </a:custGeom>
          <a:ln w="59182">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3732276" y="3856669"/>
            <a:ext cx="35560" cy="47625"/>
          </a:xfrm>
          <a:custGeom>
            <a:avLst/>
            <a:gdLst/>
            <a:ahLst/>
            <a:cxnLst/>
            <a:rect l="l" t="t" r="r" b="b"/>
            <a:pathLst>
              <a:path w="35560" h="47625">
                <a:moveTo>
                  <a:pt x="0" y="23622"/>
                </a:moveTo>
                <a:lnTo>
                  <a:pt x="35051" y="23622"/>
                </a:lnTo>
              </a:path>
            </a:pathLst>
          </a:custGeom>
          <a:ln w="48514">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p:nvPr/>
        </p:nvSpPr>
        <p:spPr>
          <a:xfrm>
            <a:off x="4046221" y="3929819"/>
            <a:ext cx="53340" cy="0"/>
          </a:xfrm>
          <a:custGeom>
            <a:avLst/>
            <a:gdLst/>
            <a:ahLst/>
            <a:cxnLst/>
            <a:rect l="l" t="t" r="r" b="b"/>
            <a:pathLst>
              <a:path w="53339">
                <a:moveTo>
                  <a:pt x="0" y="0"/>
                </a:moveTo>
                <a:lnTo>
                  <a:pt x="53339" y="0"/>
                </a:lnTo>
              </a:path>
            </a:pathLst>
          </a:custGeom>
          <a:ln w="59182">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90"/>
          <p:cNvSpPr/>
          <p:nvPr/>
        </p:nvSpPr>
        <p:spPr>
          <a:xfrm>
            <a:off x="4067555" y="3945823"/>
            <a:ext cx="60960" cy="0"/>
          </a:xfrm>
          <a:custGeom>
            <a:avLst/>
            <a:gdLst/>
            <a:ahLst/>
            <a:cxnLst/>
            <a:rect l="l" t="t" r="r" b="b"/>
            <a:pathLst>
              <a:path w="60960">
                <a:moveTo>
                  <a:pt x="0" y="0"/>
                </a:moveTo>
                <a:lnTo>
                  <a:pt x="60960" y="0"/>
                </a:lnTo>
              </a:path>
            </a:pathLst>
          </a:custGeom>
          <a:ln w="60705">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4088891" y="3967157"/>
            <a:ext cx="82551" cy="0"/>
          </a:xfrm>
          <a:custGeom>
            <a:avLst/>
            <a:gdLst/>
            <a:ahLst/>
            <a:cxnLst/>
            <a:rect l="l" t="t" r="r" b="b"/>
            <a:pathLst>
              <a:path w="82550">
                <a:moveTo>
                  <a:pt x="0" y="0"/>
                </a:moveTo>
                <a:lnTo>
                  <a:pt x="82296" y="0"/>
                </a:lnTo>
              </a:path>
            </a:pathLst>
          </a:custGeom>
          <a:ln w="7899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4139184" y="3982399"/>
            <a:ext cx="60960" cy="0"/>
          </a:xfrm>
          <a:custGeom>
            <a:avLst/>
            <a:gdLst/>
            <a:ahLst/>
            <a:cxnLst/>
            <a:rect l="l" t="t" r="r" b="b"/>
            <a:pathLst>
              <a:path w="60960">
                <a:moveTo>
                  <a:pt x="0" y="0"/>
                </a:moveTo>
                <a:lnTo>
                  <a:pt x="60959" y="0"/>
                </a:lnTo>
              </a:path>
            </a:pathLst>
          </a:custGeom>
          <a:ln w="4851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p:nvPr/>
        </p:nvSpPr>
        <p:spPr>
          <a:xfrm>
            <a:off x="4250435" y="3990781"/>
            <a:ext cx="38100" cy="47625"/>
          </a:xfrm>
          <a:custGeom>
            <a:avLst/>
            <a:gdLst/>
            <a:ahLst/>
            <a:cxnLst/>
            <a:rect l="l" t="t" r="r" b="b"/>
            <a:pathLst>
              <a:path w="38100" h="47625">
                <a:moveTo>
                  <a:pt x="0" y="23622"/>
                </a:moveTo>
                <a:lnTo>
                  <a:pt x="38100" y="23622"/>
                </a:lnTo>
              </a:path>
            </a:pathLst>
          </a:custGeom>
          <a:ln w="4851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4317491" y="4037263"/>
            <a:ext cx="76200" cy="0"/>
          </a:xfrm>
          <a:custGeom>
            <a:avLst/>
            <a:gdLst/>
            <a:ahLst/>
            <a:cxnLst/>
            <a:rect l="l" t="t" r="r" b="b"/>
            <a:pathLst>
              <a:path w="76200">
                <a:moveTo>
                  <a:pt x="0" y="0"/>
                </a:moveTo>
                <a:lnTo>
                  <a:pt x="76200" y="0"/>
                </a:lnTo>
              </a:path>
            </a:pathLst>
          </a:custGeom>
          <a:ln w="6375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4360164" y="4044881"/>
            <a:ext cx="90171" cy="0"/>
          </a:xfrm>
          <a:custGeom>
            <a:avLst/>
            <a:gdLst/>
            <a:ahLst/>
            <a:cxnLst/>
            <a:rect l="l" t="t" r="r" b="b"/>
            <a:pathLst>
              <a:path w="90170">
                <a:moveTo>
                  <a:pt x="0" y="0"/>
                </a:moveTo>
                <a:lnTo>
                  <a:pt x="89915" y="0"/>
                </a:lnTo>
              </a:path>
            </a:pathLst>
          </a:custGeom>
          <a:ln w="4851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4492754" y="4044881"/>
            <a:ext cx="125095" cy="0"/>
          </a:xfrm>
          <a:custGeom>
            <a:avLst/>
            <a:gdLst/>
            <a:ahLst/>
            <a:cxnLst/>
            <a:rect l="l" t="t" r="r" b="b"/>
            <a:pathLst>
              <a:path w="125095">
                <a:moveTo>
                  <a:pt x="0" y="0"/>
                </a:moveTo>
                <a:lnTo>
                  <a:pt x="124968" y="0"/>
                </a:lnTo>
              </a:path>
            </a:pathLst>
          </a:custGeom>
          <a:ln w="4851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4660391" y="4080695"/>
            <a:ext cx="67311" cy="0"/>
          </a:xfrm>
          <a:custGeom>
            <a:avLst/>
            <a:gdLst/>
            <a:ahLst/>
            <a:cxnLst/>
            <a:rect l="l" t="t" r="r" b="b"/>
            <a:pathLst>
              <a:path w="67310">
                <a:moveTo>
                  <a:pt x="0" y="0"/>
                </a:moveTo>
                <a:lnTo>
                  <a:pt x="67056" y="0"/>
                </a:lnTo>
              </a:path>
            </a:pathLst>
          </a:custGeom>
          <a:ln w="7137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p:nvPr/>
        </p:nvSpPr>
        <p:spPr>
          <a:xfrm>
            <a:off x="4696967" y="4104319"/>
            <a:ext cx="60960" cy="0"/>
          </a:xfrm>
          <a:custGeom>
            <a:avLst/>
            <a:gdLst/>
            <a:ahLst/>
            <a:cxnLst/>
            <a:rect l="l" t="t" r="r" b="b"/>
            <a:pathLst>
              <a:path w="60960">
                <a:moveTo>
                  <a:pt x="0" y="0"/>
                </a:moveTo>
                <a:lnTo>
                  <a:pt x="60960" y="0"/>
                </a:lnTo>
              </a:path>
            </a:pathLst>
          </a:custGeom>
          <a:ln w="72898">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99"/>
          <p:cNvSpPr/>
          <p:nvPr/>
        </p:nvSpPr>
        <p:spPr>
          <a:xfrm>
            <a:off x="4732020" y="4143180"/>
            <a:ext cx="40005" cy="0"/>
          </a:xfrm>
          <a:custGeom>
            <a:avLst/>
            <a:gdLst/>
            <a:ahLst/>
            <a:cxnLst/>
            <a:rect l="l" t="t" r="r" b="b"/>
            <a:pathLst>
              <a:path w="40004">
                <a:moveTo>
                  <a:pt x="0" y="0"/>
                </a:moveTo>
                <a:lnTo>
                  <a:pt x="39624" y="0"/>
                </a:lnTo>
              </a:path>
            </a:pathLst>
          </a:custGeom>
          <a:ln w="46989">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4757930" y="4199568"/>
            <a:ext cx="125095" cy="0"/>
          </a:xfrm>
          <a:custGeom>
            <a:avLst/>
            <a:gdLst/>
            <a:ahLst/>
            <a:cxnLst/>
            <a:rect l="l" t="t" r="r" b="b"/>
            <a:pathLst>
              <a:path w="125095">
                <a:moveTo>
                  <a:pt x="0" y="0"/>
                </a:moveTo>
                <a:lnTo>
                  <a:pt x="124968" y="0"/>
                </a:lnTo>
              </a:path>
            </a:pathLst>
          </a:custGeom>
          <a:ln w="43942">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5071871" y="4178231"/>
            <a:ext cx="35560" cy="43180"/>
          </a:xfrm>
          <a:custGeom>
            <a:avLst/>
            <a:gdLst/>
            <a:ahLst/>
            <a:cxnLst/>
            <a:rect l="l" t="t" r="r" b="b"/>
            <a:pathLst>
              <a:path w="35560" h="43179">
                <a:moveTo>
                  <a:pt x="0" y="21336"/>
                </a:moveTo>
                <a:lnTo>
                  <a:pt x="35051" y="21336"/>
                </a:lnTo>
              </a:path>
            </a:pathLst>
          </a:custGeom>
          <a:ln w="43942">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5295900" y="4178231"/>
            <a:ext cx="40005" cy="43180"/>
          </a:xfrm>
          <a:custGeom>
            <a:avLst/>
            <a:gdLst/>
            <a:ahLst/>
            <a:cxnLst/>
            <a:rect l="l" t="t" r="r" b="b"/>
            <a:pathLst>
              <a:path w="40004" h="43179">
                <a:moveTo>
                  <a:pt x="0" y="21336"/>
                </a:moveTo>
                <a:lnTo>
                  <a:pt x="39624" y="21336"/>
                </a:lnTo>
              </a:path>
            </a:pathLst>
          </a:custGeom>
          <a:ln w="43942">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p:nvPr/>
        </p:nvSpPr>
        <p:spPr>
          <a:xfrm>
            <a:off x="5318759" y="4220268"/>
            <a:ext cx="38100" cy="45720"/>
          </a:xfrm>
          <a:custGeom>
            <a:avLst/>
            <a:gdLst/>
            <a:ahLst/>
            <a:cxnLst/>
            <a:rect l="l" t="t" r="r" b="b"/>
            <a:pathLst>
              <a:path w="38100" h="45720">
                <a:moveTo>
                  <a:pt x="0" y="45465"/>
                </a:moveTo>
                <a:lnTo>
                  <a:pt x="38100" y="45465"/>
                </a:lnTo>
                <a:lnTo>
                  <a:pt x="38100" y="0"/>
                </a:lnTo>
                <a:lnTo>
                  <a:pt x="0" y="0"/>
                </a:lnTo>
                <a:lnTo>
                  <a:pt x="0" y="45465"/>
                </a:lnTo>
                <a:close/>
              </a:path>
            </a:pathLst>
          </a:custGeom>
          <a:solidFill>
            <a:srgbClr val="045FA9"/>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04"/>
          <p:cNvSpPr/>
          <p:nvPr/>
        </p:nvSpPr>
        <p:spPr>
          <a:xfrm>
            <a:off x="5324856" y="4264466"/>
            <a:ext cx="40005" cy="48895"/>
          </a:xfrm>
          <a:custGeom>
            <a:avLst/>
            <a:gdLst/>
            <a:ahLst/>
            <a:cxnLst/>
            <a:rect l="l" t="t" r="r" b="b"/>
            <a:pathLst>
              <a:path w="40004" h="48895">
                <a:moveTo>
                  <a:pt x="0" y="48513"/>
                </a:moveTo>
                <a:lnTo>
                  <a:pt x="39624" y="48513"/>
                </a:lnTo>
                <a:lnTo>
                  <a:pt x="39624" y="0"/>
                </a:lnTo>
                <a:lnTo>
                  <a:pt x="0" y="0"/>
                </a:lnTo>
                <a:lnTo>
                  <a:pt x="0" y="48513"/>
                </a:lnTo>
                <a:close/>
              </a:path>
            </a:pathLst>
          </a:custGeom>
          <a:solidFill>
            <a:srgbClr val="045FA9"/>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5385815" y="4386257"/>
            <a:ext cx="53340" cy="0"/>
          </a:xfrm>
          <a:custGeom>
            <a:avLst/>
            <a:gdLst/>
            <a:ahLst/>
            <a:cxnLst/>
            <a:rect l="l" t="t" r="r" b="b"/>
            <a:pathLst>
              <a:path w="53339">
                <a:moveTo>
                  <a:pt x="0" y="0"/>
                </a:moveTo>
                <a:lnTo>
                  <a:pt x="53340" y="0"/>
                </a:lnTo>
              </a:path>
            </a:pathLst>
          </a:custGeom>
          <a:ln w="4851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5532120" y="4362637"/>
            <a:ext cx="40005" cy="47625"/>
          </a:xfrm>
          <a:custGeom>
            <a:avLst/>
            <a:gdLst/>
            <a:ahLst/>
            <a:cxnLst/>
            <a:rect l="l" t="t" r="r" b="b"/>
            <a:pathLst>
              <a:path w="40004" h="47625">
                <a:moveTo>
                  <a:pt x="0" y="23622"/>
                </a:moveTo>
                <a:lnTo>
                  <a:pt x="39624" y="23622"/>
                </a:lnTo>
              </a:path>
            </a:pathLst>
          </a:custGeom>
          <a:ln w="4851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p:nvPr/>
        </p:nvSpPr>
        <p:spPr>
          <a:xfrm>
            <a:off x="5902454" y="4511225"/>
            <a:ext cx="186055" cy="0"/>
          </a:xfrm>
          <a:custGeom>
            <a:avLst/>
            <a:gdLst/>
            <a:ahLst/>
            <a:cxnLst/>
            <a:rect l="l" t="t" r="r" b="b"/>
            <a:pathLst>
              <a:path w="186054">
                <a:moveTo>
                  <a:pt x="0" y="0"/>
                </a:moveTo>
                <a:lnTo>
                  <a:pt x="185927" y="0"/>
                </a:lnTo>
              </a:path>
            </a:pathLst>
          </a:custGeom>
          <a:ln w="48513">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108"/>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113"/>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114"/>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117"/>
          <p:cNvSpPr/>
          <p:nvPr/>
        </p:nvSpPr>
        <p:spPr>
          <a:xfrm>
            <a:off x="1534667" y="2963604"/>
            <a:ext cx="43180" cy="59691"/>
          </a:xfrm>
          <a:custGeom>
            <a:avLst/>
            <a:gdLst/>
            <a:ahLst/>
            <a:cxnLst/>
            <a:rect l="l" t="t" r="r" b="b"/>
            <a:pathLst>
              <a:path w="43180" h="59689">
                <a:moveTo>
                  <a:pt x="21716" y="0"/>
                </a:moveTo>
                <a:lnTo>
                  <a:pt x="0" y="59435"/>
                </a:lnTo>
                <a:lnTo>
                  <a:pt x="42671" y="59435"/>
                </a:lnTo>
                <a:lnTo>
                  <a:pt x="21716" y="0"/>
                </a:lnTo>
                <a:close/>
              </a:path>
            </a:pathLst>
          </a:custGeom>
          <a:ln w="20637">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p:nvPr/>
        </p:nvSpPr>
        <p:spPr>
          <a:xfrm>
            <a:off x="1534667" y="2972749"/>
            <a:ext cx="43180" cy="43180"/>
          </a:xfrm>
          <a:custGeom>
            <a:avLst/>
            <a:gdLst/>
            <a:ahLst/>
            <a:cxnLst/>
            <a:rect l="l" t="t" r="r" b="b"/>
            <a:pathLst>
              <a:path w="43180" h="43180">
                <a:moveTo>
                  <a:pt x="21716" y="0"/>
                </a:moveTo>
                <a:lnTo>
                  <a:pt x="0" y="42672"/>
                </a:lnTo>
                <a:lnTo>
                  <a:pt x="42671" y="42672"/>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119"/>
          <p:cNvSpPr/>
          <p:nvPr/>
        </p:nvSpPr>
        <p:spPr>
          <a:xfrm>
            <a:off x="1709927" y="2972749"/>
            <a:ext cx="43180" cy="43180"/>
          </a:xfrm>
          <a:custGeom>
            <a:avLst/>
            <a:gdLst/>
            <a:ahLst/>
            <a:cxnLst/>
            <a:rect l="l" t="t" r="r" b="b"/>
            <a:pathLst>
              <a:path w="43180" h="43180">
                <a:moveTo>
                  <a:pt x="21717" y="0"/>
                </a:moveTo>
                <a:lnTo>
                  <a:pt x="0" y="42672"/>
                </a:lnTo>
                <a:lnTo>
                  <a:pt x="42672" y="42672"/>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1892807" y="3007801"/>
            <a:ext cx="45720" cy="47625"/>
          </a:xfrm>
          <a:custGeom>
            <a:avLst/>
            <a:gdLst/>
            <a:ahLst/>
            <a:cxnLst/>
            <a:rect l="l" t="t" r="r" b="b"/>
            <a:pathLst>
              <a:path w="45719" h="47625">
                <a:moveTo>
                  <a:pt x="24892" y="0"/>
                </a:moveTo>
                <a:lnTo>
                  <a:pt x="0" y="47244"/>
                </a:lnTo>
                <a:lnTo>
                  <a:pt x="45719" y="47244"/>
                </a:lnTo>
                <a:lnTo>
                  <a:pt x="24892"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object 2"/>
          <p:cNvGraphicFramePr>
            <a:graphicFrameLocks noGrp="1"/>
          </p:cNvGraphicFramePr>
          <p:nvPr/>
        </p:nvGraphicFramePr>
        <p:xfrm>
          <a:off x="7008089" y="2542886"/>
          <a:ext cx="4685476" cy="1955287"/>
        </p:xfrm>
        <a:graphic>
          <a:graphicData uri="http://schemas.openxmlformats.org/drawingml/2006/table">
            <a:tbl>
              <a:tblPr firstRow="1" bandRow="1">
                <a:tableStyleId>{2D5ABB26-0587-4C30-8999-92F81FD0307C}</a:tableStyleId>
              </a:tblPr>
              <a:tblGrid>
                <a:gridCol w="1560980">
                  <a:extLst>
                    <a:ext uri="{9D8B030D-6E8A-4147-A177-3AD203B41FA5}">
                      <a16:colId xmlns:a16="http://schemas.microsoft.com/office/drawing/2014/main" val="20000"/>
                    </a:ext>
                  </a:extLst>
                </a:gridCol>
                <a:gridCol w="1598815">
                  <a:extLst>
                    <a:ext uri="{9D8B030D-6E8A-4147-A177-3AD203B41FA5}">
                      <a16:colId xmlns:a16="http://schemas.microsoft.com/office/drawing/2014/main" val="20001"/>
                    </a:ext>
                  </a:extLst>
                </a:gridCol>
                <a:gridCol w="1525681">
                  <a:extLst>
                    <a:ext uri="{9D8B030D-6E8A-4147-A177-3AD203B41FA5}">
                      <a16:colId xmlns:a16="http://schemas.microsoft.com/office/drawing/2014/main" val="20002"/>
                    </a:ext>
                  </a:extLst>
                </a:gridCol>
              </a:tblGrid>
              <a:tr h="569876">
                <a:tc>
                  <a:txBody>
                    <a:bodyPr/>
                    <a:lstStyle/>
                    <a:p>
                      <a:endParaRPr sz="1300" u="none">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3975">
                        <a:lnSpc>
                          <a:spcPct val="100000"/>
                        </a:lnSpc>
                      </a:pPr>
                      <a:r>
                        <a:rPr sz="1300" b="1" u="none" spc="-7" baseline="24691">
                          <a:solidFill>
                            <a:srgbClr val="045FA9"/>
                          </a:solidFill>
                          <a:latin typeface="Arial"/>
                          <a:cs typeface="Arial"/>
                        </a:rPr>
                        <a:t>177</a:t>
                      </a:r>
                      <a:r>
                        <a:rPr sz="1300" b="1" u="none" spc="-10">
                          <a:solidFill>
                            <a:srgbClr val="045FA9"/>
                          </a:solidFill>
                          <a:latin typeface="Arial"/>
                          <a:cs typeface="Arial"/>
                        </a:rPr>
                        <a:t>L</a:t>
                      </a:r>
                      <a:r>
                        <a:rPr sz="1300" b="1" u="none" spc="-5">
                          <a:solidFill>
                            <a:srgbClr val="045FA9"/>
                          </a:solidFill>
                          <a:latin typeface="Arial"/>
                          <a:cs typeface="Arial"/>
                        </a:rPr>
                        <a:t>u</a:t>
                      </a:r>
                      <a:r>
                        <a:rPr sz="1300" b="1" u="none">
                          <a:solidFill>
                            <a:srgbClr val="045FA9"/>
                          </a:solidFill>
                          <a:latin typeface="Arial"/>
                          <a:cs typeface="Arial"/>
                        </a:rPr>
                        <a:t>-PS</a:t>
                      </a:r>
                      <a:r>
                        <a:rPr sz="1300" b="1" u="none" spc="15">
                          <a:solidFill>
                            <a:srgbClr val="045FA9"/>
                          </a:solidFill>
                          <a:latin typeface="Arial"/>
                          <a:cs typeface="Arial"/>
                        </a:rPr>
                        <a:t>M</a:t>
                      </a:r>
                      <a:r>
                        <a:rPr sz="1300" b="1" u="none" spc="-40">
                          <a:solidFill>
                            <a:srgbClr val="045FA9"/>
                          </a:solidFill>
                          <a:latin typeface="Arial"/>
                          <a:cs typeface="Arial"/>
                        </a:rPr>
                        <a:t>A</a:t>
                      </a:r>
                      <a:r>
                        <a:rPr sz="1300" b="1" u="none">
                          <a:solidFill>
                            <a:srgbClr val="045FA9"/>
                          </a:solidFill>
                          <a:latin typeface="Arial"/>
                          <a:cs typeface="Arial"/>
                        </a:rPr>
                        <a:t>-</a:t>
                      </a:r>
                      <a:r>
                        <a:rPr sz="1300" b="1" u="none" spc="-5">
                          <a:solidFill>
                            <a:srgbClr val="045FA9"/>
                          </a:solidFill>
                          <a:latin typeface="Arial"/>
                          <a:cs typeface="Arial"/>
                        </a:rPr>
                        <a:t>617</a:t>
                      </a:r>
                      <a:endParaRPr sz="1300" u="none">
                        <a:latin typeface="Arial"/>
                        <a:cs typeface="Arial"/>
                      </a:endParaRPr>
                    </a:p>
                    <a:p>
                      <a:pPr>
                        <a:lnSpc>
                          <a:spcPct val="100000"/>
                        </a:lnSpc>
                        <a:tabLst>
                          <a:tab pos="401955" algn="l"/>
                          <a:tab pos="1964055" algn="l"/>
                        </a:tabLst>
                      </a:pPr>
                      <a:r>
                        <a:rPr sz="1300" b="1" u="none">
                          <a:solidFill>
                            <a:srgbClr val="045FA9"/>
                          </a:solidFill>
                          <a:latin typeface="Arial"/>
                          <a:cs typeface="Arial"/>
                        </a:rPr>
                        <a:t> 	(</a:t>
                      </a:r>
                      <a:r>
                        <a:rPr sz="1300" b="1" u="none" spc="-10">
                          <a:solidFill>
                            <a:srgbClr val="045FA9"/>
                          </a:solidFill>
                          <a:latin typeface="Arial"/>
                          <a:cs typeface="Arial"/>
                        </a:rPr>
                        <a:t>N</a:t>
                      </a:r>
                      <a:r>
                        <a:rPr sz="1300" b="1" u="none">
                          <a:solidFill>
                            <a:srgbClr val="045FA9"/>
                          </a:solidFill>
                          <a:latin typeface="Arial"/>
                          <a:cs typeface="Arial"/>
                        </a:rPr>
                        <a:t>=23</a:t>
                      </a:r>
                      <a:r>
                        <a:rPr lang="en-GB" sz="1300" b="1" u="none">
                          <a:solidFill>
                            <a:srgbClr val="045FA9"/>
                          </a:solidFill>
                          <a:latin typeface="Arial"/>
                          <a:cs typeface="Arial"/>
                        </a:rPr>
                        <a:t>4)</a:t>
                      </a:r>
                      <a:endParaRPr sz="13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113030">
                        <a:lnSpc>
                          <a:spcPct val="100000"/>
                        </a:lnSpc>
                      </a:pPr>
                      <a:r>
                        <a:rPr sz="1300" b="1" u="none" spc="-10">
                          <a:solidFill>
                            <a:srgbClr val="D18311"/>
                          </a:solidFill>
                          <a:latin typeface="Arial"/>
                          <a:cs typeface="Arial"/>
                        </a:rPr>
                        <a:t>Ch</a:t>
                      </a:r>
                      <a:r>
                        <a:rPr sz="1300" b="1" u="none">
                          <a:solidFill>
                            <a:srgbClr val="D18311"/>
                          </a:solidFill>
                          <a:latin typeface="Arial"/>
                          <a:cs typeface="Arial"/>
                        </a:rPr>
                        <a:t>a</a:t>
                      </a:r>
                      <a:r>
                        <a:rPr sz="1300" b="1" u="none" spc="-10">
                          <a:solidFill>
                            <a:srgbClr val="D18311"/>
                          </a:solidFill>
                          <a:latin typeface="Arial"/>
                          <a:cs typeface="Arial"/>
                        </a:rPr>
                        <a:t>ng</a:t>
                      </a:r>
                      <a:r>
                        <a:rPr sz="1300" b="1" u="none">
                          <a:solidFill>
                            <a:srgbClr val="D18311"/>
                          </a:solidFill>
                          <a:latin typeface="Arial"/>
                          <a:cs typeface="Arial"/>
                        </a:rPr>
                        <a:t>e</a:t>
                      </a:r>
                      <a:r>
                        <a:rPr sz="1300" b="1" u="none" spc="-20">
                          <a:solidFill>
                            <a:srgbClr val="D18311"/>
                          </a:solidFill>
                          <a:latin typeface="Arial"/>
                          <a:cs typeface="Arial"/>
                        </a:rPr>
                        <a:t> </a:t>
                      </a:r>
                      <a:r>
                        <a:rPr sz="1300" b="1" u="none" spc="-10">
                          <a:solidFill>
                            <a:srgbClr val="D18311"/>
                          </a:solidFill>
                          <a:latin typeface="Arial"/>
                          <a:cs typeface="Arial"/>
                        </a:rPr>
                        <a:t>o</a:t>
                      </a:r>
                      <a:r>
                        <a:rPr sz="1300" b="1" u="none">
                          <a:solidFill>
                            <a:srgbClr val="D18311"/>
                          </a:solidFill>
                          <a:latin typeface="Arial"/>
                          <a:cs typeface="Arial"/>
                        </a:rPr>
                        <a:t>f</a:t>
                      </a:r>
                      <a:r>
                        <a:rPr sz="1300" b="1" u="none" spc="-55">
                          <a:solidFill>
                            <a:srgbClr val="D18311"/>
                          </a:solidFill>
                          <a:latin typeface="Arial"/>
                          <a:cs typeface="Arial"/>
                        </a:rPr>
                        <a:t> </a:t>
                      </a:r>
                      <a:r>
                        <a:rPr sz="1300" b="1" u="none" spc="-45">
                          <a:solidFill>
                            <a:srgbClr val="D18311"/>
                          </a:solidFill>
                          <a:latin typeface="Arial"/>
                          <a:cs typeface="Arial"/>
                        </a:rPr>
                        <a:t>A</a:t>
                      </a:r>
                      <a:r>
                        <a:rPr sz="1300" b="1" u="none" spc="-10">
                          <a:solidFill>
                            <a:srgbClr val="D18311"/>
                          </a:solidFill>
                          <a:latin typeface="Arial"/>
                          <a:cs typeface="Arial"/>
                        </a:rPr>
                        <a:t>R</a:t>
                      </a:r>
                      <a:r>
                        <a:rPr sz="1300" b="1" u="none">
                          <a:solidFill>
                            <a:srgbClr val="D18311"/>
                          </a:solidFill>
                          <a:latin typeface="Arial"/>
                          <a:cs typeface="Arial"/>
                        </a:rPr>
                        <a:t>PI</a:t>
                      </a:r>
                      <a:endParaRPr sz="1300" u="none">
                        <a:latin typeface="Arial"/>
                        <a:cs typeface="Arial"/>
                      </a:endParaRPr>
                    </a:p>
                    <a:p>
                      <a:pPr marL="454659">
                        <a:lnSpc>
                          <a:spcPct val="100000"/>
                        </a:lnSpc>
                        <a:tabLst>
                          <a:tab pos="1604010" algn="l"/>
                        </a:tabLst>
                      </a:pPr>
                      <a:r>
                        <a:rPr sz="1300" b="1" u="none">
                          <a:solidFill>
                            <a:srgbClr val="D18311"/>
                          </a:solidFill>
                          <a:latin typeface="Arial"/>
                          <a:cs typeface="Arial"/>
                        </a:rPr>
                        <a:t>(</a:t>
                      </a:r>
                      <a:r>
                        <a:rPr sz="1300" b="1" u="none" spc="-10">
                          <a:solidFill>
                            <a:srgbClr val="D18311"/>
                          </a:solidFill>
                          <a:latin typeface="Arial"/>
                          <a:cs typeface="Arial"/>
                        </a:rPr>
                        <a:t>N=</a:t>
                      </a:r>
                      <a:r>
                        <a:rPr sz="1300" b="1" u="none">
                          <a:solidFill>
                            <a:srgbClr val="D18311"/>
                          </a:solidFill>
                          <a:latin typeface="Arial"/>
                          <a:cs typeface="Arial"/>
                        </a:rPr>
                        <a:t>23</a:t>
                      </a:r>
                      <a:r>
                        <a:rPr sz="1300" b="1" u="none" spc="-10">
                          <a:solidFill>
                            <a:srgbClr val="D18311"/>
                          </a:solidFill>
                          <a:latin typeface="Arial"/>
                          <a:cs typeface="Arial"/>
                        </a:rPr>
                        <a:t>4</a:t>
                      </a:r>
                      <a:r>
                        <a:rPr lang="en-GB" sz="1300" b="1" u="none" spc="-10">
                          <a:solidFill>
                            <a:srgbClr val="D18311"/>
                          </a:solidFill>
                          <a:latin typeface="Arial"/>
                          <a:cs typeface="Arial"/>
                        </a:rPr>
                        <a:t>)</a:t>
                      </a:r>
                      <a:endParaRPr sz="13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45659">
                <a:tc>
                  <a:txBody>
                    <a:bodyPr/>
                    <a:lstStyle/>
                    <a:p>
                      <a:pPr marL="3600" indent="0" algn="l">
                        <a:lnSpc>
                          <a:spcPct val="100000"/>
                        </a:lnSpc>
                      </a:pPr>
                      <a:r>
                        <a:rPr sz="1300" b="1">
                          <a:latin typeface="Arial"/>
                          <a:cs typeface="Arial"/>
                        </a:rPr>
                        <a:t>E</a:t>
                      </a:r>
                      <a:r>
                        <a:rPr sz="1300" b="1" spc="-15">
                          <a:latin typeface="Arial"/>
                          <a:cs typeface="Arial"/>
                        </a:rPr>
                        <a:t>v</a:t>
                      </a:r>
                      <a:r>
                        <a:rPr sz="1300" b="1">
                          <a:latin typeface="Arial"/>
                          <a:cs typeface="Arial"/>
                        </a:rPr>
                        <a:t>e</a:t>
                      </a:r>
                      <a:r>
                        <a:rPr sz="1300" b="1" spc="-10">
                          <a:latin typeface="Arial"/>
                          <a:cs typeface="Arial"/>
                        </a:rPr>
                        <a:t>n</a:t>
                      </a:r>
                      <a:r>
                        <a:rPr sz="1300" b="1">
                          <a:latin typeface="Arial"/>
                          <a:cs typeface="Arial"/>
                        </a:rPr>
                        <a:t>ts,</a:t>
                      </a:r>
                      <a:r>
                        <a:rPr sz="1300" b="1" spc="-15">
                          <a:latin typeface="Arial"/>
                          <a:cs typeface="Arial"/>
                        </a:rPr>
                        <a:t> </a:t>
                      </a:r>
                      <a:r>
                        <a:rPr sz="1300" b="1">
                          <a:latin typeface="Arial"/>
                          <a:cs typeface="Arial"/>
                        </a:rPr>
                        <a:t>n</a:t>
                      </a:r>
                      <a:r>
                        <a:rPr lang="en-GB" sz="1300" b="1">
                          <a:latin typeface="Arial"/>
                          <a:cs typeface="Arial"/>
                        </a:rPr>
                        <a:t> (%)</a:t>
                      </a:r>
                      <a:endParaRPr sz="130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47650" algn="ctr">
                        <a:lnSpc>
                          <a:spcPct val="100000"/>
                        </a:lnSpc>
                      </a:pPr>
                      <a:r>
                        <a:rPr sz="1300" spc="-110">
                          <a:latin typeface="Arial"/>
                          <a:cs typeface="Arial"/>
                        </a:rPr>
                        <a:t>1</a:t>
                      </a:r>
                      <a:r>
                        <a:rPr sz="1300">
                          <a:latin typeface="Arial"/>
                          <a:cs typeface="Arial"/>
                        </a:rPr>
                        <a:t>15</a:t>
                      </a:r>
                      <a:r>
                        <a:rPr sz="1300" spc="-20">
                          <a:latin typeface="Arial"/>
                          <a:cs typeface="Arial"/>
                        </a:rPr>
                        <a:t> </a:t>
                      </a:r>
                      <a:r>
                        <a:rPr sz="1300">
                          <a:latin typeface="Arial"/>
                          <a:cs typeface="Arial"/>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93370" algn="ctr">
                        <a:lnSpc>
                          <a:spcPct val="100000"/>
                        </a:lnSpc>
                      </a:pPr>
                      <a:r>
                        <a:rPr sz="1300">
                          <a:latin typeface="Arial"/>
                          <a:cs typeface="Arial"/>
                        </a:rPr>
                        <a:t>168</a:t>
                      </a:r>
                      <a:r>
                        <a:rPr sz="1300" spc="-20">
                          <a:latin typeface="Arial"/>
                          <a:cs typeface="Arial"/>
                        </a:rPr>
                        <a:t> </a:t>
                      </a:r>
                      <a:r>
                        <a:rPr sz="1300">
                          <a:latin typeface="Arial"/>
                          <a:cs typeface="Arial"/>
                        </a:rPr>
                        <a:t>(7</a:t>
                      </a:r>
                      <a:r>
                        <a:rPr lang="en-GB" sz="1300">
                          <a:latin typeface="Arial"/>
                          <a:cs typeface="Arial"/>
                        </a:rPr>
                        <a:t>2</a:t>
                      </a:r>
                      <a:r>
                        <a:rPr sz="1300">
                          <a:latin typeface="Arial"/>
                          <a:cs typeface="Arial"/>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569876">
                <a:tc>
                  <a:txBody>
                    <a:bodyPr/>
                    <a:lstStyle/>
                    <a:p>
                      <a:pPr marL="3600" algn="l">
                        <a:lnSpc>
                          <a:spcPct val="100000"/>
                        </a:lnSpc>
                      </a:pPr>
                      <a:r>
                        <a:rPr sz="1300" b="1" spc="15">
                          <a:latin typeface="Arial"/>
                          <a:cs typeface="Arial"/>
                        </a:rPr>
                        <a:t>M</a:t>
                      </a:r>
                      <a:r>
                        <a:rPr sz="1300" b="1">
                          <a:latin typeface="Arial"/>
                          <a:cs typeface="Arial"/>
                        </a:rPr>
                        <a:t>e</a:t>
                      </a:r>
                      <a:r>
                        <a:rPr sz="1300" b="1" spc="-10">
                          <a:latin typeface="Arial"/>
                          <a:cs typeface="Arial"/>
                        </a:rPr>
                        <a:t>d</a:t>
                      </a:r>
                      <a:r>
                        <a:rPr sz="1300" b="1">
                          <a:latin typeface="Arial"/>
                          <a:cs typeface="Arial"/>
                        </a:rPr>
                        <a:t>i</a:t>
                      </a:r>
                      <a:r>
                        <a:rPr sz="1300" b="1" spc="-15">
                          <a:latin typeface="Arial"/>
                          <a:cs typeface="Arial"/>
                        </a:rPr>
                        <a:t>a</a:t>
                      </a:r>
                      <a:r>
                        <a:rPr sz="1300" b="1">
                          <a:latin typeface="Arial"/>
                          <a:cs typeface="Arial"/>
                        </a:rPr>
                        <a:t>n</a:t>
                      </a:r>
                      <a:r>
                        <a:rPr sz="1300" b="1" spc="-45">
                          <a:latin typeface="Arial"/>
                          <a:cs typeface="Arial"/>
                        </a:rPr>
                        <a:t> </a:t>
                      </a:r>
                      <a:r>
                        <a:rPr sz="1300" b="1" err="1">
                          <a:latin typeface="Arial"/>
                          <a:cs typeface="Arial"/>
                        </a:rPr>
                        <a:t>rP</a:t>
                      </a:r>
                      <a:r>
                        <a:rPr sz="1300" b="1" spc="-10" err="1">
                          <a:latin typeface="Arial"/>
                          <a:cs typeface="Arial"/>
                        </a:rPr>
                        <a:t>F</a:t>
                      </a:r>
                      <a:r>
                        <a:rPr sz="1300" b="1" err="1">
                          <a:latin typeface="Arial"/>
                          <a:cs typeface="Arial"/>
                        </a:rPr>
                        <a:t>S</a:t>
                      </a:r>
                      <a:r>
                        <a:rPr sz="1300" b="1" spc="-5">
                          <a:latin typeface="Arial"/>
                          <a:cs typeface="Arial"/>
                        </a:rPr>
                        <a:t> </a:t>
                      </a:r>
                      <a:r>
                        <a:rPr lang="en-GB" sz="1300" b="1" spc="-5">
                          <a:latin typeface="Arial"/>
                          <a:cs typeface="Arial"/>
                        </a:rPr>
                        <a:t>, months </a:t>
                      </a:r>
                      <a:r>
                        <a:rPr sz="1300" b="1">
                          <a:latin typeface="Arial"/>
                          <a:cs typeface="Arial"/>
                        </a:rPr>
                        <a:t>(95%</a:t>
                      </a:r>
                      <a:r>
                        <a:rPr sz="1300" b="1" spc="-10">
                          <a:latin typeface="Arial"/>
                          <a:cs typeface="Arial"/>
                        </a:rPr>
                        <a:t> C</a:t>
                      </a:r>
                      <a:r>
                        <a:rPr sz="1300" b="1">
                          <a:latin typeface="Arial"/>
                          <a:cs typeface="Arial"/>
                        </a:rPr>
                        <a:t>I)</a:t>
                      </a:r>
                      <a:endParaRPr sz="130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58115" algn="ctr">
                        <a:lnSpc>
                          <a:spcPct val="100000"/>
                        </a:lnSpc>
                      </a:pPr>
                      <a:r>
                        <a:rPr sz="1300" b="0" u="none">
                          <a:latin typeface="Arial"/>
                          <a:cs typeface="Arial"/>
                        </a:rPr>
                        <a:t>12</a:t>
                      </a:r>
                      <a:r>
                        <a:rPr sz="1300" b="0" u="none" spc="5">
                          <a:latin typeface="Arial"/>
                          <a:cs typeface="Arial"/>
                        </a:rPr>
                        <a:t>.</a:t>
                      </a:r>
                      <a:r>
                        <a:rPr lang="en-GB" sz="1300" b="0" u="none" spc="5">
                          <a:latin typeface="Arial"/>
                          <a:cs typeface="Arial"/>
                        </a:rPr>
                        <a:t>0</a:t>
                      </a:r>
                      <a:endParaRPr sz="1300" b="0" u="none">
                        <a:latin typeface="Arial"/>
                        <a:cs typeface="Arial"/>
                      </a:endParaRPr>
                    </a:p>
                    <a:p>
                      <a:pPr algn="ctr">
                        <a:lnSpc>
                          <a:spcPct val="100000"/>
                        </a:lnSpc>
                        <a:tabLst>
                          <a:tab pos="222250" algn="l"/>
                          <a:tab pos="1833245" algn="l"/>
                        </a:tabLst>
                      </a:pPr>
                      <a:r>
                        <a:rPr sz="1300" u="none">
                          <a:latin typeface="Arial"/>
                          <a:cs typeface="Arial"/>
                        </a:rPr>
                        <a:t> 	(9.30,</a:t>
                      </a:r>
                      <a:r>
                        <a:rPr sz="1300" u="none" spc="-40">
                          <a:latin typeface="Arial"/>
                          <a:cs typeface="Arial"/>
                        </a:rPr>
                        <a:t> </a:t>
                      </a:r>
                      <a:r>
                        <a:rPr sz="1300" u="none">
                          <a:latin typeface="Arial"/>
                          <a:cs typeface="Arial"/>
                        </a:rPr>
                        <a:t>14.42</a:t>
                      </a:r>
                      <a:r>
                        <a:rPr lang="en-GB" sz="1300" u="none">
                          <a:latin typeface="Arial"/>
                          <a:cs typeface="Arial"/>
                        </a:rPr>
                        <a:t>)</a:t>
                      </a:r>
                      <a:r>
                        <a:rPr sz="1300" u="none">
                          <a:latin typeface="Arial"/>
                          <a:cs typeface="Arial"/>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60985" algn="ctr">
                        <a:lnSpc>
                          <a:spcPct val="100000"/>
                        </a:lnSpc>
                      </a:pPr>
                      <a:r>
                        <a:rPr sz="1300" b="0" u="none">
                          <a:latin typeface="Arial"/>
                          <a:cs typeface="Arial"/>
                        </a:rPr>
                        <a:t>5.</a:t>
                      </a:r>
                      <a:r>
                        <a:rPr lang="en-GB" sz="1300" b="0" u="none">
                          <a:latin typeface="Arial"/>
                          <a:cs typeface="Arial"/>
                        </a:rPr>
                        <a:t>6</a:t>
                      </a:r>
                      <a:endParaRPr sz="1300" b="0" u="none">
                        <a:latin typeface="Arial"/>
                        <a:cs typeface="Arial"/>
                      </a:endParaRPr>
                    </a:p>
                    <a:p>
                      <a:pPr marL="323850" algn="ctr">
                        <a:lnSpc>
                          <a:spcPct val="100000"/>
                        </a:lnSpc>
                        <a:tabLst>
                          <a:tab pos="1604010" algn="l"/>
                        </a:tabLst>
                      </a:pPr>
                      <a:r>
                        <a:rPr sz="1300" u="none">
                          <a:latin typeface="Arial"/>
                          <a:cs typeface="Arial"/>
                        </a:rPr>
                        <a:t>(4.</a:t>
                      </a:r>
                      <a:r>
                        <a:rPr lang="en-GB" sz="1300" u="none">
                          <a:latin typeface="Arial"/>
                          <a:cs typeface="Arial"/>
                        </a:rPr>
                        <a:t>2</a:t>
                      </a:r>
                      <a:r>
                        <a:rPr sz="1300" u="none">
                          <a:latin typeface="Arial"/>
                          <a:cs typeface="Arial"/>
                        </a:rPr>
                        <a:t>,</a:t>
                      </a:r>
                      <a:r>
                        <a:rPr sz="1300" u="none" spc="-40">
                          <a:latin typeface="Arial"/>
                          <a:cs typeface="Arial"/>
                        </a:rPr>
                        <a:t> </a:t>
                      </a:r>
                      <a:r>
                        <a:rPr sz="1300" u="none">
                          <a:latin typeface="Arial"/>
                          <a:cs typeface="Arial"/>
                        </a:rPr>
                        <a:t>5.9</a:t>
                      </a:r>
                      <a:r>
                        <a:rPr lang="en-GB" sz="1300" u="none">
                          <a:latin typeface="Arial"/>
                          <a:cs typeface="Arial"/>
                        </a:rPr>
                        <a:t>)</a:t>
                      </a:r>
                      <a:endParaRPr sz="13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569876">
                <a:tc>
                  <a:txBody>
                    <a:bodyPr/>
                    <a:lstStyle/>
                    <a:p>
                      <a:pPr marL="3600" algn="l">
                        <a:lnSpc>
                          <a:spcPct val="100000"/>
                        </a:lnSpc>
                      </a:pPr>
                      <a:r>
                        <a:rPr lang="en-GB" sz="1300" b="1">
                          <a:latin typeface="Arial"/>
                          <a:cs typeface="Arial"/>
                        </a:rPr>
                        <a:t>HR (95% CI)</a:t>
                      </a:r>
                    </a:p>
                    <a:p>
                      <a:pPr marL="3600" algn="l">
                        <a:lnSpc>
                          <a:spcPct val="100000"/>
                        </a:lnSpc>
                      </a:pPr>
                      <a:r>
                        <a:rPr lang="en-GB" sz="1300" b="0">
                          <a:latin typeface="Arial"/>
                          <a:cs typeface="Arial"/>
                        </a:rPr>
                        <a:t>P-value</a:t>
                      </a:r>
                      <a:endParaRPr sz="1300" b="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2">
                  <a:txBody>
                    <a:bodyPr/>
                    <a:lstStyle/>
                    <a:p>
                      <a:pPr algn="ctr">
                        <a:lnSpc>
                          <a:spcPct val="100000"/>
                        </a:lnSpc>
                        <a:tabLst>
                          <a:tab pos="222250" algn="l"/>
                          <a:tab pos="1833245" algn="l"/>
                        </a:tabLst>
                      </a:pPr>
                      <a:r>
                        <a:rPr lang="en-GB" sz="1300" b="1" u="none" dirty="0">
                          <a:latin typeface="Arial"/>
                          <a:cs typeface="Arial"/>
                        </a:rPr>
                        <a:t>0.41 </a:t>
                      </a:r>
                      <a:r>
                        <a:rPr lang="en-GB" sz="1300" b="0" u="none" dirty="0">
                          <a:latin typeface="Arial"/>
                          <a:cs typeface="Arial"/>
                        </a:rPr>
                        <a:t>(0.29-0.56)</a:t>
                      </a:r>
                    </a:p>
                    <a:p>
                      <a:pPr algn="ctr">
                        <a:lnSpc>
                          <a:spcPct val="100000"/>
                        </a:lnSpc>
                        <a:tabLst>
                          <a:tab pos="222250" algn="l"/>
                          <a:tab pos="1833245" algn="l"/>
                        </a:tabLst>
                      </a:pPr>
                      <a:r>
                        <a:rPr lang="en-GB" sz="1300" b="0" u="none" dirty="0">
                          <a:latin typeface="Arial"/>
                          <a:cs typeface="Arial"/>
                        </a:rPr>
                        <a:t>&lt; 0.0001</a:t>
                      </a:r>
                      <a:endParaRPr sz="1300" b="1" u="none" dirty="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marL="323850" algn="ctr">
                        <a:lnSpc>
                          <a:spcPct val="100000"/>
                        </a:lnSpc>
                        <a:tabLst>
                          <a:tab pos="1604010" algn="l"/>
                        </a:tabLst>
                      </a:pPr>
                      <a:endParaRPr sz="10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17953807"/>
                  </a:ext>
                </a:extLst>
              </a:tr>
            </a:tbl>
          </a:graphicData>
        </a:graphic>
      </p:graphicFrame>
      <p:sp>
        <p:nvSpPr>
          <p:cNvPr id="121" name="object 121"/>
          <p:cNvSpPr/>
          <p:nvPr/>
        </p:nvSpPr>
        <p:spPr>
          <a:xfrm>
            <a:off x="1898905" y="3035233"/>
            <a:ext cx="47625" cy="47625"/>
          </a:xfrm>
          <a:custGeom>
            <a:avLst/>
            <a:gdLst/>
            <a:ahLst/>
            <a:cxnLst/>
            <a:rect l="l" t="t" r="r" b="b"/>
            <a:pathLst>
              <a:path w="47625" h="47625">
                <a:moveTo>
                  <a:pt x="25272" y="0"/>
                </a:moveTo>
                <a:lnTo>
                  <a:pt x="0" y="47243"/>
                </a:lnTo>
                <a:lnTo>
                  <a:pt x="47243" y="47243"/>
                </a:lnTo>
                <a:lnTo>
                  <a:pt x="25272"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122"/>
          <p:cNvSpPr/>
          <p:nvPr/>
        </p:nvSpPr>
        <p:spPr>
          <a:xfrm>
            <a:off x="1996439" y="3347653"/>
            <a:ext cx="43180" cy="47625"/>
          </a:xfrm>
          <a:custGeom>
            <a:avLst/>
            <a:gdLst/>
            <a:ahLst/>
            <a:cxnLst/>
            <a:rect l="l" t="t" r="r" b="b"/>
            <a:pathLst>
              <a:path w="43180" h="47625">
                <a:moveTo>
                  <a:pt x="21717" y="0"/>
                </a:moveTo>
                <a:lnTo>
                  <a:pt x="0" y="47244"/>
                </a:lnTo>
                <a:lnTo>
                  <a:pt x="42672" y="47244"/>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123"/>
          <p:cNvSpPr/>
          <p:nvPr/>
        </p:nvSpPr>
        <p:spPr>
          <a:xfrm>
            <a:off x="2010155" y="3394895"/>
            <a:ext cx="43180" cy="44451"/>
          </a:xfrm>
          <a:custGeom>
            <a:avLst/>
            <a:gdLst/>
            <a:ahLst/>
            <a:cxnLst/>
            <a:rect l="l" t="t" r="r" b="b"/>
            <a:pathLst>
              <a:path w="43180" h="44450">
                <a:moveTo>
                  <a:pt x="21717" y="0"/>
                </a:moveTo>
                <a:lnTo>
                  <a:pt x="0" y="44196"/>
                </a:lnTo>
                <a:lnTo>
                  <a:pt x="42671" y="44196"/>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124"/>
          <p:cNvSpPr/>
          <p:nvPr/>
        </p:nvSpPr>
        <p:spPr>
          <a:xfrm>
            <a:off x="2077211" y="3579301"/>
            <a:ext cx="44451" cy="47625"/>
          </a:xfrm>
          <a:custGeom>
            <a:avLst/>
            <a:gdLst/>
            <a:ahLst/>
            <a:cxnLst/>
            <a:rect l="l" t="t" r="r" b="b"/>
            <a:pathLst>
              <a:path w="44450" h="47625">
                <a:moveTo>
                  <a:pt x="22098" y="0"/>
                </a:moveTo>
                <a:lnTo>
                  <a:pt x="0" y="47244"/>
                </a:lnTo>
                <a:lnTo>
                  <a:pt x="44195" y="47244"/>
                </a:lnTo>
                <a:lnTo>
                  <a:pt x="22098"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2203705" y="3611305"/>
            <a:ext cx="43180" cy="43180"/>
          </a:xfrm>
          <a:custGeom>
            <a:avLst/>
            <a:gdLst/>
            <a:ahLst/>
            <a:cxnLst/>
            <a:rect l="l" t="t" r="r" b="b"/>
            <a:pathLst>
              <a:path w="43180" h="43179">
                <a:moveTo>
                  <a:pt x="21335" y="0"/>
                </a:moveTo>
                <a:lnTo>
                  <a:pt x="0" y="42671"/>
                </a:lnTo>
                <a:lnTo>
                  <a:pt x="42671" y="42671"/>
                </a:lnTo>
                <a:lnTo>
                  <a:pt x="2133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p:nvPr/>
        </p:nvSpPr>
        <p:spPr>
          <a:xfrm>
            <a:off x="2371345" y="3692077"/>
            <a:ext cx="43180" cy="47625"/>
          </a:xfrm>
          <a:custGeom>
            <a:avLst/>
            <a:gdLst/>
            <a:ahLst/>
            <a:cxnLst/>
            <a:rect l="l" t="t" r="r" b="b"/>
            <a:pathLst>
              <a:path w="43180" h="47625">
                <a:moveTo>
                  <a:pt x="21717" y="0"/>
                </a:moveTo>
                <a:lnTo>
                  <a:pt x="0" y="47244"/>
                </a:lnTo>
                <a:lnTo>
                  <a:pt x="42672" y="47244"/>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127"/>
          <p:cNvSpPr/>
          <p:nvPr/>
        </p:nvSpPr>
        <p:spPr>
          <a:xfrm>
            <a:off x="2392679" y="3724081"/>
            <a:ext cx="43180" cy="43180"/>
          </a:xfrm>
          <a:custGeom>
            <a:avLst/>
            <a:gdLst/>
            <a:ahLst/>
            <a:cxnLst/>
            <a:rect l="l" t="t" r="r" b="b"/>
            <a:pathLst>
              <a:path w="43180" h="43179">
                <a:moveTo>
                  <a:pt x="20955" y="0"/>
                </a:moveTo>
                <a:lnTo>
                  <a:pt x="0" y="42671"/>
                </a:lnTo>
                <a:lnTo>
                  <a:pt x="42671" y="42671"/>
                </a:lnTo>
                <a:lnTo>
                  <a:pt x="2095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128"/>
          <p:cNvSpPr/>
          <p:nvPr/>
        </p:nvSpPr>
        <p:spPr>
          <a:xfrm>
            <a:off x="2406395" y="3739321"/>
            <a:ext cx="43180" cy="47625"/>
          </a:xfrm>
          <a:custGeom>
            <a:avLst/>
            <a:gdLst/>
            <a:ahLst/>
            <a:cxnLst/>
            <a:rect l="l" t="t" r="r" b="b"/>
            <a:pathLst>
              <a:path w="43180" h="47625">
                <a:moveTo>
                  <a:pt x="20955" y="0"/>
                </a:moveTo>
                <a:lnTo>
                  <a:pt x="0" y="47243"/>
                </a:lnTo>
                <a:lnTo>
                  <a:pt x="42672" y="47243"/>
                </a:lnTo>
                <a:lnTo>
                  <a:pt x="2095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129"/>
          <p:cNvSpPr/>
          <p:nvPr/>
        </p:nvSpPr>
        <p:spPr>
          <a:xfrm>
            <a:off x="2421635" y="3778945"/>
            <a:ext cx="43180" cy="47625"/>
          </a:xfrm>
          <a:custGeom>
            <a:avLst/>
            <a:gdLst/>
            <a:ahLst/>
            <a:cxnLst/>
            <a:rect l="l" t="t" r="r" b="b"/>
            <a:pathLst>
              <a:path w="43180" h="47625">
                <a:moveTo>
                  <a:pt x="21716" y="0"/>
                </a:moveTo>
                <a:lnTo>
                  <a:pt x="0" y="47243"/>
                </a:lnTo>
                <a:lnTo>
                  <a:pt x="42671" y="47243"/>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130"/>
          <p:cNvSpPr/>
          <p:nvPr/>
        </p:nvSpPr>
        <p:spPr>
          <a:xfrm>
            <a:off x="2421635" y="3778945"/>
            <a:ext cx="43180" cy="47625"/>
          </a:xfrm>
          <a:custGeom>
            <a:avLst/>
            <a:gdLst/>
            <a:ahLst/>
            <a:cxnLst/>
            <a:rect l="l" t="t" r="r" b="b"/>
            <a:pathLst>
              <a:path w="43180" h="47625">
                <a:moveTo>
                  <a:pt x="21716" y="0"/>
                </a:moveTo>
                <a:lnTo>
                  <a:pt x="0" y="47243"/>
                </a:lnTo>
                <a:lnTo>
                  <a:pt x="42671" y="47243"/>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object 131"/>
          <p:cNvSpPr/>
          <p:nvPr/>
        </p:nvSpPr>
        <p:spPr>
          <a:xfrm>
            <a:off x="2493264" y="3868861"/>
            <a:ext cx="45720" cy="47625"/>
          </a:xfrm>
          <a:custGeom>
            <a:avLst/>
            <a:gdLst/>
            <a:ahLst/>
            <a:cxnLst/>
            <a:rect l="l" t="t" r="r" b="b"/>
            <a:pathLst>
              <a:path w="45719" h="47625">
                <a:moveTo>
                  <a:pt x="24892" y="0"/>
                </a:moveTo>
                <a:lnTo>
                  <a:pt x="0" y="47243"/>
                </a:lnTo>
                <a:lnTo>
                  <a:pt x="45719" y="47243"/>
                </a:lnTo>
                <a:lnTo>
                  <a:pt x="24892"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132"/>
          <p:cNvSpPr/>
          <p:nvPr/>
        </p:nvSpPr>
        <p:spPr>
          <a:xfrm>
            <a:off x="2596895" y="3876481"/>
            <a:ext cx="43180" cy="47625"/>
          </a:xfrm>
          <a:custGeom>
            <a:avLst/>
            <a:gdLst/>
            <a:ahLst/>
            <a:cxnLst/>
            <a:rect l="l" t="t" r="r" b="b"/>
            <a:pathLst>
              <a:path w="43180" h="47625">
                <a:moveTo>
                  <a:pt x="21717" y="0"/>
                </a:moveTo>
                <a:lnTo>
                  <a:pt x="0" y="47243"/>
                </a:lnTo>
                <a:lnTo>
                  <a:pt x="42672" y="47243"/>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133"/>
          <p:cNvSpPr/>
          <p:nvPr/>
        </p:nvSpPr>
        <p:spPr>
          <a:xfrm>
            <a:off x="2721865" y="3908485"/>
            <a:ext cx="43180" cy="47625"/>
          </a:xfrm>
          <a:custGeom>
            <a:avLst/>
            <a:gdLst/>
            <a:ahLst/>
            <a:cxnLst/>
            <a:rect l="l" t="t" r="r" b="b"/>
            <a:pathLst>
              <a:path w="43180" h="47625">
                <a:moveTo>
                  <a:pt x="21717" y="0"/>
                </a:moveTo>
                <a:lnTo>
                  <a:pt x="0" y="47243"/>
                </a:lnTo>
                <a:lnTo>
                  <a:pt x="42672" y="47243"/>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134"/>
          <p:cNvSpPr/>
          <p:nvPr/>
        </p:nvSpPr>
        <p:spPr>
          <a:xfrm>
            <a:off x="2743201" y="3928297"/>
            <a:ext cx="43180" cy="47625"/>
          </a:xfrm>
          <a:custGeom>
            <a:avLst/>
            <a:gdLst/>
            <a:ahLst/>
            <a:cxnLst/>
            <a:rect l="l" t="t" r="r" b="b"/>
            <a:pathLst>
              <a:path w="43180" h="47625">
                <a:moveTo>
                  <a:pt x="20955" y="0"/>
                </a:moveTo>
                <a:lnTo>
                  <a:pt x="0" y="47243"/>
                </a:lnTo>
                <a:lnTo>
                  <a:pt x="42672" y="47243"/>
                </a:lnTo>
                <a:lnTo>
                  <a:pt x="2095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135"/>
          <p:cNvSpPr/>
          <p:nvPr/>
        </p:nvSpPr>
        <p:spPr>
          <a:xfrm>
            <a:off x="2764535" y="3970969"/>
            <a:ext cx="45720" cy="43180"/>
          </a:xfrm>
          <a:custGeom>
            <a:avLst/>
            <a:gdLst/>
            <a:ahLst/>
            <a:cxnLst/>
            <a:rect l="l" t="t" r="r" b="b"/>
            <a:pathLst>
              <a:path w="45719" h="43179">
                <a:moveTo>
                  <a:pt x="21208" y="0"/>
                </a:moveTo>
                <a:lnTo>
                  <a:pt x="0" y="42671"/>
                </a:lnTo>
                <a:lnTo>
                  <a:pt x="45719" y="42671"/>
                </a:lnTo>
                <a:lnTo>
                  <a:pt x="21208"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136"/>
          <p:cNvSpPr/>
          <p:nvPr/>
        </p:nvSpPr>
        <p:spPr>
          <a:xfrm>
            <a:off x="2796539" y="4010593"/>
            <a:ext cx="43180" cy="47625"/>
          </a:xfrm>
          <a:custGeom>
            <a:avLst/>
            <a:gdLst/>
            <a:ahLst/>
            <a:cxnLst/>
            <a:rect l="l" t="t" r="r" b="b"/>
            <a:pathLst>
              <a:path w="43180" h="47625">
                <a:moveTo>
                  <a:pt x="21717" y="0"/>
                </a:moveTo>
                <a:lnTo>
                  <a:pt x="0" y="47243"/>
                </a:lnTo>
                <a:lnTo>
                  <a:pt x="42672" y="47243"/>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137"/>
          <p:cNvSpPr/>
          <p:nvPr/>
        </p:nvSpPr>
        <p:spPr>
          <a:xfrm>
            <a:off x="2802635" y="4010593"/>
            <a:ext cx="44451" cy="47625"/>
          </a:xfrm>
          <a:custGeom>
            <a:avLst/>
            <a:gdLst/>
            <a:ahLst/>
            <a:cxnLst/>
            <a:rect l="l" t="t" r="r" b="b"/>
            <a:pathLst>
              <a:path w="44450" h="47625">
                <a:moveTo>
                  <a:pt x="22097" y="0"/>
                </a:moveTo>
                <a:lnTo>
                  <a:pt x="0" y="47243"/>
                </a:lnTo>
                <a:lnTo>
                  <a:pt x="44195" y="47243"/>
                </a:lnTo>
                <a:lnTo>
                  <a:pt x="2209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138"/>
          <p:cNvSpPr/>
          <p:nvPr/>
        </p:nvSpPr>
        <p:spPr>
          <a:xfrm>
            <a:off x="3328415" y="4315393"/>
            <a:ext cx="43180" cy="47625"/>
          </a:xfrm>
          <a:custGeom>
            <a:avLst/>
            <a:gdLst/>
            <a:ahLst/>
            <a:cxnLst/>
            <a:rect l="l" t="t" r="r" b="b"/>
            <a:pathLst>
              <a:path w="43179" h="47625">
                <a:moveTo>
                  <a:pt x="21336" y="0"/>
                </a:moveTo>
                <a:lnTo>
                  <a:pt x="0" y="47243"/>
                </a:lnTo>
                <a:lnTo>
                  <a:pt x="42672" y="47243"/>
                </a:lnTo>
                <a:lnTo>
                  <a:pt x="2133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139"/>
          <p:cNvSpPr/>
          <p:nvPr/>
        </p:nvSpPr>
        <p:spPr>
          <a:xfrm>
            <a:off x="3363469" y="4347395"/>
            <a:ext cx="47625" cy="45720"/>
          </a:xfrm>
          <a:custGeom>
            <a:avLst/>
            <a:gdLst/>
            <a:ahLst/>
            <a:cxnLst/>
            <a:rect l="l" t="t" r="r" b="b"/>
            <a:pathLst>
              <a:path w="47625" h="45720">
                <a:moveTo>
                  <a:pt x="21971" y="0"/>
                </a:moveTo>
                <a:lnTo>
                  <a:pt x="0" y="45719"/>
                </a:lnTo>
                <a:lnTo>
                  <a:pt x="47244" y="45719"/>
                </a:lnTo>
                <a:lnTo>
                  <a:pt x="21971"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140"/>
          <p:cNvSpPr/>
          <p:nvPr/>
        </p:nvSpPr>
        <p:spPr>
          <a:xfrm>
            <a:off x="3378708" y="4358063"/>
            <a:ext cx="45720" cy="44451"/>
          </a:xfrm>
          <a:custGeom>
            <a:avLst/>
            <a:gdLst/>
            <a:ahLst/>
            <a:cxnLst/>
            <a:rect l="l" t="t" r="r" b="b"/>
            <a:pathLst>
              <a:path w="45720" h="44450">
                <a:moveTo>
                  <a:pt x="24511" y="0"/>
                </a:moveTo>
                <a:lnTo>
                  <a:pt x="0" y="44195"/>
                </a:lnTo>
                <a:lnTo>
                  <a:pt x="45719" y="44195"/>
                </a:lnTo>
                <a:lnTo>
                  <a:pt x="24511"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141"/>
          <p:cNvSpPr/>
          <p:nvPr/>
        </p:nvSpPr>
        <p:spPr>
          <a:xfrm>
            <a:off x="3424428" y="4382449"/>
            <a:ext cx="44451" cy="43180"/>
          </a:xfrm>
          <a:custGeom>
            <a:avLst/>
            <a:gdLst/>
            <a:ahLst/>
            <a:cxnLst/>
            <a:rect l="l" t="t" r="r" b="b"/>
            <a:pathLst>
              <a:path w="44450" h="43179">
                <a:moveTo>
                  <a:pt x="22098" y="0"/>
                </a:moveTo>
                <a:lnTo>
                  <a:pt x="0" y="42672"/>
                </a:lnTo>
                <a:lnTo>
                  <a:pt x="44196" y="42672"/>
                </a:lnTo>
                <a:lnTo>
                  <a:pt x="22098"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142"/>
          <p:cNvSpPr/>
          <p:nvPr/>
        </p:nvSpPr>
        <p:spPr>
          <a:xfrm>
            <a:off x="3432047" y="4402260"/>
            <a:ext cx="43180" cy="45720"/>
          </a:xfrm>
          <a:custGeom>
            <a:avLst/>
            <a:gdLst/>
            <a:ahLst/>
            <a:cxnLst/>
            <a:rect l="l" t="t" r="r" b="b"/>
            <a:pathLst>
              <a:path w="43179" h="45720">
                <a:moveTo>
                  <a:pt x="20954" y="0"/>
                </a:moveTo>
                <a:lnTo>
                  <a:pt x="0" y="45719"/>
                </a:lnTo>
                <a:lnTo>
                  <a:pt x="42672" y="45719"/>
                </a:lnTo>
                <a:lnTo>
                  <a:pt x="20954"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143"/>
          <p:cNvSpPr/>
          <p:nvPr/>
        </p:nvSpPr>
        <p:spPr>
          <a:xfrm>
            <a:off x="3438144" y="4425121"/>
            <a:ext cx="44451" cy="47625"/>
          </a:xfrm>
          <a:custGeom>
            <a:avLst/>
            <a:gdLst/>
            <a:ahLst/>
            <a:cxnLst/>
            <a:rect l="l" t="t" r="r" b="b"/>
            <a:pathLst>
              <a:path w="44450" h="47625">
                <a:moveTo>
                  <a:pt x="22097" y="0"/>
                </a:moveTo>
                <a:lnTo>
                  <a:pt x="0" y="47243"/>
                </a:lnTo>
                <a:lnTo>
                  <a:pt x="44195" y="47243"/>
                </a:lnTo>
                <a:lnTo>
                  <a:pt x="2209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144"/>
          <p:cNvSpPr/>
          <p:nvPr/>
        </p:nvSpPr>
        <p:spPr>
          <a:xfrm>
            <a:off x="3474721" y="4447981"/>
            <a:ext cx="43180" cy="47625"/>
          </a:xfrm>
          <a:custGeom>
            <a:avLst/>
            <a:gdLst/>
            <a:ahLst/>
            <a:cxnLst/>
            <a:rect l="l" t="t" r="r" b="b"/>
            <a:pathLst>
              <a:path w="43179" h="47625">
                <a:moveTo>
                  <a:pt x="21335" y="0"/>
                </a:moveTo>
                <a:lnTo>
                  <a:pt x="0" y="47244"/>
                </a:lnTo>
                <a:lnTo>
                  <a:pt x="42671" y="47244"/>
                </a:lnTo>
                <a:lnTo>
                  <a:pt x="2133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145"/>
          <p:cNvSpPr/>
          <p:nvPr/>
        </p:nvSpPr>
        <p:spPr>
          <a:xfrm>
            <a:off x="3496055" y="4460173"/>
            <a:ext cx="43180" cy="47625"/>
          </a:xfrm>
          <a:custGeom>
            <a:avLst/>
            <a:gdLst/>
            <a:ahLst/>
            <a:cxnLst/>
            <a:rect l="l" t="t" r="r" b="b"/>
            <a:pathLst>
              <a:path w="43179" h="47625">
                <a:moveTo>
                  <a:pt x="21717" y="0"/>
                </a:moveTo>
                <a:lnTo>
                  <a:pt x="0" y="47243"/>
                </a:lnTo>
                <a:lnTo>
                  <a:pt x="42672" y="47243"/>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146"/>
          <p:cNvSpPr/>
          <p:nvPr/>
        </p:nvSpPr>
        <p:spPr>
          <a:xfrm>
            <a:off x="3525011" y="4472365"/>
            <a:ext cx="45720" cy="47625"/>
          </a:xfrm>
          <a:custGeom>
            <a:avLst/>
            <a:gdLst/>
            <a:ahLst/>
            <a:cxnLst/>
            <a:rect l="l" t="t" r="r" b="b"/>
            <a:pathLst>
              <a:path w="45720" h="47625">
                <a:moveTo>
                  <a:pt x="24511" y="0"/>
                </a:moveTo>
                <a:lnTo>
                  <a:pt x="0" y="47243"/>
                </a:lnTo>
                <a:lnTo>
                  <a:pt x="45720" y="47243"/>
                </a:lnTo>
                <a:lnTo>
                  <a:pt x="24511"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147"/>
          <p:cNvSpPr/>
          <p:nvPr/>
        </p:nvSpPr>
        <p:spPr>
          <a:xfrm>
            <a:off x="3535679" y="4472365"/>
            <a:ext cx="43180" cy="47625"/>
          </a:xfrm>
          <a:custGeom>
            <a:avLst/>
            <a:gdLst/>
            <a:ahLst/>
            <a:cxnLst/>
            <a:rect l="l" t="t" r="r" b="b"/>
            <a:pathLst>
              <a:path w="43179" h="47625">
                <a:moveTo>
                  <a:pt x="21717" y="0"/>
                </a:moveTo>
                <a:lnTo>
                  <a:pt x="0" y="47243"/>
                </a:lnTo>
                <a:lnTo>
                  <a:pt x="42672" y="47243"/>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148"/>
          <p:cNvSpPr/>
          <p:nvPr/>
        </p:nvSpPr>
        <p:spPr>
          <a:xfrm>
            <a:off x="3543301" y="4472365"/>
            <a:ext cx="43180" cy="47625"/>
          </a:xfrm>
          <a:custGeom>
            <a:avLst/>
            <a:gdLst/>
            <a:ahLst/>
            <a:cxnLst/>
            <a:rect l="l" t="t" r="r" b="b"/>
            <a:pathLst>
              <a:path w="43179" h="47625">
                <a:moveTo>
                  <a:pt x="20954" y="0"/>
                </a:moveTo>
                <a:lnTo>
                  <a:pt x="0" y="47243"/>
                </a:lnTo>
                <a:lnTo>
                  <a:pt x="42672" y="47243"/>
                </a:lnTo>
                <a:lnTo>
                  <a:pt x="20954"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149"/>
          <p:cNvSpPr/>
          <p:nvPr/>
        </p:nvSpPr>
        <p:spPr>
          <a:xfrm>
            <a:off x="3549396" y="4472365"/>
            <a:ext cx="44451" cy="47625"/>
          </a:xfrm>
          <a:custGeom>
            <a:avLst/>
            <a:gdLst/>
            <a:ahLst/>
            <a:cxnLst/>
            <a:rect l="l" t="t" r="r" b="b"/>
            <a:pathLst>
              <a:path w="44450" h="47625">
                <a:moveTo>
                  <a:pt x="22098" y="0"/>
                </a:moveTo>
                <a:lnTo>
                  <a:pt x="0" y="47243"/>
                </a:lnTo>
                <a:lnTo>
                  <a:pt x="44195" y="47243"/>
                </a:lnTo>
                <a:lnTo>
                  <a:pt x="22098"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150"/>
          <p:cNvSpPr/>
          <p:nvPr/>
        </p:nvSpPr>
        <p:spPr>
          <a:xfrm>
            <a:off x="3613403" y="4472365"/>
            <a:ext cx="44451" cy="47625"/>
          </a:xfrm>
          <a:custGeom>
            <a:avLst/>
            <a:gdLst/>
            <a:ahLst/>
            <a:cxnLst/>
            <a:rect l="l" t="t" r="r" b="b"/>
            <a:pathLst>
              <a:path w="44450" h="47625">
                <a:moveTo>
                  <a:pt x="22098" y="0"/>
                </a:moveTo>
                <a:lnTo>
                  <a:pt x="0" y="47243"/>
                </a:lnTo>
                <a:lnTo>
                  <a:pt x="44196" y="47243"/>
                </a:lnTo>
                <a:lnTo>
                  <a:pt x="22098"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151"/>
          <p:cNvSpPr/>
          <p:nvPr/>
        </p:nvSpPr>
        <p:spPr>
          <a:xfrm>
            <a:off x="3621023" y="4472365"/>
            <a:ext cx="43180" cy="47625"/>
          </a:xfrm>
          <a:custGeom>
            <a:avLst/>
            <a:gdLst/>
            <a:ahLst/>
            <a:cxnLst/>
            <a:rect l="l" t="t" r="r" b="b"/>
            <a:pathLst>
              <a:path w="43179" h="47625">
                <a:moveTo>
                  <a:pt x="21716" y="0"/>
                </a:moveTo>
                <a:lnTo>
                  <a:pt x="0" y="47243"/>
                </a:lnTo>
                <a:lnTo>
                  <a:pt x="42672" y="47243"/>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152"/>
          <p:cNvSpPr/>
          <p:nvPr/>
        </p:nvSpPr>
        <p:spPr>
          <a:xfrm>
            <a:off x="3782567" y="4487605"/>
            <a:ext cx="43180" cy="43180"/>
          </a:xfrm>
          <a:custGeom>
            <a:avLst/>
            <a:gdLst/>
            <a:ahLst/>
            <a:cxnLst/>
            <a:rect l="l" t="t" r="r" b="b"/>
            <a:pathLst>
              <a:path w="43179" h="43179">
                <a:moveTo>
                  <a:pt x="20955" y="0"/>
                </a:moveTo>
                <a:lnTo>
                  <a:pt x="0" y="42672"/>
                </a:lnTo>
                <a:lnTo>
                  <a:pt x="42672" y="42672"/>
                </a:lnTo>
                <a:lnTo>
                  <a:pt x="2095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153"/>
          <p:cNvSpPr/>
          <p:nvPr/>
        </p:nvSpPr>
        <p:spPr>
          <a:xfrm>
            <a:off x="3788664" y="4487605"/>
            <a:ext cx="44451" cy="43180"/>
          </a:xfrm>
          <a:custGeom>
            <a:avLst/>
            <a:gdLst/>
            <a:ahLst/>
            <a:cxnLst/>
            <a:rect l="l" t="t" r="r" b="b"/>
            <a:pathLst>
              <a:path w="44450" h="43179">
                <a:moveTo>
                  <a:pt x="22098" y="0"/>
                </a:moveTo>
                <a:lnTo>
                  <a:pt x="0" y="42672"/>
                </a:lnTo>
                <a:lnTo>
                  <a:pt x="44196" y="42672"/>
                </a:lnTo>
                <a:lnTo>
                  <a:pt x="22098"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154"/>
          <p:cNvSpPr/>
          <p:nvPr/>
        </p:nvSpPr>
        <p:spPr>
          <a:xfrm>
            <a:off x="3849623" y="4487605"/>
            <a:ext cx="43180" cy="43180"/>
          </a:xfrm>
          <a:custGeom>
            <a:avLst/>
            <a:gdLst/>
            <a:ahLst/>
            <a:cxnLst/>
            <a:rect l="l" t="t" r="r" b="b"/>
            <a:pathLst>
              <a:path w="43179" h="43179">
                <a:moveTo>
                  <a:pt x="21336" y="0"/>
                </a:moveTo>
                <a:lnTo>
                  <a:pt x="0" y="42672"/>
                </a:lnTo>
                <a:lnTo>
                  <a:pt x="42672" y="42672"/>
                </a:lnTo>
                <a:lnTo>
                  <a:pt x="2133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155"/>
          <p:cNvSpPr/>
          <p:nvPr/>
        </p:nvSpPr>
        <p:spPr>
          <a:xfrm>
            <a:off x="4011168" y="4550087"/>
            <a:ext cx="41275" cy="44451"/>
          </a:xfrm>
          <a:custGeom>
            <a:avLst/>
            <a:gdLst/>
            <a:ahLst/>
            <a:cxnLst/>
            <a:rect l="l" t="t" r="r" b="b"/>
            <a:pathLst>
              <a:path w="41275" h="44450">
                <a:moveTo>
                  <a:pt x="20955" y="0"/>
                </a:moveTo>
                <a:lnTo>
                  <a:pt x="0" y="44195"/>
                </a:lnTo>
                <a:lnTo>
                  <a:pt x="41148" y="44195"/>
                </a:lnTo>
                <a:lnTo>
                  <a:pt x="2095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156"/>
          <p:cNvSpPr/>
          <p:nvPr/>
        </p:nvSpPr>
        <p:spPr>
          <a:xfrm>
            <a:off x="4046221" y="4566851"/>
            <a:ext cx="43180" cy="43180"/>
          </a:xfrm>
          <a:custGeom>
            <a:avLst/>
            <a:gdLst/>
            <a:ahLst/>
            <a:cxnLst/>
            <a:rect l="l" t="t" r="r" b="b"/>
            <a:pathLst>
              <a:path w="43179" h="43179">
                <a:moveTo>
                  <a:pt x="21716" y="0"/>
                </a:moveTo>
                <a:lnTo>
                  <a:pt x="0" y="42672"/>
                </a:lnTo>
                <a:lnTo>
                  <a:pt x="42671" y="42672"/>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157"/>
          <p:cNvSpPr/>
          <p:nvPr/>
        </p:nvSpPr>
        <p:spPr>
          <a:xfrm>
            <a:off x="4046221" y="4566851"/>
            <a:ext cx="43180" cy="43180"/>
          </a:xfrm>
          <a:custGeom>
            <a:avLst/>
            <a:gdLst/>
            <a:ahLst/>
            <a:cxnLst/>
            <a:rect l="l" t="t" r="r" b="b"/>
            <a:pathLst>
              <a:path w="43179" h="43179">
                <a:moveTo>
                  <a:pt x="21716" y="0"/>
                </a:moveTo>
                <a:lnTo>
                  <a:pt x="0" y="42672"/>
                </a:lnTo>
                <a:lnTo>
                  <a:pt x="42671" y="42672"/>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158"/>
          <p:cNvSpPr/>
          <p:nvPr/>
        </p:nvSpPr>
        <p:spPr>
          <a:xfrm>
            <a:off x="4067555" y="4566851"/>
            <a:ext cx="43180" cy="43180"/>
          </a:xfrm>
          <a:custGeom>
            <a:avLst/>
            <a:gdLst/>
            <a:ahLst/>
            <a:cxnLst/>
            <a:rect l="l" t="t" r="r" b="b"/>
            <a:pathLst>
              <a:path w="43179" h="43179">
                <a:moveTo>
                  <a:pt x="20955" y="0"/>
                </a:moveTo>
                <a:lnTo>
                  <a:pt x="0" y="42672"/>
                </a:lnTo>
                <a:lnTo>
                  <a:pt x="42672" y="42672"/>
                </a:lnTo>
                <a:lnTo>
                  <a:pt x="2095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159"/>
          <p:cNvSpPr/>
          <p:nvPr/>
        </p:nvSpPr>
        <p:spPr>
          <a:xfrm>
            <a:off x="4088891" y="4566851"/>
            <a:ext cx="43180" cy="43180"/>
          </a:xfrm>
          <a:custGeom>
            <a:avLst/>
            <a:gdLst/>
            <a:ahLst/>
            <a:cxnLst/>
            <a:rect l="l" t="t" r="r" b="b"/>
            <a:pathLst>
              <a:path w="43179" h="43179">
                <a:moveTo>
                  <a:pt x="21336" y="0"/>
                </a:moveTo>
                <a:lnTo>
                  <a:pt x="0" y="42672"/>
                </a:lnTo>
                <a:lnTo>
                  <a:pt x="42672" y="42672"/>
                </a:lnTo>
                <a:lnTo>
                  <a:pt x="2133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160"/>
          <p:cNvSpPr/>
          <p:nvPr/>
        </p:nvSpPr>
        <p:spPr>
          <a:xfrm>
            <a:off x="4096513" y="4566851"/>
            <a:ext cx="47625" cy="43180"/>
          </a:xfrm>
          <a:custGeom>
            <a:avLst/>
            <a:gdLst/>
            <a:ahLst/>
            <a:cxnLst/>
            <a:rect l="l" t="t" r="r" b="b"/>
            <a:pathLst>
              <a:path w="47625" h="43179">
                <a:moveTo>
                  <a:pt x="21971" y="0"/>
                </a:moveTo>
                <a:lnTo>
                  <a:pt x="0" y="42672"/>
                </a:lnTo>
                <a:lnTo>
                  <a:pt x="47243" y="42672"/>
                </a:lnTo>
                <a:lnTo>
                  <a:pt x="21971"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2" name="object 22"/>
          <p:cNvGraphicFramePr>
            <a:graphicFrameLocks noGrp="1"/>
          </p:cNvGraphicFramePr>
          <p:nvPr/>
        </p:nvGraphicFramePr>
        <p:xfrm>
          <a:off x="245009" y="5300395"/>
          <a:ext cx="6418690" cy="812574"/>
        </p:xfrm>
        <a:graphic>
          <a:graphicData uri="http://schemas.openxmlformats.org/drawingml/2006/table">
            <a:tbl>
              <a:tblPr firstRow="1" bandRow="1">
                <a:tableStyleId>{2D5ABB26-0587-4C30-8999-92F81FD0307C}</a:tableStyleId>
              </a:tblPr>
              <a:tblGrid>
                <a:gridCol w="1212227">
                  <a:extLst>
                    <a:ext uri="{9D8B030D-6E8A-4147-A177-3AD203B41FA5}">
                      <a16:colId xmlns:a16="http://schemas.microsoft.com/office/drawing/2014/main" val="20000"/>
                    </a:ext>
                  </a:extLst>
                </a:gridCol>
                <a:gridCol w="430809">
                  <a:extLst>
                    <a:ext uri="{9D8B030D-6E8A-4147-A177-3AD203B41FA5}">
                      <a16:colId xmlns:a16="http://schemas.microsoft.com/office/drawing/2014/main" val="20001"/>
                    </a:ext>
                  </a:extLst>
                </a:gridCol>
                <a:gridCol w="430847">
                  <a:extLst>
                    <a:ext uri="{9D8B030D-6E8A-4147-A177-3AD203B41FA5}">
                      <a16:colId xmlns:a16="http://schemas.microsoft.com/office/drawing/2014/main" val="20002"/>
                    </a:ext>
                  </a:extLst>
                </a:gridCol>
                <a:gridCol w="430847">
                  <a:extLst>
                    <a:ext uri="{9D8B030D-6E8A-4147-A177-3AD203B41FA5}">
                      <a16:colId xmlns:a16="http://schemas.microsoft.com/office/drawing/2014/main" val="20003"/>
                    </a:ext>
                  </a:extLst>
                </a:gridCol>
                <a:gridCol w="430847">
                  <a:extLst>
                    <a:ext uri="{9D8B030D-6E8A-4147-A177-3AD203B41FA5}">
                      <a16:colId xmlns:a16="http://schemas.microsoft.com/office/drawing/2014/main" val="20004"/>
                    </a:ext>
                  </a:extLst>
                </a:gridCol>
                <a:gridCol w="466027">
                  <a:extLst>
                    <a:ext uri="{9D8B030D-6E8A-4147-A177-3AD203B41FA5}">
                      <a16:colId xmlns:a16="http://schemas.microsoft.com/office/drawing/2014/main" val="20005"/>
                    </a:ext>
                  </a:extLst>
                </a:gridCol>
                <a:gridCol w="430847">
                  <a:extLst>
                    <a:ext uri="{9D8B030D-6E8A-4147-A177-3AD203B41FA5}">
                      <a16:colId xmlns:a16="http://schemas.microsoft.com/office/drawing/2014/main" val="20006"/>
                    </a:ext>
                  </a:extLst>
                </a:gridCol>
                <a:gridCol w="430847">
                  <a:extLst>
                    <a:ext uri="{9D8B030D-6E8A-4147-A177-3AD203B41FA5}">
                      <a16:colId xmlns:a16="http://schemas.microsoft.com/office/drawing/2014/main" val="20007"/>
                    </a:ext>
                  </a:extLst>
                </a:gridCol>
                <a:gridCol w="430783">
                  <a:extLst>
                    <a:ext uri="{9D8B030D-6E8A-4147-A177-3AD203B41FA5}">
                      <a16:colId xmlns:a16="http://schemas.microsoft.com/office/drawing/2014/main" val="20008"/>
                    </a:ext>
                  </a:extLst>
                </a:gridCol>
                <a:gridCol w="430960">
                  <a:extLst>
                    <a:ext uri="{9D8B030D-6E8A-4147-A177-3AD203B41FA5}">
                      <a16:colId xmlns:a16="http://schemas.microsoft.com/office/drawing/2014/main" val="20009"/>
                    </a:ext>
                  </a:extLst>
                </a:gridCol>
                <a:gridCol w="466089">
                  <a:extLst>
                    <a:ext uri="{9D8B030D-6E8A-4147-A177-3AD203B41FA5}">
                      <a16:colId xmlns:a16="http://schemas.microsoft.com/office/drawing/2014/main" val="20010"/>
                    </a:ext>
                  </a:extLst>
                </a:gridCol>
                <a:gridCol w="430932">
                  <a:extLst>
                    <a:ext uri="{9D8B030D-6E8A-4147-A177-3AD203B41FA5}">
                      <a16:colId xmlns:a16="http://schemas.microsoft.com/office/drawing/2014/main" val="20011"/>
                    </a:ext>
                  </a:extLst>
                </a:gridCol>
                <a:gridCol w="396628">
                  <a:extLst>
                    <a:ext uri="{9D8B030D-6E8A-4147-A177-3AD203B41FA5}">
                      <a16:colId xmlns:a16="http://schemas.microsoft.com/office/drawing/2014/main" val="20012"/>
                    </a:ext>
                  </a:extLst>
                </a:gridCol>
              </a:tblGrid>
              <a:tr h="230983">
                <a:tc gridSpan="13">
                  <a:txBody>
                    <a:bodyPr/>
                    <a:lstStyle/>
                    <a:p>
                      <a:pPr marL="212090">
                        <a:lnSpc>
                          <a:spcPct val="100000"/>
                        </a:lnSpc>
                        <a:tabLst>
                          <a:tab pos="2551430" algn="l"/>
                        </a:tabLst>
                      </a:pPr>
                      <a:r>
                        <a:rPr sz="1100" b="1" spc="-5">
                          <a:latin typeface="Arial"/>
                          <a:cs typeface="Arial"/>
                        </a:rPr>
                        <a:t>P</a:t>
                      </a:r>
                      <a:r>
                        <a:rPr sz="1100" b="1">
                          <a:latin typeface="Arial"/>
                          <a:cs typeface="Arial"/>
                        </a:rPr>
                        <a:t>atients</a:t>
                      </a:r>
                      <a:r>
                        <a:rPr sz="1100" b="1" spc="-5">
                          <a:latin typeface="Arial"/>
                          <a:cs typeface="Arial"/>
                        </a:rPr>
                        <a:t> a</a:t>
                      </a:r>
                      <a:r>
                        <a:rPr sz="1100" b="1">
                          <a:latin typeface="Arial"/>
                          <a:cs typeface="Arial"/>
                        </a:rPr>
                        <a:t>t </a:t>
                      </a:r>
                      <a:r>
                        <a:rPr sz="1100" b="1" spc="-5">
                          <a:latin typeface="Arial"/>
                          <a:cs typeface="Arial"/>
                        </a:rPr>
                        <a:t>r</a:t>
                      </a:r>
                      <a:r>
                        <a:rPr sz="1100" b="1">
                          <a:latin typeface="Arial"/>
                          <a:cs typeface="Arial"/>
                        </a:rPr>
                        <a:t>isk</a:t>
                      </a:r>
                      <a:r>
                        <a:rPr lang="en-GB" sz="1100" b="1">
                          <a:latin typeface="Arial"/>
                          <a:cs typeface="Arial"/>
                        </a:rPr>
                        <a:t>                                   </a:t>
                      </a:r>
                      <a:r>
                        <a:rPr sz="1200" spc="-40">
                          <a:latin typeface="Arial"/>
                          <a:cs typeface="Arial"/>
                        </a:rPr>
                        <a:t>T</a:t>
                      </a:r>
                      <a:r>
                        <a:rPr sz="1200">
                          <a:latin typeface="Arial"/>
                          <a:cs typeface="Arial"/>
                        </a:rPr>
                        <a:t>ime</a:t>
                      </a:r>
                      <a:r>
                        <a:rPr sz="1200" spc="-20">
                          <a:latin typeface="Arial"/>
                          <a:cs typeface="Arial"/>
                        </a:rPr>
                        <a:t> </a:t>
                      </a:r>
                      <a:r>
                        <a:rPr sz="1200" spc="10">
                          <a:latin typeface="Arial"/>
                          <a:cs typeface="Arial"/>
                        </a:rPr>
                        <a:t>f</a:t>
                      </a:r>
                      <a:r>
                        <a:rPr sz="1200" spc="-5">
                          <a:latin typeface="Arial"/>
                          <a:cs typeface="Arial"/>
                        </a:rPr>
                        <a:t>r</a:t>
                      </a:r>
                      <a:r>
                        <a:rPr sz="1200">
                          <a:latin typeface="Arial"/>
                          <a:cs typeface="Arial"/>
                        </a:rPr>
                        <a:t>om</a:t>
                      </a:r>
                      <a:r>
                        <a:rPr sz="1200" spc="-15">
                          <a:latin typeface="Arial"/>
                          <a:cs typeface="Arial"/>
                        </a:rPr>
                        <a:t> </a:t>
                      </a:r>
                      <a:r>
                        <a:rPr sz="1200" spc="-5">
                          <a:latin typeface="Arial"/>
                          <a:cs typeface="Arial"/>
                        </a:rPr>
                        <a:t>r</a:t>
                      </a:r>
                      <a:r>
                        <a:rPr sz="1200">
                          <a:latin typeface="Arial"/>
                          <a:cs typeface="Arial"/>
                        </a:rPr>
                        <a:t>a</a:t>
                      </a:r>
                      <a:r>
                        <a:rPr sz="1200" spc="5">
                          <a:latin typeface="Arial"/>
                          <a:cs typeface="Arial"/>
                        </a:rPr>
                        <a:t>n</a:t>
                      </a:r>
                      <a:r>
                        <a:rPr sz="1200">
                          <a:latin typeface="Arial"/>
                          <a:cs typeface="Arial"/>
                        </a:rPr>
                        <a:t>d</a:t>
                      </a:r>
                      <a:r>
                        <a:rPr sz="1200" spc="5">
                          <a:latin typeface="Arial"/>
                          <a:cs typeface="Arial"/>
                        </a:rPr>
                        <a:t>o</a:t>
                      </a:r>
                      <a:r>
                        <a:rPr sz="1200">
                          <a:latin typeface="Arial"/>
                          <a:cs typeface="Arial"/>
                        </a:rPr>
                        <a:t>mi</a:t>
                      </a:r>
                      <a:r>
                        <a:rPr sz="1200" spc="-20">
                          <a:latin typeface="Arial"/>
                          <a:cs typeface="Arial"/>
                        </a:rPr>
                        <a:t>z</a:t>
                      </a:r>
                      <a:r>
                        <a:rPr sz="1200">
                          <a:latin typeface="Arial"/>
                          <a:cs typeface="Arial"/>
                        </a:rPr>
                        <a:t>ati</a:t>
                      </a:r>
                      <a:r>
                        <a:rPr sz="1200" spc="-15">
                          <a:latin typeface="Arial"/>
                          <a:cs typeface="Arial"/>
                        </a:rPr>
                        <a:t>o</a:t>
                      </a:r>
                      <a:r>
                        <a:rPr sz="1200">
                          <a:latin typeface="Arial"/>
                          <a:cs typeface="Arial"/>
                        </a:rPr>
                        <a:t>n</a:t>
                      </a:r>
                      <a:r>
                        <a:rPr sz="1200" spc="-10">
                          <a:latin typeface="Arial"/>
                          <a:cs typeface="Arial"/>
                        </a:rPr>
                        <a:t> </a:t>
                      </a:r>
                      <a:r>
                        <a:rPr sz="1200">
                          <a:latin typeface="Arial"/>
                          <a:cs typeface="Arial"/>
                        </a:rPr>
                        <a:t>(m</a:t>
                      </a:r>
                      <a:r>
                        <a:rPr sz="1200" spc="-10">
                          <a:latin typeface="Arial"/>
                          <a:cs typeface="Arial"/>
                        </a:rPr>
                        <a:t>o</a:t>
                      </a:r>
                      <a:r>
                        <a:rPr sz="1200">
                          <a:latin typeface="Arial"/>
                          <a:cs typeface="Arial"/>
                        </a:rPr>
                        <a:t>nt</a:t>
                      </a:r>
                      <a:r>
                        <a:rPr sz="1200" spc="-10">
                          <a:latin typeface="Arial"/>
                          <a:cs typeface="Arial"/>
                        </a:rPr>
                        <a:t>h</a:t>
                      </a:r>
                      <a:r>
                        <a:rPr sz="1200">
                          <a:latin typeface="Arial"/>
                          <a:cs typeface="Arial"/>
                        </a:rPr>
                        <a:t>s)</a:t>
                      </a: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56471">
                <a:tc>
                  <a:txBody>
                    <a:bodyPr/>
                    <a:lstStyle/>
                    <a:p>
                      <a:pPr marL="146050">
                        <a:lnSpc>
                          <a:spcPct val="100000"/>
                        </a:lnSpc>
                      </a:pPr>
                      <a:r>
                        <a:rPr sz="900" b="1" spc="-7" baseline="25641">
                          <a:solidFill>
                            <a:srgbClr val="045FA9"/>
                          </a:solidFill>
                          <a:latin typeface="Arial"/>
                          <a:cs typeface="Arial"/>
                        </a:rPr>
                        <a:t>177</a:t>
                      </a:r>
                      <a:r>
                        <a:rPr sz="1100" b="1">
                          <a:solidFill>
                            <a:srgbClr val="045FA9"/>
                          </a:solidFill>
                          <a:latin typeface="Arial"/>
                          <a:cs typeface="Arial"/>
                        </a:rPr>
                        <a:t>Lu-</a:t>
                      </a:r>
                      <a:r>
                        <a:rPr sz="1100" b="1" spc="-10">
                          <a:solidFill>
                            <a:srgbClr val="045FA9"/>
                          </a:solidFill>
                          <a:latin typeface="Arial"/>
                          <a:cs typeface="Arial"/>
                        </a:rPr>
                        <a:t>PS</a:t>
                      </a:r>
                      <a:r>
                        <a:rPr sz="1100" b="1" spc="15">
                          <a:solidFill>
                            <a:srgbClr val="045FA9"/>
                          </a:solidFill>
                          <a:latin typeface="Arial"/>
                          <a:cs typeface="Arial"/>
                        </a:rPr>
                        <a:t>M</a:t>
                      </a:r>
                      <a:r>
                        <a:rPr sz="1100" b="1" spc="-35">
                          <a:solidFill>
                            <a:srgbClr val="045FA9"/>
                          </a:solidFill>
                          <a:latin typeface="Arial"/>
                          <a:cs typeface="Arial"/>
                        </a:rPr>
                        <a:t>A</a:t>
                      </a:r>
                      <a:r>
                        <a:rPr sz="1100" b="1">
                          <a:solidFill>
                            <a:srgbClr val="045FA9"/>
                          </a:solidFill>
                          <a:latin typeface="Arial"/>
                          <a:cs typeface="Arial"/>
                        </a:rPr>
                        <a:t>-</a:t>
                      </a:r>
                      <a:r>
                        <a:rPr sz="1100" b="1" spc="-5">
                          <a:solidFill>
                            <a:srgbClr val="045FA9"/>
                          </a:solidFill>
                          <a:latin typeface="Arial"/>
                          <a:cs typeface="Arial"/>
                        </a:rPr>
                        <a:t>617</a:t>
                      </a:r>
                      <a:endParaRPr sz="1100">
                        <a:latin typeface="Arial"/>
                        <a:cs typeface="Arial"/>
                      </a:endParaRPr>
                    </a:p>
                  </a:txBody>
                  <a:tcPr marL="0" marR="0" marT="0" marB="0"/>
                </a:tc>
                <a:tc>
                  <a:txBody>
                    <a:bodyPr/>
                    <a:lstStyle/>
                    <a:p>
                      <a:pPr marL="109855">
                        <a:lnSpc>
                          <a:spcPct val="100000"/>
                        </a:lnSpc>
                      </a:pPr>
                      <a:r>
                        <a:rPr sz="1100" spc="-5">
                          <a:latin typeface="Arial"/>
                          <a:cs typeface="Arial"/>
                        </a:rPr>
                        <a:t>234</a:t>
                      </a:r>
                      <a:endParaRPr sz="1100">
                        <a:latin typeface="Arial"/>
                        <a:cs typeface="Arial"/>
                      </a:endParaRPr>
                    </a:p>
                  </a:txBody>
                  <a:tcPr marL="0" marR="0" marT="0" marB="0"/>
                </a:tc>
                <a:tc>
                  <a:txBody>
                    <a:bodyPr/>
                    <a:lstStyle/>
                    <a:p>
                      <a:pPr marL="109855">
                        <a:lnSpc>
                          <a:spcPct val="100000"/>
                        </a:lnSpc>
                      </a:pPr>
                      <a:r>
                        <a:rPr sz="1100" spc="-5">
                          <a:latin typeface="Arial"/>
                          <a:cs typeface="Arial"/>
                        </a:rPr>
                        <a:t>216</a:t>
                      </a:r>
                      <a:endParaRPr sz="1100">
                        <a:latin typeface="Arial"/>
                        <a:cs typeface="Arial"/>
                      </a:endParaRPr>
                    </a:p>
                  </a:txBody>
                  <a:tcPr marL="0" marR="0" marT="0" marB="0"/>
                </a:tc>
                <a:tc>
                  <a:txBody>
                    <a:bodyPr/>
                    <a:lstStyle/>
                    <a:p>
                      <a:pPr marL="109855">
                        <a:lnSpc>
                          <a:spcPct val="100000"/>
                        </a:lnSpc>
                      </a:pPr>
                      <a:r>
                        <a:rPr sz="1100" spc="-5">
                          <a:latin typeface="Arial"/>
                          <a:cs typeface="Arial"/>
                        </a:rPr>
                        <a:t>174</a:t>
                      </a:r>
                      <a:endParaRPr sz="1100">
                        <a:latin typeface="Arial"/>
                        <a:cs typeface="Arial"/>
                      </a:endParaRPr>
                    </a:p>
                  </a:txBody>
                  <a:tcPr marL="0" marR="0" marT="0" marB="0"/>
                </a:tc>
                <a:tc>
                  <a:txBody>
                    <a:bodyPr/>
                    <a:lstStyle/>
                    <a:p>
                      <a:pPr marL="109855">
                        <a:lnSpc>
                          <a:spcPct val="100000"/>
                        </a:lnSpc>
                      </a:pPr>
                      <a:r>
                        <a:rPr sz="1100" spc="-5">
                          <a:latin typeface="Arial"/>
                          <a:cs typeface="Arial"/>
                        </a:rPr>
                        <a:t>150</a:t>
                      </a:r>
                      <a:endParaRPr sz="1100">
                        <a:latin typeface="Arial"/>
                        <a:cs typeface="Arial"/>
                      </a:endParaRPr>
                    </a:p>
                  </a:txBody>
                  <a:tcPr marL="0" marR="0" marT="0" marB="0"/>
                </a:tc>
                <a:tc>
                  <a:txBody>
                    <a:bodyPr/>
                    <a:lstStyle/>
                    <a:p>
                      <a:pPr marL="109855">
                        <a:lnSpc>
                          <a:spcPct val="100000"/>
                        </a:lnSpc>
                      </a:pPr>
                      <a:r>
                        <a:rPr sz="1100" spc="-5">
                          <a:latin typeface="Arial"/>
                          <a:cs typeface="Arial"/>
                        </a:rPr>
                        <a:t>125</a:t>
                      </a:r>
                      <a:endParaRPr sz="1100">
                        <a:latin typeface="Arial"/>
                        <a:cs typeface="Arial"/>
                      </a:endParaRPr>
                    </a:p>
                  </a:txBody>
                  <a:tcPr marL="0" marR="0" marT="0" marB="0"/>
                </a:tc>
                <a:tc>
                  <a:txBody>
                    <a:bodyPr/>
                    <a:lstStyle/>
                    <a:p>
                      <a:pPr algn="ctr">
                        <a:lnSpc>
                          <a:spcPct val="100000"/>
                        </a:lnSpc>
                      </a:pPr>
                      <a:r>
                        <a:rPr sz="1100" spc="-5">
                          <a:latin typeface="Arial"/>
                          <a:cs typeface="Arial"/>
                        </a:rPr>
                        <a:t>82</a:t>
                      </a:r>
                      <a:endParaRPr sz="1100">
                        <a:latin typeface="Arial"/>
                        <a:cs typeface="Arial"/>
                      </a:endParaRPr>
                    </a:p>
                  </a:txBody>
                  <a:tcPr marL="0" marR="0" marT="0" marB="0"/>
                </a:tc>
                <a:tc>
                  <a:txBody>
                    <a:bodyPr/>
                    <a:lstStyle/>
                    <a:p>
                      <a:pPr algn="ctr">
                        <a:lnSpc>
                          <a:spcPct val="100000"/>
                        </a:lnSpc>
                      </a:pPr>
                      <a:r>
                        <a:rPr sz="1100" spc="-5">
                          <a:latin typeface="Arial"/>
                          <a:cs typeface="Arial"/>
                        </a:rPr>
                        <a:t>64</a:t>
                      </a:r>
                      <a:endParaRPr sz="1100">
                        <a:latin typeface="Arial"/>
                        <a:cs typeface="Arial"/>
                      </a:endParaRPr>
                    </a:p>
                  </a:txBody>
                  <a:tcPr marL="0" marR="0" marT="0" marB="0"/>
                </a:tc>
                <a:tc>
                  <a:txBody>
                    <a:bodyPr/>
                    <a:lstStyle/>
                    <a:p>
                      <a:pPr algn="ctr">
                        <a:lnSpc>
                          <a:spcPct val="100000"/>
                        </a:lnSpc>
                      </a:pPr>
                      <a:r>
                        <a:rPr sz="1100" spc="-5">
                          <a:latin typeface="Arial"/>
                          <a:cs typeface="Arial"/>
                        </a:rPr>
                        <a:t>45</a:t>
                      </a:r>
                      <a:endParaRPr sz="1100">
                        <a:latin typeface="Arial"/>
                        <a:cs typeface="Arial"/>
                      </a:endParaRPr>
                    </a:p>
                  </a:txBody>
                  <a:tcPr marL="0" marR="0" marT="0" marB="0"/>
                </a:tc>
                <a:tc>
                  <a:txBody>
                    <a:bodyPr/>
                    <a:lstStyle/>
                    <a:p>
                      <a:pPr algn="ctr">
                        <a:lnSpc>
                          <a:spcPct val="100000"/>
                        </a:lnSpc>
                      </a:pPr>
                      <a:r>
                        <a:rPr sz="1100" spc="-5">
                          <a:latin typeface="Arial"/>
                          <a:cs typeface="Arial"/>
                        </a:rPr>
                        <a:t>20</a:t>
                      </a:r>
                      <a:endParaRPr sz="1100">
                        <a:latin typeface="Arial"/>
                        <a:cs typeface="Arial"/>
                      </a:endParaRPr>
                    </a:p>
                  </a:txBody>
                  <a:tcPr marL="0" marR="0" marT="0" marB="0"/>
                </a:tc>
                <a:tc>
                  <a:txBody>
                    <a:bodyPr/>
                    <a:lstStyle/>
                    <a:p>
                      <a:pPr marL="144780">
                        <a:lnSpc>
                          <a:spcPct val="100000"/>
                        </a:lnSpc>
                      </a:pPr>
                      <a:r>
                        <a:rPr sz="1100" spc="-5">
                          <a:latin typeface="Arial"/>
                          <a:cs typeface="Arial"/>
                        </a:rPr>
                        <a:t>10</a:t>
                      </a:r>
                      <a:endParaRPr sz="1100">
                        <a:latin typeface="Arial"/>
                        <a:cs typeface="Arial"/>
                      </a:endParaRPr>
                    </a:p>
                  </a:txBody>
                  <a:tcPr marL="0" marR="0" marT="0" marB="0"/>
                </a:tc>
                <a:tc>
                  <a:txBody>
                    <a:bodyPr/>
                    <a:lstStyle/>
                    <a:p>
                      <a:pPr algn="ctr">
                        <a:lnSpc>
                          <a:spcPct val="100000"/>
                        </a:lnSpc>
                      </a:pPr>
                      <a:r>
                        <a:rPr sz="1100">
                          <a:latin typeface="Arial"/>
                          <a:cs typeface="Arial"/>
                        </a:rPr>
                        <a:t>2</a:t>
                      </a:r>
                    </a:p>
                  </a:txBody>
                  <a:tcPr marL="0" marR="0" marT="0" marB="0"/>
                </a:tc>
                <a:tc>
                  <a:txBody>
                    <a:bodyPr/>
                    <a:lstStyle/>
                    <a:p>
                      <a:pPr marL="33655" algn="ctr">
                        <a:lnSpc>
                          <a:spcPct val="100000"/>
                        </a:lnSpc>
                      </a:pPr>
                      <a:r>
                        <a:rPr sz="1100">
                          <a:latin typeface="Arial"/>
                          <a:cs typeface="Arial"/>
                        </a:rPr>
                        <a:t>0</a:t>
                      </a:r>
                    </a:p>
                  </a:txBody>
                  <a:tcPr marL="0" marR="0" marT="0" marB="0"/>
                </a:tc>
                <a:extLst>
                  <a:ext uri="{0D108BD9-81ED-4DB2-BD59-A6C34878D82A}">
                    <a16:rowId xmlns:a16="http://schemas.microsoft.com/office/drawing/2014/main" val="10001"/>
                  </a:ext>
                </a:extLst>
              </a:tr>
              <a:tr h="325120">
                <a:tc>
                  <a:txBody>
                    <a:bodyPr/>
                    <a:lstStyle/>
                    <a:p>
                      <a:pPr marL="148590">
                        <a:lnSpc>
                          <a:spcPct val="100000"/>
                        </a:lnSpc>
                      </a:pPr>
                      <a:r>
                        <a:rPr sz="1100" b="1">
                          <a:solidFill>
                            <a:srgbClr val="D18311"/>
                          </a:solidFill>
                          <a:latin typeface="Arial"/>
                          <a:cs typeface="Arial"/>
                        </a:rPr>
                        <a:t>Change</a:t>
                      </a:r>
                      <a:r>
                        <a:rPr sz="1100" b="1" spc="-5">
                          <a:solidFill>
                            <a:srgbClr val="D18311"/>
                          </a:solidFill>
                          <a:latin typeface="Arial"/>
                          <a:cs typeface="Arial"/>
                        </a:rPr>
                        <a:t> </a:t>
                      </a:r>
                      <a:r>
                        <a:rPr sz="1100" b="1">
                          <a:solidFill>
                            <a:srgbClr val="D18311"/>
                          </a:solidFill>
                          <a:latin typeface="Arial"/>
                          <a:cs typeface="Arial"/>
                        </a:rPr>
                        <a:t>of </a:t>
                      </a:r>
                      <a:r>
                        <a:rPr sz="1100" b="1" spc="-40">
                          <a:solidFill>
                            <a:srgbClr val="D18311"/>
                          </a:solidFill>
                          <a:latin typeface="Arial"/>
                          <a:cs typeface="Arial"/>
                        </a:rPr>
                        <a:t>A</a:t>
                      </a:r>
                      <a:r>
                        <a:rPr sz="1100" b="1">
                          <a:solidFill>
                            <a:srgbClr val="D18311"/>
                          </a:solidFill>
                          <a:latin typeface="Arial"/>
                          <a:cs typeface="Arial"/>
                        </a:rPr>
                        <a:t>R</a:t>
                      </a:r>
                      <a:r>
                        <a:rPr sz="1100" b="1" spc="-5">
                          <a:solidFill>
                            <a:srgbClr val="D18311"/>
                          </a:solidFill>
                          <a:latin typeface="Arial"/>
                          <a:cs typeface="Arial"/>
                        </a:rPr>
                        <a:t>P</a:t>
                      </a:r>
                      <a:r>
                        <a:rPr sz="1100" b="1">
                          <a:solidFill>
                            <a:srgbClr val="D18311"/>
                          </a:solidFill>
                          <a:latin typeface="Arial"/>
                          <a:cs typeface="Arial"/>
                        </a:rPr>
                        <a:t>I</a:t>
                      </a:r>
                      <a:endParaRPr sz="1100">
                        <a:latin typeface="Arial"/>
                        <a:cs typeface="Arial"/>
                      </a:endParaRPr>
                    </a:p>
                  </a:txBody>
                  <a:tcPr marL="0" marR="0" marT="0" marB="0"/>
                </a:tc>
                <a:tc>
                  <a:txBody>
                    <a:bodyPr/>
                    <a:lstStyle/>
                    <a:p>
                      <a:pPr marL="109855">
                        <a:lnSpc>
                          <a:spcPct val="100000"/>
                        </a:lnSpc>
                      </a:pPr>
                      <a:r>
                        <a:rPr sz="1100" spc="-5">
                          <a:latin typeface="Arial"/>
                          <a:cs typeface="Arial"/>
                        </a:rPr>
                        <a:t>234</a:t>
                      </a:r>
                      <a:endParaRPr sz="1100">
                        <a:latin typeface="Arial"/>
                        <a:cs typeface="Arial"/>
                      </a:endParaRPr>
                    </a:p>
                  </a:txBody>
                  <a:tcPr marL="0" marR="0" marT="0" marB="0"/>
                </a:tc>
                <a:tc>
                  <a:txBody>
                    <a:bodyPr/>
                    <a:lstStyle/>
                    <a:p>
                      <a:pPr marL="109855">
                        <a:lnSpc>
                          <a:spcPct val="100000"/>
                        </a:lnSpc>
                      </a:pPr>
                      <a:r>
                        <a:rPr sz="1100" spc="-5">
                          <a:latin typeface="Arial"/>
                          <a:cs typeface="Arial"/>
                        </a:rPr>
                        <a:t>197</a:t>
                      </a:r>
                      <a:endParaRPr sz="1100">
                        <a:latin typeface="Arial"/>
                        <a:cs typeface="Arial"/>
                      </a:endParaRPr>
                    </a:p>
                  </a:txBody>
                  <a:tcPr marL="0" marR="0" marT="0" marB="0"/>
                </a:tc>
                <a:tc>
                  <a:txBody>
                    <a:bodyPr/>
                    <a:lstStyle/>
                    <a:p>
                      <a:pPr marL="109855">
                        <a:lnSpc>
                          <a:spcPct val="100000"/>
                        </a:lnSpc>
                      </a:pPr>
                      <a:r>
                        <a:rPr sz="1100" spc="-5">
                          <a:latin typeface="Arial"/>
                          <a:cs typeface="Arial"/>
                        </a:rPr>
                        <a:t>126</a:t>
                      </a:r>
                      <a:endParaRPr sz="1100">
                        <a:latin typeface="Arial"/>
                        <a:cs typeface="Arial"/>
                      </a:endParaRPr>
                    </a:p>
                  </a:txBody>
                  <a:tcPr marL="0" marR="0" marT="0" marB="0"/>
                </a:tc>
                <a:tc>
                  <a:txBody>
                    <a:bodyPr/>
                    <a:lstStyle/>
                    <a:p>
                      <a:pPr marL="179705">
                        <a:lnSpc>
                          <a:spcPct val="100000"/>
                        </a:lnSpc>
                      </a:pPr>
                      <a:r>
                        <a:rPr sz="1100" spc="-5">
                          <a:latin typeface="Arial"/>
                          <a:cs typeface="Arial"/>
                        </a:rPr>
                        <a:t>79</a:t>
                      </a:r>
                      <a:endParaRPr sz="1100">
                        <a:latin typeface="Arial"/>
                        <a:cs typeface="Arial"/>
                      </a:endParaRPr>
                    </a:p>
                  </a:txBody>
                  <a:tcPr marL="0" marR="0" marT="0" marB="0"/>
                </a:tc>
                <a:tc>
                  <a:txBody>
                    <a:bodyPr/>
                    <a:lstStyle/>
                    <a:p>
                      <a:pPr marL="180340">
                        <a:lnSpc>
                          <a:spcPct val="100000"/>
                        </a:lnSpc>
                      </a:pPr>
                      <a:r>
                        <a:rPr sz="1100" spc="-5">
                          <a:latin typeface="Arial"/>
                          <a:cs typeface="Arial"/>
                        </a:rPr>
                        <a:t>65</a:t>
                      </a:r>
                      <a:endParaRPr sz="1100">
                        <a:latin typeface="Arial"/>
                        <a:cs typeface="Arial"/>
                      </a:endParaRPr>
                    </a:p>
                  </a:txBody>
                  <a:tcPr marL="0" marR="0" marT="0" marB="0"/>
                </a:tc>
                <a:tc>
                  <a:txBody>
                    <a:bodyPr/>
                    <a:lstStyle/>
                    <a:p>
                      <a:pPr algn="ctr">
                        <a:lnSpc>
                          <a:spcPct val="100000"/>
                        </a:lnSpc>
                      </a:pPr>
                      <a:r>
                        <a:rPr sz="1100" spc="-5">
                          <a:latin typeface="Arial"/>
                          <a:cs typeface="Arial"/>
                        </a:rPr>
                        <a:t>36</a:t>
                      </a:r>
                      <a:endParaRPr sz="1100">
                        <a:latin typeface="Arial"/>
                        <a:cs typeface="Arial"/>
                      </a:endParaRPr>
                    </a:p>
                  </a:txBody>
                  <a:tcPr marL="0" marR="0" marT="0" marB="0"/>
                </a:tc>
                <a:tc>
                  <a:txBody>
                    <a:bodyPr/>
                    <a:lstStyle/>
                    <a:p>
                      <a:pPr algn="ctr">
                        <a:lnSpc>
                          <a:spcPct val="100000"/>
                        </a:lnSpc>
                      </a:pPr>
                      <a:r>
                        <a:rPr sz="1100" spc="-5">
                          <a:latin typeface="Arial"/>
                          <a:cs typeface="Arial"/>
                        </a:rPr>
                        <a:t>21</a:t>
                      </a:r>
                      <a:endParaRPr sz="1100">
                        <a:latin typeface="Arial"/>
                        <a:cs typeface="Arial"/>
                      </a:endParaRPr>
                    </a:p>
                  </a:txBody>
                  <a:tcPr marL="0" marR="0" marT="0" marB="0"/>
                </a:tc>
                <a:tc>
                  <a:txBody>
                    <a:bodyPr/>
                    <a:lstStyle/>
                    <a:p>
                      <a:pPr algn="ctr">
                        <a:lnSpc>
                          <a:spcPct val="100000"/>
                        </a:lnSpc>
                      </a:pPr>
                      <a:r>
                        <a:rPr sz="1100" spc="-5">
                          <a:latin typeface="Arial"/>
                          <a:cs typeface="Arial"/>
                        </a:rPr>
                        <a:t>12</a:t>
                      </a:r>
                      <a:endParaRPr sz="1100">
                        <a:latin typeface="Arial"/>
                        <a:cs typeface="Arial"/>
                      </a:endParaRPr>
                    </a:p>
                  </a:txBody>
                  <a:tcPr marL="0" marR="0" marT="0" marB="0"/>
                </a:tc>
                <a:tc>
                  <a:txBody>
                    <a:bodyPr/>
                    <a:lstStyle/>
                    <a:p>
                      <a:pPr marL="69850" algn="ctr">
                        <a:lnSpc>
                          <a:spcPct val="100000"/>
                        </a:lnSpc>
                      </a:pPr>
                      <a:r>
                        <a:rPr sz="1100">
                          <a:latin typeface="Arial"/>
                          <a:cs typeface="Arial"/>
                        </a:rPr>
                        <a:t>8</a:t>
                      </a:r>
                    </a:p>
                  </a:txBody>
                  <a:tcPr marL="0" marR="0" marT="0" marB="0"/>
                </a:tc>
                <a:tc>
                  <a:txBody>
                    <a:bodyPr/>
                    <a:lstStyle/>
                    <a:p>
                      <a:pPr marL="34925" algn="ctr">
                        <a:lnSpc>
                          <a:spcPct val="100000"/>
                        </a:lnSpc>
                      </a:pPr>
                      <a:r>
                        <a:rPr sz="1100">
                          <a:latin typeface="Arial"/>
                          <a:cs typeface="Arial"/>
                        </a:rPr>
                        <a:t>4</a:t>
                      </a:r>
                    </a:p>
                  </a:txBody>
                  <a:tcPr marL="0" marR="0" marT="0" marB="0"/>
                </a:tc>
                <a:tc>
                  <a:txBody>
                    <a:bodyPr/>
                    <a:lstStyle/>
                    <a:p>
                      <a:pPr algn="ctr">
                        <a:lnSpc>
                          <a:spcPct val="100000"/>
                        </a:lnSpc>
                      </a:pPr>
                      <a:r>
                        <a:rPr sz="1100">
                          <a:latin typeface="Arial"/>
                          <a:cs typeface="Arial"/>
                        </a:rPr>
                        <a:t>1</a:t>
                      </a:r>
                    </a:p>
                  </a:txBody>
                  <a:tcPr marL="0" marR="0" marT="0" marB="0"/>
                </a:tc>
                <a:tc>
                  <a:txBody>
                    <a:bodyPr/>
                    <a:lstStyle/>
                    <a:p>
                      <a:pPr marL="33655" algn="ctr">
                        <a:lnSpc>
                          <a:spcPct val="100000"/>
                        </a:lnSpc>
                      </a:pPr>
                      <a:r>
                        <a:rPr sz="1100">
                          <a:latin typeface="Arial"/>
                          <a:cs typeface="Arial"/>
                        </a:rPr>
                        <a:t>0</a:t>
                      </a:r>
                    </a:p>
                  </a:txBody>
                  <a:tcPr marL="0" marR="0" marT="0" marB="0"/>
                </a:tc>
                <a:extLst>
                  <a:ext uri="{0D108BD9-81ED-4DB2-BD59-A6C34878D82A}">
                    <a16:rowId xmlns:a16="http://schemas.microsoft.com/office/drawing/2014/main" val="10002"/>
                  </a:ext>
                </a:extLst>
              </a:tr>
            </a:tbl>
          </a:graphicData>
        </a:graphic>
      </p:graphicFrame>
      <p:sp>
        <p:nvSpPr>
          <p:cNvPr id="161" name="object 161"/>
          <p:cNvSpPr/>
          <p:nvPr/>
        </p:nvSpPr>
        <p:spPr>
          <a:xfrm>
            <a:off x="4136135" y="4566851"/>
            <a:ext cx="43180" cy="43180"/>
          </a:xfrm>
          <a:custGeom>
            <a:avLst/>
            <a:gdLst/>
            <a:ahLst/>
            <a:cxnLst/>
            <a:rect l="l" t="t" r="r" b="b"/>
            <a:pathLst>
              <a:path w="43179" h="43179">
                <a:moveTo>
                  <a:pt x="21716" y="0"/>
                </a:moveTo>
                <a:lnTo>
                  <a:pt x="0" y="42672"/>
                </a:lnTo>
                <a:lnTo>
                  <a:pt x="42672" y="42672"/>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162"/>
          <p:cNvSpPr/>
          <p:nvPr/>
        </p:nvSpPr>
        <p:spPr>
          <a:xfrm>
            <a:off x="4602479" y="4649149"/>
            <a:ext cx="44451" cy="43180"/>
          </a:xfrm>
          <a:custGeom>
            <a:avLst/>
            <a:gdLst/>
            <a:ahLst/>
            <a:cxnLst/>
            <a:rect l="l" t="t" r="r" b="b"/>
            <a:pathLst>
              <a:path w="44450" h="43179">
                <a:moveTo>
                  <a:pt x="22098" y="0"/>
                </a:moveTo>
                <a:lnTo>
                  <a:pt x="0" y="42672"/>
                </a:lnTo>
                <a:lnTo>
                  <a:pt x="44196" y="42672"/>
                </a:lnTo>
                <a:lnTo>
                  <a:pt x="22098"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163"/>
          <p:cNvSpPr/>
          <p:nvPr/>
        </p:nvSpPr>
        <p:spPr>
          <a:xfrm>
            <a:off x="4610101" y="4667437"/>
            <a:ext cx="43180" cy="47625"/>
          </a:xfrm>
          <a:custGeom>
            <a:avLst/>
            <a:gdLst/>
            <a:ahLst/>
            <a:cxnLst/>
            <a:rect l="l" t="t" r="r" b="b"/>
            <a:pathLst>
              <a:path w="43179" h="47625">
                <a:moveTo>
                  <a:pt x="21716" y="0"/>
                </a:moveTo>
                <a:lnTo>
                  <a:pt x="0" y="47243"/>
                </a:lnTo>
                <a:lnTo>
                  <a:pt x="42672" y="47243"/>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164"/>
          <p:cNvSpPr/>
          <p:nvPr/>
        </p:nvSpPr>
        <p:spPr>
          <a:xfrm>
            <a:off x="4610101" y="4667437"/>
            <a:ext cx="43180" cy="47625"/>
          </a:xfrm>
          <a:custGeom>
            <a:avLst/>
            <a:gdLst/>
            <a:ahLst/>
            <a:cxnLst/>
            <a:rect l="l" t="t" r="r" b="b"/>
            <a:pathLst>
              <a:path w="43179" h="47625">
                <a:moveTo>
                  <a:pt x="21716" y="0"/>
                </a:moveTo>
                <a:lnTo>
                  <a:pt x="0" y="47243"/>
                </a:lnTo>
                <a:lnTo>
                  <a:pt x="42672" y="47243"/>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165"/>
          <p:cNvSpPr/>
          <p:nvPr/>
        </p:nvSpPr>
        <p:spPr>
          <a:xfrm>
            <a:off x="4646677" y="4667437"/>
            <a:ext cx="43180" cy="47625"/>
          </a:xfrm>
          <a:custGeom>
            <a:avLst/>
            <a:gdLst/>
            <a:ahLst/>
            <a:cxnLst/>
            <a:rect l="l" t="t" r="r" b="b"/>
            <a:pathLst>
              <a:path w="43179" h="47625">
                <a:moveTo>
                  <a:pt x="21716" y="0"/>
                </a:moveTo>
                <a:lnTo>
                  <a:pt x="0" y="47243"/>
                </a:lnTo>
                <a:lnTo>
                  <a:pt x="42672" y="47243"/>
                </a:lnTo>
                <a:lnTo>
                  <a:pt x="21716"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166"/>
          <p:cNvSpPr/>
          <p:nvPr/>
        </p:nvSpPr>
        <p:spPr>
          <a:xfrm>
            <a:off x="4674108" y="4667437"/>
            <a:ext cx="44451" cy="47625"/>
          </a:xfrm>
          <a:custGeom>
            <a:avLst/>
            <a:gdLst/>
            <a:ahLst/>
            <a:cxnLst/>
            <a:rect l="l" t="t" r="r" b="b"/>
            <a:pathLst>
              <a:path w="44450" h="47625">
                <a:moveTo>
                  <a:pt x="22097" y="0"/>
                </a:moveTo>
                <a:lnTo>
                  <a:pt x="0" y="47243"/>
                </a:lnTo>
                <a:lnTo>
                  <a:pt x="44195" y="47243"/>
                </a:lnTo>
                <a:lnTo>
                  <a:pt x="2209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167"/>
          <p:cNvSpPr/>
          <p:nvPr/>
        </p:nvSpPr>
        <p:spPr>
          <a:xfrm>
            <a:off x="5061203" y="4781736"/>
            <a:ext cx="128271" cy="0"/>
          </a:xfrm>
          <a:custGeom>
            <a:avLst/>
            <a:gdLst/>
            <a:ahLst/>
            <a:cxnLst/>
            <a:rect l="l" t="t" r="r" b="b"/>
            <a:pathLst>
              <a:path w="128270">
                <a:moveTo>
                  <a:pt x="0" y="0"/>
                </a:moveTo>
                <a:lnTo>
                  <a:pt x="128016"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168"/>
          <p:cNvSpPr/>
          <p:nvPr/>
        </p:nvSpPr>
        <p:spPr>
          <a:xfrm>
            <a:off x="5231891" y="4781736"/>
            <a:ext cx="128271" cy="0"/>
          </a:xfrm>
          <a:custGeom>
            <a:avLst/>
            <a:gdLst/>
            <a:ahLst/>
            <a:cxnLst/>
            <a:rect l="l" t="t" r="r" b="b"/>
            <a:pathLst>
              <a:path w="128270">
                <a:moveTo>
                  <a:pt x="0" y="0"/>
                </a:moveTo>
                <a:lnTo>
                  <a:pt x="128016"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169"/>
          <p:cNvSpPr/>
          <p:nvPr/>
        </p:nvSpPr>
        <p:spPr>
          <a:xfrm>
            <a:off x="5402580" y="4781736"/>
            <a:ext cx="129539" cy="0"/>
          </a:xfrm>
          <a:custGeom>
            <a:avLst/>
            <a:gdLst/>
            <a:ahLst/>
            <a:cxnLst/>
            <a:rect l="l" t="t" r="r" b="b"/>
            <a:pathLst>
              <a:path w="129539">
                <a:moveTo>
                  <a:pt x="0" y="0"/>
                </a:moveTo>
                <a:lnTo>
                  <a:pt x="129540"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170"/>
          <p:cNvSpPr/>
          <p:nvPr/>
        </p:nvSpPr>
        <p:spPr>
          <a:xfrm>
            <a:off x="5574791" y="4781736"/>
            <a:ext cx="128271" cy="0"/>
          </a:xfrm>
          <a:custGeom>
            <a:avLst/>
            <a:gdLst/>
            <a:ahLst/>
            <a:cxnLst/>
            <a:rect l="l" t="t" r="r" b="b"/>
            <a:pathLst>
              <a:path w="128270">
                <a:moveTo>
                  <a:pt x="0" y="0"/>
                </a:moveTo>
                <a:lnTo>
                  <a:pt x="128016"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171"/>
          <p:cNvSpPr/>
          <p:nvPr/>
        </p:nvSpPr>
        <p:spPr>
          <a:xfrm>
            <a:off x="5747003" y="4781736"/>
            <a:ext cx="128271" cy="0"/>
          </a:xfrm>
          <a:custGeom>
            <a:avLst/>
            <a:gdLst/>
            <a:ahLst/>
            <a:cxnLst/>
            <a:rect l="l" t="t" r="r" b="b"/>
            <a:pathLst>
              <a:path w="128270">
                <a:moveTo>
                  <a:pt x="0" y="0"/>
                </a:moveTo>
                <a:lnTo>
                  <a:pt x="128016" y="0"/>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172"/>
          <p:cNvSpPr/>
          <p:nvPr/>
        </p:nvSpPr>
        <p:spPr>
          <a:xfrm>
            <a:off x="5917692" y="4781737"/>
            <a:ext cx="56515" cy="82551"/>
          </a:xfrm>
          <a:custGeom>
            <a:avLst/>
            <a:gdLst/>
            <a:ahLst/>
            <a:cxnLst/>
            <a:rect l="l" t="t" r="r" b="b"/>
            <a:pathLst>
              <a:path w="56514" h="82550">
                <a:moveTo>
                  <a:pt x="0" y="0"/>
                </a:moveTo>
                <a:lnTo>
                  <a:pt x="3302" y="0"/>
                </a:lnTo>
                <a:lnTo>
                  <a:pt x="3302" y="82296"/>
                </a:lnTo>
                <a:lnTo>
                  <a:pt x="56387" y="82296"/>
                </a:lnTo>
              </a:path>
            </a:pathLst>
          </a:custGeom>
          <a:ln w="2063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173"/>
          <p:cNvSpPr/>
          <p:nvPr/>
        </p:nvSpPr>
        <p:spPr>
          <a:xfrm>
            <a:off x="6009132" y="4850540"/>
            <a:ext cx="0" cy="27305"/>
          </a:xfrm>
          <a:custGeom>
            <a:avLst/>
            <a:gdLst/>
            <a:ahLst/>
            <a:cxnLst/>
            <a:rect l="l" t="t" r="r" b="b"/>
            <a:pathLst>
              <a:path h="27304">
                <a:moveTo>
                  <a:pt x="0" y="0"/>
                </a:moveTo>
                <a:lnTo>
                  <a:pt x="0" y="26987"/>
                </a:lnTo>
              </a:path>
            </a:pathLst>
          </a:custGeom>
          <a:ln w="3175">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174"/>
          <p:cNvSpPr/>
          <p:nvPr/>
        </p:nvSpPr>
        <p:spPr>
          <a:xfrm>
            <a:off x="5210555" y="4757353"/>
            <a:ext cx="43180" cy="47625"/>
          </a:xfrm>
          <a:custGeom>
            <a:avLst/>
            <a:gdLst/>
            <a:ahLst/>
            <a:cxnLst/>
            <a:rect l="l" t="t" r="r" b="b"/>
            <a:pathLst>
              <a:path w="43179" h="47625">
                <a:moveTo>
                  <a:pt x="21717" y="0"/>
                </a:moveTo>
                <a:lnTo>
                  <a:pt x="0" y="47244"/>
                </a:lnTo>
                <a:lnTo>
                  <a:pt x="42672" y="47244"/>
                </a:lnTo>
                <a:lnTo>
                  <a:pt x="2171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175"/>
          <p:cNvSpPr/>
          <p:nvPr/>
        </p:nvSpPr>
        <p:spPr>
          <a:xfrm>
            <a:off x="5268467" y="4757353"/>
            <a:ext cx="43180" cy="47625"/>
          </a:xfrm>
          <a:custGeom>
            <a:avLst/>
            <a:gdLst/>
            <a:ahLst/>
            <a:cxnLst/>
            <a:rect l="l" t="t" r="r" b="b"/>
            <a:pathLst>
              <a:path w="43179" h="47625">
                <a:moveTo>
                  <a:pt x="20955" y="0"/>
                </a:moveTo>
                <a:lnTo>
                  <a:pt x="0" y="47244"/>
                </a:lnTo>
                <a:lnTo>
                  <a:pt x="42672" y="47244"/>
                </a:lnTo>
                <a:lnTo>
                  <a:pt x="2095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176"/>
          <p:cNvSpPr/>
          <p:nvPr/>
        </p:nvSpPr>
        <p:spPr>
          <a:xfrm>
            <a:off x="5306567" y="4757353"/>
            <a:ext cx="43180" cy="47625"/>
          </a:xfrm>
          <a:custGeom>
            <a:avLst/>
            <a:gdLst/>
            <a:ahLst/>
            <a:cxnLst/>
            <a:rect l="l" t="t" r="r" b="b"/>
            <a:pathLst>
              <a:path w="43179" h="47625">
                <a:moveTo>
                  <a:pt x="20955" y="0"/>
                </a:moveTo>
                <a:lnTo>
                  <a:pt x="0" y="47244"/>
                </a:lnTo>
                <a:lnTo>
                  <a:pt x="42672" y="47244"/>
                </a:lnTo>
                <a:lnTo>
                  <a:pt x="20955"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177"/>
          <p:cNvSpPr/>
          <p:nvPr/>
        </p:nvSpPr>
        <p:spPr>
          <a:xfrm>
            <a:off x="5420869" y="4757353"/>
            <a:ext cx="47625" cy="47625"/>
          </a:xfrm>
          <a:custGeom>
            <a:avLst/>
            <a:gdLst/>
            <a:ahLst/>
            <a:cxnLst/>
            <a:rect l="l" t="t" r="r" b="b"/>
            <a:pathLst>
              <a:path w="47625" h="47625">
                <a:moveTo>
                  <a:pt x="21971" y="0"/>
                </a:moveTo>
                <a:lnTo>
                  <a:pt x="0" y="47244"/>
                </a:lnTo>
                <a:lnTo>
                  <a:pt x="47244" y="47244"/>
                </a:lnTo>
                <a:lnTo>
                  <a:pt x="21971"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178"/>
          <p:cNvSpPr/>
          <p:nvPr/>
        </p:nvSpPr>
        <p:spPr>
          <a:xfrm>
            <a:off x="5838444" y="4757353"/>
            <a:ext cx="44451" cy="47625"/>
          </a:xfrm>
          <a:custGeom>
            <a:avLst/>
            <a:gdLst/>
            <a:ahLst/>
            <a:cxnLst/>
            <a:rect l="l" t="t" r="r" b="b"/>
            <a:pathLst>
              <a:path w="44450" h="47625">
                <a:moveTo>
                  <a:pt x="22097" y="0"/>
                </a:moveTo>
                <a:lnTo>
                  <a:pt x="0" y="47244"/>
                </a:lnTo>
                <a:lnTo>
                  <a:pt x="44195" y="47244"/>
                </a:lnTo>
                <a:lnTo>
                  <a:pt x="22097"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179"/>
          <p:cNvSpPr/>
          <p:nvPr/>
        </p:nvSpPr>
        <p:spPr>
          <a:xfrm>
            <a:off x="5949696" y="4839648"/>
            <a:ext cx="44451" cy="44451"/>
          </a:xfrm>
          <a:custGeom>
            <a:avLst/>
            <a:gdLst/>
            <a:ahLst/>
            <a:cxnLst/>
            <a:rect l="l" t="t" r="r" b="b"/>
            <a:pathLst>
              <a:path w="44450" h="44450">
                <a:moveTo>
                  <a:pt x="22098" y="0"/>
                </a:moveTo>
                <a:lnTo>
                  <a:pt x="0" y="44196"/>
                </a:lnTo>
                <a:lnTo>
                  <a:pt x="44195" y="44196"/>
                </a:lnTo>
                <a:lnTo>
                  <a:pt x="22098"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180"/>
          <p:cNvSpPr/>
          <p:nvPr/>
        </p:nvSpPr>
        <p:spPr>
          <a:xfrm>
            <a:off x="5986272" y="4839648"/>
            <a:ext cx="41275" cy="44451"/>
          </a:xfrm>
          <a:custGeom>
            <a:avLst/>
            <a:gdLst/>
            <a:ahLst/>
            <a:cxnLst/>
            <a:rect l="l" t="t" r="r" b="b"/>
            <a:pathLst>
              <a:path w="41275" h="44450">
                <a:moveTo>
                  <a:pt x="20954" y="0"/>
                </a:moveTo>
                <a:lnTo>
                  <a:pt x="0" y="44196"/>
                </a:lnTo>
                <a:lnTo>
                  <a:pt x="41148" y="44196"/>
                </a:lnTo>
                <a:lnTo>
                  <a:pt x="20954" y="0"/>
                </a:lnTo>
                <a:close/>
              </a:path>
            </a:pathLst>
          </a:custGeom>
          <a:ln w="26987">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181"/>
          <p:cNvSpPr/>
          <p:nvPr/>
        </p:nvSpPr>
        <p:spPr>
          <a:xfrm>
            <a:off x="4803647" y="2981129"/>
            <a:ext cx="166371" cy="0"/>
          </a:xfrm>
          <a:custGeom>
            <a:avLst/>
            <a:gdLst/>
            <a:ahLst/>
            <a:cxnLst/>
            <a:rect l="l" t="t" r="r" b="b"/>
            <a:pathLst>
              <a:path w="166370">
                <a:moveTo>
                  <a:pt x="0" y="0"/>
                </a:moveTo>
                <a:lnTo>
                  <a:pt x="166115" y="0"/>
                </a:lnTo>
              </a:path>
            </a:pathLst>
          </a:custGeom>
          <a:ln w="22225">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object 182"/>
          <p:cNvSpPr/>
          <p:nvPr/>
        </p:nvSpPr>
        <p:spPr>
          <a:xfrm>
            <a:off x="4572762" y="2981129"/>
            <a:ext cx="154940" cy="0"/>
          </a:xfrm>
          <a:custGeom>
            <a:avLst/>
            <a:gdLst/>
            <a:ahLst/>
            <a:cxnLst/>
            <a:rect l="l" t="t" r="r" b="b"/>
            <a:pathLst>
              <a:path w="154939">
                <a:moveTo>
                  <a:pt x="0" y="0"/>
                </a:moveTo>
                <a:lnTo>
                  <a:pt x="154686" y="0"/>
                </a:lnTo>
              </a:path>
            </a:pathLst>
          </a:custGeom>
          <a:ln w="22225">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object 183"/>
          <p:cNvSpPr/>
          <p:nvPr/>
        </p:nvSpPr>
        <p:spPr>
          <a:xfrm>
            <a:off x="4727447" y="2942267"/>
            <a:ext cx="76200" cy="76200"/>
          </a:xfrm>
          <a:custGeom>
            <a:avLst/>
            <a:gdLst/>
            <a:ahLst/>
            <a:cxnLst/>
            <a:rect l="l" t="t" r="r" b="b"/>
            <a:pathLst>
              <a:path w="76200" h="76200">
                <a:moveTo>
                  <a:pt x="0" y="76200"/>
                </a:moveTo>
                <a:lnTo>
                  <a:pt x="76200" y="76200"/>
                </a:lnTo>
                <a:lnTo>
                  <a:pt x="76200" y="0"/>
                </a:lnTo>
                <a:lnTo>
                  <a:pt x="0" y="0"/>
                </a:lnTo>
                <a:lnTo>
                  <a:pt x="0" y="76200"/>
                </a:lnTo>
                <a:close/>
              </a:path>
            </a:pathLst>
          </a:custGeom>
          <a:solidFill>
            <a:srgbClr val="045FA9"/>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object 184"/>
          <p:cNvSpPr txBox="1"/>
          <p:nvPr/>
        </p:nvSpPr>
        <p:spPr>
          <a:xfrm>
            <a:off x="5006721" y="2895343"/>
            <a:ext cx="1156971" cy="420628"/>
          </a:xfrm>
          <a:prstGeom prst="rect">
            <a:avLst/>
          </a:prstGeom>
        </p:spPr>
        <p:txBody>
          <a:bodyPr vert="horz" wrap="square" lIns="0" tIns="0" rIns="0" bIns="0" rtlCol="0">
            <a:spAutoFit/>
          </a:bodyPr>
          <a:lstStyle/>
          <a:p>
            <a:pPr marL="1397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7" normalizeH="0" baseline="24305" noProof="0">
                <a:ln>
                  <a:noFill/>
                </a:ln>
                <a:solidFill>
                  <a:srgbClr val="045FA9"/>
                </a:solidFill>
                <a:effectLst/>
                <a:uLnTx/>
                <a:uFillTx/>
                <a:latin typeface="Arial"/>
                <a:ea typeface="+mn-ea"/>
                <a:cs typeface="Arial"/>
              </a:rPr>
              <a:t>177</a:t>
            </a:r>
            <a:r>
              <a:rPr kumimoji="0" sz="1200" b="0" i="0" u="none" strike="noStrike" kern="1200" cap="none" spc="0" normalizeH="0" baseline="0" noProof="0">
                <a:ln>
                  <a:noFill/>
                </a:ln>
                <a:solidFill>
                  <a:srgbClr val="045FA9"/>
                </a:solidFill>
                <a:effectLst/>
                <a:uLnTx/>
                <a:uFillTx/>
                <a:latin typeface="Arial"/>
                <a:ea typeface="+mn-ea"/>
                <a:cs typeface="Arial"/>
              </a:rPr>
              <a:t>Lu</a:t>
            </a:r>
            <a:r>
              <a:rPr kumimoji="0" sz="1200" b="0" i="0" u="none" strike="noStrike" kern="1200" cap="none" spc="-5" normalizeH="0" baseline="0" noProof="0">
                <a:ln>
                  <a:noFill/>
                </a:ln>
                <a:solidFill>
                  <a:srgbClr val="045FA9"/>
                </a:solidFill>
                <a:effectLst/>
                <a:uLnTx/>
                <a:uFillTx/>
                <a:latin typeface="Arial"/>
                <a:ea typeface="+mn-ea"/>
                <a:cs typeface="Arial"/>
              </a:rPr>
              <a:t>-</a:t>
            </a:r>
            <a:r>
              <a:rPr kumimoji="0" sz="1200" b="0" i="0" u="none" strike="noStrike" kern="1200" cap="none" spc="0" normalizeH="0" baseline="0" noProof="0">
                <a:ln>
                  <a:noFill/>
                </a:ln>
                <a:solidFill>
                  <a:srgbClr val="045FA9"/>
                </a:solidFill>
                <a:effectLst/>
                <a:uLnTx/>
                <a:uFillTx/>
                <a:latin typeface="Arial"/>
                <a:ea typeface="+mn-ea"/>
                <a:cs typeface="Arial"/>
              </a:rPr>
              <a:t>PS</a:t>
            </a:r>
            <a:r>
              <a:rPr kumimoji="0" sz="1200" b="0" i="0" u="none" strike="noStrike" kern="1200" cap="none" spc="-5" normalizeH="0" baseline="0" noProof="0">
                <a:ln>
                  <a:noFill/>
                </a:ln>
                <a:solidFill>
                  <a:srgbClr val="045FA9"/>
                </a:solidFill>
                <a:effectLst/>
                <a:uLnTx/>
                <a:uFillTx/>
                <a:latin typeface="Arial"/>
                <a:ea typeface="+mn-ea"/>
                <a:cs typeface="Arial"/>
              </a:rPr>
              <a:t>M</a:t>
            </a:r>
            <a:r>
              <a:rPr kumimoji="0" sz="1200" b="0" i="0" u="none" strike="noStrike" kern="1200" cap="none" spc="5" normalizeH="0" baseline="0" noProof="0">
                <a:ln>
                  <a:noFill/>
                </a:ln>
                <a:solidFill>
                  <a:srgbClr val="045FA9"/>
                </a:solidFill>
                <a:effectLst/>
                <a:uLnTx/>
                <a:uFillTx/>
                <a:latin typeface="Arial"/>
                <a:ea typeface="+mn-ea"/>
                <a:cs typeface="Arial"/>
              </a:rPr>
              <a:t>A</a:t>
            </a:r>
            <a:r>
              <a:rPr kumimoji="0" sz="1200" b="0" i="0" u="none" strike="noStrike" kern="1200" cap="none" spc="-5" normalizeH="0" baseline="0" noProof="0">
                <a:ln>
                  <a:noFill/>
                </a:ln>
                <a:solidFill>
                  <a:srgbClr val="045FA9"/>
                </a:solidFill>
                <a:effectLst/>
                <a:uLnTx/>
                <a:uFillTx/>
                <a:latin typeface="Arial"/>
                <a:ea typeface="+mn-ea"/>
                <a:cs typeface="Arial"/>
              </a:rPr>
              <a:t>-</a:t>
            </a:r>
            <a:r>
              <a:rPr kumimoji="0" sz="1200" b="0" i="0" u="none" strike="noStrike" kern="1200" cap="none" spc="0" normalizeH="0" baseline="0" noProof="0">
                <a:ln>
                  <a:noFill/>
                </a:ln>
                <a:solidFill>
                  <a:srgbClr val="045FA9"/>
                </a:solidFill>
                <a:effectLst/>
                <a:uLnTx/>
                <a:uFillTx/>
                <a:latin typeface="Arial"/>
                <a:ea typeface="+mn-ea"/>
                <a:cs typeface="Arial"/>
              </a:rPr>
              <a:t>617</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377" rtl="0" eaLnBrk="1" fontAlgn="auto" latinLnBrk="0" hangingPunct="1">
              <a:lnSpc>
                <a:spcPct val="100000"/>
              </a:lnSpc>
              <a:spcBef>
                <a:spcPts val="360"/>
              </a:spcBef>
              <a:spcAft>
                <a:spcPts val="0"/>
              </a:spcAft>
              <a:buClrTx/>
              <a:buSzTx/>
              <a:buFontTx/>
              <a:buNone/>
              <a:tabLst/>
              <a:defRPr/>
            </a:pPr>
            <a:r>
              <a:rPr kumimoji="0" sz="1200" b="0" i="0" u="none" strike="noStrike" kern="1200" cap="none" spc="0" normalizeH="0" baseline="0" noProof="0">
                <a:ln>
                  <a:noFill/>
                </a:ln>
                <a:solidFill>
                  <a:srgbClr val="D18311"/>
                </a:solidFill>
                <a:effectLst/>
                <a:uLnTx/>
                <a:uFillTx/>
                <a:latin typeface="Arial"/>
                <a:ea typeface="+mn-ea"/>
                <a:cs typeface="Arial"/>
              </a:rPr>
              <a:t>Ch</a:t>
            </a:r>
            <a:r>
              <a:rPr kumimoji="0" sz="1200" b="0" i="0" u="none" strike="noStrike" kern="1200" cap="none" spc="5" normalizeH="0" baseline="0" noProof="0">
                <a:ln>
                  <a:noFill/>
                </a:ln>
                <a:solidFill>
                  <a:srgbClr val="D18311"/>
                </a:solidFill>
                <a:effectLst/>
                <a:uLnTx/>
                <a:uFillTx/>
                <a:latin typeface="Arial"/>
                <a:ea typeface="+mn-ea"/>
                <a:cs typeface="Arial"/>
              </a:rPr>
              <a:t>a</a:t>
            </a:r>
            <a:r>
              <a:rPr kumimoji="0" sz="1200" b="0" i="0" u="none" strike="noStrike" kern="1200" cap="none" spc="0" normalizeH="0" baseline="0" noProof="0">
                <a:ln>
                  <a:noFill/>
                </a:ln>
                <a:solidFill>
                  <a:srgbClr val="D18311"/>
                </a:solidFill>
                <a:effectLst/>
                <a:uLnTx/>
                <a:uFillTx/>
                <a:latin typeface="Arial"/>
                <a:ea typeface="+mn-ea"/>
                <a:cs typeface="Arial"/>
              </a:rPr>
              <a:t>n</a:t>
            </a:r>
            <a:r>
              <a:rPr kumimoji="0" sz="1200" b="0" i="0" u="none" strike="noStrike" kern="1200" cap="none" spc="-11" normalizeH="0" baseline="0" noProof="0">
                <a:ln>
                  <a:noFill/>
                </a:ln>
                <a:solidFill>
                  <a:srgbClr val="D18311"/>
                </a:solidFill>
                <a:effectLst/>
                <a:uLnTx/>
                <a:uFillTx/>
                <a:latin typeface="Arial"/>
                <a:ea typeface="+mn-ea"/>
                <a:cs typeface="Arial"/>
              </a:rPr>
              <a:t>g</a:t>
            </a:r>
            <a:r>
              <a:rPr kumimoji="0" sz="1200" b="0" i="0" u="none" strike="noStrike" kern="1200" cap="none" spc="0" normalizeH="0" baseline="0" noProof="0">
                <a:ln>
                  <a:noFill/>
                </a:ln>
                <a:solidFill>
                  <a:srgbClr val="D18311"/>
                </a:solidFill>
                <a:effectLst/>
                <a:uLnTx/>
                <a:uFillTx/>
                <a:latin typeface="Arial"/>
                <a:ea typeface="+mn-ea"/>
                <a:cs typeface="Arial"/>
              </a:rPr>
              <a:t>e</a:t>
            </a:r>
            <a:r>
              <a:rPr kumimoji="0" sz="1200" b="0" i="0" u="none" strike="noStrike" kern="1200" cap="none" spc="-31" normalizeH="0" baseline="0" noProof="0">
                <a:ln>
                  <a:noFill/>
                </a:ln>
                <a:solidFill>
                  <a:srgbClr val="D18311"/>
                </a:solidFill>
                <a:effectLst/>
                <a:uLnTx/>
                <a:uFillTx/>
                <a:latin typeface="Arial"/>
                <a:ea typeface="+mn-ea"/>
                <a:cs typeface="Arial"/>
              </a:rPr>
              <a:t> </a:t>
            </a:r>
            <a:r>
              <a:rPr kumimoji="0" sz="1200" b="0" i="0" u="none" strike="noStrike" kern="1200" cap="none" spc="0" normalizeH="0" baseline="0" noProof="0">
                <a:ln>
                  <a:noFill/>
                </a:ln>
                <a:solidFill>
                  <a:srgbClr val="D18311"/>
                </a:solidFill>
                <a:effectLst/>
                <a:uLnTx/>
                <a:uFillTx/>
                <a:latin typeface="Arial"/>
                <a:ea typeface="+mn-ea"/>
                <a:cs typeface="Arial"/>
              </a:rPr>
              <a:t>of</a:t>
            </a:r>
            <a:r>
              <a:rPr kumimoji="0" sz="1200" b="0" i="0" u="none" strike="noStrike" kern="1200" cap="none" spc="-71" normalizeH="0" baseline="0" noProof="0">
                <a:ln>
                  <a:noFill/>
                </a:ln>
                <a:solidFill>
                  <a:srgbClr val="D18311"/>
                </a:solidFill>
                <a:effectLst/>
                <a:uLnTx/>
                <a:uFillTx/>
                <a:latin typeface="Arial"/>
                <a:ea typeface="+mn-ea"/>
                <a:cs typeface="Arial"/>
              </a:rPr>
              <a:t> </a:t>
            </a:r>
            <a:r>
              <a:rPr kumimoji="0" sz="1200" b="0" i="0" u="none" strike="noStrike" kern="1200" cap="none" spc="0" normalizeH="0" baseline="0" noProof="0">
                <a:ln>
                  <a:noFill/>
                </a:ln>
                <a:solidFill>
                  <a:srgbClr val="D18311"/>
                </a:solidFill>
                <a:effectLst/>
                <a:uLnTx/>
                <a:uFillTx/>
                <a:latin typeface="Arial"/>
                <a:ea typeface="+mn-ea"/>
                <a:cs typeface="Arial"/>
              </a:rPr>
              <a:t>ARPI</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85" name="object 185"/>
          <p:cNvSpPr/>
          <p:nvPr/>
        </p:nvSpPr>
        <p:spPr>
          <a:xfrm>
            <a:off x="4572762" y="3209729"/>
            <a:ext cx="397511" cy="0"/>
          </a:xfrm>
          <a:custGeom>
            <a:avLst/>
            <a:gdLst/>
            <a:ahLst/>
            <a:cxnLst/>
            <a:rect l="l" t="t" r="r" b="b"/>
            <a:pathLst>
              <a:path w="397510">
                <a:moveTo>
                  <a:pt x="0" y="0"/>
                </a:moveTo>
                <a:lnTo>
                  <a:pt x="397001" y="0"/>
                </a:lnTo>
              </a:path>
            </a:pathLst>
          </a:custGeom>
          <a:ln w="22225">
            <a:solidFill>
              <a:srgbClr val="E99D21"/>
            </a:solidFill>
            <a:prstDash val="sysDash"/>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object 186"/>
          <p:cNvSpPr/>
          <p:nvPr/>
        </p:nvSpPr>
        <p:spPr>
          <a:xfrm>
            <a:off x="4728209" y="3171629"/>
            <a:ext cx="76200" cy="76200"/>
          </a:xfrm>
          <a:custGeom>
            <a:avLst/>
            <a:gdLst/>
            <a:ahLst/>
            <a:cxnLst/>
            <a:rect l="l" t="t" r="r" b="b"/>
            <a:pathLst>
              <a:path w="76200" h="76200">
                <a:moveTo>
                  <a:pt x="0" y="76200"/>
                </a:moveTo>
                <a:lnTo>
                  <a:pt x="38100" y="0"/>
                </a:lnTo>
                <a:lnTo>
                  <a:pt x="76200" y="76200"/>
                </a:lnTo>
                <a:lnTo>
                  <a:pt x="0" y="76200"/>
                </a:lnTo>
                <a:close/>
              </a:path>
            </a:pathLst>
          </a:custGeom>
          <a:ln w="25400">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object 187"/>
          <p:cNvSpPr txBox="1"/>
          <p:nvPr/>
        </p:nvSpPr>
        <p:spPr>
          <a:xfrm>
            <a:off x="493968" y="1028719"/>
            <a:ext cx="11208385" cy="1000017"/>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tab pos="317492" algn="l"/>
              </a:tabLst>
              <a:defRPr/>
            </a:pPr>
            <a:r>
              <a:rPr kumimoji="0" sz="1333" b="0" i="0" u="none" strike="noStrike" kern="1200" cap="none" spc="-11" normalizeH="0" baseline="0" noProof="0">
                <a:ln>
                  <a:noFill/>
                </a:ln>
                <a:solidFill>
                  <a:prstClr val="black"/>
                </a:solidFill>
                <a:effectLst/>
                <a:uLnTx/>
                <a:uFillTx/>
                <a:latin typeface="Arial"/>
                <a:ea typeface="+mn-ea"/>
                <a:cs typeface="Arial"/>
              </a:rPr>
              <a:t>Primary</a:t>
            </a:r>
            <a:r>
              <a:rPr kumimoji="0" sz="1333" b="0" i="0" u="none" strike="noStrike" kern="1200" cap="none" spc="1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endpo</a:t>
            </a:r>
            <a:r>
              <a:rPr kumimoji="0" sz="1333" b="0" i="0" u="none" strike="noStrike" kern="1200" cap="none" spc="0" normalizeH="0" baseline="0" noProof="0">
                <a:ln>
                  <a:noFill/>
                </a:ln>
                <a:solidFill>
                  <a:prstClr val="black"/>
                </a:solidFill>
                <a:effectLst/>
                <a:uLnTx/>
                <a:uFillTx/>
                <a:latin typeface="Arial"/>
                <a:ea typeface="+mn-ea"/>
                <a:cs typeface="Arial"/>
              </a:rPr>
              <a:t>i</a:t>
            </a:r>
            <a:r>
              <a:rPr kumimoji="0" sz="1333" b="0" i="0" u="none" strike="noStrike" kern="1200" cap="none" spc="-11" normalizeH="0" baseline="0" noProof="0">
                <a:ln>
                  <a:noFill/>
                </a:ln>
                <a:solidFill>
                  <a:prstClr val="black"/>
                </a:solidFill>
                <a:effectLst/>
                <a:uLnTx/>
                <a:uFillTx/>
                <a:latin typeface="Arial"/>
                <a:ea typeface="+mn-ea"/>
                <a:cs typeface="Arial"/>
              </a:rPr>
              <a:t>nt</a:t>
            </a:r>
            <a:r>
              <a:rPr kumimoji="0" sz="1333" b="0" i="0" u="none" strike="noStrike" kern="1200" cap="none" spc="-5" normalizeH="0" baseline="0" noProof="0">
                <a:ln>
                  <a:noFill/>
                </a:ln>
                <a:solidFill>
                  <a:prstClr val="black"/>
                </a:solidFill>
                <a:effectLst/>
                <a:uLnTx/>
                <a:uFillTx/>
                <a:latin typeface="Arial"/>
                <a:ea typeface="+mn-ea"/>
                <a:cs typeface="Arial"/>
              </a:rPr>
              <a:t> </a:t>
            </a:r>
            <a:r>
              <a:rPr kumimoji="0" sz="1333" b="0" i="0" u="none" strike="noStrike" kern="1200" cap="none" spc="-31" normalizeH="0" baseline="0" noProof="0">
                <a:ln>
                  <a:noFill/>
                </a:ln>
                <a:solidFill>
                  <a:prstClr val="black"/>
                </a:solidFill>
                <a:effectLst/>
                <a:uLnTx/>
                <a:uFillTx/>
                <a:latin typeface="Arial"/>
                <a:ea typeface="+mn-ea"/>
                <a:cs typeface="Arial"/>
              </a:rPr>
              <a:t>w</a:t>
            </a:r>
            <a:r>
              <a:rPr kumimoji="0" sz="1333" b="0" i="0" u="none" strike="noStrike" kern="1200" cap="none" spc="-11" normalizeH="0" baseline="0" noProof="0">
                <a:ln>
                  <a:noFill/>
                </a:ln>
                <a:solidFill>
                  <a:prstClr val="black"/>
                </a:solidFill>
                <a:effectLst/>
                <a:uLnTx/>
                <a:uFillTx/>
                <a:latin typeface="Arial"/>
                <a:ea typeface="+mn-ea"/>
                <a:cs typeface="Arial"/>
              </a:rPr>
              <a:t>as</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met:</a:t>
            </a:r>
            <a:endParaRPr kumimoji="0" sz="1333" b="0" i="0" u="none" strike="noStrike" kern="1200" cap="none" spc="0" normalizeH="0" baseline="0" noProof="0">
              <a:ln>
                <a:noFill/>
              </a:ln>
              <a:solidFill>
                <a:prstClr val="black"/>
              </a:solidFill>
              <a:effectLst/>
              <a:uLnTx/>
              <a:uFillTx/>
              <a:latin typeface="Arial"/>
              <a:ea typeface="+mn-ea"/>
              <a:cs typeface="Arial"/>
            </a:endParaRPr>
          </a:p>
          <a:p>
            <a:pPr marL="622284" marR="0" lvl="1" indent="-304792" algn="l" defTabSz="914377" rtl="0" eaLnBrk="1" fontAlgn="auto" latinLnBrk="0" hangingPunct="1">
              <a:lnSpc>
                <a:spcPct val="100000"/>
              </a:lnSpc>
              <a:spcBef>
                <a:spcPts val="395"/>
              </a:spcBef>
              <a:spcAft>
                <a:spcPts val="0"/>
              </a:spcAft>
              <a:buClrTx/>
              <a:buSzTx/>
              <a:buFont typeface="Arial"/>
              <a:buChar char="–"/>
              <a:tabLst>
                <a:tab pos="622284" algn="l"/>
              </a:tabLst>
              <a:defRPr/>
            </a:pPr>
            <a:r>
              <a:rPr kumimoji="0" sz="1333" b="1" i="0" u="none" strike="noStrike" kern="1200" cap="none" spc="-65" normalizeH="0" baseline="0" noProof="0">
                <a:ln>
                  <a:noFill/>
                </a:ln>
                <a:solidFill>
                  <a:prstClr val="black"/>
                </a:solidFill>
                <a:effectLst/>
                <a:uLnTx/>
                <a:uFillTx/>
                <a:latin typeface="Arial"/>
                <a:ea typeface="+mn-ea"/>
                <a:cs typeface="Arial"/>
              </a:rPr>
              <a:t>A</a:t>
            </a:r>
            <a:r>
              <a:rPr kumimoji="0" sz="1333" b="1" i="0" u="none" strike="noStrike" kern="1200" cap="none" spc="-11" normalizeH="0" baseline="0" noProof="0">
                <a:ln>
                  <a:noFill/>
                </a:ln>
                <a:solidFill>
                  <a:prstClr val="black"/>
                </a:solidFill>
                <a:effectLst/>
                <a:uLnTx/>
                <a:uFillTx/>
                <a:latin typeface="Arial"/>
                <a:ea typeface="+mn-ea"/>
                <a:cs typeface="Arial"/>
              </a:rPr>
              <a:t>t</a:t>
            </a:r>
            <a:r>
              <a:rPr kumimoji="0" sz="1333" b="1" i="0" u="none" strike="noStrike" kern="1200" cap="none" spc="51" normalizeH="0" baseline="0" noProof="0">
                <a:ln>
                  <a:noFill/>
                </a:ln>
                <a:solidFill>
                  <a:prstClr val="black"/>
                </a:solidFill>
                <a:effectLst/>
                <a:uLnTx/>
                <a:uFillTx/>
                <a:latin typeface="Arial"/>
                <a:ea typeface="+mn-ea"/>
                <a:cs typeface="Arial"/>
              </a:rPr>
              <a:t> </a:t>
            </a:r>
            <a:r>
              <a:rPr kumimoji="0" sz="1333" b="1" i="0" u="none" strike="noStrike" kern="1200" cap="none" spc="-11" normalizeH="0" baseline="0" noProof="0">
                <a:ln>
                  <a:noFill/>
                </a:ln>
                <a:solidFill>
                  <a:prstClr val="black"/>
                </a:solidFill>
                <a:effectLst/>
                <a:uLnTx/>
                <a:uFillTx/>
                <a:latin typeface="Arial"/>
                <a:ea typeface="+mn-ea"/>
                <a:cs typeface="Arial"/>
              </a:rPr>
              <a:t>t</a:t>
            </a:r>
            <a:r>
              <a:rPr kumimoji="0" sz="1333" b="1" i="0" u="none" strike="noStrike" kern="1200" cap="none" spc="-20" normalizeH="0" baseline="0" noProof="0">
                <a:ln>
                  <a:noFill/>
                </a:ln>
                <a:solidFill>
                  <a:prstClr val="black"/>
                </a:solidFill>
                <a:effectLst/>
                <a:uLnTx/>
                <a:uFillTx/>
                <a:latin typeface="Arial"/>
                <a:ea typeface="+mn-ea"/>
                <a:cs typeface="Arial"/>
              </a:rPr>
              <a:t>h</a:t>
            </a:r>
            <a:r>
              <a:rPr kumimoji="0" sz="1333" b="1" i="0" u="none" strike="noStrike" kern="1200" cap="none" spc="-11" normalizeH="0" baseline="0" noProof="0">
                <a:ln>
                  <a:noFill/>
                </a:ln>
                <a:solidFill>
                  <a:prstClr val="black"/>
                </a:solidFill>
                <a:effectLst/>
                <a:uLnTx/>
                <a:uFillTx/>
                <a:latin typeface="Arial"/>
                <a:ea typeface="+mn-ea"/>
                <a:cs typeface="Arial"/>
              </a:rPr>
              <a:t>e</a:t>
            </a:r>
            <a:r>
              <a:rPr kumimoji="0" sz="1333" b="1" i="0" u="none" strike="noStrike" kern="1200" cap="none" spc="20" normalizeH="0" baseline="0" noProof="0">
                <a:ln>
                  <a:noFill/>
                </a:ln>
                <a:solidFill>
                  <a:prstClr val="black"/>
                </a:solidFill>
                <a:effectLst/>
                <a:uLnTx/>
                <a:uFillTx/>
                <a:latin typeface="Arial"/>
                <a:ea typeface="+mn-ea"/>
                <a:cs typeface="Arial"/>
              </a:rPr>
              <a:t> </a:t>
            </a:r>
            <a:r>
              <a:rPr kumimoji="0" sz="1333" b="1" i="0" u="none" strike="noStrike" kern="1200" cap="none" spc="-5" normalizeH="0" baseline="0" noProof="0">
                <a:ln>
                  <a:noFill/>
                </a:ln>
                <a:solidFill>
                  <a:prstClr val="black"/>
                </a:solidFill>
                <a:effectLst/>
                <a:uLnTx/>
                <a:uFillTx/>
                <a:latin typeface="Arial"/>
                <a:ea typeface="+mn-ea"/>
                <a:cs typeface="Arial"/>
              </a:rPr>
              <a:t>ti</a:t>
            </a:r>
            <a:r>
              <a:rPr kumimoji="0" sz="1333" b="1" i="0" u="none" strike="noStrike" kern="1200" cap="none" spc="-25" normalizeH="0" baseline="0" noProof="0">
                <a:ln>
                  <a:noFill/>
                </a:ln>
                <a:solidFill>
                  <a:prstClr val="black"/>
                </a:solidFill>
                <a:effectLst/>
                <a:uLnTx/>
                <a:uFillTx/>
                <a:latin typeface="Arial"/>
                <a:ea typeface="+mn-ea"/>
                <a:cs typeface="Arial"/>
              </a:rPr>
              <a:t>m</a:t>
            </a:r>
            <a:r>
              <a:rPr kumimoji="0" sz="1333" b="1" i="0" u="none" strike="noStrike" kern="1200" cap="none" spc="-11" normalizeH="0" baseline="0" noProof="0">
                <a:ln>
                  <a:noFill/>
                </a:ln>
                <a:solidFill>
                  <a:prstClr val="black"/>
                </a:solidFill>
                <a:effectLst/>
                <a:uLnTx/>
                <a:uFillTx/>
                <a:latin typeface="Arial"/>
                <a:ea typeface="+mn-ea"/>
                <a:cs typeface="Arial"/>
              </a:rPr>
              <a:t>e</a:t>
            </a:r>
            <a:r>
              <a:rPr kumimoji="0" sz="1333" b="1" i="0" u="none" strike="noStrike" kern="1200" cap="none" spc="20" normalizeH="0" baseline="0" noProof="0">
                <a:ln>
                  <a:noFill/>
                </a:ln>
                <a:solidFill>
                  <a:prstClr val="black"/>
                </a:solidFill>
                <a:effectLst/>
                <a:uLnTx/>
                <a:uFillTx/>
                <a:latin typeface="Arial"/>
                <a:ea typeface="+mn-ea"/>
                <a:cs typeface="Arial"/>
              </a:rPr>
              <a:t> </a:t>
            </a:r>
            <a:r>
              <a:rPr kumimoji="0" sz="1333" b="1" i="0" u="none" strike="noStrike" kern="1200" cap="none" spc="-11" normalizeH="0" baseline="0" noProof="0">
                <a:ln>
                  <a:noFill/>
                </a:ln>
                <a:solidFill>
                  <a:prstClr val="black"/>
                </a:solidFill>
                <a:effectLst/>
                <a:uLnTx/>
                <a:uFillTx/>
                <a:latin typeface="Arial"/>
                <a:ea typeface="+mn-ea"/>
                <a:cs typeface="Arial"/>
              </a:rPr>
              <a:t>of</a:t>
            </a:r>
            <a:r>
              <a:rPr kumimoji="0" sz="1333" b="1" i="0" u="none" strike="noStrike" kern="1200" cap="none" spc="15" normalizeH="0" baseline="0" noProof="0">
                <a:ln>
                  <a:noFill/>
                </a:ln>
                <a:solidFill>
                  <a:prstClr val="black"/>
                </a:solidFill>
                <a:effectLst/>
                <a:uLnTx/>
                <a:uFillTx/>
                <a:latin typeface="Arial"/>
                <a:ea typeface="+mn-ea"/>
                <a:cs typeface="Arial"/>
              </a:rPr>
              <a:t> </a:t>
            </a:r>
            <a:r>
              <a:rPr kumimoji="0" sz="1333" b="1" i="0" u="none" strike="noStrike" kern="1200" cap="none" spc="-11" normalizeH="0" baseline="0" noProof="0">
                <a:ln>
                  <a:noFill/>
                </a:ln>
                <a:solidFill>
                  <a:prstClr val="black"/>
                </a:solidFill>
                <a:effectLst/>
                <a:uLnTx/>
                <a:uFillTx/>
                <a:latin typeface="Arial"/>
                <a:ea typeface="+mn-ea"/>
                <a:cs typeface="Arial"/>
              </a:rPr>
              <a:t>primary</a:t>
            </a:r>
            <a:r>
              <a:rPr kumimoji="0" sz="1333" b="1" i="0" u="none" strike="noStrike" kern="1200" cap="none" spc="20" normalizeH="0" baseline="0" noProof="0">
                <a:ln>
                  <a:noFill/>
                </a:ln>
                <a:solidFill>
                  <a:prstClr val="black"/>
                </a:solidFill>
                <a:effectLst/>
                <a:uLnTx/>
                <a:uFillTx/>
                <a:latin typeface="Arial"/>
                <a:ea typeface="+mn-ea"/>
                <a:cs typeface="Arial"/>
              </a:rPr>
              <a:t> </a:t>
            </a:r>
            <a:r>
              <a:rPr kumimoji="0" sz="1333" b="1" i="0" u="none" strike="noStrike" kern="1200" cap="none" spc="-11" normalizeH="0" baseline="0" noProof="0">
                <a:ln>
                  <a:noFill/>
                </a:ln>
                <a:solidFill>
                  <a:prstClr val="black"/>
                </a:solidFill>
                <a:effectLst/>
                <a:uLnTx/>
                <a:uFillTx/>
                <a:latin typeface="Arial"/>
                <a:ea typeface="+mn-ea"/>
                <a:cs typeface="Arial"/>
              </a:rPr>
              <a:t>anal</a:t>
            </a:r>
            <a:r>
              <a:rPr kumimoji="0" sz="1333" b="1" i="0" u="none" strike="noStrike" kern="1200" cap="none" spc="-45" normalizeH="0" baseline="0" noProof="0">
                <a:ln>
                  <a:noFill/>
                </a:ln>
                <a:solidFill>
                  <a:prstClr val="black"/>
                </a:solidFill>
                <a:effectLst/>
                <a:uLnTx/>
                <a:uFillTx/>
                <a:latin typeface="Arial"/>
                <a:ea typeface="+mn-ea"/>
                <a:cs typeface="Arial"/>
              </a:rPr>
              <a:t>y</a:t>
            </a:r>
            <a:r>
              <a:rPr kumimoji="0" sz="1333" b="1" i="0" u="none" strike="noStrike" kern="1200" cap="none" spc="-11" normalizeH="0" baseline="0" noProof="0">
                <a:ln>
                  <a:noFill/>
                </a:ln>
                <a:solidFill>
                  <a:prstClr val="black"/>
                </a:solidFill>
                <a:effectLst/>
                <a:uLnTx/>
                <a:uFillTx/>
                <a:latin typeface="Arial"/>
                <a:ea typeface="+mn-ea"/>
                <a:cs typeface="Arial"/>
              </a:rPr>
              <a:t>sis</a:t>
            </a:r>
            <a:r>
              <a:rPr kumimoji="0" sz="1333" b="1" i="0" u="none" strike="noStrike" kern="1200" cap="none" spc="2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a:t>
            </a:r>
            <a:r>
              <a:rPr kumimoji="0" sz="1333" b="0" i="0" u="none" strike="noStrike" kern="1200" cap="none" spc="-25" normalizeH="0" baseline="0" noProof="0">
                <a:ln>
                  <a:noFill/>
                </a:ln>
                <a:solidFill>
                  <a:prstClr val="black"/>
                </a:solidFill>
                <a:effectLst/>
                <a:uLnTx/>
                <a:uFillTx/>
                <a:latin typeface="Arial"/>
                <a:ea typeface="+mn-ea"/>
                <a:cs typeface="Arial"/>
              </a:rPr>
              <a:t>D</a:t>
            </a:r>
            <a:r>
              <a:rPr kumimoji="0" sz="1333" b="0" i="0" u="none" strike="noStrike" kern="1200" cap="none" spc="-15" normalizeH="0" baseline="0" noProof="0">
                <a:ln>
                  <a:noFill/>
                </a:ln>
                <a:solidFill>
                  <a:prstClr val="black"/>
                </a:solidFill>
                <a:effectLst/>
                <a:uLnTx/>
                <a:uFillTx/>
                <a:latin typeface="Arial"/>
                <a:ea typeface="+mn-ea"/>
                <a:cs typeface="Arial"/>
              </a:rPr>
              <a:t>CO</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25" normalizeH="0" baseline="0" noProof="0">
                <a:ln>
                  <a:noFill/>
                </a:ln>
                <a:solidFill>
                  <a:prstClr val="black"/>
                </a:solidFill>
                <a:effectLst/>
                <a:uLnTx/>
                <a:uFillTx/>
                <a:latin typeface="Arial"/>
                <a:ea typeface="+mn-ea"/>
                <a:cs typeface="Arial"/>
              </a:rPr>
              <a:t>O</a:t>
            </a:r>
            <a:r>
              <a:rPr kumimoji="0" sz="1333" b="0" i="0" u="none" strike="noStrike" kern="1200" cap="none" spc="-11" normalizeH="0" baseline="0" noProof="0">
                <a:ln>
                  <a:noFill/>
                </a:ln>
                <a:solidFill>
                  <a:prstClr val="black"/>
                </a:solidFill>
                <a:effectLst/>
                <a:uLnTx/>
                <a:uFillTx/>
                <a:latin typeface="Arial"/>
                <a:ea typeface="+mn-ea"/>
                <a:cs typeface="Arial"/>
              </a:rPr>
              <a:t>ctober</a:t>
            </a:r>
            <a:r>
              <a:rPr kumimoji="0" sz="1333" b="0" i="0" u="none" strike="noStrike" kern="1200" cap="none" spc="2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2,</a:t>
            </a:r>
            <a:r>
              <a:rPr kumimoji="0" sz="1333" b="0" i="0" u="none" strike="noStrike" kern="1200" cap="none" spc="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2022</a:t>
            </a:r>
            <a:r>
              <a:rPr kumimoji="0" sz="1333" b="0" i="0" u="none" strike="noStrike" kern="1200" cap="none" spc="-20" normalizeH="0" baseline="0" noProof="0">
                <a:ln>
                  <a:noFill/>
                </a:ln>
                <a:solidFill>
                  <a:prstClr val="black"/>
                </a:solidFill>
                <a:effectLst/>
                <a:uLnTx/>
                <a:uFillTx/>
                <a:latin typeface="Arial"/>
                <a:ea typeface="+mn-ea"/>
                <a:cs typeface="Arial"/>
              </a:rPr>
              <a:t>)</a:t>
            </a:r>
            <a:r>
              <a:rPr kumimoji="0" sz="1333" b="0" i="0" u="none" strike="noStrike" kern="1200" cap="none" spc="-5" normalizeH="0" baseline="0" noProof="0">
                <a:ln>
                  <a:noFill/>
                </a:ln>
                <a:solidFill>
                  <a:prstClr val="black"/>
                </a:solidFill>
                <a:effectLst/>
                <a:uLnTx/>
                <a:uFillTx/>
                <a:latin typeface="Arial"/>
                <a:ea typeface="+mn-ea"/>
                <a:cs typeface="Arial"/>
              </a:rPr>
              <a:t>:</a:t>
            </a:r>
            <a:r>
              <a:rPr kumimoji="0" sz="1333" b="0" i="0" u="none" strike="noStrike" kern="1200" cap="none" spc="25" normalizeH="0" baseline="0" noProof="0">
                <a:ln>
                  <a:noFill/>
                </a:ln>
                <a:solidFill>
                  <a:prstClr val="black"/>
                </a:solidFill>
                <a:effectLst/>
                <a:uLnTx/>
                <a:uFillTx/>
                <a:latin typeface="Arial"/>
                <a:ea typeface="+mn-ea"/>
                <a:cs typeface="Arial"/>
              </a:rPr>
              <a:t> </a:t>
            </a:r>
            <a:r>
              <a:rPr kumimoji="0" sz="1333" b="1" i="0" u="none" strike="noStrike" kern="1200" cap="none" spc="-15" normalizeH="0" baseline="0" noProof="0">
                <a:ln>
                  <a:noFill/>
                </a:ln>
                <a:solidFill>
                  <a:prstClr val="black"/>
                </a:solidFill>
                <a:effectLst/>
                <a:uLnTx/>
                <a:uFillTx/>
                <a:latin typeface="Arial"/>
                <a:ea typeface="+mn-ea"/>
                <a:cs typeface="Arial"/>
              </a:rPr>
              <a:t>HR</a:t>
            </a:r>
            <a:r>
              <a:rPr kumimoji="0" sz="1333" b="1" i="0" u="none" strike="noStrike" kern="1200" cap="none" spc="-5" normalizeH="0" baseline="0" noProof="0">
                <a:ln>
                  <a:noFill/>
                </a:ln>
                <a:solidFill>
                  <a:prstClr val="black"/>
                </a:solidFill>
                <a:effectLst/>
                <a:uLnTx/>
                <a:uFillTx/>
                <a:latin typeface="Arial"/>
                <a:ea typeface="+mn-ea"/>
                <a:cs typeface="Arial"/>
              </a:rPr>
              <a:t> </a:t>
            </a:r>
            <a:r>
              <a:rPr kumimoji="0" sz="1333" b="1" i="0" u="none" strike="noStrike" kern="1200" cap="none" spc="25" normalizeH="0" baseline="0" noProof="0">
                <a:ln>
                  <a:noFill/>
                </a:ln>
                <a:solidFill>
                  <a:prstClr val="black"/>
                </a:solidFill>
                <a:effectLst/>
                <a:uLnTx/>
                <a:uFillTx/>
                <a:latin typeface="Arial"/>
                <a:ea typeface="+mn-ea"/>
                <a:cs typeface="Arial"/>
              </a:rPr>
              <a:t>w</a:t>
            </a:r>
            <a:r>
              <a:rPr kumimoji="0" sz="1333" b="1" i="0" u="none" strike="noStrike" kern="1200" cap="none" spc="-11" normalizeH="0" baseline="0" noProof="0">
                <a:ln>
                  <a:noFill/>
                </a:ln>
                <a:solidFill>
                  <a:prstClr val="black"/>
                </a:solidFill>
                <a:effectLst/>
                <a:uLnTx/>
                <a:uFillTx/>
                <a:latin typeface="Arial"/>
                <a:ea typeface="+mn-ea"/>
                <a:cs typeface="Arial"/>
              </a:rPr>
              <a:t>as</a:t>
            </a:r>
            <a:r>
              <a:rPr kumimoji="0" sz="1333" b="1" i="0" u="none" strike="noStrike" kern="1200" cap="none" spc="-35" normalizeH="0" baseline="0" noProof="0">
                <a:ln>
                  <a:noFill/>
                </a:ln>
                <a:solidFill>
                  <a:prstClr val="black"/>
                </a:solidFill>
                <a:effectLst/>
                <a:uLnTx/>
                <a:uFillTx/>
                <a:latin typeface="Arial"/>
                <a:ea typeface="+mn-ea"/>
                <a:cs typeface="Arial"/>
              </a:rPr>
              <a:t> </a:t>
            </a:r>
            <a:r>
              <a:rPr kumimoji="0" sz="1333" b="1" i="0" u="none" strike="noStrike" kern="1200" cap="none" spc="-11" normalizeH="0" baseline="0" noProof="0">
                <a:ln>
                  <a:noFill/>
                </a:ln>
                <a:solidFill>
                  <a:prstClr val="black"/>
                </a:solidFill>
                <a:effectLst/>
                <a:uLnTx/>
                <a:uFillTx/>
                <a:latin typeface="Arial"/>
                <a:ea typeface="+mn-ea"/>
                <a:cs typeface="Arial"/>
              </a:rPr>
              <a:t>0.41</a:t>
            </a:r>
            <a:r>
              <a:rPr kumimoji="0" sz="1333" b="1" i="0" u="none" strike="noStrike" kern="1200" cap="none" spc="0"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a:t>
            </a:r>
            <a:r>
              <a:rPr kumimoji="0" sz="1333" b="0" i="0" u="none" strike="noStrike" kern="1200" cap="none" spc="-15" normalizeH="0" baseline="0" noProof="0">
                <a:ln>
                  <a:noFill/>
                </a:ln>
                <a:solidFill>
                  <a:prstClr val="black"/>
                </a:solidFill>
                <a:effectLst/>
                <a:uLnTx/>
                <a:uFillTx/>
                <a:latin typeface="Arial"/>
                <a:ea typeface="+mn-ea"/>
                <a:cs typeface="Arial"/>
              </a:rPr>
              <a:t>95%</a:t>
            </a:r>
            <a:r>
              <a:rPr kumimoji="0" sz="1333" b="0" i="0" u="none" strike="noStrike" kern="1200" cap="none" spc="1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CI:</a:t>
            </a:r>
            <a:r>
              <a:rPr kumimoji="0" sz="1333" b="0" i="0" u="none" strike="noStrike" kern="1200" cap="none" spc="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0.29,</a:t>
            </a:r>
            <a:r>
              <a:rPr kumimoji="0" sz="1333" b="0" i="0" u="none" strike="noStrike" kern="1200" cap="none" spc="1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0.56</a:t>
            </a:r>
            <a:r>
              <a:rPr kumimoji="0" sz="1333" b="0" i="0" u="none" strike="noStrike" kern="1200" cap="none" spc="-20" normalizeH="0" baseline="0" noProof="0">
                <a:ln>
                  <a:noFill/>
                </a:ln>
                <a:solidFill>
                  <a:prstClr val="black"/>
                </a:solidFill>
                <a:effectLst/>
                <a:uLnTx/>
                <a:uFillTx/>
                <a:latin typeface="Arial"/>
                <a:ea typeface="+mn-ea"/>
                <a:cs typeface="Arial"/>
              </a:rPr>
              <a:t>)</a:t>
            </a:r>
            <a:r>
              <a:rPr kumimoji="0" sz="1333" b="0" i="0" u="none" strike="noStrike" kern="1200" cap="none" spc="-5" normalizeH="0" baseline="0" noProof="0">
                <a:ln>
                  <a:noFill/>
                </a:ln>
                <a:solidFill>
                  <a:prstClr val="black"/>
                </a:solidFill>
                <a:effectLst/>
                <a:uLnTx/>
                <a:uFillTx/>
                <a:latin typeface="Arial"/>
                <a:ea typeface="+mn-ea"/>
                <a:cs typeface="Arial"/>
              </a:rPr>
              <a:t>;</a:t>
            </a:r>
            <a:r>
              <a:rPr kumimoji="0" sz="1333" b="0" i="0" u="none" strike="noStrike" kern="1200" cap="none" spc="25" normalizeH="0" baseline="0" noProof="0">
                <a:ln>
                  <a:noFill/>
                </a:ln>
                <a:solidFill>
                  <a:prstClr val="black"/>
                </a:solidFill>
                <a:effectLst/>
                <a:uLnTx/>
                <a:uFillTx/>
                <a:latin typeface="Arial"/>
                <a:ea typeface="+mn-ea"/>
                <a:cs typeface="Arial"/>
              </a:rPr>
              <a:t> </a:t>
            </a:r>
            <a:r>
              <a:rPr kumimoji="0" sz="1333" b="0" i="1" u="none" strike="noStrike" kern="1200" cap="none" spc="-15" normalizeH="0" baseline="0" noProof="0">
                <a:ln>
                  <a:noFill/>
                </a:ln>
                <a:solidFill>
                  <a:prstClr val="black"/>
                </a:solidFill>
                <a:effectLst/>
                <a:uLnTx/>
                <a:uFillTx/>
                <a:latin typeface="Arial"/>
                <a:ea typeface="+mn-ea"/>
                <a:cs typeface="Arial"/>
              </a:rPr>
              <a:t>P</a:t>
            </a:r>
            <a:r>
              <a:rPr kumimoji="0" sz="1333" b="0" i="1" u="none" strike="noStrike" kern="1200" cap="none" spc="-60" normalizeH="0" baseline="0" noProof="0">
                <a:ln>
                  <a:noFill/>
                </a:ln>
                <a:solidFill>
                  <a:prstClr val="black"/>
                </a:solidFill>
                <a:effectLst/>
                <a:uLnTx/>
                <a:uFillTx/>
                <a:latin typeface="Arial"/>
                <a:ea typeface="+mn-ea"/>
                <a:cs typeface="Arial"/>
              </a:rPr>
              <a:t> </a:t>
            </a:r>
            <a:r>
              <a:rPr kumimoji="0" sz="1333" b="0" i="1" u="none" strike="noStrike" kern="1200" cap="none" spc="-11" normalizeH="0" baseline="0" noProof="0">
                <a:ln>
                  <a:noFill/>
                </a:ln>
                <a:solidFill>
                  <a:prstClr val="black"/>
                </a:solidFill>
                <a:effectLst/>
                <a:uLnTx/>
                <a:uFillTx/>
                <a:latin typeface="Arial"/>
                <a:ea typeface="+mn-ea"/>
                <a:cs typeface="Arial"/>
              </a:rPr>
              <a:t>&lt;</a:t>
            </a:r>
            <a:r>
              <a:rPr kumimoji="0" sz="1333" b="0" i="1"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5" normalizeH="0" baseline="0" noProof="0">
                <a:ln>
                  <a:noFill/>
                </a:ln>
                <a:solidFill>
                  <a:prstClr val="black"/>
                </a:solidFill>
                <a:effectLst/>
                <a:uLnTx/>
                <a:uFillTx/>
                <a:latin typeface="Arial"/>
                <a:ea typeface="+mn-ea"/>
                <a:cs typeface="Arial"/>
              </a:rPr>
              <a:t>.0001</a:t>
            </a:r>
            <a:endParaRPr kumimoji="0" sz="1333" b="0" i="0" u="none" strike="noStrike" kern="1200" cap="none" spc="0" normalizeH="0" baseline="0" noProof="0">
              <a:ln>
                <a:noFill/>
              </a:ln>
              <a:solidFill>
                <a:prstClr val="black"/>
              </a:solidFill>
              <a:effectLst/>
              <a:uLnTx/>
              <a:uFillTx/>
              <a:latin typeface="Arial"/>
              <a:ea typeface="+mn-ea"/>
              <a:cs typeface="Arial"/>
            </a:endParaRPr>
          </a:p>
          <a:p>
            <a:pPr marL="622284" marR="0" lvl="1" indent="-304792" algn="l" defTabSz="914377" rtl="0" eaLnBrk="1" fontAlgn="auto" latinLnBrk="0" hangingPunct="1">
              <a:lnSpc>
                <a:spcPct val="100000"/>
              </a:lnSpc>
              <a:spcBef>
                <a:spcPts val="900"/>
              </a:spcBef>
              <a:spcAft>
                <a:spcPts val="0"/>
              </a:spcAft>
              <a:buClrTx/>
              <a:buSzTx/>
              <a:buFont typeface="Arial"/>
              <a:buChar char="–"/>
              <a:tabLst>
                <a:tab pos="622284" algn="l"/>
              </a:tabLst>
              <a:defRPr/>
            </a:pPr>
            <a:r>
              <a:rPr kumimoji="0" sz="1333" b="0" i="0" u="none" strike="noStrike" kern="1200" cap="none" spc="-11" normalizeH="0" baseline="0" noProof="0">
                <a:ln>
                  <a:noFill/>
                </a:ln>
                <a:solidFill>
                  <a:prstClr val="black"/>
                </a:solidFill>
                <a:effectLst/>
                <a:uLnTx/>
                <a:uFillTx/>
                <a:latin typeface="Arial"/>
                <a:ea typeface="+mn-ea"/>
                <a:cs typeface="Arial"/>
              </a:rPr>
              <a:t>At</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the</a:t>
            </a:r>
            <a:r>
              <a:rPr kumimoji="0" sz="1333" b="0" i="0" u="none" strike="noStrike" kern="1200" cap="none" spc="0"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time</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of</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5" normalizeH="0" baseline="0" noProof="0">
                <a:ln>
                  <a:noFill/>
                </a:ln>
                <a:solidFill>
                  <a:prstClr val="black"/>
                </a:solidFill>
                <a:effectLst/>
                <a:uLnTx/>
                <a:uFillTx/>
                <a:latin typeface="Arial"/>
                <a:ea typeface="+mn-ea"/>
                <a:cs typeface="Arial"/>
              </a:rPr>
              <a:t>s</a:t>
            </a:r>
            <a:r>
              <a:rPr kumimoji="0" sz="1333" b="0" i="0" u="none" strike="noStrike" kern="1200" cap="none" spc="-11" normalizeH="0" baseline="0" noProof="0">
                <a:ln>
                  <a:noFill/>
                </a:ln>
                <a:solidFill>
                  <a:prstClr val="black"/>
                </a:solidFill>
                <a:effectLst/>
                <a:uLnTx/>
                <a:uFillTx/>
                <a:latin typeface="Arial"/>
                <a:ea typeface="+mn-ea"/>
                <a:cs typeface="Arial"/>
              </a:rPr>
              <a:t>e</a:t>
            </a:r>
            <a:r>
              <a:rPr kumimoji="0" sz="1333" b="0" i="0" u="none" strike="noStrike" kern="1200" cap="none" spc="-5" normalizeH="0" baseline="0" noProof="0">
                <a:ln>
                  <a:noFill/>
                </a:ln>
                <a:solidFill>
                  <a:prstClr val="black"/>
                </a:solidFill>
                <a:effectLst/>
                <a:uLnTx/>
                <a:uFillTx/>
                <a:latin typeface="Arial"/>
                <a:ea typeface="+mn-ea"/>
                <a:cs typeface="Arial"/>
              </a:rPr>
              <a:t>c</a:t>
            </a:r>
            <a:r>
              <a:rPr kumimoji="0" sz="1333" b="0" i="0" u="none" strike="noStrike" kern="1200" cap="none" spc="-11" normalizeH="0" baseline="0" noProof="0">
                <a:ln>
                  <a:noFill/>
                </a:ln>
                <a:solidFill>
                  <a:prstClr val="black"/>
                </a:solidFill>
                <a:effectLst/>
                <a:uLnTx/>
                <a:uFillTx/>
                <a:latin typeface="Arial"/>
                <a:ea typeface="+mn-ea"/>
                <a:cs typeface="Arial"/>
              </a:rPr>
              <a:t>ond</a:t>
            </a:r>
            <a:r>
              <a:rPr kumimoji="0" sz="1333" b="0" i="0" u="none" strike="noStrike" kern="1200" cap="none" spc="-5" normalizeH="0" baseline="0" noProof="0">
                <a:ln>
                  <a:noFill/>
                </a:ln>
                <a:solidFill>
                  <a:prstClr val="black"/>
                </a:solidFill>
                <a:effectLst/>
                <a:uLnTx/>
                <a:uFillTx/>
                <a:latin typeface="Arial"/>
                <a:ea typeface="+mn-ea"/>
                <a:cs typeface="Arial"/>
              </a:rPr>
              <a:t> </a:t>
            </a:r>
            <a:r>
              <a:rPr kumimoji="0" sz="1333" b="0" i="0" u="none" strike="noStrike" kern="1200" cap="none" spc="0" normalizeH="0" baseline="0" noProof="0">
                <a:ln>
                  <a:noFill/>
                </a:ln>
                <a:solidFill>
                  <a:prstClr val="black"/>
                </a:solidFill>
                <a:effectLst/>
                <a:uLnTx/>
                <a:uFillTx/>
                <a:latin typeface="Arial"/>
                <a:ea typeface="+mn-ea"/>
                <a:cs typeface="Arial"/>
              </a:rPr>
              <a:t>i</a:t>
            </a:r>
            <a:r>
              <a:rPr kumimoji="0" sz="1333" b="0" i="0" u="none" strike="noStrike" kern="1200" cap="none" spc="-11" normalizeH="0" baseline="0" noProof="0">
                <a:ln>
                  <a:noFill/>
                </a:ln>
                <a:solidFill>
                  <a:prstClr val="black"/>
                </a:solidFill>
                <a:effectLst/>
                <a:uLnTx/>
                <a:uFillTx/>
                <a:latin typeface="Arial"/>
                <a:ea typeface="+mn-ea"/>
                <a:cs typeface="Arial"/>
              </a:rPr>
              <a:t>nterim</a:t>
            </a:r>
            <a:r>
              <a:rPr kumimoji="0" sz="1333" b="0" i="0" u="none" strike="noStrike" kern="1200" cap="none" spc="0" normalizeH="0" baseline="0" noProof="0">
                <a:ln>
                  <a:noFill/>
                </a:ln>
                <a:solidFill>
                  <a:prstClr val="black"/>
                </a:solidFill>
                <a:effectLst/>
                <a:uLnTx/>
                <a:uFillTx/>
                <a:latin typeface="Arial"/>
                <a:ea typeface="+mn-ea"/>
                <a:cs typeface="Arial"/>
              </a:rPr>
              <a:t> </a:t>
            </a:r>
            <a:r>
              <a:rPr kumimoji="0" sz="1333" b="0" i="0" u="none" strike="noStrike" kern="1200" cap="none" spc="-15" normalizeH="0" baseline="0" noProof="0">
                <a:ln>
                  <a:noFill/>
                </a:ln>
                <a:solidFill>
                  <a:prstClr val="black"/>
                </a:solidFill>
                <a:effectLst/>
                <a:uLnTx/>
                <a:uFillTx/>
                <a:latin typeface="Arial"/>
                <a:ea typeface="+mn-ea"/>
                <a:cs typeface="Arial"/>
              </a:rPr>
              <a:t>OS</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ana</a:t>
            </a:r>
            <a:r>
              <a:rPr kumimoji="0" sz="1333" b="0" i="0" u="none" strike="noStrike" kern="1200" cap="none" spc="0" normalizeH="0" baseline="0" noProof="0">
                <a:ln>
                  <a:noFill/>
                </a:ln>
                <a:solidFill>
                  <a:prstClr val="black"/>
                </a:solidFill>
                <a:effectLst/>
                <a:uLnTx/>
                <a:uFillTx/>
                <a:latin typeface="Arial"/>
                <a:ea typeface="+mn-ea"/>
                <a:cs typeface="Arial"/>
              </a:rPr>
              <a:t>l</a:t>
            </a:r>
            <a:r>
              <a:rPr kumimoji="0" sz="1333" b="0" i="0" u="none" strike="noStrike" kern="1200" cap="none" spc="-31" normalizeH="0" baseline="0" noProof="0">
                <a:ln>
                  <a:noFill/>
                </a:ln>
                <a:solidFill>
                  <a:prstClr val="black"/>
                </a:solidFill>
                <a:effectLst/>
                <a:uLnTx/>
                <a:uFillTx/>
                <a:latin typeface="Arial"/>
                <a:ea typeface="+mn-ea"/>
                <a:cs typeface="Arial"/>
              </a:rPr>
              <a:t>y</a:t>
            </a:r>
            <a:r>
              <a:rPr kumimoji="0" sz="1333" b="0" i="0" u="none" strike="noStrike" kern="1200" cap="none" spc="-5" normalizeH="0" baseline="0" noProof="0">
                <a:ln>
                  <a:noFill/>
                </a:ln>
                <a:solidFill>
                  <a:prstClr val="black"/>
                </a:solidFill>
                <a:effectLst/>
                <a:uLnTx/>
                <a:uFillTx/>
                <a:latin typeface="Arial"/>
                <a:ea typeface="+mn-ea"/>
                <a:cs typeface="Arial"/>
              </a:rPr>
              <a:t>s</a:t>
            </a:r>
            <a:r>
              <a:rPr kumimoji="0" sz="1333" b="0" i="0" u="none" strike="noStrike" kern="1200" cap="none" spc="-11" normalizeH="0" baseline="0" noProof="0">
                <a:ln>
                  <a:noFill/>
                </a:ln>
                <a:solidFill>
                  <a:prstClr val="black"/>
                </a:solidFill>
                <a:effectLst/>
                <a:uLnTx/>
                <a:uFillTx/>
                <a:latin typeface="Arial"/>
                <a:ea typeface="+mn-ea"/>
                <a:cs typeface="Arial"/>
              </a:rPr>
              <a:t>is</a:t>
            </a:r>
            <a:r>
              <a:rPr kumimoji="0" sz="1333" b="0" i="0" u="none" strike="noStrike" kern="1200" cap="none" spc="5" normalizeH="0" baseline="0" noProof="0">
                <a:ln>
                  <a:noFill/>
                </a:ln>
                <a:solidFill>
                  <a:prstClr val="black"/>
                </a:solidFill>
                <a:effectLst/>
                <a:uLnTx/>
                <a:uFillTx/>
                <a:latin typeface="Arial"/>
                <a:ea typeface="+mn-ea"/>
                <a:cs typeface="Arial"/>
              </a:rPr>
              <a:t> </a:t>
            </a:r>
            <a:r>
              <a:rPr kumimoji="0" sz="1333" b="0" i="0" u="none" strike="noStrike" kern="1200" cap="none" spc="-15" normalizeH="0" baseline="0" noProof="0">
                <a:ln>
                  <a:noFill/>
                </a:ln>
                <a:solidFill>
                  <a:prstClr val="black"/>
                </a:solidFill>
                <a:effectLst/>
                <a:uLnTx/>
                <a:uFillTx/>
                <a:latin typeface="Arial"/>
                <a:ea typeface="+mn-ea"/>
                <a:cs typeface="Arial"/>
              </a:rPr>
              <a:t>(DCO</a:t>
            </a:r>
            <a:r>
              <a:rPr kumimoji="0" sz="1333" b="0" i="0" u="none" strike="noStrike" kern="1200" cap="none" spc="15" normalizeH="0" baseline="0" noProof="0">
                <a:ln>
                  <a:noFill/>
                </a:ln>
                <a:solidFill>
                  <a:prstClr val="black"/>
                </a:solidFill>
                <a:effectLst/>
                <a:uLnTx/>
                <a:uFillTx/>
                <a:latin typeface="Arial"/>
                <a:ea typeface="+mn-ea"/>
                <a:cs typeface="Arial"/>
              </a:rPr>
              <a:t> </a:t>
            </a:r>
            <a:r>
              <a:rPr kumimoji="0" sz="1333" b="0" i="0" u="none" strike="noStrike" kern="1200" cap="none" spc="-5" normalizeH="0" baseline="0" noProof="0">
                <a:ln>
                  <a:noFill/>
                </a:ln>
                <a:solidFill>
                  <a:prstClr val="black"/>
                </a:solidFill>
                <a:effectLst/>
                <a:uLnTx/>
                <a:uFillTx/>
                <a:latin typeface="Arial"/>
                <a:ea typeface="+mn-ea"/>
                <a:cs typeface="Arial"/>
              </a:rPr>
              <a:t>J</a:t>
            </a:r>
            <a:r>
              <a:rPr kumimoji="0" sz="1333" b="0" i="0" u="none" strike="noStrike" kern="1200" cap="none" spc="-11" normalizeH="0" baseline="0" noProof="0">
                <a:ln>
                  <a:noFill/>
                </a:ln>
                <a:solidFill>
                  <a:prstClr val="black"/>
                </a:solidFill>
                <a:effectLst/>
                <a:uLnTx/>
                <a:uFillTx/>
                <a:latin typeface="Arial"/>
                <a:ea typeface="+mn-ea"/>
                <a:cs typeface="Arial"/>
              </a:rPr>
              <a:t>une</a:t>
            </a:r>
            <a:r>
              <a:rPr kumimoji="0" sz="1333" b="0" i="0" u="none" strike="noStrike" kern="1200" cap="none" spc="-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21,</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2023):</a:t>
            </a:r>
            <a:r>
              <a:rPr kumimoji="0" sz="1333" b="0" i="0" u="none" strike="noStrike" kern="1200" cap="none" spc="15" normalizeH="0" baseline="0" noProof="0">
                <a:ln>
                  <a:noFill/>
                </a:ln>
                <a:solidFill>
                  <a:prstClr val="black"/>
                </a:solidFill>
                <a:effectLst/>
                <a:uLnTx/>
                <a:uFillTx/>
                <a:latin typeface="Arial"/>
                <a:ea typeface="+mn-ea"/>
                <a:cs typeface="Arial"/>
              </a:rPr>
              <a:t> </a:t>
            </a:r>
            <a:r>
              <a:rPr kumimoji="0" sz="1333" b="0" i="0" u="none" strike="noStrike" kern="1200" cap="none" spc="-15" normalizeH="0" baseline="0" noProof="0">
                <a:ln>
                  <a:noFill/>
                </a:ln>
                <a:solidFill>
                  <a:prstClr val="black"/>
                </a:solidFill>
                <a:effectLst/>
                <a:uLnTx/>
                <a:uFillTx/>
                <a:latin typeface="Arial"/>
                <a:ea typeface="+mn-ea"/>
                <a:cs typeface="Arial"/>
              </a:rPr>
              <a:t>HR</a:t>
            </a:r>
            <a:r>
              <a:rPr kumimoji="0" sz="1333" b="0" i="0" u="none" strike="noStrike" kern="1200" cap="none" spc="-5" normalizeH="0" baseline="0" noProof="0">
                <a:ln>
                  <a:noFill/>
                </a:ln>
                <a:solidFill>
                  <a:prstClr val="black"/>
                </a:solidFill>
                <a:effectLst/>
                <a:uLnTx/>
                <a:uFillTx/>
                <a:latin typeface="Arial"/>
                <a:ea typeface="+mn-ea"/>
                <a:cs typeface="Arial"/>
              </a:rPr>
              <a:t> </a:t>
            </a:r>
            <a:r>
              <a:rPr kumimoji="0" sz="1333" b="0" i="0" u="none" strike="noStrike" kern="1200" cap="none" spc="-20" normalizeH="0" baseline="0" noProof="0">
                <a:ln>
                  <a:noFill/>
                </a:ln>
                <a:solidFill>
                  <a:prstClr val="black"/>
                </a:solidFill>
                <a:effectLst/>
                <a:uLnTx/>
                <a:uFillTx/>
                <a:latin typeface="Arial"/>
                <a:ea typeface="+mn-ea"/>
                <a:cs typeface="Arial"/>
              </a:rPr>
              <a:t>w</a:t>
            </a:r>
            <a:r>
              <a:rPr kumimoji="0" sz="1333" b="0" i="0" u="none" strike="noStrike" kern="1200" cap="none" spc="-11" normalizeH="0" baseline="0" noProof="0">
                <a:ln>
                  <a:noFill/>
                </a:ln>
                <a:solidFill>
                  <a:prstClr val="black"/>
                </a:solidFill>
                <a:effectLst/>
                <a:uLnTx/>
                <a:uFillTx/>
                <a:latin typeface="Arial"/>
                <a:ea typeface="+mn-ea"/>
                <a:cs typeface="Arial"/>
              </a:rPr>
              <a:t>as</a:t>
            </a:r>
            <a:r>
              <a:rPr kumimoji="0" sz="1333" b="0" i="0" u="none" strike="noStrike" kern="1200" cap="none" spc="15"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0.43</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(95%</a:t>
            </a:r>
            <a:r>
              <a:rPr kumimoji="0" sz="1333" b="0" i="0" u="none" strike="noStrike" kern="1200" cap="none" spc="20"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CI:</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0.33,</a:t>
            </a:r>
            <a:r>
              <a:rPr kumimoji="0" sz="1333" b="0" i="0" u="none" strike="noStrike" kern="1200" cap="none" spc="11" normalizeH="0" baseline="0" noProof="0">
                <a:ln>
                  <a:noFill/>
                </a:ln>
                <a:solidFill>
                  <a:prstClr val="black"/>
                </a:solidFill>
                <a:effectLst/>
                <a:uLnTx/>
                <a:uFillTx/>
                <a:latin typeface="Arial"/>
                <a:ea typeface="+mn-ea"/>
                <a:cs typeface="Arial"/>
              </a:rPr>
              <a:t> </a:t>
            </a:r>
            <a:r>
              <a:rPr kumimoji="0" sz="1333" b="0" i="0" u="none" strike="noStrike" kern="1200" cap="none" spc="-11" normalizeH="0" baseline="0" noProof="0">
                <a:ln>
                  <a:noFill/>
                </a:ln>
                <a:solidFill>
                  <a:prstClr val="black"/>
                </a:solidFill>
                <a:effectLst/>
                <a:uLnTx/>
                <a:uFillTx/>
                <a:latin typeface="Arial"/>
                <a:ea typeface="+mn-ea"/>
                <a:cs typeface="Arial"/>
              </a:rPr>
              <a:t>0.54)</a:t>
            </a:r>
            <a:endParaRPr kumimoji="0" sz="1333"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377" rtl="0" eaLnBrk="1" fontAlgn="auto" latinLnBrk="0" hangingPunct="1">
              <a:lnSpc>
                <a:spcPct val="100000"/>
              </a:lnSpc>
              <a:spcBef>
                <a:spcPts val="53"/>
              </a:spcBef>
              <a:spcAft>
                <a:spcPts val="0"/>
              </a:spcAft>
              <a:buClrTx/>
              <a:buSzTx/>
              <a:buFontTx/>
              <a:buNone/>
              <a:tabLst/>
              <a:defRPr/>
            </a:pPr>
            <a:endParaRPr kumimoji="0" sz="1333"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92" name="object 192"/>
          <p:cNvSpPr txBox="1"/>
          <p:nvPr/>
        </p:nvSpPr>
        <p:spPr>
          <a:xfrm>
            <a:off x="78739" y="6676607"/>
            <a:ext cx="82551" cy="123111"/>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7E7E7E"/>
                </a:solidFill>
                <a:effectLst/>
                <a:uLnTx/>
                <a:uFillTx/>
                <a:latin typeface="Arial"/>
                <a:ea typeface="+mn-ea"/>
                <a:cs typeface="Arial"/>
              </a:rPr>
              <a:t>6</a:t>
            </a:r>
            <a:endParaRPr kumimoji="0" sz="800" b="0" i="0" u="none" strike="noStrike" kern="1200" cap="none" spc="0" normalizeH="0" baseline="0" noProof="0">
              <a:ln>
                <a:noFill/>
              </a:ln>
              <a:solidFill>
                <a:prstClr val="black"/>
              </a:solidFill>
              <a:effectLst/>
              <a:uLnTx/>
              <a:uFillTx/>
              <a:latin typeface="Arial"/>
              <a:ea typeface="+mn-ea"/>
              <a:cs typeface="Arial"/>
            </a:endParaRPr>
          </a:p>
        </p:txBody>
      </p:sp>
      <p:sp>
        <p:nvSpPr>
          <p:cNvPr id="195" name="TextBox 194">
            <a:extLst>
              <a:ext uri="{FF2B5EF4-FFF2-40B4-BE49-F238E27FC236}">
                <a16:creationId xmlns:a16="http://schemas.microsoft.com/office/drawing/2014/main" id="{D09A5E26-2112-C120-C08C-629754D2C743}"/>
              </a:ext>
            </a:extLst>
          </p:cNvPr>
          <p:cNvSpPr txBox="1"/>
          <p:nvPr/>
        </p:nvSpPr>
        <p:spPr>
          <a:xfrm>
            <a:off x="399967" y="283493"/>
            <a:ext cx="5838458"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PSMAfore</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study met primary endpoint of </a:t>
            </a:r>
            <a:r>
              <a:rPr kumimoji="0" lang="en-GB" sz="2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rPFS</a:t>
            </a: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TextBox 188">
            <a:extLst>
              <a:ext uri="{FF2B5EF4-FFF2-40B4-BE49-F238E27FC236}">
                <a16:creationId xmlns:a16="http://schemas.microsoft.com/office/drawing/2014/main" id="{AA3F3C67-E598-5C77-66A6-09BCA74A8022}"/>
              </a:ext>
            </a:extLst>
          </p:cNvPr>
          <p:cNvSpPr txBox="1"/>
          <p:nvPr/>
        </p:nvSpPr>
        <p:spPr>
          <a:xfrm>
            <a:off x="516054" y="2426322"/>
            <a:ext cx="6619385" cy="318100"/>
          </a:xfrm>
          <a:prstGeom prst="rect">
            <a:avLst/>
          </a:prstGeom>
          <a:noFill/>
        </p:spPr>
        <p:txBody>
          <a:bodyPr wrap="square">
            <a:spAutoFit/>
          </a:bodyPr>
          <a:lstStyle/>
          <a:p>
            <a:pPr marL="942316" marR="0" lvl="0" indent="0" algn="l" defTabSz="914377" rtl="0" eaLnBrk="1" fontAlgn="auto" latinLnBrk="0" hangingPunct="1">
              <a:lnSpc>
                <a:spcPct val="100000"/>
              </a:lnSpc>
              <a:spcBef>
                <a:spcPts val="0"/>
              </a:spcBef>
              <a:spcAft>
                <a:spcPts val="0"/>
              </a:spcAft>
              <a:buClrTx/>
              <a:buSzTx/>
              <a:buFontTx/>
              <a:buNone/>
              <a:tabLst>
                <a:tab pos="6184111" algn="l"/>
                <a:tab pos="11194771" algn="l"/>
              </a:tabLst>
              <a:defRPr/>
            </a:pPr>
            <a:r>
              <a:rPr kumimoji="0" lang="en-GB" sz="1467" b="1" i="0" u="none" strike="noStrike" kern="1200" cap="none" spc="0" normalizeH="0" baseline="0" noProof="0" err="1">
                <a:ln>
                  <a:noFill/>
                </a:ln>
                <a:solidFill>
                  <a:prstClr val="black"/>
                </a:solidFill>
                <a:effectLst/>
                <a:uLnTx/>
                <a:uFillTx/>
                <a:latin typeface="Arial Black"/>
                <a:ea typeface="+mn-ea"/>
                <a:cs typeface="Arial Black"/>
              </a:rPr>
              <a:t>rPFS</a:t>
            </a:r>
            <a:r>
              <a:rPr kumimoji="0" lang="en-GB" sz="1467" b="1" i="0" u="none" strike="noStrike" kern="1200" cap="none" spc="-11" normalizeH="0" baseline="0" noProof="0">
                <a:ln>
                  <a:noFill/>
                </a:ln>
                <a:solidFill>
                  <a:prstClr val="black"/>
                </a:solidFill>
                <a:effectLst/>
                <a:uLnTx/>
                <a:uFillTx/>
                <a:latin typeface="Arial Black"/>
                <a:ea typeface="+mn-ea"/>
                <a:cs typeface="Arial Black"/>
              </a:rPr>
              <a:t> </a:t>
            </a:r>
            <a:r>
              <a:rPr kumimoji="0" lang="en-GB" sz="1467" b="1" i="0" u="none" strike="noStrike" kern="1200" cap="none" spc="-5" normalizeH="0" baseline="0" noProof="0">
                <a:ln>
                  <a:noFill/>
                </a:ln>
                <a:solidFill>
                  <a:prstClr val="black"/>
                </a:solidFill>
                <a:effectLst/>
                <a:uLnTx/>
                <a:uFillTx/>
                <a:latin typeface="Arial Black"/>
                <a:ea typeface="+mn-ea"/>
                <a:cs typeface="Arial Black"/>
              </a:rPr>
              <a:t>(</a:t>
            </a:r>
            <a:r>
              <a:rPr kumimoji="0" lang="en-GB" sz="1467" b="1" i="0" u="none" strike="noStrike" kern="1200" cap="none" spc="-25" normalizeH="0" baseline="0" noProof="0">
                <a:ln>
                  <a:noFill/>
                </a:ln>
                <a:solidFill>
                  <a:prstClr val="black"/>
                </a:solidFill>
                <a:effectLst/>
                <a:uLnTx/>
                <a:uFillTx/>
                <a:latin typeface="Arial Black"/>
                <a:ea typeface="+mn-ea"/>
                <a:cs typeface="Arial Black"/>
              </a:rPr>
              <a:t>a</a:t>
            </a:r>
            <a:r>
              <a:rPr kumimoji="0" lang="en-GB" sz="1467" b="1" i="0" u="none" strike="noStrike" kern="1200" cap="none" spc="0" normalizeH="0" baseline="0" noProof="0">
                <a:ln>
                  <a:noFill/>
                </a:ln>
                <a:solidFill>
                  <a:prstClr val="black"/>
                </a:solidFill>
                <a:effectLst/>
                <a:uLnTx/>
                <a:uFillTx/>
                <a:latin typeface="Arial Black"/>
                <a:ea typeface="+mn-ea"/>
                <a:cs typeface="Arial Black"/>
              </a:rPr>
              <a:t>t</a:t>
            </a:r>
            <a:r>
              <a:rPr kumimoji="0" lang="en-GB" sz="1467" b="1" i="0" u="none" strike="noStrike" kern="1200" cap="none" spc="-15" normalizeH="0" baseline="0" noProof="0">
                <a:ln>
                  <a:noFill/>
                </a:ln>
                <a:solidFill>
                  <a:prstClr val="black"/>
                </a:solidFill>
                <a:effectLst/>
                <a:uLnTx/>
                <a:uFillTx/>
                <a:latin typeface="Arial Black"/>
                <a:ea typeface="+mn-ea"/>
                <a:cs typeface="Arial Black"/>
              </a:rPr>
              <a:t> </a:t>
            </a:r>
            <a:r>
              <a:rPr kumimoji="0" lang="en-GB" sz="1467" b="1" i="0" u="none" strike="noStrike" kern="1200" cap="none" spc="0" normalizeH="0" baseline="0" noProof="0">
                <a:ln>
                  <a:noFill/>
                </a:ln>
                <a:solidFill>
                  <a:prstClr val="black"/>
                </a:solidFill>
                <a:effectLst/>
                <a:uLnTx/>
                <a:uFillTx/>
                <a:latin typeface="Arial Black"/>
                <a:ea typeface="+mn-ea"/>
                <a:cs typeface="Arial Black"/>
              </a:rPr>
              <a:t>t</a:t>
            </a:r>
            <a:r>
              <a:rPr kumimoji="0" lang="en-GB" sz="1467" b="1" i="0" u="none" strike="noStrike" kern="1200" cap="none" spc="5" normalizeH="0" baseline="0" noProof="0">
                <a:ln>
                  <a:noFill/>
                </a:ln>
                <a:solidFill>
                  <a:prstClr val="black"/>
                </a:solidFill>
                <a:effectLst/>
                <a:uLnTx/>
                <a:uFillTx/>
                <a:latin typeface="Arial Black"/>
                <a:ea typeface="+mn-ea"/>
                <a:cs typeface="Arial Black"/>
              </a:rPr>
              <a:t>h</a:t>
            </a:r>
            <a:r>
              <a:rPr kumimoji="0" lang="en-GB" sz="1467" b="1" i="0" u="none" strike="noStrike" kern="1200" cap="none" spc="0" normalizeH="0" baseline="0" noProof="0">
                <a:ln>
                  <a:noFill/>
                </a:ln>
                <a:solidFill>
                  <a:prstClr val="black"/>
                </a:solidFill>
                <a:effectLst/>
                <a:uLnTx/>
                <a:uFillTx/>
                <a:latin typeface="Arial Black"/>
                <a:ea typeface="+mn-ea"/>
                <a:cs typeface="Arial Black"/>
              </a:rPr>
              <a:t>e</a:t>
            </a:r>
            <a:r>
              <a:rPr kumimoji="0" lang="en-GB" sz="1467" b="1" i="0" u="none" strike="noStrike" kern="1200" cap="none" spc="-25" normalizeH="0" baseline="0" noProof="0">
                <a:ln>
                  <a:noFill/>
                </a:ln>
                <a:solidFill>
                  <a:prstClr val="black"/>
                </a:solidFill>
                <a:effectLst/>
                <a:uLnTx/>
                <a:uFillTx/>
                <a:latin typeface="Arial Black"/>
                <a:ea typeface="+mn-ea"/>
                <a:cs typeface="Arial Black"/>
              </a:rPr>
              <a:t> </a:t>
            </a:r>
            <a:r>
              <a:rPr kumimoji="0" lang="en-GB" sz="1467" b="1" i="0" u="none" strike="noStrike" kern="1200" cap="none" spc="0" normalizeH="0" baseline="0" noProof="0">
                <a:ln>
                  <a:noFill/>
                </a:ln>
                <a:solidFill>
                  <a:prstClr val="black"/>
                </a:solidFill>
                <a:effectLst/>
                <a:uLnTx/>
                <a:uFillTx/>
                <a:latin typeface="Arial Black"/>
                <a:ea typeface="+mn-ea"/>
                <a:cs typeface="Arial Black"/>
              </a:rPr>
              <a:t>time</a:t>
            </a:r>
            <a:r>
              <a:rPr kumimoji="0" lang="en-GB" sz="1467" b="1" i="0" u="none" strike="noStrike" kern="1200" cap="none" spc="-15" normalizeH="0" baseline="0" noProof="0">
                <a:ln>
                  <a:noFill/>
                </a:ln>
                <a:solidFill>
                  <a:prstClr val="black"/>
                </a:solidFill>
                <a:effectLst/>
                <a:uLnTx/>
                <a:uFillTx/>
                <a:latin typeface="Arial Black"/>
                <a:ea typeface="+mn-ea"/>
                <a:cs typeface="Arial Black"/>
              </a:rPr>
              <a:t> </a:t>
            </a:r>
            <a:r>
              <a:rPr kumimoji="0" lang="en-GB" sz="1467" b="1" i="0" u="none" strike="noStrike" kern="1200" cap="none" spc="0" normalizeH="0" baseline="0" noProof="0">
                <a:ln>
                  <a:noFill/>
                </a:ln>
                <a:solidFill>
                  <a:prstClr val="black"/>
                </a:solidFill>
                <a:effectLst/>
                <a:uLnTx/>
                <a:uFillTx/>
                <a:latin typeface="Arial Black"/>
                <a:ea typeface="+mn-ea"/>
                <a:cs typeface="Arial Black"/>
              </a:rPr>
              <a:t>of</a:t>
            </a:r>
            <a:r>
              <a:rPr kumimoji="0" lang="en-GB" sz="1467" b="1" i="0" u="none" strike="noStrike" kern="1200" cap="none" spc="85" normalizeH="0" baseline="0" noProof="0">
                <a:ln>
                  <a:noFill/>
                </a:ln>
                <a:solidFill>
                  <a:prstClr val="black"/>
                </a:solidFill>
                <a:effectLst/>
                <a:uLnTx/>
                <a:uFillTx/>
                <a:latin typeface="Arial Black"/>
                <a:ea typeface="+mn-ea"/>
                <a:cs typeface="Arial Black"/>
              </a:rPr>
              <a:t> </a:t>
            </a:r>
            <a:r>
              <a:rPr kumimoji="0" lang="en-GB" sz="1467" b="1" i="0" u="none" strike="noStrike" kern="1200" cap="none" spc="0" normalizeH="0" baseline="0" noProof="0">
                <a:ln>
                  <a:noFill/>
                </a:ln>
                <a:solidFill>
                  <a:prstClr val="black"/>
                </a:solidFill>
                <a:effectLst/>
                <a:uLnTx/>
                <a:uFillTx/>
                <a:latin typeface="Arial Black"/>
                <a:ea typeface="+mn-ea"/>
                <a:cs typeface="Arial Black"/>
              </a:rPr>
              <a:t>sec</a:t>
            </a:r>
            <a:r>
              <a:rPr kumimoji="0" lang="en-GB" sz="1467" b="1" i="0" u="none" strike="noStrike" kern="1200" cap="none" spc="5" normalizeH="0" baseline="0" noProof="0">
                <a:ln>
                  <a:noFill/>
                </a:ln>
                <a:solidFill>
                  <a:prstClr val="black"/>
                </a:solidFill>
                <a:effectLst/>
                <a:uLnTx/>
                <a:uFillTx/>
                <a:latin typeface="Arial Black"/>
                <a:ea typeface="+mn-ea"/>
                <a:cs typeface="Arial Black"/>
              </a:rPr>
              <a:t>o</a:t>
            </a:r>
            <a:r>
              <a:rPr kumimoji="0" lang="en-GB" sz="1467" b="1" i="0" u="none" strike="noStrike" kern="1200" cap="none" spc="0" normalizeH="0" baseline="0" noProof="0">
                <a:ln>
                  <a:noFill/>
                </a:ln>
                <a:solidFill>
                  <a:prstClr val="black"/>
                </a:solidFill>
                <a:effectLst/>
                <a:uLnTx/>
                <a:uFillTx/>
                <a:latin typeface="Arial Black"/>
                <a:ea typeface="+mn-ea"/>
                <a:cs typeface="Arial Black"/>
              </a:rPr>
              <a:t>nd</a:t>
            </a:r>
            <a:r>
              <a:rPr kumimoji="0" lang="en-GB" sz="1467" b="1" i="0" u="none" strike="noStrike" kern="1200" cap="none" spc="-5" normalizeH="0" baseline="0" noProof="0">
                <a:ln>
                  <a:noFill/>
                </a:ln>
                <a:solidFill>
                  <a:prstClr val="black"/>
                </a:solidFill>
                <a:effectLst/>
                <a:uLnTx/>
                <a:uFillTx/>
                <a:latin typeface="Arial Black"/>
                <a:ea typeface="+mn-ea"/>
                <a:cs typeface="Arial Black"/>
              </a:rPr>
              <a:t> </a:t>
            </a:r>
            <a:r>
              <a:rPr kumimoji="0" lang="en-GB" sz="1467" b="1" i="0" u="none" strike="noStrike" kern="1200" cap="none" spc="-11" normalizeH="0" baseline="0" noProof="0">
                <a:ln>
                  <a:noFill/>
                </a:ln>
                <a:solidFill>
                  <a:prstClr val="black"/>
                </a:solidFill>
                <a:effectLst/>
                <a:uLnTx/>
                <a:uFillTx/>
                <a:latin typeface="Arial Black"/>
                <a:ea typeface="+mn-ea"/>
                <a:cs typeface="Arial Black"/>
              </a:rPr>
              <a:t>i</a:t>
            </a:r>
            <a:r>
              <a:rPr kumimoji="0" lang="en-GB" sz="1467" b="1" i="0" u="none" strike="noStrike" kern="1200" cap="none" spc="0" normalizeH="0" baseline="0" noProof="0">
                <a:ln>
                  <a:noFill/>
                </a:ln>
                <a:solidFill>
                  <a:prstClr val="black"/>
                </a:solidFill>
                <a:effectLst/>
                <a:uLnTx/>
                <a:uFillTx/>
                <a:latin typeface="Arial Black"/>
                <a:ea typeface="+mn-ea"/>
                <a:cs typeface="Arial Black"/>
              </a:rPr>
              <a:t>n</a:t>
            </a:r>
            <a:r>
              <a:rPr kumimoji="0" lang="en-GB" sz="1467" b="1" i="0" u="none" strike="noStrike" kern="1200" cap="none" spc="5" normalizeH="0" baseline="0" noProof="0">
                <a:ln>
                  <a:noFill/>
                </a:ln>
                <a:solidFill>
                  <a:prstClr val="black"/>
                </a:solidFill>
                <a:effectLst/>
                <a:uLnTx/>
                <a:uFillTx/>
                <a:latin typeface="Arial Black"/>
                <a:ea typeface="+mn-ea"/>
                <a:cs typeface="Arial Black"/>
              </a:rPr>
              <a:t>t</a:t>
            </a:r>
            <a:r>
              <a:rPr kumimoji="0" lang="en-GB" sz="1467" b="1" i="0" u="none" strike="noStrike" kern="1200" cap="none" spc="-11" normalizeH="0" baseline="0" noProof="0">
                <a:ln>
                  <a:noFill/>
                </a:ln>
                <a:solidFill>
                  <a:prstClr val="black"/>
                </a:solidFill>
                <a:effectLst/>
                <a:uLnTx/>
                <a:uFillTx/>
                <a:latin typeface="Arial Black"/>
                <a:ea typeface="+mn-ea"/>
                <a:cs typeface="Arial Black"/>
              </a:rPr>
              <a:t>er</a:t>
            </a:r>
            <a:r>
              <a:rPr kumimoji="0" lang="en-GB" sz="1467" b="1" i="0" u="none" strike="noStrike" kern="1200" cap="none" spc="0" normalizeH="0" baseline="0" noProof="0">
                <a:ln>
                  <a:noFill/>
                </a:ln>
                <a:solidFill>
                  <a:prstClr val="black"/>
                </a:solidFill>
                <a:effectLst/>
                <a:uLnTx/>
                <a:uFillTx/>
                <a:latin typeface="Arial Black"/>
                <a:ea typeface="+mn-ea"/>
                <a:cs typeface="Arial Black"/>
              </a:rPr>
              <a:t>im</a:t>
            </a:r>
            <a:r>
              <a:rPr kumimoji="0" lang="en-GB" sz="1467" b="1" i="0" u="none" strike="noStrike" kern="1200" cap="none" spc="-31" normalizeH="0" baseline="0" noProof="0">
                <a:ln>
                  <a:noFill/>
                </a:ln>
                <a:solidFill>
                  <a:prstClr val="black"/>
                </a:solidFill>
                <a:effectLst/>
                <a:uLnTx/>
                <a:uFillTx/>
                <a:latin typeface="Arial Black"/>
                <a:ea typeface="+mn-ea"/>
                <a:cs typeface="Arial Black"/>
              </a:rPr>
              <a:t> </a:t>
            </a:r>
            <a:r>
              <a:rPr kumimoji="0" lang="en-GB" sz="1467" b="1" i="0" u="none" strike="noStrike" kern="1200" cap="none" spc="0" normalizeH="0" baseline="0" noProof="0">
                <a:ln>
                  <a:noFill/>
                </a:ln>
                <a:solidFill>
                  <a:prstClr val="black"/>
                </a:solidFill>
                <a:effectLst/>
                <a:uLnTx/>
                <a:uFillTx/>
                <a:latin typeface="Arial Black"/>
                <a:ea typeface="+mn-ea"/>
                <a:cs typeface="Arial Black"/>
              </a:rPr>
              <a:t>OS</a:t>
            </a:r>
            <a:r>
              <a:rPr kumimoji="0" lang="en-GB" sz="1467" b="1" i="0" u="none" strike="noStrike" kern="1200" cap="none" spc="5" normalizeH="0" baseline="0" noProof="0">
                <a:ln>
                  <a:noFill/>
                </a:ln>
                <a:solidFill>
                  <a:prstClr val="black"/>
                </a:solidFill>
                <a:effectLst/>
                <a:uLnTx/>
                <a:uFillTx/>
                <a:latin typeface="Arial Black"/>
                <a:ea typeface="+mn-ea"/>
                <a:cs typeface="Arial Black"/>
              </a:rPr>
              <a:t> </a:t>
            </a:r>
            <a:r>
              <a:rPr kumimoji="0" lang="en-GB" sz="1467" b="1" i="0" u="none" strike="noStrike" kern="1200" cap="none" spc="0" normalizeH="0" baseline="0" noProof="0">
                <a:ln>
                  <a:noFill/>
                </a:ln>
                <a:solidFill>
                  <a:prstClr val="black"/>
                </a:solidFill>
                <a:effectLst/>
                <a:uLnTx/>
                <a:uFillTx/>
                <a:latin typeface="Arial Black"/>
                <a:ea typeface="+mn-ea"/>
                <a:cs typeface="Arial Black"/>
              </a:rPr>
              <a:t>a</a:t>
            </a:r>
            <a:r>
              <a:rPr kumimoji="0" lang="en-GB" sz="1467" b="1" i="0" u="none" strike="noStrike" kern="1200" cap="none" spc="5" normalizeH="0" baseline="0" noProof="0">
                <a:ln>
                  <a:noFill/>
                </a:ln>
                <a:solidFill>
                  <a:prstClr val="black"/>
                </a:solidFill>
                <a:effectLst/>
                <a:uLnTx/>
                <a:uFillTx/>
                <a:latin typeface="Arial Black"/>
                <a:ea typeface="+mn-ea"/>
                <a:cs typeface="Arial Black"/>
              </a:rPr>
              <a:t>n</a:t>
            </a:r>
            <a:r>
              <a:rPr kumimoji="0" lang="en-GB" sz="1467" b="1" i="0" u="none" strike="noStrike" kern="1200" cap="none" spc="0" normalizeH="0" baseline="0" noProof="0">
                <a:ln>
                  <a:noFill/>
                </a:ln>
                <a:solidFill>
                  <a:prstClr val="black"/>
                </a:solidFill>
                <a:effectLst/>
                <a:uLnTx/>
                <a:uFillTx/>
                <a:latin typeface="Arial Black"/>
                <a:ea typeface="+mn-ea"/>
                <a:cs typeface="Arial Black"/>
              </a:rPr>
              <a:t>a</a:t>
            </a:r>
            <a:r>
              <a:rPr kumimoji="0" lang="en-GB" sz="1467" b="1" i="0" u="none" strike="noStrike" kern="1200" cap="none" spc="20" normalizeH="0" baseline="0" noProof="0">
                <a:ln>
                  <a:noFill/>
                </a:ln>
                <a:solidFill>
                  <a:prstClr val="black"/>
                </a:solidFill>
                <a:effectLst/>
                <a:uLnTx/>
                <a:uFillTx/>
                <a:latin typeface="Arial Black"/>
                <a:ea typeface="+mn-ea"/>
                <a:cs typeface="Arial Black"/>
              </a:rPr>
              <a:t>l</a:t>
            </a:r>
            <a:r>
              <a:rPr kumimoji="0" lang="en-GB" sz="1467" b="1" i="0" u="none" strike="noStrike" kern="1200" cap="none" spc="0" normalizeH="0" baseline="0" noProof="0">
                <a:ln>
                  <a:noFill/>
                </a:ln>
                <a:solidFill>
                  <a:prstClr val="black"/>
                </a:solidFill>
                <a:effectLst/>
                <a:uLnTx/>
                <a:uFillTx/>
                <a:latin typeface="Arial Black"/>
                <a:ea typeface="+mn-ea"/>
                <a:cs typeface="Arial Black"/>
              </a:rPr>
              <a:t>ysis)	</a:t>
            </a:r>
            <a:r>
              <a:rPr kumimoji="0" lang="en-GB" sz="1467" b="1" i="0" u="sng" strike="noStrike" kern="1200" cap="none" spc="0" normalizeH="0" baseline="0" noProof="0">
                <a:ln>
                  <a:noFill/>
                </a:ln>
                <a:solidFill>
                  <a:prstClr val="black"/>
                </a:solidFill>
                <a:effectLst/>
                <a:uLnTx/>
                <a:uFillTx/>
                <a:latin typeface="Arial Black"/>
                <a:ea typeface="+mn-ea"/>
                <a:cs typeface="Arial Black"/>
              </a:rPr>
              <a:t> </a:t>
            </a:r>
            <a:endParaRPr kumimoji="0" lang="en-GB" sz="1467" b="0" i="0" u="none" strike="noStrike" kern="1200" cap="none" spc="0" normalizeH="0" baseline="0" noProof="0">
              <a:ln>
                <a:noFill/>
              </a:ln>
              <a:solidFill>
                <a:prstClr val="black"/>
              </a:solidFill>
              <a:effectLst/>
              <a:uLnTx/>
              <a:uFillTx/>
              <a:latin typeface="Arial Black"/>
              <a:ea typeface="+mn-ea"/>
              <a:cs typeface="Arial Black"/>
            </a:endParaRPr>
          </a:p>
        </p:txBody>
      </p:sp>
      <p:sp>
        <p:nvSpPr>
          <p:cNvPr id="3" name="Rectangle 2"/>
          <p:cNvSpPr/>
          <p:nvPr/>
        </p:nvSpPr>
        <p:spPr>
          <a:xfrm>
            <a:off x="6769425" y="6568885"/>
            <a:ext cx="542257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a:ea typeface="+mn-ea"/>
                <a:cs typeface="Arial"/>
              </a:rPr>
              <a:t>S</a:t>
            </a:r>
            <a:r>
              <a:rPr kumimoji="0" lang="en-GB" sz="800" b="0" i="0" u="none" strike="noStrike" kern="1200" cap="none" spc="-4" normalizeH="0" baseline="0" noProof="0" dirty="0">
                <a:ln>
                  <a:noFill/>
                </a:ln>
                <a:solidFill>
                  <a:prstClr val="black"/>
                </a:solidFill>
                <a:effectLst/>
                <a:uLnTx/>
                <a:uFillTx/>
                <a:latin typeface="Arial"/>
                <a:ea typeface="+mn-ea"/>
                <a:cs typeface="Arial"/>
              </a:rPr>
              <a:t>ar</a:t>
            </a:r>
            <a:r>
              <a:rPr kumimoji="0" lang="en-GB" sz="800" b="0" i="0" u="none" strike="noStrike" kern="1200" cap="none" spc="0" normalizeH="0" baseline="0" noProof="0" dirty="0">
                <a:ln>
                  <a:noFill/>
                </a:ln>
                <a:solidFill>
                  <a:prstClr val="black"/>
                </a:solidFill>
                <a:effectLst/>
                <a:uLnTx/>
                <a:uFillTx/>
                <a:latin typeface="Arial"/>
                <a:ea typeface="+mn-ea"/>
                <a:cs typeface="Arial"/>
              </a:rPr>
              <a:t>t</a:t>
            </a:r>
            <a:r>
              <a:rPr kumimoji="0" lang="en-GB" sz="800" b="0" i="0" u="none" strike="noStrike" kern="1200" cap="none" spc="-4" normalizeH="0" baseline="0" noProof="0" dirty="0">
                <a:ln>
                  <a:noFill/>
                </a:ln>
                <a:solidFill>
                  <a:prstClr val="black"/>
                </a:solidFill>
                <a:effectLst/>
                <a:uLnTx/>
                <a:uFillTx/>
                <a:latin typeface="Arial"/>
                <a:ea typeface="+mn-ea"/>
                <a:cs typeface="Arial"/>
              </a:rPr>
              <a:t>o</a:t>
            </a:r>
            <a:r>
              <a:rPr kumimoji="0" lang="en-GB" sz="800" b="0" i="0" u="none" strike="noStrike" kern="1200" cap="none" spc="0" normalizeH="0" baseline="0" noProof="0" dirty="0">
                <a:ln>
                  <a:noFill/>
                </a:ln>
                <a:solidFill>
                  <a:prstClr val="black"/>
                </a:solidFill>
                <a:effectLst/>
                <a:uLnTx/>
                <a:uFillTx/>
                <a:latin typeface="Arial"/>
                <a:ea typeface="+mn-ea"/>
                <a:cs typeface="Arial"/>
              </a:rPr>
              <a:t>r O,</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e</a:t>
            </a:r>
            <a:r>
              <a:rPr kumimoji="0" lang="en-GB" sz="800" b="0" i="0" u="none" strike="noStrike" kern="1200" cap="none" spc="0" normalizeH="0" baseline="0" noProof="0" dirty="0">
                <a:ln>
                  <a:noFill/>
                </a:ln>
                <a:solidFill>
                  <a:prstClr val="black"/>
                </a:solidFill>
                <a:effectLst/>
                <a:uLnTx/>
                <a:uFillTx/>
                <a:latin typeface="Arial"/>
                <a:ea typeface="+mn-ea"/>
                <a:cs typeface="Arial"/>
              </a:rPr>
              <a:t>t</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a</a:t>
            </a:r>
            <a:r>
              <a:rPr kumimoji="0" lang="en-GB" sz="800" b="0" i="0" u="none" strike="noStrike" kern="1200" cap="none" spc="0" normalizeH="0" baseline="0" noProof="0" dirty="0">
                <a:ln>
                  <a:noFill/>
                </a:ln>
                <a:solidFill>
                  <a:prstClr val="black"/>
                </a:solidFill>
                <a:effectLst/>
                <a:uLnTx/>
                <a:uFillTx/>
                <a:latin typeface="Arial"/>
                <a:ea typeface="+mn-ea"/>
                <a:cs typeface="Arial"/>
              </a:rPr>
              <a:t>l.</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A</a:t>
            </a:r>
            <a:r>
              <a:rPr kumimoji="0" lang="en-GB" sz="800" b="0" i="0" u="none" strike="noStrike" kern="1200" cap="none" spc="-4" normalizeH="0" baseline="0" noProof="0" dirty="0">
                <a:ln>
                  <a:noFill/>
                </a:ln>
                <a:solidFill>
                  <a:prstClr val="black"/>
                </a:solidFill>
                <a:effectLst/>
                <a:uLnTx/>
                <a:uFillTx/>
                <a:latin typeface="Arial"/>
                <a:ea typeface="+mn-ea"/>
                <a:cs typeface="Arial"/>
              </a:rPr>
              <a:t>b</a:t>
            </a:r>
            <a:r>
              <a:rPr kumimoji="0" lang="en-GB" sz="800" b="0" i="0" u="none" strike="noStrike" kern="1200" cap="none" spc="0" normalizeH="0" baseline="0" noProof="0" dirty="0">
                <a:ln>
                  <a:noFill/>
                </a:ln>
                <a:solidFill>
                  <a:prstClr val="black"/>
                </a:solidFill>
                <a:effectLst/>
                <a:uLnTx/>
                <a:uFillTx/>
                <a:latin typeface="Arial"/>
                <a:ea typeface="+mn-ea"/>
                <a:cs typeface="Arial"/>
              </a:rPr>
              <a:t>st</a:t>
            </a:r>
            <a:r>
              <a:rPr kumimoji="0" lang="en-GB" sz="800" b="0" i="0" u="none" strike="noStrike" kern="1200" cap="none" spc="-4" normalizeH="0" baseline="0" noProof="0" dirty="0">
                <a:ln>
                  <a:noFill/>
                </a:ln>
                <a:solidFill>
                  <a:prstClr val="black"/>
                </a:solidFill>
                <a:effectLst/>
                <a:uLnTx/>
                <a:uFillTx/>
                <a:latin typeface="Arial"/>
                <a:ea typeface="+mn-ea"/>
                <a:cs typeface="Arial"/>
              </a:rPr>
              <a:t>ra</a:t>
            </a:r>
            <a:r>
              <a:rPr kumimoji="0" lang="en-GB" sz="800" b="0" i="0" u="none" strike="noStrike" kern="1200" cap="none" spc="0" normalizeH="0" baseline="0" noProof="0" dirty="0">
                <a:ln>
                  <a:noFill/>
                </a:ln>
                <a:solidFill>
                  <a:prstClr val="black"/>
                </a:solidFill>
                <a:effectLst/>
                <a:uLnTx/>
                <a:uFillTx/>
                <a:latin typeface="Arial"/>
                <a:ea typeface="+mn-ea"/>
                <a:cs typeface="Arial"/>
              </a:rPr>
              <a:t>ct</a:t>
            </a:r>
            <a:r>
              <a:rPr kumimoji="0" lang="en-GB" sz="800" b="0" i="0" u="none" strike="noStrike" kern="1200" cap="none" spc="-4" normalizeH="0" baseline="0" noProof="0" dirty="0">
                <a:ln>
                  <a:noFill/>
                </a:ln>
                <a:solidFill>
                  <a:prstClr val="black"/>
                </a:solidFill>
                <a:effectLst/>
                <a:uLnTx/>
                <a:uFillTx/>
                <a:latin typeface="Arial"/>
                <a:ea typeface="+mn-ea"/>
                <a:cs typeface="Arial"/>
              </a:rPr>
              <a:t> pre</a:t>
            </a:r>
            <a:r>
              <a:rPr kumimoji="0" lang="en-GB" sz="800" b="0" i="0" u="none" strike="noStrike" kern="1200" cap="none" spc="0" normalizeH="0" baseline="0" noProof="0" dirty="0">
                <a:ln>
                  <a:noFill/>
                </a:ln>
                <a:solidFill>
                  <a:prstClr val="black"/>
                </a:solidFill>
                <a:effectLst/>
                <a:uLnTx/>
                <a:uFillTx/>
                <a:latin typeface="Arial"/>
                <a:ea typeface="+mn-ea"/>
                <a:cs typeface="Arial"/>
              </a:rPr>
              <a:t>s</a:t>
            </a:r>
            <a:r>
              <a:rPr kumimoji="0" lang="en-GB" sz="800" b="0" i="0" u="none" strike="noStrike" kern="1200" cap="none" spc="-4" normalizeH="0" baseline="0" noProof="0" dirty="0">
                <a:ln>
                  <a:noFill/>
                </a:ln>
                <a:solidFill>
                  <a:prstClr val="black"/>
                </a:solidFill>
                <a:effectLst/>
                <a:uLnTx/>
                <a:uFillTx/>
                <a:latin typeface="Arial"/>
                <a:ea typeface="+mn-ea"/>
                <a:cs typeface="Arial"/>
              </a:rPr>
              <a:t>en</a:t>
            </a:r>
            <a:r>
              <a:rPr kumimoji="0" lang="en-GB" sz="800" b="0" i="0" u="none" strike="noStrike" kern="1200" cap="none" spc="0" normalizeH="0" baseline="0" noProof="0" dirty="0">
                <a:ln>
                  <a:noFill/>
                </a:ln>
                <a:solidFill>
                  <a:prstClr val="black"/>
                </a:solidFill>
                <a:effectLst/>
                <a:uLnTx/>
                <a:uFillTx/>
                <a:latin typeface="Arial"/>
                <a:ea typeface="+mn-ea"/>
                <a:cs typeface="Arial"/>
              </a:rPr>
              <a:t>t</a:t>
            </a:r>
            <a:r>
              <a:rPr kumimoji="0" lang="en-GB" sz="800" b="0" i="0" u="none" strike="noStrike" kern="1200" cap="none" spc="-4" normalizeH="0" baseline="0" noProof="0" dirty="0">
                <a:ln>
                  <a:noFill/>
                </a:ln>
                <a:solidFill>
                  <a:prstClr val="black"/>
                </a:solidFill>
                <a:effectLst/>
                <a:uLnTx/>
                <a:uFillTx/>
                <a:latin typeface="Arial"/>
                <a:ea typeface="+mn-ea"/>
                <a:cs typeface="Arial"/>
              </a:rPr>
              <a:t>e</a:t>
            </a:r>
            <a:r>
              <a:rPr kumimoji="0" lang="en-GB" sz="800" b="0" i="0" u="none" strike="noStrike" kern="1200" cap="none" spc="0" normalizeH="0" baseline="0" noProof="0" dirty="0">
                <a:ln>
                  <a:noFill/>
                </a:ln>
                <a:solidFill>
                  <a:prstClr val="black"/>
                </a:solidFill>
                <a:effectLst/>
                <a:uLnTx/>
                <a:uFillTx/>
                <a:latin typeface="Arial"/>
                <a:ea typeface="+mn-ea"/>
                <a:cs typeface="Arial"/>
              </a:rPr>
              <a:t>d</a:t>
            </a:r>
            <a:r>
              <a:rPr kumimoji="0" lang="en-GB" sz="800" b="0" i="0" u="none" strike="noStrike" kern="1200" cap="none" spc="19"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a</a:t>
            </a:r>
            <a:r>
              <a:rPr kumimoji="0" lang="en-GB" sz="800" b="0" i="0" u="none" strike="noStrike" kern="1200" cap="none" spc="0" normalizeH="0" baseline="0" noProof="0" dirty="0">
                <a:ln>
                  <a:noFill/>
                </a:ln>
                <a:solidFill>
                  <a:prstClr val="black"/>
                </a:solidFill>
                <a:effectLst/>
                <a:uLnTx/>
                <a:uFillTx/>
                <a:latin typeface="Arial"/>
                <a:ea typeface="+mn-ea"/>
                <a:cs typeface="Arial"/>
              </a:rPr>
              <a:t>t:</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ES</a:t>
            </a:r>
            <a:r>
              <a:rPr kumimoji="0" lang="en-GB" sz="800" b="0" i="0" u="none" strike="noStrike" kern="1200" cap="none" spc="-8" normalizeH="0" baseline="0" noProof="0" dirty="0">
                <a:ln>
                  <a:noFill/>
                </a:ln>
                <a:solidFill>
                  <a:prstClr val="black"/>
                </a:solidFill>
                <a:effectLst/>
                <a:uLnTx/>
                <a:uFillTx/>
                <a:latin typeface="Arial"/>
                <a:ea typeface="+mn-ea"/>
                <a:cs typeface="Arial"/>
              </a:rPr>
              <a:t>M</a:t>
            </a:r>
            <a:r>
              <a:rPr kumimoji="0" lang="en-GB" sz="800" b="0" i="0" u="none" strike="noStrike" kern="1200" cap="none" spc="0" normalizeH="0" baseline="0" noProof="0" dirty="0">
                <a:ln>
                  <a:noFill/>
                </a:ln>
                <a:solidFill>
                  <a:prstClr val="black"/>
                </a:solidFill>
                <a:effectLst/>
                <a:uLnTx/>
                <a:uFillTx/>
                <a:latin typeface="Arial"/>
                <a:ea typeface="+mn-ea"/>
                <a:cs typeface="Arial"/>
              </a:rPr>
              <a:t>O </a:t>
            </a:r>
            <a:r>
              <a:rPr kumimoji="0" lang="en-GB" sz="800" b="0" i="0" u="none" strike="noStrike" kern="1200" cap="none" spc="-4" normalizeH="0" baseline="0" noProof="0" dirty="0">
                <a:ln>
                  <a:noFill/>
                </a:ln>
                <a:solidFill>
                  <a:prstClr val="black"/>
                </a:solidFill>
                <a:effectLst/>
                <a:uLnTx/>
                <a:uFillTx/>
                <a:latin typeface="Arial"/>
                <a:ea typeface="+mn-ea"/>
                <a:cs typeface="Arial"/>
              </a:rPr>
              <a:t>Congre</a:t>
            </a:r>
            <a:r>
              <a:rPr kumimoji="0" lang="en-GB" sz="800" b="0" i="0" u="none" strike="noStrike" kern="1200" cap="none" spc="0" normalizeH="0" baseline="0" noProof="0" dirty="0">
                <a:ln>
                  <a:noFill/>
                </a:ln>
                <a:solidFill>
                  <a:prstClr val="black"/>
                </a:solidFill>
                <a:effectLst/>
                <a:uLnTx/>
                <a:uFillTx/>
                <a:latin typeface="Arial"/>
                <a:ea typeface="+mn-ea"/>
                <a:cs typeface="Arial"/>
              </a:rPr>
              <a:t>ss</a:t>
            </a:r>
            <a:r>
              <a:rPr kumimoji="0" lang="en-GB" sz="800" b="0" i="0" u="none" strike="noStrike" kern="1200" cap="none" spc="8"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2023</a:t>
            </a:r>
            <a:r>
              <a:rPr kumimoji="0" lang="en-GB" sz="800" b="0" i="0" u="none" strike="noStrike" kern="1200" cap="none" spc="0" normalizeH="0" baseline="0" noProof="0" dirty="0">
                <a:ln>
                  <a:noFill/>
                </a:ln>
                <a:solidFill>
                  <a:prstClr val="black"/>
                </a:solidFill>
                <a:effectLst/>
                <a:uLnTx/>
                <a:uFillTx/>
                <a:latin typeface="Arial"/>
                <a:ea typeface="+mn-ea"/>
                <a:cs typeface="Arial"/>
              </a:rPr>
              <a:t>;</a:t>
            </a:r>
            <a:r>
              <a:rPr kumimoji="0" lang="en-GB" sz="800" b="0" i="0" u="none" strike="noStrike" kern="1200" cap="none" spc="23"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Oct</a:t>
            </a:r>
            <a:r>
              <a:rPr kumimoji="0" lang="en-GB" sz="800" b="0" i="0" u="none" strike="noStrike" kern="1200" cap="none" spc="-4" normalizeH="0" baseline="0" noProof="0" dirty="0">
                <a:ln>
                  <a:noFill/>
                </a:ln>
                <a:solidFill>
                  <a:prstClr val="black"/>
                </a:solidFill>
                <a:effectLst/>
                <a:uLnTx/>
                <a:uFillTx/>
                <a:latin typeface="Arial"/>
                <a:ea typeface="+mn-ea"/>
                <a:cs typeface="Arial"/>
              </a:rPr>
              <a:t>obe</a:t>
            </a:r>
            <a:r>
              <a:rPr kumimoji="0" lang="en-GB" sz="800" b="0" i="0" u="none" strike="noStrike" kern="1200" cap="none" spc="0" normalizeH="0" baseline="0" noProof="0" dirty="0">
                <a:ln>
                  <a:noFill/>
                </a:ln>
                <a:solidFill>
                  <a:prstClr val="black"/>
                </a:solidFill>
                <a:effectLst/>
                <a:uLnTx/>
                <a:uFillTx/>
                <a:latin typeface="Arial"/>
                <a:ea typeface="+mn-ea"/>
                <a:cs typeface="Arial"/>
              </a:rPr>
              <a:t>r </a:t>
            </a:r>
            <a:r>
              <a:rPr kumimoji="0" lang="en-GB" sz="800" b="0" i="0" u="none" strike="noStrike" kern="1200" cap="none" spc="-4" normalizeH="0" baseline="0" noProof="0" dirty="0">
                <a:ln>
                  <a:noFill/>
                </a:ln>
                <a:solidFill>
                  <a:prstClr val="black"/>
                </a:solidFill>
                <a:effectLst/>
                <a:uLnTx/>
                <a:uFillTx/>
                <a:latin typeface="Arial"/>
                <a:ea typeface="+mn-ea"/>
                <a:cs typeface="Arial"/>
              </a:rPr>
              <a:t>2</a:t>
            </a:r>
            <a:r>
              <a:rPr kumimoji="0" lang="en-GB" sz="800" b="0" i="0" u="none" strike="noStrike" kern="1200" cap="none" spc="11" normalizeH="0" baseline="0" noProof="0" dirty="0">
                <a:ln>
                  <a:noFill/>
                </a:ln>
                <a:solidFill>
                  <a:prstClr val="black"/>
                </a:solidFill>
                <a:effectLst/>
                <a:uLnTx/>
                <a:uFillTx/>
                <a:latin typeface="Arial"/>
                <a:ea typeface="+mn-ea"/>
                <a:cs typeface="Arial"/>
              </a:rPr>
              <a:t>0</a:t>
            </a:r>
            <a:r>
              <a:rPr kumimoji="0" lang="en-GB" sz="800" b="0" i="0" u="none" strike="noStrike" kern="1200" cap="none" spc="-4" normalizeH="0" baseline="0" noProof="0" dirty="0">
                <a:ln>
                  <a:noFill/>
                </a:ln>
                <a:solidFill>
                  <a:prstClr val="black"/>
                </a:solidFill>
                <a:effectLst/>
                <a:uLnTx/>
                <a:uFillTx/>
                <a:latin typeface="Arial"/>
                <a:ea typeface="+mn-ea"/>
                <a:cs typeface="Arial"/>
              </a:rPr>
              <a:t>-24</a:t>
            </a:r>
            <a:r>
              <a:rPr kumimoji="0" lang="en-GB" sz="800" b="0" i="0" u="none" strike="noStrike" kern="1200" cap="none" spc="0" normalizeH="0" baseline="0" noProof="0" dirty="0">
                <a:ln>
                  <a:noFill/>
                </a:ln>
                <a:solidFill>
                  <a:prstClr val="black"/>
                </a:solidFill>
                <a:effectLst/>
                <a:uLnTx/>
                <a:uFillTx/>
                <a:latin typeface="Arial"/>
                <a:ea typeface="+mn-ea"/>
                <a:cs typeface="Arial"/>
              </a:rPr>
              <a:t>,</a:t>
            </a:r>
            <a:r>
              <a:rPr kumimoji="0" lang="en-GB" sz="800" b="0" i="0" u="none" strike="noStrike" kern="1200" cap="none" spc="15"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2023</a:t>
            </a:r>
            <a:r>
              <a:rPr kumimoji="0" lang="en-GB" sz="800" b="0" i="0" u="none" strike="noStrike" kern="1200" cap="none" spc="0" normalizeH="0" baseline="0" noProof="0" dirty="0">
                <a:ln>
                  <a:noFill/>
                </a:ln>
                <a:solidFill>
                  <a:prstClr val="black"/>
                </a:solidFill>
                <a:effectLst/>
                <a:uLnTx/>
                <a:uFillTx/>
                <a:latin typeface="Arial"/>
                <a:ea typeface="+mn-ea"/>
                <a:cs typeface="Arial"/>
              </a:rPr>
              <a:t>;</a:t>
            </a:r>
            <a:r>
              <a:rPr kumimoji="0" lang="en-GB" sz="800" b="0" i="0" u="none" strike="noStrike" kern="1200" cap="none" spc="23" normalizeH="0" baseline="0" noProof="0" dirty="0">
                <a:ln>
                  <a:noFill/>
                </a:ln>
                <a:solidFill>
                  <a:prstClr val="black"/>
                </a:solidFill>
                <a:effectLst/>
                <a:uLnTx/>
                <a:uFillTx/>
                <a:latin typeface="Arial"/>
                <a:ea typeface="+mn-ea"/>
                <a:cs typeface="Arial"/>
              </a:rPr>
              <a:t> </a:t>
            </a:r>
            <a:r>
              <a:rPr kumimoji="0" lang="en-GB" sz="800" b="0" i="0" u="none" strike="noStrike" kern="1200" cap="none" spc="-8" normalizeH="0" baseline="0" noProof="0" dirty="0">
                <a:ln>
                  <a:noFill/>
                </a:ln>
                <a:solidFill>
                  <a:prstClr val="black"/>
                </a:solidFill>
                <a:effectLst/>
                <a:uLnTx/>
                <a:uFillTx/>
                <a:latin typeface="Arial"/>
                <a:ea typeface="+mn-ea"/>
                <a:cs typeface="Arial"/>
              </a:rPr>
              <a:t>M</a:t>
            </a:r>
            <a:r>
              <a:rPr kumimoji="0" lang="en-GB" sz="800" b="0" i="0" u="none" strike="noStrike" kern="1200" cap="none" spc="-4" normalizeH="0" baseline="0" noProof="0" dirty="0">
                <a:ln>
                  <a:noFill/>
                </a:ln>
                <a:solidFill>
                  <a:prstClr val="black"/>
                </a:solidFill>
                <a:effectLst/>
                <a:uLnTx/>
                <a:uFillTx/>
                <a:latin typeface="Arial"/>
                <a:ea typeface="+mn-ea"/>
                <a:cs typeface="Arial"/>
              </a:rPr>
              <a:t>adr</a:t>
            </a:r>
            <a:r>
              <a:rPr kumimoji="0" lang="en-GB" sz="800" b="0" i="0" u="none" strike="noStrike" kern="1200" cap="none" spc="0" normalizeH="0" baseline="0" noProof="0" dirty="0">
                <a:ln>
                  <a:noFill/>
                </a:ln>
                <a:solidFill>
                  <a:prstClr val="black"/>
                </a:solidFill>
                <a:effectLst/>
                <a:uLnTx/>
                <a:uFillTx/>
                <a:latin typeface="Arial"/>
                <a:ea typeface="+mn-ea"/>
                <a:cs typeface="Arial"/>
              </a:rPr>
              <a:t>id,</a:t>
            </a:r>
            <a:r>
              <a:rPr kumimoji="0" lang="en-GB" sz="800" b="0" i="0" u="none" strike="noStrike" kern="1200" cap="none" spc="4"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S</a:t>
            </a:r>
            <a:r>
              <a:rPr kumimoji="0" lang="en-GB" sz="800" b="0" i="0" u="none" strike="noStrike" kern="1200" cap="none" spc="-4" normalizeH="0" baseline="0" noProof="0" dirty="0">
                <a:ln>
                  <a:noFill/>
                </a:ln>
                <a:solidFill>
                  <a:prstClr val="black"/>
                </a:solidFill>
                <a:effectLst/>
                <a:uLnTx/>
                <a:uFillTx/>
                <a:latin typeface="Arial"/>
                <a:ea typeface="+mn-ea"/>
                <a:cs typeface="Arial"/>
              </a:rPr>
              <a:t>pa</a:t>
            </a:r>
            <a:r>
              <a:rPr kumimoji="0" lang="en-GB" sz="800" b="0" i="0" u="none" strike="noStrike" kern="1200" cap="none" spc="0" normalizeH="0" baseline="0" noProof="0" dirty="0">
                <a:ln>
                  <a:noFill/>
                </a:ln>
                <a:solidFill>
                  <a:prstClr val="black"/>
                </a:solidFill>
                <a:effectLst/>
                <a:uLnTx/>
                <a:uFillTx/>
                <a:latin typeface="Arial"/>
                <a:ea typeface="+mn-ea"/>
                <a:cs typeface="Arial"/>
              </a:rPr>
              <a:t>in,</a:t>
            </a:r>
            <a:r>
              <a:rPr kumimoji="0" lang="en-GB" sz="800" b="0" i="0" u="none" strike="noStrike" kern="1200" cap="none" spc="15" normalizeH="0" baseline="0" noProof="0" dirty="0">
                <a:ln>
                  <a:noFill/>
                </a:ln>
                <a:solidFill>
                  <a:prstClr val="black"/>
                </a:solidFill>
                <a:effectLst/>
                <a:uLnTx/>
                <a:uFillTx/>
                <a:latin typeface="Arial"/>
                <a:ea typeface="+mn-ea"/>
                <a:cs typeface="Arial"/>
              </a:rPr>
              <a:t> </a:t>
            </a:r>
            <a:r>
              <a:rPr kumimoji="0" lang="en-GB" sz="800" b="0" i="0" u="none" strike="noStrike" kern="1200" cap="none" spc="0" normalizeH="0" baseline="0" noProof="0" dirty="0">
                <a:ln>
                  <a:noFill/>
                </a:ln>
                <a:solidFill>
                  <a:prstClr val="black"/>
                </a:solidFill>
                <a:effectLst/>
                <a:uLnTx/>
                <a:uFillTx/>
                <a:latin typeface="Arial"/>
                <a:ea typeface="+mn-ea"/>
                <a:cs typeface="Arial"/>
              </a:rPr>
              <a:t>A</a:t>
            </a:r>
            <a:r>
              <a:rPr kumimoji="0" lang="en-GB" sz="800" b="0" i="0" u="none" strike="noStrike" kern="1200" cap="none" spc="-4" normalizeH="0" baseline="0" noProof="0" dirty="0">
                <a:ln>
                  <a:noFill/>
                </a:ln>
                <a:solidFill>
                  <a:prstClr val="black"/>
                </a:solidFill>
                <a:effectLst/>
                <a:uLnTx/>
                <a:uFillTx/>
                <a:latin typeface="Arial"/>
                <a:ea typeface="+mn-ea"/>
                <a:cs typeface="Arial"/>
              </a:rPr>
              <a:t>b</a:t>
            </a:r>
            <a:r>
              <a:rPr kumimoji="0" lang="en-GB" sz="800" b="0" i="0" u="none" strike="noStrike" kern="1200" cap="none" spc="0" normalizeH="0" baseline="0" noProof="0" dirty="0">
                <a:ln>
                  <a:noFill/>
                </a:ln>
                <a:solidFill>
                  <a:prstClr val="black"/>
                </a:solidFill>
                <a:effectLst/>
                <a:uLnTx/>
                <a:uFillTx/>
                <a:latin typeface="Arial"/>
                <a:ea typeface="+mn-ea"/>
                <a:cs typeface="Arial"/>
              </a:rPr>
              <a:t>st</a:t>
            </a:r>
            <a:r>
              <a:rPr kumimoji="0" lang="en-GB" sz="800" b="0" i="0" u="none" strike="noStrike" kern="1200" cap="none" spc="-4" normalizeH="0" baseline="0" noProof="0" dirty="0">
                <a:ln>
                  <a:noFill/>
                </a:ln>
                <a:solidFill>
                  <a:prstClr val="black"/>
                </a:solidFill>
                <a:effectLst/>
                <a:uLnTx/>
                <a:uFillTx/>
                <a:latin typeface="Arial"/>
                <a:ea typeface="+mn-ea"/>
                <a:cs typeface="Arial"/>
              </a:rPr>
              <a:t>ra</a:t>
            </a:r>
            <a:r>
              <a:rPr kumimoji="0" lang="en-GB" sz="800" b="0" i="0" u="none" strike="noStrike" kern="1200" cap="none" spc="0" normalizeH="0" baseline="0" noProof="0" dirty="0">
                <a:ln>
                  <a:noFill/>
                </a:ln>
                <a:solidFill>
                  <a:prstClr val="black"/>
                </a:solidFill>
                <a:effectLst/>
                <a:uLnTx/>
                <a:uFillTx/>
                <a:latin typeface="Arial"/>
                <a:ea typeface="+mn-ea"/>
                <a:cs typeface="Arial"/>
              </a:rPr>
              <a:t>ct</a:t>
            </a:r>
            <a:r>
              <a:rPr kumimoji="0" lang="en-GB" sz="800" b="0" i="0" u="none" strike="noStrike" kern="1200" cap="none" spc="-11" normalizeH="0" baseline="0" noProof="0" dirty="0">
                <a:ln>
                  <a:noFill/>
                </a:ln>
                <a:solidFill>
                  <a:prstClr val="black"/>
                </a:solidFill>
                <a:effectLst/>
                <a:uLnTx/>
                <a:uFillTx/>
                <a:latin typeface="Arial"/>
                <a:ea typeface="+mn-ea"/>
                <a:cs typeface="Arial"/>
              </a:rPr>
              <a:t> </a:t>
            </a:r>
            <a:r>
              <a:rPr kumimoji="0" lang="en-GB" sz="800" b="0" i="0" u="none" strike="noStrike" kern="1200" cap="none" spc="-4" normalizeH="0" baseline="0" noProof="0" dirty="0">
                <a:ln>
                  <a:noFill/>
                </a:ln>
                <a:solidFill>
                  <a:prstClr val="black"/>
                </a:solidFill>
                <a:effectLst/>
                <a:uLnTx/>
                <a:uFillTx/>
                <a:latin typeface="Arial"/>
                <a:ea typeface="+mn-ea"/>
                <a:cs typeface="Arial"/>
              </a:rPr>
              <a:t>L</a:t>
            </a:r>
            <a:r>
              <a:rPr kumimoji="0" lang="en-GB" sz="800" b="0" i="0" u="none" strike="noStrike" kern="1200" cap="none" spc="0" normalizeH="0" baseline="0" noProof="0" dirty="0">
                <a:ln>
                  <a:noFill/>
                </a:ln>
                <a:solidFill>
                  <a:prstClr val="black"/>
                </a:solidFill>
                <a:effectLst/>
                <a:uLnTx/>
                <a:uFillTx/>
                <a:latin typeface="Arial"/>
                <a:ea typeface="+mn-ea"/>
                <a:cs typeface="Arial"/>
              </a:rPr>
              <a:t>BA</a:t>
            </a:r>
            <a:r>
              <a:rPr kumimoji="0" lang="en-GB" sz="800" b="0" i="0" u="none" strike="noStrike" kern="1200" cap="none" spc="-4" normalizeH="0" baseline="0" noProof="0" dirty="0">
                <a:ln>
                  <a:noFill/>
                </a:ln>
                <a:solidFill>
                  <a:prstClr val="black"/>
                </a:solidFill>
                <a:effectLst/>
                <a:uLnTx/>
                <a:uFillTx/>
                <a:latin typeface="Arial"/>
                <a:ea typeface="+mn-ea"/>
                <a:cs typeface="Arial"/>
              </a:rPr>
              <a:t>13</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601877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object 15"/>
          <p:cNvSpPr txBox="1"/>
          <p:nvPr/>
        </p:nvSpPr>
        <p:spPr>
          <a:xfrm>
            <a:off x="7035575" y="4258040"/>
            <a:ext cx="4796669" cy="415498"/>
          </a:xfrm>
          <a:prstGeom prst="rect">
            <a:avLst/>
          </a:prstGeom>
        </p:spPr>
        <p:txBody>
          <a:bodyPr vert="horz" wrap="square" lIns="0" tIns="0" rIns="0" bIns="0" rtlCol="0">
            <a:spAutoFit/>
          </a:bodyPr>
          <a:lstStyle/>
          <a:p>
            <a:pPr marL="635" marR="0" lvl="0" indent="0" algn="l" defTabSz="914377" rtl="0" eaLnBrk="1" fontAlgn="auto" latinLnBrk="0" hangingPunct="1">
              <a:lnSpc>
                <a:spcPct val="100000"/>
              </a:lnSpc>
              <a:spcBef>
                <a:spcPts val="0"/>
              </a:spcBef>
              <a:spcAft>
                <a:spcPts val="0"/>
              </a:spcAft>
              <a:buClrTx/>
              <a:buSzTx/>
              <a:buFontTx/>
              <a:buNone/>
              <a:tabLst/>
              <a:defRPr/>
            </a:pPr>
            <a:r>
              <a:rPr kumimoji="0" sz="1400" b="1" i="0" u="none" strike="noStrike" kern="1200" cap="none" spc="-11" normalizeH="0" baseline="0" noProof="0">
                <a:ln>
                  <a:noFill/>
                </a:ln>
                <a:solidFill>
                  <a:srgbClr val="FF0000"/>
                </a:solidFill>
                <a:effectLst/>
                <a:uLnTx/>
                <a:uFillTx/>
                <a:latin typeface="Arial"/>
                <a:ea typeface="+mn-ea"/>
                <a:cs typeface="Arial"/>
              </a:rPr>
              <a:t>C</a:t>
            </a:r>
            <a:r>
              <a:rPr kumimoji="0" sz="1400" b="1" i="0" u="none" strike="noStrike" kern="1200" cap="none" spc="0" normalizeH="0" baseline="0" noProof="0">
                <a:ln>
                  <a:noFill/>
                </a:ln>
                <a:solidFill>
                  <a:srgbClr val="FF0000"/>
                </a:solidFill>
                <a:effectLst/>
                <a:uLnTx/>
                <a:uFillTx/>
                <a:latin typeface="Arial"/>
                <a:ea typeface="+mn-ea"/>
                <a:cs typeface="Arial"/>
              </a:rPr>
              <a:t>r</a:t>
            </a:r>
            <a:r>
              <a:rPr kumimoji="0" sz="1400" b="1" i="0" u="none" strike="noStrike" kern="1200" cap="none" spc="-11" normalizeH="0" baseline="0" noProof="0">
                <a:ln>
                  <a:noFill/>
                </a:ln>
                <a:solidFill>
                  <a:srgbClr val="FF0000"/>
                </a:solidFill>
                <a:effectLst/>
                <a:uLnTx/>
                <a:uFillTx/>
                <a:latin typeface="Arial"/>
                <a:ea typeface="+mn-ea"/>
                <a:cs typeface="Arial"/>
              </a:rPr>
              <a:t>o</a:t>
            </a:r>
            <a:r>
              <a:rPr kumimoji="0" sz="1400" b="1" i="0" u="none" strike="noStrike" kern="1200" cap="none" spc="0" normalizeH="0" baseline="0" noProof="0">
                <a:ln>
                  <a:noFill/>
                </a:ln>
                <a:solidFill>
                  <a:srgbClr val="FF0000"/>
                </a:solidFill>
                <a:effectLst/>
                <a:uLnTx/>
                <a:uFillTx/>
                <a:latin typeface="Arial"/>
                <a:ea typeface="+mn-ea"/>
                <a:cs typeface="Arial"/>
              </a:rPr>
              <a:t>ss</a:t>
            </a:r>
            <a:r>
              <a:rPr kumimoji="0" sz="1400" b="1" i="0" u="none" strike="noStrike" kern="1200" cap="none" spc="-11" normalizeH="0" baseline="0" noProof="0">
                <a:ln>
                  <a:noFill/>
                </a:ln>
                <a:solidFill>
                  <a:srgbClr val="FF0000"/>
                </a:solidFill>
                <a:effectLst/>
                <a:uLnTx/>
                <a:uFillTx/>
                <a:latin typeface="Arial"/>
                <a:ea typeface="+mn-ea"/>
                <a:cs typeface="Arial"/>
              </a:rPr>
              <a:t>o</a:t>
            </a:r>
            <a:r>
              <a:rPr kumimoji="0" sz="1400" b="1" i="0" u="none" strike="noStrike" kern="1200" cap="none" spc="-15" normalizeH="0" baseline="0" noProof="0">
                <a:ln>
                  <a:noFill/>
                </a:ln>
                <a:solidFill>
                  <a:srgbClr val="FF0000"/>
                </a:solidFill>
                <a:effectLst/>
                <a:uLnTx/>
                <a:uFillTx/>
                <a:latin typeface="Arial"/>
                <a:ea typeface="+mn-ea"/>
                <a:cs typeface="Arial"/>
              </a:rPr>
              <a:t>v</a:t>
            </a:r>
            <a:r>
              <a:rPr kumimoji="0" sz="1400" b="1" i="0" u="none" strike="noStrike" kern="1200" cap="none" spc="0" normalizeH="0" baseline="0" noProof="0">
                <a:ln>
                  <a:noFill/>
                </a:ln>
                <a:solidFill>
                  <a:srgbClr val="FF0000"/>
                </a:solidFill>
                <a:effectLst/>
                <a:uLnTx/>
                <a:uFillTx/>
                <a:latin typeface="Arial"/>
                <a:ea typeface="+mn-ea"/>
                <a:cs typeface="Arial"/>
              </a:rPr>
              <a:t>er:</a:t>
            </a:r>
            <a:r>
              <a:rPr kumimoji="0" sz="1400" b="1" i="0" u="none" strike="noStrike" kern="1200" cap="none" spc="-20" normalizeH="0" baseline="0" noProof="0">
                <a:ln>
                  <a:noFill/>
                </a:ln>
                <a:solidFill>
                  <a:srgbClr val="FF0000"/>
                </a:solidFill>
                <a:effectLst/>
                <a:uLnTx/>
                <a:uFillTx/>
                <a:latin typeface="Arial"/>
                <a:ea typeface="+mn-ea"/>
                <a:cs typeface="Arial"/>
              </a:rPr>
              <a:t> </a:t>
            </a:r>
            <a:r>
              <a:rPr kumimoji="0" sz="1400" b="1" i="0" u="none" strike="noStrike" kern="1200" cap="none" spc="0" normalizeH="0" baseline="0" noProof="0">
                <a:ln>
                  <a:noFill/>
                </a:ln>
                <a:solidFill>
                  <a:srgbClr val="FF0000"/>
                </a:solidFill>
                <a:effectLst/>
                <a:uLnTx/>
                <a:uFillTx/>
                <a:latin typeface="Arial"/>
                <a:ea typeface="+mn-ea"/>
                <a:cs typeface="Arial"/>
              </a:rPr>
              <a:t>123/146</a:t>
            </a:r>
            <a:r>
              <a:rPr kumimoji="0" sz="1400" b="1" i="0" u="none" strike="noStrike" kern="1200" cap="none" spc="-40" normalizeH="0" baseline="0" noProof="0">
                <a:ln>
                  <a:noFill/>
                </a:ln>
                <a:solidFill>
                  <a:srgbClr val="FF0000"/>
                </a:solidFill>
                <a:effectLst/>
                <a:uLnTx/>
                <a:uFillTx/>
                <a:latin typeface="Arial"/>
                <a:ea typeface="+mn-ea"/>
                <a:cs typeface="Arial"/>
              </a:rPr>
              <a:t> </a:t>
            </a:r>
            <a:r>
              <a:rPr kumimoji="0" sz="1400" b="1" i="0" u="none" strike="noStrike" kern="1200" cap="none" spc="0" normalizeH="0" baseline="0" noProof="0">
                <a:ln>
                  <a:noFill/>
                </a:ln>
                <a:solidFill>
                  <a:srgbClr val="FF0000"/>
                </a:solidFill>
                <a:effectLst/>
                <a:uLnTx/>
                <a:uFillTx/>
                <a:latin typeface="Arial"/>
                <a:ea typeface="+mn-ea"/>
                <a:cs typeface="Arial"/>
              </a:rPr>
              <a:t>(84</a:t>
            </a:r>
            <a:r>
              <a:rPr kumimoji="0" sz="1400" b="1" i="0" u="none" strike="noStrike" kern="1200" cap="none" spc="-65" normalizeH="0" baseline="0" noProof="0">
                <a:ln>
                  <a:noFill/>
                </a:ln>
                <a:solidFill>
                  <a:srgbClr val="FF0000"/>
                </a:solidFill>
                <a:effectLst/>
                <a:uLnTx/>
                <a:uFillTx/>
                <a:latin typeface="Arial"/>
                <a:ea typeface="+mn-ea"/>
                <a:cs typeface="Arial"/>
              </a:rPr>
              <a:t>%</a:t>
            </a:r>
            <a:r>
              <a:rPr kumimoji="0" sz="1400" b="1" i="0" u="none" strike="noStrike" kern="1200" cap="none" spc="0" normalizeH="0" baseline="0" noProof="0">
                <a:ln>
                  <a:noFill/>
                </a:ln>
                <a:solidFill>
                  <a:srgbClr val="FF0000"/>
                </a:solidFill>
                <a:effectLst/>
                <a:uLnTx/>
                <a:uFillTx/>
                <a:latin typeface="Arial"/>
                <a:ea typeface="+mn-ea"/>
                <a:cs typeface="Arial"/>
              </a:rPr>
              <a:t>)</a:t>
            </a:r>
            <a:endParaRPr kumimoji="0" lang="en-CA" sz="1400" b="1" i="0" u="none" strike="noStrike" kern="1200" cap="none" spc="0" normalizeH="0" baseline="0" noProof="0">
              <a:ln>
                <a:noFill/>
              </a:ln>
              <a:solidFill>
                <a:srgbClr val="FF0000"/>
              </a:solidFill>
              <a:effectLst/>
              <a:uLnTx/>
              <a:uFillTx/>
              <a:latin typeface="Arial"/>
              <a:ea typeface="+mn-ea"/>
              <a:cs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15" normalizeH="0" baseline="0" noProof="0">
                <a:ln>
                  <a:noFill/>
                </a:ln>
                <a:solidFill>
                  <a:prstClr val="black"/>
                </a:solidFill>
                <a:effectLst/>
                <a:uLnTx/>
                <a:uFillTx/>
                <a:latin typeface="Arial"/>
                <a:ea typeface="+mn-ea"/>
                <a:cs typeface="Arial"/>
              </a:rPr>
              <a:t>patient</a:t>
            </a:r>
            <a:r>
              <a:rPr kumimoji="0" lang="en-GB" sz="1300" b="0" i="0" u="none" strike="noStrike" kern="1200" cap="none" spc="-11" normalizeH="0" baseline="0" noProof="0">
                <a:ln>
                  <a:noFill/>
                </a:ln>
                <a:solidFill>
                  <a:prstClr val="black"/>
                </a:solidFill>
                <a:effectLst/>
                <a:uLnTx/>
                <a:uFillTx/>
                <a:latin typeface="Arial"/>
                <a:ea typeface="+mn-ea"/>
                <a:cs typeface="Arial"/>
              </a:rPr>
              <a:t>s</a:t>
            </a:r>
            <a:r>
              <a:rPr kumimoji="0" lang="en-GB" sz="1300" b="0" i="0" u="none" strike="noStrike" kern="1200" cap="none" spc="20" normalizeH="0" baseline="0" noProof="0">
                <a:ln>
                  <a:noFill/>
                </a:ln>
                <a:solidFill>
                  <a:prstClr val="black"/>
                </a:solidFill>
                <a:effectLst/>
                <a:uLnTx/>
                <a:uFillTx/>
                <a:latin typeface="Arial"/>
                <a:ea typeface="+mn-ea"/>
                <a:cs typeface="Arial"/>
              </a:rPr>
              <a:t> </a:t>
            </a:r>
            <a:r>
              <a:rPr kumimoji="0" lang="en-GB" sz="1300" b="0" i="0" u="none" strike="noStrike" kern="1200" cap="none" spc="-25" normalizeH="0" baseline="0" noProof="0">
                <a:ln>
                  <a:noFill/>
                </a:ln>
                <a:solidFill>
                  <a:prstClr val="black"/>
                </a:solidFill>
                <a:effectLst/>
                <a:uLnTx/>
                <a:uFillTx/>
                <a:latin typeface="Arial"/>
                <a:ea typeface="+mn-ea"/>
                <a:cs typeface="Arial"/>
              </a:rPr>
              <a:t>w</a:t>
            </a:r>
            <a:r>
              <a:rPr kumimoji="0" lang="en-GB" sz="1300" b="0" i="0" u="none" strike="noStrike" kern="1200" cap="none" spc="-11" normalizeH="0" baseline="0" noProof="0">
                <a:ln>
                  <a:noFill/>
                </a:ln>
                <a:solidFill>
                  <a:prstClr val="black"/>
                </a:solidFill>
                <a:effectLst/>
                <a:uLnTx/>
                <a:uFillTx/>
                <a:latin typeface="Arial"/>
                <a:ea typeface="+mn-ea"/>
                <a:cs typeface="Arial"/>
              </a:rPr>
              <a:t>ith</a:t>
            </a:r>
            <a:r>
              <a:rPr kumimoji="0" lang="en-GB" sz="1300" b="0" i="0" u="none" strike="noStrike" kern="1200" cap="none" spc="20" normalizeH="0" baseline="0" noProof="0">
                <a:ln>
                  <a:noFill/>
                </a:ln>
                <a:solidFill>
                  <a:prstClr val="black"/>
                </a:solidFill>
                <a:effectLst/>
                <a:uLnTx/>
                <a:uFillTx/>
                <a:latin typeface="Arial"/>
                <a:ea typeface="+mn-ea"/>
                <a:cs typeface="Arial"/>
              </a:rPr>
              <a:t> </a:t>
            </a:r>
            <a:r>
              <a:rPr kumimoji="0" lang="en-GB" sz="1300" b="0" i="0" u="none" strike="noStrike" kern="1200" cap="none" spc="-15" normalizeH="0" baseline="0" noProof="0">
                <a:ln>
                  <a:noFill/>
                </a:ln>
                <a:solidFill>
                  <a:prstClr val="black"/>
                </a:solidFill>
                <a:effectLst/>
                <a:uLnTx/>
                <a:uFillTx/>
                <a:latin typeface="Arial"/>
                <a:ea typeface="+mn-ea"/>
                <a:cs typeface="Arial"/>
              </a:rPr>
              <a:t>radiographi</a:t>
            </a:r>
            <a:r>
              <a:rPr kumimoji="0" lang="en-GB" sz="1300" b="0" i="0" u="none" strike="noStrike" kern="1200" cap="none" spc="-11" normalizeH="0" baseline="0" noProof="0">
                <a:ln>
                  <a:noFill/>
                </a:ln>
                <a:solidFill>
                  <a:prstClr val="black"/>
                </a:solidFill>
                <a:effectLst/>
                <a:uLnTx/>
                <a:uFillTx/>
                <a:latin typeface="Arial"/>
                <a:ea typeface="+mn-ea"/>
                <a:cs typeface="Arial"/>
              </a:rPr>
              <a:t>c</a:t>
            </a:r>
            <a:r>
              <a:rPr kumimoji="0" lang="en-GB" sz="1300" b="0" i="0" u="none" strike="noStrike" kern="1200" cap="none" spc="45" normalizeH="0" baseline="0" noProof="0">
                <a:ln>
                  <a:noFill/>
                </a:ln>
                <a:solidFill>
                  <a:prstClr val="black"/>
                </a:solidFill>
                <a:effectLst/>
                <a:uLnTx/>
                <a:uFillTx/>
                <a:latin typeface="Arial"/>
                <a:ea typeface="+mn-ea"/>
                <a:cs typeface="Arial"/>
              </a:rPr>
              <a:t> </a:t>
            </a:r>
            <a:r>
              <a:rPr kumimoji="0" lang="en-GB" sz="1300" b="0" i="0" u="none" strike="noStrike" kern="1200" cap="none" spc="-15" normalizeH="0" baseline="0" noProof="0">
                <a:ln>
                  <a:noFill/>
                </a:ln>
                <a:solidFill>
                  <a:prstClr val="black"/>
                </a:solidFill>
                <a:effectLst/>
                <a:uLnTx/>
                <a:uFillTx/>
                <a:latin typeface="Arial"/>
                <a:ea typeface="+mn-ea"/>
                <a:cs typeface="Arial"/>
              </a:rPr>
              <a:t>progress</a:t>
            </a:r>
            <a:r>
              <a:rPr kumimoji="0" lang="en-GB" sz="1300" b="0" i="0" u="none" strike="noStrike" kern="1200" cap="none" spc="-5" normalizeH="0" baseline="0" noProof="0">
                <a:ln>
                  <a:noFill/>
                </a:ln>
                <a:solidFill>
                  <a:prstClr val="black"/>
                </a:solidFill>
                <a:effectLst/>
                <a:uLnTx/>
                <a:uFillTx/>
                <a:latin typeface="Arial"/>
                <a:ea typeface="+mn-ea"/>
                <a:cs typeface="Arial"/>
              </a:rPr>
              <a:t>i</a:t>
            </a:r>
            <a:r>
              <a:rPr kumimoji="0" lang="en-GB" sz="1300" b="0" i="0" u="none" strike="noStrike" kern="1200" cap="none" spc="-15" normalizeH="0" baseline="0" noProof="0">
                <a:ln>
                  <a:noFill/>
                </a:ln>
                <a:solidFill>
                  <a:prstClr val="black"/>
                </a:solidFill>
                <a:effectLst/>
                <a:uLnTx/>
                <a:uFillTx/>
                <a:latin typeface="Arial"/>
                <a:ea typeface="+mn-ea"/>
                <a:cs typeface="Arial"/>
              </a:rPr>
              <a:t>on crossed over</a:t>
            </a:r>
            <a:endParaRPr kumimoji="0" lang="en-GB" sz="1300"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p:nvPr/>
        </p:nvSpPr>
        <p:spPr>
          <a:xfrm>
            <a:off x="972735" y="3528513"/>
            <a:ext cx="5570220" cy="0"/>
          </a:xfrm>
          <a:custGeom>
            <a:avLst/>
            <a:gdLst/>
            <a:ahLst/>
            <a:cxnLst/>
            <a:rect l="l" t="t" r="r" b="b"/>
            <a:pathLst>
              <a:path w="5570220">
                <a:moveTo>
                  <a:pt x="0" y="0"/>
                </a:moveTo>
                <a:lnTo>
                  <a:pt x="5570220" y="0"/>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15407" y="992577"/>
            <a:ext cx="0" cy="2590800"/>
          </a:xfrm>
          <a:custGeom>
            <a:avLst/>
            <a:gdLst/>
            <a:ahLst/>
            <a:cxnLst/>
            <a:rect l="l" t="t" r="r" b="b"/>
            <a:pathLst>
              <a:path h="2590800">
                <a:moveTo>
                  <a:pt x="0" y="0"/>
                </a:moveTo>
                <a:lnTo>
                  <a:pt x="0" y="2590800"/>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121831" y="3528514"/>
            <a:ext cx="0" cy="55244"/>
          </a:xfrm>
          <a:custGeom>
            <a:avLst/>
            <a:gdLst/>
            <a:ahLst/>
            <a:cxnLst/>
            <a:rect l="l" t="t" r="r" b="b"/>
            <a:pathLst>
              <a:path h="55245">
                <a:moveTo>
                  <a:pt x="0" y="0"/>
                </a:moveTo>
                <a:lnTo>
                  <a:pt x="0" y="54864"/>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3223684" y="3528514"/>
            <a:ext cx="0" cy="55244"/>
          </a:xfrm>
          <a:custGeom>
            <a:avLst/>
            <a:gdLst/>
            <a:ahLst/>
            <a:cxnLst/>
            <a:rect l="l" t="t" r="r" b="b"/>
            <a:pathLst>
              <a:path h="55245">
                <a:moveTo>
                  <a:pt x="0" y="0"/>
                </a:moveTo>
                <a:lnTo>
                  <a:pt x="0" y="54864"/>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6542956" y="3528514"/>
            <a:ext cx="0" cy="55244"/>
          </a:xfrm>
          <a:custGeom>
            <a:avLst/>
            <a:gdLst/>
            <a:ahLst/>
            <a:cxnLst/>
            <a:rect l="l" t="t" r="r" b="b"/>
            <a:pathLst>
              <a:path h="55245">
                <a:moveTo>
                  <a:pt x="0" y="0"/>
                </a:moveTo>
                <a:lnTo>
                  <a:pt x="0" y="54864"/>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972735" y="2585157"/>
            <a:ext cx="43180" cy="0"/>
          </a:xfrm>
          <a:custGeom>
            <a:avLst/>
            <a:gdLst/>
            <a:ahLst/>
            <a:cxnLst/>
            <a:rect l="l" t="t" r="r" b="b"/>
            <a:pathLst>
              <a:path w="43180">
                <a:moveTo>
                  <a:pt x="42671" y="0"/>
                </a:moveTo>
                <a:lnTo>
                  <a:pt x="0" y="0"/>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972735" y="3056073"/>
            <a:ext cx="43180" cy="0"/>
          </a:xfrm>
          <a:custGeom>
            <a:avLst/>
            <a:gdLst/>
            <a:ahLst/>
            <a:cxnLst/>
            <a:rect l="l" t="t" r="r" b="b"/>
            <a:pathLst>
              <a:path w="43180">
                <a:moveTo>
                  <a:pt x="42671" y="0"/>
                </a:moveTo>
                <a:lnTo>
                  <a:pt x="0" y="0"/>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972735" y="2114240"/>
            <a:ext cx="43180" cy="0"/>
          </a:xfrm>
          <a:custGeom>
            <a:avLst/>
            <a:gdLst/>
            <a:ahLst/>
            <a:cxnLst/>
            <a:rect l="l" t="t" r="r" b="b"/>
            <a:pathLst>
              <a:path w="43180">
                <a:moveTo>
                  <a:pt x="42671" y="0"/>
                </a:moveTo>
                <a:lnTo>
                  <a:pt x="0" y="0"/>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972735" y="1643324"/>
            <a:ext cx="43180" cy="0"/>
          </a:xfrm>
          <a:custGeom>
            <a:avLst/>
            <a:gdLst/>
            <a:ahLst/>
            <a:cxnLst/>
            <a:rect l="l" t="t" r="r" b="b"/>
            <a:pathLst>
              <a:path w="43180">
                <a:moveTo>
                  <a:pt x="42671" y="0"/>
                </a:moveTo>
                <a:lnTo>
                  <a:pt x="0" y="0"/>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972735" y="1173933"/>
            <a:ext cx="43180" cy="0"/>
          </a:xfrm>
          <a:custGeom>
            <a:avLst/>
            <a:gdLst/>
            <a:ahLst/>
            <a:cxnLst/>
            <a:rect l="l" t="t" r="r" b="b"/>
            <a:pathLst>
              <a:path w="43180">
                <a:moveTo>
                  <a:pt x="42671" y="0"/>
                </a:moveTo>
                <a:lnTo>
                  <a:pt x="0" y="0"/>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5460916" y="3528514"/>
            <a:ext cx="0" cy="55244"/>
          </a:xfrm>
          <a:custGeom>
            <a:avLst/>
            <a:gdLst/>
            <a:ahLst/>
            <a:cxnLst/>
            <a:rect l="l" t="t" r="r" b="b"/>
            <a:pathLst>
              <a:path h="55245">
                <a:moveTo>
                  <a:pt x="0" y="0"/>
                </a:moveTo>
                <a:lnTo>
                  <a:pt x="0" y="54864"/>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4330107" y="3528514"/>
            <a:ext cx="0" cy="55244"/>
          </a:xfrm>
          <a:custGeom>
            <a:avLst/>
            <a:gdLst/>
            <a:ahLst/>
            <a:cxnLst/>
            <a:rect l="l" t="t" r="r" b="b"/>
            <a:pathLst>
              <a:path h="55245">
                <a:moveTo>
                  <a:pt x="0" y="0"/>
                </a:moveTo>
                <a:lnTo>
                  <a:pt x="0" y="54864"/>
                </a:lnTo>
              </a:path>
            </a:pathLst>
          </a:custGeom>
          <a:ln w="9525">
            <a:solidFill>
              <a:srgbClr val="000000"/>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820743" y="3243566"/>
            <a:ext cx="2159635" cy="410369"/>
          </a:xfrm>
          <a:prstGeom prst="rect">
            <a:avLst/>
          </a:prstGeom>
        </p:spPr>
        <p:txBody>
          <a:bodyPr vert="horz" wrap="square" lIns="0" tIns="0" rIns="0" bIns="0" rtlCol="0">
            <a:spAutoFit/>
          </a:bodyPr>
          <a:lstStyle/>
          <a:p>
            <a:pPr marL="874373" marR="0" lvl="0" indent="0" algn="l" defTabSz="914377" rtl="0" eaLnBrk="1" fontAlgn="auto" latinLnBrk="0" hangingPunct="1">
              <a:lnSpc>
                <a:spcPts val="1555"/>
              </a:lnSpc>
              <a:spcBef>
                <a:spcPts val="0"/>
              </a:spcBef>
              <a:spcAft>
                <a:spcPts val="0"/>
              </a:spcAft>
              <a:buClrTx/>
              <a:buSzTx/>
              <a:buFontTx/>
              <a:buNone/>
              <a:tabLst/>
              <a:defRPr/>
            </a:pPr>
            <a:r>
              <a:rPr kumimoji="0" sz="1200" b="0" i="0" u="none" strike="noStrike" kern="1200" cap="none" spc="-11" normalizeH="0" baseline="0" noProof="0">
                <a:ln>
                  <a:noFill/>
                </a:ln>
                <a:solidFill>
                  <a:srgbClr val="D18311"/>
                </a:solidFill>
                <a:effectLst/>
                <a:uLnTx/>
                <a:uFillTx/>
                <a:latin typeface="Arial"/>
                <a:ea typeface="+mn-ea"/>
                <a:cs typeface="Arial"/>
              </a:rPr>
              <a:t>C</a:t>
            </a:r>
            <a:r>
              <a:rPr kumimoji="0" sz="1200" b="0" i="0" u="none" strike="noStrike" kern="1200" cap="none" spc="0" normalizeH="0" baseline="0" noProof="0">
                <a:ln>
                  <a:noFill/>
                </a:ln>
                <a:solidFill>
                  <a:srgbClr val="D18311"/>
                </a:solidFill>
                <a:effectLst/>
                <a:uLnTx/>
                <a:uFillTx/>
                <a:latin typeface="Arial"/>
                <a:ea typeface="+mn-ea"/>
                <a:cs typeface="Arial"/>
              </a:rPr>
              <a:t>hange</a:t>
            </a:r>
            <a:r>
              <a:rPr kumimoji="0" sz="1200" b="0" i="0" u="none" strike="noStrike" kern="1200" cap="none" spc="-20" normalizeH="0" baseline="0" noProof="0">
                <a:ln>
                  <a:noFill/>
                </a:ln>
                <a:solidFill>
                  <a:srgbClr val="D18311"/>
                </a:solidFill>
                <a:effectLst/>
                <a:uLnTx/>
                <a:uFillTx/>
                <a:latin typeface="Arial"/>
                <a:ea typeface="+mn-ea"/>
                <a:cs typeface="Arial"/>
              </a:rPr>
              <a:t> </a:t>
            </a:r>
            <a:r>
              <a:rPr kumimoji="0" sz="1200" b="0" i="0" u="none" strike="noStrike" kern="1200" cap="none" spc="0" normalizeH="0" baseline="0" noProof="0">
                <a:ln>
                  <a:noFill/>
                </a:ln>
                <a:solidFill>
                  <a:srgbClr val="D18311"/>
                </a:solidFill>
                <a:effectLst/>
                <a:uLnTx/>
                <a:uFillTx/>
                <a:latin typeface="Arial"/>
                <a:ea typeface="+mn-ea"/>
                <a:cs typeface="Arial"/>
              </a:rPr>
              <a:t>of</a:t>
            </a:r>
            <a:r>
              <a:rPr kumimoji="0" sz="1200" b="0" i="0" u="none" strike="noStrike" kern="1200" cap="none" spc="-100" normalizeH="0" baseline="0" noProof="0">
                <a:ln>
                  <a:noFill/>
                </a:ln>
                <a:solidFill>
                  <a:srgbClr val="D18311"/>
                </a:solidFill>
                <a:effectLst/>
                <a:uLnTx/>
                <a:uFillTx/>
                <a:latin typeface="Arial"/>
                <a:ea typeface="+mn-ea"/>
                <a:cs typeface="Arial"/>
              </a:rPr>
              <a:t> </a:t>
            </a:r>
            <a:r>
              <a:rPr kumimoji="0" sz="1200" b="0" i="0" u="none" strike="noStrike" kern="1200" cap="none" spc="0" normalizeH="0" baseline="0" noProof="0">
                <a:ln>
                  <a:noFill/>
                </a:ln>
                <a:solidFill>
                  <a:srgbClr val="D18311"/>
                </a:solidFill>
                <a:effectLst/>
                <a:uLnTx/>
                <a:uFillTx/>
                <a:latin typeface="Arial"/>
                <a:ea typeface="+mn-ea"/>
                <a:cs typeface="Arial"/>
              </a:rPr>
              <a:t>A</a:t>
            </a:r>
            <a:r>
              <a:rPr kumimoji="0" sz="1200" b="0" i="0" u="none" strike="noStrike" kern="1200" cap="none" spc="-11" normalizeH="0" baseline="0" noProof="0">
                <a:ln>
                  <a:noFill/>
                </a:ln>
                <a:solidFill>
                  <a:srgbClr val="D18311"/>
                </a:solidFill>
                <a:effectLst/>
                <a:uLnTx/>
                <a:uFillTx/>
                <a:latin typeface="Arial"/>
                <a:ea typeface="+mn-ea"/>
                <a:cs typeface="Arial"/>
              </a:rPr>
              <a:t>R</a:t>
            </a:r>
            <a:r>
              <a:rPr kumimoji="0" sz="1200" b="0" i="0" u="none" strike="noStrike" kern="1200" cap="none" spc="0" normalizeH="0" baseline="0" noProof="0">
                <a:ln>
                  <a:noFill/>
                </a:ln>
                <a:solidFill>
                  <a:srgbClr val="D18311"/>
                </a:solidFill>
                <a:effectLst/>
                <a:uLnTx/>
                <a:uFillTx/>
                <a:latin typeface="Arial"/>
                <a:ea typeface="+mn-ea"/>
                <a:cs typeface="Arial"/>
              </a:rPr>
              <a:t>PI</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377" rtl="0" eaLnBrk="1" fontAlgn="auto" latinLnBrk="0" hangingPunct="1">
              <a:lnSpc>
                <a:spcPts val="1555"/>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0</a:t>
            </a:r>
          </a:p>
        </p:txBody>
      </p:sp>
      <p:sp>
        <p:nvSpPr>
          <p:cNvPr id="31" name="object 31"/>
          <p:cNvSpPr txBox="1"/>
          <p:nvPr/>
        </p:nvSpPr>
        <p:spPr>
          <a:xfrm>
            <a:off x="945711" y="3627360"/>
            <a:ext cx="125095"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0</a:t>
            </a:r>
          </a:p>
        </p:txBody>
      </p:sp>
      <p:sp>
        <p:nvSpPr>
          <p:cNvPr id="32" name="object 32"/>
          <p:cNvSpPr txBox="1"/>
          <p:nvPr/>
        </p:nvSpPr>
        <p:spPr>
          <a:xfrm>
            <a:off x="5339123" y="3627360"/>
            <a:ext cx="22352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a:ea typeface="+mn-ea"/>
                <a:cs typeface="Arial"/>
              </a:rPr>
              <a:t>24</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3" name="object 33"/>
          <p:cNvSpPr txBox="1"/>
          <p:nvPr/>
        </p:nvSpPr>
        <p:spPr>
          <a:xfrm>
            <a:off x="2438952" y="3627360"/>
            <a:ext cx="2729865" cy="407804"/>
          </a:xfrm>
          <a:prstGeom prst="rect">
            <a:avLst/>
          </a:prstGeom>
        </p:spPr>
        <p:txBody>
          <a:bodyPr vert="horz" wrap="square" lIns="0" tIns="0" rIns="0" bIns="0" rtlCol="0">
            <a:spAutoFit/>
          </a:bodyPr>
          <a:lstStyle/>
          <a:p>
            <a:pPr marL="0" marR="54609" lvl="0" indent="0" algn="ctr" defTabSz="914377" rtl="0" eaLnBrk="1" fontAlgn="auto" latinLnBrk="0" hangingPunct="1">
              <a:lnSpc>
                <a:spcPct val="100000"/>
              </a:lnSpc>
              <a:spcBef>
                <a:spcPts val="0"/>
              </a:spcBef>
              <a:spcAft>
                <a:spcPts val="0"/>
              </a:spcAft>
              <a:buClrTx/>
              <a:buSzTx/>
              <a:buFontTx/>
              <a:buNone/>
              <a:tabLst>
                <a:tab pos="1106143" algn="l"/>
              </a:tabLst>
              <a:defRPr/>
            </a:pPr>
            <a:r>
              <a:rPr kumimoji="0" sz="1200" b="0" i="0" u="none" strike="noStrike" kern="1200" cap="none" spc="-5" normalizeH="0" baseline="0" noProof="0">
                <a:ln>
                  <a:noFill/>
                </a:ln>
                <a:solidFill>
                  <a:prstClr val="black"/>
                </a:solidFill>
                <a:effectLst/>
                <a:uLnTx/>
                <a:uFillTx/>
                <a:latin typeface="Arial"/>
                <a:ea typeface="+mn-ea"/>
                <a:cs typeface="Arial"/>
              </a:rPr>
              <a:t>1</a:t>
            </a:r>
            <a:r>
              <a:rPr kumimoji="0" sz="1200" b="0" i="0" u="none" strike="noStrike" kern="1200" cap="none" spc="0" normalizeH="0" baseline="0" noProof="0">
                <a:ln>
                  <a:noFill/>
                </a:ln>
                <a:solidFill>
                  <a:prstClr val="black"/>
                </a:solidFill>
                <a:effectLst/>
                <a:uLnTx/>
                <a:uFillTx/>
                <a:latin typeface="Arial"/>
                <a:ea typeface="+mn-ea"/>
                <a:cs typeface="Arial"/>
              </a:rPr>
              <a:t>2	</a:t>
            </a:r>
            <a:r>
              <a:rPr kumimoji="0" sz="1200" b="0" i="0" u="none" strike="noStrike" kern="1200" cap="none" spc="-5" normalizeH="0" baseline="0" noProof="0">
                <a:ln>
                  <a:noFill/>
                </a:ln>
                <a:solidFill>
                  <a:prstClr val="black"/>
                </a:solidFill>
                <a:effectLst/>
                <a:uLnTx/>
                <a:uFillTx/>
                <a:latin typeface="Arial"/>
                <a:ea typeface="+mn-ea"/>
                <a:cs typeface="Arial"/>
              </a:rPr>
              <a:t>18</a:t>
            </a:r>
            <a:endParaRPr kumimoji="0" sz="12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377" rtl="0" eaLnBrk="1" fontAlgn="auto" latinLnBrk="0" hangingPunct="1">
              <a:lnSpc>
                <a:spcPct val="100000"/>
              </a:lnSpc>
              <a:spcBef>
                <a:spcPts val="280"/>
              </a:spcBef>
              <a:spcAft>
                <a:spcPts val="0"/>
              </a:spcAft>
              <a:buClrTx/>
              <a:buSzTx/>
              <a:buFontTx/>
              <a:buNone/>
              <a:tabLst/>
              <a:defRPr/>
            </a:pPr>
            <a:r>
              <a:rPr kumimoji="0" sz="1200" b="0" i="0" u="none" strike="noStrike" kern="1200" cap="none" spc="-55" normalizeH="0" baseline="0" noProof="0">
                <a:ln>
                  <a:noFill/>
                </a:ln>
                <a:solidFill>
                  <a:prstClr val="black"/>
                </a:solidFill>
                <a:effectLst/>
                <a:uLnTx/>
                <a:uFillTx/>
                <a:latin typeface="Arial"/>
                <a:ea typeface="+mn-ea"/>
                <a:cs typeface="Arial"/>
              </a:rPr>
              <a:t>T</a:t>
            </a:r>
            <a:r>
              <a:rPr kumimoji="0" sz="1200" b="0" i="0" u="none" strike="noStrike" kern="1200" cap="none" spc="0" normalizeH="0" baseline="0" noProof="0">
                <a:ln>
                  <a:noFill/>
                </a:ln>
                <a:solidFill>
                  <a:prstClr val="black"/>
                </a:solidFill>
                <a:effectLst/>
                <a:uLnTx/>
                <a:uFillTx/>
                <a:latin typeface="Arial"/>
                <a:ea typeface="+mn-ea"/>
                <a:cs typeface="Arial"/>
              </a:rPr>
              <a:t>i</a:t>
            </a:r>
            <a:r>
              <a:rPr kumimoji="0" sz="1200" b="0" i="0" u="none" strike="noStrike" kern="1200" cap="none" spc="-11" normalizeH="0" baseline="0" noProof="0">
                <a:ln>
                  <a:noFill/>
                </a:ln>
                <a:solidFill>
                  <a:prstClr val="black"/>
                </a:solidFill>
                <a:effectLst/>
                <a:uLnTx/>
                <a:uFillTx/>
                <a:latin typeface="Arial"/>
                <a:ea typeface="+mn-ea"/>
                <a:cs typeface="Arial"/>
              </a:rPr>
              <a:t>m</a:t>
            </a:r>
            <a:r>
              <a:rPr kumimoji="0" sz="1200" b="0" i="0" u="none" strike="noStrike" kern="1200" cap="none" spc="0" normalizeH="0" baseline="0" noProof="0">
                <a:ln>
                  <a:noFill/>
                </a:ln>
                <a:solidFill>
                  <a:prstClr val="black"/>
                </a:solidFill>
                <a:effectLst/>
                <a:uLnTx/>
                <a:uFillTx/>
                <a:latin typeface="Arial"/>
                <a:ea typeface="+mn-ea"/>
                <a:cs typeface="Arial"/>
              </a:rPr>
              <a:t>e</a:t>
            </a:r>
            <a:r>
              <a:rPr kumimoji="0" sz="1200" b="0" i="0" u="none" strike="noStrike" kern="1200" cap="none" spc="-20" normalizeH="0" baseline="0" noProof="0">
                <a:ln>
                  <a:noFill/>
                </a:ln>
                <a:solidFill>
                  <a:prstClr val="black"/>
                </a:solidFill>
                <a:effectLst/>
                <a:uLnTx/>
                <a:uFillTx/>
                <a:latin typeface="Arial"/>
                <a:ea typeface="+mn-ea"/>
                <a:cs typeface="Arial"/>
              </a:rPr>
              <a:t> </a:t>
            </a:r>
            <a:r>
              <a:rPr kumimoji="0" sz="1200" b="0" i="0" u="none" strike="noStrike" kern="1200" cap="none" spc="0" normalizeH="0" baseline="0" noProof="0">
                <a:ln>
                  <a:noFill/>
                </a:ln>
                <a:solidFill>
                  <a:prstClr val="black"/>
                </a:solidFill>
                <a:effectLst/>
                <a:uLnTx/>
                <a:uFillTx/>
                <a:latin typeface="Arial"/>
                <a:ea typeface="+mn-ea"/>
                <a:cs typeface="Arial"/>
              </a:rPr>
              <a:t>from</a:t>
            </a:r>
            <a:r>
              <a:rPr kumimoji="0" sz="1200" b="0" i="0" u="none" strike="noStrike" kern="1200" cap="none" spc="-25" normalizeH="0" baseline="0" noProof="0">
                <a:ln>
                  <a:noFill/>
                </a:ln>
                <a:solidFill>
                  <a:prstClr val="black"/>
                </a:solidFill>
                <a:effectLst/>
                <a:uLnTx/>
                <a:uFillTx/>
                <a:latin typeface="Arial"/>
                <a:ea typeface="+mn-ea"/>
                <a:cs typeface="Arial"/>
              </a:rPr>
              <a:t> </a:t>
            </a:r>
            <a:r>
              <a:rPr kumimoji="0" sz="1200" b="0" i="0" u="none" strike="noStrike" kern="1200" cap="none" spc="0" normalizeH="0" baseline="0" noProof="0">
                <a:ln>
                  <a:noFill/>
                </a:ln>
                <a:solidFill>
                  <a:prstClr val="black"/>
                </a:solidFill>
                <a:effectLst/>
                <a:uLnTx/>
                <a:uFillTx/>
                <a:latin typeface="Arial"/>
                <a:ea typeface="+mn-ea"/>
                <a:cs typeface="Arial"/>
              </a:rPr>
              <a:t>rando</a:t>
            </a:r>
            <a:r>
              <a:rPr kumimoji="0" sz="1200" b="0" i="0" u="none" strike="noStrike" kern="1200" cap="none" spc="-11" normalizeH="0" baseline="0" noProof="0">
                <a:ln>
                  <a:noFill/>
                </a:ln>
                <a:solidFill>
                  <a:prstClr val="black"/>
                </a:solidFill>
                <a:effectLst/>
                <a:uLnTx/>
                <a:uFillTx/>
                <a:latin typeface="Arial"/>
                <a:ea typeface="+mn-ea"/>
                <a:cs typeface="Arial"/>
              </a:rPr>
              <a:t>m</a:t>
            </a:r>
            <a:r>
              <a:rPr kumimoji="0" sz="1200" b="0" i="0" u="none" strike="noStrike" kern="1200" cap="none" spc="0" normalizeH="0" baseline="0" noProof="0">
                <a:ln>
                  <a:noFill/>
                </a:ln>
                <a:solidFill>
                  <a:prstClr val="black"/>
                </a:solidFill>
                <a:effectLst/>
                <a:uLnTx/>
                <a:uFillTx/>
                <a:latin typeface="Arial"/>
                <a:ea typeface="+mn-ea"/>
                <a:cs typeface="Arial"/>
              </a:rPr>
              <a:t>iza</a:t>
            </a:r>
            <a:r>
              <a:rPr kumimoji="0" sz="1200" b="0" i="0" u="none" strike="noStrike" kern="1200" cap="none" spc="-11" normalizeH="0" baseline="0" noProof="0">
                <a:ln>
                  <a:noFill/>
                </a:ln>
                <a:solidFill>
                  <a:prstClr val="black"/>
                </a:solidFill>
                <a:effectLst/>
                <a:uLnTx/>
                <a:uFillTx/>
                <a:latin typeface="Arial"/>
                <a:ea typeface="+mn-ea"/>
                <a:cs typeface="Arial"/>
              </a:rPr>
              <a:t>t</a:t>
            </a:r>
            <a:r>
              <a:rPr kumimoji="0" sz="1200" b="0" i="0" u="none" strike="noStrike" kern="1200" cap="none" spc="0" normalizeH="0" baseline="0" noProof="0">
                <a:ln>
                  <a:noFill/>
                </a:ln>
                <a:solidFill>
                  <a:prstClr val="black"/>
                </a:solidFill>
                <a:effectLst/>
                <a:uLnTx/>
                <a:uFillTx/>
                <a:latin typeface="Arial"/>
                <a:ea typeface="+mn-ea"/>
                <a:cs typeface="Arial"/>
              </a:rPr>
              <a:t>ion</a:t>
            </a:r>
            <a:r>
              <a:rPr kumimoji="0" sz="1200" b="0" i="0" u="none" strike="noStrike" kern="1200" cap="none" spc="-55" normalizeH="0" baseline="0" noProof="0">
                <a:ln>
                  <a:noFill/>
                </a:ln>
                <a:solidFill>
                  <a:prstClr val="black"/>
                </a:solidFill>
                <a:effectLst/>
                <a:uLnTx/>
                <a:uFillTx/>
                <a:latin typeface="Arial"/>
                <a:ea typeface="+mn-ea"/>
                <a:cs typeface="Arial"/>
              </a:rPr>
              <a:t> </a:t>
            </a:r>
            <a:r>
              <a:rPr kumimoji="0" sz="1200" b="0" i="0" u="none" strike="noStrike" kern="1200" cap="none" spc="0" normalizeH="0" baseline="0" noProof="0">
                <a:ln>
                  <a:noFill/>
                </a:ln>
                <a:solidFill>
                  <a:prstClr val="black"/>
                </a:solidFill>
                <a:effectLst/>
                <a:uLnTx/>
                <a:uFillTx/>
                <a:latin typeface="Arial"/>
                <a:ea typeface="+mn-ea"/>
                <a:cs typeface="Arial"/>
              </a:rPr>
              <a:t>(</a:t>
            </a:r>
            <a:r>
              <a:rPr kumimoji="0" sz="1200" b="0" i="0" u="none" strike="noStrike" kern="1200" cap="none" spc="-11" normalizeH="0" baseline="0" noProof="0">
                <a:ln>
                  <a:noFill/>
                </a:ln>
                <a:solidFill>
                  <a:prstClr val="black"/>
                </a:solidFill>
                <a:effectLst/>
                <a:uLnTx/>
                <a:uFillTx/>
                <a:latin typeface="Arial"/>
                <a:ea typeface="+mn-ea"/>
                <a:cs typeface="Arial"/>
              </a:rPr>
              <a:t>m</a:t>
            </a:r>
            <a:r>
              <a:rPr kumimoji="0" sz="1200" b="0" i="0" u="none" strike="noStrike" kern="1200" cap="none" spc="0" normalizeH="0" baseline="0" noProof="0">
                <a:ln>
                  <a:noFill/>
                </a:ln>
                <a:solidFill>
                  <a:prstClr val="black"/>
                </a:solidFill>
                <a:effectLst/>
                <a:uLnTx/>
                <a:uFillTx/>
                <a:latin typeface="Arial"/>
                <a:ea typeface="+mn-ea"/>
                <a:cs typeface="Arial"/>
              </a:rPr>
              <a:t>onths)</a:t>
            </a:r>
          </a:p>
        </p:txBody>
      </p:sp>
      <p:sp>
        <p:nvSpPr>
          <p:cNvPr id="34" name="object 34"/>
          <p:cNvSpPr txBox="1"/>
          <p:nvPr/>
        </p:nvSpPr>
        <p:spPr>
          <a:xfrm>
            <a:off x="2052491" y="3627360"/>
            <a:ext cx="125095"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prstClr val="black"/>
                </a:solidFill>
                <a:effectLst/>
                <a:uLnTx/>
                <a:uFillTx/>
                <a:latin typeface="Arial"/>
                <a:ea typeface="+mn-ea"/>
                <a:cs typeface="Arial"/>
              </a:rPr>
              <a:t>6</a:t>
            </a:r>
          </a:p>
        </p:txBody>
      </p:sp>
      <p:sp>
        <p:nvSpPr>
          <p:cNvPr id="35" name="object 35"/>
          <p:cNvSpPr txBox="1"/>
          <p:nvPr/>
        </p:nvSpPr>
        <p:spPr>
          <a:xfrm>
            <a:off x="6425099" y="3627360"/>
            <a:ext cx="22352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a:ea typeface="+mn-ea"/>
                <a:cs typeface="Arial"/>
              </a:rPr>
              <a:t>30</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6" name="object 36"/>
          <p:cNvSpPr txBox="1"/>
          <p:nvPr/>
        </p:nvSpPr>
        <p:spPr>
          <a:xfrm>
            <a:off x="626609" y="1069453"/>
            <a:ext cx="32258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a:ea typeface="+mn-ea"/>
                <a:cs typeface="Arial"/>
              </a:rPr>
              <a:t>100</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7" name="object 37"/>
          <p:cNvSpPr txBox="1"/>
          <p:nvPr/>
        </p:nvSpPr>
        <p:spPr>
          <a:xfrm>
            <a:off x="735117" y="2011285"/>
            <a:ext cx="22352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a:ea typeface="+mn-ea"/>
                <a:cs typeface="Arial"/>
              </a:rPr>
              <a:t>60</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8" name="object 38"/>
          <p:cNvSpPr txBox="1"/>
          <p:nvPr/>
        </p:nvSpPr>
        <p:spPr>
          <a:xfrm>
            <a:off x="735117" y="2483471"/>
            <a:ext cx="22352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a:ea typeface="+mn-ea"/>
                <a:cs typeface="Arial"/>
              </a:rPr>
              <a:t>40</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9" name="object 39"/>
          <p:cNvSpPr txBox="1"/>
          <p:nvPr/>
        </p:nvSpPr>
        <p:spPr>
          <a:xfrm>
            <a:off x="735117" y="2953117"/>
            <a:ext cx="22352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a:ea typeface="+mn-ea"/>
                <a:cs typeface="Arial"/>
              </a:rPr>
              <a:t>20</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40" name="object 40"/>
          <p:cNvSpPr txBox="1"/>
          <p:nvPr/>
        </p:nvSpPr>
        <p:spPr>
          <a:xfrm>
            <a:off x="735117" y="1541639"/>
            <a:ext cx="223520" cy="184666"/>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a:ln>
                  <a:noFill/>
                </a:ln>
                <a:solidFill>
                  <a:prstClr val="black"/>
                </a:solidFill>
                <a:effectLst/>
                <a:uLnTx/>
                <a:uFillTx/>
                <a:latin typeface="Arial"/>
                <a:ea typeface="+mn-ea"/>
                <a:cs typeface="Arial"/>
              </a:rPr>
              <a:t>80</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41" name="object 41"/>
          <p:cNvSpPr/>
          <p:nvPr/>
        </p:nvSpPr>
        <p:spPr>
          <a:xfrm>
            <a:off x="1024554" y="1173934"/>
            <a:ext cx="4209415" cy="2354580"/>
          </a:xfrm>
          <a:custGeom>
            <a:avLst/>
            <a:gdLst/>
            <a:ahLst/>
            <a:cxnLst/>
            <a:rect l="l" t="t" r="r" b="b"/>
            <a:pathLst>
              <a:path w="4209415" h="2354579">
                <a:moveTo>
                  <a:pt x="0" y="0"/>
                </a:moveTo>
                <a:lnTo>
                  <a:pt x="151155" y="0"/>
                </a:lnTo>
                <a:lnTo>
                  <a:pt x="151155" y="9144"/>
                </a:lnTo>
                <a:lnTo>
                  <a:pt x="286258" y="9144"/>
                </a:lnTo>
                <a:lnTo>
                  <a:pt x="286258" y="18287"/>
                </a:lnTo>
                <a:lnTo>
                  <a:pt x="515238" y="18287"/>
                </a:lnTo>
                <a:lnTo>
                  <a:pt x="515238" y="29718"/>
                </a:lnTo>
                <a:lnTo>
                  <a:pt x="661797" y="29718"/>
                </a:lnTo>
                <a:lnTo>
                  <a:pt x="661797" y="38988"/>
                </a:lnTo>
                <a:lnTo>
                  <a:pt x="671068" y="38988"/>
                </a:lnTo>
                <a:lnTo>
                  <a:pt x="671068" y="50419"/>
                </a:lnTo>
                <a:lnTo>
                  <a:pt x="934338" y="50419"/>
                </a:lnTo>
                <a:lnTo>
                  <a:pt x="934338" y="59562"/>
                </a:lnTo>
                <a:lnTo>
                  <a:pt x="945769" y="59562"/>
                </a:lnTo>
                <a:lnTo>
                  <a:pt x="945769" y="68707"/>
                </a:lnTo>
                <a:lnTo>
                  <a:pt x="998474" y="68707"/>
                </a:lnTo>
                <a:lnTo>
                  <a:pt x="998474" y="80137"/>
                </a:lnTo>
                <a:lnTo>
                  <a:pt x="1021461" y="80137"/>
                </a:lnTo>
                <a:lnTo>
                  <a:pt x="1021461" y="89281"/>
                </a:lnTo>
                <a:lnTo>
                  <a:pt x="1032891" y="89281"/>
                </a:lnTo>
                <a:lnTo>
                  <a:pt x="1032891" y="98551"/>
                </a:lnTo>
                <a:lnTo>
                  <a:pt x="1151889" y="98551"/>
                </a:lnTo>
                <a:lnTo>
                  <a:pt x="1151889" y="112268"/>
                </a:lnTo>
                <a:lnTo>
                  <a:pt x="1252727" y="112268"/>
                </a:lnTo>
                <a:lnTo>
                  <a:pt x="1252727" y="119125"/>
                </a:lnTo>
                <a:lnTo>
                  <a:pt x="1362583" y="119125"/>
                </a:lnTo>
                <a:lnTo>
                  <a:pt x="1362583" y="132842"/>
                </a:lnTo>
                <a:lnTo>
                  <a:pt x="1374139" y="132842"/>
                </a:lnTo>
                <a:lnTo>
                  <a:pt x="1374139" y="141986"/>
                </a:lnTo>
                <a:lnTo>
                  <a:pt x="1399286" y="141986"/>
                </a:lnTo>
                <a:lnTo>
                  <a:pt x="1399286" y="153416"/>
                </a:lnTo>
                <a:lnTo>
                  <a:pt x="1410716" y="153416"/>
                </a:lnTo>
                <a:lnTo>
                  <a:pt x="1410716" y="162560"/>
                </a:lnTo>
                <a:lnTo>
                  <a:pt x="1424432" y="162560"/>
                </a:lnTo>
                <a:lnTo>
                  <a:pt x="1424432" y="176403"/>
                </a:lnTo>
                <a:lnTo>
                  <a:pt x="1435862" y="176403"/>
                </a:lnTo>
                <a:lnTo>
                  <a:pt x="1435862" y="183261"/>
                </a:lnTo>
                <a:lnTo>
                  <a:pt x="1447419" y="183261"/>
                </a:lnTo>
                <a:lnTo>
                  <a:pt x="1447419" y="196976"/>
                </a:lnTo>
                <a:lnTo>
                  <a:pt x="1493139" y="196976"/>
                </a:lnTo>
                <a:lnTo>
                  <a:pt x="1493139" y="203835"/>
                </a:lnTo>
                <a:lnTo>
                  <a:pt x="1543558" y="203835"/>
                </a:lnTo>
                <a:lnTo>
                  <a:pt x="1543558" y="215265"/>
                </a:lnTo>
                <a:lnTo>
                  <a:pt x="1694688" y="215265"/>
                </a:lnTo>
                <a:lnTo>
                  <a:pt x="1694688" y="222123"/>
                </a:lnTo>
                <a:lnTo>
                  <a:pt x="1701545" y="222123"/>
                </a:lnTo>
                <a:lnTo>
                  <a:pt x="1701545" y="235966"/>
                </a:lnTo>
                <a:lnTo>
                  <a:pt x="1777111" y="235966"/>
                </a:lnTo>
                <a:lnTo>
                  <a:pt x="1777111" y="249682"/>
                </a:lnTo>
                <a:lnTo>
                  <a:pt x="1818386" y="249682"/>
                </a:lnTo>
                <a:lnTo>
                  <a:pt x="1818386" y="263398"/>
                </a:lnTo>
                <a:lnTo>
                  <a:pt x="1884807" y="263398"/>
                </a:lnTo>
                <a:lnTo>
                  <a:pt x="1884807" y="272542"/>
                </a:lnTo>
                <a:lnTo>
                  <a:pt x="1893951" y="272542"/>
                </a:lnTo>
                <a:lnTo>
                  <a:pt x="1893951" y="286258"/>
                </a:lnTo>
                <a:lnTo>
                  <a:pt x="1923669" y="286258"/>
                </a:lnTo>
                <a:lnTo>
                  <a:pt x="1923669" y="300100"/>
                </a:lnTo>
                <a:lnTo>
                  <a:pt x="1930654" y="300100"/>
                </a:lnTo>
                <a:lnTo>
                  <a:pt x="1930654" y="313817"/>
                </a:lnTo>
                <a:lnTo>
                  <a:pt x="1971802" y="313817"/>
                </a:lnTo>
                <a:lnTo>
                  <a:pt x="1971802" y="327533"/>
                </a:lnTo>
                <a:lnTo>
                  <a:pt x="2017649" y="327533"/>
                </a:lnTo>
                <a:lnTo>
                  <a:pt x="2017649" y="343535"/>
                </a:lnTo>
                <a:lnTo>
                  <a:pt x="2067941" y="343535"/>
                </a:lnTo>
                <a:lnTo>
                  <a:pt x="2067941" y="357250"/>
                </a:lnTo>
                <a:lnTo>
                  <a:pt x="2077212" y="357250"/>
                </a:lnTo>
                <a:lnTo>
                  <a:pt x="2077212" y="373380"/>
                </a:lnTo>
                <a:lnTo>
                  <a:pt x="2109216" y="373380"/>
                </a:lnTo>
                <a:lnTo>
                  <a:pt x="2109216" y="389382"/>
                </a:lnTo>
                <a:lnTo>
                  <a:pt x="2145919" y="389382"/>
                </a:lnTo>
                <a:lnTo>
                  <a:pt x="2145919" y="400812"/>
                </a:lnTo>
                <a:lnTo>
                  <a:pt x="2155063" y="400812"/>
                </a:lnTo>
                <a:lnTo>
                  <a:pt x="2155063" y="430657"/>
                </a:lnTo>
                <a:lnTo>
                  <a:pt x="2168779" y="430657"/>
                </a:lnTo>
                <a:lnTo>
                  <a:pt x="2168779" y="446659"/>
                </a:lnTo>
                <a:lnTo>
                  <a:pt x="2189353" y="446659"/>
                </a:lnTo>
                <a:lnTo>
                  <a:pt x="2189353" y="460375"/>
                </a:lnTo>
                <a:lnTo>
                  <a:pt x="2221484" y="460375"/>
                </a:lnTo>
                <a:lnTo>
                  <a:pt x="2221484" y="476376"/>
                </a:lnTo>
                <a:lnTo>
                  <a:pt x="2255774" y="476376"/>
                </a:lnTo>
                <a:lnTo>
                  <a:pt x="2255774" y="490093"/>
                </a:lnTo>
                <a:lnTo>
                  <a:pt x="2306192" y="490093"/>
                </a:lnTo>
                <a:lnTo>
                  <a:pt x="2306192" y="510794"/>
                </a:lnTo>
                <a:lnTo>
                  <a:pt x="2319909" y="510794"/>
                </a:lnTo>
                <a:lnTo>
                  <a:pt x="2319909" y="526796"/>
                </a:lnTo>
                <a:lnTo>
                  <a:pt x="2329053" y="526796"/>
                </a:lnTo>
                <a:lnTo>
                  <a:pt x="2329053" y="540512"/>
                </a:lnTo>
                <a:lnTo>
                  <a:pt x="2342769" y="540512"/>
                </a:lnTo>
                <a:lnTo>
                  <a:pt x="2342769" y="556641"/>
                </a:lnTo>
                <a:lnTo>
                  <a:pt x="2379472" y="556641"/>
                </a:lnTo>
                <a:lnTo>
                  <a:pt x="2379472" y="574929"/>
                </a:lnTo>
                <a:lnTo>
                  <a:pt x="2400046" y="574929"/>
                </a:lnTo>
                <a:lnTo>
                  <a:pt x="2400046" y="590931"/>
                </a:lnTo>
                <a:lnTo>
                  <a:pt x="2441321" y="590931"/>
                </a:lnTo>
                <a:lnTo>
                  <a:pt x="2441321" y="611505"/>
                </a:lnTo>
                <a:lnTo>
                  <a:pt x="2491740" y="611505"/>
                </a:lnTo>
                <a:lnTo>
                  <a:pt x="2491740" y="627634"/>
                </a:lnTo>
                <a:lnTo>
                  <a:pt x="2505455" y="627634"/>
                </a:lnTo>
                <a:lnTo>
                  <a:pt x="2505455" y="648208"/>
                </a:lnTo>
                <a:lnTo>
                  <a:pt x="2603880" y="648208"/>
                </a:lnTo>
                <a:lnTo>
                  <a:pt x="2603880" y="664210"/>
                </a:lnTo>
                <a:lnTo>
                  <a:pt x="2608453" y="664210"/>
                </a:lnTo>
                <a:lnTo>
                  <a:pt x="2608453" y="684784"/>
                </a:lnTo>
                <a:lnTo>
                  <a:pt x="2677160" y="684784"/>
                </a:lnTo>
                <a:lnTo>
                  <a:pt x="2677160" y="710057"/>
                </a:lnTo>
                <a:lnTo>
                  <a:pt x="2702433" y="710057"/>
                </a:lnTo>
                <a:lnTo>
                  <a:pt x="2702433" y="730631"/>
                </a:lnTo>
                <a:lnTo>
                  <a:pt x="2723007" y="730631"/>
                </a:lnTo>
                <a:lnTo>
                  <a:pt x="2723007" y="753618"/>
                </a:lnTo>
                <a:lnTo>
                  <a:pt x="2736723" y="753618"/>
                </a:lnTo>
                <a:lnTo>
                  <a:pt x="2736723" y="776478"/>
                </a:lnTo>
                <a:lnTo>
                  <a:pt x="2800858" y="776478"/>
                </a:lnTo>
                <a:lnTo>
                  <a:pt x="2800858" y="803910"/>
                </a:lnTo>
                <a:lnTo>
                  <a:pt x="2860421" y="803910"/>
                </a:lnTo>
                <a:lnTo>
                  <a:pt x="2860421" y="833755"/>
                </a:lnTo>
                <a:lnTo>
                  <a:pt x="2933700" y="833755"/>
                </a:lnTo>
                <a:lnTo>
                  <a:pt x="2933700" y="863473"/>
                </a:lnTo>
                <a:lnTo>
                  <a:pt x="2963417" y="863473"/>
                </a:lnTo>
                <a:lnTo>
                  <a:pt x="2963417" y="893318"/>
                </a:lnTo>
                <a:lnTo>
                  <a:pt x="3016123" y="893318"/>
                </a:lnTo>
                <a:lnTo>
                  <a:pt x="3016123" y="925322"/>
                </a:lnTo>
                <a:lnTo>
                  <a:pt x="3100832" y="925322"/>
                </a:lnTo>
                <a:lnTo>
                  <a:pt x="3100832" y="957453"/>
                </a:lnTo>
                <a:lnTo>
                  <a:pt x="3174111" y="957453"/>
                </a:lnTo>
                <a:lnTo>
                  <a:pt x="3174111" y="998601"/>
                </a:lnTo>
                <a:lnTo>
                  <a:pt x="3414649" y="998601"/>
                </a:lnTo>
                <a:lnTo>
                  <a:pt x="3414649" y="1049020"/>
                </a:lnTo>
                <a:lnTo>
                  <a:pt x="3467227" y="1049020"/>
                </a:lnTo>
                <a:lnTo>
                  <a:pt x="3467227" y="1145286"/>
                </a:lnTo>
                <a:lnTo>
                  <a:pt x="3522217" y="1145286"/>
                </a:lnTo>
                <a:lnTo>
                  <a:pt x="3522217" y="1202436"/>
                </a:lnTo>
                <a:lnTo>
                  <a:pt x="3616198" y="1202436"/>
                </a:lnTo>
                <a:lnTo>
                  <a:pt x="3616198" y="1278128"/>
                </a:lnTo>
                <a:lnTo>
                  <a:pt x="4209288" y="1278128"/>
                </a:lnTo>
                <a:lnTo>
                  <a:pt x="4209288" y="2354580"/>
                </a:lnTo>
              </a:path>
            </a:pathLst>
          </a:custGeom>
          <a:ln w="9525">
            <a:solidFill>
              <a:srgbClr val="045FA9"/>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021505" y="1173934"/>
            <a:ext cx="3878579" cy="1430020"/>
          </a:xfrm>
          <a:custGeom>
            <a:avLst/>
            <a:gdLst/>
            <a:ahLst/>
            <a:cxnLst/>
            <a:rect l="l" t="t" r="r" b="b"/>
            <a:pathLst>
              <a:path w="3878579" h="1430020">
                <a:moveTo>
                  <a:pt x="0" y="0"/>
                </a:moveTo>
                <a:lnTo>
                  <a:pt x="277241" y="0"/>
                </a:lnTo>
                <a:lnTo>
                  <a:pt x="277241" y="9144"/>
                </a:lnTo>
                <a:lnTo>
                  <a:pt x="288670" y="9144"/>
                </a:lnTo>
                <a:lnTo>
                  <a:pt x="288670" y="18287"/>
                </a:lnTo>
                <a:lnTo>
                  <a:pt x="410082" y="18287"/>
                </a:lnTo>
                <a:lnTo>
                  <a:pt x="410082" y="25146"/>
                </a:lnTo>
                <a:lnTo>
                  <a:pt x="412369" y="25146"/>
                </a:lnTo>
                <a:lnTo>
                  <a:pt x="412369" y="38988"/>
                </a:lnTo>
                <a:lnTo>
                  <a:pt x="467359" y="38988"/>
                </a:lnTo>
                <a:lnTo>
                  <a:pt x="467359" y="50419"/>
                </a:lnTo>
                <a:lnTo>
                  <a:pt x="563625" y="50419"/>
                </a:lnTo>
                <a:lnTo>
                  <a:pt x="563625" y="57276"/>
                </a:lnTo>
                <a:lnTo>
                  <a:pt x="591058" y="57276"/>
                </a:lnTo>
                <a:lnTo>
                  <a:pt x="591058" y="68707"/>
                </a:lnTo>
                <a:lnTo>
                  <a:pt x="730758" y="68707"/>
                </a:lnTo>
                <a:lnTo>
                  <a:pt x="730758" y="75565"/>
                </a:lnTo>
                <a:lnTo>
                  <a:pt x="744600" y="75565"/>
                </a:lnTo>
                <a:lnTo>
                  <a:pt x="744600" y="89281"/>
                </a:lnTo>
                <a:lnTo>
                  <a:pt x="790321" y="89281"/>
                </a:lnTo>
                <a:lnTo>
                  <a:pt x="790321" y="98551"/>
                </a:lnTo>
                <a:lnTo>
                  <a:pt x="900303" y="98551"/>
                </a:lnTo>
                <a:lnTo>
                  <a:pt x="900303" y="109982"/>
                </a:lnTo>
                <a:lnTo>
                  <a:pt x="925575" y="109982"/>
                </a:lnTo>
                <a:lnTo>
                  <a:pt x="925575" y="119125"/>
                </a:lnTo>
                <a:lnTo>
                  <a:pt x="1088262" y="119125"/>
                </a:lnTo>
                <a:lnTo>
                  <a:pt x="1088262" y="130556"/>
                </a:lnTo>
                <a:lnTo>
                  <a:pt x="1179830" y="130556"/>
                </a:lnTo>
                <a:lnTo>
                  <a:pt x="1179830" y="141986"/>
                </a:lnTo>
                <a:lnTo>
                  <a:pt x="1195831" y="141986"/>
                </a:lnTo>
                <a:lnTo>
                  <a:pt x="1195831" y="148844"/>
                </a:lnTo>
                <a:lnTo>
                  <a:pt x="1246250" y="148844"/>
                </a:lnTo>
                <a:lnTo>
                  <a:pt x="1246250" y="162687"/>
                </a:lnTo>
                <a:lnTo>
                  <a:pt x="1351661" y="162687"/>
                </a:lnTo>
                <a:lnTo>
                  <a:pt x="1351661" y="174117"/>
                </a:lnTo>
                <a:lnTo>
                  <a:pt x="1358518" y="174117"/>
                </a:lnTo>
                <a:lnTo>
                  <a:pt x="1358518" y="183261"/>
                </a:lnTo>
                <a:lnTo>
                  <a:pt x="1388364" y="183261"/>
                </a:lnTo>
                <a:lnTo>
                  <a:pt x="1388364" y="190119"/>
                </a:lnTo>
                <a:lnTo>
                  <a:pt x="1436370" y="190119"/>
                </a:lnTo>
                <a:lnTo>
                  <a:pt x="1436370" y="206121"/>
                </a:lnTo>
                <a:lnTo>
                  <a:pt x="1479930" y="206121"/>
                </a:lnTo>
                <a:lnTo>
                  <a:pt x="1479930" y="213106"/>
                </a:lnTo>
                <a:lnTo>
                  <a:pt x="1660905" y="213106"/>
                </a:lnTo>
                <a:lnTo>
                  <a:pt x="1660905" y="226822"/>
                </a:lnTo>
                <a:lnTo>
                  <a:pt x="1697609" y="226822"/>
                </a:lnTo>
                <a:lnTo>
                  <a:pt x="1697609" y="235966"/>
                </a:lnTo>
                <a:lnTo>
                  <a:pt x="1748027" y="235966"/>
                </a:lnTo>
                <a:lnTo>
                  <a:pt x="1748027" y="270383"/>
                </a:lnTo>
                <a:lnTo>
                  <a:pt x="1809877" y="270383"/>
                </a:lnTo>
                <a:lnTo>
                  <a:pt x="1809877" y="284099"/>
                </a:lnTo>
                <a:lnTo>
                  <a:pt x="1917573" y="284099"/>
                </a:lnTo>
                <a:lnTo>
                  <a:pt x="1917573" y="293243"/>
                </a:lnTo>
                <a:lnTo>
                  <a:pt x="1931289" y="293243"/>
                </a:lnTo>
                <a:lnTo>
                  <a:pt x="1931289" y="306959"/>
                </a:lnTo>
                <a:lnTo>
                  <a:pt x="1947290" y="306959"/>
                </a:lnTo>
                <a:lnTo>
                  <a:pt x="1947290" y="329946"/>
                </a:lnTo>
                <a:lnTo>
                  <a:pt x="1956435" y="329946"/>
                </a:lnTo>
                <a:lnTo>
                  <a:pt x="1956435" y="345948"/>
                </a:lnTo>
                <a:lnTo>
                  <a:pt x="1999996" y="345948"/>
                </a:lnTo>
                <a:lnTo>
                  <a:pt x="1999996" y="357378"/>
                </a:lnTo>
                <a:lnTo>
                  <a:pt x="2018284" y="357378"/>
                </a:lnTo>
                <a:lnTo>
                  <a:pt x="2018284" y="371094"/>
                </a:lnTo>
                <a:lnTo>
                  <a:pt x="2075561" y="371094"/>
                </a:lnTo>
                <a:lnTo>
                  <a:pt x="2075561" y="382524"/>
                </a:lnTo>
                <a:lnTo>
                  <a:pt x="2119122" y="382524"/>
                </a:lnTo>
                <a:lnTo>
                  <a:pt x="2119122" y="400938"/>
                </a:lnTo>
                <a:lnTo>
                  <a:pt x="2148966" y="400938"/>
                </a:lnTo>
                <a:lnTo>
                  <a:pt x="2148966" y="414655"/>
                </a:lnTo>
                <a:lnTo>
                  <a:pt x="2178685" y="414655"/>
                </a:lnTo>
                <a:lnTo>
                  <a:pt x="2178685" y="430657"/>
                </a:lnTo>
                <a:lnTo>
                  <a:pt x="2238248" y="430657"/>
                </a:lnTo>
                <a:lnTo>
                  <a:pt x="2238248" y="444373"/>
                </a:lnTo>
                <a:lnTo>
                  <a:pt x="2284095" y="444373"/>
                </a:lnTo>
                <a:lnTo>
                  <a:pt x="2284095" y="460501"/>
                </a:lnTo>
                <a:lnTo>
                  <a:pt x="2345944" y="460501"/>
                </a:lnTo>
                <a:lnTo>
                  <a:pt x="2345944" y="474218"/>
                </a:lnTo>
                <a:lnTo>
                  <a:pt x="2389505" y="474218"/>
                </a:lnTo>
                <a:lnTo>
                  <a:pt x="2389505" y="490220"/>
                </a:lnTo>
                <a:lnTo>
                  <a:pt x="2428367" y="490220"/>
                </a:lnTo>
                <a:lnTo>
                  <a:pt x="2428367" y="506222"/>
                </a:lnTo>
                <a:lnTo>
                  <a:pt x="2471928" y="506222"/>
                </a:lnTo>
                <a:lnTo>
                  <a:pt x="2471928" y="524637"/>
                </a:lnTo>
                <a:lnTo>
                  <a:pt x="2659761" y="524637"/>
                </a:lnTo>
                <a:lnTo>
                  <a:pt x="2659761" y="542925"/>
                </a:lnTo>
                <a:lnTo>
                  <a:pt x="2689606" y="542925"/>
                </a:lnTo>
                <a:lnTo>
                  <a:pt x="2689606" y="563499"/>
                </a:lnTo>
                <a:lnTo>
                  <a:pt x="2735453" y="563499"/>
                </a:lnTo>
                <a:lnTo>
                  <a:pt x="2735453" y="586486"/>
                </a:lnTo>
                <a:lnTo>
                  <a:pt x="2749169" y="586486"/>
                </a:lnTo>
                <a:lnTo>
                  <a:pt x="2749169" y="627761"/>
                </a:lnTo>
                <a:lnTo>
                  <a:pt x="2827020" y="627761"/>
                </a:lnTo>
                <a:lnTo>
                  <a:pt x="2827020" y="650621"/>
                </a:lnTo>
                <a:lnTo>
                  <a:pt x="2909570" y="650621"/>
                </a:lnTo>
                <a:lnTo>
                  <a:pt x="2909570" y="678053"/>
                </a:lnTo>
                <a:lnTo>
                  <a:pt x="2946146" y="678053"/>
                </a:lnTo>
                <a:lnTo>
                  <a:pt x="2946146" y="707898"/>
                </a:lnTo>
                <a:lnTo>
                  <a:pt x="2987421" y="707898"/>
                </a:lnTo>
                <a:lnTo>
                  <a:pt x="2987421" y="737616"/>
                </a:lnTo>
                <a:lnTo>
                  <a:pt x="3033268" y="737616"/>
                </a:lnTo>
                <a:lnTo>
                  <a:pt x="3033268" y="765175"/>
                </a:lnTo>
                <a:lnTo>
                  <a:pt x="3095117" y="765175"/>
                </a:lnTo>
                <a:lnTo>
                  <a:pt x="3095117" y="797179"/>
                </a:lnTo>
                <a:lnTo>
                  <a:pt x="3127121" y="797179"/>
                </a:lnTo>
                <a:lnTo>
                  <a:pt x="3127121" y="831596"/>
                </a:lnTo>
                <a:lnTo>
                  <a:pt x="3156966" y="831596"/>
                </a:lnTo>
                <a:lnTo>
                  <a:pt x="3156966" y="863600"/>
                </a:lnTo>
                <a:lnTo>
                  <a:pt x="3179826" y="863600"/>
                </a:lnTo>
                <a:lnTo>
                  <a:pt x="3179826" y="900303"/>
                </a:lnTo>
                <a:lnTo>
                  <a:pt x="3200400" y="900303"/>
                </a:lnTo>
                <a:lnTo>
                  <a:pt x="3200400" y="934720"/>
                </a:lnTo>
                <a:lnTo>
                  <a:pt x="3259963" y="934720"/>
                </a:lnTo>
                <a:lnTo>
                  <a:pt x="3259963" y="971296"/>
                </a:lnTo>
                <a:lnTo>
                  <a:pt x="3303524" y="971296"/>
                </a:lnTo>
                <a:lnTo>
                  <a:pt x="3303524" y="1014857"/>
                </a:lnTo>
                <a:lnTo>
                  <a:pt x="3321939" y="1014857"/>
                </a:lnTo>
                <a:lnTo>
                  <a:pt x="3321939" y="1058418"/>
                </a:lnTo>
                <a:lnTo>
                  <a:pt x="3578479" y="1058418"/>
                </a:lnTo>
                <a:lnTo>
                  <a:pt x="3578479" y="1124839"/>
                </a:lnTo>
                <a:lnTo>
                  <a:pt x="3612769" y="1124839"/>
                </a:lnTo>
                <a:lnTo>
                  <a:pt x="3612769" y="1198118"/>
                </a:lnTo>
                <a:lnTo>
                  <a:pt x="3878580" y="1198118"/>
                </a:lnTo>
                <a:lnTo>
                  <a:pt x="3878580" y="1429512"/>
                </a:lnTo>
              </a:path>
            </a:pathLst>
          </a:custGeom>
          <a:ln w="9525">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1199813" y="3345632"/>
            <a:ext cx="424180" cy="0"/>
          </a:xfrm>
          <a:custGeom>
            <a:avLst/>
            <a:gdLst/>
            <a:ahLst/>
            <a:cxnLst/>
            <a:rect l="l" t="t" r="r" b="b"/>
            <a:pathLst>
              <a:path w="424180">
                <a:moveTo>
                  <a:pt x="0" y="0"/>
                </a:moveTo>
                <a:lnTo>
                  <a:pt x="423672" y="0"/>
                </a:lnTo>
              </a:path>
            </a:pathLst>
          </a:custGeom>
          <a:ln w="9525">
            <a:solidFill>
              <a:srgbClr val="E99D2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txBox="1"/>
          <p:nvPr/>
        </p:nvSpPr>
        <p:spPr>
          <a:xfrm>
            <a:off x="1187112" y="2953118"/>
            <a:ext cx="1832611" cy="215444"/>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tab pos="481953" algn="l"/>
              </a:tabLst>
              <a:defRPr/>
            </a:pPr>
            <a:r>
              <a:rPr kumimoji="0" sz="2100" b="0" i="0" u="sng" strike="noStrike" kern="1200" cap="none" spc="0" normalizeH="0" baseline="29761" noProof="0">
                <a:ln>
                  <a:noFill/>
                </a:ln>
                <a:solidFill>
                  <a:prstClr val="black"/>
                </a:solidFill>
                <a:effectLst/>
                <a:uLnTx/>
                <a:uFillTx/>
                <a:latin typeface="Arial"/>
                <a:ea typeface="+mn-ea"/>
                <a:cs typeface="Arial"/>
              </a:rPr>
              <a:t> 	</a:t>
            </a:r>
            <a:r>
              <a:rPr kumimoji="0" sz="1351" b="0" i="0" u="none" strike="noStrike" kern="1200" cap="none" spc="15" normalizeH="0" baseline="24691" noProof="0">
                <a:ln>
                  <a:noFill/>
                </a:ln>
                <a:solidFill>
                  <a:srgbClr val="045FA9"/>
                </a:solidFill>
                <a:effectLst/>
                <a:uLnTx/>
                <a:uFillTx/>
                <a:latin typeface="Arial"/>
                <a:ea typeface="+mn-ea"/>
                <a:cs typeface="Arial"/>
              </a:rPr>
              <a:t>177</a:t>
            </a:r>
            <a:r>
              <a:rPr kumimoji="0" sz="1400" b="0" i="0" u="none" strike="noStrike" kern="1200" cap="none" spc="-5" normalizeH="0" baseline="0" noProof="0">
                <a:ln>
                  <a:noFill/>
                </a:ln>
                <a:solidFill>
                  <a:srgbClr val="045FA9"/>
                </a:solidFill>
                <a:effectLst/>
                <a:uLnTx/>
                <a:uFillTx/>
                <a:latin typeface="Arial"/>
                <a:ea typeface="+mn-ea"/>
                <a:cs typeface="Arial"/>
              </a:rPr>
              <a:t>Lu-</a:t>
            </a:r>
            <a:r>
              <a:rPr kumimoji="0" sz="1400" b="0" i="0" u="none" strike="noStrike" kern="1200" cap="none" spc="0" normalizeH="0" baseline="0" noProof="0">
                <a:ln>
                  <a:noFill/>
                </a:ln>
                <a:solidFill>
                  <a:srgbClr val="045FA9"/>
                </a:solidFill>
                <a:effectLst/>
                <a:uLnTx/>
                <a:uFillTx/>
                <a:latin typeface="Arial"/>
                <a:ea typeface="+mn-ea"/>
                <a:cs typeface="Arial"/>
              </a:rPr>
              <a:t>PS</a:t>
            </a:r>
            <a:r>
              <a:rPr kumimoji="0" sz="1400" b="0" i="0" u="none" strike="noStrike" kern="1200" cap="none" spc="-15" normalizeH="0" baseline="0" noProof="0">
                <a:ln>
                  <a:noFill/>
                </a:ln>
                <a:solidFill>
                  <a:srgbClr val="045FA9"/>
                </a:solidFill>
                <a:effectLst/>
                <a:uLnTx/>
                <a:uFillTx/>
                <a:latin typeface="Arial"/>
                <a:ea typeface="+mn-ea"/>
                <a:cs typeface="Arial"/>
              </a:rPr>
              <a:t>M</a:t>
            </a:r>
            <a:r>
              <a:rPr kumimoji="0" sz="1400" b="0" i="0" u="none" strike="noStrike" kern="1200" cap="none" spc="-5" normalizeH="0" baseline="0" noProof="0">
                <a:ln>
                  <a:noFill/>
                </a:ln>
                <a:solidFill>
                  <a:srgbClr val="045FA9"/>
                </a:solidFill>
                <a:effectLst/>
                <a:uLnTx/>
                <a:uFillTx/>
                <a:latin typeface="Arial"/>
                <a:ea typeface="+mn-ea"/>
                <a:cs typeface="Arial"/>
              </a:rPr>
              <a:t>A-617</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50" name="object 50"/>
          <p:cNvSpPr txBox="1"/>
          <p:nvPr/>
        </p:nvSpPr>
        <p:spPr>
          <a:xfrm>
            <a:off x="78739" y="6676607"/>
            <a:ext cx="82551" cy="123111"/>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7E7E7E"/>
                </a:solidFill>
                <a:effectLst/>
                <a:uLnTx/>
                <a:uFillTx/>
                <a:latin typeface="Arial"/>
                <a:ea typeface="+mn-ea"/>
                <a:cs typeface="Arial"/>
              </a:rPr>
              <a:t>9</a:t>
            </a:r>
            <a:endParaRPr kumimoji="0" sz="800" b="0" i="0" u="none" strike="noStrike" kern="1200" cap="none" spc="0" normalizeH="0" baseline="0" noProof="0">
              <a:ln>
                <a:noFill/>
              </a:ln>
              <a:solidFill>
                <a:prstClr val="black"/>
              </a:solidFill>
              <a:effectLst/>
              <a:uLnTx/>
              <a:uFillTx/>
              <a:latin typeface="Arial"/>
              <a:ea typeface="+mn-ea"/>
              <a:cs typeface="Arial"/>
            </a:endParaRPr>
          </a:p>
        </p:txBody>
      </p:sp>
      <p:sp>
        <p:nvSpPr>
          <p:cNvPr id="45" name="object 45"/>
          <p:cNvSpPr txBox="1"/>
          <p:nvPr/>
        </p:nvSpPr>
        <p:spPr>
          <a:xfrm>
            <a:off x="363229" y="1307700"/>
            <a:ext cx="215444" cy="1944371"/>
          </a:xfrm>
          <a:prstGeom prst="rect">
            <a:avLst/>
          </a:prstGeom>
        </p:spPr>
        <p:txBody>
          <a:bodyPr vert="vert270"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prstClr val="black"/>
                </a:solidFill>
                <a:effectLst/>
                <a:uLnTx/>
                <a:uFillTx/>
                <a:latin typeface="Arial"/>
                <a:ea typeface="+mn-ea"/>
                <a:cs typeface="Arial"/>
              </a:rPr>
              <a:t>E</a:t>
            </a:r>
            <a:r>
              <a:rPr kumimoji="0" sz="1400" b="0" i="0" u="none" strike="noStrike" kern="1200" cap="none" spc="-15" normalizeH="0" baseline="0" noProof="0">
                <a:ln>
                  <a:noFill/>
                </a:ln>
                <a:solidFill>
                  <a:prstClr val="black"/>
                </a:solidFill>
                <a:effectLst/>
                <a:uLnTx/>
                <a:uFillTx/>
                <a:latin typeface="Arial"/>
                <a:ea typeface="+mn-ea"/>
                <a:cs typeface="Arial"/>
              </a:rPr>
              <a:t>v</a:t>
            </a:r>
            <a:r>
              <a:rPr kumimoji="0" sz="1400" b="0" i="0" u="none" strike="noStrike" kern="1200" cap="none" spc="0" normalizeH="0" baseline="0" noProof="0">
                <a:ln>
                  <a:noFill/>
                </a:ln>
                <a:solidFill>
                  <a:prstClr val="black"/>
                </a:solidFill>
                <a:effectLst/>
                <a:uLnTx/>
                <a:uFillTx/>
                <a:latin typeface="Arial"/>
                <a:ea typeface="+mn-ea"/>
                <a:cs typeface="Arial"/>
              </a:rPr>
              <a:t>ent-free</a:t>
            </a:r>
            <a:r>
              <a:rPr kumimoji="0" sz="1400" b="0" i="0" u="none" strike="noStrike" kern="1200" cap="none" spc="-31" normalizeH="0" baseline="0" noProof="0">
                <a:ln>
                  <a:noFill/>
                </a:ln>
                <a:solidFill>
                  <a:prstClr val="black"/>
                </a:solidFill>
                <a:effectLst/>
                <a:uLnTx/>
                <a:uFillTx/>
                <a:latin typeface="Arial"/>
                <a:ea typeface="+mn-ea"/>
                <a:cs typeface="Arial"/>
              </a:rPr>
              <a:t> </a:t>
            </a:r>
            <a:r>
              <a:rPr kumimoji="0" sz="1400" b="0" i="0" u="none" strike="noStrike" kern="1200" cap="none" spc="0" normalizeH="0" baseline="0" noProof="0">
                <a:ln>
                  <a:noFill/>
                </a:ln>
                <a:solidFill>
                  <a:prstClr val="black"/>
                </a:solidFill>
                <a:effectLst/>
                <a:uLnTx/>
                <a:uFillTx/>
                <a:latin typeface="Arial"/>
                <a:ea typeface="+mn-ea"/>
                <a:cs typeface="Arial"/>
              </a:rPr>
              <a:t>probabilit</a:t>
            </a:r>
            <a:r>
              <a:rPr kumimoji="0" sz="1400" b="0" i="0" u="none" strike="noStrike" kern="1200" cap="none" spc="-125" normalizeH="0" baseline="0" noProof="0">
                <a:ln>
                  <a:noFill/>
                </a:ln>
                <a:solidFill>
                  <a:prstClr val="black"/>
                </a:solidFill>
                <a:effectLst/>
                <a:uLnTx/>
                <a:uFillTx/>
                <a:latin typeface="Arial"/>
                <a:ea typeface="+mn-ea"/>
                <a:cs typeface="Arial"/>
              </a:rPr>
              <a:t>y</a:t>
            </a:r>
            <a:r>
              <a:rPr kumimoji="0" sz="1400" b="0" i="0" u="none" strike="noStrike" kern="1200" cap="none" spc="0" normalizeH="0" baseline="0" noProof="0">
                <a:ln>
                  <a:noFill/>
                </a:ln>
                <a:solidFill>
                  <a:prstClr val="black"/>
                </a:solidFill>
                <a:effectLst/>
                <a:uLnTx/>
                <a:uFillTx/>
                <a:latin typeface="Arial"/>
                <a:ea typeface="+mn-ea"/>
                <a:cs typeface="Arial"/>
              </a:rPr>
              <a:t>,</a:t>
            </a:r>
            <a:r>
              <a:rPr kumimoji="0" sz="1400" b="0" i="0" u="none" strike="noStrike" kern="1200" cap="none" spc="-31" normalizeH="0" baseline="0" noProof="0">
                <a:ln>
                  <a:noFill/>
                </a:ln>
                <a:solidFill>
                  <a:prstClr val="black"/>
                </a:solidFill>
                <a:effectLst/>
                <a:uLnTx/>
                <a:uFillTx/>
                <a:latin typeface="Arial"/>
                <a:ea typeface="+mn-ea"/>
                <a:cs typeface="Arial"/>
              </a:rPr>
              <a:t> </a:t>
            </a:r>
            <a:r>
              <a:rPr kumimoji="0" sz="1400" b="0" i="0" u="none" strike="noStrike" kern="1200" cap="none" spc="0" normalizeH="0" baseline="0" noProof="0">
                <a:ln>
                  <a:noFill/>
                </a:ln>
                <a:solidFill>
                  <a:prstClr val="black"/>
                </a:solidFill>
                <a:effectLst/>
                <a:uLnTx/>
                <a:uFillTx/>
                <a:latin typeface="Arial"/>
                <a:ea typeface="+mn-ea"/>
                <a:cs typeface="Arial"/>
              </a:rPr>
              <a:t>%</a:t>
            </a:r>
          </a:p>
        </p:txBody>
      </p:sp>
      <p:sp>
        <p:nvSpPr>
          <p:cNvPr id="46" name="object 46"/>
          <p:cNvSpPr txBox="1"/>
          <p:nvPr/>
        </p:nvSpPr>
        <p:spPr>
          <a:xfrm>
            <a:off x="3237539" y="1094831"/>
            <a:ext cx="2346325" cy="215444"/>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prstClr val="black"/>
                </a:solidFill>
                <a:effectLst/>
                <a:uLnTx/>
                <a:uFillTx/>
                <a:latin typeface="Arial"/>
                <a:ea typeface="+mn-ea"/>
                <a:cs typeface="Arial"/>
              </a:rPr>
              <a:t>OS</a:t>
            </a:r>
            <a:r>
              <a:rPr kumimoji="0" sz="1400" b="1" i="0" u="none" strike="noStrike" kern="1200" cap="none" spc="-11" normalizeH="0" baseline="0" noProof="0">
                <a:ln>
                  <a:noFill/>
                </a:ln>
                <a:solidFill>
                  <a:prstClr val="black"/>
                </a:solidFill>
                <a:effectLst/>
                <a:uLnTx/>
                <a:uFillTx/>
                <a:latin typeface="Arial"/>
                <a:ea typeface="+mn-ea"/>
                <a:cs typeface="Arial"/>
              </a:rPr>
              <a:t> </a:t>
            </a:r>
            <a:r>
              <a:rPr kumimoji="0" sz="1400" b="1" i="0" u="none" strike="noStrike" kern="1200" cap="none" spc="0" normalizeH="0" baseline="0" noProof="0">
                <a:ln>
                  <a:noFill/>
                </a:ln>
                <a:solidFill>
                  <a:prstClr val="black"/>
                </a:solidFill>
                <a:effectLst/>
                <a:uLnTx/>
                <a:uFillTx/>
                <a:latin typeface="Arial"/>
                <a:ea typeface="+mn-ea"/>
                <a:cs typeface="Arial"/>
              </a:rPr>
              <a:t>(i</a:t>
            </a:r>
            <a:r>
              <a:rPr kumimoji="0" sz="1400" b="1" i="0" u="none" strike="noStrike" kern="1200" cap="none" spc="-11" normalizeH="0" baseline="0" noProof="0">
                <a:ln>
                  <a:noFill/>
                </a:ln>
                <a:solidFill>
                  <a:prstClr val="black"/>
                </a:solidFill>
                <a:effectLst/>
                <a:uLnTx/>
                <a:uFillTx/>
                <a:latin typeface="Arial"/>
                <a:ea typeface="+mn-ea"/>
                <a:cs typeface="Arial"/>
              </a:rPr>
              <a:t>n</a:t>
            </a:r>
            <a:r>
              <a:rPr kumimoji="0" sz="1400" b="1" i="0" u="none" strike="noStrike" kern="1200" cap="none" spc="0" normalizeH="0" baseline="0" noProof="0">
                <a:ln>
                  <a:noFill/>
                </a:ln>
                <a:solidFill>
                  <a:prstClr val="black"/>
                </a:solidFill>
                <a:effectLst/>
                <a:uLnTx/>
                <a:uFillTx/>
                <a:latin typeface="Arial"/>
                <a:ea typeface="+mn-ea"/>
                <a:cs typeface="Arial"/>
              </a:rPr>
              <a:t>te</a:t>
            </a:r>
            <a:r>
              <a:rPr kumimoji="0" sz="1400" b="1" i="0" u="none" strike="noStrike" kern="1200" cap="none" spc="-11" normalizeH="0" baseline="0" noProof="0">
                <a:ln>
                  <a:noFill/>
                </a:ln>
                <a:solidFill>
                  <a:prstClr val="black"/>
                </a:solidFill>
                <a:effectLst/>
                <a:uLnTx/>
                <a:uFillTx/>
                <a:latin typeface="Arial"/>
                <a:ea typeface="+mn-ea"/>
                <a:cs typeface="Arial"/>
              </a:rPr>
              <a:t>n</a:t>
            </a:r>
            <a:r>
              <a:rPr kumimoji="0" sz="1400" b="1" i="0" u="none" strike="noStrike" kern="1200" cap="none" spc="0" normalizeH="0" baseline="0" noProof="0">
                <a:ln>
                  <a:noFill/>
                </a:ln>
                <a:solidFill>
                  <a:prstClr val="black"/>
                </a:solidFill>
                <a:effectLst/>
                <a:uLnTx/>
                <a:uFillTx/>
                <a:latin typeface="Arial"/>
                <a:ea typeface="+mn-ea"/>
                <a:cs typeface="Arial"/>
              </a:rPr>
              <a:t>t-</a:t>
            </a:r>
            <a:r>
              <a:rPr kumimoji="0" sz="1400" b="1" i="0" u="none" strike="noStrike" kern="1200" cap="none" spc="-15" normalizeH="0" baseline="0" noProof="0">
                <a:ln>
                  <a:noFill/>
                </a:ln>
                <a:solidFill>
                  <a:prstClr val="black"/>
                </a:solidFill>
                <a:effectLst/>
                <a:uLnTx/>
                <a:uFillTx/>
                <a:latin typeface="Arial"/>
                <a:ea typeface="+mn-ea"/>
                <a:cs typeface="Arial"/>
              </a:rPr>
              <a:t>t</a:t>
            </a:r>
            <a:r>
              <a:rPr kumimoji="0" sz="1400" b="1" i="0" u="none" strike="noStrike" kern="1200" cap="none" spc="-11" normalizeH="0" baseline="0" noProof="0">
                <a:ln>
                  <a:noFill/>
                </a:ln>
                <a:solidFill>
                  <a:prstClr val="black"/>
                </a:solidFill>
                <a:effectLst/>
                <a:uLnTx/>
                <a:uFillTx/>
                <a:latin typeface="Arial"/>
                <a:ea typeface="+mn-ea"/>
                <a:cs typeface="Arial"/>
              </a:rPr>
              <a:t>o</a:t>
            </a:r>
            <a:r>
              <a:rPr kumimoji="0" sz="1400" b="1" i="0" u="none" strike="noStrike" kern="1200" cap="none" spc="0" normalizeH="0" baseline="0" noProof="0">
                <a:ln>
                  <a:noFill/>
                </a:ln>
                <a:solidFill>
                  <a:prstClr val="black"/>
                </a:solidFill>
                <a:effectLst/>
                <a:uLnTx/>
                <a:uFillTx/>
                <a:latin typeface="Arial"/>
                <a:ea typeface="+mn-ea"/>
                <a:cs typeface="Arial"/>
              </a:rPr>
              <a:t>-</a:t>
            </a:r>
            <a:r>
              <a:rPr kumimoji="0" sz="1400" b="1" i="0" u="none" strike="noStrike" kern="1200" cap="none" spc="-15" normalizeH="0" baseline="0" noProof="0">
                <a:ln>
                  <a:noFill/>
                </a:ln>
                <a:solidFill>
                  <a:prstClr val="black"/>
                </a:solidFill>
                <a:effectLst/>
                <a:uLnTx/>
                <a:uFillTx/>
                <a:latin typeface="Arial"/>
                <a:ea typeface="+mn-ea"/>
                <a:cs typeface="Arial"/>
              </a:rPr>
              <a:t>t</a:t>
            </a:r>
            <a:r>
              <a:rPr kumimoji="0" sz="1400" b="1" i="0" u="none" strike="noStrike" kern="1200" cap="none" spc="0" normalizeH="0" baseline="0" noProof="0">
                <a:ln>
                  <a:noFill/>
                </a:ln>
                <a:solidFill>
                  <a:prstClr val="black"/>
                </a:solidFill>
                <a:effectLst/>
                <a:uLnTx/>
                <a:uFillTx/>
                <a:latin typeface="Arial"/>
                <a:ea typeface="+mn-ea"/>
                <a:cs typeface="Arial"/>
              </a:rPr>
              <a:t>re</a:t>
            </a:r>
            <a:r>
              <a:rPr kumimoji="0" sz="1400" b="1" i="0" u="none" strike="noStrike" kern="1200" cap="none" spc="-15" normalizeH="0" baseline="0" noProof="0">
                <a:ln>
                  <a:noFill/>
                </a:ln>
                <a:solidFill>
                  <a:prstClr val="black"/>
                </a:solidFill>
                <a:effectLst/>
                <a:uLnTx/>
                <a:uFillTx/>
                <a:latin typeface="Arial"/>
                <a:ea typeface="+mn-ea"/>
                <a:cs typeface="Arial"/>
              </a:rPr>
              <a:t>a</a:t>
            </a:r>
            <a:r>
              <a:rPr kumimoji="0" sz="1400" b="1" i="0" u="none" strike="noStrike" kern="1200" cap="none" spc="0" normalizeH="0" baseline="0" noProof="0">
                <a:ln>
                  <a:noFill/>
                </a:ln>
                <a:solidFill>
                  <a:prstClr val="black"/>
                </a:solidFill>
                <a:effectLst/>
                <a:uLnTx/>
                <a:uFillTx/>
                <a:latin typeface="Arial"/>
                <a:ea typeface="+mn-ea"/>
                <a:cs typeface="Arial"/>
              </a:rPr>
              <a:t>t</a:t>
            </a:r>
            <a:r>
              <a:rPr kumimoji="0" sz="1400" b="1" i="0" u="none" strike="noStrike" kern="1200" cap="none" spc="-45" normalizeH="0" baseline="0" noProof="0">
                <a:ln>
                  <a:noFill/>
                </a:ln>
                <a:solidFill>
                  <a:prstClr val="black"/>
                </a:solidFill>
                <a:effectLst/>
                <a:uLnTx/>
                <a:uFillTx/>
                <a:latin typeface="Arial"/>
                <a:ea typeface="+mn-ea"/>
                <a:cs typeface="Arial"/>
              </a:rPr>
              <a:t> </a:t>
            </a:r>
            <a:r>
              <a:rPr kumimoji="0" sz="1400" b="1" i="0" u="none" strike="noStrike" kern="1200" cap="none" spc="0" normalizeH="0" baseline="0" noProof="0">
                <a:ln>
                  <a:noFill/>
                </a:ln>
                <a:solidFill>
                  <a:prstClr val="black"/>
                </a:solidFill>
                <a:effectLst/>
                <a:uLnTx/>
                <a:uFillTx/>
                <a:latin typeface="Arial"/>
                <a:ea typeface="+mn-ea"/>
                <a:cs typeface="Arial"/>
              </a:rPr>
              <a:t>a</a:t>
            </a:r>
            <a:r>
              <a:rPr kumimoji="0" sz="1400" b="1" i="0" u="none" strike="noStrike" kern="1200" cap="none" spc="-11" normalizeH="0" baseline="0" noProof="0">
                <a:ln>
                  <a:noFill/>
                </a:ln>
                <a:solidFill>
                  <a:prstClr val="black"/>
                </a:solidFill>
                <a:effectLst/>
                <a:uLnTx/>
                <a:uFillTx/>
                <a:latin typeface="Arial"/>
                <a:ea typeface="+mn-ea"/>
                <a:cs typeface="Arial"/>
              </a:rPr>
              <a:t>n</a:t>
            </a:r>
            <a:r>
              <a:rPr kumimoji="0" sz="1400" b="1" i="0" u="none" strike="noStrike" kern="1200" cap="none" spc="0" normalizeH="0" baseline="0" noProof="0">
                <a:ln>
                  <a:noFill/>
                </a:ln>
                <a:solidFill>
                  <a:prstClr val="black"/>
                </a:solidFill>
                <a:effectLst/>
                <a:uLnTx/>
                <a:uFillTx/>
                <a:latin typeface="Arial"/>
                <a:ea typeface="+mn-ea"/>
                <a:cs typeface="Arial"/>
              </a:rPr>
              <a:t>al</a:t>
            </a:r>
            <a:r>
              <a:rPr kumimoji="0" sz="1400" b="1" i="0" u="none" strike="noStrike" kern="1200" cap="none" spc="-51" normalizeH="0" baseline="0" noProof="0">
                <a:ln>
                  <a:noFill/>
                </a:ln>
                <a:solidFill>
                  <a:prstClr val="black"/>
                </a:solidFill>
                <a:effectLst/>
                <a:uLnTx/>
                <a:uFillTx/>
                <a:latin typeface="Arial"/>
                <a:ea typeface="+mn-ea"/>
                <a:cs typeface="Arial"/>
              </a:rPr>
              <a:t>y</a:t>
            </a:r>
            <a:r>
              <a:rPr kumimoji="0" sz="1400" b="1" i="0" u="none" strike="noStrike" kern="1200" cap="none" spc="0" normalizeH="0" baseline="0" noProof="0">
                <a:ln>
                  <a:noFill/>
                </a:ln>
                <a:solidFill>
                  <a:prstClr val="black"/>
                </a:solidFill>
                <a:effectLst/>
                <a:uLnTx/>
                <a:uFillTx/>
                <a:latin typeface="Arial"/>
                <a:ea typeface="+mn-ea"/>
                <a:cs typeface="Arial"/>
              </a:rPr>
              <a:t>sis)</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51" name="TextBox 50">
            <a:extLst>
              <a:ext uri="{FF2B5EF4-FFF2-40B4-BE49-F238E27FC236}">
                <a16:creationId xmlns:a16="http://schemas.microsoft.com/office/drawing/2014/main" id="{636C45B5-D3EA-608F-3567-42784085396C}"/>
              </a:ext>
            </a:extLst>
          </p:cNvPr>
          <p:cNvSpPr txBox="1"/>
          <p:nvPr/>
        </p:nvSpPr>
        <p:spPr>
          <a:xfrm>
            <a:off x="219937" y="330895"/>
            <a:ext cx="5981125"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PSMAfore</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did not show an OS advantage at IA2</a:t>
            </a:r>
            <a:endParaRPr kumimoji="0" lang="en-CA"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Text Placeholder 6">
            <a:extLst>
              <a:ext uri="{FF2B5EF4-FFF2-40B4-BE49-F238E27FC236}">
                <a16:creationId xmlns:a16="http://schemas.microsoft.com/office/drawing/2014/main" id="{F75368C8-70D2-6E7B-972D-69450AA3CF5F}"/>
              </a:ext>
            </a:extLst>
          </p:cNvPr>
          <p:cNvSpPr txBox="1">
            <a:spLocks/>
          </p:cNvSpPr>
          <p:nvPr/>
        </p:nvSpPr>
        <p:spPr>
          <a:xfrm>
            <a:off x="580084" y="6585857"/>
            <a:ext cx="10151416" cy="235898"/>
          </a:xfrm>
          <a:prstGeom prst="rect">
            <a:avLst/>
          </a:prstGeom>
        </p:spPr>
        <p:txBody>
          <a:bodyPr wrap="square" anchor="b" anchorCtr="0">
            <a:spAutoFit/>
          </a:bodyPr>
          <a:lstStyle>
            <a:lvl1pPr marL="0" indent="0" algn="l" defTabSz="457200" rtl="0" eaLnBrk="1" latinLnBrk="0" hangingPunct="1">
              <a:spcBef>
                <a:spcPct val="20000"/>
              </a:spcBef>
              <a:buFont typeface="Arial"/>
              <a:buNone/>
              <a:defRPr sz="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GB" sz="1067" b="1" i="0" u="none" strike="noStrike" kern="1200" cap="none" spc="7" normalizeH="0" baseline="25641" noProof="0" dirty="0" err="1">
                <a:ln>
                  <a:noFill/>
                </a:ln>
                <a:solidFill>
                  <a:prstClr val="black"/>
                </a:solidFill>
                <a:effectLst/>
                <a:uLnTx/>
                <a:uFillTx/>
                <a:latin typeface="Arial"/>
                <a:ea typeface="+mn-ea"/>
                <a:cs typeface="Arial"/>
              </a:rPr>
              <a:t>a</a:t>
            </a:r>
            <a:r>
              <a:rPr kumimoji="0" lang="en-GB" sz="933" b="0" i="0" u="none" strike="noStrike" kern="1200" cap="none" spc="0" normalizeH="0" baseline="0" noProof="0" dirty="0" err="1">
                <a:ln>
                  <a:noFill/>
                </a:ln>
                <a:solidFill>
                  <a:prstClr val="black"/>
                </a:solidFill>
                <a:effectLst/>
                <a:uLnTx/>
                <a:uFillTx/>
                <a:latin typeface="Arial"/>
                <a:ea typeface="+mn-ea"/>
                <a:cs typeface="Arial"/>
              </a:rPr>
              <a:t>Th</a:t>
            </a:r>
            <a:r>
              <a:rPr kumimoji="0" lang="en-GB" sz="933" b="0" i="0" u="none" strike="noStrike" kern="1200" cap="none" spc="-11" normalizeH="0" baseline="0" noProof="0" dirty="0" err="1">
                <a:ln>
                  <a:noFill/>
                </a:ln>
                <a:solidFill>
                  <a:prstClr val="black"/>
                </a:solidFill>
                <a:effectLst/>
                <a:uLnTx/>
                <a:uFillTx/>
                <a:latin typeface="Arial"/>
                <a:ea typeface="+mn-ea"/>
                <a:cs typeface="Arial"/>
              </a:rPr>
              <a:t>r</a:t>
            </a:r>
            <a:r>
              <a:rPr kumimoji="0" lang="en-GB" sz="933" b="0" i="0" u="none" strike="noStrike" kern="1200" cap="none" spc="-5" normalizeH="0" baseline="0" noProof="0" dirty="0" err="1">
                <a:ln>
                  <a:noFill/>
                </a:ln>
                <a:solidFill>
                  <a:prstClr val="black"/>
                </a:solidFill>
                <a:effectLst/>
                <a:uLnTx/>
                <a:uFillTx/>
                <a:latin typeface="Arial"/>
                <a:ea typeface="+mn-ea"/>
                <a:cs typeface="Arial"/>
              </a:rPr>
              <a:t>e</a:t>
            </a:r>
            <a:r>
              <a:rPr kumimoji="0" lang="en-GB" sz="933" b="0" i="0" u="none" strike="noStrike" kern="1200" cap="none" spc="0" normalizeH="0" baseline="0" noProof="0" dirty="0" err="1">
                <a:ln>
                  <a:noFill/>
                </a:ln>
                <a:solidFill>
                  <a:prstClr val="black"/>
                </a:solidFill>
                <a:effectLst/>
                <a:uLnTx/>
                <a:uFillTx/>
                <a:latin typeface="Arial"/>
                <a:ea typeface="+mn-ea"/>
                <a:cs typeface="Arial"/>
              </a:rPr>
              <a:t>e</a:t>
            </a:r>
            <a:r>
              <a:rPr kumimoji="0" lang="en-GB" sz="933" b="0" i="0" u="none" strike="noStrike" kern="1200" cap="none" spc="11" normalizeH="0" baseline="0" noProof="0" dirty="0">
                <a:ln>
                  <a:noFill/>
                </a:ln>
                <a:solidFill>
                  <a:prstClr val="black"/>
                </a:solidFill>
                <a:effectLst/>
                <a:uLnTx/>
                <a:uFillTx/>
                <a:latin typeface="Arial"/>
                <a:ea typeface="+mn-ea"/>
                <a:cs typeface="Arial"/>
              </a:rPr>
              <a:t> </a:t>
            </a:r>
            <a:r>
              <a:rPr kumimoji="0" lang="en-GB" sz="933" b="0" i="0" u="none" strike="noStrike" kern="1200" cap="none" spc="-5" normalizeH="0" baseline="0" noProof="0" dirty="0">
                <a:ln>
                  <a:noFill/>
                </a:ln>
                <a:solidFill>
                  <a:prstClr val="black"/>
                </a:solidFill>
                <a:effectLst/>
                <a:uLnTx/>
                <a:uFillTx/>
                <a:latin typeface="Arial"/>
                <a:ea typeface="+mn-ea"/>
                <a:cs typeface="Arial"/>
              </a:rPr>
              <a:t>pa</a:t>
            </a:r>
            <a:r>
              <a:rPr kumimoji="0" lang="en-GB" sz="933" b="0" i="0" u="none" strike="noStrike" kern="1200" cap="none" spc="0" normalizeH="0" baseline="0" noProof="0" dirty="0">
                <a:ln>
                  <a:noFill/>
                </a:ln>
                <a:solidFill>
                  <a:prstClr val="black"/>
                </a:solidFill>
                <a:effectLst/>
                <a:uLnTx/>
                <a:uFillTx/>
                <a:latin typeface="Arial"/>
                <a:ea typeface="+mn-ea"/>
                <a:cs typeface="Arial"/>
              </a:rPr>
              <a:t>tie</a:t>
            </a:r>
            <a:r>
              <a:rPr kumimoji="0" lang="en-GB" sz="933" b="0" i="0" u="none" strike="noStrike" kern="1200" cap="none" spc="-5" normalizeH="0" baseline="0" noProof="0" dirty="0">
                <a:ln>
                  <a:noFill/>
                </a:ln>
                <a:solidFill>
                  <a:prstClr val="black"/>
                </a:solidFill>
                <a:effectLst/>
                <a:uLnTx/>
                <a:uFillTx/>
                <a:latin typeface="Arial"/>
                <a:ea typeface="+mn-ea"/>
                <a:cs typeface="Arial"/>
              </a:rPr>
              <a:t>n</a:t>
            </a:r>
            <a:r>
              <a:rPr kumimoji="0" lang="en-GB" sz="933" b="0" i="0" u="none" strike="noStrike" kern="1200" cap="none" spc="0" normalizeH="0" baseline="0" noProof="0" dirty="0">
                <a:ln>
                  <a:noFill/>
                </a:ln>
                <a:solidFill>
                  <a:prstClr val="black"/>
                </a:solidFill>
                <a:effectLst/>
                <a:uLnTx/>
                <a:uFillTx/>
                <a:latin typeface="Arial"/>
                <a:ea typeface="+mn-ea"/>
                <a:cs typeface="Arial"/>
              </a:rPr>
              <a:t>ts</a:t>
            </a:r>
            <a:r>
              <a:rPr kumimoji="0" lang="en-GB" sz="933" b="0" i="0" u="none" strike="noStrike" kern="1200" cap="none" spc="11" normalizeH="0" baseline="0" noProof="0" dirty="0">
                <a:ln>
                  <a:noFill/>
                </a:ln>
                <a:solidFill>
                  <a:prstClr val="black"/>
                </a:solidFill>
                <a:effectLst/>
                <a:uLnTx/>
                <a:uFillTx/>
                <a:latin typeface="Arial"/>
                <a:ea typeface="+mn-ea"/>
                <a:cs typeface="Arial"/>
              </a:rPr>
              <a:t> </a:t>
            </a:r>
            <a:r>
              <a:rPr kumimoji="0" lang="en-GB" sz="933" b="0" i="0" u="none" strike="noStrike" kern="1200" cap="none" spc="-5" normalizeH="0" baseline="0" noProof="0" dirty="0">
                <a:ln>
                  <a:noFill/>
                </a:ln>
                <a:solidFill>
                  <a:prstClr val="black"/>
                </a:solidFill>
                <a:effectLst/>
                <a:uLnTx/>
                <a:uFillTx/>
                <a:latin typeface="Arial"/>
                <a:ea typeface="+mn-ea"/>
                <a:cs typeface="Arial"/>
              </a:rPr>
              <a:t>d</a:t>
            </a:r>
            <a:r>
              <a:rPr kumimoji="0" lang="en-GB" sz="933" b="0" i="0" u="none" strike="noStrike" kern="1200" cap="none" spc="0" normalizeH="0" baseline="0" noProof="0" dirty="0">
                <a:ln>
                  <a:noFill/>
                </a:ln>
                <a:solidFill>
                  <a:prstClr val="black"/>
                </a:solidFill>
                <a:effectLst/>
                <a:uLnTx/>
                <a:uFillTx/>
                <a:latin typeface="Arial"/>
                <a:ea typeface="+mn-ea"/>
                <a:cs typeface="Arial"/>
              </a:rPr>
              <a:t>ied</a:t>
            </a:r>
            <a:r>
              <a:rPr kumimoji="0" lang="en-GB" sz="933" b="0" i="0" u="none" strike="noStrike" kern="1200" cap="none" spc="11" normalizeH="0" baseline="0" noProof="0" dirty="0">
                <a:ln>
                  <a:noFill/>
                </a:ln>
                <a:solidFill>
                  <a:prstClr val="black"/>
                </a:solidFill>
                <a:effectLst/>
                <a:uLnTx/>
                <a:uFillTx/>
                <a:latin typeface="Arial"/>
                <a:ea typeface="+mn-ea"/>
                <a:cs typeface="Arial"/>
              </a:rPr>
              <a:t> </a:t>
            </a:r>
            <a:r>
              <a:rPr kumimoji="0" lang="en-GB" sz="933" b="0" i="0" u="none" strike="noStrike" kern="1200" cap="none" spc="-5" normalizeH="0" baseline="0" noProof="0" dirty="0">
                <a:ln>
                  <a:noFill/>
                </a:ln>
                <a:solidFill>
                  <a:prstClr val="black"/>
                </a:solidFill>
                <a:effectLst/>
                <a:uLnTx/>
                <a:uFillTx/>
                <a:latin typeface="Arial"/>
                <a:ea typeface="+mn-ea"/>
                <a:cs typeface="Arial"/>
              </a:rPr>
              <a:t>be</a:t>
            </a:r>
            <a:r>
              <a:rPr kumimoji="0" lang="en-GB" sz="933" b="0" i="0" u="none" strike="noStrike" kern="1200" cap="none" spc="0" normalizeH="0" baseline="0" noProof="0" dirty="0">
                <a:ln>
                  <a:noFill/>
                </a:ln>
                <a:solidFill>
                  <a:prstClr val="black"/>
                </a:solidFill>
                <a:effectLst/>
                <a:uLnTx/>
                <a:uFillTx/>
                <a:latin typeface="Arial"/>
                <a:ea typeface="+mn-ea"/>
                <a:cs typeface="Arial"/>
              </a:rPr>
              <a:t>f</a:t>
            </a:r>
            <a:r>
              <a:rPr kumimoji="0" lang="en-GB" sz="933" b="0" i="0" u="none" strike="noStrike" kern="1200" cap="none" spc="-5" normalizeH="0" baseline="0" noProof="0" dirty="0">
                <a:ln>
                  <a:noFill/>
                </a:ln>
                <a:solidFill>
                  <a:prstClr val="black"/>
                </a:solidFill>
                <a:effectLst/>
                <a:uLnTx/>
                <a:uFillTx/>
                <a:latin typeface="Arial"/>
                <a:ea typeface="+mn-ea"/>
                <a:cs typeface="Arial"/>
              </a:rPr>
              <a:t>or</a:t>
            </a:r>
            <a:r>
              <a:rPr kumimoji="0" lang="en-GB" sz="933" b="0" i="0" u="none" strike="noStrike" kern="1200" cap="none" spc="0" normalizeH="0" baseline="0" noProof="0" dirty="0">
                <a:ln>
                  <a:noFill/>
                </a:ln>
                <a:solidFill>
                  <a:prstClr val="black"/>
                </a:solidFill>
                <a:effectLst/>
                <a:uLnTx/>
                <a:uFillTx/>
                <a:latin typeface="Arial"/>
                <a:ea typeface="+mn-ea"/>
                <a:cs typeface="Arial"/>
              </a:rPr>
              <a:t>e</a:t>
            </a:r>
            <a:r>
              <a:rPr kumimoji="0" lang="en-GB" sz="933" b="0" i="0" u="none" strike="noStrike" kern="1200" cap="none" spc="11" normalizeH="0" baseline="0" noProof="0" dirty="0">
                <a:ln>
                  <a:noFill/>
                </a:ln>
                <a:solidFill>
                  <a:prstClr val="black"/>
                </a:solidFill>
                <a:effectLst/>
                <a:uLnTx/>
                <a:uFillTx/>
                <a:latin typeface="Arial"/>
                <a:ea typeface="+mn-ea"/>
                <a:cs typeface="Arial"/>
              </a:rPr>
              <a:t> </a:t>
            </a:r>
            <a:r>
              <a:rPr kumimoji="0" lang="en-GB" sz="933" b="0" i="0" u="none" strike="noStrike" kern="1200" cap="none" spc="-5" normalizeH="0" baseline="0" noProof="0" dirty="0">
                <a:ln>
                  <a:noFill/>
                </a:ln>
                <a:solidFill>
                  <a:prstClr val="black"/>
                </a:solidFill>
                <a:effectLst/>
                <a:uLnTx/>
                <a:uFillTx/>
                <a:latin typeface="Arial"/>
                <a:ea typeface="+mn-ea"/>
                <a:cs typeface="Arial"/>
              </a:rPr>
              <a:t>re</a:t>
            </a:r>
            <a:r>
              <a:rPr kumimoji="0" lang="en-GB" sz="933" b="0" i="0" u="none" strike="noStrike" kern="1200" cap="none" spc="0" normalizeH="0" baseline="0" noProof="0" dirty="0">
                <a:ln>
                  <a:noFill/>
                </a:ln>
                <a:solidFill>
                  <a:prstClr val="black"/>
                </a:solidFill>
                <a:effectLst/>
                <a:uLnTx/>
                <a:uFillTx/>
                <a:latin typeface="Arial"/>
                <a:ea typeface="+mn-ea"/>
                <a:cs typeface="Arial"/>
              </a:rPr>
              <a:t>c</a:t>
            </a:r>
            <a:r>
              <a:rPr kumimoji="0" lang="en-GB" sz="933" b="0" i="0" u="none" strike="noStrike" kern="1200" cap="none" spc="-5" normalizeH="0" baseline="0" noProof="0" dirty="0">
                <a:ln>
                  <a:noFill/>
                </a:ln>
                <a:solidFill>
                  <a:prstClr val="black"/>
                </a:solidFill>
                <a:effectLst/>
                <a:uLnTx/>
                <a:uFillTx/>
                <a:latin typeface="Arial"/>
                <a:ea typeface="+mn-ea"/>
                <a:cs typeface="Arial"/>
              </a:rPr>
              <a:t>e</a:t>
            </a:r>
            <a:r>
              <a:rPr kumimoji="0" lang="en-GB" sz="933" b="0" i="0" u="none" strike="noStrike" kern="1200" cap="none" spc="0" normalizeH="0" baseline="0" noProof="0" dirty="0">
                <a:ln>
                  <a:noFill/>
                </a:ln>
                <a:solidFill>
                  <a:prstClr val="black"/>
                </a:solidFill>
                <a:effectLst/>
                <a:uLnTx/>
                <a:uFillTx/>
                <a:latin typeface="Arial"/>
                <a:ea typeface="+mn-ea"/>
                <a:cs typeface="Arial"/>
              </a:rPr>
              <a:t>i</a:t>
            </a:r>
            <a:r>
              <a:rPr kumimoji="0" lang="en-GB" sz="933" b="0" i="0" u="none" strike="noStrike" kern="1200" cap="none" spc="-5" normalizeH="0" baseline="0" noProof="0" dirty="0">
                <a:ln>
                  <a:noFill/>
                </a:ln>
                <a:solidFill>
                  <a:prstClr val="black"/>
                </a:solidFill>
                <a:effectLst/>
                <a:uLnTx/>
                <a:uFillTx/>
                <a:latin typeface="Arial"/>
                <a:ea typeface="+mn-ea"/>
                <a:cs typeface="Arial"/>
              </a:rPr>
              <a:t>v</a:t>
            </a:r>
            <a:r>
              <a:rPr kumimoji="0" lang="en-GB" sz="933" b="0" i="0" u="none" strike="noStrike" kern="1200" cap="none" spc="0" normalizeH="0" baseline="0" noProof="0" dirty="0">
                <a:ln>
                  <a:noFill/>
                </a:ln>
                <a:solidFill>
                  <a:prstClr val="black"/>
                </a:solidFill>
                <a:effectLst/>
                <a:uLnTx/>
                <a:uFillTx/>
                <a:latin typeface="Arial"/>
                <a:ea typeface="+mn-ea"/>
                <a:cs typeface="Arial"/>
              </a:rPr>
              <a:t>ing</a:t>
            </a:r>
            <a:r>
              <a:rPr kumimoji="0" lang="en-GB" sz="933" b="0" i="0" u="none" strike="noStrike" kern="1200" cap="none" spc="20" normalizeH="0" baseline="0" noProof="0" dirty="0">
                <a:ln>
                  <a:noFill/>
                </a:ln>
                <a:solidFill>
                  <a:prstClr val="black"/>
                </a:solidFill>
                <a:effectLst/>
                <a:uLnTx/>
                <a:uFillTx/>
                <a:latin typeface="Arial"/>
                <a:ea typeface="+mn-ea"/>
                <a:cs typeface="Arial"/>
              </a:rPr>
              <a:t> </a:t>
            </a:r>
            <a:r>
              <a:rPr kumimoji="0" lang="en-GB" sz="933" b="0" i="0" u="none" strike="noStrike" kern="1200" cap="none" spc="0" normalizeH="0" baseline="27777" noProof="0" dirty="0">
                <a:ln>
                  <a:noFill/>
                </a:ln>
                <a:solidFill>
                  <a:prstClr val="black"/>
                </a:solidFill>
                <a:effectLst/>
                <a:uLnTx/>
                <a:uFillTx/>
                <a:latin typeface="Arial"/>
                <a:ea typeface="+mn-ea"/>
                <a:cs typeface="Arial"/>
              </a:rPr>
              <a:t>177</a:t>
            </a:r>
            <a:r>
              <a:rPr kumimoji="0" lang="en-GB" sz="933" b="0" i="0" u="none" strike="noStrike" kern="1200" cap="none" spc="-5" normalizeH="0" baseline="0" noProof="0" dirty="0">
                <a:ln>
                  <a:noFill/>
                </a:ln>
                <a:solidFill>
                  <a:prstClr val="black"/>
                </a:solidFill>
                <a:effectLst/>
                <a:uLnTx/>
                <a:uFillTx/>
                <a:latin typeface="Arial"/>
                <a:ea typeface="+mn-ea"/>
                <a:cs typeface="Arial"/>
              </a:rPr>
              <a:t>Lu-</a:t>
            </a:r>
            <a:r>
              <a:rPr kumimoji="0" lang="en-GB" sz="933" b="0" i="0" u="none" strike="noStrike" kern="1200" cap="none" spc="0" normalizeH="0" baseline="0" noProof="0" dirty="0">
                <a:ln>
                  <a:noFill/>
                </a:ln>
                <a:solidFill>
                  <a:prstClr val="black"/>
                </a:solidFill>
                <a:effectLst/>
                <a:uLnTx/>
                <a:uFillTx/>
                <a:latin typeface="Arial"/>
                <a:ea typeface="+mn-ea"/>
                <a:cs typeface="Arial"/>
              </a:rPr>
              <a:t>PS</a:t>
            </a:r>
            <a:r>
              <a:rPr kumimoji="0" lang="en-GB" sz="933" b="0" i="0" u="none" strike="noStrike" kern="1200" cap="none" spc="-11" normalizeH="0" baseline="0" noProof="0" dirty="0">
                <a:ln>
                  <a:noFill/>
                </a:ln>
                <a:solidFill>
                  <a:prstClr val="black"/>
                </a:solidFill>
                <a:effectLst/>
                <a:uLnTx/>
                <a:uFillTx/>
                <a:latin typeface="Arial"/>
                <a:ea typeface="+mn-ea"/>
                <a:cs typeface="Arial"/>
              </a:rPr>
              <a:t>M</a:t>
            </a:r>
            <a:r>
              <a:rPr kumimoji="0" lang="en-GB" sz="933" b="0" i="0" u="none" strike="noStrike" kern="1200" cap="none" spc="0" normalizeH="0" baseline="0" noProof="0" dirty="0">
                <a:ln>
                  <a:noFill/>
                </a:ln>
                <a:solidFill>
                  <a:prstClr val="black"/>
                </a:solidFill>
                <a:effectLst/>
                <a:uLnTx/>
                <a:uFillTx/>
                <a:latin typeface="Arial"/>
                <a:ea typeface="+mn-ea"/>
                <a:cs typeface="Arial"/>
              </a:rPr>
              <a:t>A</a:t>
            </a:r>
            <a:r>
              <a:rPr kumimoji="0" lang="en-GB" sz="933" b="0" i="0" u="none" strike="noStrike" kern="1200" cap="none" spc="-5" normalizeH="0" baseline="0" noProof="0" dirty="0">
                <a:ln>
                  <a:noFill/>
                </a:ln>
                <a:solidFill>
                  <a:prstClr val="black"/>
                </a:solidFill>
                <a:effectLst/>
                <a:uLnTx/>
                <a:uFillTx/>
                <a:latin typeface="Arial"/>
                <a:ea typeface="+mn-ea"/>
                <a:cs typeface="Arial"/>
              </a:rPr>
              <a:t>-617.</a:t>
            </a:r>
            <a:r>
              <a:rPr kumimoji="0" lang="en-GB" sz="933" b="0" i="0" u="none" strike="noStrike" kern="1200" cap="none" spc="0" normalizeH="0" baseline="0" noProof="0" dirty="0">
                <a:ln>
                  <a:noFill/>
                </a:ln>
                <a:solidFill>
                  <a:srgbClr val="000000"/>
                </a:solidFill>
                <a:effectLst/>
                <a:uLnTx/>
                <a:uFillTx/>
                <a:latin typeface="Arial"/>
                <a:ea typeface="+mn-ea"/>
                <a:cs typeface="+mn-cs"/>
              </a:rPr>
              <a:t> </a:t>
            </a:r>
          </a:p>
        </p:txBody>
      </p:sp>
      <p:graphicFrame>
        <p:nvGraphicFramePr>
          <p:cNvPr id="49" name="object 2">
            <a:extLst>
              <a:ext uri="{FF2B5EF4-FFF2-40B4-BE49-F238E27FC236}">
                <a16:creationId xmlns:a16="http://schemas.microsoft.com/office/drawing/2014/main" id="{AF864ADC-9E13-2279-6B6C-7A33F859C6F5}"/>
              </a:ext>
            </a:extLst>
          </p:cNvPr>
          <p:cNvGraphicFramePr>
            <a:graphicFrameLocks noGrp="1"/>
          </p:cNvGraphicFramePr>
          <p:nvPr/>
        </p:nvGraphicFramePr>
        <p:xfrm>
          <a:off x="7035575" y="1297101"/>
          <a:ext cx="4685476" cy="1797698"/>
        </p:xfrm>
        <a:graphic>
          <a:graphicData uri="http://schemas.openxmlformats.org/drawingml/2006/table">
            <a:tbl>
              <a:tblPr firstRow="1" bandRow="1">
                <a:tableStyleId>{2D5ABB26-0587-4C30-8999-92F81FD0307C}</a:tableStyleId>
              </a:tblPr>
              <a:tblGrid>
                <a:gridCol w="1560980">
                  <a:extLst>
                    <a:ext uri="{9D8B030D-6E8A-4147-A177-3AD203B41FA5}">
                      <a16:colId xmlns:a16="http://schemas.microsoft.com/office/drawing/2014/main" val="20000"/>
                    </a:ext>
                  </a:extLst>
                </a:gridCol>
                <a:gridCol w="1598815">
                  <a:extLst>
                    <a:ext uri="{9D8B030D-6E8A-4147-A177-3AD203B41FA5}">
                      <a16:colId xmlns:a16="http://schemas.microsoft.com/office/drawing/2014/main" val="20001"/>
                    </a:ext>
                  </a:extLst>
                </a:gridCol>
                <a:gridCol w="1525681">
                  <a:extLst>
                    <a:ext uri="{9D8B030D-6E8A-4147-A177-3AD203B41FA5}">
                      <a16:colId xmlns:a16="http://schemas.microsoft.com/office/drawing/2014/main" val="20002"/>
                    </a:ext>
                  </a:extLst>
                </a:gridCol>
              </a:tblGrid>
              <a:tr h="550193">
                <a:tc>
                  <a:txBody>
                    <a:bodyPr/>
                    <a:lstStyle/>
                    <a:p>
                      <a:endParaRPr sz="1300" u="none">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3975">
                        <a:lnSpc>
                          <a:spcPct val="100000"/>
                        </a:lnSpc>
                      </a:pPr>
                      <a:r>
                        <a:rPr sz="1300" b="1" u="none" spc="-7" baseline="24691">
                          <a:solidFill>
                            <a:srgbClr val="045FA9"/>
                          </a:solidFill>
                          <a:latin typeface="Arial"/>
                          <a:cs typeface="Arial"/>
                        </a:rPr>
                        <a:t>177</a:t>
                      </a:r>
                      <a:r>
                        <a:rPr sz="1300" b="1" u="none" spc="-10">
                          <a:solidFill>
                            <a:srgbClr val="045FA9"/>
                          </a:solidFill>
                          <a:latin typeface="Arial"/>
                          <a:cs typeface="Arial"/>
                        </a:rPr>
                        <a:t>L</a:t>
                      </a:r>
                      <a:r>
                        <a:rPr sz="1300" b="1" u="none" spc="-5">
                          <a:solidFill>
                            <a:srgbClr val="045FA9"/>
                          </a:solidFill>
                          <a:latin typeface="Arial"/>
                          <a:cs typeface="Arial"/>
                        </a:rPr>
                        <a:t>u</a:t>
                      </a:r>
                      <a:r>
                        <a:rPr sz="1300" b="1" u="none">
                          <a:solidFill>
                            <a:srgbClr val="045FA9"/>
                          </a:solidFill>
                          <a:latin typeface="Arial"/>
                          <a:cs typeface="Arial"/>
                        </a:rPr>
                        <a:t>-PS</a:t>
                      </a:r>
                      <a:r>
                        <a:rPr sz="1300" b="1" u="none" spc="15">
                          <a:solidFill>
                            <a:srgbClr val="045FA9"/>
                          </a:solidFill>
                          <a:latin typeface="Arial"/>
                          <a:cs typeface="Arial"/>
                        </a:rPr>
                        <a:t>M</a:t>
                      </a:r>
                      <a:r>
                        <a:rPr sz="1300" b="1" u="none" spc="-40">
                          <a:solidFill>
                            <a:srgbClr val="045FA9"/>
                          </a:solidFill>
                          <a:latin typeface="Arial"/>
                          <a:cs typeface="Arial"/>
                        </a:rPr>
                        <a:t>A</a:t>
                      </a:r>
                      <a:r>
                        <a:rPr sz="1300" b="1" u="none">
                          <a:solidFill>
                            <a:srgbClr val="045FA9"/>
                          </a:solidFill>
                          <a:latin typeface="Arial"/>
                          <a:cs typeface="Arial"/>
                        </a:rPr>
                        <a:t>-</a:t>
                      </a:r>
                      <a:r>
                        <a:rPr sz="1300" b="1" u="none" spc="-5">
                          <a:solidFill>
                            <a:srgbClr val="045FA9"/>
                          </a:solidFill>
                          <a:latin typeface="Arial"/>
                          <a:cs typeface="Arial"/>
                        </a:rPr>
                        <a:t>617</a:t>
                      </a:r>
                      <a:endParaRPr sz="1300" u="none">
                        <a:latin typeface="Arial"/>
                        <a:cs typeface="Arial"/>
                      </a:endParaRPr>
                    </a:p>
                    <a:p>
                      <a:pPr>
                        <a:lnSpc>
                          <a:spcPct val="100000"/>
                        </a:lnSpc>
                        <a:tabLst>
                          <a:tab pos="401955" algn="l"/>
                          <a:tab pos="1964055" algn="l"/>
                        </a:tabLst>
                      </a:pPr>
                      <a:r>
                        <a:rPr sz="1300" b="1" u="none">
                          <a:solidFill>
                            <a:srgbClr val="045FA9"/>
                          </a:solidFill>
                          <a:latin typeface="Arial"/>
                          <a:cs typeface="Arial"/>
                        </a:rPr>
                        <a:t> 	(</a:t>
                      </a:r>
                      <a:r>
                        <a:rPr sz="1300" b="1" u="none" spc="-10">
                          <a:solidFill>
                            <a:srgbClr val="045FA9"/>
                          </a:solidFill>
                          <a:latin typeface="Arial"/>
                          <a:cs typeface="Arial"/>
                        </a:rPr>
                        <a:t>N</a:t>
                      </a:r>
                      <a:r>
                        <a:rPr sz="1300" b="1" u="none">
                          <a:solidFill>
                            <a:srgbClr val="045FA9"/>
                          </a:solidFill>
                          <a:latin typeface="Arial"/>
                          <a:cs typeface="Arial"/>
                        </a:rPr>
                        <a:t>=23</a:t>
                      </a:r>
                      <a:r>
                        <a:rPr lang="en-GB" sz="1300" b="1" u="none">
                          <a:solidFill>
                            <a:srgbClr val="045FA9"/>
                          </a:solidFill>
                          <a:latin typeface="Arial"/>
                          <a:cs typeface="Arial"/>
                        </a:rPr>
                        <a:t>4)</a:t>
                      </a:r>
                      <a:endParaRPr sz="13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113030">
                        <a:lnSpc>
                          <a:spcPct val="100000"/>
                        </a:lnSpc>
                      </a:pPr>
                      <a:r>
                        <a:rPr sz="1300" b="1" u="none" spc="-10">
                          <a:solidFill>
                            <a:srgbClr val="D18311"/>
                          </a:solidFill>
                          <a:latin typeface="Arial"/>
                          <a:cs typeface="Arial"/>
                        </a:rPr>
                        <a:t>Ch</a:t>
                      </a:r>
                      <a:r>
                        <a:rPr sz="1300" b="1" u="none">
                          <a:solidFill>
                            <a:srgbClr val="D18311"/>
                          </a:solidFill>
                          <a:latin typeface="Arial"/>
                          <a:cs typeface="Arial"/>
                        </a:rPr>
                        <a:t>a</a:t>
                      </a:r>
                      <a:r>
                        <a:rPr sz="1300" b="1" u="none" spc="-10">
                          <a:solidFill>
                            <a:srgbClr val="D18311"/>
                          </a:solidFill>
                          <a:latin typeface="Arial"/>
                          <a:cs typeface="Arial"/>
                        </a:rPr>
                        <a:t>ng</a:t>
                      </a:r>
                      <a:r>
                        <a:rPr sz="1300" b="1" u="none">
                          <a:solidFill>
                            <a:srgbClr val="D18311"/>
                          </a:solidFill>
                          <a:latin typeface="Arial"/>
                          <a:cs typeface="Arial"/>
                        </a:rPr>
                        <a:t>e</a:t>
                      </a:r>
                      <a:r>
                        <a:rPr sz="1300" b="1" u="none" spc="-20">
                          <a:solidFill>
                            <a:srgbClr val="D18311"/>
                          </a:solidFill>
                          <a:latin typeface="Arial"/>
                          <a:cs typeface="Arial"/>
                        </a:rPr>
                        <a:t> </a:t>
                      </a:r>
                      <a:r>
                        <a:rPr sz="1300" b="1" u="none" spc="-10">
                          <a:solidFill>
                            <a:srgbClr val="D18311"/>
                          </a:solidFill>
                          <a:latin typeface="Arial"/>
                          <a:cs typeface="Arial"/>
                        </a:rPr>
                        <a:t>o</a:t>
                      </a:r>
                      <a:r>
                        <a:rPr sz="1300" b="1" u="none">
                          <a:solidFill>
                            <a:srgbClr val="D18311"/>
                          </a:solidFill>
                          <a:latin typeface="Arial"/>
                          <a:cs typeface="Arial"/>
                        </a:rPr>
                        <a:t>f</a:t>
                      </a:r>
                      <a:r>
                        <a:rPr sz="1300" b="1" u="none" spc="-55">
                          <a:solidFill>
                            <a:srgbClr val="D18311"/>
                          </a:solidFill>
                          <a:latin typeface="Arial"/>
                          <a:cs typeface="Arial"/>
                        </a:rPr>
                        <a:t> </a:t>
                      </a:r>
                      <a:r>
                        <a:rPr sz="1300" b="1" u="none" spc="-45">
                          <a:solidFill>
                            <a:srgbClr val="D18311"/>
                          </a:solidFill>
                          <a:latin typeface="Arial"/>
                          <a:cs typeface="Arial"/>
                        </a:rPr>
                        <a:t>A</a:t>
                      </a:r>
                      <a:r>
                        <a:rPr sz="1300" b="1" u="none" spc="-10">
                          <a:solidFill>
                            <a:srgbClr val="D18311"/>
                          </a:solidFill>
                          <a:latin typeface="Arial"/>
                          <a:cs typeface="Arial"/>
                        </a:rPr>
                        <a:t>R</a:t>
                      </a:r>
                      <a:r>
                        <a:rPr sz="1300" b="1" u="none">
                          <a:solidFill>
                            <a:srgbClr val="D18311"/>
                          </a:solidFill>
                          <a:latin typeface="Arial"/>
                          <a:cs typeface="Arial"/>
                        </a:rPr>
                        <a:t>PI</a:t>
                      </a:r>
                      <a:endParaRPr sz="1300" u="none">
                        <a:latin typeface="Arial"/>
                        <a:cs typeface="Arial"/>
                      </a:endParaRPr>
                    </a:p>
                    <a:p>
                      <a:pPr marL="454659">
                        <a:lnSpc>
                          <a:spcPct val="100000"/>
                        </a:lnSpc>
                        <a:tabLst>
                          <a:tab pos="1604010" algn="l"/>
                        </a:tabLst>
                      </a:pPr>
                      <a:r>
                        <a:rPr sz="1300" b="1" u="none">
                          <a:solidFill>
                            <a:srgbClr val="D18311"/>
                          </a:solidFill>
                          <a:latin typeface="Arial"/>
                          <a:cs typeface="Arial"/>
                        </a:rPr>
                        <a:t>(</a:t>
                      </a:r>
                      <a:r>
                        <a:rPr sz="1300" b="1" u="none" spc="-10">
                          <a:solidFill>
                            <a:srgbClr val="D18311"/>
                          </a:solidFill>
                          <a:latin typeface="Arial"/>
                          <a:cs typeface="Arial"/>
                        </a:rPr>
                        <a:t>N=</a:t>
                      </a:r>
                      <a:r>
                        <a:rPr sz="1300" b="1" u="none">
                          <a:solidFill>
                            <a:srgbClr val="D18311"/>
                          </a:solidFill>
                          <a:latin typeface="Arial"/>
                          <a:cs typeface="Arial"/>
                        </a:rPr>
                        <a:t>23</a:t>
                      </a:r>
                      <a:r>
                        <a:rPr sz="1300" b="1" u="none" spc="-10">
                          <a:solidFill>
                            <a:srgbClr val="D18311"/>
                          </a:solidFill>
                          <a:latin typeface="Arial"/>
                          <a:cs typeface="Arial"/>
                        </a:rPr>
                        <a:t>4</a:t>
                      </a:r>
                      <a:r>
                        <a:rPr lang="en-GB" sz="1300" b="1" u="none" spc="-10">
                          <a:solidFill>
                            <a:srgbClr val="D18311"/>
                          </a:solidFill>
                          <a:latin typeface="Arial"/>
                          <a:cs typeface="Arial"/>
                        </a:rPr>
                        <a:t>)</a:t>
                      </a:r>
                      <a:endParaRPr sz="13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37175">
                <a:tc>
                  <a:txBody>
                    <a:bodyPr/>
                    <a:lstStyle/>
                    <a:p>
                      <a:pPr marL="3600" indent="0" algn="l">
                        <a:lnSpc>
                          <a:spcPct val="100000"/>
                        </a:lnSpc>
                      </a:pPr>
                      <a:r>
                        <a:rPr sz="1300" b="1">
                          <a:latin typeface="Arial"/>
                          <a:cs typeface="Arial"/>
                        </a:rPr>
                        <a:t>E</a:t>
                      </a:r>
                      <a:r>
                        <a:rPr sz="1300" b="1" spc="-15">
                          <a:latin typeface="Arial"/>
                          <a:cs typeface="Arial"/>
                        </a:rPr>
                        <a:t>v</a:t>
                      </a:r>
                      <a:r>
                        <a:rPr sz="1300" b="1">
                          <a:latin typeface="Arial"/>
                          <a:cs typeface="Arial"/>
                        </a:rPr>
                        <a:t>e</a:t>
                      </a:r>
                      <a:r>
                        <a:rPr sz="1300" b="1" spc="-10">
                          <a:latin typeface="Arial"/>
                          <a:cs typeface="Arial"/>
                        </a:rPr>
                        <a:t>n</a:t>
                      </a:r>
                      <a:r>
                        <a:rPr sz="1300" b="1">
                          <a:latin typeface="Arial"/>
                          <a:cs typeface="Arial"/>
                        </a:rPr>
                        <a:t>ts,</a:t>
                      </a:r>
                      <a:r>
                        <a:rPr sz="1300" b="1" spc="-15">
                          <a:latin typeface="Arial"/>
                          <a:cs typeface="Arial"/>
                        </a:rPr>
                        <a:t> </a:t>
                      </a:r>
                      <a:r>
                        <a:rPr sz="1300" b="1">
                          <a:latin typeface="Arial"/>
                          <a:cs typeface="Arial"/>
                        </a:rPr>
                        <a:t>n</a:t>
                      </a:r>
                      <a:r>
                        <a:rPr lang="en-GB" sz="1300" b="1">
                          <a:latin typeface="Arial"/>
                          <a:cs typeface="Arial"/>
                        </a:rPr>
                        <a:t> (%)</a:t>
                      </a:r>
                      <a:endParaRPr sz="130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93370" algn="ctr" defTabSz="685800" rtl="0" eaLnBrk="1" latinLnBrk="0" hangingPunct="1">
                        <a:lnSpc>
                          <a:spcPct val="100000"/>
                        </a:lnSpc>
                      </a:pPr>
                      <a:r>
                        <a:rPr lang="en-GB" sz="1300" kern="1200">
                          <a:solidFill>
                            <a:schemeClr val="tx1"/>
                          </a:solidFill>
                          <a:latin typeface="Arial"/>
                          <a:ea typeface="+mn-ea"/>
                          <a:cs typeface="Arial"/>
                        </a:rPr>
                        <a:t>69 (29)</a:t>
                      </a:r>
                      <a:r>
                        <a:rPr lang="en-GB" sz="1300" kern="1200" baseline="30000">
                          <a:solidFill>
                            <a:schemeClr val="tx1"/>
                          </a:solidFill>
                          <a:latin typeface="Arial"/>
                          <a:ea typeface="+mn-ea"/>
                          <a:cs typeface="Arial"/>
                        </a:rPr>
                        <a:t>a</a:t>
                      </a:r>
                      <a:endParaRPr sz="1300" kern="1200" baseline="30000">
                        <a:solidFill>
                          <a:schemeClr val="tx1"/>
                        </a:solidFill>
                        <a:latin typeface="Arial"/>
                        <a:ea typeface="+mn-ea"/>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93370" algn="ctr" defTabSz="685800" rtl="0" eaLnBrk="1" latinLnBrk="0" hangingPunct="1">
                        <a:lnSpc>
                          <a:spcPct val="100000"/>
                        </a:lnSpc>
                      </a:pPr>
                      <a:r>
                        <a:rPr lang="en-GB" sz="1300" kern="1200">
                          <a:solidFill>
                            <a:schemeClr val="tx1"/>
                          </a:solidFill>
                          <a:latin typeface="Arial"/>
                          <a:ea typeface="+mn-ea"/>
                          <a:cs typeface="Arial"/>
                        </a:rPr>
                        <a:t>65 (28)</a:t>
                      </a:r>
                      <a:endParaRPr sz="1300" kern="1200">
                        <a:solidFill>
                          <a:schemeClr val="tx1"/>
                        </a:solidFill>
                        <a:latin typeface="Arial"/>
                        <a:ea typeface="+mn-ea"/>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550193">
                <a:tc>
                  <a:txBody>
                    <a:bodyPr/>
                    <a:lstStyle/>
                    <a:p>
                      <a:pPr marL="3600" algn="l">
                        <a:lnSpc>
                          <a:spcPct val="100000"/>
                        </a:lnSpc>
                      </a:pPr>
                      <a:r>
                        <a:rPr sz="1300" b="1" spc="15">
                          <a:latin typeface="Arial"/>
                          <a:cs typeface="Arial"/>
                        </a:rPr>
                        <a:t>M</a:t>
                      </a:r>
                      <a:r>
                        <a:rPr sz="1300" b="1">
                          <a:latin typeface="Arial"/>
                          <a:cs typeface="Arial"/>
                        </a:rPr>
                        <a:t>e</a:t>
                      </a:r>
                      <a:r>
                        <a:rPr sz="1300" b="1" spc="-10">
                          <a:latin typeface="Arial"/>
                          <a:cs typeface="Arial"/>
                        </a:rPr>
                        <a:t>d</a:t>
                      </a:r>
                      <a:r>
                        <a:rPr sz="1300" b="1">
                          <a:latin typeface="Arial"/>
                          <a:cs typeface="Arial"/>
                        </a:rPr>
                        <a:t>i</a:t>
                      </a:r>
                      <a:r>
                        <a:rPr sz="1300" b="1" spc="-15">
                          <a:latin typeface="Arial"/>
                          <a:cs typeface="Arial"/>
                        </a:rPr>
                        <a:t>a</a:t>
                      </a:r>
                      <a:r>
                        <a:rPr sz="1300" b="1">
                          <a:latin typeface="Arial"/>
                          <a:cs typeface="Arial"/>
                        </a:rPr>
                        <a:t>n</a:t>
                      </a:r>
                      <a:r>
                        <a:rPr sz="1300" b="1" spc="-45">
                          <a:latin typeface="Arial"/>
                          <a:cs typeface="Arial"/>
                        </a:rPr>
                        <a:t> </a:t>
                      </a:r>
                      <a:r>
                        <a:rPr lang="en-GB" sz="1300" b="1">
                          <a:latin typeface="Arial"/>
                          <a:cs typeface="Arial"/>
                        </a:rPr>
                        <a:t>OS</a:t>
                      </a:r>
                      <a:r>
                        <a:rPr sz="1300" b="1" spc="-5">
                          <a:latin typeface="Arial"/>
                          <a:cs typeface="Arial"/>
                        </a:rPr>
                        <a:t> </a:t>
                      </a:r>
                      <a:r>
                        <a:rPr lang="en-GB" sz="1300" b="1" spc="-5">
                          <a:latin typeface="Arial"/>
                          <a:cs typeface="Arial"/>
                        </a:rPr>
                        <a:t>, months </a:t>
                      </a:r>
                      <a:r>
                        <a:rPr sz="1300" b="1">
                          <a:latin typeface="Arial"/>
                          <a:cs typeface="Arial"/>
                        </a:rPr>
                        <a:t>(95%</a:t>
                      </a:r>
                      <a:r>
                        <a:rPr sz="1300" b="1" spc="-10">
                          <a:latin typeface="Arial"/>
                          <a:cs typeface="Arial"/>
                        </a:rPr>
                        <a:t> C</a:t>
                      </a:r>
                      <a:r>
                        <a:rPr sz="1300" b="1">
                          <a:latin typeface="Arial"/>
                          <a:cs typeface="Arial"/>
                        </a:rPr>
                        <a:t>I)</a:t>
                      </a:r>
                      <a:endParaRPr sz="130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58115" algn="ctr">
                        <a:lnSpc>
                          <a:spcPct val="100000"/>
                        </a:lnSpc>
                      </a:pPr>
                      <a:r>
                        <a:rPr lang="en-GB" sz="1300" b="1" u="none">
                          <a:latin typeface="Arial"/>
                          <a:cs typeface="Arial"/>
                        </a:rPr>
                        <a:t>19.2</a:t>
                      </a:r>
                    </a:p>
                    <a:p>
                      <a:pPr marL="158115" algn="ctr">
                        <a:lnSpc>
                          <a:spcPct val="100000"/>
                        </a:lnSpc>
                      </a:pPr>
                      <a:r>
                        <a:rPr lang="en-GB" sz="1300" b="0" u="none">
                          <a:latin typeface="Arial"/>
                          <a:cs typeface="Arial"/>
                        </a:rPr>
                        <a:t>(16.9-NE)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60985" algn="ctr">
                        <a:lnSpc>
                          <a:spcPct val="100000"/>
                        </a:lnSpc>
                      </a:pPr>
                      <a:r>
                        <a:rPr lang="en-GB" sz="1300" b="1" u="none">
                          <a:latin typeface="Arial"/>
                          <a:cs typeface="Arial"/>
                        </a:rPr>
                        <a:t>19.7</a:t>
                      </a:r>
                    </a:p>
                    <a:p>
                      <a:pPr marL="260985" algn="ctr">
                        <a:lnSpc>
                          <a:spcPct val="100000"/>
                        </a:lnSpc>
                      </a:pPr>
                      <a:r>
                        <a:rPr lang="en-GB" sz="1300" b="0" u="none">
                          <a:latin typeface="Arial"/>
                          <a:cs typeface="Arial"/>
                        </a:rPr>
                        <a:t>(17.8-NE)</a:t>
                      </a:r>
                      <a:endParaRPr sz="13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460137">
                <a:tc>
                  <a:txBody>
                    <a:bodyPr/>
                    <a:lstStyle/>
                    <a:p>
                      <a:pPr marL="3600" algn="l">
                        <a:lnSpc>
                          <a:spcPct val="100000"/>
                        </a:lnSpc>
                      </a:pPr>
                      <a:r>
                        <a:rPr lang="en-GB" sz="1300" b="1">
                          <a:latin typeface="Arial"/>
                          <a:cs typeface="Arial"/>
                        </a:rPr>
                        <a:t>HR (95% CI)</a:t>
                      </a:r>
                    </a:p>
                    <a:p>
                      <a:pPr marL="3600" algn="l">
                        <a:lnSpc>
                          <a:spcPct val="100000"/>
                        </a:lnSpc>
                      </a:pPr>
                      <a:r>
                        <a:rPr lang="en-GB" sz="1300" b="0">
                          <a:latin typeface="Arial"/>
                          <a:cs typeface="Arial"/>
                        </a:rPr>
                        <a:t>P-value</a:t>
                      </a:r>
                      <a:endParaRPr sz="1300" b="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2">
                  <a:txBody>
                    <a:bodyPr/>
                    <a:lstStyle/>
                    <a:p>
                      <a:pPr algn="ctr">
                        <a:lnSpc>
                          <a:spcPct val="100000"/>
                        </a:lnSpc>
                        <a:tabLst>
                          <a:tab pos="222250" algn="l"/>
                          <a:tab pos="1833245" algn="l"/>
                        </a:tabLst>
                      </a:pPr>
                      <a:r>
                        <a:rPr lang="en-GB" sz="1300" b="1" u="none">
                          <a:latin typeface="Arial"/>
                          <a:cs typeface="Arial"/>
                        </a:rPr>
                        <a:t>1.16 </a:t>
                      </a:r>
                      <a:r>
                        <a:rPr lang="en-GB" sz="1300" b="0" u="none">
                          <a:latin typeface="Arial"/>
                          <a:cs typeface="Arial"/>
                        </a:rPr>
                        <a:t>(0.83-1.64)</a:t>
                      </a:r>
                      <a:endParaRPr lang="en-GB" sz="1300" b="1" u="none">
                        <a:latin typeface="Arial"/>
                        <a:cs typeface="Arial"/>
                      </a:endParaRPr>
                    </a:p>
                    <a:p>
                      <a:pPr algn="ctr">
                        <a:lnSpc>
                          <a:spcPct val="100000"/>
                        </a:lnSpc>
                        <a:tabLst>
                          <a:tab pos="222250" algn="l"/>
                          <a:tab pos="1833245" algn="l"/>
                        </a:tabLst>
                      </a:pPr>
                      <a:r>
                        <a:rPr lang="en-GB" sz="1300" b="0" u="none">
                          <a:latin typeface="Arial"/>
                          <a:cs typeface="Arial"/>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marL="323850" algn="ctr">
                        <a:lnSpc>
                          <a:spcPct val="100000"/>
                        </a:lnSpc>
                        <a:tabLst>
                          <a:tab pos="1604010" algn="l"/>
                        </a:tabLst>
                      </a:pPr>
                      <a:endParaRPr sz="10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17953807"/>
                  </a:ext>
                </a:extLst>
              </a:tr>
            </a:tbl>
          </a:graphicData>
        </a:graphic>
      </p:graphicFrame>
      <p:pic>
        <p:nvPicPr>
          <p:cNvPr id="53" name="Picture 52">
            <a:extLst>
              <a:ext uri="{FF2B5EF4-FFF2-40B4-BE49-F238E27FC236}">
                <a16:creationId xmlns:a16="http://schemas.microsoft.com/office/drawing/2014/main" id="{009557EB-97E4-3C39-E5FA-9DAF6368EC6F}"/>
              </a:ext>
            </a:extLst>
          </p:cNvPr>
          <p:cNvPicPr>
            <a:picLocks noChangeAspect="1"/>
          </p:cNvPicPr>
          <p:nvPr/>
        </p:nvPicPr>
        <p:blipFill>
          <a:blip r:embed="rId3"/>
          <a:stretch>
            <a:fillRect/>
          </a:stretch>
        </p:blipFill>
        <p:spPr>
          <a:xfrm>
            <a:off x="470950" y="4238867"/>
            <a:ext cx="4563895" cy="2299376"/>
          </a:xfrm>
          <a:prstGeom prst="rect">
            <a:avLst/>
          </a:prstGeom>
        </p:spPr>
      </p:pic>
      <p:sp>
        <p:nvSpPr>
          <p:cNvPr id="52" name="object 47">
            <a:extLst>
              <a:ext uri="{FF2B5EF4-FFF2-40B4-BE49-F238E27FC236}">
                <a16:creationId xmlns:a16="http://schemas.microsoft.com/office/drawing/2014/main" id="{7A919963-6CB1-4FF8-12E0-29656C576EFF}"/>
              </a:ext>
            </a:extLst>
          </p:cNvPr>
          <p:cNvSpPr txBox="1"/>
          <p:nvPr/>
        </p:nvSpPr>
        <p:spPr>
          <a:xfrm>
            <a:off x="2585931" y="4416522"/>
            <a:ext cx="3925571" cy="215444"/>
          </a:xfrm>
          <a:prstGeom prst="rect">
            <a:avLst/>
          </a:prstGeom>
          <a:solidFill>
            <a:schemeClr val="bg1"/>
          </a:solidFill>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prstClr val="black"/>
                </a:solidFill>
                <a:effectLst/>
                <a:uLnTx/>
                <a:uFillTx/>
                <a:latin typeface="Arial"/>
                <a:ea typeface="+mn-ea"/>
                <a:cs typeface="Arial"/>
              </a:rPr>
              <a:t>OS</a:t>
            </a:r>
            <a:r>
              <a:rPr kumimoji="0" sz="1400" b="1" i="0" u="none" strike="noStrike" kern="1200" cap="none" spc="-11" normalizeH="0" baseline="0" noProof="0">
                <a:ln>
                  <a:noFill/>
                </a:ln>
                <a:solidFill>
                  <a:prstClr val="black"/>
                </a:solidFill>
                <a:effectLst/>
                <a:uLnTx/>
                <a:uFillTx/>
                <a:latin typeface="Arial"/>
                <a:ea typeface="+mn-ea"/>
                <a:cs typeface="Arial"/>
              </a:rPr>
              <a:t> </a:t>
            </a:r>
            <a:r>
              <a:rPr kumimoji="0" sz="1400" b="1" i="0" u="none" strike="noStrike" kern="1200" cap="none" spc="0" normalizeH="0" baseline="0" noProof="0">
                <a:ln>
                  <a:noFill/>
                </a:ln>
                <a:solidFill>
                  <a:prstClr val="black"/>
                </a:solidFill>
                <a:effectLst/>
                <a:uLnTx/>
                <a:uFillTx/>
                <a:latin typeface="Arial"/>
                <a:ea typeface="+mn-ea"/>
                <a:cs typeface="Arial"/>
              </a:rPr>
              <a:t>(</a:t>
            </a:r>
            <a:r>
              <a:rPr kumimoji="0" sz="1400" b="1" i="0" u="none" strike="noStrike" kern="1200" cap="none" spc="-11" normalizeH="0" baseline="0" noProof="0">
                <a:ln>
                  <a:noFill/>
                </a:ln>
                <a:solidFill>
                  <a:prstClr val="black"/>
                </a:solidFill>
                <a:effectLst/>
                <a:uLnTx/>
                <a:uFillTx/>
                <a:latin typeface="Arial"/>
                <a:ea typeface="+mn-ea"/>
                <a:cs typeface="Arial"/>
              </a:rPr>
              <a:t>p</a:t>
            </a:r>
            <a:r>
              <a:rPr kumimoji="0" sz="1400" b="1" i="0" u="none" strike="noStrike" kern="1200" cap="none" spc="0" normalizeH="0" baseline="0" noProof="0">
                <a:ln>
                  <a:noFill/>
                </a:ln>
                <a:solidFill>
                  <a:prstClr val="black"/>
                </a:solidFill>
                <a:effectLst/>
                <a:uLnTx/>
                <a:uFillTx/>
                <a:latin typeface="Arial"/>
                <a:ea typeface="+mn-ea"/>
                <a:cs typeface="Arial"/>
              </a:rPr>
              <a:t>res</a:t>
            </a:r>
            <a:r>
              <a:rPr kumimoji="0" sz="1400" b="1" i="0" u="none" strike="noStrike" kern="1200" cap="none" spc="-11" normalizeH="0" baseline="0" noProof="0">
                <a:ln>
                  <a:noFill/>
                </a:ln>
                <a:solidFill>
                  <a:prstClr val="black"/>
                </a:solidFill>
                <a:effectLst/>
                <a:uLnTx/>
                <a:uFillTx/>
                <a:latin typeface="Arial"/>
                <a:ea typeface="+mn-ea"/>
                <a:cs typeface="Arial"/>
              </a:rPr>
              <a:t>p</a:t>
            </a:r>
            <a:r>
              <a:rPr kumimoji="0" sz="1400" b="1" i="0" u="none" strike="noStrike" kern="1200" cap="none" spc="0" normalizeH="0" baseline="0" noProof="0">
                <a:ln>
                  <a:noFill/>
                </a:ln>
                <a:solidFill>
                  <a:prstClr val="black"/>
                </a:solidFill>
                <a:effectLst/>
                <a:uLnTx/>
                <a:uFillTx/>
                <a:latin typeface="Arial"/>
                <a:ea typeface="+mn-ea"/>
                <a:cs typeface="Arial"/>
              </a:rPr>
              <a:t>eci</a:t>
            </a:r>
            <a:r>
              <a:rPr kumimoji="0" sz="1400" b="1" i="0" u="none" strike="noStrike" kern="1200" cap="none" spc="-15" normalizeH="0" baseline="0" noProof="0">
                <a:ln>
                  <a:noFill/>
                </a:ln>
                <a:solidFill>
                  <a:prstClr val="black"/>
                </a:solidFill>
                <a:effectLst/>
                <a:uLnTx/>
                <a:uFillTx/>
                <a:latin typeface="Arial"/>
                <a:ea typeface="+mn-ea"/>
                <a:cs typeface="Arial"/>
              </a:rPr>
              <a:t>f</a:t>
            </a:r>
            <a:r>
              <a:rPr kumimoji="0" sz="1400" b="1" i="0" u="none" strike="noStrike" kern="1200" cap="none" spc="0" normalizeH="0" baseline="0" noProof="0">
                <a:ln>
                  <a:noFill/>
                </a:ln>
                <a:solidFill>
                  <a:prstClr val="black"/>
                </a:solidFill>
                <a:effectLst/>
                <a:uLnTx/>
                <a:uFillTx/>
                <a:latin typeface="Arial"/>
                <a:ea typeface="+mn-ea"/>
                <a:cs typeface="Arial"/>
              </a:rPr>
              <a:t>i</a:t>
            </a:r>
            <a:r>
              <a:rPr kumimoji="0" sz="1400" b="1" i="0" u="none" strike="noStrike" kern="1200" cap="none" spc="-15" normalizeH="0" baseline="0" noProof="0">
                <a:ln>
                  <a:noFill/>
                </a:ln>
                <a:solidFill>
                  <a:prstClr val="black"/>
                </a:solidFill>
                <a:effectLst/>
                <a:uLnTx/>
                <a:uFillTx/>
                <a:latin typeface="Arial"/>
                <a:ea typeface="+mn-ea"/>
                <a:cs typeface="Arial"/>
              </a:rPr>
              <a:t>e</a:t>
            </a:r>
            <a:r>
              <a:rPr kumimoji="0" sz="1400" b="1" i="0" u="none" strike="noStrike" kern="1200" cap="none" spc="0" normalizeH="0" baseline="0" noProof="0">
                <a:ln>
                  <a:noFill/>
                </a:ln>
                <a:solidFill>
                  <a:prstClr val="black"/>
                </a:solidFill>
                <a:effectLst/>
                <a:uLnTx/>
                <a:uFillTx/>
                <a:latin typeface="Arial"/>
                <a:ea typeface="+mn-ea"/>
                <a:cs typeface="Arial"/>
              </a:rPr>
              <a:t>d</a:t>
            </a:r>
            <a:r>
              <a:rPr kumimoji="0" sz="1400" b="1" i="0" u="none" strike="noStrike" kern="1200" cap="none" spc="-51" normalizeH="0" baseline="0" noProof="0">
                <a:ln>
                  <a:noFill/>
                </a:ln>
                <a:solidFill>
                  <a:prstClr val="black"/>
                </a:solidFill>
                <a:effectLst/>
                <a:uLnTx/>
                <a:uFillTx/>
                <a:latin typeface="Arial"/>
                <a:ea typeface="+mn-ea"/>
                <a:cs typeface="Arial"/>
              </a:rPr>
              <a:t> </a:t>
            </a:r>
            <a:r>
              <a:rPr kumimoji="0" sz="1400" b="1" i="0" u="none" strike="noStrike" kern="1200" cap="none" spc="0" normalizeH="0" baseline="0" noProof="0">
                <a:ln>
                  <a:noFill/>
                </a:ln>
                <a:solidFill>
                  <a:prstClr val="black"/>
                </a:solidFill>
                <a:effectLst/>
                <a:uLnTx/>
                <a:uFillTx/>
                <a:latin typeface="Arial"/>
                <a:ea typeface="+mn-ea"/>
                <a:cs typeface="Arial"/>
              </a:rPr>
              <a:t>cr</a:t>
            </a:r>
            <a:r>
              <a:rPr kumimoji="0" sz="1400" b="1" i="0" u="none" strike="noStrike" kern="1200" cap="none" spc="-11" normalizeH="0" baseline="0" noProof="0">
                <a:ln>
                  <a:noFill/>
                </a:ln>
                <a:solidFill>
                  <a:prstClr val="black"/>
                </a:solidFill>
                <a:effectLst/>
                <a:uLnTx/>
                <a:uFillTx/>
                <a:latin typeface="Arial"/>
                <a:ea typeface="+mn-ea"/>
                <a:cs typeface="Arial"/>
              </a:rPr>
              <a:t>o</a:t>
            </a:r>
            <a:r>
              <a:rPr kumimoji="0" sz="1400" b="1" i="0" u="none" strike="noStrike" kern="1200" cap="none" spc="0" normalizeH="0" baseline="0" noProof="0">
                <a:ln>
                  <a:noFill/>
                </a:ln>
                <a:solidFill>
                  <a:prstClr val="black"/>
                </a:solidFill>
                <a:effectLst/>
                <a:uLnTx/>
                <a:uFillTx/>
                <a:latin typeface="Arial"/>
                <a:ea typeface="+mn-ea"/>
                <a:cs typeface="Arial"/>
              </a:rPr>
              <a:t>ss</a:t>
            </a:r>
            <a:r>
              <a:rPr kumimoji="0" sz="1400" b="1" i="0" u="none" strike="noStrike" kern="1200" cap="none" spc="-11" normalizeH="0" baseline="0" noProof="0">
                <a:ln>
                  <a:noFill/>
                </a:ln>
                <a:solidFill>
                  <a:prstClr val="black"/>
                </a:solidFill>
                <a:effectLst/>
                <a:uLnTx/>
                <a:uFillTx/>
                <a:latin typeface="Arial"/>
                <a:ea typeface="+mn-ea"/>
                <a:cs typeface="Arial"/>
              </a:rPr>
              <a:t>o</a:t>
            </a:r>
            <a:r>
              <a:rPr kumimoji="0" sz="1400" b="1" i="0" u="none" strike="noStrike" kern="1200" cap="none" spc="-15" normalizeH="0" baseline="0" noProof="0">
                <a:ln>
                  <a:noFill/>
                </a:ln>
                <a:solidFill>
                  <a:prstClr val="black"/>
                </a:solidFill>
                <a:effectLst/>
                <a:uLnTx/>
                <a:uFillTx/>
                <a:latin typeface="Arial"/>
                <a:ea typeface="+mn-ea"/>
                <a:cs typeface="Arial"/>
              </a:rPr>
              <a:t>v</a:t>
            </a:r>
            <a:r>
              <a:rPr kumimoji="0" sz="1400" b="1" i="0" u="none" strike="noStrike" kern="1200" cap="none" spc="0" normalizeH="0" baseline="0" noProof="0">
                <a:ln>
                  <a:noFill/>
                </a:ln>
                <a:solidFill>
                  <a:prstClr val="black"/>
                </a:solidFill>
                <a:effectLst/>
                <a:uLnTx/>
                <a:uFillTx/>
                <a:latin typeface="Arial"/>
                <a:ea typeface="+mn-ea"/>
                <a:cs typeface="Arial"/>
              </a:rPr>
              <a:t>e</a:t>
            </a:r>
            <a:r>
              <a:rPr kumimoji="0" sz="1400" b="1" i="0" u="none" strike="noStrike" kern="1200" cap="none" spc="11" normalizeH="0" baseline="0" noProof="0">
                <a:ln>
                  <a:noFill/>
                </a:ln>
                <a:solidFill>
                  <a:prstClr val="black"/>
                </a:solidFill>
                <a:effectLst/>
                <a:uLnTx/>
                <a:uFillTx/>
                <a:latin typeface="Arial"/>
                <a:ea typeface="+mn-ea"/>
                <a:cs typeface="Arial"/>
              </a:rPr>
              <a:t>r</a:t>
            </a:r>
            <a:r>
              <a:rPr kumimoji="0" sz="1400" b="1" i="0" u="none" strike="noStrike" kern="1200" cap="none" spc="0" normalizeH="0" baseline="0" noProof="0">
                <a:ln>
                  <a:noFill/>
                </a:ln>
                <a:solidFill>
                  <a:prstClr val="black"/>
                </a:solidFill>
                <a:effectLst/>
                <a:uLnTx/>
                <a:uFillTx/>
                <a:latin typeface="Arial"/>
                <a:ea typeface="+mn-ea"/>
                <a:cs typeface="Arial"/>
              </a:rPr>
              <a:t>-adju</a:t>
            </a:r>
            <a:r>
              <a:rPr kumimoji="0" sz="1400" b="1" i="0" u="none" strike="noStrike" kern="1200" cap="none" spc="-11" normalizeH="0" baseline="0" noProof="0">
                <a:ln>
                  <a:noFill/>
                </a:ln>
                <a:solidFill>
                  <a:prstClr val="black"/>
                </a:solidFill>
                <a:effectLst/>
                <a:uLnTx/>
                <a:uFillTx/>
                <a:latin typeface="Arial"/>
                <a:ea typeface="+mn-ea"/>
                <a:cs typeface="Arial"/>
              </a:rPr>
              <a:t>s</a:t>
            </a:r>
            <a:r>
              <a:rPr kumimoji="0" sz="1400" b="1" i="0" u="none" strike="noStrike" kern="1200" cap="none" spc="0" normalizeH="0" baseline="0" noProof="0">
                <a:ln>
                  <a:noFill/>
                </a:ln>
                <a:solidFill>
                  <a:prstClr val="black"/>
                </a:solidFill>
                <a:effectLst/>
                <a:uLnTx/>
                <a:uFillTx/>
                <a:latin typeface="Arial"/>
                <a:ea typeface="+mn-ea"/>
                <a:cs typeface="Arial"/>
              </a:rPr>
              <a:t>t</a:t>
            </a:r>
            <a:r>
              <a:rPr kumimoji="0" sz="1400" b="1" i="0" u="none" strike="noStrike" kern="1200" cap="none" spc="-11" normalizeH="0" baseline="0" noProof="0">
                <a:ln>
                  <a:noFill/>
                </a:ln>
                <a:solidFill>
                  <a:prstClr val="black"/>
                </a:solidFill>
                <a:effectLst/>
                <a:uLnTx/>
                <a:uFillTx/>
                <a:latin typeface="Arial"/>
                <a:ea typeface="+mn-ea"/>
                <a:cs typeface="Arial"/>
              </a:rPr>
              <a:t>e</a:t>
            </a:r>
            <a:r>
              <a:rPr kumimoji="0" sz="1400" b="1" i="0" u="none" strike="noStrike" kern="1200" cap="none" spc="0" normalizeH="0" baseline="0" noProof="0">
                <a:ln>
                  <a:noFill/>
                </a:ln>
                <a:solidFill>
                  <a:prstClr val="black"/>
                </a:solidFill>
                <a:effectLst/>
                <a:uLnTx/>
                <a:uFillTx/>
                <a:latin typeface="Arial"/>
                <a:ea typeface="+mn-ea"/>
                <a:cs typeface="Arial"/>
              </a:rPr>
              <a:t>d</a:t>
            </a:r>
            <a:r>
              <a:rPr kumimoji="0" sz="1400" b="1" i="0" u="none" strike="noStrike" kern="1200" cap="none" spc="-51" normalizeH="0" baseline="0" noProof="0">
                <a:ln>
                  <a:noFill/>
                </a:ln>
                <a:solidFill>
                  <a:prstClr val="black"/>
                </a:solidFill>
                <a:effectLst/>
                <a:uLnTx/>
                <a:uFillTx/>
                <a:latin typeface="Arial"/>
                <a:ea typeface="+mn-ea"/>
                <a:cs typeface="Arial"/>
              </a:rPr>
              <a:t> </a:t>
            </a:r>
            <a:r>
              <a:rPr kumimoji="0" sz="1400" b="1" i="0" u="none" strike="noStrike" kern="1200" cap="none" spc="0" normalizeH="0" baseline="0" noProof="0">
                <a:ln>
                  <a:noFill/>
                </a:ln>
                <a:solidFill>
                  <a:prstClr val="black"/>
                </a:solidFill>
                <a:effectLst/>
                <a:uLnTx/>
                <a:uFillTx/>
                <a:latin typeface="Arial"/>
                <a:ea typeface="+mn-ea"/>
                <a:cs typeface="Arial"/>
              </a:rPr>
              <a:t>anal</a:t>
            </a:r>
            <a:r>
              <a:rPr kumimoji="0" sz="1400" b="1" i="0" u="none" strike="noStrike" kern="1200" cap="none" spc="-51" normalizeH="0" baseline="0" noProof="0">
                <a:ln>
                  <a:noFill/>
                </a:ln>
                <a:solidFill>
                  <a:prstClr val="black"/>
                </a:solidFill>
                <a:effectLst/>
                <a:uLnTx/>
                <a:uFillTx/>
                <a:latin typeface="Arial"/>
                <a:ea typeface="+mn-ea"/>
                <a:cs typeface="Arial"/>
              </a:rPr>
              <a:t>y</a:t>
            </a:r>
            <a:r>
              <a:rPr kumimoji="0" sz="1400" b="1" i="0" u="none" strike="noStrike" kern="1200" cap="none" spc="0" normalizeH="0" baseline="0" noProof="0">
                <a:ln>
                  <a:noFill/>
                </a:ln>
                <a:solidFill>
                  <a:prstClr val="black"/>
                </a:solidFill>
                <a:effectLst/>
                <a:uLnTx/>
                <a:uFillTx/>
                <a:latin typeface="Arial"/>
                <a:ea typeface="+mn-ea"/>
                <a:cs typeface="Arial"/>
              </a:rPr>
              <a:t>s</a:t>
            </a:r>
            <a:r>
              <a:rPr kumimoji="0" sz="1400" b="1" i="0" u="none" strike="noStrike" kern="1200" cap="none" spc="5" normalizeH="0" baseline="0" noProof="0">
                <a:ln>
                  <a:noFill/>
                </a:ln>
                <a:solidFill>
                  <a:prstClr val="black"/>
                </a:solidFill>
                <a:effectLst/>
                <a:uLnTx/>
                <a:uFillTx/>
                <a:latin typeface="Arial"/>
                <a:ea typeface="+mn-ea"/>
                <a:cs typeface="Arial"/>
              </a:rPr>
              <a:t>i</a:t>
            </a:r>
            <a:r>
              <a:rPr kumimoji="0" sz="1400" b="1" i="0" u="none" strike="noStrike" kern="1200" cap="none" spc="0" normalizeH="0" baseline="0" noProof="0">
                <a:ln>
                  <a:noFill/>
                </a:ln>
                <a:solidFill>
                  <a:prstClr val="black"/>
                </a:solidFill>
                <a:effectLst/>
                <a:uLnTx/>
                <a:uFillTx/>
                <a:latin typeface="Arial"/>
                <a:ea typeface="+mn-ea"/>
                <a:cs typeface="Arial"/>
              </a:rPr>
              <a:t>s)</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graphicFrame>
        <p:nvGraphicFramePr>
          <p:cNvPr id="65" name="object 2">
            <a:extLst>
              <a:ext uri="{FF2B5EF4-FFF2-40B4-BE49-F238E27FC236}">
                <a16:creationId xmlns:a16="http://schemas.microsoft.com/office/drawing/2014/main" id="{82D46398-C9D4-CD80-60A1-AC537465C79D}"/>
              </a:ext>
            </a:extLst>
          </p:cNvPr>
          <p:cNvGraphicFramePr>
            <a:graphicFrameLocks noGrp="1"/>
          </p:cNvGraphicFramePr>
          <p:nvPr/>
        </p:nvGraphicFramePr>
        <p:xfrm>
          <a:off x="7035575" y="4762692"/>
          <a:ext cx="4685476" cy="1349393"/>
        </p:xfrm>
        <a:graphic>
          <a:graphicData uri="http://schemas.openxmlformats.org/drawingml/2006/table">
            <a:tbl>
              <a:tblPr firstRow="1" bandRow="1">
                <a:tableStyleId>{2D5ABB26-0587-4C30-8999-92F81FD0307C}</a:tableStyleId>
              </a:tblPr>
              <a:tblGrid>
                <a:gridCol w="1560980">
                  <a:extLst>
                    <a:ext uri="{9D8B030D-6E8A-4147-A177-3AD203B41FA5}">
                      <a16:colId xmlns:a16="http://schemas.microsoft.com/office/drawing/2014/main" val="20000"/>
                    </a:ext>
                  </a:extLst>
                </a:gridCol>
                <a:gridCol w="1598815">
                  <a:extLst>
                    <a:ext uri="{9D8B030D-6E8A-4147-A177-3AD203B41FA5}">
                      <a16:colId xmlns:a16="http://schemas.microsoft.com/office/drawing/2014/main" val="20001"/>
                    </a:ext>
                  </a:extLst>
                </a:gridCol>
                <a:gridCol w="1525681">
                  <a:extLst>
                    <a:ext uri="{9D8B030D-6E8A-4147-A177-3AD203B41FA5}">
                      <a16:colId xmlns:a16="http://schemas.microsoft.com/office/drawing/2014/main" val="20002"/>
                    </a:ext>
                  </a:extLst>
                </a:gridCol>
              </a:tblGrid>
              <a:tr h="475755">
                <a:tc>
                  <a:txBody>
                    <a:bodyPr/>
                    <a:lstStyle/>
                    <a:p>
                      <a:endParaRPr sz="1300" u="none">
                        <a:latin typeface="Arial"/>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53975">
                        <a:lnSpc>
                          <a:spcPct val="100000"/>
                        </a:lnSpc>
                      </a:pPr>
                      <a:r>
                        <a:rPr sz="1300" b="1" u="none" spc="-7" baseline="24691">
                          <a:solidFill>
                            <a:srgbClr val="045FA9"/>
                          </a:solidFill>
                          <a:latin typeface="Arial"/>
                          <a:cs typeface="Arial"/>
                        </a:rPr>
                        <a:t>177</a:t>
                      </a:r>
                      <a:r>
                        <a:rPr sz="1300" b="1" u="none" spc="-10">
                          <a:solidFill>
                            <a:srgbClr val="045FA9"/>
                          </a:solidFill>
                          <a:latin typeface="Arial"/>
                          <a:cs typeface="Arial"/>
                        </a:rPr>
                        <a:t>L</a:t>
                      </a:r>
                      <a:r>
                        <a:rPr sz="1300" b="1" u="none" spc="-5">
                          <a:solidFill>
                            <a:srgbClr val="045FA9"/>
                          </a:solidFill>
                          <a:latin typeface="Arial"/>
                          <a:cs typeface="Arial"/>
                        </a:rPr>
                        <a:t>u</a:t>
                      </a:r>
                      <a:r>
                        <a:rPr sz="1300" b="1" u="none">
                          <a:solidFill>
                            <a:srgbClr val="045FA9"/>
                          </a:solidFill>
                          <a:latin typeface="Arial"/>
                          <a:cs typeface="Arial"/>
                        </a:rPr>
                        <a:t>-PS</a:t>
                      </a:r>
                      <a:r>
                        <a:rPr sz="1300" b="1" u="none" spc="15">
                          <a:solidFill>
                            <a:srgbClr val="045FA9"/>
                          </a:solidFill>
                          <a:latin typeface="Arial"/>
                          <a:cs typeface="Arial"/>
                        </a:rPr>
                        <a:t>M</a:t>
                      </a:r>
                      <a:r>
                        <a:rPr sz="1300" b="1" u="none" spc="-40">
                          <a:solidFill>
                            <a:srgbClr val="045FA9"/>
                          </a:solidFill>
                          <a:latin typeface="Arial"/>
                          <a:cs typeface="Arial"/>
                        </a:rPr>
                        <a:t>A</a:t>
                      </a:r>
                      <a:r>
                        <a:rPr sz="1300" b="1" u="none">
                          <a:solidFill>
                            <a:srgbClr val="045FA9"/>
                          </a:solidFill>
                          <a:latin typeface="Arial"/>
                          <a:cs typeface="Arial"/>
                        </a:rPr>
                        <a:t>-</a:t>
                      </a:r>
                      <a:r>
                        <a:rPr sz="1300" b="1" u="none" spc="-5">
                          <a:solidFill>
                            <a:srgbClr val="045FA9"/>
                          </a:solidFill>
                          <a:latin typeface="Arial"/>
                          <a:cs typeface="Arial"/>
                        </a:rPr>
                        <a:t>617</a:t>
                      </a:r>
                      <a:endParaRPr sz="1300" u="none">
                        <a:latin typeface="Arial"/>
                        <a:cs typeface="Arial"/>
                      </a:endParaRPr>
                    </a:p>
                    <a:p>
                      <a:pPr>
                        <a:lnSpc>
                          <a:spcPct val="100000"/>
                        </a:lnSpc>
                        <a:tabLst>
                          <a:tab pos="401955" algn="l"/>
                          <a:tab pos="1964055" algn="l"/>
                        </a:tabLst>
                      </a:pPr>
                      <a:r>
                        <a:rPr sz="1300" b="1" u="none">
                          <a:solidFill>
                            <a:srgbClr val="045FA9"/>
                          </a:solidFill>
                          <a:latin typeface="Arial"/>
                          <a:cs typeface="Arial"/>
                        </a:rPr>
                        <a:t> 	(</a:t>
                      </a:r>
                      <a:r>
                        <a:rPr sz="1300" b="1" u="none" spc="-10">
                          <a:solidFill>
                            <a:srgbClr val="045FA9"/>
                          </a:solidFill>
                          <a:latin typeface="Arial"/>
                          <a:cs typeface="Arial"/>
                        </a:rPr>
                        <a:t>N</a:t>
                      </a:r>
                      <a:r>
                        <a:rPr sz="1300" b="1" u="none">
                          <a:solidFill>
                            <a:srgbClr val="045FA9"/>
                          </a:solidFill>
                          <a:latin typeface="Arial"/>
                          <a:cs typeface="Arial"/>
                        </a:rPr>
                        <a:t>=23</a:t>
                      </a:r>
                      <a:r>
                        <a:rPr lang="en-GB" sz="1300" b="1" u="none">
                          <a:solidFill>
                            <a:srgbClr val="045FA9"/>
                          </a:solidFill>
                          <a:latin typeface="Arial"/>
                          <a:cs typeface="Arial"/>
                        </a:rPr>
                        <a:t>4)</a:t>
                      </a:r>
                      <a:endParaRPr sz="13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113030">
                        <a:lnSpc>
                          <a:spcPct val="100000"/>
                        </a:lnSpc>
                      </a:pPr>
                      <a:r>
                        <a:rPr sz="1300" b="1" u="none" spc="-10">
                          <a:solidFill>
                            <a:srgbClr val="FF0000"/>
                          </a:solidFill>
                          <a:latin typeface="Arial"/>
                          <a:cs typeface="Arial"/>
                        </a:rPr>
                        <a:t>Ch</a:t>
                      </a:r>
                      <a:r>
                        <a:rPr sz="1300" b="1" u="none">
                          <a:solidFill>
                            <a:srgbClr val="FF0000"/>
                          </a:solidFill>
                          <a:latin typeface="Arial"/>
                          <a:cs typeface="Arial"/>
                        </a:rPr>
                        <a:t>a</a:t>
                      </a:r>
                      <a:r>
                        <a:rPr sz="1300" b="1" u="none" spc="-10">
                          <a:solidFill>
                            <a:srgbClr val="FF0000"/>
                          </a:solidFill>
                          <a:latin typeface="Arial"/>
                          <a:cs typeface="Arial"/>
                        </a:rPr>
                        <a:t>ng</a:t>
                      </a:r>
                      <a:r>
                        <a:rPr sz="1300" b="1" u="none">
                          <a:solidFill>
                            <a:srgbClr val="FF0000"/>
                          </a:solidFill>
                          <a:latin typeface="Arial"/>
                          <a:cs typeface="Arial"/>
                        </a:rPr>
                        <a:t>e</a:t>
                      </a:r>
                      <a:r>
                        <a:rPr sz="1300" b="1" u="none" spc="-20">
                          <a:solidFill>
                            <a:srgbClr val="FF0000"/>
                          </a:solidFill>
                          <a:latin typeface="Arial"/>
                          <a:cs typeface="Arial"/>
                        </a:rPr>
                        <a:t> </a:t>
                      </a:r>
                      <a:r>
                        <a:rPr sz="1300" b="1" u="none" spc="-10">
                          <a:solidFill>
                            <a:srgbClr val="FF0000"/>
                          </a:solidFill>
                          <a:latin typeface="Arial"/>
                          <a:cs typeface="Arial"/>
                        </a:rPr>
                        <a:t>o</a:t>
                      </a:r>
                      <a:r>
                        <a:rPr sz="1300" b="1" u="none">
                          <a:solidFill>
                            <a:srgbClr val="FF0000"/>
                          </a:solidFill>
                          <a:latin typeface="Arial"/>
                          <a:cs typeface="Arial"/>
                        </a:rPr>
                        <a:t>f</a:t>
                      </a:r>
                      <a:r>
                        <a:rPr sz="1300" b="1" u="none" spc="-55">
                          <a:solidFill>
                            <a:srgbClr val="FF0000"/>
                          </a:solidFill>
                          <a:latin typeface="Arial"/>
                          <a:cs typeface="Arial"/>
                        </a:rPr>
                        <a:t> </a:t>
                      </a:r>
                      <a:r>
                        <a:rPr sz="1300" b="1" u="none" spc="-45">
                          <a:solidFill>
                            <a:srgbClr val="FF0000"/>
                          </a:solidFill>
                          <a:latin typeface="Arial"/>
                          <a:cs typeface="Arial"/>
                        </a:rPr>
                        <a:t>A</a:t>
                      </a:r>
                      <a:r>
                        <a:rPr sz="1300" b="1" u="none" spc="-10">
                          <a:solidFill>
                            <a:srgbClr val="FF0000"/>
                          </a:solidFill>
                          <a:latin typeface="Arial"/>
                          <a:cs typeface="Arial"/>
                        </a:rPr>
                        <a:t>R</a:t>
                      </a:r>
                      <a:r>
                        <a:rPr sz="1300" b="1" u="none">
                          <a:solidFill>
                            <a:srgbClr val="FF0000"/>
                          </a:solidFill>
                          <a:latin typeface="Arial"/>
                          <a:cs typeface="Arial"/>
                        </a:rPr>
                        <a:t>PI</a:t>
                      </a:r>
                      <a:endParaRPr sz="1300" u="none">
                        <a:solidFill>
                          <a:srgbClr val="FF0000"/>
                        </a:solidFill>
                        <a:latin typeface="Arial"/>
                        <a:cs typeface="Arial"/>
                      </a:endParaRPr>
                    </a:p>
                    <a:p>
                      <a:pPr marL="454659">
                        <a:lnSpc>
                          <a:spcPct val="100000"/>
                        </a:lnSpc>
                        <a:tabLst>
                          <a:tab pos="1604010" algn="l"/>
                        </a:tabLst>
                      </a:pPr>
                      <a:r>
                        <a:rPr sz="1300" b="1" u="none">
                          <a:solidFill>
                            <a:srgbClr val="FF0000"/>
                          </a:solidFill>
                          <a:latin typeface="Arial"/>
                          <a:cs typeface="Arial"/>
                        </a:rPr>
                        <a:t>(</a:t>
                      </a:r>
                      <a:r>
                        <a:rPr sz="1300" b="1" u="none" spc="-10">
                          <a:solidFill>
                            <a:srgbClr val="FF0000"/>
                          </a:solidFill>
                          <a:latin typeface="Arial"/>
                          <a:cs typeface="Arial"/>
                        </a:rPr>
                        <a:t>N=</a:t>
                      </a:r>
                      <a:r>
                        <a:rPr sz="1300" b="1" u="none">
                          <a:solidFill>
                            <a:srgbClr val="FF0000"/>
                          </a:solidFill>
                          <a:latin typeface="Arial"/>
                          <a:cs typeface="Arial"/>
                        </a:rPr>
                        <a:t>23</a:t>
                      </a:r>
                      <a:r>
                        <a:rPr sz="1300" b="1" u="none" spc="-10">
                          <a:solidFill>
                            <a:srgbClr val="FF0000"/>
                          </a:solidFill>
                          <a:latin typeface="Arial"/>
                          <a:cs typeface="Arial"/>
                        </a:rPr>
                        <a:t>4</a:t>
                      </a:r>
                      <a:r>
                        <a:rPr lang="en-GB" sz="1300" b="1" u="none" spc="-10">
                          <a:solidFill>
                            <a:srgbClr val="FF0000"/>
                          </a:solidFill>
                          <a:latin typeface="Arial"/>
                          <a:cs typeface="Arial"/>
                        </a:rPr>
                        <a:t>)</a:t>
                      </a:r>
                      <a:endParaRPr sz="1300" u="none">
                        <a:solidFill>
                          <a:srgbClr val="FF0000"/>
                        </a:solidFill>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475755">
                <a:tc>
                  <a:txBody>
                    <a:bodyPr/>
                    <a:lstStyle/>
                    <a:p>
                      <a:pPr marL="3600" algn="l">
                        <a:lnSpc>
                          <a:spcPct val="100000"/>
                        </a:lnSpc>
                      </a:pPr>
                      <a:r>
                        <a:rPr sz="1300" b="1" spc="15">
                          <a:latin typeface="Arial"/>
                          <a:cs typeface="Arial"/>
                        </a:rPr>
                        <a:t>M</a:t>
                      </a:r>
                      <a:r>
                        <a:rPr sz="1300" b="1">
                          <a:latin typeface="Arial"/>
                          <a:cs typeface="Arial"/>
                        </a:rPr>
                        <a:t>e</a:t>
                      </a:r>
                      <a:r>
                        <a:rPr sz="1300" b="1" spc="-10">
                          <a:latin typeface="Arial"/>
                          <a:cs typeface="Arial"/>
                        </a:rPr>
                        <a:t>d</a:t>
                      </a:r>
                      <a:r>
                        <a:rPr sz="1300" b="1">
                          <a:latin typeface="Arial"/>
                          <a:cs typeface="Arial"/>
                        </a:rPr>
                        <a:t>i</a:t>
                      </a:r>
                      <a:r>
                        <a:rPr sz="1300" b="1" spc="-15">
                          <a:latin typeface="Arial"/>
                          <a:cs typeface="Arial"/>
                        </a:rPr>
                        <a:t>a</a:t>
                      </a:r>
                      <a:r>
                        <a:rPr sz="1300" b="1">
                          <a:latin typeface="Arial"/>
                          <a:cs typeface="Arial"/>
                        </a:rPr>
                        <a:t>n</a:t>
                      </a:r>
                      <a:r>
                        <a:rPr sz="1300" b="1" spc="-45">
                          <a:latin typeface="Arial"/>
                          <a:cs typeface="Arial"/>
                        </a:rPr>
                        <a:t> </a:t>
                      </a:r>
                      <a:r>
                        <a:rPr lang="en-GB" sz="1300" b="1">
                          <a:latin typeface="Arial"/>
                          <a:cs typeface="Arial"/>
                        </a:rPr>
                        <a:t>OS</a:t>
                      </a:r>
                      <a:r>
                        <a:rPr sz="1300" b="1" spc="-5">
                          <a:latin typeface="Arial"/>
                          <a:cs typeface="Arial"/>
                        </a:rPr>
                        <a:t> </a:t>
                      </a:r>
                      <a:r>
                        <a:rPr lang="en-GB" sz="1300" b="1" spc="-5">
                          <a:latin typeface="Arial"/>
                          <a:cs typeface="Arial"/>
                        </a:rPr>
                        <a:t>, months </a:t>
                      </a:r>
                      <a:r>
                        <a:rPr sz="1300" b="1">
                          <a:latin typeface="Arial"/>
                          <a:cs typeface="Arial"/>
                        </a:rPr>
                        <a:t>(95%</a:t>
                      </a:r>
                      <a:r>
                        <a:rPr sz="1300" b="1" spc="-10">
                          <a:latin typeface="Arial"/>
                          <a:cs typeface="Arial"/>
                        </a:rPr>
                        <a:t> C</a:t>
                      </a:r>
                      <a:r>
                        <a:rPr sz="1300" b="1">
                          <a:latin typeface="Arial"/>
                          <a:cs typeface="Arial"/>
                        </a:rPr>
                        <a:t>I)</a:t>
                      </a:r>
                      <a:endParaRPr sz="130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58115" algn="ctr">
                        <a:lnSpc>
                          <a:spcPct val="100000"/>
                        </a:lnSpc>
                      </a:pPr>
                      <a:r>
                        <a:rPr lang="en-GB" sz="1300" b="1" u="none">
                          <a:latin typeface="Arial"/>
                          <a:cs typeface="Arial"/>
                        </a:rPr>
                        <a:t>19.2</a:t>
                      </a:r>
                    </a:p>
                    <a:p>
                      <a:pPr marL="158115" algn="ctr">
                        <a:lnSpc>
                          <a:spcPct val="100000"/>
                        </a:lnSpc>
                      </a:pPr>
                      <a:r>
                        <a:rPr lang="en-GB" sz="1300" b="0" u="none">
                          <a:latin typeface="Arial"/>
                          <a:cs typeface="Arial"/>
                        </a:rPr>
                        <a:t>(16.9-NE)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60985" algn="ctr">
                        <a:lnSpc>
                          <a:spcPct val="100000"/>
                        </a:lnSpc>
                      </a:pPr>
                      <a:r>
                        <a:rPr lang="en-GB" sz="1300" b="1" u="none">
                          <a:latin typeface="Arial"/>
                          <a:cs typeface="Arial"/>
                        </a:rPr>
                        <a:t>19.5</a:t>
                      </a:r>
                    </a:p>
                    <a:p>
                      <a:pPr marL="260985" algn="ctr">
                        <a:lnSpc>
                          <a:spcPct val="100000"/>
                        </a:lnSpc>
                      </a:pPr>
                      <a:r>
                        <a:rPr lang="en-GB" sz="1300" b="0" u="none">
                          <a:latin typeface="Arial"/>
                          <a:cs typeface="Arial"/>
                        </a:rPr>
                        <a:t>(14.9-NE)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97883">
                <a:tc>
                  <a:txBody>
                    <a:bodyPr/>
                    <a:lstStyle/>
                    <a:p>
                      <a:pPr marL="3600" algn="l">
                        <a:lnSpc>
                          <a:spcPct val="100000"/>
                        </a:lnSpc>
                      </a:pPr>
                      <a:r>
                        <a:rPr lang="en-GB" sz="1300" b="1">
                          <a:latin typeface="Arial"/>
                          <a:cs typeface="Arial"/>
                        </a:rPr>
                        <a:t>HR (95% CI)</a:t>
                      </a:r>
                      <a:endParaRPr sz="1300" b="0">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2">
                  <a:txBody>
                    <a:bodyPr/>
                    <a:lstStyle/>
                    <a:p>
                      <a:pPr algn="ctr">
                        <a:lnSpc>
                          <a:spcPct val="100000"/>
                        </a:lnSpc>
                        <a:tabLst>
                          <a:tab pos="222250" algn="l"/>
                          <a:tab pos="1833245" algn="l"/>
                        </a:tabLst>
                      </a:pPr>
                      <a:r>
                        <a:rPr lang="en-GB" sz="1300" b="1" u="none">
                          <a:solidFill>
                            <a:srgbClr val="FF0000"/>
                          </a:solidFill>
                          <a:latin typeface="Arial"/>
                          <a:cs typeface="Arial"/>
                        </a:rPr>
                        <a:t>0.80</a:t>
                      </a:r>
                      <a:r>
                        <a:rPr lang="en-GB" sz="1300" b="1" u="none">
                          <a:latin typeface="Arial"/>
                          <a:cs typeface="Arial"/>
                        </a:rPr>
                        <a:t> </a:t>
                      </a:r>
                      <a:r>
                        <a:rPr lang="en-GB" sz="1300" b="0" u="none">
                          <a:latin typeface="Arial"/>
                          <a:cs typeface="Arial"/>
                        </a:rPr>
                        <a:t>(0.48-1.33)</a:t>
                      </a:r>
                      <a:endParaRPr lang="en-GB" sz="1300" b="1"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marL="323850" algn="ctr">
                        <a:lnSpc>
                          <a:spcPct val="100000"/>
                        </a:lnSpc>
                        <a:tabLst>
                          <a:tab pos="1604010" algn="l"/>
                        </a:tabLst>
                      </a:pPr>
                      <a:endParaRPr sz="1000" u="none">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17953807"/>
                  </a:ext>
                </a:extLst>
              </a:tr>
            </a:tbl>
          </a:graphicData>
        </a:graphic>
      </p:graphicFrame>
      <p:sp>
        <p:nvSpPr>
          <p:cNvPr id="66" name="object 15">
            <a:extLst>
              <a:ext uri="{FF2B5EF4-FFF2-40B4-BE49-F238E27FC236}">
                <a16:creationId xmlns:a16="http://schemas.microsoft.com/office/drawing/2014/main" id="{1E1B7BD1-CD99-8171-F5F8-E38666BD8EAE}"/>
              </a:ext>
            </a:extLst>
          </p:cNvPr>
          <p:cNvSpPr txBox="1"/>
          <p:nvPr/>
        </p:nvSpPr>
        <p:spPr>
          <a:xfrm>
            <a:off x="7035575" y="969768"/>
            <a:ext cx="4130040" cy="215444"/>
          </a:xfrm>
          <a:prstGeom prst="rect">
            <a:avLst/>
          </a:prstGeom>
          <a:solidFill>
            <a:schemeClr val="bg1"/>
          </a:solidFill>
        </p:spPr>
        <p:txBody>
          <a:bodyPr vert="horz" wrap="square" lIns="0" tIns="0" rIns="0" bIns="0" rtlCol="0">
            <a:spAutoFit/>
          </a:bodyPr>
          <a:lstStyle/>
          <a:p>
            <a:pPr marL="635" marR="0" lvl="0" indent="0" algn="l"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1" normalizeH="0" baseline="0" noProof="0">
                <a:ln>
                  <a:noFill/>
                </a:ln>
                <a:solidFill>
                  <a:prstClr val="black"/>
                </a:solidFill>
                <a:effectLst/>
                <a:uLnTx/>
                <a:uFillTx/>
                <a:latin typeface="Arial"/>
                <a:ea typeface="+mn-ea"/>
                <a:cs typeface="Arial"/>
              </a:rPr>
              <a:t>ITT analysis</a:t>
            </a:r>
            <a:endParaRPr kumimoji="0" sz="1300" b="0" i="0" u="none" strike="noStrike" kern="1200" cap="none" spc="0" normalizeH="0" baseline="0" noProof="0">
              <a:ln>
                <a:noFill/>
              </a:ln>
              <a:solidFill>
                <a:prstClr val="black"/>
              </a:solidFill>
              <a:effectLst/>
              <a:uLnTx/>
              <a:uFillTx/>
              <a:latin typeface="Arial"/>
              <a:ea typeface="+mn-ea"/>
              <a:cs typeface="Arial"/>
            </a:endParaRPr>
          </a:p>
        </p:txBody>
      </p:sp>
      <p:sp>
        <p:nvSpPr>
          <p:cNvPr id="2" name="Rectangle 1"/>
          <p:cNvSpPr/>
          <p:nvPr/>
        </p:nvSpPr>
        <p:spPr>
          <a:xfrm>
            <a:off x="7338182" y="6585857"/>
            <a:ext cx="4747710"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a:ea typeface="+mn-ea"/>
                <a:cs typeface="Arial"/>
              </a:rPr>
              <a:t>S</a:t>
            </a:r>
            <a:r>
              <a:rPr kumimoji="0" lang="en-GB" sz="700" b="0" i="0" u="none" strike="noStrike" kern="1200" cap="none" spc="-4" normalizeH="0" baseline="0" noProof="0" dirty="0">
                <a:ln>
                  <a:noFill/>
                </a:ln>
                <a:solidFill>
                  <a:prstClr val="black"/>
                </a:solidFill>
                <a:effectLst/>
                <a:uLnTx/>
                <a:uFillTx/>
                <a:latin typeface="Arial"/>
                <a:ea typeface="+mn-ea"/>
                <a:cs typeface="Arial"/>
              </a:rPr>
              <a:t>ar</a:t>
            </a:r>
            <a:r>
              <a:rPr kumimoji="0" lang="en-GB" sz="700" b="0" i="0" u="none" strike="noStrike" kern="1200" cap="none" spc="0" normalizeH="0" baseline="0" noProof="0" dirty="0">
                <a:ln>
                  <a:noFill/>
                </a:ln>
                <a:solidFill>
                  <a:prstClr val="black"/>
                </a:solidFill>
                <a:effectLst/>
                <a:uLnTx/>
                <a:uFillTx/>
                <a:latin typeface="Arial"/>
                <a:ea typeface="+mn-ea"/>
                <a:cs typeface="Arial"/>
              </a:rPr>
              <a:t>t</a:t>
            </a:r>
            <a:r>
              <a:rPr kumimoji="0" lang="en-GB" sz="700" b="0" i="0" u="none" strike="noStrike" kern="1200" cap="none" spc="-4" normalizeH="0" baseline="0" noProof="0" dirty="0">
                <a:ln>
                  <a:noFill/>
                </a:ln>
                <a:solidFill>
                  <a:prstClr val="black"/>
                </a:solidFill>
                <a:effectLst/>
                <a:uLnTx/>
                <a:uFillTx/>
                <a:latin typeface="Arial"/>
                <a:ea typeface="+mn-ea"/>
                <a:cs typeface="Arial"/>
              </a:rPr>
              <a:t>o</a:t>
            </a:r>
            <a:r>
              <a:rPr kumimoji="0" lang="en-GB" sz="700" b="0" i="0" u="none" strike="noStrike" kern="1200" cap="none" spc="0" normalizeH="0" baseline="0" noProof="0" dirty="0">
                <a:ln>
                  <a:noFill/>
                </a:ln>
                <a:solidFill>
                  <a:prstClr val="black"/>
                </a:solidFill>
                <a:effectLst/>
                <a:uLnTx/>
                <a:uFillTx/>
                <a:latin typeface="Arial"/>
                <a:ea typeface="+mn-ea"/>
                <a:cs typeface="Arial"/>
              </a:rPr>
              <a:t>r O,</a:t>
            </a:r>
            <a:r>
              <a:rPr kumimoji="0" lang="en-GB" sz="700" b="0" i="0" u="none" strike="noStrike" kern="1200" cap="none" spc="4" normalizeH="0" baseline="0" noProof="0" dirty="0">
                <a:ln>
                  <a:noFill/>
                </a:ln>
                <a:solidFill>
                  <a:prstClr val="black"/>
                </a:solidFill>
                <a:effectLst/>
                <a:uLnTx/>
                <a:uFillTx/>
                <a:latin typeface="Arial"/>
                <a:ea typeface="+mn-ea"/>
                <a:cs typeface="Arial"/>
              </a:rPr>
              <a:t> </a:t>
            </a:r>
            <a:r>
              <a:rPr kumimoji="0" lang="en-GB" sz="700" b="0" i="0" u="none" strike="noStrike" kern="1200" cap="none" spc="-4" normalizeH="0" baseline="0" noProof="0" dirty="0">
                <a:ln>
                  <a:noFill/>
                </a:ln>
                <a:solidFill>
                  <a:prstClr val="black"/>
                </a:solidFill>
                <a:effectLst/>
                <a:uLnTx/>
                <a:uFillTx/>
                <a:latin typeface="Arial"/>
                <a:ea typeface="+mn-ea"/>
                <a:cs typeface="Arial"/>
              </a:rPr>
              <a:t>e</a:t>
            </a:r>
            <a:r>
              <a:rPr kumimoji="0" lang="en-GB" sz="700" b="0" i="0" u="none" strike="noStrike" kern="1200" cap="none" spc="0" normalizeH="0" baseline="0" noProof="0" dirty="0">
                <a:ln>
                  <a:noFill/>
                </a:ln>
                <a:solidFill>
                  <a:prstClr val="black"/>
                </a:solidFill>
                <a:effectLst/>
                <a:uLnTx/>
                <a:uFillTx/>
                <a:latin typeface="Arial"/>
                <a:ea typeface="+mn-ea"/>
                <a:cs typeface="Arial"/>
              </a:rPr>
              <a:t>t</a:t>
            </a:r>
            <a:r>
              <a:rPr kumimoji="0" lang="en-GB" sz="700" b="0" i="0" u="none" strike="noStrike" kern="1200" cap="none" spc="4" normalizeH="0" baseline="0" noProof="0" dirty="0">
                <a:ln>
                  <a:noFill/>
                </a:ln>
                <a:solidFill>
                  <a:prstClr val="black"/>
                </a:solidFill>
                <a:effectLst/>
                <a:uLnTx/>
                <a:uFillTx/>
                <a:latin typeface="Arial"/>
                <a:ea typeface="+mn-ea"/>
                <a:cs typeface="Arial"/>
              </a:rPr>
              <a:t> </a:t>
            </a:r>
            <a:r>
              <a:rPr kumimoji="0" lang="en-GB" sz="700" b="0" i="0" u="none" strike="noStrike" kern="1200" cap="none" spc="-4" normalizeH="0" baseline="0" noProof="0" dirty="0">
                <a:ln>
                  <a:noFill/>
                </a:ln>
                <a:solidFill>
                  <a:prstClr val="black"/>
                </a:solidFill>
                <a:effectLst/>
                <a:uLnTx/>
                <a:uFillTx/>
                <a:latin typeface="Arial"/>
                <a:ea typeface="+mn-ea"/>
                <a:cs typeface="Arial"/>
              </a:rPr>
              <a:t>a</a:t>
            </a:r>
            <a:r>
              <a:rPr kumimoji="0" lang="en-GB" sz="700" b="0" i="0" u="none" strike="noStrike" kern="1200" cap="none" spc="0" normalizeH="0" baseline="0" noProof="0" dirty="0">
                <a:ln>
                  <a:noFill/>
                </a:ln>
                <a:solidFill>
                  <a:prstClr val="black"/>
                </a:solidFill>
                <a:effectLst/>
                <a:uLnTx/>
                <a:uFillTx/>
                <a:latin typeface="Arial"/>
                <a:ea typeface="+mn-ea"/>
                <a:cs typeface="Arial"/>
              </a:rPr>
              <a:t>l.</a:t>
            </a:r>
            <a:r>
              <a:rPr kumimoji="0" lang="en-GB" sz="700" b="0" i="0" u="none" strike="noStrike" kern="1200" cap="none" spc="4" normalizeH="0" baseline="0" noProof="0" dirty="0">
                <a:ln>
                  <a:noFill/>
                </a:ln>
                <a:solidFill>
                  <a:prstClr val="black"/>
                </a:solidFill>
                <a:effectLst/>
                <a:uLnTx/>
                <a:uFillTx/>
                <a:latin typeface="Arial"/>
                <a:ea typeface="+mn-ea"/>
                <a:cs typeface="Arial"/>
              </a:rPr>
              <a:t> </a:t>
            </a:r>
            <a:r>
              <a:rPr kumimoji="0" lang="en-GB" sz="700" b="0" i="0" u="none" strike="noStrike" kern="1200" cap="none" spc="0" normalizeH="0" baseline="0" noProof="0" dirty="0">
                <a:ln>
                  <a:noFill/>
                </a:ln>
                <a:solidFill>
                  <a:prstClr val="black"/>
                </a:solidFill>
                <a:effectLst/>
                <a:uLnTx/>
                <a:uFillTx/>
                <a:latin typeface="Arial"/>
                <a:ea typeface="+mn-ea"/>
                <a:cs typeface="Arial"/>
              </a:rPr>
              <a:t>A</a:t>
            </a:r>
            <a:r>
              <a:rPr kumimoji="0" lang="en-GB" sz="700" b="0" i="0" u="none" strike="noStrike" kern="1200" cap="none" spc="-4" normalizeH="0" baseline="0" noProof="0" dirty="0">
                <a:ln>
                  <a:noFill/>
                </a:ln>
                <a:solidFill>
                  <a:prstClr val="black"/>
                </a:solidFill>
                <a:effectLst/>
                <a:uLnTx/>
                <a:uFillTx/>
                <a:latin typeface="Arial"/>
                <a:ea typeface="+mn-ea"/>
                <a:cs typeface="Arial"/>
              </a:rPr>
              <a:t>b</a:t>
            </a:r>
            <a:r>
              <a:rPr kumimoji="0" lang="en-GB" sz="700" b="0" i="0" u="none" strike="noStrike" kern="1200" cap="none" spc="0" normalizeH="0" baseline="0" noProof="0" dirty="0">
                <a:ln>
                  <a:noFill/>
                </a:ln>
                <a:solidFill>
                  <a:prstClr val="black"/>
                </a:solidFill>
                <a:effectLst/>
                <a:uLnTx/>
                <a:uFillTx/>
                <a:latin typeface="Arial"/>
                <a:ea typeface="+mn-ea"/>
                <a:cs typeface="Arial"/>
              </a:rPr>
              <a:t>st</a:t>
            </a:r>
            <a:r>
              <a:rPr kumimoji="0" lang="en-GB" sz="700" b="0" i="0" u="none" strike="noStrike" kern="1200" cap="none" spc="-4" normalizeH="0" baseline="0" noProof="0" dirty="0">
                <a:ln>
                  <a:noFill/>
                </a:ln>
                <a:solidFill>
                  <a:prstClr val="black"/>
                </a:solidFill>
                <a:effectLst/>
                <a:uLnTx/>
                <a:uFillTx/>
                <a:latin typeface="Arial"/>
                <a:ea typeface="+mn-ea"/>
                <a:cs typeface="Arial"/>
              </a:rPr>
              <a:t>ra</a:t>
            </a:r>
            <a:r>
              <a:rPr kumimoji="0" lang="en-GB" sz="700" b="0" i="0" u="none" strike="noStrike" kern="1200" cap="none" spc="0" normalizeH="0" baseline="0" noProof="0" dirty="0">
                <a:ln>
                  <a:noFill/>
                </a:ln>
                <a:solidFill>
                  <a:prstClr val="black"/>
                </a:solidFill>
                <a:effectLst/>
                <a:uLnTx/>
                <a:uFillTx/>
                <a:latin typeface="Arial"/>
                <a:ea typeface="+mn-ea"/>
                <a:cs typeface="Arial"/>
              </a:rPr>
              <a:t>ct</a:t>
            </a:r>
            <a:r>
              <a:rPr kumimoji="0" lang="en-GB" sz="700" b="0" i="0" u="none" strike="noStrike" kern="1200" cap="none" spc="-4" normalizeH="0" baseline="0" noProof="0" dirty="0">
                <a:ln>
                  <a:noFill/>
                </a:ln>
                <a:solidFill>
                  <a:prstClr val="black"/>
                </a:solidFill>
                <a:effectLst/>
                <a:uLnTx/>
                <a:uFillTx/>
                <a:latin typeface="Arial"/>
                <a:ea typeface="+mn-ea"/>
                <a:cs typeface="Arial"/>
              </a:rPr>
              <a:t> pre</a:t>
            </a:r>
            <a:r>
              <a:rPr kumimoji="0" lang="en-GB" sz="700" b="0" i="0" u="none" strike="noStrike" kern="1200" cap="none" spc="0" normalizeH="0" baseline="0" noProof="0" dirty="0">
                <a:ln>
                  <a:noFill/>
                </a:ln>
                <a:solidFill>
                  <a:prstClr val="black"/>
                </a:solidFill>
                <a:effectLst/>
                <a:uLnTx/>
                <a:uFillTx/>
                <a:latin typeface="Arial"/>
                <a:ea typeface="+mn-ea"/>
                <a:cs typeface="Arial"/>
              </a:rPr>
              <a:t>s</a:t>
            </a:r>
            <a:r>
              <a:rPr kumimoji="0" lang="en-GB" sz="700" b="0" i="0" u="none" strike="noStrike" kern="1200" cap="none" spc="-4" normalizeH="0" baseline="0" noProof="0" dirty="0">
                <a:ln>
                  <a:noFill/>
                </a:ln>
                <a:solidFill>
                  <a:prstClr val="black"/>
                </a:solidFill>
                <a:effectLst/>
                <a:uLnTx/>
                <a:uFillTx/>
                <a:latin typeface="Arial"/>
                <a:ea typeface="+mn-ea"/>
                <a:cs typeface="Arial"/>
              </a:rPr>
              <a:t>en</a:t>
            </a:r>
            <a:r>
              <a:rPr kumimoji="0" lang="en-GB" sz="700" b="0" i="0" u="none" strike="noStrike" kern="1200" cap="none" spc="0" normalizeH="0" baseline="0" noProof="0" dirty="0">
                <a:ln>
                  <a:noFill/>
                </a:ln>
                <a:solidFill>
                  <a:prstClr val="black"/>
                </a:solidFill>
                <a:effectLst/>
                <a:uLnTx/>
                <a:uFillTx/>
                <a:latin typeface="Arial"/>
                <a:ea typeface="+mn-ea"/>
                <a:cs typeface="Arial"/>
              </a:rPr>
              <a:t>t</a:t>
            </a:r>
            <a:r>
              <a:rPr kumimoji="0" lang="en-GB" sz="700" b="0" i="0" u="none" strike="noStrike" kern="1200" cap="none" spc="-4" normalizeH="0" baseline="0" noProof="0" dirty="0">
                <a:ln>
                  <a:noFill/>
                </a:ln>
                <a:solidFill>
                  <a:prstClr val="black"/>
                </a:solidFill>
                <a:effectLst/>
                <a:uLnTx/>
                <a:uFillTx/>
                <a:latin typeface="Arial"/>
                <a:ea typeface="+mn-ea"/>
                <a:cs typeface="Arial"/>
              </a:rPr>
              <a:t>e</a:t>
            </a:r>
            <a:r>
              <a:rPr kumimoji="0" lang="en-GB" sz="700" b="0" i="0" u="none" strike="noStrike" kern="1200" cap="none" spc="0" normalizeH="0" baseline="0" noProof="0" dirty="0">
                <a:ln>
                  <a:noFill/>
                </a:ln>
                <a:solidFill>
                  <a:prstClr val="black"/>
                </a:solidFill>
                <a:effectLst/>
                <a:uLnTx/>
                <a:uFillTx/>
                <a:latin typeface="Arial"/>
                <a:ea typeface="+mn-ea"/>
                <a:cs typeface="Arial"/>
              </a:rPr>
              <a:t>d</a:t>
            </a:r>
            <a:r>
              <a:rPr kumimoji="0" lang="en-GB" sz="700" b="0" i="0" u="none" strike="noStrike" kern="1200" cap="none" spc="19" normalizeH="0" baseline="0" noProof="0" dirty="0">
                <a:ln>
                  <a:noFill/>
                </a:ln>
                <a:solidFill>
                  <a:prstClr val="black"/>
                </a:solidFill>
                <a:effectLst/>
                <a:uLnTx/>
                <a:uFillTx/>
                <a:latin typeface="Arial"/>
                <a:ea typeface="+mn-ea"/>
                <a:cs typeface="Arial"/>
              </a:rPr>
              <a:t> </a:t>
            </a:r>
            <a:r>
              <a:rPr kumimoji="0" lang="en-GB" sz="700" b="0" i="0" u="none" strike="noStrike" kern="1200" cap="none" spc="-4" normalizeH="0" baseline="0" noProof="0" dirty="0">
                <a:ln>
                  <a:noFill/>
                </a:ln>
                <a:solidFill>
                  <a:prstClr val="black"/>
                </a:solidFill>
                <a:effectLst/>
                <a:uLnTx/>
                <a:uFillTx/>
                <a:latin typeface="Arial"/>
                <a:ea typeface="+mn-ea"/>
                <a:cs typeface="Arial"/>
              </a:rPr>
              <a:t>a</a:t>
            </a:r>
            <a:r>
              <a:rPr kumimoji="0" lang="en-GB" sz="700" b="0" i="0" u="none" strike="noStrike" kern="1200" cap="none" spc="0" normalizeH="0" baseline="0" noProof="0" dirty="0">
                <a:ln>
                  <a:noFill/>
                </a:ln>
                <a:solidFill>
                  <a:prstClr val="black"/>
                </a:solidFill>
                <a:effectLst/>
                <a:uLnTx/>
                <a:uFillTx/>
                <a:latin typeface="Arial"/>
                <a:ea typeface="+mn-ea"/>
                <a:cs typeface="Arial"/>
              </a:rPr>
              <a:t>t:</a:t>
            </a:r>
            <a:r>
              <a:rPr kumimoji="0" lang="en-GB" sz="700" b="0" i="0" u="none" strike="noStrike" kern="1200" cap="none" spc="-4" normalizeH="0" baseline="0" noProof="0" dirty="0">
                <a:ln>
                  <a:noFill/>
                </a:ln>
                <a:solidFill>
                  <a:prstClr val="black"/>
                </a:solidFill>
                <a:effectLst/>
                <a:uLnTx/>
                <a:uFillTx/>
                <a:latin typeface="Arial"/>
                <a:ea typeface="+mn-ea"/>
                <a:cs typeface="Arial"/>
              </a:rPr>
              <a:t> </a:t>
            </a:r>
            <a:r>
              <a:rPr kumimoji="0" lang="en-GB" sz="700" b="0" i="0" u="none" strike="noStrike" kern="1200" cap="none" spc="0" normalizeH="0" baseline="0" noProof="0" dirty="0">
                <a:ln>
                  <a:noFill/>
                </a:ln>
                <a:solidFill>
                  <a:prstClr val="black"/>
                </a:solidFill>
                <a:effectLst/>
                <a:uLnTx/>
                <a:uFillTx/>
                <a:latin typeface="Arial"/>
                <a:ea typeface="+mn-ea"/>
                <a:cs typeface="Arial"/>
              </a:rPr>
              <a:t>ES</a:t>
            </a:r>
            <a:r>
              <a:rPr kumimoji="0" lang="en-GB" sz="700" b="0" i="0" u="none" strike="noStrike" kern="1200" cap="none" spc="-8" normalizeH="0" baseline="0" noProof="0" dirty="0">
                <a:ln>
                  <a:noFill/>
                </a:ln>
                <a:solidFill>
                  <a:prstClr val="black"/>
                </a:solidFill>
                <a:effectLst/>
                <a:uLnTx/>
                <a:uFillTx/>
                <a:latin typeface="Arial"/>
                <a:ea typeface="+mn-ea"/>
                <a:cs typeface="Arial"/>
              </a:rPr>
              <a:t>M</a:t>
            </a:r>
            <a:r>
              <a:rPr kumimoji="0" lang="en-GB" sz="700" b="0" i="0" u="none" strike="noStrike" kern="1200" cap="none" spc="0" normalizeH="0" baseline="0" noProof="0" dirty="0">
                <a:ln>
                  <a:noFill/>
                </a:ln>
                <a:solidFill>
                  <a:prstClr val="black"/>
                </a:solidFill>
                <a:effectLst/>
                <a:uLnTx/>
                <a:uFillTx/>
                <a:latin typeface="Arial"/>
                <a:ea typeface="+mn-ea"/>
                <a:cs typeface="Arial"/>
              </a:rPr>
              <a:t>O </a:t>
            </a:r>
            <a:r>
              <a:rPr kumimoji="0" lang="en-GB" sz="700" b="0" i="0" u="none" strike="noStrike" kern="1200" cap="none" spc="-4" normalizeH="0" baseline="0" noProof="0" dirty="0">
                <a:ln>
                  <a:noFill/>
                </a:ln>
                <a:solidFill>
                  <a:prstClr val="black"/>
                </a:solidFill>
                <a:effectLst/>
                <a:uLnTx/>
                <a:uFillTx/>
                <a:latin typeface="Arial"/>
                <a:ea typeface="+mn-ea"/>
                <a:cs typeface="Arial"/>
              </a:rPr>
              <a:t>Congre</a:t>
            </a:r>
            <a:r>
              <a:rPr kumimoji="0" lang="en-GB" sz="700" b="0" i="0" u="none" strike="noStrike" kern="1200" cap="none" spc="0" normalizeH="0" baseline="0" noProof="0" dirty="0">
                <a:ln>
                  <a:noFill/>
                </a:ln>
                <a:solidFill>
                  <a:prstClr val="black"/>
                </a:solidFill>
                <a:effectLst/>
                <a:uLnTx/>
                <a:uFillTx/>
                <a:latin typeface="Arial"/>
                <a:ea typeface="+mn-ea"/>
                <a:cs typeface="Arial"/>
              </a:rPr>
              <a:t>ss</a:t>
            </a:r>
            <a:r>
              <a:rPr kumimoji="0" lang="en-GB" sz="700" b="0" i="0" u="none" strike="noStrike" kern="1200" cap="none" spc="8" normalizeH="0" baseline="0" noProof="0" dirty="0">
                <a:ln>
                  <a:noFill/>
                </a:ln>
                <a:solidFill>
                  <a:prstClr val="black"/>
                </a:solidFill>
                <a:effectLst/>
                <a:uLnTx/>
                <a:uFillTx/>
                <a:latin typeface="Arial"/>
                <a:ea typeface="+mn-ea"/>
                <a:cs typeface="Arial"/>
              </a:rPr>
              <a:t> </a:t>
            </a:r>
            <a:r>
              <a:rPr kumimoji="0" lang="en-GB" sz="700" b="0" i="0" u="none" strike="noStrike" kern="1200" cap="none" spc="-4" normalizeH="0" baseline="0" noProof="0" dirty="0">
                <a:ln>
                  <a:noFill/>
                </a:ln>
                <a:solidFill>
                  <a:prstClr val="black"/>
                </a:solidFill>
                <a:effectLst/>
                <a:uLnTx/>
                <a:uFillTx/>
                <a:latin typeface="Arial"/>
                <a:ea typeface="+mn-ea"/>
                <a:cs typeface="Arial"/>
              </a:rPr>
              <a:t>2023</a:t>
            </a:r>
            <a:r>
              <a:rPr kumimoji="0" lang="en-GB" sz="700" b="0" i="0" u="none" strike="noStrike" kern="1200" cap="none" spc="0" normalizeH="0" baseline="0" noProof="0" dirty="0">
                <a:ln>
                  <a:noFill/>
                </a:ln>
                <a:solidFill>
                  <a:prstClr val="black"/>
                </a:solidFill>
                <a:effectLst/>
                <a:uLnTx/>
                <a:uFillTx/>
                <a:latin typeface="Arial"/>
                <a:ea typeface="+mn-ea"/>
                <a:cs typeface="Arial"/>
              </a:rPr>
              <a:t>;</a:t>
            </a:r>
            <a:r>
              <a:rPr kumimoji="0" lang="en-GB" sz="700" b="0" i="0" u="none" strike="noStrike" kern="1200" cap="none" spc="23" normalizeH="0" baseline="0" noProof="0" dirty="0">
                <a:ln>
                  <a:noFill/>
                </a:ln>
                <a:solidFill>
                  <a:prstClr val="black"/>
                </a:solidFill>
                <a:effectLst/>
                <a:uLnTx/>
                <a:uFillTx/>
                <a:latin typeface="Arial"/>
                <a:ea typeface="+mn-ea"/>
                <a:cs typeface="Arial"/>
              </a:rPr>
              <a:t> </a:t>
            </a:r>
            <a:r>
              <a:rPr kumimoji="0" lang="en-GB" sz="700" b="0" i="0" u="none" strike="noStrike" kern="1200" cap="none" spc="0" normalizeH="0" baseline="0" noProof="0" dirty="0">
                <a:ln>
                  <a:noFill/>
                </a:ln>
                <a:solidFill>
                  <a:prstClr val="black"/>
                </a:solidFill>
                <a:effectLst/>
                <a:uLnTx/>
                <a:uFillTx/>
                <a:latin typeface="Arial"/>
                <a:ea typeface="+mn-ea"/>
                <a:cs typeface="Arial"/>
              </a:rPr>
              <a:t>Oct</a:t>
            </a:r>
            <a:r>
              <a:rPr kumimoji="0" lang="en-GB" sz="700" b="0" i="0" u="none" strike="noStrike" kern="1200" cap="none" spc="-4" normalizeH="0" baseline="0" noProof="0" dirty="0">
                <a:ln>
                  <a:noFill/>
                </a:ln>
                <a:solidFill>
                  <a:prstClr val="black"/>
                </a:solidFill>
                <a:effectLst/>
                <a:uLnTx/>
                <a:uFillTx/>
                <a:latin typeface="Arial"/>
                <a:ea typeface="+mn-ea"/>
                <a:cs typeface="Arial"/>
              </a:rPr>
              <a:t>obe</a:t>
            </a:r>
            <a:r>
              <a:rPr kumimoji="0" lang="en-GB" sz="700" b="0" i="0" u="none" strike="noStrike" kern="1200" cap="none" spc="0" normalizeH="0" baseline="0" noProof="0" dirty="0">
                <a:ln>
                  <a:noFill/>
                </a:ln>
                <a:solidFill>
                  <a:prstClr val="black"/>
                </a:solidFill>
                <a:effectLst/>
                <a:uLnTx/>
                <a:uFillTx/>
                <a:latin typeface="Arial"/>
                <a:ea typeface="+mn-ea"/>
                <a:cs typeface="Arial"/>
              </a:rPr>
              <a:t>r </a:t>
            </a:r>
            <a:r>
              <a:rPr kumimoji="0" lang="en-GB" sz="700" b="0" i="0" u="none" strike="noStrike" kern="1200" cap="none" spc="-4" normalizeH="0" baseline="0" noProof="0" dirty="0">
                <a:ln>
                  <a:noFill/>
                </a:ln>
                <a:solidFill>
                  <a:prstClr val="black"/>
                </a:solidFill>
                <a:effectLst/>
                <a:uLnTx/>
                <a:uFillTx/>
                <a:latin typeface="Arial"/>
                <a:ea typeface="+mn-ea"/>
                <a:cs typeface="Arial"/>
              </a:rPr>
              <a:t>2</a:t>
            </a:r>
            <a:r>
              <a:rPr kumimoji="0" lang="en-GB" sz="700" b="0" i="0" u="none" strike="noStrike" kern="1200" cap="none" spc="11" normalizeH="0" baseline="0" noProof="0" dirty="0">
                <a:ln>
                  <a:noFill/>
                </a:ln>
                <a:solidFill>
                  <a:prstClr val="black"/>
                </a:solidFill>
                <a:effectLst/>
                <a:uLnTx/>
                <a:uFillTx/>
                <a:latin typeface="Arial"/>
                <a:ea typeface="+mn-ea"/>
                <a:cs typeface="Arial"/>
              </a:rPr>
              <a:t>0</a:t>
            </a:r>
            <a:r>
              <a:rPr kumimoji="0" lang="en-GB" sz="700" b="0" i="0" u="none" strike="noStrike" kern="1200" cap="none" spc="-4" normalizeH="0" baseline="0" noProof="0" dirty="0">
                <a:ln>
                  <a:noFill/>
                </a:ln>
                <a:solidFill>
                  <a:prstClr val="black"/>
                </a:solidFill>
                <a:effectLst/>
                <a:uLnTx/>
                <a:uFillTx/>
                <a:latin typeface="Arial"/>
                <a:ea typeface="+mn-ea"/>
                <a:cs typeface="Arial"/>
              </a:rPr>
              <a:t>-24</a:t>
            </a:r>
            <a:r>
              <a:rPr kumimoji="0" lang="en-GB" sz="700" b="0" i="0" u="none" strike="noStrike" kern="1200" cap="none" spc="0" normalizeH="0" baseline="0" noProof="0" dirty="0">
                <a:ln>
                  <a:noFill/>
                </a:ln>
                <a:solidFill>
                  <a:prstClr val="black"/>
                </a:solidFill>
                <a:effectLst/>
                <a:uLnTx/>
                <a:uFillTx/>
                <a:latin typeface="Arial"/>
                <a:ea typeface="+mn-ea"/>
                <a:cs typeface="Arial"/>
              </a:rPr>
              <a:t>,</a:t>
            </a:r>
            <a:r>
              <a:rPr kumimoji="0" lang="en-GB" sz="700" b="0" i="0" u="none" strike="noStrike" kern="1200" cap="none" spc="15" normalizeH="0" baseline="0" noProof="0" dirty="0">
                <a:ln>
                  <a:noFill/>
                </a:ln>
                <a:solidFill>
                  <a:prstClr val="black"/>
                </a:solidFill>
                <a:effectLst/>
                <a:uLnTx/>
                <a:uFillTx/>
                <a:latin typeface="Arial"/>
                <a:ea typeface="+mn-ea"/>
                <a:cs typeface="Arial"/>
              </a:rPr>
              <a:t> </a:t>
            </a:r>
            <a:r>
              <a:rPr kumimoji="0" lang="en-GB" sz="700" b="0" i="0" u="none" strike="noStrike" kern="1200" cap="none" spc="-4" normalizeH="0" baseline="0" noProof="0" dirty="0">
                <a:ln>
                  <a:noFill/>
                </a:ln>
                <a:solidFill>
                  <a:prstClr val="black"/>
                </a:solidFill>
                <a:effectLst/>
                <a:uLnTx/>
                <a:uFillTx/>
                <a:latin typeface="Arial"/>
                <a:ea typeface="+mn-ea"/>
                <a:cs typeface="Arial"/>
              </a:rPr>
              <a:t>2023</a:t>
            </a:r>
            <a:r>
              <a:rPr kumimoji="0" lang="en-GB" sz="700" b="0" i="0" u="none" strike="noStrike" kern="1200" cap="none" spc="0" normalizeH="0" baseline="0" noProof="0" dirty="0">
                <a:ln>
                  <a:noFill/>
                </a:ln>
                <a:solidFill>
                  <a:prstClr val="black"/>
                </a:solidFill>
                <a:effectLst/>
                <a:uLnTx/>
                <a:uFillTx/>
                <a:latin typeface="Arial"/>
                <a:ea typeface="+mn-ea"/>
                <a:cs typeface="Arial"/>
              </a:rPr>
              <a:t>;</a:t>
            </a:r>
            <a:r>
              <a:rPr kumimoji="0" lang="en-GB" sz="700" b="0" i="0" u="none" strike="noStrike" kern="1200" cap="none" spc="23" normalizeH="0" baseline="0" noProof="0" dirty="0">
                <a:ln>
                  <a:noFill/>
                </a:ln>
                <a:solidFill>
                  <a:prstClr val="black"/>
                </a:solidFill>
                <a:effectLst/>
                <a:uLnTx/>
                <a:uFillTx/>
                <a:latin typeface="Arial"/>
                <a:ea typeface="+mn-ea"/>
                <a:cs typeface="Arial"/>
              </a:rPr>
              <a:t> </a:t>
            </a:r>
            <a:r>
              <a:rPr kumimoji="0" lang="en-GB" sz="700" b="0" i="0" u="none" strike="noStrike" kern="1200" cap="none" spc="-8" normalizeH="0" baseline="0" noProof="0" dirty="0">
                <a:ln>
                  <a:noFill/>
                </a:ln>
                <a:solidFill>
                  <a:prstClr val="black"/>
                </a:solidFill>
                <a:effectLst/>
                <a:uLnTx/>
                <a:uFillTx/>
                <a:latin typeface="Arial"/>
                <a:ea typeface="+mn-ea"/>
                <a:cs typeface="Arial"/>
              </a:rPr>
              <a:t>M</a:t>
            </a:r>
            <a:r>
              <a:rPr kumimoji="0" lang="en-GB" sz="700" b="0" i="0" u="none" strike="noStrike" kern="1200" cap="none" spc="-4" normalizeH="0" baseline="0" noProof="0" dirty="0">
                <a:ln>
                  <a:noFill/>
                </a:ln>
                <a:solidFill>
                  <a:prstClr val="black"/>
                </a:solidFill>
                <a:effectLst/>
                <a:uLnTx/>
                <a:uFillTx/>
                <a:latin typeface="Arial"/>
                <a:ea typeface="+mn-ea"/>
                <a:cs typeface="Arial"/>
              </a:rPr>
              <a:t>adr</a:t>
            </a:r>
            <a:r>
              <a:rPr kumimoji="0" lang="en-GB" sz="700" b="0" i="0" u="none" strike="noStrike" kern="1200" cap="none" spc="0" normalizeH="0" baseline="0" noProof="0" dirty="0">
                <a:ln>
                  <a:noFill/>
                </a:ln>
                <a:solidFill>
                  <a:prstClr val="black"/>
                </a:solidFill>
                <a:effectLst/>
                <a:uLnTx/>
                <a:uFillTx/>
                <a:latin typeface="Arial"/>
                <a:ea typeface="+mn-ea"/>
                <a:cs typeface="Arial"/>
              </a:rPr>
              <a:t>id,</a:t>
            </a:r>
            <a:r>
              <a:rPr kumimoji="0" lang="en-GB" sz="700" b="0" i="0" u="none" strike="noStrike" kern="1200" cap="none" spc="4" normalizeH="0" baseline="0" noProof="0" dirty="0">
                <a:ln>
                  <a:noFill/>
                </a:ln>
                <a:solidFill>
                  <a:prstClr val="black"/>
                </a:solidFill>
                <a:effectLst/>
                <a:uLnTx/>
                <a:uFillTx/>
                <a:latin typeface="Arial"/>
                <a:ea typeface="+mn-ea"/>
                <a:cs typeface="Arial"/>
              </a:rPr>
              <a:t> </a:t>
            </a:r>
            <a:r>
              <a:rPr kumimoji="0" lang="en-GB" sz="700" b="0" i="0" u="none" strike="noStrike" kern="1200" cap="none" spc="0" normalizeH="0" baseline="0" noProof="0" dirty="0">
                <a:ln>
                  <a:noFill/>
                </a:ln>
                <a:solidFill>
                  <a:prstClr val="black"/>
                </a:solidFill>
                <a:effectLst/>
                <a:uLnTx/>
                <a:uFillTx/>
                <a:latin typeface="Arial"/>
                <a:ea typeface="+mn-ea"/>
                <a:cs typeface="Arial"/>
              </a:rPr>
              <a:t>S</a:t>
            </a:r>
            <a:r>
              <a:rPr kumimoji="0" lang="en-GB" sz="700" b="0" i="0" u="none" strike="noStrike" kern="1200" cap="none" spc="-4" normalizeH="0" baseline="0" noProof="0" dirty="0">
                <a:ln>
                  <a:noFill/>
                </a:ln>
                <a:solidFill>
                  <a:prstClr val="black"/>
                </a:solidFill>
                <a:effectLst/>
                <a:uLnTx/>
                <a:uFillTx/>
                <a:latin typeface="Arial"/>
                <a:ea typeface="+mn-ea"/>
                <a:cs typeface="Arial"/>
              </a:rPr>
              <a:t>pa</a:t>
            </a:r>
            <a:r>
              <a:rPr kumimoji="0" lang="en-GB" sz="700" b="0" i="0" u="none" strike="noStrike" kern="1200" cap="none" spc="0" normalizeH="0" baseline="0" noProof="0" dirty="0">
                <a:ln>
                  <a:noFill/>
                </a:ln>
                <a:solidFill>
                  <a:prstClr val="black"/>
                </a:solidFill>
                <a:effectLst/>
                <a:uLnTx/>
                <a:uFillTx/>
                <a:latin typeface="Arial"/>
                <a:ea typeface="+mn-ea"/>
                <a:cs typeface="Arial"/>
              </a:rPr>
              <a:t>in,</a:t>
            </a:r>
            <a:r>
              <a:rPr kumimoji="0" lang="en-GB" sz="700" b="0" i="0" u="none" strike="noStrike" kern="1200" cap="none" spc="15" normalizeH="0" baseline="0" noProof="0" dirty="0">
                <a:ln>
                  <a:noFill/>
                </a:ln>
                <a:solidFill>
                  <a:prstClr val="black"/>
                </a:solidFill>
                <a:effectLst/>
                <a:uLnTx/>
                <a:uFillTx/>
                <a:latin typeface="Arial"/>
                <a:ea typeface="+mn-ea"/>
                <a:cs typeface="Arial"/>
              </a:rPr>
              <a:t> </a:t>
            </a:r>
            <a:r>
              <a:rPr kumimoji="0" lang="en-GB" sz="700" b="0" i="0" u="none" strike="noStrike" kern="1200" cap="none" spc="0" normalizeH="0" baseline="0" noProof="0" dirty="0">
                <a:ln>
                  <a:noFill/>
                </a:ln>
                <a:solidFill>
                  <a:prstClr val="black"/>
                </a:solidFill>
                <a:effectLst/>
                <a:uLnTx/>
                <a:uFillTx/>
                <a:latin typeface="Arial"/>
                <a:ea typeface="+mn-ea"/>
                <a:cs typeface="Arial"/>
              </a:rPr>
              <a:t>A</a:t>
            </a:r>
            <a:r>
              <a:rPr kumimoji="0" lang="en-GB" sz="700" b="0" i="0" u="none" strike="noStrike" kern="1200" cap="none" spc="-4" normalizeH="0" baseline="0" noProof="0" dirty="0">
                <a:ln>
                  <a:noFill/>
                </a:ln>
                <a:solidFill>
                  <a:prstClr val="black"/>
                </a:solidFill>
                <a:effectLst/>
                <a:uLnTx/>
                <a:uFillTx/>
                <a:latin typeface="Arial"/>
                <a:ea typeface="+mn-ea"/>
                <a:cs typeface="Arial"/>
              </a:rPr>
              <a:t>b</a:t>
            </a:r>
            <a:r>
              <a:rPr kumimoji="0" lang="en-GB" sz="700" b="0" i="0" u="none" strike="noStrike" kern="1200" cap="none" spc="0" normalizeH="0" baseline="0" noProof="0" dirty="0">
                <a:ln>
                  <a:noFill/>
                </a:ln>
                <a:solidFill>
                  <a:prstClr val="black"/>
                </a:solidFill>
                <a:effectLst/>
                <a:uLnTx/>
                <a:uFillTx/>
                <a:latin typeface="Arial"/>
                <a:ea typeface="+mn-ea"/>
                <a:cs typeface="Arial"/>
              </a:rPr>
              <a:t>st</a:t>
            </a:r>
            <a:r>
              <a:rPr kumimoji="0" lang="en-GB" sz="700" b="0" i="0" u="none" strike="noStrike" kern="1200" cap="none" spc="-4" normalizeH="0" baseline="0" noProof="0" dirty="0">
                <a:ln>
                  <a:noFill/>
                </a:ln>
                <a:solidFill>
                  <a:prstClr val="black"/>
                </a:solidFill>
                <a:effectLst/>
                <a:uLnTx/>
                <a:uFillTx/>
                <a:latin typeface="Arial"/>
                <a:ea typeface="+mn-ea"/>
                <a:cs typeface="Arial"/>
              </a:rPr>
              <a:t>ra</a:t>
            </a:r>
            <a:r>
              <a:rPr kumimoji="0" lang="en-GB" sz="700" b="0" i="0" u="none" strike="noStrike" kern="1200" cap="none" spc="0" normalizeH="0" baseline="0" noProof="0" dirty="0">
                <a:ln>
                  <a:noFill/>
                </a:ln>
                <a:solidFill>
                  <a:prstClr val="black"/>
                </a:solidFill>
                <a:effectLst/>
                <a:uLnTx/>
                <a:uFillTx/>
                <a:latin typeface="Arial"/>
                <a:ea typeface="+mn-ea"/>
                <a:cs typeface="Arial"/>
              </a:rPr>
              <a:t>ct</a:t>
            </a:r>
            <a:r>
              <a:rPr kumimoji="0" lang="en-GB" sz="700" b="0" i="0" u="none" strike="noStrike" kern="1200" cap="none" spc="-11" normalizeH="0" baseline="0" noProof="0" dirty="0">
                <a:ln>
                  <a:noFill/>
                </a:ln>
                <a:solidFill>
                  <a:prstClr val="black"/>
                </a:solidFill>
                <a:effectLst/>
                <a:uLnTx/>
                <a:uFillTx/>
                <a:latin typeface="Arial"/>
                <a:ea typeface="+mn-ea"/>
                <a:cs typeface="Arial"/>
              </a:rPr>
              <a:t> </a:t>
            </a:r>
            <a:r>
              <a:rPr kumimoji="0" lang="en-GB" sz="700" b="0" i="0" u="none" strike="noStrike" kern="1200" cap="none" spc="-4" normalizeH="0" baseline="0" noProof="0" dirty="0">
                <a:ln>
                  <a:noFill/>
                </a:ln>
                <a:solidFill>
                  <a:prstClr val="black"/>
                </a:solidFill>
                <a:effectLst/>
                <a:uLnTx/>
                <a:uFillTx/>
                <a:latin typeface="Arial"/>
                <a:ea typeface="+mn-ea"/>
                <a:cs typeface="Arial"/>
              </a:rPr>
              <a:t>L</a:t>
            </a:r>
            <a:r>
              <a:rPr kumimoji="0" lang="en-GB" sz="700" b="0" i="0" u="none" strike="noStrike" kern="1200" cap="none" spc="0" normalizeH="0" baseline="0" noProof="0" dirty="0">
                <a:ln>
                  <a:noFill/>
                </a:ln>
                <a:solidFill>
                  <a:prstClr val="black"/>
                </a:solidFill>
                <a:effectLst/>
                <a:uLnTx/>
                <a:uFillTx/>
                <a:latin typeface="Arial"/>
                <a:ea typeface="+mn-ea"/>
                <a:cs typeface="Arial"/>
              </a:rPr>
              <a:t>BA</a:t>
            </a:r>
            <a:r>
              <a:rPr kumimoji="0" lang="en-GB" sz="700" b="0" i="0" u="none" strike="noStrike" kern="1200" cap="none" spc="-4" normalizeH="0" baseline="0" noProof="0" dirty="0">
                <a:ln>
                  <a:noFill/>
                </a:ln>
                <a:solidFill>
                  <a:prstClr val="black"/>
                </a:solidFill>
                <a:effectLst/>
                <a:uLnTx/>
                <a:uFillTx/>
                <a:latin typeface="Arial"/>
                <a:ea typeface="+mn-ea"/>
                <a:cs typeface="Arial"/>
              </a:rPr>
              <a:t>13</a:t>
            </a:r>
            <a:endParaRPr kumimoji="0" lang="en-GB" sz="8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234589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2"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0196" y="243489"/>
            <a:ext cx="10515600" cy="1325563"/>
          </a:xfrm>
        </p:spPr>
        <p:txBody>
          <a:bodyPr>
            <a:normAutofit fontScale="90000"/>
          </a:bodyPr>
          <a:lstStyle/>
          <a:p>
            <a:r>
              <a:rPr lang="en-US" sz="4800" b="1" baseline="30000" dirty="0"/>
              <a:t>177</a:t>
            </a:r>
            <a:r>
              <a:rPr lang="en-US" sz="4800" b="1" dirty="0"/>
              <a:t>Lu–PSMA–I&amp;T:  The </a:t>
            </a:r>
            <a:r>
              <a:rPr lang="en-US" sz="5500" b="1" dirty="0"/>
              <a:t>ECLIPSE</a:t>
            </a:r>
            <a:r>
              <a:rPr lang="en-US" sz="4800" b="1" dirty="0"/>
              <a:t> Ph3 Trial</a:t>
            </a:r>
            <a:endParaRPr lang="en-US" sz="4600" b="1" dirty="0"/>
          </a:p>
        </p:txBody>
      </p:sp>
      <p:graphicFrame>
        <p:nvGraphicFramePr>
          <p:cNvPr id="5" name="Table 15">
            <a:extLst>
              <a:ext uri="{FF2B5EF4-FFF2-40B4-BE49-F238E27FC236}">
                <a16:creationId xmlns:a16="http://schemas.microsoft.com/office/drawing/2014/main" id="{4300B8D3-6D4B-4603-9FAA-38E3A014498F}"/>
              </a:ext>
            </a:extLst>
          </p:cNvPr>
          <p:cNvGraphicFramePr>
            <a:graphicFrameLocks noGrp="1"/>
          </p:cNvGraphicFramePr>
          <p:nvPr/>
        </p:nvGraphicFramePr>
        <p:xfrm>
          <a:off x="8491516" y="1974444"/>
          <a:ext cx="3056055" cy="741680"/>
        </p:xfrm>
        <a:graphic>
          <a:graphicData uri="http://schemas.openxmlformats.org/drawingml/2006/table">
            <a:tbl>
              <a:tblPr firstRow="1" bandRow="1"/>
              <a:tblGrid>
                <a:gridCol w="3056055">
                  <a:extLst>
                    <a:ext uri="{9D8B030D-6E8A-4147-A177-3AD203B41FA5}">
                      <a16:colId xmlns:a16="http://schemas.microsoft.com/office/drawing/2014/main" val="88933129"/>
                    </a:ext>
                  </a:extLst>
                </a:gridCol>
              </a:tblGrid>
              <a:tr h="370840">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800" b="0" dirty="0"/>
                        <a:t>Primary endpoint</a:t>
                      </a:r>
                    </a:p>
                  </a:txBody>
                  <a:tcPr anchor="ctr">
                    <a:lnL w="6350" cap="flat" cmpd="sng" algn="ctr">
                      <a:solidFill>
                        <a:srgbClr val="5D95AA"/>
                      </a:solidFill>
                      <a:prstDash val="solid"/>
                      <a:miter lim="800000"/>
                    </a:lnL>
                    <a:lnR w="6350" cap="flat" cmpd="sng" algn="ctr">
                      <a:solidFill>
                        <a:srgbClr val="5D95AA"/>
                      </a:solidFill>
                      <a:prstDash val="solid"/>
                      <a:miter lim="800000"/>
                    </a:lnR>
                    <a:lnT w="6350" cap="flat" cmpd="sng" algn="ctr">
                      <a:solidFill>
                        <a:srgbClr val="5D95AA"/>
                      </a:solidFill>
                      <a:prstDash val="solid"/>
                      <a:miter lim="800000"/>
                    </a:lnT>
                    <a:lnB w="6350" cap="flat" cmpd="sng" algn="ctr">
                      <a:noFill/>
                      <a:prstDash val="solid"/>
                      <a:miter lim="800000"/>
                    </a:lnB>
                    <a:lnTlToBr w="12700" cmpd="sng">
                      <a:noFill/>
                      <a:prstDash val="solid"/>
                    </a:lnTlToBr>
                    <a:lnBlToTr w="12700" cmpd="sng">
                      <a:noFill/>
                      <a:prstDash val="solid"/>
                    </a:lnBlToTr>
                    <a:solidFill>
                      <a:srgbClr val="5D95AA"/>
                    </a:solidFill>
                  </a:tcPr>
                </a:tc>
                <a:extLst>
                  <a:ext uri="{0D108BD9-81ED-4DB2-BD59-A6C34878D82A}">
                    <a16:rowId xmlns:a16="http://schemas.microsoft.com/office/drawing/2014/main" val="404685209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indent="-182880" algn="l" defTabSz="914400" rtl="0" eaLnBrk="1" latinLnBrk="0" hangingPunct="1">
                        <a:buSzPct val="80000"/>
                        <a:buFont typeface="Wingdings" panose="05000000000000000000" pitchFamily="2" charset="2"/>
                        <a:buChar char="§"/>
                      </a:pPr>
                      <a:r>
                        <a:rPr lang="en-US" sz="1800" kern="1200" baseline="0" dirty="0" err="1">
                          <a:solidFill>
                            <a:schemeClr val="tx1"/>
                          </a:solidFill>
                          <a:latin typeface="+mn-lt"/>
                          <a:ea typeface="+mn-ea"/>
                          <a:cs typeface="+mn-cs"/>
                        </a:rPr>
                        <a:t>rPFS</a:t>
                      </a:r>
                      <a:r>
                        <a:rPr lang="en-US" sz="1800" kern="1200" baseline="0" dirty="0">
                          <a:solidFill>
                            <a:schemeClr val="tx1"/>
                          </a:solidFill>
                          <a:latin typeface="+mn-lt"/>
                          <a:ea typeface="+mn-ea"/>
                          <a:cs typeface="+mn-cs"/>
                        </a:rPr>
                        <a:t> </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979AB5">
                        <a:lumMod val="20000"/>
                        <a:lumOff val="80000"/>
                      </a:srgbClr>
                    </a:solidFill>
                  </a:tcPr>
                </a:tc>
                <a:extLst>
                  <a:ext uri="{0D108BD9-81ED-4DB2-BD59-A6C34878D82A}">
                    <a16:rowId xmlns:a16="http://schemas.microsoft.com/office/drawing/2014/main" val="997769224"/>
                  </a:ext>
                </a:extLst>
              </a:tr>
            </a:tbl>
          </a:graphicData>
        </a:graphic>
      </p:graphicFrame>
      <p:graphicFrame>
        <p:nvGraphicFramePr>
          <p:cNvPr id="6" name="Table 5">
            <a:extLst>
              <a:ext uri="{FF2B5EF4-FFF2-40B4-BE49-F238E27FC236}">
                <a16:creationId xmlns:a16="http://schemas.microsoft.com/office/drawing/2014/main" id="{B0BD7703-7B81-435C-B006-6DCC587C5A71}"/>
              </a:ext>
            </a:extLst>
          </p:cNvPr>
          <p:cNvGraphicFramePr>
            <a:graphicFrameLocks noGrp="1"/>
          </p:cNvGraphicFramePr>
          <p:nvPr/>
        </p:nvGraphicFramePr>
        <p:xfrm>
          <a:off x="8491516" y="2914463"/>
          <a:ext cx="3056055" cy="2108200"/>
        </p:xfrm>
        <a:graphic>
          <a:graphicData uri="http://schemas.openxmlformats.org/drawingml/2006/table">
            <a:tbl>
              <a:tblPr firstRow="1" bandRow="1"/>
              <a:tblGrid>
                <a:gridCol w="3056055">
                  <a:extLst>
                    <a:ext uri="{9D8B030D-6E8A-4147-A177-3AD203B41FA5}">
                      <a16:colId xmlns:a16="http://schemas.microsoft.com/office/drawing/2014/main" val="88933129"/>
                    </a:ext>
                  </a:extLst>
                </a:gridCol>
              </a:tblGrid>
              <a:tr h="370840">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800" b="0" dirty="0"/>
                        <a:t>Key secondary endpoints</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5D95AA"/>
                    </a:solidFill>
                  </a:tcPr>
                </a:tc>
                <a:extLst>
                  <a:ext uri="{0D108BD9-81ED-4DB2-BD59-A6C34878D82A}">
                    <a16:rowId xmlns:a16="http://schemas.microsoft.com/office/drawing/2014/main" val="404685209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indent="-182880" algn="l" defTabSz="914400" rtl="0" eaLnBrk="1" latinLnBrk="0" hangingPunct="1">
                        <a:buSzPct val="80000"/>
                        <a:buFont typeface="Wingdings" panose="05000000000000000000" pitchFamily="2" charset="2"/>
                        <a:buChar char="§"/>
                      </a:pPr>
                      <a:r>
                        <a:rPr lang="en-US" sz="1800" i="0" kern="1200" baseline="0" dirty="0">
                          <a:solidFill>
                            <a:schemeClr val="tx1"/>
                          </a:solidFill>
                        </a:rPr>
                        <a:t>OS</a:t>
                      </a:r>
                      <a:endParaRPr lang="en-US" sz="1800" i="1" kern="1200" baseline="0" dirty="0">
                        <a:solidFill>
                          <a:schemeClr val="tx1"/>
                        </a:solidFill>
                      </a:endParaRPr>
                    </a:p>
                    <a:p>
                      <a:pPr marL="182880" indent="-182880" algn="l" defTabSz="914400" rtl="0" eaLnBrk="1" latinLnBrk="0" hangingPunct="1">
                        <a:buSzPct val="80000"/>
                        <a:buFont typeface="Wingdings" panose="05000000000000000000" pitchFamily="2" charset="2"/>
                        <a:buChar char="§"/>
                      </a:pPr>
                      <a:r>
                        <a:rPr lang="en-US" sz="1800" i="0" kern="1200" baseline="0" dirty="0">
                          <a:solidFill>
                            <a:schemeClr val="tx1"/>
                          </a:solidFill>
                        </a:rPr>
                        <a:t>Overall PFS</a:t>
                      </a:r>
                    </a:p>
                    <a:p>
                      <a:pPr marL="182880" indent="-182880" algn="l" defTabSz="914400" rtl="0" eaLnBrk="1" latinLnBrk="0" hangingPunct="1">
                        <a:buSzPct val="80000"/>
                        <a:buFont typeface="Wingdings" panose="05000000000000000000" pitchFamily="2" charset="2"/>
                        <a:buChar char="§"/>
                      </a:pPr>
                      <a:r>
                        <a:rPr lang="en-US" sz="1800" i="0" kern="1200" baseline="0" dirty="0">
                          <a:solidFill>
                            <a:schemeClr val="tx1"/>
                          </a:solidFill>
                        </a:rPr>
                        <a:t>PFS-2 (second PFS)</a:t>
                      </a:r>
                    </a:p>
                    <a:p>
                      <a:pPr marL="182880" indent="-182880" algn="l" defTabSz="914400" rtl="0" eaLnBrk="1" latinLnBrk="0" hangingPunct="1">
                        <a:buSzPct val="80000"/>
                        <a:buFont typeface="Wingdings" panose="05000000000000000000" pitchFamily="2" charset="2"/>
                        <a:buChar char="§"/>
                      </a:pPr>
                      <a:r>
                        <a:rPr lang="en-US" sz="1800" i="0" kern="1200" baseline="0" dirty="0">
                          <a:solidFill>
                            <a:schemeClr val="tx1"/>
                          </a:solidFill>
                        </a:rPr>
                        <a:t>PSA response rate</a:t>
                      </a:r>
                    </a:p>
                    <a:p>
                      <a:pPr marL="182880" indent="-182880" algn="l" defTabSz="914400" rtl="0" eaLnBrk="1" latinLnBrk="0" hangingPunct="1">
                        <a:buSzPct val="80000"/>
                        <a:buFont typeface="Wingdings" panose="05000000000000000000" pitchFamily="2" charset="2"/>
                        <a:buChar char="§"/>
                      </a:pPr>
                      <a:r>
                        <a:rPr lang="en-US" sz="1800" i="0" kern="1200" baseline="0" dirty="0">
                          <a:solidFill>
                            <a:schemeClr val="tx1"/>
                          </a:solidFill>
                        </a:rPr>
                        <a:t>Time to first SSE</a:t>
                      </a:r>
                    </a:p>
                    <a:p>
                      <a:pPr marL="182880" indent="-182880" algn="l" defTabSz="914400" rtl="0" eaLnBrk="1" latinLnBrk="0" hangingPunct="1">
                        <a:buSzPct val="80000"/>
                        <a:buFont typeface="Wingdings" panose="05000000000000000000" pitchFamily="2" charset="2"/>
                        <a:buChar char="§"/>
                      </a:pPr>
                      <a:r>
                        <a:rPr lang="en-US" sz="1800" i="0" kern="1200" baseline="0" dirty="0">
                          <a:solidFill>
                            <a:schemeClr val="tx1"/>
                          </a:solidFill>
                        </a:rPr>
                        <a:t>QOL (EORTC QLQ-C30)</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979AB5">
                        <a:lumMod val="20000"/>
                        <a:lumOff val="80000"/>
                      </a:srgbClr>
                    </a:solidFill>
                  </a:tcPr>
                </a:tc>
                <a:extLst>
                  <a:ext uri="{0D108BD9-81ED-4DB2-BD59-A6C34878D82A}">
                    <a16:rowId xmlns:a16="http://schemas.microsoft.com/office/drawing/2014/main" val="997769224"/>
                  </a:ext>
                </a:extLst>
              </a:tr>
            </a:tbl>
          </a:graphicData>
        </a:graphic>
      </p:graphicFrame>
      <p:cxnSp>
        <p:nvCxnSpPr>
          <p:cNvPr id="7" name="Connector: Elbow 10">
            <a:extLst>
              <a:ext uri="{FF2B5EF4-FFF2-40B4-BE49-F238E27FC236}">
                <a16:creationId xmlns:a16="http://schemas.microsoft.com/office/drawing/2014/main" id="{B42A2140-F51D-4CE2-9EF6-B556C31D344F}"/>
              </a:ext>
            </a:extLst>
          </p:cNvPr>
          <p:cNvCxnSpPr>
            <a:cxnSpLocks/>
          </p:cNvCxnSpPr>
          <p:nvPr/>
        </p:nvCxnSpPr>
        <p:spPr>
          <a:xfrm flipV="1">
            <a:off x="3983668" y="3271666"/>
            <a:ext cx="1373663" cy="781314"/>
          </a:xfrm>
          <a:prstGeom prst="bentConnector3">
            <a:avLst>
              <a:gd name="adj1" fmla="val 50000"/>
            </a:avLst>
          </a:prstGeom>
          <a:noFill/>
          <a:ln w="19050" cap="flat" cmpd="sng" algn="ctr">
            <a:solidFill>
              <a:srgbClr val="001338"/>
            </a:solidFill>
            <a:prstDash val="solid"/>
            <a:miter lim="800000"/>
            <a:tailEnd type="triangle"/>
          </a:ln>
          <a:effectLst/>
        </p:spPr>
      </p:cxnSp>
      <p:graphicFrame>
        <p:nvGraphicFramePr>
          <p:cNvPr id="8" name="Table 7">
            <a:extLst>
              <a:ext uri="{FF2B5EF4-FFF2-40B4-BE49-F238E27FC236}">
                <a16:creationId xmlns:a16="http://schemas.microsoft.com/office/drawing/2014/main" id="{48CA1CD5-CBC6-4888-A6F2-3DA129FEDCD1}"/>
              </a:ext>
            </a:extLst>
          </p:cNvPr>
          <p:cNvGraphicFramePr>
            <a:graphicFrameLocks noGrp="1"/>
          </p:cNvGraphicFramePr>
          <p:nvPr/>
        </p:nvGraphicFramePr>
        <p:xfrm>
          <a:off x="553985" y="2584129"/>
          <a:ext cx="3429683" cy="2931160"/>
        </p:xfrm>
        <a:graphic>
          <a:graphicData uri="http://schemas.openxmlformats.org/drawingml/2006/table">
            <a:tbl>
              <a:tblPr firstRow="1" bandRow="1"/>
              <a:tblGrid>
                <a:gridCol w="3429683">
                  <a:extLst>
                    <a:ext uri="{9D8B030D-6E8A-4147-A177-3AD203B41FA5}">
                      <a16:colId xmlns:a16="http://schemas.microsoft.com/office/drawing/2014/main" val="88933129"/>
                    </a:ext>
                  </a:extLst>
                </a:gridCol>
              </a:tblGrid>
              <a:tr h="370840">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800" b="0" dirty="0"/>
                        <a:t>Patient population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979AB5"/>
                    </a:solidFill>
                  </a:tcPr>
                </a:tc>
                <a:extLst>
                  <a:ext uri="{0D108BD9-81ED-4DB2-BD59-A6C34878D82A}">
                    <a16:rowId xmlns:a16="http://schemas.microsoft.com/office/drawing/2014/main" val="4046852093"/>
                  </a:ext>
                </a:extLst>
              </a:tr>
              <a:tr h="11125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spcAft>
                          <a:spcPts val="0"/>
                        </a:spcAft>
                        <a:buSzPct val="80000"/>
                        <a:buFont typeface="Wingdings" panose="05000000000000000000" pitchFamily="2" charset="2"/>
                        <a:buChar char="§"/>
                      </a:pPr>
                      <a:r>
                        <a:rPr lang="en-US" sz="1800" dirty="0" err="1"/>
                        <a:t>mCRPC</a:t>
                      </a:r>
                      <a:r>
                        <a:rPr lang="en-US" sz="1800" dirty="0"/>
                        <a:t> with progression per PCWG3 guidelines</a:t>
                      </a:r>
                    </a:p>
                    <a:p>
                      <a:pPr marL="285750" indent="-285750">
                        <a:spcAft>
                          <a:spcPts val="0"/>
                        </a:spcAft>
                        <a:buSzPct val="80000"/>
                        <a:buFont typeface="Wingdings" panose="05000000000000000000" pitchFamily="2" charset="2"/>
                        <a:buChar char="§"/>
                      </a:pPr>
                      <a:r>
                        <a:rPr lang="en-US" sz="1800" dirty="0"/>
                        <a:t>Only</a:t>
                      </a:r>
                      <a:r>
                        <a:rPr lang="en-US" sz="1800" baseline="0" dirty="0"/>
                        <a:t> </a:t>
                      </a:r>
                      <a:r>
                        <a:rPr lang="en-US" sz="1800" u="sng" baseline="0" dirty="0"/>
                        <a:t>one</a:t>
                      </a:r>
                      <a:r>
                        <a:rPr lang="en-US" sz="1800" baseline="0" dirty="0"/>
                        <a:t> prior ARAT</a:t>
                      </a:r>
                      <a:r>
                        <a:rPr lang="en-US" sz="1800" dirty="0"/>
                        <a:t> (abiraterone, enzalutamide, darolutamide, apalutamide)</a:t>
                      </a:r>
                    </a:p>
                    <a:p>
                      <a:pPr marL="285750" marR="0" lvl="0" indent="-28575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lang="en-US" sz="1800" u="sng" dirty="0">
                          <a:solidFill>
                            <a:srgbClr val="FF0000"/>
                          </a:solidFill>
                        </a:rPr>
                        <a:t>No prior chemo</a:t>
                      </a:r>
                      <a:r>
                        <a:rPr lang="en-US" sz="1800" u="sng" baseline="0" dirty="0">
                          <a:solidFill>
                            <a:srgbClr val="FF0000"/>
                          </a:solidFill>
                        </a:rPr>
                        <a:t> treatment</a:t>
                      </a:r>
                    </a:p>
                    <a:p>
                      <a:pPr marL="285750" marR="0" lvl="0" indent="-285750" algn="l" defTabSz="9144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lang="en-US" sz="1800" baseline="0" dirty="0"/>
                        <a:t>No prior radioligands</a:t>
                      </a:r>
                      <a:endParaRPr lang="en-US" sz="1800" dirty="0"/>
                    </a:p>
                    <a:p>
                      <a:pPr marL="285750" indent="-285750">
                        <a:spcAft>
                          <a:spcPts val="0"/>
                        </a:spcAft>
                        <a:buSzPct val="80000"/>
                        <a:buFont typeface="Wingdings" panose="05000000000000000000" pitchFamily="2" charset="2"/>
                        <a:buChar char="§"/>
                      </a:pPr>
                      <a:r>
                        <a:rPr lang="en-US" sz="1800" dirty="0"/>
                        <a:t>ECOG PS 0–2</a:t>
                      </a:r>
                    </a:p>
                    <a:p>
                      <a:pPr marL="285750" indent="-285750">
                        <a:spcAft>
                          <a:spcPts val="0"/>
                        </a:spcAft>
                        <a:buSzPct val="80000"/>
                        <a:buFont typeface="Wingdings" panose="05000000000000000000" pitchFamily="2" charset="2"/>
                        <a:buChar char="§"/>
                      </a:pPr>
                      <a:r>
                        <a:rPr lang="en-US" sz="1800" dirty="0"/>
                        <a:t>Positive PSMA-PET scan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79AB5">
                        <a:lumMod val="20000"/>
                        <a:lumOff val="80000"/>
                      </a:srgbClr>
                    </a:solidFill>
                  </a:tcPr>
                </a:tc>
                <a:extLst>
                  <a:ext uri="{0D108BD9-81ED-4DB2-BD59-A6C34878D82A}">
                    <a16:rowId xmlns:a16="http://schemas.microsoft.com/office/drawing/2014/main" val="997769224"/>
                  </a:ext>
                </a:extLst>
              </a:tr>
            </a:tbl>
          </a:graphicData>
        </a:graphic>
      </p:graphicFrame>
      <p:cxnSp>
        <p:nvCxnSpPr>
          <p:cNvPr id="15" name="Connector: Elbow 18">
            <a:extLst>
              <a:ext uri="{FF2B5EF4-FFF2-40B4-BE49-F238E27FC236}">
                <a16:creationId xmlns:a16="http://schemas.microsoft.com/office/drawing/2014/main" id="{5ED0295F-81A9-41FC-9624-FCAE6E3BE5DE}"/>
              </a:ext>
            </a:extLst>
          </p:cNvPr>
          <p:cNvCxnSpPr>
            <a:cxnSpLocks/>
          </p:cNvCxnSpPr>
          <p:nvPr/>
        </p:nvCxnSpPr>
        <p:spPr>
          <a:xfrm>
            <a:off x="3983668" y="4055013"/>
            <a:ext cx="1386059" cy="761764"/>
          </a:xfrm>
          <a:prstGeom prst="bentConnector3">
            <a:avLst>
              <a:gd name="adj1" fmla="val 50000"/>
            </a:avLst>
          </a:prstGeom>
          <a:noFill/>
          <a:ln w="19050" cap="flat" cmpd="sng" algn="ctr">
            <a:solidFill>
              <a:srgbClr val="001338"/>
            </a:solidFill>
            <a:prstDash val="solid"/>
            <a:miter lim="800000"/>
            <a:tailEnd type="triangle"/>
          </a:ln>
          <a:effectLst/>
        </p:spPr>
      </p:cxnSp>
      <p:grpSp>
        <p:nvGrpSpPr>
          <p:cNvPr id="24" name="Group 23"/>
          <p:cNvGrpSpPr/>
          <p:nvPr/>
        </p:nvGrpSpPr>
        <p:grpSpPr>
          <a:xfrm>
            <a:off x="4403262" y="2701857"/>
            <a:ext cx="3685307" cy="2713774"/>
            <a:chOff x="4072331" y="2071110"/>
            <a:chExt cx="3685307" cy="2713774"/>
          </a:xfrm>
        </p:grpSpPr>
        <p:grpSp>
          <p:nvGrpSpPr>
            <p:cNvPr id="23" name="Group 22"/>
            <p:cNvGrpSpPr/>
            <p:nvPr/>
          </p:nvGrpSpPr>
          <p:grpSpPr>
            <a:xfrm>
              <a:off x="5014438" y="2071110"/>
              <a:ext cx="2743200" cy="1150000"/>
              <a:chOff x="5014438" y="2071110"/>
              <a:chExt cx="2743200" cy="1150000"/>
            </a:xfrm>
          </p:grpSpPr>
          <p:sp>
            <p:nvSpPr>
              <p:cNvPr id="10" name="Rectangle 9">
                <a:extLst>
                  <a:ext uri="{FF2B5EF4-FFF2-40B4-BE49-F238E27FC236}">
                    <a16:creationId xmlns:a16="http://schemas.microsoft.com/office/drawing/2014/main" id="{2C93BAE7-22A9-4775-A2D2-FEDC8E82A484}"/>
                  </a:ext>
                </a:extLst>
              </p:cNvPr>
              <p:cNvSpPr/>
              <p:nvPr/>
            </p:nvSpPr>
            <p:spPr>
              <a:xfrm>
                <a:off x="5014438" y="2071110"/>
                <a:ext cx="2743200" cy="1150000"/>
              </a:xfrm>
              <a:prstGeom prst="rect">
                <a:avLst/>
              </a:prstGeom>
              <a:solidFill>
                <a:srgbClr val="003687"/>
              </a:solidFill>
              <a:ln w="12700" cap="flat" cmpd="sng" algn="ctr">
                <a:no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DAD8B12-C041-4064-82C8-393A441E1722}"/>
                  </a:ext>
                </a:extLst>
              </p:cNvPr>
              <p:cNvSpPr txBox="1"/>
              <p:nvPr/>
            </p:nvSpPr>
            <p:spPr>
              <a:xfrm>
                <a:off x="5052527" y="2182230"/>
                <a:ext cx="26670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30000" noProof="0" dirty="0">
                    <a:ln>
                      <a:noFill/>
                    </a:ln>
                    <a:solidFill>
                      <a:srgbClr val="FFFFFF"/>
                    </a:solidFill>
                    <a:effectLst/>
                    <a:uLnTx/>
                    <a:uFillTx/>
                    <a:latin typeface="Calibri" panose="020F0502020204030204"/>
                    <a:ea typeface="+mn-ea"/>
                    <a:cs typeface="+mn-cs"/>
                  </a:rPr>
                  <a:t>177</a:t>
                </a:r>
                <a:r>
                  <a:rPr kumimoji="0" lang="en-US" sz="1800" b="1" i="0" u="none" strike="noStrike" kern="0" cap="none" spc="0" normalizeH="0" baseline="0" noProof="0" dirty="0">
                    <a:ln>
                      <a:noFill/>
                    </a:ln>
                    <a:solidFill>
                      <a:srgbClr val="FFFFFF"/>
                    </a:solidFill>
                    <a:effectLst/>
                    <a:uLnTx/>
                    <a:uFillTx/>
                    <a:latin typeface="Calibri" panose="020F0502020204030204"/>
                    <a:ea typeface="+mn-ea"/>
                    <a:cs typeface="+mn-cs"/>
                  </a:rPr>
                  <a:t>Lu-PSMA-I&amp;T  200 </a:t>
                </a:r>
                <a:r>
                  <a:rPr kumimoji="0" lang="en-US" sz="1800" b="1" i="0" u="none" strike="noStrike" kern="0" cap="none" spc="0" normalizeH="0" baseline="0" noProof="0" dirty="0" err="1">
                    <a:ln>
                      <a:noFill/>
                    </a:ln>
                    <a:solidFill>
                      <a:srgbClr val="FFFFFF"/>
                    </a:solidFill>
                    <a:effectLst/>
                    <a:uLnTx/>
                    <a:uFillTx/>
                    <a:latin typeface="Calibri" panose="020F0502020204030204"/>
                    <a:ea typeface="+mn-ea"/>
                    <a:cs typeface="+mn-cs"/>
                  </a:rPr>
                  <a:t>mCi</a:t>
                </a:r>
                <a:r>
                  <a:rPr kumimoji="0" lang="en-US" sz="1800" b="1" i="0" u="none" strike="noStrike" kern="0" cap="none" spc="0" normalizeH="0" baseline="0" noProof="0" dirty="0">
                    <a:ln>
                      <a:noFill/>
                    </a:ln>
                    <a:solidFill>
                      <a:srgbClr val="FFFFFF"/>
                    </a:solidFill>
                    <a:effectLst/>
                    <a:uLnTx/>
                    <a:uFillTx/>
                    <a:latin typeface="Calibri" panose="020F0502020204030204"/>
                    <a:ea typeface="+mn-ea"/>
                    <a:cs typeface="+mn-cs"/>
                  </a:rPr>
                  <a:t> every 6 weeks x 6</a:t>
                </a: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(n=266)</a:t>
                </a:r>
              </a:p>
            </p:txBody>
          </p:sp>
        </p:grpSp>
        <p:grpSp>
          <p:nvGrpSpPr>
            <p:cNvPr id="22" name="Group 21"/>
            <p:cNvGrpSpPr/>
            <p:nvPr/>
          </p:nvGrpSpPr>
          <p:grpSpPr>
            <a:xfrm>
              <a:off x="5014438" y="3870484"/>
              <a:ext cx="2743200" cy="914400"/>
              <a:chOff x="5014438" y="3870484"/>
              <a:chExt cx="2743200" cy="914400"/>
            </a:xfrm>
          </p:grpSpPr>
          <p:sp>
            <p:nvSpPr>
              <p:cNvPr id="13" name="Rectangle 12">
                <a:extLst>
                  <a:ext uri="{FF2B5EF4-FFF2-40B4-BE49-F238E27FC236}">
                    <a16:creationId xmlns:a16="http://schemas.microsoft.com/office/drawing/2014/main" id="{3AF43FA0-B5D7-454B-9CCD-E006D00F14D9}"/>
                  </a:ext>
                </a:extLst>
              </p:cNvPr>
              <p:cNvSpPr/>
              <p:nvPr/>
            </p:nvSpPr>
            <p:spPr>
              <a:xfrm>
                <a:off x="5014438" y="3870484"/>
                <a:ext cx="2743200" cy="914400"/>
              </a:xfrm>
              <a:prstGeom prst="rect">
                <a:avLst/>
              </a:prstGeom>
              <a:solidFill>
                <a:srgbClr val="D7C769"/>
              </a:solidFill>
              <a:ln w="12700" cap="flat" cmpd="sng" algn="ctr">
                <a:no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DCE1685-5360-490C-AC52-70484D559D0E}"/>
                  </a:ext>
                </a:extLst>
              </p:cNvPr>
              <p:cNvSpPr txBox="1"/>
              <p:nvPr/>
            </p:nvSpPr>
            <p:spPr>
              <a:xfrm>
                <a:off x="5064923" y="4002208"/>
                <a:ext cx="26422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338"/>
                    </a:solidFill>
                    <a:effectLst/>
                    <a:uLnTx/>
                    <a:uFillTx/>
                    <a:latin typeface="Calibri" panose="020F0502020204030204"/>
                    <a:ea typeface="+mn-ea"/>
                    <a:cs typeface="+mn-cs"/>
                  </a:rPr>
                  <a:t>Alternative ARAT</a:t>
                </a:r>
                <a:endParaRPr kumimoji="0" lang="en-US" sz="1800" b="0" i="0" u="none" strike="noStrike" kern="0" cap="none" spc="0" normalizeH="0" baseline="0" noProof="0" dirty="0">
                  <a:ln>
                    <a:noFill/>
                  </a:ln>
                  <a:solidFill>
                    <a:srgbClr val="001338"/>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338"/>
                    </a:solidFill>
                    <a:effectLst/>
                    <a:uLnTx/>
                    <a:uFillTx/>
                    <a:latin typeface="Calibri" panose="020F0502020204030204"/>
                    <a:ea typeface="+mn-ea"/>
                    <a:cs typeface="+mn-cs"/>
                  </a:rPr>
                  <a:t>(n=133)</a:t>
                </a:r>
              </a:p>
            </p:txBody>
          </p:sp>
        </p:grpSp>
        <p:grpSp>
          <p:nvGrpSpPr>
            <p:cNvPr id="21" name="Group 20"/>
            <p:cNvGrpSpPr/>
            <p:nvPr/>
          </p:nvGrpSpPr>
          <p:grpSpPr>
            <a:xfrm>
              <a:off x="4072331" y="3114110"/>
              <a:ext cx="548640" cy="585009"/>
              <a:chOff x="4072331" y="3114110"/>
              <a:chExt cx="548640" cy="585009"/>
            </a:xfrm>
          </p:grpSpPr>
          <p:sp>
            <p:nvSpPr>
              <p:cNvPr id="17" name="Oval 16">
                <a:extLst>
                  <a:ext uri="{FF2B5EF4-FFF2-40B4-BE49-F238E27FC236}">
                    <a16:creationId xmlns:a16="http://schemas.microsoft.com/office/drawing/2014/main" id="{9A445DE5-6653-4B8F-A27C-A7CDD98CDBC9}"/>
                  </a:ext>
                </a:extLst>
              </p:cNvPr>
              <p:cNvSpPr/>
              <p:nvPr/>
            </p:nvSpPr>
            <p:spPr>
              <a:xfrm>
                <a:off x="4072331" y="3150479"/>
                <a:ext cx="548640" cy="548640"/>
              </a:xfrm>
              <a:prstGeom prst="ellipse">
                <a:avLst/>
              </a:prstGeom>
              <a:solidFill>
                <a:srgbClr val="31416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35D79D3-A7C5-4C25-B03A-5C5B77F26F9B}"/>
                  </a:ext>
                </a:extLst>
              </p:cNvPr>
              <p:cNvSpPr txBox="1"/>
              <p:nvPr/>
            </p:nvSpPr>
            <p:spPr>
              <a:xfrm>
                <a:off x="4092504" y="3114110"/>
                <a:ext cx="501919" cy="584775"/>
              </a:xfrm>
              <a:prstGeom prst="rect">
                <a:avLst/>
              </a:prstGeom>
              <a:noFill/>
              <a:ln>
                <a:no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2:1</a:t>
                </a:r>
              </a:p>
            </p:txBody>
          </p:sp>
        </p:grpSp>
      </p:grpSp>
      <p:graphicFrame>
        <p:nvGraphicFramePr>
          <p:cNvPr id="19" name="Table 18">
            <a:extLst>
              <a:ext uri="{FF2B5EF4-FFF2-40B4-BE49-F238E27FC236}">
                <a16:creationId xmlns:a16="http://schemas.microsoft.com/office/drawing/2014/main" id="{CE567157-D571-47CE-A418-B3A07AF928FF}"/>
              </a:ext>
            </a:extLst>
          </p:cNvPr>
          <p:cNvGraphicFramePr>
            <a:graphicFrameLocks noGrp="1"/>
          </p:cNvGraphicFramePr>
          <p:nvPr/>
        </p:nvGraphicFramePr>
        <p:xfrm>
          <a:off x="8491516" y="5210622"/>
          <a:ext cx="3056055" cy="1010920"/>
        </p:xfrm>
        <a:graphic>
          <a:graphicData uri="http://schemas.openxmlformats.org/drawingml/2006/table">
            <a:tbl>
              <a:tblPr firstRow="1" bandRow="1"/>
              <a:tblGrid>
                <a:gridCol w="3056055">
                  <a:extLst>
                    <a:ext uri="{9D8B030D-6E8A-4147-A177-3AD203B41FA5}">
                      <a16:colId xmlns:a16="http://schemas.microsoft.com/office/drawing/2014/main" val="88933129"/>
                    </a:ext>
                  </a:extLst>
                </a:gridCol>
              </a:tblGrid>
              <a:tr h="370840">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800" b="0" dirty="0"/>
                        <a:t>Key correlative endpoint</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5D95AA"/>
                    </a:solidFill>
                  </a:tcPr>
                </a:tc>
                <a:extLst>
                  <a:ext uri="{0D108BD9-81ED-4DB2-BD59-A6C34878D82A}">
                    <a16:rowId xmlns:a16="http://schemas.microsoft.com/office/drawing/2014/main" val="404685209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indent="-182880" algn="l" defTabSz="914400" rtl="0" eaLnBrk="1" latinLnBrk="0" hangingPunct="1">
                        <a:buSzPct val="80000"/>
                        <a:buFont typeface="Wingdings" panose="05000000000000000000" pitchFamily="2" charset="2"/>
                        <a:buChar char="§"/>
                      </a:pPr>
                      <a:r>
                        <a:rPr lang="en-US" sz="1800" kern="1200" baseline="0" dirty="0">
                          <a:solidFill>
                            <a:schemeClr val="tx1"/>
                          </a:solidFill>
                        </a:rPr>
                        <a:t>Dosimetry</a:t>
                      </a:r>
                    </a:p>
                    <a:p>
                      <a:pPr marL="182880" indent="-182880" algn="l" defTabSz="914400" rtl="0" eaLnBrk="1" latinLnBrk="0" hangingPunct="1">
                        <a:buSzPct val="80000"/>
                        <a:buFont typeface="Wingdings" panose="05000000000000000000" pitchFamily="2" charset="2"/>
                        <a:buChar char="§"/>
                      </a:pPr>
                      <a:r>
                        <a:rPr lang="en-US" sz="1800" kern="1200" baseline="0" dirty="0">
                          <a:solidFill>
                            <a:schemeClr val="tx1"/>
                          </a:solidFill>
                        </a:rPr>
                        <a:t>PKs (pharmacokinetics)</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979AB5">
                        <a:lumMod val="20000"/>
                        <a:lumOff val="80000"/>
                      </a:srgbClr>
                    </a:solidFill>
                  </a:tcPr>
                </a:tc>
                <a:extLst>
                  <a:ext uri="{0D108BD9-81ED-4DB2-BD59-A6C34878D82A}">
                    <a16:rowId xmlns:a16="http://schemas.microsoft.com/office/drawing/2014/main" val="997769224"/>
                  </a:ext>
                </a:extLst>
              </a:tr>
            </a:tbl>
          </a:graphicData>
        </a:graphic>
      </p:graphicFrame>
      <p:sp>
        <p:nvSpPr>
          <p:cNvPr id="20" name="TextBox 19">
            <a:extLst>
              <a:ext uri="{FF2B5EF4-FFF2-40B4-BE49-F238E27FC236}">
                <a16:creationId xmlns:a16="http://schemas.microsoft.com/office/drawing/2014/main" id="{F7E33673-A162-40CF-A1D6-791AA4892AE2}"/>
              </a:ext>
            </a:extLst>
          </p:cNvPr>
          <p:cNvSpPr txBox="1"/>
          <p:nvPr/>
        </p:nvSpPr>
        <p:spPr>
          <a:xfrm>
            <a:off x="4272443" y="5839232"/>
            <a:ext cx="35779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338"/>
                </a:solidFill>
                <a:effectLst/>
                <a:uLnTx/>
                <a:uFillTx/>
                <a:latin typeface="Calibri" panose="020F0502020204030204"/>
                <a:ea typeface="+mn-ea"/>
                <a:cs typeface="+mn-cs"/>
              </a:rPr>
              <a:t>Enrollment completed</a:t>
            </a:r>
          </a:p>
        </p:txBody>
      </p:sp>
      <p:sp>
        <p:nvSpPr>
          <p:cNvPr id="4" name="TextBox 3">
            <a:extLst>
              <a:ext uri="{FF2B5EF4-FFF2-40B4-BE49-F238E27FC236}">
                <a16:creationId xmlns:a16="http://schemas.microsoft.com/office/drawing/2014/main" id="{3D0D1CB7-0B2F-D020-7048-FD15C2279EE3}"/>
              </a:ext>
            </a:extLst>
          </p:cNvPr>
          <p:cNvSpPr txBox="1"/>
          <p:nvPr/>
        </p:nvSpPr>
        <p:spPr>
          <a:xfrm>
            <a:off x="216356" y="6429845"/>
            <a:ext cx="42070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highlight>
                  <a:srgbClr val="FFFFFF"/>
                </a:highlight>
                <a:uLnTx/>
                <a:uFillTx/>
                <a:latin typeface="Source Sans Pro" panose="020B0503030403020204" pitchFamily="34" charset="0"/>
                <a:ea typeface="+mn-ea"/>
                <a:cs typeface="+mn-cs"/>
              </a:rPr>
              <a:t>ClinicalTrials.gov</a:t>
            </a:r>
            <a:r>
              <a:rPr kumimoji="0" lang="en-US" sz="1800" b="0" i="0" u="none" strike="noStrike" kern="1200" cap="none" spc="0" normalizeH="0" baseline="0" noProof="0" dirty="0">
                <a:ln>
                  <a:noFill/>
                </a:ln>
                <a:solidFill>
                  <a:srgbClr val="000000"/>
                </a:solidFill>
                <a:effectLst/>
                <a:highlight>
                  <a:srgbClr val="FFFFFF"/>
                </a:highlight>
                <a:uLnTx/>
                <a:uFillTx/>
                <a:latin typeface="Source Sans Pro" panose="020B0503030403020204" pitchFamily="34" charset="0"/>
                <a:ea typeface="+mn-ea"/>
                <a:cs typeface="+mn-cs"/>
              </a:rPr>
              <a:t> Identifier: NCT05204927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33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5096"/>
          <a:stretch/>
        </p:blipFill>
        <p:spPr>
          <a:xfrm>
            <a:off x="432632" y="1596043"/>
            <a:ext cx="5102345" cy="2851871"/>
          </a:xfrm>
          <a:prstGeom prst="rect">
            <a:avLst/>
          </a:prstGeom>
        </p:spPr>
      </p:pic>
      <p:sp>
        <p:nvSpPr>
          <p:cNvPr id="3" name="TextBox 2"/>
          <p:cNvSpPr txBox="1"/>
          <p:nvPr/>
        </p:nvSpPr>
        <p:spPr>
          <a:xfrm>
            <a:off x="174567" y="224444"/>
            <a:ext cx="115796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Phase 3 SPLASH study of 177Lu-PNT2002 demonstrated statistically significant improvement in radiographic progression-free survival (</a:t>
            </a:r>
            <a:r>
              <a:rPr kumimoji="0" lang="en-US" sz="2800" b="0" i="0" u="none" strike="noStrike" kern="1200" cap="none" spc="0" normalizeH="0" baseline="0" noProof="0" dirty="0" err="1">
                <a:ln>
                  <a:noFill/>
                </a:ln>
                <a:solidFill>
                  <a:srgbClr val="C00000"/>
                </a:solidFill>
                <a:effectLst/>
                <a:uLnTx/>
                <a:uFillTx/>
                <a:latin typeface="Calibri" panose="020F0502020204030204"/>
                <a:ea typeface="+mn-ea"/>
                <a:cs typeface="+mn-cs"/>
              </a:rPr>
              <a:t>rPFS</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4" name="Rectangle 3"/>
          <p:cNvSpPr/>
          <p:nvPr/>
        </p:nvSpPr>
        <p:spPr>
          <a:xfrm>
            <a:off x="5627715" y="1956275"/>
            <a:ext cx="5985163"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454"/>
                </a:solidFill>
                <a:effectLst/>
                <a:uLnTx/>
                <a:uFillTx/>
                <a:latin typeface="Euclid Circular B"/>
                <a:ea typeface="+mn-ea"/>
                <a:cs typeface="+mn-cs"/>
              </a:rPr>
              <a:t>The SPLASH trial met its primary endpoint, improved </a:t>
            </a:r>
            <a:r>
              <a:rPr kumimoji="0" lang="en-US" sz="1800" b="0" i="0" u="none" strike="noStrike" kern="1200" cap="none" spc="0" normalizeH="0" baseline="0" noProof="0" dirty="0" err="1">
                <a:ln>
                  <a:noFill/>
                </a:ln>
                <a:solidFill>
                  <a:srgbClr val="545454"/>
                </a:solidFill>
                <a:effectLst/>
                <a:uLnTx/>
                <a:uFillTx/>
                <a:latin typeface="Euclid Circular B"/>
                <a:ea typeface="+mn-ea"/>
                <a:cs typeface="+mn-cs"/>
              </a:rPr>
              <a:t>rPFS</a:t>
            </a:r>
            <a:r>
              <a:rPr kumimoji="0" lang="en-US" sz="1800" b="0" i="0" u="none" strike="noStrike" kern="1200" cap="none" spc="0" normalizeH="0" baseline="0" noProof="0" dirty="0">
                <a:ln>
                  <a:noFill/>
                </a:ln>
                <a:solidFill>
                  <a:srgbClr val="545454"/>
                </a:solidFill>
                <a:effectLst/>
                <a:uLnTx/>
                <a:uFillTx/>
                <a:latin typeface="Euclid Circular B"/>
                <a:ea typeface="+mn-ea"/>
                <a:cs typeface="+mn-cs"/>
              </a:rPr>
              <a:t> per BICR of 9.5 </a:t>
            </a:r>
            <a:r>
              <a:rPr kumimoji="0" lang="en-US" sz="1800" b="0" i="0" u="none" strike="noStrike" kern="1200" cap="none" spc="0" normalizeH="0" baseline="0" noProof="0" dirty="0" err="1">
                <a:ln>
                  <a:noFill/>
                </a:ln>
                <a:solidFill>
                  <a:srgbClr val="545454"/>
                </a:solidFill>
                <a:effectLst/>
                <a:uLnTx/>
                <a:uFillTx/>
                <a:latin typeface="Euclid Circular B"/>
                <a:ea typeface="+mn-ea"/>
                <a:cs typeface="+mn-cs"/>
              </a:rPr>
              <a:t>mo</a:t>
            </a:r>
            <a:r>
              <a:rPr kumimoji="0" lang="en-US" sz="1800" b="0" i="0" u="none" strike="noStrike" kern="1200" cap="none" spc="0" normalizeH="0" baseline="0" noProof="0" dirty="0">
                <a:ln>
                  <a:noFill/>
                </a:ln>
                <a:solidFill>
                  <a:srgbClr val="545454"/>
                </a:solidFill>
                <a:effectLst/>
                <a:uLnTx/>
                <a:uFillTx/>
                <a:latin typeface="Euclid Circular B"/>
                <a:ea typeface="+mn-ea"/>
                <a:cs typeface="+mn-cs"/>
              </a:rPr>
              <a:t> for patients treated with </a:t>
            </a:r>
            <a:r>
              <a:rPr kumimoji="0" lang="en-US" sz="1800" b="0" i="0" u="none" strike="noStrike" kern="1200" cap="none" spc="0" normalizeH="0" baseline="30000" noProof="0" dirty="0">
                <a:ln>
                  <a:noFill/>
                </a:ln>
                <a:solidFill>
                  <a:srgbClr val="545454"/>
                </a:solidFill>
                <a:effectLst/>
                <a:uLnTx/>
                <a:uFillTx/>
                <a:latin typeface="Euclid Circular B"/>
                <a:ea typeface="+mn-ea"/>
                <a:cs typeface="+mn-cs"/>
              </a:rPr>
              <a:t>177</a:t>
            </a:r>
            <a:r>
              <a:rPr kumimoji="0" lang="en-US" sz="1800" b="0" i="0" u="none" strike="noStrike" kern="1200" cap="none" spc="0" normalizeH="0" baseline="0" noProof="0" dirty="0">
                <a:ln>
                  <a:noFill/>
                </a:ln>
                <a:solidFill>
                  <a:srgbClr val="545454"/>
                </a:solidFill>
                <a:effectLst/>
                <a:uLnTx/>
                <a:uFillTx/>
                <a:latin typeface="Euclid Circular B"/>
                <a:ea typeface="+mn-ea"/>
                <a:cs typeface="+mn-cs"/>
              </a:rPr>
              <a:t>Lu-PNT2002, compared to 6.0 months for patients treated with ARPI in the control arm, a statistically significant 29% reduction in the risk of radiographic progression or death (hazard ratio [HR] 0.71; </a:t>
            </a:r>
            <a:r>
              <a:rPr kumimoji="0" lang="en-US" sz="1800" b="0" i="1" u="none" strike="noStrike" kern="1200" cap="none" spc="0" normalizeH="0" baseline="0" noProof="0" dirty="0">
                <a:ln>
                  <a:noFill/>
                </a:ln>
                <a:solidFill>
                  <a:srgbClr val="545454"/>
                </a:solidFill>
                <a:effectLst/>
                <a:uLnTx/>
                <a:uFillTx/>
                <a:latin typeface="Euclid Circular B"/>
                <a:ea typeface="+mn-ea"/>
                <a:cs typeface="+mn-cs"/>
              </a:rPr>
              <a:t>p</a:t>
            </a:r>
            <a:r>
              <a:rPr kumimoji="0" lang="en-US" sz="1800" b="0" i="0" u="none" strike="noStrike" kern="1200" cap="none" spc="0" normalizeH="0" baseline="0" noProof="0" dirty="0">
                <a:ln>
                  <a:noFill/>
                </a:ln>
                <a:solidFill>
                  <a:srgbClr val="545454"/>
                </a:solidFill>
                <a:effectLst/>
                <a:uLnTx/>
                <a:uFillTx/>
                <a:latin typeface="Euclid Circular B"/>
                <a:ea typeface="+mn-ea"/>
                <a:cs typeface="+mn-cs"/>
              </a:rPr>
              <a:t>=0.0088).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454"/>
              </a:solidFill>
              <a:effectLst/>
              <a:uLnTx/>
              <a:uFillTx/>
              <a:latin typeface="Euclid Circular B"/>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454"/>
                </a:solidFill>
                <a:effectLst/>
                <a:uLnTx/>
                <a:uFillTx/>
                <a:latin typeface="Euclid Circular B"/>
                <a:ea typeface="+mn-ea"/>
                <a:cs typeface="+mn-cs"/>
              </a:rPr>
              <a:t>At the time of the analysis, interim overall survival (OS) results were immature (46% of protocol-specified target OS events reached), the HR was 1.11.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454"/>
              </a:solidFill>
              <a:effectLst/>
              <a:uLnTx/>
              <a:uFillTx/>
              <a:latin typeface="Euclid Circular B"/>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73206" y="5094245"/>
            <a:ext cx="11182350" cy="1666875"/>
          </a:xfrm>
          <a:prstGeom prst="rect">
            <a:avLst/>
          </a:prstGeom>
        </p:spPr>
      </p:pic>
      <p:sp>
        <p:nvSpPr>
          <p:cNvPr id="6" name="TextBox 5"/>
          <p:cNvSpPr txBox="1"/>
          <p:nvPr/>
        </p:nvSpPr>
        <p:spPr>
          <a:xfrm>
            <a:off x="498764" y="4447914"/>
            <a:ext cx="41646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84.6% cross-over at progression on control (does not count commercial cross-over)</a:t>
            </a:r>
          </a:p>
        </p:txBody>
      </p:sp>
    </p:spTree>
    <p:extLst>
      <p:ext uri="{BB962C8B-B14F-4D97-AF65-F5344CB8AC3E}">
        <p14:creationId xmlns:p14="http://schemas.microsoft.com/office/powerpoint/2010/main" val="140237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792225"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Optimizing the Management of Nonmetastatic Prostate Cancer — Dr </a:t>
            </a:r>
            <a:r>
              <a:rPr lang="en-US" sz="2500" dirty="0" err="1">
                <a:solidFill>
                  <a:schemeClr val="tx1"/>
                </a:solidFill>
              </a:rPr>
              <a:t>Dorff</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Evidence-Based Selection of Treatment for Metastatic Hormone-Sensitive Prostate Cancer — Dr Smith</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New Considerations with the Use of PARP Inhibitors for Metastatic Castration-Resistant Prostate Cancer (</a:t>
            </a:r>
            <a:r>
              <a:rPr lang="en-US" sz="2500" dirty="0" err="1">
                <a:solidFill>
                  <a:schemeClr val="tx1"/>
                </a:solidFill>
              </a:rPr>
              <a:t>mCRPC</a:t>
            </a:r>
            <a:r>
              <a:rPr lang="en-US" sz="2500" dirty="0">
                <a:solidFill>
                  <a:schemeClr val="tx1"/>
                </a:solidFill>
              </a:rPr>
              <a:t>) — Dr Agarwal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Role of Novel Radiopharmaceuticals for </a:t>
            </a:r>
            <a:r>
              <a:rPr lang="en-US" sz="2500" dirty="0" err="1">
                <a:solidFill>
                  <a:schemeClr val="tx1"/>
                </a:solidFill>
              </a:rPr>
              <a:t>mCRPC</a:t>
            </a:r>
            <a:r>
              <a:rPr lang="en-US" sz="2500" dirty="0">
                <a:solidFill>
                  <a:schemeClr val="tx1"/>
                </a:solidFill>
              </a:rPr>
              <a:t> — </a:t>
            </a:r>
            <a:br>
              <a:rPr lang="en-US" sz="2500" dirty="0">
                <a:solidFill>
                  <a:schemeClr val="tx1"/>
                </a:solidFill>
              </a:rPr>
            </a:br>
            <a:r>
              <a:rPr lang="en-US" sz="2500" dirty="0">
                <a:solidFill>
                  <a:schemeClr val="tx1"/>
                </a:solidFill>
              </a:rPr>
              <a:t>Dr Armstrong</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Promising Investigational Approaches for Patients with Prostate Cancer — Dr </a:t>
            </a:r>
            <a:r>
              <a:rPr lang="en-US" sz="2500" dirty="0" err="1">
                <a:solidFill>
                  <a:schemeClr val="tx1"/>
                </a:solidFill>
              </a:rPr>
              <a:t>Antonarakis</a:t>
            </a:r>
            <a:endParaRPr lang="en-US" sz="2500" dirty="0">
              <a:solidFill>
                <a:schemeClr val="tx1"/>
              </a:solidFill>
            </a:endParaRPr>
          </a:p>
        </p:txBody>
      </p:sp>
    </p:spTree>
    <p:extLst>
      <p:ext uri="{BB962C8B-B14F-4D97-AF65-F5344CB8AC3E}">
        <p14:creationId xmlns:p14="http://schemas.microsoft.com/office/powerpoint/2010/main" val="153271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8783" y="341320"/>
            <a:ext cx="10972800" cy="691079"/>
          </a:xfrm>
        </p:spPr>
        <p:txBody>
          <a:bodyPr>
            <a:normAutofit fontScale="90000"/>
          </a:bodyPr>
          <a:lstStyle/>
          <a:p>
            <a:r>
              <a:rPr lang="en-US" sz="3600" b="1" dirty="0" err="1">
                <a:solidFill>
                  <a:srgbClr val="C00000"/>
                </a:solidFill>
                <a:latin typeface="PT Serif" panose="020A0603040505020204" pitchFamily="18" charset="77"/>
              </a:rPr>
              <a:t>PSMAddition</a:t>
            </a:r>
            <a:r>
              <a:rPr lang="en-US" sz="3600" b="1" dirty="0">
                <a:solidFill>
                  <a:srgbClr val="C00000"/>
                </a:solidFill>
                <a:latin typeface="PT Serif" panose="020A0603040505020204" pitchFamily="18" charset="77"/>
              </a:rPr>
              <a:t>: Benefits of PSMA RLT in the </a:t>
            </a:r>
            <a:r>
              <a:rPr lang="en-US" sz="3600" b="1" dirty="0" err="1">
                <a:solidFill>
                  <a:srgbClr val="C00000"/>
                </a:solidFill>
                <a:latin typeface="PT Serif" panose="020A0603040505020204" pitchFamily="18" charset="77"/>
              </a:rPr>
              <a:t>mHSPC</a:t>
            </a:r>
            <a:r>
              <a:rPr lang="en-US" sz="3600" b="1" dirty="0">
                <a:solidFill>
                  <a:srgbClr val="C00000"/>
                </a:solidFill>
                <a:latin typeface="PT Serif" panose="020A0603040505020204" pitchFamily="18" charset="77"/>
              </a:rPr>
              <a:t> Setting</a:t>
            </a: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775"/>
          <a:stretch/>
        </p:blipFill>
        <p:spPr>
          <a:xfrm>
            <a:off x="291515" y="1574153"/>
            <a:ext cx="11608970" cy="3904113"/>
          </a:xfrm>
          <a:prstGeom prst="rect">
            <a:avLst/>
          </a:prstGeom>
        </p:spPr>
      </p:pic>
      <p:sp>
        <p:nvSpPr>
          <p:cNvPr id="5" name="TextBox 4"/>
          <p:cNvSpPr txBox="1"/>
          <p:nvPr/>
        </p:nvSpPr>
        <p:spPr>
          <a:xfrm>
            <a:off x="5641559" y="5647157"/>
            <a:ext cx="908881"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N=1144</a:t>
            </a:r>
          </a:p>
        </p:txBody>
      </p:sp>
      <p:sp>
        <p:nvSpPr>
          <p:cNvPr id="6" name="Rectangle 5"/>
          <p:cNvSpPr/>
          <p:nvPr/>
        </p:nvSpPr>
        <p:spPr>
          <a:xfrm>
            <a:off x="4915328" y="6020020"/>
            <a:ext cx="2361341" cy="64633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NCT04720157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Enrollment completed</a:t>
            </a:r>
          </a:p>
        </p:txBody>
      </p:sp>
      <p:sp>
        <p:nvSpPr>
          <p:cNvPr id="3" name="TextBox 2">
            <a:extLst>
              <a:ext uri="{FF2B5EF4-FFF2-40B4-BE49-F238E27FC236}">
                <a16:creationId xmlns:a16="http://schemas.microsoft.com/office/drawing/2014/main" id="{546E71A9-EBA1-2CD5-8D19-E893CA88D390}"/>
              </a:ext>
            </a:extLst>
          </p:cNvPr>
          <p:cNvSpPr txBox="1"/>
          <p:nvPr/>
        </p:nvSpPr>
        <p:spPr>
          <a:xfrm>
            <a:off x="8338657" y="6512462"/>
            <a:ext cx="36995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Tagawa ST et al. ASCO 2023;Abstract TPS5116.</a:t>
            </a:r>
          </a:p>
        </p:txBody>
      </p:sp>
    </p:spTree>
    <p:extLst>
      <p:ext uri="{BB962C8B-B14F-4D97-AF65-F5344CB8AC3E}">
        <p14:creationId xmlns:p14="http://schemas.microsoft.com/office/powerpoint/2010/main" val="3450950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6484" y="205188"/>
            <a:ext cx="11147316" cy="996982"/>
          </a:xfrm>
        </p:spPr>
        <p:txBody>
          <a:bodyPr/>
          <a:lstStyle/>
          <a:p>
            <a:r>
              <a:rPr lang="en-US" dirty="0">
                <a:solidFill>
                  <a:srgbClr val="C00000"/>
                </a:solidFill>
              </a:rPr>
              <a:t>177Lu-PSMA-617 Combination Therapy: </a:t>
            </a:r>
            <a:r>
              <a:rPr lang="en-US" dirty="0" err="1">
                <a:solidFill>
                  <a:srgbClr val="C00000"/>
                </a:solidFill>
              </a:rPr>
              <a:t>LuPARP</a:t>
            </a:r>
            <a:endParaRPr lang="en-US"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206484" y="1493116"/>
            <a:ext cx="5007629" cy="3162011"/>
          </a:xfrm>
          <a:prstGeom prst="rect">
            <a:avLst/>
          </a:prstGeom>
        </p:spPr>
      </p:pic>
      <p:pic>
        <p:nvPicPr>
          <p:cNvPr id="5" name="Picture 4"/>
          <p:cNvPicPr>
            <a:picLocks noChangeAspect="1"/>
          </p:cNvPicPr>
          <p:nvPr/>
        </p:nvPicPr>
        <p:blipFill>
          <a:blip r:embed="rId3"/>
          <a:stretch>
            <a:fillRect/>
          </a:stretch>
        </p:blipFill>
        <p:spPr>
          <a:xfrm>
            <a:off x="5273380" y="1565202"/>
            <a:ext cx="6918620" cy="3017838"/>
          </a:xfrm>
          <a:prstGeom prst="rect">
            <a:avLst/>
          </a:prstGeom>
        </p:spPr>
      </p:pic>
      <p:pic>
        <p:nvPicPr>
          <p:cNvPr id="6" name="Picture 5"/>
          <p:cNvPicPr>
            <a:picLocks noChangeAspect="1"/>
          </p:cNvPicPr>
          <p:nvPr/>
        </p:nvPicPr>
        <p:blipFill rotWithShape="1">
          <a:blip r:embed="rId4"/>
          <a:srcRect t="11376"/>
          <a:stretch/>
        </p:blipFill>
        <p:spPr>
          <a:xfrm>
            <a:off x="371260" y="4655126"/>
            <a:ext cx="2724009" cy="2202873"/>
          </a:xfrm>
          <a:prstGeom prst="rect">
            <a:avLst/>
          </a:prstGeom>
        </p:spPr>
      </p:pic>
      <p:pic>
        <p:nvPicPr>
          <p:cNvPr id="7" name="Picture 6"/>
          <p:cNvPicPr>
            <a:picLocks noChangeAspect="1"/>
          </p:cNvPicPr>
          <p:nvPr/>
        </p:nvPicPr>
        <p:blipFill>
          <a:blip r:embed="rId5"/>
          <a:stretch>
            <a:fillRect/>
          </a:stretch>
        </p:blipFill>
        <p:spPr>
          <a:xfrm>
            <a:off x="3000894" y="4746048"/>
            <a:ext cx="2057573" cy="1878654"/>
          </a:xfrm>
          <a:prstGeom prst="rect">
            <a:avLst/>
          </a:prstGeom>
        </p:spPr>
      </p:pic>
      <p:pic>
        <p:nvPicPr>
          <p:cNvPr id="8" name="Picture 7"/>
          <p:cNvPicPr>
            <a:picLocks noChangeAspect="1"/>
          </p:cNvPicPr>
          <p:nvPr/>
        </p:nvPicPr>
        <p:blipFill rotWithShape="1">
          <a:blip r:embed="rId6"/>
          <a:srcRect b="42688"/>
          <a:stretch/>
        </p:blipFill>
        <p:spPr>
          <a:xfrm>
            <a:off x="4996769" y="4717938"/>
            <a:ext cx="4010025" cy="1934874"/>
          </a:xfrm>
          <a:prstGeom prst="rect">
            <a:avLst/>
          </a:prstGeom>
        </p:spPr>
      </p:pic>
      <p:pic>
        <p:nvPicPr>
          <p:cNvPr id="9" name="Picture 8"/>
          <p:cNvPicPr>
            <a:picLocks noChangeAspect="1"/>
          </p:cNvPicPr>
          <p:nvPr/>
        </p:nvPicPr>
        <p:blipFill rotWithShape="1">
          <a:blip r:embed="rId6"/>
          <a:srcRect l="4334" t="58194" r="8637"/>
          <a:stretch/>
        </p:blipFill>
        <p:spPr>
          <a:xfrm>
            <a:off x="8869681" y="5028929"/>
            <a:ext cx="3322320" cy="1378192"/>
          </a:xfrm>
          <a:prstGeom prst="rect">
            <a:avLst/>
          </a:prstGeom>
        </p:spPr>
      </p:pic>
      <p:sp>
        <p:nvSpPr>
          <p:cNvPr id="10" name="TextBox 9"/>
          <p:cNvSpPr txBox="1"/>
          <p:nvPr/>
        </p:nvSpPr>
        <p:spPr>
          <a:xfrm>
            <a:off x="8179724" y="6508865"/>
            <a:ext cx="39152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47% cleared all CTCs; 87% cleared all PSMA+ CTCs</a:t>
            </a:r>
          </a:p>
        </p:txBody>
      </p:sp>
      <p:sp>
        <p:nvSpPr>
          <p:cNvPr id="11" name="TextBox 10"/>
          <p:cNvSpPr txBox="1"/>
          <p:nvPr/>
        </p:nvSpPr>
        <p:spPr>
          <a:xfrm>
            <a:off x="1688223" y="4946073"/>
            <a:ext cx="12302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PSA50 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ORR 78%</a:t>
            </a:r>
          </a:p>
        </p:txBody>
      </p:sp>
      <p:sp>
        <p:nvSpPr>
          <p:cNvPr id="12" name="TextBox 11"/>
          <p:cNvSpPr txBox="1"/>
          <p:nvPr/>
        </p:nvSpPr>
        <p:spPr>
          <a:xfrm>
            <a:off x="2600500" y="971272"/>
            <a:ext cx="72985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DLTs, RP2D is olaparib 300 mg BID days -4 to +18 of each 6-weekly cycle</a:t>
            </a:r>
          </a:p>
        </p:txBody>
      </p:sp>
      <p:sp>
        <p:nvSpPr>
          <p:cNvPr id="13" name="TextBox 12"/>
          <p:cNvSpPr txBox="1"/>
          <p:nvPr/>
        </p:nvSpPr>
        <p:spPr>
          <a:xfrm>
            <a:off x="8611986" y="58189"/>
            <a:ext cx="34830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Sandhu GU 2023 abstract 5005</a:t>
            </a:r>
          </a:p>
        </p:txBody>
      </p:sp>
    </p:spTree>
    <p:extLst>
      <p:ext uri="{BB962C8B-B14F-4D97-AF65-F5344CB8AC3E}">
        <p14:creationId xmlns:p14="http://schemas.microsoft.com/office/powerpoint/2010/main" val="3575858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solidFill>
                  <a:srgbClr val="C00000"/>
                </a:solidFill>
              </a:rPr>
              <a:t>ENZA-p: Synergy with ARSI Therapy?</a:t>
            </a:r>
          </a:p>
        </p:txBody>
      </p:sp>
      <p:pic>
        <p:nvPicPr>
          <p:cNvPr id="4" name="Content Placeholder 3"/>
          <p:cNvPicPr>
            <a:picLocks noGrp="1" noChangeAspect="1"/>
          </p:cNvPicPr>
          <p:nvPr>
            <p:ph idx="1"/>
          </p:nvPr>
        </p:nvPicPr>
        <p:blipFill>
          <a:blip r:embed="rId2"/>
          <a:stretch>
            <a:fillRect/>
          </a:stretch>
        </p:blipFill>
        <p:spPr>
          <a:xfrm>
            <a:off x="191193" y="968115"/>
            <a:ext cx="5778926" cy="2854551"/>
          </a:xfrm>
          <a:prstGeom prst="rect">
            <a:avLst/>
          </a:prstGeom>
        </p:spPr>
      </p:pic>
      <p:sp>
        <p:nvSpPr>
          <p:cNvPr id="5" name="TextBox 4"/>
          <p:cNvSpPr txBox="1"/>
          <p:nvPr/>
        </p:nvSpPr>
        <p:spPr>
          <a:xfrm>
            <a:off x="249381" y="3822666"/>
            <a:ext cx="57207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SUVmax</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&gt;15 at one site, &gt;10 at all sites PLUS 2 adverse prognostic factors</a:t>
            </a:r>
          </a:p>
        </p:txBody>
      </p:sp>
      <p:pic>
        <p:nvPicPr>
          <p:cNvPr id="6" name="Picture 5"/>
          <p:cNvPicPr>
            <a:picLocks noChangeAspect="1"/>
          </p:cNvPicPr>
          <p:nvPr/>
        </p:nvPicPr>
        <p:blipFill>
          <a:blip r:embed="rId3"/>
          <a:stretch>
            <a:fillRect/>
          </a:stretch>
        </p:blipFill>
        <p:spPr>
          <a:xfrm>
            <a:off x="5906365" y="968115"/>
            <a:ext cx="2783188" cy="2854551"/>
          </a:xfrm>
          <a:prstGeom prst="rect">
            <a:avLst/>
          </a:prstGeom>
        </p:spPr>
      </p:pic>
      <p:pic>
        <p:nvPicPr>
          <p:cNvPr id="7" name="Picture 6"/>
          <p:cNvPicPr>
            <a:picLocks noChangeAspect="1"/>
          </p:cNvPicPr>
          <p:nvPr/>
        </p:nvPicPr>
        <p:blipFill>
          <a:blip r:embed="rId4"/>
          <a:stretch>
            <a:fillRect/>
          </a:stretch>
        </p:blipFill>
        <p:spPr>
          <a:xfrm>
            <a:off x="2880657" y="4213570"/>
            <a:ext cx="5808895" cy="2586262"/>
          </a:xfrm>
          <a:prstGeom prst="rect">
            <a:avLst/>
          </a:prstGeom>
        </p:spPr>
      </p:pic>
      <p:sp>
        <p:nvSpPr>
          <p:cNvPr id="8" name="TextBox 7"/>
          <p:cNvSpPr txBox="1"/>
          <p:nvPr/>
        </p:nvSpPr>
        <p:spPr>
          <a:xfrm>
            <a:off x="9085811" y="2094807"/>
            <a:ext cx="246056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Patient 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11-14% prior abiraterone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52-58% de novo M1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53-56% prior docetaxel for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mHSPC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2-4 doses given adaptively based on PSMA PET response, with further dosing only for those with PSMA-avid persistent 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91193" y="4979324"/>
            <a:ext cx="21529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Emmett L et al ESMO 2023 LBA84</a:t>
            </a:r>
          </a:p>
        </p:txBody>
      </p:sp>
    </p:spTree>
    <p:extLst>
      <p:ext uri="{BB962C8B-B14F-4D97-AF65-F5344CB8AC3E}">
        <p14:creationId xmlns:p14="http://schemas.microsoft.com/office/powerpoint/2010/main" val="66322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4473"/>
            <a:ext cx="10515600" cy="1325563"/>
          </a:xfrm>
        </p:spPr>
        <p:txBody>
          <a:bodyPr/>
          <a:lstStyle/>
          <a:p>
            <a:r>
              <a:rPr lang="en-US">
                <a:solidFill>
                  <a:srgbClr val="C00000"/>
                </a:solidFill>
              </a:rPr>
              <a:t>ENZA-p </a:t>
            </a:r>
            <a:r>
              <a:rPr lang="en-US" dirty="0">
                <a:solidFill>
                  <a:srgbClr val="C00000"/>
                </a:solidFill>
              </a:rPr>
              <a:t>Results</a:t>
            </a:r>
          </a:p>
        </p:txBody>
      </p:sp>
      <p:pic>
        <p:nvPicPr>
          <p:cNvPr id="4" name="Content Placeholder 3"/>
          <p:cNvPicPr>
            <a:picLocks noGrp="1" noChangeAspect="1"/>
          </p:cNvPicPr>
          <p:nvPr>
            <p:ph idx="1"/>
          </p:nvPr>
        </p:nvPicPr>
        <p:blipFill>
          <a:blip r:embed="rId2"/>
          <a:stretch>
            <a:fillRect/>
          </a:stretch>
        </p:blipFill>
        <p:spPr>
          <a:xfrm>
            <a:off x="1110336" y="1330036"/>
            <a:ext cx="10193195" cy="5228706"/>
          </a:xfrm>
          <a:prstGeom prst="rect">
            <a:avLst/>
          </a:prstGeom>
        </p:spPr>
      </p:pic>
      <p:sp>
        <p:nvSpPr>
          <p:cNvPr id="5" name="TextBox 4"/>
          <p:cNvSpPr txBox="1"/>
          <p:nvPr/>
        </p:nvSpPr>
        <p:spPr>
          <a:xfrm>
            <a:off x="6425738" y="199505"/>
            <a:ext cx="50624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PSA50 93% (combo) vs 68%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enza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Similar adverse event profile except slightly more dry mouth (40% vs 10%) and anemia (14% vs 3%)</a:t>
            </a:r>
          </a:p>
        </p:txBody>
      </p:sp>
    </p:spTree>
    <p:extLst>
      <p:ext uri="{BB962C8B-B14F-4D97-AF65-F5344CB8AC3E}">
        <p14:creationId xmlns:p14="http://schemas.microsoft.com/office/powerpoint/2010/main" val="54948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0" y="152400"/>
            <a:ext cx="9144000" cy="1066800"/>
          </a:xfrm>
        </p:spPr>
        <p:txBody>
          <a:bodyPr>
            <a:normAutofit fontScale="90000"/>
          </a:bodyPr>
          <a:lstStyle/>
          <a:p>
            <a:r>
              <a:rPr lang="en-US" altLang="en-US" sz="3600" b="1" dirty="0"/>
              <a:t>Radio-conjugates: PSMA targeted alpha emitters (Actinium-225) as 9</a:t>
            </a:r>
            <a:r>
              <a:rPr lang="en-US" altLang="en-US" sz="3600" b="1" baseline="30000" dirty="0"/>
              <a:t>th</a:t>
            </a:r>
            <a:r>
              <a:rPr lang="en-US" altLang="en-US" sz="3600" b="1" dirty="0"/>
              <a:t> line treatment</a:t>
            </a:r>
            <a:br>
              <a:rPr lang="en-US" altLang="en-US" sz="3600" b="1" dirty="0"/>
            </a:br>
            <a:r>
              <a:rPr lang="en-US" altLang="en-US" sz="2000" b="1" dirty="0" err="1"/>
              <a:t>Kratochwil</a:t>
            </a:r>
            <a:r>
              <a:rPr lang="en-US" altLang="en-US" sz="2000" b="1" dirty="0"/>
              <a:t> et a. J </a:t>
            </a:r>
            <a:r>
              <a:rPr lang="en-US" altLang="en-US" sz="2000" b="1" dirty="0" err="1"/>
              <a:t>Nuc</a:t>
            </a:r>
            <a:r>
              <a:rPr lang="en-US" altLang="en-US" sz="2000" b="1" dirty="0"/>
              <a:t> Med 57: 1-4, 2016 </a:t>
            </a:r>
          </a:p>
        </p:txBody>
      </p:sp>
      <p:pic>
        <p:nvPicPr>
          <p:cNvPr id="1741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76600" y="1447800"/>
            <a:ext cx="7391400" cy="5257800"/>
          </a:xfrm>
        </p:spPr>
      </p:pic>
      <p:pic>
        <p:nvPicPr>
          <p:cNvPr id="174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1981200"/>
            <a:ext cx="1905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ight Arrow 2"/>
          <p:cNvSpPr>
            <a:spLocks noChangeArrowheads="1"/>
          </p:cNvSpPr>
          <p:nvPr/>
        </p:nvSpPr>
        <p:spPr bwMode="auto">
          <a:xfrm>
            <a:off x="2438400" y="6096000"/>
            <a:ext cx="1143000" cy="304800"/>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7833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noChangeArrowheads="1"/>
          </p:cNvSpPr>
          <p:nvPr>
            <p:ph type="title"/>
          </p:nvPr>
        </p:nvSpPr>
        <p:spPr>
          <a:xfrm>
            <a:off x="2117333" y="104454"/>
            <a:ext cx="7772400" cy="609600"/>
          </a:xfrm>
        </p:spPr>
        <p:txBody>
          <a:bodyPr/>
          <a:lstStyle/>
          <a:p>
            <a:pPr algn="ctr"/>
            <a:r>
              <a:rPr lang="en-US" altLang="en-US" sz="3600" b="1"/>
              <a:t>Current CRPC Alpha Programs</a:t>
            </a:r>
          </a:p>
        </p:txBody>
      </p:sp>
      <p:sp>
        <p:nvSpPr>
          <p:cNvPr id="22531" name="Content Placeholder 2"/>
          <p:cNvSpPr>
            <a:spLocks noGrp="1" noChangeArrowheads="1"/>
          </p:cNvSpPr>
          <p:nvPr>
            <p:ph idx="1"/>
          </p:nvPr>
        </p:nvSpPr>
        <p:spPr>
          <a:xfrm>
            <a:off x="1167320" y="685800"/>
            <a:ext cx="8581417" cy="5181600"/>
          </a:xfrm>
        </p:spPr>
        <p:txBody>
          <a:bodyPr>
            <a:noAutofit/>
          </a:bodyPr>
          <a:lstStyle/>
          <a:p>
            <a:pPr marL="0" indent="0">
              <a:buNone/>
            </a:pPr>
            <a:r>
              <a:rPr lang="en-US" altLang="en-US" sz="2300" b="1" u="sng" dirty="0"/>
              <a:t>Antibodies</a:t>
            </a:r>
          </a:p>
          <a:p>
            <a:pPr lvl="1"/>
            <a:r>
              <a:rPr lang="en-US" altLang="en-US" sz="2300" dirty="0"/>
              <a:t>J591-single dose phase I complete and “underway”</a:t>
            </a:r>
          </a:p>
          <a:p>
            <a:pPr lvl="1"/>
            <a:r>
              <a:rPr lang="en-US" altLang="en-US" sz="2300" dirty="0"/>
              <a:t>PSMA TTC antibody-Th-227 complete</a:t>
            </a:r>
          </a:p>
          <a:p>
            <a:pPr lvl="1"/>
            <a:r>
              <a:rPr lang="en-US" altLang="en-US" sz="2300" dirty="0"/>
              <a:t>Anti-HK2-Ac-225 Phase I underway</a:t>
            </a:r>
          </a:p>
          <a:p>
            <a:pPr lvl="1"/>
            <a:r>
              <a:rPr lang="en-US" altLang="en-US" sz="2300" dirty="0"/>
              <a:t>IGF1R-Ac-225 Phase I underway</a:t>
            </a:r>
          </a:p>
          <a:p>
            <a:pPr lvl="1"/>
            <a:r>
              <a:rPr lang="en-US" altLang="en-US" sz="2300" dirty="0"/>
              <a:t>J592 PSMA (Cu-64 imaging lead in)</a:t>
            </a:r>
          </a:p>
          <a:p>
            <a:pPr lvl="1"/>
            <a:r>
              <a:rPr lang="en-US" altLang="en-US" sz="2300" dirty="0"/>
              <a:t>PSMA TTC Antibody-Ac-225 close</a:t>
            </a:r>
          </a:p>
          <a:p>
            <a:pPr marL="0" indent="0">
              <a:buNone/>
            </a:pPr>
            <a:r>
              <a:rPr lang="en-US" altLang="en-US" sz="2300" b="1" u="sng" dirty="0"/>
              <a:t>Small molecules</a:t>
            </a:r>
          </a:p>
          <a:p>
            <a:pPr lvl="1"/>
            <a:r>
              <a:rPr lang="en-US" altLang="en-US" sz="2300" dirty="0"/>
              <a:t>PSMA-617-Ac-225 underway</a:t>
            </a:r>
          </a:p>
          <a:p>
            <a:pPr lvl="1"/>
            <a:r>
              <a:rPr lang="en-US" altLang="en-US" sz="2300" dirty="0"/>
              <a:t>“PSMA I&amp;T”-Ac-225 Phase I underway</a:t>
            </a:r>
          </a:p>
          <a:p>
            <a:pPr lvl="1"/>
            <a:r>
              <a:rPr lang="en-US" altLang="en-US" sz="2300" dirty="0"/>
              <a:t>“PSMA albumin binder”-Ac-225 underway</a:t>
            </a:r>
          </a:p>
          <a:p>
            <a:pPr lvl="1"/>
            <a:r>
              <a:rPr lang="en-US" altLang="en-US" sz="2300" dirty="0"/>
              <a:t>PNT2001 PSMA-Ac-225 close</a:t>
            </a:r>
          </a:p>
          <a:p>
            <a:pPr lvl="1"/>
            <a:r>
              <a:rPr lang="en-US" altLang="en-US" sz="2300" dirty="0"/>
              <a:t>“PSMA albumin binder”-Ac-225 close</a:t>
            </a:r>
          </a:p>
          <a:p>
            <a:pPr lvl="1"/>
            <a:r>
              <a:rPr lang="en-US" altLang="en-US" sz="2300" dirty="0"/>
              <a:t>PSMA NRG-001-Pb-212 close</a:t>
            </a:r>
          </a:p>
          <a:p>
            <a:pPr lvl="1"/>
            <a:r>
              <a:rPr lang="en-US" altLang="en-US" sz="2300" dirty="0"/>
              <a:t>ADVC001-Pb-212 close</a:t>
            </a:r>
          </a:p>
          <a:p>
            <a:pPr lvl="1"/>
            <a:r>
              <a:rPr lang="en-US" altLang="en-US" sz="2300" dirty="0"/>
              <a:t>PMI21-At-211 close</a:t>
            </a:r>
          </a:p>
          <a:p>
            <a:pPr lvl="1"/>
            <a:endParaRPr lang="en-US" altLang="en-US" sz="2300" dirty="0"/>
          </a:p>
          <a:p>
            <a:pPr lvl="1"/>
            <a:endParaRPr lang="en-US" altLang="en-US" sz="2300" dirty="0"/>
          </a:p>
          <a:p>
            <a:endParaRPr lang="en-US" altLang="en-US" sz="2300" dirty="0"/>
          </a:p>
        </p:txBody>
      </p:sp>
    </p:spTree>
    <p:extLst>
      <p:ext uri="{BB962C8B-B14F-4D97-AF65-F5344CB8AC3E}">
        <p14:creationId xmlns:p14="http://schemas.microsoft.com/office/powerpoint/2010/main" val="135442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133600" y="457200"/>
          <a:ext cx="8382000" cy="6096000"/>
        </p:xfrm>
        <a:graphic>
          <a:graphicData uri="http://schemas.openxmlformats.org/drawingml/2006/table">
            <a:tbl>
              <a:tblPr firstRow="1" bandRow="1">
                <a:tableStyleId>{5C22544A-7EE6-4342-B048-85BDC9FD1C3A}</a:tableStyleId>
              </a:tblPr>
              <a:tblGrid>
                <a:gridCol w="1554725">
                  <a:extLst>
                    <a:ext uri="{9D8B030D-6E8A-4147-A177-3AD203B41FA5}">
                      <a16:colId xmlns:a16="http://schemas.microsoft.com/office/drawing/2014/main" val="20000"/>
                    </a:ext>
                  </a:extLst>
                </a:gridCol>
                <a:gridCol w="1645676">
                  <a:extLst>
                    <a:ext uri="{9D8B030D-6E8A-4147-A177-3AD203B41FA5}">
                      <a16:colId xmlns:a16="http://schemas.microsoft.com/office/drawing/2014/main" val="20001"/>
                    </a:ext>
                  </a:extLst>
                </a:gridCol>
                <a:gridCol w="1211178">
                  <a:extLst>
                    <a:ext uri="{9D8B030D-6E8A-4147-A177-3AD203B41FA5}">
                      <a16:colId xmlns:a16="http://schemas.microsoft.com/office/drawing/2014/main" val="20002"/>
                    </a:ext>
                  </a:extLst>
                </a:gridCol>
                <a:gridCol w="1249947">
                  <a:extLst>
                    <a:ext uri="{9D8B030D-6E8A-4147-A177-3AD203B41FA5}">
                      <a16:colId xmlns:a16="http://schemas.microsoft.com/office/drawing/2014/main" val="20003"/>
                    </a:ext>
                  </a:extLst>
                </a:gridCol>
                <a:gridCol w="1544053">
                  <a:extLst>
                    <a:ext uri="{9D8B030D-6E8A-4147-A177-3AD203B41FA5}">
                      <a16:colId xmlns:a16="http://schemas.microsoft.com/office/drawing/2014/main" val="20004"/>
                    </a:ext>
                  </a:extLst>
                </a:gridCol>
                <a:gridCol w="1176421">
                  <a:extLst>
                    <a:ext uri="{9D8B030D-6E8A-4147-A177-3AD203B41FA5}">
                      <a16:colId xmlns:a16="http://schemas.microsoft.com/office/drawing/2014/main" val="20005"/>
                    </a:ext>
                  </a:extLst>
                </a:gridCol>
              </a:tblGrid>
              <a:tr h="761530">
                <a:tc>
                  <a:txBody>
                    <a:bodyPr/>
                    <a:lstStyle/>
                    <a:p>
                      <a:r>
                        <a:rPr lang="en-US" sz="1800" b="1" dirty="0">
                          <a:solidFill>
                            <a:schemeClr val="bg2"/>
                          </a:solidFill>
                        </a:rPr>
                        <a:t>Radionuclide</a:t>
                      </a:r>
                    </a:p>
                  </a:txBody>
                  <a:tcPr marT="45714" marB="45714"/>
                </a:tc>
                <a:tc>
                  <a:txBody>
                    <a:bodyPr/>
                    <a:lstStyle/>
                    <a:p>
                      <a:r>
                        <a:rPr lang="en-US" sz="1800" b="1" dirty="0">
                          <a:solidFill>
                            <a:schemeClr val="bg2"/>
                          </a:solidFill>
                        </a:rPr>
                        <a:t>Chelate</a:t>
                      </a:r>
                    </a:p>
                  </a:txBody>
                  <a:tcPr marT="45714" marB="45714"/>
                </a:tc>
                <a:tc>
                  <a:txBody>
                    <a:bodyPr/>
                    <a:lstStyle/>
                    <a:p>
                      <a:r>
                        <a:rPr lang="en-US" sz="1800" b="1" dirty="0">
                          <a:solidFill>
                            <a:schemeClr val="bg2"/>
                          </a:solidFill>
                        </a:rPr>
                        <a:t>Half</a:t>
                      </a:r>
                      <a:r>
                        <a:rPr lang="en-US" sz="1800" b="1" baseline="0" dirty="0">
                          <a:solidFill>
                            <a:schemeClr val="bg2"/>
                          </a:solidFill>
                        </a:rPr>
                        <a:t> life</a:t>
                      </a:r>
                      <a:endParaRPr lang="en-US" sz="1800" b="1" dirty="0">
                        <a:solidFill>
                          <a:schemeClr val="bg2"/>
                        </a:solidFill>
                      </a:endParaRPr>
                    </a:p>
                  </a:txBody>
                  <a:tcPr marT="45714" marB="45714"/>
                </a:tc>
                <a:tc>
                  <a:txBody>
                    <a:bodyPr/>
                    <a:lstStyle/>
                    <a:p>
                      <a:r>
                        <a:rPr lang="en-US" sz="1800" b="1" dirty="0">
                          <a:solidFill>
                            <a:schemeClr val="bg2"/>
                          </a:solidFill>
                        </a:rPr>
                        <a:t>Total</a:t>
                      </a:r>
                      <a:r>
                        <a:rPr lang="en-US" sz="1800" b="1" baseline="0" dirty="0">
                          <a:solidFill>
                            <a:schemeClr val="bg2"/>
                          </a:solidFill>
                        </a:rPr>
                        <a:t> alpha</a:t>
                      </a:r>
                      <a:endParaRPr lang="en-US" sz="1800" b="1" dirty="0">
                        <a:solidFill>
                          <a:schemeClr val="bg2"/>
                        </a:solidFill>
                      </a:endParaRPr>
                    </a:p>
                  </a:txBody>
                  <a:tcPr marT="45714" marB="45714"/>
                </a:tc>
                <a:tc>
                  <a:txBody>
                    <a:bodyPr/>
                    <a:lstStyle/>
                    <a:p>
                      <a:r>
                        <a:rPr lang="en-US" sz="1800" b="1" dirty="0">
                          <a:solidFill>
                            <a:schemeClr val="bg2"/>
                          </a:solidFill>
                        </a:rPr>
                        <a:t>“Long lived”</a:t>
                      </a:r>
                    </a:p>
                    <a:p>
                      <a:r>
                        <a:rPr lang="en-US" sz="1800" b="1" dirty="0">
                          <a:solidFill>
                            <a:schemeClr val="bg2"/>
                          </a:solidFill>
                        </a:rPr>
                        <a:t>Intermediate</a:t>
                      </a:r>
                    </a:p>
                  </a:txBody>
                  <a:tcPr marT="45714" marB="45714"/>
                </a:tc>
                <a:tc>
                  <a:txBody>
                    <a:bodyPr/>
                    <a:lstStyle/>
                    <a:p>
                      <a:r>
                        <a:rPr lang="en-US" sz="1800" b="1" dirty="0">
                          <a:solidFill>
                            <a:schemeClr val="bg2"/>
                          </a:solidFill>
                        </a:rPr>
                        <a:t>Final</a:t>
                      </a:r>
                    </a:p>
                  </a:txBody>
                  <a:tcPr marT="45714" marB="45714"/>
                </a:tc>
                <a:extLst>
                  <a:ext uri="{0D108BD9-81ED-4DB2-BD59-A6C34878D82A}">
                    <a16:rowId xmlns:a16="http://schemas.microsoft.com/office/drawing/2014/main" val="10000"/>
                  </a:ext>
                </a:extLst>
              </a:tr>
              <a:tr h="457501">
                <a:tc>
                  <a:txBody>
                    <a:bodyPr/>
                    <a:lstStyle/>
                    <a:p>
                      <a:r>
                        <a:rPr lang="en-US" sz="1600" b="1" dirty="0"/>
                        <a:t>Terbium-149</a:t>
                      </a:r>
                    </a:p>
                  </a:txBody>
                  <a:tcPr marT="45714" marB="45714"/>
                </a:tc>
                <a:tc>
                  <a:txBody>
                    <a:bodyPr/>
                    <a:lstStyle/>
                    <a:p>
                      <a:r>
                        <a:rPr lang="en-US" sz="1600" b="1" dirty="0"/>
                        <a:t>DOTA</a:t>
                      </a:r>
                    </a:p>
                  </a:txBody>
                  <a:tcPr marT="45714" marB="45714"/>
                </a:tc>
                <a:tc>
                  <a:txBody>
                    <a:bodyPr/>
                    <a:lstStyle/>
                    <a:p>
                      <a:r>
                        <a:rPr lang="en-US" sz="1600" b="1" dirty="0"/>
                        <a:t>4.1 hours</a:t>
                      </a:r>
                    </a:p>
                  </a:txBody>
                  <a:tcPr marT="45714" marB="45714"/>
                </a:tc>
                <a:tc>
                  <a:txBody>
                    <a:bodyPr/>
                    <a:lstStyle/>
                    <a:p>
                      <a:r>
                        <a:rPr lang="en-US" sz="1600" b="1" dirty="0"/>
                        <a:t>1 alpha </a:t>
                      </a:r>
                    </a:p>
                  </a:txBody>
                  <a:tcPr marT="45714" marB="45714"/>
                </a:tc>
                <a:tc>
                  <a:txBody>
                    <a:bodyPr/>
                    <a:lstStyle/>
                    <a:p>
                      <a:endParaRPr lang="en-US" sz="1600" b="1" dirty="0"/>
                    </a:p>
                  </a:txBody>
                  <a:tcPr marT="45714" marB="45714"/>
                </a:tc>
                <a:tc>
                  <a:txBody>
                    <a:bodyPr/>
                    <a:lstStyle/>
                    <a:p>
                      <a:r>
                        <a:rPr lang="en-US" sz="1600" b="1" dirty="0"/>
                        <a:t>Nd-145</a:t>
                      </a:r>
                    </a:p>
                  </a:txBody>
                  <a:tcPr marT="45714" marB="45714"/>
                </a:tc>
                <a:extLst>
                  <a:ext uri="{0D108BD9-81ED-4DB2-BD59-A6C34878D82A}">
                    <a16:rowId xmlns:a16="http://schemas.microsoft.com/office/drawing/2014/main" val="10001"/>
                  </a:ext>
                </a:extLst>
              </a:tr>
              <a:tr h="579128">
                <a:tc>
                  <a:txBody>
                    <a:bodyPr/>
                    <a:lstStyle/>
                    <a:p>
                      <a:r>
                        <a:rPr lang="en-US" sz="1600" b="1" dirty="0"/>
                        <a:t>Astatine-211</a:t>
                      </a:r>
                    </a:p>
                  </a:txBody>
                  <a:tcPr marT="45714" marB="45714"/>
                </a:tc>
                <a:tc>
                  <a:txBody>
                    <a:bodyPr/>
                    <a:lstStyle/>
                    <a:p>
                      <a:r>
                        <a:rPr lang="en-US" sz="1600" b="1" dirty="0"/>
                        <a:t>Halogen</a:t>
                      </a:r>
                      <a:r>
                        <a:rPr lang="en-US" sz="1600" b="1" baseline="0" dirty="0"/>
                        <a:t> chemistry</a:t>
                      </a:r>
                      <a:endParaRPr lang="en-US" sz="1600" b="1" dirty="0"/>
                    </a:p>
                  </a:txBody>
                  <a:tcPr marT="45714" marB="45714"/>
                </a:tc>
                <a:tc>
                  <a:txBody>
                    <a:bodyPr/>
                    <a:lstStyle/>
                    <a:p>
                      <a:r>
                        <a:rPr lang="en-US" sz="1600" b="1" dirty="0"/>
                        <a:t>7.2 hours</a:t>
                      </a:r>
                    </a:p>
                  </a:txBody>
                  <a:tcPr marT="45714" marB="45714"/>
                </a:tc>
                <a:tc>
                  <a:txBody>
                    <a:bodyPr/>
                    <a:lstStyle/>
                    <a:p>
                      <a:r>
                        <a:rPr lang="en-US" sz="1600" b="1" dirty="0"/>
                        <a:t>1 alpha</a:t>
                      </a:r>
                    </a:p>
                  </a:txBody>
                  <a:tcPr marT="45714" marB="45714"/>
                </a:tc>
                <a:tc>
                  <a:txBody>
                    <a:bodyPr/>
                    <a:lstStyle/>
                    <a:p>
                      <a:endParaRPr lang="en-US" sz="1600" b="1" dirty="0"/>
                    </a:p>
                  </a:txBody>
                  <a:tcPr marT="45714" marB="45714"/>
                </a:tc>
                <a:tc>
                  <a:txBody>
                    <a:bodyPr/>
                    <a:lstStyle/>
                    <a:p>
                      <a:r>
                        <a:rPr lang="en-US" sz="1600" b="1" dirty="0"/>
                        <a:t>Pb-207</a:t>
                      </a:r>
                    </a:p>
                  </a:txBody>
                  <a:tcPr marT="45714" marB="45714"/>
                </a:tc>
                <a:extLst>
                  <a:ext uri="{0D108BD9-81ED-4DB2-BD59-A6C34878D82A}">
                    <a16:rowId xmlns:a16="http://schemas.microsoft.com/office/drawing/2014/main" val="10002"/>
                  </a:ext>
                </a:extLst>
              </a:tr>
              <a:tr h="655591">
                <a:tc>
                  <a:txBody>
                    <a:bodyPr/>
                    <a:lstStyle/>
                    <a:p>
                      <a:r>
                        <a:rPr lang="en-US" sz="1600" b="1" dirty="0"/>
                        <a:t>Bismuth-212</a:t>
                      </a:r>
                    </a:p>
                  </a:txBody>
                  <a:tcPr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n-ea"/>
                          <a:cs typeface="+mn-cs"/>
                        </a:rPr>
                        <a:t>C-DEPA/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n-ea"/>
                          <a:cs typeface="+mn-cs"/>
                        </a:rPr>
                        <a:t>DTPA/DOTA</a:t>
                      </a:r>
                      <a:endParaRPr lang="en-US" sz="1600" b="1" dirty="0"/>
                    </a:p>
                  </a:txBody>
                  <a:tcPr marT="45714" marB="45714"/>
                </a:tc>
                <a:tc>
                  <a:txBody>
                    <a:bodyPr/>
                    <a:lstStyle/>
                    <a:p>
                      <a:r>
                        <a:rPr lang="en-US" sz="1600" b="1" dirty="0"/>
                        <a:t>61 minutes</a:t>
                      </a:r>
                    </a:p>
                  </a:txBody>
                  <a:tcPr marT="45714" marB="45714"/>
                </a:tc>
                <a:tc>
                  <a:txBody>
                    <a:bodyPr/>
                    <a:lstStyle/>
                    <a:p>
                      <a:r>
                        <a:rPr lang="en-US" sz="1600" b="1" dirty="0"/>
                        <a:t>1 alpha</a:t>
                      </a:r>
                    </a:p>
                    <a:p>
                      <a:r>
                        <a:rPr lang="en-US" sz="1600" b="1" dirty="0"/>
                        <a:t>1 beta</a:t>
                      </a:r>
                    </a:p>
                  </a:txBody>
                  <a:tcPr marT="45714" marB="45714"/>
                </a:tc>
                <a:tc>
                  <a:txBody>
                    <a:bodyPr/>
                    <a:lstStyle/>
                    <a:p>
                      <a:endParaRPr lang="en-US" sz="1600" b="1" dirty="0"/>
                    </a:p>
                  </a:txBody>
                  <a:tcPr marT="45714" marB="45714"/>
                </a:tc>
                <a:tc>
                  <a:txBody>
                    <a:bodyPr/>
                    <a:lstStyle/>
                    <a:p>
                      <a:r>
                        <a:rPr lang="en-US" sz="1600" b="1" dirty="0"/>
                        <a:t>Pb-208</a:t>
                      </a:r>
                    </a:p>
                  </a:txBody>
                  <a:tcPr marT="45714" marB="45714"/>
                </a:tc>
                <a:extLst>
                  <a:ext uri="{0D108BD9-81ED-4DB2-BD59-A6C34878D82A}">
                    <a16:rowId xmlns:a16="http://schemas.microsoft.com/office/drawing/2014/main" val="10003"/>
                  </a:ext>
                </a:extLst>
              </a:tr>
              <a:tr h="640090">
                <a:tc>
                  <a:txBody>
                    <a:bodyPr/>
                    <a:lstStyle/>
                    <a:p>
                      <a:r>
                        <a:rPr lang="en-US" sz="1600" b="1" dirty="0"/>
                        <a:t>Lead-212</a:t>
                      </a:r>
                    </a:p>
                  </a:txBody>
                  <a:tcPr marT="45714" marB="45714"/>
                </a:tc>
                <a:tc>
                  <a:txBody>
                    <a:bodyPr/>
                    <a:lstStyle/>
                    <a:p>
                      <a:r>
                        <a:rPr lang="en-US" sz="1600" b="1" dirty="0"/>
                        <a:t>TCMC and more</a:t>
                      </a:r>
                    </a:p>
                  </a:txBody>
                  <a:tcPr marT="45714" marB="45714"/>
                </a:tc>
                <a:tc>
                  <a:txBody>
                    <a:bodyPr/>
                    <a:lstStyle/>
                    <a:p>
                      <a:r>
                        <a:rPr lang="en-US" sz="1600" b="1" dirty="0"/>
                        <a:t>10.6 hours</a:t>
                      </a:r>
                    </a:p>
                  </a:txBody>
                  <a:tcPr marT="45714" marB="45714"/>
                </a:tc>
                <a:tc>
                  <a:txBody>
                    <a:bodyPr/>
                    <a:lstStyle/>
                    <a:p>
                      <a:r>
                        <a:rPr lang="en-US" sz="1600" b="1" dirty="0"/>
                        <a:t>1 alpha</a:t>
                      </a:r>
                    </a:p>
                    <a:p>
                      <a:r>
                        <a:rPr lang="en-US" sz="1600" b="1" dirty="0"/>
                        <a:t>2 beta</a:t>
                      </a:r>
                    </a:p>
                  </a:txBody>
                  <a:tcPr marT="45714" marB="45714"/>
                </a:tc>
                <a:tc>
                  <a:txBody>
                    <a:bodyPr/>
                    <a:lstStyle/>
                    <a:p>
                      <a:endParaRPr lang="en-US" sz="1600" b="1" dirty="0"/>
                    </a:p>
                  </a:txBody>
                  <a:tcPr marT="45714" marB="45714"/>
                </a:tc>
                <a:tc>
                  <a:txBody>
                    <a:bodyPr/>
                    <a:lstStyle/>
                    <a:p>
                      <a:r>
                        <a:rPr lang="en-US" sz="1600" b="1"/>
                        <a:t>Pb-208</a:t>
                      </a:r>
                      <a:endParaRPr lang="en-US" sz="1600" b="1" dirty="0"/>
                    </a:p>
                  </a:txBody>
                  <a:tcPr marT="45714" marB="45714"/>
                </a:tc>
                <a:extLst>
                  <a:ext uri="{0D108BD9-81ED-4DB2-BD59-A6C34878D82A}">
                    <a16:rowId xmlns:a16="http://schemas.microsoft.com/office/drawing/2014/main" val="10004"/>
                  </a:ext>
                </a:extLst>
              </a:tr>
              <a:tr h="640090">
                <a:tc>
                  <a:txBody>
                    <a:bodyPr/>
                    <a:lstStyle/>
                    <a:p>
                      <a:r>
                        <a:rPr lang="en-US" sz="1600" b="1" dirty="0"/>
                        <a:t>Bismuth-213</a:t>
                      </a:r>
                    </a:p>
                  </a:txBody>
                  <a:tcPr marT="45714" marB="45714"/>
                </a:tc>
                <a:tc>
                  <a:txBody>
                    <a:bodyPr/>
                    <a:lstStyle/>
                    <a:p>
                      <a:r>
                        <a:rPr lang="en-US" sz="1600" b="1" dirty="0"/>
                        <a:t>C-DEPA/</a:t>
                      </a:r>
                    </a:p>
                    <a:p>
                      <a:r>
                        <a:rPr lang="en-US" sz="1600" b="1" dirty="0"/>
                        <a:t>DTPA/DOTA</a:t>
                      </a:r>
                    </a:p>
                  </a:txBody>
                  <a:tcPr marT="45714" marB="45714"/>
                </a:tc>
                <a:tc>
                  <a:txBody>
                    <a:bodyPr/>
                    <a:lstStyle/>
                    <a:p>
                      <a:r>
                        <a:rPr lang="en-US" sz="1600" b="1" dirty="0"/>
                        <a:t>46 minutes</a:t>
                      </a:r>
                    </a:p>
                  </a:txBody>
                  <a:tcPr marT="45714" marB="45714"/>
                </a:tc>
                <a:tc>
                  <a:txBody>
                    <a:bodyPr/>
                    <a:lstStyle/>
                    <a:p>
                      <a:r>
                        <a:rPr lang="en-US" sz="1600" b="1" dirty="0"/>
                        <a:t>1 alpha</a:t>
                      </a:r>
                    </a:p>
                    <a:p>
                      <a:r>
                        <a:rPr lang="en-US" sz="1600" b="1" dirty="0"/>
                        <a:t>2 beta</a:t>
                      </a:r>
                    </a:p>
                  </a:txBody>
                  <a:tcPr marT="45714" marB="45714"/>
                </a:tc>
                <a:tc>
                  <a:txBody>
                    <a:bodyPr/>
                    <a:lstStyle/>
                    <a:p>
                      <a:endParaRPr lang="en-US" sz="1600" b="1" dirty="0"/>
                    </a:p>
                  </a:txBody>
                  <a:tcPr marT="45714" marB="45714"/>
                </a:tc>
                <a:tc>
                  <a:txBody>
                    <a:bodyPr/>
                    <a:lstStyle/>
                    <a:p>
                      <a:r>
                        <a:rPr lang="en-US" sz="1600" b="1" dirty="0"/>
                        <a:t>Bi-209</a:t>
                      </a:r>
                    </a:p>
                  </a:txBody>
                  <a:tcPr marT="45714" marB="45714"/>
                </a:tc>
                <a:extLst>
                  <a:ext uri="{0D108BD9-81ED-4DB2-BD59-A6C34878D82A}">
                    <a16:rowId xmlns:a16="http://schemas.microsoft.com/office/drawing/2014/main" val="10005"/>
                  </a:ext>
                </a:extLst>
              </a:tr>
              <a:tr h="640090">
                <a:tc>
                  <a:txBody>
                    <a:bodyPr/>
                    <a:lstStyle/>
                    <a:p>
                      <a:r>
                        <a:rPr lang="en-US" sz="1600" b="1" dirty="0"/>
                        <a:t>Radium-224</a:t>
                      </a:r>
                    </a:p>
                  </a:txBody>
                  <a:tcPr marT="45714" marB="45714"/>
                </a:tc>
                <a:tc>
                  <a:txBody>
                    <a:bodyPr/>
                    <a:lstStyle/>
                    <a:p>
                      <a:r>
                        <a:rPr lang="en-US" sz="1600" b="1" dirty="0"/>
                        <a:t>None</a:t>
                      </a:r>
                    </a:p>
                  </a:txBody>
                  <a:tcPr marT="45714" marB="45714"/>
                </a:tc>
                <a:tc>
                  <a:txBody>
                    <a:bodyPr/>
                    <a:lstStyle/>
                    <a:p>
                      <a:r>
                        <a:rPr lang="en-US" sz="1600" b="1" dirty="0"/>
                        <a:t>3.6 days</a:t>
                      </a:r>
                    </a:p>
                  </a:txBody>
                  <a:tcPr marT="45714" marB="45714"/>
                </a:tc>
                <a:tc>
                  <a:txBody>
                    <a:bodyPr/>
                    <a:lstStyle/>
                    <a:p>
                      <a:r>
                        <a:rPr lang="en-US" sz="1600" b="1" dirty="0"/>
                        <a:t>4 alpha</a:t>
                      </a:r>
                    </a:p>
                    <a:p>
                      <a:endParaRPr lang="en-US" sz="1600" b="1" dirty="0"/>
                    </a:p>
                  </a:txBody>
                  <a:tcPr marT="45714" marB="45714"/>
                </a:tc>
                <a:tc>
                  <a:txBody>
                    <a:bodyPr/>
                    <a:lstStyle/>
                    <a:p>
                      <a:r>
                        <a:rPr lang="en-US" sz="1600" b="1" dirty="0"/>
                        <a:t>Lead-212</a:t>
                      </a:r>
                    </a:p>
                  </a:txBody>
                  <a:tcPr marT="45714" marB="45714"/>
                </a:tc>
                <a:tc>
                  <a:txBody>
                    <a:bodyPr/>
                    <a:lstStyle/>
                    <a:p>
                      <a:r>
                        <a:rPr lang="en-US" sz="1600" b="1" dirty="0"/>
                        <a:t>Pb-208</a:t>
                      </a:r>
                    </a:p>
                  </a:txBody>
                  <a:tcPr marT="45714" marB="45714"/>
                </a:tc>
                <a:extLst>
                  <a:ext uri="{0D108BD9-81ED-4DB2-BD59-A6C34878D82A}">
                    <a16:rowId xmlns:a16="http://schemas.microsoft.com/office/drawing/2014/main" val="10006"/>
                  </a:ext>
                </a:extLst>
              </a:tr>
              <a:tr h="644118">
                <a:tc>
                  <a:txBody>
                    <a:bodyPr/>
                    <a:lstStyle/>
                    <a:p>
                      <a:r>
                        <a:rPr lang="en-US" sz="1600" b="1" dirty="0"/>
                        <a:t>Actinium-225</a:t>
                      </a:r>
                    </a:p>
                  </a:txBody>
                  <a:tcPr marT="45714" marB="45714"/>
                </a:tc>
                <a:tc>
                  <a:txBody>
                    <a:bodyPr/>
                    <a:lstStyle/>
                    <a:p>
                      <a:r>
                        <a:rPr lang="en-US" sz="1600" b="1" dirty="0"/>
                        <a:t>DOTA and </a:t>
                      </a:r>
                      <a:r>
                        <a:rPr lang="en-US" sz="1600" b="1" dirty="0" err="1"/>
                        <a:t>macropa</a:t>
                      </a:r>
                      <a:r>
                        <a:rPr lang="en-US" sz="1600" b="1" dirty="0"/>
                        <a:t>,</a:t>
                      </a:r>
                      <a:r>
                        <a:rPr lang="en-US" sz="1600" b="1" baseline="0" dirty="0"/>
                        <a:t> more</a:t>
                      </a:r>
                      <a:endParaRPr lang="en-US" sz="1600" b="1" dirty="0"/>
                    </a:p>
                  </a:txBody>
                  <a:tcPr marT="45714" marB="45714"/>
                </a:tc>
                <a:tc>
                  <a:txBody>
                    <a:bodyPr/>
                    <a:lstStyle/>
                    <a:p>
                      <a:r>
                        <a:rPr lang="en-US" sz="1600" b="1" dirty="0"/>
                        <a:t>10.0</a:t>
                      </a:r>
                      <a:r>
                        <a:rPr lang="en-US" sz="1600" b="1" baseline="0" dirty="0"/>
                        <a:t> days</a:t>
                      </a:r>
                      <a:endParaRPr lang="en-US" sz="1600" b="1" dirty="0"/>
                    </a:p>
                  </a:txBody>
                  <a:tcPr marT="45714" marB="45714"/>
                </a:tc>
                <a:tc>
                  <a:txBody>
                    <a:bodyPr/>
                    <a:lstStyle/>
                    <a:p>
                      <a:r>
                        <a:rPr lang="en-US" sz="1600" b="1" dirty="0"/>
                        <a:t>4</a:t>
                      </a:r>
                      <a:r>
                        <a:rPr lang="en-US" sz="1600" b="1" baseline="0" dirty="0"/>
                        <a:t> alpha</a:t>
                      </a:r>
                    </a:p>
                    <a:p>
                      <a:r>
                        <a:rPr lang="en-US" sz="1600" b="1" baseline="0" dirty="0"/>
                        <a:t>2 beta</a:t>
                      </a:r>
                      <a:endParaRPr lang="en-US" sz="1600" b="1" dirty="0"/>
                    </a:p>
                  </a:txBody>
                  <a:tcPr marT="45714" marB="45714"/>
                </a:tc>
                <a:tc>
                  <a:txBody>
                    <a:bodyPr/>
                    <a:lstStyle/>
                    <a:p>
                      <a:r>
                        <a:rPr lang="en-US" sz="1600" b="1" dirty="0"/>
                        <a:t>Bismuth-213</a:t>
                      </a:r>
                    </a:p>
                  </a:txBody>
                  <a:tcPr marT="45714" marB="45714"/>
                </a:tc>
                <a:tc>
                  <a:txBody>
                    <a:bodyPr/>
                    <a:lstStyle/>
                    <a:p>
                      <a:r>
                        <a:rPr lang="en-US" sz="1600" b="1" dirty="0"/>
                        <a:t>Bi-209</a:t>
                      </a:r>
                    </a:p>
                  </a:txBody>
                  <a:tcPr marT="45714" marB="45714"/>
                </a:tc>
                <a:extLst>
                  <a:ext uri="{0D108BD9-81ED-4DB2-BD59-A6C34878D82A}">
                    <a16:rowId xmlns:a16="http://schemas.microsoft.com/office/drawing/2014/main" val="10007"/>
                  </a:ext>
                </a:extLst>
              </a:tr>
              <a:tr h="640090">
                <a:tc>
                  <a:txBody>
                    <a:bodyPr/>
                    <a:lstStyle/>
                    <a:p>
                      <a:r>
                        <a:rPr lang="en-US" sz="1600" b="1" dirty="0"/>
                        <a:t>Radium-223</a:t>
                      </a:r>
                    </a:p>
                  </a:txBody>
                  <a:tcPr marT="45714" marB="45714"/>
                </a:tc>
                <a:tc>
                  <a:txBody>
                    <a:bodyPr/>
                    <a:lstStyle/>
                    <a:p>
                      <a:r>
                        <a:rPr lang="en-US" sz="1600" b="1" dirty="0"/>
                        <a:t>None</a:t>
                      </a:r>
                    </a:p>
                  </a:txBody>
                  <a:tcPr marT="45714" marB="45714"/>
                </a:tc>
                <a:tc>
                  <a:txBody>
                    <a:bodyPr/>
                    <a:lstStyle/>
                    <a:p>
                      <a:r>
                        <a:rPr lang="en-US" sz="1600" b="1" dirty="0"/>
                        <a:t>11.4 days</a:t>
                      </a:r>
                    </a:p>
                  </a:txBody>
                  <a:tcPr marT="45714" marB="45714"/>
                </a:tc>
                <a:tc>
                  <a:txBody>
                    <a:bodyPr/>
                    <a:lstStyle/>
                    <a:p>
                      <a:r>
                        <a:rPr lang="en-US" sz="1600" b="1" dirty="0"/>
                        <a:t>4 alpha</a:t>
                      </a:r>
                    </a:p>
                    <a:p>
                      <a:r>
                        <a:rPr lang="en-US" sz="1600" b="1" dirty="0"/>
                        <a:t>2 beta</a:t>
                      </a:r>
                    </a:p>
                  </a:txBody>
                  <a:tcPr marT="45714" marB="45714"/>
                </a:tc>
                <a:tc>
                  <a:txBody>
                    <a:bodyPr/>
                    <a:lstStyle/>
                    <a:p>
                      <a:endParaRPr lang="en-US" sz="1600" b="1" dirty="0"/>
                    </a:p>
                  </a:txBody>
                  <a:tcPr marT="45714" marB="45714"/>
                </a:tc>
                <a:tc>
                  <a:txBody>
                    <a:bodyPr/>
                    <a:lstStyle/>
                    <a:p>
                      <a:r>
                        <a:rPr lang="en-US" sz="1600" b="1" dirty="0"/>
                        <a:t>Pb-207</a:t>
                      </a:r>
                    </a:p>
                  </a:txBody>
                  <a:tcPr marT="45714" marB="45714"/>
                </a:tc>
                <a:extLst>
                  <a:ext uri="{0D108BD9-81ED-4DB2-BD59-A6C34878D82A}">
                    <a16:rowId xmlns:a16="http://schemas.microsoft.com/office/drawing/2014/main" val="10008"/>
                  </a:ext>
                </a:extLst>
              </a:tr>
              <a:tr h="437772">
                <a:tc>
                  <a:txBody>
                    <a:bodyPr/>
                    <a:lstStyle/>
                    <a:p>
                      <a:r>
                        <a:rPr lang="en-US" sz="1600" b="1" dirty="0"/>
                        <a:t>Thorium-227</a:t>
                      </a:r>
                    </a:p>
                  </a:txBody>
                  <a:tcPr marT="45714" marB="45714"/>
                </a:tc>
                <a:tc>
                  <a:txBody>
                    <a:bodyPr/>
                    <a:lstStyle/>
                    <a:p>
                      <a:r>
                        <a:rPr lang="en-US" sz="1600" b="1" dirty="0"/>
                        <a:t>DOTA</a:t>
                      </a:r>
                    </a:p>
                  </a:txBody>
                  <a:tcPr marT="45714" marB="45714"/>
                </a:tc>
                <a:tc>
                  <a:txBody>
                    <a:bodyPr/>
                    <a:lstStyle/>
                    <a:p>
                      <a:r>
                        <a:rPr lang="en-US" sz="1600" b="1" dirty="0"/>
                        <a:t>18.7 days</a:t>
                      </a:r>
                    </a:p>
                  </a:txBody>
                  <a:tcPr marT="45714" marB="45714"/>
                </a:tc>
                <a:tc>
                  <a:txBody>
                    <a:bodyPr/>
                    <a:lstStyle/>
                    <a:p>
                      <a:r>
                        <a:rPr lang="en-US" sz="1600" b="1" dirty="0"/>
                        <a:t>5 alpha</a:t>
                      </a:r>
                    </a:p>
                  </a:txBody>
                  <a:tcPr marT="45714" marB="45714"/>
                </a:tc>
                <a:tc>
                  <a:txBody>
                    <a:bodyPr/>
                    <a:lstStyle/>
                    <a:p>
                      <a:r>
                        <a:rPr lang="en-US" sz="1600" b="1" dirty="0"/>
                        <a:t>Radium-223</a:t>
                      </a:r>
                    </a:p>
                  </a:txBody>
                  <a:tcPr marT="45714" marB="45714"/>
                </a:tc>
                <a:tc>
                  <a:txBody>
                    <a:bodyPr/>
                    <a:lstStyle/>
                    <a:p>
                      <a:r>
                        <a:rPr lang="en-US" sz="1600" b="1" dirty="0"/>
                        <a:t>Pb-207</a:t>
                      </a:r>
                    </a:p>
                  </a:txBody>
                  <a:tcPr marT="45714" marB="45714"/>
                </a:tc>
                <a:extLst>
                  <a:ext uri="{0D108BD9-81ED-4DB2-BD59-A6C34878D82A}">
                    <a16:rowId xmlns:a16="http://schemas.microsoft.com/office/drawing/2014/main" val="10009"/>
                  </a:ext>
                </a:extLst>
              </a:tr>
            </a:tbl>
          </a:graphicData>
        </a:graphic>
      </p:graphicFrame>
      <p:sp>
        <p:nvSpPr>
          <p:cNvPr id="21586" name="Right Arrow 1"/>
          <p:cNvSpPr>
            <a:spLocks noChangeArrowheads="1"/>
          </p:cNvSpPr>
          <p:nvPr/>
        </p:nvSpPr>
        <p:spPr bwMode="auto">
          <a:xfrm>
            <a:off x="1600200" y="1752600"/>
            <a:ext cx="457200" cy="304800"/>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a:defRPr sz="2400">
                <a:solidFill>
                  <a:schemeClr val="bg2"/>
                </a:solidFill>
                <a:latin typeface="Times New Roman" panose="02020603050405020304" pitchFamily="18" charset="0"/>
              </a:defRPr>
            </a:lvl1pPr>
            <a:lvl2pPr marL="742950" indent="-285750">
              <a:defRPr sz="2400">
                <a:solidFill>
                  <a:schemeClr val="bg2"/>
                </a:solidFill>
                <a:latin typeface="Times New Roman" panose="02020603050405020304" pitchFamily="18" charset="0"/>
              </a:defRPr>
            </a:lvl2pPr>
            <a:lvl3pPr marL="1143000" indent="-228600">
              <a:defRPr sz="2400">
                <a:solidFill>
                  <a:schemeClr val="bg2"/>
                </a:solidFill>
                <a:latin typeface="Times New Roman" panose="02020603050405020304" pitchFamily="18" charset="0"/>
              </a:defRPr>
            </a:lvl3pPr>
            <a:lvl4pPr marL="1600200" indent="-228600">
              <a:defRPr sz="2400">
                <a:solidFill>
                  <a:schemeClr val="bg2"/>
                </a:solidFill>
                <a:latin typeface="Times New Roman" panose="02020603050405020304" pitchFamily="18" charset="0"/>
              </a:defRPr>
            </a:lvl4pPr>
            <a:lvl5pPr marL="2057400" indent="-228600">
              <a:defRPr sz="2400">
                <a:solidFill>
                  <a:schemeClr val="bg2"/>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2"/>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2"/>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2"/>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E7E6E6"/>
              </a:solidFill>
              <a:effectLst/>
              <a:uLnTx/>
              <a:uFillTx/>
              <a:latin typeface="Times New Roman" panose="02020603050405020304" pitchFamily="18" charset="0"/>
              <a:ea typeface="+mn-ea"/>
              <a:cs typeface="+mn-cs"/>
            </a:endParaRPr>
          </a:p>
        </p:txBody>
      </p:sp>
      <p:pic>
        <p:nvPicPr>
          <p:cNvPr id="215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4876800"/>
            <a:ext cx="47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8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8450" y="2946400"/>
            <a:ext cx="48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799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0404" y="0"/>
            <a:ext cx="10515600" cy="1325563"/>
          </a:xfrm>
        </p:spPr>
        <p:txBody>
          <a:bodyPr/>
          <a:lstStyle/>
          <a:p>
            <a:r>
              <a:rPr lang="en-US" b="1" dirty="0">
                <a:solidFill>
                  <a:srgbClr val="C00000"/>
                </a:solidFill>
              </a:rPr>
              <a:t>GPC3 as a novel target in NEPC</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7444" y="1306908"/>
            <a:ext cx="2126252" cy="3283396"/>
          </a:xfrm>
          <a:prstGeom prst="rect">
            <a:avLst/>
          </a:prstGeom>
        </p:spPr>
      </p:pic>
      <p:pic>
        <p:nvPicPr>
          <p:cNvPr id="5" name="Picture 4"/>
          <p:cNvPicPr>
            <a:picLocks noChangeAspect="1"/>
          </p:cNvPicPr>
          <p:nvPr/>
        </p:nvPicPr>
        <p:blipFill>
          <a:blip r:embed="rId4"/>
          <a:stretch>
            <a:fillRect/>
          </a:stretch>
        </p:blipFill>
        <p:spPr>
          <a:xfrm>
            <a:off x="685800" y="4272892"/>
            <a:ext cx="1747707" cy="252111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909454" y="1509626"/>
            <a:ext cx="3017521" cy="3017521"/>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909454" y="4670712"/>
            <a:ext cx="2838750" cy="1726797"/>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6224151" y="4528168"/>
            <a:ext cx="2890492" cy="201188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6224151" y="1690688"/>
            <a:ext cx="5856176" cy="1833908"/>
          </a:xfrm>
          <a:prstGeom prst="rect">
            <a:avLst/>
          </a:prstGeom>
        </p:spPr>
      </p:pic>
      <p:sp>
        <p:nvSpPr>
          <p:cNvPr id="10" name="TextBox 9"/>
          <p:cNvSpPr txBox="1"/>
          <p:nvPr/>
        </p:nvSpPr>
        <p:spPr>
          <a:xfrm>
            <a:off x="9411820" y="5020391"/>
            <a:ext cx="23826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2024 PCF Challenge: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 α-RLT vs GPC3 for NEPC!</a:t>
            </a:r>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9815" y="3677478"/>
            <a:ext cx="2151000" cy="1293113"/>
          </a:xfrm>
          <a:prstGeom prst="rect">
            <a:avLst/>
          </a:prstGeom>
        </p:spPr>
      </p:pic>
    </p:spTree>
    <p:extLst>
      <p:ext uri="{BB962C8B-B14F-4D97-AF65-F5344CB8AC3E}">
        <p14:creationId xmlns:p14="http://schemas.microsoft.com/office/powerpoint/2010/main" val="2903199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D2D1AD-C037-CA2F-8F6A-1EA683D24B3A}"/>
              </a:ext>
            </a:extLst>
          </p:cNvPr>
          <p:cNvSpPr txBox="1">
            <a:spLocks/>
          </p:cNvSpPr>
          <p:nvPr/>
        </p:nvSpPr>
        <p:spPr bwMode="auto">
          <a:xfrm>
            <a:off x="263352" y="5229200"/>
            <a:ext cx="11656800" cy="826650"/>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FF5ADB"/>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792225"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Optimizing the Management of Nonmetastatic Prostate Cancer — Dr </a:t>
            </a:r>
            <a:r>
              <a:rPr lang="en-US" sz="2500" dirty="0" err="1">
                <a:solidFill>
                  <a:schemeClr val="tx1"/>
                </a:solidFill>
              </a:rPr>
              <a:t>Dorff</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Evidence-Based Selection of Treatment for Metastatic Hormone-Sensitive Prostate Cancer — Dr Smith</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New Considerations with the Use of PARP Inhibitors for Metastatic Castration-Resistant Prostate Cancer (</a:t>
            </a:r>
            <a:r>
              <a:rPr lang="en-US" sz="2500" dirty="0" err="1">
                <a:solidFill>
                  <a:schemeClr val="tx1"/>
                </a:solidFill>
              </a:rPr>
              <a:t>mCRPC</a:t>
            </a:r>
            <a:r>
              <a:rPr lang="en-US" sz="2500" dirty="0">
                <a:solidFill>
                  <a:schemeClr val="tx1"/>
                </a:solidFill>
              </a:rPr>
              <a:t>) — Dr Agarwal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Role of Novel Radiopharmaceuticals for </a:t>
            </a:r>
            <a:r>
              <a:rPr lang="en-US" sz="2500" dirty="0" err="1">
                <a:solidFill>
                  <a:schemeClr val="tx1"/>
                </a:solidFill>
              </a:rPr>
              <a:t>mCRPC</a:t>
            </a:r>
            <a:r>
              <a:rPr lang="en-US" sz="2500" dirty="0">
                <a:solidFill>
                  <a:schemeClr val="tx1"/>
                </a:solidFill>
              </a:rPr>
              <a:t> — </a:t>
            </a:r>
            <a:br>
              <a:rPr lang="en-US" sz="2500" dirty="0">
                <a:solidFill>
                  <a:schemeClr val="tx1"/>
                </a:solidFill>
              </a:rPr>
            </a:br>
            <a:r>
              <a:rPr lang="en-US" sz="2500" dirty="0">
                <a:solidFill>
                  <a:schemeClr val="tx1"/>
                </a:solidFill>
              </a:rPr>
              <a:t>Dr Armstrong</a:t>
            </a:r>
          </a:p>
          <a:p>
            <a:pPr marL="98425" indent="0">
              <a:lnSpc>
                <a:spcPct val="100000"/>
              </a:lnSpc>
              <a:spcBef>
                <a:spcPts val="1600"/>
              </a:spcBef>
              <a:spcAft>
                <a:spcPts val="0"/>
              </a:spcAft>
              <a:buNone/>
            </a:pPr>
            <a:r>
              <a:rPr lang="en-US" sz="2500" dirty="0">
                <a:solidFill>
                  <a:schemeClr val="bg1"/>
                </a:solidFill>
              </a:rPr>
              <a:t>Module 5: Promising Investigational Approaches for Patients with Prostate Cancer — Dr </a:t>
            </a:r>
            <a:r>
              <a:rPr lang="en-US" sz="2500" dirty="0" err="1">
                <a:solidFill>
                  <a:schemeClr val="bg1"/>
                </a:solidFill>
              </a:rPr>
              <a:t>Antonarakis</a:t>
            </a:r>
            <a:endParaRPr lang="en-US" sz="2500" dirty="0">
              <a:solidFill>
                <a:schemeClr val="bg1"/>
              </a:solidFill>
            </a:endParaRPr>
          </a:p>
        </p:txBody>
      </p:sp>
    </p:spTree>
    <p:extLst>
      <p:ext uri="{BB962C8B-B14F-4D97-AF65-F5344CB8AC3E}">
        <p14:creationId xmlns:p14="http://schemas.microsoft.com/office/powerpoint/2010/main" val="676613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40552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Use of novel hormonal agents with ADT or as monotherapy</a:t>
            </a:r>
          </a:p>
        </p:txBody>
      </p:sp>
      <p:sp>
        <p:nvSpPr>
          <p:cNvPr id="7" name="Title 1">
            <a:extLst>
              <a:ext uri="{FF2B5EF4-FFF2-40B4-BE49-F238E27FC236}">
                <a16:creationId xmlns:a16="http://schemas.microsoft.com/office/drawing/2014/main" id="{A21D78DE-2372-EC6C-8540-567D2CE3B8C5}"/>
              </a:ext>
            </a:extLst>
          </p:cNvPr>
          <p:cNvSpPr txBox="1">
            <a:spLocks/>
          </p:cNvSpPr>
          <p:nvPr/>
        </p:nvSpPr>
        <p:spPr bwMode="auto">
          <a:xfrm>
            <a:off x="2563542" y="5789877"/>
            <a:ext cx="761460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Spencer </a:t>
            </a:r>
            <a:r>
              <a:rPr kumimoji="0" lang="en-US" sz="2400" b="1" i="0" u="none" strike="noStrike" kern="1200" cap="none" spc="0" normalizeH="0" baseline="0" noProof="0" dirty="0" err="1">
                <a:ln>
                  <a:noFill/>
                </a:ln>
                <a:solidFill>
                  <a:srgbClr val="051F60"/>
                </a:solidFill>
                <a:effectLst/>
                <a:uLnTx/>
                <a:uFillTx/>
                <a:latin typeface="Calibri"/>
                <a:ea typeface="MS PGothic" pitchFamily="34" charset="-128"/>
                <a:cs typeface="Calibri"/>
              </a:rPr>
              <a:t>Bachow</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 (Boca Raton, Florida)</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endParaRPr>
          </a:p>
        </p:txBody>
      </p:sp>
      <p:pic>
        <p:nvPicPr>
          <p:cNvPr id="3" name="Picture 2" descr="A person wearing headphones&#10;&#10;Description automatically generated">
            <a:extLst>
              <a:ext uri="{FF2B5EF4-FFF2-40B4-BE49-F238E27FC236}">
                <a16:creationId xmlns:a16="http://schemas.microsoft.com/office/drawing/2014/main" id="{064D31C4-82A0-EAC1-234F-95D7EB9011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4766" y="2480769"/>
            <a:ext cx="5852161" cy="3291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9927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D2D1AD-C037-CA2F-8F6A-1EA683D24B3A}"/>
              </a:ext>
            </a:extLst>
          </p:cNvPr>
          <p:cNvSpPr txBox="1">
            <a:spLocks/>
          </p:cNvSpPr>
          <p:nvPr/>
        </p:nvSpPr>
        <p:spPr bwMode="auto">
          <a:xfrm>
            <a:off x="263352" y="1370012"/>
            <a:ext cx="11656800" cy="826650"/>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FF5ADB"/>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792225" cy="4799013"/>
          </a:xfrm>
        </p:spPr>
        <p:txBody>
          <a:bodyPr/>
          <a:lstStyle/>
          <a:p>
            <a:pPr marL="98425" indent="0">
              <a:lnSpc>
                <a:spcPct val="100000"/>
              </a:lnSpc>
              <a:spcBef>
                <a:spcPts val="1600"/>
              </a:spcBef>
              <a:spcAft>
                <a:spcPts val="0"/>
              </a:spcAft>
              <a:buNone/>
            </a:pPr>
            <a:r>
              <a:rPr lang="en-US" sz="2500" dirty="0">
                <a:solidFill>
                  <a:schemeClr val="bg1"/>
                </a:solidFill>
              </a:rPr>
              <a:t>Module 1: Optimizing the Management of Nonmetastatic Prostate Cancer — Dr </a:t>
            </a:r>
            <a:r>
              <a:rPr lang="en-US" sz="2500" dirty="0" err="1">
                <a:solidFill>
                  <a:schemeClr val="bg1"/>
                </a:solidFill>
              </a:rPr>
              <a:t>Dorff</a:t>
            </a:r>
            <a:endParaRPr lang="en-US" sz="2500" dirty="0">
              <a:solidFill>
                <a:schemeClr val="bg1"/>
              </a:solidFill>
            </a:endParaRP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Evidence-Based Selection of Treatment for Metastatic Hormone-Sensitive Prostate Cancer — Dr Smith</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New Considerations with the Use of PARP Inhibitors for Metastatic Castration-Resistant Prostate Cancer (</a:t>
            </a:r>
            <a:r>
              <a:rPr lang="en-US" sz="2500" dirty="0" err="1">
                <a:solidFill>
                  <a:schemeClr val="tx1"/>
                </a:solidFill>
              </a:rPr>
              <a:t>mCRPC</a:t>
            </a:r>
            <a:r>
              <a:rPr lang="en-US" sz="2500" dirty="0">
                <a:solidFill>
                  <a:schemeClr val="tx1"/>
                </a:solidFill>
              </a:rPr>
              <a:t>) — Dr Agarwal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Role of Novel Radiopharmaceuticals for </a:t>
            </a:r>
            <a:r>
              <a:rPr lang="en-US" sz="2500" dirty="0" err="1">
                <a:solidFill>
                  <a:schemeClr val="tx1"/>
                </a:solidFill>
              </a:rPr>
              <a:t>mCRPC</a:t>
            </a:r>
            <a:r>
              <a:rPr lang="en-US" sz="2500" dirty="0">
                <a:solidFill>
                  <a:schemeClr val="tx1"/>
                </a:solidFill>
              </a:rPr>
              <a:t> — </a:t>
            </a:r>
            <a:br>
              <a:rPr lang="en-US" sz="2500" dirty="0">
                <a:solidFill>
                  <a:schemeClr val="tx1"/>
                </a:solidFill>
              </a:rPr>
            </a:br>
            <a:r>
              <a:rPr lang="en-US" sz="2500" dirty="0">
                <a:solidFill>
                  <a:schemeClr val="tx1"/>
                </a:solidFill>
              </a:rPr>
              <a:t>Dr Armstrong</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Promising Investigational Approaches for Patients with Prostate Cancer — Dr </a:t>
            </a:r>
            <a:r>
              <a:rPr lang="en-US" sz="2500" dirty="0" err="1">
                <a:solidFill>
                  <a:schemeClr val="tx1"/>
                </a:solidFill>
              </a:rPr>
              <a:t>Antonarakis</a:t>
            </a:r>
            <a:endParaRPr lang="en-US" sz="2500" dirty="0">
              <a:solidFill>
                <a:schemeClr val="tx1"/>
              </a:solidFill>
            </a:endParaRPr>
          </a:p>
        </p:txBody>
      </p:sp>
    </p:spTree>
    <p:extLst>
      <p:ext uri="{BB962C8B-B14F-4D97-AF65-F5344CB8AC3E}">
        <p14:creationId xmlns:p14="http://schemas.microsoft.com/office/powerpoint/2010/main" val="2974878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199456" y="2780928"/>
            <a:ext cx="10441160" cy="255454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What other novel therapies under development for metastatic prostate cancer do you believe hold the most therapeutic promise?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7B6CB859-D162-448A-6C96-787A7638494C}"/>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1448683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796618"/>
            <a:ext cx="10297144" cy="5016758"/>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To what degree are you optimistic that immune checkpoint inhibition will play a role in the care of patients with metastatic prostate cancer beyond the small population with microsatellite instability-high disease?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Do you think the atezolizumab/</a:t>
            </a:r>
            <a:r>
              <a:rPr kumimoji="0" lang="en-US" sz="3200" b="1" i="0" u="none" strike="noStrike" kern="1200" cap="none" spc="0" normalizeH="0" baseline="0" noProof="0" dirty="0" err="1">
                <a:ln>
                  <a:noFill/>
                </a:ln>
                <a:solidFill>
                  <a:srgbClr val="3333CC"/>
                </a:solidFill>
                <a:effectLst/>
                <a:uLnTx/>
                <a:uFillTx/>
                <a:latin typeface="Calibri"/>
                <a:ea typeface="MS PGothic" charset="0"/>
              </a:rPr>
              <a:t>cabozantinib</a:t>
            </a:r>
            <a:r>
              <a:rPr kumimoji="0" lang="en-US" sz="3200" b="1" i="0" u="none" strike="noStrike" kern="1200" cap="none" spc="0" normalizeH="0" baseline="0" noProof="0" dirty="0">
                <a:ln>
                  <a:noFill/>
                </a:ln>
                <a:solidFill>
                  <a:srgbClr val="3333CC"/>
                </a:solidFill>
                <a:effectLst/>
                <a:uLnTx/>
                <a:uFillTx/>
                <a:latin typeface="Calibri"/>
                <a:ea typeface="MS PGothic" charset="0"/>
              </a:rPr>
              <a:t> regimen will be the one to cross the finish line?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18670174-A012-2C1A-7228-7BB831CE797B}"/>
              </a:ext>
            </a:extLst>
          </p:cNvPr>
          <p:cNvSpPr txBox="1">
            <a:spLocks/>
          </p:cNvSpPr>
          <p:nvPr/>
        </p:nvSpPr>
        <p:spPr>
          <a:xfrm>
            <a:off x="912286" y="260648"/>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1538835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592208"/>
            <a:ext cx="10297144" cy="550920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Based on what we know from previous research efforts, do you believe </a:t>
            </a:r>
            <a:r>
              <a:rPr kumimoji="0" lang="en-US" sz="3200" b="1" i="0" u="none" strike="noStrike" kern="1200" cap="none" spc="0" normalizeH="0" baseline="0" noProof="0" dirty="0" err="1">
                <a:ln>
                  <a:noFill/>
                </a:ln>
                <a:solidFill>
                  <a:srgbClr val="3333CC"/>
                </a:solidFill>
                <a:effectLst/>
                <a:uLnTx/>
                <a:uFillTx/>
                <a:latin typeface="Calibri"/>
                <a:ea typeface="MS PGothic" charset="0"/>
              </a:rPr>
              <a:t>capivasertib</a:t>
            </a:r>
            <a:r>
              <a:rPr kumimoji="0" lang="en-US" sz="3200" b="1" i="0" u="none" strike="noStrike" kern="1200" cap="none" spc="0" normalizeH="0" baseline="0" noProof="0" dirty="0">
                <a:ln>
                  <a:noFill/>
                </a:ln>
                <a:solidFill>
                  <a:srgbClr val="3333CC"/>
                </a:solidFill>
                <a:effectLst/>
                <a:uLnTx/>
                <a:uFillTx/>
                <a:latin typeface="Calibri"/>
                <a:ea typeface="MS PGothic" charset="0"/>
              </a:rPr>
              <a:t> will eventually enter the treatment armamentarium for metastatic prostate cancer?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If so, do you anticipate that this agent will ultimately prove to be effective exclusively in patients with PTEN deficiency, or do you believe it will more likely demonstrate antitumor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activity in a broader patient population?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17F4411B-3E2F-B1E2-0EE9-1FCE09FCF90A}"/>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26221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7819" y="1612354"/>
            <a:ext cx="11166764" cy="2387600"/>
          </a:xfrm>
        </p:spPr>
        <p:txBody>
          <a:bodyPr>
            <a:normAutofit fontScale="90000"/>
          </a:bodyPr>
          <a:lstStyle/>
          <a:p>
            <a:pPr>
              <a:lnSpc>
                <a:spcPts val="6000"/>
              </a:lnSpc>
            </a:pPr>
            <a:br>
              <a:rPr lang="en-US" b="1" u="sng" dirty="0">
                <a:solidFill>
                  <a:schemeClr val="accent1">
                    <a:lumMod val="50000"/>
                  </a:schemeClr>
                </a:solidFill>
              </a:rPr>
            </a:br>
            <a:br>
              <a:rPr lang="en-US" sz="1100" b="1" u="sng" dirty="0">
                <a:solidFill>
                  <a:schemeClr val="accent1">
                    <a:lumMod val="50000"/>
                  </a:schemeClr>
                </a:solidFill>
              </a:rPr>
            </a:br>
            <a:r>
              <a:rPr lang="en-US" sz="1100" b="1" dirty="0">
                <a:solidFill>
                  <a:srgbClr val="0070C0"/>
                </a:solidFill>
              </a:rPr>
              <a:t>   </a:t>
            </a:r>
            <a:r>
              <a:rPr lang="en-US" sz="5900" b="1" dirty="0">
                <a:solidFill>
                  <a:srgbClr val="0070C0"/>
                </a:solidFill>
              </a:rPr>
              <a:t>Promising Investigational Agents for Patients with Advanced Prostate Cancer</a:t>
            </a:r>
            <a:endParaRPr lang="en-US" sz="5600" b="1" i="1" dirty="0">
              <a:solidFill>
                <a:srgbClr val="0070C0"/>
              </a:solidFill>
            </a:endParaRPr>
          </a:p>
        </p:txBody>
      </p:sp>
      <p:sp>
        <p:nvSpPr>
          <p:cNvPr id="8" name="Subtitle 2"/>
          <p:cNvSpPr>
            <a:spLocks noGrp="1"/>
          </p:cNvSpPr>
          <p:nvPr>
            <p:ph type="subTitle" idx="1"/>
          </p:nvPr>
        </p:nvSpPr>
        <p:spPr>
          <a:xfrm>
            <a:off x="1470692" y="4596374"/>
            <a:ext cx="9802888" cy="1655762"/>
          </a:xfrm>
        </p:spPr>
        <p:txBody>
          <a:bodyPr>
            <a:noAutofit/>
          </a:bodyPr>
          <a:lstStyle/>
          <a:p>
            <a:pPr algn="l">
              <a:lnSpc>
                <a:spcPts val="2000"/>
              </a:lnSpc>
              <a:spcBef>
                <a:spcPts val="400"/>
              </a:spcBef>
            </a:pPr>
            <a:r>
              <a:rPr lang="en-US" sz="2200" b="1" dirty="0"/>
              <a:t>Emmanuel S. Antonarakis, M.D.</a:t>
            </a:r>
          </a:p>
          <a:p>
            <a:pPr algn="l">
              <a:lnSpc>
                <a:spcPts val="2000"/>
              </a:lnSpc>
              <a:spcBef>
                <a:spcPts val="400"/>
              </a:spcBef>
            </a:pPr>
            <a:r>
              <a:rPr lang="en-US" sz="1900" dirty="0"/>
              <a:t>Clark Endowed Professor of Medicine</a:t>
            </a:r>
          </a:p>
          <a:p>
            <a:pPr algn="l">
              <a:lnSpc>
                <a:spcPts val="2000"/>
              </a:lnSpc>
              <a:spcBef>
                <a:spcPts val="400"/>
              </a:spcBef>
            </a:pPr>
            <a:r>
              <a:rPr lang="en-US" sz="1900" dirty="0"/>
              <a:t>Division of Hematology/Oncology &amp; Transplantation, University of Minnesota</a:t>
            </a:r>
          </a:p>
          <a:p>
            <a:pPr algn="l">
              <a:lnSpc>
                <a:spcPts val="2000"/>
              </a:lnSpc>
              <a:spcBef>
                <a:spcPts val="400"/>
              </a:spcBef>
            </a:pPr>
            <a:r>
              <a:rPr lang="en-US" sz="1900" dirty="0"/>
              <a:t>Associate Director of Translation, Masonic Cancer Center</a:t>
            </a:r>
          </a:p>
        </p:txBody>
      </p:sp>
      <p:sp>
        <p:nvSpPr>
          <p:cNvPr id="9" name="Subtitle 2"/>
          <p:cNvSpPr txBox="1">
            <a:spLocks/>
          </p:cNvSpPr>
          <p:nvPr/>
        </p:nvSpPr>
        <p:spPr>
          <a:xfrm>
            <a:off x="1430627" y="1077667"/>
            <a:ext cx="9802888" cy="8070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400"/>
              </a:spcBef>
              <a:spcAft>
                <a:spcPts val="0"/>
              </a:spcAft>
              <a:buClrTx/>
              <a:buSzTx/>
              <a:buFont typeface="Arial" panose="020B0604020202020204" pitchFamily="34" charset="0"/>
              <a:buNone/>
              <a:tabLst/>
              <a:defRPr/>
            </a:pPr>
            <a:r>
              <a:rPr kumimoji="0" lang="en-US" sz="2200" b="1" i="1" u="none" strike="noStrike" kern="1200" cap="none" spc="0" normalizeH="0" baseline="0" noProof="0" dirty="0">
                <a:ln>
                  <a:noFill/>
                </a:ln>
                <a:solidFill>
                  <a:prstClr val="black"/>
                </a:solidFill>
                <a:effectLst/>
                <a:uLnTx/>
                <a:uFillTx/>
                <a:latin typeface="Calibri" panose="020F0502020204030204"/>
                <a:ea typeface="+mn-ea"/>
                <a:cs typeface="+mn-cs"/>
              </a:rPr>
              <a:t>Research To Practice </a:t>
            </a:r>
          </a:p>
          <a:p>
            <a:pPr marL="0" marR="0" lvl="0" indent="0" algn="l" defTabSz="914400" rtl="0" eaLnBrk="1" fontAlgn="auto" latinLnBrk="0" hangingPunct="1">
              <a:lnSpc>
                <a:spcPts val="2000"/>
              </a:lnSpc>
              <a:spcBef>
                <a:spcPts val="4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June 1, 2024</a:t>
            </a:r>
          </a:p>
        </p:txBody>
      </p:sp>
    </p:spTree>
    <p:extLst>
      <p:ext uri="{BB962C8B-B14F-4D97-AF65-F5344CB8AC3E}">
        <p14:creationId xmlns:p14="http://schemas.microsoft.com/office/powerpoint/2010/main" val="389784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949" y="511842"/>
            <a:ext cx="10515600" cy="1325563"/>
          </a:xfrm>
        </p:spPr>
        <p:txBody>
          <a:bodyPr>
            <a:normAutofit/>
          </a:bodyPr>
          <a:lstStyle/>
          <a:p>
            <a:r>
              <a:rPr lang="en-US" sz="4800" b="1" dirty="0"/>
              <a:t>Outline</a:t>
            </a:r>
          </a:p>
        </p:txBody>
      </p:sp>
      <p:sp>
        <p:nvSpPr>
          <p:cNvPr id="9" name="Rectangle 3"/>
          <p:cNvSpPr txBox="1">
            <a:spLocks noChangeArrowheads="1"/>
          </p:cNvSpPr>
          <p:nvPr/>
        </p:nvSpPr>
        <p:spPr>
          <a:xfrm>
            <a:off x="939313" y="1790252"/>
            <a:ext cx="10984101" cy="4958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PI3K-AKT-mTOR pathway: Ipatasertib and capivasertib</a:t>
            </a:r>
            <a:endParaRPr kumimoji="0" lang="en-US" sz="315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TKI/IO combinations: Cabozantinib plus atezolizumab</a:t>
            </a: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CYP11 inhibition: </a:t>
            </a:r>
            <a:r>
              <a:rPr kumimoji="0" lang="en-US" sz="3150" b="0" i="0" u="none" strike="noStrike" kern="1200" cap="none" spc="0" normalizeH="0" baseline="0" noProof="0" dirty="0" err="1">
                <a:ln>
                  <a:noFill/>
                </a:ln>
                <a:solidFill>
                  <a:prstClr val="black"/>
                </a:solidFill>
                <a:effectLst/>
                <a:uLnTx/>
                <a:uFillTx/>
                <a:latin typeface="Calibri" panose="020F0502020204030204"/>
                <a:ea typeface="+mn-ea"/>
                <a:cs typeface="+mn-cs"/>
              </a:rPr>
              <a:t>Opevesostat</a:t>
            </a:r>
            <a:endPar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AR-targeting PROTACs: </a:t>
            </a:r>
            <a:r>
              <a:rPr kumimoji="0" lang="en-US" sz="3150" b="0" i="0" u="none" strike="noStrike" kern="1200" cap="none" spc="0" normalizeH="0" baseline="0" noProof="0" dirty="0" err="1">
                <a:ln>
                  <a:noFill/>
                </a:ln>
                <a:solidFill>
                  <a:prstClr val="black"/>
                </a:solidFill>
                <a:effectLst/>
                <a:uLnTx/>
                <a:uFillTx/>
                <a:latin typeface="Calibri" panose="020F0502020204030204"/>
                <a:ea typeface="+mn-ea"/>
                <a:cs typeface="+mn-cs"/>
              </a:rPr>
              <a:t>Bavdegalutamide</a:t>
            </a: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ARV-766,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BMS-986365</a:t>
            </a:r>
            <a:endPar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Antibody-drug conjugates (ADCs): Vobramitamab duocarmazine</a:t>
            </a: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Bispecific immune engagers: </a:t>
            </a:r>
            <a:r>
              <a:rPr kumimoji="0" lang="en-US" sz="3150" b="0" i="0" u="none" strike="noStrike" kern="1200" cap="none" spc="0" normalizeH="0" baseline="0" noProof="0" dirty="0" err="1">
                <a:ln>
                  <a:noFill/>
                </a:ln>
                <a:solidFill>
                  <a:prstClr val="black"/>
                </a:solidFill>
                <a:effectLst/>
                <a:uLnTx/>
                <a:uFillTx/>
                <a:latin typeface="Calibri" panose="020F0502020204030204"/>
                <a:ea typeface="+mn-ea"/>
                <a:cs typeface="+mn-cs"/>
              </a:rPr>
              <a:t>Xaluritamig</a:t>
            </a:r>
            <a:endPar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endPar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10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553" y="2638873"/>
            <a:ext cx="8787847" cy="1325563"/>
          </a:xfrm>
        </p:spPr>
        <p:txBody>
          <a:bodyPr>
            <a:noAutofit/>
          </a:bodyPr>
          <a:lstStyle/>
          <a:p>
            <a:r>
              <a:rPr lang="en-US" sz="5000" b="1" dirty="0"/>
              <a:t>PI3K-AKT-mTOR pathway: </a:t>
            </a:r>
            <a:br>
              <a:rPr lang="en-US" sz="5000" b="1" dirty="0"/>
            </a:br>
            <a:r>
              <a:rPr lang="en-US" sz="5000" b="1" dirty="0"/>
              <a:t>Ipatasertib and capivasertib </a:t>
            </a:r>
            <a:endParaRPr lang="en-US" sz="5000" b="1" i="1" dirty="0"/>
          </a:p>
        </p:txBody>
      </p:sp>
    </p:spTree>
    <p:extLst>
      <p:ext uri="{BB962C8B-B14F-4D97-AF65-F5344CB8AC3E}">
        <p14:creationId xmlns:p14="http://schemas.microsoft.com/office/powerpoint/2010/main" val="358661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0155" y="134231"/>
            <a:ext cx="10515600" cy="1325563"/>
          </a:xfrm>
        </p:spPr>
        <p:txBody>
          <a:bodyPr>
            <a:noAutofit/>
          </a:bodyPr>
          <a:lstStyle/>
          <a:p>
            <a:pPr algn="ctr"/>
            <a:r>
              <a:rPr lang="en-US" sz="4900" b="1" dirty="0"/>
              <a:t>Reciprocal pathways</a:t>
            </a:r>
            <a:r>
              <a:rPr lang="en-US" sz="4800" b="1" dirty="0"/>
              <a:t>: AR and PI3K</a:t>
            </a:r>
            <a:endParaRPr lang="en-US" sz="4600" b="1" i="1" dirty="0"/>
          </a:p>
        </p:txBody>
      </p:sp>
      <p:pic>
        <p:nvPicPr>
          <p:cNvPr id="4" name="Picture 3"/>
          <p:cNvPicPr>
            <a:picLocks noChangeAspect="1"/>
          </p:cNvPicPr>
          <p:nvPr/>
        </p:nvPicPr>
        <p:blipFill>
          <a:blip r:embed="rId3"/>
          <a:stretch>
            <a:fillRect/>
          </a:stretch>
        </p:blipFill>
        <p:spPr>
          <a:xfrm>
            <a:off x="685799" y="1427781"/>
            <a:ext cx="10755842" cy="4977670"/>
          </a:xfrm>
          <a:prstGeom prst="rect">
            <a:avLst/>
          </a:prstGeom>
        </p:spPr>
      </p:pic>
    </p:spTree>
    <p:extLst>
      <p:ext uri="{BB962C8B-B14F-4D97-AF65-F5344CB8AC3E}">
        <p14:creationId xmlns:p14="http://schemas.microsoft.com/office/powerpoint/2010/main" val="3410108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487" y="219955"/>
            <a:ext cx="11187712" cy="1325563"/>
          </a:xfrm>
        </p:spPr>
        <p:txBody>
          <a:bodyPr>
            <a:noAutofit/>
          </a:bodyPr>
          <a:lstStyle/>
          <a:p>
            <a:pPr algn="ctr"/>
            <a:r>
              <a:rPr lang="en-US" sz="4900" b="1" dirty="0"/>
              <a:t>Ph-3 IPATential150 trial:</a:t>
            </a:r>
            <a:r>
              <a:rPr lang="en-US" sz="6000" b="1" dirty="0"/>
              <a:t> </a:t>
            </a:r>
            <a:r>
              <a:rPr lang="en-US" sz="4900" b="1" dirty="0"/>
              <a:t>Abi +/- Ipatasertib</a:t>
            </a:r>
            <a:endParaRPr lang="en-US" sz="4600" b="1" i="1" dirty="0"/>
          </a:p>
        </p:txBody>
      </p:sp>
      <p:sp>
        <p:nvSpPr>
          <p:cNvPr id="5" name="TextBox 4"/>
          <p:cNvSpPr txBox="1"/>
          <p:nvPr/>
        </p:nvSpPr>
        <p:spPr>
          <a:xfrm>
            <a:off x="3927914" y="6247894"/>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Sweeney C,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Lancet 2021</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398:131-142</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p:cNvPicPr>
            <a:picLocks noChangeAspect="1"/>
          </p:cNvPicPr>
          <p:nvPr/>
        </p:nvPicPr>
        <p:blipFill>
          <a:blip r:embed="rId3"/>
          <a:stretch>
            <a:fillRect/>
          </a:stretch>
        </p:blipFill>
        <p:spPr>
          <a:xfrm>
            <a:off x="187122" y="2119883"/>
            <a:ext cx="5733739" cy="3752209"/>
          </a:xfrm>
          <a:prstGeom prst="rect">
            <a:avLst/>
          </a:prstGeom>
        </p:spPr>
      </p:pic>
      <p:pic>
        <p:nvPicPr>
          <p:cNvPr id="7" name="Picture 6"/>
          <p:cNvPicPr>
            <a:picLocks noChangeAspect="1"/>
          </p:cNvPicPr>
          <p:nvPr/>
        </p:nvPicPr>
        <p:blipFill rotWithShape="1">
          <a:blip r:embed="rId4"/>
          <a:srcRect l="-4543"/>
          <a:stretch/>
        </p:blipFill>
        <p:spPr>
          <a:xfrm>
            <a:off x="6096001" y="2126077"/>
            <a:ext cx="5908878" cy="3752209"/>
          </a:xfrm>
          <a:prstGeom prst="rect">
            <a:avLst/>
          </a:prstGeom>
        </p:spPr>
      </p:pic>
      <p:sp>
        <p:nvSpPr>
          <p:cNvPr id="8" name="TextBox 7"/>
          <p:cNvSpPr txBox="1"/>
          <p:nvPr/>
        </p:nvSpPr>
        <p:spPr>
          <a:xfrm>
            <a:off x="7032362" y="1515016"/>
            <a:ext cx="3581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PFS – </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PIK3CA</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AKT</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PTEN</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altered</a:t>
            </a:r>
          </a:p>
        </p:txBody>
      </p:sp>
      <p:sp>
        <p:nvSpPr>
          <p:cNvPr id="9" name="TextBox 8"/>
          <p:cNvSpPr txBox="1"/>
          <p:nvPr/>
        </p:nvSpPr>
        <p:spPr>
          <a:xfrm>
            <a:off x="1741219" y="1541815"/>
            <a:ext cx="33888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PFS – Intention to Treat</a:t>
            </a:r>
          </a:p>
        </p:txBody>
      </p:sp>
      <p:sp>
        <p:nvSpPr>
          <p:cNvPr id="4" name="TextBox 3">
            <a:extLst>
              <a:ext uri="{FF2B5EF4-FFF2-40B4-BE49-F238E27FC236}">
                <a16:creationId xmlns:a16="http://schemas.microsoft.com/office/drawing/2014/main" id="{E2AB7535-D20D-9CC7-F754-E6DEAB1B8BEB}"/>
              </a:ext>
            </a:extLst>
          </p:cNvPr>
          <p:cNvSpPr txBox="1"/>
          <p:nvPr/>
        </p:nvSpPr>
        <p:spPr>
          <a:xfrm>
            <a:off x="6270171" y="2852056"/>
            <a:ext cx="235642" cy="184666"/>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6" name="TextBox 5">
            <a:extLst>
              <a:ext uri="{FF2B5EF4-FFF2-40B4-BE49-F238E27FC236}">
                <a16:creationId xmlns:a16="http://schemas.microsoft.com/office/drawing/2014/main" id="{A1F4ACD9-931A-933D-AE05-A5DB65687869}"/>
              </a:ext>
            </a:extLst>
          </p:cNvPr>
          <p:cNvSpPr txBox="1"/>
          <p:nvPr/>
        </p:nvSpPr>
        <p:spPr>
          <a:xfrm rot="16200000">
            <a:off x="4945132" y="3804373"/>
            <a:ext cx="2307772" cy="184666"/>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Progression-free survival (%)</a:t>
            </a:r>
          </a:p>
        </p:txBody>
      </p:sp>
    </p:spTree>
    <p:extLst>
      <p:ext uri="{BB962C8B-B14F-4D97-AF65-F5344CB8AC3E}">
        <p14:creationId xmlns:p14="http://schemas.microsoft.com/office/powerpoint/2010/main" val="518090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304624"/>
            <a:ext cx="11692467" cy="1325563"/>
          </a:xfrm>
        </p:spPr>
        <p:txBody>
          <a:bodyPr>
            <a:noAutofit/>
          </a:bodyPr>
          <a:lstStyle/>
          <a:p>
            <a:pPr algn="ctr"/>
            <a:r>
              <a:rPr lang="en-US" sz="4900" b="1" dirty="0"/>
              <a:t>Ph3 CAPItello-281:</a:t>
            </a:r>
            <a:r>
              <a:rPr lang="en-US" sz="4600" b="1" dirty="0"/>
              <a:t> Abi +/- Capivasertib (</a:t>
            </a:r>
            <a:r>
              <a:rPr lang="en-US" sz="4600" b="1" dirty="0" err="1"/>
              <a:t>mHSPC</a:t>
            </a:r>
            <a:r>
              <a:rPr lang="en-US" sz="4600" b="1" dirty="0"/>
              <a:t>)</a:t>
            </a:r>
            <a:endParaRPr lang="en-US" sz="4600" b="1" i="1" dirty="0"/>
          </a:p>
        </p:txBody>
      </p:sp>
      <p:sp>
        <p:nvSpPr>
          <p:cNvPr id="5" name="TextBox 4"/>
          <p:cNvSpPr txBox="1"/>
          <p:nvPr/>
        </p:nvSpPr>
        <p:spPr>
          <a:xfrm>
            <a:off x="1026319" y="6095919"/>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Fizazi</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K,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2021</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TPS178</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p:cNvPicPr>
            <a:picLocks noChangeAspect="1"/>
          </p:cNvPicPr>
          <p:nvPr/>
        </p:nvPicPr>
        <p:blipFill>
          <a:blip r:embed="rId3"/>
          <a:stretch>
            <a:fillRect/>
          </a:stretch>
        </p:blipFill>
        <p:spPr>
          <a:xfrm>
            <a:off x="992451" y="2877609"/>
            <a:ext cx="3865563" cy="2701925"/>
          </a:xfrm>
          <a:prstGeom prst="rect">
            <a:avLst/>
          </a:prstGeom>
        </p:spPr>
      </p:pic>
      <p:pic>
        <p:nvPicPr>
          <p:cNvPr id="6" name="Picture 5"/>
          <p:cNvPicPr>
            <a:picLocks noChangeAspect="1"/>
          </p:cNvPicPr>
          <p:nvPr/>
        </p:nvPicPr>
        <p:blipFill>
          <a:blip r:embed="rId4"/>
          <a:stretch>
            <a:fillRect/>
          </a:stretch>
        </p:blipFill>
        <p:spPr>
          <a:xfrm>
            <a:off x="5228959" y="1885872"/>
            <a:ext cx="6079266" cy="4326467"/>
          </a:xfrm>
          <a:prstGeom prst="rect">
            <a:avLst/>
          </a:prstGeom>
        </p:spPr>
      </p:pic>
      <p:pic>
        <p:nvPicPr>
          <p:cNvPr id="10" name="Picture 9"/>
          <p:cNvPicPr>
            <a:picLocks noChangeAspect="1"/>
          </p:cNvPicPr>
          <p:nvPr/>
        </p:nvPicPr>
        <p:blipFill>
          <a:blip r:embed="rId5"/>
          <a:stretch>
            <a:fillRect/>
          </a:stretch>
        </p:blipFill>
        <p:spPr>
          <a:xfrm>
            <a:off x="823647" y="1847411"/>
            <a:ext cx="4612217" cy="521773"/>
          </a:xfrm>
          <a:prstGeom prst="rect">
            <a:avLst/>
          </a:prstGeom>
        </p:spPr>
      </p:pic>
    </p:spTree>
    <p:extLst>
      <p:ext uri="{BB962C8B-B14F-4D97-AF65-F5344CB8AC3E}">
        <p14:creationId xmlns:p14="http://schemas.microsoft.com/office/powerpoint/2010/main" val="3171728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0617" y="255675"/>
            <a:ext cx="11187712" cy="1325563"/>
          </a:xfrm>
        </p:spPr>
        <p:txBody>
          <a:bodyPr>
            <a:noAutofit/>
          </a:bodyPr>
          <a:lstStyle/>
          <a:p>
            <a:pPr algn="ctr"/>
            <a:r>
              <a:rPr lang="en-US" sz="4900" b="1" dirty="0"/>
              <a:t>Ph-2 </a:t>
            </a:r>
            <a:r>
              <a:rPr lang="en-US" sz="4900" b="1" dirty="0" err="1"/>
              <a:t>ProCAID</a:t>
            </a:r>
            <a:r>
              <a:rPr lang="en-US" sz="4900" b="1" dirty="0"/>
              <a:t> trial:</a:t>
            </a:r>
            <a:r>
              <a:rPr lang="en-US" sz="6500" b="1" dirty="0"/>
              <a:t> </a:t>
            </a:r>
            <a:r>
              <a:rPr lang="en-US" sz="4900" b="1" dirty="0" err="1"/>
              <a:t>Doce</a:t>
            </a:r>
            <a:r>
              <a:rPr lang="en-US" sz="4900" b="1" dirty="0"/>
              <a:t> +/- Capivasertib</a:t>
            </a:r>
            <a:endParaRPr lang="en-US" sz="4600" b="1" i="1" dirty="0"/>
          </a:p>
        </p:txBody>
      </p:sp>
      <p:sp>
        <p:nvSpPr>
          <p:cNvPr id="5" name="TextBox 4"/>
          <p:cNvSpPr txBox="1"/>
          <p:nvPr/>
        </p:nvSpPr>
        <p:spPr>
          <a:xfrm>
            <a:off x="3915217" y="5960178"/>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Crabb</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SJ,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European Urology 2022</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82: 512-515</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p:cNvSpPr txBox="1"/>
          <p:nvPr/>
        </p:nvSpPr>
        <p:spPr>
          <a:xfrm>
            <a:off x="8818648" y="1868050"/>
            <a:ext cx="3166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OS – </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No prior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ARPI</a:t>
            </a:r>
          </a:p>
        </p:txBody>
      </p:sp>
      <p:sp>
        <p:nvSpPr>
          <p:cNvPr id="9" name="TextBox 8"/>
          <p:cNvSpPr txBox="1"/>
          <p:nvPr/>
        </p:nvSpPr>
        <p:spPr>
          <a:xfrm>
            <a:off x="1561490" y="1894849"/>
            <a:ext cx="33888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OS – ITT</a:t>
            </a:r>
          </a:p>
        </p:txBody>
      </p:sp>
      <p:pic>
        <p:nvPicPr>
          <p:cNvPr id="4" name="Picture 3"/>
          <p:cNvPicPr>
            <a:picLocks noChangeAspect="1"/>
          </p:cNvPicPr>
          <p:nvPr/>
        </p:nvPicPr>
        <p:blipFill rotWithShape="1">
          <a:blip r:embed="rId3"/>
          <a:srcRect b="-7787"/>
          <a:stretch/>
        </p:blipFill>
        <p:spPr>
          <a:xfrm>
            <a:off x="173338" y="2491928"/>
            <a:ext cx="3741879" cy="3135985"/>
          </a:xfrm>
          <a:prstGeom prst="rect">
            <a:avLst/>
          </a:prstGeom>
        </p:spPr>
      </p:pic>
      <p:sp>
        <p:nvSpPr>
          <p:cNvPr id="10" name="TextBox 9"/>
          <p:cNvSpPr txBox="1"/>
          <p:nvPr/>
        </p:nvSpPr>
        <p:spPr>
          <a:xfrm>
            <a:off x="5190069" y="1886381"/>
            <a:ext cx="33888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OS – </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Prior</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ARPI</a:t>
            </a:r>
          </a:p>
        </p:txBody>
      </p:sp>
      <p:pic>
        <p:nvPicPr>
          <p:cNvPr id="6" name="Picture 5"/>
          <p:cNvPicPr>
            <a:picLocks noChangeAspect="1"/>
          </p:cNvPicPr>
          <p:nvPr/>
        </p:nvPicPr>
        <p:blipFill>
          <a:blip r:embed="rId4"/>
          <a:stretch>
            <a:fillRect/>
          </a:stretch>
        </p:blipFill>
        <p:spPr>
          <a:xfrm>
            <a:off x="4211356" y="2554972"/>
            <a:ext cx="3893052" cy="2866114"/>
          </a:xfrm>
          <a:prstGeom prst="rect">
            <a:avLst/>
          </a:prstGeom>
        </p:spPr>
      </p:pic>
      <p:pic>
        <p:nvPicPr>
          <p:cNvPr id="11" name="Picture 10"/>
          <p:cNvPicPr>
            <a:picLocks noChangeAspect="1"/>
          </p:cNvPicPr>
          <p:nvPr/>
        </p:nvPicPr>
        <p:blipFill rotWithShape="1">
          <a:blip r:embed="rId5"/>
          <a:srcRect b="1007"/>
          <a:stretch/>
        </p:blipFill>
        <p:spPr>
          <a:xfrm>
            <a:off x="8269342" y="2553735"/>
            <a:ext cx="3727970" cy="2875411"/>
          </a:xfrm>
          <a:prstGeom prst="rect">
            <a:avLst/>
          </a:prstGeom>
        </p:spPr>
      </p:pic>
      <p:sp>
        <p:nvSpPr>
          <p:cNvPr id="7" name="TextBox 6">
            <a:extLst>
              <a:ext uri="{FF2B5EF4-FFF2-40B4-BE49-F238E27FC236}">
                <a16:creationId xmlns:a16="http://schemas.microsoft.com/office/drawing/2014/main" id="{E883C4E3-2EAD-DA6E-AF7E-0D916E947522}"/>
              </a:ext>
            </a:extLst>
          </p:cNvPr>
          <p:cNvSpPr txBox="1"/>
          <p:nvPr/>
        </p:nvSpPr>
        <p:spPr>
          <a:xfrm>
            <a:off x="788489" y="5434838"/>
            <a:ext cx="312672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since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randomisation</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2" name="TextBox 11">
            <a:extLst>
              <a:ext uri="{FF2B5EF4-FFF2-40B4-BE49-F238E27FC236}">
                <a16:creationId xmlns:a16="http://schemas.microsoft.com/office/drawing/2014/main" id="{E53DD14A-C0A4-B34C-F14C-7CB302AB3B1F}"/>
              </a:ext>
            </a:extLst>
          </p:cNvPr>
          <p:cNvSpPr txBox="1"/>
          <p:nvPr/>
        </p:nvSpPr>
        <p:spPr>
          <a:xfrm>
            <a:off x="5001260" y="5434838"/>
            <a:ext cx="312672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since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randomisation</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3" name="TextBox 12">
            <a:extLst>
              <a:ext uri="{FF2B5EF4-FFF2-40B4-BE49-F238E27FC236}">
                <a16:creationId xmlns:a16="http://schemas.microsoft.com/office/drawing/2014/main" id="{FE1248A0-EAE2-0D92-D664-FBFF7DC96D6F}"/>
              </a:ext>
            </a:extLst>
          </p:cNvPr>
          <p:cNvSpPr txBox="1"/>
          <p:nvPr/>
        </p:nvSpPr>
        <p:spPr>
          <a:xfrm>
            <a:off x="8789489" y="5434838"/>
            <a:ext cx="312672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since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randomisation</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442322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40552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Management of very high-risk localized prostate cancer</a:t>
            </a:r>
          </a:p>
        </p:txBody>
      </p:sp>
      <p:sp>
        <p:nvSpPr>
          <p:cNvPr id="7" name="Title 1">
            <a:extLst>
              <a:ext uri="{FF2B5EF4-FFF2-40B4-BE49-F238E27FC236}">
                <a16:creationId xmlns:a16="http://schemas.microsoft.com/office/drawing/2014/main" id="{A21D78DE-2372-EC6C-8540-567D2CE3B8C5}"/>
              </a:ext>
            </a:extLst>
          </p:cNvPr>
          <p:cNvSpPr txBox="1">
            <a:spLocks/>
          </p:cNvSpPr>
          <p:nvPr/>
        </p:nvSpPr>
        <p:spPr bwMode="auto">
          <a:xfrm>
            <a:off x="2563542" y="5789877"/>
            <a:ext cx="761460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 (Bloomington, Illinois)</a:t>
            </a:r>
          </a:p>
        </p:txBody>
      </p:sp>
      <p:pic>
        <p:nvPicPr>
          <p:cNvPr id="4" name="Picture 3" descr="A person wearing glasses and a headset&#10;&#10;Description automatically generated">
            <a:extLst>
              <a:ext uri="{FF2B5EF4-FFF2-40B4-BE49-F238E27FC236}">
                <a16:creationId xmlns:a16="http://schemas.microsoft.com/office/drawing/2014/main" id="{C91D7433-BD34-B742-40A3-EF7051CB4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6302" y="2498037"/>
            <a:ext cx="5852160" cy="3291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0363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173" y="5963088"/>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Crabb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SJ, et al. </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ASCO GU 2023</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abstract TPS287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Title 2"/>
          <p:cNvSpPr>
            <a:spLocks noGrp="1"/>
          </p:cNvSpPr>
          <p:nvPr>
            <p:ph type="title"/>
          </p:nvPr>
        </p:nvSpPr>
        <p:spPr>
          <a:xfrm>
            <a:off x="225424" y="219956"/>
            <a:ext cx="11692467" cy="1325563"/>
          </a:xfrm>
        </p:spPr>
        <p:txBody>
          <a:bodyPr>
            <a:noAutofit/>
          </a:bodyPr>
          <a:lstStyle/>
          <a:p>
            <a:pPr algn="ctr"/>
            <a:r>
              <a:rPr lang="en-US" sz="4800" b="1" dirty="0"/>
              <a:t>Ph3 CAPItello-280:</a:t>
            </a:r>
            <a:r>
              <a:rPr lang="en-US" sz="5500" b="1" dirty="0"/>
              <a:t> </a:t>
            </a:r>
            <a:r>
              <a:rPr lang="en-US" sz="4600" b="1" dirty="0" err="1"/>
              <a:t>Doce</a:t>
            </a:r>
            <a:r>
              <a:rPr lang="en-US" sz="4600" b="1" dirty="0"/>
              <a:t> ± </a:t>
            </a:r>
            <a:r>
              <a:rPr lang="en-US" sz="4600" b="1" dirty="0" err="1"/>
              <a:t>Capivasertib</a:t>
            </a:r>
            <a:r>
              <a:rPr lang="en-US" sz="4600" b="1" dirty="0"/>
              <a:t> (</a:t>
            </a:r>
            <a:r>
              <a:rPr lang="en-US" sz="4600" b="1" dirty="0" err="1"/>
              <a:t>mCRPC</a:t>
            </a:r>
            <a:r>
              <a:rPr lang="en-US" sz="4600" b="1" dirty="0"/>
              <a:t>)</a:t>
            </a:r>
            <a:endParaRPr lang="en-US" sz="4600" b="1" i="1" dirty="0"/>
          </a:p>
        </p:txBody>
      </p:sp>
      <p:pic>
        <p:nvPicPr>
          <p:cNvPr id="7" name="Picture 6"/>
          <p:cNvPicPr>
            <a:picLocks noChangeAspect="1"/>
          </p:cNvPicPr>
          <p:nvPr/>
        </p:nvPicPr>
        <p:blipFill>
          <a:blip r:embed="rId3"/>
          <a:stretch>
            <a:fillRect/>
          </a:stretch>
        </p:blipFill>
        <p:spPr>
          <a:xfrm>
            <a:off x="277778" y="1930923"/>
            <a:ext cx="2871790" cy="3411359"/>
          </a:xfrm>
          <a:prstGeom prst="rect">
            <a:avLst/>
          </a:prstGeom>
        </p:spPr>
      </p:pic>
      <p:pic>
        <p:nvPicPr>
          <p:cNvPr id="13" name="Picture 12"/>
          <p:cNvPicPr>
            <a:picLocks noChangeAspect="1"/>
          </p:cNvPicPr>
          <p:nvPr/>
        </p:nvPicPr>
        <p:blipFill>
          <a:blip r:embed="rId4"/>
          <a:stretch>
            <a:fillRect/>
          </a:stretch>
        </p:blipFill>
        <p:spPr>
          <a:xfrm>
            <a:off x="3154884" y="1719262"/>
            <a:ext cx="4863048" cy="3953405"/>
          </a:xfrm>
          <a:prstGeom prst="rect">
            <a:avLst/>
          </a:prstGeom>
        </p:spPr>
      </p:pic>
      <p:pic>
        <p:nvPicPr>
          <p:cNvPr id="14" name="Picture 13"/>
          <p:cNvPicPr>
            <a:picLocks noChangeAspect="1"/>
          </p:cNvPicPr>
          <p:nvPr/>
        </p:nvPicPr>
        <p:blipFill>
          <a:blip r:embed="rId5"/>
          <a:stretch>
            <a:fillRect/>
          </a:stretch>
        </p:blipFill>
        <p:spPr>
          <a:xfrm>
            <a:off x="8118762" y="1973258"/>
            <a:ext cx="3703895" cy="3411359"/>
          </a:xfrm>
          <a:prstGeom prst="rect">
            <a:avLst/>
          </a:prstGeom>
        </p:spPr>
      </p:pic>
    </p:spTree>
    <p:extLst>
      <p:ext uri="{BB962C8B-B14F-4D97-AF65-F5344CB8AC3E}">
        <p14:creationId xmlns:p14="http://schemas.microsoft.com/office/powerpoint/2010/main" val="1009737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344" y="2602873"/>
            <a:ext cx="8583883" cy="1325563"/>
          </a:xfrm>
        </p:spPr>
        <p:txBody>
          <a:bodyPr>
            <a:noAutofit/>
          </a:bodyPr>
          <a:lstStyle/>
          <a:p>
            <a:r>
              <a:rPr lang="en-US" sz="5000" b="1" dirty="0"/>
              <a:t>TKI/IO combinations: </a:t>
            </a:r>
            <a:br>
              <a:rPr lang="en-US" sz="5000" b="1" dirty="0"/>
            </a:br>
            <a:r>
              <a:rPr lang="en-US" sz="4800" b="1" dirty="0"/>
              <a:t>Cabozantinib plus atezolizumab</a:t>
            </a:r>
            <a:r>
              <a:rPr lang="en-US" sz="5000" b="1" dirty="0"/>
              <a:t> </a:t>
            </a:r>
            <a:endParaRPr lang="en-US" sz="5000" b="1" i="1" dirty="0"/>
          </a:p>
        </p:txBody>
      </p:sp>
    </p:spTree>
    <p:extLst>
      <p:ext uri="{BB962C8B-B14F-4D97-AF65-F5344CB8AC3E}">
        <p14:creationId xmlns:p14="http://schemas.microsoft.com/office/powerpoint/2010/main" val="804646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7089" y="230010"/>
            <a:ext cx="10515600" cy="1325563"/>
          </a:xfrm>
        </p:spPr>
        <p:txBody>
          <a:bodyPr>
            <a:noAutofit/>
          </a:bodyPr>
          <a:lstStyle/>
          <a:p>
            <a:pPr algn="ctr"/>
            <a:r>
              <a:rPr lang="en-US" sz="4800" b="1" dirty="0"/>
              <a:t>Cabozantinib + </a:t>
            </a:r>
            <a:r>
              <a:rPr lang="en-US" sz="4800" b="1" dirty="0" err="1"/>
              <a:t>Atezo</a:t>
            </a:r>
            <a:r>
              <a:rPr lang="en-US" sz="4800" b="1" dirty="0"/>
              <a:t>:  </a:t>
            </a:r>
            <a:r>
              <a:rPr lang="en-US" sz="4600" b="1" i="1" dirty="0"/>
              <a:t>Rationale</a:t>
            </a:r>
          </a:p>
        </p:txBody>
      </p:sp>
      <p:pic>
        <p:nvPicPr>
          <p:cNvPr id="2" name="Picture 1"/>
          <p:cNvPicPr>
            <a:picLocks noChangeAspect="1"/>
          </p:cNvPicPr>
          <p:nvPr/>
        </p:nvPicPr>
        <p:blipFill>
          <a:blip r:embed="rId3"/>
          <a:stretch>
            <a:fillRect/>
          </a:stretch>
        </p:blipFill>
        <p:spPr>
          <a:xfrm>
            <a:off x="1291904" y="1567868"/>
            <a:ext cx="9211112" cy="4834837"/>
          </a:xfrm>
          <a:prstGeom prst="rect">
            <a:avLst/>
          </a:prstGeom>
        </p:spPr>
      </p:pic>
      <p:sp>
        <p:nvSpPr>
          <p:cNvPr id="22" name="TextBox 21"/>
          <p:cNvSpPr txBox="1"/>
          <p:nvPr/>
        </p:nvSpPr>
        <p:spPr>
          <a:xfrm>
            <a:off x="1291904" y="5804271"/>
            <a:ext cx="24100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2021</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TPS190</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91451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6879" y="169093"/>
            <a:ext cx="10515600" cy="1325563"/>
          </a:xfrm>
        </p:spPr>
        <p:txBody>
          <a:bodyPr>
            <a:noAutofit/>
          </a:bodyPr>
          <a:lstStyle/>
          <a:p>
            <a:pPr algn="ctr"/>
            <a:r>
              <a:rPr lang="en-US" sz="4800" b="1" dirty="0"/>
              <a:t>COSMIC-021: ORR and PSA response</a:t>
            </a:r>
          </a:p>
        </p:txBody>
      </p:sp>
      <p:pic>
        <p:nvPicPr>
          <p:cNvPr id="2" name="Picture 1"/>
          <p:cNvPicPr>
            <a:picLocks noChangeAspect="1"/>
          </p:cNvPicPr>
          <p:nvPr/>
        </p:nvPicPr>
        <p:blipFill rotWithShape="1">
          <a:blip r:embed="rId3"/>
          <a:srcRect l="13437" r="17353" b="17887"/>
          <a:stretch/>
        </p:blipFill>
        <p:spPr>
          <a:xfrm>
            <a:off x="6054094" y="1865582"/>
            <a:ext cx="5728391" cy="3920884"/>
          </a:xfrm>
          <a:prstGeom prst="rect">
            <a:avLst/>
          </a:prstGeom>
        </p:spPr>
      </p:pic>
      <p:pic>
        <p:nvPicPr>
          <p:cNvPr id="4" name="Picture 3"/>
          <p:cNvPicPr>
            <a:picLocks noChangeAspect="1"/>
          </p:cNvPicPr>
          <p:nvPr/>
        </p:nvPicPr>
        <p:blipFill rotWithShape="1">
          <a:blip r:embed="rId4"/>
          <a:srcRect l="1719" t="7768" r="51848" b="10681"/>
          <a:stretch/>
        </p:blipFill>
        <p:spPr>
          <a:xfrm>
            <a:off x="409515" y="1574212"/>
            <a:ext cx="5151039" cy="4404685"/>
          </a:xfrm>
          <a:prstGeom prst="rect">
            <a:avLst/>
          </a:prstGeom>
        </p:spPr>
      </p:pic>
      <p:sp>
        <p:nvSpPr>
          <p:cNvPr id="5" name="TextBox 4"/>
          <p:cNvSpPr txBox="1"/>
          <p:nvPr/>
        </p:nvSpPr>
        <p:spPr>
          <a:xfrm>
            <a:off x="2126941" y="6349823"/>
            <a:ext cx="895070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ESMO 2021</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LBA24;  Agarwal N,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Lancet Oncol</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2022;23:899-909</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p:cNvSpPr txBox="1"/>
          <p:nvPr/>
        </p:nvSpPr>
        <p:spPr>
          <a:xfrm>
            <a:off x="7726046" y="1293203"/>
            <a:ext cx="2421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PSA</a:t>
            </a:r>
            <a:r>
              <a:rPr kumimoji="0" lang="en-US" sz="2000" b="1" i="0" u="none" strike="noStrike" kern="1200" cap="none" spc="0" normalizeH="0" baseline="-25000" noProof="0" dirty="0">
                <a:ln>
                  <a:noFill/>
                </a:ln>
                <a:solidFill>
                  <a:prstClr val="black"/>
                </a:solidFill>
                <a:effectLst/>
                <a:uLnTx/>
                <a:uFillTx/>
                <a:latin typeface="Calibri" panose="020F0502020204030204"/>
                <a:ea typeface="+mn-ea"/>
                <a:cs typeface="+mn-cs"/>
              </a:rPr>
              <a:t>50</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Response</a:t>
            </a:r>
          </a:p>
        </p:txBody>
      </p:sp>
      <p:sp>
        <p:nvSpPr>
          <p:cNvPr id="7" name="TextBox 6"/>
          <p:cNvSpPr txBox="1"/>
          <p:nvPr/>
        </p:nvSpPr>
        <p:spPr>
          <a:xfrm>
            <a:off x="2853435" y="1294601"/>
            <a:ext cx="2421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ORR</a:t>
            </a:r>
          </a:p>
        </p:txBody>
      </p:sp>
    </p:spTree>
    <p:extLst>
      <p:ext uri="{BB962C8B-B14F-4D97-AF65-F5344CB8AC3E}">
        <p14:creationId xmlns:p14="http://schemas.microsoft.com/office/powerpoint/2010/main" val="4054906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32" y="353388"/>
            <a:ext cx="10515600" cy="1325563"/>
          </a:xfrm>
        </p:spPr>
        <p:txBody>
          <a:bodyPr>
            <a:noAutofit/>
          </a:bodyPr>
          <a:lstStyle/>
          <a:p>
            <a:pPr algn="ctr"/>
            <a:r>
              <a:rPr lang="en-US" sz="5000" b="1" dirty="0"/>
              <a:t>CONTACT-02</a:t>
            </a:r>
            <a:r>
              <a:rPr lang="en-US" sz="4800" b="1" dirty="0"/>
              <a:t>: Phase III Trial Schema</a:t>
            </a:r>
          </a:p>
        </p:txBody>
      </p:sp>
      <p:sp>
        <p:nvSpPr>
          <p:cNvPr id="5" name="TextBox 4"/>
          <p:cNvSpPr txBox="1"/>
          <p:nvPr/>
        </p:nvSpPr>
        <p:spPr>
          <a:xfrm>
            <a:off x="1167781" y="5993214"/>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Symposium 2021</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TPS190</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p:cNvPicPr>
            <a:picLocks noChangeAspect="1"/>
          </p:cNvPicPr>
          <p:nvPr/>
        </p:nvPicPr>
        <p:blipFill rotWithShape="1">
          <a:blip r:embed="rId3"/>
          <a:srcRect b="11924"/>
          <a:stretch/>
        </p:blipFill>
        <p:spPr>
          <a:xfrm>
            <a:off x="276340" y="1580980"/>
            <a:ext cx="8225904" cy="4123134"/>
          </a:xfrm>
          <a:prstGeom prst="rect">
            <a:avLst/>
          </a:prstGeom>
        </p:spPr>
      </p:pic>
      <p:sp>
        <p:nvSpPr>
          <p:cNvPr id="9" name="Rectangle 8"/>
          <p:cNvSpPr/>
          <p:nvPr/>
        </p:nvSpPr>
        <p:spPr>
          <a:xfrm>
            <a:off x="8502244" y="2496925"/>
            <a:ext cx="325912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Primary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PFS per RECIST v1.1 by BIRC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Secondary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ORR per RECIST v1.1 by BIRC</a:t>
            </a:r>
          </a:p>
        </p:txBody>
      </p:sp>
    </p:spTree>
    <p:extLst>
      <p:ext uri="{BB962C8B-B14F-4D97-AF65-F5344CB8AC3E}">
        <p14:creationId xmlns:p14="http://schemas.microsoft.com/office/powerpoint/2010/main" val="4172920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6504" y="294119"/>
            <a:ext cx="10515600" cy="1325563"/>
          </a:xfrm>
        </p:spPr>
        <p:txBody>
          <a:bodyPr>
            <a:noAutofit/>
          </a:bodyPr>
          <a:lstStyle/>
          <a:p>
            <a:pPr algn="ctr"/>
            <a:r>
              <a:rPr lang="en-US" sz="5000" b="1" dirty="0"/>
              <a:t>CONTACT-02</a:t>
            </a:r>
            <a:r>
              <a:rPr lang="en-US" sz="4800" b="1" dirty="0"/>
              <a:t>: </a:t>
            </a:r>
            <a:r>
              <a:rPr lang="en-US" sz="4800" b="1" u="sng" dirty="0"/>
              <a:t>PFS Results</a:t>
            </a:r>
            <a:r>
              <a:rPr lang="en-US" sz="4800" b="1" dirty="0"/>
              <a:t> </a:t>
            </a:r>
            <a:r>
              <a:rPr lang="en-US" b="1" dirty="0"/>
              <a:t>(OS immature)</a:t>
            </a:r>
          </a:p>
        </p:txBody>
      </p:sp>
      <p:sp>
        <p:nvSpPr>
          <p:cNvPr id="5" name="TextBox 4"/>
          <p:cNvSpPr txBox="1"/>
          <p:nvPr/>
        </p:nvSpPr>
        <p:spPr>
          <a:xfrm>
            <a:off x="3191313" y="6112539"/>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Symposium 2024</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18</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8555" y="1895924"/>
            <a:ext cx="6025618" cy="3644905"/>
          </a:xfrm>
          <a:prstGeom prst="rect">
            <a:avLst/>
          </a:prstGeom>
        </p:spPr>
      </p:pic>
      <p:grpSp>
        <p:nvGrpSpPr>
          <p:cNvPr id="13" name="Group 12"/>
          <p:cNvGrpSpPr/>
          <p:nvPr/>
        </p:nvGrpSpPr>
        <p:grpSpPr>
          <a:xfrm>
            <a:off x="6487792" y="2010624"/>
            <a:ext cx="5224521" cy="3839961"/>
            <a:chOff x="6086953" y="2036025"/>
            <a:chExt cx="5224521" cy="3839961"/>
          </a:xfrm>
        </p:grpSpPr>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58046" r="18217"/>
            <a:stretch/>
          </p:blipFill>
          <p:spPr>
            <a:xfrm>
              <a:off x="8423126" y="2036025"/>
              <a:ext cx="1872340" cy="3422312"/>
            </a:xfrm>
            <a:prstGeom prst="rect">
              <a:avLst/>
            </a:prstGeom>
          </p:spPr>
        </p:pic>
        <p:pic>
          <p:nvPicPr>
            <p:cNvPr id="10" name="Picture 9"/>
            <p:cNvPicPr>
              <a:picLocks noChangeAspect="1"/>
            </p:cNvPicPr>
            <p:nvPr/>
          </p:nvPicPr>
          <p:blipFill rotWithShape="1">
            <a:blip r:embed="rId5">
              <a:extLst>
                <a:ext uri="{BEBA8EAE-BF5A-486C-A8C5-ECC9F3942E4B}">
                  <a14:imgProps xmlns:a14="http://schemas.microsoft.com/office/drawing/2010/main">
                    <a14:imgLayer r:embed="rId7">
                      <a14:imgEffect>
                        <a14:sharpenSoften amount="50000"/>
                      </a14:imgEffect>
                    </a14:imgLayer>
                  </a14:imgProps>
                </a:ext>
              </a:extLst>
            </a:blip>
            <a:srcRect l="86935"/>
            <a:stretch/>
          </p:blipFill>
          <p:spPr>
            <a:xfrm>
              <a:off x="10280962" y="2036025"/>
              <a:ext cx="1030512" cy="3422312"/>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8">
                      <a14:imgEffect>
                        <a14:sharpenSoften amount="50000"/>
                      </a14:imgEffect>
                    </a14:imgLayer>
                  </a14:imgProps>
                </a:ext>
              </a:extLst>
            </a:blip>
            <a:srcRect r="69739"/>
            <a:stretch/>
          </p:blipFill>
          <p:spPr>
            <a:xfrm>
              <a:off x="6086953" y="2036025"/>
              <a:ext cx="2386955" cy="3422312"/>
            </a:xfrm>
            <a:prstGeom prst="rect">
              <a:avLst/>
            </a:prstGeom>
          </p:spPr>
        </p:pic>
        <p:pic>
          <p:nvPicPr>
            <p:cNvPr id="12" name="Picture 11"/>
            <p:cNvPicPr>
              <a:picLocks noChangeAspect="1"/>
            </p:cNvPicPr>
            <p:nvPr/>
          </p:nvPicPr>
          <p:blipFill>
            <a:blip r:embed="rId9"/>
            <a:stretch>
              <a:fillRect/>
            </a:stretch>
          </p:blipFill>
          <p:spPr>
            <a:xfrm>
              <a:off x="7621296" y="5482744"/>
              <a:ext cx="3005493" cy="393242"/>
            </a:xfrm>
            <a:prstGeom prst="rect">
              <a:avLst/>
            </a:prstGeom>
          </p:spPr>
        </p:pic>
      </p:grpSp>
    </p:spTree>
    <p:extLst>
      <p:ext uri="{BB962C8B-B14F-4D97-AF65-F5344CB8AC3E}">
        <p14:creationId xmlns:p14="http://schemas.microsoft.com/office/powerpoint/2010/main" val="2874912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683" y="2602873"/>
            <a:ext cx="8545360" cy="1325563"/>
          </a:xfrm>
        </p:spPr>
        <p:txBody>
          <a:bodyPr>
            <a:noAutofit/>
          </a:bodyPr>
          <a:lstStyle/>
          <a:p>
            <a:pPr>
              <a:lnSpc>
                <a:spcPts val="6000"/>
              </a:lnSpc>
            </a:pPr>
            <a:r>
              <a:rPr lang="en-US" sz="5000" b="1" dirty="0"/>
              <a:t>CYP11 inhibition: </a:t>
            </a:r>
            <a:r>
              <a:rPr lang="en-US" sz="4900" b="1" dirty="0" err="1"/>
              <a:t>Opevesostat</a:t>
            </a:r>
            <a:endParaRPr lang="en-US" sz="4900" b="1" i="1" dirty="0"/>
          </a:p>
        </p:txBody>
      </p:sp>
    </p:spTree>
    <p:extLst>
      <p:ext uri="{BB962C8B-B14F-4D97-AF65-F5344CB8AC3E}">
        <p14:creationId xmlns:p14="http://schemas.microsoft.com/office/powerpoint/2010/main" val="3763955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67" y="201534"/>
            <a:ext cx="10515600" cy="1325563"/>
          </a:xfrm>
        </p:spPr>
        <p:txBody>
          <a:bodyPr>
            <a:normAutofit/>
          </a:bodyPr>
          <a:lstStyle/>
          <a:p>
            <a:pPr algn="ctr"/>
            <a:r>
              <a:rPr lang="en-US" sz="4800" b="1" dirty="0"/>
              <a:t>ODM-208 → MK-5684 → </a:t>
            </a:r>
            <a:r>
              <a:rPr lang="en-US" sz="4800" b="1" dirty="0" err="1"/>
              <a:t>Opevesostat</a:t>
            </a:r>
            <a:endParaRPr lang="en-US" sz="4800" b="1"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27" t="20584" r="9637" b="34351"/>
          <a:stretch/>
        </p:blipFill>
        <p:spPr bwMode="auto">
          <a:xfrm>
            <a:off x="359229" y="2142779"/>
            <a:ext cx="7970582" cy="3585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8808243" y="1295446"/>
            <a:ext cx="3024528" cy="5064535"/>
            <a:chOff x="8834194" y="1134035"/>
            <a:chExt cx="2331945" cy="4458056"/>
          </a:xfrm>
        </p:grpSpPr>
        <p:pic>
          <p:nvPicPr>
            <p:cNvPr id="5" name="Picture 4"/>
            <p:cNvPicPr/>
            <p:nvPr/>
          </p:nvPicPr>
          <p:blipFill rotWithShape="1">
            <a:blip r:embed="rId3"/>
            <a:srcRect t="11637" r="50504"/>
            <a:stretch/>
          </p:blipFill>
          <p:spPr bwMode="auto">
            <a:xfrm>
              <a:off x="8861089" y="1134035"/>
              <a:ext cx="2305050" cy="209677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53586" t="11637"/>
            <a:stretch/>
          </p:blipFill>
          <p:spPr bwMode="auto">
            <a:xfrm>
              <a:off x="8834194" y="3495321"/>
              <a:ext cx="2161540" cy="209677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09857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919" y="101725"/>
            <a:ext cx="10515600" cy="1325563"/>
          </a:xfrm>
        </p:spPr>
        <p:txBody>
          <a:bodyPr>
            <a:normAutofit/>
          </a:bodyPr>
          <a:lstStyle/>
          <a:p>
            <a:r>
              <a:rPr lang="en-US" sz="4800" b="1" dirty="0" err="1"/>
              <a:t>Opevesostat</a:t>
            </a:r>
            <a:r>
              <a:rPr lang="en-US" sz="4800" b="1" dirty="0"/>
              <a:t>:</a:t>
            </a:r>
            <a:r>
              <a:rPr lang="en-US" sz="6000" b="1" dirty="0"/>
              <a:t> </a:t>
            </a:r>
            <a:r>
              <a:rPr lang="en-US" sz="4800" b="1" dirty="0"/>
              <a:t>Phase 2 CYPIDES trial</a:t>
            </a:r>
          </a:p>
        </p:txBody>
      </p:sp>
      <p:sp>
        <p:nvSpPr>
          <p:cNvPr id="6" name="TextBox 5"/>
          <p:cNvSpPr txBox="1"/>
          <p:nvPr/>
        </p:nvSpPr>
        <p:spPr>
          <a:xfrm>
            <a:off x="1657353" y="6112787"/>
            <a:ext cx="8858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Calibri" panose="020F0502020204030204"/>
                <a:ea typeface="+mn-ea"/>
                <a:cs typeface="+mn-cs"/>
              </a:rPr>
              <a:t>Fizazi K, et al. </a:t>
            </a:r>
            <a:r>
              <a:rPr kumimoji="0" lang="da-DK" sz="1600" b="0" i="1" u="none" strike="noStrike" kern="1200" cap="none" spc="0" normalizeH="0" baseline="0" noProof="0" dirty="0">
                <a:ln>
                  <a:noFill/>
                </a:ln>
                <a:solidFill>
                  <a:prstClr val="black"/>
                </a:solidFill>
                <a:effectLst/>
                <a:uLnTx/>
                <a:uFillTx/>
                <a:latin typeface="Calibri" panose="020F0502020204030204"/>
                <a:ea typeface="+mn-ea"/>
                <a:cs typeface="+mn-cs"/>
              </a:rPr>
              <a:t>NEJM Evid.</a:t>
            </a:r>
            <a:r>
              <a:rPr kumimoji="0" lang="da-DK" sz="1600" b="0" i="0" u="none" strike="noStrike" kern="1200" cap="none" spc="0" normalizeH="0" baseline="0" noProof="0" dirty="0">
                <a:ln>
                  <a:noFill/>
                </a:ln>
                <a:solidFill>
                  <a:prstClr val="black"/>
                </a:solidFill>
                <a:effectLst/>
                <a:uLnTx/>
                <a:uFillTx/>
                <a:latin typeface="Calibri" panose="020F0502020204030204"/>
                <a:ea typeface="+mn-ea"/>
                <a:cs typeface="+mn-cs"/>
              </a:rPr>
              <a:t> 2024;3:EVIDoa2300171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Fizazi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K, et al. ASCO GU 2024; abstract 159.</a:t>
            </a:r>
          </a:p>
        </p:txBody>
      </p:sp>
      <p:pic>
        <p:nvPicPr>
          <p:cNvPr id="7" name="Picture 6"/>
          <p:cNvPicPr>
            <a:picLocks noChangeAspect="1"/>
          </p:cNvPicPr>
          <p:nvPr/>
        </p:nvPicPr>
        <p:blipFill>
          <a:blip r:embed="rId2"/>
          <a:stretch>
            <a:fillRect/>
          </a:stretch>
        </p:blipFill>
        <p:spPr>
          <a:xfrm>
            <a:off x="238622" y="1705082"/>
            <a:ext cx="5681511" cy="3922832"/>
          </a:xfrm>
          <a:prstGeom prst="rect">
            <a:avLst/>
          </a:prstGeom>
        </p:spPr>
      </p:pic>
      <p:pic>
        <p:nvPicPr>
          <p:cNvPr id="8" name="Picture 7"/>
          <p:cNvPicPr>
            <a:picLocks noChangeAspect="1"/>
          </p:cNvPicPr>
          <p:nvPr/>
        </p:nvPicPr>
        <p:blipFill>
          <a:blip r:embed="rId3"/>
          <a:stretch>
            <a:fillRect/>
          </a:stretch>
        </p:blipFill>
        <p:spPr>
          <a:xfrm>
            <a:off x="6010427" y="1605069"/>
            <a:ext cx="5794001" cy="4244519"/>
          </a:xfrm>
          <a:prstGeom prst="rect">
            <a:avLst/>
          </a:prstGeom>
        </p:spPr>
      </p:pic>
    </p:spTree>
    <p:extLst>
      <p:ext uri="{BB962C8B-B14F-4D97-AF65-F5344CB8AC3E}">
        <p14:creationId xmlns:p14="http://schemas.microsoft.com/office/powerpoint/2010/main" val="183960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748" y="347534"/>
            <a:ext cx="10515600" cy="1325563"/>
          </a:xfrm>
        </p:spPr>
        <p:txBody>
          <a:bodyPr>
            <a:normAutofit/>
          </a:bodyPr>
          <a:lstStyle/>
          <a:p>
            <a:r>
              <a:rPr lang="en-US" sz="4800" b="1" dirty="0" err="1"/>
              <a:t>Opevesostat</a:t>
            </a:r>
            <a:r>
              <a:rPr lang="en-US" sz="4800" b="1" dirty="0"/>
              <a:t> (MK-5684): Phase 3 trial</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79715" y="1479926"/>
            <a:ext cx="9753599" cy="4719483"/>
          </a:xfrm>
          <a:prstGeom prst="rect">
            <a:avLst/>
          </a:prstGeom>
        </p:spPr>
      </p:pic>
      <p:sp>
        <p:nvSpPr>
          <p:cNvPr id="3" name="TextBox 2"/>
          <p:cNvSpPr txBox="1"/>
          <p:nvPr/>
        </p:nvSpPr>
        <p:spPr>
          <a:xfrm>
            <a:off x="7257259" y="6341189"/>
            <a:ext cx="466486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Yu EY, et al. ASCO 2024; abstract TPS5113.</a:t>
            </a:r>
          </a:p>
        </p:txBody>
      </p:sp>
    </p:spTree>
    <p:extLst>
      <p:ext uri="{BB962C8B-B14F-4D97-AF65-F5344CB8AC3E}">
        <p14:creationId xmlns:p14="http://schemas.microsoft.com/office/powerpoint/2010/main" val="3685254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268760"/>
            <a:ext cx="10297144" cy="452431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In what situations are you considering treatment intensification for patients with newly diagnosed high-risk nonmetastatic hormone-sensitive prostate cancer?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How do you define high risk?</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Are you always using abiraterone in this situation, or will you consider other AR pathway inhibitors?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FC098E2C-9691-7E85-CD20-033FE697F148}"/>
              </a:ext>
            </a:extLst>
          </p:cNvPr>
          <p:cNvSpPr txBox="1">
            <a:spLocks/>
          </p:cNvSpPr>
          <p:nvPr/>
        </p:nvSpPr>
        <p:spPr>
          <a:xfrm>
            <a:off x="912286" y="260648"/>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912562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639" y="2766218"/>
            <a:ext cx="8122722" cy="1325563"/>
          </a:xfrm>
        </p:spPr>
        <p:txBody>
          <a:bodyPr>
            <a:noAutofit/>
          </a:bodyPr>
          <a:lstStyle/>
          <a:p>
            <a:pPr>
              <a:lnSpc>
                <a:spcPts val="6500"/>
              </a:lnSpc>
            </a:pPr>
            <a:r>
              <a:rPr lang="en-US" sz="5000" b="1" dirty="0"/>
              <a:t>AR-targeting PROTACs: </a:t>
            </a:r>
            <a:r>
              <a:rPr lang="en-US" sz="4900" b="1" dirty="0" err="1"/>
              <a:t>Bavdegalutamide</a:t>
            </a:r>
            <a:r>
              <a:rPr lang="en-US" sz="4900" b="1" dirty="0"/>
              <a:t>, ARV-766,</a:t>
            </a:r>
            <a:r>
              <a:rPr lang="en-US" sz="5400" b="1" dirty="0"/>
              <a:t> BMS-986365</a:t>
            </a:r>
            <a:endParaRPr lang="en-US" sz="4900" b="1" i="1" dirty="0"/>
          </a:p>
        </p:txBody>
      </p:sp>
    </p:spTree>
    <p:extLst>
      <p:ext uri="{BB962C8B-B14F-4D97-AF65-F5344CB8AC3E}">
        <p14:creationId xmlns:p14="http://schemas.microsoft.com/office/powerpoint/2010/main" val="4192268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957" y="499635"/>
            <a:ext cx="10515600" cy="1325563"/>
          </a:xfrm>
        </p:spPr>
        <p:txBody>
          <a:bodyPr>
            <a:noAutofit/>
          </a:bodyPr>
          <a:lstStyle/>
          <a:p>
            <a:pPr algn="ctr">
              <a:lnSpc>
                <a:spcPts val="4800"/>
              </a:lnSpc>
            </a:pPr>
            <a:r>
              <a:rPr lang="en-US" sz="4800" b="1" dirty="0"/>
              <a:t>ARV-110: AR-directed PROTAC</a:t>
            </a:r>
            <a:br>
              <a:rPr lang="en-US" sz="4800" b="1" dirty="0"/>
            </a:br>
            <a:r>
              <a:rPr lang="en-US" sz="4800" b="1" dirty="0"/>
              <a:t>(</a:t>
            </a:r>
            <a:r>
              <a:rPr lang="en-US" sz="4800" b="1" i="1" dirty="0" err="1"/>
              <a:t>Bavdegalutamide</a:t>
            </a:r>
            <a:r>
              <a:rPr lang="en-US" sz="4800" b="1" dirty="0"/>
              <a:t>)</a:t>
            </a:r>
          </a:p>
        </p:txBody>
      </p:sp>
      <p:sp>
        <p:nvSpPr>
          <p:cNvPr id="5" name="TextBox 4"/>
          <p:cNvSpPr txBox="1"/>
          <p:nvPr/>
        </p:nvSpPr>
        <p:spPr>
          <a:xfrm>
            <a:off x="3828240" y="6108684"/>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Gao X,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2022</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17</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20" t="35607" r="51571" b="14879"/>
          <a:stretch/>
        </p:blipFill>
        <p:spPr bwMode="auto">
          <a:xfrm>
            <a:off x="2601008" y="2024744"/>
            <a:ext cx="6060241" cy="3913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70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1007" y="473720"/>
            <a:ext cx="10515600" cy="1325563"/>
          </a:xfrm>
        </p:spPr>
        <p:txBody>
          <a:bodyPr>
            <a:noAutofit/>
          </a:bodyPr>
          <a:lstStyle/>
          <a:p>
            <a:pPr algn="ctr"/>
            <a:r>
              <a:rPr lang="en-US" sz="4800" b="1" dirty="0"/>
              <a:t> Phase 1 trial                   Phase 2 trial</a:t>
            </a:r>
          </a:p>
        </p:txBody>
      </p:sp>
      <p:sp>
        <p:nvSpPr>
          <p:cNvPr id="5" name="TextBox 4"/>
          <p:cNvSpPr txBox="1"/>
          <p:nvPr/>
        </p:nvSpPr>
        <p:spPr>
          <a:xfrm>
            <a:off x="3902888" y="5705631"/>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Gao X,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n-ea"/>
                <a:cs typeface="+mn-cs"/>
              </a:rPr>
              <a:t>ASCO GU 2022</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 Abstract 17</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2" name="Picture 11"/>
          <p:cNvPicPr/>
          <p:nvPr/>
        </p:nvPicPr>
        <p:blipFill rotWithShape="1">
          <a:blip r:embed="rId3"/>
          <a:srcRect l="56735" t="22586" r="14242" b="19105"/>
          <a:stretch/>
        </p:blipFill>
        <p:spPr bwMode="auto">
          <a:xfrm>
            <a:off x="141219" y="2090058"/>
            <a:ext cx="5021872" cy="3347548"/>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51333" t="19473" r="2723" b="21073"/>
          <a:stretch/>
        </p:blipFill>
        <p:spPr bwMode="auto">
          <a:xfrm>
            <a:off x="5453743" y="2135945"/>
            <a:ext cx="6597038" cy="3274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8516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9979" y="262873"/>
            <a:ext cx="10515600" cy="1325563"/>
          </a:xfrm>
        </p:spPr>
        <p:txBody>
          <a:bodyPr>
            <a:noAutofit/>
          </a:bodyPr>
          <a:lstStyle/>
          <a:p>
            <a:pPr algn="ctr">
              <a:lnSpc>
                <a:spcPts val="4800"/>
              </a:lnSpc>
            </a:pPr>
            <a:r>
              <a:rPr lang="en-US" sz="4800" b="1" dirty="0"/>
              <a:t>ARV-766: Phase 2 trial</a:t>
            </a:r>
            <a:br>
              <a:rPr lang="en-US" sz="4800" b="1" dirty="0"/>
            </a:br>
            <a:endParaRPr lang="en-US" sz="4800" b="1" dirty="0"/>
          </a:p>
        </p:txBody>
      </p:sp>
      <p:sp>
        <p:nvSpPr>
          <p:cNvPr id="5" name="TextBox 4"/>
          <p:cNvSpPr txBox="1"/>
          <p:nvPr/>
        </p:nvSpPr>
        <p:spPr>
          <a:xfrm>
            <a:off x="2243137" y="6398704"/>
            <a:ext cx="850106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Petrylak</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D,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ASCO 2023</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abstract TPS290;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Petrylak</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D,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ASCO 2024</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abstract 5011.</a:t>
            </a:r>
          </a:p>
        </p:txBody>
      </p:sp>
      <p:pic>
        <p:nvPicPr>
          <p:cNvPr id="6" name="Picture 5"/>
          <p:cNvPicPr>
            <a:picLocks noChangeAspect="1"/>
          </p:cNvPicPr>
          <p:nvPr/>
        </p:nvPicPr>
        <p:blipFill>
          <a:blip r:embed="rId3"/>
          <a:stretch>
            <a:fillRect/>
          </a:stretch>
        </p:blipFill>
        <p:spPr>
          <a:xfrm>
            <a:off x="2826895" y="1021692"/>
            <a:ext cx="5895101" cy="2900225"/>
          </a:xfrm>
          <a:prstGeom prst="rect">
            <a:avLst/>
          </a:prstGeom>
        </p:spPr>
      </p:pic>
      <p:pic>
        <p:nvPicPr>
          <p:cNvPr id="7" name="Picture 6"/>
          <p:cNvPicPr>
            <a:picLocks noChangeAspect="1"/>
          </p:cNvPicPr>
          <p:nvPr/>
        </p:nvPicPr>
        <p:blipFill>
          <a:blip r:embed="rId4"/>
          <a:stretch>
            <a:fillRect/>
          </a:stretch>
        </p:blipFill>
        <p:spPr>
          <a:xfrm>
            <a:off x="1013433" y="4186014"/>
            <a:ext cx="9952400" cy="2051500"/>
          </a:xfrm>
          <a:prstGeom prst="rect">
            <a:avLst/>
          </a:prstGeom>
        </p:spPr>
      </p:pic>
      <p:sp>
        <p:nvSpPr>
          <p:cNvPr id="2" name="TextBox 1">
            <a:extLst>
              <a:ext uri="{FF2B5EF4-FFF2-40B4-BE49-F238E27FC236}">
                <a16:creationId xmlns:a16="http://schemas.microsoft.com/office/drawing/2014/main" id="{9FA9544B-2C57-0D24-199D-3464D025D541}"/>
              </a:ext>
            </a:extLst>
          </p:cNvPr>
          <p:cNvSpPr txBox="1"/>
          <p:nvPr/>
        </p:nvSpPr>
        <p:spPr>
          <a:xfrm>
            <a:off x="5639245" y="5571536"/>
            <a:ext cx="1094740" cy="231820"/>
          </a:xfrm>
          <a:prstGeom prst="rect">
            <a:avLst/>
          </a:prstGeom>
          <a:solidFill>
            <a:srgbClr val="FEEADC"/>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Endpoint</a:t>
            </a:r>
          </a:p>
        </p:txBody>
      </p:sp>
    </p:spTree>
    <p:extLst>
      <p:ext uri="{BB962C8B-B14F-4D97-AF65-F5344CB8AC3E}">
        <p14:creationId xmlns:p14="http://schemas.microsoft.com/office/powerpoint/2010/main" val="460703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106" y="155711"/>
            <a:ext cx="10515600" cy="758736"/>
          </a:xfrm>
        </p:spPr>
        <p:txBody>
          <a:bodyPr>
            <a:noAutofit/>
          </a:bodyPr>
          <a:lstStyle/>
          <a:p>
            <a:pPr algn="ctr">
              <a:lnSpc>
                <a:spcPts val="4800"/>
              </a:lnSpc>
            </a:pPr>
            <a:r>
              <a:rPr lang="en-US" sz="4800" b="1" dirty="0"/>
              <a:t>BMS-986365: Phase 1 trial</a:t>
            </a:r>
          </a:p>
        </p:txBody>
      </p:sp>
      <p:sp>
        <p:nvSpPr>
          <p:cNvPr id="5" name="TextBox 4"/>
          <p:cNvSpPr txBox="1"/>
          <p:nvPr/>
        </p:nvSpPr>
        <p:spPr>
          <a:xfrm>
            <a:off x="4951178" y="6235177"/>
            <a:ext cx="462382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Rathkopf</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D,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ASCO GU 2024</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abstract 134.</a:t>
            </a:r>
          </a:p>
        </p:txBody>
      </p:sp>
      <p:grpSp>
        <p:nvGrpSpPr>
          <p:cNvPr id="41" name="Group 40"/>
          <p:cNvGrpSpPr/>
          <p:nvPr/>
        </p:nvGrpSpPr>
        <p:grpSpPr>
          <a:xfrm>
            <a:off x="914911" y="962100"/>
            <a:ext cx="3404166" cy="5811515"/>
            <a:chOff x="716336" y="1372161"/>
            <a:chExt cx="2983666" cy="5093646"/>
          </a:xfrm>
        </p:grpSpPr>
        <p:pic>
          <p:nvPicPr>
            <p:cNvPr id="4" name="Picture 3"/>
            <p:cNvPicPr>
              <a:picLocks noChangeAspect="1"/>
            </p:cNvPicPr>
            <p:nvPr/>
          </p:nvPicPr>
          <p:blipFill>
            <a:blip r:embed="rId3"/>
            <a:stretch>
              <a:fillRect/>
            </a:stretch>
          </p:blipFill>
          <p:spPr>
            <a:xfrm>
              <a:off x="716336" y="1372161"/>
              <a:ext cx="2983666" cy="2133040"/>
            </a:xfrm>
            <a:prstGeom prst="rect">
              <a:avLst/>
            </a:prstGeom>
          </p:spPr>
        </p:pic>
        <p:sp>
          <p:nvSpPr>
            <p:cNvPr id="36" name="Cross 35">
              <a:extLst>
                <a:ext uri="{FF2B5EF4-FFF2-40B4-BE49-F238E27FC236}">
                  <a16:creationId xmlns:a16="http://schemas.microsoft.com/office/drawing/2014/main" id="{5F9A83B8-A62D-F8CC-15B5-E1187E04F697}"/>
                </a:ext>
              </a:extLst>
            </p:cNvPr>
            <p:cNvSpPr/>
            <p:nvPr/>
          </p:nvSpPr>
          <p:spPr>
            <a:xfrm>
              <a:off x="1950461" y="3605893"/>
              <a:ext cx="362437" cy="355736"/>
            </a:xfrm>
            <a:prstGeom prst="plus">
              <a:avLst>
                <a:gd name="adj" fmla="val 41084"/>
              </a:avLst>
            </a:prstGeom>
            <a:solidFill>
              <a:schemeClr val="tx1"/>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p:cNvPicPr>
              <a:picLocks noChangeAspect="1"/>
            </p:cNvPicPr>
            <p:nvPr/>
          </p:nvPicPr>
          <p:blipFill>
            <a:blip r:embed="rId4"/>
            <a:stretch>
              <a:fillRect/>
            </a:stretch>
          </p:blipFill>
          <p:spPr>
            <a:xfrm>
              <a:off x="1095045" y="4045162"/>
              <a:ext cx="1965692" cy="2420645"/>
            </a:xfrm>
            <a:prstGeom prst="rect">
              <a:avLst/>
            </a:prstGeom>
          </p:spPr>
        </p:pic>
      </p:grpSp>
      <p:grpSp>
        <p:nvGrpSpPr>
          <p:cNvPr id="40" name="Group 39"/>
          <p:cNvGrpSpPr/>
          <p:nvPr/>
        </p:nvGrpSpPr>
        <p:grpSpPr>
          <a:xfrm>
            <a:off x="5047603" y="1460401"/>
            <a:ext cx="6328957" cy="4637889"/>
            <a:chOff x="4608333" y="1487296"/>
            <a:chExt cx="5584538" cy="4637889"/>
          </a:xfrm>
        </p:grpSpPr>
        <p:sp>
          <p:nvSpPr>
            <p:cNvPr id="38" name="Rectangle 37">
              <a:extLst>
                <a:ext uri="{FF2B5EF4-FFF2-40B4-BE49-F238E27FC236}">
                  <a16:creationId xmlns:a16="http://schemas.microsoft.com/office/drawing/2014/main" id="{A45D079B-69C6-E8BE-2E5D-910D8B5BAB93}"/>
                </a:ext>
              </a:extLst>
            </p:cNvPr>
            <p:cNvSpPr/>
            <p:nvPr/>
          </p:nvSpPr>
          <p:spPr>
            <a:xfrm>
              <a:off x="4608333" y="1487296"/>
              <a:ext cx="5584538" cy="4637889"/>
            </a:xfrm>
            <a:prstGeom prst="rect">
              <a:avLst/>
            </a:prstGeom>
            <a:noFill/>
            <a:ln>
              <a:solidFill>
                <a:schemeClr val="tx2"/>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p:cNvPicPr>
              <a:picLocks noChangeAspect="1"/>
            </p:cNvPicPr>
            <p:nvPr/>
          </p:nvPicPr>
          <p:blipFill rotWithShape="1">
            <a:blip r:embed="rId5"/>
            <a:srcRect l="1389" t="1656" r="11588" b="2827"/>
            <a:stretch/>
          </p:blipFill>
          <p:spPr>
            <a:xfrm>
              <a:off x="4856539" y="1640540"/>
              <a:ext cx="4932920" cy="4282355"/>
            </a:xfrm>
            <a:prstGeom prst="rect">
              <a:avLst/>
            </a:prstGeom>
          </p:spPr>
        </p:pic>
      </p:grpSp>
    </p:spTree>
    <p:extLst>
      <p:ext uri="{BB962C8B-B14F-4D97-AF65-F5344CB8AC3E}">
        <p14:creationId xmlns:p14="http://schemas.microsoft.com/office/powerpoint/2010/main" val="3918107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041" y="2710449"/>
            <a:ext cx="8760676" cy="1325563"/>
          </a:xfrm>
        </p:spPr>
        <p:txBody>
          <a:bodyPr>
            <a:noAutofit/>
          </a:bodyPr>
          <a:lstStyle/>
          <a:p>
            <a:pPr>
              <a:lnSpc>
                <a:spcPts val="6500"/>
              </a:lnSpc>
            </a:pPr>
            <a:r>
              <a:rPr lang="en-US" sz="5000" b="1" dirty="0"/>
              <a:t>Antibody-drug conjugates (ADCs):  </a:t>
            </a:r>
            <a:br>
              <a:rPr lang="en-US" sz="5000" b="1" dirty="0"/>
            </a:br>
            <a:r>
              <a:rPr lang="en-US" sz="5000" b="1" dirty="0"/>
              <a:t> </a:t>
            </a:r>
            <a:r>
              <a:rPr lang="en-US" sz="4800" b="1" i="1" dirty="0"/>
              <a:t>e.g.</a:t>
            </a:r>
            <a:r>
              <a:rPr lang="en-US" sz="4000" b="1" dirty="0"/>
              <a:t> </a:t>
            </a:r>
            <a:r>
              <a:rPr lang="en-US" sz="4800" b="1" dirty="0"/>
              <a:t>Vobramitamab duocarmazine</a:t>
            </a:r>
            <a:endParaRPr lang="en-US" sz="4800" b="1" i="1" dirty="0"/>
          </a:p>
        </p:txBody>
      </p:sp>
    </p:spTree>
    <p:extLst>
      <p:ext uri="{BB962C8B-B14F-4D97-AF65-F5344CB8AC3E}">
        <p14:creationId xmlns:p14="http://schemas.microsoft.com/office/powerpoint/2010/main" val="639238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89" y="364426"/>
            <a:ext cx="10937966" cy="1325563"/>
          </a:xfrm>
        </p:spPr>
        <p:txBody>
          <a:bodyPr>
            <a:normAutofit/>
          </a:bodyPr>
          <a:lstStyle/>
          <a:p>
            <a:r>
              <a:rPr lang="en-US" sz="4600" b="1" dirty="0"/>
              <a:t>B7-H3: </a:t>
            </a:r>
            <a:r>
              <a:rPr lang="en-US" sz="4000" b="1" dirty="0"/>
              <a:t>Member of B7 family of checkpoints</a:t>
            </a:r>
          </a:p>
        </p:txBody>
      </p:sp>
      <p:sp>
        <p:nvSpPr>
          <p:cNvPr id="4" name="TextBox 3"/>
          <p:cNvSpPr txBox="1"/>
          <p:nvPr/>
        </p:nvSpPr>
        <p:spPr>
          <a:xfrm>
            <a:off x="1047296" y="5947908"/>
            <a:ext cx="44332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Pardoll D,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Nature 2012</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67765" y="1567543"/>
            <a:ext cx="7318277" cy="4123395"/>
          </a:xfrm>
          <a:prstGeom prst="rect">
            <a:avLst/>
          </a:prstGeom>
        </p:spPr>
      </p:pic>
      <p:sp>
        <p:nvSpPr>
          <p:cNvPr id="6" name="TextBox 5"/>
          <p:cNvSpPr txBox="1"/>
          <p:nvPr/>
        </p:nvSpPr>
        <p:spPr>
          <a:xfrm>
            <a:off x="8466654" y="2846571"/>
            <a:ext cx="28490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Expressed by 85-90% of prostate cancers (higher expression   in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than in localized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PCa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07894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951" y="250122"/>
            <a:ext cx="9821432" cy="2228755"/>
          </a:xfrm>
        </p:spPr>
        <p:txBody>
          <a:bodyPr>
            <a:normAutofit/>
          </a:bodyPr>
          <a:lstStyle/>
          <a:p>
            <a:r>
              <a:rPr lang="en-US" sz="5000" b="1" dirty="0"/>
              <a:t>MGC018</a:t>
            </a:r>
            <a:r>
              <a:rPr lang="en-US" sz="5100" b="1" dirty="0"/>
              <a:t> </a:t>
            </a:r>
            <a:r>
              <a:rPr lang="en-US" sz="4600" b="1" dirty="0"/>
              <a:t>is a B7-H3–directed ADC</a:t>
            </a:r>
            <a:br>
              <a:rPr lang="en-US" sz="4600" b="1" dirty="0"/>
            </a:br>
            <a:r>
              <a:rPr lang="en-US" sz="4000" b="1" i="1" dirty="0"/>
              <a:t>Vobramitamab duocarmazine</a:t>
            </a:r>
            <a:endParaRPr lang="en-US" sz="4000" b="1"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62002" y="2362199"/>
            <a:ext cx="10867996" cy="3140174"/>
          </a:xfrm>
          <a:prstGeom prst="rect">
            <a:avLst/>
          </a:prstGeom>
        </p:spPr>
      </p:pic>
      <p:sp>
        <p:nvSpPr>
          <p:cNvPr id="7" name="TextBox 6"/>
          <p:cNvSpPr txBox="1"/>
          <p:nvPr/>
        </p:nvSpPr>
        <p:spPr>
          <a:xfrm>
            <a:off x="1460664" y="5870525"/>
            <a:ext cx="73948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Jang S,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J Clin Oncol 39; 2021 (ASCO abstract 2631)</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4488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314" y="259651"/>
            <a:ext cx="10937966" cy="1325563"/>
          </a:xfrm>
        </p:spPr>
        <p:txBody>
          <a:bodyPr>
            <a:normAutofit/>
          </a:bodyPr>
          <a:lstStyle/>
          <a:p>
            <a:r>
              <a:rPr lang="en-US" sz="4600" b="1" dirty="0"/>
              <a:t>MGC018 clinical trial: Phase 2a Expansion</a:t>
            </a:r>
            <a:endParaRPr lang="en-US" sz="4000" b="1" dirty="0"/>
          </a:p>
        </p:txBody>
      </p:sp>
      <p:sp>
        <p:nvSpPr>
          <p:cNvPr id="7" name="TextBox 6"/>
          <p:cNvSpPr txBox="1"/>
          <p:nvPr/>
        </p:nvSpPr>
        <p:spPr>
          <a:xfrm>
            <a:off x="847566" y="6251520"/>
            <a:ext cx="73948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Shenderov</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ESMO </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2021 (abstract #620P)</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p:cNvPicPr>
            <a:picLocks noChangeAspect="1"/>
          </p:cNvPicPr>
          <p:nvPr/>
        </p:nvPicPr>
        <p:blipFill rotWithShape="1">
          <a:blip r:embed="rId2"/>
          <a:srcRect t="13343" b="10264"/>
          <a:stretch/>
        </p:blipFill>
        <p:spPr>
          <a:xfrm>
            <a:off x="307182" y="1636984"/>
            <a:ext cx="6050753" cy="4363903"/>
          </a:xfrm>
          <a:prstGeom prst="rect">
            <a:avLst/>
          </a:prstGeom>
        </p:spPr>
      </p:pic>
      <p:pic>
        <p:nvPicPr>
          <p:cNvPr id="6" name="Picture 5"/>
          <p:cNvPicPr>
            <a:picLocks noChangeAspect="1"/>
          </p:cNvPicPr>
          <p:nvPr/>
        </p:nvPicPr>
        <p:blipFill rotWithShape="1">
          <a:blip r:embed="rId3"/>
          <a:srcRect l="4057" t="19582" b="13238"/>
          <a:stretch/>
        </p:blipFill>
        <p:spPr>
          <a:xfrm>
            <a:off x="6457979" y="2621496"/>
            <a:ext cx="5200617" cy="3515424"/>
          </a:xfrm>
          <a:prstGeom prst="rect">
            <a:avLst/>
          </a:prstGeom>
        </p:spPr>
      </p:pic>
    </p:spTree>
    <p:extLst>
      <p:ext uri="{BB962C8B-B14F-4D97-AF65-F5344CB8AC3E}">
        <p14:creationId xmlns:p14="http://schemas.microsoft.com/office/powerpoint/2010/main" val="6137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42" y="340879"/>
            <a:ext cx="11499544" cy="1325563"/>
          </a:xfrm>
        </p:spPr>
        <p:txBody>
          <a:bodyPr>
            <a:normAutofit fontScale="90000"/>
          </a:bodyPr>
          <a:lstStyle/>
          <a:p>
            <a:r>
              <a:rPr lang="en-US" sz="5100" b="1" dirty="0"/>
              <a:t>TAMARACK trial: </a:t>
            </a:r>
            <a:r>
              <a:rPr lang="en-US" sz="4900" b="1" i="1" dirty="0"/>
              <a:t>Vobramitamab duocarmazine</a:t>
            </a:r>
            <a:endParaRPr lang="en-US" b="1" i="1" dirty="0"/>
          </a:p>
        </p:txBody>
      </p:sp>
      <p:grpSp>
        <p:nvGrpSpPr>
          <p:cNvPr id="3" name="Group 2"/>
          <p:cNvGrpSpPr/>
          <p:nvPr/>
        </p:nvGrpSpPr>
        <p:grpSpPr>
          <a:xfrm>
            <a:off x="811598" y="1781963"/>
            <a:ext cx="10734573" cy="4208707"/>
            <a:chOff x="731698" y="2210600"/>
            <a:chExt cx="10734573" cy="4208707"/>
          </a:xfrm>
        </p:grpSpPr>
        <p:sp>
          <p:nvSpPr>
            <p:cNvPr id="8" name="object 3"/>
            <p:cNvSpPr/>
            <p:nvPr/>
          </p:nvSpPr>
          <p:spPr>
            <a:xfrm>
              <a:off x="1795254" y="2914341"/>
              <a:ext cx="2499360" cy="1678849"/>
            </a:xfrm>
            <a:custGeom>
              <a:avLst/>
              <a:gdLst/>
              <a:ahLst/>
              <a:cxnLst/>
              <a:rect l="l" t="t" r="r" b="b"/>
              <a:pathLst>
                <a:path w="2499360" h="2018029">
                  <a:moveTo>
                    <a:pt x="2163064" y="0"/>
                  </a:moveTo>
                  <a:lnTo>
                    <a:pt x="336296" y="0"/>
                  </a:lnTo>
                  <a:lnTo>
                    <a:pt x="290663" y="3069"/>
                  </a:lnTo>
                  <a:lnTo>
                    <a:pt x="246897" y="12012"/>
                  </a:lnTo>
                  <a:lnTo>
                    <a:pt x="205397" y="26426"/>
                  </a:lnTo>
                  <a:lnTo>
                    <a:pt x="166563" y="45912"/>
                  </a:lnTo>
                  <a:lnTo>
                    <a:pt x="130798" y="70069"/>
                  </a:lnTo>
                  <a:lnTo>
                    <a:pt x="98501" y="98496"/>
                  </a:lnTo>
                  <a:lnTo>
                    <a:pt x="70073" y="130792"/>
                  </a:lnTo>
                  <a:lnTo>
                    <a:pt x="45915" y="166558"/>
                  </a:lnTo>
                  <a:lnTo>
                    <a:pt x="26428" y="205391"/>
                  </a:lnTo>
                  <a:lnTo>
                    <a:pt x="12013" y="246892"/>
                  </a:lnTo>
                  <a:lnTo>
                    <a:pt x="3070" y="290661"/>
                  </a:lnTo>
                  <a:lnTo>
                    <a:pt x="0" y="336296"/>
                  </a:lnTo>
                  <a:lnTo>
                    <a:pt x="0" y="1681467"/>
                  </a:lnTo>
                  <a:lnTo>
                    <a:pt x="3070" y="1727102"/>
                  </a:lnTo>
                  <a:lnTo>
                    <a:pt x="12013" y="1770871"/>
                  </a:lnTo>
                  <a:lnTo>
                    <a:pt x="26428" y="1812373"/>
                  </a:lnTo>
                  <a:lnTo>
                    <a:pt x="45915" y="1851208"/>
                  </a:lnTo>
                  <a:lnTo>
                    <a:pt x="70073" y="1886975"/>
                  </a:lnTo>
                  <a:lnTo>
                    <a:pt x="98501" y="1919273"/>
                  </a:lnTo>
                  <a:lnTo>
                    <a:pt x="130798" y="1947701"/>
                  </a:lnTo>
                  <a:lnTo>
                    <a:pt x="166563" y="1971859"/>
                  </a:lnTo>
                  <a:lnTo>
                    <a:pt x="205397" y="1991347"/>
                  </a:lnTo>
                  <a:lnTo>
                    <a:pt x="246897" y="2005762"/>
                  </a:lnTo>
                  <a:lnTo>
                    <a:pt x="290663" y="2014705"/>
                  </a:lnTo>
                  <a:lnTo>
                    <a:pt x="336296" y="2017776"/>
                  </a:lnTo>
                  <a:lnTo>
                    <a:pt x="2163064" y="2017776"/>
                  </a:lnTo>
                  <a:lnTo>
                    <a:pt x="2208696" y="2014705"/>
                  </a:lnTo>
                  <a:lnTo>
                    <a:pt x="2252462" y="2005762"/>
                  </a:lnTo>
                  <a:lnTo>
                    <a:pt x="2293962" y="1991347"/>
                  </a:lnTo>
                  <a:lnTo>
                    <a:pt x="2332796" y="1971859"/>
                  </a:lnTo>
                  <a:lnTo>
                    <a:pt x="2368561" y="1947701"/>
                  </a:lnTo>
                  <a:lnTo>
                    <a:pt x="2400858" y="1919273"/>
                  </a:lnTo>
                  <a:lnTo>
                    <a:pt x="2429286" y="1886975"/>
                  </a:lnTo>
                  <a:lnTo>
                    <a:pt x="2453444" y="1851208"/>
                  </a:lnTo>
                  <a:lnTo>
                    <a:pt x="2472931" y="1812373"/>
                  </a:lnTo>
                  <a:lnTo>
                    <a:pt x="2487346" y="1770871"/>
                  </a:lnTo>
                  <a:lnTo>
                    <a:pt x="2496289" y="1727102"/>
                  </a:lnTo>
                  <a:lnTo>
                    <a:pt x="2499360" y="1681467"/>
                  </a:lnTo>
                  <a:lnTo>
                    <a:pt x="2499360" y="336296"/>
                  </a:lnTo>
                  <a:lnTo>
                    <a:pt x="2496289" y="290661"/>
                  </a:lnTo>
                  <a:lnTo>
                    <a:pt x="2487346" y="246892"/>
                  </a:lnTo>
                  <a:lnTo>
                    <a:pt x="2472931" y="205391"/>
                  </a:lnTo>
                  <a:lnTo>
                    <a:pt x="2453444" y="166558"/>
                  </a:lnTo>
                  <a:lnTo>
                    <a:pt x="2429286" y="130792"/>
                  </a:lnTo>
                  <a:lnTo>
                    <a:pt x="2400858" y="98496"/>
                  </a:lnTo>
                  <a:lnTo>
                    <a:pt x="2368561" y="70069"/>
                  </a:lnTo>
                  <a:lnTo>
                    <a:pt x="2332796" y="45912"/>
                  </a:lnTo>
                  <a:lnTo>
                    <a:pt x="2293962" y="26426"/>
                  </a:lnTo>
                  <a:lnTo>
                    <a:pt x="2252462" y="12012"/>
                  </a:lnTo>
                  <a:lnTo>
                    <a:pt x="2208696" y="3069"/>
                  </a:lnTo>
                  <a:lnTo>
                    <a:pt x="2163064" y="0"/>
                  </a:lnTo>
                  <a:close/>
                </a:path>
              </a:pathLst>
            </a:custGeom>
            <a:solidFill>
              <a:srgbClr val="07A91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4"/>
            <p:cNvSpPr txBox="1"/>
            <p:nvPr/>
          </p:nvSpPr>
          <p:spPr>
            <a:xfrm>
              <a:off x="731698" y="2210600"/>
              <a:ext cx="10734573" cy="1036181"/>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0F0000"/>
                  </a:solidFill>
                  <a:effectLst/>
                  <a:uLnTx/>
                  <a:uFillTx/>
                  <a:latin typeface="Calibri"/>
                  <a:ea typeface="+mn-ea"/>
                  <a:cs typeface="Calibri"/>
                </a:rPr>
                <a:t>CP-</a:t>
              </a:r>
              <a:r>
                <a:rPr kumimoji="0" sz="1800" b="1" i="0" u="none" strike="noStrike" kern="1200" cap="none" spc="-10" normalizeH="0" baseline="0" noProof="0" dirty="0">
                  <a:ln>
                    <a:noFill/>
                  </a:ln>
                  <a:solidFill>
                    <a:srgbClr val="0F0000"/>
                  </a:solidFill>
                  <a:effectLst/>
                  <a:uLnTx/>
                  <a:uFillTx/>
                  <a:latin typeface="Calibri"/>
                  <a:ea typeface="+mn-ea"/>
                  <a:cs typeface="Calibri"/>
                </a:rPr>
                <a:t>MGC018-</a:t>
              </a:r>
              <a:r>
                <a:rPr kumimoji="0" sz="1800" b="1" i="0" u="none" strike="noStrike" kern="1200" cap="none" spc="0" normalizeH="0" baseline="0" noProof="0" dirty="0">
                  <a:ln>
                    <a:noFill/>
                  </a:ln>
                  <a:solidFill>
                    <a:srgbClr val="0F0000"/>
                  </a:solidFill>
                  <a:effectLst/>
                  <a:uLnTx/>
                  <a:uFillTx/>
                  <a:latin typeface="Calibri"/>
                  <a:ea typeface="+mn-ea"/>
                  <a:cs typeface="Calibri"/>
                </a:rPr>
                <a:t>03: </a:t>
              </a:r>
              <a:r>
                <a:rPr kumimoji="0" sz="1800" b="0" i="0" u="none" strike="noStrike" kern="1200" cap="none" spc="0" normalizeH="0" baseline="0" noProof="0" dirty="0">
                  <a:ln>
                    <a:noFill/>
                  </a:ln>
                  <a:solidFill>
                    <a:srgbClr val="0F0000"/>
                  </a:solidFill>
                  <a:effectLst/>
                  <a:uLnTx/>
                  <a:uFillTx/>
                  <a:latin typeface="Calibri"/>
                  <a:ea typeface="+mn-ea"/>
                  <a:cs typeface="Calibri"/>
                </a:rPr>
                <a:t>Phase 2,</a:t>
              </a:r>
              <a:r>
                <a:rPr kumimoji="0" sz="1800" b="0" i="0" u="none" strike="noStrike" kern="1200" cap="none" spc="-15"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Randomized,</a:t>
              </a:r>
              <a:r>
                <a:rPr kumimoji="0" sz="1800" b="0" i="0" u="none" strike="noStrike" kern="1200" cap="none" spc="10" normalizeH="0" baseline="0" noProof="0" dirty="0">
                  <a:ln>
                    <a:noFill/>
                  </a:ln>
                  <a:solidFill>
                    <a:srgbClr val="0F0000"/>
                  </a:solidFill>
                  <a:effectLst/>
                  <a:uLnTx/>
                  <a:uFillTx/>
                  <a:latin typeface="Calibri"/>
                  <a:ea typeface="+mn-ea"/>
                  <a:cs typeface="Calibri"/>
                </a:rPr>
                <a:t> </a:t>
              </a:r>
              <a:r>
                <a:rPr kumimoji="0" sz="1800" b="0" i="0" u="none" strike="noStrike" kern="1200" cap="none" spc="-10" normalizeH="0" baseline="0" noProof="0" dirty="0">
                  <a:ln>
                    <a:noFill/>
                  </a:ln>
                  <a:solidFill>
                    <a:srgbClr val="0F0000"/>
                  </a:solidFill>
                  <a:effectLst/>
                  <a:uLnTx/>
                  <a:uFillTx/>
                  <a:latin typeface="Calibri"/>
                  <a:ea typeface="+mn-ea"/>
                  <a:cs typeface="Calibri"/>
                </a:rPr>
                <a:t>Open-</a:t>
              </a:r>
              <a:r>
                <a:rPr kumimoji="0" sz="1800" b="0" i="0" u="none" strike="noStrike" kern="1200" cap="none" spc="0" normalizeH="0" baseline="0" noProof="0" dirty="0">
                  <a:ln>
                    <a:noFill/>
                  </a:ln>
                  <a:solidFill>
                    <a:srgbClr val="0F0000"/>
                  </a:solidFill>
                  <a:effectLst/>
                  <a:uLnTx/>
                  <a:uFillTx/>
                  <a:latin typeface="Calibri"/>
                  <a:ea typeface="+mn-ea"/>
                  <a:cs typeface="Calibri"/>
                </a:rPr>
                <a:t>Label</a:t>
              </a:r>
              <a:r>
                <a:rPr kumimoji="0" sz="1800" b="0" i="0" u="none" strike="noStrike" kern="1200" cap="none" spc="45"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Study</a:t>
              </a:r>
              <a:r>
                <a:rPr kumimoji="0" sz="1800" b="0" i="0" u="none" strike="noStrike" kern="1200" cap="none" spc="10"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of</a:t>
              </a:r>
              <a:r>
                <a:rPr kumimoji="0" sz="1800" b="0" i="0" u="none" strike="noStrike" kern="1200" cap="none" spc="-20"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Two</a:t>
              </a:r>
              <a:r>
                <a:rPr kumimoji="0" sz="1800" b="0" i="0" u="none" strike="noStrike" kern="1200" cap="none" spc="-30"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Dose</a:t>
              </a:r>
              <a:r>
                <a:rPr kumimoji="0" sz="1800" b="0" i="0" u="none" strike="noStrike" kern="1200" cap="none" spc="-5"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Levels</a:t>
              </a:r>
              <a:r>
                <a:rPr kumimoji="0" sz="1800" b="0" i="0" u="none" strike="noStrike" kern="1200" cap="none" spc="-5"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of</a:t>
              </a:r>
              <a:r>
                <a:rPr kumimoji="0" sz="1800" b="0" i="0" u="none" strike="noStrike" kern="1200" cap="none" spc="-40" normalizeH="0" baseline="0" noProof="0" dirty="0">
                  <a:ln>
                    <a:noFill/>
                  </a:ln>
                  <a:solidFill>
                    <a:srgbClr val="0F0000"/>
                  </a:solidFill>
                  <a:effectLst/>
                  <a:uLnTx/>
                  <a:uFillTx/>
                  <a:latin typeface="Calibri"/>
                  <a:ea typeface="+mn-ea"/>
                  <a:cs typeface="Calibri"/>
                </a:rPr>
                <a:t> </a:t>
              </a:r>
              <a:r>
                <a:rPr kumimoji="0" sz="1800" b="0" i="0" u="none" strike="noStrike" kern="1200" cap="none" spc="-10" normalizeH="0" baseline="0" noProof="0" dirty="0">
                  <a:ln>
                    <a:noFill/>
                  </a:ln>
                  <a:solidFill>
                    <a:srgbClr val="0F0000"/>
                  </a:solidFill>
                  <a:effectLst/>
                  <a:uLnTx/>
                  <a:uFillTx/>
                  <a:latin typeface="Calibri"/>
                  <a:ea typeface="+mn-ea"/>
                  <a:cs typeface="Calibri"/>
                </a:rPr>
                <a:t>Vobramitamab</a:t>
              </a:r>
              <a:r>
                <a:rPr kumimoji="0" sz="1800" b="0" i="0" u="none" strike="noStrike" kern="1200" cap="none" spc="-5"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Duocarmazine</a:t>
              </a:r>
              <a:r>
                <a:rPr kumimoji="0" sz="1800" b="0" i="0" u="none" strike="noStrike" kern="1200" cap="none" spc="25" normalizeH="0" baseline="0" noProof="0" dirty="0">
                  <a:ln>
                    <a:noFill/>
                  </a:ln>
                  <a:solidFill>
                    <a:srgbClr val="0F0000"/>
                  </a:solidFill>
                  <a:effectLst/>
                  <a:uLnTx/>
                  <a:uFillTx/>
                  <a:latin typeface="Calibri"/>
                  <a:ea typeface="+mn-ea"/>
                  <a:cs typeface="Calibri"/>
                </a:rPr>
                <a:t> </a:t>
              </a:r>
              <a:r>
                <a:rPr kumimoji="0" sz="1800" b="0" i="0" u="none" strike="noStrike" kern="1200" cap="none" spc="-25" normalizeH="0" baseline="0" noProof="0" dirty="0">
                  <a:ln>
                    <a:noFill/>
                  </a:ln>
                  <a:solidFill>
                    <a:srgbClr val="0F0000"/>
                  </a:solidFill>
                  <a:effectLst/>
                  <a:uLnTx/>
                  <a:uFillTx/>
                  <a:latin typeface="Calibri"/>
                  <a:ea typeface="+mn-ea"/>
                  <a:cs typeface="Calibri"/>
                </a:rPr>
                <a:t>in </a:t>
              </a:r>
              <a:r>
                <a:rPr kumimoji="0" lang="en-US" sz="1800" b="0" i="0" u="none" strike="noStrike" kern="1200" cap="none" spc="0" normalizeH="0" baseline="0" noProof="0" dirty="0">
                  <a:ln>
                    <a:noFill/>
                  </a:ln>
                  <a:solidFill>
                    <a:srgbClr val="0F0000"/>
                  </a:solidFill>
                  <a:effectLst/>
                  <a:uLnTx/>
                  <a:uFillTx/>
                  <a:latin typeface="Calibri"/>
                  <a:ea typeface="+mn-ea"/>
                  <a:cs typeface="Calibri"/>
                </a:rPr>
                <a:t>Men</a:t>
              </a:r>
              <a:r>
                <a:rPr kumimoji="0" sz="1800" b="0" i="0" u="none" strike="noStrike" kern="1200" cap="none" spc="-20"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with</a:t>
              </a:r>
              <a:r>
                <a:rPr kumimoji="0" sz="1800" b="0" i="0" u="none" strike="noStrike" kern="1200" cap="none" spc="-55" normalizeH="0" baseline="0" noProof="0" dirty="0">
                  <a:ln>
                    <a:noFill/>
                  </a:ln>
                  <a:solidFill>
                    <a:srgbClr val="0F0000"/>
                  </a:solidFill>
                  <a:effectLst/>
                  <a:uLnTx/>
                  <a:uFillTx/>
                  <a:latin typeface="Calibri"/>
                  <a:ea typeface="+mn-ea"/>
                  <a:cs typeface="Calibri"/>
                </a:rPr>
                <a:t> </a:t>
              </a:r>
              <a:r>
                <a:rPr kumimoji="0" sz="1800" b="0" i="0" u="none" strike="noStrike" kern="1200" cap="none" spc="-10" normalizeH="0" baseline="0" noProof="0" dirty="0">
                  <a:ln>
                    <a:noFill/>
                  </a:ln>
                  <a:solidFill>
                    <a:srgbClr val="0F0000"/>
                  </a:solidFill>
                  <a:effectLst/>
                  <a:uLnTx/>
                  <a:uFillTx/>
                  <a:latin typeface="Calibri"/>
                  <a:ea typeface="+mn-ea"/>
                  <a:cs typeface="Calibri"/>
                </a:rPr>
                <a:t>Metastatic</a:t>
              </a:r>
              <a:r>
                <a:rPr kumimoji="0" sz="1800" b="0" i="0" u="none" strike="noStrike" kern="1200" cap="none" spc="-20" normalizeH="0" baseline="0" noProof="0" dirty="0">
                  <a:ln>
                    <a:noFill/>
                  </a:ln>
                  <a:solidFill>
                    <a:srgbClr val="0F0000"/>
                  </a:solidFill>
                  <a:effectLst/>
                  <a:uLnTx/>
                  <a:uFillTx/>
                  <a:latin typeface="Calibri"/>
                  <a:ea typeface="+mn-ea"/>
                  <a:cs typeface="Calibri"/>
                </a:rPr>
                <a:t> Castration-</a:t>
              </a:r>
              <a:r>
                <a:rPr kumimoji="0" sz="1800" b="0" i="0" u="none" strike="noStrike" kern="1200" cap="none" spc="0" normalizeH="0" baseline="0" noProof="0" dirty="0">
                  <a:ln>
                    <a:noFill/>
                  </a:ln>
                  <a:solidFill>
                    <a:srgbClr val="0F0000"/>
                  </a:solidFill>
                  <a:effectLst/>
                  <a:uLnTx/>
                  <a:uFillTx/>
                  <a:latin typeface="Calibri"/>
                  <a:ea typeface="+mn-ea"/>
                  <a:cs typeface="Calibri"/>
                </a:rPr>
                <a:t>Resistant</a:t>
              </a:r>
              <a:r>
                <a:rPr kumimoji="0" sz="1800" b="0" i="0" u="none" strike="noStrike" kern="1200" cap="none" spc="15" normalizeH="0" baseline="0" noProof="0" dirty="0">
                  <a:ln>
                    <a:noFill/>
                  </a:ln>
                  <a:solidFill>
                    <a:srgbClr val="0F0000"/>
                  </a:solidFill>
                  <a:effectLst/>
                  <a:uLnTx/>
                  <a:uFillTx/>
                  <a:latin typeface="Calibri"/>
                  <a:ea typeface="+mn-ea"/>
                  <a:cs typeface="Calibri"/>
                </a:rPr>
                <a:t> </a:t>
              </a:r>
              <a:r>
                <a:rPr kumimoji="0" sz="1800" b="0" i="0" u="none" strike="noStrike" kern="1200" cap="none" spc="-10" normalizeH="0" baseline="0" noProof="0" dirty="0">
                  <a:ln>
                    <a:noFill/>
                  </a:ln>
                  <a:solidFill>
                    <a:srgbClr val="0F0000"/>
                  </a:solidFill>
                  <a:effectLst/>
                  <a:uLnTx/>
                  <a:uFillTx/>
                  <a:latin typeface="Calibri"/>
                  <a:ea typeface="+mn-ea"/>
                  <a:cs typeface="Calibri"/>
                </a:rPr>
                <a:t>Prostate</a:t>
              </a:r>
              <a:r>
                <a:rPr kumimoji="0" sz="1800" b="0" i="0" u="none" strike="noStrike" kern="1200" cap="none" spc="-30" normalizeH="0" baseline="0" noProof="0" dirty="0">
                  <a:ln>
                    <a:noFill/>
                  </a:ln>
                  <a:solidFill>
                    <a:srgbClr val="0F0000"/>
                  </a:solidFill>
                  <a:effectLst/>
                  <a:uLnTx/>
                  <a:uFillTx/>
                  <a:latin typeface="Calibri"/>
                  <a:ea typeface="+mn-ea"/>
                  <a:cs typeface="Calibri"/>
                </a:rPr>
                <a:t> </a:t>
              </a:r>
              <a:r>
                <a:rPr kumimoji="0" sz="1800" b="0" i="0" u="none" strike="noStrike" kern="1200" cap="none" spc="0" normalizeH="0" baseline="0" noProof="0" dirty="0">
                  <a:ln>
                    <a:noFill/>
                  </a:ln>
                  <a:solidFill>
                    <a:srgbClr val="0F0000"/>
                  </a:solidFill>
                  <a:effectLst/>
                  <a:uLnTx/>
                  <a:uFillTx/>
                  <a:latin typeface="Calibri"/>
                  <a:ea typeface="+mn-ea"/>
                  <a:cs typeface="Calibri"/>
                </a:rPr>
                <a:t>Cancer</a:t>
              </a:r>
              <a:r>
                <a:rPr kumimoji="0" lang="en-US" sz="1800" b="0" i="0" u="none" strike="noStrike" kern="1200" cap="none" spc="-10" normalizeH="0" baseline="0" noProof="0" dirty="0">
                  <a:ln>
                    <a:noFill/>
                  </a:ln>
                  <a:solidFill>
                    <a:srgbClr val="0F0000"/>
                  </a:solidFill>
                  <a:effectLst/>
                  <a:uLnTx/>
                  <a:uFillTx/>
                  <a:latin typeface="Calibri"/>
                  <a:ea typeface="+mn-ea"/>
                  <a:cs typeface="Calibri"/>
                </a:rPr>
                <a:t> </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450" b="0" i="0" u="none" strike="noStrike" kern="1200" cap="none" spc="0" normalizeH="0" baseline="0" noProof="0" dirty="0">
                <a:ln>
                  <a:noFill/>
                </a:ln>
                <a:solidFill>
                  <a:prstClr val="black"/>
                </a:solidFill>
                <a:effectLst/>
                <a:uLnTx/>
                <a:uFillTx/>
                <a:latin typeface="Calibri"/>
                <a:ea typeface="+mn-ea"/>
                <a:cs typeface="Calibri"/>
              </a:endParaRPr>
            </a:p>
            <a:p>
              <a:pPr marL="1414780" marR="0" lvl="0" indent="0" algn="l" defTabSz="914400" rtl="0" eaLnBrk="1" fontAlgn="auto" latinLnBrk="0" hangingPunct="1">
                <a:lnSpc>
                  <a:spcPct val="100000"/>
                </a:lnSpc>
                <a:spcBef>
                  <a:spcPts val="0"/>
                </a:spcBef>
                <a:spcAft>
                  <a:spcPts val="0"/>
                </a:spcAft>
                <a:buClrTx/>
                <a:buSzTx/>
                <a:buFontTx/>
                <a:buNone/>
                <a:tabLst/>
                <a:defRPr/>
              </a:pPr>
              <a:r>
                <a:rPr kumimoji="0" sz="1600" b="1" i="0" u="sng" strike="noStrike" kern="1200" cap="none" spc="0" normalizeH="0" baseline="0" noProof="0" dirty="0">
                  <a:ln>
                    <a:noFill/>
                  </a:ln>
                  <a:solidFill>
                    <a:srgbClr val="F7F4EF"/>
                  </a:solidFill>
                  <a:effectLst/>
                  <a:uLnTx/>
                  <a:uFillTx/>
                  <a:latin typeface="Calibri"/>
                  <a:ea typeface="+mn-ea"/>
                  <a:cs typeface="Calibri"/>
                </a:rPr>
                <a:t>K</a:t>
              </a:r>
              <a:r>
                <a:rPr kumimoji="0" sz="1600" b="1" i="0" u="sng" strike="noStrike" kern="1200" cap="none" spc="0" normalizeH="0" baseline="0" noProof="0" dirty="0">
                  <a:ln>
                    <a:noFill/>
                  </a:ln>
                  <a:solidFill>
                    <a:srgbClr val="F7F4EF"/>
                  </a:solidFill>
                  <a:effectLst/>
                  <a:uLnTx/>
                  <a:uFill>
                    <a:solidFill>
                      <a:srgbClr val="F7F4EF"/>
                    </a:solidFill>
                  </a:uFill>
                  <a:latin typeface="Calibri"/>
                  <a:ea typeface="+mn-ea"/>
                  <a:cs typeface="Calibri"/>
                </a:rPr>
                <a:t>ey</a:t>
              </a:r>
              <a:r>
                <a:rPr kumimoji="0" sz="1600" b="1" i="0" u="sng" strike="noStrike" kern="1200" cap="none" spc="-85" normalizeH="0" baseline="0" noProof="0" dirty="0">
                  <a:ln>
                    <a:noFill/>
                  </a:ln>
                  <a:solidFill>
                    <a:srgbClr val="F7F4EF"/>
                  </a:solidFill>
                  <a:effectLst/>
                  <a:uLnTx/>
                  <a:uFill>
                    <a:solidFill>
                      <a:srgbClr val="F7F4EF"/>
                    </a:solidFill>
                  </a:uFill>
                  <a:latin typeface="Calibri"/>
                  <a:ea typeface="+mn-ea"/>
                  <a:cs typeface="Calibri"/>
                </a:rPr>
                <a:t> </a:t>
              </a:r>
              <a:r>
                <a:rPr kumimoji="0" sz="1600" b="1" i="0" u="sng" strike="noStrike" kern="1200" cap="none" spc="0" normalizeH="0" baseline="0" noProof="0" dirty="0">
                  <a:ln>
                    <a:noFill/>
                  </a:ln>
                  <a:solidFill>
                    <a:srgbClr val="F7F4EF"/>
                  </a:solidFill>
                  <a:effectLst/>
                  <a:uLnTx/>
                  <a:uFill>
                    <a:solidFill>
                      <a:srgbClr val="F7F4EF"/>
                    </a:solidFill>
                  </a:uFill>
                  <a:latin typeface="Calibri"/>
                  <a:ea typeface="+mn-ea"/>
                  <a:cs typeface="Calibri"/>
                </a:rPr>
                <a:t>Eligibility</a:t>
              </a:r>
              <a:r>
                <a:rPr kumimoji="0" sz="1600" b="1" i="0" u="sng" strike="noStrike" kern="1200" cap="none" spc="-65" normalizeH="0" baseline="0" noProof="0" dirty="0">
                  <a:ln>
                    <a:noFill/>
                  </a:ln>
                  <a:solidFill>
                    <a:srgbClr val="F7F4EF"/>
                  </a:solidFill>
                  <a:effectLst/>
                  <a:uLnTx/>
                  <a:uFill>
                    <a:solidFill>
                      <a:srgbClr val="F7F4EF"/>
                    </a:solidFill>
                  </a:uFill>
                  <a:latin typeface="Calibri"/>
                  <a:ea typeface="+mn-ea"/>
                  <a:cs typeface="Calibri"/>
                </a:rPr>
                <a:t> </a:t>
              </a:r>
              <a:r>
                <a:rPr kumimoji="0" sz="1600" b="1" i="0" u="sng" strike="noStrike" kern="1200" cap="none" spc="-10" normalizeH="0" baseline="0" noProof="0" dirty="0">
                  <a:ln>
                    <a:noFill/>
                  </a:ln>
                  <a:solidFill>
                    <a:srgbClr val="F7F4EF"/>
                  </a:solidFill>
                  <a:effectLst/>
                  <a:uLnTx/>
                  <a:uFill>
                    <a:solidFill>
                      <a:srgbClr val="F7F4EF"/>
                    </a:solidFill>
                  </a:uFill>
                  <a:latin typeface="Calibri"/>
                  <a:ea typeface="+mn-ea"/>
                  <a:cs typeface="Calibri"/>
                </a:rPr>
                <a:t>Criteria</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5"/>
            <p:cNvSpPr txBox="1"/>
            <p:nvPr/>
          </p:nvSpPr>
          <p:spPr>
            <a:xfrm>
              <a:off x="1881920" y="3229197"/>
              <a:ext cx="2077085" cy="1243930"/>
            </a:xfrm>
            <a:prstGeom prst="rect">
              <a:avLst/>
            </a:prstGeom>
          </p:spPr>
          <p:txBody>
            <a:bodyPr vert="horz" wrap="square" lIns="0" tIns="88900" rIns="0" bIns="0" rtlCol="0">
              <a:spAutoFit/>
            </a:bodyPr>
            <a:lstStyle/>
            <a:p>
              <a:pPr marL="299085" marR="0" lvl="0" indent="-286385" algn="l" defTabSz="914400" rtl="0" eaLnBrk="1" fontAlgn="auto" latinLnBrk="0" hangingPunct="1">
                <a:lnSpc>
                  <a:spcPct val="100000"/>
                </a:lnSpc>
                <a:spcBef>
                  <a:spcPts val="700"/>
                </a:spcBef>
                <a:spcAft>
                  <a:spcPts val="0"/>
                </a:spcAft>
                <a:buClrTx/>
                <a:buSzTx/>
                <a:buFont typeface="Arial"/>
                <a:buChar char="•"/>
                <a:tabLst>
                  <a:tab pos="299085" algn="l"/>
                </a:tabLst>
                <a:defRPr/>
              </a:pPr>
              <a:r>
                <a:rPr kumimoji="0" sz="1400" b="0" i="0" u="none" strike="noStrike" kern="1200" cap="none" spc="-10" normalizeH="0" baseline="0" noProof="0" dirty="0">
                  <a:ln>
                    <a:noFill/>
                  </a:ln>
                  <a:solidFill>
                    <a:srgbClr val="F7F4EF"/>
                  </a:solidFill>
                  <a:effectLst/>
                  <a:uLnTx/>
                  <a:uFillTx/>
                  <a:latin typeface="Calibri"/>
                  <a:ea typeface="+mn-ea"/>
                  <a:cs typeface="Calibri"/>
                </a:rPr>
                <a:t>mCRPC</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200"/>
                </a:spcBef>
                <a:spcAft>
                  <a:spcPts val="0"/>
                </a:spcAft>
                <a:buClrTx/>
                <a:buSzTx/>
                <a:buFont typeface="Arial"/>
                <a:buChar char="•"/>
                <a:tabLst>
                  <a:tab pos="299085" algn="l"/>
                </a:tabLst>
                <a:defRPr/>
              </a:pPr>
              <a:r>
                <a:rPr kumimoji="0" sz="1400" b="0" i="0" u="none" strike="noStrike" kern="1200" cap="none" spc="0" normalizeH="0" baseline="0" noProof="0" dirty="0">
                  <a:ln>
                    <a:noFill/>
                  </a:ln>
                  <a:solidFill>
                    <a:srgbClr val="F7F4EF"/>
                  </a:solidFill>
                  <a:effectLst/>
                  <a:uLnTx/>
                  <a:uFillTx/>
                  <a:latin typeface="Calibri"/>
                  <a:ea typeface="+mn-ea"/>
                  <a:cs typeface="Calibri"/>
                </a:rPr>
                <a:t>One</a:t>
              </a:r>
              <a:r>
                <a:rPr kumimoji="0" sz="1400" b="0" i="0" u="none" strike="noStrike" kern="1200" cap="none" spc="-30"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prior</a:t>
              </a:r>
              <a:r>
                <a:rPr kumimoji="0" sz="1400" b="0" i="0" u="none" strike="noStrike" kern="1200" cap="none" spc="-20" normalizeH="0" baseline="0" noProof="0" dirty="0">
                  <a:ln>
                    <a:noFill/>
                  </a:ln>
                  <a:solidFill>
                    <a:srgbClr val="F7F4EF"/>
                  </a:solidFill>
                  <a:effectLst/>
                  <a:uLnTx/>
                  <a:uFillTx/>
                  <a:latin typeface="Calibri"/>
                  <a:ea typeface="+mn-ea"/>
                  <a:cs typeface="Calibri"/>
                </a:rPr>
                <a:t> </a:t>
              </a:r>
              <a:r>
                <a:rPr kumimoji="0" sz="1400" b="0" i="0" u="none" strike="noStrike" kern="1200" cap="none" spc="-10" normalizeH="0" baseline="0" noProof="0" dirty="0">
                  <a:ln>
                    <a:noFill/>
                  </a:ln>
                  <a:solidFill>
                    <a:srgbClr val="F7F4EF"/>
                  </a:solidFill>
                  <a:effectLst/>
                  <a:uLnTx/>
                  <a:uFillTx/>
                  <a:latin typeface="Calibri"/>
                  <a:ea typeface="+mn-ea"/>
                  <a:cs typeface="Calibri"/>
                </a:rPr>
                <a:t>ARAT</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9085" marR="66040" lvl="0" indent="-287020" algn="l" defTabSz="914400" rtl="0" eaLnBrk="1" fontAlgn="auto" latinLnBrk="0" hangingPunct="1">
                <a:lnSpc>
                  <a:spcPct val="100000"/>
                </a:lnSpc>
                <a:spcBef>
                  <a:spcPts val="200"/>
                </a:spcBef>
                <a:spcAft>
                  <a:spcPts val="0"/>
                </a:spcAft>
                <a:buClrTx/>
                <a:buSzTx/>
                <a:buFont typeface="Arial"/>
                <a:buChar char="•"/>
                <a:tabLst>
                  <a:tab pos="299085" algn="l"/>
                </a:tabLst>
                <a:defRPr/>
              </a:pPr>
              <a:r>
                <a:rPr kumimoji="0" sz="1400" b="0" i="0" u="none" strike="noStrike" kern="1200" cap="none" spc="0" normalizeH="0" baseline="0" noProof="0" dirty="0">
                  <a:ln>
                    <a:noFill/>
                  </a:ln>
                  <a:solidFill>
                    <a:srgbClr val="F7F4EF"/>
                  </a:solidFill>
                  <a:effectLst/>
                  <a:uLnTx/>
                  <a:uFillTx/>
                  <a:latin typeface="Calibri"/>
                  <a:ea typeface="+mn-ea"/>
                  <a:cs typeface="Calibri"/>
                </a:rPr>
                <a:t>Up</a:t>
              </a:r>
              <a:r>
                <a:rPr kumimoji="0" sz="1400" b="0" i="0" u="none" strike="noStrike" kern="1200" cap="none" spc="-30"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to</a:t>
              </a:r>
              <a:r>
                <a:rPr kumimoji="0" sz="1400" b="0" i="0" u="none" strike="noStrike" kern="1200" cap="none" spc="-10"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1</a:t>
              </a:r>
              <a:r>
                <a:rPr kumimoji="0" sz="1400" b="0" i="0" u="none" strike="noStrike" kern="1200" cap="none" spc="-25"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prior </a:t>
              </a:r>
              <a:r>
                <a:rPr kumimoji="0" lang="en-US" sz="1400" b="0" i="0" u="none" strike="noStrike" kern="1200" cap="none" spc="-10" normalizeH="0" baseline="0" noProof="0" dirty="0">
                  <a:ln>
                    <a:noFill/>
                  </a:ln>
                  <a:solidFill>
                    <a:srgbClr val="F7F4EF"/>
                  </a:solidFill>
                  <a:effectLst/>
                  <a:uLnTx/>
                  <a:uFillTx/>
                  <a:latin typeface="Calibri"/>
                  <a:ea typeface="+mn-ea"/>
                  <a:cs typeface="Calibri"/>
                </a:rPr>
                <a:t>chemo</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200"/>
                </a:spcBef>
                <a:spcAft>
                  <a:spcPts val="0"/>
                </a:spcAft>
                <a:buClrTx/>
                <a:buSzTx/>
                <a:buFont typeface="Arial"/>
                <a:buChar char="•"/>
                <a:tabLst>
                  <a:tab pos="299085" algn="l"/>
                </a:tabLst>
                <a:defRPr/>
              </a:pPr>
              <a:r>
                <a:rPr kumimoji="0" sz="1400" b="0" i="0" u="none" strike="noStrike" kern="1200" cap="none" spc="0" normalizeH="0" baseline="0" noProof="0" dirty="0">
                  <a:ln>
                    <a:noFill/>
                  </a:ln>
                  <a:solidFill>
                    <a:srgbClr val="F7F4EF"/>
                  </a:solidFill>
                  <a:effectLst/>
                  <a:uLnTx/>
                  <a:uFillTx/>
                  <a:latin typeface="Calibri"/>
                  <a:ea typeface="+mn-ea"/>
                  <a:cs typeface="Calibri"/>
                </a:rPr>
                <a:t>≤</a:t>
              </a:r>
              <a:r>
                <a:rPr kumimoji="0" sz="1400" b="0" i="0" u="none" strike="noStrike" kern="1200" cap="none" spc="-30"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3</a:t>
              </a:r>
              <a:r>
                <a:rPr kumimoji="0" sz="1400" b="0" i="0" u="none" strike="noStrike" kern="1200" cap="none" spc="-20"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prior</a:t>
              </a:r>
              <a:r>
                <a:rPr kumimoji="0" sz="1400" b="0" i="0" u="none" strike="noStrike" kern="1200" cap="none" spc="10"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lines of</a:t>
              </a:r>
              <a:r>
                <a:rPr kumimoji="0" sz="1400" b="0" i="0" u="none" strike="noStrike" kern="1200" cap="none" spc="-25" normalizeH="0" baseline="0" noProof="0" dirty="0">
                  <a:ln>
                    <a:noFill/>
                  </a:ln>
                  <a:solidFill>
                    <a:srgbClr val="F7F4EF"/>
                  </a:solidFill>
                  <a:effectLst/>
                  <a:uLnTx/>
                  <a:uFillTx/>
                  <a:latin typeface="Calibri"/>
                  <a:ea typeface="+mn-ea"/>
                  <a:cs typeface="Calibri"/>
                </a:rPr>
                <a:t> </a:t>
              </a:r>
              <a:r>
                <a:rPr kumimoji="0" sz="1400" b="0" i="0" u="none" strike="noStrike" kern="1200" cap="none" spc="-10" normalizeH="0" baseline="0" noProof="0" dirty="0">
                  <a:ln>
                    <a:noFill/>
                  </a:ln>
                  <a:solidFill>
                    <a:srgbClr val="F7F4EF"/>
                  </a:solidFill>
                  <a:effectLst/>
                  <a:uLnTx/>
                  <a:uFillTx/>
                  <a:latin typeface="Calibri"/>
                  <a:ea typeface="+mn-ea"/>
                  <a:cs typeface="Calibri"/>
                </a:rPr>
                <a:t>therapy</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7F4EF"/>
                  </a:solidFill>
                  <a:effectLst/>
                  <a:uLnTx/>
                  <a:uFillTx/>
                  <a:latin typeface="Calibri"/>
                  <a:ea typeface="+mn-ea"/>
                  <a:cs typeface="Calibri"/>
                </a:rPr>
                <a:t>for</a:t>
              </a:r>
              <a:r>
                <a:rPr kumimoji="0" sz="1400" b="0" i="0" u="none" strike="noStrike" kern="1200" cap="none" spc="-40" normalizeH="0" baseline="0" noProof="0" dirty="0">
                  <a:ln>
                    <a:noFill/>
                  </a:ln>
                  <a:solidFill>
                    <a:srgbClr val="F7F4EF"/>
                  </a:solidFill>
                  <a:effectLst/>
                  <a:uLnTx/>
                  <a:uFillTx/>
                  <a:latin typeface="Calibri"/>
                  <a:ea typeface="+mn-ea"/>
                  <a:cs typeface="Calibri"/>
                </a:rPr>
                <a:t> </a:t>
              </a:r>
              <a:r>
                <a:rPr kumimoji="0" sz="1400" b="0" i="0" u="none" strike="noStrike" kern="1200" cap="none" spc="-10" normalizeH="0" baseline="0" noProof="0" dirty="0">
                  <a:ln>
                    <a:noFill/>
                  </a:ln>
                  <a:solidFill>
                    <a:srgbClr val="F7F4EF"/>
                  </a:solidFill>
                  <a:effectLst/>
                  <a:uLnTx/>
                  <a:uFillTx/>
                  <a:latin typeface="Calibri"/>
                  <a:ea typeface="+mn-ea"/>
                  <a:cs typeface="Calibri"/>
                </a:rPr>
                <a:t>mCRPC</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object 6"/>
            <p:cNvSpPr/>
            <p:nvPr/>
          </p:nvSpPr>
          <p:spPr>
            <a:xfrm>
              <a:off x="1805645" y="4853975"/>
              <a:ext cx="2499360" cy="1324883"/>
            </a:xfrm>
            <a:custGeom>
              <a:avLst/>
              <a:gdLst/>
              <a:ahLst/>
              <a:cxnLst/>
              <a:rect l="l" t="t" r="r" b="b"/>
              <a:pathLst>
                <a:path w="2499360" h="1493520">
                  <a:moveTo>
                    <a:pt x="2250440" y="0"/>
                  </a:moveTo>
                  <a:lnTo>
                    <a:pt x="248920" y="0"/>
                  </a:lnTo>
                  <a:lnTo>
                    <a:pt x="204175" y="4010"/>
                  </a:lnTo>
                  <a:lnTo>
                    <a:pt x="162062" y="15572"/>
                  </a:lnTo>
                  <a:lnTo>
                    <a:pt x="123284" y="33984"/>
                  </a:lnTo>
                  <a:lnTo>
                    <a:pt x="88542" y="58541"/>
                  </a:lnTo>
                  <a:lnTo>
                    <a:pt x="58541" y="88542"/>
                  </a:lnTo>
                  <a:lnTo>
                    <a:pt x="33984" y="123284"/>
                  </a:lnTo>
                  <a:lnTo>
                    <a:pt x="15572" y="162062"/>
                  </a:lnTo>
                  <a:lnTo>
                    <a:pt x="4010" y="204175"/>
                  </a:lnTo>
                  <a:lnTo>
                    <a:pt x="0" y="248920"/>
                  </a:lnTo>
                  <a:lnTo>
                    <a:pt x="0" y="1244587"/>
                  </a:lnTo>
                  <a:lnTo>
                    <a:pt x="4010" y="1289332"/>
                  </a:lnTo>
                  <a:lnTo>
                    <a:pt x="15572" y="1331446"/>
                  </a:lnTo>
                  <a:lnTo>
                    <a:pt x="33984" y="1370226"/>
                  </a:lnTo>
                  <a:lnTo>
                    <a:pt x="58541" y="1404969"/>
                  </a:lnTo>
                  <a:lnTo>
                    <a:pt x="88542" y="1434972"/>
                  </a:lnTo>
                  <a:lnTo>
                    <a:pt x="123284" y="1459532"/>
                  </a:lnTo>
                  <a:lnTo>
                    <a:pt x="162062" y="1477945"/>
                  </a:lnTo>
                  <a:lnTo>
                    <a:pt x="204175" y="1489509"/>
                  </a:lnTo>
                  <a:lnTo>
                    <a:pt x="248920" y="1493520"/>
                  </a:lnTo>
                  <a:lnTo>
                    <a:pt x="2250440" y="1493520"/>
                  </a:lnTo>
                  <a:lnTo>
                    <a:pt x="2295184" y="1489509"/>
                  </a:lnTo>
                  <a:lnTo>
                    <a:pt x="2337297" y="1477945"/>
                  </a:lnTo>
                  <a:lnTo>
                    <a:pt x="2376075" y="1459532"/>
                  </a:lnTo>
                  <a:lnTo>
                    <a:pt x="2410817" y="1434972"/>
                  </a:lnTo>
                  <a:lnTo>
                    <a:pt x="2440818" y="1404969"/>
                  </a:lnTo>
                  <a:lnTo>
                    <a:pt x="2465375" y="1370226"/>
                  </a:lnTo>
                  <a:lnTo>
                    <a:pt x="2483787" y="1331446"/>
                  </a:lnTo>
                  <a:lnTo>
                    <a:pt x="2495349" y="1289332"/>
                  </a:lnTo>
                  <a:lnTo>
                    <a:pt x="2499360" y="1244587"/>
                  </a:lnTo>
                  <a:lnTo>
                    <a:pt x="2499360" y="248920"/>
                  </a:lnTo>
                  <a:lnTo>
                    <a:pt x="2495349" y="204175"/>
                  </a:lnTo>
                  <a:lnTo>
                    <a:pt x="2483787" y="162062"/>
                  </a:lnTo>
                  <a:lnTo>
                    <a:pt x="2465375" y="123284"/>
                  </a:lnTo>
                  <a:lnTo>
                    <a:pt x="2440818" y="88542"/>
                  </a:lnTo>
                  <a:lnTo>
                    <a:pt x="2410817" y="58541"/>
                  </a:lnTo>
                  <a:lnTo>
                    <a:pt x="2376075" y="33984"/>
                  </a:lnTo>
                  <a:lnTo>
                    <a:pt x="2337297" y="15572"/>
                  </a:lnTo>
                  <a:lnTo>
                    <a:pt x="2295184" y="4010"/>
                  </a:lnTo>
                  <a:lnTo>
                    <a:pt x="2250440" y="0"/>
                  </a:lnTo>
                  <a:close/>
                </a:path>
              </a:pathLst>
            </a:custGeom>
            <a:solidFill>
              <a:schemeClr val="bg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7"/>
            <p:cNvSpPr txBox="1"/>
            <p:nvPr/>
          </p:nvSpPr>
          <p:spPr>
            <a:xfrm>
              <a:off x="1866574" y="4922112"/>
              <a:ext cx="2066925" cy="1129154"/>
            </a:xfrm>
            <a:prstGeom prst="rect">
              <a:avLst/>
            </a:prstGeom>
          </p:spPr>
          <p:txBody>
            <a:bodyPr vert="horz" wrap="square" lIns="0" tIns="107314" rIns="0" bIns="0" rtlCol="0">
              <a:spAutoFit/>
            </a:bodyPr>
            <a:lstStyle/>
            <a:p>
              <a:pPr marL="317500" marR="0" lvl="0" indent="0" algn="l" defTabSz="914400" rtl="0" eaLnBrk="1" fontAlgn="auto" latinLnBrk="0" hangingPunct="1">
                <a:lnSpc>
                  <a:spcPct val="100000"/>
                </a:lnSpc>
                <a:spcBef>
                  <a:spcPts val="844"/>
                </a:spcBef>
                <a:spcAft>
                  <a:spcPts val="0"/>
                </a:spcAft>
                <a:buClrTx/>
                <a:buSzTx/>
                <a:buFontTx/>
                <a:buNone/>
                <a:tabLst/>
                <a:defRPr/>
              </a:pPr>
              <a:r>
                <a:rPr kumimoji="0" sz="1600" b="1" i="0" u="sng" strike="noStrike" kern="1200" cap="none" spc="-10" normalizeH="0" baseline="0" noProof="0" dirty="0">
                  <a:ln>
                    <a:noFill/>
                  </a:ln>
                  <a:solidFill>
                    <a:srgbClr val="F7F4EF"/>
                  </a:solidFill>
                  <a:effectLst/>
                  <a:uLnTx/>
                  <a:uFill>
                    <a:solidFill>
                      <a:srgbClr val="F7F4EF"/>
                    </a:solidFill>
                  </a:uFill>
                  <a:latin typeface="Calibri"/>
                  <a:ea typeface="+mn-ea"/>
                  <a:cs typeface="Calibri"/>
                </a:rPr>
                <a:t>Stratification</a:t>
              </a:r>
              <a:r>
                <a:rPr kumimoji="0" sz="1600" b="1" i="0" u="sng" strike="noStrike" kern="1200" cap="none" spc="-30" normalizeH="0" baseline="0" noProof="0" dirty="0">
                  <a:ln>
                    <a:noFill/>
                  </a:ln>
                  <a:solidFill>
                    <a:srgbClr val="F7F4EF"/>
                  </a:solidFill>
                  <a:effectLst/>
                  <a:uLnTx/>
                  <a:uFill>
                    <a:solidFill>
                      <a:srgbClr val="F7F4EF"/>
                    </a:solidFill>
                  </a:uFill>
                  <a:latin typeface="Calibri"/>
                  <a:ea typeface="+mn-ea"/>
                  <a:cs typeface="Calibri"/>
                </a:rPr>
                <a:t> </a:t>
              </a:r>
              <a:r>
                <a:rPr kumimoji="0" sz="1600" b="1" i="0" u="sng" strike="noStrike" kern="1200" cap="none" spc="-10" normalizeH="0" baseline="0" noProof="0" dirty="0">
                  <a:ln>
                    <a:noFill/>
                  </a:ln>
                  <a:solidFill>
                    <a:srgbClr val="F7F4EF"/>
                  </a:solidFill>
                  <a:effectLst/>
                  <a:uLnTx/>
                  <a:uFill>
                    <a:solidFill>
                      <a:srgbClr val="F7F4EF"/>
                    </a:solidFill>
                  </a:uFill>
                  <a:latin typeface="Calibri"/>
                  <a:ea typeface="+mn-ea"/>
                  <a:cs typeface="Calibri"/>
                </a:rPr>
                <a:t>Factors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630"/>
                </a:spcBef>
                <a:spcAft>
                  <a:spcPts val="0"/>
                </a:spcAft>
                <a:buClrTx/>
                <a:buSzTx/>
                <a:buFont typeface="Arial"/>
                <a:buChar char="•"/>
                <a:tabLst>
                  <a:tab pos="299085" algn="l"/>
                </a:tabLst>
                <a:defRPr/>
              </a:pPr>
              <a:r>
                <a:rPr kumimoji="0" sz="1400" b="0" i="0" u="none" strike="noStrike" kern="1200" cap="none" spc="0" normalizeH="0" baseline="0" noProof="0" dirty="0">
                  <a:ln>
                    <a:noFill/>
                  </a:ln>
                  <a:solidFill>
                    <a:srgbClr val="F7F4EF"/>
                  </a:solidFill>
                  <a:effectLst/>
                  <a:uLnTx/>
                  <a:uFillTx/>
                  <a:latin typeface="Calibri"/>
                  <a:ea typeface="+mn-ea"/>
                  <a:cs typeface="Calibri"/>
                </a:rPr>
                <a:t>Visceral</a:t>
              </a:r>
              <a:r>
                <a:rPr kumimoji="0" sz="1400" b="0" i="0" u="none" strike="noStrike" kern="1200" cap="none" spc="-55" normalizeH="0" baseline="0" noProof="0" dirty="0">
                  <a:ln>
                    <a:noFill/>
                  </a:ln>
                  <a:solidFill>
                    <a:srgbClr val="F7F4EF"/>
                  </a:solidFill>
                  <a:effectLst/>
                  <a:uLnTx/>
                  <a:uFillTx/>
                  <a:latin typeface="Calibri"/>
                  <a:ea typeface="+mn-ea"/>
                  <a:cs typeface="Calibri"/>
                </a:rPr>
                <a:t> </a:t>
              </a:r>
              <a:r>
                <a:rPr kumimoji="0" sz="1400" b="0" i="0" u="none" strike="noStrike" kern="1200" cap="none" spc="-10" normalizeH="0" baseline="0" noProof="0" dirty="0">
                  <a:ln>
                    <a:noFill/>
                  </a:ln>
                  <a:solidFill>
                    <a:srgbClr val="F7F4EF"/>
                  </a:solidFill>
                  <a:effectLst/>
                  <a:uLnTx/>
                  <a:uFillTx/>
                  <a:latin typeface="Calibri"/>
                  <a:ea typeface="+mn-ea"/>
                  <a:cs typeface="Calibri"/>
                </a:rPr>
                <a:t>disease</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200"/>
                </a:spcBef>
                <a:spcAft>
                  <a:spcPts val="0"/>
                </a:spcAft>
                <a:buClrTx/>
                <a:buSzTx/>
                <a:buFont typeface="Arial"/>
                <a:buChar char="•"/>
                <a:tabLst>
                  <a:tab pos="299085" algn="l"/>
                </a:tabLst>
                <a:defRPr/>
              </a:pPr>
              <a:r>
                <a:rPr kumimoji="0" sz="1400" b="0" i="0" u="none" strike="noStrike" kern="1200" cap="none" spc="0" normalizeH="0" baseline="0" noProof="0" dirty="0">
                  <a:ln>
                    <a:noFill/>
                  </a:ln>
                  <a:solidFill>
                    <a:srgbClr val="F7F4EF"/>
                  </a:solidFill>
                  <a:effectLst/>
                  <a:uLnTx/>
                  <a:uFillTx/>
                  <a:latin typeface="Calibri"/>
                  <a:ea typeface="+mn-ea"/>
                  <a:cs typeface="Calibri"/>
                </a:rPr>
                <a:t>Prior</a:t>
              </a:r>
              <a:r>
                <a:rPr kumimoji="0" sz="1400" b="0" i="0" u="none" strike="noStrike" kern="1200" cap="none" spc="-25" normalizeH="0" baseline="0" noProof="0" dirty="0">
                  <a:ln>
                    <a:noFill/>
                  </a:ln>
                  <a:solidFill>
                    <a:srgbClr val="F7F4EF"/>
                  </a:solidFill>
                  <a:effectLst/>
                  <a:uLnTx/>
                  <a:uFillTx/>
                  <a:latin typeface="Calibri"/>
                  <a:ea typeface="+mn-ea"/>
                  <a:cs typeface="Calibri"/>
                </a:rPr>
                <a:t> </a:t>
              </a:r>
              <a:r>
                <a:rPr kumimoji="0" lang="en-US" sz="1400" b="0" i="0" u="none" strike="noStrike" kern="1200" cap="none" spc="-10" normalizeH="0" baseline="0" noProof="0" dirty="0">
                  <a:ln>
                    <a:noFill/>
                  </a:ln>
                  <a:solidFill>
                    <a:srgbClr val="F7F4EF"/>
                  </a:solidFill>
                  <a:effectLst/>
                  <a:uLnTx/>
                  <a:uFillTx/>
                  <a:latin typeface="Calibri"/>
                  <a:ea typeface="+mn-ea"/>
                  <a:cs typeface="Calibri"/>
                </a:rPr>
                <a:t>chemo</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200"/>
                </a:spcBef>
                <a:spcAft>
                  <a:spcPts val="0"/>
                </a:spcAft>
                <a:buClrTx/>
                <a:buSzTx/>
                <a:buFont typeface="Arial"/>
                <a:buChar char="•"/>
                <a:tabLst>
                  <a:tab pos="299085" algn="l"/>
                </a:tabLst>
                <a:defRPr/>
              </a:pPr>
              <a:r>
                <a:rPr kumimoji="0" sz="1400" b="0" i="0" u="none" strike="noStrike" kern="1200" cap="none" spc="0" normalizeH="0" baseline="0" noProof="0" dirty="0">
                  <a:ln>
                    <a:noFill/>
                  </a:ln>
                  <a:solidFill>
                    <a:srgbClr val="F7F4EF"/>
                  </a:solidFill>
                  <a:effectLst/>
                  <a:uLnTx/>
                  <a:uFillTx/>
                  <a:latin typeface="Calibri"/>
                  <a:ea typeface="+mn-ea"/>
                  <a:cs typeface="Calibri"/>
                </a:rPr>
                <a:t>Region</a:t>
              </a:r>
              <a:r>
                <a:rPr kumimoji="0" sz="1400" b="0" i="0" u="none" strike="noStrike" kern="1200" cap="none" spc="-10"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(US</a:t>
              </a:r>
              <a:r>
                <a:rPr kumimoji="0" lang="en-US" sz="1400" b="0" i="0" u="none" strike="noStrike" kern="1200" cap="none" spc="0" normalizeH="0" baseline="0" noProof="0" dirty="0">
                  <a:ln>
                    <a:noFill/>
                  </a:ln>
                  <a:solidFill>
                    <a:srgbClr val="F7F4EF"/>
                  </a:solidFill>
                  <a:effectLst/>
                  <a:uLnTx/>
                  <a:uFillTx/>
                  <a:latin typeface="Calibri"/>
                  <a:ea typeface="+mn-ea"/>
                  <a:cs typeface="Calibri"/>
                </a:rPr>
                <a:t>A</a:t>
              </a:r>
              <a:r>
                <a:rPr kumimoji="0" sz="1400" b="0" i="0" u="none" strike="noStrike" kern="1200" cap="none" spc="-50" normalizeH="0" baseline="0" noProof="0" dirty="0">
                  <a:ln>
                    <a:noFill/>
                  </a:ln>
                  <a:solidFill>
                    <a:srgbClr val="F7F4EF"/>
                  </a:solidFill>
                  <a:effectLst/>
                  <a:uLnTx/>
                  <a:uFillTx/>
                  <a:latin typeface="Calibri"/>
                  <a:ea typeface="+mn-ea"/>
                  <a:cs typeface="Calibri"/>
                </a:rPr>
                <a:t> </a:t>
              </a:r>
              <a:r>
                <a:rPr kumimoji="0" sz="1400" b="0" i="0" u="none" strike="noStrike" kern="1200" cap="none" spc="0" normalizeH="0" baseline="0" noProof="0" dirty="0">
                  <a:ln>
                    <a:noFill/>
                  </a:ln>
                  <a:solidFill>
                    <a:srgbClr val="F7F4EF"/>
                  </a:solidFill>
                  <a:effectLst/>
                  <a:uLnTx/>
                  <a:uFillTx/>
                  <a:latin typeface="Calibri"/>
                  <a:ea typeface="+mn-ea"/>
                  <a:cs typeface="Calibri"/>
                </a:rPr>
                <a:t>vs</a:t>
              </a:r>
              <a:r>
                <a:rPr kumimoji="0" sz="1400" b="0" i="0" u="none" strike="noStrike" kern="1200" cap="none" spc="-10" normalizeH="0" baseline="0" noProof="0" dirty="0">
                  <a:ln>
                    <a:noFill/>
                  </a:ln>
                  <a:solidFill>
                    <a:srgbClr val="F7F4EF"/>
                  </a:solidFill>
                  <a:effectLst/>
                  <a:uLnTx/>
                  <a:uFillTx/>
                  <a:latin typeface="Calibri"/>
                  <a:ea typeface="+mn-ea"/>
                  <a:cs typeface="Calibri"/>
                </a:rPr>
                <a:t> Other)</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grpSp>
          <p:nvGrpSpPr>
            <p:cNvPr id="13" name="object 8"/>
            <p:cNvGrpSpPr/>
            <p:nvPr/>
          </p:nvGrpSpPr>
          <p:grpSpPr>
            <a:xfrm>
              <a:off x="4614399" y="3246313"/>
              <a:ext cx="1494155" cy="1451610"/>
              <a:chOff x="4166361" y="2261361"/>
              <a:chExt cx="1494155" cy="1451610"/>
            </a:xfrm>
          </p:grpSpPr>
          <p:sp>
            <p:nvSpPr>
              <p:cNvPr id="14" name="object 9"/>
              <p:cNvSpPr/>
              <p:nvPr/>
            </p:nvSpPr>
            <p:spPr>
              <a:xfrm>
                <a:off x="4172711" y="2267711"/>
                <a:ext cx="1481455" cy="1438910"/>
              </a:xfrm>
              <a:custGeom>
                <a:avLst/>
                <a:gdLst/>
                <a:ahLst/>
                <a:cxnLst/>
                <a:rect l="l" t="t" r="r" b="b"/>
                <a:pathLst>
                  <a:path w="1481454" h="1438910">
                    <a:moveTo>
                      <a:pt x="740664" y="0"/>
                    </a:moveTo>
                    <a:lnTo>
                      <a:pt x="691965" y="1530"/>
                    </a:lnTo>
                    <a:lnTo>
                      <a:pt x="644108" y="6057"/>
                    </a:lnTo>
                    <a:lnTo>
                      <a:pt x="597189" y="13486"/>
                    </a:lnTo>
                    <a:lnTo>
                      <a:pt x="551306" y="23723"/>
                    </a:lnTo>
                    <a:lnTo>
                      <a:pt x="506558" y="36672"/>
                    </a:lnTo>
                    <a:lnTo>
                      <a:pt x="463040" y="52239"/>
                    </a:lnTo>
                    <a:lnTo>
                      <a:pt x="420852" y="70329"/>
                    </a:lnTo>
                    <a:lnTo>
                      <a:pt x="380091" y="90847"/>
                    </a:lnTo>
                    <a:lnTo>
                      <a:pt x="340854" y="113699"/>
                    </a:lnTo>
                    <a:lnTo>
                      <a:pt x="303238" y="138790"/>
                    </a:lnTo>
                    <a:lnTo>
                      <a:pt x="267342" y="166024"/>
                    </a:lnTo>
                    <a:lnTo>
                      <a:pt x="233264" y="195307"/>
                    </a:lnTo>
                    <a:lnTo>
                      <a:pt x="201099" y="226545"/>
                    </a:lnTo>
                    <a:lnTo>
                      <a:pt x="170948" y="259642"/>
                    </a:lnTo>
                    <a:lnTo>
                      <a:pt x="142906" y="294504"/>
                    </a:lnTo>
                    <a:lnTo>
                      <a:pt x="117071" y="331036"/>
                    </a:lnTo>
                    <a:lnTo>
                      <a:pt x="93542" y="369143"/>
                    </a:lnTo>
                    <a:lnTo>
                      <a:pt x="72415" y="408730"/>
                    </a:lnTo>
                    <a:lnTo>
                      <a:pt x="53788" y="449703"/>
                    </a:lnTo>
                    <a:lnTo>
                      <a:pt x="37759" y="491966"/>
                    </a:lnTo>
                    <a:lnTo>
                      <a:pt x="24426" y="535426"/>
                    </a:lnTo>
                    <a:lnTo>
                      <a:pt x="13886" y="579986"/>
                    </a:lnTo>
                    <a:lnTo>
                      <a:pt x="6236" y="625553"/>
                    </a:lnTo>
                    <a:lnTo>
                      <a:pt x="1575" y="672032"/>
                    </a:lnTo>
                    <a:lnTo>
                      <a:pt x="0" y="719327"/>
                    </a:lnTo>
                    <a:lnTo>
                      <a:pt x="1575" y="766623"/>
                    </a:lnTo>
                    <a:lnTo>
                      <a:pt x="6236" y="813102"/>
                    </a:lnTo>
                    <a:lnTo>
                      <a:pt x="13886" y="858669"/>
                    </a:lnTo>
                    <a:lnTo>
                      <a:pt x="24426" y="903229"/>
                    </a:lnTo>
                    <a:lnTo>
                      <a:pt x="37759" y="946689"/>
                    </a:lnTo>
                    <a:lnTo>
                      <a:pt x="53788" y="988952"/>
                    </a:lnTo>
                    <a:lnTo>
                      <a:pt x="72415" y="1029925"/>
                    </a:lnTo>
                    <a:lnTo>
                      <a:pt x="93542" y="1069512"/>
                    </a:lnTo>
                    <a:lnTo>
                      <a:pt x="117071" y="1107619"/>
                    </a:lnTo>
                    <a:lnTo>
                      <a:pt x="142906" y="1144151"/>
                    </a:lnTo>
                    <a:lnTo>
                      <a:pt x="170948" y="1179013"/>
                    </a:lnTo>
                    <a:lnTo>
                      <a:pt x="201099" y="1212110"/>
                    </a:lnTo>
                    <a:lnTo>
                      <a:pt x="233264" y="1243348"/>
                    </a:lnTo>
                    <a:lnTo>
                      <a:pt x="267342" y="1272631"/>
                    </a:lnTo>
                    <a:lnTo>
                      <a:pt x="303238" y="1299865"/>
                    </a:lnTo>
                    <a:lnTo>
                      <a:pt x="340854" y="1324956"/>
                    </a:lnTo>
                    <a:lnTo>
                      <a:pt x="380091" y="1347808"/>
                    </a:lnTo>
                    <a:lnTo>
                      <a:pt x="420852" y="1368326"/>
                    </a:lnTo>
                    <a:lnTo>
                      <a:pt x="463040" y="1386416"/>
                    </a:lnTo>
                    <a:lnTo>
                      <a:pt x="506558" y="1401983"/>
                    </a:lnTo>
                    <a:lnTo>
                      <a:pt x="551306" y="1414932"/>
                    </a:lnTo>
                    <a:lnTo>
                      <a:pt x="597189" y="1425169"/>
                    </a:lnTo>
                    <a:lnTo>
                      <a:pt x="644108" y="1432598"/>
                    </a:lnTo>
                    <a:lnTo>
                      <a:pt x="691965" y="1437125"/>
                    </a:lnTo>
                    <a:lnTo>
                      <a:pt x="740664" y="1438655"/>
                    </a:lnTo>
                    <a:lnTo>
                      <a:pt x="789362" y="1437125"/>
                    </a:lnTo>
                    <a:lnTo>
                      <a:pt x="837219" y="1432598"/>
                    </a:lnTo>
                    <a:lnTo>
                      <a:pt x="884138" y="1425169"/>
                    </a:lnTo>
                    <a:lnTo>
                      <a:pt x="930021" y="1414932"/>
                    </a:lnTo>
                    <a:lnTo>
                      <a:pt x="974769" y="1401983"/>
                    </a:lnTo>
                    <a:lnTo>
                      <a:pt x="1018287" y="1386416"/>
                    </a:lnTo>
                    <a:lnTo>
                      <a:pt x="1060475" y="1368326"/>
                    </a:lnTo>
                    <a:lnTo>
                      <a:pt x="1101236" y="1347808"/>
                    </a:lnTo>
                    <a:lnTo>
                      <a:pt x="1140473" y="1324956"/>
                    </a:lnTo>
                    <a:lnTo>
                      <a:pt x="1178089" y="1299865"/>
                    </a:lnTo>
                    <a:lnTo>
                      <a:pt x="1213985" y="1272631"/>
                    </a:lnTo>
                    <a:lnTo>
                      <a:pt x="1248063" y="1243348"/>
                    </a:lnTo>
                    <a:lnTo>
                      <a:pt x="1280228" y="1212110"/>
                    </a:lnTo>
                    <a:lnTo>
                      <a:pt x="1310379" y="1179013"/>
                    </a:lnTo>
                    <a:lnTo>
                      <a:pt x="1338421" y="1144151"/>
                    </a:lnTo>
                    <a:lnTo>
                      <a:pt x="1364256" y="1107619"/>
                    </a:lnTo>
                    <a:lnTo>
                      <a:pt x="1387785" y="1069512"/>
                    </a:lnTo>
                    <a:lnTo>
                      <a:pt x="1408912" y="1029925"/>
                    </a:lnTo>
                    <a:lnTo>
                      <a:pt x="1427539" y="988952"/>
                    </a:lnTo>
                    <a:lnTo>
                      <a:pt x="1443568" y="946689"/>
                    </a:lnTo>
                    <a:lnTo>
                      <a:pt x="1456901" y="903229"/>
                    </a:lnTo>
                    <a:lnTo>
                      <a:pt x="1467441" y="858669"/>
                    </a:lnTo>
                    <a:lnTo>
                      <a:pt x="1475091" y="813102"/>
                    </a:lnTo>
                    <a:lnTo>
                      <a:pt x="1479752" y="766623"/>
                    </a:lnTo>
                    <a:lnTo>
                      <a:pt x="1481328" y="719327"/>
                    </a:lnTo>
                    <a:lnTo>
                      <a:pt x="1479752" y="672032"/>
                    </a:lnTo>
                    <a:lnTo>
                      <a:pt x="1475091" y="625553"/>
                    </a:lnTo>
                    <a:lnTo>
                      <a:pt x="1467441" y="579986"/>
                    </a:lnTo>
                    <a:lnTo>
                      <a:pt x="1456901" y="535426"/>
                    </a:lnTo>
                    <a:lnTo>
                      <a:pt x="1443568" y="491966"/>
                    </a:lnTo>
                    <a:lnTo>
                      <a:pt x="1427539" y="449703"/>
                    </a:lnTo>
                    <a:lnTo>
                      <a:pt x="1408912" y="408730"/>
                    </a:lnTo>
                    <a:lnTo>
                      <a:pt x="1387785" y="369143"/>
                    </a:lnTo>
                    <a:lnTo>
                      <a:pt x="1364256" y="331036"/>
                    </a:lnTo>
                    <a:lnTo>
                      <a:pt x="1338421" y="294504"/>
                    </a:lnTo>
                    <a:lnTo>
                      <a:pt x="1310379" y="259642"/>
                    </a:lnTo>
                    <a:lnTo>
                      <a:pt x="1280228" y="226545"/>
                    </a:lnTo>
                    <a:lnTo>
                      <a:pt x="1248063" y="195307"/>
                    </a:lnTo>
                    <a:lnTo>
                      <a:pt x="1213985" y="166024"/>
                    </a:lnTo>
                    <a:lnTo>
                      <a:pt x="1178089" y="138790"/>
                    </a:lnTo>
                    <a:lnTo>
                      <a:pt x="1140473" y="113699"/>
                    </a:lnTo>
                    <a:lnTo>
                      <a:pt x="1101236" y="90847"/>
                    </a:lnTo>
                    <a:lnTo>
                      <a:pt x="1060475" y="70329"/>
                    </a:lnTo>
                    <a:lnTo>
                      <a:pt x="1018287" y="52239"/>
                    </a:lnTo>
                    <a:lnTo>
                      <a:pt x="974769" y="36672"/>
                    </a:lnTo>
                    <a:lnTo>
                      <a:pt x="930021" y="23723"/>
                    </a:lnTo>
                    <a:lnTo>
                      <a:pt x="884138" y="13486"/>
                    </a:lnTo>
                    <a:lnTo>
                      <a:pt x="837219" y="6057"/>
                    </a:lnTo>
                    <a:lnTo>
                      <a:pt x="789362" y="1530"/>
                    </a:lnTo>
                    <a:lnTo>
                      <a:pt x="740664" y="0"/>
                    </a:lnTo>
                    <a:close/>
                  </a:path>
                </a:pathLst>
              </a:custGeom>
              <a:solidFill>
                <a:schemeClr val="accent2">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0"/>
              <p:cNvSpPr/>
              <p:nvPr/>
            </p:nvSpPr>
            <p:spPr>
              <a:xfrm>
                <a:off x="4172711" y="2267711"/>
                <a:ext cx="1481455" cy="1438910"/>
              </a:xfrm>
              <a:custGeom>
                <a:avLst/>
                <a:gdLst/>
                <a:ahLst/>
                <a:cxnLst/>
                <a:rect l="l" t="t" r="r" b="b"/>
                <a:pathLst>
                  <a:path w="1481454" h="1438910">
                    <a:moveTo>
                      <a:pt x="0" y="719327"/>
                    </a:moveTo>
                    <a:lnTo>
                      <a:pt x="1575" y="672032"/>
                    </a:lnTo>
                    <a:lnTo>
                      <a:pt x="6236" y="625553"/>
                    </a:lnTo>
                    <a:lnTo>
                      <a:pt x="13886" y="579986"/>
                    </a:lnTo>
                    <a:lnTo>
                      <a:pt x="24426" y="535426"/>
                    </a:lnTo>
                    <a:lnTo>
                      <a:pt x="37759" y="491966"/>
                    </a:lnTo>
                    <a:lnTo>
                      <a:pt x="53788" y="449703"/>
                    </a:lnTo>
                    <a:lnTo>
                      <a:pt x="72415" y="408730"/>
                    </a:lnTo>
                    <a:lnTo>
                      <a:pt x="93542" y="369143"/>
                    </a:lnTo>
                    <a:lnTo>
                      <a:pt x="117071" y="331036"/>
                    </a:lnTo>
                    <a:lnTo>
                      <a:pt x="142906" y="294504"/>
                    </a:lnTo>
                    <a:lnTo>
                      <a:pt x="170948" y="259642"/>
                    </a:lnTo>
                    <a:lnTo>
                      <a:pt x="201099" y="226545"/>
                    </a:lnTo>
                    <a:lnTo>
                      <a:pt x="233264" y="195307"/>
                    </a:lnTo>
                    <a:lnTo>
                      <a:pt x="267342" y="166024"/>
                    </a:lnTo>
                    <a:lnTo>
                      <a:pt x="303238" y="138790"/>
                    </a:lnTo>
                    <a:lnTo>
                      <a:pt x="340854" y="113699"/>
                    </a:lnTo>
                    <a:lnTo>
                      <a:pt x="380091" y="90847"/>
                    </a:lnTo>
                    <a:lnTo>
                      <a:pt x="420852" y="70329"/>
                    </a:lnTo>
                    <a:lnTo>
                      <a:pt x="463040" y="52239"/>
                    </a:lnTo>
                    <a:lnTo>
                      <a:pt x="506558" y="36672"/>
                    </a:lnTo>
                    <a:lnTo>
                      <a:pt x="551306" y="23723"/>
                    </a:lnTo>
                    <a:lnTo>
                      <a:pt x="597189" y="13486"/>
                    </a:lnTo>
                    <a:lnTo>
                      <a:pt x="644108" y="6057"/>
                    </a:lnTo>
                    <a:lnTo>
                      <a:pt x="691965" y="1530"/>
                    </a:lnTo>
                    <a:lnTo>
                      <a:pt x="740664" y="0"/>
                    </a:lnTo>
                    <a:lnTo>
                      <a:pt x="789362" y="1530"/>
                    </a:lnTo>
                    <a:lnTo>
                      <a:pt x="837219" y="6057"/>
                    </a:lnTo>
                    <a:lnTo>
                      <a:pt x="884138" y="13486"/>
                    </a:lnTo>
                    <a:lnTo>
                      <a:pt x="930021" y="23723"/>
                    </a:lnTo>
                    <a:lnTo>
                      <a:pt x="974769" y="36672"/>
                    </a:lnTo>
                    <a:lnTo>
                      <a:pt x="1018287" y="52239"/>
                    </a:lnTo>
                    <a:lnTo>
                      <a:pt x="1060475" y="70329"/>
                    </a:lnTo>
                    <a:lnTo>
                      <a:pt x="1101236" y="90847"/>
                    </a:lnTo>
                    <a:lnTo>
                      <a:pt x="1140473" y="113699"/>
                    </a:lnTo>
                    <a:lnTo>
                      <a:pt x="1178089" y="138790"/>
                    </a:lnTo>
                    <a:lnTo>
                      <a:pt x="1213985" y="166024"/>
                    </a:lnTo>
                    <a:lnTo>
                      <a:pt x="1248063" y="195307"/>
                    </a:lnTo>
                    <a:lnTo>
                      <a:pt x="1280228" y="226545"/>
                    </a:lnTo>
                    <a:lnTo>
                      <a:pt x="1310379" y="259642"/>
                    </a:lnTo>
                    <a:lnTo>
                      <a:pt x="1338421" y="294504"/>
                    </a:lnTo>
                    <a:lnTo>
                      <a:pt x="1364256" y="331036"/>
                    </a:lnTo>
                    <a:lnTo>
                      <a:pt x="1387785" y="369143"/>
                    </a:lnTo>
                    <a:lnTo>
                      <a:pt x="1408912" y="408730"/>
                    </a:lnTo>
                    <a:lnTo>
                      <a:pt x="1427539" y="449703"/>
                    </a:lnTo>
                    <a:lnTo>
                      <a:pt x="1443568" y="491966"/>
                    </a:lnTo>
                    <a:lnTo>
                      <a:pt x="1456901" y="535426"/>
                    </a:lnTo>
                    <a:lnTo>
                      <a:pt x="1467441" y="579986"/>
                    </a:lnTo>
                    <a:lnTo>
                      <a:pt x="1475091" y="625553"/>
                    </a:lnTo>
                    <a:lnTo>
                      <a:pt x="1479752" y="672032"/>
                    </a:lnTo>
                    <a:lnTo>
                      <a:pt x="1481328" y="719327"/>
                    </a:lnTo>
                    <a:lnTo>
                      <a:pt x="1479752" y="766623"/>
                    </a:lnTo>
                    <a:lnTo>
                      <a:pt x="1475091" y="813102"/>
                    </a:lnTo>
                    <a:lnTo>
                      <a:pt x="1467441" y="858669"/>
                    </a:lnTo>
                    <a:lnTo>
                      <a:pt x="1456901" y="903229"/>
                    </a:lnTo>
                    <a:lnTo>
                      <a:pt x="1443568" y="946689"/>
                    </a:lnTo>
                    <a:lnTo>
                      <a:pt x="1427539" y="988952"/>
                    </a:lnTo>
                    <a:lnTo>
                      <a:pt x="1408912" y="1029925"/>
                    </a:lnTo>
                    <a:lnTo>
                      <a:pt x="1387785" y="1069512"/>
                    </a:lnTo>
                    <a:lnTo>
                      <a:pt x="1364256" y="1107619"/>
                    </a:lnTo>
                    <a:lnTo>
                      <a:pt x="1338421" y="1144151"/>
                    </a:lnTo>
                    <a:lnTo>
                      <a:pt x="1310379" y="1179013"/>
                    </a:lnTo>
                    <a:lnTo>
                      <a:pt x="1280228" y="1212110"/>
                    </a:lnTo>
                    <a:lnTo>
                      <a:pt x="1248063" y="1243348"/>
                    </a:lnTo>
                    <a:lnTo>
                      <a:pt x="1213985" y="1272631"/>
                    </a:lnTo>
                    <a:lnTo>
                      <a:pt x="1178089" y="1299865"/>
                    </a:lnTo>
                    <a:lnTo>
                      <a:pt x="1140473" y="1324956"/>
                    </a:lnTo>
                    <a:lnTo>
                      <a:pt x="1101236" y="1347808"/>
                    </a:lnTo>
                    <a:lnTo>
                      <a:pt x="1060475" y="1368326"/>
                    </a:lnTo>
                    <a:lnTo>
                      <a:pt x="1018287" y="1386416"/>
                    </a:lnTo>
                    <a:lnTo>
                      <a:pt x="974769" y="1401983"/>
                    </a:lnTo>
                    <a:lnTo>
                      <a:pt x="930021" y="1414932"/>
                    </a:lnTo>
                    <a:lnTo>
                      <a:pt x="884138" y="1425169"/>
                    </a:lnTo>
                    <a:lnTo>
                      <a:pt x="837219" y="1432598"/>
                    </a:lnTo>
                    <a:lnTo>
                      <a:pt x="789362" y="1437125"/>
                    </a:lnTo>
                    <a:lnTo>
                      <a:pt x="740664" y="1438655"/>
                    </a:lnTo>
                    <a:lnTo>
                      <a:pt x="691965" y="1437125"/>
                    </a:lnTo>
                    <a:lnTo>
                      <a:pt x="644108" y="1432598"/>
                    </a:lnTo>
                    <a:lnTo>
                      <a:pt x="597189" y="1425169"/>
                    </a:lnTo>
                    <a:lnTo>
                      <a:pt x="551306" y="1414932"/>
                    </a:lnTo>
                    <a:lnTo>
                      <a:pt x="506558" y="1401983"/>
                    </a:lnTo>
                    <a:lnTo>
                      <a:pt x="463040" y="1386416"/>
                    </a:lnTo>
                    <a:lnTo>
                      <a:pt x="420852" y="1368326"/>
                    </a:lnTo>
                    <a:lnTo>
                      <a:pt x="380091" y="1347808"/>
                    </a:lnTo>
                    <a:lnTo>
                      <a:pt x="340854" y="1324956"/>
                    </a:lnTo>
                    <a:lnTo>
                      <a:pt x="303238" y="1299865"/>
                    </a:lnTo>
                    <a:lnTo>
                      <a:pt x="267342" y="1272631"/>
                    </a:lnTo>
                    <a:lnTo>
                      <a:pt x="233264" y="1243348"/>
                    </a:lnTo>
                    <a:lnTo>
                      <a:pt x="201099" y="1212110"/>
                    </a:lnTo>
                    <a:lnTo>
                      <a:pt x="170948" y="1179013"/>
                    </a:lnTo>
                    <a:lnTo>
                      <a:pt x="142906" y="1144151"/>
                    </a:lnTo>
                    <a:lnTo>
                      <a:pt x="117071" y="1107619"/>
                    </a:lnTo>
                    <a:lnTo>
                      <a:pt x="93542" y="1069512"/>
                    </a:lnTo>
                    <a:lnTo>
                      <a:pt x="72415" y="1029925"/>
                    </a:lnTo>
                    <a:lnTo>
                      <a:pt x="53788" y="988952"/>
                    </a:lnTo>
                    <a:lnTo>
                      <a:pt x="37759" y="946689"/>
                    </a:lnTo>
                    <a:lnTo>
                      <a:pt x="24426" y="903229"/>
                    </a:lnTo>
                    <a:lnTo>
                      <a:pt x="13886" y="858669"/>
                    </a:lnTo>
                    <a:lnTo>
                      <a:pt x="6236" y="813102"/>
                    </a:lnTo>
                    <a:lnTo>
                      <a:pt x="1575" y="766623"/>
                    </a:lnTo>
                    <a:lnTo>
                      <a:pt x="0" y="719327"/>
                    </a:lnTo>
                    <a:close/>
                  </a:path>
                </a:pathLst>
              </a:custGeom>
              <a:ln w="12700">
                <a:solidFill>
                  <a:srgbClr val="017D2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object 11"/>
            <p:cNvSpPr txBox="1"/>
            <p:nvPr/>
          </p:nvSpPr>
          <p:spPr>
            <a:xfrm>
              <a:off x="4893975" y="3651904"/>
              <a:ext cx="934085" cy="664845"/>
            </a:xfrm>
            <a:prstGeom prst="rect">
              <a:avLst/>
            </a:prstGeom>
          </p:spPr>
          <p:txBody>
            <a:bodyPr vert="horz" wrap="square" lIns="0" tIns="11430" rIns="0" bIns="0" rtlCol="0">
              <a:spAutoFit/>
            </a:bodyPr>
            <a:lstStyle/>
            <a:p>
              <a:pPr marL="0" marR="0" lvl="0" indent="0" algn="ctr" defTabSz="914400" rtl="0" eaLnBrk="1" fontAlgn="auto" latinLnBrk="0" hangingPunct="1">
                <a:lnSpc>
                  <a:spcPct val="100000"/>
                </a:lnSpc>
                <a:spcBef>
                  <a:spcPts val="9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Calibri"/>
                  <a:ea typeface="+mn-ea"/>
                  <a:cs typeface="Calibri"/>
                </a:rPr>
                <a:t>N=100</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L="12065" marR="508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20" normalizeH="0" baseline="0" noProof="0" dirty="0">
                  <a:ln>
                    <a:noFill/>
                  </a:ln>
                  <a:solidFill>
                    <a:srgbClr val="FFFFFF"/>
                  </a:solidFill>
                  <a:effectLst/>
                  <a:uLnTx/>
                  <a:uFillTx/>
                  <a:latin typeface="Calibri"/>
                  <a:ea typeface="+mn-ea"/>
                  <a:cs typeface="Calibri"/>
                </a:rPr>
                <a:t>Randomized </a:t>
              </a:r>
              <a:r>
                <a:rPr kumimoji="0" sz="1400" b="1" i="0" u="none" strike="noStrike" kern="1200" cap="none" spc="-25" normalizeH="0" baseline="0" noProof="0" dirty="0">
                  <a:ln>
                    <a:noFill/>
                  </a:ln>
                  <a:solidFill>
                    <a:srgbClr val="FFFFFF"/>
                  </a:solidFill>
                  <a:effectLst/>
                  <a:uLnTx/>
                  <a:uFillTx/>
                  <a:latin typeface="Calibri"/>
                  <a:ea typeface="+mn-ea"/>
                  <a:cs typeface="Calibri"/>
                </a:rPr>
                <a:t>1:1</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2"/>
            <p:cNvSpPr/>
            <p:nvPr/>
          </p:nvSpPr>
          <p:spPr>
            <a:xfrm>
              <a:off x="6833597" y="3348519"/>
              <a:ext cx="3858895" cy="664845"/>
            </a:xfrm>
            <a:custGeom>
              <a:avLst/>
              <a:gdLst/>
              <a:ahLst/>
              <a:cxnLst/>
              <a:rect l="l" t="t" r="r" b="b"/>
              <a:pathLst>
                <a:path w="3858895" h="664844">
                  <a:moveTo>
                    <a:pt x="3526536" y="0"/>
                  </a:moveTo>
                  <a:lnTo>
                    <a:pt x="0" y="0"/>
                  </a:lnTo>
                  <a:lnTo>
                    <a:pt x="0" y="664464"/>
                  </a:lnTo>
                  <a:lnTo>
                    <a:pt x="3526536" y="664464"/>
                  </a:lnTo>
                  <a:lnTo>
                    <a:pt x="3858767" y="332232"/>
                  </a:lnTo>
                  <a:lnTo>
                    <a:pt x="3526536" y="0"/>
                  </a:lnTo>
                  <a:close/>
                </a:path>
              </a:pathLst>
            </a:custGeom>
            <a:solidFill>
              <a:srgbClr val="91919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object 13"/>
            <p:cNvGrpSpPr/>
            <p:nvPr/>
          </p:nvGrpSpPr>
          <p:grpSpPr>
            <a:xfrm>
              <a:off x="4312902" y="3868680"/>
              <a:ext cx="2470888" cy="373724"/>
              <a:chOff x="3864864" y="2883728"/>
              <a:chExt cx="2470888" cy="373724"/>
            </a:xfrm>
          </p:grpSpPr>
          <p:sp>
            <p:nvSpPr>
              <p:cNvPr id="19" name="object 14"/>
              <p:cNvSpPr/>
              <p:nvPr/>
            </p:nvSpPr>
            <p:spPr>
              <a:xfrm>
                <a:off x="3864864" y="2987040"/>
                <a:ext cx="226695" cy="0"/>
              </a:xfrm>
              <a:custGeom>
                <a:avLst/>
                <a:gdLst/>
                <a:ahLst/>
                <a:cxnLst/>
                <a:rect l="l" t="t" r="r" b="b"/>
                <a:pathLst>
                  <a:path w="226695">
                    <a:moveTo>
                      <a:pt x="0" y="0"/>
                    </a:moveTo>
                    <a:lnTo>
                      <a:pt x="226479" y="0"/>
                    </a:lnTo>
                  </a:path>
                </a:pathLst>
              </a:custGeom>
              <a:ln w="12700">
                <a:solidFill>
                  <a:srgbClr val="0024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15"/>
              <p:cNvSpPr/>
              <p:nvPr/>
            </p:nvSpPr>
            <p:spPr>
              <a:xfrm>
                <a:off x="4078648" y="2948937"/>
                <a:ext cx="76200" cy="76200"/>
              </a:xfrm>
              <a:custGeom>
                <a:avLst/>
                <a:gdLst/>
                <a:ahLst/>
                <a:cxnLst/>
                <a:rect l="l" t="t" r="r" b="b"/>
                <a:pathLst>
                  <a:path w="76200" h="76200">
                    <a:moveTo>
                      <a:pt x="0" y="0"/>
                    </a:moveTo>
                    <a:lnTo>
                      <a:pt x="0" y="76200"/>
                    </a:lnTo>
                    <a:lnTo>
                      <a:pt x="76200" y="38100"/>
                    </a:lnTo>
                    <a:lnTo>
                      <a:pt x="0" y="0"/>
                    </a:lnTo>
                    <a:close/>
                  </a:path>
                </a:pathLst>
              </a:custGeom>
              <a:solidFill>
                <a:srgbClr val="00244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bject 16"/>
              <p:cNvSpPr/>
              <p:nvPr/>
            </p:nvSpPr>
            <p:spPr>
              <a:xfrm>
                <a:off x="5675376" y="2921508"/>
                <a:ext cx="596900" cy="14604"/>
              </a:xfrm>
              <a:custGeom>
                <a:avLst/>
                <a:gdLst/>
                <a:ahLst/>
                <a:cxnLst/>
                <a:rect l="l" t="t" r="r" b="b"/>
                <a:pathLst>
                  <a:path w="596900" h="14605">
                    <a:moveTo>
                      <a:pt x="0" y="14287"/>
                    </a:moveTo>
                    <a:lnTo>
                      <a:pt x="596303" y="0"/>
                    </a:lnTo>
                  </a:path>
                </a:pathLst>
              </a:custGeom>
              <a:ln w="12700">
                <a:solidFill>
                  <a:srgbClr val="0024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17"/>
              <p:cNvSpPr/>
              <p:nvPr/>
            </p:nvSpPr>
            <p:spPr>
              <a:xfrm>
                <a:off x="6258063" y="2883728"/>
                <a:ext cx="77470" cy="76200"/>
              </a:xfrm>
              <a:custGeom>
                <a:avLst/>
                <a:gdLst/>
                <a:ahLst/>
                <a:cxnLst/>
                <a:rect l="l" t="t" r="r" b="b"/>
                <a:pathLst>
                  <a:path w="77470" h="76200">
                    <a:moveTo>
                      <a:pt x="0" y="0"/>
                    </a:moveTo>
                    <a:lnTo>
                      <a:pt x="1828" y="76174"/>
                    </a:lnTo>
                    <a:lnTo>
                      <a:pt x="77089" y="36258"/>
                    </a:lnTo>
                    <a:lnTo>
                      <a:pt x="0" y="0"/>
                    </a:lnTo>
                    <a:close/>
                  </a:path>
                </a:pathLst>
              </a:custGeom>
              <a:solidFill>
                <a:srgbClr val="00244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18"/>
              <p:cNvSpPr/>
              <p:nvPr/>
            </p:nvSpPr>
            <p:spPr>
              <a:xfrm>
                <a:off x="5675376" y="2956560"/>
                <a:ext cx="601980" cy="271145"/>
              </a:xfrm>
              <a:custGeom>
                <a:avLst/>
                <a:gdLst/>
                <a:ahLst/>
                <a:cxnLst/>
                <a:rect l="l" t="t" r="r" b="b"/>
                <a:pathLst>
                  <a:path w="601979" h="271144">
                    <a:moveTo>
                      <a:pt x="0" y="0"/>
                    </a:moveTo>
                    <a:lnTo>
                      <a:pt x="601878" y="271005"/>
                    </a:lnTo>
                  </a:path>
                </a:pathLst>
              </a:custGeom>
              <a:ln w="12700">
                <a:solidFill>
                  <a:srgbClr val="0024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19"/>
              <p:cNvSpPr/>
              <p:nvPr/>
            </p:nvSpPr>
            <p:spPr>
              <a:xfrm>
                <a:off x="6250027" y="3187602"/>
                <a:ext cx="85725" cy="69850"/>
              </a:xfrm>
              <a:custGeom>
                <a:avLst/>
                <a:gdLst/>
                <a:ahLst/>
                <a:cxnLst/>
                <a:rect l="l" t="t" r="r" b="b"/>
                <a:pathLst>
                  <a:path w="85725" h="69850">
                    <a:moveTo>
                      <a:pt x="31292" y="0"/>
                    </a:moveTo>
                    <a:lnTo>
                      <a:pt x="0" y="69481"/>
                    </a:lnTo>
                    <a:lnTo>
                      <a:pt x="85128" y="66027"/>
                    </a:lnTo>
                    <a:lnTo>
                      <a:pt x="31292" y="0"/>
                    </a:lnTo>
                    <a:close/>
                  </a:path>
                </a:pathLst>
              </a:custGeom>
              <a:solidFill>
                <a:srgbClr val="00244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object 20"/>
            <p:cNvSpPr txBox="1"/>
            <p:nvPr/>
          </p:nvSpPr>
          <p:spPr>
            <a:xfrm>
              <a:off x="7214988" y="3533714"/>
              <a:ext cx="300303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20" normalizeH="0" baseline="0" noProof="0" dirty="0">
                  <a:ln>
                    <a:noFill/>
                  </a:ln>
                  <a:solidFill>
                    <a:srgbClr val="F7F4EF"/>
                  </a:solidFill>
                  <a:effectLst/>
                  <a:uLnTx/>
                  <a:uFillTx/>
                  <a:latin typeface="Calibri"/>
                  <a:ea typeface="+mn-ea"/>
                  <a:cs typeface="Calibri"/>
                </a:rPr>
                <a:t>Vobra</a:t>
              </a:r>
              <a:r>
                <a:rPr kumimoji="0" sz="1800" b="1" i="0" u="none" strike="noStrike" kern="1200" cap="none" spc="-10" normalizeH="0" baseline="0" noProof="0" dirty="0">
                  <a:ln>
                    <a:noFill/>
                  </a:ln>
                  <a:solidFill>
                    <a:srgbClr val="F7F4EF"/>
                  </a:solidFill>
                  <a:effectLst/>
                  <a:uLnTx/>
                  <a:uFillTx/>
                  <a:latin typeface="Calibri"/>
                  <a:ea typeface="+mn-ea"/>
                  <a:cs typeface="Calibri"/>
                </a:rPr>
                <a:t> </a:t>
              </a:r>
              <a:r>
                <a:rPr kumimoji="0" sz="1800" b="1" i="0" u="none" strike="noStrike" kern="1200" cap="none" spc="0" normalizeH="0" baseline="0" noProof="0" dirty="0">
                  <a:ln>
                    <a:noFill/>
                  </a:ln>
                  <a:solidFill>
                    <a:srgbClr val="F7F4EF"/>
                  </a:solidFill>
                  <a:effectLst/>
                  <a:uLnTx/>
                  <a:uFillTx/>
                  <a:latin typeface="Calibri"/>
                  <a:ea typeface="+mn-ea"/>
                  <a:cs typeface="Calibri"/>
                </a:rPr>
                <a:t>duo</a:t>
              </a:r>
              <a:r>
                <a:rPr kumimoji="0" sz="1800" b="1" i="0" u="none" strike="noStrike" kern="1200" cap="none" spc="5" normalizeH="0" baseline="0" noProof="0" dirty="0">
                  <a:ln>
                    <a:noFill/>
                  </a:ln>
                  <a:solidFill>
                    <a:srgbClr val="F7F4EF"/>
                  </a:solidFill>
                  <a:effectLst/>
                  <a:uLnTx/>
                  <a:uFillTx/>
                  <a:latin typeface="Calibri"/>
                  <a:ea typeface="+mn-ea"/>
                  <a:cs typeface="Calibri"/>
                </a:rPr>
                <a:t> </a:t>
              </a:r>
              <a:r>
                <a:rPr kumimoji="0" lang="en-US" sz="1800" b="1" i="0" u="none" strike="noStrike" kern="1200" cap="none" spc="5" normalizeH="0" baseline="0" noProof="0" dirty="0">
                  <a:ln>
                    <a:noFill/>
                  </a:ln>
                  <a:solidFill>
                    <a:srgbClr val="F7F4EF"/>
                  </a:solidFill>
                  <a:effectLst/>
                  <a:uLnTx/>
                  <a:uFillTx/>
                  <a:latin typeface="Calibri"/>
                  <a:ea typeface="+mn-ea"/>
                  <a:cs typeface="Calibri"/>
                </a:rPr>
                <a:t>-  </a:t>
              </a:r>
              <a:r>
                <a:rPr kumimoji="0" sz="1800" b="1" i="0" u="none" strike="noStrike" kern="1200" cap="none" spc="0" normalizeH="0" baseline="0" noProof="0" dirty="0">
                  <a:ln>
                    <a:noFill/>
                  </a:ln>
                  <a:solidFill>
                    <a:srgbClr val="F7F4EF"/>
                  </a:solidFill>
                  <a:effectLst/>
                  <a:uLnTx/>
                  <a:uFillTx/>
                  <a:latin typeface="Calibri"/>
                  <a:ea typeface="+mn-ea"/>
                  <a:cs typeface="Calibri"/>
                </a:rPr>
                <a:t>2.0</a:t>
              </a:r>
              <a:r>
                <a:rPr kumimoji="0" sz="1800" b="1" i="0" u="none" strike="noStrike" kern="1200" cap="none" spc="-5" normalizeH="0" baseline="0" noProof="0" dirty="0">
                  <a:ln>
                    <a:noFill/>
                  </a:ln>
                  <a:solidFill>
                    <a:srgbClr val="F7F4EF"/>
                  </a:solidFill>
                  <a:effectLst/>
                  <a:uLnTx/>
                  <a:uFillTx/>
                  <a:latin typeface="Calibri"/>
                  <a:ea typeface="+mn-ea"/>
                  <a:cs typeface="Calibri"/>
                </a:rPr>
                <a:t> </a:t>
              </a:r>
              <a:r>
                <a:rPr kumimoji="0" sz="1800" b="1" i="0" u="none" strike="noStrike" kern="1200" cap="none" spc="0" normalizeH="0" baseline="0" noProof="0" dirty="0">
                  <a:ln>
                    <a:noFill/>
                  </a:ln>
                  <a:solidFill>
                    <a:srgbClr val="F7F4EF"/>
                  </a:solidFill>
                  <a:effectLst/>
                  <a:uLnTx/>
                  <a:uFillTx/>
                  <a:latin typeface="Calibri"/>
                  <a:ea typeface="+mn-ea"/>
                  <a:cs typeface="Calibri"/>
                </a:rPr>
                <a:t>mg/kg</a:t>
              </a:r>
              <a:r>
                <a:rPr kumimoji="0" sz="1800" b="1" i="0" u="none" strike="noStrike" kern="1200" cap="none" spc="-20" normalizeH="0" baseline="0" noProof="0" dirty="0">
                  <a:ln>
                    <a:noFill/>
                  </a:ln>
                  <a:solidFill>
                    <a:srgbClr val="F7F4EF"/>
                  </a:solidFill>
                  <a:effectLst/>
                  <a:uLnTx/>
                  <a:uFillTx/>
                  <a:latin typeface="Calibri"/>
                  <a:ea typeface="+mn-ea"/>
                  <a:cs typeface="Calibri"/>
                </a:rPr>
                <a:t> </a:t>
              </a:r>
              <a:r>
                <a:rPr kumimoji="0" lang="en-US" sz="1800" b="1" i="0" u="none" strike="noStrike" kern="1200" cap="none" spc="-20" normalizeH="0" baseline="0" noProof="0" dirty="0">
                  <a:ln>
                    <a:noFill/>
                  </a:ln>
                  <a:solidFill>
                    <a:srgbClr val="F7F4EF"/>
                  </a:solidFill>
                  <a:effectLst/>
                  <a:uLnTx/>
                  <a:uFillTx/>
                  <a:latin typeface="Calibri"/>
                  <a:ea typeface="+mn-ea"/>
                  <a:cs typeface="Calibri"/>
                </a:rPr>
                <a:t>IV </a:t>
              </a:r>
              <a:r>
                <a:rPr kumimoji="0" sz="1800" b="1" i="0" u="none" strike="noStrike" kern="1200" cap="none" spc="-25" normalizeH="0" baseline="0" noProof="0" dirty="0">
                  <a:ln>
                    <a:noFill/>
                  </a:ln>
                  <a:solidFill>
                    <a:srgbClr val="F7F4EF"/>
                  </a:solidFill>
                  <a:effectLst/>
                  <a:uLnTx/>
                  <a:uFillTx/>
                  <a:latin typeface="Calibri"/>
                  <a:ea typeface="+mn-ea"/>
                  <a:cs typeface="Calibri"/>
                </a:rPr>
                <a:t>Q4W</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6" name="object 21"/>
            <p:cNvSpPr/>
            <p:nvPr/>
          </p:nvSpPr>
          <p:spPr>
            <a:xfrm>
              <a:off x="6833597" y="4083086"/>
              <a:ext cx="3858895" cy="664845"/>
            </a:xfrm>
            <a:custGeom>
              <a:avLst/>
              <a:gdLst/>
              <a:ahLst/>
              <a:cxnLst/>
              <a:rect l="l" t="t" r="r" b="b"/>
              <a:pathLst>
                <a:path w="3858895" h="664845">
                  <a:moveTo>
                    <a:pt x="3526536" y="0"/>
                  </a:moveTo>
                  <a:lnTo>
                    <a:pt x="0" y="0"/>
                  </a:lnTo>
                  <a:lnTo>
                    <a:pt x="0" y="664464"/>
                  </a:lnTo>
                  <a:lnTo>
                    <a:pt x="3526536" y="664464"/>
                  </a:lnTo>
                  <a:lnTo>
                    <a:pt x="3858767" y="332232"/>
                  </a:lnTo>
                  <a:lnTo>
                    <a:pt x="3526536" y="0"/>
                  </a:lnTo>
                  <a:close/>
                </a:path>
              </a:pathLst>
            </a:custGeom>
            <a:solidFill>
              <a:srgbClr val="91919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22"/>
            <p:cNvSpPr txBox="1"/>
            <p:nvPr/>
          </p:nvSpPr>
          <p:spPr>
            <a:xfrm>
              <a:off x="7214987" y="4251464"/>
              <a:ext cx="300303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20" normalizeH="0" baseline="0" noProof="0" dirty="0">
                  <a:ln>
                    <a:noFill/>
                  </a:ln>
                  <a:solidFill>
                    <a:srgbClr val="F7F4EF"/>
                  </a:solidFill>
                  <a:effectLst/>
                  <a:uLnTx/>
                  <a:uFillTx/>
                  <a:latin typeface="Calibri"/>
                  <a:ea typeface="+mn-ea"/>
                  <a:cs typeface="Calibri"/>
                </a:rPr>
                <a:t>Vobra</a:t>
              </a:r>
              <a:r>
                <a:rPr kumimoji="0" sz="1800" b="1" i="0" u="none" strike="noStrike" kern="1200" cap="none" spc="-10" normalizeH="0" baseline="0" noProof="0" dirty="0">
                  <a:ln>
                    <a:noFill/>
                  </a:ln>
                  <a:solidFill>
                    <a:srgbClr val="F7F4EF"/>
                  </a:solidFill>
                  <a:effectLst/>
                  <a:uLnTx/>
                  <a:uFillTx/>
                  <a:latin typeface="Calibri"/>
                  <a:ea typeface="+mn-ea"/>
                  <a:cs typeface="Calibri"/>
                </a:rPr>
                <a:t> </a:t>
              </a:r>
              <a:r>
                <a:rPr kumimoji="0" sz="1800" b="1" i="0" u="none" strike="noStrike" kern="1200" cap="none" spc="0" normalizeH="0" baseline="0" noProof="0" dirty="0">
                  <a:ln>
                    <a:noFill/>
                  </a:ln>
                  <a:solidFill>
                    <a:srgbClr val="F7F4EF"/>
                  </a:solidFill>
                  <a:effectLst/>
                  <a:uLnTx/>
                  <a:uFillTx/>
                  <a:latin typeface="Calibri"/>
                  <a:ea typeface="+mn-ea"/>
                  <a:cs typeface="Calibri"/>
                </a:rPr>
                <a:t>duo</a:t>
              </a:r>
              <a:r>
                <a:rPr kumimoji="0" sz="1800" b="1" i="0" u="none" strike="noStrike" kern="1200" cap="none" spc="5" normalizeH="0" baseline="0" noProof="0" dirty="0">
                  <a:ln>
                    <a:noFill/>
                  </a:ln>
                  <a:solidFill>
                    <a:srgbClr val="F7F4EF"/>
                  </a:solidFill>
                  <a:effectLst/>
                  <a:uLnTx/>
                  <a:uFillTx/>
                  <a:latin typeface="Calibri"/>
                  <a:ea typeface="+mn-ea"/>
                  <a:cs typeface="Calibri"/>
                </a:rPr>
                <a:t> </a:t>
              </a:r>
              <a:r>
                <a:rPr kumimoji="0" lang="en-US" sz="1800" b="1" i="0" u="none" strike="noStrike" kern="1200" cap="none" spc="5" normalizeH="0" baseline="0" noProof="0" dirty="0">
                  <a:ln>
                    <a:noFill/>
                  </a:ln>
                  <a:solidFill>
                    <a:srgbClr val="F7F4EF"/>
                  </a:solidFill>
                  <a:effectLst/>
                  <a:uLnTx/>
                  <a:uFillTx/>
                  <a:latin typeface="Calibri"/>
                  <a:ea typeface="+mn-ea"/>
                  <a:cs typeface="Calibri"/>
                </a:rPr>
                <a:t>-  </a:t>
              </a:r>
              <a:r>
                <a:rPr kumimoji="0" sz="1800" b="1" i="0" u="none" strike="noStrike" kern="1200" cap="none" spc="0" normalizeH="0" baseline="0" noProof="0" dirty="0">
                  <a:ln>
                    <a:noFill/>
                  </a:ln>
                  <a:solidFill>
                    <a:srgbClr val="F7F4EF"/>
                  </a:solidFill>
                  <a:effectLst/>
                  <a:uLnTx/>
                  <a:uFillTx/>
                  <a:latin typeface="Calibri"/>
                  <a:ea typeface="+mn-ea"/>
                  <a:cs typeface="Calibri"/>
                </a:rPr>
                <a:t>2.7</a:t>
              </a:r>
              <a:r>
                <a:rPr kumimoji="0" sz="1800" b="1" i="0" u="none" strike="noStrike" kern="1200" cap="none" spc="-5" normalizeH="0" baseline="0" noProof="0" dirty="0">
                  <a:ln>
                    <a:noFill/>
                  </a:ln>
                  <a:solidFill>
                    <a:srgbClr val="F7F4EF"/>
                  </a:solidFill>
                  <a:effectLst/>
                  <a:uLnTx/>
                  <a:uFillTx/>
                  <a:latin typeface="Calibri"/>
                  <a:ea typeface="+mn-ea"/>
                  <a:cs typeface="Calibri"/>
                </a:rPr>
                <a:t> </a:t>
              </a:r>
              <a:r>
                <a:rPr kumimoji="0" sz="1800" b="1" i="0" u="none" strike="noStrike" kern="1200" cap="none" spc="0" normalizeH="0" baseline="0" noProof="0" dirty="0">
                  <a:ln>
                    <a:noFill/>
                  </a:ln>
                  <a:solidFill>
                    <a:srgbClr val="F7F4EF"/>
                  </a:solidFill>
                  <a:effectLst/>
                  <a:uLnTx/>
                  <a:uFillTx/>
                  <a:latin typeface="Calibri"/>
                  <a:ea typeface="+mn-ea"/>
                  <a:cs typeface="Calibri"/>
                </a:rPr>
                <a:t>mg/kg</a:t>
              </a:r>
              <a:r>
                <a:rPr kumimoji="0" sz="1800" b="1" i="0" u="none" strike="noStrike" kern="1200" cap="none" spc="-20" normalizeH="0" baseline="0" noProof="0" dirty="0">
                  <a:ln>
                    <a:noFill/>
                  </a:ln>
                  <a:solidFill>
                    <a:srgbClr val="F7F4EF"/>
                  </a:solidFill>
                  <a:effectLst/>
                  <a:uLnTx/>
                  <a:uFillTx/>
                  <a:latin typeface="Calibri"/>
                  <a:ea typeface="+mn-ea"/>
                  <a:cs typeface="Calibri"/>
                </a:rPr>
                <a:t> </a:t>
              </a:r>
              <a:r>
                <a:rPr kumimoji="0" lang="en-US" sz="1800" b="1" i="0" u="none" strike="noStrike" kern="1200" cap="none" spc="-20" normalizeH="0" baseline="0" noProof="0" dirty="0">
                  <a:ln>
                    <a:noFill/>
                  </a:ln>
                  <a:solidFill>
                    <a:srgbClr val="F7F4EF"/>
                  </a:solidFill>
                  <a:effectLst/>
                  <a:uLnTx/>
                  <a:uFillTx/>
                  <a:latin typeface="Calibri"/>
                  <a:ea typeface="+mn-ea"/>
                  <a:cs typeface="Calibri"/>
                </a:rPr>
                <a:t>IV </a:t>
              </a:r>
              <a:r>
                <a:rPr kumimoji="0" sz="1800" b="1" i="0" u="none" strike="noStrike" kern="1200" cap="none" spc="-25" normalizeH="0" baseline="0" noProof="0" dirty="0">
                  <a:ln>
                    <a:noFill/>
                  </a:ln>
                  <a:solidFill>
                    <a:srgbClr val="F7F4EF"/>
                  </a:solidFill>
                  <a:effectLst/>
                  <a:uLnTx/>
                  <a:uFillTx/>
                  <a:latin typeface="Calibri"/>
                  <a:ea typeface="+mn-ea"/>
                  <a:cs typeface="Calibri"/>
                </a:rPr>
                <a:t>Q4W</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8" name="object 23"/>
            <p:cNvSpPr/>
            <p:nvPr/>
          </p:nvSpPr>
          <p:spPr>
            <a:xfrm>
              <a:off x="6833597" y="5032689"/>
              <a:ext cx="3858895" cy="1386618"/>
            </a:xfrm>
            <a:custGeom>
              <a:avLst/>
              <a:gdLst/>
              <a:ahLst/>
              <a:cxnLst/>
              <a:rect l="l" t="t" r="r" b="b"/>
              <a:pathLst>
                <a:path w="3858895" h="1490979">
                  <a:moveTo>
                    <a:pt x="3610343" y="0"/>
                  </a:moveTo>
                  <a:lnTo>
                    <a:pt x="248424" y="0"/>
                  </a:lnTo>
                  <a:lnTo>
                    <a:pt x="198359" y="5047"/>
                  </a:lnTo>
                  <a:lnTo>
                    <a:pt x="151727" y="19522"/>
                  </a:lnTo>
                  <a:lnTo>
                    <a:pt x="109529" y="42427"/>
                  </a:lnTo>
                  <a:lnTo>
                    <a:pt x="72763" y="72763"/>
                  </a:lnTo>
                  <a:lnTo>
                    <a:pt x="42427" y="109529"/>
                  </a:lnTo>
                  <a:lnTo>
                    <a:pt x="19522" y="151727"/>
                  </a:lnTo>
                  <a:lnTo>
                    <a:pt x="5047" y="198359"/>
                  </a:lnTo>
                  <a:lnTo>
                    <a:pt x="0" y="248424"/>
                  </a:lnTo>
                  <a:lnTo>
                    <a:pt x="0" y="1242060"/>
                  </a:lnTo>
                  <a:lnTo>
                    <a:pt x="5047" y="1292124"/>
                  </a:lnTo>
                  <a:lnTo>
                    <a:pt x="19522" y="1338754"/>
                  </a:lnTo>
                  <a:lnTo>
                    <a:pt x="42427" y="1380951"/>
                  </a:lnTo>
                  <a:lnTo>
                    <a:pt x="72763" y="1417715"/>
                  </a:lnTo>
                  <a:lnTo>
                    <a:pt x="109529" y="1448048"/>
                  </a:lnTo>
                  <a:lnTo>
                    <a:pt x="151727" y="1470951"/>
                  </a:lnTo>
                  <a:lnTo>
                    <a:pt x="198359" y="1485425"/>
                  </a:lnTo>
                  <a:lnTo>
                    <a:pt x="248424" y="1490472"/>
                  </a:lnTo>
                  <a:lnTo>
                    <a:pt x="3610343" y="1490472"/>
                  </a:lnTo>
                  <a:lnTo>
                    <a:pt x="3660408" y="1485425"/>
                  </a:lnTo>
                  <a:lnTo>
                    <a:pt x="3707040" y="1470951"/>
                  </a:lnTo>
                  <a:lnTo>
                    <a:pt x="3749238" y="1448048"/>
                  </a:lnTo>
                  <a:lnTo>
                    <a:pt x="3786004" y="1417715"/>
                  </a:lnTo>
                  <a:lnTo>
                    <a:pt x="3816340" y="1380951"/>
                  </a:lnTo>
                  <a:lnTo>
                    <a:pt x="3839245" y="1338754"/>
                  </a:lnTo>
                  <a:lnTo>
                    <a:pt x="3853720" y="1292124"/>
                  </a:lnTo>
                  <a:lnTo>
                    <a:pt x="3858767" y="1242060"/>
                  </a:lnTo>
                  <a:lnTo>
                    <a:pt x="3858767" y="248424"/>
                  </a:lnTo>
                  <a:lnTo>
                    <a:pt x="3853720" y="198359"/>
                  </a:lnTo>
                  <a:lnTo>
                    <a:pt x="3839245" y="151727"/>
                  </a:lnTo>
                  <a:lnTo>
                    <a:pt x="3816340" y="109529"/>
                  </a:lnTo>
                  <a:lnTo>
                    <a:pt x="3786004" y="72763"/>
                  </a:lnTo>
                  <a:lnTo>
                    <a:pt x="3749238" y="42427"/>
                  </a:lnTo>
                  <a:lnTo>
                    <a:pt x="3707040" y="19522"/>
                  </a:lnTo>
                  <a:lnTo>
                    <a:pt x="3660408" y="5047"/>
                  </a:lnTo>
                  <a:lnTo>
                    <a:pt x="3610343" y="0"/>
                  </a:lnTo>
                  <a:close/>
                </a:path>
              </a:pathLst>
            </a:custGeom>
            <a:solidFill>
              <a:srgbClr val="07A91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bject 24"/>
            <p:cNvSpPr txBox="1"/>
            <p:nvPr/>
          </p:nvSpPr>
          <p:spPr>
            <a:xfrm>
              <a:off x="7214987" y="5052707"/>
              <a:ext cx="3091815" cy="1227900"/>
            </a:xfrm>
            <a:prstGeom prst="rect">
              <a:avLst/>
            </a:prstGeom>
          </p:spPr>
          <p:txBody>
            <a:bodyPr vert="horz" wrap="square" lIns="0" tIns="88265" rIns="0" bIns="0" rtlCol="0">
              <a:spAutoFit/>
            </a:bodyPr>
            <a:lstStyle/>
            <a:p>
              <a:pPr marL="4445" marR="0" lvl="0" indent="0" algn="ctr" defTabSz="914400" rtl="0" eaLnBrk="1" fontAlgn="auto" latinLnBrk="0" hangingPunct="1">
                <a:lnSpc>
                  <a:spcPct val="100000"/>
                </a:lnSpc>
                <a:spcBef>
                  <a:spcPts val="695"/>
                </a:spcBef>
                <a:spcAft>
                  <a:spcPts val="0"/>
                </a:spcAft>
                <a:buClrTx/>
                <a:buSzTx/>
                <a:buFontTx/>
                <a:buNone/>
                <a:tabLst/>
                <a:defRPr/>
              </a:pPr>
              <a:r>
                <a:rPr kumimoji="0" sz="1600" b="1" i="0" u="sng" strike="noStrike" kern="1200" cap="none" spc="0" normalizeH="0" baseline="0" noProof="0" dirty="0">
                  <a:ln>
                    <a:noFill/>
                  </a:ln>
                  <a:solidFill>
                    <a:srgbClr val="F7F4EF"/>
                  </a:solidFill>
                  <a:effectLst/>
                  <a:uLnTx/>
                  <a:uFill>
                    <a:solidFill>
                      <a:srgbClr val="F7F4EF"/>
                    </a:solidFill>
                  </a:uFill>
                  <a:latin typeface="Calibri"/>
                  <a:ea typeface="+mn-ea"/>
                  <a:cs typeface="Calibri"/>
                </a:rPr>
                <a:t>Primary</a:t>
              </a:r>
              <a:r>
                <a:rPr kumimoji="0" sz="1600" b="1" i="0" u="sng" strike="noStrike" kern="1200" cap="none" spc="-25" normalizeH="0" baseline="0" noProof="0" dirty="0">
                  <a:ln>
                    <a:noFill/>
                  </a:ln>
                  <a:solidFill>
                    <a:srgbClr val="F7F4EF"/>
                  </a:solidFill>
                  <a:effectLst/>
                  <a:uLnTx/>
                  <a:uFill>
                    <a:solidFill>
                      <a:srgbClr val="F7F4EF"/>
                    </a:solidFill>
                  </a:uFill>
                  <a:latin typeface="Calibri"/>
                  <a:ea typeface="+mn-ea"/>
                  <a:cs typeface="Calibri"/>
                </a:rPr>
                <a:t> </a:t>
              </a:r>
              <a:r>
                <a:rPr kumimoji="0" sz="1600" b="1" i="0" u="sng" strike="noStrike" kern="1200" cap="none" spc="-10" normalizeH="0" baseline="0" noProof="0" dirty="0">
                  <a:ln>
                    <a:noFill/>
                  </a:ln>
                  <a:solidFill>
                    <a:srgbClr val="F7F4EF"/>
                  </a:solidFill>
                  <a:effectLst/>
                  <a:uLnTx/>
                  <a:uFill>
                    <a:solidFill>
                      <a:srgbClr val="F7F4EF"/>
                    </a:solidFill>
                  </a:uFill>
                  <a:latin typeface="Calibri"/>
                  <a:ea typeface="+mn-ea"/>
                  <a:cs typeface="Calibri"/>
                </a:rPr>
                <a:t>Endpoint: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300"/>
                </a:spcBef>
                <a:spcAft>
                  <a:spcPts val="0"/>
                </a:spcAft>
                <a:buClrTx/>
                <a:buSzTx/>
                <a:buFontTx/>
                <a:buNone/>
                <a:tabLst/>
                <a:defRPr/>
              </a:pPr>
              <a:r>
                <a:rPr kumimoji="0" sz="1600" b="0" i="0" u="none" strike="noStrike" kern="1200" cap="none" spc="-20" normalizeH="0" baseline="0" noProof="0" dirty="0">
                  <a:ln>
                    <a:noFill/>
                  </a:ln>
                  <a:solidFill>
                    <a:srgbClr val="F7F4EF"/>
                  </a:solidFill>
                  <a:effectLst/>
                  <a:uLnTx/>
                  <a:uFillTx/>
                  <a:latin typeface="Calibri"/>
                  <a:ea typeface="+mn-ea"/>
                  <a:cs typeface="Calibri"/>
                </a:rPr>
                <a:t>rPFS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4445" marR="0" lvl="0" indent="0" algn="ctr" defTabSz="914400" rtl="0" eaLnBrk="1" fontAlgn="auto" latinLnBrk="0" hangingPunct="1">
                <a:lnSpc>
                  <a:spcPct val="100000"/>
                </a:lnSpc>
                <a:spcBef>
                  <a:spcPts val="600"/>
                </a:spcBef>
                <a:spcAft>
                  <a:spcPts val="0"/>
                </a:spcAft>
                <a:buClrTx/>
                <a:buSzTx/>
                <a:buFontTx/>
                <a:buNone/>
                <a:tabLst/>
                <a:defRPr/>
              </a:pPr>
              <a:r>
                <a:rPr kumimoji="0" sz="1600" b="1" i="0" u="sng" strike="noStrike" kern="1200" cap="none" spc="0" normalizeH="0" baseline="0" noProof="0" dirty="0">
                  <a:ln>
                    <a:noFill/>
                  </a:ln>
                  <a:solidFill>
                    <a:srgbClr val="F7F4EF"/>
                  </a:solidFill>
                  <a:effectLst/>
                  <a:uLnTx/>
                  <a:uFill>
                    <a:solidFill>
                      <a:srgbClr val="F7F4EF"/>
                    </a:solidFill>
                  </a:uFill>
                  <a:latin typeface="Calibri"/>
                  <a:ea typeface="+mn-ea"/>
                  <a:cs typeface="Calibri"/>
                </a:rPr>
                <a:t>Secondary</a:t>
              </a:r>
              <a:r>
                <a:rPr kumimoji="0" sz="1600" b="1" i="0" u="sng" strike="noStrike" kern="1200" cap="none" spc="-25" normalizeH="0" baseline="0" noProof="0" dirty="0">
                  <a:ln>
                    <a:noFill/>
                  </a:ln>
                  <a:solidFill>
                    <a:srgbClr val="F7F4EF"/>
                  </a:solidFill>
                  <a:effectLst/>
                  <a:uLnTx/>
                  <a:uFill>
                    <a:solidFill>
                      <a:srgbClr val="F7F4EF"/>
                    </a:solidFill>
                  </a:uFill>
                  <a:latin typeface="Calibri"/>
                  <a:ea typeface="+mn-ea"/>
                  <a:cs typeface="Calibri"/>
                </a:rPr>
                <a:t> </a:t>
              </a:r>
              <a:r>
                <a:rPr kumimoji="0" sz="1600" b="1" i="0" u="sng" strike="noStrike" kern="1200" cap="none" spc="-10" normalizeH="0" baseline="0" noProof="0" dirty="0">
                  <a:ln>
                    <a:noFill/>
                  </a:ln>
                  <a:solidFill>
                    <a:srgbClr val="F7F4EF"/>
                  </a:solidFill>
                  <a:effectLst/>
                  <a:uLnTx/>
                  <a:uFill>
                    <a:solidFill>
                      <a:srgbClr val="F7F4EF"/>
                    </a:solidFill>
                  </a:uFill>
                  <a:latin typeface="Calibri"/>
                  <a:ea typeface="+mn-ea"/>
                  <a:cs typeface="Calibri"/>
                </a:rPr>
                <a:t>Endpoints: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sz="1600" b="0" i="0" u="none" strike="noStrike" kern="1200" cap="none" spc="0" normalizeH="0" baseline="0" noProof="0" dirty="0">
                  <a:ln>
                    <a:noFill/>
                  </a:ln>
                  <a:solidFill>
                    <a:srgbClr val="F7F4EF"/>
                  </a:solidFill>
                  <a:effectLst/>
                  <a:uLnTx/>
                  <a:uFillTx/>
                  <a:latin typeface="Calibri"/>
                  <a:ea typeface="+mn-ea"/>
                  <a:cs typeface="Calibri"/>
                </a:rPr>
                <a:t>AEs,</a:t>
              </a:r>
              <a:r>
                <a:rPr kumimoji="0" sz="1600" b="0" i="0" u="none" strike="noStrike" kern="1200" cap="none" spc="-25" normalizeH="0" baseline="0" noProof="0" dirty="0">
                  <a:ln>
                    <a:noFill/>
                  </a:ln>
                  <a:solidFill>
                    <a:srgbClr val="F7F4EF"/>
                  </a:solidFill>
                  <a:effectLst/>
                  <a:uLnTx/>
                  <a:uFillTx/>
                  <a:latin typeface="Calibri"/>
                  <a:ea typeface="+mn-ea"/>
                  <a:cs typeface="Calibri"/>
                </a:rPr>
                <a:t> </a:t>
              </a:r>
              <a:r>
                <a:rPr kumimoji="0" sz="1600" b="0" i="0" u="none" strike="noStrike" kern="1200" cap="none" spc="0" normalizeH="0" baseline="0" noProof="0" dirty="0">
                  <a:ln>
                    <a:noFill/>
                  </a:ln>
                  <a:solidFill>
                    <a:srgbClr val="F7F4EF"/>
                  </a:solidFill>
                  <a:effectLst/>
                  <a:uLnTx/>
                  <a:uFillTx/>
                  <a:latin typeface="Calibri"/>
                  <a:ea typeface="+mn-ea"/>
                  <a:cs typeface="Calibri"/>
                </a:rPr>
                <a:t>PSA</a:t>
              </a:r>
              <a:r>
                <a:rPr kumimoji="0" sz="1600" b="0" i="0" u="none" strike="noStrike" kern="1200" cap="none" spc="0" normalizeH="0" baseline="-25000" noProof="0" dirty="0">
                  <a:ln>
                    <a:noFill/>
                  </a:ln>
                  <a:solidFill>
                    <a:srgbClr val="F7F4EF"/>
                  </a:solidFill>
                  <a:effectLst/>
                  <a:uLnTx/>
                  <a:uFillTx/>
                  <a:latin typeface="Calibri"/>
                  <a:ea typeface="+mn-ea"/>
                  <a:cs typeface="Calibri"/>
                </a:rPr>
                <a:t>50</a:t>
              </a:r>
              <a:r>
                <a:rPr kumimoji="0" sz="1600" b="0" i="0" u="none" strike="noStrike" kern="1200" cap="none" spc="0" normalizeH="0" baseline="0" noProof="0" dirty="0">
                  <a:ln>
                    <a:noFill/>
                  </a:ln>
                  <a:solidFill>
                    <a:srgbClr val="F7F4EF"/>
                  </a:solidFill>
                  <a:effectLst/>
                  <a:uLnTx/>
                  <a:uFillTx/>
                  <a:latin typeface="Calibri"/>
                  <a:ea typeface="+mn-ea"/>
                  <a:cs typeface="Calibri"/>
                </a:rPr>
                <a:t>,</a:t>
              </a:r>
              <a:r>
                <a:rPr kumimoji="0" sz="1600" b="0" i="0" u="none" strike="noStrike" kern="1200" cap="none" spc="-50" normalizeH="0" baseline="0" noProof="0" dirty="0">
                  <a:ln>
                    <a:noFill/>
                  </a:ln>
                  <a:solidFill>
                    <a:srgbClr val="F7F4EF"/>
                  </a:solidFill>
                  <a:effectLst/>
                  <a:uLnTx/>
                  <a:uFillTx/>
                  <a:latin typeface="Calibri"/>
                  <a:ea typeface="+mn-ea"/>
                  <a:cs typeface="Calibri"/>
                </a:rPr>
                <a:t> </a:t>
              </a:r>
              <a:r>
                <a:rPr kumimoji="0" sz="1600" b="0" i="0" u="none" strike="noStrike" kern="1200" cap="none" spc="0" normalizeH="0" baseline="0" noProof="0" dirty="0">
                  <a:ln>
                    <a:noFill/>
                  </a:ln>
                  <a:solidFill>
                    <a:srgbClr val="F7F4EF"/>
                  </a:solidFill>
                  <a:effectLst/>
                  <a:uLnTx/>
                  <a:uFillTx/>
                  <a:latin typeface="Calibri"/>
                  <a:ea typeface="+mn-ea"/>
                  <a:cs typeface="Calibri"/>
                </a:rPr>
                <a:t>ORR,</a:t>
              </a:r>
              <a:r>
                <a:rPr kumimoji="0" sz="1600" b="0" i="0" u="none" strike="noStrike" kern="1200" cap="none" spc="20" normalizeH="0" baseline="0" noProof="0" dirty="0">
                  <a:ln>
                    <a:noFill/>
                  </a:ln>
                  <a:solidFill>
                    <a:srgbClr val="F7F4EF"/>
                  </a:solidFill>
                  <a:effectLst/>
                  <a:uLnTx/>
                  <a:uFillTx/>
                  <a:latin typeface="Calibri"/>
                  <a:ea typeface="+mn-ea"/>
                  <a:cs typeface="Calibri"/>
                </a:rPr>
                <a:t> </a:t>
              </a:r>
              <a:r>
                <a:rPr kumimoji="0" sz="1600" b="0" i="0" u="none" strike="noStrike" kern="1200" cap="none" spc="0" normalizeH="0" baseline="0" noProof="0" dirty="0">
                  <a:ln>
                    <a:noFill/>
                  </a:ln>
                  <a:solidFill>
                    <a:srgbClr val="F7F4EF"/>
                  </a:solidFill>
                  <a:effectLst/>
                  <a:uLnTx/>
                  <a:uFillTx/>
                  <a:latin typeface="Calibri"/>
                  <a:ea typeface="+mn-ea"/>
                  <a:cs typeface="Calibri"/>
                </a:rPr>
                <a:t>DOR, SSEs, PK,</a:t>
              </a:r>
              <a:r>
                <a:rPr kumimoji="0" sz="1600" b="0" i="0" u="none" strike="noStrike" kern="1200" cap="none" spc="-20" normalizeH="0" baseline="0" noProof="0" dirty="0">
                  <a:ln>
                    <a:noFill/>
                  </a:ln>
                  <a:solidFill>
                    <a:srgbClr val="F7F4EF"/>
                  </a:solidFill>
                  <a:effectLst/>
                  <a:uLnTx/>
                  <a:uFillTx/>
                  <a:latin typeface="Calibri"/>
                  <a:ea typeface="+mn-ea"/>
                  <a:cs typeface="Calibri"/>
                </a:rPr>
                <a:t> </a:t>
              </a:r>
              <a:r>
                <a:rPr kumimoji="0" sz="1600" b="0" i="0" u="none" strike="noStrike" kern="1200" cap="none" spc="-25" normalizeH="0" baseline="0" noProof="0" dirty="0">
                  <a:ln>
                    <a:noFill/>
                  </a:ln>
                  <a:solidFill>
                    <a:srgbClr val="F7F4EF"/>
                  </a:solidFill>
                  <a:effectLst/>
                  <a:uLnTx/>
                  <a:uFillTx/>
                  <a:latin typeface="Calibri"/>
                  <a:ea typeface="+mn-ea"/>
                  <a:cs typeface="Calibri"/>
                </a:rPr>
                <a:t>ADA</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0" name="object 25"/>
            <p:cNvSpPr txBox="1"/>
            <p:nvPr/>
          </p:nvSpPr>
          <p:spPr>
            <a:xfrm>
              <a:off x="6225648" y="2885981"/>
              <a:ext cx="5220491" cy="259045"/>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srgbClr val="5B9BD5">
                      <a:lumMod val="75000"/>
                    </a:srgbClr>
                  </a:solidFill>
                  <a:effectLst/>
                  <a:uLnTx/>
                  <a:uFillTx/>
                  <a:latin typeface="Calibri"/>
                  <a:ea typeface="+mn-ea"/>
                  <a:cs typeface="Calibri"/>
                </a:rPr>
                <a:t>Note:</a:t>
              </a:r>
              <a:r>
                <a:rPr kumimoji="0" lang="en-US" sz="1600" b="0" i="1" u="none" strike="noStrike" kern="1200" cap="none" spc="0" normalizeH="0" baseline="0" noProof="0" dirty="0">
                  <a:ln>
                    <a:noFill/>
                  </a:ln>
                  <a:solidFill>
                    <a:srgbClr val="5B9BD5">
                      <a:lumMod val="75000"/>
                    </a:srgbClr>
                  </a:solidFill>
                  <a:effectLst/>
                  <a:uLnTx/>
                  <a:uFillTx/>
                  <a:latin typeface="Calibri"/>
                  <a:ea typeface="+mn-ea"/>
                  <a:cs typeface="Calibri"/>
                </a:rPr>
                <a:t>  </a:t>
              </a:r>
              <a:r>
                <a:rPr kumimoji="0" lang="en-US" sz="1600" b="0"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Open-label study. No blinding of staff or participants.</a:t>
              </a:r>
              <a:endParaRPr kumimoji="0" sz="1600" b="0" i="1" u="none" strike="noStrike" kern="1200" cap="none" spc="0" normalizeH="0" baseline="0" noProof="0" dirty="0">
                <a:ln>
                  <a:noFill/>
                </a:ln>
                <a:solidFill>
                  <a:srgbClr val="5B9BD5">
                    <a:lumMod val="75000"/>
                  </a:srgbClr>
                </a:solidFill>
                <a:effectLst/>
                <a:uLnTx/>
                <a:uFillTx/>
                <a:latin typeface="Calibri"/>
                <a:ea typeface="+mn-ea"/>
                <a:cs typeface="Calibri"/>
              </a:endParaRPr>
            </a:p>
          </p:txBody>
        </p:sp>
      </p:grpSp>
      <p:sp>
        <p:nvSpPr>
          <p:cNvPr id="31" name="TextBox 30"/>
          <p:cNvSpPr txBox="1"/>
          <p:nvPr/>
        </p:nvSpPr>
        <p:spPr>
          <a:xfrm>
            <a:off x="931798" y="6106419"/>
            <a:ext cx="73948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De Bono JS,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ESMO </a:t>
            </a: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2023 (abstract 1842TiP)</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4586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40552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Androgen receptor (AR) inhibitors in the localized (M0) setting</a:t>
            </a:r>
          </a:p>
        </p:txBody>
      </p:sp>
      <p:sp>
        <p:nvSpPr>
          <p:cNvPr id="7" name="Title 1">
            <a:extLst>
              <a:ext uri="{FF2B5EF4-FFF2-40B4-BE49-F238E27FC236}">
                <a16:creationId xmlns:a16="http://schemas.microsoft.com/office/drawing/2014/main" id="{A21D78DE-2372-EC6C-8540-567D2CE3B8C5}"/>
              </a:ext>
            </a:extLst>
          </p:cNvPr>
          <p:cNvSpPr txBox="1">
            <a:spLocks/>
          </p:cNvSpPr>
          <p:nvPr/>
        </p:nvSpPr>
        <p:spPr bwMode="auto">
          <a:xfrm>
            <a:off x="744647" y="5558649"/>
            <a:ext cx="4773285"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Spencer </a:t>
            </a:r>
            <a:r>
              <a:rPr kumimoji="0" lang="en-US" sz="2400" b="1" i="0" u="none" strike="noStrike" kern="1200" cap="none" spc="0" normalizeH="0" baseline="0" noProof="0" dirty="0" err="1">
                <a:ln>
                  <a:noFill/>
                </a:ln>
                <a:solidFill>
                  <a:srgbClr val="051F60"/>
                </a:solidFill>
                <a:effectLst/>
                <a:uLnTx/>
                <a:uFillTx/>
                <a:latin typeface="Calibri"/>
                <a:ea typeface="MS PGothic" pitchFamily="34" charset="-128"/>
                <a:cs typeface="Calibri"/>
              </a:rPr>
              <a:t>Bachow</a:t>
            </a:r>
            <a:b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b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(Boca Raton, Florida)</a:t>
            </a:r>
          </a:p>
        </p:txBody>
      </p:sp>
      <p:pic>
        <p:nvPicPr>
          <p:cNvPr id="3" name="Picture 2" descr="A person wearing headphones&#10;&#10;Description automatically generated">
            <a:extLst>
              <a:ext uri="{FF2B5EF4-FFF2-40B4-BE49-F238E27FC236}">
                <a16:creationId xmlns:a16="http://schemas.microsoft.com/office/drawing/2014/main" id="{064D31C4-82A0-EAC1-234F-95D7EB9011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649" y="2764527"/>
            <a:ext cx="4773284" cy="2684972"/>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44EFBB14-85AC-4901-7CA1-EF03673DD1EE}"/>
              </a:ext>
            </a:extLst>
          </p:cNvPr>
          <p:cNvSpPr txBox="1">
            <a:spLocks/>
          </p:cNvSpPr>
          <p:nvPr/>
        </p:nvSpPr>
        <p:spPr bwMode="auto">
          <a:xfrm>
            <a:off x="6518240" y="5558649"/>
            <a:ext cx="477328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a:t>
            </a:r>
            <a:b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b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(Bloomington, Illinois)</a:t>
            </a:r>
          </a:p>
        </p:txBody>
      </p:sp>
      <p:pic>
        <p:nvPicPr>
          <p:cNvPr id="5" name="Picture 4" descr="A person wearing glasses and a headset&#10;&#10;Description automatically generated">
            <a:extLst>
              <a:ext uri="{FF2B5EF4-FFF2-40B4-BE49-F238E27FC236}">
                <a16:creationId xmlns:a16="http://schemas.microsoft.com/office/drawing/2014/main" id="{16D8CE91-5732-5546-B77D-F7B2023224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8240" y="2764527"/>
            <a:ext cx="4773284" cy="26849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2543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2128" y="2667585"/>
            <a:ext cx="8032018" cy="1325563"/>
          </a:xfrm>
        </p:spPr>
        <p:txBody>
          <a:bodyPr>
            <a:noAutofit/>
          </a:bodyPr>
          <a:lstStyle/>
          <a:p>
            <a:pPr>
              <a:lnSpc>
                <a:spcPts val="6500"/>
              </a:lnSpc>
            </a:pPr>
            <a:r>
              <a:rPr lang="en-US" sz="5000" b="1" dirty="0"/>
              <a:t>Bispecific immune engagers:  </a:t>
            </a:r>
            <a:br>
              <a:rPr lang="en-US" sz="5000" b="1" dirty="0"/>
            </a:br>
            <a:r>
              <a:rPr lang="en-US" sz="5000" b="1" dirty="0"/>
              <a:t> </a:t>
            </a:r>
            <a:r>
              <a:rPr lang="en-US" sz="4800" b="1" i="1" dirty="0"/>
              <a:t>e.g.</a:t>
            </a:r>
            <a:r>
              <a:rPr lang="en-US" sz="4000" b="1" dirty="0"/>
              <a:t> </a:t>
            </a:r>
            <a:r>
              <a:rPr lang="en-US" sz="4800" b="1" dirty="0" err="1"/>
              <a:t>Xaluritamig</a:t>
            </a:r>
            <a:endParaRPr lang="en-US" sz="4800" b="1" i="1" dirty="0"/>
          </a:p>
        </p:txBody>
      </p:sp>
    </p:spTree>
    <p:extLst>
      <p:ext uri="{BB962C8B-B14F-4D97-AF65-F5344CB8AC3E}">
        <p14:creationId xmlns:p14="http://schemas.microsoft.com/office/powerpoint/2010/main" val="39724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111" y="326104"/>
            <a:ext cx="10515600" cy="1325563"/>
          </a:xfrm>
        </p:spPr>
        <p:txBody>
          <a:bodyPr>
            <a:normAutofit fontScale="90000"/>
          </a:bodyPr>
          <a:lstStyle/>
          <a:p>
            <a:r>
              <a:rPr lang="en-US" sz="5000" b="1" dirty="0"/>
              <a:t>STEAP1 membrane expression in </a:t>
            </a:r>
            <a:r>
              <a:rPr lang="en-US" sz="5000" b="1" dirty="0" err="1"/>
              <a:t>mCRPC</a:t>
            </a:r>
            <a:endParaRPr lang="en-US" sz="4800" b="1" dirty="0"/>
          </a:p>
        </p:txBody>
      </p:sp>
      <p:sp>
        <p:nvSpPr>
          <p:cNvPr id="4" name="TextBox 3"/>
          <p:cNvSpPr txBox="1"/>
          <p:nvPr/>
        </p:nvSpPr>
        <p:spPr>
          <a:xfrm>
            <a:off x="1193008" y="6000296"/>
            <a:ext cx="6858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Mhawech-Fauceglia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Histopathology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2017; 50: 472-483.</a:t>
            </a:r>
          </a:p>
        </p:txBody>
      </p:sp>
      <p:pic>
        <p:nvPicPr>
          <p:cNvPr id="8" name="Picture 7"/>
          <p:cNvPicPr>
            <a:picLocks noChangeAspect="1"/>
          </p:cNvPicPr>
          <p:nvPr/>
        </p:nvPicPr>
        <p:blipFill>
          <a:blip r:embed="rId2"/>
          <a:stretch>
            <a:fillRect/>
          </a:stretch>
        </p:blipFill>
        <p:spPr>
          <a:xfrm>
            <a:off x="685800" y="1559924"/>
            <a:ext cx="4112891" cy="4089817"/>
          </a:xfrm>
          <a:prstGeom prst="rect">
            <a:avLst/>
          </a:prstGeom>
        </p:spPr>
      </p:pic>
      <p:pic>
        <p:nvPicPr>
          <p:cNvPr id="9" name="Picture 8"/>
          <p:cNvPicPr>
            <a:picLocks noChangeAspect="1"/>
          </p:cNvPicPr>
          <p:nvPr/>
        </p:nvPicPr>
        <p:blipFill>
          <a:blip r:embed="rId3"/>
          <a:stretch>
            <a:fillRect/>
          </a:stretch>
        </p:blipFill>
        <p:spPr>
          <a:xfrm>
            <a:off x="5107146" y="1559924"/>
            <a:ext cx="6262755" cy="4055068"/>
          </a:xfrm>
          <a:prstGeom prst="rect">
            <a:avLst/>
          </a:prstGeom>
        </p:spPr>
      </p:pic>
    </p:spTree>
    <p:extLst>
      <p:ext uri="{BB962C8B-B14F-4D97-AF65-F5344CB8AC3E}">
        <p14:creationId xmlns:p14="http://schemas.microsoft.com/office/powerpoint/2010/main" val="3401404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989" y="347536"/>
            <a:ext cx="10515600" cy="1325563"/>
          </a:xfrm>
        </p:spPr>
        <p:txBody>
          <a:bodyPr>
            <a:normAutofit/>
          </a:bodyPr>
          <a:lstStyle/>
          <a:p>
            <a:r>
              <a:rPr lang="en-US" sz="5000" b="1" dirty="0" err="1"/>
              <a:t>Xaluritamig</a:t>
            </a:r>
            <a:r>
              <a:rPr lang="en-US" sz="4800" b="1" dirty="0"/>
              <a:t> (AMG 509)</a:t>
            </a:r>
          </a:p>
        </p:txBody>
      </p:sp>
      <p:pic>
        <p:nvPicPr>
          <p:cNvPr id="11" name="Picture 10"/>
          <p:cNvPicPr>
            <a:picLocks noChangeAspect="1"/>
          </p:cNvPicPr>
          <p:nvPr/>
        </p:nvPicPr>
        <p:blipFill>
          <a:blip r:embed="rId2"/>
          <a:stretch>
            <a:fillRect/>
          </a:stretch>
        </p:blipFill>
        <p:spPr>
          <a:xfrm>
            <a:off x="752411" y="1486112"/>
            <a:ext cx="10716532" cy="4746120"/>
          </a:xfrm>
          <a:prstGeom prst="rect">
            <a:avLst/>
          </a:prstGeom>
        </p:spPr>
      </p:pic>
    </p:spTree>
    <p:extLst>
      <p:ext uri="{BB962C8B-B14F-4D97-AF65-F5344CB8AC3E}">
        <p14:creationId xmlns:p14="http://schemas.microsoft.com/office/powerpoint/2010/main" val="2333819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25" y="326104"/>
            <a:ext cx="10515600" cy="1325563"/>
          </a:xfrm>
        </p:spPr>
        <p:txBody>
          <a:bodyPr>
            <a:normAutofit fontScale="90000"/>
          </a:bodyPr>
          <a:lstStyle/>
          <a:p>
            <a:r>
              <a:rPr lang="en-US" sz="5000" b="1" dirty="0" err="1"/>
              <a:t>Xaluritamig</a:t>
            </a:r>
            <a:r>
              <a:rPr lang="en-US" sz="4800" b="1" dirty="0"/>
              <a:t>: Clinical activity (Phase I trial) </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3895" y="1822363"/>
            <a:ext cx="10662830" cy="4150110"/>
          </a:xfrm>
          <a:prstGeom prst="rect">
            <a:avLst/>
          </a:prstGeom>
        </p:spPr>
      </p:pic>
      <p:sp>
        <p:nvSpPr>
          <p:cNvPr id="5" name="TextBox 4"/>
          <p:cNvSpPr txBox="1"/>
          <p:nvPr/>
        </p:nvSpPr>
        <p:spPr>
          <a:xfrm>
            <a:off x="1028702" y="6143169"/>
            <a:ext cx="6858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Kelly WK,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Cancer Discovery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2024; 14: 76-89.</a:t>
            </a:r>
          </a:p>
        </p:txBody>
      </p:sp>
      <p:sp>
        <p:nvSpPr>
          <p:cNvPr id="4" name="TextBox 3">
            <a:extLst>
              <a:ext uri="{FF2B5EF4-FFF2-40B4-BE49-F238E27FC236}">
                <a16:creationId xmlns:a16="http://schemas.microsoft.com/office/drawing/2014/main" id="{11CC8D76-AA59-5746-3B06-8E60A156AA10}"/>
              </a:ext>
            </a:extLst>
          </p:cNvPr>
          <p:cNvSpPr txBox="1"/>
          <p:nvPr/>
        </p:nvSpPr>
        <p:spPr>
          <a:xfrm rot="16200000">
            <a:off x="-1054986" y="3672298"/>
            <a:ext cx="312672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Change from baseline in PSA</a:t>
            </a:r>
          </a:p>
        </p:txBody>
      </p:sp>
    </p:spTree>
    <p:extLst>
      <p:ext uri="{BB962C8B-B14F-4D97-AF65-F5344CB8AC3E}">
        <p14:creationId xmlns:p14="http://schemas.microsoft.com/office/powerpoint/2010/main" val="1985905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277" y="10951"/>
            <a:ext cx="10515600" cy="1325563"/>
          </a:xfrm>
        </p:spPr>
        <p:txBody>
          <a:bodyPr>
            <a:normAutofit fontScale="90000"/>
          </a:bodyPr>
          <a:lstStyle/>
          <a:p>
            <a:r>
              <a:rPr lang="en-US" sz="5000" b="1" dirty="0" err="1"/>
              <a:t>Xaluritamig</a:t>
            </a:r>
            <a:r>
              <a:rPr lang="en-US" sz="4800" b="1" dirty="0"/>
              <a:t>: Clinical activity (Phase I trial)</a:t>
            </a:r>
          </a:p>
        </p:txBody>
      </p:sp>
      <p:sp>
        <p:nvSpPr>
          <p:cNvPr id="5" name="TextBox 4"/>
          <p:cNvSpPr txBox="1"/>
          <p:nvPr/>
        </p:nvSpPr>
        <p:spPr>
          <a:xfrm>
            <a:off x="236021" y="6376491"/>
            <a:ext cx="6858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Kelly WK,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Cancer Discovery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2024; 14: 76-89.</a:t>
            </a:r>
          </a:p>
        </p:txBody>
      </p:sp>
      <p:grpSp>
        <p:nvGrpSpPr>
          <p:cNvPr id="8" name="Group 7"/>
          <p:cNvGrpSpPr/>
          <p:nvPr/>
        </p:nvGrpSpPr>
        <p:grpSpPr>
          <a:xfrm>
            <a:off x="1096935" y="1336514"/>
            <a:ext cx="10027636" cy="4552869"/>
            <a:chOff x="1096935" y="1590300"/>
            <a:chExt cx="9468676" cy="4299083"/>
          </a:xfrm>
        </p:grpSpPr>
        <p:pic>
          <p:nvPicPr>
            <p:cNvPr id="4" name="Picture 3"/>
            <p:cNvPicPr>
              <a:picLocks noChangeAspect="1"/>
            </p:cNvPicPr>
            <p:nvPr/>
          </p:nvPicPr>
          <p:blipFill>
            <a:blip r:embed="rId2"/>
            <a:stretch>
              <a:fillRect/>
            </a:stretch>
          </p:blipFill>
          <p:spPr>
            <a:xfrm>
              <a:off x="1096935" y="1590300"/>
              <a:ext cx="9468676" cy="4299083"/>
            </a:xfrm>
            <a:prstGeom prst="rect">
              <a:avLst/>
            </a:prstGeom>
          </p:spPr>
        </p:pic>
        <p:sp>
          <p:nvSpPr>
            <p:cNvPr id="6" name="Right Arrow 5"/>
            <p:cNvSpPr/>
            <p:nvPr/>
          </p:nvSpPr>
          <p:spPr>
            <a:xfrm>
              <a:off x="3093246" y="2050256"/>
              <a:ext cx="428625" cy="97504"/>
            </a:xfrm>
            <a:prstGeom prst="rightArrow">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6"/>
            <p:cNvSpPr/>
            <p:nvPr/>
          </p:nvSpPr>
          <p:spPr>
            <a:xfrm>
              <a:off x="8153434" y="3781430"/>
              <a:ext cx="428625" cy="97504"/>
            </a:xfrm>
            <a:prstGeom prst="rightArrow">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9737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813" y="511842"/>
            <a:ext cx="10515600" cy="1325563"/>
          </a:xfrm>
        </p:spPr>
        <p:txBody>
          <a:bodyPr>
            <a:normAutofit/>
          </a:bodyPr>
          <a:lstStyle/>
          <a:p>
            <a:r>
              <a:rPr lang="en-US" sz="4800" b="1" dirty="0"/>
              <a:t>Summary</a:t>
            </a:r>
          </a:p>
        </p:txBody>
      </p:sp>
      <p:sp>
        <p:nvSpPr>
          <p:cNvPr id="9" name="Rectangle 3"/>
          <p:cNvSpPr txBox="1">
            <a:spLocks noChangeArrowheads="1"/>
          </p:cNvSpPr>
          <p:nvPr/>
        </p:nvSpPr>
        <p:spPr>
          <a:xfrm>
            <a:off x="1053617" y="1790252"/>
            <a:ext cx="10862999" cy="4958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PI3K-AKT-mTOR pathway: </a:t>
            </a:r>
            <a:r>
              <a:rPr kumimoji="0" lang="en-US" sz="3000" b="0" i="0" u="none" strike="noStrike" kern="1200" cap="none" spc="0" normalizeH="0" baseline="0" noProof="0" dirty="0">
                <a:ln>
                  <a:noFill/>
                </a:ln>
                <a:solidFill>
                  <a:srgbClr val="0070C0"/>
                </a:solidFill>
                <a:effectLst/>
                <a:uLnTx/>
                <a:uFillTx/>
                <a:latin typeface="Calibri" panose="020F0502020204030204"/>
                <a:ea typeface="+mn-ea"/>
                <a:cs typeface="+mn-cs"/>
              </a:rPr>
              <a:t>Ipatasertib and capivasertib</a:t>
            </a:r>
            <a:endParaRPr kumimoji="0" lang="en-US" sz="3000" b="0"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TKI/IO combinations: </a:t>
            </a:r>
            <a:r>
              <a:rPr kumimoji="0" lang="en-US" sz="3000" b="0" i="0" u="none" strike="noStrike" kern="1200" cap="none" spc="0" normalizeH="0" baseline="0" noProof="0" dirty="0">
                <a:ln>
                  <a:noFill/>
                </a:ln>
                <a:solidFill>
                  <a:srgbClr val="0070C0"/>
                </a:solidFill>
                <a:effectLst/>
                <a:uLnTx/>
                <a:uFillTx/>
                <a:latin typeface="Calibri" panose="020F0502020204030204"/>
                <a:ea typeface="+mn-ea"/>
                <a:cs typeface="+mn-cs"/>
              </a:rPr>
              <a:t>Cabozantinib plus atezolizumab</a:t>
            </a: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CYP11 inhibition: </a:t>
            </a:r>
            <a:r>
              <a:rPr kumimoji="0" lang="en-US" sz="3000" b="0" i="0" u="none" strike="noStrike" kern="1200" cap="none" spc="0" normalizeH="0" baseline="0" noProof="0" dirty="0" err="1">
                <a:ln>
                  <a:noFill/>
                </a:ln>
                <a:solidFill>
                  <a:srgbClr val="0070C0"/>
                </a:solidFill>
                <a:effectLst/>
                <a:uLnTx/>
                <a:uFillTx/>
                <a:latin typeface="Calibri" panose="020F0502020204030204"/>
                <a:ea typeface="+mn-ea"/>
                <a:cs typeface="+mn-cs"/>
              </a:rPr>
              <a:t>Opevesostat</a:t>
            </a:r>
            <a:endParaRPr kumimoji="0" lang="en-US" sz="3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AR-targeting PROTACs: </a:t>
            </a:r>
            <a:r>
              <a:rPr kumimoji="0" lang="en-US" sz="3000" b="0" i="0" u="none" strike="noStrike" kern="1200" cap="none" spc="0" normalizeH="0" baseline="0" noProof="0" dirty="0" err="1">
                <a:ln>
                  <a:noFill/>
                </a:ln>
                <a:solidFill>
                  <a:srgbClr val="0070C0"/>
                </a:solidFill>
                <a:effectLst/>
                <a:uLnTx/>
                <a:uFillTx/>
                <a:latin typeface="Calibri" panose="020F0502020204030204"/>
                <a:ea typeface="+mn-ea"/>
                <a:cs typeface="+mn-cs"/>
              </a:rPr>
              <a:t>Bavdegalutamide</a:t>
            </a:r>
            <a:r>
              <a:rPr kumimoji="0" lang="en-US" sz="3000" b="0" i="0" u="none" strike="noStrike" kern="1200" cap="none" spc="0" normalizeH="0" baseline="0" noProof="0" dirty="0">
                <a:ln>
                  <a:noFill/>
                </a:ln>
                <a:solidFill>
                  <a:srgbClr val="0070C0"/>
                </a:solidFill>
                <a:effectLst/>
                <a:uLnTx/>
                <a:uFillTx/>
                <a:latin typeface="Calibri" panose="020F0502020204030204"/>
                <a:ea typeface="+mn-ea"/>
                <a:cs typeface="+mn-cs"/>
              </a:rPr>
              <a:t>, ARV-766, BMS-986365</a:t>
            </a: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Antibody-drug conjugates (ADCs): </a:t>
            </a:r>
            <a:r>
              <a:rPr kumimoji="0" lang="en-US" sz="3000" b="0" i="0" u="none" strike="noStrike" kern="1200" cap="none" spc="0" normalizeH="0" baseline="0" noProof="0" dirty="0">
                <a:ln>
                  <a:noFill/>
                </a:ln>
                <a:solidFill>
                  <a:srgbClr val="0070C0"/>
                </a:solidFill>
                <a:effectLst/>
                <a:uLnTx/>
                <a:uFillTx/>
                <a:latin typeface="Calibri" panose="020F0502020204030204"/>
                <a:ea typeface="+mn-ea"/>
                <a:cs typeface="+mn-cs"/>
              </a:rPr>
              <a:t>Vobramitamab duocarmazine</a:t>
            </a: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r>
              <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rPr>
              <a:t> Bispecific immune engagers: </a:t>
            </a:r>
            <a:r>
              <a:rPr kumimoji="0" lang="en-US" sz="3000" b="0" i="0" u="none" strike="noStrike" kern="1200" cap="none" spc="0" normalizeH="0" baseline="0" noProof="0" dirty="0" err="1">
                <a:ln>
                  <a:noFill/>
                </a:ln>
                <a:solidFill>
                  <a:srgbClr val="0070C0"/>
                </a:solidFill>
                <a:effectLst/>
                <a:uLnTx/>
                <a:uFillTx/>
                <a:latin typeface="Calibri" panose="020F0502020204030204"/>
                <a:ea typeface="+mn-ea"/>
                <a:cs typeface="+mn-cs"/>
              </a:rPr>
              <a:t>Xaluritamig</a:t>
            </a:r>
            <a:endParaRPr kumimoji="0" lang="en-US" sz="3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700"/>
              </a:spcBef>
              <a:spcAft>
                <a:spcPts val="1100"/>
              </a:spcAft>
              <a:buClrTx/>
              <a:buSzTx/>
              <a:buFont typeface="Arial" panose="020B0604020202020204" pitchFamily="34" charset="0"/>
              <a:buChar char="•"/>
              <a:tabLst/>
              <a:defRPr/>
            </a:pPr>
            <a:endParaRPr kumimoji="0" lang="en-US" sz="3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48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485359"/>
            <a:ext cx="10297144" cy="403187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How have findings from the EMBARK trial changed your practice?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For which patients with biochemical recurrence are you now offering androgen deprivation therapy (ADT) with enzalutamide?</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48D9A828-A0F8-F24D-C574-83519DE3D54A}"/>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896187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496973"/>
            <a:ext cx="10297144" cy="452431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How do you view findings from the PRESTO trial?</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Would you find clinical equipoise in employing apalutamide instead of enzalutamide for a patient with biochemical recurrence for whom you wished to intensify treatment using an AR pathway inhibitor?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9D4D9B84-F6D3-EB17-67C6-998E42DBD151}"/>
              </a:ext>
            </a:extLst>
          </p:cNvPr>
          <p:cNvSpPr txBox="1">
            <a:spLocks/>
          </p:cNvSpPr>
          <p:nvPr/>
        </p:nvSpPr>
        <p:spPr>
          <a:xfrm>
            <a:off x="912286" y="260648"/>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2167090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a:extLst>
              <a:ext uri="{FF2B5EF4-FFF2-40B4-BE49-F238E27FC236}">
                <a16:creationId xmlns:a16="http://schemas.microsoft.com/office/drawing/2014/main" id="{99FFD60E-15F2-B8F8-9CB7-E96140ABE609}"/>
              </a:ext>
            </a:extLst>
          </p:cNvPr>
          <p:cNvSpPr>
            <a:spLocks noGrp="1" noChangeArrowheads="1"/>
          </p:cNvSpPr>
          <p:nvPr>
            <p:ph type="title"/>
          </p:nvPr>
        </p:nvSpPr>
        <p:spPr>
          <a:xfrm>
            <a:off x="1796786" y="2764897"/>
            <a:ext cx="8598428" cy="1881187"/>
          </a:xfrm>
        </p:spPr>
        <p:txBody>
          <a:bodyPr/>
          <a:lstStyle/>
          <a:p>
            <a:r>
              <a:rPr lang="en-US" altLang="en-US" cap="none" dirty="0"/>
              <a:t>Non-metastatic (BCR) prostate cancer</a:t>
            </a:r>
            <a:br>
              <a:rPr lang="en-US" altLang="en-US" cap="none" dirty="0"/>
            </a:br>
            <a:br>
              <a:rPr lang="en-US" altLang="en-US" cap="none" dirty="0"/>
            </a:br>
            <a:br>
              <a:rPr lang="en-US" altLang="en-US" cap="none" dirty="0"/>
            </a:br>
            <a:r>
              <a:rPr lang="en-US" altLang="en-US" sz="2400" cap="none" dirty="0"/>
              <a:t>Tanya Dorff, MD</a:t>
            </a:r>
            <a:br>
              <a:rPr lang="en-US" altLang="en-US" sz="2400" cap="none" dirty="0"/>
            </a:br>
            <a:r>
              <a:rPr lang="en-US" altLang="en-US" sz="2400" cap="none" dirty="0"/>
              <a:t>Professor of Medicine</a:t>
            </a:r>
            <a:br>
              <a:rPr lang="en-US" altLang="en-US" sz="2400" cap="none" dirty="0"/>
            </a:br>
            <a:r>
              <a:rPr lang="en-US" altLang="en-US" sz="2400" cap="none" dirty="0"/>
              <a:t>Section Chief, Genitourinary Cancer Program</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575812" y="756448"/>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Neeraj Agarwal, MD, FASCO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Senior Director for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Huntsman Cancer Institute Presidential Endowed Chair </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of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Center of Investigational Therapeutics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Genitourinary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Huntsman Cancer Institute, University of Utah (NCI-CCC)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Salt Lake City, Utah</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4488" y="756448"/>
            <a:ext cx="1143000" cy="1143000"/>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575812" y="3011351"/>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Emmanuel S </a:t>
            </a:r>
            <a:r>
              <a:rPr kumimoji="0" lang="en-US" sz="15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Antonarakis</a:t>
            </a: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Clark Endowed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 Oncology and Transplantation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Minnesota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Minneapolis, Minnesota</a:t>
            </a: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4488" y="3011351"/>
            <a:ext cx="1143000" cy="1143000"/>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3123920"/>
            <a:ext cx="451804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200"/>
              </a:spcAft>
              <a:buClr>
                <a:srgbClr val="000000"/>
              </a:buClr>
              <a:buSzPct val="100000"/>
              <a:buFontTx/>
              <a:buNone/>
              <a:tabLst/>
              <a:defRPr/>
            </a:pPr>
            <a:r>
              <a:rPr kumimoji="0" lang="en-US" sz="1500" b="1" i="0" u="none" strike="noStrike" kern="1200" cap="none" spc="0" normalizeH="0" baseline="0" noProof="0" dirty="0">
                <a:ln>
                  <a:noFill/>
                </a:ln>
                <a:solidFill>
                  <a:srgbClr val="0432FF"/>
                </a:solidFill>
                <a:effectLst/>
                <a:uLnTx/>
                <a:uFillTx/>
                <a:latin typeface="Calibri" pitchFamily="-72" charset="0"/>
                <a:ea typeface="MS PGothic" charset="0"/>
              </a:rPr>
              <a:t>Moderator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15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ScM</a:t>
            </a:r>
            <a:endPar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 Surgery, Pharmacology </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Cancer Biology</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Research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Cancer Institute Center for Prostate </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Urologic Cancers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Divisions of Medical Oncology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Durham, North Carolina</a:t>
            </a:r>
            <a:br>
              <a:rPr kumimoji="0" lang="en-US" sz="1500" b="1" i="0" u="none" strike="noStrike" kern="1200" cap="none" spc="0" normalizeH="0" baseline="0" noProof="0" dirty="0">
                <a:ln>
                  <a:noFill/>
                </a:ln>
                <a:solidFill>
                  <a:srgbClr val="000000"/>
                </a:solidFill>
                <a:effectLst/>
                <a:uLnTx/>
                <a:uFillTx/>
                <a:latin typeface="Calibri" pitchFamily="-72" charset="0"/>
                <a:ea typeface="MS PGothic" charset="0"/>
              </a:rPr>
            </a:br>
            <a:endParaRPr kumimoji="0" lang="en-US" sz="15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sp>
        <p:nvSpPr>
          <p:cNvPr id="13" name="Text Box 7">
            <a:extLst>
              <a:ext uri="{FF2B5EF4-FFF2-40B4-BE49-F238E27FC236}">
                <a16:creationId xmlns:a16="http://schemas.microsoft.com/office/drawing/2014/main" id="{0DE437E0-592B-47ED-0415-A12F06197CDF}"/>
              </a:ext>
            </a:extLst>
          </p:cNvPr>
          <p:cNvSpPr txBox="1">
            <a:spLocks noChangeArrowheads="1"/>
          </p:cNvSpPr>
          <p:nvPr/>
        </p:nvSpPr>
        <p:spPr bwMode="auto">
          <a:xfrm>
            <a:off x="1507560" y="4717614"/>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Tanya B </a:t>
            </a:r>
            <a:r>
              <a:rPr kumimoji="0" lang="en-US" sz="15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Dorff</a:t>
            </a: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Vice Chair for Clinical Affairs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Medical Oncology and </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Therapeutics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Chief, Genitourinary Cancer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City of Hope National Medical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21" name="Picture 20">
            <a:extLst>
              <a:ext uri="{FF2B5EF4-FFF2-40B4-BE49-F238E27FC236}">
                <a16:creationId xmlns:a16="http://schemas.microsoft.com/office/drawing/2014/main" id="{EA176E10-DF29-401E-B7E7-E99A3EE946A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4488" y="4717614"/>
            <a:ext cx="1097280" cy="1097280"/>
          </a:xfrm>
          <a:prstGeom prst="rect">
            <a:avLst/>
          </a:prstGeom>
        </p:spPr>
      </p:pic>
      <p:pic>
        <p:nvPicPr>
          <p:cNvPr id="8" name="Picture 7">
            <a:extLst>
              <a:ext uri="{FF2B5EF4-FFF2-40B4-BE49-F238E27FC236}">
                <a16:creationId xmlns:a16="http://schemas.microsoft.com/office/drawing/2014/main" id="{AF2FEBCF-289E-5FB7-2C75-FBAB220629A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530960" y="3140968"/>
            <a:ext cx="1143000" cy="1143000"/>
          </a:xfrm>
          <a:prstGeom prst="rect">
            <a:avLst/>
          </a:prstGeom>
        </p:spPr>
      </p:pic>
      <p:sp>
        <p:nvSpPr>
          <p:cNvPr id="9" name="Text Box 7">
            <a:extLst>
              <a:ext uri="{FF2B5EF4-FFF2-40B4-BE49-F238E27FC236}">
                <a16:creationId xmlns:a16="http://schemas.microsoft.com/office/drawing/2014/main" id="{65AC50C5-F9C3-3B56-E18B-8AE2E11D3CCF}"/>
              </a:ext>
            </a:extLst>
          </p:cNvPr>
          <p:cNvSpPr txBox="1">
            <a:spLocks noChangeArrowheads="1"/>
          </p:cNvSpPr>
          <p:nvPr/>
        </p:nvSpPr>
        <p:spPr bwMode="auto">
          <a:xfrm>
            <a:off x="7673960" y="756448"/>
            <a:ext cx="4572000" cy="1235515"/>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Matthew R Smith,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Claire and John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Bertucci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Endowed Chair </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 Genitourinary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Genitourinary Malignancies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2" name="Picture 11">
            <a:extLst>
              <a:ext uri="{FF2B5EF4-FFF2-40B4-BE49-F238E27FC236}">
                <a16:creationId xmlns:a16="http://schemas.microsoft.com/office/drawing/2014/main" id="{E93D8956-D2E8-50C5-ACCA-C5DCD0D40DE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10888" y="756448"/>
            <a:ext cx="1097280" cy="1097280"/>
          </a:xfrm>
          <a:prstGeom prst="rect">
            <a:avLst/>
          </a:prstGeom>
        </p:spPr>
      </p:pic>
    </p:spTree>
    <p:custDataLst>
      <p:tags r:id="rId1"/>
    </p:custDataLst>
    <p:extLst>
      <p:ext uri="{BB962C8B-B14F-4D97-AF65-F5344CB8AC3E}">
        <p14:creationId xmlns:p14="http://schemas.microsoft.com/office/powerpoint/2010/main" val="2207331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2E63616-E929-F890-B3A2-86110C394AB1}"/>
              </a:ext>
            </a:extLst>
          </p:cNvPr>
          <p:cNvSpPr>
            <a:spLocks noGrp="1" noChangeArrowheads="1"/>
          </p:cNvSpPr>
          <p:nvPr>
            <p:ph type="title"/>
          </p:nvPr>
        </p:nvSpPr>
        <p:spPr>
          <a:xfrm>
            <a:off x="1773238" y="204789"/>
            <a:ext cx="8534400" cy="814387"/>
          </a:xfrm>
        </p:spPr>
        <p:txBody>
          <a:bodyPr/>
          <a:lstStyle/>
          <a:p>
            <a:r>
              <a:rPr lang="en-US" altLang="en-US" dirty="0"/>
              <a:t>Biochemical Recurrence of Prostate Cancer: New Data</a:t>
            </a:r>
          </a:p>
        </p:txBody>
      </p:sp>
      <p:sp>
        <p:nvSpPr>
          <p:cNvPr id="24579" name="Content Placeholder 2">
            <a:extLst>
              <a:ext uri="{FF2B5EF4-FFF2-40B4-BE49-F238E27FC236}">
                <a16:creationId xmlns:a16="http://schemas.microsoft.com/office/drawing/2014/main" id="{960829BF-55CF-23BF-2B42-5777D817BAF6}"/>
              </a:ext>
            </a:extLst>
          </p:cNvPr>
          <p:cNvSpPr>
            <a:spLocks noGrp="1" noChangeArrowheads="1"/>
          </p:cNvSpPr>
          <p:nvPr>
            <p:ph idx="1"/>
          </p:nvPr>
        </p:nvSpPr>
        <p:spPr>
          <a:xfrm>
            <a:off x="1773239" y="1312975"/>
            <a:ext cx="8499475" cy="4546600"/>
          </a:xfrm>
        </p:spPr>
        <p:txBody>
          <a:bodyPr/>
          <a:lstStyle/>
          <a:p>
            <a:r>
              <a:rPr lang="en-US" altLang="en-US" dirty="0"/>
              <a:t>EMBARK</a:t>
            </a:r>
          </a:p>
          <a:p>
            <a:pPr lvl="1"/>
            <a:r>
              <a:rPr lang="en-US" altLang="en-US" dirty="0"/>
              <a:t>Data: Doublet (ADT + </a:t>
            </a:r>
            <a:r>
              <a:rPr lang="en-US" altLang="en-US" dirty="0" err="1"/>
              <a:t>Enza</a:t>
            </a:r>
            <a:r>
              <a:rPr lang="en-US" altLang="en-US" dirty="0"/>
              <a:t>) moves to high risk BCR</a:t>
            </a:r>
          </a:p>
          <a:p>
            <a:pPr lvl="1"/>
            <a:r>
              <a:rPr lang="en-US" altLang="en-US" dirty="0"/>
              <a:t>Novel: Enzalutamide monotherapy</a:t>
            </a:r>
          </a:p>
          <a:p>
            <a:pPr lvl="1"/>
            <a:r>
              <a:rPr lang="en-US" altLang="en-US" dirty="0"/>
              <a:t>Controversies: PET imaging and recategorization</a:t>
            </a:r>
          </a:p>
          <a:p>
            <a:r>
              <a:rPr lang="en-US" altLang="en-US" dirty="0"/>
              <a:t>PRESTO</a:t>
            </a:r>
          </a:p>
          <a:p>
            <a:pPr lvl="1"/>
            <a:r>
              <a:rPr lang="en-US" altLang="en-US" dirty="0"/>
              <a:t>Data: Doublet (ADT + </a:t>
            </a:r>
            <a:r>
              <a:rPr lang="en-US" altLang="en-US" dirty="0" err="1"/>
              <a:t>Apa</a:t>
            </a:r>
            <a:r>
              <a:rPr lang="en-US" altLang="en-US" dirty="0"/>
              <a:t>) may be useful in BCR </a:t>
            </a:r>
          </a:p>
          <a:p>
            <a:pPr lvl="1"/>
            <a:r>
              <a:rPr lang="en-US" altLang="en-US" dirty="0"/>
              <a:t>Confirms: AR </a:t>
            </a:r>
            <a:r>
              <a:rPr lang="en-US" altLang="en-US" dirty="0" err="1"/>
              <a:t>antag</a:t>
            </a:r>
            <a:r>
              <a:rPr lang="en-US" altLang="en-US" dirty="0"/>
              <a:t> + CYP17 </a:t>
            </a:r>
            <a:r>
              <a:rPr lang="en-US" altLang="en-US" dirty="0" err="1"/>
              <a:t>inhib</a:t>
            </a:r>
            <a:r>
              <a:rPr lang="en-US" altLang="en-US" dirty="0"/>
              <a:t> not beneficial</a:t>
            </a:r>
          </a:p>
          <a:p>
            <a:pPr lvl="1"/>
            <a:r>
              <a:rPr lang="en-US" altLang="en-US" dirty="0"/>
              <a:t>Controversies: time to PSA rise as meaningful endpoint</a:t>
            </a:r>
          </a:p>
          <a:p>
            <a:r>
              <a:rPr lang="en-US" altLang="en-US" dirty="0" err="1"/>
              <a:t>nmCRPC</a:t>
            </a:r>
            <a:r>
              <a:rPr lang="en-US" altLang="en-US" dirty="0"/>
              <a:t>: long term data from SPARTAN, ARAMIS and PROSPER</a:t>
            </a:r>
          </a:p>
          <a:p>
            <a:r>
              <a:rPr lang="en-US" altLang="en-US" dirty="0"/>
              <a:t>Ongoing trials</a:t>
            </a:r>
          </a:p>
          <a:p>
            <a:pPr lvl="1"/>
            <a:r>
              <a:rPr lang="en-US" altLang="en-US" dirty="0"/>
              <a:t>ARASTEP</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5D6D-E0A0-35E9-F810-AB967EA0B9B2}"/>
              </a:ext>
            </a:extLst>
          </p:cNvPr>
          <p:cNvSpPr>
            <a:spLocks noGrp="1"/>
          </p:cNvSpPr>
          <p:nvPr>
            <p:ph type="title"/>
          </p:nvPr>
        </p:nvSpPr>
        <p:spPr/>
        <p:txBody>
          <a:bodyPr/>
          <a:lstStyle/>
          <a:p>
            <a:r>
              <a:rPr lang="en-US" dirty="0"/>
              <a:t>Taking a step back… BCR patients need to be contextualized</a:t>
            </a:r>
          </a:p>
        </p:txBody>
      </p:sp>
      <p:sp>
        <p:nvSpPr>
          <p:cNvPr id="5" name="TextBox 4">
            <a:extLst>
              <a:ext uri="{FF2B5EF4-FFF2-40B4-BE49-F238E27FC236}">
                <a16:creationId xmlns:a16="http://schemas.microsoft.com/office/drawing/2014/main" id="{E6556A99-BB55-C9E7-CC20-B28024278F66}"/>
              </a:ext>
            </a:extLst>
          </p:cNvPr>
          <p:cNvSpPr txBox="1"/>
          <p:nvPr/>
        </p:nvSpPr>
        <p:spPr>
          <a:xfrm>
            <a:off x="4403324" y="6338657"/>
            <a:ext cx="6542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Shore ND et al. Prost Ca Prost Dis 2024; 27:192-201</a:t>
            </a:r>
          </a:p>
        </p:txBody>
      </p:sp>
      <p:pic>
        <p:nvPicPr>
          <p:cNvPr id="7" name="Picture 6">
            <a:extLst>
              <a:ext uri="{FF2B5EF4-FFF2-40B4-BE49-F238E27FC236}">
                <a16:creationId xmlns:a16="http://schemas.microsoft.com/office/drawing/2014/main" id="{A00B723B-523F-6247-4D67-713AB5C245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15341" y="1554901"/>
            <a:ext cx="9472473" cy="4248030"/>
          </a:xfrm>
          <a:prstGeom prst="rect">
            <a:avLst/>
          </a:prstGeom>
        </p:spPr>
      </p:pic>
      <p:sp>
        <p:nvSpPr>
          <p:cNvPr id="8" name="TextBox 7">
            <a:extLst>
              <a:ext uri="{FF2B5EF4-FFF2-40B4-BE49-F238E27FC236}">
                <a16:creationId xmlns:a16="http://schemas.microsoft.com/office/drawing/2014/main" id="{FD5E0D69-F588-B3A8-8618-18B2269E1FEF}"/>
              </a:ext>
            </a:extLst>
          </p:cNvPr>
          <p:cNvSpPr txBox="1"/>
          <p:nvPr/>
        </p:nvSpPr>
        <p:spPr>
          <a:xfrm>
            <a:off x="204186" y="1766656"/>
            <a:ext cx="210400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Initial disease characteristics and PSA DT are strong predictors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Newer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Decipher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ＭＳ Ｐゴシック"/>
              </a:rPr>
              <a:t>ArteraAI</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3539706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B67B4-A5F6-4CA5-B396-6826F731C228}"/>
              </a:ext>
            </a:extLst>
          </p:cNvPr>
          <p:cNvSpPr>
            <a:spLocks noGrp="1"/>
          </p:cNvSpPr>
          <p:nvPr>
            <p:ph type="title"/>
          </p:nvPr>
        </p:nvSpPr>
        <p:spPr/>
        <p:txBody>
          <a:bodyPr/>
          <a:lstStyle/>
          <a:p>
            <a:r>
              <a:rPr lang="en-US" dirty="0"/>
              <a:t>EMBARK and PRESTO at a glance</a:t>
            </a:r>
          </a:p>
        </p:txBody>
      </p:sp>
      <p:graphicFrame>
        <p:nvGraphicFramePr>
          <p:cNvPr id="3" name="Table 2">
            <a:extLst>
              <a:ext uri="{FF2B5EF4-FFF2-40B4-BE49-F238E27FC236}">
                <a16:creationId xmlns:a16="http://schemas.microsoft.com/office/drawing/2014/main" id="{B4B367A2-F47F-098E-D4D6-A8C19448F386}"/>
              </a:ext>
            </a:extLst>
          </p:cNvPr>
          <p:cNvGraphicFramePr>
            <a:graphicFrameLocks noGrp="1"/>
          </p:cNvGraphicFramePr>
          <p:nvPr/>
        </p:nvGraphicFramePr>
        <p:xfrm>
          <a:off x="406400" y="1574799"/>
          <a:ext cx="11379200" cy="4592320"/>
        </p:xfrm>
        <a:graphic>
          <a:graphicData uri="http://schemas.openxmlformats.org/drawingml/2006/table">
            <a:tbl>
              <a:tblPr firstRow="1" bandRow="1">
                <a:tableStyleId>{5C22544A-7EE6-4342-B048-85BDC9FD1C3A}</a:tableStyleId>
              </a:tblPr>
              <a:tblGrid>
                <a:gridCol w="2055957">
                  <a:extLst>
                    <a:ext uri="{9D8B030D-6E8A-4147-A177-3AD203B41FA5}">
                      <a16:colId xmlns:a16="http://schemas.microsoft.com/office/drawing/2014/main" val="2676633174"/>
                    </a:ext>
                  </a:extLst>
                </a:gridCol>
                <a:gridCol w="4111163">
                  <a:extLst>
                    <a:ext uri="{9D8B030D-6E8A-4147-A177-3AD203B41FA5}">
                      <a16:colId xmlns:a16="http://schemas.microsoft.com/office/drawing/2014/main" val="1709481290"/>
                    </a:ext>
                  </a:extLst>
                </a:gridCol>
                <a:gridCol w="5212080">
                  <a:extLst>
                    <a:ext uri="{9D8B030D-6E8A-4147-A177-3AD203B41FA5}">
                      <a16:colId xmlns:a16="http://schemas.microsoft.com/office/drawing/2014/main" val="1616115391"/>
                    </a:ext>
                  </a:extLst>
                </a:gridCol>
              </a:tblGrid>
              <a:tr h="370840">
                <a:tc>
                  <a:txBody>
                    <a:bodyPr/>
                    <a:lstStyle/>
                    <a:p>
                      <a:endParaRPr lang="en-US"/>
                    </a:p>
                  </a:txBody>
                  <a:tcPr/>
                </a:tc>
                <a:tc>
                  <a:txBody>
                    <a:bodyPr/>
                    <a:lstStyle/>
                    <a:p>
                      <a:r>
                        <a:rPr lang="en-US" dirty="0">
                          <a:solidFill>
                            <a:schemeClr val="tx2">
                              <a:lumMod val="75000"/>
                              <a:lumOff val="25000"/>
                            </a:schemeClr>
                          </a:solidFill>
                        </a:rPr>
                        <a:t>EMBARK (n=1068)</a:t>
                      </a:r>
                    </a:p>
                  </a:txBody>
                  <a:tcPr/>
                </a:tc>
                <a:tc>
                  <a:txBody>
                    <a:bodyPr/>
                    <a:lstStyle/>
                    <a:p>
                      <a:r>
                        <a:rPr lang="en-US" dirty="0">
                          <a:solidFill>
                            <a:schemeClr val="tx2">
                              <a:lumMod val="75000"/>
                              <a:lumOff val="25000"/>
                            </a:schemeClr>
                          </a:solidFill>
                        </a:rPr>
                        <a:t>PRESTO (n=503)</a:t>
                      </a:r>
                    </a:p>
                  </a:txBody>
                  <a:tcPr/>
                </a:tc>
                <a:extLst>
                  <a:ext uri="{0D108BD9-81ED-4DB2-BD59-A6C34878D82A}">
                    <a16:rowId xmlns:a16="http://schemas.microsoft.com/office/drawing/2014/main" val="1637741623"/>
                  </a:ext>
                </a:extLst>
              </a:tr>
              <a:tr h="370840">
                <a:tc>
                  <a:txBody>
                    <a:bodyPr/>
                    <a:lstStyle/>
                    <a:p>
                      <a:r>
                        <a:rPr lang="en-US" dirty="0"/>
                        <a:t>Inclusion</a:t>
                      </a:r>
                    </a:p>
                  </a:txBody>
                  <a:tcPr/>
                </a:tc>
                <a:tc>
                  <a:txBody>
                    <a:bodyPr/>
                    <a:lstStyle/>
                    <a:p>
                      <a:r>
                        <a:rPr lang="en-US" dirty="0"/>
                        <a:t>PSA DT </a:t>
                      </a:r>
                      <a:r>
                        <a:rPr lang="en-US" u="none" dirty="0"/>
                        <a:t>≤9 </a:t>
                      </a:r>
                      <a:r>
                        <a:rPr lang="en-US" u="none" dirty="0" err="1"/>
                        <a:t>mo</a:t>
                      </a:r>
                      <a:endParaRPr lang="en-US" u="none" dirty="0"/>
                    </a:p>
                    <a:p>
                      <a:r>
                        <a:rPr lang="en-US" u="none" dirty="0"/>
                        <a:t>PSA ≥2 post RT or ≥1 post RRP</a:t>
                      </a:r>
                      <a:endParaRPr lang="en-US" dirty="0"/>
                    </a:p>
                  </a:txBody>
                  <a:tcPr/>
                </a:tc>
                <a:tc>
                  <a:txBody>
                    <a:bodyPr/>
                    <a:lstStyle/>
                    <a:p>
                      <a:r>
                        <a:rPr lang="en-US" dirty="0"/>
                        <a:t>PSA DT </a:t>
                      </a:r>
                      <a:r>
                        <a:rPr lang="en-US" u="none" dirty="0"/>
                        <a:t>≤9 months</a:t>
                      </a:r>
                    </a:p>
                    <a:p>
                      <a:r>
                        <a:rPr lang="en-US" u="none" dirty="0"/>
                        <a:t>PSA &gt;0.5</a:t>
                      </a:r>
                      <a:endParaRPr lang="en-US" dirty="0"/>
                    </a:p>
                  </a:txBody>
                  <a:tcPr/>
                </a:tc>
                <a:extLst>
                  <a:ext uri="{0D108BD9-81ED-4DB2-BD59-A6C34878D82A}">
                    <a16:rowId xmlns:a16="http://schemas.microsoft.com/office/drawing/2014/main" val="1676413463"/>
                  </a:ext>
                </a:extLst>
              </a:tr>
              <a:tr h="370840">
                <a:tc>
                  <a:txBody>
                    <a:bodyPr/>
                    <a:lstStyle/>
                    <a:p>
                      <a:r>
                        <a:rPr lang="en-US" dirty="0"/>
                        <a:t>Arms</a:t>
                      </a:r>
                    </a:p>
                  </a:txBody>
                  <a:tcPr/>
                </a:tc>
                <a:tc>
                  <a:txBody>
                    <a:bodyPr/>
                    <a:lstStyle/>
                    <a:p>
                      <a:r>
                        <a:rPr lang="en-US" dirty="0"/>
                        <a:t>A) Leuprolide</a:t>
                      </a:r>
                    </a:p>
                    <a:p>
                      <a:r>
                        <a:rPr lang="en-US" dirty="0"/>
                        <a:t>B) Leuprolide + Enzalutamide</a:t>
                      </a:r>
                    </a:p>
                    <a:p>
                      <a:r>
                        <a:rPr lang="en-US" dirty="0"/>
                        <a:t>C) Enzalutamide</a:t>
                      </a:r>
                    </a:p>
                  </a:txBody>
                  <a:tcPr/>
                </a:tc>
                <a:tc>
                  <a:txBody>
                    <a:bodyPr/>
                    <a:lstStyle/>
                    <a:p>
                      <a:r>
                        <a:rPr lang="en-US" dirty="0"/>
                        <a:t>A) Degarelix (or LHRH agonist)</a:t>
                      </a:r>
                    </a:p>
                    <a:p>
                      <a:r>
                        <a:rPr lang="en-US" dirty="0"/>
                        <a:t>B) Degarelix + Apalutamide</a:t>
                      </a:r>
                    </a:p>
                    <a:p>
                      <a:r>
                        <a:rPr lang="en-US" dirty="0"/>
                        <a:t>C) Degarelix + Apalutamide + Abiraterone</a:t>
                      </a:r>
                    </a:p>
                  </a:txBody>
                  <a:tcPr/>
                </a:tc>
                <a:extLst>
                  <a:ext uri="{0D108BD9-81ED-4DB2-BD59-A6C34878D82A}">
                    <a16:rowId xmlns:a16="http://schemas.microsoft.com/office/drawing/2014/main" val="2522015831"/>
                  </a:ext>
                </a:extLst>
              </a:tr>
              <a:tr h="370840">
                <a:tc>
                  <a:txBody>
                    <a:bodyPr/>
                    <a:lstStyle/>
                    <a:p>
                      <a:r>
                        <a:rPr lang="en-US" dirty="0" err="1"/>
                        <a:t>Treatmt</a:t>
                      </a:r>
                      <a:r>
                        <a:rPr lang="en-US" dirty="0"/>
                        <a:t> duration</a:t>
                      </a:r>
                    </a:p>
                  </a:txBody>
                  <a:tcPr/>
                </a:tc>
                <a:tc>
                  <a:txBody>
                    <a:bodyPr/>
                    <a:lstStyle/>
                    <a:p>
                      <a:r>
                        <a:rPr lang="en-US" dirty="0"/>
                        <a:t>36 weeks (stop if PSA &lt;0.2) </a:t>
                      </a:r>
                    </a:p>
                  </a:txBody>
                  <a:tcPr/>
                </a:tc>
                <a:tc>
                  <a:txBody>
                    <a:bodyPr/>
                    <a:lstStyle/>
                    <a:p>
                      <a:r>
                        <a:rPr lang="en-US" dirty="0"/>
                        <a:t>1 year </a:t>
                      </a:r>
                    </a:p>
                  </a:txBody>
                  <a:tcPr/>
                </a:tc>
                <a:extLst>
                  <a:ext uri="{0D108BD9-81ED-4DB2-BD59-A6C34878D82A}">
                    <a16:rowId xmlns:a16="http://schemas.microsoft.com/office/drawing/2014/main" val="3365718690"/>
                  </a:ext>
                </a:extLst>
              </a:tr>
              <a:tr h="370840">
                <a:tc>
                  <a:txBody>
                    <a:bodyPr/>
                    <a:lstStyle/>
                    <a:p>
                      <a:r>
                        <a:rPr lang="en-US" dirty="0"/>
                        <a:t>Baseline PSA</a:t>
                      </a:r>
                    </a:p>
                  </a:txBody>
                  <a:tcPr/>
                </a:tc>
                <a:tc>
                  <a:txBody>
                    <a:bodyPr/>
                    <a:lstStyle/>
                    <a:p>
                      <a:r>
                        <a:rPr lang="en-US" dirty="0"/>
                        <a:t>Median 5-5.5 (1-308)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50% had RRP + salvage RT</a:t>
                      </a:r>
                    </a:p>
                    <a:p>
                      <a:r>
                        <a:rPr lang="en-US" dirty="0"/>
                        <a:t>30% had prior ADT</a:t>
                      </a:r>
                    </a:p>
                  </a:txBody>
                  <a:tcPr/>
                </a:tc>
                <a:tc>
                  <a:txBody>
                    <a:bodyPr/>
                    <a:lstStyle/>
                    <a:p>
                      <a:r>
                        <a:rPr lang="en-US" dirty="0"/>
                        <a:t>Median 1.8 (1-3.6)</a:t>
                      </a:r>
                    </a:p>
                    <a:p>
                      <a:r>
                        <a:rPr lang="en-US" dirty="0"/>
                        <a:t>100% had RRP, 85% salvage RT</a:t>
                      </a:r>
                    </a:p>
                    <a:p>
                      <a:r>
                        <a:rPr lang="en-US" dirty="0"/>
                        <a:t>42% had prior ADT</a:t>
                      </a:r>
                    </a:p>
                  </a:txBody>
                  <a:tcPr/>
                </a:tc>
                <a:extLst>
                  <a:ext uri="{0D108BD9-81ED-4DB2-BD59-A6C34878D82A}">
                    <a16:rowId xmlns:a16="http://schemas.microsoft.com/office/drawing/2014/main" val="542509312"/>
                  </a:ext>
                </a:extLst>
              </a:tr>
              <a:tr h="370840">
                <a:tc>
                  <a:txBody>
                    <a:bodyPr/>
                    <a:lstStyle/>
                    <a:p>
                      <a:r>
                        <a:rPr lang="en-US" dirty="0"/>
                        <a:t>Primary </a:t>
                      </a:r>
                      <a:r>
                        <a:rPr lang="en-US" dirty="0" err="1"/>
                        <a:t>Endpt</a:t>
                      </a:r>
                      <a:endParaRPr lang="en-US" dirty="0"/>
                    </a:p>
                    <a:p>
                      <a:r>
                        <a:rPr lang="en-US" dirty="0"/>
                        <a:t>    result</a:t>
                      </a:r>
                    </a:p>
                  </a:txBody>
                  <a:tcPr/>
                </a:tc>
                <a:tc>
                  <a:txBody>
                    <a:bodyPr/>
                    <a:lstStyle/>
                    <a:p>
                      <a:r>
                        <a:rPr lang="en-US" dirty="0"/>
                        <a:t>5 year MFS (A vs B) </a:t>
                      </a:r>
                    </a:p>
                    <a:p>
                      <a:r>
                        <a:rPr lang="en-US" dirty="0"/>
                        <a:t> 87.3% vs 71.4%  </a:t>
                      </a:r>
                      <a:r>
                        <a:rPr lang="en-US" sz="1600" dirty="0"/>
                        <a:t>HR 0.42 (0.30-0.61)</a:t>
                      </a:r>
                      <a:endParaRPr lang="en-US" dirty="0"/>
                    </a:p>
                  </a:txBody>
                  <a:tcPr/>
                </a:tc>
                <a:tc>
                  <a:txBody>
                    <a:bodyPr/>
                    <a:lstStyle/>
                    <a:p>
                      <a:r>
                        <a:rPr lang="en-US" dirty="0"/>
                        <a:t>PSA PFS (</a:t>
                      </a:r>
                      <a:r>
                        <a:rPr lang="en-US" dirty="0" err="1"/>
                        <a:t>incr</a:t>
                      </a:r>
                      <a:r>
                        <a:rPr lang="en-US" dirty="0"/>
                        <a:t> by 25%, &gt;2 ng/dL) A vs B</a:t>
                      </a:r>
                    </a:p>
                    <a:p>
                      <a:r>
                        <a:rPr lang="en-US" dirty="0"/>
                        <a:t>   24.9 </a:t>
                      </a:r>
                      <a:r>
                        <a:rPr lang="en-US" dirty="0" err="1"/>
                        <a:t>mo</a:t>
                      </a:r>
                      <a:r>
                        <a:rPr lang="en-US" dirty="0"/>
                        <a:t> vs 20.3  </a:t>
                      </a:r>
                      <a:r>
                        <a:rPr lang="en-US" sz="1600" dirty="0"/>
                        <a:t>HR 0.52 (0.35-0.77)</a:t>
                      </a:r>
                      <a:endParaRPr lang="en-US" dirty="0"/>
                    </a:p>
                  </a:txBody>
                  <a:tcPr/>
                </a:tc>
                <a:extLst>
                  <a:ext uri="{0D108BD9-81ED-4DB2-BD59-A6C34878D82A}">
                    <a16:rowId xmlns:a16="http://schemas.microsoft.com/office/drawing/2014/main" val="1258220996"/>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60198633"/>
                  </a:ext>
                </a:extLst>
              </a:tr>
              <a:tr h="370840">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32099105"/>
                  </a:ext>
                </a:extLst>
              </a:tr>
            </a:tbl>
          </a:graphicData>
        </a:graphic>
      </p:graphicFrame>
    </p:spTree>
    <p:extLst>
      <p:ext uri="{BB962C8B-B14F-4D97-AF65-F5344CB8AC3E}">
        <p14:creationId xmlns:p14="http://schemas.microsoft.com/office/powerpoint/2010/main" val="2105075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42624-B8E1-025D-CA10-6AE330D2E4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6889" y="1326390"/>
            <a:ext cx="11467568" cy="4878468"/>
          </a:xfrm>
          <a:prstGeom prst="rect">
            <a:avLst/>
          </a:prstGeom>
        </p:spPr>
      </p:pic>
      <p:sp>
        <p:nvSpPr>
          <p:cNvPr id="2" name="TextBox 1">
            <a:extLst>
              <a:ext uri="{FF2B5EF4-FFF2-40B4-BE49-F238E27FC236}">
                <a16:creationId xmlns:a16="http://schemas.microsoft.com/office/drawing/2014/main" id="{088D35A9-C958-671C-BFF4-4EFF476CDBC3}"/>
              </a:ext>
            </a:extLst>
          </p:cNvPr>
          <p:cNvSpPr txBox="1"/>
          <p:nvPr/>
        </p:nvSpPr>
        <p:spPr>
          <a:xfrm>
            <a:off x="4780391" y="6407014"/>
            <a:ext cx="50494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highlight>
                  <a:srgbClr val="FFFFFF"/>
                </a:highlight>
                <a:uLnTx/>
                <a:uFillTx/>
                <a:latin typeface="BlinkMacSystemFont"/>
                <a:ea typeface="ＭＳ Ｐゴシック"/>
              </a:rPr>
              <a:t>Shore ND et al. ASCO GU 2024;Abstract 15.</a:t>
            </a:r>
            <a:endParaRPr kumimoji="0" lang="en-US" sz="14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52016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C730-0658-1638-0873-3B0C3629FB18}"/>
              </a:ext>
            </a:extLst>
          </p:cNvPr>
          <p:cNvSpPr>
            <a:spLocks noGrp="1"/>
          </p:cNvSpPr>
          <p:nvPr>
            <p:ph type="title"/>
          </p:nvPr>
        </p:nvSpPr>
        <p:spPr>
          <a:xfrm>
            <a:off x="332317" y="425451"/>
            <a:ext cx="2532803" cy="593725"/>
          </a:xfrm>
        </p:spPr>
        <p:txBody>
          <a:bodyPr/>
          <a:lstStyle/>
          <a:p>
            <a:r>
              <a:rPr lang="en-US" dirty="0"/>
              <a:t>EMBARK</a:t>
            </a:r>
          </a:p>
        </p:txBody>
      </p:sp>
      <p:pic>
        <p:nvPicPr>
          <p:cNvPr id="4" name="Picture 3">
            <a:extLst>
              <a:ext uri="{FF2B5EF4-FFF2-40B4-BE49-F238E27FC236}">
                <a16:creationId xmlns:a16="http://schemas.microsoft.com/office/drawing/2014/main" id="{3F7893A9-A961-0668-5BD5-6860279A042C}"/>
              </a:ext>
            </a:extLst>
          </p:cNvPr>
          <p:cNvPicPr>
            <a:picLocks noChangeAspect="1"/>
          </p:cNvPicPr>
          <p:nvPr/>
        </p:nvPicPr>
        <p:blipFill>
          <a:blip r:embed="rId2"/>
          <a:stretch>
            <a:fillRect/>
          </a:stretch>
        </p:blipFill>
        <p:spPr>
          <a:xfrm>
            <a:off x="3986331" y="332672"/>
            <a:ext cx="7873352" cy="6525328"/>
          </a:xfrm>
          <a:prstGeom prst="rect">
            <a:avLst/>
          </a:prstGeom>
        </p:spPr>
      </p:pic>
      <p:sp>
        <p:nvSpPr>
          <p:cNvPr id="5" name="TextBox 4">
            <a:extLst>
              <a:ext uri="{FF2B5EF4-FFF2-40B4-BE49-F238E27FC236}">
                <a16:creationId xmlns:a16="http://schemas.microsoft.com/office/drawing/2014/main" id="{7D61CEEF-57E4-2808-4EC3-433B28176EA0}"/>
              </a:ext>
            </a:extLst>
          </p:cNvPr>
          <p:cNvSpPr txBox="1"/>
          <p:nvPr/>
        </p:nvSpPr>
        <p:spPr>
          <a:xfrm>
            <a:off x="332317" y="1672046"/>
            <a:ext cx="314240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Doublet superior to LHRH agonist </a:t>
            </a:r>
            <a:r>
              <a:rPr kumimoji="0" lang="en-US" sz="1800" b="0" i="0" u="none" strike="noStrike" kern="1200" cap="none" spc="0" normalizeH="0" baseline="0" noProof="0" dirty="0">
                <a:ln>
                  <a:noFill/>
                </a:ln>
                <a:solidFill>
                  <a:srgbClr val="000000"/>
                </a:solidFill>
                <a:effectLst/>
                <a:uLnTx/>
                <a:uFillTx/>
                <a:latin typeface="Arial"/>
                <a:ea typeface="ＭＳ Ｐゴシック"/>
              </a:rPr>
              <a:t>except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 Deterioration in FACT-P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a:ea typeface="ＭＳ Ｐゴシック"/>
              </a:rPr>
              <a:t>Enza</a:t>
            </a:r>
            <a:r>
              <a:rPr kumimoji="0" lang="en-US" sz="1800" b="1" i="0" u="none" strike="noStrike" kern="1200" cap="none" spc="0" normalizeH="0" baseline="0" noProof="0" dirty="0">
                <a:ln>
                  <a:noFill/>
                </a:ln>
                <a:solidFill>
                  <a:srgbClr val="000000"/>
                </a:solidFill>
                <a:effectLst/>
                <a:uLnTx/>
                <a:uFillTx/>
                <a:latin typeface="Arial"/>
                <a:ea typeface="ＭＳ Ｐゴシック"/>
              </a:rPr>
              <a:t> monotherapy superior to LHRH </a:t>
            </a:r>
            <a:r>
              <a:rPr kumimoji="0" lang="en-US" sz="1800" b="0" i="0" u="none" strike="noStrike" kern="1200" cap="none" spc="0" normalizeH="0" baseline="0" noProof="0" dirty="0">
                <a:ln>
                  <a:noFill/>
                </a:ln>
                <a:solidFill>
                  <a:srgbClr val="000000"/>
                </a:solidFill>
                <a:effectLst/>
                <a:uLnTx/>
                <a:uFillTx/>
                <a:latin typeface="Arial"/>
                <a:ea typeface="ＭＳ Ｐゴシック"/>
              </a:rPr>
              <a:t>agonist except for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time off treatment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Deterioration in FACT-P</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91% on doublet got treatment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  68% on LHRH agonist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  86% on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Enza</a:t>
            </a:r>
            <a:r>
              <a:rPr kumimoji="0" lang="en-US" sz="1800" b="0" i="0" u="none" strike="noStrike" kern="1200" cap="none" spc="0" normalizeH="0" baseline="0" noProof="0" dirty="0">
                <a:ln>
                  <a:noFill/>
                </a:ln>
                <a:solidFill>
                  <a:srgbClr val="000000"/>
                </a:solidFill>
                <a:effectLst/>
                <a:uLnTx/>
                <a:uFillTx/>
                <a:latin typeface="Arial"/>
                <a:ea typeface="ＭＳ Ｐゴシック"/>
              </a:rPr>
              <a:t>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monotx</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6" name="TextBox 5">
            <a:extLst>
              <a:ext uri="{FF2B5EF4-FFF2-40B4-BE49-F238E27FC236}">
                <a16:creationId xmlns:a16="http://schemas.microsoft.com/office/drawing/2014/main" id="{EB8519E8-C52B-C6E1-36EC-0704D3735C37}"/>
              </a:ext>
            </a:extLst>
          </p:cNvPr>
          <p:cNvSpPr txBox="1"/>
          <p:nvPr/>
        </p:nvSpPr>
        <p:spPr>
          <a:xfrm>
            <a:off x="530124" y="5772014"/>
            <a:ext cx="28956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highlight>
                  <a:srgbClr val="FFFFFF"/>
                </a:highlight>
                <a:uLnTx/>
                <a:uFillTx/>
                <a:latin typeface="BlinkMacSystemFont"/>
                <a:ea typeface="ＭＳ Ｐゴシック"/>
              </a:rPr>
              <a:t>Freedland SJ et al. </a:t>
            </a:r>
            <a:r>
              <a:rPr kumimoji="0" lang="en-US" sz="1400" b="0" i="1" u="none" strike="noStrike" kern="1200" cap="none" spc="0" normalizeH="0" baseline="0" noProof="0" dirty="0">
                <a:ln>
                  <a:noFill/>
                </a:ln>
                <a:solidFill>
                  <a:srgbClr val="212121"/>
                </a:solidFill>
                <a:effectLst/>
                <a:uLnTx/>
                <a:uFillTx/>
                <a:latin typeface="BlinkMacSystemFont"/>
                <a:ea typeface="ＭＳ Ｐゴシック"/>
              </a:rPr>
              <a:t>N </a:t>
            </a:r>
            <a:r>
              <a:rPr kumimoji="0" lang="en-US" sz="1400" b="0" i="1" u="none" strike="noStrike" kern="1200" cap="none" spc="0" normalizeH="0" baseline="0" noProof="0" dirty="0" err="1">
                <a:ln>
                  <a:noFill/>
                </a:ln>
                <a:solidFill>
                  <a:srgbClr val="212121"/>
                </a:solidFill>
                <a:effectLst/>
                <a:uLnTx/>
                <a:uFillTx/>
                <a:latin typeface="BlinkMacSystemFont"/>
                <a:ea typeface="ＭＳ Ｐゴシック"/>
              </a:rPr>
              <a:t>Engl</a:t>
            </a:r>
            <a:r>
              <a:rPr kumimoji="0" lang="en-US" sz="1400" b="0" i="1" u="none" strike="noStrike" kern="1200" cap="none" spc="0" normalizeH="0" baseline="0" noProof="0" dirty="0">
                <a:ln>
                  <a:noFill/>
                </a:ln>
                <a:solidFill>
                  <a:srgbClr val="212121"/>
                </a:solidFill>
                <a:effectLst/>
                <a:uLnTx/>
                <a:uFillTx/>
                <a:latin typeface="BlinkMacSystemFont"/>
                <a:ea typeface="ＭＳ Ｐゴシック"/>
              </a:rPr>
              <a:t> J Med</a:t>
            </a:r>
            <a:r>
              <a:rPr kumimoji="0" lang="en-US" sz="1400" b="0" i="0" u="none" strike="noStrike" kern="1200" cap="none" spc="0" normalizeH="0" baseline="0" noProof="0" dirty="0">
                <a:ln>
                  <a:noFill/>
                </a:ln>
                <a:solidFill>
                  <a:srgbClr val="212121"/>
                </a:solidFill>
                <a:effectLst/>
                <a:highlight>
                  <a:srgbClr val="FFFFFF"/>
                </a:highlight>
                <a:uLnTx/>
                <a:uFillTx/>
                <a:latin typeface="BlinkMacSystemFont"/>
                <a:ea typeface="ＭＳ Ｐゴシック"/>
              </a:rPr>
              <a:t>. 2023;389(16):1453-1465. </a:t>
            </a:r>
            <a:endParaRPr kumimoji="0" lang="en-US" sz="14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449304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E7DB8-B6A0-117F-219F-5E1F3EAA6787}"/>
              </a:ext>
            </a:extLst>
          </p:cNvPr>
          <p:cNvPicPr>
            <a:picLocks noChangeAspect="1"/>
          </p:cNvPicPr>
          <p:nvPr/>
        </p:nvPicPr>
        <p:blipFill>
          <a:blip r:embed="rId2"/>
          <a:stretch>
            <a:fillRect/>
          </a:stretch>
        </p:blipFill>
        <p:spPr>
          <a:xfrm>
            <a:off x="4531367" y="1228041"/>
            <a:ext cx="6769448" cy="5429529"/>
          </a:xfrm>
          <a:prstGeom prst="rect">
            <a:avLst/>
          </a:prstGeom>
        </p:spPr>
      </p:pic>
      <p:sp>
        <p:nvSpPr>
          <p:cNvPr id="4" name="Title 1">
            <a:extLst>
              <a:ext uri="{FF2B5EF4-FFF2-40B4-BE49-F238E27FC236}">
                <a16:creationId xmlns:a16="http://schemas.microsoft.com/office/drawing/2014/main" id="{541A7D0F-3128-8A94-3BAA-AF0E0315B858}"/>
              </a:ext>
            </a:extLst>
          </p:cNvPr>
          <p:cNvSpPr txBox="1">
            <a:spLocks/>
          </p:cNvSpPr>
          <p:nvPr/>
        </p:nvSpPr>
        <p:spPr>
          <a:xfrm>
            <a:off x="332317" y="425451"/>
            <a:ext cx="2532803" cy="1499143"/>
          </a:xfrm>
          <a:prstGeom prst="rect">
            <a:avLst/>
          </a:prstGeom>
        </p:spPr>
        <p:txBody>
          <a:bodyPr/>
          <a:lstStyle>
            <a:lvl1pPr algn="l" rtl="0" eaLnBrk="0" fontAlgn="base" hangingPunct="0">
              <a:spcBef>
                <a:spcPct val="0"/>
              </a:spcBef>
              <a:spcAft>
                <a:spcPct val="0"/>
              </a:spcAft>
              <a:defRPr sz="2400" b="1">
                <a:solidFill>
                  <a:schemeClr val="tx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400" b="1">
                <a:solidFill>
                  <a:schemeClr val="tx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400" b="1">
                <a:solidFill>
                  <a:schemeClr val="tx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400" b="1">
                <a:solidFill>
                  <a:schemeClr val="tx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400" b="1">
                <a:solidFill>
                  <a:schemeClr val="tx1"/>
                </a:solidFill>
                <a:latin typeface="Arial" charset="0"/>
                <a:ea typeface="MS PGothic" panose="020B0600070205080204" pitchFamily="34" charset="-128"/>
                <a:cs typeface="MS PGothic" charset="0"/>
              </a:defRPr>
            </a:lvl5pPr>
            <a:lvl6pPr marL="457200" algn="l" rtl="0" fontAlgn="base">
              <a:spcBef>
                <a:spcPct val="0"/>
              </a:spcBef>
              <a:spcAft>
                <a:spcPct val="0"/>
              </a:spcAft>
              <a:defRPr sz="2800" b="1">
                <a:solidFill>
                  <a:schemeClr val="tx1"/>
                </a:solidFill>
                <a:latin typeface="Arial" charset="0"/>
                <a:ea typeface="ＭＳ Ｐゴシック" charset="0"/>
                <a:cs typeface="ＭＳ Ｐゴシック" charset="0"/>
              </a:defRPr>
            </a:lvl6pPr>
            <a:lvl7pPr marL="914400" algn="l" rtl="0" fontAlgn="base">
              <a:spcBef>
                <a:spcPct val="0"/>
              </a:spcBef>
              <a:spcAft>
                <a:spcPct val="0"/>
              </a:spcAft>
              <a:defRPr sz="2800" b="1">
                <a:solidFill>
                  <a:schemeClr val="tx1"/>
                </a:solidFill>
                <a:latin typeface="Arial" charset="0"/>
                <a:ea typeface="ＭＳ Ｐゴシック" charset="0"/>
                <a:cs typeface="ＭＳ Ｐゴシック" charset="0"/>
              </a:defRPr>
            </a:lvl7pPr>
            <a:lvl8pPr marL="1371600" algn="l" rtl="0" fontAlgn="base">
              <a:spcBef>
                <a:spcPct val="0"/>
              </a:spcBef>
              <a:spcAft>
                <a:spcPct val="0"/>
              </a:spcAft>
              <a:defRPr sz="2800" b="1">
                <a:solidFill>
                  <a:schemeClr val="tx1"/>
                </a:solidFill>
                <a:latin typeface="Arial" charset="0"/>
                <a:ea typeface="ＭＳ Ｐゴシック" charset="0"/>
                <a:cs typeface="ＭＳ Ｐゴシック" charset="0"/>
              </a:defRPr>
            </a:lvl8pPr>
            <a:lvl9pPr marL="1828800" algn="l" rtl="0" fontAlgn="base">
              <a:spcBef>
                <a:spcPct val="0"/>
              </a:spcBef>
              <a:spcAft>
                <a:spcPct val="0"/>
              </a:spcAft>
              <a:defRPr sz="2800" b="1">
                <a:solidFill>
                  <a:schemeClr val="tx1"/>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S PGothic" panose="020B0600070205080204" pitchFamily="34" charset="-128"/>
              </a:rPr>
              <a:t>EMBARK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Arial"/>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Arial"/>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S PGothic" panose="020B0600070205080204" pitchFamily="34" charset="-128"/>
              </a:rPr>
              <a:t>Adverse events</a:t>
            </a:r>
          </a:p>
        </p:txBody>
      </p:sp>
      <p:pic>
        <p:nvPicPr>
          <p:cNvPr id="6" name="Picture 5">
            <a:extLst>
              <a:ext uri="{FF2B5EF4-FFF2-40B4-BE49-F238E27FC236}">
                <a16:creationId xmlns:a16="http://schemas.microsoft.com/office/drawing/2014/main" id="{26D28DE3-A874-2C2F-2373-FD801AECB0DA}"/>
              </a:ext>
            </a:extLst>
          </p:cNvPr>
          <p:cNvPicPr>
            <a:picLocks noChangeAspect="1"/>
          </p:cNvPicPr>
          <p:nvPr/>
        </p:nvPicPr>
        <p:blipFill>
          <a:blip r:embed="rId3"/>
          <a:stretch>
            <a:fillRect/>
          </a:stretch>
        </p:blipFill>
        <p:spPr>
          <a:xfrm>
            <a:off x="4531367" y="593008"/>
            <a:ext cx="6820251" cy="635033"/>
          </a:xfrm>
          <a:prstGeom prst="rect">
            <a:avLst/>
          </a:prstGeom>
        </p:spPr>
      </p:pic>
      <p:sp>
        <p:nvSpPr>
          <p:cNvPr id="7" name="Rectangle: Rounded Corners 6">
            <a:extLst>
              <a:ext uri="{FF2B5EF4-FFF2-40B4-BE49-F238E27FC236}">
                <a16:creationId xmlns:a16="http://schemas.microsoft.com/office/drawing/2014/main" id="{6087D6F5-1939-5987-FB5B-C039D380CFE7}"/>
              </a:ext>
            </a:extLst>
          </p:cNvPr>
          <p:cNvSpPr/>
          <p:nvPr/>
        </p:nvSpPr>
        <p:spPr bwMode="auto">
          <a:xfrm>
            <a:off x="4667794" y="2013857"/>
            <a:ext cx="6633021" cy="407126"/>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Rectangle: Rounded Corners 7">
            <a:extLst>
              <a:ext uri="{FF2B5EF4-FFF2-40B4-BE49-F238E27FC236}">
                <a16:creationId xmlns:a16="http://schemas.microsoft.com/office/drawing/2014/main" id="{CF2D3365-D118-20D2-61FA-1CFF28F9E642}"/>
              </a:ext>
            </a:extLst>
          </p:cNvPr>
          <p:cNvSpPr/>
          <p:nvPr/>
        </p:nvSpPr>
        <p:spPr bwMode="auto">
          <a:xfrm>
            <a:off x="4693195" y="6237381"/>
            <a:ext cx="6633021" cy="496389"/>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Box 4">
            <a:extLst>
              <a:ext uri="{FF2B5EF4-FFF2-40B4-BE49-F238E27FC236}">
                <a16:creationId xmlns:a16="http://schemas.microsoft.com/office/drawing/2014/main" id="{B65D280D-7BAE-7D0F-726C-5B2EC43BFED9}"/>
              </a:ext>
            </a:extLst>
          </p:cNvPr>
          <p:cNvSpPr txBox="1"/>
          <p:nvPr/>
        </p:nvSpPr>
        <p:spPr>
          <a:xfrm>
            <a:off x="530124" y="5772014"/>
            <a:ext cx="28956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highlight>
                  <a:srgbClr val="FFFFFF"/>
                </a:highlight>
                <a:uLnTx/>
                <a:uFillTx/>
                <a:latin typeface="BlinkMacSystemFont"/>
                <a:ea typeface="ＭＳ Ｐゴシック"/>
              </a:rPr>
              <a:t>Freedland SJ et al. </a:t>
            </a:r>
            <a:r>
              <a:rPr kumimoji="0" lang="en-US" sz="1400" b="0" i="1" u="none" strike="noStrike" kern="1200" cap="none" spc="0" normalizeH="0" baseline="0" noProof="0" dirty="0">
                <a:ln>
                  <a:noFill/>
                </a:ln>
                <a:solidFill>
                  <a:srgbClr val="212121"/>
                </a:solidFill>
                <a:effectLst/>
                <a:uLnTx/>
                <a:uFillTx/>
                <a:latin typeface="BlinkMacSystemFont"/>
                <a:ea typeface="ＭＳ Ｐゴシック"/>
              </a:rPr>
              <a:t>N </a:t>
            </a:r>
            <a:r>
              <a:rPr kumimoji="0" lang="en-US" sz="1400" b="0" i="1" u="none" strike="noStrike" kern="1200" cap="none" spc="0" normalizeH="0" baseline="0" noProof="0" dirty="0" err="1">
                <a:ln>
                  <a:noFill/>
                </a:ln>
                <a:solidFill>
                  <a:srgbClr val="212121"/>
                </a:solidFill>
                <a:effectLst/>
                <a:uLnTx/>
                <a:uFillTx/>
                <a:latin typeface="BlinkMacSystemFont"/>
                <a:ea typeface="ＭＳ Ｐゴシック"/>
              </a:rPr>
              <a:t>Engl</a:t>
            </a:r>
            <a:r>
              <a:rPr kumimoji="0" lang="en-US" sz="1400" b="0" i="1" u="none" strike="noStrike" kern="1200" cap="none" spc="0" normalizeH="0" baseline="0" noProof="0" dirty="0">
                <a:ln>
                  <a:noFill/>
                </a:ln>
                <a:solidFill>
                  <a:srgbClr val="212121"/>
                </a:solidFill>
                <a:effectLst/>
                <a:uLnTx/>
                <a:uFillTx/>
                <a:latin typeface="BlinkMacSystemFont"/>
                <a:ea typeface="ＭＳ Ｐゴシック"/>
              </a:rPr>
              <a:t> J Med</a:t>
            </a:r>
            <a:r>
              <a:rPr kumimoji="0" lang="en-US" sz="1400" b="0" i="0" u="none" strike="noStrike" kern="1200" cap="none" spc="0" normalizeH="0" baseline="0" noProof="0" dirty="0">
                <a:ln>
                  <a:noFill/>
                </a:ln>
                <a:solidFill>
                  <a:srgbClr val="212121"/>
                </a:solidFill>
                <a:effectLst/>
                <a:highlight>
                  <a:srgbClr val="FFFFFF"/>
                </a:highlight>
                <a:uLnTx/>
                <a:uFillTx/>
                <a:latin typeface="BlinkMacSystemFont"/>
                <a:ea typeface="ＭＳ Ｐゴシック"/>
              </a:rPr>
              <a:t>. 2023;389(16):1453-1465. </a:t>
            </a:r>
            <a:endParaRPr kumimoji="0" lang="en-US" sz="14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2671729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A951F-7650-8982-C2FF-A1468F0C86CC}"/>
              </a:ext>
            </a:extLst>
          </p:cNvPr>
          <p:cNvSpPr>
            <a:spLocks noGrp="1"/>
          </p:cNvSpPr>
          <p:nvPr>
            <p:ph type="title"/>
          </p:nvPr>
        </p:nvSpPr>
        <p:spPr/>
        <p:txBody>
          <a:bodyPr/>
          <a:lstStyle/>
          <a:p>
            <a:r>
              <a:rPr lang="en-US" dirty="0"/>
              <a:t>PRESTO primary endpoint</a:t>
            </a:r>
          </a:p>
        </p:txBody>
      </p:sp>
      <p:pic>
        <p:nvPicPr>
          <p:cNvPr id="4" name="Picture 3">
            <a:extLst>
              <a:ext uri="{FF2B5EF4-FFF2-40B4-BE49-F238E27FC236}">
                <a16:creationId xmlns:a16="http://schemas.microsoft.com/office/drawing/2014/main" id="{1C31398F-CF0B-7664-5AB0-A6EDB223DF55}"/>
              </a:ext>
            </a:extLst>
          </p:cNvPr>
          <p:cNvPicPr>
            <a:picLocks noChangeAspect="1"/>
          </p:cNvPicPr>
          <p:nvPr/>
        </p:nvPicPr>
        <p:blipFill>
          <a:blip r:embed="rId2"/>
          <a:stretch>
            <a:fillRect/>
          </a:stretch>
        </p:blipFill>
        <p:spPr>
          <a:xfrm>
            <a:off x="4610464" y="305293"/>
            <a:ext cx="7546035" cy="3123707"/>
          </a:xfrm>
          <a:prstGeom prst="rect">
            <a:avLst/>
          </a:prstGeom>
        </p:spPr>
      </p:pic>
      <p:pic>
        <p:nvPicPr>
          <p:cNvPr id="6" name="Picture 5">
            <a:extLst>
              <a:ext uri="{FF2B5EF4-FFF2-40B4-BE49-F238E27FC236}">
                <a16:creationId xmlns:a16="http://schemas.microsoft.com/office/drawing/2014/main" id="{D90670B4-FC73-1FBB-33DC-AFF331AA4F3E}"/>
              </a:ext>
            </a:extLst>
          </p:cNvPr>
          <p:cNvPicPr>
            <a:picLocks noChangeAspect="1"/>
          </p:cNvPicPr>
          <p:nvPr/>
        </p:nvPicPr>
        <p:blipFill>
          <a:blip r:embed="rId3"/>
          <a:stretch>
            <a:fillRect/>
          </a:stretch>
        </p:blipFill>
        <p:spPr>
          <a:xfrm>
            <a:off x="4831174" y="3644577"/>
            <a:ext cx="7028509" cy="2991654"/>
          </a:xfrm>
          <a:prstGeom prst="rect">
            <a:avLst/>
          </a:prstGeom>
        </p:spPr>
      </p:pic>
      <p:sp>
        <p:nvSpPr>
          <p:cNvPr id="7" name="TextBox 6">
            <a:extLst>
              <a:ext uri="{FF2B5EF4-FFF2-40B4-BE49-F238E27FC236}">
                <a16:creationId xmlns:a16="http://schemas.microsoft.com/office/drawing/2014/main" id="{08EAF065-05F2-0C3E-8276-72244FDE46CC}"/>
              </a:ext>
            </a:extLst>
          </p:cNvPr>
          <p:cNvSpPr txBox="1"/>
          <p:nvPr/>
        </p:nvSpPr>
        <p:spPr>
          <a:xfrm>
            <a:off x="332317" y="1672046"/>
            <a:ext cx="376071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PSA PFS </a:t>
            </a:r>
            <a:r>
              <a:rPr kumimoji="0" lang="en-US" sz="1800" b="0" i="0" u="none" strike="noStrike" kern="1200" cap="none" spc="0" normalizeH="0" baseline="0" noProof="0" dirty="0">
                <a:ln>
                  <a:noFill/>
                </a:ln>
                <a:solidFill>
                  <a:srgbClr val="000000"/>
                </a:solidFill>
                <a:effectLst/>
                <a:uLnTx/>
                <a:uFillTx/>
                <a:latin typeface="Arial"/>
                <a:ea typeface="ＭＳ Ｐゴシック"/>
              </a:rPr>
              <a:t>for ADT +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Apa</a:t>
            </a:r>
            <a:r>
              <a:rPr kumimoji="0" lang="en-US" sz="1800" b="0" i="0" u="none" strike="noStrike" kern="1200" cap="none" spc="0" normalizeH="0" baseline="0" noProof="0" dirty="0">
                <a:ln>
                  <a:noFill/>
                </a:ln>
                <a:solidFill>
                  <a:srgbClr val="000000"/>
                </a:solidFill>
                <a:effectLst/>
                <a:uLnTx/>
                <a:uFillTx/>
                <a:latin typeface="Arial"/>
                <a:ea typeface="ＭＳ Ｐゴシック"/>
              </a:rPr>
              <a:t> vs ADT (A) and triplet vs ADT (B)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Time to testosterone recovery &gt;150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ADT +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Apa</a:t>
            </a:r>
            <a:r>
              <a:rPr kumimoji="0" lang="en-US" sz="1800" b="0" i="0" u="none" strike="noStrike" kern="1200" cap="none" spc="0" normalizeH="0" baseline="0" noProof="0" dirty="0">
                <a:ln>
                  <a:noFill/>
                </a:ln>
                <a:solidFill>
                  <a:srgbClr val="000000"/>
                </a:solidFill>
                <a:effectLst/>
                <a:uLnTx/>
                <a:uFillTx/>
                <a:latin typeface="Arial"/>
                <a:ea typeface="ＭＳ Ｐゴシック"/>
              </a:rPr>
              <a:t> (5.7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mo</a:t>
            </a:r>
            <a:r>
              <a:rPr kumimoji="0" lang="en-US" sz="1800" b="0" i="0" u="none" strike="noStrike" kern="1200" cap="none" spc="0" normalizeH="0" baseline="0" noProof="0" dirty="0">
                <a:ln>
                  <a:noFill/>
                </a:ln>
                <a:solidFill>
                  <a:srgbClr val="000000"/>
                </a:solidFill>
                <a:effectLst/>
                <a:uLnTx/>
                <a:uFillTx/>
                <a:latin typeface="Arial"/>
                <a:ea typeface="ＭＳ Ｐゴシック"/>
              </a:rPr>
              <a:t>) vs ADT (5.1 months)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Longer with triplet (6.9 months)</a:t>
            </a:r>
          </a:p>
        </p:txBody>
      </p:sp>
      <p:sp>
        <p:nvSpPr>
          <p:cNvPr id="8" name="TextBox 7">
            <a:extLst>
              <a:ext uri="{FF2B5EF4-FFF2-40B4-BE49-F238E27FC236}">
                <a16:creationId xmlns:a16="http://schemas.microsoft.com/office/drawing/2014/main" id="{A4460683-BB14-79EF-C012-E3F1A7E89299}"/>
              </a:ext>
            </a:extLst>
          </p:cNvPr>
          <p:cNvSpPr txBox="1"/>
          <p:nvPr/>
        </p:nvSpPr>
        <p:spPr>
          <a:xfrm>
            <a:off x="332317" y="5001288"/>
            <a:ext cx="34762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Aggarwal R et al. J Clin Onc  2024; 42:1114-23</a:t>
            </a:r>
          </a:p>
        </p:txBody>
      </p:sp>
    </p:spTree>
    <p:extLst>
      <p:ext uri="{BB962C8B-B14F-4D97-AF65-F5344CB8AC3E}">
        <p14:creationId xmlns:p14="http://schemas.microsoft.com/office/powerpoint/2010/main" val="3515637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a:extLst>
              <a:ext uri="{FF2B5EF4-FFF2-40B4-BE49-F238E27FC236}">
                <a16:creationId xmlns:a16="http://schemas.microsoft.com/office/drawing/2014/main" id="{6A065C5A-9512-21F2-E9F6-3B4894416B74}"/>
              </a:ext>
            </a:extLst>
          </p:cNvPr>
          <p:cNvSpPr>
            <a:spLocks noGrp="1" noChangeArrowheads="1"/>
          </p:cNvSpPr>
          <p:nvPr>
            <p:ph type="title"/>
          </p:nvPr>
        </p:nvSpPr>
        <p:spPr/>
        <p:txBody>
          <a:bodyPr/>
          <a:lstStyle/>
          <a:p>
            <a:r>
              <a:rPr lang="en-US" altLang="en-US"/>
              <a:t>Treatment options in m0 CRPC</a:t>
            </a:r>
          </a:p>
        </p:txBody>
      </p:sp>
      <p:graphicFrame>
        <p:nvGraphicFramePr>
          <p:cNvPr id="5" name="Content Placeholder 4">
            <a:extLst>
              <a:ext uri="{FF2B5EF4-FFF2-40B4-BE49-F238E27FC236}">
                <a16:creationId xmlns:a16="http://schemas.microsoft.com/office/drawing/2014/main" id="{DB5DEDEE-268D-A680-6111-07721A4B7B75}"/>
              </a:ext>
            </a:extLst>
          </p:cNvPr>
          <p:cNvGraphicFramePr>
            <a:graphicFrameLocks noGrp="1"/>
          </p:cNvGraphicFramePr>
          <p:nvPr>
            <p:ph idx="1"/>
          </p:nvPr>
        </p:nvGraphicFramePr>
        <p:xfrm>
          <a:off x="1699545" y="1502569"/>
          <a:ext cx="9097270" cy="3789363"/>
        </p:xfrm>
        <a:graphic>
          <a:graphicData uri="http://schemas.openxmlformats.org/drawingml/2006/table">
            <a:tbl>
              <a:tblPr firstRow="1" bandRow="1">
                <a:tableStyleId>{5C22544A-7EE6-4342-B048-85BDC9FD1C3A}</a:tableStyleId>
              </a:tblPr>
              <a:tblGrid>
                <a:gridCol w="1632362">
                  <a:extLst>
                    <a:ext uri="{9D8B030D-6E8A-4147-A177-3AD203B41FA5}">
                      <a16:colId xmlns:a16="http://schemas.microsoft.com/office/drawing/2014/main" val="20000"/>
                    </a:ext>
                  </a:extLst>
                </a:gridCol>
                <a:gridCol w="1994224">
                  <a:extLst>
                    <a:ext uri="{9D8B030D-6E8A-4147-A177-3AD203B41FA5}">
                      <a16:colId xmlns:a16="http://schemas.microsoft.com/office/drawing/2014/main" val="20001"/>
                    </a:ext>
                  </a:extLst>
                </a:gridCol>
                <a:gridCol w="2735342">
                  <a:extLst>
                    <a:ext uri="{9D8B030D-6E8A-4147-A177-3AD203B41FA5}">
                      <a16:colId xmlns:a16="http://schemas.microsoft.com/office/drawing/2014/main" val="20002"/>
                    </a:ext>
                  </a:extLst>
                </a:gridCol>
                <a:gridCol w="2735342">
                  <a:extLst>
                    <a:ext uri="{9D8B030D-6E8A-4147-A177-3AD203B41FA5}">
                      <a16:colId xmlns:a16="http://schemas.microsoft.com/office/drawing/2014/main" val="20003"/>
                    </a:ext>
                  </a:extLst>
                </a:gridCol>
              </a:tblGrid>
              <a:tr h="822985">
                <a:tc>
                  <a:txBody>
                    <a:bodyPr/>
                    <a:lstStyle/>
                    <a:p>
                      <a:r>
                        <a:rPr lang="en-US" sz="1600" dirty="0">
                          <a:solidFill>
                            <a:schemeClr val="accent2"/>
                          </a:solidFill>
                        </a:rPr>
                        <a:t>Study Name</a:t>
                      </a:r>
                    </a:p>
                    <a:p>
                      <a:r>
                        <a:rPr lang="en-US" sz="1600" dirty="0">
                          <a:solidFill>
                            <a:schemeClr val="accent2"/>
                          </a:solidFill>
                        </a:rPr>
                        <a:t>Agent</a:t>
                      </a:r>
                    </a:p>
                  </a:txBody>
                  <a:tcPr marL="91444" marR="91444" marT="45696" marB="45696"/>
                </a:tc>
                <a:tc>
                  <a:txBody>
                    <a:bodyPr/>
                    <a:lstStyle/>
                    <a:p>
                      <a:r>
                        <a:rPr lang="en-US" sz="1600" dirty="0">
                          <a:solidFill>
                            <a:schemeClr val="accent2"/>
                          </a:solidFill>
                        </a:rPr>
                        <a:t>SPARTAN</a:t>
                      </a:r>
                    </a:p>
                    <a:p>
                      <a:r>
                        <a:rPr lang="en-US" sz="1600" dirty="0">
                          <a:solidFill>
                            <a:schemeClr val="accent2"/>
                          </a:solidFill>
                        </a:rPr>
                        <a:t>Apalutamide</a:t>
                      </a:r>
                    </a:p>
                    <a:p>
                      <a:r>
                        <a:rPr lang="en-US" sz="1600" dirty="0">
                          <a:solidFill>
                            <a:schemeClr val="accent2"/>
                          </a:solidFill>
                        </a:rPr>
                        <a:t>240 mg daily</a:t>
                      </a:r>
                    </a:p>
                  </a:txBody>
                  <a:tcPr marL="91444" marR="91444" marT="45696" marB="45696"/>
                </a:tc>
                <a:tc>
                  <a:txBody>
                    <a:bodyPr/>
                    <a:lstStyle/>
                    <a:p>
                      <a:r>
                        <a:rPr lang="en-US" sz="1600" dirty="0">
                          <a:solidFill>
                            <a:schemeClr val="accent2"/>
                          </a:solidFill>
                        </a:rPr>
                        <a:t>PROSPER</a:t>
                      </a:r>
                    </a:p>
                    <a:p>
                      <a:r>
                        <a:rPr lang="en-US" sz="1600" dirty="0">
                          <a:solidFill>
                            <a:schemeClr val="accent2"/>
                          </a:solidFill>
                        </a:rPr>
                        <a:t>Enzalutamide</a:t>
                      </a:r>
                    </a:p>
                    <a:p>
                      <a:r>
                        <a:rPr lang="en-US" sz="1600" dirty="0">
                          <a:solidFill>
                            <a:schemeClr val="accent2"/>
                          </a:solidFill>
                        </a:rPr>
                        <a:t>160 mg daily</a:t>
                      </a:r>
                    </a:p>
                  </a:txBody>
                  <a:tcPr marL="91444" marR="91444" marT="45696" marB="45696"/>
                </a:tc>
                <a:tc>
                  <a:txBody>
                    <a:bodyPr/>
                    <a:lstStyle/>
                    <a:p>
                      <a:r>
                        <a:rPr lang="en-US" sz="1600" dirty="0">
                          <a:solidFill>
                            <a:schemeClr val="accent2"/>
                          </a:solidFill>
                        </a:rPr>
                        <a:t>ARAMIS</a:t>
                      </a:r>
                    </a:p>
                    <a:p>
                      <a:r>
                        <a:rPr lang="en-US" sz="1600" dirty="0">
                          <a:solidFill>
                            <a:schemeClr val="accent2"/>
                          </a:solidFill>
                        </a:rPr>
                        <a:t>Darolutamide</a:t>
                      </a:r>
                    </a:p>
                    <a:p>
                      <a:r>
                        <a:rPr lang="en-US" sz="1600" dirty="0">
                          <a:solidFill>
                            <a:schemeClr val="accent2"/>
                          </a:solidFill>
                        </a:rPr>
                        <a:t>600 mg BID</a:t>
                      </a:r>
                    </a:p>
                  </a:txBody>
                  <a:tcPr marL="91444" marR="91444" marT="45696" marB="45696"/>
                </a:tc>
                <a:extLst>
                  <a:ext uri="{0D108BD9-81ED-4DB2-BD59-A6C34878D82A}">
                    <a16:rowId xmlns:a16="http://schemas.microsoft.com/office/drawing/2014/main" val="10000"/>
                  </a:ext>
                </a:extLst>
              </a:tr>
              <a:tr h="370644">
                <a:tc>
                  <a:txBody>
                    <a:bodyPr/>
                    <a:lstStyle/>
                    <a:p>
                      <a:r>
                        <a:rPr lang="en-US" sz="1600" dirty="0"/>
                        <a:t>Design</a:t>
                      </a:r>
                    </a:p>
                  </a:txBody>
                  <a:tcPr marL="91444" marR="91444" marT="45696" marB="45696"/>
                </a:tc>
                <a:tc>
                  <a:txBody>
                    <a:bodyPr/>
                    <a:lstStyle/>
                    <a:p>
                      <a:r>
                        <a:rPr lang="en-US" sz="1600" dirty="0"/>
                        <a:t>2:1 </a:t>
                      </a:r>
                      <a:r>
                        <a:rPr lang="en-US" sz="1600" dirty="0" err="1"/>
                        <a:t>apa</a:t>
                      </a:r>
                      <a:r>
                        <a:rPr lang="en-US" sz="1600" dirty="0"/>
                        <a:t>/placebo</a:t>
                      </a:r>
                    </a:p>
                  </a:txBody>
                  <a:tcPr marL="91444" marR="91444" marT="45696" marB="45696"/>
                </a:tc>
                <a:tc>
                  <a:txBody>
                    <a:bodyPr/>
                    <a:lstStyle/>
                    <a:p>
                      <a:r>
                        <a:rPr lang="en-US" sz="1600" dirty="0"/>
                        <a:t>2:1 </a:t>
                      </a:r>
                      <a:r>
                        <a:rPr lang="en-US" sz="1600" dirty="0" err="1"/>
                        <a:t>enza</a:t>
                      </a:r>
                      <a:r>
                        <a:rPr lang="en-US" sz="1600" dirty="0"/>
                        <a:t>/placebo</a:t>
                      </a:r>
                    </a:p>
                  </a:txBody>
                  <a:tcPr marL="91444" marR="91444" marT="45696" marB="45696"/>
                </a:tc>
                <a:tc>
                  <a:txBody>
                    <a:bodyPr/>
                    <a:lstStyle/>
                    <a:p>
                      <a:r>
                        <a:rPr lang="en-US" sz="1600" dirty="0"/>
                        <a:t>2:1 </a:t>
                      </a:r>
                      <a:r>
                        <a:rPr lang="en-US" sz="1600" dirty="0" err="1"/>
                        <a:t>daro</a:t>
                      </a:r>
                      <a:r>
                        <a:rPr lang="en-US" sz="1600" dirty="0"/>
                        <a:t>/placebo</a:t>
                      </a:r>
                    </a:p>
                  </a:txBody>
                  <a:tcPr marL="91444" marR="91444" marT="45696" marB="45696"/>
                </a:tc>
                <a:extLst>
                  <a:ext uri="{0D108BD9-81ED-4DB2-BD59-A6C34878D82A}">
                    <a16:rowId xmlns:a16="http://schemas.microsoft.com/office/drawing/2014/main" val="10001"/>
                  </a:ext>
                </a:extLst>
              </a:tr>
              <a:tr h="370644">
                <a:tc>
                  <a:txBody>
                    <a:bodyPr/>
                    <a:lstStyle/>
                    <a:p>
                      <a:r>
                        <a:rPr lang="en-US" sz="1600" dirty="0"/>
                        <a:t>Number of </a:t>
                      </a:r>
                      <a:r>
                        <a:rPr lang="en-US" sz="1600" dirty="0" err="1"/>
                        <a:t>pts</a:t>
                      </a:r>
                      <a:endParaRPr lang="en-US" sz="1600" dirty="0"/>
                    </a:p>
                  </a:txBody>
                  <a:tcPr marL="91444" marR="91444" marT="45696" marB="45696"/>
                </a:tc>
                <a:tc>
                  <a:txBody>
                    <a:bodyPr/>
                    <a:lstStyle/>
                    <a:p>
                      <a:r>
                        <a:rPr lang="en-US" sz="1600" dirty="0"/>
                        <a:t>1207</a:t>
                      </a:r>
                    </a:p>
                  </a:txBody>
                  <a:tcPr marL="91444" marR="91444" marT="45696" marB="45696"/>
                </a:tc>
                <a:tc>
                  <a:txBody>
                    <a:bodyPr/>
                    <a:lstStyle/>
                    <a:p>
                      <a:r>
                        <a:rPr lang="en-US" sz="1600" dirty="0"/>
                        <a:t>1401</a:t>
                      </a:r>
                    </a:p>
                  </a:txBody>
                  <a:tcPr marL="91444" marR="91444" marT="45696" marB="45696"/>
                </a:tc>
                <a:tc>
                  <a:txBody>
                    <a:bodyPr/>
                    <a:lstStyle/>
                    <a:p>
                      <a:r>
                        <a:rPr lang="en-US" sz="1600" dirty="0"/>
                        <a:t>1509</a:t>
                      </a:r>
                    </a:p>
                  </a:txBody>
                  <a:tcPr marL="91444" marR="91444" marT="45696" marB="45696"/>
                </a:tc>
                <a:extLst>
                  <a:ext uri="{0D108BD9-81ED-4DB2-BD59-A6C34878D82A}">
                    <a16:rowId xmlns:a16="http://schemas.microsoft.com/office/drawing/2014/main" val="10002"/>
                  </a:ext>
                </a:extLst>
              </a:tr>
              <a:tr h="822985">
                <a:tc>
                  <a:txBody>
                    <a:bodyPr/>
                    <a:lstStyle/>
                    <a:p>
                      <a:r>
                        <a:rPr lang="en-US" sz="1600" dirty="0"/>
                        <a:t>Inclusion:</a:t>
                      </a:r>
                    </a:p>
                  </a:txBody>
                  <a:tcPr marL="91444" marR="91444" marT="45696" marB="45696"/>
                </a:tc>
                <a:tc>
                  <a:txBody>
                    <a:bodyPr/>
                    <a:lstStyle/>
                    <a:p>
                      <a:r>
                        <a:rPr lang="en-US" sz="1600" dirty="0"/>
                        <a:t>PSA DT &lt;10 </a:t>
                      </a:r>
                      <a:r>
                        <a:rPr lang="en-US" sz="1600" dirty="0" err="1"/>
                        <a:t>mo</a:t>
                      </a:r>
                      <a:endParaRPr lang="en-US" sz="1600" dirty="0"/>
                    </a:p>
                    <a:p>
                      <a:r>
                        <a:rPr lang="en-US" sz="1600" dirty="0"/>
                        <a:t>Pelvic LN &lt;2 cm OK</a:t>
                      </a:r>
                    </a:p>
                  </a:txBody>
                  <a:tcPr marL="91444" marR="91444" marT="45696" marB="45696"/>
                </a:tc>
                <a:tc>
                  <a:txBody>
                    <a:bodyPr/>
                    <a:lstStyle/>
                    <a:p>
                      <a:r>
                        <a:rPr lang="en-US" sz="1600" dirty="0"/>
                        <a:t>PSA DT </a:t>
                      </a:r>
                      <a:r>
                        <a:rPr lang="en-US" sz="1600" u="sng" dirty="0"/>
                        <a:t>&lt;</a:t>
                      </a:r>
                      <a:r>
                        <a:rPr lang="en-US" sz="1600" dirty="0"/>
                        <a:t>10 </a:t>
                      </a:r>
                      <a:r>
                        <a:rPr lang="en-US" sz="1600" dirty="0" err="1"/>
                        <a:t>mo</a:t>
                      </a:r>
                      <a:endParaRPr lang="en-US" sz="1600" dirty="0"/>
                    </a:p>
                    <a:p>
                      <a:r>
                        <a:rPr lang="en-US" sz="1600" dirty="0"/>
                        <a:t>--</a:t>
                      </a:r>
                    </a:p>
                    <a:p>
                      <a:r>
                        <a:rPr lang="en-US" sz="1600" dirty="0" err="1"/>
                        <a:t>bPSA</a:t>
                      </a:r>
                      <a:r>
                        <a:rPr lang="en-US" sz="1600" dirty="0"/>
                        <a:t> </a:t>
                      </a:r>
                      <a:r>
                        <a:rPr lang="en-US" sz="1600" u="sng" dirty="0"/>
                        <a:t>&gt;</a:t>
                      </a:r>
                      <a:r>
                        <a:rPr lang="en-US" sz="1600" u="none" dirty="0"/>
                        <a:t>2</a:t>
                      </a:r>
                      <a:endParaRPr lang="en-US" sz="1600" dirty="0"/>
                    </a:p>
                  </a:txBody>
                  <a:tcPr marL="91444" marR="91444" marT="45696" marB="45696"/>
                </a:tc>
                <a:tc>
                  <a:txBody>
                    <a:bodyPr/>
                    <a:lstStyle/>
                    <a:p>
                      <a:r>
                        <a:rPr lang="en-US" sz="1600" dirty="0"/>
                        <a:t>PSA DT </a:t>
                      </a:r>
                      <a:r>
                        <a:rPr lang="en-US" sz="1600" u="sng" dirty="0"/>
                        <a:t>&lt;</a:t>
                      </a:r>
                      <a:r>
                        <a:rPr lang="en-US" sz="1600" dirty="0"/>
                        <a:t>10 </a:t>
                      </a:r>
                      <a:r>
                        <a:rPr lang="en-US" sz="1600" dirty="0" err="1"/>
                        <a:t>mo</a:t>
                      </a:r>
                      <a:endParaRPr lang="en-US" sz="1600" dirty="0"/>
                    </a:p>
                    <a:p>
                      <a:r>
                        <a:rPr lang="en-US" sz="1600" dirty="0"/>
                        <a:t>Pelvic LN</a:t>
                      </a:r>
                      <a:r>
                        <a:rPr lang="en-US" sz="1600" baseline="0" dirty="0"/>
                        <a:t> &lt;2cm OK</a:t>
                      </a:r>
                      <a:endParaRPr lang="en-US" sz="1600" dirty="0"/>
                    </a:p>
                    <a:p>
                      <a:r>
                        <a:rPr lang="en-US" sz="1600" dirty="0" err="1"/>
                        <a:t>bPSA</a:t>
                      </a:r>
                      <a:r>
                        <a:rPr lang="en-US" sz="1600" baseline="0" dirty="0"/>
                        <a:t> </a:t>
                      </a:r>
                      <a:r>
                        <a:rPr lang="en-US" sz="1600" u="sng" baseline="0" dirty="0"/>
                        <a:t>&gt;</a:t>
                      </a:r>
                      <a:r>
                        <a:rPr lang="en-US" sz="1600" baseline="0" dirty="0"/>
                        <a:t>2</a:t>
                      </a:r>
                      <a:endParaRPr lang="en-US" sz="1600" dirty="0"/>
                    </a:p>
                  </a:txBody>
                  <a:tcPr marL="91444" marR="91444" marT="45696" marB="45696"/>
                </a:tc>
                <a:extLst>
                  <a:ext uri="{0D108BD9-81ED-4DB2-BD59-A6C34878D82A}">
                    <a16:rowId xmlns:a16="http://schemas.microsoft.com/office/drawing/2014/main" val="10003"/>
                  </a:ext>
                </a:extLst>
              </a:tr>
              <a:tr h="822985">
                <a:tc>
                  <a:txBody>
                    <a:bodyPr/>
                    <a:lstStyle/>
                    <a:p>
                      <a:r>
                        <a:rPr lang="en-US" sz="1600" dirty="0"/>
                        <a:t>Met</a:t>
                      </a:r>
                      <a:r>
                        <a:rPr lang="en-US" sz="1600" baseline="0" dirty="0"/>
                        <a:t> Free </a:t>
                      </a:r>
                      <a:r>
                        <a:rPr lang="en-US" sz="1600" baseline="0" dirty="0" err="1"/>
                        <a:t>Surv</a:t>
                      </a:r>
                      <a:endParaRPr lang="en-US" sz="1600" dirty="0"/>
                    </a:p>
                  </a:txBody>
                  <a:tcPr marL="91444" marR="91444" marT="45696" marB="45696"/>
                </a:tc>
                <a:tc>
                  <a:txBody>
                    <a:bodyPr/>
                    <a:lstStyle/>
                    <a:p>
                      <a:r>
                        <a:rPr lang="en-US" sz="1600" dirty="0"/>
                        <a:t>40.5 </a:t>
                      </a:r>
                      <a:r>
                        <a:rPr lang="en-US" sz="1600" dirty="0" err="1"/>
                        <a:t>mo</a:t>
                      </a:r>
                      <a:r>
                        <a:rPr lang="en-US" sz="1600" dirty="0"/>
                        <a:t> vs 16.2</a:t>
                      </a:r>
                      <a:r>
                        <a:rPr lang="en-US" sz="1600" baseline="0" dirty="0"/>
                        <a:t> placebo (HR 0.28)</a:t>
                      </a:r>
                      <a:endParaRPr lang="en-US" sz="1600" dirty="0"/>
                    </a:p>
                  </a:txBody>
                  <a:tcPr marL="91444" marR="91444" marT="45696" marB="45696"/>
                </a:tc>
                <a:tc>
                  <a:txBody>
                    <a:bodyPr/>
                    <a:lstStyle/>
                    <a:p>
                      <a:r>
                        <a:rPr lang="en-US" sz="1600" dirty="0"/>
                        <a:t>36.6 </a:t>
                      </a:r>
                      <a:r>
                        <a:rPr lang="en-US" sz="1600" dirty="0" err="1"/>
                        <a:t>mo</a:t>
                      </a:r>
                      <a:r>
                        <a:rPr lang="en-US" sz="1600" dirty="0"/>
                        <a:t> vs 14.7 placebo (HR 0.29)</a:t>
                      </a:r>
                    </a:p>
                  </a:txBody>
                  <a:tcPr marL="91444" marR="91444" marT="45696" marB="45696"/>
                </a:tc>
                <a:tc>
                  <a:txBody>
                    <a:bodyPr/>
                    <a:lstStyle/>
                    <a:p>
                      <a:r>
                        <a:rPr lang="en-US" sz="1600" dirty="0"/>
                        <a:t>40.4 </a:t>
                      </a:r>
                      <a:r>
                        <a:rPr lang="en-US" sz="1600" dirty="0" err="1"/>
                        <a:t>mo</a:t>
                      </a:r>
                      <a:r>
                        <a:rPr lang="en-US" sz="1600" dirty="0"/>
                        <a:t> </a:t>
                      </a:r>
                      <a:r>
                        <a:rPr lang="en-US" sz="1600" dirty="0" err="1"/>
                        <a:t>vs</a:t>
                      </a:r>
                      <a:r>
                        <a:rPr lang="en-US" sz="1600" dirty="0"/>
                        <a:t> 18.4 placebo (HR 0.41)</a:t>
                      </a:r>
                    </a:p>
                  </a:txBody>
                  <a:tcPr marL="91444" marR="91444" marT="45696" marB="45696"/>
                </a:tc>
                <a:extLst>
                  <a:ext uri="{0D108BD9-81ED-4DB2-BD59-A6C34878D82A}">
                    <a16:rowId xmlns:a16="http://schemas.microsoft.com/office/drawing/2014/main" val="10004"/>
                  </a:ext>
                </a:extLst>
              </a:tr>
              <a:tr h="579120">
                <a:tc>
                  <a:txBody>
                    <a:bodyPr/>
                    <a:lstStyle/>
                    <a:p>
                      <a:r>
                        <a:rPr lang="en-US" sz="1600" dirty="0"/>
                        <a:t>Discontinuation</a:t>
                      </a:r>
                    </a:p>
                  </a:txBody>
                  <a:tcPr marL="91444" marR="91444" marT="45696" marB="45696"/>
                </a:tc>
                <a:tc>
                  <a:txBody>
                    <a:bodyPr/>
                    <a:lstStyle/>
                    <a:p>
                      <a:r>
                        <a:rPr lang="en-US" sz="1600" dirty="0"/>
                        <a:t>10.6% </a:t>
                      </a:r>
                      <a:r>
                        <a:rPr lang="en-US" sz="1600" dirty="0" err="1"/>
                        <a:t>apa</a:t>
                      </a:r>
                      <a:r>
                        <a:rPr lang="en-US" sz="1600" dirty="0"/>
                        <a:t>, 7.0% placebo</a:t>
                      </a:r>
                    </a:p>
                  </a:txBody>
                  <a:tcPr marL="91444" marR="91444" marT="45696" marB="45696"/>
                </a:tc>
                <a:tc>
                  <a:txBody>
                    <a:bodyPr/>
                    <a:lstStyle/>
                    <a:p>
                      <a:r>
                        <a:rPr lang="en-US" sz="1600" dirty="0"/>
                        <a:t>9% </a:t>
                      </a:r>
                      <a:r>
                        <a:rPr lang="en-US" sz="1600" dirty="0" err="1"/>
                        <a:t>enza</a:t>
                      </a:r>
                      <a:r>
                        <a:rPr lang="en-US" sz="1600" dirty="0"/>
                        <a:t>,</a:t>
                      </a:r>
                      <a:r>
                        <a:rPr lang="en-US" sz="1600" baseline="0" dirty="0"/>
                        <a:t> 6% placebo</a:t>
                      </a:r>
                      <a:endParaRPr lang="en-US" sz="1600" dirty="0"/>
                    </a:p>
                  </a:txBody>
                  <a:tcPr marL="91444" marR="91444" marT="45696" marB="45696"/>
                </a:tc>
                <a:tc>
                  <a:txBody>
                    <a:bodyPr/>
                    <a:lstStyle/>
                    <a:p>
                      <a:r>
                        <a:rPr lang="en-US" sz="1600" dirty="0"/>
                        <a:t>8.9% </a:t>
                      </a:r>
                      <a:r>
                        <a:rPr lang="en-US" sz="1600" dirty="0" err="1"/>
                        <a:t>daro</a:t>
                      </a:r>
                      <a:r>
                        <a:rPr lang="en-US" sz="1600" dirty="0"/>
                        <a:t>, 8.7% placebo</a:t>
                      </a:r>
                    </a:p>
                  </a:txBody>
                  <a:tcPr marL="91444" marR="91444" marT="45696" marB="45696"/>
                </a:tc>
                <a:extLst>
                  <a:ext uri="{0D108BD9-81ED-4DB2-BD59-A6C34878D82A}">
                    <a16:rowId xmlns:a16="http://schemas.microsoft.com/office/drawing/2014/main" val="10005"/>
                  </a:ext>
                </a:extLst>
              </a:tr>
            </a:tbl>
          </a:graphicData>
        </a:graphic>
      </p:graphicFrame>
      <p:sp>
        <p:nvSpPr>
          <p:cNvPr id="27688" name="TextBox 4">
            <a:extLst>
              <a:ext uri="{FF2B5EF4-FFF2-40B4-BE49-F238E27FC236}">
                <a16:creationId xmlns:a16="http://schemas.microsoft.com/office/drawing/2014/main" id="{E0F29269-82ED-FD70-3F1C-49805B78C940}"/>
              </a:ext>
            </a:extLst>
          </p:cNvPr>
          <p:cNvSpPr txBox="1">
            <a:spLocks noChangeArrowheads="1"/>
          </p:cNvSpPr>
          <p:nvPr/>
        </p:nvSpPr>
        <p:spPr bwMode="auto">
          <a:xfrm>
            <a:off x="7150781" y="6017417"/>
            <a:ext cx="493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2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Tx/>
              <a:buAutoNum type="arabicPeriod"/>
              <a:tabLst/>
              <a:defRPr/>
            </a:pPr>
            <a:r>
              <a:rPr kumimoji="0" lang="en-US" altLang="en-US" sz="1600" b="1" i="0" u="none" strike="noStrike" kern="1200" cap="none" spc="0" normalizeH="0" baseline="0" noProof="0" dirty="0">
                <a:ln>
                  <a:noFill/>
                </a:ln>
                <a:solidFill>
                  <a:srgbClr val="333399"/>
                </a:solidFill>
                <a:effectLst/>
                <a:uLnTx/>
                <a:uFillTx/>
                <a:latin typeface="Arial" panose="020B0604020202020204" pitchFamily="34" charset="0"/>
                <a:ea typeface="MS PGothic" panose="020B0600070205080204" pitchFamily="34" charset="-128"/>
              </a:rPr>
              <a:t>Smith MR et al. NEJM 2018; 378:1408-1418</a:t>
            </a:r>
          </a:p>
          <a:p>
            <a:pPr marL="342900" marR="0" lvl="0" indent="-342900" algn="l" defTabSz="914400" rtl="0" eaLnBrk="1" fontAlgn="auto" latinLnBrk="0" hangingPunct="1">
              <a:lnSpc>
                <a:spcPct val="100000"/>
              </a:lnSpc>
              <a:spcBef>
                <a:spcPct val="0"/>
              </a:spcBef>
              <a:spcAft>
                <a:spcPts val="0"/>
              </a:spcAft>
              <a:buClrTx/>
              <a:buSzTx/>
              <a:buFontTx/>
              <a:buAutoNum type="arabicPeriod"/>
              <a:tabLst/>
              <a:defRPr/>
            </a:pPr>
            <a:r>
              <a:rPr kumimoji="0" lang="en-US" altLang="en-US" sz="1600" b="1" i="0" u="none" strike="noStrike" kern="1200" cap="none" spc="0" normalizeH="0" baseline="0" noProof="0" dirty="0">
                <a:ln>
                  <a:noFill/>
                </a:ln>
                <a:solidFill>
                  <a:srgbClr val="333399"/>
                </a:solidFill>
                <a:effectLst/>
                <a:uLnTx/>
                <a:uFillTx/>
                <a:latin typeface="Arial" panose="020B0604020202020204" pitchFamily="34" charset="0"/>
                <a:ea typeface="MS PGothic" panose="020B0600070205080204" pitchFamily="34" charset="-128"/>
              </a:rPr>
              <a:t>Hussain M et al. NEJM 2018; 378:2465-74</a:t>
            </a:r>
          </a:p>
          <a:p>
            <a:pPr marL="342900" marR="0" lvl="0" indent="-342900" algn="l" defTabSz="914400" rtl="0" eaLnBrk="1" fontAlgn="auto" latinLnBrk="0" hangingPunct="1">
              <a:lnSpc>
                <a:spcPct val="100000"/>
              </a:lnSpc>
              <a:spcBef>
                <a:spcPct val="0"/>
              </a:spcBef>
              <a:spcAft>
                <a:spcPts val="0"/>
              </a:spcAft>
              <a:buClrTx/>
              <a:buSzTx/>
              <a:buFontTx/>
              <a:buAutoNum type="arabicPeriod"/>
              <a:tabLst/>
              <a:defRPr/>
            </a:pPr>
            <a:r>
              <a:rPr kumimoji="0" lang="en-US" altLang="en-US" sz="1600" b="1" i="0" u="none" strike="noStrike" kern="1200" cap="none" spc="0" normalizeH="0" baseline="0" noProof="0" dirty="0" err="1">
                <a:ln>
                  <a:noFill/>
                </a:ln>
                <a:solidFill>
                  <a:srgbClr val="333399"/>
                </a:solidFill>
                <a:effectLst/>
                <a:uLnTx/>
                <a:uFillTx/>
                <a:latin typeface="Arial" panose="020B0604020202020204" pitchFamily="34" charset="0"/>
                <a:ea typeface="MS PGothic" panose="020B0600070205080204" pitchFamily="34" charset="-128"/>
              </a:rPr>
              <a:t>Fizazi</a:t>
            </a:r>
            <a:r>
              <a:rPr kumimoji="0" lang="en-US" altLang="en-US" sz="1600" b="1" i="0" u="none" strike="noStrike" kern="1200" cap="none" spc="0" normalizeH="0" baseline="0" noProof="0" dirty="0">
                <a:ln>
                  <a:noFill/>
                </a:ln>
                <a:solidFill>
                  <a:srgbClr val="333399"/>
                </a:solidFill>
                <a:effectLst/>
                <a:uLnTx/>
                <a:uFillTx/>
                <a:latin typeface="Arial" panose="020B0604020202020204" pitchFamily="34" charset="0"/>
                <a:ea typeface="MS PGothic" panose="020B0600070205080204" pitchFamily="34" charset="-128"/>
              </a:rPr>
              <a:t> K et al. NEJM 2019; 380:1235-46 </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lue line&#10;&#10;Description automatically generated">
            <a:extLst>
              <a:ext uri="{FF2B5EF4-FFF2-40B4-BE49-F238E27FC236}">
                <a16:creationId xmlns:a16="http://schemas.microsoft.com/office/drawing/2014/main" id="{CD65FBE3-6363-2A75-4A65-41F253905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404" y="1255190"/>
            <a:ext cx="1739900" cy="482600"/>
          </a:xfrm>
          <a:prstGeom prst="rect">
            <a:avLst/>
          </a:prstGeom>
        </p:spPr>
      </p:pic>
      <p:sp>
        <p:nvSpPr>
          <p:cNvPr id="2" name="Title 1">
            <a:extLst>
              <a:ext uri="{FF2B5EF4-FFF2-40B4-BE49-F238E27FC236}">
                <a16:creationId xmlns:a16="http://schemas.microsoft.com/office/drawing/2014/main" id="{CA037813-D2A7-BECA-0568-4B128EF54CB6}"/>
              </a:ext>
            </a:extLst>
          </p:cNvPr>
          <p:cNvSpPr>
            <a:spLocks noGrp="1"/>
          </p:cNvSpPr>
          <p:nvPr>
            <p:ph type="title"/>
          </p:nvPr>
        </p:nvSpPr>
        <p:spPr/>
        <p:txBody>
          <a:bodyPr/>
          <a:lstStyle/>
          <a:p>
            <a:r>
              <a:rPr lang="en-US" dirty="0"/>
              <a:t>Long-term results from </a:t>
            </a:r>
            <a:r>
              <a:rPr lang="en-US" dirty="0" err="1"/>
              <a:t>nmCRPC</a:t>
            </a:r>
            <a:r>
              <a:rPr lang="en-US" dirty="0"/>
              <a:t> trials: SPARTAN (apalutamide)</a:t>
            </a:r>
          </a:p>
        </p:txBody>
      </p:sp>
      <p:pic>
        <p:nvPicPr>
          <p:cNvPr id="4" name="Picture 3">
            <a:extLst>
              <a:ext uri="{FF2B5EF4-FFF2-40B4-BE49-F238E27FC236}">
                <a16:creationId xmlns:a16="http://schemas.microsoft.com/office/drawing/2014/main" id="{78703F06-BADB-2B2E-9BCD-3A2E2FBFC9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3100" y="1573775"/>
            <a:ext cx="5832355" cy="4312119"/>
          </a:xfrm>
          <a:prstGeom prst="rect">
            <a:avLst/>
          </a:prstGeom>
        </p:spPr>
      </p:pic>
      <p:pic>
        <p:nvPicPr>
          <p:cNvPr id="6" name="Picture 5">
            <a:extLst>
              <a:ext uri="{FF2B5EF4-FFF2-40B4-BE49-F238E27FC236}">
                <a16:creationId xmlns:a16="http://schemas.microsoft.com/office/drawing/2014/main" id="{EBD648F5-6C16-2D4B-1816-FD11EB3133A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166547" y="1281567"/>
            <a:ext cx="6068272" cy="4896533"/>
          </a:xfrm>
          <a:prstGeom prst="rect">
            <a:avLst/>
          </a:prstGeom>
        </p:spPr>
      </p:pic>
      <p:sp>
        <p:nvSpPr>
          <p:cNvPr id="7" name="TextBox 6">
            <a:extLst>
              <a:ext uri="{FF2B5EF4-FFF2-40B4-BE49-F238E27FC236}">
                <a16:creationId xmlns:a16="http://schemas.microsoft.com/office/drawing/2014/main" id="{7568F878-AD2F-93BA-D2C6-C7EF9337755E}"/>
              </a:ext>
            </a:extLst>
          </p:cNvPr>
          <p:cNvSpPr txBox="1"/>
          <p:nvPr/>
        </p:nvSpPr>
        <p:spPr>
          <a:xfrm>
            <a:off x="5743852" y="6347534"/>
            <a:ext cx="50425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ＭＳ Ｐゴシック"/>
              </a:rPr>
              <a:t>Oudard</a:t>
            </a:r>
            <a:r>
              <a:rPr kumimoji="0" lang="en-US" sz="1800" b="0" i="0" u="none" strike="noStrike" kern="1200" cap="none" spc="0" normalizeH="0" baseline="0" noProof="0" dirty="0">
                <a:ln>
                  <a:noFill/>
                </a:ln>
                <a:solidFill>
                  <a:srgbClr val="000000"/>
                </a:solidFill>
                <a:effectLst/>
                <a:uLnTx/>
                <a:uFillTx/>
                <a:latin typeface="Arial"/>
                <a:ea typeface="ＭＳ Ｐゴシック"/>
              </a:rPr>
              <a:t> S et al.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Eur</a:t>
            </a:r>
            <a:r>
              <a:rPr kumimoji="0" lang="en-US" sz="1800" b="0" i="0" u="none" strike="noStrike" kern="1200" cap="none" spc="0" normalizeH="0" baseline="0" noProof="0" dirty="0">
                <a:ln>
                  <a:noFill/>
                </a:ln>
                <a:solidFill>
                  <a:srgbClr val="000000"/>
                </a:solidFill>
                <a:effectLst/>
                <a:uLnTx/>
                <a:uFillTx/>
                <a:latin typeface="Arial"/>
                <a:ea typeface="ＭＳ Ｐゴシック"/>
              </a:rPr>
              <a:t>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Urol</a:t>
            </a:r>
            <a:r>
              <a:rPr kumimoji="0" lang="en-US" sz="1800" b="0" i="0" u="none" strike="noStrike" kern="1200" cap="none" spc="0" normalizeH="0" baseline="0" noProof="0" dirty="0">
                <a:ln>
                  <a:noFill/>
                </a:ln>
                <a:solidFill>
                  <a:srgbClr val="000000"/>
                </a:solidFill>
                <a:effectLst/>
                <a:uLnTx/>
                <a:uFillTx/>
                <a:latin typeface="Arial"/>
                <a:ea typeface="ＭＳ Ｐゴシック"/>
              </a:rPr>
              <a:t> Focus 2022; 8:958-67</a:t>
            </a:r>
          </a:p>
        </p:txBody>
      </p:sp>
    </p:spTree>
    <p:extLst>
      <p:ext uri="{BB962C8B-B14F-4D97-AF65-F5344CB8AC3E}">
        <p14:creationId xmlns:p14="http://schemas.microsoft.com/office/powerpoint/2010/main" val="16055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D70C-A828-1823-5411-BCCA9FAA6843}"/>
              </a:ext>
            </a:extLst>
          </p:cNvPr>
          <p:cNvSpPr>
            <a:spLocks noGrp="1"/>
          </p:cNvSpPr>
          <p:nvPr>
            <p:ph type="title"/>
          </p:nvPr>
        </p:nvSpPr>
        <p:spPr/>
        <p:txBody>
          <a:bodyPr/>
          <a:lstStyle/>
          <a:p>
            <a:r>
              <a:rPr lang="en-US" dirty="0"/>
              <a:t>Long-term safety and tolerability of darolutamide: ARAMIS</a:t>
            </a:r>
          </a:p>
        </p:txBody>
      </p:sp>
      <p:pic>
        <p:nvPicPr>
          <p:cNvPr id="4" name="Picture 3">
            <a:extLst>
              <a:ext uri="{FF2B5EF4-FFF2-40B4-BE49-F238E27FC236}">
                <a16:creationId xmlns:a16="http://schemas.microsoft.com/office/drawing/2014/main" id="{55BE78BA-7846-F586-D31E-DA8493662C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7415" y="1378385"/>
            <a:ext cx="7100130" cy="4609940"/>
          </a:xfrm>
          <a:prstGeom prst="rect">
            <a:avLst/>
          </a:prstGeom>
        </p:spPr>
      </p:pic>
      <p:sp>
        <p:nvSpPr>
          <p:cNvPr id="5" name="TextBox 4">
            <a:extLst>
              <a:ext uri="{FF2B5EF4-FFF2-40B4-BE49-F238E27FC236}">
                <a16:creationId xmlns:a16="http://schemas.microsoft.com/office/drawing/2014/main" id="{84783131-B755-CF02-3E02-F09A1C162162}"/>
              </a:ext>
            </a:extLst>
          </p:cNvPr>
          <p:cNvSpPr txBox="1"/>
          <p:nvPr/>
        </p:nvSpPr>
        <p:spPr>
          <a:xfrm>
            <a:off x="7892249" y="2024109"/>
            <a:ext cx="351555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Very small subset of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No new safety signals emerged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No DEXA data</a:t>
            </a:r>
          </a:p>
        </p:txBody>
      </p:sp>
      <p:sp>
        <p:nvSpPr>
          <p:cNvPr id="6" name="TextBox 5">
            <a:extLst>
              <a:ext uri="{FF2B5EF4-FFF2-40B4-BE49-F238E27FC236}">
                <a16:creationId xmlns:a16="http://schemas.microsoft.com/office/drawing/2014/main" id="{091F36A7-25E3-6E97-77C0-4993D44F72F5}"/>
              </a:ext>
            </a:extLst>
          </p:cNvPr>
          <p:cNvSpPr txBox="1"/>
          <p:nvPr/>
        </p:nvSpPr>
        <p:spPr>
          <a:xfrm>
            <a:off x="5743852" y="6347534"/>
            <a:ext cx="59676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Jones RH et al. Prost Ca Prost Dis 2023; 1-4</a:t>
            </a:r>
          </a:p>
        </p:txBody>
      </p:sp>
    </p:spTree>
    <p:extLst>
      <p:ext uri="{BB962C8B-B14F-4D97-AF65-F5344CB8AC3E}">
        <p14:creationId xmlns:p14="http://schemas.microsoft.com/office/powerpoint/2010/main" val="1404878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Agarwal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228270912"/>
              </p:ext>
            </p:extLst>
          </p:nvPr>
        </p:nvGraphicFramePr>
        <p:xfrm>
          <a:off x="701040" y="1412776"/>
          <a:ext cx="10789920" cy="1043421"/>
        </p:xfrm>
        <a:graphic>
          <a:graphicData uri="http://schemas.openxmlformats.org/drawingml/2006/table">
            <a:tbl>
              <a:tblPr firstRow="1" bandRow="1">
                <a:tableStyleId>{F2DE63D5-997A-4646-A377-4702673A728D}</a:tableStyleId>
              </a:tblPr>
              <a:tblGrid>
                <a:gridCol w="10789920">
                  <a:extLst>
                    <a:ext uri="{9D8B030D-6E8A-4147-A177-3AD203B41FA5}">
                      <a16:colId xmlns:a16="http://schemas.microsoft.com/office/drawing/2014/main" val="20000"/>
                    </a:ext>
                  </a:extLst>
                </a:gridCol>
              </a:tblGrid>
              <a:tr h="1043421">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1501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F51B-E4FF-2D76-3300-7BA6882ECD48}"/>
              </a:ext>
            </a:extLst>
          </p:cNvPr>
          <p:cNvSpPr>
            <a:spLocks noGrp="1"/>
          </p:cNvSpPr>
          <p:nvPr>
            <p:ph type="title"/>
          </p:nvPr>
        </p:nvSpPr>
        <p:spPr/>
        <p:txBody>
          <a:bodyPr/>
          <a:lstStyle/>
          <a:p>
            <a:r>
              <a:rPr lang="en-US" dirty="0"/>
              <a:t>Bone health in </a:t>
            </a:r>
            <a:r>
              <a:rPr lang="en-US" dirty="0" err="1"/>
              <a:t>nmCRPC</a:t>
            </a:r>
            <a:endParaRPr lang="en-US" dirty="0"/>
          </a:p>
        </p:txBody>
      </p:sp>
      <p:pic>
        <p:nvPicPr>
          <p:cNvPr id="4" name="Picture 3">
            <a:extLst>
              <a:ext uri="{FF2B5EF4-FFF2-40B4-BE49-F238E27FC236}">
                <a16:creationId xmlns:a16="http://schemas.microsoft.com/office/drawing/2014/main" id="{4D15D1A4-EF58-CBFF-A8DA-32C4F4F9AD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32317" y="1461730"/>
            <a:ext cx="6649374" cy="1967270"/>
          </a:xfrm>
          <a:prstGeom prst="rect">
            <a:avLst/>
          </a:prstGeom>
        </p:spPr>
      </p:pic>
      <p:sp>
        <p:nvSpPr>
          <p:cNvPr id="5" name="TextBox 4">
            <a:extLst>
              <a:ext uri="{FF2B5EF4-FFF2-40B4-BE49-F238E27FC236}">
                <a16:creationId xmlns:a16="http://schemas.microsoft.com/office/drawing/2014/main" id="{C8C32BA3-810F-E361-36CD-E5B338152332}"/>
              </a:ext>
            </a:extLst>
          </p:cNvPr>
          <p:cNvSpPr txBox="1"/>
          <p:nvPr/>
        </p:nvSpPr>
        <p:spPr>
          <a:xfrm>
            <a:off x="752085" y="3720874"/>
            <a:ext cx="354219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Management strategies: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Vitamin D +/- Calcium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Exercise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Regular screening by DEXA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Bone support agents </a:t>
            </a:r>
          </a:p>
        </p:txBody>
      </p:sp>
      <p:pic>
        <p:nvPicPr>
          <p:cNvPr id="9" name="Picture 8">
            <a:extLst>
              <a:ext uri="{FF2B5EF4-FFF2-40B4-BE49-F238E27FC236}">
                <a16:creationId xmlns:a16="http://schemas.microsoft.com/office/drawing/2014/main" id="{C607092A-EC83-B641-7B03-CAC11907F96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981691" y="1332749"/>
            <a:ext cx="5155247" cy="4969233"/>
          </a:xfrm>
          <a:prstGeom prst="rect">
            <a:avLst/>
          </a:prstGeom>
        </p:spPr>
      </p:pic>
      <p:sp>
        <p:nvSpPr>
          <p:cNvPr id="10" name="TextBox 9">
            <a:extLst>
              <a:ext uri="{FF2B5EF4-FFF2-40B4-BE49-F238E27FC236}">
                <a16:creationId xmlns:a16="http://schemas.microsoft.com/office/drawing/2014/main" id="{82051D89-09BE-9A09-3F54-A5B0D05BBF9F}"/>
              </a:ext>
            </a:extLst>
          </p:cNvPr>
          <p:cNvSpPr txBox="1"/>
          <p:nvPr/>
        </p:nvSpPr>
        <p:spPr>
          <a:xfrm>
            <a:off x="7288567" y="6356412"/>
            <a:ext cx="3799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Arial"/>
                <a:ea typeface="ＭＳ Ｐゴシック"/>
              </a:rPr>
              <a:t>Poon Y et al. BJUI 2018; 121:17-28</a:t>
            </a:r>
          </a:p>
        </p:txBody>
      </p:sp>
      <p:sp>
        <p:nvSpPr>
          <p:cNvPr id="11" name="TextBox 10">
            <a:extLst>
              <a:ext uri="{FF2B5EF4-FFF2-40B4-BE49-F238E27FC236}">
                <a16:creationId xmlns:a16="http://schemas.microsoft.com/office/drawing/2014/main" id="{B9639641-59EC-D26E-546A-A27373C7465E}"/>
              </a:ext>
            </a:extLst>
          </p:cNvPr>
          <p:cNvSpPr txBox="1"/>
          <p:nvPr/>
        </p:nvSpPr>
        <p:spPr>
          <a:xfrm>
            <a:off x="332317" y="5396270"/>
            <a:ext cx="4381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Arial"/>
                <a:ea typeface="ＭＳ Ｐゴシック"/>
              </a:rPr>
              <a:t>Hussain A et al. PCAN 2021; 24:290-300</a:t>
            </a:r>
          </a:p>
        </p:txBody>
      </p:sp>
    </p:spTree>
    <p:extLst>
      <p:ext uri="{BB962C8B-B14F-4D97-AF65-F5344CB8AC3E}">
        <p14:creationId xmlns:p14="http://schemas.microsoft.com/office/powerpoint/2010/main" val="1718442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0793-76F8-3679-3480-4E80917FD2BB}"/>
              </a:ext>
            </a:extLst>
          </p:cNvPr>
          <p:cNvSpPr>
            <a:spLocks noGrp="1"/>
          </p:cNvSpPr>
          <p:nvPr>
            <p:ph type="title"/>
          </p:nvPr>
        </p:nvSpPr>
        <p:spPr/>
        <p:txBody>
          <a:bodyPr/>
          <a:lstStyle/>
          <a:p>
            <a:r>
              <a:rPr lang="en-US" dirty="0"/>
              <a:t>Long-term analysis from PROSPER: PSA nadir associated with benefit</a:t>
            </a:r>
          </a:p>
        </p:txBody>
      </p:sp>
      <p:pic>
        <p:nvPicPr>
          <p:cNvPr id="4" name="Picture 3">
            <a:extLst>
              <a:ext uri="{FF2B5EF4-FFF2-40B4-BE49-F238E27FC236}">
                <a16:creationId xmlns:a16="http://schemas.microsoft.com/office/drawing/2014/main" id="{04C9F492-4B0B-F292-3905-0F36716F06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22757" y="1424230"/>
            <a:ext cx="4947046" cy="3209840"/>
          </a:xfrm>
          <a:prstGeom prst="rect">
            <a:avLst/>
          </a:prstGeom>
        </p:spPr>
      </p:pic>
      <p:sp>
        <p:nvSpPr>
          <p:cNvPr id="5" name="TextBox 4">
            <a:extLst>
              <a:ext uri="{FF2B5EF4-FFF2-40B4-BE49-F238E27FC236}">
                <a16:creationId xmlns:a16="http://schemas.microsoft.com/office/drawing/2014/main" id="{E6B351A8-A145-781E-9528-459AFF733D8E}"/>
              </a:ext>
            </a:extLst>
          </p:cNvPr>
          <p:cNvSpPr txBox="1"/>
          <p:nvPr/>
        </p:nvSpPr>
        <p:spPr>
          <a:xfrm>
            <a:off x="186431" y="2396971"/>
            <a:ext cx="267217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Other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nmCRPC</a:t>
            </a:r>
            <a:r>
              <a:rPr kumimoji="0" lang="en-US" sz="1800" b="0" i="0" u="none" strike="noStrike" kern="1200" cap="none" spc="0" normalizeH="0" baseline="0" noProof="0" dirty="0">
                <a:ln>
                  <a:noFill/>
                </a:ln>
                <a:solidFill>
                  <a:srgbClr val="000000"/>
                </a:solidFill>
                <a:effectLst/>
                <a:uLnTx/>
                <a:uFillTx/>
                <a:latin typeface="Arial"/>
                <a:ea typeface="ＭＳ Ｐゴシック"/>
              </a:rPr>
              <a:t> trials have also shown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No known intervention for those with inadequate PSA nadir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pic>
        <p:nvPicPr>
          <p:cNvPr id="7" name="Picture 6">
            <a:extLst>
              <a:ext uri="{FF2B5EF4-FFF2-40B4-BE49-F238E27FC236}">
                <a16:creationId xmlns:a16="http://schemas.microsoft.com/office/drawing/2014/main" id="{3E0E60D2-A727-E8E0-1C20-0295AE46F3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044134" y="3379663"/>
            <a:ext cx="4896179" cy="3318921"/>
          </a:xfrm>
          <a:prstGeom prst="rect">
            <a:avLst/>
          </a:prstGeom>
        </p:spPr>
      </p:pic>
      <p:sp>
        <p:nvSpPr>
          <p:cNvPr id="8" name="TextBox 7">
            <a:extLst>
              <a:ext uri="{FF2B5EF4-FFF2-40B4-BE49-F238E27FC236}">
                <a16:creationId xmlns:a16="http://schemas.microsoft.com/office/drawing/2014/main" id="{78425F85-444D-9F9A-E5E1-1B98C67D8936}"/>
              </a:ext>
            </a:extLst>
          </p:cNvPr>
          <p:cNvSpPr txBox="1"/>
          <p:nvPr/>
        </p:nvSpPr>
        <p:spPr>
          <a:xfrm>
            <a:off x="186431" y="5642533"/>
            <a:ext cx="50425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Hussain M et al. J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Urol</a:t>
            </a:r>
            <a:r>
              <a:rPr kumimoji="0" lang="en-US" sz="1800" b="0" i="0" u="none" strike="noStrike" kern="1200" cap="none" spc="0" normalizeH="0" baseline="0" noProof="0" dirty="0">
                <a:ln>
                  <a:noFill/>
                </a:ln>
                <a:solidFill>
                  <a:srgbClr val="000000"/>
                </a:solidFill>
                <a:effectLst/>
                <a:uLnTx/>
                <a:uFillTx/>
                <a:latin typeface="Arial"/>
                <a:ea typeface="ＭＳ Ｐゴシック"/>
              </a:rPr>
              <a:t> 2023; 209:532-9</a:t>
            </a:r>
          </a:p>
        </p:txBody>
      </p:sp>
    </p:spTree>
    <p:extLst>
      <p:ext uri="{BB962C8B-B14F-4D97-AF65-F5344CB8AC3E}">
        <p14:creationId xmlns:p14="http://schemas.microsoft.com/office/powerpoint/2010/main" val="1496327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5D6D-E0A0-35E9-F810-AB967EA0B9B2}"/>
              </a:ext>
            </a:extLst>
          </p:cNvPr>
          <p:cNvSpPr>
            <a:spLocks noGrp="1"/>
          </p:cNvSpPr>
          <p:nvPr>
            <p:ph type="title"/>
          </p:nvPr>
        </p:nvSpPr>
        <p:spPr/>
        <p:txBody>
          <a:bodyPr/>
          <a:lstStyle/>
          <a:p>
            <a:r>
              <a:rPr lang="en-US" dirty="0"/>
              <a:t>Alternative approaches to systemic management: use PSMA PET </a:t>
            </a:r>
            <a:r>
              <a:rPr lang="en-US" dirty="0">
                <a:sym typeface="Wingdings" panose="05000000000000000000" pitchFamily="2" charset="2"/>
              </a:rPr>
              <a:t></a:t>
            </a:r>
            <a:r>
              <a:rPr lang="en-US" dirty="0"/>
              <a:t> MDT</a:t>
            </a:r>
          </a:p>
        </p:txBody>
      </p:sp>
      <p:pic>
        <p:nvPicPr>
          <p:cNvPr id="4" name="Picture 3">
            <a:extLst>
              <a:ext uri="{FF2B5EF4-FFF2-40B4-BE49-F238E27FC236}">
                <a16:creationId xmlns:a16="http://schemas.microsoft.com/office/drawing/2014/main" id="{B7A0F199-7D28-4016-EDAE-417B79576371}"/>
              </a:ext>
            </a:extLst>
          </p:cNvPr>
          <p:cNvPicPr>
            <a:picLocks noChangeAspect="1"/>
          </p:cNvPicPr>
          <p:nvPr/>
        </p:nvPicPr>
        <p:blipFill>
          <a:blip r:embed="rId2"/>
          <a:stretch>
            <a:fillRect/>
          </a:stretch>
        </p:blipFill>
        <p:spPr>
          <a:xfrm>
            <a:off x="2636668" y="1349308"/>
            <a:ext cx="8945732" cy="4997704"/>
          </a:xfrm>
          <a:prstGeom prst="rect">
            <a:avLst/>
          </a:prstGeom>
        </p:spPr>
      </p:pic>
      <p:sp>
        <p:nvSpPr>
          <p:cNvPr id="5" name="TextBox 4">
            <a:extLst>
              <a:ext uri="{FF2B5EF4-FFF2-40B4-BE49-F238E27FC236}">
                <a16:creationId xmlns:a16="http://schemas.microsoft.com/office/drawing/2014/main" id="{E6556A99-BB55-C9E7-CC20-B28024278F66}"/>
              </a:ext>
            </a:extLst>
          </p:cNvPr>
          <p:cNvSpPr txBox="1"/>
          <p:nvPr/>
        </p:nvSpPr>
        <p:spPr>
          <a:xfrm>
            <a:off x="248575" y="1731146"/>
            <a:ext cx="216615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No OS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For some men delaying ADT is a goal</a:t>
            </a:r>
          </a:p>
        </p:txBody>
      </p:sp>
      <p:sp>
        <p:nvSpPr>
          <p:cNvPr id="3" name="Rectangle 2">
            <a:extLst>
              <a:ext uri="{FF2B5EF4-FFF2-40B4-BE49-F238E27FC236}">
                <a16:creationId xmlns:a16="http://schemas.microsoft.com/office/drawing/2014/main" id="{4E379830-CA67-8366-B742-371EF13D9333}"/>
              </a:ext>
            </a:extLst>
          </p:cNvPr>
          <p:cNvSpPr/>
          <p:nvPr/>
        </p:nvSpPr>
        <p:spPr bwMode="auto">
          <a:xfrm>
            <a:off x="4893733" y="6206067"/>
            <a:ext cx="2980267" cy="140945"/>
          </a:xfrm>
          <a:prstGeom prst="rect">
            <a:avLst/>
          </a:prstGeom>
          <a:solidFill>
            <a:srgbClr val="EBEB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80568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D1A8-3239-6472-1960-AD144983F7C6}"/>
              </a:ext>
            </a:extLst>
          </p:cNvPr>
          <p:cNvSpPr>
            <a:spLocks noGrp="1"/>
          </p:cNvSpPr>
          <p:nvPr>
            <p:ph type="title"/>
          </p:nvPr>
        </p:nvSpPr>
        <p:spPr/>
        <p:txBody>
          <a:bodyPr/>
          <a:lstStyle/>
          <a:p>
            <a:r>
              <a:rPr lang="en-US" dirty="0"/>
              <a:t>Ongoing phase 3 trials: ARASTEP</a:t>
            </a:r>
          </a:p>
        </p:txBody>
      </p:sp>
      <p:pic>
        <p:nvPicPr>
          <p:cNvPr id="4" name="Picture 3">
            <a:extLst>
              <a:ext uri="{FF2B5EF4-FFF2-40B4-BE49-F238E27FC236}">
                <a16:creationId xmlns:a16="http://schemas.microsoft.com/office/drawing/2014/main" id="{4CA5180B-F451-9EAB-B513-C676FEB94BA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791"/>
          <a:stretch/>
        </p:blipFill>
        <p:spPr>
          <a:xfrm>
            <a:off x="130520" y="1513113"/>
            <a:ext cx="9148529" cy="4646291"/>
          </a:xfrm>
          <a:prstGeom prst="rect">
            <a:avLst/>
          </a:prstGeom>
        </p:spPr>
      </p:pic>
      <p:sp>
        <p:nvSpPr>
          <p:cNvPr id="5" name="TextBox 4">
            <a:extLst>
              <a:ext uri="{FF2B5EF4-FFF2-40B4-BE49-F238E27FC236}">
                <a16:creationId xmlns:a16="http://schemas.microsoft.com/office/drawing/2014/main" id="{1596FE20-015B-B28A-642D-016A40718317}"/>
              </a:ext>
            </a:extLst>
          </p:cNvPr>
          <p:cNvSpPr txBox="1"/>
          <p:nvPr/>
        </p:nvSpPr>
        <p:spPr>
          <a:xfrm>
            <a:off x="9387431" y="2015231"/>
            <a:ext cx="267404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Addresses the unmet need of PSMA PET+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ＭＳ Ｐゴシック"/>
              </a:rPr>
              <a:t>TiP</a:t>
            </a:r>
            <a:r>
              <a:rPr kumimoji="0" lang="en-US" sz="1800" b="0" i="0" u="none" strike="noStrike" kern="1200" cap="none" spc="0" normalizeH="0" baseline="0" noProof="0" dirty="0">
                <a:ln>
                  <a:noFill/>
                </a:ln>
                <a:solidFill>
                  <a:srgbClr val="000000"/>
                </a:solidFill>
                <a:effectLst/>
                <a:uLnTx/>
                <a:uFillTx/>
                <a:latin typeface="Arial"/>
                <a:ea typeface="ＭＳ Ｐゴシック"/>
              </a:rPr>
              <a:t> poster ASCO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Chehrazi-Raffle et al</a:t>
            </a:r>
          </a:p>
        </p:txBody>
      </p:sp>
    </p:spTree>
    <p:extLst>
      <p:ext uri="{BB962C8B-B14F-4D97-AF65-F5344CB8AC3E}">
        <p14:creationId xmlns:p14="http://schemas.microsoft.com/office/powerpoint/2010/main" val="3334287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EFA1-1743-F459-AB5F-275969F82AEA}"/>
              </a:ext>
            </a:extLst>
          </p:cNvPr>
          <p:cNvSpPr>
            <a:spLocks noGrp="1"/>
          </p:cNvSpPr>
          <p:nvPr>
            <p:ph type="title"/>
          </p:nvPr>
        </p:nvSpPr>
        <p:spPr/>
        <p:txBody>
          <a:bodyPr/>
          <a:lstStyle/>
          <a:p>
            <a:r>
              <a:rPr lang="en-US" dirty="0"/>
              <a:t>Ongoing trials in the BCR space</a:t>
            </a:r>
          </a:p>
        </p:txBody>
      </p:sp>
      <p:graphicFrame>
        <p:nvGraphicFramePr>
          <p:cNvPr id="3" name="Table 2">
            <a:extLst>
              <a:ext uri="{FF2B5EF4-FFF2-40B4-BE49-F238E27FC236}">
                <a16:creationId xmlns:a16="http://schemas.microsoft.com/office/drawing/2014/main" id="{1F9A07F7-81B3-99B5-20AA-6F9570E2149E}"/>
              </a:ext>
            </a:extLst>
          </p:cNvPr>
          <p:cNvGraphicFramePr>
            <a:graphicFrameLocks noGrp="1"/>
          </p:cNvGraphicFramePr>
          <p:nvPr/>
        </p:nvGraphicFramePr>
        <p:xfrm>
          <a:off x="899503" y="2160934"/>
          <a:ext cx="10244828" cy="2936240"/>
        </p:xfrm>
        <a:graphic>
          <a:graphicData uri="http://schemas.openxmlformats.org/drawingml/2006/table">
            <a:tbl>
              <a:tblPr firstRow="1" bandRow="1">
                <a:tableStyleId>{5C22544A-7EE6-4342-B048-85BDC9FD1C3A}</a:tableStyleId>
              </a:tblPr>
              <a:tblGrid>
                <a:gridCol w="1802167">
                  <a:extLst>
                    <a:ext uri="{9D8B030D-6E8A-4147-A177-3AD203B41FA5}">
                      <a16:colId xmlns:a16="http://schemas.microsoft.com/office/drawing/2014/main" val="2139335004"/>
                    </a:ext>
                  </a:extLst>
                </a:gridCol>
                <a:gridCol w="878601">
                  <a:extLst>
                    <a:ext uri="{9D8B030D-6E8A-4147-A177-3AD203B41FA5}">
                      <a16:colId xmlns:a16="http://schemas.microsoft.com/office/drawing/2014/main" val="4098453097"/>
                    </a:ext>
                  </a:extLst>
                </a:gridCol>
                <a:gridCol w="2574248">
                  <a:extLst>
                    <a:ext uri="{9D8B030D-6E8A-4147-A177-3AD203B41FA5}">
                      <a16:colId xmlns:a16="http://schemas.microsoft.com/office/drawing/2014/main" val="3895326145"/>
                    </a:ext>
                  </a:extLst>
                </a:gridCol>
                <a:gridCol w="2494906">
                  <a:extLst>
                    <a:ext uri="{9D8B030D-6E8A-4147-A177-3AD203B41FA5}">
                      <a16:colId xmlns:a16="http://schemas.microsoft.com/office/drawing/2014/main" val="2939351302"/>
                    </a:ext>
                  </a:extLst>
                </a:gridCol>
                <a:gridCol w="2494906">
                  <a:extLst>
                    <a:ext uri="{9D8B030D-6E8A-4147-A177-3AD203B41FA5}">
                      <a16:colId xmlns:a16="http://schemas.microsoft.com/office/drawing/2014/main" val="815528612"/>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49891884"/>
                  </a:ext>
                </a:extLst>
              </a:tr>
              <a:tr h="370840">
                <a:tc>
                  <a:txBody>
                    <a:bodyPr/>
                    <a:lstStyle/>
                    <a:p>
                      <a:r>
                        <a:rPr lang="en-US" sz="1800" b="0" i="0" kern="1200" dirty="0">
                          <a:solidFill>
                            <a:schemeClr val="dk1"/>
                          </a:solidFill>
                          <a:effectLst/>
                          <a:latin typeface="+mn-lt"/>
                          <a:ea typeface="+mn-ea"/>
                          <a:cs typeface="+mn-cs"/>
                        </a:rPr>
                        <a:t>NCT05478239</a:t>
                      </a:r>
                    </a:p>
                    <a:p>
                      <a:endParaRPr lang="en-US" dirty="0"/>
                    </a:p>
                  </a:txBody>
                  <a:tcPr/>
                </a:tc>
                <a:tc>
                  <a:txBody>
                    <a:bodyPr/>
                    <a:lstStyle/>
                    <a:p>
                      <a:r>
                        <a:rPr lang="en-US" dirty="0"/>
                        <a:t>N=30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ArtemiCoffee</a:t>
                      </a:r>
                      <a:r>
                        <a:rPr lang="en-US" dirty="0"/>
                        <a:t> in patients with rising PSA</a:t>
                      </a:r>
                    </a:p>
                  </a:txBody>
                  <a:tcPr/>
                </a:tc>
                <a:tc>
                  <a:txBody>
                    <a:bodyPr/>
                    <a:lstStyle/>
                    <a:p>
                      <a:r>
                        <a:rPr lang="en-US" dirty="0"/>
                        <a:t>PSA 50% decline in 24 weeks</a:t>
                      </a:r>
                    </a:p>
                  </a:txBody>
                  <a:tcPr/>
                </a:tc>
                <a:tc>
                  <a:txBody>
                    <a:bodyPr/>
                    <a:lstStyle/>
                    <a:p>
                      <a:r>
                        <a:rPr lang="en-US" dirty="0"/>
                        <a:t>Kentucky </a:t>
                      </a:r>
                    </a:p>
                  </a:txBody>
                  <a:tcPr/>
                </a:tc>
                <a:extLst>
                  <a:ext uri="{0D108BD9-81ED-4DB2-BD59-A6C34878D82A}">
                    <a16:rowId xmlns:a16="http://schemas.microsoft.com/office/drawing/2014/main" val="2101351277"/>
                  </a:ext>
                </a:extLst>
              </a:tr>
              <a:tr h="370840">
                <a:tc>
                  <a:txBody>
                    <a:bodyPr/>
                    <a:lstStyle/>
                    <a:p>
                      <a:r>
                        <a:rPr lang="en-US" dirty="0"/>
                        <a:t>NCT03753334</a:t>
                      </a:r>
                    </a:p>
                  </a:txBody>
                  <a:tcPr/>
                </a:tc>
                <a:tc>
                  <a:txBody>
                    <a:bodyPr/>
                    <a:lstStyle/>
                    <a:p>
                      <a:r>
                        <a:rPr lang="en-US" dirty="0"/>
                        <a:t>N=40</a:t>
                      </a:r>
                    </a:p>
                  </a:txBody>
                  <a:tcPr/>
                </a:tc>
                <a:tc>
                  <a:txBody>
                    <a:bodyPr/>
                    <a:lstStyle/>
                    <a:p>
                      <a:r>
                        <a:rPr lang="en-US" dirty="0"/>
                        <a:t>EPA (LCn3 supp)</a:t>
                      </a:r>
                    </a:p>
                  </a:txBody>
                  <a:tcPr/>
                </a:tc>
                <a:tc>
                  <a:txBody>
                    <a:bodyPr/>
                    <a:lstStyle/>
                    <a:p>
                      <a:r>
                        <a:rPr lang="en-US" dirty="0"/>
                        <a:t>Change in PSA DT</a:t>
                      </a:r>
                    </a:p>
                  </a:txBody>
                  <a:tcPr/>
                </a:tc>
                <a:tc>
                  <a:txBody>
                    <a:bodyPr/>
                    <a:lstStyle/>
                    <a:p>
                      <a:r>
                        <a:rPr lang="en-US" dirty="0"/>
                        <a:t>Quebec</a:t>
                      </a:r>
                    </a:p>
                  </a:txBody>
                  <a:tcPr/>
                </a:tc>
                <a:extLst>
                  <a:ext uri="{0D108BD9-81ED-4DB2-BD59-A6C34878D82A}">
                    <a16:rowId xmlns:a16="http://schemas.microsoft.com/office/drawing/2014/main" val="66501178"/>
                  </a:ext>
                </a:extLst>
              </a:tr>
              <a:tr h="370840">
                <a:tc>
                  <a:txBody>
                    <a:bodyPr/>
                    <a:lstStyle/>
                    <a:p>
                      <a:r>
                        <a:rPr lang="en-US" dirty="0"/>
                        <a:t>NCT04519879</a:t>
                      </a:r>
                    </a:p>
                  </a:txBody>
                  <a:tcPr/>
                </a:tc>
                <a:tc>
                  <a:txBody>
                    <a:bodyPr/>
                    <a:lstStyle/>
                    <a:p>
                      <a:r>
                        <a:rPr lang="en-US" dirty="0"/>
                        <a:t>N=66</a:t>
                      </a:r>
                    </a:p>
                  </a:txBody>
                  <a:tcPr/>
                </a:tc>
                <a:tc>
                  <a:txBody>
                    <a:bodyPr/>
                    <a:lstStyle/>
                    <a:p>
                      <a:r>
                        <a:rPr lang="en-US" dirty="0"/>
                        <a:t>White button mushroom supplement</a:t>
                      </a:r>
                    </a:p>
                  </a:txBody>
                  <a:tcPr/>
                </a:tc>
                <a:tc>
                  <a:txBody>
                    <a:bodyPr/>
                    <a:lstStyle/>
                    <a:p>
                      <a:r>
                        <a:rPr lang="en-US" dirty="0"/>
                        <a:t>Change in PSA during 48 weeks</a:t>
                      </a:r>
                    </a:p>
                  </a:txBody>
                  <a:tcPr/>
                </a:tc>
                <a:tc>
                  <a:txBody>
                    <a:bodyPr/>
                    <a:lstStyle/>
                    <a:p>
                      <a:r>
                        <a:rPr lang="en-US" dirty="0"/>
                        <a:t>COH (S. Calif)</a:t>
                      </a:r>
                    </a:p>
                  </a:txBody>
                  <a:tcPr/>
                </a:tc>
                <a:extLst>
                  <a:ext uri="{0D108BD9-81ED-4DB2-BD59-A6C34878D82A}">
                    <a16:rowId xmlns:a16="http://schemas.microsoft.com/office/drawing/2014/main" val="1158797040"/>
                  </a:ext>
                </a:extLst>
              </a:tr>
              <a:tr h="370840">
                <a:tc>
                  <a:txBody>
                    <a:bodyPr/>
                    <a:lstStyle/>
                    <a:p>
                      <a:r>
                        <a:rPr lang="en-US" dirty="0"/>
                        <a:t>NCT04114825</a:t>
                      </a:r>
                    </a:p>
                  </a:txBody>
                  <a:tcPr/>
                </a:tc>
                <a:tc>
                  <a:txBody>
                    <a:bodyPr/>
                    <a:lstStyle/>
                    <a:p>
                      <a:r>
                        <a:rPr lang="en-US" dirty="0"/>
                        <a:t>N=180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RV001V (</a:t>
                      </a:r>
                      <a:r>
                        <a:rPr lang="en-US" dirty="0" err="1"/>
                        <a:t>BRaVac</a:t>
                      </a:r>
                      <a:r>
                        <a:rPr lang="en-US" dirty="0"/>
                        <a:t>)</a:t>
                      </a:r>
                    </a:p>
                  </a:txBody>
                  <a:tcPr/>
                </a:tc>
                <a:tc>
                  <a:txBody>
                    <a:bodyPr/>
                    <a:lstStyle/>
                    <a:p>
                      <a:r>
                        <a:rPr lang="en-US" dirty="0"/>
                        <a:t>Time to PSA progression</a:t>
                      </a:r>
                    </a:p>
                  </a:txBody>
                  <a:tcPr/>
                </a:tc>
                <a:tc>
                  <a:txBody>
                    <a:bodyPr/>
                    <a:lstStyle/>
                    <a:p>
                      <a:r>
                        <a:rPr lang="en-US" dirty="0"/>
                        <a:t>Completed accrual, awaiting results</a:t>
                      </a:r>
                    </a:p>
                  </a:txBody>
                  <a:tcPr/>
                </a:tc>
                <a:extLst>
                  <a:ext uri="{0D108BD9-81ED-4DB2-BD59-A6C34878D82A}">
                    <a16:rowId xmlns:a16="http://schemas.microsoft.com/office/drawing/2014/main" val="3644648023"/>
                  </a:ext>
                </a:extLst>
              </a:tr>
            </a:tbl>
          </a:graphicData>
        </a:graphic>
      </p:graphicFrame>
    </p:spTree>
    <p:extLst>
      <p:ext uri="{BB962C8B-B14F-4D97-AF65-F5344CB8AC3E}">
        <p14:creationId xmlns:p14="http://schemas.microsoft.com/office/powerpoint/2010/main" val="293187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D2D1AD-C037-CA2F-8F6A-1EA683D24B3A}"/>
              </a:ext>
            </a:extLst>
          </p:cNvPr>
          <p:cNvSpPr txBox="1">
            <a:spLocks/>
          </p:cNvSpPr>
          <p:nvPr/>
        </p:nvSpPr>
        <p:spPr bwMode="auto">
          <a:xfrm>
            <a:off x="263352" y="2347472"/>
            <a:ext cx="11656800" cy="826650"/>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FF5ADB"/>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792225"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Optimizing the Management of Nonmetastatic Prostate Cancer — Dr </a:t>
            </a:r>
            <a:r>
              <a:rPr lang="en-US" sz="2500" dirty="0" err="1">
                <a:solidFill>
                  <a:schemeClr val="tx1"/>
                </a:solidFill>
              </a:rPr>
              <a:t>Dorff</a:t>
            </a: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bg1"/>
                </a:solidFill>
              </a:rPr>
              <a:t>Module 2: Evidence-Based Selection of Treatment for Metastatic Hormone-Sensitive Prostate Cancer — Dr Smith</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New Considerations with the Use of PARP Inhibitors for Metastatic Castration-Resistant Prostate Cancer (</a:t>
            </a:r>
            <a:r>
              <a:rPr lang="en-US" sz="2500" dirty="0" err="1">
                <a:solidFill>
                  <a:schemeClr val="tx1"/>
                </a:solidFill>
              </a:rPr>
              <a:t>mCRPC</a:t>
            </a:r>
            <a:r>
              <a:rPr lang="en-US" sz="2500" dirty="0">
                <a:solidFill>
                  <a:schemeClr val="tx1"/>
                </a:solidFill>
              </a:rPr>
              <a:t>) — Dr Agarwal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Role of Novel Radiopharmaceuticals for </a:t>
            </a:r>
            <a:r>
              <a:rPr lang="en-US" sz="2500" dirty="0" err="1">
                <a:solidFill>
                  <a:schemeClr val="tx1"/>
                </a:solidFill>
              </a:rPr>
              <a:t>mCRPC</a:t>
            </a:r>
            <a:r>
              <a:rPr lang="en-US" sz="2500" dirty="0">
                <a:solidFill>
                  <a:schemeClr val="tx1"/>
                </a:solidFill>
              </a:rPr>
              <a:t> — </a:t>
            </a:r>
            <a:br>
              <a:rPr lang="en-US" sz="2500" dirty="0">
                <a:solidFill>
                  <a:schemeClr val="tx1"/>
                </a:solidFill>
              </a:rPr>
            </a:br>
            <a:r>
              <a:rPr lang="en-US" sz="2500" dirty="0">
                <a:solidFill>
                  <a:schemeClr val="tx1"/>
                </a:solidFill>
              </a:rPr>
              <a:t>Dr Armstrong</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Promising Investigational Approaches for Patients with Prostate Cancer — Dr </a:t>
            </a:r>
            <a:r>
              <a:rPr lang="en-US" sz="2500" dirty="0" err="1">
                <a:solidFill>
                  <a:schemeClr val="tx1"/>
                </a:solidFill>
              </a:rPr>
              <a:t>Antonarakis</a:t>
            </a:r>
            <a:endParaRPr lang="en-US" sz="2500" dirty="0">
              <a:solidFill>
                <a:schemeClr val="tx1"/>
              </a:solidFill>
            </a:endParaRPr>
          </a:p>
        </p:txBody>
      </p:sp>
    </p:spTree>
    <p:extLst>
      <p:ext uri="{BB962C8B-B14F-4D97-AF65-F5344CB8AC3E}">
        <p14:creationId xmlns:p14="http://schemas.microsoft.com/office/powerpoint/2010/main" val="4053776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40552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Optimal selection of initial therapy for patients with </a:t>
            </a:r>
            <a:br>
              <a:rPr kumimoji="0" lang="en-US" sz="3200" b="1" i="0" u="none" strike="noStrike" kern="0" cap="none" spc="0" normalizeH="0" baseline="0" noProof="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a:ln>
                  <a:noFill/>
                </a:ln>
                <a:solidFill>
                  <a:srgbClr val="FFFFFF"/>
                </a:solidFill>
                <a:effectLst/>
                <a:uLnTx/>
                <a:uFillTx/>
                <a:latin typeface="Calibri"/>
                <a:ea typeface="MS PGothic" pitchFamily="34" charset="-128"/>
                <a:cs typeface="Calibri"/>
              </a:rPr>
              <a:t>metastatic hormone-sensitive prostate cancer </a:t>
            </a:r>
            <a:br>
              <a:rPr kumimoji="0" lang="en-US" sz="3200" b="1" i="0" u="none" strike="noStrike" kern="0" cap="none" spc="0" normalizeH="0" baseline="0" noProof="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a:ln>
                  <a:noFill/>
                </a:ln>
                <a:solidFill>
                  <a:srgbClr val="FFFFFF"/>
                </a:solidFill>
                <a:effectLst/>
                <a:uLnTx/>
                <a:uFillTx/>
                <a:latin typeface="Calibri"/>
                <a:ea typeface="MS PGothic" pitchFamily="34" charset="-128"/>
                <a:cs typeface="Calibri"/>
              </a:rPr>
              <a:t>and </a:t>
            </a: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integration of triplet therapy</a:t>
            </a:r>
          </a:p>
        </p:txBody>
      </p:sp>
      <p:sp>
        <p:nvSpPr>
          <p:cNvPr id="7" name="Title 1">
            <a:extLst>
              <a:ext uri="{FF2B5EF4-FFF2-40B4-BE49-F238E27FC236}">
                <a16:creationId xmlns:a16="http://schemas.microsoft.com/office/drawing/2014/main" id="{A21D78DE-2372-EC6C-8540-567D2CE3B8C5}"/>
              </a:ext>
            </a:extLst>
          </p:cNvPr>
          <p:cNvSpPr txBox="1">
            <a:spLocks/>
          </p:cNvSpPr>
          <p:nvPr/>
        </p:nvSpPr>
        <p:spPr bwMode="auto">
          <a:xfrm>
            <a:off x="8262430" y="4575929"/>
            <a:ext cx="337883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Gigi Chen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(Pleasant Hill, California)</a:t>
            </a:r>
          </a:p>
        </p:txBody>
      </p:sp>
      <p:pic>
        <p:nvPicPr>
          <p:cNvPr id="9" name="Picture 8" descr="A person wearing a headset and smiling&#10;&#10;Description automatically generated">
            <a:extLst>
              <a:ext uri="{FF2B5EF4-FFF2-40B4-BE49-F238E27FC236}">
                <a16:creationId xmlns:a16="http://schemas.microsoft.com/office/drawing/2014/main" id="{5965FCE2-4906-E0C3-46EE-C14C0E05A9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556" y="2608528"/>
            <a:ext cx="3378830" cy="1900592"/>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BCC2283A-9100-99D2-0FA7-982926137FE1}"/>
              </a:ext>
            </a:extLst>
          </p:cNvPr>
          <p:cNvSpPr txBox="1">
            <a:spLocks/>
          </p:cNvSpPr>
          <p:nvPr/>
        </p:nvSpPr>
        <p:spPr bwMode="auto">
          <a:xfrm>
            <a:off x="523556" y="4575929"/>
            <a:ext cx="337883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err="1">
                <a:ln>
                  <a:noFill/>
                </a:ln>
                <a:solidFill>
                  <a:srgbClr val="051F60"/>
                </a:solidFill>
                <a:effectLst/>
                <a:uLnTx/>
                <a:uFillTx/>
                <a:latin typeface="Calibri"/>
                <a:ea typeface="MS PGothic" pitchFamily="34" charset="-128"/>
                <a:cs typeface="Calibri"/>
              </a:rPr>
              <a:t>Shaachi</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 Gupta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(Lake Worth, Florida)</a:t>
            </a:r>
          </a:p>
        </p:txBody>
      </p:sp>
      <p:sp>
        <p:nvSpPr>
          <p:cNvPr id="11" name="Title 1">
            <a:extLst>
              <a:ext uri="{FF2B5EF4-FFF2-40B4-BE49-F238E27FC236}">
                <a16:creationId xmlns:a16="http://schemas.microsoft.com/office/drawing/2014/main" id="{C5ADFBC7-663F-DD00-BF78-B9B54D5A1A05}"/>
              </a:ext>
            </a:extLst>
          </p:cNvPr>
          <p:cNvSpPr txBox="1">
            <a:spLocks/>
          </p:cNvSpPr>
          <p:nvPr/>
        </p:nvSpPr>
        <p:spPr bwMode="auto">
          <a:xfrm>
            <a:off x="4392993" y="4569853"/>
            <a:ext cx="337883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Neil </a:t>
            </a:r>
            <a:r>
              <a:rPr kumimoji="0" lang="en-US" sz="2400" b="1" i="0" u="none" strike="noStrike" kern="1200" cap="none" spc="0" normalizeH="0" baseline="0" noProof="0" dirty="0" err="1">
                <a:ln>
                  <a:noFill/>
                </a:ln>
                <a:solidFill>
                  <a:srgbClr val="051F60"/>
                </a:solidFill>
                <a:effectLst/>
                <a:uLnTx/>
                <a:uFillTx/>
                <a:latin typeface="Calibri"/>
                <a:ea typeface="MS PGothic" pitchFamily="34" charset="-128"/>
                <a:cs typeface="Calibri"/>
              </a:rPr>
              <a:t>Morganstein</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(Summit, New Jersey)</a:t>
            </a:r>
          </a:p>
        </p:txBody>
      </p:sp>
      <p:pic>
        <p:nvPicPr>
          <p:cNvPr id="12" name="Picture 11" descr="A person wearing a headset&#10;&#10;Description automatically generated">
            <a:extLst>
              <a:ext uri="{FF2B5EF4-FFF2-40B4-BE49-F238E27FC236}">
                <a16:creationId xmlns:a16="http://schemas.microsoft.com/office/drawing/2014/main" id="{8C1FD31E-ED81-9744-3743-E10006AE59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2993" y="2636912"/>
            <a:ext cx="3378831" cy="1900592"/>
          </a:xfrm>
          <a:prstGeom prst="rect">
            <a:avLst/>
          </a:prstGeom>
          <a:effectLst>
            <a:outerShdw blurRad="50800" dist="38100" dir="2700000" algn="tl" rotWithShape="0">
              <a:prstClr val="black">
                <a:alpha val="40000"/>
              </a:prstClr>
            </a:outerShdw>
          </a:effectLst>
        </p:spPr>
      </p:pic>
      <p:pic>
        <p:nvPicPr>
          <p:cNvPr id="13" name="Picture 12" descr="A person sitting in a chair wearing a headset&#10;&#10;Description automatically generated">
            <a:extLst>
              <a:ext uri="{FF2B5EF4-FFF2-40B4-BE49-F238E27FC236}">
                <a16:creationId xmlns:a16="http://schemas.microsoft.com/office/drawing/2014/main" id="{82124EEA-9AC6-FBF2-2479-069B4C0BA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2431" y="2636912"/>
            <a:ext cx="3378830" cy="19005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8452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652602"/>
            <a:ext cx="10297144" cy="5016758"/>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Given they have never been evaluated head to head, is there any evidence that ADT/docetaxel/</a:t>
            </a:r>
            <a:r>
              <a:rPr kumimoji="0" lang="en-US" sz="3200" b="1" i="0" u="none" strike="noStrike" kern="1200" cap="none" spc="0" normalizeH="0" baseline="0" noProof="0" dirty="0" err="1">
                <a:ln>
                  <a:noFill/>
                </a:ln>
                <a:solidFill>
                  <a:srgbClr val="3333CC"/>
                </a:solidFill>
                <a:effectLst/>
                <a:uLnTx/>
                <a:uFillTx/>
                <a:latin typeface="Calibri"/>
                <a:ea typeface="MS PGothic" charset="0"/>
              </a:rPr>
              <a:t>darolutamide</a:t>
            </a:r>
            <a:r>
              <a:rPr kumimoji="0" lang="en-US" sz="3200" b="1" i="0" u="none" strike="noStrike" kern="1200" cap="none" spc="0" normalizeH="0" baseline="0" noProof="0" dirty="0">
                <a:ln>
                  <a:noFill/>
                </a:ln>
                <a:solidFill>
                  <a:srgbClr val="3333CC"/>
                </a:solidFill>
                <a:effectLst/>
                <a:uLnTx/>
                <a:uFillTx/>
                <a:latin typeface="Calibri"/>
                <a:ea typeface="MS PGothic" charset="0"/>
              </a:rPr>
              <a:t> is superior to ADT with an AR pathway inhibitor alone?</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For which types of patients are you prioritizing the triplet of ADT/docetaxel/</a:t>
            </a:r>
            <a:r>
              <a:rPr kumimoji="0" lang="en-US" sz="3200" b="1" i="0" u="none" strike="noStrike" kern="1200" cap="none" spc="0" normalizeH="0" baseline="0" noProof="0" dirty="0" err="1">
                <a:ln>
                  <a:noFill/>
                </a:ln>
                <a:solidFill>
                  <a:srgbClr val="3333CC"/>
                </a:solidFill>
                <a:effectLst/>
                <a:uLnTx/>
                <a:uFillTx/>
                <a:latin typeface="Calibri"/>
                <a:ea typeface="MS PGothic" charset="0"/>
              </a:rPr>
              <a:t>darolutamide</a:t>
            </a:r>
            <a:r>
              <a:rPr kumimoji="0" lang="en-US" sz="3200" b="1" i="0" u="none" strike="noStrike" kern="1200" cap="none" spc="0" normalizeH="0" baseline="0" noProof="0" dirty="0">
                <a:ln>
                  <a:noFill/>
                </a:ln>
                <a:solidFill>
                  <a:srgbClr val="3333CC"/>
                </a:solidFill>
                <a:effectLst/>
                <a:uLnTx/>
                <a:uFillTx/>
                <a:latin typeface="Calibri"/>
                <a:ea typeface="MS PGothic" charset="0"/>
              </a:rPr>
              <a:t> over other available options?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036283B5-8CB3-E203-1C53-D3CFF35EE4DC}"/>
              </a:ext>
            </a:extLst>
          </p:cNvPr>
          <p:cNvSpPr txBox="1">
            <a:spLocks/>
          </p:cNvSpPr>
          <p:nvPr/>
        </p:nvSpPr>
        <p:spPr>
          <a:xfrm>
            <a:off x="912286" y="18864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1461160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796618"/>
            <a:ext cx="10081120" cy="5016758"/>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When using ADT in combination with an AR pathway inhibitor in the hormone-sensitive metastatic setting, which agent are you most frequently utilizing?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Are you comfortable using ADT/</a:t>
            </a:r>
            <a:r>
              <a:rPr kumimoji="0" lang="en-US" sz="3200" b="1" i="0" u="none" strike="noStrike" kern="1200" cap="none" spc="0" normalizeH="0" baseline="0" noProof="0" dirty="0" err="1">
                <a:ln>
                  <a:noFill/>
                </a:ln>
                <a:solidFill>
                  <a:srgbClr val="3333CC"/>
                </a:solidFill>
                <a:effectLst/>
                <a:uLnTx/>
                <a:uFillTx/>
                <a:latin typeface="Calibri"/>
                <a:ea typeface="MS PGothic" charset="0"/>
              </a:rPr>
              <a:t>darolutamide</a:t>
            </a:r>
            <a:r>
              <a:rPr kumimoji="0" lang="en-US" sz="3200" b="1" i="0" u="none" strike="noStrike" kern="1200" cap="none" spc="0" normalizeH="0" baseline="0" noProof="0" dirty="0">
                <a:ln>
                  <a:noFill/>
                </a:ln>
                <a:solidFill>
                  <a:srgbClr val="3333CC"/>
                </a:solidFill>
                <a:effectLst/>
                <a:uLnTx/>
                <a:uFillTx/>
                <a:latin typeface="Calibri"/>
                <a:ea typeface="MS PGothic" charset="0"/>
              </a:rPr>
              <a:t> without docetaxel?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D4A5DE08-9DC9-C9C8-C80A-1577AC11896D}"/>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54459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40552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Initial treatment options for older patients; durability of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responses observed with AR inhibitors and with </a:t>
            </a:r>
            <a:r>
              <a:rPr kumimoji="0" lang="en-US" sz="3200" b="1" i="0" u="none" strike="noStrike" kern="0" cap="none" spc="0" normalizeH="0" baseline="0" noProof="0" dirty="0" err="1">
                <a:ln>
                  <a:noFill/>
                </a:ln>
                <a:solidFill>
                  <a:srgbClr val="FFFFFF"/>
                </a:solidFill>
                <a:effectLst/>
                <a:uLnTx/>
                <a:uFillTx/>
                <a:latin typeface="Calibri"/>
                <a:ea typeface="MS PGothic" pitchFamily="34" charset="-128"/>
                <a:cs typeface="Calibri"/>
              </a:rPr>
              <a:t>relugolix</a:t>
            </a:r>
            <a:endPar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pic>
        <p:nvPicPr>
          <p:cNvPr id="3" name="Picture 2" descr="A person wearing a headset&#10;&#10;Description automatically generated">
            <a:extLst>
              <a:ext uri="{FF2B5EF4-FFF2-40B4-BE49-F238E27FC236}">
                <a16:creationId xmlns:a16="http://schemas.microsoft.com/office/drawing/2014/main" id="{70D85ED8-1C8C-B7AA-5BA8-9C632231B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4616" y="2480769"/>
            <a:ext cx="5852158" cy="3291840"/>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A21D78DE-2372-EC6C-8540-567D2CE3B8C5}"/>
              </a:ext>
            </a:extLst>
          </p:cNvPr>
          <p:cNvSpPr txBox="1">
            <a:spLocks/>
          </p:cNvSpPr>
          <p:nvPr/>
        </p:nvSpPr>
        <p:spPr bwMode="auto">
          <a:xfrm>
            <a:off x="2424147" y="5772609"/>
            <a:ext cx="761460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Erik </a:t>
            </a:r>
            <a:r>
              <a:rPr kumimoji="0" lang="en-US" sz="2400" b="1" i="0" u="none" strike="noStrike" kern="1200" cap="none" spc="0" normalizeH="0" baseline="0" noProof="0" dirty="0" err="1">
                <a:ln>
                  <a:noFill/>
                </a:ln>
                <a:solidFill>
                  <a:srgbClr val="051F60"/>
                </a:solidFill>
                <a:effectLst/>
                <a:uLnTx/>
                <a:uFillTx/>
                <a:latin typeface="Calibri"/>
                <a:ea typeface="MS PGothic" pitchFamily="34" charset="-128"/>
                <a:cs typeface="Calibri"/>
              </a:rPr>
              <a:t>Rupard</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 (St George, Utah)</a:t>
            </a:r>
          </a:p>
        </p:txBody>
      </p:sp>
    </p:spTree>
    <p:extLst>
      <p:ext uri="{BB962C8B-B14F-4D97-AF65-F5344CB8AC3E}">
        <p14:creationId xmlns:p14="http://schemas.microsoft.com/office/powerpoint/2010/main" val="615301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Antonarakis</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361718428"/>
              </p:ext>
            </p:extLst>
          </p:nvPr>
        </p:nvGraphicFramePr>
        <p:xfrm>
          <a:off x="701040" y="1340769"/>
          <a:ext cx="10789920" cy="3960438"/>
        </p:xfrm>
        <a:graphic>
          <a:graphicData uri="http://schemas.openxmlformats.org/drawingml/2006/table">
            <a:tbl>
              <a:tblPr firstRow="1" bandRow="1">
                <a:tableStyleId>{F2DE63D5-997A-4646-A377-4702673A728D}</a:tableStyleId>
              </a:tblPr>
              <a:tblGrid>
                <a:gridCol w="2442632">
                  <a:extLst>
                    <a:ext uri="{9D8B030D-6E8A-4147-A177-3AD203B41FA5}">
                      <a16:colId xmlns:a16="http://schemas.microsoft.com/office/drawing/2014/main" val="20000"/>
                    </a:ext>
                  </a:extLst>
                </a:gridCol>
                <a:gridCol w="8347288">
                  <a:extLst>
                    <a:ext uri="{9D8B030D-6E8A-4147-A177-3AD203B41FA5}">
                      <a16:colId xmlns:a16="http://schemas.microsoft.com/office/drawing/2014/main" val="20001"/>
                    </a:ext>
                  </a:extLst>
                </a:gridCol>
              </a:tblGrid>
              <a:tr h="142426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Amgen Inc, AstraZeneca Pharmaceuticals LP, Bayer HealthCare Pharmaceuticals, Blue Earth Diagnostics, Curium, Janssen Biotech Inc, Merck, Pfizer Inc, Sanofi, Tango Therapeutics,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86029">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EcoR1 Capital LLC, </a:t>
                      </a:r>
                      <a:r>
                        <a:rPr lang="en-US" sz="1800" b="0" kern="1200" dirty="0" err="1">
                          <a:solidFill>
                            <a:schemeClr val="tx1"/>
                          </a:solidFill>
                          <a:effectLst/>
                          <a:latin typeface="+mn-lt"/>
                          <a:ea typeface="+mn-ea"/>
                          <a:cs typeface="+mn-cs"/>
                        </a:rPr>
                        <a:t>Hookipa</a:t>
                      </a:r>
                      <a:r>
                        <a:rPr lang="en-US" sz="1800" b="0" kern="1200" dirty="0">
                          <a:solidFill>
                            <a:schemeClr val="tx1"/>
                          </a:solidFill>
                          <a:effectLst/>
                          <a:latin typeface="+mn-lt"/>
                          <a:ea typeface="+mn-ea"/>
                          <a:cs typeface="+mn-cs"/>
                        </a:rPr>
                        <a:t> Pharma Inc, Lilly, </a:t>
                      </a:r>
                      <a:r>
                        <a:rPr lang="en-US" sz="1800" b="0" kern="1200" dirty="0" err="1">
                          <a:solidFill>
                            <a:schemeClr val="tx1"/>
                          </a:solidFill>
                          <a:effectLst/>
                          <a:latin typeface="+mn-lt"/>
                          <a:ea typeface="+mn-ea"/>
                          <a:cs typeface="+mn-cs"/>
                        </a:rPr>
                        <a:t>Menarini</a:t>
                      </a:r>
                      <a:r>
                        <a:rPr lang="en-US" sz="1800" b="0" kern="1200" dirty="0">
                          <a:solidFill>
                            <a:schemeClr val="tx1"/>
                          </a:solidFill>
                          <a:effectLst/>
                          <a:latin typeface="+mn-lt"/>
                          <a:ea typeface="+mn-ea"/>
                          <a:cs typeface="+mn-cs"/>
                        </a:rPr>
                        <a:t> Silicon Biosystems, Z-Alpha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986029">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Bayer HealthCare Pharmaceuticals, Bristol Myers Squibb, Clovis Oncology, </a:t>
                      </a:r>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 Merck, Novartis, Orion Corporation,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9471996"/>
                  </a:ext>
                </a:extLst>
              </a:tr>
              <a:tr h="564116">
                <a:tc>
                  <a:txBody>
                    <a:bodyPr/>
                    <a:lstStyle/>
                    <a:p>
                      <a:r>
                        <a:rPr lang="en-US" sz="1800" b="1" kern="1200" dirty="0">
                          <a:solidFill>
                            <a:schemeClr val="tx1"/>
                          </a:solidFill>
                          <a:effectLst/>
                          <a:latin typeface="+mn-lt"/>
                          <a:ea typeface="+mn-ea"/>
                          <a:cs typeface="+mn-cs"/>
                        </a:rPr>
                        <a:t>Patent Holder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QIAGEN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5918356"/>
                  </a:ext>
                </a:extLst>
              </a:tr>
            </a:tbl>
          </a:graphicData>
        </a:graphic>
      </p:graphicFrame>
    </p:spTree>
    <p:custDataLst>
      <p:tags r:id="rId1"/>
    </p:custDataLst>
    <p:extLst>
      <p:ext uri="{BB962C8B-B14F-4D97-AF65-F5344CB8AC3E}">
        <p14:creationId xmlns:p14="http://schemas.microsoft.com/office/powerpoint/2010/main" val="38440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40552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Cancer care in the Amish community</a:t>
            </a:r>
          </a:p>
        </p:txBody>
      </p:sp>
      <p:pic>
        <p:nvPicPr>
          <p:cNvPr id="3" name="Picture 2" descr="A person wearing a headset&#10;&#10;Description automatically generated">
            <a:extLst>
              <a:ext uri="{FF2B5EF4-FFF2-40B4-BE49-F238E27FC236}">
                <a16:creationId xmlns:a16="http://schemas.microsoft.com/office/drawing/2014/main" id="{70D85ED8-1C8C-B7AA-5BA8-9C632231B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4616" y="2480769"/>
            <a:ext cx="5852158" cy="3291840"/>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A21D78DE-2372-EC6C-8540-567D2CE3B8C5}"/>
              </a:ext>
            </a:extLst>
          </p:cNvPr>
          <p:cNvSpPr txBox="1">
            <a:spLocks/>
          </p:cNvSpPr>
          <p:nvPr/>
        </p:nvSpPr>
        <p:spPr bwMode="auto">
          <a:xfrm>
            <a:off x="2424147" y="5772609"/>
            <a:ext cx="761460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Erik </a:t>
            </a:r>
            <a:r>
              <a:rPr kumimoji="0" lang="en-US" sz="2400" b="1" i="0" u="none" strike="noStrike" kern="1200" cap="none" spc="0" normalizeH="0" baseline="0" noProof="0" dirty="0" err="1">
                <a:ln>
                  <a:noFill/>
                </a:ln>
                <a:solidFill>
                  <a:srgbClr val="051F60"/>
                </a:solidFill>
                <a:effectLst/>
                <a:uLnTx/>
                <a:uFillTx/>
                <a:latin typeface="Calibri"/>
                <a:ea typeface="MS PGothic" pitchFamily="34" charset="-128"/>
                <a:cs typeface="Calibri"/>
              </a:rPr>
              <a:t>Rupard</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 (St George, Utah)</a:t>
            </a:r>
          </a:p>
        </p:txBody>
      </p:sp>
      <p:sp>
        <p:nvSpPr>
          <p:cNvPr id="5" name="Content Placeholder 2">
            <a:extLst>
              <a:ext uri="{FF2B5EF4-FFF2-40B4-BE49-F238E27FC236}">
                <a16:creationId xmlns:a16="http://schemas.microsoft.com/office/drawing/2014/main" id="{2A2C9CDC-F563-26A7-65E5-1C4F94AEE91F}"/>
              </a:ext>
            </a:extLst>
          </p:cNvPr>
          <p:cNvSpPr txBox="1">
            <a:spLocks/>
          </p:cNvSpPr>
          <p:nvPr/>
        </p:nvSpPr>
        <p:spPr>
          <a:xfrm>
            <a:off x="0" y="5924849"/>
            <a:ext cx="11186672" cy="925702"/>
          </a:xfrm>
          <a:prstGeom prst="rect">
            <a:avLst/>
          </a:prstGeom>
          <a:solidFill>
            <a:srgbClr val="002AFA"/>
          </a:solidFill>
          <a:ln>
            <a:solidFill>
              <a:srgbClr val="0022E9"/>
            </a:solidFill>
          </a:ln>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strike="noStrike" kern="0" cap="none" spc="0" normalizeH="0" baseline="0" noProof="0" dirty="0">
                <a:ln>
                  <a:noFill/>
                </a:ln>
                <a:solidFill>
                  <a:srgbClr val="FFFFFF"/>
                </a:solidFill>
                <a:effectLst/>
                <a:uLnTx/>
                <a:uFillTx/>
                <a:latin typeface="system-ui"/>
                <a:ea typeface="MS PGothic" pitchFamily="34" charset="-128"/>
              </a:rPr>
              <a:t>To view, visit </a:t>
            </a:r>
            <a:r>
              <a:rPr kumimoji="0" lang="en-US" sz="2900" b="1" i="0" strike="noStrike" kern="0" cap="none" spc="0" normalizeH="0" baseline="0" noProof="0" dirty="0">
                <a:ln>
                  <a:noFill/>
                </a:ln>
                <a:solidFill>
                  <a:srgbClr val="FFFFFF"/>
                </a:solidFill>
                <a:effectLst/>
                <a:uLnTx/>
                <a:uFillTx/>
                <a:latin typeface="system-ui"/>
                <a:ea typeface="MS PGothic" pitchFamily="34" charset="-128"/>
                <a:hlinkClick r:id="rId4"/>
              </a:rPr>
              <a:t>https://www.ResearchToPractice.com/ASCO24Clip</a:t>
            </a:r>
            <a:endParaRPr kumimoji="0" lang="en-US" sz="2900" b="1" i="0" strike="noStrike" kern="0" cap="none" spc="0" normalizeH="0" baseline="0" noProof="0" dirty="0">
              <a:ln>
                <a:noFill/>
              </a:ln>
              <a:solidFill>
                <a:srgbClr val="FFFFFF"/>
              </a:solidFill>
              <a:effectLst/>
              <a:uLnTx/>
              <a:uFillTx/>
              <a:latin typeface="Calibri" charset="0"/>
              <a:ea typeface="MS PGothic" pitchFamily="34" charset="-128"/>
            </a:endParaRPr>
          </a:p>
        </p:txBody>
      </p:sp>
    </p:spTree>
    <p:extLst>
      <p:ext uri="{BB962C8B-B14F-4D97-AF65-F5344CB8AC3E}">
        <p14:creationId xmlns:p14="http://schemas.microsoft.com/office/powerpoint/2010/main" val="3661619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736224"/>
            <a:ext cx="10297144" cy="550920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Do you approach patients who present de novo with metastatic disease any differently than those who  experience relapse after localized therapy?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How important is volume of disease in making these decisions?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C992FD88-BE76-2F05-46F2-5288B452607D}"/>
              </a:ext>
            </a:extLst>
          </p:cNvPr>
          <p:cNvSpPr txBox="1">
            <a:spLocks/>
          </p:cNvSpPr>
          <p:nvPr/>
        </p:nvSpPr>
        <p:spPr>
          <a:xfrm>
            <a:off x="912286" y="260648"/>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2415946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descr="Cancer Center_RGB"/>
          <p:cNvPicPr>
            <a:picLocks noChangeAspect="1" noChangeArrowheads="1"/>
          </p:cNvPicPr>
          <p:nvPr/>
        </p:nvPicPr>
        <p:blipFill>
          <a:blip r:embed="rId3" cstate="print"/>
          <a:srcRect/>
          <a:stretch>
            <a:fillRect/>
          </a:stretch>
        </p:blipFill>
        <p:spPr bwMode="auto">
          <a:xfrm>
            <a:off x="3942269" y="2616413"/>
            <a:ext cx="4313113" cy="1625177"/>
          </a:xfrm>
          <a:prstGeom prst="rect">
            <a:avLst/>
          </a:prstGeom>
          <a:noFill/>
          <a:ln w="9525">
            <a:noFill/>
            <a:miter lim="800000"/>
            <a:headEnd/>
            <a:tailEnd/>
          </a:ln>
        </p:spPr>
      </p:pic>
      <p:sp>
        <p:nvSpPr>
          <p:cNvPr id="3075" name="Rectangle 3"/>
          <p:cNvSpPr>
            <a:spLocks noChangeArrowheads="1"/>
          </p:cNvSpPr>
          <p:nvPr/>
        </p:nvSpPr>
        <p:spPr bwMode="auto">
          <a:xfrm>
            <a:off x="1588" y="2616413"/>
            <a:ext cx="12188825" cy="1625177"/>
          </a:xfrm>
          <a:prstGeom prst="rect">
            <a:avLst/>
          </a:prstGeom>
          <a:solidFill>
            <a:schemeClr val="bg1"/>
          </a:solidFill>
          <a:ln w="9525">
            <a:noFill/>
            <a:miter lim="800000"/>
            <a:headEnd/>
            <a:tailEnd/>
          </a:ln>
        </p:spPr>
        <p:txBody>
          <a:bodyPr wrap="none" anchor="ctr"/>
          <a:lstStyle/>
          <a:p>
            <a:pPr defTabSz="914400"/>
            <a:endParaRPr lang="en-US" sz="4266">
              <a:solidFill>
                <a:srgbClr val="3A2B97"/>
              </a:solidFill>
              <a:latin typeface="Calibri" pitchFamily="34" charset="0"/>
              <a:ea typeface="MS PGothic" pitchFamily="34" charset="-128"/>
              <a:cs typeface="+mn-cs"/>
            </a:endParaRPr>
          </a:p>
        </p:txBody>
      </p:sp>
      <p:pic>
        <p:nvPicPr>
          <p:cNvPr id="3076" name="Picture 4"/>
          <p:cNvPicPr>
            <a:picLocks noChangeAspect="1" noChangeArrowheads="1"/>
          </p:cNvPicPr>
          <p:nvPr/>
        </p:nvPicPr>
        <p:blipFill>
          <a:blip r:embed="rId4" cstate="print"/>
          <a:srcRect/>
          <a:stretch>
            <a:fillRect/>
          </a:stretch>
        </p:blipFill>
        <p:spPr bwMode="auto">
          <a:xfrm>
            <a:off x="-304800" y="-533402"/>
            <a:ext cx="12801600" cy="8535694"/>
          </a:xfrm>
          <a:prstGeom prst="rect">
            <a:avLst/>
          </a:prstGeom>
          <a:noFill/>
          <a:ln w="9525">
            <a:noFill/>
            <a:miter lim="800000"/>
            <a:headEnd/>
            <a:tailEnd/>
          </a:ln>
        </p:spPr>
      </p:pic>
      <p:sp>
        <p:nvSpPr>
          <p:cNvPr id="3077" name="Rectangle 5"/>
          <p:cNvSpPr>
            <a:spLocks noChangeArrowheads="1"/>
          </p:cNvSpPr>
          <p:nvPr/>
        </p:nvSpPr>
        <p:spPr bwMode="auto">
          <a:xfrm>
            <a:off x="3470" y="2526124"/>
            <a:ext cx="12188825" cy="2618340"/>
          </a:xfrm>
          <a:prstGeom prst="rect">
            <a:avLst/>
          </a:prstGeom>
          <a:solidFill>
            <a:schemeClr val="bg1"/>
          </a:solidFill>
          <a:ln w="9525">
            <a:solidFill>
              <a:schemeClr val="bg1"/>
            </a:solidFill>
            <a:miter lim="800000"/>
            <a:headEnd/>
            <a:tailEnd/>
          </a:ln>
        </p:spPr>
        <p:txBody>
          <a:bodyPr wrap="none" anchor="ctr"/>
          <a:lstStyle/>
          <a:p>
            <a:pPr defTabSz="914400"/>
            <a:endParaRPr lang="en-US" sz="4266">
              <a:solidFill>
                <a:srgbClr val="3A2B97"/>
              </a:solidFill>
              <a:latin typeface="Calibri" pitchFamily="34" charset="0"/>
              <a:ea typeface="MS PGothic" pitchFamily="34" charset="-128"/>
              <a:cs typeface="+mn-cs"/>
            </a:endParaRPr>
          </a:p>
        </p:txBody>
      </p:sp>
      <p:sp>
        <p:nvSpPr>
          <p:cNvPr id="3078" name="Text Box 6"/>
          <p:cNvSpPr txBox="1">
            <a:spLocks noChangeArrowheads="1"/>
          </p:cNvSpPr>
          <p:nvPr/>
        </p:nvSpPr>
        <p:spPr bwMode="auto">
          <a:xfrm>
            <a:off x="128558" y="2874932"/>
            <a:ext cx="11934891" cy="1259447"/>
          </a:xfrm>
          <a:prstGeom prst="rect">
            <a:avLst/>
          </a:prstGeom>
          <a:solidFill>
            <a:schemeClr val="bg1"/>
          </a:solidFill>
          <a:ln w="9525">
            <a:noFill/>
            <a:miter lim="800000"/>
            <a:headEnd/>
            <a:tailEnd/>
          </a:ln>
        </p:spPr>
        <p:txBody>
          <a:bodyPr>
            <a:spAutoFit/>
          </a:bodyPr>
          <a:lstStyle/>
          <a:p>
            <a:pPr algn="ctr" defTabSz="914400">
              <a:spcBef>
                <a:spcPct val="20000"/>
              </a:spcBef>
            </a:pPr>
            <a:r>
              <a:rPr lang="en-US" sz="3792" b="0" dirty="0">
                <a:solidFill>
                  <a:srgbClr val="000000"/>
                </a:solidFill>
                <a:latin typeface="Calibri" pitchFamily="34" charset="0"/>
                <a:ea typeface="MS PGothic" pitchFamily="34" charset="-128"/>
                <a:cs typeface="+mn-cs"/>
              </a:rPr>
              <a:t>Evidence-Based Selection of Treatment for Metastatic Castration-Sensitive Prostate Cancer (</a:t>
            </a:r>
            <a:r>
              <a:rPr lang="en-US" sz="3792" b="0" dirty="0" err="1">
                <a:solidFill>
                  <a:srgbClr val="000000"/>
                </a:solidFill>
                <a:latin typeface="Calibri" pitchFamily="34" charset="0"/>
                <a:ea typeface="MS PGothic" pitchFamily="34" charset="-128"/>
                <a:cs typeface="+mn-cs"/>
              </a:rPr>
              <a:t>mCSPC</a:t>
            </a:r>
            <a:r>
              <a:rPr lang="en-US" sz="3792" b="0" dirty="0">
                <a:solidFill>
                  <a:srgbClr val="000000"/>
                </a:solidFill>
                <a:latin typeface="Calibri" pitchFamily="34" charset="0"/>
                <a:ea typeface="MS PGothic" pitchFamily="34" charset="-128"/>
                <a:cs typeface="+mn-cs"/>
              </a:rPr>
              <a:t>)</a:t>
            </a:r>
          </a:p>
        </p:txBody>
      </p:sp>
      <p:pic>
        <p:nvPicPr>
          <p:cNvPr id="3079" name="Picture 7" descr="MGHCC"/>
          <p:cNvPicPr>
            <a:picLocks noChangeAspect="1" noChangeArrowheads="1"/>
          </p:cNvPicPr>
          <p:nvPr/>
        </p:nvPicPr>
        <p:blipFill>
          <a:blip r:embed="rId5" cstate="print"/>
          <a:srcRect t="20995" b="20111"/>
          <a:stretch>
            <a:fillRect/>
          </a:stretch>
        </p:blipFill>
        <p:spPr bwMode="auto">
          <a:xfrm>
            <a:off x="3470" y="4241589"/>
            <a:ext cx="12188825" cy="812588"/>
          </a:xfrm>
          <a:prstGeom prst="rect">
            <a:avLst/>
          </a:prstGeom>
          <a:noFill/>
          <a:ln w="9525">
            <a:noFill/>
            <a:miter lim="800000"/>
            <a:headEnd/>
            <a:tailEnd/>
          </a:ln>
        </p:spPr>
      </p:pic>
      <p:sp>
        <p:nvSpPr>
          <p:cNvPr id="3080" name="Rectangle 8"/>
          <p:cNvSpPr>
            <a:spLocks noChangeArrowheads="1"/>
          </p:cNvSpPr>
          <p:nvPr/>
        </p:nvSpPr>
        <p:spPr bwMode="auto">
          <a:xfrm>
            <a:off x="603712" y="5476522"/>
            <a:ext cx="11285949" cy="1186479"/>
          </a:xfrm>
          <a:prstGeom prst="rect">
            <a:avLst/>
          </a:prstGeom>
          <a:noFill/>
          <a:ln w="9525">
            <a:noFill/>
            <a:miter lim="800000"/>
            <a:headEnd/>
            <a:tailEnd/>
          </a:ln>
        </p:spPr>
        <p:txBody>
          <a:bodyPr>
            <a:spAutoFit/>
          </a:bodyPr>
          <a:lstStyle/>
          <a:p>
            <a:pPr algn="ctr" defTabSz="914400"/>
            <a:r>
              <a:rPr lang="en-GB" sz="2370" b="0" dirty="0">
                <a:solidFill>
                  <a:srgbClr val="FFFFFF"/>
                </a:solidFill>
                <a:latin typeface="Calibri" pitchFamily="34" charset="0"/>
                <a:ea typeface="MS PGothic" pitchFamily="34" charset="-128"/>
                <a:cs typeface="+mn-cs"/>
              </a:rPr>
              <a:t>Matthew R. Smith, M.D.,Ph.D.</a:t>
            </a:r>
          </a:p>
          <a:p>
            <a:pPr algn="ctr" defTabSz="914400"/>
            <a:r>
              <a:rPr lang="en-GB" sz="2370" b="0" dirty="0">
                <a:solidFill>
                  <a:srgbClr val="FFFFFF"/>
                </a:solidFill>
                <a:latin typeface="Calibri" pitchFamily="34" charset="0"/>
                <a:ea typeface="MS PGothic" pitchFamily="34" charset="-128"/>
                <a:cs typeface="+mn-cs"/>
              </a:rPr>
              <a:t>Professor of Medicine, Harvard Medical School</a:t>
            </a:r>
          </a:p>
          <a:p>
            <a:pPr algn="ctr" defTabSz="914400"/>
            <a:r>
              <a:rPr lang="en-GB" sz="2370" b="0" dirty="0">
                <a:solidFill>
                  <a:srgbClr val="FFFFFF"/>
                </a:solidFill>
                <a:latin typeface="Calibri" pitchFamily="34" charset="0"/>
                <a:ea typeface="MS PGothic" pitchFamily="34" charset="-128"/>
                <a:cs typeface="+mn-cs"/>
              </a:rPr>
              <a:t>Director, MGH Genitourinary Malignancies Program </a:t>
            </a:r>
          </a:p>
        </p:txBody>
      </p:sp>
      <p:sp>
        <p:nvSpPr>
          <p:cNvPr id="3081" name="TextBox 8"/>
          <p:cNvSpPr txBox="1">
            <a:spLocks noChangeArrowheads="1"/>
          </p:cNvSpPr>
          <p:nvPr/>
        </p:nvSpPr>
        <p:spPr bwMode="auto">
          <a:xfrm>
            <a:off x="1043661" y="1205668"/>
            <a:ext cx="184731" cy="384080"/>
          </a:xfrm>
          <a:prstGeom prst="rect">
            <a:avLst/>
          </a:prstGeom>
          <a:noFill/>
          <a:ln w="9525">
            <a:noFill/>
            <a:miter lim="800000"/>
            <a:headEnd/>
            <a:tailEnd/>
          </a:ln>
        </p:spPr>
        <p:txBody>
          <a:bodyPr wrap="none">
            <a:spAutoFit/>
          </a:bodyPr>
          <a:lstStyle/>
          <a:p>
            <a:pPr defTabSz="914400"/>
            <a:endParaRPr lang="en-US" sz="1896" b="0">
              <a:solidFill>
                <a:srgbClr val="000000"/>
              </a:solidFill>
              <a:latin typeface="Calibri" pitchFamily="34" charset="0"/>
              <a:ea typeface="MS PGothic" pitchFamily="34"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5"/>
          <p:cNvSpPr>
            <a:spLocks noChangeArrowheads="1"/>
          </p:cNvSpPr>
          <p:nvPr/>
        </p:nvSpPr>
        <p:spPr bwMode="auto">
          <a:xfrm>
            <a:off x="137030" y="6515471"/>
            <a:ext cx="6500698" cy="303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eaLnBrk="0" hangingPunct="0">
              <a:lnSpc>
                <a:spcPct val="85000"/>
              </a:lnSpc>
            </a:pPr>
            <a:r>
              <a:rPr lang="en-US" sz="1600" b="0" dirty="0">
                <a:solidFill>
                  <a:srgbClr val="000000"/>
                </a:solidFill>
                <a:latin typeface="Calibri" pitchFamily="34" charset="0"/>
                <a:ea typeface="ヒラギノ角ゴ Pro W3" charset="0"/>
                <a:cs typeface="ヒラギノ角ゴ Pro W3" charset="0"/>
              </a:rPr>
              <a:t>James ND </a:t>
            </a:r>
            <a:r>
              <a:rPr lang="en-US" sz="1600" b="0" i="1" dirty="0">
                <a:solidFill>
                  <a:srgbClr val="000000"/>
                </a:solidFill>
                <a:latin typeface="Calibri" pitchFamily="34" charset="0"/>
                <a:ea typeface="ヒラギノ角ゴ Pro W3" charset="0"/>
                <a:cs typeface="ヒラギノ角ゴ Pro W3" charset="0"/>
              </a:rPr>
              <a:t>et al </a:t>
            </a:r>
            <a:r>
              <a:rPr lang="en-US" sz="1600" b="0" dirty="0">
                <a:solidFill>
                  <a:srgbClr val="000000"/>
                </a:solidFill>
                <a:latin typeface="Calibri" pitchFamily="34" charset="0"/>
                <a:ea typeface="ヒラギノ角ゴ Pro W3" charset="0"/>
                <a:cs typeface="ヒラギノ角ゴ Pro W3" charset="0"/>
              </a:rPr>
              <a:t>(2015) </a:t>
            </a:r>
            <a:r>
              <a:rPr lang="en-US" sz="1600" b="0" dirty="0" err="1">
                <a:solidFill>
                  <a:srgbClr val="000000"/>
                </a:solidFill>
                <a:latin typeface="Calibri" pitchFamily="34" charset="0"/>
                <a:ea typeface="ヒラギノ角ゴ Pro W3" charset="0"/>
                <a:cs typeface="ヒラギノ角ゴ Pro W3" charset="0"/>
              </a:rPr>
              <a:t>Eur</a:t>
            </a:r>
            <a:r>
              <a:rPr lang="en-US" sz="1600" b="0" dirty="0">
                <a:solidFill>
                  <a:srgbClr val="000000"/>
                </a:solidFill>
                <a:latin typeface="Calibri" pitchFamily="34" charset="0"/>
                <a:ea typeface="ヒラギノ角ゴ Pro W3" charset="0"/>
                <a:cs typeface="ヒラギノ角ゴ Pro W3" charset="0"/>
              </a:rPr>
              <a:t> </a:t>
            </a:r>
            <a:r>
              <a:rPr lang="en-US" sz="1600" b="0" dirty="0" err="1">
                <a:solidFill>
                  <a:srgbClr val="000000"/>
                </a:solidFill>
                <a:latin typeface="Calibri" pitchFamily="34" charset="0"/>
                <a:ea typeface="ヒラギノ角ゴ Pro W3" charset="0"/>
                <a:cs typeface="ヒラギノ角ゴ Pro W3" charset="0"/>
              </a:rPr>
              <a:t>Urol</a:t>
            </a:r>
            <a:r>
              <a:rPr lang="en-US" sz="1600" b="0" dirty="0">
                <a:solidFill>
                  <a:srgbClr val="000000"/>
                </a:solidFill>
                <a:latin typeface="Calibri" pitchFamily="34" charset="0"/>
                <a:ea typeface="ヒラギノ角ゴ Pro W3" charset="0"/>
                <a:cs typeface="ヒラギノ角ゴ Pro W3" charset="0"/>
              </a:rPr>
              <a:t> </a:t>
            </a:r>
            <a:r>
              <a:rPr lang="nl-NL" sz="1600" b="0" dirty="0">
                <a:solidFill>
                  <a:srgbClr val="000000"/>
                </a:solidFill>
                <a:latin typeface="Calibri" pitchFamily="34" charset="0"/>
                <a:cs typeface="+mn-cs"/>
              </a:rPr>
              <a:t>67: 1028-1038</a:t>
            </a:r>
            <a:endParaRPr lang="en-US" sz="1600" b="0" dirty="0">
              <a:solidFill>
                <a:srgbClr val="000000"/>
              </a:solidFill>
              <a:latin typeface="Calibri" pitchFamily="34" charset="0"/>
              <a:ea typeface="ヒラギノ角ゴ Pro W3" charset="0"/>
              <a:cs typeface="ヒラギノ角ゴ Pro W3" charset="0"/>
            </a:endParaRPr>
          </a:p>
        </p:txBody>
      </p:sp>
      <p:sp>
        <p:nvSpPr>
          <p:cNvPr id="7" name="Rectangle 4"/>
          <p:cNvSpPr txBox="1">
            <a:spLocks noChangeArrowheads="1"/>
          </p:cNvSpPr>
          <p:nvPr/>
        </p:nvSpPr>
        <p:spPr bwMode="auto">
          <a:xfrm>
            <a:off x="588458" y="449509"/>
            <a:ext cx="11240805" cy="13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116081" tIns="58040" rIns="116081" bIns="58040" anchor="ctr"/>
          <a:lstStyle>
            <a:lvl1pPr algn="ctr" defTabSz="979488" rtl="0" eaLnBrk="0" fontAlgn="base" hangingPunct="0">
              <a:spcBef>
                <a:spcPct val="0"/>
              </a:spcBef>
              <a:spcAft>
                <a:spcPct val="0"/>
              </a:spcAft>
              <a:defRPr sz="3200" b="1">
                <a:solidFill>
                  <a:srgbClr val="67547B"/>
                </a:solidFill>
                <a:latin typeface="+mj-lt"/>
                <a:ea typeface="MS PGothic" pitchFamily="34" charset="-128"/>
                <a:cs typeface="MS PGothic" charset="0"/>
              </a:defRPr>
            </a:lvl1pPr>
            <a:lvl2pPr algn="ctr" defTabSz="979488" rtl="0" eaLnBrk="0" fontAlgn="base" hangingPunct="0">
              <a:spcBef>
                <a:spcPct val="0"/>
              </a:spcBef>
              <a:spcAft>
                <a:spcPct val="0"/>
              </a:spcAft>
              <a:defRPr sz="3200" b="1">
                <a:solidFill>
                  <a:srgbClr val="67547B"/>
                </a:solidFill>
                <a:latin typeface="Arial" charset="0"/>
                <a:ea typeface="MS PGothic" pitchFamily="34" charset="-128"/>
                <a:cs typeface="MS PGothic" charset="0"/>
              </a:defRPr>
            </a:lvl2pPr>
            <a:lvl3pPr algn="ctr" defTabSz="979488" rtl="0" eaLnBrk="0" fontAlgn="base" hangingPunct="0">
              <a:spcBef>
                <a:spcPct val="0"/>
              </a:spcBef>
              <a:spcAft>
                <a:spcPct val="0"/>
              </a:spcAft>
              <a:defRPr sz="3200" b="1">
                <a:solidFill>
                  <a:srgbClr val="67547B"/>
                </a:solidFill>
                <a:latin typeface="Arial" charset="0"/>
                <a:ea typeface="MS PGothic" pitchFamily="34" charset="-128"/>
                <a:cs typeface="MS PGothic" charset="0"/>
              </a:defRPr>
            </a:lvl3pPr>
            <a:lvl4pPr algn="ctr" defTabSz="979488" rtl="0" eaLnBrk="0" fontAlgn="base" hangingPunct="0">
              <a:spcBef>
                <a:spcPct val="0"/>
              </a:spcBef>
              <a:spcAft>
                <a:spcPct val="0"/>
              </a:spcAft>
              <a:defRPr sz="3200" b="1">
                <a:solidFill>
                  <a:srgbClr val="67547B"/>
                </a:solidFill>
                <a:latin typeface="Arial" charset="0"/>
                <a:ea typeface="MS PGothic" pitchFamily="34" charset="-128"/>
                <a:cs typeface="MS PGothic" charset="0"/>
              </a:defRPr>
            </a:lvl4pPr>
            <a:lvl5pPr algn="ctr" defTabSz="979488" rtl="0" eaLnBrk="0" fontAlgn="base" hangingPunct="0">
              <a:spcBef>
                <a:spcPct val="0"/>
              </a:spcBef>
              <a:spcAft>
                <a:spcPct val="0"/>
              </a:spcAft>
              <a:defRPr sz="3200" b="1">
                <a:solidFill>
                  <a:srgbClr val="67547B"/>
                </a:solidFill>
                <a:latin typeface="Arial" charset="0"/>
                <a:ea typeface="MS PGothic" pitchFamily="34" charset="-128"/>
                <a:cs typeface="MS PGothic" charset="0"/>
              </a:defRPr>
            </a:lvl5pPr>
            <a:lvl6pPr marL="457200" algn="ctr" defTabSz="979488" rtl="0" eaLnBrk="0" fontAlgn="base" hangingPunct="0">
              <a:spcBef>
                <a:spcPct val="0"/>
              </a:spcBef>
              <a:spcAft>
                <a:spcPct val="0"/>
              </a:spcAft>
              <a:defRPr sz="3200" b="1">
                <a:solidFill>
                  <a:srgbClr val="67547B"/>
                </a:solidFill>
                <a:latin typeface="Arial" charset="0"/>
                <a:ea typeface="ＭＳ Ｐゴシック" charset="0"/>
                <a:cs typeface="ＭＳ Ｐゴシック" charset="0"/>
              </a:defRPr>
            </a:lvl6pPr>
            <a:lvl7pPr marL="914400" algn="ctr" defTabSz="979488" rtl="0" eaLnBrk="0" fontAlgn="base" hangingPunct="0">
              <a:spcBef>
                <a:spcPct val="0"/>
              </a:spcBef>
              <a:spcAft>
                <a:spcPct val="0"/>
              </a:spcAft>
              <a:defRPr sz="3200" b="1">
                <a:solidFill>
                  <a:srgbClr val="67547B"/>
                </a:solidFill>
                <a:latin typeface="Arial" charset="0"/>
                <a:ea typeface="ＭＳ Ｐゴシック" charset="0"/>
                <a:cs typeface="ＭＳ Ｐゴシック" charset="0"/>
              </a:defRPr>
            </a:lvl7pPr>
            <a:lvl8pPr marL="1371600" algn="ctr" defTabSz="979488" rtl="0" eaLnBrk="0" fontAlgn="base" hangingPunct="0">
              <a:spcBef>
                <a:spcPct val="0"/>
              </a:spcBef>
              <a:spcAft>
                <a:spcPct val="0"/>
              </a:spcAft>
              <a:defRPr sz="3200" b="1">
                <a:solidFill>
                  <a:srgbClr val="67547B"/>
                </a:solidFill>
                <a:latin typeface="Arial" charset="0"/>
                <a:ea typeface="ＭＳ Ｐゴシック" charset="0"/>
                <a:cs typeface="ＭＳ Ｐゴシック" charset="0"/>
              </a:defRPr>
            </a:lvl8pPr>
            <a:lvl9pPr marL="1828800" algn="ctr" defTabSz="979488" rtl="0" eaLnBrk="0" fontAlgn="base" hangingPunct="0">
              <a:spcBef>
                <a:spcPct val="0"/>
              </a:spcBef>
              <a:spcAft>
                <a:spcPct val="0"/>
              </a:spcAft>
              <a:defRPr sz="3200" b="1">
                <a:solidFill>
                  <a:srgbClr val="67547B"/>
                </a:solidFill>
                <a:latin typeface="Arial" charset="0"/>
                <a:ea typeface="ＭＳ Ｐゴシック" charset="0"/>
                <a:cs typeface="ＭＳ Ｐゴシック" charset="0"/>
              </a:defRPr>
            </a:lvl9pPr>
          </a:lstStyle>
          <a:p>
            <a:pPr algn="l">
              <a:defRPr/>
            </a:pPr>
            <a:r>
              <a:rPr lang="en-US" sz="3318" b="0" dirty="0">
                <a:solidFill>
                  <a:srgbClr val="000000"/>
                </a:solidFill>
                <a:latin typeface="Calibri"/>
                <a:ea typeface="ＭＳ Ｐゴシック"/>
                <a:cs typeface="Calibri"/>
              </a:rPr>
              <a:t>Clinical Outcomes in Metastatic Prostate Cancer:</a:t>
            </a:r>
          </a:p>
          <a:p>
            <a:pPr algn="l">
              <a:defRPr/>
            </a:pPr>
            <a:r>
              <a:rPr lang="en-US" sz="3318" b="0" dirty="0">
                <a:solidFill>
                  <a:srgbClr val="000000"/>
                </a:solidFill>
                <a:latin typeface="Calibri"/>
                <a:ea typeface="ＭＳ Ｐゴシック"/>
                <a:cs typeface="Calibri"/>
              </a:rPr>
              <a:t>STAMPEDE Experience with ADT</a:t>
            </a:r>
            <a:endParaRPr lang="en-US" sz="3792" b="0" dirty="0">
              <a:solidFill>
                <a:srgbClr val="000000"/>
              </a:solidFill>
              <a:latin typeface="Calibri"/>
              <a:ea typeface="ＭＳ Ｐゴシック"/>
              <a:cs typeface="Calibri"/>
            </a:endParaRPr>
          </a:p>
        </p:txBody>
      </p:sp>
      <p:pic>
        <p:nvPicPr>
          <p:cNvPr id="260098" name="Picture 2"/>
          <p:cNvPicPr>
            <a:picLocks noChangeAspect="1" noChangeArrowheads="1"/>
          </p:cNvPicPr>
          <p:nvPr/>
        </p:nvPicPr>
        <p:blipFill>
          <a:blip r:embed="rId3" cstate="print"/>
          <a:srcRect/>
          <a:stretch>
            <a:fillRect/>
          </a:stretch>
        </p:blipFill>
        <p:spPr bwMode="auto">
          <a:xfrm>
            <a:off x="137019" y="1713536"/>
            <a:ext cx="6433880" cy="4062942"/>
          </a:xfrm>
          <a:prstGeom prst="rect">
            <a:avLst/>
          </a:prstGeom>
          <a:noFill/>
          <a:ln w="9525">
            <a:noFill/>
            <a:miter lim="800000"/>
            <a:headEnd/>
            <a:tailEnd/>
          </a:ln>
        </p:spPr>
      </p:pic>
      <p:sp>
        <p:nvSpPr>
          <p:cNvPr id="10" name="TextBox 12"/>
          <p:cNvSpPr txBox="1">
            <a:spLocks noChangeArrowheads="1"/>
          </p:cNvSpPr>
          <p:nvPr/>
        </p:nvSpPr>
        <p:spPr bwMode="auto">
          <a:xfrm>
            <a:off x="9220201" y="5651454"/>
            <a:ext cx="2833207" cy="1138773"/>
          </a:xfrm>
          <a:prstGeom prst="rect">
            <a:avLst/>
          </a:prstGeom>
          <a:solidFill>
            <a:srgbClr val="FFFF00"/>
          </a:solidFill>
          <a:ln w="9525">
            <a:solidFill>
              <a:schemeClr val="tx1"/>
            </a:solidFill>
            <a:miter lim="800000"/>
            <a:headEnd/>
            <a:tailEnd/>
          </a:ln>
        </p:spPr>
        <p:txBody>
          <a:bodyPr wrap="square">
            <a:spAutoFit/>
          </a:bodyPr>
          <a:lstStyle/>
          <a:p>
            <a:pPr defTabSz="914400" eaLnBrk="0" hangingPunct="0"/>
            <a:r>
              <a:rPr lang="en-US" sz="1700" b="0" dirty="0">
                <a:solidFill>
                  <a:srgbClr val="000000"/>
                </a:solidFill>
                <a:latin typeface="Calibri" pitchFamily="34" charset="0"/>
                <a:cs typeface="+mn-cs"/>
              </a:rPr>
              <a:t>STAMPEDE Control Arm</a:t>
            </a:r>
          </a:p>
          <a:p>
            <a:pPr defTabSz="914400" eaLnBrk="0" hangingPunct="0">
              <a:buFont typeface="Arial" pitchFamily="34" charset="0"/>
              <a:buChar char="•"/>
            </a:pPr>
            <a:r>
              <a:rPr lang="en-US" sz="1700" b="0" dirty="0">
                <a:solidFill>
                  <a:srgbClr val="000000"/>
                </a:solidFill>
                <a:latin typeface="Calibri" pitchFamily="34" charset="0"/>
                <a:cs typeface="+mn-cs"/>
              </a:rPr>
              <a:t>  Metastatic disease</a:t>
            </a:r>
          </a:p>
          <a:p>
            <a:pPr defTabSz="914400" eaLnBrk="0" hangingPunct="0">
              <a:buFont typeface="Arial" pitchFamily="34" charset="0"/>
              <a:buChar char="•"/>
            </a:pPr>
            <a:r>
              <a:rPr lang="en-US" sz="1700" b="0" dirty="0">
                <a:solidFill>
                  <a:srgbClr val="000000"/>
                </a:solidFill>
                <a:latin typeface="Calibri" pitchFamily="34" charset="0"/>
                <a:cs typeface="+mn-cs"/>
              </a:rPr>
              <a:t>  Accrued 10/2005-1/2014</a:t>
            </a:r>
          </a:p>
          <a:p>
            <a:pPr defTabSz="914400" eaLnBrk="0" hangingPunct="0">
              <a:buFont typeface="Arial" pitchFamily="34" charset="0"/>
              <a:buChar char="•"/>
            </a:pPr>
            <a:r>
              <a:rPr lang="en-US" sz="1700" b="0" dirty="0">
                <a:solidFill>
                  <a:srgbClr val="000000"/>
                </a:solidFill>
                <a:latin typeface="Calibri" pitchFamily="34" charset="0"/>
                <a:cs typeface="+mn-cs"/>
              </a:rPr>
              <a:t>  N=917</a:t>
            </a:r>
          </a:p>
        </p:txBody>
      </p:sp>
      <p:sp>
        <p:nvSpPr>
          <p:cNvPr id="11" name="TextBox 10"/>
          <p:cNvSpPr txBox="1"/>
          <p:nvPr/>
        </p:nvSpPr>
        <p:spPr>
          <a:xfrm>
            <a:off x="3658238" y="2526124"/>
            <a:ext cx="1284090" cy="384080"/>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Death</a:t>
            </a:r>
          </a:p>
        </p:txBody>
      </p:sp>
      <p:sp>
        <p:nvSpPr>
          <p:cNvPr id="12" name="TextBox 11"/>
          <p:cNvSpPr txBox="1"/>
          <p:nvPr/>
        </p:nvSpPr>
        <p:spPr>
          <a:xfrm>
            <a:off x="1581621" y="4422164"/>
            <a:ext cx="5507543" cy="602922"/>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Failure event </a:t>
            </a:r>
          </a:p>
          <a:p>
            <a:pPr defTabSz="914400" eaLnBrk="0" hangingPunct="0"/>
            <a:r>
              <a:rPr lang="en-US" sz="1422" b="0" dirty="0">
                <a:solidFill>
                  <a:srgbClr val="000000"/>
                </a:solidFill>
                <a:latin typeface="Calibri" pitchFamily="34" charset="0"/>
                <a:cs typeface="+mn-cs"/>
              </a:rPr>
              <a:t>(PSA progression, local progression, distant metastases, or death)</a:t>
            </a:r>
          </a:p>
        </p:txBody>
      </p:sp>
      <p:pic>
        <p:nvPicPr>
          <p:cNvPr id="9" name="Picture 2"/>
          <p:cNvPicPr>
            <a:picLocks noChangeAspect="1" noChangeArrowheads="1"/>
          </p:cNvPicPr>
          <p:nvPr/>
        </p:nvPicPr>
        <p:blipFill>
          <a:blip r:embed="rId4" cstate="print"/>
          <a:srcRect/>
          <a:stretch>
            <a:fillRect/>
          </a:stretch>
        </p:blipFill>
        <p:spPr bwMode="auto">
          <a:xfrm>
            <a:off x="6728013" y="1720914"/>
            <a:ext cx="2708628" cy="3837898"/>
          </a:xfrm>
          <a:prstGeom prst="rect">
            <a:avLst/>
          </a:prstGeom>
          <a:noFill/>
          <a:ln w="9525">
            <a:noFill/>
            <a:miter lim="800000"/>
            <a:headEnd/>
            <a:tailEnd/>
          </a:ln>
        </p:spPr>
      </p:pic>
      <p:sp>
        <p:nvSpPr>
          <p:cNvPr id="13" name="TextBox 12"/>
          <p:cNvSpPr txBox="1"/>
          <p:nvPr/>
        </p:nvSpPr>
        <p:spPr>
          <a:xfrm>
            <a:off x="9256066" y="2526124"/>
            <a:ext cx="2651922" cy="384080"/>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Soft tissue only</a:t>
            </a:r>
          </a:p>
        </p:txBody>
      </p:sp>
      <p:sp>
        <p:nvSpPr>
          <p:cNvPr id="14" name="TextBox 13"/>
          <p:cNvSpPr txBox="1"/>
          <p:nvPr/>
        </p:nvSpPr>
        <p:spPr>
          <a:xfrm>
            <a:off x="9256066" y="3338713"/>
            <a:ext cx="2651922" cy="384080"/>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Bone only</a:t>
            </a:r>
          </a:p>
        </p:txBody>
      </p:sp>
      <p:sp>
        <p:nvSpPr>
          <p:cNvPr id="15" name="TextBox 14"/>
          <p:cNvSpPr txBox="1"/>
          <p:nvPr/>
        </p:nvSpPr>
        <p:spPr>
          <a:xfrm>
            <a:off x="9256066" y="3880438"/>
            <a:ext cx="2651922" cy="384080"/>
          </a:xfrm>
          <a:prstGeom prst="rect">
            <a:avLst/>
          </a:prstGeom>
          <a:noFill/>
        </p:spPr>
        <p:txBody>
          <a:bodyPr wrap="square" rtlCol="0">
            <a:spAutoFit/>
          </a:bodyPr>
          <a:lstStyle/>
          <a:p>
            <a:pPr defTabSz="914400" eaLnBrk="0" hangingPunct="0"/>
            <a:r>
              <a:rPr lang="en-US" sz="1896" b="0" dirty="0">
                <a:solidFill>
                  <a:srgbClr val="000000"/>
                </a:solidFill>
                <a:latin typeface="Calibri" pitchFamily="34" charset="0"/>
                <a:cs typeface="+mn-cs"/>
              </a:rPr>
              <a:t>Bone and soft tissue</a:t>
            </a:r>
          </a:p>
        </p:txBody>
      </p:sp>
    </p:spTree>
    <p:extLst>
      <p:ext uri="{BB962C8B-B14F-4D97-AF65-F5344CB8AC3E}">
        <p14:creationId xmlns:p14="http://schemas.microsoft.com/office/powerpoint/2010/main" val="2312676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59" y="626816"/>
            <a:ext cx="11710619" cy="533261"/>
          </a:xfrm>
        </p:spPr>
        <p:txBody>
          <a:bodyPr>
            <a:noAutofit/>
          </a:bodyPr>
          <a:lstStyle/>
          <a:p>
            <a:r>
              <a:rPr lang="en-US" sz="3318" b="0" dirty="0">
                <a:solidFill>
                  <a:schemeClr val="tx1"/>
                </a:solidFill>
                <a:latin typeface="Calibri" panose="020F0502020204030204" pitchFamily="34" charset="0"/>
                <a:cs typeface="Calibri" panose="020F0502020204030204" pitchFamily="34" charset="0"/>
              </a:rPr>
              <a:t>Level 1 Evidence for Improved Overall Survival in </a:t>
            </a:r>
            <a:r>
              <a:rPr lang="en-US" sz="3318" b="0" dirty="0" err="1">
                <a:solidFill>
                  <a:schemeClr val="tx1"/>
                </a:solidFill>
                <a:latin typeface="Calibri" panose="020F0502020204030204" pitchFamily="34" charset="0"/>
                <a:cs typeface="Calibri" panose="020F0502020204030204" pitchFamily="34" charset="0"/>
              </a:rPr>
              <a:t>mCSPC</a:t>
            </a:r>
            <a:endParaRPr lang="en-US" sz="3318" b="0" dirty="0">
              <a:solidFill>
                <a:schemeClr val="tx1"/>
              </a:solidFill>
              <a:latin typeface="Calibri" panose="020F0502020204030204" pitchFamily="34" charset="0"/>
              <a:cs typeface="Calibri" panose="020F0502020204030204" pitchFamily="34" charset="0"/>
            </a:endParaRPr>
          </a:p>
        </p:txBody>
      </p:sp>
      <p:sp>
        <p:nvSpPr>
          <p:cNvPr id="3" name="TextBox 2"/>
          <p:cNvSpPr txBox="1"/>
          <p:nvPr/>
        </p:nvSpPr>
        <p:spPr>
          <a:xfrm>
            <a:off x="148759" y="6067854"/>
            <a:ext cx="11710619" cy="784830"/>
          </a:xfrm>
          <a:prstGeom prst="rect">
            <a:avLst/>
          </a:prstGeom>
          <a:noFill/>
        </p:spPr>
        <p:txBody>
          <a:bodyPr wrap="square" rtlCol="0">
            <a:spAutoFit/>
          </a:bodyPr>
          <a:lstStyle/>
          <a:p>
            <a:pPr defTabSz="914400" eaLnBrk="0" hangingPunct="0"/>
            <a:r>
              <a:rPr lang="en-US" sz="1500" b="0" dirty="0">
                <a:solidFill>
                  <a:srgbClr val="000000"/>
                </a:solidFill>
                <a:latin typeface="Calibri" panose="020F0502020204030204" pitchFamily="34" charset="0"/>
                <a:ea typeface="MS PGothic" pitchFamily="34" charset="-128"/>
                <a:cs typeface="Calibri" panose="020F0502020204030204" pitchFamily="34" charset="0"/>
              </a:rPr>
              <a:t>Gravis et al Lancet Oncol 2013; Sweeney et al NEJM 2015; James N et al Lancet 2015; Attard G et al Lancet Oncol 2023; </a:t>
            </a:r>
            <a:r>
              <a:rPr lang="en-US" sz="1500" b="0" dirty="0" err="1">
                <a:solidFill>
                  <a:srgbClr val="000000"/>
                </a:solidFill>
                <a:latin typeface="Calibri" panose="020F0502020204030204" pitchFamily="34" charset="0"/>
                <a:ea typeface="MS PGothic" pitchFamily="34" charset="-128"/>
                <a:cs typeface="Calibri" panose="020F0502020204030204" pitchFamily="34" charset="0"/>
              </a:rPr>
              <a:t>Fizazi</a:t>
            </a:r>
            <a:r>
              <a:rPr lang="en-US" sz="1500" b="0" dirty="0">
                <a:solidFill>
                  <a:srgbClr val="000000"/>
                </a:solidFill>
                <a:latin typeface="Calibri" panose="020F0502020204030204" pitchFamily="34" charset="0"/>
                <a:ea typeface="MS PGothic" pitchFamily="34" charset="-128"/>
                <a:cs typeface="Calibri" panose="020F0502020204030204" pitchFamily="34" charset="0"/>
              </a:rPr>
              <a:t> K et al NEJM 2017; James et al NEJM 2017; Armstrong et al JCO 2021; Davis et al NEJM 2019; Chi KN et al NEJM 2019; Smith MR et al NEJM 2022; Fizazi K et al Lancet 2022</a:t>
            </a:r>
          </a:p>
        </p:txBody>
      </p:sp>
      <p:graphicFrame>
        <p:nvGraphicFramePr>
          <p:cNvPr id="4" name="Table 4">
            <a:extLst>
              <a:ext uri="{FF2B5EF4-FFF2-40B4-BE49-F238E27FC236}">
                <a16:creationId xmlns:a16="http://schemas.microsoft.com/office/drawing/2014/main" id="{6E78E8D8-C57C-4395-A844-FB26B4E9D506}"/>
              </a:ext>
            </a:extLst>
          </p:cNvPr>
          <p:cNvGraphicFramePr>
            <a:graphicFrameLocks noGrp="1"/>
          </p:cNvGraphicFramePr>
          <p:nvPr/>
        </p:nvGraphicFramePr>
        <p:xfrm>
          <a:off x="498170" y="977683"/>
          <a:ext cx="11195661" cy="4902635"/>
        </p:xfrm>
        <a:graphic>
          <a:graphicData uri="http://schemas.openxmlformats.org/drawingml/2006/table">
            <a:tbl>
              <a:tblPr firstRow="1" bandRow="1">
                <a:tableStyleId>{5C22544A-7EE6-4342-B048-85BDC9FD1C3A}</a:tableStyleId>
              </a:tblPr>
              <a:tblGrid>
                <a:gridCol w="2257191">
                  <a:extLst>
                    <a:ext uri="{9D8B030D-6E8A-4147-A177-3AD203B41FA5}">
                      <a16:colId xmlns:a16="http://schemas.microsoft.com/office/drawing/2014/main" val="1295313873"/>
                    </a:ext>
                  </a:extLst>
                </a:gridCol>
                <a:gridCol w="3250353">
                  <a:extLst>
                    <a:ext uri="{9D8B030D-6E8A-4147-A177-3AD203B41FA5}">
                      <a16:colId xmlns:a16="http://schemas.microsoft.com/office/drawing/2014/main" val="1298437752"/>
                    </a:ext>
                  </a:extLst>
                </a:gridCol>
                <a:gridCol w="2618340">
                  <a:extLst>
                    <a:ext uri="{9D8B030D-6E8A-4147-A177-3AD203B41FA5}">
                      <a16:colId xmlns:a16="http://schemas.microsoft.com/office/drawing/2014/main" val="1877237281"/>
                    </a:ext>
                  </a:extLst>
                </a:gridCol>
                <a:gridCol w="3069777">
                  <a:extLst>
                    <a:ext uri="{9D8B030D-6E8A-4147-A177-3AD203B41FA5}">
                      <a16:colId xmlns:a16="http://schemas.microsoft.com/office/drawing/2014/main" val="3142048645"/>
                    </a:ext>
                  </a:extLst>
                </a:gridCol>
              </a:tblGrid>
              <a:tr h="36115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endParaRPr kumimoji="0" lang="en-US" sz="17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49" marR="88349"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endParaRPr kumimoji="0" lang="en-US" sz="17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49" marR="88349" marT="45715" marB="4571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chemeClr val="tx1"/>
                        </a:solidFill>
                        <a:latin typeface="Calibri" panose="020F0502020204030204" pitchFamily="34" charset="0"/>
                        <a:cs typeface="Calibri" panose="020F0502020204030204" pitchFamily="34" charset="0"/>
                      </a:endParaRPr>
                    </a:p>
                  </a:txBody>
                  <a:tcPr marL="108345" marR="108345" marT="54173" marB="5417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chemeClr val="tx1"/>
                        </a:solidFill>
                        <a:latin typeface="Calibri" panose="020F0502020204030204" pitchFamily="34" charset="0"/>
                        <a:cs typeface="Calibri" panose="020F0502020204030204" pitchFamily="34" charset="0"/>
                      </a:endParaRPr>
                    </a:p>
                  </a:txBody>
                  <a:tcPr marL="108345" marR="108345" marT="54173" marB="5417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035720"/>
                  </a:ext>
                </a:extLst>
              </a:tr>
              <a:tr h="60167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Studies</a:t>
                      </a:r>
                      <a:endParaRPr kumimoji="0" lang="en-US" sz="17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Intervention</a:t>
                      </a:r>
                      <a:endParaRPr kumimoji="0" lang="en-US" sz="17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700" b="1" dirty="0">
                          <a:solidFill>
                            <a:schemeClr val="tx1"/>
                          </a:solidFill>
                          <a:latin typeface="Calibri" panose="020F0502020204030204" pitchFamily="34" charset="0"/>
                          <a:cs typeface="Calibri" panose="020F0502020204030204" pitchFamily="34" charset="0"/>
                        </a:rPr>
                        <a:t>Control</a:t>
                      </a:r>
                    </a:p>
                  </a:txBody>
                  <a:tcPr marL="108345" marR="108345" marT="54173" marB="54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700" b="1" dirty="0">
                          <a:solidFill>
                            <a:schemeClr val="tx1"/>
                          </a:solidFill>
                          <a:latin typeface="Calibri" panose="020F0502020204030204" pitchFamily="34" charset="0"/>
                          <a:cs typeface="Calibri" panose="020F0502020204030204" pitchFamily="34" charset="0"/>
                        </a:rPr>
                        <a:t>Comments</a:t>
                      </a:r>
                    </a:p>
                  </a:txBody>
                  <a:tcPr marL="108345" marR="108345" marT="54173" marB="541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47331622"/>
                  </a:ext>
                </a:extLst>
              </a:tr>
              <a:tr h="8498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GETUG-AFU 15</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CHAARTED</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STAMPEDE-C</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lang="en-US" sz="1700" b="0" u="none" dirty="0">
                          <a:latin typeface="Calibri" panose="020F0502020204030204" pitchFamily="34" charset="0"/>
                          <a:cs typeface="Calibri" panose="020F0502020204030204" pitchFamily="34" charset="0"/>
                        </a:rPr>
                        <a:t>Docetaxel + ADT</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700"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latin typeface="Calibri" panose="020F0502020204030204" pitchFamily="34" charset="0"/>
                          <a:cs typeface="Calibri" panose="020F0502020204030204" pitchFamily="34" charset="0"/>
                        </a:rPr>
                        <a:t>ADT</a:t>
                      </a:r>
                    </a:p>
                  </a:txBody>
                  <a:tcPr marL="108345" marR="108345" marT="54173" marB="541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Benefit in high-volume subgroup</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0912323"/>
                  </a:ext>
                </a:extLst>
              </a:tr>
              <a:tr h="5970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u="none" strike="noStrike" cap="none" normalizeH="0" baseline="0" dirty="0">
                          <a:ln>
                            <a:noFill/>
                          </a:ln>
                          <a:effectLst/>
                          <a:latin typeface="Calibri" panose="020F0502020204030204" pitchFamily="34" charset="0"/>
                          <a:cs typeface="Calibri" panose="020F0502020204030204" pitchFamily="34" charset="0"/>
                        </a:rPr>
                        <a:t>LATITUDE</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u="none" strike="noStrike" cap="none" normalizeH="0" baseline="0" dirty="0">
                          <a:ln>
                            <a:noFill/>
                          </a:ln>
                          <a:effectLst/>
                          <a:latin typeface="Calibri" panose="020F0502020204030204" pitchFamily="34" charset="0"/>
                          <a:cs typeface="Calibri" panose="020F0502020204030204" pitchFamily="34" charset="0"/>
                        </a:rPr>
                        <a:t>STAMPEDE-G</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700" b="0" u="none" strike="noStrike" cap="none" normalizeH="0" baseline="0" dirty="0">
                          <a:ln>
                            <a:noFill/>
                          </a:ln>
                          <a:effectLst/>
                          <a:latin typeface="Calibri" panose="020F0502020204030204" pitchFamily="34" charset="0"/>
                          <a:cs typeface="Calibri" panose="020F0502020204030204" pitchFamily="34" charset="0"/>
                        </a:rPr>
                        <a:t>Abiraterone + ADT</a:t>
                      </a:r>
                      <a:br>
                        <a:rPr kumimoji="0" lang="en-US" sz="1700" b="0" u="none" strike="noStrike" cap="none" normalizeH="0" baseline="0" dirty="0">
                          <a:ln>
                            <a:noFill/>
                          </a:ln>
                          <a:effectLst/>
                          <a:latin typeface="Calibri" panose="020F0502020204030204" pitchFamily="34" charset="0"/>
                          <a:cs typeface="Calibri" panose="020F0502020204030204" pitchFamily="34" charset="0"/>
                        </a:rPr>
                      </a:br>
                      <a:endParaRPr kumimoji="0" lang="en-US" sz="1700" b="0" u="none" strike="noStrike" cap="none" normalizeH="0" baseline="0" dirty="0">
                        <a:ln>
                          <a:noFill/>
                        </a:ln>
                        <a:effectLst/>
                        <a:latin typeface="Calibri" panose="020F0502020204030204" pitchFamily="34" charset="0"/>
                        <a:cs typeface="Calibri" panose="020F0502020204030204" pitchFamily="34" charset="0"/>
                      </a:endParaRP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r>
                        <a:rPr lang="en-US" sz="1700" dirty="0">
                          <a:latin typeface="Calibri" panose="020F0502020204030204" pitchFamily="34" charset="0"/>
                          <a:cs typeface="Calibri" panose="020F0502020204030204" pitchFamily="34" charset="0"/>
                        </a:rPr>
                        <a:t>ADT</a:t>
                      </a:r>
                    </a:p>
                  </a:txBody>
                  <a:tcPr marL="108345" marR="108345" marT="54173" marB="541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u="none" strike="noStrike" cap="none" normalizeH="0" baseline="0" dirty="0">
                          <a:ln>
                            <a:noFill/>
                          </a:ln>
                          <a:effectLst/>
                          <a:latin typeface="Calibri" panose="020F0502020204030204" pitchFamily="34" charset="0"/>
                          <a:cs typeface="Calibri" panose="020F0502020204030204" pitchFamily="34" charset="0"/>
                        </a:rPr>
                        <a:t>Similar benefits by risk group</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263023716"/>
                  </a:ext>
                </a:extLst>
              </a:tr>
              <a:tr h="597040">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ARCHES</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ENZAMET</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lang="en-US" sz="1700" b="0" dirty="0">
                          <a:latin typeface="Calibri" panose="020F0502020204030204" pitchFamily="34" charset="0"/>
                          <a:cs typeface="Calibri" panose="020F0502020204030204" pitchFamily="34" charset="0"/>
                        </a:rPr>
                        <a:t>Enzalutamide + ADT</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r>
                        <a:rPr lang="en-US" sz="1700" dirty="0">
                          <a:latin typeface="Calibri" panose="020F0502020204030204" pitchFamily="34" charset="0"/>
                          <a:cs typeface="Calibri" panose="020F0502020204030204" pitchFamily="34" charset="0"/>
                        </a:rPr>
                        <a:t>ADT</a:t>
                      </a:r>
                    </a:p>
                  </a:txBody>
                  <a:tcPr marL="108345" marR="108345" marT="54173" marB="541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u="none" strike="noStrike" cap="none" normalizeH="0" baseline="0" dirty="0">
                          <a:ln>
                            <a:noFill/>
                          </a:ln>
                          <a:effectLst/>
                          <a:latin typeface="Calibri" panose="020F0502020204030204" pitchFamily="34" charset="0"/>
                          <a:cs typeface="Calibri" panose="020F0502020204030204" pitchFamily="34" charset="0"/>
                        </a:rPr>
                        <a:t>Similar benefits by risk group</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2230116545"/>
                  </a:ext>
                </a:extLst>
              </a:tr>
              <a:tr h="5970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u="none" strike="noStrike" cap="none" normalizeH="0" baseline="0" dirty="0">
                          <a:ln>
                            <a:noFill/>
                          </a:ln>
                          <a:effectLst/>
                          <a:latin typeface="Calibri" panose="020F0502020204030204" pitchFamily="34" charset="0"/>
                          <a:cs typeface="Calibri" panose="020F0502020204030204" pitchFamily="34" charset="0"/>
                        </a:rPr>
                        <a:t>TITAN</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700" b="0" u="none" strike="noStrike" cap="none" normalizeH="0" baseline="0" dirty="0">
                          <a:ln>
                            <a:noFill/>
                          </a:ln>
                          <a:effectLst/>
                          <a:latin typeface="Calibri" panose="020F0502020204030204" pitchFamily="34" charset="0"/>
                          <a:cs typeface="Calibri" panose="020F0502020204030204" pitchFamily="34" charset="0"/>
                        </a:rPr>
                        <a:t>Apalutamide + ADT</a:t>
                      </a:r>
                      <a:br>
                        <a:rPr kumimoji="0" lang="en-US" sz="1700" b="0" u="none" strike="noStrike" cap="none" normalizeH="0" baseline="0" dirty="0">
                          <a:ln>
                            <a:noFill/>
                          </a:ln>
                          <a:effectLst/>
                          <a:latin typeface="Calibri" panose="020F0502020204030204" pitchFamily="34" charset="0"/>
                          <a:cs typeface="Calibri" panose="020F0502020204030204" pitchFamily="34" charset="0"/>
                        </a:rPr>
                      </a:br>
                      <a:endParaRPr kumimoji="0" lang="en-US" sz="1700" b="0" u="none" strike="noStrike" cap="none" normalizeH="0" baseline="0" dirty="0">
                        <a:ln>
                          <a:noFill/>
                        </a:ln>
                        <a:effectLst/>
                        <a:latin typeface="Calibri" panose="020F0502020204030204" pitchFamily="34" charset="0"/>
                        <a:cs typeface="Calibri" panose="020F0502020204030204" pitchFamily="34" charset="0"/>
                      </a:endParaRP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r>
                        <a:rPr lang="en-US" sz="1700" dirty="0">
                          <a:latin typeface="Calibri" panose="020F0502020204030204" pitchFamily="34" charset="0"/>
                          <a:cs typeface="Calibri" panose="020F0502020204030204" pitchFamily="34" charset="0"/>
                        </a:rPr>
                        <a:t>ADT</a:t>
                      </a:r>
                    </a:p>
                  </a:txBody>
                  <a:tcPr marL="108345" marR="108345" marT="54173" marB="541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u="none" strike="noStrike" cap="none" normalizeH="0" baseline="0" dirty="0">
                          <a:ln>
                            <a:noFill/>
                          </a:ln>
                          <a:effectLst/>
                          <a:latin typeface="Calibri" panose="020F0502020204030204" pitchFamily="34" charset="0"/>
                          <a:cs typeface="Calibri" panose="020F0502020204030204" pitchFamily="34" charset="0"/>
                        </a:rPr>
                        <a:t>Similar benefits by risk group</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2126935239"/>
                  </a:ext>
                </a:extLst>
              </a:tr>
              <a:tr h="597040">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ARASENS</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lang="en-US" sz="1700" b="0" dirty="0">
                          <a:latin typeface="Calibri" panose="020F0502020204030204" pitchFamily="34" charset="0"/>
                          <a:cs typeface="Calibri" panose="020F0502020204030204" pitchFamily="34" charset="0"/>
                        </a:rPr>
                        <a:t>Darolutamide + ADT + docetaxel</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700" dirty="0">
                          <a:latin typeface="Calibri" panose="020F0502020204030204" pitchFamily="34" charset="0"/>
                          <a:cs typeface="Calibri" panose="020F0502020204030204" pitchFamily="34" charset="0"/>
                        </a:rPr>
                        <a:t>ADT + docetaxel</a:t>
                      </a:r>
                    </a:p>
                  </a:txBody>
                  <a:tcPr marL="108345" marR="108345" marT="54173" marB="541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u="none" strike="noStrike" cap="none" normalizeH="0" baseline="0" dirty="0">
                          <a:ln>
                            <a:noFill/>
                          </a:ln>
                          <a:effectLst/>
                          <a:latin typeface="Calibri" panose="020F0502020204030204" pitchFamily="34" charset="0"/>
                          <a:cs typeface="Calibri" panose="020F0502020204030204" pitchFamily="34" charset="0"/>
                        </a:rPr>
                        <a:t>Similar benefits for recurrent and de novo metastatic disease</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51638618"/>
                  </a:ext>
                </a:extLst>
              </a:tr>
              <a:tr h="6139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PEACE-1</a:t>
                      </a:r>
                      <a:endPar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700" b="0" u="none" strike="noStrike" cap="none" normalizeH="0" baseline="0" dirty="0">
                          <a:ln>
                            <a:noFill/>
                          </a:ln>
                          <a:solidFill>
                            <a:schemeClr val="tx1"/>
                          </a:solidFill>
                          <a:effectLst/>
                          <a:latin typeface="Calibri" panose="020F0502020204030204" pitchFamily="34" charset="0"/>
                          <a:cs typeface="Calibri" panose="020F0502020204030204" pitchFamily="34" charset="0"/>
                        </a:rPr>
                        <a:t>Abiraterone +ADT + docetaxel</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 prostate radiation)</a:t>
                      </a:r>
                      <a:endParaRPr kumimoji="0" lang="en-US" sz="1700" b="0" i="0" u="none" strike="noStrike" cap="none" normalizeH="0" baseline="3000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latin typeface="Calibri" panose="020F0502020204030204" pitchFamily="34" charset="0"/>
                          <a:cs typeface="Calibri" panose="020F0502020204030204" pitchFamily="34" charset="0"/>
                        </a:rPr>
                        <a:t>ADT +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 prostate radiation)</a:t>
                      </a:r>
                      <a:endParaRPr kumimoji="0" lang="en-US" sz="1700" b="0" i="0" u="none" strike="noStrike" cap="none" normalizeH="0" baseline="3000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108345" marR="108345" marT="54173" marB="541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7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Subgroup analysis</a:t>
                      </a:r>
                    </a:p>
                  </a:txBody>
                  <a:tcPr marL="88349" marR="88349"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51801897"/>
                  </a:ext>
                </a:extLst>
              </a:tr>
            </a:tbl>
          </a:graphicData>
        </a:graphic>
      </p:graphicFrame>
    </p:spTree>
    <p:extLst>
      <p:ext uri="{BB962C8B-B14F-4D97-AF65-F5344CB8AC3E}">
        <p14:creationId xmlns:p14="http://schemas.microsoft.com/office/powerpoint/2010/main" val="1366213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8745" y="0"/>
            <a:ext cx="10987616" cy="1081522"/>
          </a:xfrm>
        </p:spPr>
        <p:txBody>
          <a:bodyPr/>
          <a:lstStyle/>
          <a:p>
            <a:pPr algn="ctr"/>
            <a:r>
              <a:rPr lang="en-US" sz="3318" b="0" dirty="0">
                <a:solidFill>
                  <a:schemeClr val="tx1">
                    <a:lumMod val="50000"/>
                  </a:schemeClr>
                </a:solidFill>
                <a:latin typeface="Calibri" pitchFamily="34" charset="0"/>
              </a:rPr>
              <a:t>Meta-Analysis of RCTs of Docetaxel in </a:t>
            </a:r>
            <a:r>
              <a:rPr lang="en-US" sz="3318" b="0" dirty="0" err="1">
                <a:solidFill>
                  <a:schemeClr val="tx1">
                    <a:lumMod val="50000"/>
                  </a:schemeClr>
                </a:solidFill>
                <a:latin typeface="Calibri" pitchFamily="34" charset="0"/>
              </a:rPr>
              <a:t>mCSPC</a:t>
            </a:r>
            <a:endParaRPr lang="en-US" b="0" dirty="0">
              <a:solidFill>
                <a:schemeClr val="tx1">
                  <a:lumMod val="50000"/>
                </a:schemeClr>
              </a:solidFill>
              <a:latin typeface="Calibri" pitchFamily="34" charset="0"/>
            </a:endParaRPr>
          </a:p>
        </p:txBody>
      </p:sp>
      <p:sp>
        <p:nvSpPr>
          <p:cNvPr id="4" name="Content Placeholder 3"/>
          <p:cNvSpPr>
            <a:spLocks noGrp="1"/>
          </p:cNvSpPr>
          <p:nvPr>
            <p:ph idx="1"/>
          </p:nvPr>
        </p:nvSpPr>
        <p:spPr>
          <a:xfrm>
            <a:off x="1459084" y="5373663"/>
            <a:ext cx="9742093" cy="1103337"/>
          </a:xfrm>
        </p:spPr>
        <p:txBody>
          <a:bodyPr>
            <a:normAutofit/>
          </a:bodyPr>
          <a:lstStyle/>
          <a:p>
            <a:pPr marL="406302" indent="-406302">
              <a:buFont typeface="Arial" panose="020B0604020202020204" pitchFamily="34" charset="0"/>
              <a:buChar char="•"/>
            </a:pPr>
            <a:r>
              <a:rPr lang="en-US" sz="1896" dirty="0">
                <a:solidFill>
                  <a:srgbClr val="000000"/>
                </a:solidFill>
              </a:rPr>
              <a:t>Results based on 2993 men/2198 events</a:t>
            </a:r>
          </a:p>
          <a:p>
            <a:pPr marL="406302" indent="-406302">
              <a:buFont typeface="Arial" panose="020B0604020202020204" pitchFamily="34" charset="0"/>
              <a:buChar char="•"/>
            </a:pPr>
            <a:r>
              <a:rPr lang="en-US" sz="1896" dirty="0">
                <a:solidFill>
                  <a:srgbClr val="505050"/>
                </a:solidFill>
              </a:rPr>
              <a:t>9% absolute improvement in survival at 4 years</a:t>
            </a:r>
          </a:p>
          <a:p>
            <a:pPr marL="406302" indent="-406302">
              <a:buFont typeface="Arial" panose="020B0604020202020204" pitchFamily="34" charset="0"/>
              <a:buChar char="•"/>
            </a:pPr>
            <a:endParaRPr lang="en-US" sz="1896" dirty="0">
              <a:solidFill>
                <a:srgbClr val="000000"/>
              </a:solidFill>
            </a:endParaRPr>
          </a:p>
        </p:txBody>
      </p:sp>
      <p:grpSp>
        <p:nvGrpSpPr>
          <p:cNvPr id="5" name="Group 4"/>
          <p:cNvGrpSpPr/>
          <p:nvPr/>
        </p:nvGrpSpPr>
        <p:grpSpPr>
          <a:xfrm>
            <a:off x="1581625" y="1653188"/>
            <a:ext cx="8747193" cy="3537957"/>
            <a:chOff x="-165688" y="1153737"/>
            <a:chExt cx="6929920" cy="2557651"/>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688" y="1153737"/>
              <a:ext cx="6929920" cy="25576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279698" y="1315613"/>
              <a:ext cx="161365" cy="316370"/>
            </a:xfrm>
            <a:prstGeom prst="rect">
              <a:avLst/>
            </a:prstGeom>
            <a:solidFill>
              <a:srgbClr val="FFFFFF"/>
            </a:soli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4170" tIns="54170" rIns="54170" bIns="54170" numCol="1" spcCol="38100" rtlCol="0" anchor="ctr">
              <a:spAutoFit/>
            </a:bodyPr>
            <a:lstStyle/>
            <a:p>
              <a:pPr defTabSz="541736" fontAlgn="auto" hangingPunct="0">
                <a:spcBef>
                  <a:spcPts val="0"/>
                </a:spcBef>
                <a:spcAft>
                  <a:spcPts val="0"/>
                </a:spcAft>
              </a:pPr>
              <a:endParaRPr lang="en-GB" sz="2133" b="0">
                <a:solidFill>
                  <a:srgbClr val="000000"/>
                </a:solidFill>
                <a:latin typeface="Calibri"/>
                <a:ea typeface="ＭＳ Ｐゴシック" pitchFamily="34" charset="-128"/>
                <a:cs typeface="+mn-cs"/>
                <a:sym typeface="Calibri"/>
              </a:endParaRPr>
            </a:p>
          </p:txBody>
        </p:sp>
      </p:grpSp>
      <p:sp>
        <p:nvSpPr>
          <p:cNvPr id="9" name="Shape 214"/>
          <p:cNvSpPr/>
          <p:nvPr/>
        </p:nvSpPr>
        <p:spPr>
          <a:xfrm>
            <a:off x="227307" y="6456856"/>
            <a:ext cx="5368936" cy="355619"/>
          </a:xfrm>
          <a:prstGeom prst="rect">
            <a:avLst/>
          </a:prstGeom>
          <a:ln w="12700">
            <a:miter lim="400000"/>
          </a:ln>
          <a:extLst>
            <a:ext uri="{C572A759-6A51-4108-AA02-DFA0A04FC94B}">
              <ma14:wrappingTextBoxFlag xmlns="" xmlns:ma14="http://schemas.microsoft.com/office/mac/drawingml/2011/main" val="1"/>
            </a:ext>
          </a:extLst>
        </p:spPr>
        <p:txBody>
          <a:bodyPr lIns="54170" tIns="54170" rIns="54170" bIns="54170">
            <a:spAutoFit/>
          </a:bodyPr>
          <a:lstStyle>
            <a:lvl1pPr algn="r">
              <a:defRPr sz="900">
                <a:solidFill>
                  <a:srgbClr val="FFFFFF"/>
                </a:solidFill>
                <a:latin typeface="Arial"/>
                <a:ea typeface="Arial"/>
                <a:cs typeface="Arial"/>
                <a:sym typeface="Arial"/>
              </a:defRPr>
            </a:lvl1pPr>
          </a:lstStyle>
          <a:p>
            <a:pPr algn="l" defTabSz="1083343" fontAlgn="auto">
              <a:spcBef>
                <a:spcPts val="0"/>
              </a:spcBef>
              <a:spcAft>
                <a:spcPts val="0"/>
              </a:spcAft>
            </a:pPr>
            <a:r>
              <a:rPr sz="1600" b="0" dirty="0">
                <a:solidFill>
                  <a:srgbClr val="000000"/>
                </a:solidFill>
                <a:latin typeface="Calibri" pitchFamily="34" charset="0"/>
                <a:ea typeface="Verdana" panose="020B0604030504040204" pitchFamily="34" charset="0"/>
                <a:cs typeface="Verdana" panose="020B0604030504040204" pitchFamily="34" charset="0"/>
              </a:rPr>
              <a:t>Vale et al. Lancet Oncol 201</a:t>
            </a:r>
            <a:r>
              <a:rPr lang="en-GB" sz="1600" b="0" dirty="0">
                <a:solidFill>
                  <a:srgbClr val="000000"/>
                </a:solidFill>
                <a:latin typeface="Calibri" pitchFamily="34" charset="0"/>
                <a:ea typeface="Verdana" panose="020B0604030504040204" pitchFamily="34" charset="0"/>
                <a:cs typeface="Verdana" panose="020B0604030504040204" pitchFamily="34" charset="0"/>
              </a:rPr>
              <a:t>6;</a:t>
            </a:r>
            <a:r>
              <a:rPr lang="is-IS" sz="1600" b="0" dirty="0">
                <a:solidFill>
                  <a:srgbClr val="000000"/>
                </a:solidFill>
                <a:latin typeface="Calibri" pitchFamily="34" charset="0"/>
                <a:ea typeface="Verdana" panose="020B0604030504040204" pitchFamily="34" charset="0"/>
                <a:cs typeface="Verdana" panose="020B0604030504040204" pitchFamily="34" charset="0"/>
              </a:rPr>
              <a:t> 17(2):243-56</a:t>
            </a:r>
            <a:r>
              <a:rPr sz="1600" b="0" dirty="0">
                <a:solidFill>
                  <a:srgbClr val="000000"/>
                </a:solidFill>
                <a:latin typeface="Calibri" pitchFamily="34" charset="0"/>
                <a:ea typeface="Verdana" panose="020B0604030504040204" pitchFamily="34" charset="0"/>
                <a:cs typeface="Verdana" panose="020B0604030504040204" pitchFamily="34" charset="0"/>
              </a:rPr>
              <a:t> </a:t>
            </a:r>
          </a:p>
        </p:txBody>
      </p:sp>
      <p:sp>
        <p:nvSpPr>
          <p:cNvPr id="10" name="Title 2"/>
          <p:cNvSpPr txBox="1">
            <a:spLocks/>
          </p:cNvSpPr>
          <p:nvPr/>
        </p:nvSpPr>
        <p:spPr>
          <a:xfrm>
            <a:off x="949607" y="1081523"/>
            <a:ext cx="10987616" cy="722301"/>
          </a:xfrm>
          <a:prstGeom prst="rect">
            <a:avLst/>
          </a:prstGeom>
        </p:spPr>
        <p:txBody>
          <a:bodyPr vert="horz" lIns="108345" tIns="54173" rIns="108345" bIns="54173" rtlCol="0" anchor="ctr">
            <a:normAutofit/>
          </a:bodyPr>
          <a:lstStyle/>
          <a:p>
            <a:pPr algn="ctr" defTabSz="541736" fontAlgn="auto">
              <a:spcAft>
                <a:spcPts val="0"/>
              </a:spcAft>
              <a:defRPr/>
            </a:pPr>
            <a:r>
              <a:rPr lang="en-US" sz="2844" b="0" dirty="0">
                <a:solidFill>
                  <a:srgbClr val="505050"/>
                </a:solidFill>
                <a:latin typeface="Calibri" pitchFamily="34" charset="0"/>
                <a:ea typeface="MS PGothic" pitchFamily="34" charset="-128"/>
                <a:cs typeface="Verdana"/>
              </a:rPr>
              <a:t>Overall Survival</a:t>
            </a:r>
          </a:p>
        </p:txBody>
      </p:sp>
      <p:sp>
        <p:nvSpPr>
          <p:cNvPr id="8" name="TextBox 7">
            <a:extLst>
              <a:ext uri="{FF2B5EF4-FFF2-40B4-BE49-F238E27FC236}">
                <a16:creationId xmlns:a16="http://schemas.microsoft.com/office/drawing/2014/main" id="{9467939A-165E-56F9-256D-1BFA978D19F5}"/>
              </a:ext>
            </a:extLst>
          </p:cNvPr>
          <p:cNvSpPr txBox="1"/>
          <p:nvPr/>
        </p:nvSpPr>
        <p:spPr>
          <a:xfrm>
            <a:off x="1581624" y="2819401"/>
            <a:ext cx="1847376" cy="307777"/>
          </a:xfrm>
          <a:prstGeom prst="rect">
            <a:avLst/>
          </a:prstGeom>
          <a:solidFill>
            <a:schemeClr val="bg1"/>
          </a:solidFill>
        </p:spPr>
        <p:txBody>
          <a:bodyPr wrap="square" rtlCol="0">
            <a:spAutoFit/>
          </a:bodyPr>
          <a:lstStyle/>
          <a:p>
            <a:pPr defTabSz="914400" eaLnBrk="0" hangingPunct="0"/>
            <a:r>
              <a:rPr lang="en-US" sz="1400" b="0" dirty="0">
                <a:solidFill>
                  <a:srgbClr val="000000"/>
                </a:solidFill>
                <a:latin typeface="Calibri" panose="020F0502020204030204" pitchFamily="34" charset="0"/>
                <a:ea typeface="MS PGothic" pitchFamily="34" charset="-128"/>
                <a:cs typeface="Calibri" panose="020F0502020204030204" pitchFamily="34" charset="0"/>
              </a:rPr>
              <a:t>GETUG-AFU 15</a:t>
            </a:r>
            <a:r>
              <a:rPr lang="en-US" sz="1400" b="0" baseline="30000" dirty="0">
                <a:solidFill>
                  <a:srgbClr val="000000"/>
                </a:solidFill>
                <a:latin typeface="Calibri" panose="020F0502020204030204" pitchFamily="34" charset="0"/>
                <a:ea typeface="MS PGothic" pitchFamily="34" charset="-128"/>
                <a:cs typeface="Calibri" panose="020F0502020204030204" pitchFamily="34" charset="0"/>
              </a:rPr>
              <a:t>9,10</a:t>
            </a:r>
          </a:p>
        </p:txBody>
      </p:sp>
    </p:spTree>
    <p:extLst>
      <p:ext uri="{BB962C8B-B14F-4D97-AF65-F5344CB8AC3E}">
        <p14:creationId xmlns:p14="http://schemas.microsoft.com/office/powerpoint/2010/main" val="38719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defRPr/>
            </a:pPr>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defRPr/>
            </a:pPr>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588" y="968060"/>
            <a:ext cx="12188825" cy="394903"/>
          </a:xfrm>
        </p:spPr>
        <p:txBody>
          <a:bodyPr/>
          <a:lstStyle/>
          <a:p>
            <a:r>
              <a:rPr lang="en-US" sz="3318" b="0" dirty="0">
                <a:solidFill>
                  <a:schemeClr val="tx1"/>
                </a:solidFill>
                <a:latin typeface="Calibri" pitchFamily="34" charset="0"/>
              </a:rPr>
              <a:t>LATITUDE: Abiraterone Acetate for </a:t>
            </a:r>
            <a:r>
              <a:rPr lang="en-US" sz="3318" b="0" dirty="0" err="1">
                <a:solidFill>
                  <a:schemeClr val="tx1"/>
                </a:solidFill>
                <a:latin typeface="Calibri" pitchFamily="34" charset="0"/>
              </a:rPr>
              <a:t>mCSPC</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1588" y="6546897"/>
            <a:ext cx="8757896" cy="523220"/>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defRPr/>
            </a:pPr>
            <a:r>
              <a:rPr lang="en-US" sz="1400" b="0" dirty="0" err="1">
                <a:solidFill>
                  <a:srgbClr val="000000"/>
                </a:solidFill>
                <a:latin typeface="Calibri" pitchFamily="34" charset="0"/>
                <a:ea typeface="MS PGothic" pitchFamily="34" charset="-128"/>
                <a:cs typeface="+mn-cs"/>
              </a:rPr>
              <a:t>Fizazi</a:t>
            </a:r>
            <a:r>
              <a:rPr lang="en-US" sz="1400" b="0" dirty="0">
                <a:solidFill>
                  <a:srgbClr val="000000"/>
                </a:solidFill>
                <a:latin typeface="Calibri" pitchFamily="34" charset="0"/>
                <a:ea typeface="MS PGothic" pitchFamily="34" charset="-128"/>
                <a:cs typeface="+mn-cs"/>
              </a:rPr>
              <a:t> K et al. </a:t>
            </a:r>
            <a:r>
              <a:rPr lang="en-US" sz="1400" b="0" i="1" dirty="0">
                <a:solidFill>
                  <a:srgbClr val="000000"/>
                </a:solidFill>
                <a:latin typeface="Calibri" pitchFamily="34" charset="0"/>
                <a:ea typeface="MS PGothic" pitchFamily="34" charset="-128"/>
                <a:cs typeface="+mn-cs"/>
              </a:rPr>
              <a:t>Lancet Oncol </a:t>
            </a:r>
            <a:r>
              <a:rPr lang="en-US" sz="1400" b="0" dirty="0">
                <a:solidFill>
                  <a:srgbClr val="000000"/>
                </a:solidFill>
                <a:latin typeface="Calibri" pitchFamily="34" charset="0"/>
                <a:ea typeface="MS PGothic" pitchFamily="34" charset="-128"/>
                <a:cs typeface="+mn-cs"/>
              </a:rPr>
              <a:t>2019;</a:t>
            </a:r>
            <a:r>
              <a:rPr lang="en-US" sz="1400" b="0" i="1" dirty="0">
                <a:solidFill>
                  <a:srgbClr val="000000"/>
                </a:solidFill>
                <a:latin typeface="Calibri" pitchFamily="34" charset="0"/>
                <a:ea typeface="MS PGothic" pitchFamily="34" charset="-128"/>
                <a:cs typeface="+mn-cs"/>
              </a:rPr>
              <a:t> </a:t>
            </a:r>
            <a:r>
              <a:rPr lang="en-US" sz="1400" b="0" dirty="0">
                <a:solidFill>
                  <a:srgbClr val="000000"/>
                </a:solidFill>
                <a:latin typeface="Calibri" pitchFamily="34" charset="0"/>
                <a:ea typeface="MS PGothic" pitchFamily="34" charset="-128"/>
                <a:cs typeface="+mn-cs"/>
              </a:rPr>
              <a:t>20: 686–700 </a:t>
            </a:r>
          </a:p>
          <a:p>
            <a:pPr defTabSz="914400" eaLnBrk="0" hangingPunct="0">
              <a:lnSpc>
                <a:spcPct val="90000"/>
              </a:lnSpc>
              <a:spcBef>
                <a:spcPct val="20000"/>
              </a:spcBef>
              <a:defRPr/>
            </a:pPr>
            <a:endParaRPr lang="en-US" sz="1400" b="0" i="1" dirty="0">
              <a:solidFill>
                <a:srgbClr val="000000"/>
              </a:solidFill>
              <a:latin typeface="Calibri" pitchFamily="34" charset="0"/>
              <a:ea typeface="MS PGothic" pitchFamily="34" charset="-128"/>
              <a:cs typeface="+mn-cs"/>
            </a:endParaRPr>
          </a:p>
        </p:txBody>
      </p:sp>
      <p:sp>
        <p:nvSpPr>
          <p:cNvPr id="15" name="Text Box 5">
            <a:extLst>
              <a:ext uri="{FF2B5EF4-FFF2-40B4-BE49-F238E27FC236}">
                <a16:creationId xmlns:a16="http://schemas.microsoft.com/office/drawing/2014/main" id="{4D45CB64-1BD0-4E34-B43F-8F77A37A6E9E}"/>
              </a:ext>
            </a:extLst>
          </p:cNvPr>
          <p:cNvSpPr txBox="1">
            <a:spLocks noChangeArrowheads="1"/>
          </p:cNvSpPr>
          <p:nvPr/>
        </p:nvSpPr>
        <p:spPr bwMode="auto">
          <a:xfrm>
            <a:off x="723888" y="1609431"/>
            <a:ext cx="11466524" cy="486223"/>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defRPr/>
            </a:pPr>
            <a:r>
              <a:rPr lang="en-US" sz="2370" b="0" dirty="0">
                <a:solidFill>
                  <a:srgbClr val="000000"/>
                </a:solidFill>
                <a:latin typeface="Calibri" pitchFamily="34" charset="0"/>
                <a:ea typeface="MS PGothic" pitchFamily="34" charset="-128"/>
                <a:cs typeface="+mn-cs"/>
              </a:rPr>
              <a:t> Radiographic Progression-Free Survival               Overall Survival</a:t>
            </a:r>
            <a:r>
              <a:rPr lang="en-US" sz="2844" b="0" dirty="0">
                <a:solidFill>
                  <a:srgbClr val="000000"/>
                </a:solidFill>
                <a:latin typeface="Calibri" pitchFamily="34" charset="0"/>
                <a:ea typeface="MS PGothic" pitchFamily="34" charset="-128"/>
                <a:cs typeface="+mn-cs"/>
              </a:rPr>
              <a:t>			</a:t>
            </a:r>
            <a:endParaRPr lang="en-US" sz="2844" b="0" i="1" dirty="0">
              <a:solidFill>
                <a:srgbClr val="000000"/>
              </a:solidFill>
              <a:latin typeface="Calibri" pitchFamily="34" charset="0"/>
              <a:ea typeface="MS PGothic" pitchFamily="34" charset="-128"/>
              <a:cs typeface="+mn-cs"/>
            </a:endParaRPr>
          </a:p>
        </p:txBody>
      </p:sp>
      <p:pic>
        <p:nvPicPr>
          <p:cNvPr id="2" name="Picture 1">
            <a:extLst>
              <a:ext uri="{FF2B5EF4-FFF2-40B4-BE49-F238E27FC236}">
                <a16:creationId xmlns:a16="http://schemas.microsoft.com/office/drawing/2014/main" id="{974E3B41-AB58-FC3D-514D-479F7346AC8E}"/>
              </a:ext>
            </a:extLst>
          </p:cNvPr>
          <p:cNvPicPr>
            <a:picLocks noChangeAspect="1"/>
          </p:cNvPicPr>
          <p:nvPr/>
        </p:nvPicPr>
        <p:blipFill rotWithShape="1">
          <a:blip r:embed="rId3">
            <a:extLst>
              <a:ext uri="{28A0092B-C50C-407E-A947-70E740481C1C}">
                <a14:useLocalDpi xmlns:a14="http://schemas.microsoft.com/office/drawing/2010/main" val="0"/>
              </a:ext>
            </a:extLst>
          </a:blip>
          <a:srcRect l="5132" t="8538" b="2591"/>
          <a:stretch/>
        </p:blipFill>
        <p:spPr>
          <a:xfrm>
            <a:off x="46856" y="2133536"/>
            <a:ext cx="6072314" cy="3680141"/>
          </a:xfrm>
          <a:prstGeom prst="rect">
            <a:avLst/>
          </a:prstGeom>
        </p:spPr>
      </p:pic>
      <p:pic>
        <p:nvPicPr>
          <p:cNvPr id="3" name="Picture 2" descr="A graph of a person with a red and blue line&#10;&#10;Description automatically generated">
            <a:extLst>
              <a:ext uri="{FF2B5EF4-FFF2-40B4-BE49-F238E27FC236}">
                <a16:creationId xmlns:a16="http://schemas.microsoft.com/office/drawing/2014/main" id="{C5FB5A2D-82A9-4CE0-3043-22D1CCBD9517}"/>
              </a:ext>
            </a:extLst>
          </p:cNvPr>
          <p:cNvPicPr>
            <a:picLocks noChangeAspect="1"/>
          </p:cNvPicPr>
          <p:nvPr/>
        </p:nvPicPr>
        <p:blipFill rotWithShape="1">
          <a:blip r:embed="rId4">
            <a:extLst>
              <a:ext uri="{28A0092B-C50C-407E-A947-70E740481C1C}">
                <a14:useLocalDpi xmlns:a14="http://schemas.microsoft.com/office/drawing/2010/main" val="0"/>
              </a:ext>
            </a:extLst>
          </a:blip>
          <a:srcRect l="1611" t="1" r="-1" b="4091"/>
          <a:stretch/>
        </p:blipFill>
        <p:spPr>
          <a:xfrm>
            <a:off x="6000159" y="2036026"/>
            <a:ext cx="6144987" cy="3832670"/>
          </a:xfrm>
          <a:prstGeom prst="rect">
            <a:avLst/>
          </a:prstGeom>
        </p:spPr>
      </p:pic>
      <p:sp>
        <p:nvSpPr>
          <p:cNvPr id="4" name="Rectangle 3">
            <a:extLst>
              <a:ext uri="{FF2B5EF4-FFF2-40B4-BE49-F238E27FC236}">
                <a16:creationId xmlns:a16="http://schemas.microsoft.com/office/drawing/2014/main" id="{90E4D86D-6388-C65E-E1F3-CE6790DEE08E}"/>
              </a:ext>
            </a:extLst>
          </p:cNvPr>
          <p:cNvSpPr/>
          <p:nvPr/>
        </p:nvSpPr>
        <p:spPr bwMode="auto">
          <a:xfrm>
            <a:off x="1588" y="5638800"/>
            <a:ext cx="912813"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defRPr/>
            </a:pPr>
            <a:endParaRPr lang="en-US">
              <a:solidFill>
                <a:srgbClr val="000000"/>
              </a:solidFill>
              <a:latin typeface="Comic Sans MS" pitchFamily="66" charset="0"/>
              <a:ea typeface="MS PGothic" pitchFamily="34" charset="-128"/>
              <a:cs typeface="+mn-cs"/>
            </a:endParaRPr>
          </a:p>
        </p:txBody>
      </p:sp>
      <p:sp>
        <p:nvSpPr>
          <p:cNvPr id="5" name="Rectangle 4">
            <a:extLst>
              <a:ext uri="{FF2B5EF4-FFF2-40B4-BE49-F238E27FC236}">
                <a16:creationId xmlns:a16="http://schemas.microsoft.com/office/drawing/2014/main" id="{CDC52F78-FEAE-9CC6-AB36-1F192BC52705}"/>
              </a:ext>
            </a:extLst>
          </p:cNvPr>
          <p:cNvSpPr/>
          <p:nvPr/>
        </p:nvSpPr>
        <p:spPr bwMode="auto">
          <a:xfrm>
            <a:off x="5672716" y="5638800"/>
            <a:ext cx="912813"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defRPr/>
            </a:pPr>
            <a:endParaRPr lang="en-US">
              <a:solidFill>
                <a:srgbClr val="000000"/>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363706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676400" y="1"/>
            <a:ext cx="10514012" cy="970145"/>
          </a:xfrm>
        </p:spPr>
        <p:txBody>
          <a:bodyPr/>
          <a:lstStyle/>
          <a:p>
            <a:r>
              <a:rPr lang="en-US" sz="3318" b="0" dirty="0">
                <a:solidFill>
                  <a:schemeClr val="tx1"/>
                </a:solidFill>
                <a:latin typeface="Calibri" pitchFamily="34" charset="0"/>
              </a:rPr>
              <a:t>STAMPEDE: Docetaxel vs Abiraterone Comparison</a:t>
            </a: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503095"/>
            <a:ext cx="8757896" cy="313932"/>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600" b="0" dirty="0" err="1">
                <a:solidFill>
                  <a:srgbClr val="000000"/>
                </a:solidFill>
                <a:latin typeface="Calibri" pitchFamily="34" charset="0"/>
                <a:ea typeface="MS PGothic" pitchFamily="34" charset="-128"/>
                <a:cs typeface="+mn-cs"/>
              </a:rPr>
              <a:t>Sydes</a:t>
            </a:r>
            <a:r>
              <a:rPr lang="en-US" sz="1600" b="0" dirty="0">
                <a:solidFill>
                  <a:srgbClr val="000000"/>
                </a:solidFill>
                <a:latin typeface="Calibri" pitchFamily="34" charset="0"/>
                <a:ea typeface="MS PGothic" pitchFamily="34" charset="-128"/>
                <a:cs typeface="+mn-cs"/>
              </a:rPr>
              <a:t> et al (2018) </a:t>
            </a:r>
            <a:r>
              <a:rPr lang="en-US" sz="1600" b="0" i="1" dirty="0">
                <a:solidFill>
                  <a:srgbClr val="000000"/>
                </a:solidFill>
                <a:latin typeface="Calibri" pitchFamily="34" charset="0"/>
                <a:ea typeface="MS PGothic" pitchFamily="34" charset="-128"/>
                <a:cs typeface="+mn-cs"/>
              </a:rPr>
              <a:t>Annals of Oncology </a:t>
            </a:r>
            <a:r>
              <a:rPr lang="en-US" sz="1600" b="0" dirty="0">
                <a:solidFill>
                  <a:srgbClr val="000000"/>
                </a:solidFill>
                <a:latin typeface="Calibri" pitchFamily="34" charset="0"/>
                <a:ea typeface="MS PGothic" pitchFamily="34" charset="-128"/>
                <a:cs typeface="+mn-cs"/>
              </a:rPr>
              <a:t>29:1235-1248</a:t>
            </a:r>
            <a:r>
              <a:rPr lang="en-US" sz="1600" b="0" i="1" dirty="0">
                <a:solidFill>
                  <a:srgbClr val="000000"/>
                </a:solidFill>
                <a:latin typeface="Calibri" pitchFamily="34" charset="0"/>
                <a:ea typeface="MS PGothic" pitchFamily="34" charset="-128"/>
                <a:cs typeface="+mn-cs"/>
              </a:rPr>
              <a:t> </a:t>
            </a:r>
          </a:p>
        </p:txBody>
      </p:sp>
      <p:pic>
        <p:nvPicPr>
          <p:cNvPr id="3" name="Picture 2">
            <a:extLst>
              <a:ext uri="{FF2B5EF4-FFF2-40B4-BE49-F238E27FC236}">
                <a16:creationId xmlns:a16="http://schemas.microsoft.com/office/drawing/2014/main" id="{1E5D650D-E542-4A21-95B8-13E81B8FD303}"/>
              </a:ext>
            </a:extLst>
          </p:cNvPr>
          <p:cNvPicPr>
            <a:picLocks noChangeAspect="1"/>
          </p:cNvPicPr>
          <p:nvPr/>
        </p:nvPicPr>
        <p:blipFill>
          <a:blip r:embed="rId3" cstate="print"/>
          <a:stretch>
            <a:fillRect/>
          </a:stretch>
        </p:blipFill>
        <p:spPr>
          <a:xfrm>
            <a:off x="746760" y="914402"/>
            <a:ext cx="10698480" cy="5507423"/>
          </a:xfrm>
          <a:prstGeom prst="rect">
            <a:avLst/>
          </a:prstGeom>
        </p:spPr>
      </p:pic>
    </p:spTree>
    <p:extLst>
      <p:ext uri="{BB962C8B-B14F-4D97-AF65-F5344CB8AC3E}">
        <p14:creationId xmlns:p14="http://schemas.microsoft.com/office/powerpoint/2010/main" val="287525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E55154-5D14-4464-B7AA-3287ACB0A90C}"/>
              </a:ext>
            </a:extLst>
          </p:cNvPr>
          <p:cNvPicPr>
            <a:picLocks noChangeAspect="1"/>
          </p:cNvPicPr>
          <p:nvPr/>
        </p:nvPicPr>
        <p:blipFill>
          <a:blip r:embed="rId3" cstate="print"/>
          <a:stretch>
            <a:fillRect/>
          </a:stretch>
        </p:blipFill>
        <p:spPr>
          <a:xfrm>
            <a:off x="5791201" y="2077910"/>
            <a:ext cx="5321287" cy="3330537"/>
          </a:xfrm>
          <a:prstGeom prst="rect">
            <a:avLst/>
          </a:prstGeom>
        </p:spPr>
      </p:pic>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2209800" y="40974"/>
            <a:ext cx="9980612" cy="929171"/>
          </a:xfrm>
        </p:spPr>
        <p:txBody>
          <a:bodyPr/>
          <a:lstStyle/>
          <a:p>
            <a:r>
              <a:rPr lang="en-US" sz="3318" b="0" dirty="0">
                <a:solidFill>
                  <a:schemeClr val="tx1"/>
                </a:solidFill>
                <a:latin typeface="Calibri" pitchFamily="34" charset="0"/>
              </a:rPr>
              <a:t>STAMPEDE: Docetaxel vs Abiraterone Comparison</a:t>
            </a:r>
            <a:endParaRPr lang="en-US" sz="3318" dirty="0">
              <a:solidFill>
                <a:schemeClr val="tx1"/>
              </a:solidFill>
              <a:latin typeface="Calibri" pitchFamily="34" charset="0"/>
            </a:endParaRPr>
          </a:p>
        </p:txBody>
      </p:sp>
      <p:sp>
        <p:nvSpPr>
          <p:cNvPr id="14" name="Text Box 5"/>
          <p:cNvSpPr txBox="1">
            <a:spLocks noChangeArrowheads="1"/>
          </p:cNvSpPr>
          <p:nvPr/>
        </p:nvSpPr>
        <p:spPr bwMode="auto">
          <a:xfrm>
            <a:off x="59330" y="6503095"/>
            <a:ext cx="8757896" cy="313932"/>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600" b="0" dirty="0" err="1">
                <a:solidFill>
                  <a:srgbClr val="000000"/>
                </a:solidFill>
                <a:latin typeface="Calibri" pitchFamily="34" charset="0"/>
                <a:ea typeface="MS PGothic" pitchFamily="34" charset="-128"/>
                <a:cs typeface="+mn-cs"/>
              </a:rPr>
              <a:t>Sydes</a:t>
            </a:r>
            <a:r>
              <a:rPr lang="en-US" sz="1600" b="0" dirty="0">
                <a:solidFill>
                  <a:srgbClr val="000000"/>
                </a:solidFill>
                <a:latin typeface="Calibri" pitchFamily="34" charset="0"/>
                <a:ea typeface="MS PGothic" pitchFamily="34" charset="-128"/>
                <a:cs typeface="+mn-cs"/>
              </a:rPr>
              <a:t> et al (2018) </a:t>
            </a:r>
            <a:r>
              <a:rPr lang="en-US" sz="1600" b="0" i="1" dirty="0">
                <a:solidFill>
                  <a:srgbClr val="000000"/>
                </a:solidFill>
                <a:latin typeface="Calibri" pitchFamily="34" charset="0"/>
                <a:ea typeface="MS PGothic" pitchFamily="34" charset="-128"/>
                <a:cs typeface="+mn-cs"/>
              </a:rPr>
              <a:t>Annals of Oncology </a:t>
            </a:r>
            <a:r>
              <a:rPr lang="en-US" sz="1600" b="0" dirty="0">
                <a:solidFill>
                  <a:srgbClr val="000000"/>
                </a:solidFill>
                <a:latin typeface="Calibri" pitchFamily="34" charset="0"/>
                <a:ea typeface="MS PGothic" pitchFamily="34" charset="-128"/>
                <a:cs typeface="+mn-cs"/>
              </a:rPr>
              <a:t>29:1235-1248</a:t>
            </a:r>
            <a:r>
              <a:rPr lang="en-US" sz="1600" b="0" i="1" dirty="0">
                <a:solidFill>
                  <a:srgbClr val="000000"/>
                </a:solidFill>
                <a:latin typeface="Calibri" pitchFamily="34" charset="0"/>
                <a:ea typeface="MS PGothic" pitchFamily="34" charset="-128"/>
                <a:cs typeface="+mn-cs"/>
              </a:rPr>
              <a:t> </a:t>
            </a:r>
          </a:p>
        </p:txBody>
      </p:sp>
      <p:pic>
        <p:nvPicPr>
          <p:cNvPr id="9" name="Picture 8">
            <a:extLst>
              <a:ext uri="{FF2B5EF4-FFF2-40B4-BE49-F238E27FC236}">
                <a16:creationId xmlns:a16="http://schemas.microsoft.com/office/drawing/2014/main" id="{6C66BD3C-3CE7-4308-8E62-598D4AAAC26C}"/>
              </a:ext>
            </a:extLst>
          </p:cNvPr>
          <p:cNvPicPr>
            <a:picLocks noChangeAspect="1"/>
          </p:cNvPicPr>
          <p:nvPr/>
        </p:nvPicPr>
        <p:blipFill rotWithShape="1">
          <a:blip r:embed="rId4" cstate="print"/>
          <a:srcRect l="441" t="8072" r="4464" b="1293"/>
          <a:stretch/>
        </p:blipFill>
        <p:spPr>
          <a:xfrm>
            <a:off x="6477000" y="4038601"/>
            <a:ext cx="2057400" cy="762000"/>
          </a:xfrm>
          <a:prstGeom prst="rect">
            <a:avLst/>
          </a:prstGeom>
        </p:spPr>
      </p:pic>
      <p:sp>
        <p:nvSpPr>
          <p:cNvPr id="15" name="Text Box 5">
            <a:extLst>
              <a:ext uri="{FF2B5EF4-FFF2-40B4-BE49-F238E27FC236}">
                <a16:creationId xmlns:a16="http://schemas.microsoft.com/office/drawing/2014/main" id="{4D45CB64-1BD0-4E34-B43F-8F77A37A6E9E}"/>
              </a:ext>
            </a:extLst>
          </p:cNvPr>
          <p:cNvSpPr txBox="1">
            <a:spLocks noChangeArrowheads="1"/>
          </p:cNvSpPr>
          <p:nvPr/>
        </p:nvSpPr>
        <p:spPr bwMode="auto">
          <a:xfrm>
            <a:off x="6276575" y="1487141"/>
            <a:ext cx="4785242" cy="880113"/>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2844" b="0" dirty="0">
                <a:solidFill>
                  <a:srgbClr val="000000"/>
                </a:solidFill>
                <a:latin typeface="Calibri" pitchFamily="34" charset="0"/>
                <a:ea typeface="MS PGothic" pitchFamily="34" charset="-128"/>
                <a:cs typeface="+mn-cs"/>
              </a:rPr>
              <a:t>            Overall Survival			</a:t>
            </a:r>
            <a:endParaRPr lang="en-US" sz="2844" b="0" i="1" dirty="0">
              <a:solidFill>
                <a:srgbClr val="000000"/>
              </a:solidFill>
              <a:latin typeface="Calibri" pitchFamily="34" charset="0"/>
              <a:ea typeface="MS PGothic" pitchFamily="34" charset="-128"/>
              <a:cs typeface="+mn-cs"/>
            </a:endParaRPr>
          </a:p>
        </p:txBody>
      </p:sp>
      <p:pic>
        <p:nvPicPr>
          <p:cNvPr id="11" name="Picture 10">
            <a:extLst>
              <a:ext uri="{FF2B5EF4-FFF2-40B4-BE49-F238E27FC236}">
                <a16:creationId xmlns:a16="http://schemas.microsoft.com/office/drawing/2014/main" id="{87EDA5E3-BC7C-4E59-9792-BA00F3778A9F}"/>
              </a:ext>
            </a:extLst>
          </p:cNvPr>
          <p:cNvPicPr>
            <a:picLocks noChangeAspect="1"/>
          </p:cNvPicPr>
          <p:nvPr/>
        </p:nvPicPr>
        <p:blipFill>
          <a:blip r:embed="rId5" cstate="print"/>
          <a:stretch>
            <a:fillRect/>
          </a:stretch>
        </p:blipFill>
        <p:spPr>
          <a:xfrm>
            <a:off x="350967" y="953119"/>
            <a:ext cx="4078169" cy="5456227"/>
          </a:xfrm>
          <a:prstGeom prst="rect">
            <a:avLst/>
          </a:prstGeom>
        </p:spPr>
      </p:pic>
      <p:sp>
        <p:nvSpPr>
          <p:cNvPr id="2" name="TextBox 1">
            <a:extLst>
              <a:ext uri="{FF2B5EF4-FFF2-40B4-BE49-F238E27FC236}">
                <a16:creationId xmlns:a16="http://schemas.microsoft.com/office/drawing/2014/main" id="{0A59D398-6B2F-239E-B229-04533C747569}"/>
              </a:ext>
            </a:extLst>
          </p:cNvPr>
          <p:cNvSpPr txBox="1"/>
          <p:nvPr/>
        </p:nvSpPr>
        <p:spPr>
          <a:xfrm rot="16200000">
            <a:off x="3848908" y="3366140"/>
            <a:ext cx="3285202" cy="276999"/>
          </a:xfrm>
          <a:prstGeom prst="rect">
            <a:avLst/>
          </a:prstGeom>
          <a:noFill/>
        </p:spPr>
        <p:txBody>
          <a:bodyPr wrap="square">
            <a:spAutoFit/>
          </a:bodyPr>
          <a:lstStyle/>
          <a:p>
            <a:pPr algn="ctr" defTabSz="914400" eaLnBrk="0" hangingPunct="0"/>
            <a:r>
              <a:rPr lang="en-US" sz="1200" b="0" dirty="0">
                <a:solidFill>
                  <a:srgbClr val="000000"/>
                </a:solidFill>
                <a:latin typeface="Calibri" panose="020F0502020204030204" pitchFamily="34" charset="0"/>
                <a:ea typeface="MS PGothic" pitchFamily="34" charset="-128"/>
                <a:cs typeface="Calibri" panose="020F0502020204030204" pitchFamily="34" charset="0"/>
              </a:rPr>
              <a:t>Overall Survival </a:t>
            </a:r>
          </a:p>
        </p:txBody>
      </p:sp>
      <p:sp>
        <p:nvSpPr>
          <p:cNvPr id="3" name="Rectangle 2">
            <a:extLst>
              <a:ext uri="{FF2B5EF4-FFF2-40B4-BE49-F238E27FC236}">
                <a16:creationId xmlns:a16="http://schemas.microsoft.com/office/drawing/2014/main" id="{F7BA3B90-41CE-A874-1343-5C1254F0BDB6}"/>
              </a:ext>
            </a:extLst>
          </p:cNvPr>
          <p:cNvSpPr/>
          <p:nvPr/>
        </p:nvSpPr>
        <p:spPr bwMode="auto">
          <a:xfrm>
            <a:off x="5638800" y="5181600"/>
            <a:ext cx="6858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a:solidFill>
                <a:srgbClr val="000000"/>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2726068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defRPr/>
            </a:pPr>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defRPr/>
            </a:pPr>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588" y="968060"/>
            <a:ext cx="12188825" cy="394903"/>
          </a:xfrm>
        </p:spPr>
        <p:txBody>
          <a:bodyPr/>
          <a:lstStyle/>
          <a:p>
            <a:r>
              <a:rPr lang="en-US" sz="3318" b="0" dirty="0">
                <a:solidFill>
                  <a:schemeClr val="tx1"/>
                </a:solidFill>
                <a:latin typeface="Calibri" pitchFamily="34" charset="0"/>
              </a:rPr>
              <a:t>TITAN: Apalutamide for </a:t>
            </a:r>
            <a:r>
              <a:rPr lang="en-US" sz="3318" b="0" dirty="0" err="1">
                <a:solidFill>
                  <a:schemeClr val="tx1"/>
                </a:solidFill>
                <a:latin typeface="Calibri" pitchFamily="34" charset="0"/>
              </a:rPr>
              <a:t>mCSPC</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5" name="Text Box 5">
            <a:extLst>
              <a:ext uri="{FF2B5EF4-FFF2-40B4-BE49-F238E27FC236}">
                <a16:creationId xmlns:a16="http://schemas.microsoft.com/office/drawing/2014/main" id="{4D45CB64-1BD0-4E34-B43F-8F77A37A6E9E}"/>
              </a:ext>
            </a:extLst>
          </p:cNvPr>
          <p:cNvSpPr txBox="1">
            <a:spLocks noChangeArrowheads="1"/>
          </p:cNvSpPr>
          <p:nvPr/>
        </p:nvSpPr>
        <p:spPr bwMode="auto">
          <a:xfrm>
            <a:off x="723888" y="1609431"/>
            <a:ext cx="11466524" cy="486223"/>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defRPr/>
            </a:pPr>
            <a:r>
              <a:rPr lang="en-US" sz="2370" b="0" dirty="0">
                <a:solidFill>
                  <a:srgbClr val="000000"/>
                </a:solidFill>
                <a:latin typeface="Calibri" pitchFamily="34" charset="0"/>
                <a:ea typeface="MS PGothic" pitchFamily="34" charset="-128"/>
                <a:cs typeface="+mn-cs"/>
              </a:rPr>
              <a:t> Radiographic Progression-Free Survival               Overall Survival</a:t>
            </a:r>
            <a:r>
              <a:rPr lang="en-US" sz="2844" b="0" dirty="0">
                <a:solidFill>
                  <a:srgbClr val="000000"/>
                </a:solidFill>
                <a:latin typeface="Calibri" pitchFamily="34" charset="0"/>
                <a:ea typeface="MS PGothic" pitchFamily="34" charset="-128"/>
                <a:cs typeface="+mn-cs"/>
              </a:rPr>
              <a:t>			</a:t>
            </a:r>
            <a:endParaRPr lang="en-US" sz="2844" b="0" i="1" dirty="0">
              <a:solidFill>
                <a:srgbClr val="000000"/>
              </a:solidFill>
              <a:latin typeface="Calibri" pitchFamily="34" charset="0"/>
              <a:ea typeface="MS PGothic" pitchFamily="34" charset="-128"/>
              <a:cs typeface="+mn-cs"/>
            </a:endParaRPr>
          </a:p>
        </p:txBody>
      </p:sp>
      <p:pic>
        <p:nvPicPr>
          <p:cNvPr id="5" name="Picture 4" descr="A graph of a patient's life cycle&#10;&#10;Description automatically generated with medium confidence">
            <a:extLst>
              <a:ext uri="{FF2B5EF4-FFF2-40B4-BE49-F238E27FC236}">
                <a16:creationId xmlns:a16="http://schemas.microsoft.com/office/drawing/2014/main" id="{4C2EF968-94C0-F863-FDAF-2CB8F2A539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039"/>
          <a:stretch/>
        </p:blipFill>
        <p:spPr>
          <a:xfrm>
            <a:off x="6054499" y="2095654"/>
            <a:ext cx="5874689" cy="3959165"/>
          </a:xfrm>
          <a:prstGeom prst="rect">
            <a:avLst/>
          </a:prstGeom>
        </p:spPr>
      </p:pic>
      <p:pic>
        <p:nvPicPr>
          <p:cNvPr id="7" name="Picture 6" descr="A graph of a patient's life&#10;&#10;Description automatically generated">
            <a:extLst>
              <a:ext uri="{FF2B5EF4-FFF2-40B4-BE49-F238E27FC236}">
                <a16:creationId xmlns:a16="http://schemas.microsoft.com/office/drawing/2014/main" id="{A438853C-CF43-3034-7B4A-796C1DC805B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b="2013"/>
          <a:stretch/>
        </p:blipFill>
        <p:spPr>
          <a:xfrm>
            <a:off x="25400" y="1985965"/>
            <a:ext cx="6019800" cy="3825412"/>
          </a:xfrm>
          <a:prstGeom prst="rect">
            <a:avLst/>
          </a:prstGeom>
        </p:spPr>
      </p:pic>
      <p:sp>
        <p:nvSpPr>
          <p:cNvPr id="8" name="Text Box 5">
            <a:extLst>
              <a:ext uri="{FF2B5EF4-FFF2-40B4-BE49-F238E27FC236}">
                <a16:creationId xmlns:a16="http://schemas.microsoft.com/office/drawing/2014/main" id="{0D5F2D25-0B88-3C8E-476E-06DD9AB7F579}"/>
              </a:ext>
            </a:extLst>
          </p:cNvPr>
          <p:cNvSpPr txBox="1">
            <a:spLocks noChangeArrowheads="1"/>
          </p:cNvSpPr>
          <p:nvPr/>
        </p:nvSpPr>
        <p:spPr bwMode="auto">
          <a:xfrm>
            <a:off x="32657" y="6544068"/>
            <a:ext cx="8757896" cy="313932"/>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defRPr/>
            </a:pPr>
            <a:r>
              <a:rPr lang="en-US" sz="1600" b="0" dirty="0">
                <a:solidFill>
                  <a:srgbClr val="000000"/>
                </a:solidFill>
                <a:latin typeface="Calibri" pitchFamily="34" charset="0"/>
                <a:ea typeface="MS PGothic" pitchFamily="34" charset="-128"/>
                <a:cs typeface="+mn-cs"/>
              </a:rPr>
              <a:t>Chi KN, Chowdhury S, </a:t>
            </a:r>
            <a:r>
              <a:rPr lang="en-US" sz="1600" b="0" dirty="0" err="1">
                <a:solidFill>
                  <a:srgbClr val="000000"/>
                </a:solidFill>
                <a:latin typeface="Calibri" pitchFamily="34" charset="0"/>
                <a:ea typeface="MS PGothic" pitchFamily="34" charset="-128"/>
                <a:cs typeface="+mn-cs"/>
              </a:rPr>
              <a:t>Bjartell</a:t>
            </a:r>
            <a:r>
              <a:rPr lang="en-US" sz="1600" b="0" dirty="0">
                <a:solidFill>
                  <a:srgbClr val="000000"/>
                </a:solidFill>
                <a:latin typeface="Calibri" pitchFamily="34" charset="0"/>
                <a:ea typeface="MS PGothic" pitchFamily="34" charset="-128"/>
                <a:cs typeface="+mn-cs"/>
              </a:rPr>
              <a:t> A, et al. J Clin Oncol. 2021;39(20):2294-2303. </a:t>
            </a:r>
          </a:p>
        </p:txBody>
      </p:sp>
    </p:spTree>
    <p:extLst>
      <p:ext uri="{BB962C8B-B14F-4D97-AF65-F5344CB8AC3E}">
        <p14:creationId xmlns:p14="http://schemas.microsoft.com/office/powerpoint/2010/main" val="259092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Dorff</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711831296"/>
              </p:ext>
            </p:extLst>
          </p:nvPr>
        </p:nvGraphicFramePr>
        <p:xfrm>
          <a:off x="701040" y="1700808"/>
          <a:ext cx="10789920" cy="3024336"/>
        </p:xfrm>
        <a:graphic>
          <a:graphicData uri="http://schemas.openxmlformats.org/drawingml/2006/table">
            <a:tbl>
              <a:tblPr firstRow="1" bandRow="1">
                <a:tableStyleId>{F2DE63D5-997A-4646-A377-4702673A728D}</a:tableStyleId>
              </a:tblPr>
              <a:tblGrid>
                <a:gridCol w="2715831">
                  <a:extLst>
                    <a:ext uri="{9D8B030D-6E8A-4147-A177-3AD203B41FA5}">
                      <a16:colId xmlns:a16="http://schemas.microsoft.com/office/drawing/2014/main" val="20000"/>
                    </a:ext>
                  </a:extLst>
                </a:gridCol>
                <a:gridCol w="8074089">
                  <a:extLst>
                    <a:ext uri="{9D8B030D-6E8A-4147-A177-3AD203B41FA5}">
                      <a16:colId xmlns:a16="http://schemas.microsoft.com/office/drawing/2014/main" val="20001"/>
                    </a:ext>
                  </a:extLst>
                </a:gridCol>
              </a:tblGrid>
              <a:tr h="171379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 AstraZeneca Pharmaceuticals LP, Janssen Biotech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1054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Bayer HealthCare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bl>
          </a:graphicData>
        </a:graphic>
      </p:graphicFrame>
    </p:spTree>
    <p:custDataLst>
      <p:tags r:id="rId1"/>
    </p:custDataLst>
    <p:extLst>
      <p:ext uri="{BB962C8B-B14F-4D97-AF65-F5344CB8AC3E}">
        <p14:creationId xmlns:p14="http://schemas.microsoft.com/office/powerpoint/2010/main" val="406026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defRPr/>
            </a:pPr>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defRPr/>
            </a:pPr>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2845647" y="555020"/>
            <a:ext cx="6590994" cy="394903"/>
          </a:xfrm>
        </p:spPr>
        <p:txBody>
          <a:bodyPr/>
          <a:lstStyle/>
          <a:p>
            <a:r>
              <a:rPr lang="en-US" sz="2844" b="0" dirty="0">
                <a:solidFill>
                  <a:schemeClr val="tx1"/>
                </a:solidFill>
                <a:latin typeface="Calibri" pitchFamily="34" charset="0"/>
              </a:rPr>
              <a:t>Overall Survival</a:t>
            </a:r>
            <a:endParaRPr lang="en-US" sz="2844" dirty="0">
              <a:solidFill>
                <a:schemeClr val="tx1"/>
              </a:solidFill>
              <a:latin typeface="Calibri" pitchFamily="34" charset="0"/>
            </a:endParaRPr>
          </a:p>
        </p:txBody>
      </p:sp>
      <p:sp>
        <p:nvSpPr>
          <p:cNvPr id="5" name="Rectangle 4">
            <a:extLst>
              <a:ext uri="{FF2B5EF4-FFF2-40B4-BE49-F238E27FC236}">
                <a16:creationId xmlns:a16="http://schemas.microsoft.com/office/drawing/2014/main" id="{22B5328A-2CFF-4C3A-BE62-A50B3008BA4E}"/>
              </a:ext>
            </a:extLst>
          </p:cNvPr>
          <p:cNvSpPr/>
          <p:nvPr/>
        </p:nvSpPr>
        <p:spPr bwMode="auto">
          <a:xfrm>
            <a:off x="5193124" y="251462"/>
            <a:ext cx="1354314" cy="30295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defRPr/>
            </a:pPr>
            <a:endParaRPr lang="en-US" sz="4266" dirty="0">
              <a:solidFill>
                <a:srgbClr val="000000"/>
              </a:solidFill>
              <a:latin typeface="Comic Sans MS" pitchFamily="66" charset="0"/>
              <a:ea typeface="MS PGothic" pitchFamily="34" charset="-128"/>
              <a:cs typeface="+mn-cs"/>
            </a:endParaRPr>
          </a:p>
        </p:txBody>
      </p:sp>
      <p:sp>
        <p:nvSpPr>
          <p:cNvPr id="8" name="Title 1">
            <a:extLst>
              <a:ext uri="{FF2B5EF4-FFF2-40B4-BE49-F238E27FC236}">
                <a16:creationId xmlns:a16="http://schemas.microsoft.com/office/drawing/2014/main" id="{6D60BC2B-9FBC-4834-AF6A-E8CF22E2D84A}"/>
              </a:ext>
            </a:extLst>
          </p:cNvPr>
          <p:cNvSpPr txBox="1">
            <a:spLocks/>
          </p:cNvSpPr>
          <p:nvPr/>
        </p:nvSpPr>
        <p:spPr bwMode="auto">
          <a:xfrm>
            <a:off x="33030" y="81739"/>
            <a:ext cx="12188825" cy="394903"/>
          </a:xfrm>
          <a:prstGeom prst="rect">
            <a:avLst/>
          </a:prstGeom>
          <a:noFill/>
          <a:ln w="9525">
            <a:noFill/>
            <a:miter lim="800000"/>
            <a:headEnd/>
            <a:tailEnd/>
          </a:ln>
        </p:spPr>
        <p:txBody>
          <a:bodyPr vert="horz" wrap="square" lIns="116081" tIns="58040" rIns="116081" bIns="58040" numCol="1" anchor="ctr" anchorCtr="0" compatLnSpc="1">
            <a:prstTxWarp prst="textNoShape">
              <a:avLst/>
            </a:prstTxWarp>
          </a:bodyPr>
          <a:lstStyle>
            <a:lvl1pPr algn="ctr" defTabSz="979488" rtl="0" eaLnBrk="0" fontAlgn="base" hangingPunct="0">
              <a:spcBef>
                <a:spcPct val="0"/>
              </a:spcBef>
              <a:spcAft>
                <a:spcPct val="0"/>
              </a:spcAft>
              <a:defRPr sz="3200" b="1">
                <a:solidFill>
                  <a:srgbClr val="67547B"/>
                </a:solidFill>
                <a:latin typeface="Verdana" pitchFamily="34" charset="0"/>
                <a:ea typeface="MS PGothic" pitchFamily="34" charset="-128"/>
                <a:cs typeface="+mj-cs"/>
              </a:defRPr>
            </a:lvl1pPr>
            <a:lvl2pPr algn="ctr" defTabSz="979488" rtl="0" eaLnBrk="0" fontAlgn="base" hangingPunct="0">
              <a:spcBef>
                <a:spcPct val="0"/>
              </a:spcBef>
              <a:spcAft>
                <a:spcPct val="0"/>
              </a:spcAft>
              <a:defRPr sz="3200" b="1">
                <a:solidFill>
                  <a:srgbClr val="67547B"/>
                </a:solidFill>
                <a:latin typeface="Arial" charset="0"/>
                <a:ea typeface="MS PGothic" pitchFamily="34" charset="-128"/>
              </a:defRPr>
            </a:lvl2pPr>
            <a:lvl3pPr algn="ctr" defTabSz="979488" rtl="0" eaLnBrk="0" fontAlgn="base" hangingPunct="0">
              <a:spcBef>
                <a:spcPct val="0"/>
              </a:spcBef>
              <a:spcAft>
                <a:spcPct val="0"/>
              </a:spcAft>
              <a:defRPr sz="3200" b="1">
                <a:solidFill>
                  <a:srgbClr val="67547B"/>
                </a:solidFill>
                <a:latin typeface="Arial" charset="0"/>
                <a:ea typeface="MS PGothic" pitchFamily="34" charset="-128"/>
              </a:defRPr>
            </a:lvl3pPr>
            <a:lvl4pPr algn="ctr" defTabSz="979488" rtl="0" eaLnBrk="0" fontAlgn="base" hangingPunct="0">
              <a:spcBef>
                <a:spcPct val="0"/>
              </a:spcBef>
              <a:spcAft>
                <a:spcPct val="0"/>
              </a:spcAft>
              <a:defRPr sz="3200" b="1">
                <a:solidFill>
                  <a:srgbClr val="67547B"/>
                </a:solidFill>
                <a:latin typeface="Arial" charset="0"/>
                <a:ea typeface="MS PGothic" pitchFamily="34" charset="-128"/>
              </a:defRPr>
            </a:lvl4pPr>
            <a:lvl5pPr algn="ctr" defTabSz="979488" rtl="0" eaLnBrk="0" fontAlgn="base" hangingPunct="0">
              <a:spcBef>
                <a:spcPct val="0"/>
              </a:spcBef>
              <a:spcAft>
                <a:spcPct val="0"/>
              </a:spcAft>
              <a:defRPr sz="3200" b="1">
                <a:solidFill>
                  <a:srgbClr val="67547B"/>
                </a:solidFill>
                <a:latin typeface="Arial" charset="0"/>
                <a:ea typeface="MS PGothic" pitchFamily="34" charset="-128"/>
              </a:defRPr>
            </a:lvl5pPr>
            <a:lvl6pPr marL="457200" algn="ctr" defTabSz="979488" rtl="0" eaLnBrk="0" fontAlgn="base" hangingPunct="0">
              <a:spcBef>
                <a:spcPct val="0"/>
              </a:spcBef>
              <a:spcAft>
                <a:spcPct val="0"/>
              </a:spcAft>
              <a:defRPr sz="3200" b="1">
                <a:solidFill>
                  <a:srgbClr val="67547B"/>
                </a:solidFill>
                <a:latin typeface="Arial" charset="0"/>
              </a:defRPr>
            </a:lvl6pPr>
            <a:lvl7pPr marL="914400" algn="ctr" defTabSz="979488" rtl="0" eaLnBrk="0" fontAlgn="base" hangingPunct="0">
              <a:spcBef>
                <a:spcPct val="0"/>
              </a:spcBef>
              <a:spcAft>
                <a:spcPct val="0"/>
              </a:spcAft>
              <a:defRPr sz="3200" b="1">
                <a:solidFill>
                  <a:srgbClr val="67547B"/>
                </a:solidFill>
                <a:latin typeface="Arial" charset="0"/>
              </a:defRPr>
            </a:lvl7pPr>
            <a:lvl8pPr marL="1371600" algn="ctr" defTabSz="979488" rtl="0" eaLnBrk="0" fontAlgn="base" hangingPunct="0">
              <a:spcBef>
                <a:spcPct val="0"/>
              </a:spcBef>
              <a:spcAft>
                <a:spcPct val="0"/>
              </a:spcAft>
              <a:defRPr sz="3200" b="1">
                <a:solidFill>
                  <a:srgbClr val="67547B"/>
                </a:solidFill>
                <a:latin typeface="Arial" charset="0"/>
              </a:defRPr>
            </a:lvl8pPr>
            <a:lvl9pPr marL="1828800" algn="ctr" defTabSz="979488" rtl="0" eaLnBrk="0" fontAlgn="base" hangingPunct="0">
              <a:spcBef>
                <a:spcPct val="0"/>
              </a:spcBef>
              <a:spcAft>
                <a:spcPct val="0"/>
              </a:spcAft>
              <a:defRPr sz="3200" b="1">
                <a:solidFill>
                  <a:srgbClr val="67547B"/>
                </a:solidFill>
                <a:latin typeface="Arial" charset="0"/>
              </a:defRPr>
            </a:lvl9pPr>
          </a:lstStyle>
          <a:p>
            <a:pPr>
              <a:defRPr/>
            </a:pPr>
            <a:r>
              <a:rPr lang="en-US" sz="3318" b="0" kern="0" dirty="0">
                <a:solidFill>
                  <a:srgbClr val="000000"/>
                </a:solidFill>
                <a:latin typeface="Calibri" pitchFamily="34" charset="0"/>
              </a:rPr>
              <a:t>TITAN Subgroup Analyses</a:t>
            </a:r>
            <a:endParaRPr lang="en-US" sz="3318" kern="0" dirty="0">
              <a:solidFill>
                <a:srgbClr val="000000"/>
              </a:solidFill>
              <a:latin typeface="Calibri" pitchFamily="34" charset="0"/>
            </a:endParaRPr>
          </a:p>
        </p:txBody>
      </p:sp>
      <p:pic>
        <p:nvPicPr>
          <p:cNvPr id="11" name="Main graphic">
            <a:extLst>
              <a:ext uri="{FF2B5EF4-FFF2-40B4-BE49-F238E27FC236}">
                <a16:creationId xmlns:a16="http://schemas.microsoft.com/office/drawing/2014/main" id="{049F4AB2-01FA-5DC8-4C5E-48FB3E473849}"/>
              </a:ext>
            </a:extLst>
          </p:cNvPr>
          <p:cNvPicPr>
            <a:picLocks noChangeAspect="1"/>
          </p:cNvPicPr>
          <p:nvPr/>
        </p:nvPicPr>
        <p:blipFill rotWithShape="1">
          <a:blip r:embed="rId3"/>
          <a:srcRect l="4950" t="30775" r="2096" b="676"/>
          <a:stretch/>
        </p:blipFill>
        <p:spPr>
          <a:xfrm>
            <a:off x="3299150" y="949922"/>
            <a:ext cx="6035284" cy="5792864"/>
          </a:xfrm>
          <a:prstGeom prst="rect">
            <a:avLst/>
          </a:prstGeom>
          <a:ln>
            <a:noFill/>
          </a:ln>
        </p:spPr>
      </p:pic>
      <p:sp>
        <p:nvSpPr>
          <p:cNvPr id="12" name="Text Box 5">
            <a:extLst>
              <a:ext uri="{FF2B5EF4-FFF2-40B4-BE49-F238E27FC236}">
                <a16:creationId xmlns:a16="http://schemas.microsoft.com/office/drawing/2014/main" id="{727A5E05-7177-7A6B-04F4-5BA1DDE029B7}"/>
              </a:ext>
            </a:extLst>
          </p:cNvPr>
          <p:cNvSpPr txBox="1">
            <a:spLocks noChangeArrowheads="1"/>
          </p:cNvSpPr>
          <p:nvPr/>
        </p:nvSpPr>
        <p:spPr bwMode="auto">
          <a:xfrm>
            <a:off x="32657" y="6544068"/>
            <a:ext cx="8757896" cy="286232"/>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defRPr/>
            </a:pPr>
            <a:r>
              <a:rPr lang="en-US" sz="1400" b="0" dirty="0">
                <a:solidFill>
                  <a:srgbClr val="000000"/>
                </a:solidFill>
                <a:latin typeface="Calibri" pitchFamily="34" charset="0"/>
                <a:ea typeface="MS PGothic" pitchFamily="34" charset="-128"/>
                <a:cs typeface="+mn-cs"/>
              </a:rPr>
              <a:t>Chi KN, Chowdhury S, </a:t>
            </a:r>
            <a:r>
              <a:rPr lang="en-US" sz="1400" b="0" dirty="0" err="1">
                <a:solidFill>
                  <a:srgbClr val="000000"/>
                </a:solidFill>
                <a:latin typeface="Calibri" pitchFamily="34" charset="0"/>
                <a:ea typeface="MS PGothic" pitchFamily="34" charset="-128"/>
                <a:cs typeface="+mn-cs"/>
              </a:rPr>
              <a:t>Bjartell</a:t>
            </a:r>
            <a:r>
              <a:rPr lang="en-US" sz="1400" b="0" dirty="0">
                <a:solidFill>
                  <a:srgbClr val="000000"/>
                </a:solidFill>
                <a:latin typeface="Calibri" pitchFamily="34" charset="0"/>
                <a:ea typeface="MS PGothic" pitchFamily="34" charset="-128"/>
                <a:cs typeface="+mn-cs"/>
              </a:rPr>
              <a:t> A, et al. J Clin Oncol. 2021;39(20):2294-2303. </a:t>
            </a:r>
          </a:p>
        </p:txBody>
      </p:sp>
      <p:sp>
        <p:nvSpPr>
          <p:cNvPr id="13" name="Rectangle 12">
            <a:extLst>
              <a:ext uri="{FF2B5EF4-FFF2-40B4-BE49-F238E27FC236}">
                <a16:creationId xmlns:a16="http://schemas.microsoft.com/office/drawing/2014/main" id="{30EFAEEF-8DD5-77D6-A9A1-61299035E60E}"/>
              </a:ext>
            </a:extLst>
          </p:cNvPr>
          <p:cNvSpPr/>
          <p:nvPr/>
        </p:nvSpPr>
        <p:spPr bwMode="auto">
          <a:xfrm>
            <a:off x="3280835" y="4837471"/>
            <a:ext cx="5939365" cy="34412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defRPr/>
            </a:pPr>
            <a:endParaRPr lang="en-US" dirty="0">
              <a:solidFill>
                <a:srgbClr val="000000"/>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1108892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2293473" y="21720"/>
            <a:ext cx="9879274" cy="740280"/>
          </a:xfrm>
        </p:spPr>
        <p:txBody>
          <a:bodyPr/>
          <a:lstStyle/>
          <a:p>
            <a:r>
              <a:rPr lang="en-US" sz="3318" b="0" dirty="0">
                <a:solidFill>
                  <a:schemeClr val="tx1"/>
                </a:solidFill>
                <a:latin typeface="Calibri" pitchFamily="34" charset="0"/>
              </a:rPr>
              <a:t>ARCHES: Enzalutamide for </a:t>
            </a:r>
            <a:r>
              <a:rPr lang="en-US" sz="3318" b="0" dirty="0" err="1">
                <a:solidFill>
                  <a:schemeClr val="tx1"/>
                </a:solidFill>
                <a:latin typeface="Calibri" pitchFamily="34" charset="0"/>
              </a:rPr>
              <a:t>mCSPC</a:t>
            </a:r>
            <a:endParaRPr lang="en-US" sz="3318" dirty="0">
              <a:solidFill>
                <a:schemeClr val="tx1"/>
              </a:solidFill>
              <a:latin typeface="Calibri" pitchFamily="34" charset="0"/>
            </a:endParaRPr>
          </a:p>
        </p:txBody>
      </p:sp>
      <p:grpSp>
        <p:nvGrpSpPr>
          <p:cNvPr id="3" name="Group 2">
            <a:extLst>
              <a:ext uri="{FF2B5EF4-FFF2-40B4-BE49-F238E27FC236}">
                <a16:creationId xmlns:a16="http://schemas.microsoft.com/office/drawing/2014/main" id="{8D8F5798-9967-571F-0D40-000593A61AAE}"/>
              </a:ext>
            </a:extLst>
          </p:cNvPr>
          <p:cNvGrpSpPr>
            <a:grpSpLocks noChangeAspect="1"/>
          </p:cNvGrpSpPr>
          <p:nvPr/>
        </p:nvGrpSpPr>
        <p:grpSpPr>
          <a:xfrm>
            <a:off x="1680241" y="563643"/>
            <a:ext cx="8831518" cy="5943600"/>
            <a:chOff x="1330349" y="563643"/>
            <a:chExt cx="9492795" cy="6388637"/>
          </a:xfrm>
        </p:grpSpPr>
        <p:pic>
          <p:nvPicPr>
            <p:cNvPr id="2" name="Picture 1">
              <a:extLst>
                <a:ext uri="{FF2B5EF4-FFF2-40B4-BE49-F238E27FC236}">
                  <a16:creationId xmlns:a16="http://schemas.microsoft.com/office/drawing/2014/main" id="{4F4B60FD-D3FD-38A1-3FF5-DA8DB84FB566}"/>
                </a:ext>
              </a:extLst>
            </p:cNvPr>
            <p:cNvPicPr>
              <a:picLocks noChangeAspect="1"/>
            </p:cNvPicPr>
            <p:nvPr/>
          </p:nvPicPr>
          <p:blipFill>
            <a:blip r:embed="rId3"/>
            <a:stretch>
              <a:fillRect/>
            </a:stretch>
          </p:blipFill>
          <p:spPr>
            <a:xfrm>
              <a:off x="2031470" y="3488920"/>
              <a:ext cx="7921940" cy="3463360"/>
            </a:xfrm>
            <a:prstGeom prst="rect">
              <a:avLst/>
            </a:prstGeom>
          </p:spPr>
        </p:pic>
        <p:pic>
          <p:nvPicPr>
            <p:cNvPr id="8" name="Picture 7">
              <a:extLst>
                <a:ext uri="{FF2B5EF4-FFF2-40B4-BE49-F238E27FC236}">
                  <a16:creationId xmlns:a16="http://schemas.microsoft.com/office/drawing/2014/main" id="{F3444C3C-8D65-CF0F-40E7-BDC8C9897A4E}"/>
                </a:ext>
              </a:extLst>
            </p:cNvPr>
            <p:cNvPicPr>
              <a:picLocks noChangeAspect="1"/>
            </p:cNvPicPr>
            <p:nvPr/>
          </p:nvPicPr>
          <p:blipFill>
            <a:blip r:embed="rId4" cstate="print"/>
            <a:stretch>
              <a:fillRect/>
            </a:stretch>
          </p:blipFill>
          <p:spPr>
            <a:xfrm>
              <a:off x="2291885" y="563643"/>
              <a:ext cx="6410419" cy="3297618"/>
            </a:xfrm>
            <a:prstGeom prst="rect">
              <a:avLst/>
            </a:prstGeom>
          </p:spPr>
        </p:pic>
        <p:sp>
          <p:nvSpPr>
            <p:cNvPr id="9" name="Text Box 5">
              <a:extLst>
                <a:ext uri="{FF2B5EF4-FFF2-40B4-BE49-F238E27FC236}">
                  <a16:creationId xmlns:a16="http://schemas.microsoft.com/office/drawing/2014/main" id="{97EDE267-7803-DCB4-041C-DB81D66CD6BF}"/>
                </a:ext>
              </a:extLst>
            </p:cNvPr>
            <p:cNvSpPr txBox="1">
              <a:spLocks noChangeArrowheads="1"/>
            </p:cNvSpPr>
            <p:nvPr/>
          </p:nvSpPr>
          <p:spPr bwMode="auto">
            <a:xfrm>
              <a:off x="1330349" y="1493597"/>
              <a:ext cx="9492795" cy="3988196"/>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2370" b="0" dirty="0">
                  <a:solidFill>
                    <a:srgbClr val="000000"/>
                  </a:solidFill>
                  <a:latin typeface="Calibri" pitchFamily="34" charset="0"/>
                  <a:ea typeface="MS PGothic" pitchFamily="34" charset="-128"/>
                  <a:cs typeface="+mn-cs"/>
                </a:rPr>
                <a:t> </a:t>
              </a:r>
              <a:r>
                <a:rPr lang="en-US" sz="2370" b="0" dirty="0" err="1">
                  <a:solidFill>
                    <a:srgbClr val="000000"/>
                  </a:solidFill>
                  <a:latin typeface="Calibri" pitchFamily="34" charset="0"/>
                  <a:ea typeface="MS PGothic" pitchFamily="34" charset="-128"/>
                  <a:cs typeface="+mn-cs"/>
                </a:rPr>
                <a:t>rPFS</a:t>
              </a: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endParaRPr lang="en-US" sz="2370" b="0" dirty="0">
                <a:solidFill>
                  <a:srgbClr val="000000"/>
                </a:solidFill>
                <a:latin typeface="Calibri" pitchFamily="34" charset="0"/>
                <a:ea typeface="MS PGothic" pitchFamily="34" charset="-128"/>
                <a:cs typeface="+mn-cs"/>
              </a:endParaRPr>
            </a:p>
            <a:p>
              <a:pPr defTabSz="914400" eaLnBrk="0" hangingPunct="0">
                <a:lnSpc>
                  <a:spcPct val="90000"/>
                </a:lnSpc>
                <a:spcBef>
                  <a:spcPct val="20000"/>
                </a:spcBef>
              </a:pPr>
              <a:r>
                <a:rPr lang="en-US" sz="2370" b="0" dirty="0">
                  <a:solidFill>
                    <a:srgbClr val="000000"/>
                  </a:solidFill>
                  <a:latin typeface="Calibri" pitchFamily="34" charset="0"/>
                  <a:ea typeface="MS PGothic" pitchFamily="34" charset="-128"/>
                  <a:cs typeface="+mn-cs"/>
                </a:rPr>
                <a:t>OS</a:t>
              </a:r>
              <a:r>
                <a:rPr lang="en-US" sz="2844" b="0" dirty="0">
                  <a:solidFill>
                    <a:srgbClr val="000000"/>
                  </a:solidFill>
                  <a:latin typeface="Calibri" pitchFamily="34" charset="0"/>
                  <a:ea typeface="MS PGothic" pitchFamily="34" charset="-128"/>
                  <a:cs typeface="+mn-cs"/>
                </a:rPr>
                <a:t>			</a:t>
              </a:r>
              <a:endParaRPr lang="en-US" sz="2844" b="0" i="1" dirty="0">
                <a:solidFill>
                  <a:srgbClr val="000000"/>
                </a:solidFill>
                <a:latin typeface="Calibri" pitchFamily="34" charset="0"/>
                <a:ea typeface="MS PGothic" pitchFamily="34" charset="-128"/>
                <a:cs typeface="+mn-cs"/>
              </a:endParaRPr>
            </a:p>
          </p:txBody>
        </p:sp>
      </p:grpSp>
      <p:sp>
        <p:nvSpPr>
          <p:cNvPr id="5" name="Text Box 5">
            <a:extLst>
              <a:ext uri="{FF2B5EF4-FFF2-40B4-BE49-F238E27FC236}">
                <a16:creationId xmlns:a16="http://schemas.microsoft.com/office/drawing/2014/main" id="{70A4E000-D582-298F-5A68-68C3DB240C3E}"/>
              </a:ext>
            </a:extLst>
          </p:cNvPr>
          <p:cNvSpPr txBox="1">
            <a:spLocks noChangeArrowheads="1"/>
          </p:cNvSpPr>
          <p:nvPr/>
        </p:nvSpPr>
        <p:spPr bwMode="auto">
          <a:xfrm>
            <a:off x="125024" y="6503095"/>
            <a:ext cx="11453925" cy="313932"/>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600" b="0" dirty="0">
                <a:solidFill>
                  <a:srgbClr val="000000"/>
                </a:solidFill>
                <a:latin typeface="Calibri" panose="020F0502020204030204" pitchFamily="34" charset="0"/>
                <a:ea typeface="MS PGothic" pitchFamily="34" charset="-128"/>
                <a:cs typeface="Calibri" panose="020F0502020204030204" pitchFamily="34" charset="0"/>
              </a:rPr>
              <a:t>Armstrong et al (2019) </a:t>
            </a:r>
            <a:r>
              <a:rPr lang="en-US" sz="1600" b="0" i="1" dirty="0">
                <a:solidFill>
                  <a:srgbClr val="000000"/>
                </a:solidFill>
                <a:latin typeface="Calibri" panose="020F0502020204030204" pitchFamily="34" charset="0"/>
                <a:ea typeface="MS PGothic" pitchFamily="34" charset="-128"/>
                <a:cs typeface="Calibri" panose="020F0502020204030204" pitchFamily="34" charset="0"/>
              </a:rPr>
              <a:t>J Clin Oncol 37: </a:t>
            </a:r>
            <a:r>
              <a:rPr lang="en-US" sz="1600" b="0" dirty="0">
                <a:solidFill>
                  <a:srgbClr val="000000"/>
                </a:solidFill>
                <a:latin typeface="Calibri" panose="020F0502020204030204" pitchFamily="34" charset="0"/>
                <a:ea typeface="MS PGothic" pitchFamily="34" charset="-128"/>
                <a:cs typeface="Calibri" panose="020F0502020204030204" pitchFamily="34" charset="0"/>
              </a:rPr>
              <a:t>2974-2986; Armstrong et al (2022)</a:t>
            </a:r>
            <a:r>
              <a:rPr lang="en-US" sz="1600" b="0" i="1" dirty="0">
                <a:solidFill>
                  <a:srgbClr val="000000"/>
                </a:solidFill>
                <a:latin typeface="Calibri" panose="020F0502020204030204" pitchFamily="34" charset="0"/>
                <a:ea typeface="MS PGothic" pitchFamily="34" charset="-128"/>
                <a:cs typeface="Calibri" panose="020F0502020204030204" pitchFamily="34" charset="0"/>
              </a:rPr>
              <a:t> J Clin Oncol </a:t>
            </a:r>
            <a:r>
              <a:rPr lang="en-US" sz="1600" b="0" dirty="0">
                <a:solidFill>
                  <a:srgbClr val="000000"/>
                </a:solidFill>
                <a:latin typeface="Calibri" panose="020F0502020204030204" pitchFamily="34" charset="0"/>
                <a:ea typeface="MS PGothic" pitchFamily="34" charset="-128"/>
                <a:cs typeface="Calibri" panose="020F0502020204030204" pitchFamily="34" charset="0"/>
              </a:rPr>
              <a:t>DOI: 10.1200/JCO.22.00193</a:t>
            </a:r>
            <a:endParaRPr lang="en-US" sz="1600" b="0" i="1" dirty="0">
              <a:solidFill>
                <a:srgbClr val="000000"/>
              </a:solidFill>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376138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6222" y="449514"/>
            <a:ext cx="7921940" cy="830805"/>
          </a:xfrm>
          <a:prstGeom prst="rect">
            <a:avLst/>
          </a:prstGeom>
          <a:noFill/>
        </p:spPr>
        <p:txBody>
          <a:bodyPr wrap="square" rtlCol="0">
            <a:spAutoFit/>
          </a:bodyPr>
          <a:lstStyle/>
          <a:p>
            <a:pPr algn="ctr" defTabSz="1218907">
              <a:defRPr/>
            </a:pPr>
            <a:r>
              <a:rPr lang="en-US" sz="2666" dirty="0">
                <a:solidFill>
                  <a:prstClr val="white"/>
                </a:solidFill>
                <a:latin typeface="Calibri" panose="020F0502020204030204" pitchFamily="34" charset="0"/>
                <a:ea typeface="ＭＳ Ｐゴシック" charset="0"/>
                <a:cs typeface="+mn-cs"/>
              </a:rPr>
              <a:t>SPARTAN ─ Overall Study Design </a:t>
            </a:r>
          </a:p>
          <a:p>
            <a:pPr algn="ctr" defTabSz="1218907">
              <a:defRPr/>
            </a:pPr>
            <a:r>
              <a:rPr lang="en-US" sz="2133" b="0" dirty="0">
                <a:solidFill>
                  <a:prstClr val="white"/>
                </a:solidFill>
                <a:latin typeface="Calibri" panose="020F0502020204030204" pitchFamily="34" charset="0"/>
                <a:ea typeface="ＭＳ Ｐゴシック" charset="0"/>
                <a:cs typeface="+mn-cs"/>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1588" y="968060"/>
            <a:ext cx="12188825" cy="394903"/>
          </a:xfrm>
        </p:spPr>
        <p:txBody>
          <a:bodyPr/>
          <a:lstStyle/>
          <a:p>
            <a:r>
              <a:rPr lang="en-US" sz="3318" b="0" dirty="0">
                <a:solidFill>
                  <a:schemeClr val="tx1"/>
                </a:solidFill>
                <a:latin typeface="Calibri" pitchFamily="34" charset="0"/>
              </a:rPr>
              <a:t>ENZAMET: Enzalutamide for </a:t>
            </a:r>
            <a:r>
              <a:rPr lang="en-US" sz="3318" b="0" dirty="0" err="1">
                <a:solidFill>
                  <a:schemeClr val="tx1"/>
                </a:solidFill>
                <a:latin typeface="Calibri" pitchFamily="34" charset="0"/>
              </a:rPr>
              <a:t>mCSPC</a:t>
            </a:r>
            <a:br>
              <a:rPr lang="en-US" sz="3318" dirty="0">
                <a:solidFill>
                  <a:schemeClr val="tx1"/>
                </a:solidFill>
                <a:latin typeface="Calibri" pitchFamily="34" charset="0"/>
              </a:rPr>
            </a:br>
            <a:endParaRPr lang="en-US" sz="3318" dirty="0">
              <a:solidFill>
                <a:schemeClr val="tx1"/>
              </a:solidFill>
              <a:latin typeface="Calibri" pitchFamily="34" charset="0"/>
            </a:endParaRPr>
          </a:p>
        </p:txBody>
      </p:sp>
      <p:sp>
        <p:nvSpPr>
          <p:cNvPr id="15" name="Text Box 5">
            <a:extLst>
              <a:ext uri="{FF2B5EF4-FFF2-40B4-BE49-F238E27FC236}">
                <a16:creationId xmlns:a16="http://schemas.microsoft.com/office/drawing/2014/main" id="{4D45CB64-1BD0-4E34-B43F-8F77A37A6E9E}"/>
              </a:ext>
            </a:extLst>
          </p:cNvPr>
          <p:cNvSpPr txBox="1">
            <a:spLocks noChangeArrowheads="1"/>
          </p:cNvSpPr>
          <p:nvPr/>
        </p:nvSpPr>
        <p:spPr bwMode="auto">
          <a:xfrm>
            <a:off x="524089" y="1710360"/>
            <a:ext cx="10473361" cy="420564"/>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defRPr/>
            </a:pPr>
            <a:r>
              <a:rPr lang="en-US" sz="2370" b="0" dirty="0">
                <a:solidFill>
                  <a:srgbClr val="000000"/>
                </a:solidFill>
                <a:latin typeface="Calibri" pitchFamily="34" charset="0"/>
                <a:ea typeface="MS PGothic" pitchFamily="34" charset="-128"/>
                <a:cs typeface="+mn-cs"/>
              </a:rPr>
              <a:t>Clinical Progression-Free Survival	                        Overall Survival 	</a:t>
            </a:r>
            <a:endParaRPr lang="en-US" sz="2370" b="0" i="1" dirty="0">
              <a:solidFill>
                <a:srgbClr val="000000"/>
              </a:solidFill>
              <a:latin typeface="Calibri" pitchFamily="34" charset="0"/>
              <a:ea typeface="MS PGothic" pitchFamily="34" charset="-128"/>
              <a:cs typeface="+mn-cs"/>
            </a:endParaRPr>
          </a:p>
        </p:txBody>
      </p:sp>
      <p:pic>
        <p:nvPicPr>
          <p:cNvPr id="3" name="Picture 2" descr="A graph of a number of people&#10;&#10;Description automatically generated with medium confidence">
            <a:extLst>
              <a:ext uri="{FF2B5EF4-FFF2-40B4-BE49-F238E27FC236}">
                <a16:creationId xmlns:a16="http://schemas.microsoft.com/office/drawing/2014/main" id="{94DBFE9F-7531-A1E3-8821-68F4B23D02BE}"/>
              </a:ext>
            </a:extLst>
          </p:cNvPr>
          <p:cNvPicPr>
            <a:picLocks noChangeAspect="1"/>
          </p:cNvPicPr>
          <p:nvPr/>
        </p:nvPicPr>
        <p:blipFill rotWithShape="1">
          <a:blip r:embed="rId3">
            <a:extLst>
              <a:ext uri="{28A0092B-C50C-407E-A947-70E740481C1C}">
                <a14:useLocalDpi xmlns:a14="http://schemas.microsoft.com/office/drawing/2010/main" val="0"/>
              </a:ext>
            </a:extLst>
          </a:blip>
          <a:srcRect l="1110" b="9400"/>
          <a:stretch/>
        </p:blipFill>
        <p:spPr>
          <a:xfrm>
            <a:off x="59330" y="2346780"/>
            <a:ext cx="6030180" cy="2665439"/>
          </a:xfrm>
          <a:prstGeom prst="rect">
            <a:avLst/>
          </a:prstGeom>
        </p:spPr>
      </p:pic>
      <p:pic>
        <p:nvPicPr>
          <p:cNvPr id="7" name="Picture 6" descr="A graph of a number of people&#10;&#10;Description automatically generated">
            <a:extLst>
              <a:ext uri="{FF2B5EF4-FFF2-40B4-BE49-F238E27FC236}">
                <a16:creationId xmlns:a16="http://schemas.microsoft.com/office/drawing/2014/main" id="{D2C650FD-AA16-F02E-6D89-3E855C5B9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249" y="2379910"/>
            <a:ext cx="6043422" cy="2665439"/>
          </a:xfrm>
          <a:prstGeom prst="rect">
            <a:avLst/>
          </a:prstGeom>
        </p:spPr>
      </p:pic>
      <p:sp>
        <p:nvSpPr>
          <p:cNvPr id="8" name="TextBox 7">
            <a:extLst>
              <a:ext uri="{FF2B5EF4-FFF2-40B4-BE49-F238E27FC236}">
                <a16:creationId xmlns:a16="http://schemas.microsoft.com/office/drawing/2014/main" id="{55884B51-9AE6-0DA3-8A47-4F8EEA646561}"/>
              </a:ext>
            </a:extLst>
          </p:cNvPr>
          <p:cNvSpPr txBox="1"/>
          <p:nvPr/>
        </p:nvSpPr>
        <p:spPr>
          <a:xfrm>
            <a:off x="1397890" y="4993752"/>
            <a:ext cx="3352800" cy="307777"/>
          </a:xfrm>
          <a:prstGeom prst="rect">
            <a:avLst/>
          </a:prstGeom>
          <a:noFill/>
        </p:spPr>
        <p:txBody>
          <a:bodyPr wrap="square" rtlCol="0">
            <a:spAutoFit/>
          </a:bodyPr>
          <a:lstStyle/>
          <a:p>
            <a:pPr algn="ctr" defTabSz="914400" eaLnBrk="0" hangingPunct="0">
              <a:defRPr/>
            </a:pPr>
            <a:r>
              <a:rPr lang="en-US" sz="1400" b="0" dirty="0">
                <a:solidFill>
                  <a:srgbClr val="000000"/>
                </a:solidFill>
                <a:latin typeface="Calibri" panose="020F0502020204030204" pitchFamily="34" charset="0"/>
                <a:ea typeface="MS PGothic" pitchFamily="34" charset="-128"/>
                <a:cs typeface="Calibri" panose="020F0502020204030204" pitchFamily="34" charset="0"/>
              </a:rPr>
              <a:t>Time since randomization (months)</a:t>
            </a:r>
          </a:p>
        </p:txBody>
      </p:sp>
      <p:sp>
        <p:nvSpPr>
          <p:cNvPr id="9" name="TextBox 8">
            <a:extLst>
              <a:ext uri="{FF2B5EF4-FFF2-40B4-BE49-F238E27FC236}">
                <a16:creationId xmlns:a16="http://schemas.microsoft.com/office/drawing/2014/main" id="{580DBFC6-AC20-E8EA-A74B-329D24340DD2}"/>
              </a:ext>
            </a:extLst>
          </p:cNvPr>
          <p:cNvSpPr txBox="1"/>
          <p:nvPr/>
        </p:nvSpPr>
        <p:spPr>
          <a:xfrm>
            <a:off x="7679504" y="4967906"/>
            <a:ext cx="3352800" cy="307777"/>
          </a:xfrm>
          <a:prstGeom prst="rect">
            <a:avLst/>
          </a:prstGeom>
          <a:noFill/>
        </p:spPr>
        <p:txBody>
          <a:bodyPr wrap="square" rtlCol="0">
            <a:spAutoFit/>
          </a:bodyPr>
          <a:lstStyle/>
          <a:p>
            <a:pPr algn="ctr" defTabSz="914400" eaLnBrk="0" hangingPunct="0">
              <a:defRPr/>
            </a:pPr>
            <a:r>
              <a:rPr lang="en-US" sz="1400" b="0" dirty="0">
                <a:solidFill>
                  <a:srgbClr val="000000"/>
                </a:solidFill>
                <a:latin typeface="Calibri" panose="020F0502020204030204" pitchFamily="34" charset="0"/>
                <a:ea typeface="MS PGothic" pitchFamily="34" charset="-128"/>
                <a:cs typeface="Calibri" panose="020F0502020204030204" pitchFamily="34" charset="0"/>
              </a:rPr>
              <a:t>Time since randomization (months)</a:t>
            </a:r>
          </a:p>
        </p:txBody>
      </p:sp>
      <p:sp>
        <p:nvSpPr>
          <p:cNvPr id="11" name="TextBox 10">
            <a:extLst>
              <a:ext uri="{FF2B5EF4-FFF2-40B4-BE49-F238E27FC236}">
                <a16:creationId xmlns:a16="http://schemas.microsoft.com/office/drawing/2014/main" id="{CDACFB12-E88E-AF33-54FB-1CD84EEA74F5}"/>
              </a:ext>
            </a:extLst>
          </p:cNvPr>
          <p:cNvSpPr txBox="1"/>
          <p:nvPr/>
        </p:nvSpPr>
        <p:spPr>
          <a:xfrm>
            <a:off x="-21778" y="6543598"/>
            <a:ext cx="6096000" cy="307777"/>
          </a:xfrm>
          <a:prstGeom prst="rect">
            <a:avLst/>
          </a:prstGeom>
          <a:noFill/>
        </p:spPr>
        <p:txBody>
          <a:bodyPr wrap="square">
            <a:spAutoFit/>
          </a:bodyPr>
          <a:lstStyle/>
          <a:p>
            <a:pPr defTabSz="914400" eaLnBrk="0" hangingPunct="0">
              <a:defRPr/>
            </a:pPr>
            <a:r>
              <a:rPr lang="en-US" sz="1400" b="0" dirty="0">
                <a:solidFill>
                  <a:srgbClr val="000000"/>
                </a:solidFill>
                <a:latin typeface="Calibri" panose="020F0502020204030204" pitchFamily="34" charset="0"/>
                <a:ea typeface="MS PGothic" pitchFamily="34" charset="-128"/>
                <a:cs typeface="Calibri" panose="020F0502020204030204" pitchFamily="34" charset="0"/>
              </a:rPr>
              <a:t>Sweeney CJ, Martin AJ, </a:t>
            </a:r>
            <a:r>
              <a:rPr lang="en-US" sz="1400" b="0" dirty="0" err="1">
                <a:solidFill>
                  <a:srgbClr val="000000"/>
                </a:solidFill>
                <a:latin typeface="Calibri" panose="020F0502020204030204" pitchFamily="34" charset="0"/>
                <a:ea typeface="MS PGothic" pitchFamily="34" charset="-128"/>
                <a:cs typeface="Calibri" panose="020F0502020204030204" pitchFamily="34" charset="0"/>
              </a:rPr>
              <a:t>Stockler</a:t>
            </a:r>
            <a:r>
              <a:rPr lang="en-US" sz="1400" b="0" dirty="0">
                <a:solidFill>
                  <a:srgbClr val="000000"/>
                </a:solidFill>
                <a:latin typeface="Calibri" panose="020F0502020204030204" pitchFamily="34" charset="0"/>
                <a:ea typeface="MS PGothic" pitchFamily="34" charset="-128"/>
                <a:cs typeface="Calibri" panose="020F0502020204030204" pitchFamily="34" charset="0"/>
              </a:rPr>
              <a:t> MR, et al. </a:t>
            </a:r>
            <a:r>
              <a:rPr lang="en-US" sz="1400" b="0" i="1" dirty="0">
                <a:solidFill>
                  <a:srgbClr val="000000"/>
                </a:solidFill>
                <a:latin typeface="Calibri" panose="020F0502020204030204" pitchFamily="34" charset="0"/>
                <a:ea typeface="MS PGothic" pitchFamily="34" charset="-128"/>
                <a:cs typeface="Calibri" panose="020F0502020204030204" pitchFamily="34" charset="0"/>
              </a:rPr>
              <a:t>Lancet Oncol</a:t>
            </a:r>
            <a:r>
              <a:rPr lang="en-US" sz="1400" b="0" dirty="0">
                <a:solidFill>
                  <a:srgbClr val="000000"/>
                </a:solidFill>
                <a:latin typeface="Calibri" panose="020F0502020204030204" pitchFamily="34" charset="0"/>
                <a:ea typeface="MS PGothic" pitchFamily="34" charset="-128"/>
                <a:cs typeface="Calibri" panose="020F0502020204030204" pitchFamily="34" charset="0"/>
              </a:rPr>
              <a:t>. 2023;24(4):323-334</a:t>
            </a:r>
          </a:p>
        </p:txBody>
      </p:sp>
    </p:spTree>
    <p:extLst>
      <p:ext uri="{BB962C8B-B14F-4D97-AF65-F5344CB8AC3E}">
        <p14:creationId xmlns:p14="http://schemas.microsoft.com/office/powerpoint/2010/main" val="1371507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C76D45-FC47-8D4A-9AA0-32F9CFC38514}"/>
              </a:ext>
            </a:extLst>
          </p:cNvPr>
          <p:cNvSpPr txBox="1">
            <a:spLocks/>
          </p:cNvSpPr>
          <p:nvPr/>
        </p:nvSpPr>
        <p:spPr bwMode="auto">
          <a:xfrm>
            <a:off x="2408271" y="45198"/>
            <a:ext cx="9782142" cy="152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3318" b="0" dirty="0">
                <a:solidFill>
                  <a:srgbClr val="000000"/>
                </a:solidFill>
                <a:latin typeface="Calibri" panose="020F0502020204030204" pitchFamily="34" charset="0"/>
                <a:cs typeface="Calibri" panose="020F0502020204030204" pitchFamily="34" charset="0"/>
              </a:rPr>
              <a:t>ARASENS Study Design</a:t>
            </a:r>
          </a:p>
          <a:p>
            <a:pPr defTabSz="914400"/>
            <a:r>
              <a:rPr lang="en-US" sz="2370" b="0" dirty="0">
                <a:latin typeface="Calibri" panose="020F0502020204030204" pitchFamily="34" charset="0"/>
                <a:cs typeface="Calibri" panose="020F0502020204030204" pitchFamily="34" charset="0"/>
              </a:rPr>
              <a:t>Global, randomized, double-blind, placebo-controlled phase III study (</a:t>
            </a:r>
            <a:r>
              <a:rPr lang="en-US" sz="2370" b="0" dirty="0">
                <a:latin typeface="Calibri" panose="020F0502020204030204" pitchFamily="34" charset="0"/>
                <a:ea typeface="Times New Roman" panose="02020603050405020304" pitchFamily="18" charset="0"/>
                <a:cs typeface="Calibri" panose="020F0502020204030204" pitchFamily="34" charset="0"/>
              </a:rPr>
              <a:t>NCT02799602)</a:t>
            </a:r>
            <a:endParaRPr lang="en-US" sz="2370" b="0" dirty="0">
              <a:latin typeface="Calibri" panose="020F0502020204030204" pitchFamily="34" charset="0"/>
              <a:cs typeface="Calibri" panose="020F0502020204030204" pitchFamily="34" charset="0"/>
            </a:endParaRPr>
          </a:p>
        </p:txBody>
      </p:sp>
      <p:sp>
        <p:nvSpPr>
          <p:cNvPr id="6" name="Slide Number Placeholder 2">
            <a:extLst>
              <a:ext uri="{FF2B5EF4-FFF2-40B4-BE49-F238E27FC236}">
                <a16:creationId xmlns:a16="http://schemas.microsoft.com/office/drawing/2014/main" id="{2037CA5D-4EC4-1447-9DCC-CCFBD298BDEA}"/>
              </a:ext>
            </a:extLst>
          </p:cNvPr>
          <p:cNvSpPr txBox="1">
            <a:spLocks/>
          </p:cNvSpPr>
          <p:nvPr/>
        </p:nvSpPr>
        <p:spPr>
          <a:xfrm>
            <a:off x="11085152" y="1"/>
            <a:ext cx="874486" cy="365124"/>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914400" eaLnBrk="1" fontAlgn="auto" hangingPunct="1">
              <a:spcBef>
                <a:spcPts val="0"/>
              </a:spcBef>
              <a:spcAft>
                <a:spcPts val="0"/>
              </a:spcAft>
              <a:defRPr/>
            </a:pPr>
            <a:fld id="{BE33F7A0-71F0-446B-9DE8-6D75BE64EE0F}" type="slidenum">
              <a:rPr lang="en-US" sz="800">
                <a:solidFill>
                  <a:prstClr val="white"/>
                </a:solidFill>
              </a:rPr>
              <a:pPr algn="r" defTabSz="914400" eaLnBrk="1" fontAlgn="auto" hangingPunct="1">
                <a:spcBef>
                  <a:spcPts val="0"/>
                </a:spcBef>
                <a:spcAft>
                  <a:spcPts val="0"/>
                </a:spcAft>
                <a:defRPr/>
              </a:pPr>
              <a:t>53</a:t>
            </a:fld>
            <a:endParaRPr lang="en-US" sz="800" dirty="0">
              <a:solidFill>
                <a:prstClr val="white"/>
              </a:solidFill>
            </a:endParaRPr>
          </a:p>
        </p:txBody>
      </p:sp>
      <p:sp>
        <p:nvSpPr>
          <p:cNvPr id="8" name="Footer Placeholder 4">
            <a:extLst>
              <a:ext uri="{FF2B5EF4-FFF2-40B4-BE49-F238E27FC236}">
                <a16:creationId xmlns:a16="http://schemas.microsoft.com/office/drawing/2014/main" id="{3162511C-BD69-E14E-ADC1-ABD8F6415865}"/>
              </a:ext>
            </a:extLst>
          </p:cNvPr>
          <p:cNvSpPr txBox="1">
            <a:spLocks/>
          </p:cNvSpPr>
          <p:nvPr/>
        </p:nvSpPr>
        <p:spPr>
          <a:xfrm>
            <a:off x="577537" y="5651231"/>
            <a:ext cx="9518771" cy="365124"/>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400" eaLnBrk="1" fontAlgn="auto" hangingPunct="1">
              <a:spcBef>
                <a:spcPts val="0"/>
              </a:spcBef>
              <a:spcAft>
                <a:spcPts val="0"/>
              </a:spcAft>
              <a:defRPr/>
            </a:pPr>
            <a:r>
              <a:rPr lang="en-US" sz="901" dirty="0">
                <a:solidFill>
                  <a:srgbClr val="000000"/>
                </a:solidFill>
              </a:rPr>
              <a:t>*One enrolled patient was excluded from all analysis sets because of Good Clinical Practice violations. ALP, alkaline phosphatase; CRPC, castration-resistant prostate cancer; ECOG PS, Eastern Cooperative Oncology Group performance status; FPFV, first patient first visit; LPFV, last patient first visit; M1a, nonregional lymph node metastases only; M1b, bone metastases ± lymph node metastases; M1c, visceral metastases ± lymph node or bone metastases; Q3W, every 3 weeks; SSE, symptomatic skeletal event; ULN, upper limit of normal.</a:t>
            </a:r>
          </a:p>
        </p:txBody>
      </p:sp>
      <p:sp>
        <p:nvSpPr>
          <p:cNvPr id="9" name="Rectangle 8">
            <a:extLst>
              <a:ext uri="{FF2B5EF4-FFF2-40B4-BE49-F238E27FC236}">
                <a16:creationId xmlns:a16="http://schemas.microsoft.com/office/drawing/2014/main" id="{9BDA3A95-9016-8745-B849-CC7E7486635D}"/>
              </a:ext>
            </a:extLst>
          </p:cNvPr>
          <p:cNvSpPr/>
          <p:nvPr/>
        </p:nvSpPr>
        <p:spPr>
          <a:xfrm>
            <a:off x="577532" y="1818361"/>
            <a:ext cx="1957494" cy="2484782"/>
          </a:xfrm>
          <a:prstGeom prst="rect">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51" fontAlgn="auto">
              <a:spcBef>
                <a:spcPts val="0"/>
              </a:spcBef>
              <a:spcAft>
                <a:spcPts val="0"/>
              </a:spcAft>
              <a:defRPr/>
            </a:pPr>
            <a:r>
              <a:rPr lang="en-US" sz="1401" dirty="0">
                <a:solidFill>
                  <a:prstClr val="white"/>
                </a:solidFill>
                <a:latin typeface="Arial" panose="020B0604020202020204" pitchFamily="34" charset="0"/>
                <a:cs typeface="Arial" panose="020B0604020202020204" pitchFamily="34" charset="0"/>
              </a:rPr>
              <a:t>Patients (N=1306)</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mHSPC</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ECOG PS 0 or 1</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Candidates for ADT and docetaxel</a:t>
            </a:r>
          </a:p>
          <a:p>
            <a:pPr defTabSz="914451" fontAlgn="auto">
              <a:spcBef>
                <a:spcPts val="1200"/>
              </a:spcBef>
              <a:spcAft>
                <a:spcPts val="0"/>
              </a:spcAft>
              <a:defRPr/>
            </a:pPr>
            <a:r>
              <a:rPr lang="en-US" sz="1401" dirty="0">
                <a:solidFill>
                  <a:prstClr val="white"/>
                </a:solidFill>
                <a:latin typeface="Arial" panose="020B0604020202020204" pitchFamily="34" charset="0"/>
                <a:cs typeface="Arial" panose="020B0604020202020204" pitchFamily="34" charset="0"/>
              </a:rPr>
              <a:t>Stratification </a:t>
            </a:r>
            <a:endParaRPr lang="en-US" sz="1401" b="0" dirty="0">
              <a:solidFill>
                <a:prstClr val="white"/>
              </a:solidFill>
              <a:latin typeface="Arial" panose="020B0604020202020204" pitchFamily="34" charset="0"/>
              <a:cs typeface="Arial" panose="020B0604020202020204" pitchFamily="34" charset="0"/>
            </a:endParaRP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Extent of disease: M1a vs M1b vs M1c</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ALP &lt; vs ≥ ULN</a:t>
            </a:r>
          </a:p>
        </p:txBody>
      </p:sp>
      <p:sp>
        <p:nvSpPr>
          <p:cNvPr id="10" name="Triangle 30">
            <a:extLst>
              <a:ext uri="{FF2B5EF4-FFF2-40B4-BE49-F238E27FC236}">
                <a16:creationId xmlns:a16="http://schemas.microsoft.com/office/drawing/2014/main" id="{937D6219-1AF3-1D4D-8FEE-6E5E9DBC69C4}"/>
              </a:ext>
            </a:extLst>
          </p:cNvPr>
          <p:cNvSpPr/>
          <p:nvPr/>
        </p:nvSpPr>
        <p:spPr>
          <a:xfrm rot="5400000">
            <a:off x="2158739" y="2915416"/>
            <a:ext cx="738665" cy="239597"/>
          </a:xfrm>
          <a:prstGeom prst="triangle">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51" fontAlgn="auto">
              <a:spcBef>
                <a:spcPts val="0"/>
              </a:spcBef>
              <a:spcAft>
                <a:spcPts val="0"/>
              </a:spcAft>
              <a:defRPr/>
            </a:pPr>
            <a:endParaRPr lang="en-US" sz="1401" b="0" dirty="0">
              <a:solidFill>
                <a:prstClr val="white"/>
              </a:solidFill>
              <a:latin typeface="Arial" panose="020B0604020202020204"/>
            </a:endParaRPr>
          </a:p>
        </p:txBody>
      </p:sp>
      <p:sp>
        <p:nvSpPr>
          <p:cNvPr id="11" name="Rectangle 10">
            <a:extLst>
              <a:ext uri="{FF2B5EF4-FFF2-40B4-BE49-F238E27FC236}">
                <a16:creationId xmlns:a16="http://schemas.microsoft.com/office/drawing/2014/main" id="{1F1BC4A7-35C1-264C-AC16-A3C3F30D3131}"/>
              </a:ext>
            </a:extLst>
          </p:cNvPr>
          <p:cNvSpPr/>
          <p:nvPr/>
        </p:nvSpPr>
        <p:spPr>
          <a:xfrm>
            <a:off x="2615821" y="2590894"/>
            <a:ext cx="1407758" cy="739048"/>
          </a:xfrm>
          <a:prstGeom prst="rect">
            <a:avLst/>
          </a:prstGeom>
        </p:spPr>
        <p:txBody>
          <a:bodyPr wrap="none">
            <a:spAutoFit/>
          </a:bodyPr>
          <a:lstStyle/>
          <a:p>
            <a:pPr algn="ctr" defTabSz="914451" fontAlgn="auto">
              <a:spcBef>
                <a:spcPts val="0"/>
              </a:spcBef>
              <a:spcAft>
                <a:spcPts val="0"/>
              </a:spcAft>
              <a:defRPr/>
            </a:pPr>
            <a:r>
              <a:rPr lang="en-US" sz="1401" dirty="0">
                <a:solidFill>
                  <a:prstClr val="white"/>
                </a:solidFill>
                <a:latin typeface="Arial" panose="020B0604020202020204" pitchFamily="34" charset="0"/>
                <a:ea typeface="MS PGothic" pitchFamily="34" charset="-128"/>
                <a:cs typeface="Arial" panose="020B0604020202020204" pitchFamily="34" charset="0"/>
              </a:rPr>
              <a:t>1:1</a:t>
            </a:r>
            <a:br>
              <a:rPr lang="en-US" sz="1401" dirty="0">
                <a:solidFill>
                  <a:prstClr val="white"/>
                </a:solidFill>
                <a:latin typeface="Arial" panose="020B0604020202020204" pitchFamily="34" charset="0"/>
                <a:ea typeface="MS PGothic" pitchFamily="34" charset="-128"/>
                <a:cs typeface="Arial" panose="020B0604020202020204" pitchFamily="34" charset="0"/>
              </a:rPr>
            </a:br>
            <a:r>
              <a:rPr lang="en-US" sz="1401" dirty="0">
                <a:solidFill>
                  <a:prstClr val="white"/>
                </a:solidFill>
                <a:latin typeface="Arial" panose="020B0604020202020204" pitchFamily="34" charset="0"/>
                <a:ea typeface="MS PGothic" pitchFamily="34" charset="-128"/>
                <a:cs typeface="Arial" panose="020B0604020202020204" pitchFamily="34" charset="0"/>
              </a:rPr>
              <a:t>randomization</a:t>
            </a:r>
            <a:br>
              <a:rPr lang="en-US" sz="1401" dirty="0">
                <a:solidFill>
                  <a:prstClr val="white"/>
                </a:solidFill>
                <a:latin typeface="Arial" panose="020B0604020202020204" pitchFamily="34" charset="0"/>
                <a:ea typeface="MS PGothic" pitchFamily="34" charset="-128"/>
                <a:cs typeface="Arial" panose="020B0604020202020204" pitchFamily="34" charset="0"/>
              </a:rPr>
            </a:br>
            <a:r>
              <a:rPr lang="en-US" sz="1401" dirty="0">
                <a:solidFill>
                  <a:prstClr val="white"/>
                </a:solidFill>
                <a:latin typeface="Arial" panose="020B0604020202020204" pitchFamily="34" charset="0"/>
                <a:ea typeface="MS PGothic" pitchFamily="34" charset="-128"/>
                <a:cs typeface="Arial" panose="020B0604020202020204" pitchFamily="34" charset="0"/>
              </a:rPr>
              <a:t>(N=1305*)</a:t>
            </a:r>
          </a:p>
        </p:txBody>
      </p:sp>
      <p:sp>
        <p:nvSpPr>
          <p:cNvPr id="12" name="Rectangle 11">
            <a:extLst>
              <a:ext uri="{FF2B5EF4-FFF2-40B4-BE49-F238E27FC236}">
                <a16:creationId xmlns:a16="http://schemas.microsoft.com/office/drawing/2014/main" id="{EF0BB96B-DFFC-F14E-AB8A-15CAFDD67889}"/>
              </a:ext>
            </a:extLst>
          </p:cNvPr>
          <p:cNvSpPr/>
          <p:nvPr/>
        </p:nvSpPr>
        <p:spPr>
          <a:xfrm>
            <a:off x="9047394" y="1621147"/>
            <a:ext cx="2856173" cy="3139191"/>
          </a:xfrm>
          <a:prstGeom prst="rect">
            <a:avLst/>
          </a:prstGeom>
          <a:solidFill>
            <a:srgbClr val="00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51" fontAlgn="auto">
              <a:spcBef>
                <a:spcPts val="300"/>
              </a:spcBef>
              <a:spcAft>
                <a:spcPts val="0"/>
              </a:spcAft>
              <a:defRPr/>
            </a:pPr>
            <a:r>
              <a:rPr lang="en-US" sz="1401" u="sng" dirty="0">
                <a:solidFill>
                  <a:prstClr val="white"/>
                </a:solidFill>
                <a:latin typeface="Arial" panose="020B0604020202020204" pitchFamily="34" charset="0"/>
                <a:cs typeface="Arial" panose="020B0604020202020204" pitchFamily="34" charset="0"/>
              </a:rPr>
              <a:t>Endpoints</a:t>
            </a:r>
          </a:p>
          <a:p>
            <a:pPr defTabSz="914451" fontAlgn="auto">
              <a:spcBef>
                <a:spcPts val="300"/>
              </a:spcBef>
              <a:spcAft>
                <a:spcPts val="0"/>
              </a:spcAft>
              <a:defRPr/>
            </a:pPr>
            <a:r>
              <a:rPr lang="en-US" sz="1401" dirty="0">
                <a:solidFill>
                  <a:prstClr val="white"/>
                </a:solidFill>
                <a:latin typeface="Arial" panose="020B0604020202020204" pitchFamily="34" charset="0"/>
                <a:cs typeface="Arial" panose="020B0604020202020204" pitchFamily="34" charset="0"/>
              </a:rPr>
              <a:t>Primary: OS</a:t>
            </a:r>
          </a:p>
          <a:p>
            <a:pPr defTabSz="914451" fontAlgn="auto">
              <a:spcBef>
                <a:spcPts val="300"/>
              </a:spcBef>
              <a:spcAft>
                <a:spcPts val="0"/>
              </a:spcAft>
              <a:defRPr/>
            </a:pPr>
            <a:r>
              <a:rPr lang="en-US" sz="1401" dirty="0">
                <a:solidFill>
                  <a:prstClr val="white"/>
                </a:solidFill>
                <a:latin typeface="Arial" panose="020B0604020202020204" pitchFamily="34" charset="0"/>
                <a:cs typeface="Arial" panose="020B0604020202020204" pitchFamily="34" charset="0"/>
              </a:rPr>
              <a:t>Secondary</a:t>
            </a:r>
            <a:endParaRPr lang="en-US" sz="1401" strike="sngStrike" baseline="30000" dirty="0">
              <a:solidFill>
                <a:srgbClr val="FF0000"/>
              </a:solidFill>
              <a:latin typeface="Arial" panose="020B0604020202020204" pitchFamily="34" charset="0"/>
              <a:cs typeface="Arial" panose="020B0604020202020204" pitchFamily="34" charset="0"/>
            </a:endParaRP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CRPC</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pain progression</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SSE-free survival</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first SSE</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initiation of subsequent systemic antineoplastic therapy</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worsening of disease-related physical symptoms</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Time to initiation of opioid use for ≥7 consecutive days</a:t>
            </a:r>
          </a:p>
          <a:p>
            <a:pPr marL="174635" indent="-174635" defTabSz="914451" fontAlgn="auto">
              <a:spcBef>
                <a:spcPts val="0"/>
              </a:spcBef>
              <a:spcAft>
                <a:spcPts val="0"/>
              </a:spcAft>
              <a:buFont typeface="Arial" panose="020B0604020202020204" pitchFamily="34" charset="0"/>
              <a:buChar char="•"/>
              <a:defRPr/>
            </a:pPr>
            <a:r>
              <a:rPr lang="en-US" sz="1401" b="0" dirty="0">
                <a:solidFill>
                  <a:prstClr val="white"/>
                </a:solidFill>
                <a:latin typeface="Arial" panose="020B0604020202020204" pitchFamily="34" charset="0"/>
                <a:cs typeface="Arial" panose="020B0604020202020204" pitchFamily="34" charset="0"/>
              </a:rPr>
              <a:t>Safety</a:t>
            </a:r>
          </a:p>
        </p:txBody>
      </p:sp>
      <p:sp>
        <p:nvSpPr>
          <p:cNvPr id="13" name="Rectangle 12">
            <a:extLst>
              <a:ext uri="{FF2B5EF4-FFF2-40B4-BE49-F238E27FC236}">
                <a16:creationId xmlns:a16="http://schemas.microsoft.com/office/drawing/2014/main" id="{58627D4C-7B4A-A849-9516-43D4703D7EA0}"/>
              </a:ext>
            </a:extLst>
          </p:cNvPr>
          <p:cNvSpPr/>
          <p:nvPr/>
        </p:nvSpPr>
        <p:spPr>
          <a:xfrm rot="16200000">
            <a:off x="7998492" y="2814268"/>
            <a:ext cx="1609736" cy="307905"/>
          </a:xfrm>
          <a:prstGeom prst="rect">
            <a:avLst/>
          </a:prstGeom>
        </p:spPr>
        <p:txBody>
          <a:bodyPr wrap="none">
            <a:spAutoFit/>
          </a:bodyPr>
          <a:lstStyle/>
          <a:p>
            <a:pPr algn="ctr" defTabSz="914451" fontAlgn="auto">
              <a:spcBef>
                <a:spcPts val="0"/>
              </a:spcBef>
              <a:spcAft>
                <a:spcPts val="0"/>
              </a:spcAft>
              <a:defRPr/>
            </a:pPr>
            <a:r>
              <a:rPr lang="en-US" sz="1401" dirty="0">
                <a:solidFill>
                  <a:prstClr val="white"/>
                </a:solidFill>
                <a:latin typeface="Arial" panose="020B0604020202020204" pitchFamily="34" charset="0"/>
                <a:ea typeface="MS PGothic" pitchFamily="34" charset="-128"/>
                <a:cs typeface="Arial" panose="020B0604020202020204" pitchFamily="34" charset="0"/>
              </a:rPr>
              <a:t>Primary analysis</a:t>
            </a:r>
          </a:p>
        </p:txBody>
      </p:sp>
      <p:sp>
        <p:nvSpPr>
          <p:cNvPr id="14" name="TextBox 13">
            <a:extLst>
              <a:ext uri="{FF2B5EF4-FFF2-40B4-BE49-F238E27FC236}">
                <a16:creationId xmlns:a16="http://schemas.microsoft.com/office/drawing/2014/main" id="{3C284E0E-0A42-784B-8575-9FC0118BA29E}"/>
              </a:ext>
            </a:extLst>
          </p:cNvPr>
          <p:cNvSpPr txBox="1"/>
          <p:nvPr/>
        </p:nvSpPr>
        <p:spPr>
          <a:xfrm>
            <a:off x="2371441" y="4154641"/>
            <a:ext cx="2534056" cy="461665"/>
          </a:xfrm>
          <a:prstGeom prst="rect">
            <a:avLst/>
          </a:prstGeom>
          <a:noFill/>
        </p:spPr>
        <p:txBody>
          <a:bodyPr wrap="square">
            <a:spAutoFit/>
          </a:bodyPr>
          <a:lstStyle/>
          <a:p>
            <a:pPr algn="ctr" defTabSz="914451" fontAlgn="auto">
              <a:spcBef>
                <a:spcPts val="0"/>
              </a:spcBef>
              <a:spcAft>
                <a:spcPts val="0"/>
              </a:spcAf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FPFV: Nov 2016</a:t>
            </a:r>
            <a:b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LPFV: June 2018</a:t>
            </a:r>
            <a:endParaRPr lang="en-US" sz="1200"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15" name="TextBox 14">
            <a:extLst>
              <a:ext uri="{FF2B5EF4-FFF2-40B4-BE49-F238E27FC236}">
                <a16:creationId xmlns:a16="http://schemas.microsoft.com/office/drawing/2014/main" id="{2CC08188-ADD7-894B-8B92-EE7DAD168BE8}"/>
              </a:ext>
            </a:extLst>
          </p:cNvPr>
          <p:cNvSpPr txBox="1"/>
          <p:nvPr/>
        </p:nvSpPr>
        <p:spPr>
          <a:xfrm>
            <a:off x="7575509" y="4045974"/>
            <a:ext cx="1800463" cy="461665"/>
          </a:xfrm>
          <a:prstGeom prst="rect">
            <a:avLst/>
          </a:prstGeom>
          <a:noFill/>
        </p:spPr>
        <p:txBody>
          <a:bodyPr wrap="square">
            <a:spAutoFit/>
          </a:bodyPr>
          <a:lstStyle/>
          <a:p>
            <a:pPr algn="ctr" defTabSz="914451" fontAlgn="auto">
              <a:spcBef>
                <a:spcPts val="0"/>
              </a:spcBef>
              <a:spcAft>
                <a:spcPts val="0"/>
              </a:spcAf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Data cut-off</a:t>
            </a:r>
          </a:p>
          <a:p>
            <a:pPr algn="ctr" defTabSz="914451" fontAlgn="auto">
              <a:spcBef>
                <a:spcPts val="0"/>
              </a:spcBef>
              <a:spcAft>
                <a:spcPts val="0"/>
              </a:spcAf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Oct 25, 2021</a:t>
            </a:r>
            <a:endParaRPr lang="en-US" sz="1200"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16" name="TextBox 15">
            <a:extLst>
              <a:ext uri="{FF2B5EF4-FFF2-40B4-BE49-F238E27FC236}">
                <a16:creationId xmlns:a16="http://schemas.microsoft.com/office/drawing/2014/main" id="{DEF44126-A58B-1249-B52C-62D2A2B7627F}"/>
              </a:ext>
            </a:extLst>
          </p:cNvPr>
          <p:cNvSpPr txBox="1"/>
          <p:nvPr/>
        </p:nvSpPr>
        <p:spPr>
          <a:xfrm>
            <a:off x="577537" y="5056938"/>
            <a:ext cx="10962860" cy="523477"/>
          </a:xfrm>
          <a:prstGeom prst="rect">
            <a:avLst/>
          </a:prstGeom>
          <a:noFill/>
        </p:spPr>
        <p:txBody>
          <a:bodyPr wrap="square">
            <a:spAutoFit/>
          </a:bodyPr>
          <a:lstStyle/>
          <a:p>
            <a:pPr marL="180010" indent="-180010" defTabSz="914451" fontAlgn="auto">
              <a:spcBef>
                <a:spcPts val="0"/>
              </a:spcBef>
              <a:spcAft>
                <a:spcPts val="0"/>
              </a:spcAft>
              <a:buFont typeface="Arial" panose="020B0604020202020204" pitchFamily="34" charset="0"/>
              <a:buChar char="•"/>
              <a:defRPr/>
            </a:pPr>
            <a:r>
              <a:rPr lang="en-US" sz="1401" b="0" dirty="0">
                <a:solidFill>
                  <a:srgbClr val="000000"/>
                </a:solidFill>
                <a:latin typeface="Arial" panose="020B0604020202020204"/>
                <a:ea typeface="MS PGothic" pitchFamily="34" charset="-128"/>
                <a:cs typeface="+mn-cs"/>
              </a:rPr>
              <a:t>The primary analysis was planned to occur after ~509 deaths</a:t>
            </a:r>
          </a:p>
          <a:p>
            <a:pPr marL="180010" indent="-180010" defTabSz="914451" fontAlgn="auto">
              <a:spcBef>
                <a:spcPts val="0"/>
              </a:spcBef>
              <a:spcAft>
                <a:spcPts val="0"/>
              </a:spcAft>
              <a:buFont typeface="Arial" panose="020B0604020202020204" pitchFamily="34" charset="0"/>
              <a:buChar char="•"/>
              <a:defRPr/>
            </a:pPr>
            <a:r>
              <a:rPr lang="en-US" sz="1401" b="0" dirty="0">
                <a:solidFill>
                  <a:srgbClr val="000000"/>
                </a:solidFill>
                <a:latin typeface="Arial" panose="020B0604020202020204"/>
                <a:ea typeface="MS PGothic" pitchFamily="34" charset="-128"/>
                <a:cs typeface="+mn-cs"/>
              </a:rPr>
              <a:t>Secondary efficacy endpoints were tested hierarchically</a:t>
            </a:r>
          </a:p>
        </p:txBody>
      </p:sp>
      <p:sp>
        <p:nvSpPr>
          <p:cNvPr id="17" name="Pentagon 17">
            <a:extLst>
              <a:ext uri="{FF2B5EF4-FFF2-40B4-BE49-F238E27FC236}">
                <a16:creationId xmlns:a16="http://schemas.microsoft.com/office/drawing/2014/main" id="{C28478FB-D1A0-6B49-B2FB-2503FAB44927}"/>
              </a:ext>
            </a:extLst>
          </p:cNvPr>
          <p:cNvSpPr/>
          <p:nvPr/>
        </p:nvSpPr>
        <p:spPr>
          <a:xfrm>
            <a:off x="4094530" y="2121491"/>
            <a:ext cx="4554943" cy="457200"/>
          </a:xfrm>
          <a:prstGeom prst="homePlate">
            <a:avLst>
              <a:gd name="adj" fmla="val 52208"/>
            </a:avLst>
          </a:prstGeom>
          <a:solidFill>
            <a:srgbClr val="FE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51" fontAlgn="auto">
              <a:spcBef>
                <a:spcPts val="0"/>
              </a:spcBef>
              <a:spcAft>
                <a:spcPts val="0"/>
              </a:spcAft>
              <a:defRPr/>
            </a:pPr>
            <a:r>
              <a:rPr lang="en-US" sz="1401" dirty="0">
                <a:solidFill>
                  <a:srgbClr val="0B2454"/>
                </a:solidFill>
                <a:latin typeface="Arial" panose="020B0604020202020204" pitchFamily="34" charset="0"/>
                <a:cs typeface="Arial" panose="020B0604020202020204" pitchFamily="34" charset="0"/>
              </a:rPr>
              <a:t>Darolutamide 600 mg twice daily + ADT  </a:t>
            </a:r>
            <a:endParaRPr lang="en-US" sz="1401" b="0" dirty="0">
              <a:solidFill>
                <a:srgbClr val="0B2454"/>
              </a:solidFill>
              <a:latin typeface="Arial" panose="020B0604020202020204" pitchFamily="34" charset="0"/>
              <a:cs typeface="Arial" panose="020B0604020202020204" pitchFamily="34" charset="0"/>
            </a:endParaRPr>
          </a:p>
        </p:txBody>
      </p:sp>
      <p:sp>
        <p:nvSpPr>
          <p:cNvPr id="18" name="Pentagon 17">
            <a:extLst>
              <a:ext uri="{FF2B5EF4-FFF2-40B4-BE49-F238E27FC236}">
                <a16:creationId xmlns:a16="http://schemas.microsoft.com/office/drawing/2014/main" id="{F004B9CA-6716-DF45-BD5F-9DF3C648F869}"/>
              </a:ext>
            </a:extLst>
          </p:cNvPr>
          <p:cNvSpPr/>
          <p:nvPr/>
        </p:nvSpPr>
        <p:spPr>
          <a:xfrm>
            <a:off x="4112375" y="3304141"/>
            <a:ext cx="4557666" cy="457200"/>
          </a:xfrm>
          <a:prstGeom prst="homePlate">
            <a:avLst>
              <a:gd name="adj" fmla="val 60739"/>
            </a:avLst>
          </a:prstGeom>
          <a:solidFill>
            <a:srgbClr val="A9E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51" fontAlgn="auto">
              <a:spcBef>
                <a:spcPts val="0"/>
              </a:spcBef>
              <a:spcAft>
                <a:spcPts val="0"/>
              </a:spcAft>
              <a:defRPr/>
            </a:pPr>
            <a:r>
              <a:rPr lang="en-US" sz="1401" dirty="0">
                <a:solidFill>
                  <a:srgbClr val="0B2454"/>
                </a:solidFill>
                <a:latin typeface="Arial" panose="020B0604020202020204" pitchFamily="34" charset="0"/>
                <a:cs typeface="Arial" panose="020B0604020202020204" pitchFamily="34" charset="0"/>
              </a:rPr>
              <a:t>Placebo twice daily + ADT </a:t>
            </a:r>
            <a:endParaRPr lang="en-US" sz="1401" b="0" baseline="30000" dirty="0">
              <a:solidFill>
                <a:srgbClr val="0B2454"/>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D4E7F54-EC41-E845-B107-9074D2F45F3D}"/>
              </a:ext>
            </a:extLst>
          </p:cNvPr>
          <p:cNvGrpSpPr/>
          <p:nvPr/>
        </p:nvGrpSpPr>
        <p:grpSpPr>
          <a:xfrm>
            <a:off x="3330313" y="2269187"/>
            <a:ext cx="743271" cy="182371"/>
            <a:chOff x="3384796" y="2170379"/>
            <a:chExt cx="743271" cy="182372"/>
          </a:xfrm>
        </p:grpSpPr>
        <p:sp>
          <p:nvSpPr>
            <p:cNvPr id="20" name="Triangle 28">
              <a:extLst>
                <a:ext uri="{FF2B5EF4-FFF2-40B4-BE49-F238E27FC236}">
                  <a16:creationId xmlns:a16="http://schemas.microsoft.com/office/drawing/2014/main" id="{A46BB273-09A9-B545-A078-96688FAC6516}"/>
                </a:ext>
              </a:extLst>
            </p:cNvPr>
            <p:cNvSpPr/>
            <p:nvPr/>
          </p:nvSpPr>
          <p:spPr>
            <a:xfrm rot="5400000">
              <a:off x="3982447" y="2207131"/>
              <a:ext cx="182372" cy="108868"/>
            </a:xfrm>
            <a:prstGeom prst="triangle">
              <a:avLst/>
            </a:prstGeom>
            <a:solidFill>
              <a:srgbClr val="FEDA73"/>
            </a:solidFill>
            <a:ln>
              <a:solidFill>
                <a:srgbClr val="FED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51" fontAlgn="auto">
                <a:spcBef>
                  <a:spcPts val="0"/>
                </a:spcBef>
                <a:spcAft>
                  <a:spcPts val="0"/>
                </a:spcAft>
                <a:defRPr/>
              </a:pPr>
              <a:endParaRPr lang="en-US" sz="1401" b="0" dirty="0">
                <a:solidFill>
                  <a:srgbClr val="FEDA73"/>
                </a:solidFill>
                <a:latin typeface="Arial" panose="020B0604020202020204"/>
              </a:endParaRPr>
            </a:p>
          </p:txBody>
        </p:sp>
        <p:cxnSp>
          <p:nvCxnSpPr>
            <p:cNvPr id="21" name="Straight Connector 20">
              <a:extLst>
                <a:ext uri="{FF2B5EF4-FFF2-40B4-BE49-F238E27FC236}">
                  <a16:creationId xmlns:a16="http://schemas.microsoft.com/office/drawing/2014/main" id="{42DE44CE-EDD7-884F-B429-80ACE2173BD3}"/>
                </a:ext>
              </a:extLst>
            </p:cNvPr>
            <p:cNvCxnSpPr>
              <a:cxnSpLocks/>
            </p:cNvCxnSpPr>
            <p:nvPr/>
          </p:nvCxnSpPr>
          <p:spPr>
            <a:xfrm flipH="1">
              <a:off x="3384796" y="2259972"/>
              <a:ext cx="713835" cy="0"/>
            </a:xfrm>
            <a:prstGeom prst="line">
              <a:avLst/>
            </a:prstGeom>
            <a:ln w="50800">
              <a:solidFill>
                <a:srgbClr val="FEDA7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61D6B6-F7C5-8A4E-82F7-179E16CCE3EA}"/>
                </a:ext>
              </a:extLst>
            </p:cNvPr>
            <p:cNvCxnSpPr>
              <a:cxnSpLocks/>
            </p:cNvCxnSpPr>
            <p:nvPr/>
          </p:nvCxnSpPr>
          <p:spPr>
            <a:xfrm>
              <a:off x="3389848" y="2234572"/>
              <a:ext cx="0" cy="91440"/>
            </a:xfrm>
            <a:prstGeom prst="line">
              <a:avLst/>
            </a:prstGeom>
            <a:ln w="50800">
              <a:solidFill>
                <a:srgbClr val="FEDA7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9547DE9-1994-024E-8CC2-8B2877F0DFA6}"/>
              </a:ext>
            </a:extLst>
          </p:cNvPr>
          <p:cNvGrpSpPr/>
          <p:nvPr/>
        </p:nvGrpSpPr>
        <p:grpSpPr>
          <a:xfrm>
            <a:off x="3351258" y="3474760"/>
            <a:ext cx="743271" cy="182371"/>
            <a:chOff x="3384796" y="2964129"/>
            <a:chExt cx="743271" cy="182372"/>
          </a:xfrm>
        </p:grpSpPr>
        <p:sp>
          <p:nvSpPr>
            <p:cNvPr id="24" name="Triangle 28">
              <a:extLst>
                <a:ext uri="{FF2B5EF4-FFF2-40B4-BE49-F238E27FC236}">
                  <a16:creationId xmlns:a16="http://schemas.microsoft.com/office/drawing/2014/main" id="{97D9B0D4-7589-1B42-B919-87752922F6F1}"/>
                </a:ext>
              </a:extLst>
            </p:cNvPr>
            <p:cNvSpPr/>
            <p:nvPr/>
          </p:nvSpPr>
          <p:spPr>
            <a:xfrm rot="5400000">
              <a:off x="3982447" y="3000881"/>
              <a:ext cx="182372" cy="108868"/>
            </a:xfrm>
            <a:prstGeom prst="triangle">
              <a:avLst/>
            </a:prstGeom>
            <a:solidFill>
              <a:srgbClr val="A9E2BD"/>
            </a:solidFill>
            <a:ln>
              <a:solidFill>
                <a:srgbClr val="A9E2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51" fontAlgn="auto">
                <a:spcBef>
                  <a:spcPts val="0"/>
                </a:spcBef>
                <a:spcAft>
                  <a:spcPts val="0"/>
                </a:spcAft>
                <a:defRPr/>
              </a:pPr>
              <a:endParaRPr lang="en-US" sz="1401" b="0" dirty="0">
                <a:solidFill>
                  <a:prstClr val="white"/>
                </a:solidFill>
                <a:latin typeface="Arial" panose="020B0604020202020204"/>
              </a:endParaRPr>
            </a:p>
          </p:txBody>
        </p:sp>
        <p:cxnSp>
          <p:nvCxnSpPr>
            <p:cNvPr id="25" name="Straight Connector 24">
              <a:extLst>
                <a:ext uri="{FF2B5EF4-FFF2-40B4-BE49-F238E27FC236}">
                  <a16:creationId xmlns:a16="http://schemas.microsoft.com/office/drawing/2014/main" id="{5F7D6975-3B26-3745-91BB-EFA811C16DA7}"/>
                </a:ext>
              </a:extLst>
            </p:cNvPr>
            <p:cNvCxnSpPr>
              <a:cxnSpLocks/>
            </p:cNvCxnSpPr>
            <p:nvPr/>
          </p:nvCxnSpPr>
          <p:spPr>
            <a:xfrm flipH="1">
              <a:off x="3384796" y="3056624"/>
              <a:ext cx="713835" cy="0"/>
            </a:xfrm>
            <a:prstGeom prst="line">
              <a:avLst/>
            </a:prstGeom>
            <a:ln w="50800">
              <a:solidFill>
                <a:srgbClr val="A9E2B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2908C7-511D-0F4C-8948-B3D1B12E3332}"/>
                </a:ext>
              </a:extLst>
            </p:cNvPr>
            <p:cNvCxnSpPr>
              <a:cxnSpLocks/>
            </p:cNvCxnSpPr>
            <p:nvPr/>
          </p:nvCxnSpPr>
          <p:spPr>
            <a:xfrm>
              <a:off x="3389848" y="2990584"/>
              <a:ext cx="0" cy="91440"/>
            </a:xfrm>
            <a:prstGeom prst="line">
              <a:avLst/>
            </a:prstGeom>
            <a:ln w="50800">
              <a:solidFill>
                <a:srgbClr val="A9E2BD"/>
              </a:solidFill>
            </a:ln>
          </p:spPr>
          <p:style>
            <a:lnRef idx="1">
              <a:schemeClr val="accent1"/>
            </a:lnRef>
            <a:fillRef idx="0">
              <a:schemeClr val="accent1"/>
            </a:fillRef>
            <a:effectRef idx="0">
              <a:schemeClr val="accent1"/>
            </a:effectRef>
            <a:fontRef idx="minor">
              <a:schemeClr val="tx1"/>
            </a:fontRef>
          </p:style>
        </p:cxnSp>
      </p:grpSp>
      <p:sp>
        <p:nvSpPr>
          <p:cNvPr id="27" name="Parallelogram 26">
            <a:extLst>
              <a:ext uri="{FF2B5EF4-FFF2-40B4-BE49-F238E27FC236}">
                <a16:creationId xmlns:a16="http://schemas.microsoft.com/office/drawing/2014/main" id="{6DABBEF7-1A1E-DF45-B8A1-AFEE1AE0F894}"/>
              </a:ext>
            </a:extLst>
          </p:cNvPr>
          <p:cNvSpPr/>
          <p:nvPr/>
        </p:nvSpPr>
        <p:spPr>
          <a:xfrm>
            <a:off x="4209232" y="1731670"/>
            <a:ext cx="1575411" cy="309672"/>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400" eaLnBrk="0" hangingPunct="0">
              <a:lnSpc>
                <a:spcPct val="90000"/>
              </a:lnSpc>
              <a:defRPr/>
            </a:pPr>
            <a:r>
              <a:rPr lang="en-US" sz="1401" dirty="0">
                <a:solidFill>
                  <a:srgbClr val="FFFFFF"/>
                </a:solidFill>
                <a:latin typeface="Arial" panose="020B0604020202020204" pitchFamily="34" charset="0"/>
                <a:cs typeface="Arial" panose="020B0604020202020204" pitchFamily="34" charset="0"/>
              </a:rPr>
              <a:t>Docetaxel × 6 </a:t>
            </a:r>
            <a:endParaRPr lang="en-US" sz="1401" baseline="30000" dirty="0">
              <a:solidFill>
                <a:srgbClr val="FFFFFF"/>
              </a:solidFill>
              <a:latin typeface="Arial" panose="020B0604020202020204" pitchFamily="34" charset="0"/>
              <a:cs typeface="Arial" panose="020B0604020202020204" pitchFamily="34" charset="0"/>
            </a:endParaRPr>
          </a:p>
        </p:txBody>
      </p:sp>
      <p:sp>
        <p:nvSpPr>
          <p:cNvPr id="28" name="Parallelogram 27">
            <a:extLst>
              <a:ext uri="{FF2B5EF4-FFF2-40B4-BE49-F238E27FC236}">
                <a16:creationId xmlns:a16="http://schemas.microsoft.com/office/drawing/2014/main" id="{7837C002-F5DE-9645-92A2-2E5D1B1D2EBF}"/>
              </a:ext>
            </a:extLst>
          </p:cNvPr>
          <p:cNvSpPr/>
          <p:nvPr/>
        </p:nvSpPr>
        <p:spPr>
          <a:xfrm>
            <a:off x="4206623" y="3845347"/>
            <a:ext cx="1575411" cy="309672"/>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400" eaLnBrk="0" hangingPunct="0">
              <a:lnSpc>
                <a:spcPct val="90000"/>
              </a:lnSpc>
              <a:defRPr/>
            </a:pPr>
            <a:r>
              <a:rPr lang="en-US" sz="1401" dirty="0">
                <a:solidFill>
                  <a:srgbClr val="FFFFFF"/>
                </a:solidFill>
                <a:latin typeface="Arial" panose="020B0604020202020204" pitchFamily="34" charset="0"/>
                <a:cs typeface="Arial" panose="020B0604020202020204" pitchFamily="34" charset="0"/>
              </a:rPr>
              <a:t>Docetaxel × 6 </a:t>
            </a:r>
            <a:endParaRPr lang="en-US" sz="1401" baseline="30000" dirty="0">
              <a:solidFill>
                <a:srgbClr val="FFFFFF"/>
              </a:solidFill>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666E95C5-C077-A148-8779-D91C61AB44BB}"/>
              </a:ext>
            </a:extLst>
          </p:cNvPr>
          <p:cNvSpPr txBox="1">
            <a:spLocks/>
          </p:cNvSpPr>
          <p:nvPr/>
        </p:nvSpPr>
        <p:spPr bwMode="auto">
          <a:xfrm>
            <a:off x="283007" y="6492240"/>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600" b="0" dirty="0">
                <a:latin typeface="Calibri" panose="020F0502020204030204" pitchFamily="34" charset="0"/>
                <a:cs typeface="Calibri" panose="020F0502020204030204" pitchFamily="34" charset="0"/>
              </a:rPr>
              <a:t>Smith </a:t>
            </a:r>
            <a:r>
              <a:rPr lang="en-US" sz="1600" b="0" i="1" dirty="0">
                <a:latin typeface="Calibri" panose="020F0502020204030204" pitchFamily="34" charset="0"/>
                <a:cs typeface="Calibri" panose="020F0502020204030204" pitchFamily="34" charset="0"/>
              </a:rPr>
              <a:t>et al </a:t>
            </a:r>
            <a:r>
              <a:rPr lang="en-US" sz="1600" b="0" dirty="0">
                <a:latin typeface="Calibri" panose="020F0502020204030204" pitchFamily="34" charset="0"/>
                <a:cs typeface="Calibri" panose="020F0502020204030204" pitchFamily="34" charset="0"/>
              </a:rPr>
              <a:t>(2022) N </a:t>
            </a:r>
            <a:r>
              <a:rPr lang="en-US" sz="1600" b="0" dirty="0" err="1">
                <a:latin typeface="Calibri" panose="020F0502020204030204" pitchFamily="34" charset="0"/>
                <a:cs typeface="Calibri" panose="020F0502020204030204" pitchFamily="34" charset="0"/>
              </a:rPr>
              <a:t>Engl</a:t>
            </a:r>
            <a:r>
              <a:rPr lang="en-US" sz="1600" b="0" dirty="0">
                <a:latin typeface="Calibri" panose="020F0502020204030204" pitchFamily="34" charset="0"/>
                <a:cs typeface="Calibri" panose="020F0502020204030204" pitchFamily="34" charset="0"/>
              </a:rPr>
              <a:t> J Med DOI: 10.1056/NEJMoa2119115</a:t>
            </a:r>
            <a:endParaRPr lang="en-US" sz="1600" b="0" strike="sngStrike" dirty="0">
              <a:solidFill>
                <a:srgbClr val="FF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6184F86-81AE-A467-2F76-69F64AFFAA3B}"/>
              </a:ext>
            </a:extLst>
          </p:cNvPr>
          <p:cNvPicPr>
            <a:picLocks noChangeAspect="1"/>
          </p:cNvPicPr>
          <p:nvPr/>
        </p:nvPicPr>
        <p:blipFill>
          <a:blip r:embed="rId2"/>
          <a:stretch>
            <a:fillRect/>
          </a:stretch>
        </p:blipFill>
        <p:spPr>
          <a:xfrm>
            <a:off x="9014996" y="1557946"/>
            <a:ext cx="2904733" cy="3202392"/>
          </a:xfrm>
          <a:prstGeom prst="rect">
            <a:avLst/>
          </a:prstGeom>
        </p:spPr>
      </p:pic>
    </p:spTree>
    <p:extLst>
      <p:ext uri="{BB962C8B-B14F-4D97-AF65-F5344CB8AC3E}">
        <p14:creationId xmlns:p14="http://schemas.microsoft.com/office/powerpoint/2010/main" val="2656267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0E3576-7547-A048-AAF0-4E453F335E61}"/>
              </a:ext>
            </a:extLst>
          </p:cNvPr>
          <p:cNvSpPr>
            <a:spLocks noGrp="1"/>
          </p:cNvSpPr>
          <p:nvPr>
            <p:ph type="title"/>
          </p:nvPr>
        </p:nvSpPr>
        <p:spPr>
          <a:xfrm>
            <a:off x="638497" y="303859"/>
            <a:ext cx="11551919" cy="365760"/>
          </a:xfrm>
        </p:spPr>
        <p:txBody>
          <a:bodyPr>
            <a:noAutofit/>
          </a:bodyPr>
          <a:lstStyle/>
          <a:p>
            <a:r>
              <a:rPr lang="en-US" sz="3318" b="0" dirty="0">
                <a:solidFill>
                  <a:schemeClr val="tx1"/>
                </a:solidFill>
                <a:latin typeface="Calibri" panose="020F0502020204030204" pitchFamily="34" charset="0"/>
                <a:cs typeface="Calibri" panose="020F0502020204030204" pitchFamily="34" charset="0"/>
              </a:rPr>
              <a:t>ARASENS Primary Endpoint: Overall Survival</a:t>
            </a:r>
            <a:endParaRPr lang="en-US" sz="3318" b="0" strike="sngStrike"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7B392D-190E-CD4B-9AA5-3247B9C4C199}"/>
              </a:ext>
            </a:extLst>
          </p:cNvPr>
          <p:cNvPicPr>
            <a:picLocks noChangeAspect="1"/>
          </p:cNvPicPr>
          <p:nvPr/>
        </p:nvPicPr>
        <p:blipFill>
          <a:blip r:embed="rId2"/>
          <a:stretch>
            <a:fillRect/>
          </a:stretch>
        </p:blipFill>
        <p:spPr>
          <a:xfrm>
            <a:off x="887702" y="983850"/>
            <a:ext cx="10639597" cy="5027995"/>
          </a:xfrm>
          <a:prstGeom prst="rect">
            <a:avLst/>
          </a:prstGeom>
        </p:spPr>
      </p:pic>
      <p:sp>
        <p:nvSpPr>
          <p:cNvPr id="5" name="Title 1">
            <a:extLst>
              <a:ext uri="{FF2B5EF4-FFF2-40B4-BE49-F238E27FC236}">
                <a16:creationId xmlns:a16="http://schemas.microsoft.com/office/drawing/2014/main" id="{6DC6B63B-D640-B546-9B7B-46E8364AD3C2}"/>
              </a:ext>
            </a:extLst>
          </p:cNvPr>
          <p:cNvSpPr txBox="1">
            <a:spLocks/>
          </p:cNvSpPr>
          <p:nvPr/>
        </p:nvSpPr>
        <p:spPr bwMode="auto">
          <a:xfrm>
            <a:off x="227311" y="6492240"/>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600" b="0" dirty="0">
                <a:latin typeface="Calibri" panose="020F0502020204030204" pitchFamily="34" charset="0"/>
                <a:cs typeface="Calibri" panose="020F0502020204030204" pitchFamily="34" charset="0"/>
              </a:rPr>
              <a:t>Smith </a:t>
            </a:r>
            <a:r>
              <a:rPr lang="en-US" sz="1600" b="0" i="1" dirty="0">
                <a:latin typeface="Calibri" panose="020F0502020204030204" pitchFamily="34" charset="0"/>
                <a:cs typeface="Calibri" panose="020F0502020204030204" pitchFamily="34" charset="0"/>
              </a:rPr>
              <a:t>et al </a:t>
            </a:r>
            <a:r>
              <a:rPr lang="en-US" sz="1600" b="0" dirty="0">
                <a:latin typeface="Calibri" panose="020F0502020204030204" pitchFamily="34" charset="0"/>
                <a:cs typeface="Calibri" panose="020F0502020204030204" pitchFamily="34" charset="0"/>
              </a:rPr>
              <a:t>(2022) N </a:t>
            </a:r>
            <a:r>
              <a:rPr lang="en-US" sz="1600" b="0" dirty="0" err="1">
                <a:latin typeface="Calibri" panose="020F0502020204030204" pitchFamily="34" charset="0"/>
                <a:cs typeface="Calibri" panose="020F0502020204030204" pitchFamily="34" charset="0"/>
              </a:rPr>
              <a:t>Engl</a:t>
            </a:r>
            <a:r>
              <a:rPr lang="en-US" sz="1600" b="0" dirty="0">
                <a:latin typeface="Calibri" panose="020F0502020204030204" pitchFamily="34" charset="0"/>
                <a:cs typeface="Calibri" panose="020F0502020204030204" pitchFamily="34" charset="0"/>
              </a:rPr>
              <a:t> J Med DOI: 10.1056/NEJMoa2119115</a:t>
            </a:r>
            <a:endParaRPr lang="en-US" sz="1600" b="0" strike="sngStrike"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4258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633B2A-1DED-AD4A-9A78-2EA418FB7910}"/>
              </a:ext>
            </a:extLst>
          </p:cNvPr>
          <p:cNvSpPr>
            <a:spLocks noGrp="1"/>
          </p:cNvSpPr>
          <p:nvPr>
            <p:ph type="title"/>
          </p:nvPr>
        </p:nvSpPr>
        <p:spPr>
          <a:xfrm>
            <a:off x="175510" y="356844"/>
            <a:ext cx="11551919" cy="365760"/>
          </a:xfrm>
        </p:spPr>
        <p:txBody>
          <a:bodyPr>
            <a:noAutofit/>
          </a:bodyPr>
          <a:lstStyle/>
          <a:p>
            <a:r>
              <a:rPr lang="en-US" sz="3318" b="0" dirty="0">
                <a:solidFill>
                  <a:schemeClr val="tx1"/>
                </a:solidFill>
                <a:latin typeface="Calibri" panose="020F0502020204030204" pitchFamily="34" charset="0"/>
                <a:cs typeface="Calibri" panose="020F0502020204030204" pitchFamily="34" charset="0"/>
              </a:rPr>
              <a:t>PEACE-1 Study Design</a:t>
            </a:r>
            <a:endParaRPr lang="en-US" sz="3318" b="0" strike="sngStrike"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EE46F09-78ED-644C-B2FD-E262594E105B}"/>
              </a:ext>
            </a:extLst>
          </p:cNvPr>
          <p:cNvPicPr>
            <a:picLocks noChangeAspect="1"/>
          </p:cNvPicPr>
          <p:nvPr/>
        </p:nvPicPr>
        <p:blipFill>
          <a:blip r:embed="rId3"/>
          <a:stretch>
            <a:fillRect/>
          </a:stretch>
        </p:blipFill>
        <p:spPr>
          <a:xfrm>
            <a:off x="1588" y="916063"/>
            <a:ext cx="12188825" cy="5025877"/>
          </a:xfrm>
          <a:prstGeom prst="rect">
            <a:avLst/>
          </a:prstGeom>
        </p:spPr>
      </p:pic>
      <p:pic>
        <p:nvPicPr>
          <p:cNvPr id="7" name="Picture 6">
            <a:extLst>
              <a:ext uri="{FF2B5EF4-FFF2-40B4-BE49-F238E27FC236}">
                <a16:creationId xmlns:a16="http://schemas.microsoft.com/office/drawing/2014/main" id="{9A7AABDA-CDFC-1644-B134-3A23C6383205}"/>
              </a:ext>
            </a:extLst>
          </p:cNvPr>
          <p:cNvPicPr>
            <a:picLocks noChangeAspect="1"/>
          </p:cNvPicPr>
          <p:nvPr/>
        </p:nvPicPr>
        <p:blipFill>
          <a:blip r:embed="rId4"/>
          <a:stretch>
            <a:fillRect/>
          </a:stretch>
        </p:blipFill>
        <p:spPr>
          <a:xfrm>
            <a:off x="266700" y="6049495"/>
            <a:ext cx="2312988" cy="578247"/>
          </a:xfrm>
          <a:prstGeom prst="rect">
            <a:avLst/>
          </a:prstGeom>
        </p:spPr>
      </p:pic>
    </p:spTree>
    <p:extLst>
      <p:ext uri="{BB962C8B-B14F-4D97-AF65-F5344CB8AC3E}">
        <p14:creationId xmlns:p14="http://schemas.microsoft.com/office/powerpoint/2010/main" val="359666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633B2A-1DED-AD4A-9A78-2EA418FB7910}"/>
              </a:ext>
            </a:extLst>
          </p:cNvPr>
          <p:cNvSpPr>
            <a:spLocks noGrp="1"/>
          </p:cNvSpPr>
          <p:nvPr>
            <p:ph type="title"/>
          </p:nvPr>
        </p:nvSpPr>
        <p:spPr>
          <a:xfrm>
            <a:off x="515940" y="257175"/>
            <a:ext cx="11160125" cy="1042988"/>
          </a:xfrm>
        </p:spPr>
        <p:txBody>
          <a:bodyPr wrap="square" anchor="ctr">
            <a:normAutofit/>
          </a:bodyPr>
          <a:lstStyle/>
          <a:p>
            <a:r>
              <a:rPr lang="en-US" sz="3318" b="0" dirty="0">
                <a:solidFill>
                  <a:schemeClr val="tx1"/>
                </a:solidFill>
                <a:latin typeface="Calibri" panose="020F0502020204030204" pitchFamily="34" charset="0"/>
                <a:cs typeface="Calibri" panose="020F0502020204030204" pitchFamily="34" charset="0"/>
              </a:rPr>
              <a:t>PEACE-1: Overall Survival</a:t>
            </a:r>
            <a:endParaRPr lang="en-US" sz="3318" b="0" strike="sngStrike"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1596302-70BC-9576-1B27-2E343BC4718F}"/>
              </a:ext>
            </a:extLst>
          </p:cNvPr>
          <p:cNvPicPr>
            <a:picLocks noChangeAspect="1"/>
          </p:cNvPicPr>
          <p:nvPr/>
        </p:nvPicPr>
        <p:blipFill>
          <a:blip r:embed="rId3"/>
          <a:stretch>
            <a:fillRect/>
          </a:stretch>
        </p:blipFill>
        <p:spPr>
          <a:xfrm>
            <a:off x="57367" y="1532961"/>
            <a:ext cx="11949324" cy="4476314"/>
          </a:xfrm>
          <a:prstGeom prst="rect">
            <a:avLst/>
          </a:prstGeom>
        </p:spPr>
      </p:pic>
      <p:sp>
        <p:nvSpPr>
          <p:cNvPr id="7" name="Text Box 5">
            <a:extLst>
              <a:ext uri="{FF2B5EF4-FFF2-40B4-BE49-F238E27FC236}">
                <a16:creationId xmlns:a16="http://schemas.microsoft.com/office/drawing/2014/main" id="{3A01C707-8C90-3626-DE1A-1358E954FF47}"/>
              </a:ext>
            </a:extLst>
          </p:cNvPr>
          <p:cNvSpPr txBox="1">
            <a:spLocks noChangeArrowheads="1"/>
          </p:cNvSpPr>
          <p:nvPr/>
        </p:nvSpPr>
        <p:spPr bwMode="auto">
          <a:xfrm>
            <a:off x="59330" y="6503095"/>
            <a:ext cx="8757896" cy="313932"/>
          </a:xfrm>
          <a:prstGeom prst="rect">
            <a:avLst/>
          </a:prstGeom>
          <a:noFill/>
          <a:ln w="9525">
            <a:noFill/>
            <a:miter lim="800000"/>
            <a:headEnd/>
            <a:tailEnd/>
          </a:ln>
        </p:spPr>
        <p:txBody>
          <a:bodyPr wrap="square">
            <a:spAutoFit/>
          </a:bodyPr>
          <a:lstStyle/>
          <a:p>
            <a:pPr defTabSz="914400" eaLnBrk="0" hangingPunct="0">
              <a:lnSpc>
                <a:spcPct val="90000"/>
              </a:lnSpc>
              <a:spcBef>
                <a:spcPct val="20000"/>
              </a:spcBef>
            </a:pPr>
            <a:r>
              <a:rPr lang="en-US" sz="1600" b="0" dirty="0" err="1">
                <a:solidFill>
                  <a:srgbClr val="000000"/>
                </a:solidFill>
                <a:latin typeface="Calibri" panose="020F0502020204030204" pitchFamily="34" charset="0"/>
                <a:ea typeface="MS PGothic" pitchFamily="34" charset="-128"/>
                <a:cs typeface="Calibri" panose="020F0502020204030204" pitchFamily="34" charset="0"/>
              </a:rPr>
              <a:t>Fizazi</a:t>
            </a:r>
            <a:r>
              <a:rPr lang="en-US" sz="1600" b="0" dirty="0">
                <a:solidFill>
                  <a:srgbClr val="000000"/>
                </a:solidFill>
                <a:latin typeface="Calibri" panose="020F0502020204030204" pitchFamily="34" charset="0"/>
                <a:ea typeface="MS PGothic" pitchFamily="34" charset="-128"/>
                <a:cs typeface="Calibri" panose="020F0502020204030204" pitchFamily="34" charset="0"/>
              </a:rPr>
              <a:t> et al (2022) </a:t>
            </a:r>
            <a:r>
              <a:rPr lang="en-US" sz="1600" b="0" i="1" dirty="0">
                <a:solidFill>
                  <a:srgbClr val="000000"/>
                </a:solidFill>
                <a:latin typeface="Calibri" panose="020F0502020204030204" pitchFamily="34" charset="0"/>
                <a:ea typeface="MS PGothic" pitchFamily="34" charset="-128"/>
                <a:cs typeface="Calibri" panose="020F0502020204030204" pitchFamily="34" charset="0"/>
              </a:rPr>
              <a:t>Lancet </a:t>
            </a:r>
            <a:r>
              <a:rPr lang="en-US" sz="1600" b="0" dirty="0">
                <a:solidFill>
                  <a:srgbClr val="000000"/>
                </a:solidFill>
                <a:latin typeface="Calibri" panose="020F0502020204030204" pitchFamily="34" charset="0"/>
                <a:ea typeface="MS PGothic" pitchFamily="34" charset="-128"/>
                <a:cs typeface="Calibri" panose="020F0502020204030204" pitchFamily="34" charset="0"/>
              </a:rPr>
              <a:t>https://</a:t>
            </a:r>
            <a:r>
              <a:rPr lang="en-US" sz="1600" b="0" dirty="0" err="1">
                <a:solidFill>
                  <a:srgbClr val="000000"/>
                </a:solidFill>
                <a:latin typeface="Calibri" panose="020F0502020204030204" pitchFamily="34" charset="0"/>
                <a:ea typeface="MS PGothic" pitchFamily="34" charset="-128"/>
                <a:cs typeface="Calibri" panose="020F0502020204030204" pitchFamily="34" charset="0"/>
              </a:rPr>
              <a:t>doi.org</a:t>
            </a:r>
            <a:r>
              <a:rPr lang="en-US" sz="1600" b="0" dirty="0">
                <a:solidFill>
                  <a:srgbClr val="000000"/>
                </a:solidFill>
                <a:latin typeface="Calibri" panose="020F0502020204030204" pitchFamily="34" charset="0"/>
                <a:ea typeface="MS PGothic" pitchFamily="34" charset="-128"/>
                <a:cs typeface="Calibri" panose="020F0502020204030204" pitchFamily="34" charset="0"/>
              </a:rPr>
              <a:t>/10.1016/ S0140-6736(22)00367-1</a:t>
            </a:r>
            <a:r>
              <a:rPr lang="en-US" sz="1600" b="0" i="1" dirty="0">
                <a:solidFill>
                  <a:srgbClr val="000000"/>
                </a:solidFill>
                <a:latin typeface="Calibri" panose="020F0502020204030204" pitchFamily="34" charset="0"/>
                <a:ea typeface="MS PGothic" pitchFamily="34" charset="-128"/>
                <a:cs typeface="Calibri" panose="020F0502020204030204" pitchFamily="34" charset="0"/>
              </a:rPr>
              <a:t> </a:t>
            </a:r>
          </a:p>
        </p:txBody>
      </p:sp>
      <p:sp>
        <p:nvSpPr>
          <p:cNvPr id="5" name="Rectangle 4">
            <a:extLst>
              <a:ext uri="{FF2B5EF4-FFF2-40B4-BE49-F238E27FC236}">
                <a16:creationId xmlns:a16="http://schemas.microsoft.com/office/drawing/2014/main" id="{CAEACB29-3620-86D6-1CF8-ABCFFF961B67}"/>
              </a:ext>
            </a:extLst>
          </p:cNvPr>
          <p:cNvSpPr/>
          <p:nvPr/>
        </p:nvSpPr>
        <p:spPr bwMode="auto">
          <a:xfrm>
            <a:off x="855791" y="1577506"/>
            <a:ext cx="541726" cy="541726"/>
          </a:xfrm>
          <a:prstGeom prst="rect">
            <a:avLst/>
          </a:prstGeom>
          <a:solidFill>
            <a:schemeClr val="bg1"/>
          </a:solidFill>
          <a:ln w="9525" cap="flat" cmpd="sng" algn="ctr">
            <a:no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sp>
        <p:nvSpPr>
          <p:cNvPr id="9" name="Rectangle 8">
            <a:extLst>
              <a:ext uri="{FF2B5EF4-FFF2-40B4-BE49-F238E27FC236}">
                <a16:creationId xmlns:a16="http://schemas.microsoft.com/office/drawing/2014/main" id="{2F22E58C-287E-5A0E-C394-233319D504D5}"/>
              </a:ext>
            </a:extLst>
          </p:cNvPr>
          <p:cNvSpPr/>
          <p:nvPr/>
        </p:nvSpPr>
        <p:spPr bwMode="auto">
          <a:xfrm>
            <a:off x="6543909" y="1586722"/>
            <a:ext cx="541726" cy="541726"/>
          </a:xfrm>
          <a:prstGeom prst="rect">
            <a:avLst/>
          </a:prstGeom>
          <a:solidFill>
            <a:schemeClr val="bg1"/>
          </a:solidFill>
          <a:ln w="9525" cap="flat" cmpd="sng" algn="ctr">
            <a:noFill/>
            <a:prstDash val="solid"/>
            <a:round/>
            <a:headEnd type="none" w="med" len="med"/>
            <a:tailEnd type="none" w="med" len="med"/>
          </a:ln>
          <a:effectLst/>
        </p:spPr>
        <p:txBody>
          <a:bodyPr vert="horz" wrap="square" lIns="108345" tIns="54173" rIns="108345" bIns="54173" numCol="1" rtlCol="0" anchor="t" anchorCtr="0" compatLnSpc="1">
            <a:prstTxWarp prst="textNoShape">
              <a:avLst/>
            </a:prstTxWarp>
          </a:bodyPr>
          <a:lstStyle/>
          <a:p>
            <a:pPr defTabSz="914400" eaLnBrk="0" hangingPunct="0"/>
            <a:endParaRPr lang="en-US" sz="4266" dirty="0">
              <a:solidFill>
                <a:srgbClr val="000000"/>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1683072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0E3576-7547-A048-AAF0-4E453F335E61}"/>
              </a:ext>
            </a:extLst>
          </p:cNvPr>
          <p:cNvSpPr>
            <a:spLocks noGrp="1"/>
          </p:cNvSpPr>
          <p:nvPr>
            <p:ph type="title"/>
          </p:nvPr>
        </p:nvSpPr>
        <p:spPr>
          <a:xfrm>
            <a:off x="2514600" y="1"/>
            <a:ext cx="9357359" cy="840921"/>
          </a:xfrm>
        </p:spPr>
        <p:txBody>
          <a:bodyPr>
            <a:noAutofit/>
          </a:bodyPr>
          <a:lstStyle/>
          <a:p>
            <a:pPr algn="l"/>
            <a:r>
              <a:rPr lang="en-US" sz="3318" b="0" dirty="0">
                <a:solidFill>
                  <a:schemeClr val="tx1"/>
                </a:solidFill>
                <a:latin typeface="Calibri" panose="020F0502020204030204" pitchFamily="34" charset="0"/>
                <a:cs typeface="Calibri" panose="020F0502020204030204" pitchFamily="34" charset="0"/>
              </a:rPr>
              <a:t>AMPLITUDE Study Design</a:t>
            </a:r>
          </a:p>
        </p:txBody>
      </p:sp>
      <p:sp>
        <p:nvSpPr>
          <p:cNvPr id="5" name="Title 1">
            <a:extLst>
              <a:ext uri="{FF2B5EF4-FFF2-40B4-BE49-F238E27FC236}">
                <a16:creationId xmlns:a16="http://schemas.microsoft.com/office/drawing/2014/main" id="{6DC6B63B-D640-B546-9B7B-46E8364AD3C2}"/>
              </a:ext>
            </a:extLst>
          </p:cNvPr>
          <p:cNvSpPr txBox="1">
            <a:spLocks/>
          </p:cNvSpPr>
          <p:nvPr/>
        </p:nvSpPr>
        <p:spPr bwMode="auto">
          <a:xfrm>
            <a:off x="137023" y="6492240"/>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600" b="0" dirty="0" err="1">
                <a:latin typeface="Calibri" panose="020F0502020204030204" pitchFamily="34" charset="0"/>
                <a:cs typeface="Calibri" panose="020F0502020204030204" pitchFamily="34" charset="0"/>
              </a:rPr>
              <a:t>ClinicalTrials.gov</a:t>
            </a:r>
            <a:r>
              <a:rPr lang="en-US" sz="1600" b="0" dirty="0">
                <a:latin typeface="Calibri" panose="020F0502020204030204" pitchFamily="34" charset="0"/>
                <a:cs typeface="Calibri" panose="020F0502020204030204" pitchFamily="34" charset="0"/>
              </a:rPr>
              <a:t> NCT04497844</a:t>
            </a:r>
            <a:endParaRPr lang="en-US" sz="1600" b="0" strike="sngStrike" dirty="0">
              <a:solidFill>
                <a:srgbClr val="0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E767BAE-A40E-6655-0FD5-A7E895E64052}"/>
              </a:ext>
            </a:extLst>
          </p:cNvPr>
          <p:cNvPicPr>
            <a:picLocks noChangeAspect="1"/>
          </p:cNvPicPr>
          <p:nvPr/>
        </p:nvPicPr>
        <p:blipFill>
          <a:blip r:embed="rId2"/>
          <a:stretch>
            <a:fillRect/>
          </a:stretch>
        </p:blipFill>
        <p:spPr>
          <a:xfrm>
            <a:off x="1952449" y="990600"/>
            <a:ext cx="8287105" cy="5394960"/>
          </a:xfrm>
          <a:prstGeom prst="rect">
            <a:avLst/>
          </a:prstGeom>
        </p:spPr>
      </p:pic>
    </p:spTree>
    <p:extLst>
      <p:ext uri="{BB962C8B-B14F-4D97-AF65-F5344CB8AC3E}">
        <p14:creationId xmlns:p14="http://schemas.microsoft.com/office/powerpoint/2010/main" val="518820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0E3576-7547-A048-AAF0-4E453F335E61}"/>
              </a:ext>
            </a:extLst>
          </p:cNvPr>
          <p:cNvSpPr>
            <a:spLocks noGrp="1"/>
          </p:cNvSpPr>
          <p:nvPr>
            <p:ph type="title"/>
          </p:nvPr>
        </p:nvSpPr>
        <p:spPr>
          <a:xfrm>
            <a:off x="2514600" y="1"/>
            <a:ext cx="9357359" cy="840921"/>
          </a:xfrm>
        </p:spPr>
        <p:txBody>
          <a:bodyPr>
            <a:noAutofit/>
          </a:bodyPr>
          <a:lstStyle/>
          <a:p>
            <a:pPr algn="l"/>
            <a:r>
              <a:rPr lang="en-US" sz="3318" b="0" dirty="0">
                <a:solidFill>
                  <a:schemeClr val="tx1"/>
                </a:solidFill>
                <a:latin typeface="Calibri" panose="020F0502020204030204" pitchFamily="34" charset="0"/>
                <a:cs typeface="Calibri" panose="020F0502020204030204" pitchFamily="34" charset="0"/>
              </a:rPr>
              <a:t>TALAPRO-3 Study Design</a:t>
            </a:r>
          </a:p>
        </p:txBody>
      </p:sp>
      <p:pic>
        <p:nvPicPr>
          <p:cNvPr id="7" name="Picture 6">
            <a:extLst>
              <a:ext uri="{FF2B5EF4-FFF2-40B4-BE49-F238E27FC236}">
                <a16:creationId xmlns:a16="http://schemas.microsoft.com/office/drawing/2014/main" id="{44806754-5924-E8B6-C2F1-096CEC3A5B62}"/>
              </a:ext>
            </a:extLst>
          </p:cNvPr>
          <p:cNvPicPr>
            <a:picLocks noChangeAspect="1"/>
          </p:cNvPicPr>
          <p:nvPr/>
        </p:nvPicPr>
        <p:blipFill>
          <a:blip r:embed="rId2"/>
          <a:stretch>
            <a:fillRect/>
          </a:stretch>
        </p:blipFill>
        <p:spPr>
          <a:xfrm>
            <a:off x="1220471" y="1171811"/>
            <a:ext cx="10259915" cy="5507543"/>
          </a:xfrm>
          <a:prstGeom prst="rect">
            <a:avLst/>
          </a:prstGeom>
        </p:spPr>
      </p:pic>
      <p:sp>
        <p:nvSpPr>
          <p:cNvPr id="5" name="Title 1">
            <a:extLst>
              <a:ext uri="{FF2B5EF4-FFF2-40B4-BE49-F238E27FC236}">
                <a16:creationId xmlns:a16="http://schemas.microsoft.com/office/drawing/2014/main" id="{6DC6B63B-D640-B546-9B7B-46E8364AD3C2}"/>
              </a:ext>
            </a:extLst>
          </p:cNvPr>
          <p:cNvSpPr txBox="1">
            <a:spLocks/>
          </p:cNvSpPr>
          <p:nvPr/>
        </p:nvSpPr>
        <p:spPr bwMode="auto">
          <a:xfrm>
            <a:off x="137023" y="6492240"/>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600" b="0" dirty="0" err="1">
                <a:latin typeface="Calibri" panose="020F0502020204030204" pitchFamily="34" charset="0"/>
                <a:cs typeface="Calibri" panose="020F0502020204030204" pitchFamily="34" charset="0"/>
              </a:rPr>
              <a:t>ClinicalTrials.gov</a:t>
            </a:r>
            <a:r>
              <a:rPr lang="en-US" sz="1600" b="0" dirty="0">
                <a:latin typeface="Calibri" panose="020F0502020204030204" pitchFamily="34" charset="0"/>
                <a:cs typeface="Calibri" panose="020F0502020204030204" pitchFamily="34" charset="0"/>
              </a:rPr>
              <a:t> NCT04821622</a:t>
            </a:r>
            <a:endParaRPr lang="en-US" sz="1600" b="0" strike="sngStrike"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0948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0E3576-7547-A048-AAF0-4E453F335E61}"/>
              </a:ext>
            </a:extLst>
          </p:cNvPr>
          <p:cNvSpPr>
            <a:spLocks noGrp="1"/>
          </p:cNvSpPr>
          <p:nvPr>
            <p:ph type="title"/>
          </p:nvPr>
        </p:nvSpPr>
        <p:spPr>
          <a:xfrm>
            <a:off x="2113375" y="12216"/>
            <a:ext cx="10077038" cy="928203"/>
          </a:xfrm>
        </p:spPr>
        <p:txBody>
          <a:bodyPr>
            <a:noAutofit/>
          </a:bodyPr>
          <a:lstStyle/>
          <a:p>
            <a:r>
              <a:rPr lang="en-US" sz="3200" b="0" dirty="0" err="1">
                <a:solidFill>
                  <a:schemeClr val="tx1"/>
                </a:solidFill>
                <a:latin typeface="Calibri" panose="020F0502020204030204" pitchFamily="34" charset="0"/>
                <a:cs typeface="Calibri" panose="020F0502020204030204" pitchFamily="34" charset="0"/>
              </a:rPr>
              <a:t>PSMAddition</a:t>
            </a:r>
            <a:r>
              <a:rPr lang="en-US" sz="3200" b="0" dirty="0">
                <a:solidFill>
                  <a:schemeClr val="tx1"/>
                </a:solidFill>
                <a:latin typeface="Calibri" panose="020F0502020204030204" pitchFamily="34" charset="0"/>
                <a:cs typeface="Calibri" panose="020F0502020204030204" pitchFamily="34" charset="0"/>
              </a:rPr>
              <a:t>: Phase 3 Trial of </a:t>
            </a:r>
            <a:r>
              <a:rPr lang="en-US" sz="3200" b="0" baseline="30000" dirty="0">
                <a:solidFill>
                  <a:schemeClr val="tx1"/>
                </a:solidFill>
                <a:latin typeface="Calibri" panose="020F0502020204030204" pitchFamily="34" charset="0"/>
                <a:cs typeface="Calibri" panose="020F0502020204030204" pitchFamily="34" charset="0"/>
              </a:rPr>
              <a:t>177</a:t>
            </a:r>
            <a:r>
              <a:rPr lang="en-US" sz="3200" b="0" dirty="0">
                <a:solidFill>
                  <a:schemeClr val="tx1"/>
                </a:solidFill>
                <a:latin typeface="Calibri" panose="020F0502020204030204" pitchFamily="34" charset="0"/>
                <a:cs typeface="Calibri" panose="020F0502020204030204" pitchFamily="34" charset="0"/>
              </a:rPr>
              <a:t>Lu-PSMA-617 in </a:t>
            </a:r>
            <a:r>
              <a:rPr lang="en-US" sz="3200" b="0" dirty="0" err="1">
                <a:solidFill>
                  <a:schemeClr val="tx1"/>
                </a:solidFill>
                <a:latin typeface="Calibri" panose="020F0502020204030204" pitchFamily="34" charset="0"/>
                <a:cs typeface="Calibri" panose="020F0502020204030204" pitchFamily="34" charset="0"/>
              </a:rPr>
              <a:t>mCSPC</a:t>
            </a:r>
            <a:endParaRPr lang="en-US" sz="3200" b="0" dirty="0">
              <a:solidFill>
                <a:schemeClr val="tx1"/>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DC6B63B-D640-B546-9B7B-46E8364AD3C2}"/>
              </a:ext>
            </a:extLst>
          </p:cNvPr>
          <p:cNvSpPr txBox="1">
            <a:spLocks/>
          </p:cNvSpPr>
          <p:nvPr/>
        </p:nvSpPr>
        <p:spPr bwMode="auto">
          <a:xfrm>
            <a:off x="137022" y="6492240"/>
            <a:ext cx="11551919"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455560"/>
                </a:solidFill>
                <a:latin typeface="Segoe UI" panose="020B0502040204020203" pitchFamily="34" charset="0"/>
                <a:ea typeface="Segoe UI" panose="020B0502040204020203" pitchFamily="34" charset="0"/>
                <a:cs typeface="Segoe UI" panose="020B0502040204020203" pitchFamily="34" charset="0"/>
              </a:defRPr>
            </a:lvl1pPr>
            <a:lvl2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2pPr>
            <a:lvl3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3pPr>
            <a:lvl4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4pPr>
            <a:lvl5pPr algn="l" rtl="0" eaLnBrk="0" fontAlgn="base" hangingPunct="0">
              <a:spcBef>
                <a:spcPct val="0"/>
              </a:spcBef>
              <a:spcAft>
                <a:spcPct val="0"/>
              </a:spcAft>
              <a:defRPr sz="2800">
                <a:solidFill>
                  <a:srgbClr val="455560"/>
                </a:solidFill>
                <a:latin typeface="Segoe UI" panose="020B0502040204020203" pitchFamily="34" charset="0"/>
                <a:ea typeface="Arial Unicode MS" pitchFamily="34" charset="-128"/>
                <a:cs typeface="Segoe UI" panose="020B0502040204020203" pitchFamily="34" charset="0"/>
              </a:defRPr>
            </a:lvl5pPr>
            <a:lvl6pPr marL="457200" algn="l" rtl="0" fontAlgn="base">
              <a:spcBef>
                <a:spcPct val="0"/>
              </a:spcBef>
              <a:spcAft>
                <a:spcPct val="0"/>
              </a:spcAft>
              <a:defRPr sz="3200">
                <a:solidFill>
                  <a:srgbClr val="455560"/>
                </a:solidFill>
                <a:latin typeface="Arial" charset="0"/>
                <a:ea typeface="Arial Unicode MS" pitchFamily="34" charset="-128"/>
                <a:cs typeface="Arial" charset="0"/>
              </a:defRPr>
            </a:lvl6pPr>
            <a:lvl7pPr marL="914400" algn="l" rtl="0" fontAlgn="base">
              <a:spcBef>
                <a:spcPct val="0"/>
              </a:spcBef>
              <a:spcAft>
                <a:spcPct val="0"/>
              </a:spcAft>
              <a:defRPr sz="3200">
                <a:solidFill>
                  <a:srgbClr val="455560"/>
                </a:solidFill>
                <a:latin typeface="Arial" charset="0"/>
                <a:ea typeface="Arial Unicode MS" pitchFamily="34" charset="-128"/>
                <a:cs typeface="Arial" charset="0"/>
              </a:defRPr>
            </a:lvl7pPr>
            <a:lvl8pPr marL="1371600" algn="l" rtl="0" fontAlgn="base">
              <a:spcBef>
                <a:spcPct val="0"/>
              </a:spcBef>
              <a:spcAft>
                <a:spcPct val="0"/>
              </a:spcAft>
              <a:defRPr sz="3200">
                <a:solidFill>
                  <a:srgbClr val="455560"/>
                </a:solidFill>
                <a:latin typeface="Arial" charset="0"/>
                <a:ea typeface="Arial Unicode MS" pitchFamily="34" charset="-128"/>
                <a:cs typeface="Arial" charset="0"/>
              </a:defRPr>
            </a:lvl8pPr>
            <a:lvl9pPr marL="1828800" algn="l" rtl="0" fontAlgn="base">
              <a:spcBef>
                <a:spcPct val="0"/>
              </a:spcBef>
              <a:spcAft>
                <a:spcPct val="0"/>
              </a:spcAft>
              <a:defRPr sz="3200">
                <a:solidFill>
                  <a:srgbClr val="455560"/>
                </a:solidFill>
                <a:latin typeface="Arial" charset="0"/>
                <a:ea typeface="Arial Unicode MS" pitchFamily="34" charset="-128"/>
                <a:cs typeface="Arial" charset="0"/>
              </a:defRPr>
            </a:lvl9pPr>
          </a:lstStyle>
          <a:p>
            <a:pPr defTabSz="914400"/>
            <a:r>
              <a:rPr lang="en-US" sz="1600" b="0" dirty="0" err="1">
                <a:latin typeface="Calibri" panose="020F0502020204030204" pitchFamily="34" charset="0"/>
                <a:cs typeface="Calibri" panose="020F0502020204030204" pitchFamily="34" charset="0"/>
              </a:rPr>
              <a:t>ClinicalTrials.gov</a:t>
            </a:r>
            <a:r>
              <a:rPr lang="en-US" sz="1600" b="0" dirty="0">
                <a:latin typeface="Calibri" panose="020F0502020204030204" pitchFamily="34" charset="0"/>
                <a:cs typeface="Calibri" panose="020F0502020204030204" pitchFamily="34" charset="0"/>
              </a:rPr>
              <a:t> NCT04720157</a:t>
            </a:r>
            <a:endParaRPr lang="en-US" sz="1600" b="0" strike="sngStrike" dirty="0">
              <a:solidFill>
                <a:srgbClr val="00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4835732-531B-9466-DCD4-C75F21217F0D}"/>
              </a:ext>
            </a:extLst>
          </p:cNvPr>
          <p:cNvPicPr>
            <a:picLocks noChangeAspect="1"/>
          </p:cNvPicPr>
          <p:nvPr/>
        </p:nvPicPr>
        <p:blipFill>
          <a:blip r:embed="rId2"/>
          <a:stretch>
            <a:fillRect/>
          </a:stretch>
        </p:blipFill>
        <p:spPr>
          <a:xfrm>
            <a:off x="2113375" y="1419161"/>
            <a:ext cx="7599206" cy="5116297"/>
          </a:xfrm>
          <a:prstGeom prst="rect">
            <a:avLst/>
          </a:prstGeom>
        </p:spPr>
      </p:pic>
    </p:spTree>
    <p:extLst>
      <p:ext uri="{BB962C8B-B14F-4D97-AF65-F5344CB8AC3E}">
        <p14:creationId xmlns:p14="http://schemas.microsoft.com/office/powerpoint/2010/main" val="114909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Smith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912210999"/>
              </p:ext>
            </p:extLst>
          </p:nvPr>
        </p:nvGraphicFramePr>
        <p:xfrm>
          <a:off x="701040" y="1412776"/>
          <a:ext cx="10789920" cy="3926432"/>
        </p:xfrm>
        <a:graphic>
          <a:graphicData uri="http://schemas.openxmlformats.org/drawingml/2006/table">
            <a:tbl>
              <a:tblPr firstRow="1" bandRow="1">
                <a:tableStyleId>{F2DE63D5-997A-4646-A377-4702673A728D}</a:tableStyleId>
              </a:tblPr>
              <a:tblGrid>
                <a:gridCol w="2715831">
                  <a:extLst>
                    <a:ext uri="{9D8B030D-6E8A-4147-A177-3AD203B41FA5}">
                      <a16:colId xmlns:a16="http://schemas.microsoft.com/office/drawing/2014/main" val="20000"/>
                    </a:ext>
                  </a:extLst>
                </a:gridCol>
                <a:gridCol w="8074089">
                  <a:extLst>
                    <a:ext uri="{9D8B030D-6E8A-4147-A177-3AD203B41FA5}">
                      <a16:colId xmlns:a16="http://schemas.microsoft.com/office/drawing/2014/main" val="20001"/>
                    </a:ext>
                  </a:extLst>
                </a:gridCol>
              </a:tblGrid>
              <a:tr h="781532">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Bayer HealthCare Pharmaceuticals, Janssen Biotech Inc,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8153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Ambrx</a:t>
                      </a:r>
                      <a:r>
                        <a:rPr lang="en-US" sz="1800" b="0" kern="1200" dirty="0">
                          <a:solidFill>
                            <a:schemeClr val="tx1"/>
                          </a:solidFill>
                          <a:effectLst/>
                          <a:latin typeface="+mn-lt"/>
                          <a:ea typeface="+mn-ea"/>
                          <a:cs typeface="+mn-cs"/>
                        </a:rPr>
                        <a:t>, Bayer HealthCare Pharmaceuticals, Janssen Biotech Inc,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1471828">
                <a:tc>
                  <a:txBody>
                    <a:bodyPr/>
                    <a:lstStyle/>
                    <a:p>
                      <a:r>
                        <a:rPr lang="en-US" sz="1800" b="1" kern="1200" dirty="0">
                          <a:solidFill>
                            <a:schemeClr val="tx1"/>
                          </a:solidFill>
                          <a:effectLst/>
                          <a:latin typeface="+mn-lt"/>
                          <a:ea typeface="+mn-ea"/>
                          <a:cs typeface="+mn-cs"/>
                        </a:rPr>
                        <a:t>Contracted Research </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Bayer HealthCare Pharmaceuticals, Janssen Biotech Inc,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9471996"/>
                  </a:ext>
                </a:extLst>
              </a:tr>
              <a:tr h="78153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Options/Ownership— Public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Ambrx</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5918356"/>
                  </a:ext>
                </a:extLst>
              </a:tr>
            </a:tbl>
          </a:graphicData>
        </a:graphic>
      </p:graphicFrame>
    </p:spTree>
    <p:custDataLst>
      <p:tags r:id="rId1"/>
    </p:custDataLst>
    <p:extLst>
      <p:ext uri="{BB962C8B-B14F-4D97-AF65-F5344CB8AC3E}">
        <p14:creationId xmlns:p14="http://schemas.microsoft.com/office/powerpoint/2010/main" val="217241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888" y="630084"/>
            <a:ext cx="10744224" cy="4713764"/>
          </a:xfrm>
        </p:spPr>
        <p:txBody>
          <a:bodyPr/>
          <a:lstStyle/>
          <a:p>
            <a:pPr marL="0" indent="0">
              <a:buNone/>
            </a:pPr>
            <a:r>
              <a:rPr lang="en-US" altLang="en-US" sz="3318" dirty="0">
                <a:solidFill>
                  <a:schemeClr val="tx1"/>
                </a:solidFill>
                <a:latin typeface="Calibri" panose="020F0502020204030204" pitchFamily="34" charset="0"/>
                <a:cs typeface="Calibri" panose="020F0502020204030204" pitchFamily="34" charset="0"/>
              </a:rPr>
              <a:t>Conclusions</a:t>
            </a: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ADT alone is </a:t>
            </a:r>
            <a:r>
              <a:rPr lang="en-US" altLang="en-US" sz="2607" i="1" dirty="0">
                <a:solidFill>
                  <a:schemeClr val="tx1"/>
                </a:solidFill>
                <a:latin typeface="Calibri" panose="020F0502020204030204" pitchFamily="34" charset="0"/>
                <a:cs typeface="Calibri" panose="020F0502020204030204" pitchFamily="34" charset="0"/>
              </a:rPr>
              <a:t>not</a:t>
            </a:r>
            <a:r>
              <a:rPr lang="en-US" altLang="en-US" sz="2607" dirty="0">
                <a:solidFill>
                  <a:schemeClr val="tx1"/>
                </a:solidFill>
                <a:latin typeface="Calibri" panose="020F0502020204030204" pitchFamily="34" charset="0"/>
                <a:cs typeface="Calibri" panose="020F0502020204030204" pitchFamily="34" charset="0"/>
              </a:rPr>
              <a:t> a standard of care for most patients with </a:t>
            </a:r>
            <a:r>
              <a:rPr lang="en-US" altLang="en-US" sz="2607" dirty="0" err="1">
                <a:solidFill>
                  <a:schemeClr val="tx1"/>
                </a:solidFill>
                <a:latin typeface="Calibri" panose="020F0502020204030204" pitchFamily="34" charset="0"/>
                <a:cs typeface="Calibri" panose="020F0502020204030204" pitchFamily="34" charset="0"/>
              </a:rPr>
              <a:t>mCSPC</a:t>
            </a:r>
            <a:endParaRPr lang="en-US" altLang="en-US" sz="2607" dirty="0">
              <a:solidFill>
                <a:schemeClr val="tx1"/>
              </a:solidFill>
              <a:latin typeface="Calibri" panose="020F0502020204030204" pitchFamily="34" charset="0"/>
              <a:cs typeface="Calibri" panose="020F0502020204030204" pitchFamily="34" charset="0"/>
            </a:endParaRP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Treatment intensification improves overall survival in </a:t>
            </a:r>
            <a:r>
              <a:rPr lang="en-US" altLang="en-US" sz="2607" dirty="0" err="1">
                <a:solidFill>
                  <a:schemeClr val="tx1"/>
                </a:solidFill>
                <a:latin typeface="Calibri" panose="020F0502020204030204" pitchFamily="34" charset="0"/>
                <a:cs typeface="Calibri" panose="020F0502020204030204" pitchFamily="34" charset="0"/>
              </a:rPr>
              <a:t>mCSPC</a:t>
            </a:r>
            <a:endParaRPr lang="en-US" altLang="en-US" sz="2607" dirty="0">
              <a:solidFill>
                <a:schemeClr val="tx1"/>
              </a:solidFill>
              <a:latin typeface="Calibri" panose="020F0502020204030204" pitchFamily="34" charset="0"/>
              <a:cs typeface="Calibri" panose="020F0502020204030204" pitchFamily="34" charset="0"/>
            </a:endParaRP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docetaxel 			&gt; ADT alone</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ARPI    			&gt;ADT alone</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docetaxel + </a:t>
            </a:r>
            <a:r>
              <a:rPr lang="en-US" altLang="en-US" sz="2370" dirty="0" err="1">
                <a:solidFill>
                  <a:schemeClr val="tx1"/>
                </a:solidFill>
                <a:latin typeface="Calibri" panose="020F0502020204030204" pitchFamily="34" charset="0"/>
                <a:cs typeface="Calibri" panose="020F0502020204030204" pitchFamily="34" charset="0"/>
              </a:rPr>
              <a:t>darolutamide</a:t>
            </a:r>
            <a:r>
              <a:rPr lang="en-US" altLang="en-US" sz="2370" dirty="0">
                <a:solidFill>
                  <a:schemeClr val="tx1"/>
                </a:solidFill>
                <a:latin typeface="Calibri" panose="020F0502020204030204" pitchFamily="34" charset="0"/>
                <a:cs typeface="Calibri" panose="020F0502020204030204" pitchFamily="34" charset="0"/>
              </a:rPr>
              <a:t>	&gt; ADT + docetaxel </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docetaxel + abiraterone	&gt; ADT + docetaxel </a:t>
            </a: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Most/all patients with </a:t>
            </a:r>
            <a:r>
              <a:rPr lang="en-US" altLang="en-US" sz="2607" dirty="0" err="1">
                <a:solidFill>
                  <a:schemeClr val="tx1"/>
                </a:solidFill>
                <a:latin typeface="Calibri" panose="020F0502020204030204" pitchFamily="34" charset="0"/>
                <a:cs typeface="Calibri" panose="020F0502020204030204" pitchFamily="34" charset="0"/>
              </a:rPr>
              <a:t>mCSPC</a:t>
            </a:r>
            <a:r>
              <a:rPr lang="en-US" altLang="en-US" sz="2607" dirty="0">
                <a:solidFill>
                  <a:schemeClr val="tx1"/>
                </a:solidFill>
                <a:latin typeface="Calibri" panose="020F0502020204030204" pitchFamily="34" charset="0"/>
                <a:cs typeface="Calibri" panose="020F0502020204030204" pitchFamily="34" charset="0"/>
              </a:rPr>
              <a:t> should receive an ARPI:</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+ARPI</a:t>
            </a:r>
          </a:p>
          <a:p>
            <a:pPr marL="1049614" lvl="1" indent="-541736">
              <a:buClr>
                <a:schemeClr val="tx1"/>
              </a:buClr>
              <a:buFont typeface="Arial" pitchFamily="34" charset="0"/>
              <a:buChar char="•"/>
            </a:pPr>
            <a:r>
              <a:rPr lang="en-US" altLang="en-US" sz="2370" dirty="0">
                <a:solidFill>
                  <a:schemeClr val="tx1"/>
                </a:solidFill>
                <a:latin typeface="Calibri" panose="020F0502020204030204" pitchFamily="34" charset="0"/>
                <a:cs typeface="Calibri" panose="020F0502020204030204" pitchFamily="34" charset="0"/>
              </a:rPr>
              <a:t>ADT + docetaxel + ARPI (</a:t>
            </a:r>
            <a:r>
              <a:rPr lang="en-US" altLang="en-US" sz="2370" dirty="0" err="1">
                <a:solidFill>
                  <a:schemeClr val="tx1"/>
                </a:solidFill>
                <a:latin typeface="Calibri" panose="020F0502020204030204" pitchFamily="34" charset="0"/>
                <a:cs typeface="Calibri" panose="020F0502020204030204" pitchFamily="34" charset="0"/>
              </a:rPr>
              <a:t>darolutamide</a:t>
            </a:r>
            <a:r>
              <a:rPr lang="en-US" altLang="en-US" sz="2370" dirty="0">
                <a:solidFill>
                  <a:schemeClr val="tx1"/>
                </a:solidFill>
                <a:latin typeface="Calibri" panose="020F0502020204030204" pitchFamily="34" charset="0"/>
                <a:cs typeface="Calibri" panose="020F0502020204030204" pitchFamily="34" charset="0"/>
              </a:rPr>
              <a:t> or abiraterone)</a:t>
            </a:r>
          </a:p>
          <a:p>
            <a:pPr marL="541736" indent="-541736">
              <a:buFont typeface="Arial" pitchFamily="34" charset="0"/>
              <a:buChar char="•"/>
            </a:pPr>
            <a:r>
              <a:rPr lang="en-US" altLang="en-US" sz="2607" dirty="0">
                <a:solidFill>
                  <a:schemeClr val="tx1"/>
                </a:solidFill>
                <a:latin typeface="Calibri" panose="020F0502020204030204" pitchFamily="34" charset="0"/>
                <a:cs typeface="Calibri" panose="020F0502020204030204" pitchFamily="34" charset="0"/>
              </a:rPr>
              <a:t>Ongoing phase 3 clinical trials will evaluate the role of </a:t>
            </a:r>
            <a:r>
              <a:rPr lang="en-US" altLang="en-US" sz="2607" dirty="0" err="1">
                <a:solidFill>
                  <a:schemeClr val="tx1"/>
                </a:solidFill>
                <a:latin typeface="Calibri" panose="020F0502020204030204" pitchFamily="34" charset="0"/>
                <a:cs typeface="Calibri" panose="020F0502020204030204" pitchFamily="34" charset="0"/>
              </a:rPr>
              <a:t>PARPi</a:t>
            </a:r>
            <a:r>
              <a:rPr lang="en-US" altLang="en-US" sz="2607" dirty="0">
                <a:solidFill>
                  <a:schemeClr val="tx1"/>
                </a:solidFill>
                <a:latin typeface="Calibri" panose="020F0502020204030204" pitchFamily="34" charset="0"/>
                <a:cs typeface="Calibri" panose="020F0502020204030204" pitchFamily="34" charset="0"/>
              </a:rPr>
              <a:t> and </a:t>
            </a:r>
            <a:br>
              <a:rPr lang="en-US" altLang="en-US" sz="2607" dirty="0">
                <a:solidFill>
                  <a:schemeClr val="tx1"/>
                </a:solidFill>
                <a:latin typeface="Calibri" panose="020F0502020204030204" pitchFamily="34" charset="0"/>
                <a:cs typeface="Calibri" panose="020F0502020204030204" pitchFamily="34" charset="0"/>
              </a:rPr>
            </a:br>
            <a:r>
              <a:rPr lang="en-US" altLang="en-US" sz="2607" dirty="0">
                <a:solidFill>
                  <a:schemeClr val="tx1"/>
                </a:solidFill>
                <a:latin typeface="Calibri" panose="020F0502020204030204" pitchFamily="34" charset="0"/>
                <a:cs typeface="Calibri" panose="020F0502020204030204" pitchFamily="34" charset="0"/>
              </a:rPr>
              <a:t>PSMA RLT in </a:t>
            </a:r>
            <a:r>
              <a:rPr lang="en-US" altLang="en-US" sz="2607" dirty="0" err="1">
                <a:solidFill>
                  <a:schemeClr val="tx1"/>
                </a:solidFill>
                <a:latin typeface="Calibri" panose="020F0502020204030204" pitchFamily="34" charset="0"/>
                <a:cs typeface="Calibri" panose="020F0502020204030204" pitchFamily="34" charset="0"/>
              </a:rPr>
              <a:t>mCSPC</a:t>
            </a:r>
            <a:endParaRPr lang="en-US" altLang="en-US" sz="2370" dirty="0">
              <a:solidFill>
                <a:schemeClr val="tx1"/>
              </a:solidFill>
              <a:latin typeface="Calibri" panose="020F0502020204030204" pitchFamily="34" charset="0"/>
              <a:cs typeface="Calibri" panose="020F0502020204030204" pitchFamily="34" charset="0"/>
            </a:endParaRPr>
          </a:p>
          <a:p>
            <a:pPr marL="1049614" lvl="1" indent="-541736">
              <a:buClr>
                <a:schemeClr val="tx1"/>
              </a:buClr>
              <a:buFont typeface="Arial" pitchFamily="34" charset="0"/>
              <a:buChar char="•"/>
            </a:pPr>
            <a:endParaRPr lang="en-US" altLang="en-US" sz="2370" dirty="0">
              <a:solidFill>
                <a:schemeClr val="tx1"/>
              </a:solidFill>
              <a:latin typeface="Calibri" panose="020F0502020204030204" pitchFamily="34" charset="0"/>
              <a:cs typeface="Calibri" panose="020F0502020204030204" pitchFamily="34" charset="0"/>
            </a:endParaRPr>
          </a:p>
          <a:p>
            <a:pPr marL="1049614" lvl="1" indent="-541736">
              <a:buClr>
                <a:schemeClr val="tx1"/>
              </a:buClr>
              <a:buFont typeface="Arial" pitchFamily="34" charset="0"/>
              <a:buChar char="•"/>
            </a:pPr>
            <a:endParaRPr lang="en-US" altLang="en-US" sz="2370" dirty="0">
              <a:solidFill>
                <a:schemeClr val="tx1"/>
              </a:solidFill>
              <a:latin typeface="Calibri" panose="020F0502020204030204" pitchFamily="34" charset="0"/>
              <a:cs typeface="Calibri" panose="020F0502020204030204" pitchFamily="34" charset="0"/>
            </a:endParaRPr>
          </a:p>
          <a:p>
            <a:pPr marL="507878" lvl="1" indent="0">
              <a:buClr>
                <a:schemeClr val="tx1"/>
              </a:buClr>
              <a:buNone/>
            </a:pPr>
            <a:endParaRPr lang="en-US" altLang="en-US" sz="2370" dirty="0">
              <a:solidFill>
                <a:schemeClr val="tx1"/>
              </a:solidFill>
              <a:latin typeface="Calibri" panose="020F0502020204030204" pitchFamily="34" charset="0"/>
              <a:cs typeface="Calibri" panose="020F0502020204030204" pitchFamily="34" charset="0"/>
            </a:endParaRPr>
          </a:p>
          <a:p>
            <a:pPr marL="0" indent="0">
              <a:buNone/>
            </a:pPr>
            <a:endParaRPr lang="en-US" altLang="en-US" sz="2370" dirty="0">
              <a:solidFill>
                <a:schemeClr val="tx1"/>
              </a:solidFill>
              <a:latin typeface="Calibri" panose="020F0502020204030204" pitchFamily="34" charset="0"/>
              <a:cs typeface="Calibri" panose="020F0502020204030204" pitchFamily="34" charset="0"/>
            </a:endParaRPr>
          </a:p>
          <a:p>
            <a:pPr marL="1049614" lvl="1" indent="-541736">
              <a:buFont typeface="Arial" pitchFamily="34" charset="0"/>
              <a:buChar char="•"/>
            </a:pPr>
            <a:endParaRPr lang="en-US" altLang="en-US" sz="237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4561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medical exam&#10;&#10;Description automatically generated">
            <a:extLst>
              <a:ext uri="{FF2B5EF4-FFF2-40B4-BE49-F238E27FC236}">
                <a16:creationId xmlns:a16="http://schemas.microsoft.com/office/drawing/2014/main" id="{6802BB8B-626D-DA84-AB90-96D2B16A012E}"/>
              </a:ext>
            </a:extLst>
          </p:cNvPr>
          <p:cNvPicPr>
            <a:picLocks noChangeAspect="1"/>
          </p:cNvPicPr>
          <p:nvPr/>
        </p:nvPicPr>
        <p:blipFill rotWithShape="1">
          <a:blip r:embed="rId2">
            <a:extLst>
              <a:ext uri="{28A0092B-C50C-407E-A947-70E740481C1C}">
                <a14:useLocalDpi xmlns:a14="http://schemas.microsoft.com/office/drawing/2010/main" val="0"/>
              </a:ext>
            </a:extLst>
          </a:blip>
          <a:srcRect b="3624"/>
          <a:stretch/>
        </p:blipFill>
        <p:spPr>
          <a:xfrm>
            <a:off x="4495801" y="2727611"/>
            <a:ext cx="7491065" cy="4090639"/>
          </a:xfrm>
          <a:prstGeom prst="rect">
            <a:avLst/>
          </a:prstGeom>
        </p:spPr>
      </p:pic>
      <p:pic>
        <p:nvPicPr>
          <p:cNvPr id="11" name="Picture 10">
            <a:extLst>
              <a:ext uri="{FF2B5EF4-FFF2-40B4-BE49-F238E27FC236}">
                <a16:creationId xmlns:a16="http://schemas.microsoft.com/office/drawing/2014/main" id="{F151ABAC-8C3D-B8AD-1065-5A331ADD50F1}"/>
              </a:ext>
            </a:extLst>
          </p:cNvPr>
          <p:cNvPicPr>
            <a:picLocks noChangeAspect="1"/>
          </p:cNvPicPr>
          <p:nvPr/>
        </p:nvPicPr>
        <p:blipFill rotWithShape="1">
          <a:blip r:embed="rId3">
            <a:extLst>
              <a:ext uri="{28A0092B-C50C-407E-A947-70E740481C1C}">
                <a14:useLocalDpi xmlns:a14="http://schemas.microsoft.com/office/drawing/2010/main" val="0"/>
              </a:ext>
            </a:extLst>
          </a:blip>
          <a:srcRect t="4378"/>
          <a:stretch/>
        </p:blipFill>
        <p:spPr>
          <a:xfrm>
            <a:off x="2665413" y="19307"/>
            <a:ext cx="9525000" cy="868352"/>
          </a:xfrm>
          <a:prstGeom prst="rect">
            <a:avLst/>
          </a:prstGeom>
        </p:spPr>
      </p:pic>
      <p:pic>
        <p:nvPicPr>
          <p:cNvPr id="14" name="Picture 13">
            <a:extLst>
              <a:ext uri="{FF2B5EF4-FFF2-40B4-BE49-F238E27FC236}">
                <a16:creationId xmlns:a16="http://schemas.microsoft.com/office/drawing/2014/main" id="{A6AE8200-CB0F-FB52-319D-6D402F72CD56}"/>
              </a:ext>
            </a:extLst>
          </p:cNvPr>
          <p:cNvPicPr>
            <a:picLocks noChangeAspect="1"/>
          </p:cNvPicPr>
          <p:nvPr/>
        </p:nvPicPr>
        <p:blipFill rotWithShape="1">
          <a:blip r:embed="rId4">
            <a:extLst>
              <a:ext uri="{28A0092B-C50C-407E-A947-70E740481C1C}">
                <a14:useLocalDpi xmlns:a14="http://schemas.microsoft.com/office/drawing/2010/main" val="0"/>
              </a:ext>
            </a:extLst>
          </a:blip>
          <a:srcRect t="3557" b="1"/>
          <a:stretch/>
        </p:blipFill>
        <p:spPr>
          <a:xfrm>
            <a:off x="152400" y="991738"/>
            <a:ext cx="6367104" cy="1631795"/>
          </a:xfrm>
          <a:prstGeom prst="rect">
            <a:avLst/>
          </a:prstGeom>
        </p:spPr>
      </p:pic>
      <p:sp>
        <p:nvSpPr>
          <p:cNvPr id="15" name="TextBox 14">
            <a:extLst>
              <a:ext uri="{FF2B5EF4-FFF2-40B4-BE49-F238E27FC236}">
                <a16:creationId xmlns:a16="http://schemas.microsoft.com/office/drawing/2014/main" id="{7F81AE09-45B0-559D-5C58-29BABAFF59D3}"/>
              </a:ext>
            </a:extLst>
          </p:cNvPr>
          <p:cNvSpPr txBox="1"/>
          <p:nvPr/>
        </p:nvSpPr>
        <p:spPr>
          <a:xfrm>
            <a:off x="1588" y="6563412"/>
            <a:ext cx="3505200" cy="307777"/>
          </a:xfrm>
          <a:prstGeom prst="rect">
            <a:avLst/>
          </a:prstGeom>
          <a:noFill/>
        </p:spPr>
        <p:txBody>
          <a:bodyPr wrap="square" rtlCol="0">
            <a:spAutoFit/>
          </a:bodyPr>
          <a:lstStyle/>
          <a:p>
            <a:pPr defTabSz="914400" eaLnBrk="0" hangingPunct="0"/>
            <a:r>
              <a:rPr lang="en-US" sz="1400" b="0" dirty="0">
                <a:solidFill>
                  <a:srgbClr val="000000"/>
                </a:solidFill>
                <a:latin typeface="Calibri" panose="020F0502020204030204" pitchFamily="34" charset="0"/>
                <a:ea typeface="MS PGothic" pitchFamily="34" charset="-128"/>
                <a:cs typeface="Calibri" panose="020F0502020204030204" pitchFamily="34" charset="0"/>
              </a:rPr>
              <a:t>Accessed May 2024.</a:t>
            </a:r>
          </a:p>
        </p:txBody>
      </p:sp>
    </p:spTree>
    <p:extLst>
      <p:ext uri="{BB962C8B-B14F-4D97-AF65-F5344CB8AC3E}">
        <p14:creationId xmlns:p14="http://schemas.microsoft.com/office/powerpoint/2010/main" val="2722467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D2D1AD-C037-CA2F-8F6A-1EA683D24B3A}"/>
              </a:ext>
            </a:extLst>
          </p:cNvPr>
          <p:cNvSpPr txBox="1">
            <a:spLocks/>
          </p:cNvSpPr>
          <p:nvPr/>
        </p:nvSpPr>
        <p:spPr bwMode="auto">
          <a:xfrm>
            <a:off x="263352" y="3366975"/>
            <a:ext cx="11656800" cy="826650"/>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FF5ADB"/>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792225"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Optimizing the Management of Nonmetastatic Prostate Cancer — Dr </a:t>
            </a:r>
            <a:r>
              <a:rPr lang="en-US" sz="2500" dirty="0" err="1">
                <a:solidFill>
                  <a:schemeClr val="tx1"/>
                </a:solidFill>
              </a:rPr>
              <a:t>Dorff</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Evidence-Based Selection of Treatment for Metastatic Hormone-Sensitive Prostate Cancer — Dr Smith</a:t>
            </a:r>
          </a:p>
          <a:p>
            <a:pPr marL="98425" indent="0">
              <a:lnSpc>
                <a:spcPct val="100000"/>
              </a:lnSpc>
              <a:spcBef>
                <a:spcPts val="1600"/>
              </a:spcBef>
              <a:spcAft>
                <a:spcPts val="0"/>
              </a:spcAft>
              <a:buNone/>
            </a:pPr>
            <a:r>
              <a:rPr lang="en-US" sz="2500" dirty="0">
                <a:solidFill>
                  <a:schemeClr val="bg1"/>
                </a:solidFill>
              </a:rPr>
              <a:t>Module 3: New Considerations with the Use of PARP Inhibitors for Metastatic Castration-Resistant Prostate Cancer (</a:t>
            </a:r>
            <a:r>
              <a:rPr lang="en-US" sz="2500" dirty="0" err="1">
                <a:solidFill>
                  <a:schemeClr val="bg1"/>
                </a:solidFill>
              </a:rPr>
              <a:t>mCRPC</a:t>
            </a:r>
            <a:r>
              <a:rPr lang="en-US" sz="2500" dirty="0">
                <a:solidFill>
                  <a:schemeClr val="bg1"/>
                </a:solidFill>
              </a:rPr>
              <a:t>) — Dr Agarwal </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Role of Novel Radiopharmaceuticals for </a:t>
            </a:r>
            <a:r>
              <a:rPr lang="en-US" sz="2500" dirty="0" err="1">
                <a:solidFill>
                  <a:schemeClr val="tx1"/>
                </a:solidFill>
              </a:rPr>
              <a:t>mCRPC</a:t>
            </a:r>
            <a:r>
              <a:rPr lang="en-US" sz="2500" dirty="0">
                <a:solidFill>
                  <a:schemeClr val="tx1"/>
                </a:solidFill>
              </a:rPr>
              <a:t> — </a:t>
            </a:r>
            <a:br>
              <a:rPr lang="en-US" sz="2500" dirty="0">
                <a:solidFill>
                  <a:schemeClr val="tx1"/>
                </a:solidFill>
              </a:rPr>
            </a:br>
            <a:r>
              <a:rPr lang="en-US" sz="2500" dirty="0">
                <a:solidFill>
                  <a:schemeClr val="tx1"/>
                </a:solidFill>
              </a:rPr>
              <a:t>Dr Armstrong</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Promising Investigational Approaches for Patients with Prostate Cancer — Dr </a:t>
            </a:r>
            <a:r>
              <a:rPr lang="en-US" sz="2500" dirty="0" err="1">
                <a:solidFill>
                  <a:schemeClr val="tx1"/>
                </a:solidFill>
              </a:rPr>
              <a:t>Antonarakis</a:t>
            </a:r>
            <a:endParaRPr lang="en-US" sz="2500" dirty="0">
              <a:solidFill>
                <a:schemeClr val="tx1"/>
              </a:solidFill>
            </a:endParaRPr>
          </a:p>
        </p:txBody>
      </p:sp>
    </p:spTree>
    <p:extLst>
      <p:ext uri="{BB962C8B-B14F-4D97-AF65-F5344CB8AC3E}">
        <p14:creationId xmlns:p14="http://schemas.microsoft.com/office/powerpoint/2010/main" val="1219487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40552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Role of liquid biopsies; selection of PARP inhibitor for patients with </a:t>
            </a:r>
            <a:r>
              <a:rPr kumimoji="0" lang="en-US" sz="3200" b="1" i="0" u="none" strike="noStrike" kern="0" cap="none" spc="0" normalizeH="0" baseline="0" noProof="0" dirty="0" err="1">
                <a:ln>
                  <a:noFill/>
                </a:ln>
                <a:solidFill>
                  <a:srgbClr val="FFFFFF"/>
                </a:solidFill>
                <a:effectLst/>
                <a:uLnTx/>
                <a:uFillTx/>
                <a:latin typeface="Calibri"/>
                <a:ea typeface="MS PGothic" pitchFamily="34" charset="-128"/>
                <a:cs typeface="Calibri"/>
              </a:rPr>
              <a:t>mCRPC</a:t>
            </a: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 and risk of myelodysplasia with these agents</a:t>
            </a:r>
          </a:p>
        </p:txBody>
      </p:sp>
      <p:sp>
        <p:nvSpPr>
          <p:cNvPr id="4" name="Title 1">
            <a:extLst>
              <a:ext uri="{FF2B5EF4-FFF2-40B4-BE49-F238E27FC236}">
                <a16:creationId xmlns:a16="http://schemas.microsoft.com/office/drawing/2014/main" id="{23951251-D041-9D68-1EAF-6D50917190C2}"/>
              </a:ext>
            </a:extLst>
          </p:cNvPr>
          <p:cNvSpPr txBox="1">
            <a:spLocks/>
          </p:cNvSpPr>
          <p:nvPr/>
        </p:nvSpPr>
        <p:spPr bwMode="auto">
          <a:xfrm>
            <a:off x="-1394926" y="5235117"/>
            <a:ext cx="761460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Neil </a:t>
            </a:r>
            <a:r>
              <a:rPr kumimoji="0" lang="en-US" sz="2000" b="1" i="0" u="none" strike="noStrike" kern="1200" cap="none" spc="0" normalizeH="0" baseline="0" noProof="0" dirty="0" err="1">
                <a:ln>
                  <a:noFill/>
                </a:ln>
                <a:solidFill>
                  <a:srgbClr val="051F60"/>
                </a:solidFill>
                <a:effectLst/>
                <a:uLnTx/>
                <a:uFillTx/>
                <a:latin typeface="Calibri"/>
                <a:ea typeface="MS PGothic" pitchFamily="34" charset="-128"/>
                <a:cs typeface="Calibri"/>
              </a:rPr>
              <a:t>Morganstein</a:t>
            </a: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(Summit, New Jersey)</a:t>
            </a:r>
          </a:p>
        </p:txBody>
      </p:sp>
      <p:pic>
        <p:nvPicPr>
          <p:cNvPr id="5" name="Picture 4" descr="A person wearing a headset&#10;&#10;Description automatically generated">
            <a:extLst>
              <a:ext uri="{FF2B5EF4-FFF2-40B4-BE49-F238E27FC236}">
                <a16:creationId xmlns:a16="http://schemas.microsoft.com/office/drawing/2014/main" id="{2A5C1659-76F6-315F-A11A-36AEC82055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07" y="3134885"/>
            <a:ext cx="3413762" cy="1920240"/>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0F42AA33-699E-20AB-C81C-B3D528523B34}"/>
              </a:ext>
            </a:extLst>
          </p:cNvPr>
          <p:cNvSpPr txBox="1">
            <a:spLocks/>
          </p:cNvSpPr>
          <p:nvPr/>
        </p:nvSpPr>
        <p:spPr bwMode="auto">
          <a:xfrm>
            <a:off x="2284448" y="5235117"/>
            <a:ext cx="761460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(Bloomington, Illinois)</a:t>
            </a:r>
          </a:p>
        </p:txBody>
      </p:sp>
      <p:pic>
        <p:nvPicPr>
          <p:cNvPr id="10" name="Picture 9" descr="A person wearing glasses and a headset&#10;&#10;Description automatically generated">
            <a:extLst>
              <a:ext uri="{FF2B5EF4-FFF2-40B4-BE49-F238E27FC236}">
                <a16:creationId xmlns:a16="http://schemas.microsoft.com/office/drawing/2014/main" id="{7D59B2D6-587A-9312-A684-DECCD97882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6407" y="3134886"/>
            <a:ext cx="3410690" cy="1918513"/>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22CD6639-6D42-4EEF-9B82-1CE9243C0982}"/>
              </a:ext>
            </a:extLst>
          </p:cNvPr>
          <p:cNvSpPr txBox="1">
            <a:spLocks/>
          </p:cNvSpPr>
          <p:nvPr/>
        </p:nvSpPr>
        <p:spPr bwMode="auto">
          <a:xfrm>
            <a:off x="6219682" y="5235117"/>
            <a:ext cx="7614608"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Sunil Gandhi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(Lecanto, Florida)</a:t>
            </a:r>
          </a:p>
        </p:txBody>
      </p:sp>
      <p:pic>
        <p:nvPicPr>
          <p:cNvPr id="12" name="Picture 11" descr="A person wearing headphones&#10;&#10;Description automatically generated">
            <a:extLst>
              <a:ext uri="{FF2B5EF4-FFF2-40B4-BE49-F238E27FC236}">
                <a16:creationId xmlns:a16="http://schemas.microsoft.com/office/drawing/2014/main" id="{52F7780E-0CE1-ADE5-595D-3829A0BC53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93710" y="3134885"/>
            <a:ext cx="3410692" cy="19185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816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700808"/>
            <a:ext cx="10297144" cy="5016758"/>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Do you believe there is therapeutic synergy between PARP inhibitors and AR pathway inhibitors?</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Is combination therapy really better than sequential single agents in this case?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8C8AC6EB-7383-9A41-42F4-C5623662FEAC}"/>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405367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2492896"/>
            <a:ext cx="10297144" cy="156966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When combining a PARP inhibitor with an AR pathway inhibitor, do you have a preference for abiraterone or enzalutamide, and if so, why? </a:t>
            </a:r>
          </a:p>
        </p:txBody>
      </p:sp>
      <p:sp>
        <p:nvSpPr>
          <p:cNvPr id="2" name="Title 1">
            <a:extLst>
              <a:ext uri="{FF2B5EF4-FFF2-40B4-BE49-F238E27FC236}">
                <a16:creationId xmlns:a16="http://schemas.microsoft.com/office/drawing/2014/main" id="{7CDA30BE-920C-DA24-F79F-BD1427F8761E}"/>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1024890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536100"/>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Use of PARP inhibitors in combination with ADT and AR inhibitors for patients with </a:t>
            </a:r>
            <a:r>
              <a:rPr kumimoji="0" lang="en-US" sz="3200" b="1" i="0" u="none" strike="noStrike" kern="0" cap="none" spc="0" normalizeH="0" baseline="0" noProof="0" dirty="0" err="1">
                <a:ln>
                  <a:noFill/>
                </a:ln>
                <a:solidFill>
                  <a:srgbClr val="FFFFFF"/>
                </a:solidFill>
                <a:effectLst/>
                <a:uLnTx/>
                <a:uFillTx/>
                <a:latin typeface="Calibri"/>
                <a:ea typeface="MS PGothic" pitchFamily="34" charset="-128"/>
                <a:cs typeface="Calibri"/>
              </a:rPr>
              <a:t>mCRPC</a:t>
            </a: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 PARP inhibitor combination therapy for patients without BRCA or HRR gene mutations</a:t>
            </a:r>
          </a:p>
        </p:txBody>
      </p:sp>
      <p:sp>
        <p:nvSpPr>
          <p:cNvPr id="7" name="Title 1">
            <a:extLst>
              <a:ext uri="{FF2B5EF4-FFF2-40B4-BE49-F238E27FC236}">
                <a16:creationId xmlns:a16="http://schemas.microsoft.com/office/drawing/2014/main" id="{A21D78DE-2372-EC6C-8540-567D2CE3B8C5}"/>
              </a:ext>
            </a:extLst>
          </p:cNvPr>
          <p:cNvSpPr txBox="1">
            <a:spLocks/>
          </p:cNvSpPr>
          <p:nvPr/>
        </p:nvSpPr>
        <p:spPr bwMode="auto">
          <a:xfrm>
            <a:off x="740326" y="5540493"/>
            <a:ext cx="506644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a:t>
            </a:r>
            <a:b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b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(Bloomington, Illinois)</a:t>
            </a:r>
          </a:p>
        </p:txBody>
      </p:sp>
      <p:pic>
        <p:nvPicPr>
          <p:cNvPr id="4" name="Picture 3" descr="A person wearing glasses and a headset&#10;&#10;Description automatically generated">
            <a:extLst>
              <a:ext uri="{FF2B5EF4-FFF2-40B4-BE49-F238E27FC236}">
                <a16:creationId xmlns:a16="http://schemas.microsoft.com/office/drawing/2014/main" id="{C91D7433-BD34-B742-40A3-EF7051CB4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408" y="2705853"/>
            <a:ext cx="5039360" cy="2834640"/>
          </a:xfrm>
          <a:prstGeom prst="rect">
            <a:avLst/>
          </a:prstGeom>
          <a:effectLst>
            <a:outerShdw blurRad="50800" dist="38100" dir="2700000" algn="tl" rotWithShape="0">
              <a:prstClr val="black">
                <a:alpha val="40000"/>
              </a:prstClr>
            </a:outerShdw>
          </a:effectLst>
        </p:spPr>
      </p:pic>
      <p:pic>
        <p:nvPicPr>
          <p:cNvPr id="5" name="Picture 4" descr="A person wearing headphones&#10;&#10;Description automatically generated">
            <a:extLst>
              <a:ext uri="{FF2B5EF4-FFF2-40B4-BE49-F238E27FC236}">
                <a16:creationId xmlns:a16="http://schemas.microsoft.com/office/drawing/2014/main" id="{3AB9139A-235E-D74B-1A0C-8BAB69DB31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2312" y="2705853"/>
            <a:ext cx="5039361" cy="2834640"/>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12BC97BF-D804-F99F-3586-D09012569684}"/>
              </a:ext>
            </a:extLst>
          </p:cNvPr>
          <p:cNvSpPr txBox="1">
            <a:spLocks/>
          </p:cNvSpPr>
          <p:nvPr/>
        </p:nvSpPr>
        <p:spPr bwMode="auto">
          <a:xfrm>
            <a:off x="6412312" y="5540493"/>
            <a:ext cx="503936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Spencer </a:t>
            </a:r>
            <a:r>
              <a:rPr kumimoji="0" lang="en-US" sz="2400" b="1" i="0" u="none" strike="noStrike" kern="1200" cap="none" spc="0" normalizeH="0" baseline="0" noProof="0" dirty="0" err="1">
                <a:ln>
                  <a:noFill/>
                </a:ln>
                <a:solidFill>
                  <a:srgbClr val="051F60"/>
                </a:solidFill>
                <a:effectLst/>
                <a:uLnTx/>
                <a:uFillTx/>
                <a:latin typeface="Calibri"/>
                <a:ea typeface="MS PGothic" pitchFamily="34" charset="-128"/>
                <a:cs typeface="Calibri"/>
              </a:rPr>
              <a:t>Bachow</a:t>
            </a:r>
            <a:b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br>
            <a:r>
              <a:rPr kumimoji="0" lang="en-US" sz="2400" b="1" i="0" u="none" strike="noStrike" kern="1200" cap="none" spc="0" normalizeH="0" baseline="0" noProof="0" dirty="0">
                <a:ln>
                  <a:noFill/>
                </a:ln>
                <a:solidFill>
                  <a:srgbClr val="051F60"/>
                </a:solidFill>
                <a:effectLst/>
                <a:uLnTx/>
                <a:uFillTx/>
                <a:latin typeface="Calibri"/>
                <a:ea typeface="MS PGothic" pitchFamily="34" charset="-128"/>
                <a:cs typeface="Calibri"/>
              </a:rPr>
              <a:t>(Boca Raton, Florida)</a:t>
            </a:r>
          </a:p>
        </p:txBody>
      </p:sp>
    </p:spTree>
    <p:extLst>
      <p:ext uri="{BB962C8B-B14F-4D97-AF65-F5344CB8AC3E}">
        <p14:creationId xmlns:p14="http://schemas.microsoft.com/office/powerpoint/2010/main" val="2943686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2276872"/>
            <a:ext cx="10297144" cy="403187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Do you make a clinical distinction among the various HRD pathway abnormalities? Do you view certain alterations as truly sensitive to PARP inhibition and others as only marginal in terms of their relevance?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ECC2091B-24FD-02E1-5778-600120944A1F}"/>
              </a:ext>
            </a:extLst>
          </p:cNvPr>
          <p:cNvSpPr txBox="1">
            <a:spLocks/>
          </p:cNvSpPr>
          <p:nvPr/>
        </p:nvSpPr>
        <p:spPr>
          <a:xfrm>
            <a:off x="912286" y="404664"/>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2415922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2397948"/>
            <a:ext cx="9721080" cy="206210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For a patient who has received an AR pathway inhibitor in an earlier disease setting, do you generally favor PARP-inhibitor monotherapy or will you combine the PARP inhibitor with an alternate AR pathway inhibitor? </a:t>
            </a:r>
          </a:p>
        </p:txBody>
      </p:sp>
      <p:sp>
        <p:nvSpPr>
          <p:cNvPr id="2" name="Title 1">
            <a:extLst>
              <a:ext uri="{FF2B5EF4-FFF2-40B4-BE49-F238E27FC236}">
                <a16:creationId xmlns:a16="http://schemas.microsoft.com/office/drawing/2014/main" id="{541CAA34-1670-ECFB-F2F4-5384569F6DBD}"/>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4076421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56F029-2473-6D10-A7BF-8498DE118E89}"/>
              </a:ext>
            </a:extLst>
          </p:cNvPr>
          <p:cNvSpPr txBox="1"/>
          <p:nvPr/>
        </p:nvSpPr>
        <p:spPr>
          <a:xfrm>
            <a:off x="932513" y="4286479"/>
            <a:ext cx="9560620" cy="181588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Neeraj Agarwal, MD, FASCO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Professor of Medicine (Medical Oncology)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Senior Director for Clinical Translation, Huntsman Cancer Institute (HCI)</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HCI Presidential Endowed Chair of Cancer Research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 Center of Investigational Therapeutics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 Genitourinary Oncology Program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Huntsman Cancer Institute, University of Utah (NCI-CCC)</a:t>
            </a:r>
          </a:p>
        </p:txBody>
      </p:sp>
      <p:sp>
        <p:nvSpPr>
          <p:cNvPr id="6" name="Title 1">
            <a:extLst>
              <a:ext uri="{FF2B5EF4-FFF2-40B4-BE49-F238E27FC236}">
                <a16:creationId xmlns:a16="http://schemas.microsoft.com/office/drawing/2014/main" id="{62403FC0-2403-8A20-F7A6-49F2605E2D75}"/>
              </a:ext>
            </a:extLst>
          </p:cNvPr>
          <p:cNvSpPr txBox="1">
            <a:spLocks/>
          </p:cNvSpPr>
          <p:nvPr/>
        </p:nvSpPr>
        <p:spPr>
          <a:xfrm>
            <a:off x="467882" y="4130720"/>
            <a:ext cx="11430000" cy="7087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j-ea"/>
                <a:cs typeface="+mj-cs"/>
              </a:rPr>
              <a:t>New Considerations with the Use of PARP Inhibitors for </a:t>
            </a:r>
            <a:r>
              <a:rPr kumimoji="0" lang="en-US" sz="2800" b="1" i="0" u="none" strike="noStrike" kern="1200" cap="none" spc="0" normalizeH="0" baseline="0" noProof="0" dirty="0" err="1">
                <a:ln>
                  <a:noFill/>
                </a:ln>
                <a:solidFill>
                  <a:srgbClr val="0070C0"/>
                </a:solidFill>
                <a:effectLst/>
                <a:uLnTx/>
                <a:uFillTx/>
                <a:latin typeface="Calibri" panose="020F0502020204030204"/>
                <a:ea typeface="+mj-ea"/>
                <a:cs typeface="+mj-cs"/>
              </a:rPr>
              <a:t>mCRPC</a:t>
            </a:r>
            <a:r>
              <a:rPr kumimoji="0" lang="en-US" sz="2800" b="1" i="0" u="none" strike="noStrike" kern="1200" cap="none" spc="0" normalizeH="0" baseline="0" noProof="0" dirty="0">
                <a:ln>
                  <a:noFill/>
                </a:ln>
                <a:solidFill>
                  <a:srgbClr val="0070C0"/>
                </a:solidFill>
                <a:effectLst/>
                <a:uLnTx/>
                <a:uFillTx/>
                <a:latin typeface="Calibri" panose="020F0502020204030204"/>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733" b="1" i="0" u="none" strike="noStrike" kern="1200" cap="none" spc="0" normalizeH="0" baseline="0" noProof="0" dirty="0">
                <a:ln>
                  <a:noFill/>
                </a:ln>
                <a:solidFill>
                  <a:prstClr val="black"/>
                </a:solidFill>
                <a:effectLst/>
                <a:uLnTx/>
                <a:uFillTx/>
                <a:latin typeface="Calibri" panose="020F0502020204030204"/>
                <a:ea typeface="+mj-ea"/>
                <a:cs typeface="+mj-cs"/>
              </a:rPr>
            </a:br>
            <a:endParaRPr kumimoji="0" lang="en-US" sz="3733"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8" name="Picture 7">
            <a:extLst>
              <a:ext uri="{FF2B5EF4-FFF2-40B4-BE49-F238E27FC236}">
                <a16:creationId xmlns:a16="http://schemas.microsoft.com/office/drawing/2014/main" id="{D9AEA456-D859-7B3D-283D-321746D44062}"/>
              </a:ext>
            </a:extLst>
          </p:cNvPr>
          <p:cNvPicPr>
            <a:picLocks noChangeAspect="1"/>
          </p:cNvPicPr>
          <p:nvPr/>
        </p:nvPicPr>
        <p:blipFill>
          <a:blip r:embed="rId3"/>
          <a:stretch>
            <a:fillRect/>
          </a:stretch>
        </p:blipFill>
        <p:spPr>
          <a:xfrm>
            <a:off x="0" y="-19455"/>
            <a:ext cx="12192000" cy="3260504"/>
          </a:xfrm>
          <a:prstGeom prst="rect">
            <a:avLst/>
          </a:prstGeom>
        </p:spPr>
      </p:pic>
    </p:spTree>
    <p:extLst>
      <p:ext uri="{BB962C8B-B14F-4D97-AF65-F5344CB8AC3E}">
        <p14:creationId xmlns:p14="http://schemas.microsoft.com/office/powerpoint/2010/main" val="221010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Armstrong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743080385"/>
              </p:ext>
            </p:extLst>
          </p:nvPr>
        </p:nvGraphicFramePr>
        <p:xfrm>
          <a:off x="701040" y="1556792"/>
          <a:ext cx="10789920" cy="4536502"/>
        </p:xfrm>
        <a:graphic>
          <a:graphicData uri="http://schemas.openxmlformats.org/drawingml/2006/table">
            <a:tbl>
              <a:tblPr firstRow="1" bandRow="1">
                <a:tableStyleId>{F2DE63D5-997A-4646-A377-4702673A728D}</a:tableStyleId>
              </a:tblPr>
              <a:tblGrid>
                <a:gridCol w="2715831">
                  <a:extLst>
                    <a:ext uri="{9D8B030D-6E8A-4147-A177-3AD203B41FA5}">
                      <a16:colId xmlns:a16="http://schemas.microsoft.com/office/drawing/2014/main" val="20000"/>
                    </a:ext>
                  </a:extLst>
                </a:gridCol>
                <a:gridCol w="8074089">
                  <a:extLst>
                    <a:ext uri="{9D8B030D-6E8A-4147-A177-3AD203B41FA5}">
                      <a16:colId xmlns:a16="http://schemas.microsoft.com/office/drawing/2014/main" val="20001"/>
                    </a:ext>
                  </a:extLst>
                </a:gridCol>
              </a:tblGrid>
              <a:tr h="105311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Bayer HealthCare Pharmaceuticals, Bristol Myers Squibb, Clovis Oncology,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GoodRx</a:t>
                      </a:r>
                      <a:r>
                        <a:rPr lang="en-US" sz="1800" b="0" kern="1200" dirty="0">
                          <a:solidFill>
                            <a:schemeClr val="tx1"/>
                          </a:solidFill>
                          <a:effectLst/>
                          <a:latin typeface="+mn-lt"/>
                          <a:ea typeface="+mn-ea"/>
                          <a:cs typeface="+mn-cs"/>
                        </a:rPr>
                        <a:t>,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Novartis, Pfizer Inc, Z-Alpha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77153">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Bristol Myers Squibb, Celgene Corporation, Clovis Oncology, </a:t>
                      </a:r>
                      <a:r>
                        <a:rPr lang="en-US" sz="1800" b="0" kern="1200" dirty="0" err="1">
                          <a:solidFill>
                            <a:schemeClr val="tx1"/>
                          </a:solidFill>
                          <a:effectLst/>
                          <a:latin typeface="+mn-lt"/>
                          <a:ea typeface="+mn-ea"/>
                          <a:cs typeface="+mn-cs"/>
                        </a:rPr>
                        <a:t>Dendreon</a:t>
                      </a:r>
                      <a:r>
                        <a:rPr lang="en-US" sz="1800" b="0" kern="1200" dirty="0">
                          <a:solidFill>
                            <a:schemeClr val="tx1"/>
                          </a:solidFill>
                          <a:effectLst/>
                          <a:latin typeface="+mn-lt"/>
                          <a:ea typeface="+mn-ea"/>
                          <a:cs typeface="+mn-cs"/>
                        </a:rPr>
                        <a:t> Pharmaceuticals Inc, Epic Sciences, Exact Sciences Corporation,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Forma Therapeutics, </a:t>
                      </a:r>
                      <a:r>
                        <a:rPr lang="en-US" sz="1800" b="0" kern="1200" dirty="0" err="1">
                          <a:solidFill>
                            <a:schemeClr val="tx1"/>
                          </a:solidFill>
                          <a:effectLst/>
                          <a:latin typeface="+mn-lt"/>
                          <a:ea typeface="+mn-ea"/>
                          <a:cs typeface="+mn-cs"/>
                        </a:rPr>
                        <a:t>GoodRx</a:t>
                      </a:r>
                      <a:r>
                        <a:rPr lang="en-US" sz="1800" b="0" kern="1200" dirty="0">
                          <a:solidFill>
                            <a:schemeClr val="tx1"/>
                          </a:solidFill>
                          <a:effectLst/>
                          <a:latin typeface="+mn-lt"/>
                          <a:ea typeface="+mn-ea"/>
                          <a:cs typeface="+mn-cs"/>
                        </a:rPr>
                        <a:t>, Janssen Biotech Inc,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Novartis, Pfizer Inc, Z-Alpha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1377153">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Astellas, AstraZeneca Pharmaceuticals LP, Bayer HealthCare Pharmaceuticals, Bristol Myers Squibb, Celgene Corporation, </a:t>
                      </a:r>
                      <a:r>
                        <a:rPr lang="en-US" sz="1800" b="0" kern="1200" dirty="0" err="1">
                          <a:solidFill>
                            <a:schemeClr val="tx1"/>
                          </a:solidFill>
                          <a:effectLst/>
                          <a:latin typeface="+mn-lt"/>
                          <a:ea typeface="+mn-ea"/>
                          <a:cs typeface="+mn-cs"/>
                        </a:rPr>
                        <a:t>Dendreon</a:t>
                      </a:r>
                      <a:r>
                        <a:rPr lang="en-US" sz="1800" b="0" kern="1200" dirty="0">
                          <a:solidFill>
                            <a:schemeClr val="tx1"/>
                          </a:solidFill>
                          <a:effectLst/>
                          <a:latin typeface="+mn-lt"/>
                          <a:ea typeface="+mn-ea"/>
                          <a:cs typeface="+mn-cs"/>
                        </a:rPr>
                        <a:t> Pharmaceuticals Inc, Forma Therapeutics, Janssen Biotech Inc,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0691501"/>
                  </a:ext>
                </a:extLst>
              </a:tr>
              <a:tr h="729080">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National Cancer Institute, National Institutes of Health, Prostate Cancer Foundation/</a:t>
                      </a:r>
                      <a:r>
                        <a:rPr lang="en-US" sz="1800" b="0" kern="1200" dirty="0" err="1">
                          <a:solidFill>
                            <a:schemeClr val="tx1"/>
                          </a:solidFill>
                          <a:effectLst/>
                          <a:latin typeface="+mn-lt"/>
                          <a:ea typeface="+mn-ea"/>
                          <a:cs typeface="+mn-cs"/>
                        </a:rPr>
                        <a:t>Movember</a:t>
                      </a:r>
                      <a:r>
                        <a:rPr lang="en-US" sz="1800" b="0" kern="1200" dirty="0">
                          <a:solidFill>
                            <a:schemeClr val="tx1"/>
                          </a:solidFill>
                          <a:effectLst/>
                          <a:latin typeface="+mn-lt"/>
                          <a:ea typeface="+mn-ea"/>
                          <a:cs typeface="+mn-cs"/>
                        </a:rPr>
                        <a:t>, US Department of Defense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7524816"/>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BC81-6560-698A-5751-0E06B1A9589E}"/>
              </a:ext>
            </a:extLst>
          </p:cNvPr>
          <p:cNvSpPr>
            <a:spLocks noGrp="1"/>
          </p:cNvSpPr>
          <p:nvPr>
            <p:ph type="title"/>
          </p:nvPr>
        </p:nvSpPr>
        <p:spPr/>
        <p:txBody>
          <a:bodyPr/>
          <a:lstStyle/>
          <a:p>
            <a:r>
              <a:rPr lang="en-US" dirty="0"/>
              <a:t>Learning Objectives</a:t>
            </a:r>
          </a:p>
        </p:txBody>
      </p:sp>
      <p:sp>
        <p:nvSpPr>
          <p:cNvPr id="5" name="Rectangle 1">
            <a:extLst>
              <a:ext uri="{FF2B5EF4-FFF2-40B4-BE49-F238E27FC236}">
                <a16:creationId xmlns:a16="http://schemas.microsoft.com/office/drawing/2014/main" id="{55BA8779-A4A3-0580-81E7-9382E7DA8160}"/>
              </a:ext>
            </a:extLst>
          </p:cNvPr>
          <p:cNvSpPr>
            <a:spLocks noGrp="1" noChangeArrowheads="1"/>
          </p:cNvSpPr>
          <p:nvPr>
            <p:ph idx="1"/>
          </p:nvPr>
        </p:nvSpPr>
        <p:spPr bwMode="auto">
          <a:xfrm>
            <a:off x="389441" y="990141"/>
            <a:ext cx="10819333"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US" altLang="en-US" sz="2800" b="1" i="0" u="none" strike="noStrike" cap="none" normalizeH="0" baseline="0" dirty="0">
                <a:ln>
                  <a:noFill/>
                </a:ln>
                <a:solidFill>
                  <a:schemeClr val="tx1"/>
                </a:solidFill>
                <a:effectLst/>
                <a:ea typeface="Times New Roman" panose="02020603050405020304" pitchFamily="18" charset="0"/>
              </a:rPr>
              <a:t>Incidence of </a:t>
            </a:r>
            <a:r>
              <a:rPr kumimoji="0" lang="en-US" altLang="en-US" sz="2800" b="1" i="1" u="none" strike="noStrike" cap="none" normalizeH="0" baseline="0" dirty="0">
                <a:ln>
                  <a:noFill/>
                </a:ln>
                <a:solidFill>
                  <a:schemeClr val="tx1"/>
                </a:solidFill>
                <a:effectLst/>
                <a:ea typeface="Times New Roman" panose="02020603050405020304" pitchFamily="18" charset="0"/>
              </a:rPr>
              <a:t>BRCA1/2</a:t>
            </a:r>
            <a:r>
              <a:rPr kumimoji="0" lang="en-US" altLang="en-US" sz="2800" b="1" i="0" u="none" strike="noStrike" cap="none" normalizeH="0" baseline="0" dirty="0">
                <a:ln>
                  <a:noFill/>
                </a:ln>
                <a:solidFill>
                  <a:schemeClr val="tx1"/>
                </a:solidFill>
                <a:effectLst/>
                <a:ea typeface="Times New Roman" panose="02020603050405020304" pitchFamily="18" charset="0"/>
              </a:rPr>
              <a:t> and other HRR abnormalities in patients with prostate cancer</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Calibri" panose="020F0502020204030204" pitchFamily="34" charset="0"/>
            </a:endParaRP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ea typeface="Times New Roman" panose="02020603050405020304" pitchFamily="18" charset="0"/>
              </a:rPr>
              <a:t>Long-term data with PARPi monotherapy in patients with mCRPC</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ea typeface="Times New Roman" panose="02020603050405020304" pitchFamily="18" charset="0"/>
              </a:rPr>
              <a:t>Biologic rationale for combining PARP inhibitors with ARPIs in patients with prostate cancer</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Calibri" panose="020F0502020204030204" pitchFamily="34" charset="0"/>
            </a:endParaRPr>
          </a:p>
          <a:p>
            <a:pPr eaLnBrk="0" fontAlgn="base" hangingPunct="0">
              <a:lnSpc>
                <a:spcPct val="100000"/>
              </a:lnSpc>
              <a:spcBef>
                <a:spcPct val="0"/>
              </a:spcBef>
              <a:spcAft>
                <a:spcPct val="0"/>
              </a:spcAft>
            </a:pPr>
            <a:r>
              <a:rPr lang="en-US" altLang="en-US" sz="2800" dirty="0">
                <a:ea typeface="Times New Roman" panose="02020603050405020304" pitchFamily="18" charset="0"/>
              </a:rPr>
              <a:t>Key e</a:t>
            </a:r>
            <a:r>
              <a:rPr kumimoji="0" lang="en-US" altLang="en-US" sz="2800" b="0" i="0" u="none" strike="noStrike" cap="none" normalizeH="0" baseline="0" dirty="0">
                <a:ln>
                  <a:noFill/>
                </a:ln>
                <a:solidFill>
                  <a:schemeClr val="tx1"/>
                </a:solidFill>
                <a:effectLst/>
                <a:ea typeface="Times New Roman" panose="02020603050405020304" pitchFamily="18" charset="0"/>
              </a:rPr>
              <a:t>fficacy and safety results from phase 3 studies combining </a:t>
            </a:r>
            <a:r>
              <a:rPr kumimoji="0" lang="en-US" altLang="en-US" sz="2800" b="0" i="0" u="none" strike="noStrike" cap="none" normalizeH="0" baseline="0" dirty="0" err="1">
                <a:ln>
                  <a:noFill/>
                </a:ln>
                <a:solidFill>
                  <a:schemeClr val="tx1"/>
                </a:solidFill>
                <a:effectLst/>
                <a:ea typeface="Times New Roman" panose="02020603050405020304" pitchFamily="18" charset="0"/>
              </a:rPr>
              <a:t>PARPi</a:t>
            </a:r>
            <a:r>
              <a:rPr kumimoji="0" lang="en-US" altLang="en-US" sz="2800" b="0" i="0" u="none" strike="noStrike" cap="none" normalizeH="0" baseline="0" dirty="0">
                <a:ln>
                  <a:noFill/>
                </a:ln>
                <a:solidFill>
                  <a:schemeClr val="tx1"/>
                </a:solidFill>
                <a:effectLst/>
                <a:ea typeface="Times New Roman" panose="02020603050405020304" pitchFamily="18" charset="0"/>
              </a:rPr>
              <a:t> with ARPIs</a:t>
            </a:r>
            <a:endParaRPr lang="en-US" altLang="en-US" sz="2800"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450086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426A-F13C-497E-8AC3-7033716984E8}"/>
              </a:ext>
            </a:extLst>
          </p:cNvPr>
          <p:cNvSpPr>
            <a:spLocks noGrp="1"/>
          </p:cNvSpPr>
          <p:nvPr>
            <p:ph type="title"/>
          </p:nvPr>
        </p:nvSpPr>
        <p:spPr/>
        <p:txBody>
          <a:bodyPr/>
          <a:lstStyle/>
          <a:p>
            <a:r>
              <a:rPr lang="en-US" dirty="0"/>
              <a:t>Germline HRR Mutations in Metastatic Prostate Cancer</a:t>
            </a:r>
          </a:p>
        </p:txBody>
      </p:sp>
      <p:pic>
        <p:nvPicPr>
          <p:cNvPr id="6" name="Picture 5">
            <a:extLst>
              <a:ext uri="{FF2B5EF4-FFF2-40B4-BE49-F238E27FC236}">
                <a16:creationId xmlns:a16="http://schemas.microsoft.com/office/drawing/2014/main" id="{C44232C2-428F-4275-BFA4-1BEBC400D242}"/>
              </a:ext>
            </a:extLst>
          </p:cNvPr>
          <p:cNvPicPr>
            <a:picLocks noChangeAspect="1"/>
          </p:cNvPicPr>
          <p:nvPr/>
        </p:nvPicPr>
        <p:blipFill>
          <a:blip r:embed="rId3"/>
          <a:stretch>
            <a:fillRect/>
          </a:stretch>
        </p:blipFill>
        <p:spPr>
          <a:xfrm>
            <a:off x="-1" y="1574800"/>
            <a:ext cx="5930901" cy="4191000"/>
          </a:xfrm>
          <a:prstGeom prst="rect">
            <a:avLst/>
          </a:prstGeom>
        </p:spPr>
      </p:pic>
      <p:pic>
        <p:nvPicPr>
          <p:cNvPr id="10" name="Picture 9" descr="Chart, pie chart&#10;&#10;Description automatically generated">
            <a:extLst>
              <a:ext uri="{FF2B5EF4-FFF2-40B4-BE49-F238E27FC236}">
                <a16:creationId xmlns:a16="http://schemas.microsoft.com/office/drawing/2014/main" id="{E2460AD9-6295-4780-AB18-9E6DD98D9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100" y="1453434"/>
            <a:ext cx="5730272" cy="4312366"/>
          </a:xfrm>
          <a:prstGeom prst="rect">
            <a:avLst/>
          </a:prstGeom>
        </p:spPr>
      </p:pic>
      <p:sp>
        <p:nvSpPr>
          <p:cNvPr id="13" name="TextBox 12">
            <a:extLst>
              <a:ext uri="{FF2B5EF4-FFF2-40B4-BE49-F238E27FC236}">
                <a16:creationId xmlns:a16="http://schemas.microsoft.com/office/drawing/2014/main" id="{AAE78FFA-6BC7-4BBE-99F6-6C6D539D236B}"/>
              </a:ext>
            </a:extLst>
          </p:cNvPr>
          <p:cNvSpPr txBox="1"/>
          <p:nvPr/>
        </p:nvSpPr>
        <p:spPr>
          <a:xfrm>
            <a:off x="9484360" y="6006919"/>
            <a:ext cx="4622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Pritchard et al. NEJM 2016</a:t>
            </a:r>
          </a:p>
        </p:txBody>
      </p:sp>
      <p:sp>
        <p:nvSpPr>
          <p:cNvPr id="3" name="TextBox 2">
            <a:extLst>
              <a:ext uri="{FF2B5EF4-FFF2-40B4-BE49-F238E27FC236}">
                <a16:creationId xmlns:a16="http://schemas.microsoft.com/office/drawing/2014/main" id="{6D00FE6C-EAB7-AB59-4A26-C30B98A0DDFD}"/>
              </a:ext>
            </a:extLst>
          </p:cNvPr>
          <p:cNvSpPr txBox="1"/>
          <p:nvPr/>
        </p:nvSpPr>
        <p:spPr>
          <a:xfrm>
            <a:off x="585926" y="5765800"/>
            <a:ext cx="47437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highlight>
                  <a:srgbClr val="FFFFFF"/>
                </a:highlight>
                <a:uLnTx/>
                <a:uFillTx/>
                <a:latin typeface="BlinkMacSystemFont"/>
                <a:ea typeface="+mn-ea"/>
                <a:cs typeface="+mn-cs"/>
              </a:rPr>
              <a:t>Germline mutations in DNA repair genes: 11.8%</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8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p:cNvSpPr>
            <a:spLocks noGrp="1"/>
          </p:cNvSpPr>
          <p:nvPr>
            <p:ph type="title"/>
          </p:nvPr>
        </p:nvSpPr>
        <p:spPr/>
        <p:txBody>
          <a:bodyPr/>
          <a:lstStyle/>
          <a:p>
            <a:r>
              <a:rPr lang="en-US" dirty="0"/>
              <a:t>Genomic Landscape in Advanced Prostate Cancer (Tissue DNA)</a:t>
            </a:r>
          </a:p>
        </p:txBody>
      </p:sp>
      <p:pic>
        <p:nvPicPr>
          <p:cNvPr id="8" name="Picture 7">
            <a:extLst>
              <a:ext uri="{FF2B5EF4-FFF2-40B4-BE49-F238E27FC236}">
                <a16:creationId xmlns:a16="http://schemas.microsoft.com/office/drawing/2014/main" id="{1142AA08-60D6-4AE1-BB4B-F5CD3FABEE84}"/>
              </a:ext>
            </a:extLst>
          </p:cNvPr>
          <p:cNvPicPr>
            <a:picLocks noChangeAspect="1"/>
          </p:cNvPicPr>
          <p:nvPr/>
        </p:nvPicPr>
        <p:blipFill>
          <a:blip r:embed="rId3"/>
          <a:stretch>
            <a:fillRect/>
          </a:stretch>
        </p:blipFill>
        <p:spPr>
          <a:xfrm>
            <a:off x="5346700" y="2281864"/>
            <a:ext cx="6449060" cy="3813130"/>
          </a:xfrm>
          <a:prstGeom prst="rect">
            <a:avLst/>
          </a:prstGeom>
        </p:spPr>
      </p:pic>
      <p:pic>
        <p:nvPicPr>
          <p:cNvPr id="38" name="Picture 37">
            <a:extLst>
              <a:ext uri="{FF2B5EF4-FFF2-40B4-BE49-F238E27FC236}">
                <a16:creationId xmlns:a16="http://schemas.microsoft.com/office/drawing/2014/main" id="{5346E3ED-A2B1-499B-B08B-6B1EF83F1024}"/>
              </a:ext>
            </a:extLst>
          </p:cNvPr>
          <p:cNvPicPr>
            <a:picLocks noChangeAspect="1"/>
          </p:cNvPicPr>
          <p:nvPr/>
        </p:nvPicPr>
        <p:blipFill>
          <a:blip r:embed="rId4"/>
          <a:stretch>
            <a:fillRect/>
          </a:stretch>
        </p:blipFill>
        <p:spPr>
          <a:xfrm>
            <a:off x="7164042" y="1059685"/>
            <a:ext cx="3260118" cy="1046414"/>
          </a:xfrm>
          <a:prstGeom prst="rect">
            <a:avLst/>
          </a:prstGeom>
        </p:spPr>
      </p:pic>
      <p:sp>
        <p:nvSpPr>
          <p:cNvPr id="57" name="TextBox 56"/>
          <p:cNvSpPr txBox="1"/>
          <p:nvPr/>
        </p:nvSpPr>
        <p:spPr>
          <a:xfrm>
            <a:off x="7596184" y="5993757"/>
            <a:ext cx="4199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Chung JH, …,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Agarwal 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JCO Precision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2019 </a:t>
            </a:r>
          </a:p>
        </p:txBody>
      </p:sp>
      <p:sp>
        <p:nvSpPr>
          <p:cNvPr id="2" name="Rectangle 1"/>
          <p:cNvSpPr/>
          <p:nvPr/>
        </p:nvSpPr>
        <p:spPr>
          <a:xfrm>
            <a:off x="5808437" y="2654300"/>
            <a:ext cx="795076" cy="34406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DF0ACDE-40E0-4D29-88DB-707F4C511CC7}"/>
              </a:ext>
            </a:extLst>
          </p:cNvPr>
          <p:cNvPicPr>
            <a:picLocks noChangeAspect="1"/>
          </p:cNvPicPr>
          <p:nvPr/>
        </p:nvPicPr>
        <p:blipFill>
          <a:blip r:embed="rId5"/>
          <a:stretch>
            <a:fillRect/>
          </a:stretch>
        </p:blipFill>
        <p:spPr>
          <a:xfrm>
            <a:off x="308595" y="2838966"/>
            <a:ext cx="4784105" cy="2450135"/>
          </a:xfrm>
          <a:prstGeom prst="rect">
            <a:avLst/>
          </a:prstGeom>
        </p:spPr>
      </p:pic>
      <p:pic>
        <p:nvPicPr>
          <p:cNvPr id="7" name="Picture 6">
            <a:extLst>
              <a:ext uri="{FF2B5EF4-FFF2-40B4-BE49-F238E27FC236}">
                <a16:creationId xmlns:a16="http://schemas.microsoft.com/office/drawing/2014/main" id="{84A1DDAC-0A0A-43CD-8013-85FCAA53EA5D}"/>
              </a:ext>
            </a:extLst>
          </p:cNvPr>
          <p:cNvPicPr>
            <a:picLocks noChangeAspect="1"/>
          </p:cNvPicPr>
          <p:nvPr/>
        </p:nvPicPr>
        <p:blipFill>
          <a:blip r:embed="rId6"/>
          <a:stretch>
            <a:fillRect/>
          </a:stretch>
        </p:blipFill>
        <p:spPr>
          <a:xfrm>
            <a:off x="308595" y="1301561"/>
            <a:ext cx="5038105" cy="1352739"/>
          </a:xfrm>
          <a:prstGeom prst="rect">
            <a:avLst/>
          </a:prstGeom>
        </p:spPr>
      </p:pic>
      <p:sp>
        <p:nvSpPr>
          <p:cNvPr id="9" name="TextBox 8">
            <a:extLst>
              <a:ext uri="{FF2B5EF4-FFF2-40B4-BE49-F238E27FC236}">
                <a16:creationId xmlns:a16="http://schemas.microsoft.com/office/drawing/2014/main" id="{96D778D6-DD64-4DC4-8F62-D35ECAB119A0}"/>
              </a:ext>
            </a:extLst>
          </p:cNvPr>
          <p:cNvSpPr txBox="1"/>
          <p:nvPr/>
        </p:nvSpPr>
        <p:spPr>
          <a:xfrm>
            <a:off x="6950232" y="2469634"/>
            <a:ext cx="48455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n=3476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(Primary site: 1660; Metastatic site: 1816) </a:t>
            </a:r>
          </a:p>
        </p:txBody>
      </p:sp>
      <p:sp>
        <p:nvSpPr>
          <p:cNvPr id="3" name="TextBox 2">
            <a:extLst>
              <a:ext uri="{FF2B5EF4-FFF2-40B4-BE49-F238E27FC236}">
                <a16:creationId xmlns:a16="http://schemas.microsoft.com/office/drawing/2014/main" id="{58EF2DB2-6E46-044F-CB27-3E9551709C74}"/>
              </a:ext>
            </a:extLst>
          </p:cNvPr>
          <p:cNvSpPr txBox="1"/>
          <p:nvPr/>
        </p:nvSpPr>
        <p:spPr>
          <a:xfrm>
            <a:off x="406400" y="5630333"/>
            <a:ext cx="417511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2121"/>
                </a:solidFill>
                <a:effectLst/>
                <a:highlight>
                  <a:srgbClr val="FFFFFF"/>
                </a:highlight>
                <a:uLnTx/>
                <a:uFillTx/>
                <a:latin typeface="Calibri" panose="020F0502020204030204" pitchFamily="34" charset="0"/>
                <a:ea typeface="+mn-ea"/>
                <a:cs typeface="Calibri" panose="020F0502020204030204" pitchFamily="34" charset="0"/>
              </a:rPr>
              <a:t>HRR pathway alterations: 23.4%.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2121"/>
                </a:solidFill>
                <a:effectLst/>
                <a:highlight>
                  <a:srgbClr val="FFFFFF"/>
                </a:highlight>
                <a:uLnTx/>
                <a:uFillTx/>
                <a:latin typeface="Calibri" panose="020F0502020204030204" pitchFamily="34" charset="0"/>
                <a:ea typeface="+mn-ea"/>
                <a:cs typeface="Calibri" panose="020F0502020204030204" pitchFamily="34" charset="0"/>
              </a:rPr>
              <a:t>Other DNA repair pathway alterations (FA/ICL): 4.8%,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212121"/>
                </a:solidFill>
                <a:effectLst/>
                <a:highlight>
                  <a:srgbClr val="FFFFFF"/>
                </a:highlight>
                <a:uLnTx/>
                <a:uFillTx/>
                <a:latin typeface="Calibri" panose="020F0502020204030204" pitchFamily="34" charset="0"/>
                <a:ea typeface="+mn-ea"/>
                <a:cs typeface="Calibri" panose="020F0502020204030204" pitchFamily="34" charset="0"/>
              </a:rPr>
              <a:t>CDK12</a:t>
            </a:r>
            <a:r>
              <a:rPr kumimoji="0" lang="en-US" sz="1400" b="1" i="0" u="none" strike="noStrike" kern="1200" cap="none" spc="0" normalizeH="0" baseline="0" noProof="0" dirty="0">
                <a:ln>
                  <a:noFill/>
                </a:ln>
                <a:solidFill>
                  <a:srgbClr val="212121"/>
                </a:solidFill>
                <a:effectLst/>
                <a:highlight>
                  <a:srgbClr val="FFFFFF"/>
                </a:highlight>
                <a:uLnTx/>
                <a:uFillTx/>
                <a:latin typeface="Calibri" panose="020F0502020204030204" pitchFamily="34" charset="0"/>
                <a:ea typeface="+mn-ea"/>
                <a:cs typeface="Calibri" panose="020F0502020204030204" pitchFamily="34" charset="0"/>
              </a:rPr>
              <a:t> (5.6%),</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93791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BC81-6560-698A-5751-0E06B1A9589E}"/>
              </a:ext>
            </a:extLst>
          </p:cNvPr>
          <p:cNvSpPr>
            <a:spLocks noGrp="1"/>
          </p:cNvSpPr>
          <p:nvPr>
            <p:ph type="title"/>
          </p:nvPr>
        </p:nvSpPr>
        <p:spPr/>
        <p:txBody>
          <a:bodyPr/>
          <a:lstStyle/>
          <a:p>
            <a:r>
              <a:rPr lang="en-US" dirty="0"/>
              <a:t>Learning Objectives</a:t>
            </a:r>
          </a:p>
        </p:txBody>
      </p:sp>
      <p:sp>
        <p:nvSpPr>
          <p:cNvPr id="5" name="Rectangle 1">
            <a:extLst>
              <a:ext uri="{FF2B5EF4-FFF2-40B4-BE49-F238E27FC236}">
                <a16:creationId xmlns:a16="http://schemas.microsoft.com/office/drawing/2014/main" id="{55BA8779-A4A3-0580-81E7-9382E7DA8160}"/>
              </a:ext>
            </a:extLst>
          </p:cNvPr>
          <p:cNvSpPr>
            <a:spLocks noGrp="1" noChangeArrowheads="1"/>
          </p:cNvSpPr>
          <p:nvPr>
            <p:ph idx="1"/>
          </p:nvPr>
        </p:nvSpPr>
        <p:spPr bwMode="auto">
          <a:xfrm>
            <a:off x="389441" y="990141"/>
            <a:ext cx="10819333"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US" altLang="en-US" sz="2800" i="0" u="none" strike="noStrike" cap="none" normalizeH="0" baseline="0" dirty="0">
                <a:ln>
                  <a:noFill/>
                </a:ln>
                <a:solidFill>
                  <a:schemeClr val="tx1"/>
                </a:solidFill>
                <a:effectLst/>
                <a:ea typeface="Times New Roman" panose="02020603050405020304" pitchFamily="18" charset="0"/>
              </a:rPr>
              <a:t>Incidence of </a:t>
            </a:r>
            <a:r>
              <a:rPr kumimoji="0" lang="en-US" altLang="en-US" sz="2800" i="1" u="none" strike="noStrike" cap="none" normalizeH="0" baseline="0" dirty="0">
                <a:ln>
                  <a:noFill/>
                </a:ln>
                <a:solidFill>
                  <a:schemeClr val="tx1"/>
                </a:solidFill>
                <a:effectLst/>
                <a:ea typeface="Times New Roman" panose="02020603050405020304" pitchFamily="18" charset="0"/>
              </a:rPr>
              <a:t>BRCA1/2</a:t>
            </a:r>
            <a:r>
              <a:rPr kumimoji="0" lang="en-US" altLang="en-US" sz="2800" i="0" u="none" strike="noStrike" cap="none" normalizeH="0" baseline="0" dirty="0">
                <a:ln>
                  <a:noFill/>
                </a:ln>
                <a:solidFill>
                  <a:schemeClr val="tx1"/>
                </a:solidFill>
                <a:effectLst/>
                <a:ea typeface="Times New Roman" panose="02020603050405020304" pitchFamily="18" charset="0"/>
              </a:rPr>
              <a:t> and other HRR abnormalities in patients with prostate cancer</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Calibri" panose="020F0502020204030204" pitchFamily="34" charset="0"/>
            </a:endParaRPr>
          </a:p>
          <a:p>
            <a:pPr eaLnBrk="0" fontAlgn="base" hangingPunct="0">
              <a:lnSpc>
                <a:spcPct val="100000"/>
              </a:lnSpc>
              <a:spcBef>
                <a:spcPct val="0"/>
              </a:spcBef>
              <a:spcAft>
                <a:spcPct val="0"/>
              </a:spcAft>
            </a:pPr>
            <a:r>
              <a:rPr kumimoji="0" lang="en-US" altLang="en-US" sz="2800" b="1" i="0" u="none" strike="noStrike" cap="none" normalizeH="0" baseline="0" dirty="0">
                <a:ln>
                  <a:noFill/>
                </a:ln>
                <a:solidFill>
                  <a:schemeClr val="tx1"/>
                </a:solidFill>
                <a:effectLst/>
                <a:ea typeface="Times New Roman" panose="02020603050405020304" pitchFamily="18" charset="0"/>
              </a:rPr>
              <a:t>Long-term data with PARPi monotherapy in patients with mCRPC</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ea typeface="Times New Roman" panose="02020603050405020304" pitchFamily="18" charset="0"/>
              </a:rPr>
              <a:t>Biologic rationale for combining PARP inhibitors with ARPIs in patients with prostate cancer</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Calibri" panose="020F0502020204030204" pitchFamily="34" charset="0"/>
            </a:endParaRPr>
          </a:p>
          <a:p>
            <a:pPr eaLnBrk="0" fontAlgn="base" hangingPunct="0">
              <a:lnSpc>
                <a:spcPct val="100000"/>
              </a:lnSpc>
              <a:spcBef>
                <a:spcPct val="0"/>
              </a:spcBef>
              <a:spcAft>
                <a:spcPct val="0"/>
              </a:spcAft>
            </a:pPr>
            <a:r>
              <a:rPr lang="en-US" altLang="en-US" sz="2800" dirty="0">
                <a:ea typeface="Times New Roman" panose="02020603050405020304" pitchFamily="18" charset="0"/>
              </a:rPr>
              <a:t>Key e</a:t>
            </a:r>
            <a:r>
              <a:rPr kumimoji="0" lang="en-US" altLang="en-US" sz="2800" b="0" i="0" u="none" strike="noStrike" cap="none" normalizeH="0" baseline="0" dirty="0">
                <a:ln>
                  <a:noFill/>
                </a:ln>
                <a:solidFill>
                  <a:schemeClr val="tx1"/>
                </a:solidFill>
                <a:effectLst/>
                <a:ea typeface="Times New Roman" panose="02020603050405020304" pitchFamily="18" charset="0"/>
              </a:rPr>
              <a:t>fficacy and safety results from phase 3 studies combining </a:t>
            </a:r>
            <a:r>
              <a:rPr kumimoji="0" lang="en-US" altLang="en-US" sz="2800" b="0" i="0" u="none" strike="noStrike" cap="none" normalizeH="0" baseline="0" dirty="0" err="1">
                <a:ln>
                  <a:noFill/>
                </a:ln>
                <a:solidFill>
                  <a:schemeClr val="tx1"/>
                </a:solidFill>
                <a:effectLst/>
                <a:ea typeface="Times New Roman" panose="02020603050405020304" pitchFamily="18" charset="0"/>
              </a:rPr>
              <a:t>PARPi</a:t>
            </a:r>
            <a:r>
              <a:rPr kumimoji="0" lang="en-US" altLang="en-US" sz="2800" b="0" i="0" u="none" strike="noStrike" cap="none" normalizeH="0" baseline="0" dirty="0">
                <a:ln>
                  <a:noFill/>
                </a:ln>
                <a:solidFill>
                  <a:schemeClr val="tx1"/>
                </a:solidFill>
                <a:effectLst/>
                <a:ea typeface="Times New Roman" panose="02020603050405020304" pitchFamily="18" charset="0"/>
              </a:rPr>
              <a:t> with ARPIs</a:t>
            </a:r>
            <a:endParaRPr lang="en-US" altLang="en-US" sz="2800"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71924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7F441-4577-AEC7-569D-CCE3C7EA2D64}"/>
              </a:ext>
            </a:extLst>
          </p:cNvPr>
          <p:cNvSpPr>
            <a:spLocks noGrp="1"/>
          </p:cNvSpPr>
          <p:nvPr>
            <p:ph type="title"/>
          </p:nvPr>
        </p:nvSpPr>
        <p:spPr/>
        <p:txBody>
          <a:bodyPr/>
          <a:lstStyle/>
          <a:p>
            <a:r>
              <a:rPr lang="en-US" dirty="0"/>
              <a:t>Efficacy of </a:t>
            </a:r>
            <a:r>
              <a:rPr lang="en-US" dirty="0" err="1"/>
              <a:t>PARPi</a:t>
            </a:r>
            <a:r>
              <a:rPr lang="en-US" dirty="0"/>
              <a:t> Monotherapy in mCRPC</a:t>
            </a:r>
          </a:p>
        </p:txBody>
      </p:sp>
      <p:pic>
        <p:nvPicPr>
          <p:cNvPr id="7" name="Content Placeholder 6">
            <a:extLst>
              <a:ext uri="{FF2B5EF4-FFF2-40B4-BE49-F238E27FC236}">
                <a16:creationId xmlns:a16="http://schemas.microsoft.com/office/drawing/2014/main" id="{A2376D09-3B9D-FCEE-C8A1-676AAE7748A2}"/>
              </a:ext>
            </a:extLst>
          </p:cNvPr>
          <p:cNvPicPr>
            <a:picLocks noGrp="1" noChangeAspect="1"/>
          </p:cNvPicPr>
          <p:nvPr>
            <p:ph idx="1"/>
          </p:nvPr>
        </p:nvPicPr>
        <p:blipFill>
          <a:blip r:embed="rId3"/>
          <a:stretch>
            <a:fillRect/>
          </a:stretch>
        </p:blipFill>
        <p:spPr>
          <a:xfrm>
            <a:off x="945776" y="1012129"/>
            <a:ext cx="10300447" cy="5020516"/>
          </a:xfrm>
        </p:spPr>
      </p:pic>
      <p:sp>
        <p:nvSpPr>
          <p:cNvPr id="8" name="TextBox 7">
            <a:extLst>
              <a:ext uri="{FF2B5EF4-FFF2-40B4-BE49-F238E27FC236}">
                <a16:creationId xmlns:a16="http://schemas.microsoft.com/office/drawing/2014/main" id="{ED9DA21F-0B9D-5A91-5FD0-327912AA1738}"/>
              </a:ext>
            </a:extLst>
          </p:cNvPr>
          <p:cNvSpPr txBox="1"/>
          <p:nvPr/>
        </p:nvSpPr>
        <p:spPr>
          <a:xfrm>
            <a:off x="4679577" y="6032645"/>
            <a:ext cx="41168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Agarwal 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Fizazi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K. European Journal of Cancer, 2023.</a:t>
            </a:r>
          </a:p>
        </p:txBody>
      </p:sp>
      <p:sp>
        <p:nvSpPr>
          <p:cNvPr id="2" name="TextBox 1">
            <a:extLst>
              <a:ext uri="{FF2B5EF4-FFF2-40B4-BE49-F238E27FC236}">
                <a16:creationId xmlns:a16="http://schemas.microsoft.com/office/drawing/2014/main" id="{C9133C55-ABF3-D319-51DF-13F6B97CD57A}"/>
              </a:ext>
            </a:extLst>
          </p:cNvPr>
          <p:cNvSpPr txBox="1"/>
          <p:nvPr/>
        </p:nvSpPr>
        <p:spPr>
          <a:xfrm>
            <a:off x="3503221" y="5733299"/>
            <a:ext cx="409698" cy="153888"/>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ratio</a:t>
            </a:r>
          </a:p>
        </p:txBody>
      </p:sp>
    </p:spTree>
    <p:extLst>
      <p:ext uri="{BB962C8B-B14F-4D97-AF65-F5344CB8AC3E}">
        <p14:creationId xmlns:p14="http://schemas.microsoft.com/office/powerpoint/2010/main" val="137762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PROfound</a:t>
            </a:r>
            <a:r>
              <a:rPr lang="en-US" dirty="0"/>
              <a:t> Trial: Phase 3 Trial Design</a:t>
            </a:r>
          </a:p>
        </p:txBody>
      </p:sp>
      <p:sp>
        <p:nvSpPr>
          <p:cNvPr id="4" name="TextBox 3">
            <a:extLst>
              <a:ext uri="{FF2B5EF4-FFF2-40B4-BE49-F238E27FC236}">
                <a16:creationId xmlns:a16="http://schemas.microsoft.com/office/drawing/2014/main" id="{8D45346D-02D5-45BA-9194-E9B2A2212D62}"/>
              </a:ext>
            </a:extLst>
          </p:cNvPr>
          <p:cNvSpPr txBox="1"/>
          <p:nvPr/>
        </p:nvSpPr>
        <p:spPr>
          <a:xfrm>
            <a:off x="675751" y="4601926"/>
            <a:ext cx="2039939" cy="830997"/>
          </a:xfrm>
          <a:prstGeom prst="rect">
            <a:avLst/>
          </a:prstGeom>
          <a:solidFill>
            <a:sysClr val="window" lastClr="FFFFFF">
              <a:lumMod val="85000"/>
            </a:sysClr>
          </a:solidFill>
        </p:spPr>
        <p:txBody>
          <a:bodyPr wrap="square" rtlCol="0">
            <a:spAutoFit/>
          </a:bodyPr>
          <a:lstStyle/>
          <a:p>
            <a:pPr marL="0" marR="0" lvl="0" indent="0" algn="l" defTabSz="609523"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Arial" panose="020B0604020202020204" pitchFamily="34" charset="0"/>
              </a:rPr>
              <a:t> Stratification Factors</a:t>
            </a:r>
          </a:p>
          <a:p>
            <a:pPr marL="122753" marR="0" lvl="0" indent="-122753" algn="l" defTabSz="609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Arial" panose="020B0604020202020204" pitchFamily="34" charset="0"/>
              </a:rPr>
              <a:t>Previous taxane</a:t>
            </a:r>
          </a:p>
          <a:p>
            <a:pPr marL="122753" marR="0" lvl="0" indent="-122753" algn="l" defTabSz="609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Arial" panose="020B0604020202020204" pitchFamily="34" charset="0"/>
              </a:rPr>
              <a:t>Measurable disease</a:t>
            </a:r>
          </a:p>
        </p:txBody>
      </p:sp>
      <p:sp>
        <p:nvSpPr>
          <p:cNvPr id="5" name="Rectangle 4">
            <a:extLst>
              <a:ext uri="{FF2B5EF4-FFF2-40B4-BE49-F238E27FC236}">
                <a16:creationId xmlns:a16="http://schemas.microsoft.com/office/drawing/2014/main" id="{70F0A02A-6DDC-462D-8CA5-01C7BCABE216}"/>
              </a:ext>
            </a:extLst>
          </p:cNvPr>
          <p:cNvSpPr/>
          <p:nvPr/>
        </p:nvSpPr>
        <p:spPr>
          <a:xfrm>
            <a:off x="3251743" y="1333698"/>
            <a:ext cx="2064000" cy="864000"/>
          </a:xfrm>
          <a:prstGeom prst="rect">
            <a:avLst/>
          </a:prstGeom>
          <a:solidFill>
            <a:schemeClr val="tx1">
              <a:lumMod val="50000"/>
              <a:lumOff val="50000"/>
            </a:schemeClr>
          </a:solidFill>
          <a:ln w="63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Arial Narrow"/>
              </a:rPr>
              <a:t>Cohort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1200" cap="none" spc="0" normalizeH="0" baseline="0" noProof="0" dirty="0">
                <a:ln>
                  <a:noFill/>
                </a:ln>
                <a:solidFill>
                  <a:prstClr val="white"/>
                </a:solidFill>
                <a:effectLst/>
                <a:uLnTx/>
                <a:uFillTx/>
                <a:latin typeface="Calibri" panose="020F0502020204030204"/>
                <a:ea typeface="+mn-ea"/>
                <a:cs typeface="Arial Narrow"/>
              </a:rPr>
              <a:t>BRCA1</a:t>
            </a: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Arial Narrow"/>
              </a:rPr>
              <a:t>, </a:t>
            </a:r>
            <a:r>
              <a:rPr kumimoji="0" lang="pt-BR" sz="1600" b="0" i="1" u="none" strike="noStrike" kern="1200" cap="none" spc="0" normalizeH="0" baseline="0" noProof="0" dirty="0">
                <a:ln>
                  <a:noFill/>
                </a:ln>
                <a:solidFill>
                  <a:prstClr val="white"/>
                </a:solidFill>
                <a:effectLst/>
                <a:uLnTx/>
                <a:uFillTx/>
                <a:latin typeface="Calibri" panose="020F0502020204030204"/>
                <a:ea typeface="+mn-ea"/>
                <a:cs typeface="Arial Narrow"/>
              </a:rPr>
              <a:t>BRCA2</a:t>
            </a: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Arial Narrow"/>
              </a:rPr>
              <a:t> or </a:t>
            </a:r>
            <a:r>
              <a:rPr kumimoji="0" lang="pt-BR" sz="1600" b="0" i="1" u="none" strike="noStrike" kern="1200" cap="none" spc="0" normalizeH="0" baseline="0" noProof="0" dirty="0">
                <a:ln>
                  <a:noFill/>
                </a:ln>
                <a:solidFill>
                  <a:prstClr val="white"/>
                </a:solidFill>
                <a:effectLst/>
                <a:uLnTx/>
                <a:uFillTx/>
                <a:latin typeface="Calibri" panose="020F0502020204030204"/>
                <a:ea typeface="+mn-ea"/>
                <a:cs typeface="Arial Narrow"/>
              </a:rPr>
              <a:t>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Arial Narrow"/>
              </a:rPr>
              <a:t>N=245</a:t>
            </a:r>
            <a:endParaRPr kumimoji="0" lang="en-GB" sz="16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B27042C8-76FB-4694-B998-729D99E0DF9F}"/>
              </a:ext>
            </a:extLst>
          </p:cNvPr>
          <p:cNvSpPr/>
          <p:nvPr/>
        </p:nvSpPr>
        <p:spPr>
          <a:xfrm>
            <a:off x="3251743" y="4006892"/>
            <a:ext cx="2064000" cy="864000"/>
          </a:xfrm>
          <a:prstGeom prst="rect">
            <a:avLst/>
          </a:prstGeom>
          <a:solidFill>
            <a:schemeClr val="tx1">
              <a:lumMod val="50000"/>
              <a:lumOff val="50000"/>
            </a:schemeClr>
          </a:solidFill>
          <a:ln w="6350" cap="flat" cmpd="sng" algn="ctr">
            <a:noFill/>
            <a:prstDash val="solid"/>
            <a:miter lim="800000"/>
          </a:ln>
          <a:effectLst/>
        </p:spPr>
        <p:txBody>
          <a:bodyPr rtlCol="0" anchor="ctr"/>
          <a:lstStyle/>
          <a:p>
            <a:pPr marL="0" marR="0" lvl="0" indent="0" algn="l" defTabSz="60952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Cohort B: </a:t>
            </a:r>
          </a:p>
          <a:p>
            <a:pPr marL="0" marR="0" lvl="0" indent="0" algn="l" defTabSz="60952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Other HRR alterations</a:t>
            </a:r>
          </a:p>
          <a:p>
            <a:pPr marL="0" marR="0" lvl="0" indent="0" algn="l" defTabSz="60952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N=142</a:t>
            </a:r>
          </a:p>
        </p:txBody>
      </p:sp>
      <p:sp>
        <p:nvSpPr>
          <p:cNvPr id="7" name="TextBox 6">
            <a:extLst>
              <a:ext uri="{FF2B5EF4-FFF2-40B4-BE49-F238E27FC236}">
                <a16:creationId xmlns:a16="http://schemas.microsoft.com/office/drawing/2014/main" id="{5FC8C2F0-7640-418F-8A35-51BCC4669FA1}"/>
              </a:ext>
            </a:extLst>
          </p:cNvPr>
          <p:cNvSpPr txBox="1"/>
          <p:nvPr/>
        </p:nvSpPr>
        <p:spPr>
          <a:xfrm>
            <a:off x="3225533" y="2568307"/>
            <a:ext cx="1911619" cy="584775"/>
          </a:xfrm>
          <a:prstGeom prst="rect">
            <a:avLst/>
          </a:prstGeom>
          <a:noFill/>
        </p:spPr>
        <p:txBody>
          <a:bodyPr wrap="square"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2:1 randomization</a:t>
            </a:r>
          </a:p>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Open-label</a:t>
            </a:r>
          </a:p>
        </p:txBody>
      </p:sp>
      <p:sp>
        <p:nvSpPr>
          <p:cNvPr id="9" name="Rectangle 8">
            <a:extLst>
              <a:ext uri="{FF2B5EF4-FFF2-40B4-BE49-F238E27FC236}">
                <a16:creationId xmlns:a16="http://schemas.microsoft.com/office/drawing/2014/main" id="{87F9F1A5-04A6-4083-8982-21F440DC72B9}"/>
              </a:ext>
            </a:extLst>
          </p:cNvPr>
          <p:cNvSpPr/>
          <p:nvPr/>
        </p:nvSpPr>
        <p:spPr>
          <a:xfrm>
            <a:off x="675752" y="1360606"/>
            <a:ext cx="1992901" cy="3176897"/>
          </a:xfrm>
          <a:prstGeom prst="rect">
            <a:avLst/>
          </a:prstGeom>
          <a:solidFill>
            <a:schemeClr val="accent1"/>
          </a:solidFill>
          <a:ln w="6350" cap="flat" cmpd="sng" algn="ctr">
            <a:solidFill>
              <a:srgbClr val="621C38"/>
            </a:solidFill>
            <a:prstDash val="solid"/>
            <a:miter lim="800000"/>
          </a:ln>
          <a:effectLst/>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Key eligibility criteria</a:t>
            </a:r>
          </a:p>
          <a:p>
            <a:pPr marL="122764" marR="0" lvl="0" indent="-122764" algn="l" defTabSz="609555" rtl="0" eaLnBrk="1" fontAlgn="auto" latinLnBrk="0" hangingPunct="1">
              <a:lnSpc>
                <a:spcPct val="100000"/>
              </a:lnSpc>
              <a:spcBef>
                <a:spcPts val="0"/>
              </a:spcBef>
              <a:spcAft>
                <a:spcPts val="0"/>
              </a:spcAft>
              <a:buClrTx/>
              <a:buSzTx/>
              <a:buFont typeface="Arial" panose="020B0604020202020204" pitchFamily="34" charset="0"/>
              <a:buChar char="•"/>
              <a:tabLst>
                <a:tab pos="122764" algn="l"/>
              </a:tabLst>
              <a:defRPr/>
            </a:pPr>
            <a:r>
              <a:rPr kumimoji="0" lang="en-GB" sz="1600" b="0"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mCRPC</a:t>
            </a:r>
          </a:p>
          <a:p>
            <a:pPr marL="122764" marR="0" lvl="0" indent="-122764" algn="l" defTabSz="609555" rtl="0" eaLnBrk="1" fontAlgn="auto" latinLnBrk="0" hangingPunct="1">
              <a:lnSpc>
                <a:spcPct val="100000"/>
              </a:lnSpc>
              <a:spcBef>
                <a:spcPts val="800"/>
              </a:spcBef>
              <a:spcAft>
                <a:spcPts val="0"/>
              </a:spcAft>
              <a:buClrTx/>
              <a:buSzTx/>
              <a:buFont typeface="Arial" panose="020B0604020202020204" pitchFamily="34" charset="0"/>
              <a:buChar char="•"/>
              <a:tabLst>
                <a:tab pos="122764" algn="l"/>
              </a:tabLst>
              <a:defRPr/>
            </a:pPr>
            <a:r>
              <a:rPr kumimoji="0" lang="en-GB" sz="1600" b="0"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Disease progression on prior NHA, eg enzalutamide and/ or abiraterone treatment</a:t>
            </a:r>
          </a:p>
          <a:p>
            <a:pPr marL="122764" marR="0" lvl="0" indent="-122764" algn="l" defTabSz="609555" rtl="0" eaLnBrk="1" fontAlgn="auto" latinLnBrk="0" hangingPunct="1">
              <a:lnSpc>
                <a:spcPct val="100000"/>
              </a:lnSpc>
              <a:spcBef>
                <a:spcPts val="800"/>
              </a:spcBef>
              <a:spcAft>
                <a:spcPts val="0"/>
              </a:spcAft>
              <a:buClrTx/>
              <a:buSzTx/>
              <a:buFont typeface="Arial" panose="020B0604020202020204" pitchFamily="34" charset="0"/>
              <a:buChar char="•"/>
              <a:tabLst>
                <a:tab pos="122764" algn="l"/>
              </a:tabLst>
              <a:defRPr/>
            </a:pPr>
            <a:r>
              <a:rPr kumimoji="0" lang="en-GB" sz="1600" b="0"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Alterations in ≥1 of any qualifying gene with a direct or indirect role in HRR*</a:t>
            </a:r>
          </a:p>
        </p:txBody>
      </p:sp>
      <p:sp>
        <p:nvSpPr>
          <p:cNvPr id="10" name="TextBox 9">
            <a:extLst>
              <a:ext uri="{FF2B5EF4-FFF2-40B4-BE49-F238E27FC236}">
                <a16:creationId xmlns:a16="http://schemas.microsoft.com/office/drawing/2014/main" id="{A3BFFAB8-E2DB-4D55-8B85-5F9616D2B5D0}"/>
              </a:ext>
            </a:extLst>
          </p:cNvPr>
          <p:cNvSpPr txBox="1"/>
          <p:nvPr/>
        </p:nvSpPr>
        <p:spPr>
          <a:xfrm>
            <a:off x="5592191" y="1016409"/>
            <a:ext cx="2039947" cy="584775"/>
          </a:xfrm>
          <a:prstGeom prst="rect">
            <a:avLst/>
          </a:prstGeom>
          <a:solidFill>
            <a:schemeClr val="accent2"/>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Olaparib 300 mg bid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n = 162</a:t>
            </a:r>
          </a:p>
        </p:txBody>
      </p:sp>
      <p:sp>
        <p:nvSpPr>
          <p:cNvPr id="11" name="TextBox 10">
            <a:extLst>
              <a:ext uri="{FF2B5EF4-FFF2-40B4-BE49-F238E27FC236}">
                <a16:creationId xmlns:a16="http://schemas.microsoft.com/office/drawing/2014/main" id="{BECFE06B-1F46-48F7-9269-33A855B4253A}"/>
              </a:ext>
            </a:extLst>
          </p:cNvPr>
          <p:cNvSpPr txBox="1"/>
          <p:nvPr/>
        </p:nvSpPr>
        <p:spPr>
          <a:xfrm>
            <a:off x="5592191" y="3712500"/>
            <a:ext cx="2039947" cy="58477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Olaparib 300 mg bid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n = 94</a:t>
            </a:r>
          </a:p>
        </p:txBody>
      </p:sp>
      <p:sp>
        <p:nvSpPr>
          <p:cNvPr id="12" name="TextBox 11">
            <a:extLst>
              <a:ext uri="{FF2B5EF4-FFF2-40B4-BE49-F238E27FC236}">
                <a16:creationId xmlns:a16="http://schemas.microsoft.com/office/drawing/2014/main" id="{175530CC-E0FD-457B-9B7F-BBF36DDDA70B}"/>
              </a:ext>
            </a:extLst>
          </p:cNvPr>
          <p:cNvSpPr txBox="1"/>
          <p:nvPr/>
        </p:nvSpPr>
        <p:spPr>
          <a:xfrm>
            <a:off x="5592191" y="4598171"/>
            <a:ext cx="2039947" cy="830997"/>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Physician's choice of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enza</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 or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abi</a:t>
            </a:r>
            <a:r>
              <a:rPr kumimoji="0" lang="en-GB" sz="1600" b="1" i="0" u="none" strike="noStrike" kern="1200" cap="none" spc="0" normalizeH="0" baseline="30000" noProof="0" dirty="0">
                <a:ln>
                  <a:noFill/>
                </a:ln>
                <a:solidFill>
                  <a:prstClr val="white"/>
                </a:solidFill>
                <a:effectLst/>
                <a:uLnTx/>
                <a:uFillTx/>
                <a:latin typeface="Calibri" panose="020F0502020204030204"/>
                <a:ea typeface="+mn-ea"/>
                <a:cs typeface="Arial Narrow"/>
              </a:rPr>
              <a:t>†</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n = 48</a:t>
            </a:r>
          </a:p>
        </p:txBody>
      </p:sp>
      <p:sp>
        <p:nvSpPr>
          <p:cNvPr id="13" name="TextBox 12">
            <a:extLst>
              <a:ext uri="{FF2B5EF4-FFF2-40B4-BE49-F238E27FC236}">
                <a16:creationId xmlns:a16="http://schemas.microsoft.com/office/drawing/2014/main" id="{CF4A4414-D4D3-4157-8345-B998B33F4C96}"/>
              </a:ext>
            </a:extLst>
          </p:cNvPr>
          <p:cNvSpPr txBox="1"/>
          <p:nvPr/>
        </p:nvSpPr>
        <p:spPr>
          <a:xfrm>
            <a:off x="5592191" y="1802673"/>
            <a:ext cx="2039947" cy="830997"/>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Physician's choice of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enza</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 or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abi</a:t>
            </a:r>
            <a:r>
              <a:rPr kumimoji="0" lang="en-GB" sz="1600" b="1" i="0" u="none" strike="noStrike" kern="1200" cap="none" spc="0" normalizeH="0" baseline="30000" noProof="0" dirty="0">
                <a:ln>
                  <a:noFill/>
                </a:ln>
                <a:solidFill>
                  <a:prstClr val="white"/>
                </a:solidFill>
                <a:effectLst/>
                <a:uLnTx/>
                <a:uFillTx/>
                <a:latin typeface="Calibri" panose="020F0502020204030204"/>
                <a:ea typeface="+mn-ea"/>
                <a:cs typeface="Arial Narrow"/>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n = 83</a:t>
            </a:r>
          </a:p>
        </p:txBody>
      </p:sp>
      <p:cxnSp>
        <p:nvCxnSpPr>
          <p:cNvPr id="14" name="Straight Arrow Connector 13">
            <a:extLst>
              <a:ext uri="{FF2B5EF4-FFF2-40B4-BE49-F238E27FC236}">
                <a16:creationId xmlns:a16="http://schemas.microsoft.com/office/drawing/2014/main" id="{65ADFBDA-F740-4E20-9B3A-54FFE106442C}"/>
              </a:ext>
            </a:extLst>
          </p:cNvPr>
          <p:cNvCxnSpPr>
            <a:cxnSpLocks/>
          </p:cNvCxnSpPr>
          <p:nvPr/>
        </p:nvCxnSpPr>
        <p:spPr>
          <a:xfrm>
            <a:off x="5327770" y="1499749"/>
            <a:ext cx="23684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3CAAC1B-2B38-40A4-8D19-F9EE2E906365}"/>
              </a:ext>
            </a:extLst>
          </p:cNvPr>
          <p:cNvCxnSpPr>
            <a:cxnSpLocks/>
          </p:cNvCxnSpPr>
          <p:nvPr/>
        </p:nvCxnSpPr>
        <p:spPr>
          <a:xfrm>
            <a:off x="5327770" y="4142429"/>
            <a:ext cx="23684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A7A0323-FC04-40C5-89C4-3714F0E6F0E7}"/>
              </a:ext>
            </a:extLst>
          </p:cNvPr>
          <p:cNvCxnSpPr>
            <a:cxnSpLocks/>
          </p:cNvCxnSpPr>
          <p:nvPr/>
        </p:nvCxnSpPr>
        <p:spPr>
          <a:xfrm>
            <a:off x="5327770" y="4683332"/>
            <a:ext cx="23684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04EEECF-7E0E-4B87-B4A0-55B9383E86D8}"/>
              </a:ext>
            </a:extLst>
          </p:cNvPr>
          <p:cNvCxnSpPr>
            <a:cxnSpLocks/>
          </p:cNvCxnSpPr>
          <p:nvPr/>
        </p:nvCxnSpPr>
        <p:spPr>
          <a:xfrm>
            <a:off x="5327770" y="1962973"/>
            <a:ext cx="23684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95D959F-D015-4AEB-A1FE-719828CF54F5}"/>
              </a:ext>
            </a:extLst>
          </p:cNvPr>
          <p:cNvSpPr txBox="1"/>
          <p:nvPr/>
        </p:nvSpPr>
        <p:spPr>
          <a:xfrm>
            <a:off x="5414073" y="2631684"/>
            <a:ext cx="2705280" cy="1077218"/>
          </a:xfrm>
          <a:prstGeom prst="rect">
            <a:avLst/>
          </a:prstGeom>
          <a:noFill/>
        </p:spPr>
        <p:txBody>
          <a:bodyPr wrap="squar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Upon</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BICR progression, Physician's choice patients were eligible for crossover to olaparib</a:t>
            </a:r>
          </a:p>
        </p:txBody>
      </p:sp>
      <p:grpSp>
        <p:nvGrpSpPr>
          <p:cNvPr id="37" name="Group 36"/>
          <p:cNvGrpSpPr/>
          <p:nvPr/>
        </p:nvGrpSpPr>
        <p:grpSpPr>
          <a:xfrm>
            <a:off x="2668653" y="1773936"/>
            <a:ext cx="583090" cy="2673194"/>
            <a:chOff x="2668653" y="2022893"/>
            <a:chExt cx="583090" cy="2848152"/>
          </a:xfrm>
        </p:grpSpPr>
        <p:cxnSp>
          <p:nvCxnSpPr>
            <p:cNvPr id="19" name="Connector: Elbow 3">
              <a:extLst>
                <a:ext uri="{FF2B5EF4-FFF2-40B4-BE49-F238E27FC236}">
                  <a16:creationId xmlns:a16="http://schemas.microsoft.com/office/drawing/2014/main" id="{DE69809A-2753-4F1E-8F8F-2AA289CE66FA}"/>
                </a:ext>
              </a:extLst>
            </p:cNvPr>
            <p:cNvCxnSpPr>
              <a:cxnSpLocks/>
              <a:stCxn id="9" idx="3"/>
              <a:endCxn id="5" idx="1"/>
            </p:cNvCxnSpPr>
            <p:nvPr/>
          </p:nvCxnSpPr>
          <p:spPr>
            <a:xfrm flipV="1">
              <a:off x="2668653" y="2022893"/>
              <a:ext cx="583090" cy="1260807"/>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nector: Elbow 10">
              <a:extLst>
                <a:ext uri="{FF2B5EF4-FFF2-40B4-BE49-F238E27FC236}">
                  <a16:creationId xmlns:a16="http://schemas.microsoft.com/office/drawing/2014/main" id="{64D565AF-AF19-4185-A98A-B0BAB495E95A}"/>
                </a:ext>
              </a:extLst>
            </p:cNvPr>
            <p:cNvCxnSpPr>
              <a:cxnSpLocks/>
              <a:stCxn id="9" idx="3"/>
              <a:endCxn id="6" idx="1"/>
            </p:cNvCxnSpPr>
            <p:nvPr/>
          </p:nvCxnSpPr>
          <p:spPr>
            <a:xfrm>
              <a:off x="2668653" y="3283700"/>
              <a:ext cx="583090" cy="1587345"/>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sp>
        <p:nvSpPr>
          <p:cNvPr id="23" name="Rounded Rectangle 34">
            <a:extLst>
              <a:ext uri="{FF2B5EF4-FFF2-40B4-BE49-F238E27FC236}">
                <a16:creationId xmlns:a16="http://schemas.microsoft.com/office/drawing/2014/main" id="{E3D6C253-3065-4989-B690-CFF5346EBA6D}"/>
              </a:ext>
            </a:extLst>
          </p:cNvPr>
          <p:cNvSpPr/>
          <p:nvPr/>
        </p:nvSpPr>
        <p:spPr>
          <a:xfrm>
            <a:off x="8526742" y="1031087"/>
            <a:ext cx="2412019" cy="62983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Primary endpoint: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rPFS by BICR in Cohort 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(alpha=0.05)</a:t>
            </a:r>
          </a:p>
        </p:txBody>
      </p:sp>
      <p:sp>
        <p:nvSpPr>
          <p:cNvPr id="24" name="Rounded Rectangle 35">
            <a:extLst>
              <a:ext uri="{FF2B5EF4-FFF2-40B4-BE49-F238E27FC236}">
                <a16:creationId xmlns:a16="http://schemas.microsoft.com/office/drawing/2014/main" id="{CCDC1BD6-C653-4EC4-A820-421AC8D674F8}"/>
              </a:ext>
            </a:extLst>
          </p:cNvPr>
          <p:cNvSpPr/>
          <p:nvPr/>
        </p:nvSpPr>
        <p:spPr>
          <a:xfrm>
            <a:off x="8376373" y="1821903"/>
            <a:ext cx="2937401" cy="768000"/>
          </a:xfrm>
          <a:prstGeom prst="roundRect">
            <a:avLst/>
          </a:prstGeom>
          <a:solidFill>
            <a:schemeClr val="accent6"/>
          </a:solidFill>
          <a:ln w="19050" cap="flat" cmpd="sng" algn="ctr">
            <a:solidFill>
              <a:schemeClr val="accent6"/>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Confirmed ORR by BICR in Cohort 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(alpha=0.05)</a:t>
            </a:r>
          </a:p>
        </p:txBody>
      </p:sp>
      <p:sp>
        <p:nvSpPr>
          <p:cNvPr id="25" name="Rounded Rectangle 36">
            <a:extLst>
              <a:ext uri="{FF2B5EF4-FFF2-40B4-BE49-F238E27FC236}">
                <a16:creationId xmlns:a16="http://schemas.microsoft.com/office/drawing/2014/main" id="{47FAF544-0FE8-4880-BFE1-440B579B3D2B}"/>
              </a:ext>
            </a:extLst>
          </p:cNvPr>
          <p:cNvSpPr/>
          <p:nvPr/>
        </p:nvSpPr>
        <p:spPr>
          <a:xfrm>
            <a:off x="8376371" y="2742009"/>
            <a:ext cx="2937401" cy="768000"/>
          </a:xfrm>
          <a:prstGeom prst="roundRect">
            <a:avLst/>
          </a:prstGeom>
          <a:solidFill>
            <a:schemeClr val="accent6"/>
          </a:solidFill>
          <a:ln w="19050" cap="flat" cmpd="sng" algn="ctr">
            <a:solidFill>
              <a:schemeClr val="accent6"/>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rPFS by BICR in Cohorts A+B</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(alpha=0.05)</a:t>
            </a:r>
          </a:p>
        </p:txBody>
      </p:sp>
      <p:sp>
        <p:nvSpPr>
          <p:cNvPr id="26" name="Rounded Rectangle 37">
            <a:extLst>
              <a:ext uri="{FF2B5EF4-FFF2-40B4-BE49-F238E27FC236}">
                <a16:creationId xmlns:a16="http://schemas.microsoft.com/office/drawing/2014/main" id="{485718FD-2094-437D-8D98-36217954EC18}"/>
              </a:ext>
            </a:extLst>
          </p:cNvPr>
          <p:cNvSpPr/>
          <p:nvPr/>
        </p:nvSpPr>
        <p:spPr>
          <a:xfrm>
            <a:off x="8376371" y="3662115"/>
            <a:ext cx="2937401" cy="768000"/>
          </a:xfrm>
          <a:prstGeom prst="roundRect">
            <a:avLst/>
          </a:prstGeom>
          <a:solidFill>
            <a:schemeClr val="accent6"/>
          </a:solidFill>
          <a:ln w="19050" cap="flat" cmpd="sng" algn="ctr">
            <a:solidFill>
              <a:schemeClr val="accent6"/>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Time to pain progression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in Cohort 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(alpha=0.05)</a:t>
            </a:r>
          </a:p>
        </p:txBody>
      </p:sp>
      <p:sp>
        <p:nvSpPr>
          <p:cNvPr id="27" name="Down Arrow 63">
            <a:extLst>
              <a:ext uri="{FF2B5EF4-FFF2-40B4-BE49-F238E27FC236}">
                <a16:creationId xmlns:a16="http://schemas.microsoft.com/office/drawing/2014/main" id="{A45AF716-34B2-4BDB-A0AD-A176FEFA2C6E}"/>
              </a:ext>
            </a:extLst>
          </p:cNvPr>
          <p:cNvSpPr/>
          <p:nvPr/>
        </p:nvSpPr>
        <p:spPr>
          <a:xfrm>
            <a:off x="9560792" y="1683738"/>
            <a:ext cx="614349" cy="183387"/>
          </a:xfrm>
          <a:prstGeom prst="downArrow">
            <a:avLst/>
          </a:prstGeom>
          <a:solidFill>
            <a:srgbClr val="3F4444"/>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latin typeface="Arial"/>
              <a:ea typeface="+mn-ea"/>
              <a:cs typeface="+mn-cs"/>
            </a:endParaRPr>
          </a:p>
        </p:txBody>
      </p:sp>
      <p:sp>
        <p:nvSpPr>
          <p:cNvPr id="28" name="Down Arrow 64">
            <a:extLst>
              <a:ext uri="{FF2B5EF4-FFF2-40B4-BE49-F238E27FC236}">
                <a16:creationId xmlns:a16="http://schemas.microsoft.com/office/drawing/2014/main" id="{F034897A-2915-44FE-9921-24FDB55B4A96}"/>
              </a:ext>
            </a:extLst>
          </p:cNvPr>
          <p:cNvSpPr/>
          <p:nvPr/>
        </p:nvSpPr>
        <p:spPr>
          <a:xfrm>
            <a:off x="9537896" y="2581254"/>
            <a:ext cx="614349" cy="183387"/>
          </a:xfrm>
          <a:prstGeom prst="downArrow">
            <a:avLst/>
          </a:prstGeom>
          <a:solidFill>
            <a:srgbClr val="3F4444"/>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latin typeface="Arial"/>
              <a:ea typeface="+mn-ea"/>
              <a:cs typeface="+mn-cs"/>
            </a:endParaRPr>
          </a:p>
        </p:txBody>
      </p:sp>
      <p:sp>
        <p:nvSpPr>
          <p:cNvPr id="29" name="Down Arrow 68">
            <a:extLst>
              <a:ext uri="{FF2B5EF4-FFF2-40B4-BE49-F238E27FC236}">
                <a16:creationId xmlns:a16="http://schemas.microsoft.com/office/drawing/2014/main" id="{6EF47241-3610-4A13-AED1-A2A7B4D3EC95}"/>
              </a:ext>
            </a:extLst>
          </p:cNvPr>
          <p:cNvSpPr/>
          <p:nvPr/>
        </p:nvSpPr>
        <p:spPr>
          <a:xfrm>
            <a:off x="9537896" y="3497854"/>
            <a:ext cx="614349" cy="183387"/>
          </a:xfrm>
          <a:prstGeom prst="downArrow">
            <a:avLst/>
          </a:prstGeom>
          <a:solidFill>
            <a:srgbClr val="3F4444"/>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latin typeface="Arial"/>
              <a:ea typeface="+mn-ea"/>
              <a:cs typeface="+mn-cs"/>
            </a:endParaRPr>
          </a:p>
        </p:txBody>
      </p:sp>
      <p:sp>
        <p:nvSpPr>
          <p:cNvPr id="30" name="Down Arrow 69">
            <a:extLst>
              <a:ext uri="{FF2B5EF4-FFF2-40B4-BE49-F238E27FC236}">
                <a16:creationId xmlns:a16="http://schemas.microsoft.com/office/drawing/2014/main" id="{E5C98A0C-E1CC-4E5E-8E54-DCC7E2A44572}"/>
              </a:ext>
            </a:extLst>
          </p:cNvPr>
          <p:cNvSpPr/>
          <p:nvPr/>
        </p:nvSpPr>
        <p:spPr>
          <a:xfrm>
            <a:off x="9537896" y="4444357"/>
            <a:ext cx="614349" cy="183387"/>
          </a:xfrm>
          <a:prstGeom prst="downArrow">
            <a:avLst/>
          </a:prstGeom>
          <a:solidFill>
            <a:srgbClr val="3F4444"/>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latin typeface="Arial"/>
              <a:ea typeface="+mn-ea"/>
              <a:cs typeface="+mn-cs"/>
            </a:endParaRPr>
          </a:p>
        </p:txBody>
      </p:sp>
      <p:sp>
        <p:nvSpPr>
          <p:cNvPr id="31" name="Rounded Rectangle 70">
            <a:extLst>
              <a:ext uri="{FF2B5EF4-FFF2-40B4-BE49-F238E27FC236}">
                <a16:creationId xmlns:a16="http://schemas.microsoft.com/office/drawing/2014/main" id="{5DC462D4-8045-4378-8AFC-DC909B95D639}"/>
              </a:ext>
            </a:extLst>
          </p:cNvPr>
          <p:cNvSpPr/>
          <p:nvPr/>
        </p:nvSpPr>
        <p:spPr>
          <a:xfrm>
            <a:off x="7922650" y="4643070"/>
            <a:ext cx="1872000" cy="768000"/>
          </a:xfrm>
          <a:prstGeom prst="roundRect">
            <a:avLst/>
          </a:prstGeom>
          <a:solidFill>
            <a:schemeClr val="accent6"/>
          </a:solidFill>
          <a:ln w="19050" cap="flat" cmpd="sng" algn="ctr">
            <a:solidFill>
              <a:schemeClr val="accent6"/>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OS in Cohort A → Interim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(alpha=0.01)</a:t>
            </a:r>
          </a:p>
        </p:txBody>
      </p:sp>
      <p:sp>
        <p:nvSpPr>
          <p:cNvPr id="32" name="Rounded Rectangle 71">
            <a:extLst>
              <a:ext uri="{FF2B5EF4-FFF2-40B4-BE49-F238E27FC236}">
                <a16:creationId xmlns:a16="http://schemas.microsoft.com/office/drawing/2014/main" id="{F2FD8924-1F9F-4F7A-9A81-C8A745F07BF0}"/>
              </a:ext>
            </a:extLst>
          </p:cNvPr>
          <p:cNvSpPr/>
          <p:nvPr/>
        </p:nvSpPr>
        <p:spPr>
          <a:xfrm>
            <a:off x="9837738" y="4643070"/>
            <a:ext cx="1872000" cy="768000"/>
          </a:xfrm>
          <a:prstGeom prst="roundRect">
            <a:avLst/>
          </a:prstGeom>
          <a:solidFill>
            <a:srgbClr val="FFFFFF"/>
          </a:solidFill>
          <a:ln w="19050" cap="flat" cmpd="sng" algn="ctr">
            <a:solidFill>
              <a:srgbClr val="3F4444"/>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latin typeface="Arial"/>
                <a:ea typeface="+mn-ea"/>
                <a:cs typeface="+mn-cs"/>
              </a:rPr>
              <a:t>OS in Cohort A → Final</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latin typeface="Arial"/>
                <a:ea typeface="+mn-ea"/>
                <a:cs typeface="+mn-cs"/>
              </a:rPr>
              <a:t>(alpha=0.047)</a:t>
            </a:r>
          </a:p>
        </p:txBody>
      </p:sp>
      <p:sp>
        <p:nvSpPr>
          <p:cNvPr id="33" name="Content Placeholder 14">
            <a:extLst>
              <a:ext uri="{FF2B5EF4-FFF2-40B4-BE49-F238E27FC236}">
                <a16:creationId xmlns:a16="http://schemas.microsoft.com/office/drawing/2014/main" id="{4CD90E54-139B-4C22-97EC-8DC3C3262314}"/>
              </a:ext>
            </a:extLst>
          </p:cNvPr>
          <p:cNvSpPr txBox="1">
            <a:spLocks/>
          </p:cNvSpPr>
          <p:nvPr/>
        </p:nvSpPr>
        <p:spPr>
          <a:xfrm>
            <a:off x="576649" y="5464829"/>
            <a:ext cx="11705644" cy="464068"/>
          </a:xfrm>
          <a:prstGeom prst="rect">
            <a:avLst/>
          </a:prstGeom>
        </p:spPr>
        <p:txBody>
          <a:bodyPr vert="horz" lIns="121920" tIns="60960" rIns="121920" bIns="60960" rtlCol="0">
            <a:noAutofit/>
          </a:bodyPr>
          <a:lstStyle>
            <a:lvl1pPr marL="271463" indent="-271463" algn="l" defTabSz="685800" rtl="0" eaLnBrk="1" latinLnBrk="0" hangingPunct="1">
              <a:lnSpc>
                <a:spcPct val="100000"/>
              </a:lnSpc>
              <a:spcBef>
                <a:spcPts val="1200"/>
              </a:spcBef>
              <a:buClr>
                <a:schemeClr val="tx2"/>
              </a:buClr>
              <a:buFontTx/>
              <a:buBlip>
                <a:blip r:embed="rId2"/>
              </a:buBlip>
              <a:defRPr sz="2000" kern="1200">
                <a:solidFill>
                  <a:srgbClr val="8C144D"/>
                </a:solidFill>
                <a:latin typeface="Arial" charset="0"/>
                <a:ea typeface="Arial" charset="0"/>
                <a:cs typeface="Arial" charset="0"/>
              </a:defRPr>
            </a:lvl1pPr>
            <a:lvl2pPr marL="534988" indent="-242888" algn="l" defTabSz="685800" rtl="0" eaLnBrk="1" latinLnBrk="0" hangingPunct="1">
              <a:lnSpc>
                <a:spcPct val="100000"/>
              </a:lnSpc>
              <a:spcBef>
                <a:spcPts val="1200"/>
              </a:spcBef>
              <a:buClr>
                <a:schemeClr val="tx2"/>
              </a:buClr>
              <a:buSzPct val="120000"/>
              <a:buFont typeface="Arial" panose="020B0604020202020204" pitchFamily="34" charset="0"/>
              <a:buChar char="•"/>
              <a:defRPr sz="1600" kern="1200">
                <a:solidFill>
                  <a:srgbClr val="8C144D"/>
                </a:solidFill>
                <a:latin typeface="Arial" charset="0"/>
                <a:ea typeface="Arial" charset="0"/>
                <a:cs typeface="Arial" charset="0"/>
              </a:defRPr>
            </a:lvl2pPr>
            <a:lvl3pPr marL="717550" indent="-171450" algn="l" defTabSz="685800" rtl="0" eaLnBrk="1" latinLnBrk="0" hangingPunct="1">
              <a:lnSpc>
                <a:spcPct val="100000"/>
              </a:lnSpc>
              <a:spcBef>
                <a:spcPts val="1200"/>
              </a:spcBef>
              <a:buClr>
                <a:schemeClr val="tx2"/>
              </a:buClr>
              <a:buFont typeface="Arial" panose="020B0604020202020204" pitchFamily="34" charset="0"/>
              <a:buChar char="-"/>
              <a:tabLst/>
              <a:defRPr sz="1400" kern="1200">
                <a:solidFill>
                  <a:srgbClr val="8C144D"/>
                </a:solidFill>
                <a:latin typeface="Arial" charset="0"/>
                <a:ea typeface="Arial" charset="0"/>
                <a:cs typeface="Arial" charset="0"/>
              </a:defRPr>
            </a:lvl3pPr>
            <a:lvl4pPr marL="893763" indent="-161925" algn="l" defTabSz="685800" rtl="0" eaLnBrk="1" latinLnBrk="0" hangingPunct="1">
              <a:lnSpc>
                <a:spcPct val="100000"/>
              </a:lnSpc>
              <a:spcBef>
                <a:spcPts val="1200"/>
              </a:spcBef>
              <a:buClr>
                <a:schemeClr val="bg2"/>
              </a:buClr>
              <a:buFont typeface="Arial" panose="020B0604020202020204" pitchFamily="34" charset="0"/>
              <a:buChar char="•"/>
              <a:defRPr sz="1200" kern="1200">
                <a:solidFill>
                  <a:srgbClr val="8C144D"/>
                </a:solidFill>
                <a:latin typeface="Arial" charset="0"/>
                <a:ea typeface="Arial" charset="0"/>
                <a:cs typeface="Arial" charset="0"/>
              </a:defRPr>
            </a:lvl4pPr>
            <a:lvl5pPr marL="1076325" indent="-171450" algn="l" defTabSz="685800" rtl="0" eaLnBrk="1" latinLnBrk="0" hangingPunct="1">
              <a:lnSpc>
                <a:spcPct val="100000"/>
              </a:lnSpc>
              <a:spcBef>
                <a:spcPts val="1200"/>
              </a:spcBef>
              <a:buClr>
                <a:schemeClr val="tx2"/>
              </a:buClr>
              <a:buFont typeface="Arial" panose="020B0604020202020204" pitchFamily="34" charset="0"/>
              <a:buChar char="•"/>
              <a:defRPr sz="1200" kern="1200">
                <a:solidFill>
                  <a:srgbClr val="8C144D"/>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600"/>
              </a:spcBef>
              <a:spcAft>
                <a:spcPts val="0"/>
              </a:spcAft>
              <a:buClr>
                <a:srgbClr val="830051"/>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cs typeface="Arial" charset="0"/>
              </a:rPr>
              <a:t>Statistical assumption for p</a:t>
            </a:r>
            <a:r>
              <a:rPr kumimoji="0" lang="en-US" sz="1200" b="0" i="0" u="none" strike="noStrike" kern="1200" cap="none" spc="0" normalizeH="0" baseline="0" noProof="0" dirty="0" err="1">
                <a:ln>
                  <a:noFill/>
                </a:ln>
                <a:solidFill>
                  <a:prstClr val="black"/>
                </a:solidFill>
                <a:effectLst/>
                <a:uLnTx/>
                <a:uFillTx/>
                <a:latin typeface="Calibri" panose="020F0502020204030204"/>
                <a:cs typeface="Arial" charset="0"/>
              </a:rPr>
              <a:t>rimary</a:t>
            </a:r>
            <a:r>
              <a:rPr kumimoji="0" lang="en-US" sz="1200" b="0" i="0" u="none" strike="noStrike" kern="1200" cap="none" spc="0" normalizeH="0" baseline="0" noProof="0" dirty="0">
                <a:ln>
                  <a:noFill/>
                </a:ln>
                <a:solidFill>
                  <a:prstClr val="black"/>
                </a:solidFill>
                <a:effectLst/>
                <a:uLnTx/>
                <a:uFillTx/>
                <a:latin typeface="Calibri" panose="020F0502020204030204"/>
                <a:cs typeface="Arial" charset="0"/>
              </a:rPr>
              <a:t> endpoint: Target hazard ratio = 0.53 (assumed 9.5 vs 5 months), 95% power, 2-sided 5% alpha (60% maturity, 143 events)</a:t>
            </a:r>
          </a:p>
        </p:txBody>
      </p:sp>
      <p:sp>
        <p:nvSpPr>
          <p:cNvPr id="36" name="Rectangle 35">
            <a:extLst>
              <a:ext uri="{FF2B5EF4-FFF2-40B4-BE49-F238E27FC236}">
                <a16:creationId xmlns:a16="http://schemas.microsoft.com/office/drawing/2014/main" id="{561D9699-FC2D-49F8-AE18-F3533A2A97FF}"/>
              </a:ext>
            </a:extLst>
          </p:cNvPr>
          <p:cNvSpPr/>
          <p:nvPr/>
        </p:nvSpPr>
        <p:spPr>
          <a:xfrm>
            <a:off x="675751" y="5750418"/>
            <a:ext cx="11029893" cy="553998"/>
          </a:xfrm>
          <a:prstGeom prst="rect">
            <a:avLst/>
          </a:prstGeom>
        </p:spPr>
        <p:txBody>
          <a:bodyPr wrap="square">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BRCA1</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BRCA2</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ATM</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BARD1, BRIP1, CDK12, CHEK1, CHEK2, FANC, PALB2, PPP2R2A, RAD51B, RAD51C, RAD51D RAD54L; </a:t>
            </a:r>
            <a:r>
              <a:rPr kumimoji="0" lang="en-GB" sz="1000" b="1" i="0" u="none" strike="noStrike" kern="1200" cap="none" spc="0" normalizeH="0" baseline="30000" noProof="0" dirty="0">
                <a:ln>
                  <a:noFill/>
                </a:ln>
                <a:solidFill>
                  <a:prstClr val="black"/>
                </a:solidFill>
                <a:effectLst/>
                <a:uLnTx/>
                <a:uFillTx/>
                <a:latin typeface="Calibri" panose="020F0502020204030204"/>
                <a:ea typeface="+mn-ea"/>
                <a:cs typeface="Arial Narrow"/>
              </a:rPr>
              <a:t>†</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Physician choice of e</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ither</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enzalutamide (160 mg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or abiraterone (1000 mg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plus prednisone [5 mg bid]); BICR, blinded independent central review; bid, twice daily; ORR, objective response rate; OS, overall survival; rPFS, radiographic progression free survival. </a:t>
            </a:r>
          </a:p>
        </p:txBody>
      </p:sp>
      <p:sp>
        <p:nvSpPr>
          <p:cNvPr id="39" name="TextBox 38">
            <a:extLst>
              <a:ext uri="{FF2B5EF4-FFF2-40B4-BE49-F238E27FC236}">
                <a16:creationId xmlns:a16="http://schemas.microsoft.com/office/drawing/2014/main" id="{18998287-D401-4C81-A981-E3C5FC087FC1}"/>
              </a:ext>
            </a:extLst>
          </p:cNvPr>
          <p:cNvSpPr txBox="1"/>
          <p:nvPr/>
        </p:nvSpPr>
        <p:spPr>
          <a:xfrm>
            <a:off x="8762589" y="6146988"/>
            <a:ext cx="28969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Bono J </a:t>
            </a:r>
            <a:r>
              <a:rPr kumimoji="0" lang="da-DK"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al. N Engl J Med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382:2091–102</a:t>
            </a:r>
          </a:p>
        </p:txBody>
      </p:sp>
    </p:spTree>
    <p:extLst>
      <p:ext uri="{BB962C8B-B14F-4D97-AF65-F5344CB8AC3E}">
        <p14:creationId xmlns:p14="http://schemas.microsoft.com/office/powerpoint/2010/main" val="3974813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4895F-A2B9-6809-09EE-97D135DBA0E8}"/>
              </a:ext>
            </a:extLst>
          </p:cNvPr>
          <p:cNvSpPr>
            <a:spLocks noGrp="1"/>
          </p:cNvSpPr>
          <p:nvPr>
            <p:ph type="title"/>
          </p:nvPr>
        </p:nvSpPr>
        <p:spPr/>
        <p:txBody>
          <a:bodyPr/>
          <a:lstStyle/>
          <a:p>
            <a:r>
              <a:rPr lang="en-US" sz="2400" dirty="0"/>
              <a:t>Post-hoc Analysis of </a:t>
            </a:r>
            <a:r>
              <a:rPr lang="en-US" sz="2400" dirty="0" err="1"/>
              <a:t>PROfound</a:t>
            </a:r>
            <a:r>
              <a:rPr lang="en-US" sz="2400" dirty="0"/>
              <a:t> Trial: Olaparib Efficacy in Patients with </a:t>
            </a:r>
            <a:r>
              <a:rPr lang="en-US" sz="2400" i="1" dirty="0"/>
              <a:t>BRCA</a:t>
            </a:r>
            <a:r>
              <a:rPr lang="en-US" sz="2400" dirty="0"/>
              <a:t> Alterations</a:t>
            </a:r>
          </a:p>
        </p:txBody>
      </p:sp>
      <p:pic>
        <p:nvPicPr>
          <p:cNvPr id="13" name="Content Placeholder 12">
            <a:extLst>
              <a:ext uri="{FF2B5EF4-FFF2-40B4-BE49-F238E27FC236}">
                <a16:creationId xmlns:a16="http://schemas.microsoft.com/office/drawing/2014/main" id="{E2291B38-EDB2-1D94-07CD-A896665D38D0}"/>
              </a:ext>
            </a:extLst>
          </p:cNvPr>
          <p:cNvPicPr>
            <a:picLocks noGrp="1" noChangeAspect="1"/>
          </p:cNvPicPr>
          <p:nvPr>
            <p:ph idx="1"/>
          </p:nvPr>
        </p:nvPicPr>
        <p:blipFill>
          <a:blip r:embed="rId3"/>
          <a:stretch>
            <a:fillRect/>
          </a:stretch>
        </p:blipFill>
        <p:spPr>
          <a:xfrm>
            <a:off x="-1" y="1449933"/>
            <a:ext cx="5908895" cy="4035133"/>
          </a:xfrm>
          <a:prstGeom prst="rect">
            <a:avLst/>
          </a:prstGeom>
        </p:spPr>
      </p:pic>
      <p:pic>
        <p:nvPicPr>
          <p:cNvPr id="15" name="Picture 14">
            <a:extLst>
              <a:ext uri="{FF2B5EF4-FFF2-40B4-BE49-F238E27FC236}">
                <a16:creationId xmlns:a16="http://schemas.microsoft.com/office/drawing/2014/main" id="{9D0AA103-42FD-D720-EF99-C623492E893D}"/>
              </a:ext>
            </a:extLst>
          </p:cNvPr>
          <p:cNvPicPr>
            <a:picLocks noChangeAspect="1"/>
          </p:cNvPicPr>
          <p:nvPr/>
        </p:nvPicPr>
        <p:blipFill>
          <a:blip r:embed="rId4"/>
          <a:stretch>
            <a:fillRect/>
          </a:stretch>
        </p:blipFill>
        <p:spPr>
          <a:xfrm>
            <a:off x="6175487" y="1304184"/>
            <a:ext cx="5935036" cy="4180883"/>
          </a:xfrm>
          <a:prstGeom prst="rect">
            <a:avLst/>
          </a:prstGeom>
        </p:spPr>
      </p:pic>
      <p:graphicFrame>
        <p:nvGraphicFramePr>
          <p:cNvPr id="5" name="Table 4">
            <a:extLst>
              <a:ext uri="{FF2B5EF4-FFF2-40B4-BE49-F238E27FC236}">
                <a16:creationId xmlns:a16="http://schemas.microsoft.com/office/drawing/2014/main" id="{7026597C-BD14-F571-E0CE-D114127F1D6A}"/>
              </a:ext>
            </a:extLst>
          </p:cNvPr>
          <p:cNvGraphicFramePr>
            <a:graphicFrameLocks noGrp="1"/>
          </p:cNvGraphicFramePr>
          <p:nvPr/>
        </p:nvGraphicFramePr>
        <p:xfrm>
          <a:off x="3382100" y="1304184"/>
          <a:ext cx="2713156" cy="1494162"/>
        </p:xfrm>
        <a:graphic>
          <a:graphicData uri="http://schemas.openxmlformats.org/drawingml/2006/table">
            <a:tbl>
              <a:tblPr firstRow="1" bandRow="1">
                <a:tableStyleId>{5C22544A-7EE6-4342-B048-85BDC9FD1C3A}</a:tableStyleId>
              </a:tblPr>
              <a:tblGrid>
                <a:gridCol w="992472">
                  <a:extLst>
                    <a:ext uri="{9D8B030D-6E8A-4147-A177-3AD203B41FA5}">
                      <a16:colId xmlns:a16="http://schemas.microsoft.com/office/drawing/2014/main" val="20000"/>
                    </a:ext>
                  </a:extLst>
                </a:gridCol>
                <a:gridCol w="843704">
                  <a:extLst>
                    <a:ext uri="{9D8B030D-6E8A-4147-A177-3AD203B41FA5}">
                      <a16:colId xmlns:a16="http://schemas.microsoft.com/office/drawing/2014/main" val="20001"/>
                    </a:ext>
                  </a:extLst>
                </a:gridCol>
                <a:gridCol w="876980">
                  <a:extLst>
                    <a:ext uri="{9D8B030D-6E8A-4147-A177-3AD203B41FA5}">
                      <a16:colId xmlns:a16="http://schemas.microsoft.com/office/drawing/2014/main" val="20003"/>
                    </a:ext>
                  </a:extLst>
                </a:gridCol>
              </a:tblGrid>
              <a:tr h="511634">
                <a:tc>
                  <a:txBody>
                    <a:bodyPr/>
                    <a:lstStyle/>
                    <a:p>
                      <a:pPr algn="l"/>
                      <a:endParaRPr lang="en-GB" sz="1300" b="0" u="none" dirty="0">
                        <a:solidFill>
                          <a:srgbClr val="1E325F"/>
                        </a:solidFill>
                        <a:latin typeface="Arial Narrow" panose="020B0606020202030204" pitchFamily="34" charset="0"/>
                      </a:endParaRPr>
                    </a:p>
                  </a:txBody>
                  <a:tcPr marL="82571" marR="82571" marT="41285" marB="4128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b="1" dirty="0">
                          <a:solidFill>
                            <a:schemeClr val="bg1"/>
                          </a:solidFill>
                          <a:latin typeface="Arial Narrow" panose="020B0606020202030204" pitchFamily="34" charset="0"/>
                        </a:rPr>
                        <a:t>Olaparib (N=102) </a:t>
                      </a:r>
                    </a:p>
                  </a:txBody>
                  <a:tcPr marL="82571" marR="82571" marT="41285" marB="4128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300" b="1" dirty="0">
                          <a:solidFill>
                            <a:schemeClr val="bg1"/>
                          </a:solidFill>
                          <a:latin typeface="Arial Narrow" panose="020B0606020202030204" pitchFamily="34" charset="0"/>
                        </a:rPr>
                        <a:t>Control (N=58)</a:t>
                      </a:r>
                    </a:p>
                  </a:txBody>
                  <a:tcPr marL="82571" marR="82571" marT="41285" marB="4128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10000"/>
                  </a:ext>
                </a:extLst>
              </a:tr>
              <a:tr h="279956">
                <a:tc>
                  <a:txBody>
                    <a:bodyPr/>
                    <a:lstStyle/>
                    <a:p>
                      <a:pPr algn="l"/>
                      <a:r>
                        <a:rPr lang="en-GB" sz="1300" b="1" dirty="0">
                          <a:solidFill>
                            <a:schemeClr val="tx1"/>
                          </a:solidFill>
                          <a:latin typeface="Arial Narrow" panose="020B0606020202030204" pitchFamily="34" charset="0"/>
                        </a:rPr>
                        <a:t>Events (%)</a:t>
                      </a: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b="0" dirty="0">
                          <a:effectLst/>
                          <a:latin typeface="Arial Narrow" panose="020B0606020202030204" pitchFamily="34" charset="0"/>
                          <a:ea typeface="Times New Roman" panose="02020603050405020304" pitchFamily="18" charset="0"/>
                        </a:rPr>
                        <a:t>62 (61)</a:t>
                      </a: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b="0" dirty="0">
                          <a:effectLst/>
                          <a:latin typeface="Arial Narrow" panose="020B0606020202030204" pitchFamily="34" charset="0"/>
                          <a:ea typeface="Times New Roman" panose="02020603050405020304" pitchFamily="18" charset="0"/>
                        </a:rPr>
                        <a:t>51 (88)</a:t>
                      </a: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6856561"/>
                  </a:ext>
                </a:extLst>
              </a:tr>
              <a:tr h="421148">
                <a:tc>
                  <a:txBody>
                    <a:bodyPr/>
                    <a:lstStyle/>
                    <a:p>
                      <a:pPr algn="l"/>
                      <a:r>
                        <a:rPr lang="en-GB" sz="1300" b="1" dirty="0">
                          <a:solidFill>
                            <a:schemeClr val="tx1"/>
                          </a:solidFill>
                          <a:latin typeface="Arial Narrow" panose="020B0606020202030204" pitchFamily="34" charset="0"/>
                        </a:rPr>
                        <a:t>Median </a:t>
                      </a:r>
                      <a:r>
                        <a:rPr lang="en-GB" sz="1300" b="1" dirty="0" err="1">
                          <a:solidFill>
                            <a:schemeClr val="tx1"/>
                          </a:solidFill>
                          <a:latin typeface="Arial Narrow" panose="020B0606020202030204" pitchFamily="34" charset="0"/>
                        </a:rPr>
                        <a:t>rPFS</a:t>
                      </a:r>
                      <a:endParaRPr lang="en-GB" sz="1300" b="1" dirty="0">
                        <a:solidFill>
                          <a:schemeClr val="tx1"/>
                        </a:solidFill>
                        <a:latin typeface="Arial Narrow" panose="020B0606020202030204" pitchFamily="34" charset="0"/>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kern="1200" dirty="0">
                          <a:solidFill>
                            <a:schemeClr val="dk1"/>
                          </a:solidFill>
                          <a:effectLst/>
                          <a:latin typeface="Arial Narrow" panose="020B0606020202030204" pitchFamily="34" charset="0"/>
                          <a:ea typeface="+mn-ea"/>
                          <a:cs typeface="+mn-cs"/>
                        </a:rPr>
                        <a:t>9.8 </a:t>
                      </a:r>
                      <a:r>
                        <a:rPr lang="en-US" sz="1300" kern="1200" dirty="0" err="1">
                          <a:solidFill>
                            <a:schemeClr val="dk1"/>
                          </a:solidFill>
                          <a:effectLst/>
                          <a:latin typeface="Arial Narrow" panose="020B0606020202030204" pitchFamily="34" charset="0"/>
                          <a:ea typeface="+mn-ea"/>
                          <a:cs typeface="+mn-cs"/>
                        </a:rPr>
                        <a:t>mo</a:t>
                      </a:r>
                      <a:endParaRPr lang="en-US" sz="1300" b="1" dirty="0">
                        <a:effectLst/>
                        <a:latin typeface="Arial Narrow" panose="020B0606020202030204" pitchFamily="34" charset="0"/>
                        <a:ea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kern="1200" dirty="0">
                          <a:solidFill>
                            <a:schemeClr val="dk1"/>
                          </a:solidFill>
                          <a:effectLst/>
                          <a:latin typeface="Arial Narrow" panose="020B0606020202030204" pitchFamily="34" charset="0"/>
                          <a:ea typeface="+mn-ea"/>
                          <a:cs typeface="+mn-cs"/>
                        </a:rPr>
                        <a:t>3.0 </a:t>
                      </a:r>
                      <a:r>
                        <a:rPr lang="en-US" sz="1300" kern="1200" dirty="0" err="1">
                          <a:solidFill>
                            <a:schemeClr val="dk1"/>
                          </a:solidFill>
                          <a:effectLst/>
                          <a:latin typeface="Arial Narrow" panose="020B0606020202030204" pitchFamily="34" charset="0"/>
                          <a:ea typeface="+mn-ea"/>
                          <a:cs typeface="+mn-cs"/>
                        </a:rPr>
                        <a:t>mo</a:t>
                      </a:r>
                      <a:r>
                        <a:rPr lang="en-US" sz="1300" kern="1200" dirty="0">
                          <a:solidFill>
                            <a:schemeClr val="dk1"/>
                          </a:solidFill>
                          <a:effectLst/>
                          <a:latin typeface="Arial Narrow" panose="020B0606020202030204" pitchFamily="34" charset="0"/>
                          <a:ea typeface="+mn-ea"/>
                          <a:cs typeface="+mn-cs"/>
                        </a:rPr>
                        <a:t> </a:t>
                      </a:r>
                      <a:endParaRPr lang="en-US" sz="1300" b="1" dirty="0">
                        <a:effectLst/>
                        <a:latin typeface="Arial Narrow" panose="020B0606020202030204" pitchFamily="34" charset="0"/>
                        <a:ea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55271">
                <a:tc>
                  <a:txBody>
                    <a:bodyPr/>
                    <a:lstStyle/>
                    <a:p>
                      <a:pPr algn="l"/>
                      <a:r>
                        <a:rPr lang="en-GB" sz="1300" b="1" dirty="0">
                          <a:solidFill>
                            <a:schemeClr val="tx1"/>
                          </a:solidFill>
                          <a:latin typeface="Arial Narrow" panose="020B0606020202030204" pitchFamily="34" charset="0"/>
                        </a:rPr>
                        <a:t>HR (95% CI)</a:t>
                      </a:r>
                    </a:p>
                  </a:txBody>
                  <a:tcPr marL="82571" marR="82571" marT="41285" marB="41285"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300" kern="1200" dirty="0">
                          <a:solidFill>
                            <a:schemeClr val="bg1"/>
                          </a:solidFill>
                          <a:effectLst/>
                          <a:latin typeface="Arial Narrow" panose="020B0606020202030204" pitchFamily="34" charset="0"/>
                          <a:ea typeface="+mn-ea"/>
                          <a:cs typeface="+mn-cs"/>
                        </a:rPr>
                        <a:t>0.22 (0.15 – 0.32)</a:t>
                      </a:r>
                      <a:endParaRPr lang="en-GB" sz="1300" b="1" dirty="0">
                        <a:solidFill>
                          <a:schemeClr val="bg1"/>
                        </a:solidFill>
                        <a:latin typeface="Arial Narrow" panose="020B0606020202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45B1291D-23E1-7C74-CC02-4A5DC5061275}"/>
              </a:ext>
            </a:extLst>
          </p:cNvPr>
          <p:cNvGraphicFramePr>
            <a:graphicFrameLocks noGrp="1"/>
          </p:cNvGraphicFramePr>
          <p:nvPr/>
        </p:nvGraphicFramePr>
        <p:xfrm>
          <a:off x="9320423" y="1225866"/>
          <a:ext cx="2790100" cy="1412100"/>
        </p:xfrm>
        <a:graphic>
          <a:graphicData uri="http://schemas.openxmlformats.org/drawingml/2006/table">
            <a:tbl>
              <a:tblPr firstRow="1" bandRow="1">
                <a:tableStyleId>{5C22544A-7EE6-4342-B048-85BDC9FD1C3A}</a:tableStyleId>
              </a:tblPr>
              <a:tblGrid>
                <a:gridCol w="1020619">
                  <a:extLst>
                    <a:ext uri="{9D8B030D-6E8A-4147-A177-3AD203B41FA5}">
                      <a16:colId xmlns:a16="http://schemas.microsoft.com/office/drawing/2014/main" val="20000"/>
                    </a:ext>
                  </a:extLst>
                </a:gridCol>
                <a:gridCol w="1066167">
                  <a:extLst>
                    <a:ext uri="{9D8B030D-6E8A-4147-A177-3AD203B41FA5}">
                      <a16:colId xmlns:a16="http://schemas.microsoft.com/office/drawing/2014/main" val="20001"/>
                    </a:ext>
                  </a:extLst>
                </a:gridCol>
                <a:gridCol w="703314">
                  <a:extLst>
                    <a:ext uri="{9D8B030D-6E8A-4147-A177-3AD203B41FA5}">
                      <a16:colId xmlns:a16="http://schemas.microsoft.com/office/drawing/2014/main" val="20003"/>
                    </a:ext>
                  </a:extLst>
                </a:gridCol>
              </a:tblGrid>
              <a:tr h="291883">
                <a:tc>
                  <a:txBody>
                    <a:bodyPr/>
                    <a:lstStyle/>
                    <a:p>
                      <a:pPr algn="l"/>
                      <a:endParaRPr lang="en-GB" sz="1300" b="0" u="none" dirty="0">
                        <a:solidFill>
                          <a:srgbClr val="1E325F"/>
                        </a:solidFill>
                        <a:latin typeface="Arial Narrow" panose="020B0606020202030204" pitchFamily="34" charset="0"/>
                      </a:endParaRPr>
                    </a:p>
                  </a:txBody>
                  <a:tcPr marL="82571" marR="82571" marT="41285" marB="4128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b="1" dirty="0">
                          <a:solidFill>
                            <a:schemeClr val="bg1"/>
                          </a:solidFill>
                          <a:latin typeface="Arial Narrow" panose="020B0606020202030204" pitchFamily="34" charset="0"/>
                        </a:rPr>
                        <a:t>Olaparib (N=102) </a:t>
                      </a:r>
                    </a:p>
                  </a:txBody>
                  <a:tcPr marL="82571" marR="82571" marT="41285" marB="4128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300" b="1" dirty="0">
                          <a:solidFill>
                            <a:schemeClr val="bg1"/>
                          </a:solidFill>
                          <a:latin typeface="Arial Narrow" panose="020B0606020202030204" pitchFamily="34" charset="0"/>
                        </a:rPr>
                        <a:t>Control (N=58)</a:t>
                      </a:r>
                    </a:p>
                  </a:txBody>
                  <a:tcPr marL="82571" marR="82571" marT="41285" marB="4128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10000"/>
                  </a:ext>
                </a:extLst>
              </a:tr>
              <a:tr h="241085">
                <a:tc>
                  <a:txBody>
                    <a:bodyPr/>
                    <a:lstStyle/>
                    <a:p>
                      <a:pPr algn="l"/>
                      <a:r>
                        <a:rPr lang="en-GB" sz="1300" b="1" dirty="0">
                          <a:solidFill>
                            <a:schemeClr val="tx1"/>
                          </a:solidFill>
                          <a:latin typeface="Arial Narrow" panose="020B0606020202030204" pitchFamily="34" charset="0"/>
                        </a:rPr>
                        <a:t>Events (%)</a:t>
                      </a: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b="0" dirty="0">
                          <a:effectLst/>
                          <a:latin typeface="Arial Narrow" panose="020B0606020202030204" pitchFamily="34" charset="0"/>
                          <a:ea typeface="Times New Roman" panose="02020603050405020304" pitchFamily="18" charset="0"/>
                        </a:rPr>
                        <a:t>53</a:t>
                      </a: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b="0" dirty="0">
                          <a:effectLst/>
                          <a:latin typeface="Arial Narrow" panose="020B0606020202030204" pitchFamily="34" charset="0"/>
                          <a:ea typeface="Times New Roman" panose="02020603050405020304" pitchFamily="18" charset="0"/>
                        </a:rPr>
                        <a:t>41</a:t>
                      </a: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6856561"/>
                  </a:ext>
                </a:extLst>
              </a:tr>
              <a:tr h="340331">
                <a:tc>
                  <a:txBody>
                    <a:bodyPr/>
                    <a:lstStyle/>
                    <a:p>
                      <a:pPr algn="l"/>
                      <a:r>
                        <a:rPr lang="en-GB" sz="1300" b="1" dirty="0">
                          <a:solidFill>
                            <a:schemeClr val="tx1"/>
                          </a:solidFill>
                          <a:latin typeface="Arial Narrow" panose="020B0606020202030204" pitchFamily="34" charset="0"/>
                        </a:rPr>
                        <a:t>Median OS</a:t>
                      </a: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kern="1200" dirty="0">
                          <a:solidFill>
                            <a:schemeClr val="dk1"/>
                          </a:solidFill>
                          <a:effectLst/>
                          <a:latin typeface="Arial Narrow" panose="020B0606020202030204" pitchFamily="34" charset="0"/>
                          <a:ea typeface="+mn-ea"/>
                          <a:cs typeface="+mn-cs"/>
                        </a:rPr>
                        <a:t>20.1 </a:t>
                      </a:r>
                      <a:r>
                        <a:rPr lang="en-US" sz="1300" kern="1200" dirty="0" err="1">
                          <a:solidFill>
                            <a:schemeClr val="dk1"/>
                          </a:solidFill>
                          <a:effectLst/>
                          <a:latin typeface="Arial Narrow" panose="020B0606020202030204" pitchFamily="34" charset="0"/>
                          <a:ea typeface="+mn-ea"/>
                          <a:cs typeface="+mn-cs"/>
                        </a:rPr>
                        <a:t>mo</a:t>
                      </a:r>
                      <a:endParaRPr lang="en-US" sz="1300" b="1" dirty="0">
                        <a:effectLst/>
                        <a:latin typeface="Arial Narrow" panose="020B0606020202030204" pitchFamily="34" charset="0"/>
                        <a:ea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kern="1200" dirty="0">
                          <a:solidFill>
                            <a:schemeClr val="dk1"/>
                          </a:solidFill>
                          <a:effectLst/>
                          <a:latin typeface="Arial Narrow" panose="020B0606020202030204" pitchFamily="34" charset="0"/>
                          <a:ea typeface="+mn-ea"/>
                          <a:cs typeface="+mn-cs"/>
                        </a:rPr>
                        <a:t>14.4 </a:t>
                      </a:r>
                      <a:r>
                        <a:rPr lang="en-US" sz="1300" kern="1200" dirty="0" err="1">
                          <a:solidFill>
                            <a:schemeClr val="dk1"/>
                          </a:solidFill>
                          <a:effectLst/>
                          <a:latin typeface="Arial Narrow" panose="020B0606020202030204" pitchFamily="34" charset="0"/>
                          <a:ea typeface="+mn-ea"/>
                          <a:cs typeface="+mn-cs"/>
                        </a:rPr>
                        <a:t>mo</a:t>
                      </a:r>
                      <a:r>
                        <a:rPr lang="en-US" sz="1300" kern="1200" dirty="0">
                          <a:solidFill>
                            <a:schemeClr val="dk1"/>
                          </a:solidFill>
                          <a:effectLst/>
                          <a:latin typeface="Arial Narrow" panose="020B0606020202030204" pitchFamily="34" charset="0"/>
                          <a:ea typeface="+mn-ea"/>
                          <a:cs typeface="+mn-cs"/>
                        </a:rPr>
                        <a:t> </a:t>
                      </a:r>
                      <a:endParaRPr lang="en-US" sz="1300" b="1" dirty="0">
                        <a:effectLst/>
                        <a:latin typeface="Arial Narrow" panose="020B0606020202030204" pitchFamily="34" charset="0"/>
                        <a:ea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2269">
                <a:tc>
                  <a:txBody>
                    <a:bodyPr/>
                    <a:lstStyle/>
                    <a:p>
                      <a:pPr algn="l"/>
                      <a:r>
                        <a:rPr lang="en-GB" sz="1300" b="1" dirty="0">
                          <a:solidFill>
                            <a:schemeClr val="tx1"/>
                          </a:solidFill>
                          <a:latin typeface="Arial Narrow" panose="020B0606020202030204" pitchFamily="34" charset="0"/>
                        </a:rPr>
                        <a:t>HR (95% CI)</a:t>
                      </a:r>
                    </a:p>
                  </a:txBody>
                  <a:tcPr marL="82571" marR="82571" marT="41285" marB="41285"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bg1"/>
                          </a:solidFill>
                          <a:effectLst/>
                          <a:latin typeface="Arial Narrow" panose="020B0606020202030204" pitchFamily="34" charset="0"/>
                          <a:ea typeface="+mn-ea"/>
                          <a:cs typeface="+mn-cs"/>
                        </a:rPr>
                        <a:t>0.63 (0.42 </a:t>
                      </a:r>
                      <a:r>
                        <a:rPr lang="en-US" sz="1300" b="0" kern="1200" dirty="0">
                          <a:solidFill>
                            <a:schemeClr val="bg1"/>
                          </a:solidFill>
                          <a:effectLst/>
                          <a:latin typeface="Arial Narrow" panose="020B0606020202030204" pitchFamily="34" charset="0"/>
                          <a:ea typeface="+mn-ea"/>
                          <a:cs typeface="Arial" panose="020B0604020202020204" pitchFamily="34" charset="0"/>
                        </a:rPr>
                        <a:t>‒</a:t>
                      </a:r>
                      <a:r>
                        <a:rPr lang="en-US" sz="1300" kern="1200" dirty="0">
                          <a:solidFill>
                            <a:schemeClr val="bg1"/>
                          </a:solidFill>
                          <a:effectLst/>
                          <a:latin typeface="Arial Narrow" panose="020B0606020202030204" pitchFamily="34" charset="0"/>
                          <a:ea typeface="+mn-ea"/>
                          <a:cs typeface="Arial" panose="020B0604020202020204" pitchFamily="34" charset="0"/>
                        </a:rPr>
                        <a:t> </a:t>
                      </a:r>
                      <a:r>
                        <a:rPr lang="en-US" sz="1300" kern="1200" dirty="0">
                          <a:solidFill>
                            <a:schemeClr val="bg1"/>
                          </a:solidFill>
                          <a:effectLst/>
                          <a:latin typeface="Arial Narrow" panose="020B0606020202030204" pitchFamily="34" charset="0"/>
                          <a:ea typeface="+mn-ea"/>
                          <a:cs typeface="+mn-cs"/>
                        </a:rPr>
                        <a:t>0.95)</a:t>
                      </a:r>
                      <a:endParaRPr lang="en-GB" sz="1300" b="1" dirty="0">
                        <a:solidFill>
                          <a:schemeClr val="bg1"/>
                        </a:solidFill>
                        <a:latin typeface="Arial Narrow" panose="020B0606020202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94D00C39-F042-1C63-82D7-1E1F5A97B2D3}"/>
              </a:ext>
            </a:extLst>
          </p:cNvPr>
          <p:cNvSpPr txBox="1"/>
          <p:nvPr/>
        </p:nvSpPr>
        <p:spPr>
          <a:xfrm>
            <a:off x="5168529" y="3960871"/>
            <a:ext cx="914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olaparib</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5096EA0-BE45-943D-1DE4-0A75870047A8}"/>
              </a:ext>
            </a:extLst>
          </p:cNvPr>
          <p:cNvSpPr txBox="1"/>
          <p:nvPr/>
        </p:nvSpPr>
        <p:spPr>
          <a:xfrm>
            <a:off x="3807387" y="4368722"/>
            <a:ext cx="5921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control</a:t>
            </a:r>
          </a:p>
        </p:txBody>
      </p:sp>
      <p:sp>
        <p:nvSpPr>
          <p:cNvPr id="11" name="TextBox 10">
            <a:extLst>
              <a:ext uri="{FF2B5EF4-FFF2-40B4-BE49-F238E27FC236}">
                <a16:creationId xmlns:a16="http://schemas.microsoft.com/office/drawing/2014/main" id="{AD583A11-96E6-166C-49F4-336ED66DFEE1}"/>
              </a:ext>
            </a:extLst>
          </p:cNvPr>
          <p:cNvSpPr txBox="1"/>
          <p:nvPr/>
        </p:nvSpPr>
        <p:spPr>
          <a:xfrm>
            <a:off x="11625670" y="3302738"/>
            <a:ext cx="914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olaparib</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39F4711-B5AD-54F6-7BEC-3227AB14FB27}"/>
              </a:ext>
            </a:extLst>
          </p:cNvPr>
          <p:cNvSpPr txBox="1"/>
          <p:nvPr/>
        </p:nvSpPr>
        <p:spPr>
          <a:xfrm>
            <a:off x="11585108" y="3999390"/>
            <a:ext cx="5921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control</a:t>
            </a:r>
          </a:p>
        </p:txBody>
      </p:sp>
      <p:sp>
        <p:nvSpPr>
          <p:cNvPr id="14" name="TextBox 13">
            <a:extLst>
              <a:ext uri="{FF2B5EF4-FFF2-40B4-BE49-F238E27FC236}">
                <a16:creationId xmlns:a16="http://schemas.microsoft.com/office/drawing/2014/main" id="{28FE1913-B8A2-A24A-7F01-D1B686FC0B93}"/>
              </a:ext>
            </a:extLst>
          </p:cNvPr>
          <p:cNvSpPr txBox="1"/>
          <p:nvPr/>
        </p:nvSpPr>
        <p:spPr>
          <a:xfrm>
            <a:off x="9772712" y="6058609"/>
            <a:ext cx="25603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Mateo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JCO, 2023</a:t>
            </a:r>
          </a:p>
        </p:txBody>
      </p:sp>
      <p:sp>
        <p:nvSpPr>
          <p:cNvPr id="9" name="TextBox 8">
            <a:extLst>
              <a:ext uri="{FF2B5EF4-FFF2-40B4-BE49-F238E27FC236}">
                <a16:creationId xmlns:a16="http://schemas.microsoft.com/office/drawing/2014/main" id="{15A7CF24-5B48-A572-19D1-67FCCCD78566}"/>
              </a:ext>
            </a:extLst>
          </p:cNvPr>
          <p:cNvSpPr txBox="1"/>
          <p:nvPr/>
        </p:nvSpPr>
        <p:spPr>
          <a:xfrm>
            <a:off x="4169956" y="2798346"/>
            <a:ext cx="1663194" cy="92333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21E58B9-7052-87B2-EF49-84F6381DD2D0}"/>
              </a:ext>
            </a:extLst>
          </p:cNvPr>
          <p:cNvSpPr txBox="1"/>
          <p:nvPr/>
        </p:nvSpPr>
        <p:spPr>
          <a:xfrm>
            <a:off x="2851643" y="5685479"/>
            <a:ext cx="70787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Data cutoff date: March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Median follow-up 21.9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olaparib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group) and 21.0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(control group)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05AAD00-B1F7-0FF6-4679-D430DF026A4B}"/>
              </a:ext>
            </a:extLst>
          </p:cNvPr>
          <p:cNvSpPr txBox="1"/>
          <p:nvPr/>
        </p:nvSpPr>
        <p:spPr>
          <a:xfrm>
            <a:off x="2643550" y="5485066"/>
            <a:ext cx="621792" cy="369332"/>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rPFS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CC712EC-AEA0-BC43-06B5-D6D278B85E0F}"/>
              </a:ext>
            </a:extLst>
          </p:cNvPr>
          <p:cNvSpPr txBox="1"/>
          <p:nvPr/>
        </p:nvSpPr>
        <p:spPr>
          <a:xfrm>
            <a:off x="9071782" y="5500813"/>
            <a:ext cx="621792" cy="369332"/>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OS</a:t>
            </a:r>
          </a:p>
        </p:txBody>
      </p:sp>
    </p:spTree>
    <p:extLst>
      <p:ext uri="{BB962C8B-B14F-4D97-AF65-F5344CB8AC3E}">
        <p14:creationId xmlns:p14="http://schemas.microsoft.com/office/powerpoint/2010/main" val="2682138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898DD-7EC6-C177-57DF-32B6878330A1}"/>
              </a:ext>
            </a:extLst>
          </p:cNvPr>
          <p:cNvSpPr>
            <a:spLocks noGrp="1"/>
          </p:cNvSpPr>
          <p:nvPr>
            <p:ph type="title"/>
          </p:nvPr>
        </p:nvSpPr>
        <p:spPr/>
        <p:txBody>
          <a:bodyPr>
            <a:noAutofit/>
          </a:bodyPr>
          <a:lstStyle/>
          <a:p>
            <a:r>
              <a:rPr lang="en-US" sz="2400" dirty="0"/>
              <a:t>Post-hoc Analysis of </a:t>
            </a:r>
            <a:r>
              <a:rPr lang="en-US" sz="2400" dirty="0" err="1"/>
              <a:t>PROfound</a:t>
            </a:r>
            <a:r>
              <a:rPr lang="en-US" sz="2400" dirty="0"/>
              <a:t> Trial: Olaparib Safety in Patients with </a:t>
            </a:r>
            <a:r>
              <a:rPr lang="en-US" sz="2400" i="1" dirty="0"/>
              <a:t>BRCA</a:t>
            </a:r>
            <a:r>
              <a:rPr lang="en-US" sz="2400" dirty="0"/>
              <a:t> Alterations</a:t>
            </a:r>
          </a:p>
        </p:txBody>
      </p:sp>
      <p:sp>
        <p:nvSpPr>
          <p:cNvPr id="14" name="TextBox 13">
            <a:extLst>
              <a:ext uri="{FF2B5EF4-FFF2-40B4-BE49-F238E27FC236}">
                <a16:creationId xmlns:a16="http://schemas.microsoft.com/office/drawing/2014/main" id="{DAD83B3A-9A1E-BA04-1AB3-D348BE37DD71}"/>
              </a:ext>
            </a:extLst>
          </p:cNvPr>
          <p:cNvSpPr txBox="1"/>
          <p:nvPr/>
        </p:nvSpPr>
        <p:spPr>
          <a:xfrm>
            <a:off x="3308349" y="4591417"/>
            <a:ext cx="55752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AEs in patients with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BRCA</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alterations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3C7C1DE-3980-CAF5-2A4E-19AB3E61F4CE}"/>
              </a:ext>
            </a:extLst>
          </p:cNvPr>
          <p:cNvSpPr txBox="1"/>
          <p:nvPr/>
        </p:nvSpPr>
        <p:spPr>
          <a:xfrm>
            <a:off x="9943171" y="6074734"/>
            <a:ext cx="25603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Mateo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JCO, 2023</a:t>
            </a:r>
          </a:p>
        </p:txBody>
      </p:sp>
      <p:grpSp>
        <p:nvGrpSpPr>
          <p:cNvPr id="5" name="Group 4">
            <a:extLst>
              <a:ext uri="{FF2B5EF4-FFF2-40B4-BE49-F238E27FC236}">
                <a16:creationId xmlns:a16="http://schemas.microsoft.com/office/drawing/2014/main" id="{620213CB-AEEF-C284-30E5-A13E0C379303}"/>
              </a:ext>
            </a:extLst>
          </p:cNvPr>
          <p:cNvGrpSpPr/>
          <p:nvPr/>
        </p:nvGrpSpPr>
        <p:grpSpPr>
          <a:xfrm>
            <a:off x="2138539" y="1329185"/>
            <a:ext cx="8340214" cy="2939789"/>
            <a:chOff x="191013" y="1880812"/>
            <a:chExt cx="6736752" cy="2682543"/>
          </a:xfrm>
        </p:grpSpPr>
        <p:pic>
          <p:nvPicPr>
            <p:cNvPr id="12" name="Picture 11">
              <a:extLst>
                <a:ext uri="{FF2B5EF4-FFF2-40B4-BE49-F238E27FC236}">
                  <a16:creationId xmlns:a16="http://schemas.microsoft.com/office/drawing/2014/main" id="{BFE5EDFA-241A-4CC9-EA1C-D3295C9C1E2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91013" y="1880812"/>
              <a:ext cx="6736752" cy="2682543"/>
            </a:xfrm>
            <a:prstGeom prst="rect">
              <a:avLst/>
            </a:prstGeom>
          </p:spPr>
        </p:pic>
        <p:cxnSp>
          <p:nvCxnSpPr>
            <p:cNvPr id="18" name="Straight Connector 17">
              <a:extLst>
                <a:ext uri="{FF2B5EF4-FFF2-40B4-BE49-F238E27FC236}">
                  <a16:creationId xmlns:a16="http://schemas.microsoft.com/office/drawing/2014/main" id="{594C1D02-5360-6225-82F0-F633B9FF740A}"/>
                </a:ext>
              </a:extLst>
            </p:cNvPr>
            <p:cNvCxnSpPr>
              <a:cxnSpLocks/>
            </p:cNvCxnSpPr>
            <p:nvPr/>
          </p:nvCxnSpPr>
          <p:spPr>
            <a:xfrm>
              <a:off x="257917" y="4208878"/>
              <a:ext cx="696686"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grpSp>
      <p:sp>
        <p:nvSpPr>
          <p:cNvPr id="13" name="TextBox 12">
            <a:extLst>
              <a:ext uri="{FF2B5EF4-FFF2-40B4-BE49-F238E27FC236}">
                <a16:creationId xmlns:a16="http://schemas.microsoft.com/office/drawing/2014/main" id="{4CDC477C-78DF-50E8-0018-0AE8A57045FF}"/>
              </a:ext>
            </a:extLst>
          </p:cNvPr>
          <p:cNvSpPr txBox="1"/>
          <p:nvPr/>
        </p:nvSpPr>
        <p:spPr>
          <a:xfrm>
            <a:off x="2602760" y="5429849"/>
            <a:ext cx="74117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cutoff date: March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Median follow-up 21.9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olaparib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group) and 21.0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(control group)</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763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898DD-7EC6-C177-57DF-32B6878330A1}"/>
              </a:ext>
            </a:extLst>
          </p:cNvPr>
          <p:cNvSpPr>
            <a:spLocks noGrp="1"/>
          </p:cNvSpPr>
          <p:nvPr>
            <p:ph type="title"/>
          </p:nvPr>
        </p:nvSpPr>
        <p:spPr/>
        <p:txBody>
          <a:bodyPr>
            <a:noAutofit/>
          </a:bodyPr>
          <a:lstStyle/>
          <a:p>
            <a:r>
              <a:rPr lang="en-US" dirty="0"/>
              <a:t>Long-term Data with Rucaparib (TRITON2): Efficacy</a:t>
            </a:r>
          </a:p>
        </p:txBody>
      </p:sp>
      <p:pic>
        <p:nvPicPr>
          <p:cNvPr id="5" name="Picture 4">
            <a:extLst>
              <a:ext uri="{FF2B5EF4-FFF2-40B4-BE49-F238E27FC236}">
                <a16:creationId xmlns:a16="http://schemas.microsoft.com/office/drawing/2014/main" id="{775C839C-77A7-E770-2681-25917C3EE2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4434" y="1140823"/>
            <a:ext cx="5981565" cy="4801346"/>
          </a:xfrm>
          <a:prstGeom prst="rect">
            <a:avLst/>
          </a:prstGeom>
        </p:spPr>
      </p:pic>
      <p:pic>
        <p:nvPicPr>
          <p:cNvPr id="7" name="Picture 6">
            <a:extLst>
              <a:ext uri="{FF2B5EF4-FFF2-40B4-BE49-F238E27FC236}">
                <a16:creationId xmlns:a16="http://schemas.microsoft.com/office/drawing/2014/main" id="{C75BA3FE-CA80-A3A3-E220-5C9D32FB85B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096000" y="1300142"/>
            <a:ext cx="6096000" cy="4425514"/>
          </a:xfrm>
          <a:prstGeom prst="rect">
            <a:avLst/>
          </a:prstGeom>
        </p:spPr>
      </p:pic>
      <p:sp>
        <p:nvSpPr>
          <p:cNvPr id="8" name="TextBox 7">
            <a:extLst>
              <a:ext uri="{FF2B5EF4-FFF2-40B4-BE49-F238E27FC236}">
                <a16:creationId xmlns:a16="http://schemas.microsoft.com/office/drawing/2014/main" id="{A836EBE7-8B73-896B-51A4-A301532D06AF}"/>
              </a:ext>
            </a:extLst>
          </p:cNvPr>
          <p:cNvSpPr txBox="1"/>
          <p:nvPr/>
        </p:nvSpPr>
        <p:spPr>
          <a:xfrm>
            <a:off x="10040983" y="6154132"/>
            <a:ext cx="24819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Abida</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et 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EU,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1B3485-0A91-649E-DA3E-07A8BEDC84EB}"/>
              </a:ext>
            </a:extLst>
          </p:cNvPr>
          <p:cNvSpPr txBox="1"/>
          <p:nvPr/>
        </p:nvSpPr>
        <p:spPr>
          <a:xfrm>
            <a:off x="960120" y="6054613"/>
            <a:ext cx="972007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Median follow-up 23.7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BRCA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group) and 25.8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(non-</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BRCA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group)</a:t>
            </a:r>
          </a:p>
        </p:txBody>
      </p:sp>
      <p:sp>
        <p:nvSpPr>
          <p:cNvPr id="9" name="TextBox 8">
            <a:extLst>
              <a:ext uri="{FF2B5EF4-FFF2-40B4-BE49-F238E27FC236}">
                <a16:creationId xmlns:a16="http://schemas.microsoft.com/office/drawing/2014/main" id="{4BAB12A3-D016-E2C1-0DA8-6471B9E650BD}"/>
              </a:ext>
            </a:extLst>
          </p:cNvPr>
          <p:cNvSpPr txBox="1"/>
          <p:nvPr/>
        </p:nvSpPr>
        <p:spPr>
          <a:xfrm>
            <a:off x="2643550" y="5572837"/>
            <a:ext cx="621792" cy="369332"/>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rPFS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9AA2AB7-FF7A-28E6-436F-A65AE362A73B}"/>
              </a:ext>
            </a:extLst>
          </p:cNvPr>
          <p:cNvSpPr txBox="1"/>
          <p:nvPr/>
        </p:nvSpPr>
        <p:spPr>
          <a:xfrm>
            <a:off x="8625115" y="5572837"/>
            <a:ext cx="621792" cy="369332"/>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OS</a:t>
            </a:r>
          </a:p>
        </p:txBody>
      </p:sp>
      <p:cxnSp>
        <p:nvCxnSpPr>
          <p:cNvPr id="14" name="Straight Connector 13">
            <a:extLst>
              <a:ext uri="{FF2B5EF4-FFF2-40B4-BE49-F238E27FC236}">
                <a16:creationId xmlns:a16="http://schemas.microsoft.com/office/drawing/2014/main" id="{A4434270-0783-4EDE-B4F1-F4C43F6E4602}"/>
              </a:ext>
            </a:extLst>
          </p:cNvPr>
          <p:cNvCxnSpPr>
            <a:cxnSpLocks/>
          </p:cNvCxnSpPr>
          <p:nvPr/>
        </p:nvCxnSpPr>
        <p:spPr>
          <a:xfrm>
            <a:off x="4801514" y="1945134"/>
            <a:ext cx="319126"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69830542-02C7-9808-3F08-88313AA6B53E}"/>
              </a:ext>
            </a:extLst>
          </p:cNvPr>
          <p:cNvCxnSpPr>
            <a:cxnSpLocks/>
          </p:cNvCxnSpPr>
          <p:nvPr/>
        </p:nvCxnSpPr>
        <p:spPr>
          <a:xfrm>
            <a:off x="11025530" y="2024382"/>
            <a:ext cx="276454"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9331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898DD-7EC6-C177-57DF-32B6878330A1}"/>
              </a:ext>
            </a:extLst>
          </p:cNvPr>
          <p:cNvSpPr>
            <a:spLocks noGrp="1"/>
          </p:cNvSpPr>
          <p:nvPr>
            <p:ph type="title"/>
          </p:nvPr>
        </p:nvSpPr>
        <p:spPr/>
        <p:txBody>
          <a:bodyPr>
            <a:normAutofit/>
          </a:bodyPr>
          <a:lstStyle/>
          <a:p>
            <a:r>
              <a:rPr lang="en-US" sz="3600" dirty="0"/>
              <a:t>Long-term Data with Rucaparib (TRITON2): Safety</a:t>
            </a:r>
            <a:endParaRPr lang="en-US" dirty="0"/>
          </a:p>
        </p:txBody>
      </p:sp>
      <p:sp>
        <p:nvSpPr>
          <p:cNvPr id="4" name="TextBox 3">
            <a:extLst>
              <a:ext uri="{FF2B5EF4-FFF2-40B4-BE49-F238E27FC236}">
                <a16:creationId xmlns:a16="http://schemas.microsoft.com/office/drawing/2014/main" id="{34395B5E-B858-D27C-C04D-A9299EDC2876}"/>
              </a:ext>
            </a:extLst>
          </p:cNvPr>
          <p:cNvSpPr txBox="1"/>
          <p:nvPr/>
        </p:nvSpPr>
        <p:spPr>
          <a:xfrm>
            <a:off x="10023566" y="6154132"/>
            <a:ext cx="24819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Abida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EU,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C0D9218-8F8C-7F86-20C6-AA23750A43B4}"/>
              </a:ext>
            </a:extLst>
          </p:cNvPr>
          <p:cNvPicPr>
            <a:picLocks noChangeAspect="1"/>
          </p:cNvPicPr>
          <p:nvPr/>
        </p:nvPicPr>
        <p:blipFill>
          <a:blip r:embed="rId3"/>
          <a:stretch>
            <a:fillRect/>
          </a:stretch>
        </p:blipFill>
        <p:spPr>
          <a:xfrm>
            <a:off x="3280368" y="958008"/>
            <a:ext cx="6065625" cy="5342318"/>
          </a:xfrm>
          <a:prstGeom prst="rect">
            <a:avLst/>
          </a:prstGeom>
        </p:spPr>
      </p:pic>
      <p:cxnSp>
        <p:nvCxnSpPr>
          <p:cNvPr id="7" name="Straight Connector 6">
            <a:extLst>
              <a:ext uri="{FF2B5EF4-FFF2-40B4-BE49-F238E27FC236}">
                <a16:creationId xmlns:a16="http://schemas.microsoft.com/office/drawing/2014/main" id="{39364722-8DD3-C8C0-233C-4AF99190A150}"/>
              </a:ext>
            </a:extLst>
          </p:cNvPr>
          <p:cNvCxnSpPr>
            <a:cxnSpLocks/>
          </p:cNvCxnSpPr>
          <p:nvPr/>
        </p:nvCxnSpPr>
        <p:spPr>
          <a:xfrm>
            <a:off x="3713378" y="3069155"/>
            <a:ext cx="2382622"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485BCABA-976C-6F84-3AE2-32CBF4DEE19F}"/>
              </a:ext>
            </a:extLst>
          </p:cNvPr>
          <p:cNvCxnSpPr>
            <a:cxnSpLocks/>
          </p:cNvCxnSpPr>
          <p:nvPr/>
        </p:nvCxnSpPr>
        <p:spPr>
          <a:xfrm>
            <a:off x="3713378" y="2674536"/>
            <a:ext cx="133906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D02ABA90-30B8-FDA9-91B6-1CAB1526CDD1}"/>
              </a:ext>
            </a:extLst>
          </p:cNvPr>
          <p:cNvCxnSpPr>
            <a:cxnSpLocks/>
          </p:cNvCxnSpPr>
          <p:nvPr/>
        </p:nvCxnSpPr>
        <p:spPr>
          <a:xfrm>
            <a:off x="3713378" y="2859534"/>
            <a:ext cx="493065"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427013AA-EECD-4ADB-C8D4-922C688D01E0}"/>
              </a:ext>
            </a:extLst>
          </p:cNvPr>
          <p:cNvSpPr txBox="1"/>
          <p:nvPr/>
        </p:nvSpPr>
        <p:spPr>
          <a:xfrm>
            <a:off x="3590391" y="6081394"/>
            <a:ext cx="693938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Median follow-up 23.7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BRCA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group) and 25.8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(non-</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BRCA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group)</a:t>
            </a:r>
          </a:p>
        </p:txBody>
      </p:sp>
    </p:spTree>
    <p:extLst>
      <p:ext uri="{BB962C8B-B14F-4D97-AF65-F5344CB8AC3E}">
        <p14:creationId xmlns:p14="http://schemas.microsoft.com/office/powerpoint/2010/main" val="3637619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a:t>Neil Love, MD — Disclosures</a:t>
            </a:r>
            <a:endParaRPr lang="en-US" dirty="0"/>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970519"/>
            <a:ext cx="11057028" cy="4799013"/>
          </a:xfrm>
        </p:spPr>
        <p:txBody>
          <a:bodyPr/>
          <a:lstStyle/>
          <a:p>
            <a:pPr marL="98425" indent="0">
              <a:lnSpc>
                <a:spcPct val="100000"/>
              </a:lnSpc>
              <a:buNone/>
            </a:pPr>
            <a:r>
              <a:rPr lang="en-US" sz="1850" dirty="0"/>
              <a:t>Dr Love</a:t>
            </a:r>
            <a:r>
              <a:rPr lang="en-US" sz="1850" b="0" dirty="0"/>
              <a:t> </a:t>
            </a:r>
            <a:r>
              <a:rPr lang="en-US" sz="1850" b="0" i="0" u="none" strike="noStrike" dirty="0">
                <a:solidFill>
                  <a:schemeClr val="tx1"/>
                </a:solidFill>
                <a:effectLst/>
                <a:latin typeface="Calibri" panose="020F0502020204030204" pitchFamily="34" charset="0"/>
              </a:rPr>
              <a:t>is president and CEO of Research To Practice. Research To Practice receives funds in the form of educational grants to develop CME activities from the following companies: AbbVie Inc, Adaptive Biotechnologies Corporation, ADC Therapeutics, Agios Pharmaceuticals Inc, Alexion Pharmaceuticals, Amgen Inc, Array BioPharma Inc, a subsidiary of Pfizer Inc, Astellas, AstraZeneca Pharmaceuticals LP, Aveo Pharmaceuticals, Bayer HealthCare Pharmaceuticals, </a:t>
            </a:r>
            <a:r>
              <a:rPr lang="en-US" sz="1850" b="0" i="0" u="none" strike="noStrike" dirty="0" err="1">
                <a:solidFill>
                  <a:schemeClr val="tx1"/>
                </a:solidFill>
                <a:effectLst/>
                <a:latin typeface="Calibri" panose="020F0502020204030204" pitchFamily="34" charset="0"/>
              </a:rPr>
              <a:t>BeiGene</a:t>
            </a:r>
            <a:r>
              <a:rPr lang="en-US" sz="1850" b="0" i="0" u="none" strike="noStrike" dirty="0">
                <a:solidFill>
                  <a:schemeClr val="tx1"/>
                </a:solidFill>
                <a:effectLst/>
                <a:latin typeface="Calibri" panose="020F0502020204030204" pitchFamily="34" charset="0"/>
              </a:rPr>
              <a:t> Ltd, </a:t>
            </a:r>
            <a:r>
              <a:rPr lang="en-US" sz="1850" b="0" i="0" u="none" strike="noStrike" dirty="0" err="1">
                <a:solidFill>
                  <a:schemeClr val="tx1"/>
                </a:solidFill>
                <a:effectLst/>
                <a:latin typeface="Calibri" panose="020F0502020204030204" pitchFamily="34" charset="0"/>
              </a:rPr>
              <a:t>BeyondSpring</a:t>
            </a:r>
            <a:r>
              <a:rPr lang="en-US" sz="1850" b="0" i="0" u="none" strike="noStrike" dirty="0">
                <a:solidFill>
                  <a:schemeClr val="tx1"/>
                </a:solidFill>
                <a:effectLst/>
                <a:latin typeface="Calibri" panose="020F0502020204030204" pitchFamily="34" charset="0"/>
              </a:rPr>
              <a:t> Pharmaceuticals Inc, Blueprint Medicines, Boehringer Ingelheim Pharmaceuticals Inc, Bristol Myers Squibb, Celgene Corporation, Clovis Oncology, </a:t>
            </a:r>
            <a:r>
              <a:rPr lang="en-US" sz="1850" b="0" i="0" u="none" strike="noStrike" dirty="0" err="1">
                <a:solidFill>
                  <a:schemeClr val="tx1"/>
                </a:solidFill>
                <a:effectLst/>
                <a:latin typeface="Calibri" panose="020F0502020204030204" pitchFamily="34" charset="0"/>
              </a:rPr>
              <a:t>Coherus</a:t>
            </a:r>
            <a:r>
              <a:rPr lang="en-US" sz="1850" b="0" i="0" u="none" strike="noStrike" dirty="0">
                <a:solidFill>
                  <a:schemeClr val="tx1"/>
                </a:solidFill>
                <a:effectLst/>
                <a:latin typeface="Calibri" panose="020F0502020204030204" pitchFamily="34" charset="0"/>
              </a:rPr>
              <a:t> </a:t>
            </a:r>
            <a:r>
              <a:rPr lang="en-US" sz="1850" b="0" i="0" u="none" strike="noStrike" dirty="0" err="1">
                <a:solidFill>
                  <a:schemeClr val="tx1"/>
                </a:solidFill>
                <a:effectLst/>
                <a:latin typeface="Calibri" panose="020F0502020204030204" pitchFamily="34" charset="0"/>
              </a:rPr>
              <a:t>BioSciences</a:t>
            </a:r>
            <a:r>
              <a:rPr lang="en-US" sz="1850" b="0" i="0" u="none" strike="noStrike" dirty="0">
                <a:solidFill>
                  <a:schemeClr val="tx1"/>
                </a:solidFill>
                <a:effectLst/>
                <a:latin typeface="Calibri" panose="020F0502020204030204" pitchFamily="34" charset="0"/>
              </a:rPr>
              <a:t>, CTI Biopharma, a </a:t>
            </a:r>
            <a:r>
              <a:rPr lang="en-US" sz="1850" b="0" i="0" u="none" strike="noStrike" dirty="0" err="1">
                <a:solidFill>
                  <a:schemeClr val="tx1"/>
                </a:solidFill>
                <a:effectLst/>
                <a:latin typeface="Calibri" panose="020F0502020204030204" pitchFamily="34" charset="0"/>
              </a:rPr>
              <a:t>Sobi</a:t>
            </a:r>
            <a:r>
              <a:rPr lang="en-US" sz="1850" b="0" i="0" u="none" strike="noStrike" dirty="0">
                <a:solidFill>
                  <a:schemeClr val="tx1"/>
                </a:solidFill>
                <a:effectLst/>
                <a:latin typeface="Calibri" panose="020F0502020204030204" pitchFamily="34" charset="0"/>
              </a:rPr>
              <a:t> company, Daiichi Sankyo Inc, Eisai Inc, Elevation Oncology Inc, EMD Serono Inc, </a:t>
            </a:r>
            <a:r>
              <a:rPr lang="en-US" sz="1850" b="0" i="0" u="none" strike="noStrike" dirty="0" err="1">
                <a:solidFill>
                  <a:schemeClr val="tx1"/>
                </a:solidFill>
                <a:effectLst/>
                <a:latin typeface="Calibri" panose="020F0502020204030204" pitchFamily="34" charset="0"/>
              </a:rPr>
              <a:t>Epizyme</a:t>
            </a:r>
            <a:r>
              <a:rPr lang="en-US" sz="1850" b="0" i="0" u="none" strike="noStrike" dirty="0">
                <a:solidFill>
                  <a:schemeClr val="tx1"/>
                </a:solidFill>
                <a:effectLst/>
                <a:latin typeface="Calibri" panose="020F0502020204030204" pitchFamily="34" charset="0"/>
              </a:rPr>
              <a:t> Inc, Exact Sciences Corporation, </a:t>
            </a:r>
            <a:r>
              <a:rPr lang="en-US" sz="1850" b="0" i="0" u="none" strike="noStrike" dirty="0" err="1">
                <a:solidFill>
                  <a:schemeClr val="tx1"/>
                </a:solidFill>
                <a:effectLst/>
                <a:latin typeface="Calibri" panose="020F0502020204030204" pitchFamily="34" charset="0"/>
              </a:rPr>
              <a:t>Exelixis</a:t>
            </a:r>
            <a:r>
              <a:rPr lang="en-US" sz="1850" b="0" i="0" u="none" strike="noStrike" dirty="0">
                <a:solidFill>
                  <a:schemeClr val="tx1"/>
                </a:solidFill>
                <a:effectLst/>
                <a:latin typeface="Calibri" panose="020F0502020204030204" pitchFamily="34" charset="0"/>
              </a:rPr>
              <a:t> Inc, Five Prime Therapeutics Inc, Foundation Medicine, G1 Therapeutics Inc, Genentech, a member of the Roche Group, Genmab US Inc, Gilead Sciences Inc, Grail Inc, GSK, Halozyme Inc, </a:t>
            </a:r>
            <a:r>
              <a:rPr lang="en-US" sz="1850" b="0" i="0" u="none" strike="noStrike" dirty="0" err="1">
                <a:solidFill>
                  <a:schemeClr val="tx1"/>
                </a:solidFill>
                <a:effectLst/>
                <a:latin typeface="Calibri" panose="020F0502020204030204" pitchFamily="34" charset="0"/>
              </a:rPr>
              <a:t>Helsinn</a:t>
            </a:r>
            <a:r>
              <a:rPr lang="en-US" sz="1850" b="0" i="0" u="none" strike="noStrike" dirty="0">
                <a:solidFill>
                  <a:schemeClr val="tx1"/>
                </a:solidFill>
                <a:effectLst/>
                <a:latin typeface="Calibri" panose="020F0502020204030204" pitchFamily="34" charset="0"/>
              </a:rPr>
              <a:t> Healthcare SA, </a:t>
            </a:r>
            <a:r>
              <a:rPr lang="en-US" sz="1850" b="0" i="0" u="none" strike="noStrike" dirty="0" err="1">
                <a:solidFill>
                  <a:schemeClr val="tx1"/>
                </a:solidFill>
                <a:effectLst/>
                <a:latin typeface="Calibri" panose="020F0502020204030204" pitchFamily="34" charset="0"/>
              </a:rPr>
              <a:t>ImmunoGen</a:t>
            </a:r>
            <a:r>
              <a:rPr lang="en-US" sz="1850" b="0" i="0" u="none" strike="noStrike" dirty="0">
                <a:solidFill>
                  <a:schemeClr val="tx1"/>
                </a:solidFill>
                <a:effectLst/>
                <a:latin typeface="Calibri" panose="020F0502020204030204" pitchFamily="34" charset="0"/>
              </a:rPr>
              <a:t> Inc, Incyte Corporation, Ipsen Biopharmaceuticals Inc, Janssen Biotech Inc, administered by Janssen Scientific Affairs LLC, Jazz Pharmaceuticals Inc, </a:t>
            </a:r>
            <a:r>
              <a:rPr lang="en-US" sz="1850" b="0" i="0" u="none" strike="noStrike" dirty="0" err="1">
                <a:solidFill>
                  <a:schemeClr val="tx1"/>
                </a:solidFill>
                <a:effectLst/>
                <a:latin typeface="Calibri" panose="020F0502020204030204" pitchFamily="34" charset="0"/>
              </a:rPr>
              <a:t>Karyopharm</a:t>
            </a:r>
            <a:r>
              <a:rPr lang="en-US" sz="1850" b="0" i="0" u="none" strike="noStrike" dirty="0">
                <a:solidFill>
                  <a:schemeClr val="tx1"/>
                </a:solidFill>
                <a:effectLst/>
                <a:latin typeface="Calibri" panose="020F0502020204030204" pitchFamily="34" charset="0"/>
              </a:rPr>
              <a:t> Therapeutics, Kite, A Gilead Company, Kronos Bio Inc, Legend Biotech, Lilly, </a:t>
            </a:r>
            <a:r>
              <a:rPr lang="en-US" sz="1850" b="0" i="0" u="none" strike="noStrike" dirty="0" err="1">
                <a:solidFill>
                  <a:schemeClr val="tx1"/>
                </a:solidFill>
                <a:effectLst/>
                <a:latin typeface="Calibri" panose="020F0502020204030204" pitchFamily="34" charset="0"/>
              </a:rPr>
              <a:t>Loxo</a:t>
            </a:r>
            <a:r>
              <a:rPr lang="en-US" sz="1850" b="0" i="0" u="none" strike="noStrike" dirty="0">
                <a:solidFill>
                  <a:schemeClr val="tx1"/>
                </a:solidFill>
                <a:effectLst/>
                <a:latin typeface="Calibri" panose="020F0502020204030204" pitchFamily="34" charset="0"/>
              </a:rPr>
              <a:t> Oncology Inc, a wholly owned subsidiary of Eli Lilly &amp; Company, MEI Pharma Inc, Merck, </a:t>
            </a:r>
            <a:r>
              <a:rPr lang="en-US" sz="1850" b="0" i="0" u="none" strike="noStrike" dirty="0" err="1">
                <a:solidFill>
                  <a:schemeClr val="tx1"/>
                </a:solidFill>
                <a:effectLst/>
                <a:latin typeface="Calibri" panose="020F0502020204030204" pitchFamily="34" charset="0"/>
              </a:rPr>
              <a:t>Mersana</a:t>
            </a:r>
            <a:r>
              <a:rPr lang="en-US" sz="1850" b="0" i="0" u="none" strike="noStrike" dirty="0">
                <a:solidFill>
                  <a:schemeClr val="tx1"/>
                </a:solidFill>
                <a:effectLst/>
                <a:latin typeface="Calibri" panose="020F0502020204030204" pitchFamily="34" charset="0"/>
              </a:rPr>
              <a:t> Therapeutics Inc, </a:t>
            </a:r>
            <a:r>
              <a:rPr lang="en-US" sz="1850" b="0" i="0" u="none" strike="noStrike" dirty="0" err="1">
                <a:solidFill>
                  <a:schemeClr val="tx1"/>
                </a:solidFill>
                <a:effectLst/>
                <a:latin typeface="Calibri" panose="020F0502020204030204" pitchFamily="34" charset="0"/>
              </a:rPr>
              <a:t>Mirati</a:t>
            </a:r>
            <a:r>
              <a:rPr lang="en-US" sz="1850" b="0" i="0" u="none" strike="noStrike" dirty="0">
                <a:solidFill>
                  <a:schemeClr val="tx1"/>
                </a:solidFill>
                <a:effectLst/>
                <a:latin typeface="Calibri" panose="020F0502020204030204" pitchFamily="34" charset="0"/>
              </a:rPr>
              <a:t> Therapeutics Inc, Mural Oncology Inc, </a:t>
            </a:r>
            <a:r>
              <a:rPr lang="en-US" sz="1850" b="0" i="0" u="none" strike="noStrike" dirty="0" err="1">
                <a:solidFill>
                  <a:schemeClr val="tx1"/>
                </a:solidFill>
                <a:effectLst/>
                <a:latin typeface="Calibri" panose="020F0502020204030204" pitchFamily="34" charset="0"/>
              </a:rPr>
              <a:t>Natera</a:t>
            </a:r>
            <a:r>
              <a:rPr lang="en-US" sz="1850" b="0" i="0" u="none" strike="noStrike" dirty="0">
                <a:solidFill>
                  <a:schemeClr val="tx1"/>
                </a:solidFill>
                <a:effectLst/>
                <a:latin typeface="Calibri" panose="020F0502020204030204" pitchFamily="34" charset="0"/>
              </a:rPr>
              <a:t> Inc, Novartis, Novartis Pharmaceuticals Corporation on behalf of Advanced Accelerator Applications, </a:t>
            </a:r>
            <a:r>
              <a:rPr lang="en-US" sz="1850" b="0" i="0" u="none" strike="noStrike" dirty="0" err="1">
                <a:solidFill>
                  <a:schemeClr val="tx1"/>
                </a:solidFill>
                <a:effectLst/>
                <a:latin typeface="Calibri" panose="020F0502020204030204" pitchFamily="34" charset="0"/>
              </a:rPr>
              <a:t>Novocure</a:t>
            </a:r>
            <a:r>
              <a:rPr lang="en-US" sz="1850" b="0" i="0" u="none" strike="noStrike" dirty="0">
                <a:solidFill>
                  <a:schemeClr val="tx1"/>
                </a:solidFill>
                <a:effectLst/>
                <a:latin typeface="Calibri" panose="020F0502020204030204" pitchFamily="34" charset="0"/>
              </a:rPr>
              <a:t> Inc, </a:t>
            </a:r>
            <a:r>
              <a:rPr lang="en-US" sz="1850" b="0" i="0" u="none" strike="noStrike" dirty="0" err="1">
                <a:solidFill>
                  <a:schemeClr val="tx1"/>
                </a:solidFill>
                <a:effectLst/>
                <a:latin typeface="Calibri" panose="020F0502020204030204" pitchFamily="34" charset="0"/>
              </a:rPr>
              <a:t>Oncopeptides</a:t>
            </a:r>
            <a:r>
              <a:rPr lang="en-US" sz="1850" b="0" i="0" u="none" strike="noStrike" dirty="0">
                <a:solidFill>
                  <a:schemeClr val="tx1"/>
                </a:solidFill>
                <a:effectLst/>
                <a:latin typeface="Calibri" panose="020F0502020204030204" pitchFamily="34" charset="0"/>
              </a:rPr>
              <a:t>, Pfizer Inc, Pharmacyclics LLC, an AbbVie Company, Puma Biotechnology Inc, Regeneron Pharmaceuticals Inc, R-Pharm US, Sanofi, </a:t>
            </a:r>
            <a:r>
              <a:rPr lang="en-US" sz="1850" b="0" i="0" u="none" strike="noStrike" dirty="0" err="1">
                <a:solidFill>
                  <a:schemeClr val="tx1"/>
                </a:solidFill>
                <a:effectLst/>
                <a:latin typeface="Calibri" panose="020F0502020204030204" pitchFamily="34" charset="0"/>
              </a:rPr>
              <a:t>Seagen</a:t>
            </a:r>
            <a:r>
              <a:rPr lang="en-US" sz="1850" b="0" i="0" u="none" strike="noStrike" dirty="0">
                <a:solidFill>
                  <a:schemeClr val="tx1"/>
                </a:solidFill>
                <a:effectLst/>
                <a:latin typeface="Calibri" panose="020F0502020204030204" pitchFamily="34" charset="0"/>
              </a:rPr>
              <a:t> Inc, </a:t>
            </a:r>
            <a:r>
              <a:rPr lang="en-US" sz="1850" b="0" i="0" u="none" strike="noStrike" dirty="0" err="1">
                <a:solidFill>
                  <a:schemeClr val="tx1"/>
                </a:solidFill>
                <a:effectLst/>
                <a:latin typeface="Calibri" panose="020F0502020204030204" pitchFamily="34" charset="0"/>
              </a:rPr>
              <a:t>Servier</a:t>
            </a:r>
            <a:r>
              <a:rPr lang="en-US" sz="1850" b="0" i="0" u="none" strike="noStrike" dirty="0">
                <a:solidFill>
                  <a:schemeClr val="tx1"/>
                </a:solidFill>
                <a:effectLst/>
                <a:latin typeface="Calibri" panose="020F0502020204030204" pitchFamily="34" charset="0"/>
              </a:rPr>
              <a:t> Pharmaceuticals LLC, </a:t>
            </a:r>
            <a:r>
              <a:rPr lang="en-US" sz="1850" b="0" i="0" u="none" strike="noStrike" dirty="0" err="1">
                <a:solidFill>
                  <a:schemeClr val="tx1"/>
                </a:solidFill>
                <a:effectLst/>
                <a:latin typeface="Calibri" panose="020F0502020204030204" pitchFamily="34" charset="0"/>
              </a:rPr>
              <a:t>SpringWorks</a:t>
            </a:r>
            <a:r>
              <a:rPr lang="en-US" sz="1850" b="0" i="0" u="none" strike="noStrike" dirty="0">
                <a:solidFill>
                  <a:schemeClr val="tx1"/>
                </a:solidFill>
                <a:effectLst/>
                <a:latin typeface="Calibri" panose="020F0502020204030204" pitchFamily="34" charset="0"/>
              </a:rPr>
              <a:t> Therapeutics Inc, </a:t>
            </a:r>
            <a:r>
              <a:rPr lang="en-US" sz="1850" b="0" i="0" u="none" strike="noStrike" dirty="0" err="1">
                <a:solidFill>
                  <a:schemeClr val="tx1"/>
                </a:solidFill>
                <a:effectLst/>
                <a:latin typeface="Calibri" panose="020F0502020204030204" pitchFamily="34" charset="0"/>
              </a:rPr>
              <a:t>Stemline</a:t>
            </a:r>
            <a:r>
              <a:rPr lang="en-US" sz="1850" b="0" i="0" u="none" strike="noStrike" dirty="0">
                <a:solidFill>
                  <a:schemeClr val="tx1"/>
                </a:solidFill>
                <a:effectLst/>
                <a:latin typeface="Calibri" panose="020F0502020204030204" pitchFamily="34" charset="0"/>
              </a:rPr>
              <a:t> Therapeutics Inc, Sumitomo Dainippon Pharma Oncology Inc, </a:t>
            </a:r>
            <a:r>
              <a:rPr lang="en-US" sz="1850" b="0" i="0" u="none" strike="noStrike" dirty="0" err="1">
                <a:solidFill>
                  <a:schemeClr val="tx1"/>
                </a:solidFill>
                <a:effectLst/>
                <a:latin typeface="Calibri" panose="020F0502020204030204" pitchFamily="34" charset="0"/>
              </a:rPr>
              <a:t>Syndax</a:t>
            </a:r>
            <a:r>
              <a:rPr lang="en-US" sz="1850" b="0" i="0" u="none" strike="noStrike" dirty="0">
                <a:solidFill>
                  <a:schemeClr val="tx1"/>
                </a:solidFill>
                <a:effectLst/>
                <a:latin typeface="Calibri" panose="020F0502020204030204" pitchFamily="34" charset="0"/>
              </a:rPr>
              <a:t> Pharmaceuticals, Taiho Oncology Inc, Takeda Pharmaceuticals USA Inc, </a:t>
            </a:r>
            <a:r>
              <a:rPr lang="en-US" sz="1850" b="0" i="0" u="none" strike="noStrike" dirty="0" err="1">
                <a:solidFill>
                  <a:schemeClr val="tx1"/>
                </a:solidFill>
                <a:effectLst/>
                <a:latin typeface="Calibri" panose="020F0502020204030204" pitchFamily="34" charset="0"/>
              </a:rPr>
              <a:t>TerSera</a:t>
            </a:r>
            <a:r>
              <a:rPr lang="en-US" sz="1850" b="0" i="0" u="none" strike="noStrike" dirty="0">
                <a:solidFill>
                  <a:schemeClr val="tx1"/>
                </a:solidFill>
                <a:effectLst/>
                <a:latin typeface="Calibri" panose="020F0502020204030204" pitchFamily="34" charset="0"/>
              </a:rPr>
              <a:t> Therapeutics LLC, </a:t>
            </a:r>
            <a:r>
              <a:rPr lang="en-US" sz="1850" b="0" i="0" u="none" strike="noStrike" dirty="0" err="1">
                <a:solidFill>
                  <a:schemeClr val="tx1"/>
                </a:solidFill>
                <a:effectLst/>
                <a:latin typeface="Calibri" panose="020F0502020204030204" pitchFamily="34" charset="0"/>
              </a:rPr>
              <a:t>Tesaro</a:t>
            </a:r>
            <a:r>
              <a:rPr lang="en-US" sz="1850" b="0" i="0" u="none" strike="noStrike" dirty="0">
                <a:solidFill>
                  <a:schemeClr val="tx1"/>
                </a:solidFill>
                <a:effectLst/>
                <a:latin typeface="Calibri" panose="020F0502020204030204" pitchFamily="34" charset="0"/>
              </a:rPr>
              <a:t>, A GSK Company, TG Therapeutics Inc, Turning Point Therapeutics Inc, </a:t>
            </a:r>
            <a:r>
              <a:rPr lang="en-US" sz="1850" b="0" i="0" u="none" strike="noStrike" dirty="0" err="1">
                <a:solidFill>
                  <a:schemeClr val="tx1"/>
                </a:solidFill>
                <a:effectLst/>
                <a:latin typeface="Calibri" panose="020F0502020204030204" pitchFamily="34" charset="0"/>
              </a:rPr>
              <a:t>Verastem</a:t>
            </a:r>
            <a:r>
              <a:rPr lang="en-US" sz="1850" b="0" i="0" u="none" strike="noStrike" dirty="0">
                <a:solidFill>
                  <a:schemeClr val="tx1"/>
                </a:solidFill>
                <a:effectLst/>
                <a:latin typeface="Calibri" panose="020F0502020204030204" pitchFamily="34" charset="0"/>
              </a:rPr>
              <a:t> Inc, and </a:t>
            </a:r>
            <a:r>
              <a:rPr lang="en-US" sz="1850" b="0" i="0" u="none" strike="noStrike" dirty="0" err="1">
                <a:solidFill>
                  <a:schemeClr val="tx1"/>
                </a:solidFill>
                <a:effectLst/>
                <a:latin typeface="Calibri" panose="020F0502020204030204" pitchFamily="34" charset="0"/>
              </a:rPr>
              <a:t>Zymeworks</a:t>
            </a:r>
            <a:r>
              <a:rPr lang="en-US" sz="1850" b="0" i="0" u="none" strike="noStrike" dirty="0">
                <a:solidFill>
                  <a:schemeClr val="tx1"/>
                </a:solidFill>
                <a:effectLst/>
                <a:latin typeface="Calibri" panose="020F0502020204030204" pitchFamily="34" charset="0"/>
              </a:rPr>
              <a:t> Inc.</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221A-A89E-1168-D889-3CC5B4E5E869}"/>
              </a:ext>
            </a:extLst>
          </p:cNvPr>
          <p:cNvSpPr>
            <a:spLocks noGrp="1"/>
          </p:cNvSpPr>
          <p:nvPr>
            <p:ph type="title"/>
          </p:nvPr>
        </p:nvSpPr>
        <p:spPr/>
        <p:txBody>
          <a:bodyPr/>
          <a:lstStyle/>
          <a:p>
            <a:r>
              <a:rPr lang="en-US" sz="3200" dirty="0"/>
              <a:t>Long-term Data with Talazoparib (TALAPRO-1): Safety</a:t>
            </a:r>
          </a:p>
        </p:txBody>
      </p:sp>
      <p:pic>
        <p:nvPicPr>
          <p:cNvPr id="6" name="Content Placeholder 5">
            <a:extLst>
              <a:ext uri="{FF2B5EF4-FFF2-40B4-BE49-F238E27FC236}">
                <a16:creationId xmlns:a16="http://schemas.microsoft.com/office/drawing/2014/main" id="{E3AE3CE1-4802-1735-D3DD-C0D872C5A4BF}"/>
              </a:ext>
            </a:extLst>
          </p:cNvPr>
          <p:cNvPicPr>
            <a:picLocks noGrp="1" noChangeAspect="1"/>
          </p:cNvPicPr>
          <p:nvPr>
            <p:ph idx="1"/>
          </p:nvPr>
        </p:nvPicPr>
        <p:blipFill>
          <a:blip r:embed="rId3"/>
          <a:stretch>
            <a:fillRect/>
          </a:stretch>
        </p:blipFill>
        <p:spPr>
          <a:xfrm>
            <a:off x="185928" y="950935"/>
            <a:ext cx="5108448" cy="2449104"/>
          </a:xfrm>
        </p:spPr>
      </p:pic>
      <p:pic>
        <p:nvPicPr>
          <p:cNvPr id="8" name="Picture 7">
            <a:extLst>
              <a:ext uri="{FF2B5EF4-FFF2-40B4-BE49-F238E27FC236}">
                <a16:creationId xmlns:a16="http://schemas.microsoft.com/office/drawing/2014/main" id="{36407DE6-6977-15F6-3FB7-77E7085549D0}"/>
              </a:ext>
            </a:extLst>
          </p:cNvPr>
          <p:cNvPicPr>
            <a:picLocks noChangeAspect="1"/>
          </p:cNvPicPr>
          <p:nvPr/>
        </p:nvPicPr>
        <p:blipFill>
          <a:blip r:embed="rId4"/>
          <a:stretch>
            <a:fillRect/>
          </a:stretch>
        </p:blipFill>
        <p:spPr>
          <a:xfrm>
            <a:off x="6707450" y="950935"/>
            <a:ext cx="5484550" cy="2584934"/>
          </a:xfrm>
          <a:prstGeom prst="rect">
            <a:avLst/>
          </a:prstGeom>
        </p:spPr>
      </p:pic>
      <p:pic>
        <p:nvPicPr>
          <p:cNvPr id="10" name="Picture 9">
            <a:extLst>
              <a:ext uri="{FF2B5EF4-FFF2-40B4-BE49-F238E27FC236}">
                <a16:creationId xmlns:a16="http://schemas.microsoft.com/office/drawing/2014/main" id="{9FF00927-CF1A-269C-F285-21C7D3C887CF}"/>
              </a:ext>
            </a:extLst>
          </p:cNvPr>
          <p:cNvPicPr>
            <a:picLocks noChangeAspect="1"/>
          </p:cNvPicPr>
          <p:nvPr/>
        </p:nvPicPr>
        <p:blipFill>
          <a:blip r:embed="rId5"/>
          <a:stretch>
            <a:fillRect/>
          </a:stretch>
        </p:blipFill>
        <p:spPr>
          <a:xfrm>
            <a:off x="3343655" y="3429000"/>
            <a:ext cx="5175505" cy="2969034"/>
          </a:xfrm>
          <a:prstGeom prst="rect">
            <a:avLst/>
          </a:prstGeom>
        </p:spPr>
      </p:pic>
      <p:sp>
        <p:nvSpPr>
          <p:cNvPr id="11" name="TextBox 10">
            <a:extLst>
              <a:ext uri="{FF2B5EF4-FFF2-40B4-BE49-F238E27FC236}">
                <a16:creationId xmlns:a16="http://schemas.microsoft.com/office/drawing/2014/main" id="{FB45C33C-5830-1AE7-2181-9801EDB0C1D2}"/>
              </a:ext>
            </a:extLst>
          </p:cNvPr>
          <p:cNvSpPr txBox="1"/>
          <p:nvPr/>
        </p:nvSpPr>
        <p:spPr>
          <a:xfrm>
            <a:off x="9509762" y="6094281"/>
            <a:ext cx="23957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Mehra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Oncologist, 2022</a:t>
            </a:r>
          </a:p>
        </p:txBody>
      </p:sp>
      <p:sp>
        <p:nvSpPr>
          <p:cNvPr id="12" name="TextBox 11">
            <a:extLst>
              <a:ext uri="{FF2B5EF4-FFF2-40B4-BE49-F238E27FC236}">
                <a16:creationId xmlns:a16="http://schemas.microsoft.com/office/drawing/2014/main" id="{637ECB5C-678D-74F5-C697-964407D21709}"/>
              </a:ext>
            </a:extLst>
          </p:cNvPr>
          <p:cNvSpPr txBox="1"/>
          <p:nvPr/>
        </p:nvSpPr>
        <p:spPr>
          <a:xfrm>
            <a:off x="420624" y="5704137"/>
            <a:ext cx="3538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Data cutoff date: September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highlight>
                  <a:srgbClr val="FFFFFF"/>
                </a:highlight>
                <a:uLnTx/>
                <a:uFillTx/>
                <a:latin typeface="Calibri" panose="020F0502020204030204"/>
                <a:ea typeface="+mn-ea"/>
                <a:cs typeface="+mn-cs"/>
              </a:rPr>
              <a:t>Median follow-up: 16.1 </a:t>
            </a:r>
            <a:r>
              <a:rPr kumimoji="0" lang="en-US" sz="1600" b="0" i="0" u="none" strike="noStrike" kern="1200" cap="none" spc="0" normalizeH="0" baseline="0" noProof="0" dirty="0" err="1">
                <a:ln>
                  <a:noFill/>
                </a:ln>
                <a:solidFill>
                  <a:prstClr val="black"/>
                </a:solidFill>
                <a:effectLst/>
                <a:highlight>
                  <a:srgbClr val="FFFFFF"/>
                </a:highlight>
                <a:uLnTx/>
                <a:uFillTx/>
                <a:latin typeface="Calibri" panose="020F0502020204030204"/>
                <a:ea typeface="+mn-ea"/>
                <a:cs typeface="+mn-cs"/>
              </a:rPr>
              <a:t>mo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6930F914-7F3C-64B0-8C24-B60309B79BFF}"/>
              </a:ext>
            </a:extLst>
          </p:cNvPr>
          <p:cNvCxnSpPr>
            <a:cxnSpLocks/>
          </p:cNvCxnSpPr>
          <p:nvPr/>
        </p:nvCxnSpPr>
        <p:spPr>
          <a:xfrm>
            <a:off x="7891272" y="1952160"/>
            <a:ext cx="384048"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B780F3F7-1206-6413-5029-DA2A6F6A58D3}"/>
              </a:ext>
            </a:extLst>
          </p:cNvPr>
          <p:cNvCxnSpPr>
            <a:cxnSpLocks/>
          </p:cNvCxnSpPr>
          <p:nvPr/>
        </p:nvCxnSpPr>
        <p:spPr>
          <a:xfrm>
            <a:off x="4221480" y="3988224"/>
            <a:ext cx="384048"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5A859F9F-9F1D-0E86-23FB-A0DB0E1FB4D3}"/>
              </a:ext>
            </a:extLst>
          </p:cNvPr>
          <p:cNvCxnSpPr>
            <a:cxnSpLocks/>
          </p:cNvCxnSpPr>
          <p:nvPr/>
        </p:nvCxnSpPr>
        <p:spPr>
          <a:xfrm>
            <a:off x="4142232" y="4417992"/>
            <a:ext cx="463296"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6CAE85D6-4DFF-2C70-D8C1-58D93B273016}"/>
              </a:ext>
            </a:extLst>
          </p:cNvPr>
          <p:cNvCxnSpPr>
            <a:cxnSpLocks/>
          </p:cNvCxnSpPr>
          <p:nvPr/>
        </p:nvCxnSpPr>
        <p:spPr>
          <a:xfrm>
            <a:off x="3675888" y="4204632"/>
            <a:ext cx="92964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7185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BC81-6560-698A-5751-0E06B1A9589E}"/>
              </a:ext>
            </a:extLst>
          </p:cNvPr>
          <p:cNvSpPr>
            <a:spLocks noGrp="1"/>
          </p:cNvSpPr>
          <p:nvPr>
            <p:ph type="title"/>
          </p:nvPr>
        </p:nvSpPr>
        <p:spPr/>
        <p:txBody>
          <a:bodyPr/>
          <a:lstStyle/>
          <a:p>
            <a:r>
              <a:rPr lang="en-US" dirty="0"/>
              <a:t>Learning Objectives</a:t>
            </a:r>
          </a:p>
        </p:txBody>
      </p:sp>
      <p:sp>
        <p:nvSpPr>
          <p:cNvPr id="5" name="Rectangle 1">
            <a:extLst>
              <a:ext uri="{FF2B5EF4-FFF2-40B4-BE49-F238E27FC236}">
                <a16:creationId xmlns:a16="http://schemas.microsoft.com/office/drawing/2014/main" id="{55BA8779-A4A3-0580-81E7-9382E7DA8160}"/>
              </a:ext>
            </a:extLst>
          </p:cNvPr>
          <p:cNvSpPr>
            <a:spLocks noGrp="1" noChangeArrowheads="1"/>
          </p:cNvSpPr>
          <p:nvPr>
            <p:ph idx="1"/>
          </p:nvPr>
        </p:nvSpPr>
        <p:spPr bwMode="auto">
          <a:xfrm>
            <a:off x="389441" y="990141"/>
            <a:ext cx="10819333"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US" altLang="en-US" sz="2800" i="0" u="none" strike="noStrike" cap="none" normalizeH="0" baseline="0" dirty="0">
                <a:ln>
                  <a:noFill/>
                </a:ln>
                <a:solidFill>
                  <a:schemeClr val="tx1"/>
                </a:solidFill>
                <a:effectLst/>
                <a:ea typeface="Times New Roman" panose="02020603050405020304" pitchFamily="18" charset="0"/>
              </a:rPr>
              <a:t>Incidence of </a:t>
            </a:r>
            <a:r>
              <a:rPr kumimoji="0" lang="en-US" altLang="en-US" sz="2800" i="1" u="none" strike="noStrike" cap="none" normalizeH="0" baseline="0" dirty="0">
                <a:ln>
                  <a:noFill/>
                </a:ln>
                <a:solidFill>
                  <a:schemeClr val="tx1"/>
                </a:solidFill>
                <a:effectLst/>
                <a:ea typeface="Times New Roman" panose="02020603050405020304" pitchFamily="18" charset="0"/>
              </a:rPr>
              <a:t>BRCA1/2</a:t>
            </a:r>
            <a:r>
              <a:rPr kumimoji="0" lang="en-US" altLang="en-US" sz="2800" i="0" u="none" strike="noStrike" cap="none" normalizeH="0" baseline="0" dirty="0">
                <a:ln>
                  <a:noFill/>
                </a:ln>
                <a:solidFill>
                  <a:schemeClr val="tx1"/>
                </a:solidFill>
                <a:effectLst/>
                <a:ea typeface="Times New Roman" panose="02020603050405020304" pitchFamily="18" charset="0"/>
              </a:rPr>
              <a:t> and other HRR abnormalities in patients with prostate cancer</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Calibri" panose="020F0502020204030204" pitchFamily="34" charset="0"/>
            </a:endParaRP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ea typeface="Times New Roman" panose="02020603050405020304" pitchFamily="18" charset="0"/>
              </a:rPr>
              <a:t>Long-term data with PARPi monotherapy in patients with mCRPC</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pPr>
            <a:r>
              <a:rPr kumimoji="0" lang="en-US" altLang="en-US" sz="2800" b="1" i="0" u="none" strike="noStrike" cap="none" normalizeH="0" baseline="0" dirty="0">
                <a:ln>
                  <a:noFill/>
                </a:ln>
                <a:solidFill>
                  <a:schemeClr val="tx1"/>
                </a:solidFill>
                <a:effectLst/>
                <a:ea typeface="Times New Roman" panose="02020603050405020304" pitchFamily="18" charset="0"/>
              </a:rPr>
              <a:t>Biologic rationale for combining PARP inhibitors with ARPIs in patients with prostate cancer</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Calibri" panose="020F0502020204030204" pitchFamily="34" charset="0"/>
            </a:endParaRPr>
          </a:p>
          <a:p>
            <a:pPr eaLnBrk="0" fontAlgn="base" hangingPunct="0">
              <a:lnSpc>
                <a:spcPct val="100000"/>
              </a:lnSpc>
              <a:spcBef>
                <a:spcPct val="0"/>
              </a:spcBef>
              <a:spcAft>
                <a:spcPct val="0"/>
              </a:spcAft>
            </a:pPr>
            <a:r>
              <a:rPr lang="en-US" altLang="en-US" sz="2800" dirty="0">
                <a:ea typeface="Times New Roman" panose="02020603050405020304" pitchFamily="18" charset="0"/>
              </a:rPr>
              <a:t>Key e</a:t>
            </a:r>
            <a:r>
              <a:rPr kumimoji="0" lang="en-US" altLang="en-US" sz="2800" b="0" i="0" u="none" strike="noStrike" cap="none" normalizeH="0" baseline="0" dirty="0">
                <a:ln>
                  <a:noFill/>
                </a:ln>
                <a:solidFill>
                  <a:schemeClr val="tx1"/>
                </a:solidFill>
                <a:effectLst/>
                <a:ea typeface="Times New Roman" panose="02020603050405020304" pitchFamily="18" charset="0"/>
              </a:rPr>
              <a:t>fficacy and safety results from phase 3 studies combining </a:t>
            </a:r>
            <a:r>
              <a:rPr kumimoji="0" lang="en-US" altLang="en-US" sz="2800" b="0" i="0" u="none" strike="noStrike" cap="none" normalizeH="0" baseline="0" dirty="0" err="1">
                <a:ln>
                  <a:noFill/>
                </a:ln>
                <a:solidFill>
                  <a:schemeClr val="tx1"/>
                </a:solidFill>
                <a:effectLst/>
                <a:ea typeface="Times New Roman" panose="02020603050405020304" pitchFamily="18" charset="0"/>
              </a:rPr>
              <a:t>PARPi</a:t>
            </a:r>
            <a:r>
              <a:rPr kumimoji="0" lang="en-US" altLang="en-US" sz="2800" b="0" i="0" u="none" strike="noStrike" cap="none" normalizeH="0" baseline="0" dirty="0">
                <a:ln>
                  <a:noFill/>
                </a:ln>
                <a:solidFill>
                  <a:schemeClr val="tx1"/>
                </a:solidFill>
                <a:effectLst/>
                <a:ea typeface="Times New Roman" panose="02020603050405020304" pitchFamily="18" charset="0"/>
              </a:rPr>
              <a:t> with ARPIs</a:t>
            </a:r>
            <a:endParaRPr lang="en-US" altLang="en-US" sz="2800"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32228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nSpc>
                <a:spcPct val="100000"/>
              </a:lnSpc>
              <a:spcBef>
                <a:spcPts val="0"/>
              </a:spcBef>
              <a:defRPr/>
            </a:pPr>
            <a:r>
              <a:rPr lang="en-GB" b="0" dirty="0">
                <a:latin typeface="DIN 2014"/>
              </a:rPr>
              <a:t>The rationale for combining </a:t>
            </a:r>
            <a:r>
              <a:rPr lang="en-GB" b="0" dirty="0" err="1">
                <a:latin typeface="DIN 2014"/>
              </a:rPr>
              <a:t>PARPi</a:t>
            </a:r>
            <a:r>
              <a:rPr lang="en-GB" b="0" dirty="0">
                <a:latin typeface="DIN 2014"/>
              </a:rPr>
              <a:t> with ARPI </a:t>
            </a:r>
          </a:p>
        </p:txBody>
      </p:sp>
      <p:grpSp>
        <p:nvGrpSpPr>
          <p:cNvPr id="3" name="Group 2">
            <a:extLst>
              <a:ext uri="{FF2B5EF4-FFF2-40B4-BE49-F238E27FC236}">
                <a16:creationId xmlns:a16="http://schemas.microsoft.com/office/drawing/2014/main" id="{DF07DE23-9401-DF89-84A4-FF3C9B5389F9}"/>
              </a:ext>
            </a:extLst>
          </p:cNvPr>
          <p:cNvGrpSpPr/>
          <p:nvPr/>
        </p:nvGrpSpPr>
        <p:grpSpPr>
          <a:xfrm>
            <a:off x="459946" y="1642838"/>
            <a:ext cx="5471128" cy="4297618"/>
            <a:chOff x="1611998" y="2391301"/>
            <a:chExt cx="4666867" cy="3858499"/>
          </a:xfrm>
        </p:grpSpPr>
        <p:sp>
          <p:nvSpPr>
            <p:cNvPr id="373" name="Rectangle 372">
              <a:extLst>
                <a:ext uri="{FF2B5EF4-FFF2-40B4-BE49-F238E27FC236}">
                  <a16:creationId xmlns:a16="http://schemas.microsoft.com/office/drawing/2014/main" id="{0F3372E9-8846-4FEC-BEE3-A61DF615D390}"/>
                </a:ext>
              </a:extLst>
            </p:cNvPr>
            <p:cNvSpPr/>
            <p:nvPr/>
          </p:nvSpPr>
          <p:spPr>
            <a:xfrm>
              <a:off x="1611998" y="2391301"/>
              <a:ext cx="2213291" cy="1024835"/>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ARPIs induce a phenotype resembling HRR deficiency</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4" name="Rectangle 373">
              <a:extLst>
                <a:ext uri="{FF2B5EF4-FFF2-40B4-BE49-F238E27FC236}">
                  <a16:creationId xmlns:a16="http://schemas.microsoft.com/office/drawing/2014/main" id="{7426848A-6F1F-4C3A-9723-26C4DED40F4D}"/>
                </a:ext>
              </a:extLst>
            </p:cNvPr>
            <p:cNvSpPr/>
            <p:nvPr/>
          </p:nvSpPr>
          <p:spPr>
            <a:xfrm>
              <a:off x="4065574" y="2428310"/>
              <a:ext cx="2213291" cy="1024835"/>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Suppressed AR function causes an upregulation of PARP</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5" name="Rectangle 374">
              <a:extLst>
                <a:ext uri="{FF2B5EF4-FFF2-40B4-BE49-F238E27FC236}">
                  <a16:creationId xmlns:a16="http://schemas.microsoft.com/office/drawing/2014/main" id="{D6F93DAB-9F95-4AA9-9D1A-5EB3B8DAF02C}"/>
                </a:ext>
              </a:extLst>
            </p:cNvPr>
            <p:cNvSpPr/>
            <p:nvPr/>
          </p:nvSpPr>
          <p:spPr>
            <a:xfrm>
              <a:off x="1619127" y="4715599"/>
              <a:ext cx="2220419" cy="843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PARP augments AR activity</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6" name="Rectangle 375">
              <a:extLst>
                <a:ext uri="{FF2B5EF4-FFF2-40B4-BE49-F238E27FC236}">
                  <a16:creationId xmlns:a16="http://schemas.microsoft.com/office/drawing/2014/main" id="{5723D984-83BB-4FBD-BE2E-528B17D4DF10}"/>
                </a:ext>
              </a:extLst>
            </p:cNvPr>
            <p:cNvSpPr/>
            <p:nvPr/>
          </p:nvSpPr>
          <p:spPr>
            <a:xfrm>
              <a:off x="4065574" y="4715599"/>
              <a:ext cx="2213291" cy="843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PARP inhibitors may attenuate resistance to ARPIs</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5" name="TextBox 4">
              <a:extLst>
                <a:ext uri="{FF2B5EF4-FFF2-40B4-BE49-F238E27FC236}">
                  <a16:creationId xmlns:a16="http://schemas.microsoft.com/office/drawing/2014/main" id="{F7D72706-ED07-42CF-A94F-B4DB10D26988}"/>
                </a:ext>
              </a:extLst>
            </p:cNvPr>
            <p:cNvSpPr txBox="1"/>
            <p:nvPr/>
          </p:nvSpPr>
          <p:spPr bwMode="gray">
            <a:xfrm>
              <a:off x="1860227" y="3840948"/>
              <a:ext cx="4258479" cy="582843"/>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ARPIs prime tumor cells</a:t>
              </a:r>
              <a:b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b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for PARP inhibition </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err="1">
                <a:ln>
                  <a:noFill/>
                </a:ln>
                <a:solidFill>
                  <a:srgbClr val="000000">
                    <a:lumMod val="65000"/>
                    <a:lumOff val="35000"/>
                  </a:srgbClr>
                </a:solidFill>
                <a:effectLst/>
                <a:uLnTx/>
                <a:uFillTx/>
                <a:latin typeface="DIN 2014"/>
                <a:ea typeface="+mn-ea"/>
                <a:cs typeface="+mn-cs"/>
              </a:endParaRPr>
            </a:p>
          </p:txBody>
        </p:sp>
        <p:sp>
          <p:nvSpPr>
            <p:cNvPr id="18" name="TextBox 17">
              <a:extLst>
                <a:ext uri="{FF2B5EF4-FFF2-40B4-BE49-F238E27FC236}">
                  <a16:creationId xmlns:a16="http://schemas.microsoft.com/office/drawing/2014/main" id="{2ADA30CD-5369-4A2A-8D95-53DB35E5F31D}"/>
                </a:ext>
              </a:extLst>
            </p:cNvPr>
            <p:cNvSpPr txBox="1"/>
            <p:nvPr/>
          </p:nvSpPr>
          <p:spPr bwMode="gray">
            <a:xfrm>
              <a:off x="2209641" y="5993450"/>
              <a:ext cx="3559652" cy="256350"/>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PARP inhibitors extend the benefits of ARPIs </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err="1">
                <a:ln>
                  <a:noFill/>
                </a:ln>
                <a:solidFill>
                  <a:srgbClr val="000000">
                    <a:lumMod val="65000"/>
                    <a:lumOff val="35000"/>
                  </a:srgbClr>
                </a:solidFill>
                <a:effectLst/>
                <a:uLnTx/>
                <a:uFillTx/>
                <a:latin typeface="DIN 2014"/>
                <a:ea typeface="+mn-ea"/>
                <a:cs typeface="+mn-cs"/>
              </a:endParaRPr>
            </a:p>
          </p:txBody>
        </p:sp>
        <p:sp>
          <p:nvSpPr>
            <p:cNvPr id="6" name="Left Brace 5">
              <a:extLst>
                <a:ext uri="{FF2B5EF4-FFF2-40B4-BE49-F238E27FC236}">
                  <a16:creationId xmlns:a16="http://schemas.microsoft.com/office/drawing/2014/main" id="{9E20E6BF-200E-4B37-AE0D-17C8A6C0A975}"/>
                </a:ext>
              </a:extLst>
            </p:cNvPr>
            <p:cNvSpPr/>
            <p:nvPr/>
          </p:nvSpPr>
          <p:spPr bwMode="gray">
            <a:xfrm rot="16200000">
              <a:off x="3837067" y="3738080"/>
              <a:ext cx="304800" cy="4156067"/>
            </a:xfrm>
            <a:prstGeom prst="leftBrace">
              <a:avLst>
                <a:gd name="adj1" fmla="val 78437"/>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IN 2014"/>
                <a:ea typeface="+mn-ea"/>
                <a:cs typeface="+mn-cs"/>
              </a:endParaRPr>
            </a:p>
          </p:txBody>
        </p:sp>
        <p:sp>
          <p:nvSpPr>
            <p:cNvPr id="20" name="Left Brace 19">
              <a:extLst>
                <a:ext uri="{FF2B5EF4-FFF2-40B4-BE49-F238E27FC236}">
                  <a16:creationId xmlns:a16="http://schemas.microsoft.com/office/drawing/2014/main" id="{B2E2DD0D-82E4-4DD1-91D6-9BA6B5D11AAD}"/>
                </a:ext>
              </a:extLst>
            </p:cNvPr>
            <p:cNvSpPr/>
            <p:nvPr/>
          </p:nvSpPr>
          <p:spPr bwMode="gray">
            <a:xfrm rot="16200000">
              <a:off x="3811465" y="1572442"/>
              <a:ext cx="304800" cy="4207274"/>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IN 2014"/>
                <a:ea typeface="+mn-ea"/>
                <a:cs typeface="+mn-cs"/>
              </a:endParaRPr>
            </a:p>
          </p:txBody>
        </p:sp>
      </p:grpSp>
      <p:sp>
        <p:nvSpPr>
          <p:cNvPr id="7" name="TextBox 6">
            <a:extLst>
              <a:ext uri="{FF2B5EF4-FFF2-40B4-BE49-F238E27FC236}">
                <a16:creationId xmlns:a16="http://schemas.microsoft.com/office/drawing/2014/main" id="{AA6071C0-4CC1-4BA1-3D96-33EC82202C79}"/>
              </a:ext>
            </a:extLst>
          </p:cNvPr>
          <p:cNvSpPr txBox="1"/>
          <p:nvPr/>
        </p:nvSpPr>
        <p:spPr>
          <a:xfrm>
            <a:off x="459945" y="1051651"/>
            <a:ext cx="11627667" cy="46819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57200"/>
              </a:solidFill>
              <a:effectLst/>
              <a:uLnTx/>
              <a:uFillTx/>
              <a:latin typeface="DIN 2014"/>
              <a:ea typeface="+mn-ea"/>
              <a:cs typeface="+mn-cs"/>
            </a:endParaRPr>
          </a:p>
        </p:txBody>
      </p:sp>
      <p:sp>
        <p:nvSpPr>
          <p:cNvPr id="13" name="Rectangle 1">
            <a:extLst>
              <a:ext uri="{FF2B5EF4-FFF2-40B4-BE49-F238E27FC236}">
                <a16:creationId xmlns:a16="http://schemas.microsoft.com/office/drawing/2014/main" id="{3D591D39-67C8-4EF4-95F7-6361D0E1F378}"/>
              </a:ext>
            </a:extLst>
          </p:cNvPr>
          <p:cNvSpPr>
            <a:spLocks noChangeArrowheads="1"/>
          </p:cNvSpPr>
          <p:nvPr/>
        </p:nvSpPr>
        <p:spPr bwMode="auto">
          <a:xfrm>
            <a:off x="5050006" y="5682706"/>
            <a:ext cx="7437269" cy="64633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5B616B"/>
              </a:solidFill>
              <a:effectLst/>
              <a:uLnTx/>
              <a:uFillTx/>
              <a:latin typeface="Calibri" panose="020F0502020204030204"/>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Bin Gui et al.</a:t>
            </a:r>
            <a:r>
              <a:rPr kumimoji="0" lang="en-US" altLang="en-US" sz="1400" b="0" i="1" u="none" strike="noStrike" kern="1200" cap="none" spc="0" normalizeH="0" baseline="0" noProof="0" dirty="0">
                <a:ln>
                  <a:noFill/>
                </a:ln>
                <a:solidFill>
                  <a:prstClr val="black"/>
                </a:solidFill>
                <a:effectLst/>
                <a:uLnTx/>
                <a:uFillTx/>
                <a:latin typeface="Calibri" panose="020F0502020204030204"/>
                <a:ea typeface="+mn-ea"/>
                <a:cs typeface="+mn-cs"/>
              </a:rPr>
              <a:t> PNAS</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 June,  DOI </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https://doi.org/10.1073/pnas.1908547116</a:t>
            </a: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srgbClr val="242424"/>
                </a:solidFill>
                <a:effectLst/>
                <a:uLnTx/>
                <a:uFillTx/>
                <a:latin typeface="Calibri" panose="020F0502020204030204"/>
                <a:ea typeface="+mn-ea"/>
                <a:cs typeface="+mn-cs"/>
              </a:rPr>
              <a:t>Agarwal N</a:t>
            </a:r>
            <a:r>
              <a:rPr kumimoji="0" lang="en-US" sz="1400" b="0" i="0" u="none" strike="noStrike" kern="1200" cap="none" spc="0" normalizeH="0" baseline="0" noProof="0" dirty="0">
                <a:ln>
                  <a:noFill/>
                </a:ln>
                <a:solidFill>
                  <a:srgbClr val="242424"/>
                </a:solidFill>
                <a:effectLst/>
                <a:uLnTx/>
                <a:uFillTx/>
                <a:latin typeface="Calibri" panose="020F0502020204030204"/>
                <a:ea typeface="+mn-ea"/>
                <a:cs typeface="+mn-cs"/>
              </a:rPr>
              <a:t> et al. </a:t>
            </a:r>
            <a:r>
              <a:rPr kumimoji="0" lang="en-US" sz="1400" b="0" i="1" u="none" strike="noStrike" kern="1200" cap="none" spc="0" normalizeH="0" baseline="0" noProof="0" dirty="0">
                <a:ln>
                  <a:noFill/>
                </a:ln>
                <a:solidFill>
                  <a:srgbClr val="242424"/>
                </a:solidFill>
                <a:effectLst/>
                <a:uLnTx/>
                <a:uFillTx/>
                <a:latin typeface="Calibri" panose="020F0502020204030204"/>
                <a:ea typeface="+mn-ea"/>
                <a:cs typeface="+mn-cs"/>
              </a:rPr>
              <a:t>European Journal of Cancer </a:t>
            </a:r>
            <a:r>
              <a:rPr kumimoji="0" lang="en-US" sz="1400" b="0" i="0" u="none" strike="noStrike" kern="1200" cap="none" spc="0" normalizeH="0" baseline="0" noProof="0" dirty="0">
                <a:ln>
                  <a:noFill/>
                </a:ln>
                <a:solidFill>
                  <a:srgbClr val="242424"/>
                </a:solidFill>
                <a:effectLst/>
                <a:uLnTx/>
                <a:uFillTx/>
                <a:latin typeface="Calibri" panose="020F0502020204030204"/>
                <a:ea typeface="+mn-ea"/>
                <a:cs typeface="+mn-cs"/>
              </a:rPr>
              <a:t>2023.</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a:extLst>
              <a:ext uri="{FF2B5EF4-FFF2-40B4-BE49-F238E27FC236}">
                <a16:creationId xmlns:a16="http://schemas.microsoft.com/office/drawing/2014/main" id="{18A380E9-EA8E-4632-9D0A-29F448646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709" y="1051651"/>
            <a:ext cx="6078291" cy="4603281"/>
          </a:xfrm>
          <a:prstGeom prst="rect">
            <a:avLst/>
          </a:prstGeom>
        </p:spPr>
      </p:pic>
    </p:spTree>
    <p:custDataLst>
      <p:tags r:id="rId1"/>
    </p:custDataLst>
    <p:extLst>
      <p:ext uri="{BB962C8B-B14F-4D97-AF65-F5344CB8AC3E}">
        <p14:creationId xmlns:p14="http://schemas.microsoft.com/office/powerpoint/2010/main" val="4275210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BC81-6560-698A-5751-0E06B1A9589E}"/>
              </a:ext>
            </a:extLst>
          </p:cNvPr>
          <p:cNvSpPr>
            <a:spLocks noGrp="1"/>
          </p:cNvSpPr>
          <p:nvPr>
            <p:ph type="title"/>
          </p:nvPr>
        </p:nvSpPr>
        <p:spPr/>
        <p:txBody>
          <a:bodyPr/>
          <a:lstStyle/>
          <a:p>
            <a:r>
              <a:rPr lang="en-US" dirty="0"/>
              <a:t>Learning Objectives</a:t>
            </a:r>
          </a:p>
        </p:txBody>
      </p:sp>
      <p:sp>
        <p:nvSpPr>
          <p:cNvPr id="5" name="Rectangle 1">
            <a:extLst>
              <a:ext uri="{FF2B5EF4-FFF2-40B4-BE49-F238E27FC236}">
                <a16:creationId xmlns:a16="http://schemas.microsoft.com/office/drawing/2014/main" id="{55BA8779-A4A3-0580-81E7-9382E7DA8160}"/>
              </a:ext>
            </a:extLst>
          </p:cNvPr>
          <p:cNvSpPr>
            <a:spLocks noGrp="1" noChangeArrowheads="1"/>
          </p:cNvSpPr>
          <p:nvPr>
            <p:ph idx="1"/>
          </p:nvPr>
        </p:nvSpPr>
        <p:spPr bwMode="auto">
          <a:xfrm>
            <a:off x="389441" y="990141"/>
            <a:ext cx="10819333"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US" altLang="en-US" sz="2800" i="0" u="none" strike="noStrike" cap="none" normalizeH="0" baseline="0" dirty="0">
                <a:ln>
                  <a:noFill/>
                </a:ln>
                <a:solidFill>
                  <a:schemeClr val="tx1"/>
                </a:solidFill>
                <a:effectLst/>
                <a:ea typeface="Times New Roman" panose="02020603050405020304" pitchFamily="18" charset="0"/>
              </a:rPr>
              <a:t>Incidence of </a:t>
            </a:r>
            <a:r>
              <a:rPr kumimoji="0" lang="en-US" altLang="en-US" sz="2800" i="1" u="none" strike="noStrike" cap="none" normalizeH="0" baseline="0" dirty="0">
                <a:ln>
                  <a:noFill/>
                </a:ln>
                <a:solidFill>
                  <a:schemeClr val="tx1"/>
                </a:solidFill>
                <a:effectLst/>
                <a:ea typeface="Times New Roman" panose="02020603050405020304" pitchFamily="18" charset="0"/>
              </a:rPr>
              <a:t>BRCA1/2</a:t>
            </a:r>
            <a:r>
              <a:rPr kumimoji="0" lang="en-US" altLang="en-US" sz="2800" i="0" u="none" strike="noStrike" cap="none" normalizeH="0" baseline="0" dirty="0">
                <a:ln>
                  <a:noFill/>
                </a:ln>
                <a:solidFill>
                  <a:schemeClr val="tx1"/>
                </a:solidFill>
                <a:effectLst/>
                <a:ea typeface="Times New Roman" panose="02020603050405020304" pitchFamily="18" charset="0"/>
              </a:rPr>
              <a:t> and other HRR abnormalities in patients with prostate cancer</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Calibri" panose="020F0502020204030204" pitchFamily="34" charset="0"/>
            </a:endParaRP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ea typeface="Times New Roman" panose="02020603050405020304" pitchFamily="18" charset="0"/>
              </a:rPr>
              <a:t>Long-term data with PARPi monotherapy in patients with mCRPC</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ea typeface="Times New Roman" panose="02020603050405020304" pitchFamily="18" charset="0"/>
              </a:rPr>
              <a:t>Biologic rationale for combining PARP inhibitors with ARPIs in patients with prostate cancer</a:t>
            </a:r>
          </a:p>
          <a:p>
            <a:pPr eaLnBrk="0" fontAlgn="base" hangingPunct="0">
              <a:lnSpc>
                <a:spcPct val="100000"/>
              </a:lnSpc>
              <a:spcBef>
                <a:spcPct val="0"/>
              </a:spcBef>
              <a:spcAft>
                <a:spcPct val="0"/>
              </a:spcAft>
            </a:pPr>
            <a:endParaRPr kumimoji="0" lang="en-US" altLang="en-US" sz="2800" b="0" i="0" u="none" strike="noStrike" cap="none" normalizeH="0" baseline="0" dirty="0">
              <a:ln>
                <a:noFill/>
              </a:ln>
              <a:solidFill>
                <a:schemeClr val="tx1"/>
              </a:solidFill>
              <a:effectLst/>
              <a:ea typeface="Calibri" panose="020F0502020204030204" pitchFamily="34" charset="0"/>
            </a:endParaRPr>
          </a:p>
          <a:p>
            <a:pPr eaLnBrk="0" fontAlgn="base" hangingPunct="0">
              <a:lnSpc>
                <a:spcPct val="100000"/>
              </a:lnSpc>
              <a:spcBef>
                <a:spcPct val="0"/>
              </a:spcBef>
              <a:spcAft>
                <a:spcPct val="0"/>
              </a:spcAft>
            </a:pPr>
            <a:r>
              <a:rPr lang="en-US" altLang="en-US" sz="2800" b="1" dirty="0">
                <a:ea typeface="Times New Roman" panose="02020603050405020304" pitchFamily="18" charset="0"/>
              </a:rPr>
              <a:t>Key e</a:t>
            </a:r>
            <a:r>
              <a:rPr kumimoji="0" lang="en-US" altLang="en-US" sz="2800" b="1" i="0" u="none" strike="noStrike" cap="none" normalizeH="0" baseline="0" dirty="0">
                <a:ln>
                  <a:noFill/>
                </a:ln>
                <a:solidFill>
                  <a:schemeClr val="tx1"/>
                </a:solidFill>
                <a:effectLst/>
                <a:ea typeface="Times New Roman" panose="02020603050405020304" pitchFamily="18" charset="0"/>
              </a:rPr>
              <a:t>fficacy and safety results from phase 3 studies combining </a:t>
            </a:r>
            <a:r>
              <a:rPr kumimoji="0" lang="en-US" altLang="en-US" sz="2800" b="1" i="0" u="none" strike="noStrike" cap="none" normalizeH="0" baseline="0" dirty="0" err="1">
                <a:ln>
                  <a:noFill/>
                </a:ln>
                <a:solidFill>
                  <a:schemeClr val="tx1"/>
                </a:solidFill>
                <a:effectLst/>
                <a:ea typeface="Times New Roman" panose="02020603050405020304" pitchFamily="18" charset="0"/>
              </a:rPr>
              <a:t>PARPi</a:t>
            </a:r>
            <a:r>
              <a:rPr kumimoji="0" lang="en-US" altLang="en-US" sz="2800" b="1" i="0" u="none" strike="noStrike" cap="none" normalizeH="0" baseline="0" dirty="0">
                <a:ln>
                  <a:noFill/>
                </a:ln>
                <a:solidFill>
                  <a:schemeClr val="tx1"/>
                </a:solidFill>
                <a:effectLst/>
                <a:ea typeface="Times New Roman" panose="02020603050405020304" pitchFamily="18" charset="0"/>
              </a:rPr>
              <a:t> with ARPIs</a:t>
            </a:r>
            <a:endParaRPr lang="en-US" altLang="en-US" sz="2800" b="1"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ea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34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AFC8893-C50E-40D5-AD89-2288E53F6190}"/>
              </a:ext>
            </a:extLst>
          </p:cNvPr>
          <p:cNvSpPr>
            <a:spLocks noGrp="1" noChangeArrowheads="1"/>
          </p:cNvSpPr>
          <p:nvPr>
            <p:ph type="title"/>
          </p:nvPr>
        </p:nvSpPr>
        <p:spPr>
          <a:xfrm>
            <a:off x="-655093" y="33341"/>
            <a:ext cx="13170090" cy="548216"/>
          </a:xfrm>
        </p:spPr>
        <p:txBody>
          <a:bodyPr vert="horz" lIns="97907" tIns="45720" rIns="97907" bIns="45720" rtlCol="0" anchor="t">
            <a:normAutofit fontScale="90000"/>
          </a:bodyPr>
          <a:lstStyle/>
          <a:p>
            <a:pPr defTabSz="914354">
              <a:defRPr/>
            </a:pPr>
            <a:r>
              <a:rPr lang="en-US" dirty="0"/>
              <a:t>Phase 3 trials of </a:t>
            </a:r>
            <a:r>
              <a:rPr lang="en-US" dirty="0" err="1"/>
              <a:t>PARPi</a:t>
            </a:r>
            <a:r>
              <a:rPr lang="en-US" dirty="0"/>
              <a:t> + AR pathway inhibitor</a:t>
            </a:r>
            <a:br>
              <a:rPr lang="en-US" dirty="0"/>
            </a:br>
            <a:r>
              <a:rPr lang="en-US" dirty="0"/>
              <a:t> in 1</a:t>
            </a:r>
            <a:r>
              <a:rPr lang="en-US" baseline="30000" dirty="0"/>
              <a:t>st</a:t>
            </a:r>
            <a:r>
              <a:rPr lang="en-US" dirty="0"/>
              <a:t> line mCRPC setting</a:t>
            </a:r>
            <a:br>
              <a:rPr lang="en-US" dirty="0"/>
            </a:br>
            <a:endParaRPr lang="en-US" altLang="en-US" dirty="0">
              <a:solidFill>
                <a:schemeClr val="accent6"/>
              </a:solidFill>
            </a:endParaRPr>
          </a:p>
        </p:txBody>
      </p:sp>
      <p:sp>
        <p:nvSpPr>
          <p:cNvPr id="4" name="Flowchart: Alternate Process 3">
            <a:extLst>
              <a:ext uri="{FF2B5EF4-FFF2-40B4-BE49-F238E27FC236}">
                <a16:creationId xmlns:a16="http://schemas.microsoft.com/office/drawing/2014/main" id="{B3962CDA-CADF-48E2-9AF4-7757697706C9}"/>
              </a:ext>
            </a:extLst>
          </p:cNvPr>
          <p:cNvSpPr/>
          <p:nvPr/>
        </p:nvSpPr>
        <p:spPr bwMode="auto">
          <a:xfrm>
            <a:off x="789518" y="1159140"/>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PROpel: Abiraterone + Olaparib </a:t>
            </a:r>
            <a:r>
              <a:rPr kumimoji="0" lang="en-US" sz="2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1</a:t>
            </a:r>
            <a:endParaRPr kumimoji="0" lang="en-US" sz="2200" b="1" i="0" u="none" strike="noStrike" kern="1200" cap="none" spc="0" normalizeH="0" baseline="0" noProof="0" dirty="0">
              <a:ln>
                <a:noFill/>
              </a:ln>
              <a:solidFill>
                <a:prstClr val="black"/>
              </a:solidFill>
              <a:effectLst/>
              <a:uLnTx/>
              <a:uFillTx/>
              <a:latin typeface="DIN 2014"/>
              <a:ea typeface="+mn-ea"/>
              <a:cs typeface="+mn-cs"/>
            </a:endParaRPr>
          </a:p>
        </p:txBody>
      </p:sp>
      <p:sp>
        <p:nvSpPr>
          <p:cNvPr id="9" name="TextBox 8">
            <a:extLst>
              <a:ext uri="{FF2B5EF4-FFF2-40B4-BE49-F238E27FC236}">
                <a16:creationId xmlns:a16="http://schemas.microsoft.com/office/drawing/2014/main" id="{A2343CE7-C11C-4EA1-8F03-366379148B9A}"/>
              </a:ext>
            </a:extLst>
          </p:cNvPr>
          <p:cNvSpPr txBox="1"/>
          <p:nvPr/>
        </p:nvSpPr>
        <p:spPr bwMode="gray">
          <a:xfrm>
            <a:off x="8838183" y="1428305"/>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Published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grpSp>
        <p:nvGrpSpPr>
          <p:cNvPr id="10" name="Group 9">
            <a:extLst>
              <a:ext uri="{FF2B5EF4-FFF2-40B4-BE49-F238E27FC236}">
                <a16:creationId xmlns:a16="http://schemas.microsoft.com/office/drawing/2014/main" id="{AE3590D7-E5FA-491A-8FBB-2F31C3FD378A}"/>
              </a:ext>
            </a:extLst>
          </p:cNvPr>
          <p:cNvGrpSpPr/>
          <p:nvPr/>
        </p:nvGrpSpPr>
        <p:grpSpPr>
          <a:xfrm>
            <a:off x="10462094" y="1220699"/>
            <a:ext cx="745988" cy="575018"/>
            <a:chOff x="10217439" y="1869878"/>
            <a:chExt cx="857028" cy="751048"/>
          </a:xfrm>
        </p:grpSpPr>
        <p:pic>
          <p:nvPicPr>
            <p:cNvPr id="11" name="Graphic 10" descr="Checkmark with solid fill">
              <a:extLst>
                <a:ext uri="{FF2B5EF4-FFF2-40B4-BE49-F238E27FC236}">
                  <a16:creationId xmlns:a16="http://schemas.microsoft.com/office/drawing/2014/main" id="{6F767C95-5E1D-4D65-8595-FE86CEC78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9" y="1869878"/>
              <a:ext cx="751048" cy="751048"/>
            </a:xfrm>
            <a:prstGeom prst="rect">
              <a:avLst/>
            </a:prstGeom>
          </p:spPr>
        </p:pic>
        <p:sp>
          <p:nvSpPr>
            <p:cNvPr id="12" name="Rectangle: Rounded Corners 11">
              <a:extLst>
                <a:ext uri="{FF2B5EF4-FFF2-40B4-BE49-F238E27FC236}">
                  <a16:creationId xmlns:a16="http://schemas.microsoft.com/office/drawing/2014/main" id="{FB45F441-68A2-4007-A7D5-6407A7DEBB32}"/>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13" name="Flowchart: Alternate Process 12">
            <a:extLst>
              <a:ext uri="{FF2B5EF4-FFF2-40B4-BE49-F238E27FC236}">
                <a16:creationId xmlns:a16="http://schemas.microsoft.com/office/drawing/2014/main" id="{C99D44B3-CA7A-4B64-B208-A6C229555F03}"/>
              </a:ext>
            </a:extLst>
          </p:cNvPr>
          <p:cNvSpPr/>
          <p:nvPr/>
        </p:nvSpPr>
        <p:spPr bwMode="auto">
          <a:xfrm>
            <a:off x="776814" y="2272561"/>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MAGNITUDE: Abiraterone + Niraparib</a:t>
            </a:r>
            <a:r>
              <a:rPr kumimoji="0" lang="en-US" sz="2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 2</a:t>
            </a:r>
            <a:endParaRPr kumimoji="0" lang="en-US" sz="2400" b="1" i="0" u="none" strike="noStrike" kern="1200" cap="none" spc="0" normalizeH="0" baseline="0" noProof="0" dirty="0">
              <a:ln>
                <a:noFill/>
              </a:ln>
              <a:solidFill>
                <a:prstClr val="black"/>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14" name="TextBox 13">
            <a:extLst>
              <a:ext uri="{FF2B5EF4-FFF2-40B4-BE49-F238E27FC236}">
                <a16:creationId xmlns:a16="http://schemas.microsoft.com/office/drawing/2014/main" id="{76A0698F-2487-4A8A-87E9-7768FDB785A2}"/>
              </a:ext>
            </a:extLst>
          </p:cNvPr>
          <p:cNvSpPr txBox="1"/>
          <p:nvPr/>
        </p:nvSpPr>
        <p:spPr bwMode="gray">
          <a:xfrm>
            <a:off x="8838184" y="2467313"/>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Published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grpSp>
        <p:nvGrpSpPr>
          <p:cNvPr id="15" name="Group 14">
            <a:extLst>
              <a:ext uri="{FF2B5EF4-FFF2-40B4-BE49-F238E27FC236}">
                <a16:creationId xmlns:a16="http://schemas.microsoft.com/office/drawing/2014/main" id="{46FCCE88-4DE7-40AD-98F1-B837CDDF3495}"/>
              </a:ext>
            </a:extLst>
          </p:cNvPr>
          <p:cNvGrpSpPr/>
          <p:nvPr/>
        </p:nvGrpSpPr>
        <p:grpSpPr>
          <a:xfrm>
            <a:off x="10462094" y="2376344"/>
            <a:ext cx="745986" cy="575018"/>
            <a:chOff x="10217439" y="1869878"/>
            <a:chExt cx="857026" cy="751048"/>
          </a:xfrm>
        </p:grpSpPr>
        <p:pic>
          <p:nvPicPr>
            <p:cNvPr id="16" name="Graphic 15" descr="Checkmark with solid fill">
              <a:extLst>
                <a:ext uri="{FF2B5EF4-FFF2-40B4-BE49-F238E27FC236}">
                  <a16:creationId xmlns:a16="http://schemas.microsoft.com/office/drawing/2014/main" id="{396A2551-C774-42D9-BC49-61D30C7841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17" name="Rectangle: Rounded Corners 16">
              <a:extLst>
                <a:ext uri="{FF2B5EF4-FFF2-40B4-BE49-F238E27FC236}">
                  <a16:creationId xmlns:a16="http://schemas.microsoft.com/office/drawing/2014/main" id="{C8F0DA02-4877-41F0-B749-05712FD0C09A}"/>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18" name="Flowchart: Alternate Process 17">
            <a:extLst>
              <a:ext uri="{FF2B5EF4-FFF2-40B4-BE49-F238E27FC236}">
                <a16:creationId xmlns:a16="http://schemas.microsoft.com/office/drawing/2014/main" id="{D09380A8-8D45-47B3-A6FF-BE057F60C7C4}"/>
              </a:ext>
            </a:extLst>
          </p:cNvPr>
          <p:cNvSpPr/>
          <p:nvPr/>
        </p:nvSpPr>
        <p:spPr bwMode="auto">
          <a:xfrm>
            <a:off x="776816" y="3316142"/>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TALAPRO-2: Enzalutamide + Talazoparib</a:t>
            </a:r>
            <a:r>
              <a:rPr kumimoji="0" lang="de-DE" sz="2400" b="1" i="0" u="none" strike="noStrike" kern="1200" cap="none" spc="0" normalizeH="0" baseline="30000" noProof="0" dirty="0">
                <a:ln>
                  <a:noFill/>
                </a:ln>
                <a:solidFill>
                  <a:prstClr val="black"/>
                </a:solidFill>
                <a:effectLst/>
                <a:uLnTx/>
                <a:uFillTx/>
                <a:latin typeface="DIN 2014"/>
                <a:ea typeface="+mn-ea"/>
                <a:cs typeface="+mn-cs"/>
              </a:rPr>
              <a:t>3</a:t>
            </a:r>
            <a:endParaRPr kumimoji="0" lang="en-US" sz="2400" b="1" i="0" u="none" strike="noStrike" kern="1200" cap="none" spc="0" normalizeH="0" baseline="0" noProof="0" dirty="0">
              <a:ln>
                <a:noFill/>
              </a:ln>
              <a:solidFill>
                <a:prstClr val="black"/>
              </a:solidFill>
              <a:effectLst/>
              <a:uLnTx/>
              <a:uFillTx/>
              <a:latin typeface="DIN 2014"/>
              <a:ea typeface="+mn-ea"/>
              <a:cs typeface="+mn-cs"/>
            </a:endParaRPr>
          </a:p>
        </p:txBody>
      </p:sp>
      <p:sp>
        <p:nvSpPr>
          <p:cNvPr id="23" name="Flowchart: Alternate Process 22">
            <a:extLst>
              <a:ext uri="{FF2B5EF4-FFF2-40B4-BE49-F238E27FC236}">
                <a16:creationId xmlns:a16="http://schemas.microsoft.com/office/drawing/2014/main" id="{B21EB97D-94E9-46C4-A1F6-4750DD0F60B5}"/>
              </a:ext>
            </a:extLst>
          </p:cNvPr>
          <p:cNvSpPr/>
          <p:nvPr/>
        </p:nvSpPr>
        <p:spPr bwMode="auto">
          <a:xfrm>
            <a:off x="789518" y="4394708"/>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CASPAR: Enzalutamide + Rucaparib                </a:t>
            </a:r>
            <a:r>
              <a:rPr kumimoji="0" lang="de-DE" sz="2400" b="0" i="0" u="none" strike="noStrike" kern="1200" cap="none" spc="0" normalizeH="0" baseline="0" noProof="0" dirty="0">
                <a:ln>
                  <a:noFill/>
                </a:ln>
                <a:solidFill>
                  <a:srgbClr val="4472C4"/>
                </a:solidFill>
                <a:effectLst/>
                <a:uLnTx/>
                <a:uFillTx/>
                <a:latin typeface="DIN 2014"/>
                <a:ea typeface="+mn-ea"/>
                <a:cs typeface="+mn-cs"/>
              </a:rPr>
              <a:t>Terminated </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19" name="TextBox 18">
            <a:extLst>
              <a:ext uri="{FF2B5EF4-FFF2-40B4-BE49-F238E27FC236}">
                <a16:creationId xmlns:a16="http://schemas.microsoft.com/office/drawing/2014/main" id="{97AECC67-D8AA-49AB-AD8E-92936EFD69E3}"/>
              </a:ext>
            </a:extLst>
          </p:cNvPr>
          <p:cNvSpPr txBox="1"/>
          <p:nvPr/>
        </p:nvSpPr>
        <p:spPr>
          <a:xfrm>
            <a:off x="776814" y="5468918"/>
            <a:ext cx="10175790" cy="9438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Clarke NW et al., NEJM Evidence. 2022 Aug 23</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Chi KN et al., JCO. 2022 Feb 20;40(6_suppl):12–12. Kim Chi, (2022 Genitourinary Cancers Symposium (ASCO GU). Abstract #12)</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3- Agarwal N et al., The Lancet. 2023 June 4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534E48F8-4771-4E44-84FF-5FF612334796}"/>
              </a:ext>
            </a:extLst>
          </p:cNvPr>
          <p:cNvGrpSpPr/>
          <p:nvPr/>
        </p:nvGrpSpPr>
        <p:grpSpPr>
          <a:xfrm>
            <a:off x="10451702" y="3412710"/>
            <a:ext cx="745986" cy="575018"/>
            <a:chOff x="10217439" y="1869878"/>
            <a:chExt cx="857026" cy="751048"/>
          </a:xfrm>
        </p:grpSpPr>
        <p:pic>
          <p:nvPicPr>
            <p:cNvPr id="22" name="Graphic 21" descr="Checkmark with solid fill">
              <a:extLst>
                <a:ext uri="{FF2B5EF4-FFF2-40B4-BE49-F238E27FC236}">
                  <a16:creationId xmlns:a16="http://schemas.microsoft.com/office/drawing/2014/main" id="{15FF40D1-E7D6-4041-B832-0AA0F218AC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24" name="Rectangle: Rounded Corners 23">
              <a:extLst>
                <a:ext uri="{FF2B5EF4-FFF2-40B4-BE49-F238E27FC236}">
                  <a16:creationId xmlns:a16="http://schemas.microsoft.com/office/drawing/2014/main" id="{3C2BB2A9-9256-48BE-AB9C-400F7295D6AC}"/>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2" name="TextBox 1">
            <a:extLst>
              <a:ext uri="{FF2B5EF4-FFF2-40B4-BE49-F238E27FC236}">
                <a16:creationId xmlns:a16="http://schemas.microsoft.com/office/drawing/2014/main" id="{8C7306C4-E6A2-C18C-CF75-881A18342DE6}"/>
              </a:ext>
            </a:extLst>
          </p:cNvPr>
          <p:cNvSpPr txBox="1"/>
          <p:nvPr/>
        </p:nvSpPr>
        <p:spPr bwMode="gray">
          <a:xfrm>
            <a:off x="8838182" y="3513072"/>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Published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pic>
        <p:nvPicPr>
          <p:cNvPr id="3" name="Picture 2" descr="A red and white sign&#10;&#10;Description automatically generated">
            <a:extLst>
              <a:ext uri="{FF2B5EF4-FFF2-40B4-BE49-F238E27FC236}">
                <a16:creationId xmlns:a16="http://schemas.microsoft.com/office/drawing/2014/main" id="{CE721B91-2A0B-49DB-1E8F-745A0540F96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515481" y="4447972"/>
            <a:ext cx="661800" cy="661800"/>
          </a:xfrm>
          <a:prstGeom prst="rect">
            <a:avLst/>
          </a:prstGeom>
        </p:spPr>
      </p:pic>
      <p:sp>
        <p:nvSpPr>
          <p:cNvPr id="5" name="TextBox 4">
            <a:extLst>
              <a:ext uri="{FF2B5EF4-FFF2-40B4-BE49-F238E27FC236}">
                <a16:creationId xmlns:a16="http://schemas.microsoft.com/office/drawing/2014/main" id="{161BDBD4-9654-611F-FFFC-8D7AAA83DEBB}"/>
              </a:ext>
            </a:extLst>
          </p:cNvPr>
          <p:cNvSpPr txBox="1"/>
          <p:nvPr/>
        </p:nvSpPr>
        <p:spPr>
          <a:xfrm>
            <a:off x="11177281" y="10175545"/>
            <a:ext cx="51073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B"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en.m.wikipedia.org/wiki/File:Stop.svg"/>
              </a:rPr>
              <a:t>This Photo</a:t>
            </a:r>
            <a:r>
              <a:rPr kumimoji="0" lang="en-LB"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LB" sz="900" b="0" i="0" u="none" strike="noStrike" kern="1200" cap="none" spc="0" normalizeH="0" baseline="0" noProof="0">
                <a:ln>
                  <a:noFill/>
                </a:ln>
                <a:solidFill>
                  <a:prstClr val="black"/>
                </a:solidFill>
                <a:effectLst/>
                <a:uLnTx/>
                <a:uFillTx/>
                <a:latin typeface="Calibri" panose="020F0502020204030204"/>
                <a:ea typeface="+mn-ea"/>
                <a:cs typeface="+mn-cs"/>
                <a:hlinkClick r:id="rId7" tooltip="https://creativecommons.org/licenses/by-sa/3.0/"/>
              </a:rPr>
              <a:t>CC BY-SA</a:t>
            </a:r>
            <a:endParaRPr kumimoji="0" lang="en-L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33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5FD0086-509B-48F8-AC67-B2191A3DA565}"/>
              </a:ext>
            </a:extLst>
          </p:cNvPr>
          <p:cNvSpPr>
            <a:spLocks noGrp="1"/>
          </p:cNvSpPr>
          <p:nvPr>
            <p:ph type="title"/>
          </p:nvPr>
        </p:nvSpPr>
        <p:spPr>
          <a:xfrm>
            <a:off x="0" y="1"/>
            <a:ext cx="12192000" cy="873759"/>
          </a:xfrm>
        </p:spPr>
        <p:txBody>
          <a:bodyPr/>
          <a:lstStyle/>
          <a:p>
            <a:r>
              <a:rPr lang="en-LB" dirty="0"/>
              <a:t>Phase 3 PARPi </a:t>
            </a:r>
            <a:r>
              <a:rPr lang="en-LB"/>
              <a:t>+ </a:t>
            </a:r>
            <a:r>
              <a:rPr lang="en-US" dirty="0"/>
              <a:t>ARPI</a:t>
            </a:r>
            <a:r>
              <a:rPr lang="en-LB"/>
              <a:t> </a:t>
            </a:r>
            <a:r>
              <a:rPr lang="en-LB" dirty="0"/>
              <a:t>Trials Design</a:t>
            </a:r>
            <a:endParaRPr lang="en-US" dirty="0"/>
          </a:p>
        </p:txBody>
      </p:sp>
      <p:sp>
        <p:nvSpPr>
          <p:cNvPr id="4" name="Slide Number Placeholder 3">
            <a:extLst>
              <a:ext uri="{FF2B5EF4-FFF2-40B4-BE49-F238E27FC236}">
                <a16:creationId xmlns:a16="http://schemas.microsoft.com/office/drawing/2014/main" id="{561DEA73-76A6-D982-A30F-37156475FC30}"/>
              </a:ext>
            </a:extLst>
          </p:cNvPr>
          <p:cNvSpPr>
            <a:spLocks/>
          </p:cNvSpPr>
          <p:nvPr/>
        </p:nvSpPr>
        <p:spPr>
          <a:xfrm>
            <a:off x="7934510" y="5893476"/>
            <a:ext cx="2129853" cy="283487"/>
          </a:xfrm>
          <a:prstGeom prst="rect">
            <a:avLst/>
          </a:prstGeom>
        </p:spPr>
        <p:txBody>
          <a:bodyPr/>
          <a:lstStyle/>
          <a:p>
            <a:pPr marL="0" marR="0" lvl="0" indent="0" algn="l" defTabSz="704088" rtl="0" eaLnBrk="1" fontAlgn="auto" latinLnBrk="0" hangingPunct="1">
              <a:lnSpc>
                <a:spcPct val="100000"/>
              </a:lnSpc>
              <a:spcBef>
                <a:spcPts val="0"/>
              </a:spcBef>
              <a:spcAft>
                <a:spcPts val="600"/>
              </a:spcAft>
              <a:buClrTx/>
              <a:buSzTx/>
              <a:buFontTx/>
              <a:buNone/>
              <a:tabLst/>
              <a:defRPr/>
            </a:pPr>
            <a:fld id="{3C0BBE5E-8DF2-4E42-80A3-157BCE5E8B54}" type="slidenum">
              <a:rPr kumimoji="0" lang="en-US" sz="1386"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704088" rtl="0" eaLnBrk="1" fontAlgn="auto" latinLnBrk="0" hangingPunct="1">
                <a:lnSpc>
                  <a:spcPct val="100000"/>
                </a:lnSpc>
                <a:spcBef>
                  <a:spcPts val="0"/>
                </a:spcBef>
                <a:spcAft>
                  <a:spcPts val="600"/>
                </a:spcAft>
                <a:buClrTx/>
                <a:buSzTx/>
                <a:buFontTx/>
                <a:buNone/>
                <a:tabLst/>
                <a:defRPr/>
              </a:pPr>
              <a:t>85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F8B506C-A44D-615D-60C5-2D046B8C044E}"/>
              </a:ext>
            </a:extLst>
          </p:cNvPr>
          <p:cNvPicPr>
            <a:picLocks noChangeAspect="1"/>
          </p:cNvPicPr>
          <p:nvPr/>
        </p:nvPicPr>
        <p:blipFill>
          <a:blip r:embed="rId3"/>
          <a:stretch>
            <a:fillRect/>
          </a:stretch>
        </p:blipFill>
        <p:spPr>
          <a:xfrm>
            <a:off x="71487" y="970383"/>
            <a:ext cx="6137709" cy="2619754"/>
          </a:xfrm>
          <a:prstGeom prst="rect">
            <a:avLst/>
          </a:prstGeom>
        </p:spPr>
      </p:pic>
      <p:pic>
        <p:nvPicPr>
          <p:cNvPr id="6" name="Picture 5">
            <a:extLst>
              <a:ext uri="{FF2B5EF4-FFF2-40B4-BE49-F238E27FC236}">
                <a16:creationId xmlns:a16="http://schemas.microsoft.com/office/drawing/2014/main" id="{262B95FA-513D-BA8D-97BC-29FD0FA28089}"/>
              </a:ext>
            </a:extLst>
          </p:cNvPr>
          <p:cNvPicPr>
            <a:picLocks noChangeAspect="1"/>
          </p:cNvPicPr>
          <p:nvPr/>
        </p:nvPicPr>
        <p:blipFill>
          <a:blip r:embed="rId4"/>
          <a:stretch>
            <a:fillRect/>
          </a:stretch>
        </p:blipFill>
        <p:spPr>
          <a:xfrm>
            <a:off x="6383836" y="970383"/>
            <a:ext cx="5808164" cy="2624938"/>
          </a:xfrm>
          <a:prstGeom prst="rect">
            <a:avLst/>
          </a:prstGeom>
        </p:spPr>
      </p:pic>
      <p:pic>
        <p:nvPicPr>
          <p:cNvPr id="7" name="Picture 6">
            <a:extLst>
              <a:ext uri="{FF2B5EF4-FFF2-40B4-BE49-F238E27FC236}">
                <a16:creationId xmlns:a16="http://schemas.microsoft.com/office/drawing/2014/main" id="{3E8F6C6E-C725-EF80-169B-B5D35D3210C9}"/>
              </a:ext>
            </a:extLst>
          </p:cNvPr>
          <p:cNvPicPr>
            <a:picLocks noChangeAspect="1"/>
          </p:cNvPicPr>
          <p:nvPr/>
        </p:nvPicPr>
        <p:blipFill>
          <a:blip r:embed="rId5"/>
          <a:stretch>
            <a:fillRect/>
          </a:stretch>
        </p:blipFill>
        <p:spPr>
          <a:xfrm>
            <a:off x="2840840" y="3686760"/>
            <a:ext cx="6510320" cy="2675318"/>
          </a:xfrm>
          <a:prstGeom prst="rect">
            <a:avLst/>
          </a:prstGeom>
        </p:spPr>
      </p:pic>
      <p:sp>
        <p:nvSpPr>
          <p:cNvPr id="3" name="TextBox 2">
            <a:extLst>
              <a:ext uri="{FF2B5EF4-FFF2-40B4-BE49-F238E27FC236}">
                <a16:creationId xmlns:a16="http://schemas.microsoft.com/office/drawing/2014/main" id="{06BAF8E5-B7BE-9A16-0124-8361E975F691}"/>
              </a:ext>
            </a:extLst>
          </p:cNvPr>
          <p:cNvSpPr txBox="1"/>
          <p:nvPr/>
        </p:nvSpPr>
        <p:spPr>
          <a:xfrm>
            <a:off x="-5513" y="3590137"/>
            <a:ext cx="290813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Clarke, NW.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 al.</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NEJM Evidence,</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2022</a:t>
            </a:r>
          </a:p>
        </p:txBody>
      </p:sp>
      <p:sp>
        <p:nvSpPr>
          <p:cNvPr id="9" name="TextBox 8">
            <a:extLst>
              <a:ext uri="{FF2B5EF4-FFF2-40B4-BE49-F238E27FC236}">
                <a16:creationId xmlns:a16="http://schemas.microsoft.com/office/drawing/2014/main" id="{97165011-1B61-0A31-7E6A-E0CC866DA39C}"/>
              </a:ext>
            </a:extLst>
          </p:cNvPr>
          <p:cNvSpPr txBox="1"/>
          <p:nvPr/>
        </p:nvSpPr>
        <p:spPr>
          <a:xfrm>
            <a:off x="9287918" y="6120096"/>
            <a:ext cx="271104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Agarwal, N.</a:t>
            </a:r>
            <a:r>
              <a:rPr kumimoji="0" lang="en-US" sz="1100" b="0" i="1" u="none" strike="noStrike" kern="1200" cap="none" spc="0" normalizeH="0" baseline="0" noProof="0" dirty="0">
                <a:ln>
                  <a:noFill/>
                </a:ln>
                <a:solidFill>
                  <a:srgbClr val="242424"/>
                </a:solidFill>
                <a:effectLst/>
                <a:uLnTx/>
                <a:uFillTx/>
                <a:latin typeface="Calibri" panose="020F0502020204030204"/>
                <a:ea typeface="+mn-ea"/>
                <a:cs typeface="+mn-cs"/>
              </a:rPr>
              <a:t> et al.</a:t>
            </a: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 </a:t>
            </a:r>
            <a:r>
              <a:rPr kumimoji="0" lang="en-US" sz="1100" b="1" i="1" u="none" strike="noStrike" kern="1200" cap="none" spc="0" normalizeH="0" baseline="0" noProof="0" dirty="0">
                <a:ln>
                  <a:noFill/>
                </a:ln>
                <a:solidFill>
                  <a:srgbClr val="242424"/>
                </a:solidFill>
                <a:effectLst/>
                <a:uLnTx/>
                <a:uFillTx/>
                <a:latin typeface="Calibri" panose="020F0502020204030204"/>
                <a:ea typeface="+mn-ea"/>
                <a:cs typeface="+mn-cs"/>
              </a:rPr>
              <a:t>Lancet</a:t>
            </a:r>
            <a:r>
              <a:rPr kumimoji="0" lang="en-US" sz="1100" b="1" i="0" u="none" strike="noStrike" kern="1200" cap="none" spc="0" normalizeH="0" baseline="0" noProof="0" dirty="0">
                <a:ln>
                  <a:noFill/>
                </a:ln>
                <a:solidFill>
                  <a:srgbClr val="242424"/>
                </a:solidFill>
                <a:effectLst/>
                <a:uLnTx/>
                <a:uFillTx/>
                <a:latin typeface="Calibri" panose="020F0502020204030204"/>
                <a:ea typeface="+mn-ea"/>
                <a:cs typeface="+mn-cs"/>
              </a:rPr>
              <a:t>,</a:t>
            </a: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 2023</a:t>
            </a:r>
            <a:endParaRPr kumimoji="0" lang="en-L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6287450-FD9E-FFBC-B933-7B532F77458C}"/>
              </a:ext>
            </a:extLst>
          </p:cNvPr>
          <p:cNvSpPr txBox="1"/>
          <p:nvPr/>
        </p:nvSpPr>
        <p:spPr>
          <a:xfrm>
            <a:off x="10697964" y="3590137"/>
            <a:ext cx="210254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Chi, KN.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et al</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JCO</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2022</a:t>
            </a:r>
            <a:endParaRPr kumimoji="0" lang="en-L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B7EB98E-60B1-2E33-F76B-218BAF0E807E}"/>
              </a:ext>
            </a:extLst>
          </p:cNvPr>
          <p:cNvSpPr txBox="1"/>
          <p:nvPr/>
        </p:nvSpPr>
        <p:spPr>
          <a:xfrm>
            <a:off x="4887875" y="3719477"/>
            <a:ext cx="922979" cy="203084"/>
          </a:xfrm>
          <a:prstGeom prst="rect">
            <a:avLst/>
          </a:prstGeom>
          <a:solidFill>
            <a:srgbClr val="0B2557"/>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Double-Blind,</a:t>
            </a:r>
          </a:p>
        </p:txBody>
      </p:sp>
    </p:spTree>
    <p:extLst>
      <p:ext uri="{BB962C8B-B14F-4D97-AF65-F5344CB8AC3E}">
        <p14:creationId xmlns:p14="http://schemas.microsoft.com/office/powerpoint/2010/main" val="1358765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DAF6649-E0DB-44A6-F75F-6B8C2A37C781}"/>
              </a:ext>
            </a:extLst>
          </p:cNvPr>
          <p:cNvGraphicFramePr>
            <a:graphicFrameLocks noGrp="1"/>
          </p:cNvGraphicFramePr>
          <p:nvPr>
            <p:ph idx="1"/>
          </p:nvPr>
        </p:nvGraphicFramePr>
        <p:xfrm>
          <a:off x="53788" y="387624"/>
          <a:ext cx="12084426" cy="6544614"/>
        </p:xfrm>
        <a:graphic>
          <a:graphicData uri="http://schemas.openxmlformats.org/drawingml/2006/table">
            <a:tbl>
              <a:tblPr firstRow="1" firstCol="1" bandRow="1">
                <a:tableStyleId>{5C22544A-7EE6-4342-B048-85BDC9FD1C3A}</a:tableStyleId>
              </a:tblPr>
              <a:tblGrid>
                <a:gridCol w="2186972">
                  <a:extLst>
                    <a:ext uri="{9D8B030D-6E8A-4147-A177-3AD203B41FA5}">
                      <a16:colId xmlns:a16="http://schemas.microsoft.com/office/drawing/2014/main" val="3726504093"/>
                    </a:ext>
                  </a:extLst>
                </a:gridCol>
                <a:gridCol w="2655608">
                  <a:extLst>
                    <a:ext uri="{9D8B030D-6E8A-4147-A177-3AD203B41FA5}">
                      <a16:colId xmlns:a16="http://schemas.microsoft.com/office/drawing/2014/main" val="4103333622"/>
                    </a:ext>
                  </a:extLst>
                </a:gridCol>
                <a:gridCol w="2577502">
                  <a:extLst>
                    <a:ext uri="{9D8B030D-6E8A-4147-A177-3AD203B41FA5}">
                      <a16:colId xmlns:a16="http://schemas.microsoft.com/office/drawing/2014/main" val="1935745819"/>
                    </a:ext>
                  </a:extLst>
                </a:gridCol>
                <a:gridCol w="2265078">
                  <a:extLst>
                    <a:ext uri="{9D8B030D-6E8A-4147-A177-3AD203B41FA5}">
                      <a16:colId xmlns:a16="http://schemas.microsoft.com/office/drawing/2014/main" val="1886988604"/>
                    </a:ext>
                  </a:extLst>
                </a:gridCol>
                <a:gridCol w="2399266">
                  <a:extLst>
                    <a:ext uri="{9D8B030D-6E8A-4147-A177-3AD203B41FA5}">
                      <a16:colId xmlns:a16="http://schemas.microsoft.com/office/drawing/2014/main" val="2431788389"/>
                    </a:ext>
                  </a:extLst>
                </a:gridCol>
              </a:tblGrid>
              <a:tr h="365845">
                <a:tc>
                  <a:txBody>
                    <a:bodyPr/>
                    <a:lstStyle/>
                    <a:p>
                      <a:pPr marL="0" marR="0" algn="ctr">
                        <a:spcBef>
                          <a:spcPts val="0"/>
                        </a:spcBef>
                        <a:spcAft>
                          <a:spcPts val="0"/>
                        </a:spcAft>
                      </a:pPr>
                      <a:r>
                        <a:rPr lang="en-US" sz="1300" kern="100" dirty="0">
                          <a:effectLst/>
                          <a:latin typeface="+mn-lt"/>
                        </a:rPr>
                        <a:t> </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err="1">
                          <a:effectLst/>
                          <a:latin typeface="+mn-lt"/>
                        </a:rPr>
                        <a:t>PROpel</a:t>
                      </a:r>
                      <a:r>
                        <a:rPr lang="en-US" sz="1300" kern="100" dirty="0">
                          <a:effectLst/>
                          <a:latin typeface="+mn-lt"/>
                        </a:rPr>
                        <a:t> (N = 796)</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MAGNITUDE (N = 423)</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TALAPRO-2 (Cohort 1: N = 805)</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TALAPRO-2 (Cohort 2: N = 399)</a:t>
                      </a:r>
                    </a:p>
                  </a:txBody>
                  <a:tcPr marL="68580" marR="68580" marT="0" marB="0" anchor="ctr"/>
                </a:tc>
                <a:extLst>
                  <a:ext uri="{0D108BD9-81ED-4DB2-BD59-A6C34878D82A}">
                    <a16:rowId xmlns:a16="http://schemas.microsoft.com/office/drawing/2014/main" val="1274307942"/>
                  </a:ext>
                </a:extLst>
              </a:tr>
              <a:tr h="944389">
                <a:tc>
                  <a:txBody>
                    <a:bodyPr/>
                    <a:lstStyle/>
                    <a:p>
                      <a:pPr marL="0" marR="0" algn="ctr">
                        <a:spcBef>
                          <a:spcPts val="0"/>
                        </a:spcBef>
                        <a:spcAft>
                          <a:spcPts val="0"/>
                        </a:spcAft>
                      </a:pPr>
                      <a:r>
                        <a:rPr lang="en-US" sz="1300" kern="100" dirty="0">
                          <a:effectLst/>
                          <a:latin typeface="+mn-lt"/>
                        </a:rPr>
                        <a:t>Trial population</a:t>
                      </a:r>
                    </a:p>
                    <a:p>
                      <a:pPr marL="0" marR="0" algn="ctr">
                        <a:spcBef>
                          <a:spcPts val="0"/>
                        </a:spcBef>
                        <a:spcAft>
                          <a:spcPts val="0"/>
                        </a:spcAft>
                      </a:pPr>
                      <a:r>
                        <a:rPr lang="en-US" sz="1300" kern="100" dirty="0" err="1">
                          <a:effectLst/>
                          <a:latin typeface="+mn-lt"/>
                          <a:cs typeface="Times New Roman" panose="02020603050405020304" pitchFamily="18" charset="0"/>
                        </a:rPr>
                        <a:t>mCRPC</a:t>
                      </a:r>
                      <a:r>
                        <a:rPr lang="en-US" sz="1300" kern="100" dirty="0">
                          <a:effectLst/>
                          <a:latin typeface="+mn-lt"/>
                          <a:cs typeface="Times New Roman" panose="02020603050405020304" pitchFamily="18" charset="0"/>
                        </a:rPr>
                        <a:t> 1</a:t>
                      </a:r>
                      <a:r>
                        <a:rPr lang="en-US" sz="1300" kern="100" baseline="30000" dirty="0">
                          <a:effectLst/>
                          <a:latin typeface="+mn-lt"/>
                          <a:cs typeface="Times New Roman" panose="02020603050405020304" pitchFamily="18" charset="0"/>
                        </a:rPr>
                        <a:t>st</a:t>
                      </a:r>
                      <a:r>
                        <a:rPr lang="en-US" sz="1300" kern="100" dirty="0">
                          <a:effectLst/>
                          <a:latin typeface="+mn-lt"/>
                          <a:cs typeface="Times New Roman" panose="02020603050405020304" pitchFamily="18" charset="0"/>
                        </a:rPr>
                        <a:t> line</a:t>
                      </a:r>
                    </a:p>
                  </a:txBody>
                  <a:tcPr marL="68580" marR="68580" marT="0" marB="0" anchor="ctr"/>
                </a:tc>
                <a:tc>
                  <a:txBody>
                    <a:bodyPr/>
                    <a:lstStyle/>
                    <a:p>
                      <a:pPr marL="0" marR="0" algn="ctr">
                        <a:spcBef>
                          <a:spcPts val="0"/>
                        </a:spcBef>
                        <a:spcAft>
                          <a:spcPts val="0"/>
                        </a:spcAft>
                      </a:pPr>
                      <a:r>
                        <a:rPr lang="en-US" sz="1300" kern="100" dirty="0">
                          <a:effectLst/>
                          <a:latin typeface="+mn-lt"/>
                          <a:cs typeface="Times New Roman" panose="02020603050405020304" pitchFamily="18" charset="0"/>
                        </a:rPr>
                        <a:t>Docetaxel / ARSI in </a:t>
                      </a:r>
                      <a:r>
                        <a:rPr lang="en-US" sz="1300" kern="100" dirty="0" err="1">
                          <a:effectLst/>
                          <a:latin typeface="+mn-lt"/>
                          <a:cs typeface="Times New Roman" panose="02020603050405020304" pitchFamily="18" charset="0"/>
                        </a:rPr>
                        <a:t>mCSPC</a:t>
                      </a:r>
                      <a:r>
                        <a:rPr lang="en-US" sz="1300" kern="100" dirty="0">
                          <a:effectLst/>
                          <a:latin typeface="+mn-lt"/>
                          <a:cs typeface="Times New Roman" panose="02020603050405020304" pitchFamily="18" charset="0"/>
                        </a:rPr>
                        <a:t> setting allowed (ARSI without progression and &gt; 12 months ago)</a:t>
                      </a:r>
                    </a:p>
                  </a:txBody>
                  <a:tcPr marL="68580" marR="68580" marT="0" marB="0" anchor="ctr"/>
                </a:tc>
                <a:tc>
                  <a:txBody>
                    <a:bodyPr/>
                    <a:lstStyle/>
                    <a:p>
                      <a:pPr marL="0" marR="0" algn="ctr">
                        <a:spcBef>
                          <a:spcPts val="0"/>
                        </a:spcBef>
                        <a:spcAft>
                          <a:spcPts val="0"/>
                        </a:spcAft>
                      </a:pPr>
                      <a:r>
                        <a:rPr lang="en-US" sz="1300" kern="100" dirty="0">
                          <a:effectLst/>
                          <a:latin typeface="+mn-lt"/>
                          <a:cs typeface="Times New Roman" panose="02020603050405020304" pitchFamily="18" charset="0"/>
                        </a:rPr>
                        <a:t>Docetaxel / ARSI in </a:t>
                      </a:r>
                      <a:r>
                        <a:rPr lang="en-US" sz="1300" kern="100" dirty="0" err="1">
                          <a:effectLst/>
                          <a:latin typeface="+mn-lt"/>
                          <a:cs typeface="Times New Roman" panose="02020603050405020304" pitchFamily="18" charset="0"/>
                        </a:rPr>
                        <a:t>mCSPC</a:t>
                      </a:r>
                      <a:r>
                        <a:rPr lang="en-US" sz="1300" kern="100" dirty="0">
                          <a:effectLst/>
                          <a:latin typeface="+mn-lt"/>
                          <a:cs typeface="Times New Roman" panose="02020603050405020304" pitchFamily="18" charset="0"/>
                        </a:rPr>
                        <a:t> setting allowed ; Abiraterone in </a:t>
                      </a:r>
                      <a:r>
                        <a:rPr lang="en-US" sz="1300" kern="100" dirty="0" err="1">
                          <a:effectLst/>
                          <a:latin typeface="+mn-lt"/>
                          <a:cs typeface="Times New Roman" panose="02020603050405020304" pitchFamily="18" charset="0"/>
                        </a:rPr>
                        <a:t>mCRPC</a:t>
                      </a:r>
                      <a:r>
                        <a:rPr lang="en-US" sz="1300" kern="100" dirty="0">
                          <a:effectLst/>
                          <a:latin typeface="+mn-lt"/>
                          <a:cs typeface="Times New Roman" panose="02020603050405020304" pitchFamily="18" charset="0"/>
                        </a:rPr>
                        <a:t> allowed if given &lt; 4 months</a:t>
                      </a:r>
                    </a:p>
                  </a:txBody>
                  <a:tcPr marL="68580" marR="68580" marT="0" marB="0" anchor="ctr"/>
                </a:tc>
                <a:tc gridSpan="2">
                  <a:txBody>
                    <a:bodyPr/>
                    <a:lstStyle/>
                    <a:p>
                      <a:pPr marL="0" marR="0" algn="ctr">
                        <a:spcBef>
                          <a:spcPts val="0"/>
                        </a:spcBef>
                        <a:spcAft>
                          <a:spcPts val="0"/>
                        </a:spcAft>
                      </a:pPr>
                      <a:r>
                        <a:rPr lang="en-US" sz="1300" kern="100" dirty="0">
                          <a:effectLst/>
                          <a:latin typeface="+mn-lt"/>
                        </a:rPr>
                        <a:t>Docetaxel / Abiraterone in </a:t>
                      </a:r>
                      <a:r>
                        <a:rPr lang="en-US" sz="1300" kern="100" dirty="0" err="1">
                          <a:effectLst/>
                          <a:latin typeface="+mn-lt"/>
                        </a:rPr>
                        <a:t>mCSPC</a:t>
                      </a:r>
                      <a:r>
                        <a:rPr lang="en-US" sz="1300" kern="100" dirty="0">
                          <a:effectLst/>
                          <a:latin typeface="+mn-lt"/>
                        </a:rPr>
                        <a:t> setting allowed</a:t>
                      </a: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a:effectLst/>
                        </a:rPr>
                        <a:t>Yes (abiraterone only)</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8131343"/>
                  </a:ext>
                </a:extLst>
              </a:tr>
              <a:tr h="1154534">
                <a:tc>
                  <a:txBody>
                    <a:bodyPr/>
                    <a:lstStyle/>
                    <a:p>
                      <a:pPr marL="0" marR="0" algn="ctr">
                        <a:spcBef>
                          <a:spcPts val="0"/>
                        </a:spcBef>
                        <a:spcAft>
                          <a:spcPts val="0"/>
                        </a:spcAft>
                      </a:pPr>
                      <a:r>
                        <a:rPr lang="en-US" sz="1300" kern="100" dirty="0">
                          <a:effectLst/>
                          <a:latin typeface="+mn-lt"/>
                          <a:cs typeface="Times New Roman" panose="02020603050405020304" pitchFamily="18" charset="0"/>
                        </a:rPr>
                        <a:t>Design and randomization</a:t>
                      </a:r>
                    </a:p>
                  </a:txBody>
                  <a:tcPr marL="68580" marR="68580" marT="0" marB="0" anchor="ctr"/>
                </a:tc>
                <a:tc>
                  <a:txBody>
                    <a:bodyPr/>
                    <a:lstStyle/>
                    <a:p>
                      <a:pPr marL="0" marR="0" algn="ctr">
                        <a:spcBef>
                          <a:spcPts val="0"/>
                        </a:spcBef>
                        <a:spcAft>
                          <a:spcPts val="0"/>
                        </a:spcAft>
                      </a:pPr>
                      <a:r>
                        <a:rPr lang="en-US" sz="1300" kern="100" dirty="0">
                          <a:effectLst/>
                          <a:latin typeface="+mn-lt"/>
                          <a:cs typeface="Times New Roman" panose="02020603050405020304" pitchFamily="18" charset="0"/>
                        </a:rPr>
                        <a:t>1 : 1 randomization</a:t>
                      </a:r>
                    </a:p>
                    <a:p>
                      <a:pPr marL="0" marR="0" algn="ctr">
                        <a:spcBef>
                          <a:spcPts val="0"/>
                        </a:spcBef>
                        <a:spcAft>
                          <a:spcPts val="0"/>
                        </a:spcAft>
                      </a:pPr>
                      <a:r>
                        <a:rPr lang="en-US" sz="1300" kern="100" dirty="0">
                          <a:effectLst/>
                          <a:latin typeface="+mn-lt"/>
                          <a:cs typeface="Times New Roman" panose="02020603050405020304" pitchFamily="18" charset="0"/>
                        </a:rPr>
                        <a:t>Abiraterone + </a:t>
                      </a:r>
                      <a:r>
                        <a:rPr lang="en-US" sz="1300" kern="100" dirty="0" err="1">
                          <a:effectLst/>
                          <a:latin typeface="+mn-lt"/>
                          <a:cs typeface="Times New Roman" panose="02020603050405020304" pitchFamily="18" charset="0"/>
                        </a:rPr>
                        <a:t>olaparib</a:t>
                      </a:r>
                      <a:r>
                        <a:rPr lang="en-US" sz="1300" kern="100" dirty="0">
                          <a:effectLst/>
                          <a:latin typeface="+mn-lt"/>
                          <a:cs typeface="Times New Roman" panose="02020603050405020304" pitchFamily="18" charset="0"/>
                        </a:rPr>
                        <a:t> (n = 399)</a:t>
                      </a:r>
                    </a:p>
                    <a:p>
                      <a:pPr marL="0" marR="0" algn="ctr">
                        <a:spcBef>
                          <a:spcPts val="0"/>
                        </a:spcBef>
                        <a:spcAft>
                          <a:spcPts val="0"/>
                        </a:spcAft>
                      </a:pPr>
                      <a:r>
                        <a:rPr lang="en-US" sz="1300" kern="100" dirty="0">
                          <a:effectLst/>
                          <a:latin typeface="+mn-lt"/>
                          <a:cs typeface="Times New Roman" panose="02020603050405020304" pitchFamily="18" charset="0"/>
                        </a:rPr>
                        <a:t>vs abiraterone + placebo (n = 397)</a:t>
                      </a:r>
                    </a:p>
                  </a:txBody>
                  <a:tcPr marL="68580" marR="68580" marT="0" marB="0" anchor="ctr"/>
                </a:tc>
                <a:tc>
                  <a:txBody>
                    <a:bodyPr/>
                    <a:lstStyle/>
                    <a:p>
                      <a:pPr marL="0" marR="0" algn="ctr">
                        <a:spcBef>
                          <a:spcPts val="0"/>
                        </a:spcBef>
                        <a:spcAft>
                          <a:spcPts val="0"/>
                        </a:spcAft>
                      </a:pPr>
                      <a:r>
                        <a:rPr lang="en-US" sz="1300" kern="100" dirty="0">
                          <a:effectLst/>
                          <a:latin typeface="+mn-lt"/>
                          <a:cs typeface="Times New Roman" panose="02020603050405020304" pitchFamily="18" charset="0"/>
                        </a:rPr>
                        <a:t>Cohort 1: HRR cohort</a:t>
                      </a:r>
                    </a:p>
                    <a:p>
                      <a:pPr marL="0" marR="0" algn="ctr">
                        <a:spcBef>
                          <a:spcPts val="0"/>
                        </a:spcBef>
                        <a:spcAft>
                          <a:spcPts val="0"/>
                        </a:spcAft>
                      </a:pPr>
                      <a:r>
                        <a:rPr lang="en-US" sz="1300" kern="100" dirty="0">
                          <a:effectLst/>
                          <a:latin typeface="+mn-lt"/>
                          <a:cs typeface="Times New Roman" panose="02020603050405020304" pitchFamily="18" charset="0"/>
                        </a:rPr>
                        <a:t>1 : 1 randomization </a:t>
                      </a:r>
                    </a:p>
                    <a:p>
                      <a:pPr marL="0" marR="0" algn="ctr">
                        <a:spcBef>
                          <a:spcPts val="0"/>
                        </a:spcBef>
                        <a:spcAft>
                          <a:spcPts val="0"/>
                        </a:spcAft>
                      </a:pPr>
                      <a:r>
                        <a:rPr lang="en-US" sz="1300" kern="100" dirty="0">
                          <a:effectLst/>
                          <a:latin typeface="+mn-lt"/>
                          <a:cs typeface="Times New Roman" panose="02020603050405020304" pitchFamily="18" charset="0"/>
                        </a:rPr>
                        <a:t>abiraterone + niraparib (n = 212) </a:t>
                      </a:r>
                    </a:p>
                    <a:p>
                      <a:pPr marL="0" marR="0" algn="ctr">
                        <a:spcBef>
                          <a:spcPts val="0"/>
                        </a:spcBef>
                        <a:spcAft>
                          <a:spcPts val="0"/>
                        </a:spcAft>
                      </a:pPr>
                      <a:r>
                        <a:rPr lang="en-US" sz="1300" kern="100" dirty="0">
                          <a:effectLst/>
                          <a:latin typeface="+mn-lt"/>
                          <a:cs typeface="Times New Roman" panose="02020603050405020304" pitchFamily="18" charset="0"/>
                        </a:rPr>
                        <a:t>vs abiraterone + placebo (n = 211)</a:t>
                      </a:r>
                    </a:p>
                    <a:p>
                      <a:pPr marL="0" marR="0" algn="ctr">
                        <a:spcBef>
                          <a:spcPts val="0"/>
                        </a:spcBef>
                        <a:spcAft>
                          <a:spcPts val="0"/>
                        </a:spcAft>
                      </a:pPr>
                      <a:r>
                        <a:rPr lang="en-US" sz="1300" kern="100" dirty="0">
                          <a:effectLst/>
                          <a:latin typeface="+mn-lt"/>
                          <a:cs typeface="Times New Roman" panose="02020603050405020304" pitchFamily="18" charset="0"/>
                        </a:rPr>
                        <a:t>Cohort 2: non-HRR cohort (closed prematurely because of futility)</a:t>
                      </a:r>
                    </a:p>
                  </a:txBody>
                  <a:tcPr marL="68580" marR="68580" marT="0" marB="0" anchor="ctr"/>
                </a:tc>
                <a:tc>
                  <a:txBody>
                    <a:bodyPr/>
                    <a:lstStyle/>
                    <a:p>
                      <a:pPr marL="0" marR="0" algn="ctr">
                        <a:spcBef>
                          <a:spcPts val="0"/>
                        </a:spcBef>
                        <a:spcAft>
                          <a:spcPts val="0"/>
                        </a:spcAft>
                      </a:pPr>
                      <a:r>
                        <a:rPr lang="en-US" sz="1300" kern="100" dirty="0">
                          <a:effectLst/>
                          <a:latin typeface="+mn-lt"/>
                        </a:rPr>
                        <a:t>All-comer population</a:t>
                      </a:r>
                    </a:p>
                    <a:p>
                      <a:pPr marL="0" marR="0" algn="ctr">
                        <a:spcBef>
                          <a:spcPts val="0"/>
                        </a:spcBef>
                        <a:spcAft>
                          <a:spcPts val="0"/>
                        </a:spcAft>
                      </a:pPr>
                      <a:r>
                        <a:rPr lang="en-US" sz="1300" kern="100" dirty="0">
                          <a:effectLst/>
                          <a:latin typeface="+mn-lt"/>
                        </a:rPr>
                        <a:t>1 : 1 randomization</a:t>
                      </a:r>
                    </a:p>
                    <a:p>
                      <a:pPr marL="0" marR="0" algn="ctr">
                        <a:spcBef>
                          <a:spcPts val="0"/>
                        </a:spcBef>
                        <a:spcAft>
                          <a:spcPts val="0"/>
                        </a:spcAft>
                      </a:pPr>
                      <a:r>
                        <a:rPr lang="en-US" sz="1300" kern="100" dirty="0">
                          <a:effectLst/>
                          <a:latin typeface="+mn-lt"/>
                        </a:rPr>
                        <a:t>Enzalutamide + </a:t>
                      </a:r>
                      <a:r>
                        <a:rPr lang="en-US" sz="1300" kern="100" dirty="0" err="1">
                          <a:effectLst/>
                          <a:latin typeface="+mn-lt"/>
                        </a:rPr>
                        <a:t>talazoparib</a:t>
                      </a:r>
                      <a:r>
                        <a:rPr lang="en-US" sz="1300" kern="100" dirty="0">
                          <a:effectLst/>
                          <a:latin typeface="+mn-lt"/>
                        </a:rPr>
                        <a:t> </a:t>
                      </a:r>
                    </a:p>
                    <a:p>
                      <a:pPr marL="0" marR="0" algn="ctr">
                        <a:spcBef>
                          <a:spcPts val="0"/>
                        </a:spcBef>
                        <a:spcAft>
                          <a:spcPts val="0"/>
                        </a:spcAft>
                      </a:pPr>
                      <a:r>
                        <a:rPr lang="en-US" sz="1300" kern="100" dirty="0">
                          <a:effectLst/>
                          <a:latin typeface="+mn-lt"/>
                        </a:rPr>
                        <a:t>(n = 402) vs enzalutamide + placebo (n = 403)</a:t>
                      </a:r>
                    </a:p>
                  </a:txBody>
                  <a:tcPr marL="68580" marR="68580" marT="0" marB="0" anchor="ctr"/>
                </a:tc>
                <a:tc>
                  <a:txBody>
                    <a:bodyPr/>
                    <a:lstStyle/>
                    <a:p>
                      <a:pPr algn="ctr"/>
                      <a:r>
                        <a:rPr lang="en-LB" sz="1300" dirty="0"/>
                        <a:t>HRR cohort</a:t>
                      </a:r>
                    </a:p>
                    <a:p>
                      <a:pPr marL="0" marR="0" algn="ctr">
                        <a:spcBef>
                          <a:spcPts val="0"/>
                        </a:spcBef>
                        <a:spcAft>
                          <a:spcPts val="0"/>
                        </a:spcAft>
                      </a:pPr>
                      <a:r>
                        <a:rPr lang="en-US" sz="1300" kern="100" dirty="0">
                          <a:effectLst/>
                          <a:latin typeface="+mn-lt"/>
                        </a:rPr>
                        <a:t>1 : </a:t>
                      </a:r>
                      <a:r>
                        <a:rPr lang="en-US" sz="1300" kern="100">
                          <a:effectLst/>
                          <a:latin typeface="+mn-lt"/>
                        </a:rPr>
                        <a:t>1 randomization</a:t>
                      </a:r>
                      <a:endParaRPr lang="en-US" sz="1300" kern="100" dirty="0">
                        <a:effectLst/>
                        <a:latin typeface="+mn-lt"/>
                      </a:endParaRPr>
                    </a:p>
                    <a:p>
                      <a:pPr marL="0" marR="0" algn="ctr">
                        <a:spcBef>
                          <a:spcPts val="0"/>
                        </a:spcBef>
                        <a:spcAft>
                          <a:spcPts val="0"/>
                        </a:spcAft>
                      </a:pPr>
                      <a:r>
                        <a:rPr lang="en-US" sz="1300" kern="100" dirty="0">
                          <a:effectLst/>
                          <a:latin typeface="+mn-lt"/>
                        </a:rPr>
                        <a:t>Enzalutamide + </a:t>
                      </a:r>
                      <a:r>
                        <a:rPr lang="en-US" sz="1300" kern="100" dirty="0" err="1">
                          <a:effectLst/>
                          <a:latin typeface="+mn-lt"/>
                        </a:rPr>
                        <a:t>talazoparib</a:t>
                      </a:r>
                      <a:r>
                        <a:rPr lang="en-US" sz="1300" kern="100" dirty="0">
                          <a:effectLst/>
                          <a:latin typeface="+mn-lt"/>
                        </a:rPr>
                        <a:t> (n = 200) vs enzalutamide + placebo (n = 199)</a:t>
                      </a:r>
                    </a:p>
                  </a:txBody>
                  <a:tcPr marL="68580" marR="68580" marT="0" marB="0" anchor="ctr"/>
                </a:tc>
                <a:extLst>
                  <a:ext uri="{0D108BD9-81ED-4DB2-BD59-A6C34878D82A}">
                    <a16:rowId xmlns:a16="http://schemas.microsoft.com/office/drawing/2014/main" val="3259170241"/>
                  </a:ext>
                </a:extLst>
              </a:tr>
              <a:tr h="577267">
                <a:tc>
                  <a:txBody>
                    <a:bodyPr/>
                    <a:lstStyle/>
                    <a:p>
                      <a:pPr marL="0" marR="0" algn="ctr">
                        <a:spcBef>
                          <a:spcPts val="0"/>
                        </a:spcBef>
                        <a:spcAft>
                          <a:spcPts val="0"/>
                        </a:spcAft>
                      </a:pPr>
                      <a:r>
                        <a:rPr lang="en-US" sz="1300" kern="100" dirty="0">
                          <a:effectLst/>
                          <a:latin typeface="+mn-lt"/>
                        </a:rPr>
                        <a:t>HRR analysis</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Tissue or </a:t>
                      </a:r>
                      <a:r>
                        <a:rPr lang="en-US" sz="1300" kern="100" dirty="0" err="1">
                          <a:effectLst/>
                          <a:latin typeface="+mn-lt"/>
                        </a:rPr>
                        <a:t>ctDNA</a:t>
                      </a:r>
                      <a:r>
                        <a:rPr lang="en-US" sz="1300" kern="100" dirty="0">
                          <a:effectLst/>
                          <a:latin typeface="+mn-lt"/>
                        </a:rPr>
                        <a:t> / retrospective</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a:effectLst/>
                          <a:latin typeface="+mn-lt"/>
                        </a:rPr>
                        <a:t>100% tissue / prospective</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100% tissue / prospective</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a:effectLst/>
                          <a:latin typeface="+mn-lt"/>
                        </a:rPr>
                        <a:t>99.5% tissue / prospective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a:effectLst/>
                          <a:latin typeface="+mn-lt"/>
                          <a:ea typeface="Calibri" panose="020F0502020204030204" pitchFamily="34" charset="0"/>
                          <a:cs typeface="Times New Roman" panose="02020603050405020304" pitchFamily="18" charset="0"/>
                        </a:rPr>
                        <a:t>0.5% </a:t>
                      </a:r>
                      <a:r>
                        <a:rPr lang="en-US" sz="1300" kern="100" dirty="0" err="1">
                          <a:effectLst/>
                          <a:latin typeface="+mn-lt"/>
                          <a:ea typeface="Calibri" panose="020F0502020204030204" pitchFamily="34" charset="0"/>
                          <a:cs typeface="Times New Roman" panose="02020603050405020304" pitchFamily="18" charset="0"/>
                        </a:rPr>
                        <a:t>ctDNA</a:t>
                      </a:r>
                      <a:r>
                        <a:rPr lang="en-US" sz="1300" kern="100" dirty="0">
                          <a:effectLst/>
                          <a:latin typeface="+mn-lt"/>
                          <a:ea typeface="Calibri" panose="020F0502020204030204" pitchFamily="34" charset="0"/>
                          <a:cs typeface="Times New Roman" panose="02020603050405020304" pitchFamily="18" charset="0"/>
                        </a:rPr>
                        <a:t> or unspecified tissue source / prospective</a:t>
                      </a:r>
                    </a:p>
                  </a:txBody>
                  <a:tcPr marL="68580" marR="68580" marT="0" marB="0" anchor="ctr"/>
                </a:tc>
                <a:extLst>
                  <a:ext uri="{0D108BD9-81ED-4DB2-BD59-A6C34878D82A}">
                    <a16:rowId xmlns:a16="http://schemas.microsoft.com/office/drawing/2014/main" val="857206787"/>
                  </a:ext>
                </a:extLst>
              </a:tr>
              <a:tr h="247690">
                <a:tc>
                  <a:txBody>
                    <a:bodyPr/>
                    <a:lstStyle/>
                    <a:p>
                      <a:pPr marL="0" marR="0" algn="ctr">
                        <a:spcBef>
                          <a:spcPts val="0"/>
                        </a:spcBef>
                        <a:spcAft>
                          <a:spcPts val="0"/>
                        </a:spcAft>
                      </a:pPr>
                      <a:r>
                        <a:rPr lang="en-US" sz="1300" kern="100">
                          <a:effectLst/>
                          <a:latin typeface="+mn-lt"/>
                        </a:rPr>
                        <a:t>Primary endpoint</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a:effectLst/>
                          <a:latin typeface="+mn-lt"/>
                        </a:rPr>
                        <a:t>rPFS (investigator review)</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err="1">
                          <a:effectLst/>
                          <a:latin typeface="+mn-lt"/>
                        </a:rPr>
                        <a:t>rPFS</a:t>
                      </a:r>
                      <a:r>
                        <a:rPr lang="en-US" sz="1300" kern="100" dirty="0">
                          <a:effectLst/>
                          <a:latin typeface="+mn-lt"/>
                        </a:rPr>
                        <a:t> (central review)</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err="1">
                          <a:effectLst/>
                          <a:latin typeface="+mn-lt"/>
                        </a:rPr>
                        <a:t>rPFS</a:t>
                      </a:r>
                      <a:r>
                        <a:rPr lang="en-US" sz="1300" kern="100" dirty="0">
                          <a:effectLst/>
                          <a:latin typeface="+mn-lt"/>
                        </a:rPr>
                        <a:t> (central review) </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err="1">
                          <a:effectLst/>
                          <a:latin typeface="+mn-lt"/>
                        </a:rPr>
                        <a:t>rPFS</a:t>
                      </a:r>
                      <a:r>
                        <a:rPr lang="en-US" sz="1300" kern="100" dirty="0">
                          <a:effectLst/>
                          <a:latin typeface="+mn-lt"/>
                        </a:rPr>
                        <a:t> (central review) </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5348227"/>
                  </a:ext>
                </a:extLst>
              </a:tr>
              <a:tr h="247690">
                <a:tc>
                  <a:txBody>
                    <a:bodyPr/>
                    <a:lstStyle/>
                    <a:p>
                      <a:pPr marL="0" marR="0" algn="ctr">
                        <a:spcBef>
                          <a:spcPts val="0"/>
                        </a:spcBef>
                        <a:spcAft>
                          <a:spcPts val="0"/>
                        </a:spcAft>
                      </a:pPr>
                      <a:r>
                        <a:rPr lang="en-US" sz="1300" kern="100" dirty="0" err="1">
                          <a:effectLst/>
                          <a:latin typeface="+mn-lt"/>
                        </a:rPr>
                        <a:t>rPFS</a:t>
                      </a:r>
                      <a:r>
                        <a:rPr lang="en-US" sz="1300" kern="100" dirty="0">
                          <a:effectLst/>
                          <a:latin typeface="+mn-lt"/>
                        </a:rPr>
                        <a:t>, HR (95% CI)</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 </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 </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a:effectLst/>
                          <a:latin typeface="+mn-lt"/>
                        </a:rPr>
                        <a:t> </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8253807"/>
                  </a:ext>
                </a:extLst>
              </a:tr>
              <a:tr h="247690">
                <a:tc>
                  <a:txBody>
                    <a:bodyPr/>
                    <a:lstStyle/>
                    <a:p>
                      <a:pPr marL="914377" marR="0" lvl="2" algn="ctr">
                        <a:spcBef>
                          <a:spcPts val="0"/>
                        </a:spcBef>
                        <a:spcAft>
                          <a:spcPts val="0"/>
                        </a:spcAft>
                      </a:pPr>
                      <a:r>
                        <a:rPr lang="en-US" sz="1300" kern="100" dirty="0">
                          <a:effectLst/>
                          <a:latin typeface="+mn-lt"/>
                        </a:rPr>
                        <a:t>All comers</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HR 0.66 (0.54-0.81)</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a:effectLst/>
                          <a:latin typeface="+mn-lt"/>
                        </a:rPr>
                        <a:t>NR</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HR 0.63 (0.51-0.78)</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Not included</a:t>
                      </a:r>
                    </a:p>
                  </a:txBody>
                  <a:tcPr marL="68580" marR="68580" marT="0" marB="0" anchor="ctr"/>
                </a:tc>
                <a:extLst>
                  <a:ext uri="{0D108BD9-81ED-4DB2-BD59-A6C34878D82A}">
                    <a16:rowId xmlns:a16="http://schemas.microsoft.com/office/drawing/2014/main" val="1086762576"/>
                  </a:ext>
                </a:extLst>
              </a:tr>
              <a:tr h="247690">
                <a:tc>
                  <a:txBody>
                    <a:bodyPr/>
                    <a:lstStyle/>
                    <a:p>
                      <a:pPr marL="914377" marR="0" lvl="2" algn="ctr">
                        <a:spcBef>
                          <a:spcPts val="0"/>
                        </a:spcBef>
                        <a:spcAft>
                          <a:spcPts val="0"/>
                        </a:spcAft>
                      </a:pPr>
                      <a:r>
                        <a:rPr lang="en-US" sz="1300" kern="100">
                          <a:effectLst/>
                          <a:latin typeface="+mn-lt"/>
                        </a:rPr>
                        <a:t>HRR -ve</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a:effectLst/>
                          <a:latin typeface="+mn-lt"/>
                        </a:rPr>
                        <a:t>HR 0.76 (0.6-0.97)</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HR 1.09 (0.75-1.57)</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HR 0.70 (0.54-0.89)</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Not included</a:t>
                      </a:r>
                    </a:p>
                  </a:txBody>
                  <a:tcPr marL="68580" marR="68580" marT="0" marB="0" anchor="ctr"/>
                </a:tc>
                <a:extLst>
                  <a:ext uri="{0D108BD9-81ED-4DB2-BD59-A6C34878D82A}">
                    <a16:rowId xmlns:a16="http://schemas.microsoft.com/office/drawing/2014/main" val="3039097556"/>
                  </a:ext>
                </a:extLst>
              </a:tr>
              <a:tr h="247690">
                <a:tc>
                  <a:txBody>
                    <a:bodyPr/>
                    <a:lstStyle/>
                    <a:p>
                      <a:pPr marL="914377" marR="0" lvl="2" algn="ctr">
                        <a:spcBef>
                          <a:spcPts val="0"/>
                        </a:spcBef>
                        <a:spcAft>
                          <a:spcPts val="0"/>
                        </a:spcAft>
                      </a:pPr>
                      <a:r>
                        <a:rPr lang="en-US" sz="1300" kern="100" dirty="0">
                          <a:effectLst/>
                          <a:latin typeface="+mn-lt"/>
                        </a:rPr>
                        <a:t>HRR +</a:t>
                      </a:r>
                      <a:r>
                        <a:rPr lang="en-US" sz="1300" kern="100" dirty="0" err="1">
                          <a:effectLst/>
                          <a:latin typeface="+mn-lt"/>
                        </a:rPr>
                        <a:t>ve</a:t>
                      </a:r>
                      <a:r>
                        <a:rPr lang="en-US" sz="1300" kern="100" dirty="0">
                          <a:effectLst/>
                          <a:latin typeface="+mn-lt"/>
                        </a:rPr>
                        <a:t> </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b="1" kern="100" dirty="0">
                          <a:effectLst/>
                          <a:latin typeface="+mn-lt"/>
                        </a:rPr>
                        <a:t>HR 0.50 (0.34-0.73)</a:t>
                      </a:r>
                      <a:endParaRPr lang="en-US" sz="13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b="1" kern="100" dirty="0">
                          <a:effectLst/>
                          <a:latin typeface="+mn-lt"/>
                        </a:rPr>
                        <a:t>HR 0.76 (0.60-0.97)</a:t>
                      </a:r>
                      <a:endParaRPr lang="en-US" sz="13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b="1" kern="100" dirty="0">
                          <a:effectLst/>
                          <a:latin typeface="+mn-lt"/>
                        </a:rPr>
                        <a:t>HR 0.46 (0.30-0.70)</a:t>
                      </a:r>
                      <a:endParaRPr lang="en-US" sz="13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b="1" kern="100" dirty="0">
                          <a:effectLst/>
                          <a:latin typeface="+mn-lt"/>
                          <a:ea typeface="Calibri" panose="020F0502020204030204" pitchFamily="34" charset="0"/>
                          <a:cs typeface="Times New Roman" panose="02020603050405020304" pitchFamily="18" charset="0"/>
                        </a:rPr>
                        <a:t>HR 0.45 (0.33-0.61)</a:t>
                      </a:r>
                    </a:p>
                  </a:txBody>
                  <a:tcPr marL="68580" marR="68580" marT="0" marB="0" anchor="ctr"/>
                </a:tc>
                <a:extLst>
                  <a:ext uri="{0D108BD9-81ED-4DB2-BD59-A6C34878D82A}">
                    <a16:rowId xmlns:a16="http://schemas.microsoft.com/office/drawing/2014/main" val="3506276356"/>
                  </a:ext>
                </a:extLst>
              </a:tr>
              <a:tr h="247690">
                <a:tc>
                  <a:txBody>
                    <a:bodyPr/>
                    <a:lstStyle/>
                    <a:p>
                      <a:pPr marL="914377" marR="0" lvl="2" algn="ctr">
                        <a:spcBef>
                          <a:spcPts val="0"/>
                        </a:spcBef>
                        <a:spcAft>
                          <a:spcPts val="0"/>
                        </a:spcAft>
                      </a:pPr>
                      <a:r>
                        <a:rPr lang="en-US" sz="1300" kern="100" dirty="0">
                          <a:effectLst/>
                          <a:latin typeface="+mn-lt"/>
                        </a:rPr>
                        <a:t>BRCA+</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b="1" kern="100" dirty="0">
                          <a:effectLst/>
                          <a:latin typeface="+mn-lt"/>
                        </a:rPr>
                        <a:t>HR 0.23 (0.12-0.43)</a:t>
                      </a:r>
                      <a:endParaRPr lang="en-US" sz="13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b="1" kern="100" dirty="0">
                          <a:effectLst/>
                          <a:latin typeface="+mn-lt"/>
                        </a:rPr>
                        <a:t>HR 0.55 (0.39-0.78)</a:t>
                      </a:r>
                      <a:endParaRPr lang="en-US" sz="13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b="1" kern="100" dirty="0">
                          <a:effectLst/>
                          <a:latin typeface="+mn-lt"/>
                        </a:rPr>
                        <a:t>HR 0.23 (0.10-0.53)</a:t>
                      </a:r>
                      <a:endParaRPr lang="en-US" sz="1300" b="1"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kern="100" dirty="0">
                          <a:effectLst/>
                          <a:latin typeface="+mn-lt"/>
                        </a:rPr>
                        <a:t>HR 0.20 (0.11-0.36)</a:t>
                      </a:r>
                      <a:endParaRPr lang="en-US" sz="1300" b="1"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5367038"/>
                  </a:ext>
                </a:extLst>
              </a:tr>
              <a:tr h="247690">
                <a:tc>
                  <a:txBody>
                    <a:bodyPr/>
                    <a:lstStyle/>
                    <a:p>
                      <a:pPr marL="0" marR="0" algn="ctr">
                        <a:spcBef>
                          <a:spcPts val="0"/>
                        </a:spcBef>
                        <a:spcAft>
                          <a:spcPts val="0"/>
                        </a:spcAft>
                      </a:pPr>
                      <a:r>
                        <a:rPr lang="en-US" sz="1300" kern="100">
                          <a:effectLst/>
                          <a:latin typeface="+mn-lt"/>
                        </a:rPr>
                        <a:t>ORR (all comers)</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a:effectLst/>
                          <a:latin typeface="+mn-lt"/>
                        </a:rPr>
                        <a:t>58% vs 48%</a:t>
                      </a:r>
                      <a:endParaRPr lang="en-US" sz="13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60% vs 28% (only HRR+ pts)</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61.7% vs 43.9%</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67% vs 40%</a:t>
                      </a:r>
                    </a:p>
                  </a:txBody>
                  <a:tcPr marL="68580" marR="68580" marT="0" marB="0" anchor="ctr"/>
                </a:tc>
                <a:extLst>
                  <a:ext uri="{0D108BD9-81ED-4DB2-BD59-A6C34878D82A}">
                    <a16:rowId xmlns:a16="http://schemas.microsoft.com/office/drawing/2014/main" val="3104581669"/>
                  </a:ext>
                </a:extLst>
              </a:tr>
              <a:tr h="384845">
                <a:tc>
                  <a:txBody>
                    <a:bodyPr/>
                    <a:lstStyle/>
                    <a:p>
                      <a:pPr marL="0" marR="0" algn="ctr">
                        <a:spcBef>
                          <a:spcPts val="0"/>
                        </a:spcBef>
                        <a:spcAft>
                          <a:spcPts val="0"/>
                        </a:spcAft>
                      </a:pPr>
                      <a:r>
                        <a:rPr lang="en-US" sz="1300" kern="100" dirty="0">
                          <a:effectLst/>
                          <a:latin typeface="+mn-lt"/>
                        </a:rPr>
                        <a:t>OS (all comers)</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rPr>
                        <a:t>HR 0.81 (0.67-1)</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HR 0.82 (0.60-1.10</a:t>
                      </a:r>
                      <a:r>
                        <a:rPr lang="en-US" sz="1300" i="0" kern="100" dirty="0">
                          <a:effectLst/>
                          <a:latin typeface="+mn-lt"/>
                          <a:ea typeface="Calibri" panose="020F0502020204030204" pitchFamily="34" charset="0"/>
                          <a:cs typeface="Times New Roman" panose="02020603050405020304" pitchFamily="18" charset="0"/>
                        </a:rPr>
                        <a:t>)</a:t>
                      </a:r>
                      <a:r>
                        <a:rPr lang="en-US" sz="1300" kern="100" dirty="0">
                          <a:effectLst/>
                          <a:latin typeface="+mn-lt"/>
                          <a:ea typeface="Calibri" panose="020F0502020204030204" pitchFamily="34" charset="0"/>
                          <a:cs typeface="Times New Roman" panose="02020603050405020304" pitchFamily="18" charset="0"/>
                        </a:rPr>
                        <a:t> </a:t>
                      </a:r>
                    </a:p>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(only for HRR+ pts)</a:t>
                      </a:r>
                    </a:p>
                  </a:txBody>
                  <a:tcPr marL="68580" marR="68580" marT="0" marB="0" anchor="ctr"/>
                </a:tc>
                <a:tc>
                  <a:txBody>
                    <a:bodyPr/>
                    <a:lstStyle/>
                    <a:p>
                      <a:pPr marL="0" marR="0" algn="ctr">
                        <a:spcBef>
                          <a:spcPts val="0"/>
                        </a:spcBef>
                        <a:spcAft>
                          <a:spcPts val="0"/>
                        </a:spcAft>
                      </a:pPr>
                      <a:r>
                        <a:rPr lang="en-US" sz="1300" kern="100" dirty="0">
                          <a:effectLst/>
                          <a:latin typeface="+mn-lt"/>
                        </a:rPr>
                        <a:t>Immature</a:t>
                      </a:r>
                    </a:p>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HR 0.89 (0.69-1.14)</a:t>
                      </a:r>
                    </a:p>
                  </a:txBody>
                  <a:tcPr marL="68580" marR="68580" marT="0" marB="0" anchor="ctr"/>
                </a:tc>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Immature</a:t>
                      </a:r>
                    </a:p>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HR 0.69 (0.46-1.03)</a:t>
                      </a:r>
                    </a:p>
                  </a:txBody>
                  <a:tcPr marL="68580" marR="68580" marT="0" marB="0" anchor="ctr"/>
                </a:tc>
                <a:extLst>
                  <a:ext uri="{0D108BD9-81ED-4DB2-BD59-A6C34878D82A}">
                    <a16:rowId xmlns:a16="http://schemas.microsoft.com/office/drawing/2014/main" val="512244856"/>
                  </a:ext>
                </a:extLst>
              </a:tr>
              <a:tr h="726870">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FDA approval; </a:t>
                      </a:r>
                    </a:p>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EMA approval</a:t>
                      </a:r>
                    </a:p>
                  </a:txBody>
                  <a:tcPr marL="68580" marR="68580" marT="0" marB="0" anchor="ctr"/>
                </a:tc>
                <a:tc>
                  <a:txBody>
                    <a:bodyPr/>
                    <a:lstStyle/>
                    <a:p>
                      <a:pPr marL="0" marR="0" algn="ctr">
                        <a:spcBef>
                          <a:spcPts val="0"/>
                        </a:spcBef>
                        <a:spcAft>
                          <a:spcPts val="0"/>
                        </a:spcAft>
                      </a:pPr>
                      <a:r>
                        <a:rPr lang="en-US" sz="1300" b="1" kern="100" dirty="0">
                          <a:effectLst/>
                          <a:latin typeface="+mn-lt"/>
                          <a:ea typeface="Calibri" panose="020F0502020204030204" pitchFamily="34" charset="0"/>
                          <a:cs typeface="Times New Roman" panose="02020603050405020304" pitchFamily="18" charset="0"/>
                        </a:rPr>
                        <a:t>mCRPC with BRCA1/2 mutations; mCRPC when chemotherapy is not indicated </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kern="100" dirty="0">
                          <a:effectLst/>
                          <a:latin typeface="+mn-lt"/>
                          <a:ea typeface="Calibri" panose="020F0502020204030204" pitchFamily="34" charset="0"/>
                          <a:cs typeface="Times New Roman" panose="02020603050405020304" pitchFamily="18" charset="0"/>
                        </a:rPr>
                        <a:t>mCRPC with BRCA1/2 mutations</a:t>
                      </a:r>
                    </a:p>
                  </a:txBody>
                  <a:tcPr marL="68580" marR="68580" marT="0" marB="0" anchor="ctr"/>
                </a:tc>
                <a:tc gridSpan="2">
                  <a:txBody>
                    <a:bodyPr/>
                    <a:lstStyle/>
                    <a:p>
                      <a:pPr marL="0" marR="0" algn="ctr">
                        <a:spcBef>
                          <a:spcPts val="0"/>
                        </a:spcBef>
                        <a:spcAft>
                          <a:spcPts val="0"/>
                        </a:spcAft>
                      </a:pPr>
                      <a:r>
                        <a:rPr lang="en-US" sz="1300" b="1" kern="100" dirty="0">
                          <a:effectLst/>
                          <a:latin typeface="+mn-lt"/>
                          <a:ea typeface="Calibri" panose="020F0502020204030204" pitchFamily="34" charset="0"/>
                          <a:cs typeface="Times New Roman" panose="02020603050405020304" pitchFamily="18" charset="0"/>
                        </a:rPr>
                        <a:t>mCRPC with any HRR mutations; </a:t>
                      </a:r>
                    </a:p>
                    <a:p>
                      <a:pPr marL="0" marR="0" algn="ctr">
                        <a:spcBef>
                          <a:spcPts val="0"/>
                        </a:spcBef>
                        <a:spcAft>
                          <a:spcPts val="0"/>
                        </a:spcAft>
                      </a:pPr>
                      <a:r>
                        <a:rPr lang="en-US" sz="1300" b="1" kern="100" dirty="0" err="1">
                          <a:effectLst/>
                          <a:latin typeface="+mn-lt"/>
                          <a:ea typeface="Calibri" panose="020F0502020204030204" pitchFamily="34" charset="0"/>
                          <a:cs typeface="Times New Roman" panose="02020603050405020304" pitchFamily="18" charset="0"/>
                        </a:rPr>
                        <a:t>mCRPC</a:t>
                      </a:r>
                      <a:r>
                        <a:rPr lang="en-US" sz="1300" b="1" kern="100" dirty="0">
                          <a:effectLst/>
                          <a:latin typeface="+mn-lt"/>
                          <a:ea typeface="Calibri" panose="020F0502020204030204" pitchFamily="34" charset="0"/>
                          <a:cs typeface="Times New Roman" panose="02020603050405020304" pitchFamily="18" charset="0"/>
                        </a:rPr>
                        <a:t> when chemotherapy is not clinically indicated</a:t>
                      </a: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3012426"/>
                  </a:ext>
                </a:extLst>
              </a:tr>
              <a:tr h="503282">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Publication</a:t>
                      </a:r>
                    </a:p>
                  </a:txBody>
                  <a:tcPr marL="68580" marR="68580" marT="0" marB="0" anchor="ctr"/>
                </a:tc>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Clarke N….Saad F. </a:t>
                      </a:r>
                    </a:p>
                    <a:p>
                      <a:pPr marL="0" marR="0" algn="ctr">
                        <a:spcBef>
                          <a:spcPts val="0"/>
                        </a:spcBef>
                        <a:spcAft>
                          <a:spcPts val="0"/>
                        </a:spcAft>
                      </a:pPr>
                      <a:r>
                        <a:rPr lang="en-US" sz="1300" b="1" i="1" dirty="0">
                          <a:solidFill>
                            <a:srgbClr val="242424"/>
                          </a:solidFill>
                          <a:effectLst/>
                          <a:latin typeface="+mn-lt"/>
                        </a:rPr>
                        <a:t>NEJM Evidence</a:t>
                      </a:r>
                      <a:r>
                        <a:rPr lang="en-US" sz="1300" b="0" i="0" dirty="0">
                          <a:solidFill>
                            <a:srgbClr val="242424"/>
                          </a:solidFill>
                          <a:effectLst/>
                          <a:latin typeface="+mn-lt"/>
                        </a:rPr>
                        <a:t>, 2022</a:t>
                      </a:r>
                      <a:endParaRPr lang="en-US" sz="1300" b="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a:effectLst/>
                          <a:latin typeface="+mn-lt"/>
                          <a:ea typeface="Calibri" panose="020F0502020204030204" pitchFamily="34" charset="0"/>
                          <a:cs typeface="Times New Roman" panose="02020603050405020304" pitchFamily="18" charset="0"/>
                        </a:rPr>
                        <a:t>Chi K….Sandhu 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rgbClr val="242424"/>
                          </a:solidFill>
                          <a:effectLst/>
                          <a:latin typeface="+mn-lt"/>
                        </a:rPr>
                        <a:t>JCO</a:t>
                      </a:r>
                      <a:r>
                        <a:rPr lang="en-US" sz="1300" b="0" i="0" dirty="0">
                          <a:solidFill>
                            <a:srgbClr val="242424"/>
                          </a:solidFill>
                          <a:effectLst/>
                          <a:latin typeface="+mn-lt"/>
                        </a:rPr>
                        <a:t>,</a:t>
                      </a:r>
                      <a:r>
                        <a:rPr lang="en-US" sz="1300" b="1" i="0" dirty="0">
                          <a:solidFill>
                            <a:srgbClr val="242424"/>
                          </a:solidFill>
                          <a:effectLst/>
                          <a:latin typeface="+mn-lt"/>
                        </a:rPr>
                        <a:t> </a:t>
                      </a:r>
                      <a:r>
                        <a:rPr lang="en-US" sz="1300" b="0" i="0" dirty="0">
                          <a:solidFill>
                            <a:srgbClr val="242424"/>
                          </a:solidFill>
                          <a:effectLst/>
                          <a:latin typeface="+mn-lt"/>
                        </a:rPr>
                        <a:t>2023….Chi K Annals Oncol, 2023</a:t>
                      </a:r>
                      <a:endParaRPr lang="en-US" sz="1300" b="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300" kern="100" dirty="0">
                          <a:effectLst/>
                          <a:latin typeface="+mn-lt"/>
                          <a:ea typeface="Calibri" panose="020F0502020204030204" pitchFamily="34" charset="0"/>
                          <a:cs typeface="Times New Roman" panose="02020603050405020304" pitchFamily="18" charset="0"/>
                        </a:rPr>
                        <a:t>Agarwal N….Fizazi K. </a:t>
                      </a:r>
                    </a:p>
                    <a:p>
                      <a:pPr marL="0" marR="0" algn="ctr">
                        <a:spcBef>
                          <a:spcPts val="0"/>
                        </a:spcBef>
                        <a:spcAft>
                          <a:spcPts val="0"/>
                        </a:spcAft>
                      </a:pPr>
                      <a:r>
                        <a:rPr lang="en-US" sz="1300" b="1" i="1" dirty="0">
                          <a:solidFill>
                            <a:srgbClr val="242424"/>
                          </a:solidFill>
                          <a:effectLst/>
                          <a:latin typeface="+mn-lt"/>
                        </a:rPr>
                        <a:t>Lancet</a:t>
                      </a:r>
                      <a:r>
                        <a:rPr lang="en-US" sz="1300" b="0" i="0" dirty="0">
                          <a:solidFill>
                            <a:srgbClr val="242424"/>
                          </a:solidFill>
                          <a:effectLst/>
                          <a:latin typeface="+mn-lt"/>
                        </a:rPr>
                        <a:t>, 2023</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a:effectLst/>
                          <a:latin typeface="+mn-lt"/>
                          <a:ea typeface="Calibri" panose="020F0502020204030204" pitchFamily="34" charset="0"/>
                          <a:cs typeface="Times New Roman" panose="02020603050405020304" pitchFamily="18" charset="0"/>
                        </a:rPr>
                        <a:t>Fizazi K….Agarwal 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a:effectLst/>
                          <a:latin typeface="+mn-lt"/>
                          <a:ea typeface="Calibri" panose="020F0502020204030204" pitchFamily="34" charset="0"/>
                          <a:cs typeface="Times New Roman" panose="02020603050405020304" pitchFamily="18" charset="0"/>
                        </a:rPr>
                        <a:t> </a:t>
                      </a:r>
                      <a:r>
                        <a:rPr lang="en-US" sz="1300" b="1" i="1" kern="100" dirty="0">
                          <a:effectLst/>
                          <a:latin typeface="+mn-lt"/>
                          <a:ea typeface="Calibri" panose="020F0502020204030204" pitchFamily="34" charset="0"/>
                          <a:cs typeface="Times New Roman" panose="02020603050405020304" pitchFamily="18" charset="0"/>
                        </a:rPr>
                        <a:t>Nature Medicine</a:t>
                      </a:r>
                      <a:r>
                        <a:rPr lang="en-US" sz="1300" b="0" i="0" kern="100" dirty="0">
                          <a:effectLst/>
                          <a:latin typeface="+mn-lt"/>
                          <a:ea typeface="Calibri" panose="020F0502020204030204" pitchFamily="34" charset="0"/>
                          <a:cs typeface="Times New Roman" panose="02020603050405020304" pitchFamily="18" charset="0"/>
                        </a:rPr>
                        <a:t>, 2023</a:t>
                      </a:r>
                      <a:endParaRPr lang="en-US" sz="13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1049239"/>
                  </a:ext>
                </a:extLst>
              </a:tr>
            </a:tbl>
          </a:graphicData>
        </a:graphic>
      </p:graphicFrame>
      <p:sp>
        <p:nvSpPr>
          <p:cNvPr id="8" name="Rectangle 1">
            <a:extLst>
              <a:ext uri="{FF2B5EF4-FFF2-40B4-BE49-F238E27FC236}">
                <a16:creationId xmlns:a16="http://schemas.microsoft.com/office/drawing/2014/main" id="{C4DE32CC-67B1-E63E-A66E-5E98FFB0A996}"/>
              </a:ext>
            </a:extLst>
          </p:cNvPr>
          <p:cNvSpPr>
            <a:spLocks noChangeArrowheads="1"/>
          </p:cNvSpPr>
          <p:nvPr/>
        </p:nvSpPr>
        <p:spPr bwMode="auto">
          <a:xfrm>
            <a:off x="53787" y="-17754"/>
            <a:ext cx="116899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Phase 3 combination trials of PARP inhibitors with an ARPI</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75DE8D24-2202-C154-F1CA-24A83CE638F2}"/>
              </a:ext>
            </a:extLst>
          </p:cNvPr>
          <p:cNvSpPr/>
          <p:nvPr/>
        </p:nvSpPr>
        <p:spPr>
          <a:xfrm>
            <a:off x="62578" y="3494637"/>
            <a:ext cx="12084427" cy="211851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468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Abstract # 19&lt;br /&gt;BRCAAway: A Randomized Phase 2 Trial of Abiraterone, Olaparib, or Abiraterone + Olaparib in Patients with Metastatic Castration-Resistant Prostate Cancer (mCRPC) bearing Homologous Recombination-Repair Mutations (HRRm)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20" y="0"/>
            <a:ext cx="10829405" cy="6238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85606BB-A2B0-8A72-4D6F-2663E215A0BA}"/>
              </a:ext>
            </a:extLst>
          </p:cNvPr>
          <p:cNvSpPr/>
          <p:nvPr/>
        </p:nvSpPr>
        <p:spPr>
          <a:xfrm>
            <a:off x="3824748" y="5997677"/>
            <a:ext cx="3490452" cy="240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Baseline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20" y="0"/>
            <a:ext cx="10829405" cy="622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1CE4C45A-176A-881A-A9BE-431C014CFC92}"/>
              </a:ext>
            </a:extLst>
          </p:cNvPr>
          <p:cNvSpPr/>
          <p:nvPr/>
        </p:nvSpPr>
        <p:spPr>
          <a:xfrm>
            <a:off x="3824748" y="5997677"/>
            <a:ext cx="3490452" cy="240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7083E5-AB5C-72AC-3AE9-E3B7BE83CF20}"/>
              </a:ext>
            </a:extLst>
          </p:cNvPr>
          <p:cNvSpPr txBox="1"/>
          <p:nvPr/>
        </p:nvSpPr>
        <p:spPr>
          <a:xfrm>
            <a:off x="1270000" y="1925420"/>
            <a:ext cx="3627596" cy="584775"/>
          </a:xfrm>
          <a:prstGeom prst="rect">
            <a:avLst/>
          </a:prstGeom>
          <a:solidFill>
            <a:srgbClr val="002557"/>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61 pts with qualifying alteration(s)</a:t>
            </a:r>
            <a:b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were randomized to Arms I-III.</a:t>
            </a:r>
          </a:p>
        </p:txBody>
      </p:sp>
      <p:sp>
        <p:nvSpPr>
          <p:cNvPr id="5" name="TextBox 4">
            <a:extLst>
              <a:ext uri="{FF2B5EF4-FFF2-40B4-BE49-F238E27FC236}">
                <a16:creationId xmlns:a16="http://schemas.microsoft.com/office/drawing/2014/main" id="{5334FE88-6E31-8289-4351-A9EE53CD22C9}"/>
              </a:ext>
            </a:extLst>
          </p:cNvPr>
          <p:cNvSpPr txBox="1"/>
          <p:nvPr/>
        </p:nvSpPr>
        <p:spPr>
          <a:xfrm>
            <a:off x="1027280" y="3310098"/>
            <a:ext cx="3627596" cy="192024"/>
          </a:xfrm>
          <a:prstGeom prst="rect">
            <a:avLst/>
          </a:prstGeom>
          <a:solidFill>
            <a:srgbClr val="002557"/>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previous treatment </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frequencies may not add up to the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Efficacy Summary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312" y="0"/>
            <a:ext cx="10812314" cy="628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5F0ABEA-35CA-2615-499F-207F05D68AD6}"/>
              </a:ext>
            </a:extLst>
          </p:cNvPr>
          <p:cNvSpPr/>
          <p:nvPr/>
        </p:nvSpPr>
        <p:spPr>
          <a:xfrm>
            <a:off x="3824748" y="5997677"/>
            <a:ext cx="3490452" cy="240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220825" cy="1501346"/>
          </a:xfrm>
        </p:spPr>
        <p:txBody>
          <a:bodyPr/>
          <a:lstStyle/>
          <a:p>
            <a:pPr marL="98425" indent="0">
              <a:buNone/>
            </a:pPr>
            <a:r>
              <a:rPr lang="en-US" sz="2500" b="0" dirty="0"/>
              <a:t>This activity is supported by educational grants from AstraZeneca Pharmaceuticals LP, Bayer HealthCare Pharmaceuticals, Janssen Biotech Inc, administered by Janssen Scientific Affairs LLC, and Merck.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4375-5AC1-EF61-47A5-80CB0332EABB}"/>
              </a:ext>
            </a:extLst>
          </p:cNvPr>
          <p:cNvSpPr>
            <a:spLocks noGrp="1"/>
          </p:cNvSpPr>
          <p:nvPr>
            <p:ph type="title"/>
          </p:nvPr>
        </p:nvSpPr>
        <p:spPr/>
        <p:txBody>
          <a:bodyPr/>
          <a:lstStyle/>
          <a:p>
            <a:r>
              <a:rPr lang="en-US" sz="3200" dirty="0"/>
              <a:t>Median PFS from Randomization to End of Crossover Treatment</a:t>
            </a:r>
          </a:p>
        </p:txBody>
      </p:sp>
      <p:graphicFrame>
        <p:nvGraphicFramePr>
          <p:cNvPr id="5" name="Content Placeholder 4">
            <a:extLst>
              <a:ext uri="{FF2B5EF4-FFF2-40B4-BE49-F238E27FC236}">
                <a16:creationId xmlns:a16="http://schemas.microsoft.com/office/drawing/2014/main" id="{ED908A5F-6F0C-445F-4464-CDB7A6A7835A}"/>
              </a:ext>
            </a:extLst>
          </p:cNvPr>
          <p:cNvGraphicFramePr>
            <a:graphicFrameLocks noGrp="1"/>
          </p:cNvGraphicFramePr>
          <p:nvPr>
            <p:ph idx="1"/>
          </p:nvPr>
        </p:nvGraphicFramePr>
        <p:xfrm>
          <a:off x="3530278" y="1252977"/>
          <a:ext cx="8265482"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125B576-046A-10A3-F7EE-8C0CF6A6854E}"/>
              </a:ext>
            </a:extLst>
          </p:cNvPr>
          <p:cNvSpPr txBox="1"/>
          <p:nvPr/>
        </p:nvSpPr>
        <p:spPr>
          <a:xfrm>
            <a:off x="5312779" y="5508229"/>
            <a:ext cx="46426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Since Randomization, Months</a:t>
            </a:r>
          </a:p>
        </p:txBody>
      </p:sp>
      <p:sp>
        <p:nvSpPr>
          <p:cNvPr id="7" name="TextBox 6">
            <a:extLst>
              <a:ext uri="{FF2B5EF4-FFF2-40B4-BE49-F238E27FC236}">
                <a16:creationId xmlns:a16="http://schemas.microsoft.com/office/drawing/2014/main" id="{CA1BDBEE-32B6-0D99-429F-548502164D79}"/>
              </a:ext>
            </a:extLst>
          </p:cNvPr>
          <p:cNvSpPr txBox="1"/>
          <p:nvPr/>
        </p:nvSpPr>
        <p:spPr>
          <a:xfrm>
            <a:off x="9642869" y="6100817"/>
            <a:ext cx="22107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Hussain M., ASCO GU 2024</a:t>
            </a:r>
          </a:p>
        </p:txBody>
      </p:sp>
      <p:sp>
        <p:nvSpPr>
          <p:cNvPr id="8" name="TextBox 7">
            <a:extLst>
              <a:ext uri="{FF2B5EF4-FFF2-40B4-BE49-F238E27FC236}">
                <a16:creationId xmlns:a16="http://schemas.microsoft.com/office/drawing/2014/main" id="{22451DD9-216E-717A-6203-2A839BDD9881}"/>
              </a:ext>
            </a:extLst>
          </p:cNvPr>
          <p:cNvSpPr txBox="1"/>
          <p:nvPr/>
        </p:nvSpPr>
        <p:spPr>
          <a:xfrm>
            <a:off x="289368" y="1862644"/>
            <a:ext cx="35881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Arm 1: Abiraterone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Olaparib</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609D831-B960-196C-3A30-82DA510D5EF3}"/>
              </a:ext>
            </a:extLst>
          </p:cNvPr>
          <p:cNvSpPr txBox="1"/>
          <p:nvPr/>
        </p:nvSpPr>
        <p:spPr>
          <a:xfrm>
            <a:off x="289367" y="3104908"/>
            <a:ext cx="35881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Arm 2: Olaparib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Abiraterone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189105C-80DC-C63B-A0BB-FD599050054E}"/>
              </a:ext>
            </a:extLst>
          </p:cNvPr>
          <p:cNvSpPr txBox="1"/>
          <p:nvPr/>
        </p:nvSpPr>
        <p:spPr>
          <a:xfrm>
            <a:off x="396240" y="4435636"/>
            <a:ext cx="36664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Arm 3: Abiraterone + Olaparib</a:t>
            </a:r>
          </a:p>
        </p:txBody>
      </p:sp>
      <p:sp>
        <p:nvSpPr>
          <p:cNvPr id="13" name="TextBox 12">
            <a:extLst>
              <a:ext uri="{FF2B5EF4-FFF2-40B4-BE49-F238E27FC236}">
                <a16:creationId xmlns:a16="http://schemas.microsoft.com/office/drawing/2014/main" id="{1D4F643F-C750-9A96-99E2-9671E41255AA}"/>
              </a:ext>
            </a:extLst>
          </p:cNvPr>
          <p:cNvSpPr txBox="1"/>
          <p:nvPr/>
        </p:nvSpPr>
        <p:spPr>
          <a:xfrm>
            <a:off x="4639377" y="1848362"/>
            <a:ext cx="837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CC96543-EC22-152E-AADA-E09BF9FC97B9}"/>
              </a:ext>
            </a:extLst>
          </p:cNvPr>
          <p:cNvSpPr txBox="1"/>
          <p:nvPr/>
        </p:nvSpPr>
        <p:spPr>
          <a:xfrm>
            <a:off x="4639377" y="3135686"/>
            <a:ext cx="837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1F1072E-A6B5-936C-3508-516CBC6E1085}"/>
              </a:ext>
            </a:extLst>
          </p:cNvPr>
          <p:cNvSpPr txBox="1"/>
          <p:nvPr/>
        </p:nvSpPr>
        <p:spPr>
          <a:xfrm>
            <a:off x="4639377" y="4380782"/>
            <a:ext cx="837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39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43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3650-0935-BDE6-27EB-EE98C5554E75}"/>
              </a:ext>
            </a:extLst>
          </p:cNvPr>
          <p:cNvSpPr>
            <a:spLocks noGrp="1"/>
          </p:cNvSpPr>
          <p:nvPr>
            <p:ph type="title"/>
          </p:nvPr>
        </p:nvSpPr>
        <p:spPr/>
        <p:txBody>
          <a:bodyPr/>
          <a:lstStyle/>
          <a:p>
            <a:r>
              <a:rPr lang="en-US" b="0" dirty="0"/>
              <a:t>My take on </a:t>
            </a:r>
            <a:r>
              <a:rPr lang="en-US" b="0" dirty="0" err="1"/>
              <a:t>PARPi</a:t>
            </a:r>
            <a:r>
              <a:rPr lang="en-US" b="0" dirty="0"/>
              <a:t> plus ARPI in mCRPC</a:t>
            </a:r>
          </a:p>
        </p:txBody>
      </p:sp>
      <p:sp>
        <p:nvSpPr>
          <p:cNvPr id="3" name="Content Placeholder 2">
            <a:extLst>
              <a:ext uri="{FF2B5EF4-FFF2-40B4-BE49-F238E27FC236}">
                <a16:creationId xmlns:a16="http://schemas.microsoft.com/office/drawing/2014/main" id="{53F30ED6-E80B-8DBB-CAF2-1F5D4CCFEFD7}"/>
              </a:ext>
            </a:extLst>
          </p:cNvPr>
          <p:cNvSpPr>
            <a:spLocks noGrp="1"/>
          </p:cNvSpPr>
          <p:nvPr>
            <p:ph idx="1"/>
          </p:nvPr>
        </p:nvSpPr>
        <p:spPr>
          <a:xfrm>
            <a:off x="313241" y="1244599"/>
            <a:ext cx="11406320" cy="4991630"/>
          </a:xfrm>
        </p:spPr>
        <p:txBody>
          <a:bodyPr>
            <a:normAutofit fontScale="85000" lnSpcReduction="10000"/>
          </a:bodyPr>
          <a:lstStyle/>
          <a:p>
            <a:r>
              <a:rPr lang="en-US" dirty="0"/>
              <a:t>   In 2023, only ~34% of patients with new mCRPC had prior exposure to ARPI </a:t>
            </a:r>
            <a:r>
              <a:rPr lang="en-US" sz="1900" dirty="0"/>
              <a:t>(Swami, 2024 AUA, Abs:24-7158)</a:t>
            </a:r>
          </a:p>
          <a:p>
            <a:endParaRPr lang="en-US" dirty="0"/>
          </a:p>
          <a:p>
            <a:r>
              <a:rPr lang="en-US" dirty="0"/>
              <a:t>   How I select a given combination:</a:t>
            </a:r>
          </a:p>
          <a:p>
            <a:pPr lvl="1"/>
            <a:r>
              <a:rPr lang="en-US" dirty="0"/>
              <a:t>For new mCRPC with BRCA1/2 mutations, I use the PARPi combinations based on my selection of the partner ARPI; </a:t>
            </a:r>
          </a:p>
          <a:p>
            <a:pPr lvl="1"/>
            <a:r>
              <a:rPr lang="en-US" dirty="0"/>
              <a:t>For new mCRPC with non-BRCA1/2 </a:t>
            </a:r>
            <a:r>
              <a:rPr lang="en-US" dirty="0" err="1"/>
              <a:t>HRRm</a:t>
            </a:r>
            <a:r>
              <a:rPr lang="en-US" dirty="0"/>
              <a:t>, I use enzalutamide plus talazoparib</a:t>
            </a:r>
          </a:p>
          <a:p>
            <a:pPr lvl="1"/>
            <a:endParaRPr lang="en-US" dirty="0"/>
          </a:p>
          <a:p>
            <a:pPr marL="457189" indent="-457189">
              <a:spcAft>
                <a:spcPts val="3200"/>
              </a:spcAft>
            </a:pPr>
            <a:r>
              <a:rPr lang="en-US" dirty="0"/>
              <a:t>Based on the results of the </a:t>
            </a:r>
            <a:r>
              <a:rPr lang="en-US" dirty="0" err="1"/>
              <a:t>BRCAAway</a:t>
            </a:r>
            <a:r>
              <a:rPr lang="en-US" dirty="0"/>
              <a:t> trial, the upfront combination of an </a:t>
            </a:r>
            <a:r>
              <a:rPr lang="en-US" dirty="0" err="1"/>
              <a:t>ARPI+PARPi</a:t>
            </a:r>
            <a:r>
              <a:rPr lang="en-US" dirty="0"/>
              <a:t> seems more efficacious than the sequencing of ARPI followed by a </a:t>
            </a:r>
            <a:r>
              <a:rPr lang="en-US" dirty="0" err="1"/>
              <a:t>PARPi</a:t>
            </a:r>
            <a:endParaRPr lang="en-US" dirty="0"/>
          </a:p>
          <a:p>
            <a:pPr marL="457189" indent="-457189">
              <a:spcAft>
                <a:spcPts val="3200"/>
              </a:spcAft>
            </a:pPr>
            <a:r>
              <a:rPr lang="en-US" dirty="0"/>
              <a:t>All patients with advanced prostate cancer should undergo tumor genomic profiling and germline testing</a:t>
            </a:r>
          </a:p>
          <a:p>
            <a:r>
              <a:rPr lang="en-US" b="1" dirty="0"/>
              <a:t> </a:t>
            </a:r>
            <a:r>
              <a:rPr lang="en-US" dirty="0"/>
              <a:t>Next steps: </a:t>
            </a:r>
          </a:p>
          <a:p>
            <a:pPr lvl="1"/>
            <a:r>
              <a:rPr lang="en-US" sz="2400" dirty="0"/>
              <a:t>Elucidation of the mechanism of response in </a:t>
            </a:r>
            <a:r>
              <a:rPr lang="en-US" sz="2400" dirty="0" err="1"/>
              <a:t>HRRm</a:t>
            </a:r>
            <a:r>
              <a:rPr lang="en-US" sz="2400" dirty="0"/>
              <a:t>-negative patients, and </a:t>
            </a:r>
          </a:p>
          <a:p>
            <a:pPr lvl="1"/>
            <a:r>
              <a:rPr lang="en-US" sz="2400" dirty="0"/>
              <a:t>Mechanism of resistance to </a:t>
            </a:r>
            <a:r>
              <a:rPr lang="en-US" sz="2400" dirty="0" err="1"/>
              <a:t>PARPi</a:t>
            </a:r>
            <a:r>
              <a:rPr lang="en-US" sz="2400" dirty="0"/>
              <a:t> </a:t>
            </a:r>
          </a:p>
        </p:txBody>
      </p:sp>
    </p:spTree>
    <p:extLst>
      <p:ext uri="{BB962C8B-B14F-4D97-AF65-F5344CB8AC3E}">
        <p14:creationId xmlns:p14="http://schemas.microsoft.com/office/powerpoint/2010/main" val="239729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D2D1AD-C037-CA2F-8F6A-1EA683D24B3A}"/>
              </a:ext>
            </a:extLst>
          </p:cNvPr>
          <p:cNvSpPr txBox="1">
            <a:spLocks/>
          </p:cNvSpPr>
          <p:nvPr/>
        </p:nvSpPr>
        <p:spPr bwMode="auto">
          <a:xfrm>
            <a:off x="263352" y="4293096"/>
            <a:ext cx="11656800" cy="826650"/>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200" b="1" i="0" u="none" strike="noStrike" kern="0" cap="none" spc="0" normalizeH="0" baseline="0" noProof="0" dirty="0">
              <a:ln>
                <a:noFill/>
              </a:ln>
              <a:solidFill>
                <a:srgbClr val="FF5ADB"/>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792225"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Optimizing the Management of Nonmetastatic Prostate Cancer — Dr </a:t>
            </a:r>
            <a:r>
              <a:rPr lang="en-US" sz="2500" dirty="0" err="1">
                <a:solidFill>
                  <a:schemeClr val="tx1"/>
                </a:solidFill>
              </a:rPr>
              <a:t>Dorff</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Evidence-Based Selection of Treatment for Metastatic Hormone-Sensitive Prostate Cancer — Dr Smith</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New Considerations with the Use of PARP Inhibitors for Metastatic Castration-Resistant Prostate Cancer (</a:t>
            </a:r>
            <a:r>
              <a:rPr lang="en-US" sz="2500" dirty="0" err="1">
                <a:solidFill>
                  <a:schemeClr val="tx1"/>
                </a:solidFill>
              </a:rPr>
              <a:t>mCRPC</a:t>
            </a:r>
            <a:r>
              <a:rPr lang="en-US" sz="2500" dirty="0">
                <a:solidFill>
                  <a:schemeClr val="tx1"/>
                </a:solidFill>
              </a:rPr>
              <a:t>) — Dr Agarwal </a:t>
            </a:r>
          </a:p>
          <a:p>
            <a:pPr marL="98425" indent="0">
              <a:lnSpc>
                <a:spcPct val="100000"/>
              </a:lnSpc>
              <a:spcBef>
                <a:spcPts val="1600"/>
              </a:spcBef>
              <a:spcAft>
                <a:spcPts val="0"/>
              </a:spcAft>
              <a:buNone/>
            </a:pPr>
            <a:r>
              <a:rPr lang="en-US" sz="2500" dirty="0">
                <a:solidFill>
                  <a:schemeClr val="bg1"/>
                </a:solidFill>
              </a:rPr>
              <a:t>Module 4: Role of Novel Radiopharmaceuticals for </a:t>
            </a:r>
            <a:r>
              <a:rPr lang="en-US" sz="2500" dirty="0" err="1">
                <a:solidFill>
                  <a:schemeClr val="bg1"/>
                </a:solidFill>
              </a:rPr>
              <a:t>mCRPC</a:t>
            </a:r>
            <a:r>
              <a:rPr lang="en-US" sz="2500" dirty="0">
                <a:solidFill>
                  <a:schemeClr val="bg1"/>
                </a:solidFill>
              </a:rPr>
              <a:t> — </a:t>
            </a:r>
            <a:br>
              <a:rPr lang="en-US" sz="2500" dirty="0">
                <a:solidFill>
                  <a:schemeClr val="bg1"/>
                </a:solidFill>
              </a:rPr>
            </a:br>
            <a:r>
              <a:rPr lang="en-US" sz="2500" dirty="0">
                <a:solidFill>
                  <a:schemeClr val="bg1"/>
                </a:solidFill>
              </a:rPr>
              <a:t>Dr Armstrong</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Promising Investigational Approaches for Patients with Prostate Cancer — Dr </a:t>
            </a:r>
            <a:r>
              <a:rPr lang="en-US" sz="2500" dirty="0" err="1">
                <a:solidFill>
                  <a:schemeClr val="tx1"/>
                </a:solidFill>
              </a:rPr>
              <a:t>Antonarakis</a:t>
            </a:r>
            <a:endParaRPr lang="en-US" sz="2500" dirty="0">
              <a:solidFill>
                <a:schemeClr val="tx1"/>
              </a:solidFill>
            </a:endParaRPr>
          </a:p>
        </p:txBody>
      </p:sp>
    </p:spTree>
    <p:extLst>
      <p:ext uri="{BB962C8B-B14F-4D97-AF65-F5344CB8AC3E}">
        <p14:creationId xmlns:p14="http://schemas.microsoft.com/office/powerpoint/2010/main" val="3081695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40772"/>
            <a:ext cx="11656800" cy="1405528"/>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Integrating radiopharmaceutical agents alone </a:t>
            </a:r>
            <a:b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or in combination with other treatment modalities</a:t>
            </a:r>
          </a:p>
        </p:txBody>
      </p:sp>
      <p:sp>
        <p:nvSpPr>
          <p:cNvPr id="7" name="Title 1">
            <a:extLst>
              <a:ext uri="{FF2B5EF4-FFF2-40B4-BE49-F238E27FC236}">
                <a16:creationId xmlns:a16="http://schemas.microsoft.com/office/drawing/2014/main" id="{A21D78DE-2372-EC6C-8540-567D2CE3B8C5}"/>
              </a:ext>
            </a:extLst>
          </p:cNvPr>
          <p:cNvSpPr txBox="1">
            <a:spLocks/>
          </p:cNvSpPr>
          <p:nvPr/>
        </p:nvSpPr>
        <p:spPr bwMode="auto">
          <a:xfrm>
            <a:off x="473553" y="4581128"/>
            <a:ext cx="3477015"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Gigi Chen</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(Pleasant Hill, California)</a:t>
            </a:r>
          </a:p>
        </p:txBody>
      </p:sp>
      <p:pic>
        <p:nvPicPr>
          <p:cNvPr id="3" name="Picture 2" descr="A person sitting in a chair wearing a headset&#10;&#10;Description automatically generated">
            <a:extLst>
              <a:ext uri="{FF2B5EF4-FFF2-40B4-BE49-F238E27FC236}">
                <a16:creationId xmlns:a16="http://schemas.microsoft.com/office/drawing/2014/main" id="{78FBEF94-3AB7-DDED-80C3-236148FA7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376" y="2598018"/>
            <a:ext cx="3413759" cy="1920240"/>
          </a:xfrm>
          <a:prstGeom prst="rect">
            <a:avLst/>
          </a:prstGeom>
          <a:effectLst>
            <a:outerShdw blurRad="50800" dist="38100" dir="2700000" algn="tl" rotWithShape="0">
              <a:prstClr val="black">
                <a:alpha val="40000"/>
              </a:prstClr>
            </a:outerShdw>
          </a:effectLst>
        </p:spPr>
      </p:pic>
      <p:pic>
        <p:nvPicPr>
          <p:cNvPr id="4" name="Picture 3" descr="A person wearing glasses and a headset&#10;&#10;Description automatically generated">
            <a:extLst>
              <a:ext uri="{FF2B5EF4-FFF2-40B4-BE49-F238E27FC236}">
                <a16:creationId xmlns:a16="http://schemas.microsoft.com/office/drawing/2014/main" id="{844DDB9E-8C9B-5665-395F-1B73C3E831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5708" y="2636912"/>
            <a:ext cx="3410690" cy="1918513"/>
          </a:xfrm>
          <a:prstGeom prst="rect">
            <a:avLst/>
          </a:prstGeo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7B7BE471-66E7-84A7-F291-753B3DAFD6A4}"/>
              </a:ext>
            </a:extLst>
          </p:cNvPr>
          <p:cNvSpPr txBox="1">
            <a:spLocks/>
          </p:cNvSpPr>
          <p:nvPr/>
        </p:nvSpPr>
        <p:spPr bwMode="auto">
          <a:xfrm>
            <a:off x="4181281" y="4603875"/>
            <a:ext cx="3739544" cy="74534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 </a:t>
            </a: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(Bloomington, Illinois)</a:t>
            </a:r>
          </a:p>
        </p:txBody>
      </p:sp>
      <p:sp>
        <p:nvSpPr>
          <p:cNvPr id="5" name="Title 1">
            <a:extLst>
              <a:ext uri="{FF2B5EF4-FFF2-40B4-BE49-F238E27FC236}">
                <a16:creationId xmlns:a16="http://schemas.microsoft.com/office/drawing/2014/main" id="{EF02352C-022F-D8AF-8529-D2BFAE830033}"/>
              </a:ext>
            </a:extLst>
          </p:cNvPr>
          <p:cNvSpPr txBox="1">
            <a:spLocks/>
          </p:cNvSpPr>
          <p:nvPr/>
        </p:nvSpPr>
        <p:spPr bwMode="auto">
          <a:xfrm>
            <a:off x="8453429" y="4603874"/>
            <a:ext cx="3157258" cy="74534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Spencer </a:t>
            </a:r>
            <a:r>
              <a:rPr kumimoji="0" lang="en-US" sz="2000" b="1" i="0" u="none" strike="noStrike" kern="1200" cap="none" spc="0" normalizeH="0" baseline="0" noProof="0" dirty="0" err="1">
                <a:ln>
                  <a:noFill/>
                </a:ln>
                <a:solidFill>
                  <a:srgbClr val="051F60"/>
                </a:solidFill>
                <a:effectLst/>
                <a:uLnTx/>
                <a:uFillTx/>
                <a:latin typeface="Calibri"/>
                <a:ea typeface="MS PGothic" pitchFamily="34" charset="-128"/>
                <a:cs typeface="Calibri"/>
              </a:rPr>
              <a:t>Bachow</a:t>
            </a:r>
            <a:endParaRPr lang="en-US" sz="2000" dirty="0">
              <a:solidFill>
                <a:srgbClr val="051F60"/>
              </a:solidFill>
            </a:endParaRPr>
          </a:p>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51F60"/>
                </a:solidFill>
                <a:effectLst/>
                <a:uLnTx/>
                <a:uFillTx/>
                <a:latin typeface="Calibri"/>
                <a:ea typeface="MS PGothic" pitchFamily="34" charset="-128"/>
                <a:cs typeface="Calibri"/>
              </a:rPr>
              <a:t>(Boca Raton, Florida)</a:t>
            </a:r>
          </a:p>
        </p:txBody>
      </p:sp>
      <p:pic>
        <p:nvPicPr>
          <p:cNvPr id="11" name="Picture 10" descr="A person wearing headphones&#10;&#10;Description automatically generated">
            <a:extLst>
              <a:ext uri="{FF2B5EF4-FFF2-40B4-BE49-F238E27FC236}">
                <a16:creationId xmlns:a16="http://schemas.microsoft.com/office/drawing/2014/main" id="{E3EEB817-C763-D341-C2AF-2E2ACB4488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5178" y="2564904"/>
            <a:ext cx="3413760" cy="1920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72344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2996952"/>
            <a:ext cx="9865096" cy="156966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When might we see some new data with Radium 223, and why haven’t we seen more?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2061A2D1-C8EA-3688-75C6-2C680088A84C}"/>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2199332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2060848"/>
            <a:ext cx="10297144" cy="452431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Where in your therapeutic algorithm have you typically been employing lutetium Lu 177 </a:t>
            </a:r>
            <a:r>
              <a:rPr kumimoji="0" lang="en-US" sz="3200" b="1" i="0" u="none" strike="noStrike" kern="1200" cap="none" spc="0" normalizeH="0" baseline="0" noProof="0" dirty="0" err="1">
                <a:ln>
                  <a:noFill/>
                </a:ln>
                <a:solidFill>
                  <a:srgbClr val="3333CC"/>
                </a:solidFill>
                <a:effectLst/>
                <a:uLnTx/>
                <a:uFillTx/>
                <a:latin typeface="Calibri"/>
                <a:ea typeface="MS PGothic" charset="0"/>
              </a:rPr>
              <a:t>vipivotide</a:t>
            </a:r>
            <a:r>
              <a:rPr kumimoji="0" lang="en-US" sz="3200" b="1" i="0" u="none" strike="noStrike" kern="1200" cap="none" spc="0" normalizeH="0" baseline="0" noProof="0" dirty="0">
                <a:ln>
                  <a:noFill/>
                </a:ln>
                <a:solidFill>
                  <a:srgbClr val="3333CC"/>
                </a:solidFill>
                <a:effectLst/>
                <a:uLnTx/>
                <a:uFillTx/>
                <a:latin typeface="Calibri"/>
                <a:ea typeface="MS PGothic" charset="0"/>
              </a:rPr>
              <a:t> tetraxetan, and do you generally recommend this approach first before docetaxel-based chemotherapy?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 </a:t>
            </a:r>
          </a:p>
        </p:txBody>
      </p:sp>
      <p:sp>
        <p:nvSpPr>
          <p:cNvPr id="2" name="Title 1">
            <a:extLst>
              <a:ext uri="{FF2B5EF4-FFF2-40B4-BE49-F238E27FC236}">
                <a16:creationId xmlns:a16="http://schemas.microsoft.com/office/drawing/2014/main" id="{2FAF85C2-131C-F2A5-DCC2-860D5FF6F690}"/>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4181284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1905506"/>
            <a:ext cx="10297144" cy="3046988"/>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For patients eligible for both lutetium Lu 177 </a:t>
            </a:r>
            <a:r>
              <a:rPr kumimoji="0" lang="en-US" sz="3200" b="1" i="0" u="none" strike="noStrike" kern="1200" cap="none" spc="0" normalizeH="0" baseline="0" noProof="0" dirty="0" err="1">
                <a:ln>
                  <a:noFill/>
                </a:ln>
                <a:solidFill>
                  <a:srgbClr val="3333CC"/>
                </a:solidFill>
                <a:effectLst/>
                <a:uLnTx/>
                <a:uFillTx/>
                <a:latin typeface="Calibri"/>
                <a:ea typeface="MS PGothic" charset="0"/>
              </a:rPr>
              <a:t>vipivotide</a:t>
            </a:r>
            <a:r>
              <a:rPr kumimoji="0" lang="en-US" sz="3200" b="1" i="0" u="none" strike="noStrike" kern="1200" cap="none" spc="0" normalizeH="0" baseline="0" noProof="0" dirty="0">
                <a:ln>
                  <a:noFill/>
                </a:ln>
                <a:solidFill>
                  <a:srgbClr val="3333CC"/>
                </a:solidFill>
                <a:effectLst/>
                <a:uLnTx/>
                <a:uFillTx/>
                <a:latin typeface="Calibri"/>
                <a:ea typeface="MS PGothic" charset="0"/>
              </a:rPr>
              <a:t> tetraxetan and radium-223, do you have a preference for one over the other?</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Do any available data suggest that the sequence of these agents matters? </a:t>
            </a:r>
          </a:p>
        </p:txBody>
      </p:sp>
      <p:sp>
        <p:nvSpPr>
          <p:cNvPr id="2" name="Title 1">
            <a:extLst>
              <a:ext uri="{FF2B5EF4-FFF2-40B4-BE49-F238E27FC236}">
                <a16:creationId xmlns:a16="http://schemas.microsoft.com/office/drawing/2014/main" id="{26A03F01-9868-890A-AAAE-C694B549A8B1}"/>
              </a:ext>
            </a:extLst>
          </p:cNvPr>
          <p:cNvSpPr txBox="1">
            <a:spLocks/>
          </p:cNvSpPr>
          <p:nvPr/>
        </p:nvSpPr>
        <p:spPr>
          <a:xfrm>
            <a:off x="912286" y="260648"/>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259461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332EE-3EEB-6EED-8065-24D30F4EBF35}"/>
              </a:ext>
            </a:extLst>
          </p:cNvPr>
          <p:cNvSpPr txBox="1"/>
          <p:nvPr/>
        </p:nvSpPr>
        <p:spPr>
          <a:xfrm>
            <a:off x="1055440" y="2276872"/>
            <a:ext cx="9649072" cy="206210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a:ea typeface="MS PGothic" charset="0"/>
              </a:rPr>
              <a:t>Do you find any of the emerging radiopharmaceuticals to be particularly exciting in that they might replace or unseat lutetium Lu 177 </a:t>
            </a:r>
            <a:r>
              <a:rPr kumimoji="0" lang="en-US" sz="3200" b="1" i="0" u="none" strike="noStrike" kern="1200" cap="none" spc="0" normalizeH="0" baseline="0" noProof="0" dirty="0" err="1">
                <a:ln>
                  <a:noFill/>
                </a:ln>
                <a:solidFill>
                  <a:srgbClr val="3333CC"/>
                </a:solidFill>
                <a:effectLst/>
                <a:uLnTx/>
                <a:uFillTx/>
                <a:latin typeface="Calibri"/>
                <a:ea typeface="MS PGothic" charset="0"/>
              </a:rPr>
              <a:t>vipivotide</a:t>
            </a:r>
            <a:r>
              <a:rPr kumimoji="0" lang="en-US" sz="3200" b="1" i="0" u="none" strike="noStrike" kern="1200" cap="none" spc="0" normalizeH="0" baseline="0" noProof="0" dirty="0">
                <a:ln>
                  <a:noFill/>
                </a:ln>
                <a:solidFill>
                  <a:srgbClr val="3333CC"/>
                </a:solidFill>
                <a:effectLst/>
                <a:uLnTx/>
                <a:uFillTx/>
                <a:latin typeface="Calibri"/>
                <a:ea typeface="MS PGothic" charset="0"/>
              </a:rPr>
              <a:t> tetraxetan in your therapeutic algorithm? </a:t>
            </a:r>
          </a:p>
        </p:txBody>
      </p:sp>
      <p:sp>
        <p:nvSpPr>
          <p:cNvPr id="2" name="Title 1">
            <a:extLst>
              <a:ext uri="{FF2B5EF4-FFF2-40B4-BE49-F238E27FC236}">
                <a16:creationId xmlns:a16="http://schemas.microsoft.com/office/drawing/2014/main" id="{F603B623-C58E-9BA6-7DBC-7175458D3A11}"/>
              </a:ext>
            </a:extLst>
          </p:cNvPr>
          <p:cNvSpPr txBox="1">
            <a:spLocks/>
          </p:cNvSpPr>
          <p:nvPr/>
        </p:nvSpPr>
        <p:spPr>
          <a:xfrm>
            <a:off x="912286"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QUESTIONS FOR THE FACULTY </a:t>
            </a:r>
          </a:p>
        </p:txBody>
      </p:sp>
    </p:spTree>
    <p:extLst>
      <p:ext uri="{BB962C8B-B14F-4D97-AF65-F5344CB8AC3E}">
        <p14:creationId xmlns:p14="http://schemas.microsoft.com/office/powerpoint/2010/main" val="3816897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68362"/>
            <a:ext cx="9144000" cy="2387600"/>
          </a:xfrm>
        </p:spPr>
        <p:txBody>
          <a:bodyPr>
            <a:normAutofit fontScale="90000"/>
          </a:bodyPr>
          <a:lstStyle/>
          <a:p>
            <a:r>
              <a:rPr lang="en-US" dirty="0"/>
              <a:t>Radiopharmaceuticals in </a:t>
            </a:r>
            <a:br>
              <a:rPr lang="en-US" dirty="0"/>
            </a:br>
            <a:r>
              <a:rPr lang="en-US" dirty="0"/>
              <a:t>Men with </a:t>
            </a:r>
            <a:r>
              <a:rPr lang="en-US" dirty="0" err="1"/>
              <a:t>mCRPC</a:t>
            </a:r>
            <a:br>
              <a:rPr lang="en-US" dirty="0"/>
            </a:br>
            <a:r>
              <a:rPr lang="en-US" b="1" dirty="0">
                <a:solidFill>
                  <a:schemeClr val="accent1">
                    <a:lumMod val="50000"/>
                  </a:schemeClr>
                </a:solidFill>
              </a:rPr>
              <a:t>ASCO 2024 Updates</a:t>
            </a:r>
          </a:p>
        </p:txBody>
      </p:sp>
      <p:sp>
        <p:nvSpPr>
          <p:cNvPr id="3" name="Subtitle 2"/>
          <p:cNvSpPr>
            <a:spLocks noGrp="1"/>
          </p:cNvSpPr>
          <p:nvPr>
            <p:ph type="subTitle" idx="1"/>
          </p:nvPr>
        </p:nvSpPr>
        <p:spPr/>
        <p:txBody>
          <a:bodyPr/>
          <a:lstStyle/>
          <a:p>
            <a:r>
              <a:rPr lang="en-US" dirty="0"/>
              <a:t>Andrew J Armstrong MD </a:t>
            </a:r>
            <a:r>
              <a:rPr lang="en-US" dirty="0" err="1"/>
              <a:t>ScM</a:t>
            </a:r>
            <a:r>
              <a:rPr lang="en-US" dirty="0"/>
              <a:t> FACP</a:t>
            </a:r>
          </a:p>
          <a:p>
            <a:r>
              <a:rPr lang="en-US" dirty="0"/>
              <a:t>Professor of Medicine, Surgery, Pharmacology and Cancer Biology</a:t>
            </a:r>
          </a:p>
          <a:p>
            <a:r>
              <a:rPr lang="en-US" dirty="0"/>
              <a:t>Duke Cancer Institute Center for Prostate and Urologic Cancers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2765" y="5566814"/>
            <a:ext cx="4057900" cy="746437"/>
          </a:xfrm>
          <a:prstGeom prst="rect">
            <a:avLst/>
          </a:prstGeom>
        </p:spPr>
      </p:pic>
    </p:spTree>
    <p:extLst>
      <p:ext uri="{BB962C8B-B14F-4D97-AF65-F5344CB8AC3E}">
        <p14:creationId xmlns:p14="http://schemas.microsoft.com/office/powerpoint/2010/main" val="3324529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6CBC-CA42-4335-99B1-C074846760C7}"/>
              </a:ext>
            </a:extLst>
          </p:cNvPr>
          <p:cNvSpPr>
            <a:spLocks noGrp="1"/>
          </p:cNvSpPr>
          <p:nvPr>
            <p:ph type="title"/>
          </p:nvPr>
        </p:nvSpPr>
        <p:spPr>
          <a:xfrm>
            <a:off x="191194" y="132515"/>
            <a:ext cx="11745882" cy="828675"/>
          </a:xfrm>
        </p:spPr>
        <p:txBody>
          <a:bodyPr>
            <a:normAutofit fontScale="90000"/>
          </a:bodyPr>
          <a:lstStyle/>
          <a:p>
            <a:r>
              <a:rPr lang="en-US" b="1" dirty="0"/>
              <a:t>ALSYMPCA: ɑ-Emitter Radium 223 and Survival in </a:t>
            </a:r>
            <a:r>
              <a:rPr lang="en-US" b="1" dirty="0" err="1"/>
              <a:t>mCRPC</a:t>
            </a:r>
            <a:endParaRPr lang="en-US" b="1" dirty="0"/>
          </a:p>
        </p:txBody>
      </p:sp>
      <p:sp>
        <p:nvSpPr>
          <p:cNvPr id="3" name="Text Placeholder 2">
            <a:extLst>
              <a:ext uri="{FF2B5EF4-FFF2-40B4-BE49-F238E27FC236}">
                <a16:creationId xmlns:a16="http://schemas.microsoft.com/office/drawing/2014/main" id="{B41DF5D9-C8BE-41C9-B7EA-633F9BD8F0FB}"/>
              </a:ext>
            </a:extLst>
          </p:cNvPr>
          <p:cNvSpPr>
            <a:spLocks noGrp="1"/>
          </p:cNvSpPr>
          <p:nvPr>
            <p:ph type="body" sz="quarter" idx="14"/>
          </p:nvPr>
        </p:nvSpPr>
        <p:spPr/>
        <p:txBody>
          <a:bodyPr/>
          <a:lstStyle/>
          <a:p>
            <a:r>
              <a:rPr lang="en-US" dirty="0"/>
              <a:t>Parker C, et al. N </a:t>
            </a:r>
            <a:r>
              <a:rPr lang="en-US" dirty="0" err="1"/>
              <a:t>Engl</a:t>
            </a:r>
            <a:r>
              <a:rPr lang="en-US" dirty="0"/>
              <a:t> J Med. 2013;369:213-223.</a:t>
            </a:r>
          </a:p>
        </p:txBody>
      </p:sp>
      <p:pic>
        <p:nvPicPr>
          <p:cNvPr id="4" name="Picture 2">
            <a:extLst>
              <a:ext uri="{FF2B5EF4-FFF2-40B4-BE49-F238E27FC236}">
                <a16:creationId xmlns:a16="http://schemas.microsoft.com/office/drawing/2014/main" id="{51743EB8-E65F-4BB9-8FB7-F2B698F0A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6492"/>
            <a:ext cx="6454842" cy="451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454842" y="1632140"/>
            <a:ext cx="5737157" cy="4007093"/>
            <a:chOff x="1890759" y="1313052"/>
            <a:chExt cx="7607201" cy="4778273"/>
          </a:xfrm>
        </p:grpSpPr>
        <p:pic>
          <p:nvPicPr>
            <p:cNvPr id="7" name="Picture 2">
              <a:extLst>
                <a:ext uri="{FF2B5EF4-FFF2-40B4-BE49-F238E27FC236}">
                  <a16:creationId xmlns:a16="http://schemas.microsoft.com/office/drawing/2014/main" id="{4D52B959-709D-495D-939C-313A308F7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759" y="1313052"/>
              <a:ext cx="7607201" cy="477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004073B3-68FE-4A02-9E88-AD3857C3E57D}"/>
                </a:ext>
              </a:extLst>
            </p:cNvPr>
            <p:cNvSpPr/>
            <p:nvPr/>
          </p:nvSpPr>
          <p:spPr>
            <a:xfrm>
              <a:off x="6807709" y="2003339"/>
              <a:ext cx="983741" cy="5771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A55AB185-363A-4C2C-AA68-08BFEE190A4A}"/>
                </a:ext>
              </a:extLst>
            </p:cNvPr>
            <p:cNvSpPr/>
            <p:nvPr/>
          </p:nvSpPr>
          <p:spPr>
            <a:xfrm>
              <a:off x="6807709" y="4919115"/>
              <a:ext cx="851620" cy="5507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AF0CAF8C-84C0-467A-A3F8-6FF961347690}"/>
                </a:ext>
              </a:extLst>
            </p:cNvPr>
            <p:cNvSpPr/>
            <p:nvPr/>
          </p:nvSpPr>
          <p:spPr>
            <a:xfrm>
              <a:off x="6873769" y="3011251"/>
              <a:ext cx="851620" cy="5771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2802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Matrix_Template_Arial">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Blank Presentation">
  <a:themeElements>
    <a:clrScheme name="">
      <a:dk1>
        <a:srgbClr val="000000"/>
      </a:dk1>
      <a:lt1>
        <a:srgbClr val="FFFFFF"/>
      </a:lt1>
      <a:dk2>
        <a:srgbClr val="3A2B97"/>
      </a:dk2>
      <a:lt2>
        <a:srgbClr val="000000"/>
      </a:lt2>
      <a:accent1>
        <a:srgbClr val="FF6600"/>
      </a:accent1>
      <a:accent2>
        <a:srgbClr val="D5D773"/>
      </a:accent2>
      <a:accent3>
        <a:srgbClr val="FFFFFF"/>
      </a:accent3>
      <a:accent4>
        <a:srgbClr val="000000"/>
      </a:accent4>
      <a:accent5>
        <a:srgbClr val="FFB8AA"/>
      </a:accent5>
      <a:accent6>
        <a:srgbClr val="C1C368"/>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99"/>
        </a:dk2>
        <a:lt2>
          <a:srgbClr val="FFFF00"/>
        </a:lt2>
        <a:accent1>
          <a:srgbClr val="FF6600"/>
        </a:accent1>
        <a:accent2>
          <a:srgbClr val="3333CC"/>
        </a:accent2>
        <a:accent3>
          <a:srgbClr val="AAAACA"/>
        </a:accent3>
        <a:accent4>
          <a:srgbClr val="DADADA"/>
        </a:accent4>
        <a:accent5>
          <a:srgbClr val="FFB8A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FF"/>
        </a:lt1>
        <a:dk2>
          <a:srgbClr val="260026"/>
        </a:dk2>
        <a:lt2>
          <a:srgbClr val="CC9900"/>
        </a:lt2>
        <a:accent1>
          <a:srgbClr val="FF6600"/>
        </a:accent1>
        <a:accent2>
          <a:srgbClr val="0099FF"/>
        </a:accent2>
        <a:accent3>
          <a:srgbClr val="ACAAAC"/>
        </a:accent3>
        <a:accent4>
          <a:srgbClr val="DADADA"/>
        </a:accent4>
        <a:accent5>
          <a:srgbClr val="FFB8AA"/>
        </a:accent5>
        <a:accent6>
          <a:srgbClr val="008AE7"/>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Blank Presentation">
  <a:themeElements>
    <a:clrScheme name="">
      <a:dk1>
        <a:srgbClr val="000000"/>
      </a:dk1>
      <a:lt1>
        <a:srgbClr val="FFFFFF"/>
      </a:lt1>
      <a:dk2>
        <a:srgbClr val="3A2B97"/>
      </a:dk2>
      <a:lt2>
        <a:srgbClr val="000000"/>
      </a:lt2>
      <a:accent1>
        <a:srgbClr val="FF6600"/>
      </a:accent1>
      <a:accent2>
        <a:srgbClr val="D5D773"/>
      </a:accent2>
      <a:accent3>
        <a:srgbClr val="FFFFFF"/>
      </a:accent3>
      <a:accent4>
        <a:srgbClr val="000000"/>
      </a:accent4>
      <a:accent5>
        <a:srgbClr val="FFB8AA"/>
      </a:accent5>
      <a:accent6>
        <a:srgbClr val="C1C368"/>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99"/>
        </a:dk2>
        <a:lt2>
          <a:srgbClr val="FFFF00"/>
        </a:lt2>
        <a:accent1>
          <a:srgbClr val="FF6600"/>
        </a:accent1>
        <a:accent2>
          <a:srgbClr val="3333CC"/>
        </a:accent2>
        <a:accent3>
          <a:srgbClr val="AAAACA"/>
        </a:accent3>
        <a:accent4>
          <a:srgbClr val="DADADA"/>
        </a:accent4>
        <a:accent5>
          <a:srgbClr val="FFB8A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FF"/>
        </a:lt1>
        <a:dk2>
          <a:srgbClr val="260026"/>
        </a:dk2>
        <a:lt2>
          <a:srgbClr val="CC9900"/>
        </a:lt2>
        <a:accent1>
          <a:srgbClr val="FF6600"/>
        </a:accent1>
        <a:accent2>
          <a:srgbClr val="0099FF"/>
        </a:accent2>
        <a:accent3>
          <a:srgbClr val="ACAAAC"/>
        </a:accent3>
        <a:accent4>
          <a:srgbClr val="DADADA"/>
        </a:accent4>
        <a:accent5>
          <a:srgbClr val="FFB8AA"/>
        </a:accent5>
        <a:accent6>
          <a:srgbClr val="008AE7"/>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Content slide – cool palette">
  <a:themeElements>
    <a:clrScheme name="Janssen Color Palette">
      <a:dk1>
        <a:srgbClr val="505050"/>
      </a:dk1>
      <a:lt1>
        <a:srgbClr val="FFFFFF"/>
      </a:lt1>
      <a:dk2>
        <a:srgbClr val="505050"/>
      </a:dk2>
      <a:lt2>
        <a:srgbClr val="FFFFFF"/>
      </a:lt2>
      <a:accent1>
        <a:srgbClr val="09357A"/>
      </a:accent1>
      <a:accent2>
        <a:srgbClr val="2A8EBF"/>
      </a:accent2>
      <a:accent3>
        <a:srgbClr val="BFBFBF"/>
      </a:accent3>
      <a:accent4>
        <a:srgbClr val="237D26"/>
      </a:accent4>
      <a:accent5>
        <a:srgbClr val="7FC31C"/>
      </a:accent5>
      <a:accent6>
        <a:srgbClr val="BFE18D"/>
      </a:accent6>
      <a:hlink>
        <a:srgbClr val="2A8EBF"/>
      </a:hlink>
      <a:folHlink>
        <a:srgbClr val="94C6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45E11342-1C87-4C27-9861-4BF2D3DCB06F}" vid="{11EB8ECD-1B3E-4C8B-B513-8DDFD7374BC7}"/>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esentation6lightgreencream">
  <a:themeElements>
    <a:clrScheme name="Presentation6lightgreencrea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6lightgreencr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tion6lightgreencrea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6lightgreencrea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6lightgreencrea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6lightgreencrea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6lightgreencrea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6lightgreencrea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6lightgreencream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6lightgreencrea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6lightgreencrea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6lightgreencrea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6lightgreencrea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6lightgreencrea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ontent slide – cool palette">
  <a:themeElements>
    <a:clrScheme name="Janssen Color Palette">
      <a:dk1>
        <a:srgbClr val="505050"/>
      </a:dk1>
      <a:lt1>
        <a:srgbClr val="FFFFFF"/>
      </a:lt1>
      <a:dk2>
        <a:srgbClr val="505050"/>
      </a:dk2>
      <a:lt2>
        <a:srgbClr val="FFFFFF"/>
      </a:lt2>
      <a:accent1>
        <a:srgbClr val="09357A"/>
      </a:accent1>
      <a:accent2>
        <a:srgbClr val="2A8EBF"/>
      </a:accent2>
      <a:accent3>
        <a:srgbClr val="BFBFBF"/>
      </a:accent3>
      <a:accent4>
        <a:srgbClr val="237D26"/>
      </a:accent4>
      <a:accent5>
        <a:srgbClr val="7FC31C"/>
      </a:accent5>
      <a:accent6>
        <a:srgbClr val="BFE18D"/>
      </a:accent6>
      <a:hlink>
        <a:srgbClr val="2A8EBF"/>
      </a:hlink>
      <a:folHlink>
        <a:srgbClr val="94C6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E45ADB-F7ED-4C46-8A33-5B2D20EA275E}"/>
</file>

<file path=customXml/itemProps2.xml><?xml version="1.0" encoding="utf-8"?>
<ds:datastoreItem xmlns:ds="http://schemas.openxmlformats.org/officeDocument/2006/customXml" ds:itemID="{ABE7C1DB-9EC8-4D50-9EF3-166707D78CC3}"/>
</file>

<file path=docProps/app.xml><?xml version="1.0" encoding="utf-8"?>
<Properties xmlns="http://schemas.openxmlformats.org/officeDocument/2006/extended-properties" xmlns:vt="http://schemas.openxmlformats.org/officeDocument/2006/docPropsVTypes">
  <Template/>
  <TotalTime>64198</TotalTime>
  <Words>10432</Words>
  <Application>Microsoft Macintosh PowerPoint</Application>
  <PresentationFormat>Widescreen</PresentationFormat>
  <Paragraphs>1534</Paragraphs>
  <Slides>165</Slides>
  <Notes>67</Notes>
  <HiddenSlides>0</HiddenSlides>
  <MMClips>0</MMClips>
  <ScaleCrop>false</ScaleCrop>
  <HeadingPairs>
    <vt:vector size="6" baseType="variant">
      <vt:variant>
        <vt:lpstr>Fonts Used</vt:lpstr>
      </vt:variant>
      <vt:variant>
        <vt:i4>25</vt:i4>
      </vt:variant>
      <vt:variant>
        <vt:lpstr>Theme</vt:lpstr>
      </vt:variant>
      <vt:variant>
        <vt:i4>16</vt:i4>
      </vt:variant>
      <vt:variant>
        <vt:lpstr>Slide Titles</vt:lpstr>
      </vt:variant>
      <vt:variant>
        <vt:i4>165</vt:i4>
      </vt:variant>
    </vt:vector>
  </HeadingPairs>
  <TitlesOfParts>
    <vt:vector size="206" baseType="lpstr">
      <vt:lpstr>Aptos</vt:lpstr>
      <vt:lpstr>Arial</vt:lpstr>
      <vt:lpstr>Arial Black</vt:lpstr>
      <vt:lpstr>Arial Narrow</vt:lpstr>
      <vt:lpstr>BlinkMacSystemFont</vt:lpstr>
      <vt:lpstr>Calibri</vt:lpstr>
      <vt:lpstr>Calibri Light</vt:lpstr>
      <vt:lpstr>Cambria</vt:lpstr>
      <vt:lpstr>Comic Sans MS</vt:lpstr>
      <vt:lpstr>Courier New</vt:lpstr>
      <vt:lpstr>DIN 2014</vt:lpstr>
      <vt:lpstr>Euclid Circular B</vt:lpstr>
      <vt:lpstr>Proxima Nova Rg</vt:lpstr>
      <vt:lpstr>PT Sans Narrow</vt:lpstr>
      <vt:lpstr>PT Serif</vt:lpstr>
      <vt:lpstr>Roboto Cn</vt:lpstr>
      <vt:lpstr>Roboto Condensed</vt:lpstr>
      <vt:lpstr>Source Sans Pro</vt:lpstr>
      <vt:lpstr>Symbol</vt:lpstr>
      <vt:lpstr>system-ui</vt:lpstr>
      <vt:lpstr>Tahoma</vt:lpstr>
      <vt:lpstr>Times</vt:lpstr>
      <vt:lpstr>Times New Roman</vt:lpstr>
      <vt:lpstr>Verdana</vt:lpstr>
      <vt:lpstr>Wingdings</vt:lpstr>
      <vt:lpstr>1_Default Design</vt:lpstr>
      <vt:lpstr>5_Default Design</vt:lpstr>
      <vt:lpstr>7_Default Design</vt:lpstr>
      <vt:lpstr>Presentation6lightgreencream</vt:lpstr>
      <vt:lpstr>5_Content slide – cool palette</vt:lpstr>
      <vt:lpstr>Office Theme</vt:lpstr>
      <vt:lpstr>1_Office Theme</vt:lpstr>
      <vt:lpstr>2_Office Theme</vt:lpstr>
      <vt:lpstr>NORMAL SLIDES</vt:lpstr>
      <vt:lpstr>1_2022_CCO_Template</vt:lpstr>
      <vt:lpstr>9_Office Theme</vt:lpstr>
      <vt:lpstr>2_Matrix_Template_Arial</vt:lpstr>
      <vt:lpstr>Blank Presentation</vt:lpstr>
      <vt:lpstr>15_Blank Presentation</vt:lpstr>
      <vt:lpstr>6_Content slide – cool palette</vt:lpstr>
      <vt:lpstr>Agarwal.HCI</vt:lpstr>
      <vt:lpstr>What Clinicians Want to Know: Addressing Current Questions and Controversies  in the Management of Prostate Cancer</vt:lpstr>
      <vt:lpstr>Faculty</vt:lpstr>
      <vt:lpstr>Dr Agarwal — Disclosures Faculty</vt:lpstr>
      <vt:lpstr>Dr Antonarakis — Disclosures Faculty</vt:lpstr>
      <vt:lpstr>Dr Dorff — Disclosures Faculty</vt:lpstr>
      <vt:lpstr>Dr Smith — Disclosures Faculty</vt:lpstr>
      <vt:lpstr>Dr Armstrong — Disclosures Moderator</vt:lpstr>
      <vt:lpstr>Neil Love, MD — Disclosures</vt:lpstr>
      <vt:lpstr>Commercial Support</vt:lpstr>
      <vt:lpstr>PowerPoint Presentation</vt:lpstr>
      <vt:lpstr>PowerPoint Presentation</vt:lpstr>
      <vt:lpstr>Agenda</vt:lpstr>
      <vt:lpstr>Agenda</vt:lpstr>
      <vt:lpstr>Consulting Faculty Comments</vt:lpstr>
      <vt:lpstr>PowerPoint Presentation</vt:lpstr>
      <vt:lpstr>Consulting Faculty Comments</vt:lpstr>
      <vt:lpstr>PowerPoint Presentation</vt:lpstr>
      <vt:lpstr>PowerPoint Presentation</vt:lpstr>
      <vt:lpstr>Non-metastatic (BCR) prostate cancer   Tanya Dorff, MD Professor of Medicine Section Chief, Genitourinary Cancer Program</vt:lpstr>
      <vt:lpstr>Biochemical Recurrence of Prostate Cancer: New Data</vt:lpstr>
      <vt:lpstr>Taking a step back… BCR patients need to be contextualized</vt:lpstr>
      <vt:lpstr>EMBARK and PRESTO at a glance</vt:lpstr>
      <vt:lpstr>PowerPoint Presentation</vt:lpstr>
      <vt:lpstr>EMBARK</vt:lpstr>
      <vt:lpstr>PowerPoint Presentation</vt:lpstr>
      <vt:lpstr>PRESTO primary endpoint</vt:lpstr>
      <vt:lpstr>Treatment options in m0 CRPC</vt:lpstr>
      <vt:lpstr>Long-term results from nmCRPC trials: SPARTAN (apalutamide)</vt:lpstr>
      <vt:lpstr>Long-term safety and tolerability of darolutamide: ARAMIS</vt:lpstr>
      <vt:lpstr>Bone health in nmCRPC</vt:lpstr>
      <vt:lpstr>Long-term analysis from PROSPER: PSA nadir associated with benefit</vt:lpstr>
      <vt:lpstr>Alternative approaches to systemic management: use PSMA PET  MDT</vt:lpstr>
      <vt:lpstr>Ongoing phase 3 trials: ARASTEP</vt:lpstr>
      <vt:lpstr>Ongoing trials in the BCR space</vt:lpstr>
      <vt:lpstr>Agenda</vt:lpstr>
      <vt:lpstr>Consulting Faculty Comments</vt:lpstr>
      <vt:lpstr>PowerPoint Presentation</vt:lpstr>
      <vt:lpstr>PowerPoint Presentation</vt:lpstr>
      <vt:lpstr>Consulting Faculty Comments</vt:lpstr>
      <vt:lpstr>PowerPoint Presentation</vt:lpstr>
      <vt:lpstr>PowerPoint Presentation</vt:lpstr>
      <vt:lpstr>PowerPoint Presentation</vt:lpstr>
      <vt:lpstr>PowerPoint Presentation</vt:lpstr>
      <vt:lpstr>Level 1 Evidence for Improved Overall Survival in mCSPC</vt:lpstr>
      <vt:lpstr>Meta-Analysis of RCTs of Docetaxel in mCSPC</vt:lpstr>
      <vt:lpstr>LATITUDE: Abiraterone Acetate for mCSPC </vt:lpstr>
      <vt:lpstr>STAMPEDE: Docetaxel vs Abiraterone Comparison</vt:lpstr>
      <vt:lpstr>STAMPEDE: Docetaxel vs Abiraterone Comparison</vt:lpstr>
      <vt:lpstr>TITAN: Apalutamide for mCSPC </vt:lpstr>
      <vt:lpstr>Overall Survival</vt:lpstr>
      <vt:lpstr>ARCHES: Enzalutamide for mCSPC</vt:lpstr>
      <vt:lpstr>ENZAMET: Enzalutamide for mCSPC </vt:lpstr>
      <vt:lpstr>PowerPoint Presentation</vt:lpstr>
      <vt:lpstr>ARASENS Primary Endpoint: Overall Survival</vt:lpstr>
      <vt:lpstr>PEACE-1 Study Design</vt:lpstr>
      <vt:lpstr>PEACE-1: Overall Survival</vt:lpstr>
      <vt:lpstr>AMPLITUDE Study Design</vt:lpstr>
      <vt:lpstr>TALAPRO-3 Study Design</vt:lpstr>
      <vt:lpstr>PSMAddition: Phase 3 Trial of 177Lu-PSMA-617 in mCSPC</vt:lpstr>
      <vt:lpstr>PowerPoint Presentation</vt:lpstr>
      <vt:lpstr>PowerPoint Presentation</vt:lpstr>
      <vt:lpstr>Agenda</vt:lpstr>
      <vt:lpstr>Consulting Faculty Comments</vt:lpstr>
      <vt:lpstr>PowerPoint Presentation</vt:lpstr>
      <vt:lpstr>PowerPoint Presentation</vt:lpstr>
      <vt:lpstr>Consulting Faculty Comments</vt:lpstr>
      <vt:lpstr>PowerPoint Presentation</vt:lpstr>
      <vt:lpstr>PowerPoint Presentation</vt:lpstr>
      <vt:lpstr>PowerPoint Presentation</vt:lpstr>
      <vt:lpstr>Learning Objectives</vt:lpstr>
      <vt:lpstr>Germline HRR Mutations in Metastatic Prostate Cancer</vt:lpstr>
      <vt:lpstr>Genomic Landscape in Advanced Prostate Cancer (Tissue DNA)</vt:lpstr>
      <vt:lpstr>Learning Objectives</vt:lpstr>
      <vt:lpstr>Efficacy of PARPi Monotherapy in mCRPC</vt:lpstr>
      <vt:lpstr>PROfound Trial: Phase 3 Trial Design</vt:lpstr>
      <vt:lpstr>Post-hoc Analysis of PROfound Trial: Olaparib Efficacy in Patients with BRCA Alterations</vt:lpstr>
      <vt:lpstr>Post-hoc Analysis of PROfound Trial: Olaparib Safety in Patients with BRCA Alterations</vt:lpstr>
      <vt:lpstr>Long-term Data with Rucaparib (TRITON2): Efficacy</vt:lpstr>
      <vt:lpstr>Long-term Data with Rucaparib (TRITON2): Safety</vt:lpstr>
      <vt:lpstr>Long-term Data with Talazoparib (TALAPRO-1): Safety</vt:lpstr>
      <vt:lpstr>Learning Objectives</vt:lpstr>
      <vt:lpstr>The rationale for combining PARPi with ARPI </vt:lpstr>
      <vt:lpstr>Learning Objectives</vt:lpstr>
      <vt:lpstr>Phase 3 trials of PARPi + AR pathway inhibitor  in 1st line mCRPC setting </vt:lpstr>
      <vt:lpstr>Phase 3 PARPi + ARPI Trials Design</vt:lpstr>
      <vt:lpstr>PowerPoint Presentation</vt:lpstr>
      <vt:lpstr>Abstract # 19&lt;br /&gt;BRCAAway: A Randomized Phase 2 Trial of Abiraterone, Olaparib, or Abiraterone + Olaparib in Patients with Metastatic Castration-Resistant Prostate Cancer (mCRPC) bearing Homologous Recombination-Repair Mutations (HRRm)</vt:lpstr>
      <vt:lpstr>Baseline Characteristics</vt:lpstr>
      <vt:lpstr>Efficacy Summary</vt:lpstr>
      <vt:lpstr>Median PFS from Randomization to End of Crossover Treatment</vt:lpstr>
      <vt:lpstr>My take on PARPi plus ARPI in mCRPC</vt:lpstr>
      <vt:lpstr>Agenda</vt:lpstr>
      <vt:lpstr>Consulting Faculty Comments</vt:lpstr>
      <vt:lpstr>PowerPoint Presentation</vt:lpstr>
      <vt:lpstr>PowerPoint Presentation</vt:lpstr>
      <vt:lpstr>PowerPoint Presentation</vt:lpstr>
      <vt:lpstr>PowerPoint Presentation</vt:lpstr>
      <vt:lpstr>Radiopharmaceuticals in  Men with mCRPC ASCO 2024 Updates</vt:lpstr>
      <vt:lpstr>ALSYMPCA: ɑ-Emitter Radium 223 and Survival in mCRPC</vt:lpstr>
      <vt:lpstr>ALSYMPCA: Safety</vt:lpstr>
      <vt:lpstr>ERA-223: Abi + Prednisone or Prednisolone ± Radium 223 </vt:lpstr>
      <vt:lpstr>ERA-223 Stopped Early by IDMC for Adverse Findings: Fracture</vt:lpstr>
      <vt:lpstr>PEACE III: Phase 3 Trial to Assess Whether Upfront Enzalutamide and Radium 223 Improves rPFS1 vs Enzalutamide Alone in Patients With CRPC Metastatic to Bone</vt:lpstr>
      <vt:lpstr>PEACE III: Updated Analysis</vt:lpstr>
      <vt:lpstr>DORA Phase 3 Trial Schema</vt:lpstr>
      <vt:lpstr>PSMA: Transmembrane Protein </vt:lpstr>
      <vt:lpstr>PSMA Binding Ligands Can Be Linked to Therapeutic Agents via a Chelator</vt:lpstr>
      <vt:lpstr>Phase 3 VISION Trial: Study Design</vt:lpstr>
      <vt:lpstr>Phase 3 VISION Trial: Primary Endpoints OS and rPFS Were Met</vt:lpstr>
      <vt:lpstr>PSMA-Lu177 vs Cabazitaxel: TheraP Trial</vt:lpstr>
      <vt:lpstr>Lu177-PSMA-617 Updates: TheraP</vt:lpstr>
      <vt:lpstr>Overall Survival by whole-body SUVmean quartiles </vt:lpstr>
      <vt:lpstr>PSA decline is associated with improved overall and progression-free survival with PSMA-Lu177</vt:lpstr>
      <vt:lpstr>PowerPoint Presentation</vt:lpstr>
      <vt:lpstr>PowerPoint Presentation</vt:lpstr>
      <vt:lpstr>PowerPoint Presentation</vt:lpstr>
      <vt:lpstr>PowerPoint Presentation</vt:lpstr>
      <vt:lpstr>177Lu–PSMA–I&amp;T:  The ECLIPSE Ph3 Trial</vt:lpstr>
      <vt:lpstr>PowerPoint Presentation</vt:lpstr>
      <vt:lpstr>PSMAddition: Benefits of PSMA RLT in the mHSPC Setting</vt:lpstr>
      <vt:lpstr>177Lu-PSMA-617 Combination Therapy: LuPARP</vt:lpstr>
      <vt:lpstr>ENZA-p: Synergy with ARSI Therapy?</vt:lpstr>
      <vt:lpstr>ENZA-p Results</vt:lpstr>
      <vt:lpstr>Radio-conjugates: PSMA targeted alpha emitters (Actinium-225) as 9th line treatment Kratochwil et a. J Nuc Med 57: 1-4, 2016 </vt:lpstr>
      <vt:lpstr>Current CRPC Alpha Programs</vt:lpstr>
      <vt:lpstr>PowerPoint Presentation</vt:lpstr>
      <vt:lpstr>GPC3 as a novel target in NEPC</vt:lpstr>
      <vt:lpstr>Agenda</vt:lpstr>
      <vt:lpstr>Consulting Faculty Comments</vt:lpstr>
      <vt:lpstr>PowerPoint Presentation</vt:lpstr>
      <vt:lpstr>PowerPoint Presentation</vt:lpstr>
      <vt:lpstr>PowerPoint Presentation</vt:lpstr>
      <vt:lpstr>     Promising Investigational Agents for Patients with Advanced Prostate Cancer</vt:lpstr>
      <vt:lpstr>Outline</vt:lpstr>
      <vt:lpstr>PI3K-AKT-mTOR pathway:  Ipatasertib and capivasertib </vt:lpstr>
      <vt:lpstr>Reciprocal pathways: AR and PI3K</vt:lpstr>
      <vt:lpstr>Ph-3 IPATential150 trial: Abi +/- Ipatasertib</vt:lpstr>
      <vt:lpstr>Ph3 CAPItello-281: Abi +/- Capivasertib (mHSPC)</vt:lpstr>
      <vt:lpstr>Ph-2 ProCAID trial: Doce +/- Capivasertib</vt:lpstr>
      <vt:lpstr>Ph3 CAPItello-280: Doce ± Capivasertib (mCRPC)</vt:lpstr>
      <vt:lpstr>TKI/IO combinations:  Cabozantinib plus atezolizumab </vt:lpstr>
      <vt:lpstr>Cabozantinib + Atezo:  Rationale</vt:lpstr>
      <vt:lpstr>COSMIC-021: ORR and PSA response</vt:lpstr>
      <vt:lpstr>CONTACT-02: Phase III Trial Schema</vt:lpstr>
      <vt:lpstr>CONTACT-02: PFS Results (OS immature)</vt:lpstr>
      <vt:lpstr>CYP11 inhibition: Opevesostat</vt:lpstr>
      <vt:lpstr>ODM-208 → MK-5684 → Opevesostat</vt:lpstr>
      <vt:lpstr>Opevesostat: Phase 2 CYPIDES trial</vt:lpstr>
      <vt:lpstr>Opevesostat (MK-5684): Phase 3 trial</vt:lpstr>
      <vt:lpstr>AR-targeting PROTACs: Bavdegalutamide, ARV-766, BMS-986365</vt:lpstr>
      <vt:lpstr>ARV-110: AR-directed PROTAC (Bavdegalutamide)</vt:lpstr>
      <vt:lpstr> Phase 1 trial                   Phase 2 trial</vt:lpstr>
      <vt:lpstr>ARV-766: Phase 2 trial </vt:lpstr>
      <vt:lpstr>BMS-986365: Phase 1 trial</vt:lpstr>
      <vt:lpstr>Antibody-drug conjugates (ADCs):    e.g. Vobramitamab duocarmazine</vt:lpstr>
      <vt:lpstr>B7-H3: Member of B7 family of checkpoints</vt:lpstr>
      <vt:lpstr>MGC018 is a B7-H3–directed ADC Vobramitamab duocarmazine</vt:lpstr>
      <vt:lpstr>MGC018 clinical trial: Phase 2a Expansion</vt:lpstr>
      <vt:lpstr>TAMARACK trial: Vobramitamab duocarmazine</vt:lpstr>
      <vt:lpstr>Bispecific immune engagers:    e.g. Xaluritamig</vt:lpstr>
      <vt:lpstr>STEAP1 membrane expression in mCRPC</vt:lpstr>
      <vt:lpstr>Xaluritamig (AMG 509)</vt:lpstr>
      <vt:lpstr>Xaluritamig: Clinical activity (Phase I trial) </vt:lpstr>
      <vt:lpstr>Xaluritamig: Clinical activity (Phase I trial)</vt:lpstr>
      <vt:lpstr>Summary</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7743</cp:revision>
  <cp:lastPrinted>2020-08-04T16:05:31Z</cp:lastPrinted>
  <dcterms:created xsi:type="dcterms:W3CDTF">2013-03-19T19:50:02Z</dcterms:created>
  <dcterms:modified xsi:type="dcterms:W3CDTF">2024-06-05T12:05:03Z</dcterms:modified>
  <cp:category/>
</cp:coreProperties>
</file>