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drawings/drawing2.xml" ContentType="application/vnd.openxmlformats-officedocument.drawingml.chartshapes+xml"/>
  <Override PartName="/ppt/presentation.xml" ContentType="application/vnd.openxmlformats-officedocument.presentationml.presentation.main+xml"/>
  <Override PartName="/ppt/drawings/drawing1.xml" ContentType="application/vnd.openxmlformats-officedocument.drawingml.chartshape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3" r:id="rId3"/>
    <p:sldMasterId id="2147483735" r:id="rId4"/>
    <p:sldMasterId id="2147483761" r:id="rId5"/>
  </p:sldMasterIdLst>
  <p:notesMasterIdLst>
    <p:notesMasterId r:id="rId44"/>
  </p:notesMasterIdLst>
  <p:sldIdLst>
    <p:sldId id="2135714481" r:id="rId6"/>
    <p:sldId id="263" r:id="rId7"/>
    <p:sldId id="2135714460" r:id="rId8"/>
    <p:sldId id="2135714461" r:id="rId9"/>
    <p:sldId id="278" r:id="rId10"/>
    <p:sldId id="2135714462" r:id="rId11"/>
    <p:sldId id="2135714463" r:id="rId12"/>
    <p:sldId id="2135714464" r:id="rId13"/>
    <p:sldId id="261" r:id="rId14"/>
    <p:sldId id="2135714465" r:id="rId15"/>
    <p:sldId id="2135714467" r:id="rId16"/>
    <p:sldId id="2135714468" r:id="rId17"/>
    <p:sldId id="2135714469" r:id="rId18"/>
    <p:sldId id="2135714466" r:id="rId19"/>
    <p:sldId id="614" r:id="rId20"/>
    <p:sldId id="268" r:id="rId21"/>
    <p:sldId id="271" r:id="rId22"/>
    <p:sldId id="283" r:id="rId23"/>
    <p:sldId id="2135714470" r:id="rId24"/>
    <p:sldId id="259" r:id="rId25"/>
    <p:sldId id="439" r:id="rId26"/>
    <p:sldId id="2135714472" r:id="rId27"/>
    <p:sldId id="2135714473" r:id="rId28"/>
    <p:sldId id="2135714471" r:id="rId29"/>
    <p:sldId id="2135714474" r:id="rId30"/>
    <p:sldId id="2135714475" r:id="rId31"/>
    <p:sldId id="2135714476" r:id="rId32"/>
    <p:sldId id="441" r:id="rId33"/>
    <p:sldId id="323" r:id="rId34"/>
    <p:sldId id="442" r:id="rId35"/>
    <p:sldId id="2135714455" r:id="rId36"/>
    <p:sldId id="2135714477" r:id="rId37"/>
    <p:sldId id="2135714458" r:id="rId38"/>
    <p:sldId id="2135714478" r:id="rId39"/>
    <p:sldId id="410" r:id="rId40"/>
    <p:sldId id="2135714479" r:id="rId41"/>
    <p:sldId id="2135714459" r:id="rId42"/>
    <p:sldId id="213571448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A6A6A6"/>
    <a:srgbClr val="CF0001"/>
    <a:srgbClr val="0B30DD"/>
    <a:srgbClr val="CBECDE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17A884-B5BF-3949-A21D-B6958CC2BBAE}" v="9" dt="2024-02-28T15:43:00.6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5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50" Type="http://schemas.openxmlformats.org/officeDocument/2006/relationships/customXml" Target="../customXml/item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customXml" Target="../customXml/item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2774642525799022E-2"/>
          <c:y val="4.9470094928035425E-2"/>
          <c:w val="0.9672253258845438"/>
          <c:h val="0.9481743227326265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4487895716945996E-3"/>
                  <c:y val="-2.5912838633686777E-2"/>
                </c:manualLayout>
              </c:layout>
              <c:tx>
                <c:rich>
                  <a:bodyPr/>
                  <a:lstStyle/>
                  <a:p>
                    <a:r>
                      <a:rPr lang="en-US" sz="28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51%</a:t>
                    </a:r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989193389932401"/>
                      <c:h val="0.2141342756183745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B20D-4FBD-BE70-3DA38E5541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'[15May2023_Dasari - 2023 ASCO Data Elements for final demographics.xlsx]Signatera+ '!$AI$23</c:f>
              <c:numCache>
                <c:formatCode>General</c:formatCode>
                <c:ptCount val="1"/>
                <c:pt idx="0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0D-4FBD-BE70-3DA38E554116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20D-4FBD-BE70-3DA38E554116}"/>
              </c:ext>
            </c:extLst>
          </c:dPt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'[15May2023_Dasari - 2023 ASCO Data Elements for final demographics.xlsx]Signatera+ '!$AI$24</c:f>
              <c:numCache>
                <c:formatCode>General</c:formatCode>
                <c:ptCount val="1"/>
                <c:pt idx="0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0D-4FBD-BE70-3DA38E5541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04800256"/>
        <c:axId val="278980752"/>
      </c:barChart>
      <c:catAx>
        <c:axId val="13048002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8980752"/>
        <c:crosses val="autoZero"/>
        <c:auto val="1"/>
        <c:lblAlgn val="ctr"/>
        <c:lblOffset val="100"/>
        <c:noMultiLvlLbl val="0"/>
      </c:catAx>
      <c:valAx>
        <c:axId val="2789807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04800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2774642525799022E-2"/>
          <c:y val="4.9470094928035425E-2"/>
          <c:w val="0.9672253258845438"/>
          <c:h val="0.9481743227326265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4487895716945996E-3"/>
                  <c:y val="-2.5912838633686777E-2"/>
                </c:manualLayout>
              </c:layout>
              <c:tx>
                <c:rich>
                  <a:bodyPr/>
                  <a:lstStyle/>
                  <a:p>
                    <a:r>
                      <a:rPr lang="en-US" sz="28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51%</a:t>
                    </a:r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989193389932401"/>
                      <c:h val="0.2141342756183745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B20D-4FBD-BE70-3DA38E5541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'[15May2023_Dasari - 2023 ASCO Data Elements for final demographics.xlsx]Signatera+ '!$AI$23</c:f>
              <c:numCache>
                <c:formatCode>General</c:formatCode>
                <c:ptCount val="1"/>
                <c:pt idx="0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0D-4FBD-BE70-3DA38E554116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20D-4FBD-BE70-3DA38E554116}"/>
              </c:ext>
            </c:extLst>
          </c:dPt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'[15May2023_Dasari - 2023 ASCO Data Elements for final demographics.xlsx]Signatera+ '!$AI$24</c:f>
              <c:numCache>
                <c:formatCode>General</c:formatCode>
                <c:ptCount val="1"/>
                <c:pt idx="0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0D-4FBD-BE70-3DA38E5541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04800256"/>
        <c:axId val="278980752"/>
      </c:barChart>
      <c:catAx>
        <c:axId val="13048002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8980752"/>
        <c:crosses val="autoZero"/>
        <c:auto val="1"/>
        <c:lblAlgn val="ctr"/>
        <c:lblOffset val="100"/>
        <c:noMultiLvlLbl val="0"/>
      </c:catAx>
      <c:valAx>
        <c:axId val="2789807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04800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0.33787</cdr:x>
      <cdr:y>0.25754</cdr:y>
    </cdr:from>
    <cdr:to>
      <cdr:x>0.62949</cdr:x>
      <cdr:y>0.48899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0B9CCD3-816F-44DC-A57C-95350F554646}"/>
            </a:ext>
          </a:extLst>
        </cdr:cNvPr>
        <cdr:cNvSpPr txBox="1"/>
      </cdr:nvSpPr>
      <cdr:spPr>
        <a:xfrm xmlns:a="http://schemas.openxmlformats.org/drawingml/2006/main">
          <a:off x="1999717" y="803413"/>
          <a:ext cx="1725964" cy="721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>
              <a:solidFill>
                <a:schemeClr val="tx1"/>
              </a:solidFill>
            </a:rPr>
            <a:t>             </a:t>
          </a:r>
          <a:r>
            <a:rPr lang="en-US" sz="2800" b="1" dirty="0">
              <a:solidFill>
                <a:schemeClr val="tx1"/>
              </a:solidFill>
            </a:rPr>
            <a:t>49%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0.33787</cdr:x>
      <cdr:y>0.25754</cdr:y>
    </cdr:from>
    <cdr:to>
      <cdr:x>0.62949</cdr:x>
      <cdr:y>0.48899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0B9CCD3-816F-44DC-A57C-95350F554646}"/>
            </a:ext>
          </a:extLst>
        </cdr:cNvPr>
        <cdr:cNvSpPr txBox="1"/>
      </cdr:nvSpPr>
      <cdr:spPr>
        <a:xfrm xmlns:a="http://schemas.openxmlformats.org/drawingml/2006/main">
          <a:off x="1999717" y="803413"/>
          <a:ext cx="1725964" cy="721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>
              <a:solidFill>
                <a:schemeClr val="tx1"/>
              </a:solidFill>
            </a:rPr>
            <a:t>             </a:t>
          </a:r>
          <a:r>
            <a:rPr lang="en-US" sz="2800" b="1" dirty="0">
              <a:solidFill>
                <a:schemeClr val="tx1"/>
              </a:solidFill>
            </a:rPr>
            <a:t>49%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EC962-18F2-4B4B-B973-2DB23C839985}" type="datetimeFigureOut">
              <a:rPr lang="en-US" smtClean="0"/>
              <a:t>3/4/24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54C5C-3687-4F28-8069-C7458C98E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66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736595-D362-4048-A047-617D6EFD6B2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649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Eligible patients were required to have prior treatment with all standard cytotoxic chemotherapy agents, an anti-VEGF antibody and targeted therapies as appropriate. They were also required to have prior TAS-102 and / or regorafenib. Pts were randomized 2:1 to fruquintib vs placebo dosed at 5 mg po </a:t>
            </a:r>
            <a:r>
              <a:rPr lang="en-US" dirty="0" err="1"/>
              <a:t>qd</a:t>
            </a:r>
            <a:r>
              <a:rPr lang="en-US" dirty="0"/>
              <a:t> 3 w on 1 w off and also received BSC in both arms. Stratification factors include prior therapy (TAS-102 vs regorafenib vs both), RAS mutation status and duration of metastatic disease. For alignment with ongoing clinical practice, proportion of pts with prior regorafenib was capped at 50%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ED37416-2194-4D53-BF4D-4791E800475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35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8606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Eligible patients were required to have prior treatment with all standard cytotoxic chemotherapy agents, an anti-VEGF antibody and targeted therapies as appropriate. They were also required to have prior TAS-102 and / or regorafenib. Pts were randomized 2:1 to fruquintib vs placebo dosed at 5 mg po </a:t>
            </a:r>
            <a:r>
              <a:rPr lang="en-US" dirty="0" err="1"/>
              <a:t>qd</a:t>
            </a:r>
            <a:r>
              <a:rPr lang="en-US" dirty="0"/>
              <a:t> 3 w on 1 w off and also received BSC in both arms. Stratification factors include prior therapy (TAS-102 vs regorafenib vs both), RAS mutation status and duration of metastatic disease. For alignment with ongoing clinical practice, proportion of pts with prior regorafenib was capped at 50%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ED37416-2194-4D53-BF4D-4791E800475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36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6929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common AEs grade 3 or higher were HTN in 14%, asthenia in 8% and decreased appetite in 2%. Of note, grade 3 or higher HFS, proteinuria and LFT changes were all 6% or lower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ED37416-2194-4D53-BF4D-4791E800475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37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8178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8638" indent="0" algn="ctr">
              <a:buNone/>
              <a:defRPr/>
            </a:lvl2pPr>
            <a:lvl3pPr marL="857277" indent="0" algn="ctr">
              <a:buNone/>
              <a:defRPr/>
            </a:lvl3pPr>
            <a:lvl4pPr marL="1285915" indent="0" algn="ctr">
              <a:buNone/>
              <a:defRPr/>
            </a:lvl4pPr>
            <a:lvl5pPr marL="1714553" indent="0" algn="ctr">
              <a:buNone/>
              <a:defRPr/>
            </a:lvl5pPr>
            <a:lvl6pPr marL="2143192" indent="0" algn="ctr">
              <a:buNone/>
              <a:defRPr/>
            </a:lvl6pPr>
            <a:lvl7pPr marL="2571830" indent="0" algn="ctr">
              <a:buNone/>
              <a:defRPr/>
            </a:lvl7pPr>
            <a:lvl8pPr marL="3000469" indent="0" algn="ctr">
              <a:buNone/>
              <a:defRPr/>
            </a:lvl8pPr>
            <a:lvl9pPr marL="342910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37867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4111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1621" y="569915"/>
            <a:ext cx="2601383" cy="56530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5351" y="569915"/>
            <a:ext cx="7603067" cy="56530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7697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25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002557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1" y="490957"/>
            <a:ext cx="2233782" cy="632905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7D14182-7338-E24A-A336-65D15A2657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48158593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65124"/>
            <a:ext cx="10972800" cy="6367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435261"/>
            <a:ext cx="10972800" cy="44168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224697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CB67DAE-E1EF-8040-9240-16BFD8EDA7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847534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609FE5-2F18-684C-97F3-2F85F052DB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782121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399" y="1275528"/>
            <a:ext cx="11351848" cy="1309272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64123" y="2743201"/>
            <a:ext cx="8534400" cy="1536631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author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96398" y="5961601"/>
            <a:ext cx="1257401" cy="26919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pPr defTabSz="457200"/>
            <a:endParaRPr lang="en-US" dirty="0">
              <a:solidFill>
                <a:srgbClr val="3393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97317" y="5961601"/>
            <a:ext cx="6401207" cy="26919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>
                <a:solidFill>
                  <a:srgbClr val="3393C1"/>
                </a:solidFill>
              </a:rPr>
              <a:t>Presented by:</a:t>
            </a:r>
            <a:endParaRPr lang="en-US" dirty="0">
              <a:solidFill>
                <a:srgbClr val="3393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64124" y="5961601"/>
            <a:ext cx="604601" cy="26919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5D03990-6028-2947-A5B4-65D79B19772A}" type="slidenum">
              <a:rPr lang="en-US" smtClean="0">
                <a:solidFill>
                  <a:srgbClr val="3393C1"/>
                </a:solidFill>
              </a:rPr>
              <a:pPr/>
              <a:t>‹#›</a:t>
            </a:fld>
            <a:endParaRPr lang="en-US">
              <a:solidFill>
                <a:srgbClr val="3393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83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Presented by: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5D03990-6028-2947-A5B4-65D79B1977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857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399" y="4406901"/>
            <a:ext cx="112270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399" y="2906713"/>
            <a:ext cx="112270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Presented by: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5D03990-6028-2947-A5B4-65D79B1977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7253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399" y="1310400"/>
            <a:ext cx="5519428" cy="488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5563" y="1310400"/>
            <a:ext cx="5504373" cy="488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Presented by: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5D03990-6028-2947-A5B4-65D79B1977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142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1338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400" y="1310400"/>
            <a:ext cx="553658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5400" y="1950162"/>
            <a:ext cx="5536585" cy="42202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6371" y="1310400"/>
            <a:ext cx="549356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6371" y="1950162"/>
            <a:ext cx="5493565" cy="42202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Presented by: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5D03990-6028-2947-A5B4-65D79B1977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308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Presented by: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3990-6028-2947-A5B4-65D79B197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55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Presented by: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3990-6028-2947-A5B4-65D79B197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717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00" y="360001"/>
            <a:ext cx="4150299" cy="80006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746" y="360000"/>
            <a:ext cx="6930652" cy="582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5400" y="1160064"/>
            <a:ext cx="4150299" cy="50247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Presented by: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5D03990-6028-2947-A5B4-65D79B1977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797262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09437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4001"/>
            <a:ext cx="7315200" cy="7007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Presented by: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3990-6028-2947-A5B4-65D79B197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056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400" y="1371032"/>
            <a:ext cx="11324537" cy="45276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Presented by: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5D03990-6028-2947-A5B4-65D79B1977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156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24001"/>
            <a:ext cx="2743200" cy="5583864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400" y="324001"/>
            <a:ext cx="8280601" cy="558386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Presented by: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5D03990-6028-2947-A5B4-65D79B1977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5868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Presentation" userDrawn="1">
  <p:cSld name="1_Title Presentation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D592BF07-3FC1-4EB4-AE2E-69A798927D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8002" y="615519"/>
            <a:ext cx="2624471" cy="528000"/>
          </a:xfrm>
          <a:prstGeom prst="rect">
            <a:avLst/>
          </a:prstGeom>
        </p:spPr>
      </p:pic>
      <p:pic>
        <p:nvPicPr>
          <p:cNvPr id="8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4EC8C176-BA7F-4561-B1F0-DBD81F54D5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5987" b="3696"/>
          <a:stretch/>
        </p:blipFill>
        <p:spPr>
          <a:xfrm>
            <a:off x="7193280" y="192675"/>
            <a:ext cx="4998720" cy="6665327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FD46E52-FF66-4403-A46F-CC79558F435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4419" y="1984890"/>
            <a:ext cx="6104332" cy="10436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3200" b="1" i="0">
                <a:solidFill>
                  <a:srgbClr val="2867AE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Title of the presentation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98FF270-290D-497B-871A-6ADB099AB048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24419" y="3028509"/>
            <a:ext cx="6104332" cy="5338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 b="0" i="0">
                <a:solidFill>
                  <a:srgbClr val="00305E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Subtitle of the presentation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518978F-F373-430B-85CD-7F1D9672255F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24419" y="4797990"/>
            <a:ext cx="6104331" cy="6232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305E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Name of the speaker</a:t>
            </a:r>
          </a:p>
          <a:p>
            <a:pPr lvl="0"/>
            <a:r>
              <a:rPr lang="en-GB"/>
              <a:t>Position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DF40534-86AB-4408-9234-40E0777315E7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24419" y="5525730"/>
            <a:ext cx="6104331" cy="6232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rgbClr val="2867AE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H"/>
              <a:t>City Nation, Date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0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7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userDrawn="1">
  <p:cSld name="3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1222992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D0B917-7AEC-4D84-A351-D9D66AC4FB77}"/>
              </a:ext>
            </a:extLst>
          </p:cNvPr>
          <p:cNvSpPr txBox="1"/>
          <p:nvPr userDrawn="1"/>
        </p:nvSpPr>
        <p:spPr>
          <a:xfrm>
            <a:off x="5844953" y="6484003"/>
            <a:ext cx="6005160" cy="138499"/>
          </a:xfrm>
          <a:prstGeom prst="rect">
            <a:avLst/>
          </a:prstGeom>
          <a:noFill/>
        </p:spPr>
        <p:txBody>
          <a:bodyPr wrap="square" lIns="0" tIns="0" rIns="9000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9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900" b="0" i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9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900" b="0" i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900" b="0" i="0" dirty="0">
              <a:solidFill>
                <a:srgbClr val="D79D4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80001" y="646992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667" y="2152433"/>
            <a:ext cx="112132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0" name="Google Shape;17;p14">
            <a:extLst>
              <a:ext uri="{FF2B5EF4-FFF2-40B4-BE49-F238E27FC236}">
                <a16:creationId xmlns:a16="http://schemas.microsoft.com/office/drawing/2014/main" id="{32714771-AEB2-FE40-AD3E-E93DB8F4ADCD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2360388" y="6371979"/>
            <a:ext cx="3201037" cy="1769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cap="none">
                <a:solidFill>
                  <a:srgbClr val="D79D4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err="1"/>
              <a:t>Add</a:t>
            </a:r>
            <a:r>
              <a:rPr lang="fr-CH"/>
              <a:t> </a:t>
            </a:r>
            <a:r>
              <a:rPr lang="fr-CH" err="1"/>
              <a:t>name</a:t>
            </a:r>
            <a:r>
              <a:rPr lang="fr-CH"/>
              <a:t> of </a:t>
            </a:r>
            <a:r>
              <a:rPr lang="fr-CH" err="1"/>
              <a:t>presenter</a:t>
            </a:r>
            <a:r>
              <a:rPr lang="fr-CH"/>
              <a:t> </a:t>
            </a:r>
            <a:r>
              <a:rPr lang="fr-CH" err="1"/>
              <a:t>here</a:t>
            </a: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CB9-6489-4CA7-B0F4-BE2F567B7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9" y="6225716"/>
            <a:ext cx="1659092" cy="3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02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935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1222992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80001" y="646992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667" y="2152433"/>
            <a:ext cx="112132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CB9-6489-4CA7-B0F4-BE2F567B7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9" y="6225716"/>
            <a:ext cx="1659092" cy="3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26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935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1875"/>
            </a:lvl1pPr>
            <a:lvl2pPr marL="428638" indent="0">
              <a:buNone/>
              <a:defRPr sz="1688"/>
            </a:lvl2pPr>
            <a:lvl3pPr marL="857277" indent="0">
              <a:buNone/>
              <a:defRPr sz="1500"/>
            </a:lvl3pPr>
            <a:lvl4pPr marL="1285915" indent="0">
              <a:buNone/>
              <a:defRPr sz="1313"/>
            </a:lvl4pPr>
            <a:lvl5pPr marL="1714553" indent="0">
              <a:buNone/>
              <a:defRPr sz="1313"/>
            </a:lvl5pPr>
            <a:lvl6pPr marL="2143192" indent="0">
              <a:buNone/>
              <a:defRPr sz="1313"/>
            </a:lvl6pPr>
            <a:lvl7pPr marL="2571830" indent="0">
              <a:buNone/>
              <a:defRPr sz="1313"/>
            </a:lvl7pPr>
            <a:lvl8pPr marL="3000469" indent="0">
              <a:buNone/>
              <a:defRPr sz="1313"/>
            </a:lvl8pPr>
            <a:lvl9pPr marL="3429107" indent="0">
              <a:buNone/>
              <a:defRPr sz="13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42351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2438434" y="933717"/>
            <a:ext cx="9275201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38400" y="357717"/>
            <a:ext cx="9275053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667" y="1743741"/>
            <a:ext cx="11213200" cy="4805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CB9-6489-4CA7-B0F4-BE2F567B7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669" y="313212"/>
            <a:ext cx="1659092" cy="3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26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69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2438434" y="933717"/>
            <a:ext cx="9275201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38400" y="357717"/>
            <a:ext cx="9275053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667" y="1743742"/>
            <a:ext cx="11213200" cy="3700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CB9-6489-4CA7-B0F4-BE2F567B7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669" y="313212"/>
            <a:ext cx="1659092" cy="333781"/>
          </a:xfrm>
          <a:prstGeom prst="rect">
            <a:avLst/>
          </a:prstGeom>
        </p:spPr>
      </p:pic>
      <p:pic>
        <p:nvPicPr>
          <p:cNvPr id="6" name="Immagine 8">
            <a:extLst>
              <a:ext uri="{FF2B5EF4-FFF2-40B4-BE49-F238E27FC236}">
                <a16:creationId xmlns:a16="http://schemas.microsoft.com/office/drawing/2014/main" id="{47AD4415-7BF9-43D8-88CD-C89E679A42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0000"/>
          </a:blip>
          <a:srcRect t="80049" r="9078"/>
          <a:stretch/>
        </p:blipFill>
        <p:spPr>
          <a:xfrm flipV="1">
            <a:off x="12619" y="5643734"/>
            <a:ext cx="12172295" cy="121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07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69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2438434" y="933717"/>
            <a:ext cx="9275201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38400" y="357717"/>
            <a:ext cx="9275053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667" y="1743742"/>
            <a:ext cx="10341365" cy="4801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CB9-6489-4CA7-B0F4-BE2F567B7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669" y="313212"/>
            <a:ext cx="1659092" cy="333781"/>
          </a:xfrm>
          <a:prstGeom prst="rect">
            <a:avLst/>
          </a:prstGeom>
        </p:spPr>
      </p:pic>
      <p:pic>
        <p:nvPicPr>
          <p:cNvPr id="7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480DF918-6609-47A5-9168-4BE75DCAF9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" r="75326" b="3696"/>
          <a:stretch/>
        </p:blipFill>
        <p:spPr>
          <a:xfrm>
            <a:off x="10928815" y="1818271"/>
            <a:ext cx="1248139" cy="49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49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69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4"/>
          <p:cNvSpPr txBox="1">
            <a:spLocks noGrp="1"/>
          </p:cNvSpPr>
          <p:nvPr>
            <p:ph type="body" idx="1"/>
          </p:nvPr>
        </p:nvSpPr>
        <p:spPr>
          <a:xfrm>
            <a:off x="489667" y="2152433"/>
            <a:ext cx="112132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480001" y="646992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1222992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6A879C-2195-439C-936C-BE9BECFFBEA3}"/>
              </a:ext>
            </a:extLst>
          </p:cNvPr>
          <p:cNvSpPr txBox="1"/>
          <p:nvPr userDrawn="1"/>
        </p:nvSpPr>
        <p:spPr>
          <a:xfrm>
            <a:off x="5844953" y="6402719"/>
            <a:ext cx="6005160" cy="138499"/>
          </a:xfrm>
          <a:prstGeom prst="rect">
            <a:avLst/>
          </a:prstGeom>
          <a:noFill/>
        </p:spPr>
        <p:txBody>
          <a:bodyPr wrap="square" lIns="0" tIns="0" rIns="9000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9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900" b="0" i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9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900" b="0" i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900" b="0" i="0" dirty="0">
              <a:solidFill>
                <a:srgbClr val="D79D4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2" name="Google Shape;17;p14">
            <a:extLst>
              <a:ext uri="{FF2B5EF4-FFF2-40B4-BE49-F238E27FC236}">
                <a16:creationId xmlns:a16="http://schemas.microsoft.com/office/drawing/2014/main" id="{5D30084F-A6DF-4489-A171-DA149156EED5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2360388" y="6371979"/>
            <a:ext cx="3201037" cy="1769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cap="none">
                <a:solidFill>
                  <a:srgbClr val="D79D4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err="1"/>
              <a:t>Add</a:t>
            </a:r>
            <a:r>
              <a:rPr lang="fr-CH"/>
              <a:t> </a:t>
            </a:r>
            <a:r>
              <a:rPr lang="fr-CH" err="1"/>
              <a:t>name</a:t>
            </a:r>
            <a:r>
              <a:rPr lang="fr-CH"/>
              <a:t> of </a:t>
            </a:r>
            <a:r>
              <a:rPr lang="fr-CH" err="1"/>
              <a:t>presenter</a:t>
            </a:r>
            <a:r>
              <a:rPr lang="fr-CH"/>
              <a:t> </a:t>
            </a:r>
            <a:r>
              <a:rPr lang="fr-CH" err="1"/>
              <a:t>here</a:t>
            </a:r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D9D9AE-754B-46B4-AB8B-39C8514230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9" y="6225716"/>
            <a:ext cx="1659092" cy="3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211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2867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9">
            <a:extLst>
              <a:ext uri="{FF2B5EF4-FFF2-40B4-BE49-F238E27FC236}">
                <a16:creationId xmlns:a16="http://schemas.microsoft.com/office/drawing/2014/main" id="{A1A23986-38CE-4DD8-BF41-A3727D0496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455" y="6232803"/>
            <a:ext cx="1632000" cy="326400"/>
          </a:xfrm>
          <a:prstGeom prst="rect">
            <a:avLst/>
          </a:prstGeom>
        </p:spPr>
      </p:pic>
      <p:sp>
        <p:nvSpPr>
          <p:cNvPr id="6" name="Google Shape;22;p15">
            <a:extLst>
              <a:ext uri="{FF2B5EF4-FFF2-40B4-BE49-F238E27FC236}">
                <a16:creationId xmlns:a16="http://schemas.microsoft.com/office/drawing/2014/main" id="{9F0F4E0E-EF6C-478E-8886-BC7879BA76E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2494536"/>
            <a:ext cx="11233635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bg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7" name="Google Shape;23;p15">
            <a:extLst>
              <a:ext uri="{FF2B5EF4-FFF2-40B4-BE49-F238E27FC236}">
                <a16:creationId xmlns:a16="http://schemas.microsoft.com/office/drawing/2014/main" id="{9166CBA5-BBC6-448C-88CC-9930401EB78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79999" y="3694533"/>
            <a:ext cx="11233635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chemeClr val="bg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DF980C-3220-4478-961A-D9870602C2FB}"/>
              </a:ext>
            </a:extLst>
          </p:cNvPr>
          <p:cNvSpPr txBox="1"/>
          <p:nvPr userDrawn="1"/>
        </p:nvSpPr>
        <p:spPr>
          <a:xfrm>
            <a:off x="5844953" y="6402719"/>
            <a:ext cx="6005160" cy="138499"/>
          </a:xfrm>
          <a:prstGeom prst="rect">
            <a:avLst/>
          </a:prstGeom>
          <a:noFill/>
        </p:spPr>
        <p:txBody>
          <a:bodyPr wrap="square" lIns="0" tIns="0" rIns="9000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9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900" b="0" i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900" b="0" i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900" b="0" i="0" dirty="0"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9" name="Google Shape;17;p14">
            <a:extLst>
              <a:ext uri="{FF2B5EF4-FFF2-40B4-BE49-F238E27FC236}">
                <a16:creationId xmlns:a16="http://schemas.microsoft.com/office/drawing/2014/main" id="{1D91ADB7-2EC7-4936-ABC9-9B29136A1AA5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2360388" y="6371979"/>
            <a:ext cx="3201037" cy="1769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cap="none">
                <a:solidFill>
                  <a:schemeClr val="bg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err="1"/>
              <a:t>Add</a:t>
            </a:r>
            <a:r>
              <a:rPr lang="fr-CH"/>
              <a:t> </a:t>
            </a:r>
            <a:r>
              <a:rPr lang="fr-CH" err="1"/>
              <a:t>name</a:t>
            </a:r>
            <a:r>
              <a:rPr lang="fr-CH"/>
              <a:t> of </a:t>
            </a:r>
            <a:r>
              <a:rPr lang="fr-CH" err="1"/>
              <a:t>presenter</a:t>
            </a:r>
            <a:r>
              <a:rPr lang="fr-CH"/>
              <a:t> </a:t>
            </a:r>
            <a:r>
              <a:rPr lang="fr-CH" err="1"/>
              <a:t>here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10985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6">
          <p15:clr>
            <a:srgbClr val="FBAE40"/>
          </p15:clr>
        </p15:guide>
        <p15:guide id="2" pos="553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2867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9">
            <a:extLst>
              <a:ext uri="{FF2B5EF4-FFF2-40B4-BE49-F238E27FC236}">
                <a16:creationId xmlns:a16="http://schemas.microsoft.com/office/drawing/2014/main" id="{A1A23986-38CE-4DD8-BF41-A3727D0496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455" y="6232803"/>
            <a:ext cx="1632000" cy="326400"/>
          </a:xfrm>
          <a:prstGeom prst="rect">
            <a:avLst/>
          </a:prstGeom>
        </p:spPr>
      </p:pic>
      <p:sp>
        <p:nvSpPr>
          <p:cNvPr id="6" name="Google Shape;22;p15">
            <a:extLst>
              <a:ext uri="{FF2B5EF4-FFF2-40B4-BE49-F238E27FC236}">
                <a16:creationId xmlns:a16="http://schemas.microsoft.com/office/drawing/2014/main" id="{9F0F4E0E-EF6C-478E-8886-BC7879BA76E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2494536"/>
            <a:ext cx="11233635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bg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7" name="Google Shape;23;p15">
            <a:extLst>
              <a:ext uri="{FF2B5EF4-FFF2-40B4-BE49-F238E27FC236}">
                <a16:creationId xmlns:a16="http://schemas.microsoft.com/office/drawing/2014/main" id="{9166CBA5-BBC6-448C-88CC-9930401EB78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79999" y="3694533"/>
            <a:ext cx="11233635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chemeClr val="bg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7988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6">
          <p15:clr>
            <a:srgbClr val="FBAE40"/>
          </p15:clr>
        </p15:guide>
        <p15:guide id="2" pos="553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Chapter" preserve="1" userDrawn="1">
  <p:cSld name="2_Title Chapt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>
            <a:spLocks noGrp="1"/>
          </p:cNvSpPr>
          <p:nvPr>
            <p:ph type="ctrTitle"/>
          </p:nvPr>
        </p:nvSpPr>
        <p:spPr>
          <a:xfrm>
            <a:off x="480002" y="2494536"/>
            <a:ext cx="6863553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subTitle" idx="1"/>
          </p:nvPr>
        </p:nvSpPr>
        <p:spPr>
          <a:xfrm>
            <a:off x="480002" y="3694533"/>
            <a:ext cx="6863553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4" name="Google Shape;24;p15"/>
          <p:cNvSpPr/>
          <p:nvPr/>
        </p:nvSpPr>
        <p:spPr>
          <a:xfrm>
            <a:off x="11712000" y="3269891"/>
            <a:ext cx="0" cy="3692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0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1B062F3-CDCE-4ADE-86B9-447F52A74A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899" r="22192" b="3696"/>
          <a:stretch/>
        </p:blipFill>
        <p:spPr>
          <a:xfrm>
            <a:off x="7215964" y="64631"/>
            <a:ext cx="4976037" cy="61610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7FC647-D220-4564-93D4-06FA50D81B4A}"/>
              </a:ext>
            </a:extLst>
          </p:cNvPr>
          <p:cNvSpPr txBox="1"/>
          <p:nvPr userDrawn="1"/>
        </p:nvSpPr>
        <p:spPr>
          <a:xfrm>
            <a:off x="5844953" y="6402719"/>
            <a:ext cx="6005160" cy="138499"/>
          </a:xfrm>
          <a:prstGeom prst="rect">
            <a:avLst/>
          </a:prstGeom>
          <a:noFill/>
        </p:spPr>
        <p:txBody>
          <a:bodyPr wrap="square" lIns="0" tIns="0" rIns="9000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9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900" b="0" i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9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900" b="0" i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900" b="0" i="0" dirty="0">
              <a:solidFill>
                <a:srgbClr val="D79D4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6" name="Google Shape;17;p14">
            <a:extLst>
              <a:ext uri="{FF2B5EF4-FFF2-40B4-BE49-F238E27FC236}">
                <a16:creationId xmlns:a16="http://schemas.microsoft.com/office/drawing/2014/main" id="{E6BAB2CC-B6EF-4131-8360-60A7D32DB3A7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2360388" y="6371979"/>
            <a:ext cx="3201037" cy="1769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cap="none">
                <a:solidFill>
                  <a:srgbClr val="D79D4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err="1"/>
              <a:t>Add</a:t>
            </a:r>
            <a:r>
              <a:rPr lang="fr-CH"/>
              <a:t> </a:t>
            </a:r>
            <a:r>
              <a:rPr lang="fr-CH" err="1"/>
              <a:t>name</a:t>
            </a:r>
            <a:r>
              <a:rPr lang="fr-CH"/>
              <a:t> of </a:t>
            </a:r>
            <a:r>
              <a:rPr lang="fr-CH" err="1"/>
              <a:t>presenter</a:t>
            </a:r>
            <a:r>
              <a:rPr lang="fr-CH"/>
              <a:t> </a:t>
            </a:r>
            <a:r>
              <a:rPr lang="fr-CH" err="1"/>
              <a:t>here</a:t>
            </a:r>
            <a:endParaRPr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B5A2B47-ABA8-443D-A70E-D58077EF1B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8369" y="6225716"/>
            <a:ext cx="1659092" cy="3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83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7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Chapter" preserve="1" userDrawn="1">
  <p:cSld name="3_Title Chapt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>
            <a:spLocks noGrp="1"/>
          </p:cNvSpPr>
          <p:nvPr>
            <p:ph type="ctrTitle"/>
          </p:nvPr>
        </p:nvSpPr>
        <p:spPr>
          <a:xfrm>
            <a:off x="480002" y="2494536"/>
            <a:ext cx="6863553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subTitle" idx="1"/>
          </p:nvPr>
        </p:nvSpPr>
        <p:spPr>
          <a:xfrm>
            <a:off x="480002" y="3694533"/>
            <a:ext cx="6863553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4" name="Google Shape;24;p15"/>
          <p:cNvSpPr/>
          <p:nvPr/>
        </p:nvSpPr>
        <p:spPr>
          <a:xfrm>
            <a:off x="11712000" y="3269891"/>
            <a:ext cx="0" cy="3692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0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1B062F3-CDCE-4ADE-86B9-447F52A74A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899" r="22192" b="3696"/>
          <a:stretch/>
        </p:blipFill>
        <p:spPr>
          <a:xfrm>
            <a:off x="6946606" y="436567"/>
            <a:ext cx="4976037" cy="61610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5A2B47-ABA8-443D-A70E-D58077EF1B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8369" y="6225716"/>
            <a:ext cx="1659092" cy="3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49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7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1222992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D0B917-7AEC-4D84-A351-D9D66AC4FB77}"/>
              </a:ext>
            </a:extLst>
          </p:cNvPr>
          <p:cNvSpPr txBox="1"/>
          <p:nvPr userDrawn="1"/>
        </p:nvSpPr>
        <p:spPr>
          <a:xfrm>
            <a:off x="5844953" y="6402719"/>
            <a:ext cx="6005160" cy="138499"/>
          </a:xfrm>
          <a:prstGeom prst="rect">
            <a:avLst/>
          </a:prstGeom>
          <a:noFill/>
        </p:spPr>
        <p:txBody>
          <a:bodyPr wrap="square" lIns="0" tIns="0" rIns="9000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9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900" b="0" i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9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900" b="0" i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900" b="0" i="0" dirty="0">
              <a:solidFill>
                <a:srgbClr val="D79D4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80001" y="646992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0" name="Google Shape;17;p14">
            <a:extLst>
              <a:ext uri="{FF2B5EF4-FFF2-40B4-BE49-F238E27FC236}">
                <a16:creationId xmlns:a16="http://schemas.microsoft.com/office/drawing/2014/main" id="{32714771-AEB2-FE40-AD3E-E93DB8F4ADCD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2360388" y="6371979"/>
            <a:ext cx="3201037" cy="1769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cap="none">
                <a:solidFill>
                  <a:srgbClr val="D79D4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err="1"/>
              <a:t>Add</a:t>
            </a:r>
            <a:r>
              <a:rPr lang="fr-CH"/>
              <a:t> </a:t>
            </a:r>
            <a:r>
              <a:rPr lang="fr-CH" err="1"/>
              <a:t>name</a:t>
            </a:r>
            <a:r>
              <a:rPr lang="fr-CH"/>
              <a:t> of </a:t>
            </a:r>
            <a:r>
              <a:rPr lang="fr-CH" err="1"/>
              <a:t>presenter</a:t>
            </a:r>
            <a:r>
              <a:rPr lang="fr-CH"/>
              <a:t> </a:t>
            </a:r>
            <a:r>
              <a:rPr lang="fr-CH" err="1"/>
              <a:t>here</a:t>
            </a: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CB9-6489-4CA7-B0F4-BE2F567B7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9" y="6225716"/>
            <a:ext cx="1659092" cy="333781"/>
          </a:xfrm>
          <a:prstGeom prst="rect">
            <a:avLst/>
          </a:prstGeom>
        </p:spPr>
      </p:pic>
      <p:sp>
        <p:nvSpPr>
          <p:cNvPr id="9" name="Google Shape;28;p16">
            <a:extLst>
              <a:ext uri="{FF2B5EF4-FFF2-40B4-BE49-F238E27FC236}">
                <a16:creationId xmlns:a16="http://schemas.microsoft.com/office/drawing/2014/main" id="{08D80CD2-5FBE-4D34-BE12-BE25F6FC4F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500" y="2151400"/>
            <a:ext cx="5606400" cy="36012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1" name="Google Shape;29;p16">
            <a:extLst>
              <a:ext uri="{FF2B5EF4-FFF2-40B4-BE49-F238E27FC236}">
                <a16:creationId xmlns:a16="http://schemas.microsoft.com/office/drawing/2014/main" id="{575AF58F-37E0-426A-BD93-D5D4196AA9D2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6096000" y="2151833"/>
            <a:ext cx="5606400" cy="3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5531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935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1222992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80001" y="646992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CB9-6489-4CA7-B0F4-BE2F567B7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9" y="6225716"/>
            <a:ext cx="1659092" cy="333781"/>
          </a:xfrm>
          <a:prstGeom prst="rect">
            <a:avLst/>
          </a:prstGeom>
        </p:spPr>
      </p:pic>
      <p:sp>
        <p:nvSpPr>
          <p:cNvPr id="6" name="Google Shape;28;p16">
            <a:extLst>
              <a:ext uri="{FF2B5EF4-FFF2-40B4-BE49-F238E27FC236}">
                <a16:creationId xmlns:a16="http://schemas.microsoft.com/office/drawing/2014/main" id="{9ECB1557-0CB2-4411-B503-73FF330AF9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500" y="2151400"/>
            <a:ext cx="5606400" cy="36012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7" name="Google Shape;29;p16">
            <a:extLst>
              <a:ext uri="{FF2B5EF4-FFF2-40B4-BE49-F238E27FC236}">
                <a16:creationId xmlns:a16="http://schemas.microsoft.com/office/drawing/2014/main" id="{72EF2B3A-A502-4091-84B0-571E883436CD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096000" y="2151833"/>
            <a:ext cx="5606400" cy="3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6130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935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5351" y="1906589"/>
            <a:ext cx="5101167" cy="4316412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719" y="1906589"/>
            <a:ext cx="5103283" cy="4316412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95398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2438434" y="933717"/>
            <a:ext cx="9275201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38400" y="357717"/>
            <a:ext cx="9275053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CB9-6489-4CA7-B0F4-BE2F567B7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669" y="313212"/>
            <a:ext cx="1659092" cy="333781"/>
          </a:xfrm>
          <a:prstGeom prst="rect">
            <a:avLst/>
          </a:prstGeom>
        </p:spPr>
      </p:pic>
      <p:sp>
        <p:nvSpPr>
          <p:cNvPr id="6" name="Google Shape;28;p16">
            <a:extLst>
              <a:ext uri="{FF2B5EF4-FFF2-40B4-BE49-F238E27FC236}">
                <a16:creationId xmlns:a16="http://schemas.microsoft.com/office/drawing/2014/main" id="{324A222F-97D0-4948-97C1-422C4B8AF1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500" y="2151401"/>
            <a:ext cx="5606400" cy="439713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7" name="Google Shape;29;p16">
            <a:extLst>
              <a:ext uri="{FF2B5EF4-FFF2-40B4-BE49-F238E27FC236}">
                <a16:creationId xmlns:a16="http://schemas.microsoft.com/office/drawing/2014/main" id="{6FFCD557-A795-41B5-B356-13ABD004CA34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096000" y="2151835"/>
            <a:ext cx="5606400" cy="439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4688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69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2438434" y="933717"/>
            <a:ext cx="9275201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38400" y="357717"/>
            <a:ext cx="9275053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CB9-6489-4CA7-B0F4-BE2F567B7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669" y="313212"/>
            <a:ext cx="1659092" cy="333781"/>
          </a:xfrm>
          <a:prstGeom prst="rect">
            <a:avLst/>
          </a:prstGeom>
        </p:spPr>
      </p:pic>
      <p:pic>
        <p:nvPicPr>
          <p:cNvPr id="6" name="Immagine 8">
            <a:extLst>
              <a:ext uri="{FF2B5EF4-FFF2-40B4-BE49-F238E27FC236}">
                <a16:creationId xmlns:a16="http://schemas.microsoft.com/office/drawing/2014/main" id="{47AD4415-7BF9-43D8-88CD-C89E679A42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0000"/>
          </a:blip>
          <a:srcRect t="80049" r="9078"/>
          <a:stretch/>
        </p:blipFill>
        <p:spPr>
          <a:xfrm flipV="1">
            <a:off x="12619" y="5643734"/>
            <a:ext cx="12172295" cy="1214267"/>
          </a:xfrm>
          <a:prstGeom prst="rect">
            <a:avLst/>
          </a:prstGeom>
        </p:spPr>
      </p:pic>
      <p:sp>
        <p:nvSpPr>
          <p:cNvPr id="7" name="Google Shape;28;p16">
            <a:extLst>
              <a:ext uri="{FF2B5EF4-FFF2-40B4-BE49-F238E27FC236}">
                <a16:creationId xmlns:a16="http://schemas.microsoft.com/office/drawing/2014/main" id="{3C9139F9-5598-4BC0-8DA1-6515860989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500" y="1807102"/>
            <a:ext cx="5606400" cy="394549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9" name="Google Shape;29;p16">
            <a:extLst>
              <a:ext uri="{FF2B5EF4-FFF2-40B4-BE49-F238E27FC236}">
                <a16:creationId xmlns:a16="http://schemas.microsoft.com/office/drawing/2014/main" id="{008C43EA-92B2-48F0-8DEB-3FF0F2EBBCF9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096000" y="1807536"/>
            <a:ext cx="5606400" cy="394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6493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69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2438434" y="933717"/>
            <a:ext cx="9275201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38400" y="357717"/>
            <a:ext cx="9275053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CB9-6489-4CA7-B0F4-BE2F567B7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669" y="313212"/>
            <a:ext cx="1659092" cy="333781"/>
          </a:xfrm>
          <a:prstGeom prst="rect">
            <a:avLst/>
          </a:prstGeom>
        </p:spPr>
      </p:pic>
      <p:pic>
        <p:nvPicPr>
          <p:cNvPr id="7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480DF918-6609-47A5-9168-4BE75DCAF9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" r="75326" b="3696"/>
          <a:stretch/>
        </p:blipFill>
        <p:spPr>
          <a:xfrm>
            <a:off x="10928815" y="1818271"/>
            <a:ext cx="1248139" cy="4992125"/>
          </a:xfrm>
          <a:prstGeom prst="rect">
            <a:avLst/>
          </a:prstGeom>
        </p:spPr>
      </p:pic>
      <p:sp>
        <p:nvSpPr>
          <p:cNvPr id="9" name="Google Shape;28;p16">
            <a:extLst>
              <a:ext uri="{FF2B5EF4-FFF2-40B4-BE49-F238E27FC236}">
                <a16:creationId xmlns:a16="http://schemas.microsoft.com/office/drawing/2014/main" id="{4291FF25-6DFC-4456-95A4-F322B65ED1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502" y="2151400"/>
            <a:ext cx="4940193" cy="439756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0" name="Google Shape;29;p16">
            <a:extLst>
              <a:ext uri="{FF2B5EF4-FFF2-40B4-BE49-F238E27FC236}">
                <a16:creationId xmlns:a16="http://schemas.microsoft.com/office/drawing/2014/main" id="{19989411-4A24-47A5-8F23-057EB8C1D16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5528933" y="2151834"/>
            <a:ext cx="4940193" cy="439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164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69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2438434" y="933717"/>
            <a:ext cx="9275201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38400" y="357717"/>
            <a:ext cx="9275053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CB9-6489-4CA7-B0F4-BE2F567B7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669" y="313212"/>
            <a:ext cx="1659092" cy="333781"/>
          </a:xfrm>
          <a:prstGeom prst="rect">
            <a:avLst/>
          </a:prstGeom>
        </p:spPr>
      </p:pic>
      <p:sp>
        <p:nvSpPr>
          <p:cNvPr id="9" name="Google Shape;34;p17">
            <a:extLst>
              <a:ext uri="{FF2B5EF4-FFF2-40B4-BE49-F238E27FC236}">
                <a16:creationId xmlns:a16="http://schemas.microsoft.com/office/drawing/2014/main" id="{9C56725E-BB83-4772-B501-1C31AA7871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0033" y="3758433"/>
            <a:ext cx="11222872" cy="1994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0" name="Google Shape;35;p17">
            <a:extLst>
              <a:ext uri="{FF2B5EF4-FFF2-40B4-BE49-F238E27FC236}">
                <a16:creationId xmlns:a16="http://schemas.microsoft.com/office/drawing/2014/main" id="{E0D1D0DD-1C6B-4BD2-BFF8-A3E5AB66BF80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90581" y="2152433"/>
            <a:ext cx="11222872" cy="1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8569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69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2438434" y="933717"/>
            <a:ext cx="9275201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38400" y="357717"/>
            <a:ext cx="9275053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CB9-6489-4CA7-B0F4-BE2F567B7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669" y="313212"/>
            <a:ext cx="1659092" cy="333781"/>
          </a:xfrm>
          <a:prstGeom prst="rect">
            <a:avLst/>
          </a:prstGeom>
        </p:spPr>
      </p:pic>
      <p:pic>
        <p:nvPicPr>
          <p:cNvPr id="6" name="Immagine 8">
            <a:extLst>
              <a:ext uri="{FF2B5EF4-FFF2-40B4-BE49-F238E27FC236}">
                <a16:creationId xmlns:a16="http://schemas.microsoft.com/office/drawing/2014/main" id="{47AD4415-7BF9-43D8-88CD-C89E679A42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0000"/>
          </a:blip>
          <a:srcRect t="80049" r="9078"/>
          <a:stretch/>
        </p:blipFill>
        <p:spPr>
          <a:xfrm flipV="1">
            <a:off x="12619" y="5643734"/>
            <a:ext cx="12172295" cy="1214267"/>
          </a:xfrm>
          <a:prstGeom prst="rect">
            <a:avLst/>
          </a:prstGeom>
        </p:spPr>
      </p:pic>
      <p:sp>
        <p:nvSpPr>
          <p:cNvPr id="10" name="Google Shape;34;p17">
            <a:extLst>
              <a:ext uri="{FF2B5EF4-FFF2-40B4-BE49-F238E27FC236}">
                <a16:creationId xmlns:a16="http://schemas.microsoft.com/office/drawing/2014/main" id="{446CD402-2E06-435A-818F-4614A55EA1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0033" y="3432369"/>
            <a:ext cx="11222872" cy="1994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1" name="Google Shape;35;p17">
            <a:extLst>
              <a:ext uri="{FF2B5EF4-FFF2-40B4-BE49-F238E27FC236}">
                <a16:creationId xmlns:a16="http://schemas.microsoft.com/office/drawing/2014/main" id="{BD58501F-1215-43F8-A740-0D011F024C67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90581" y="1826369"/>
            <a:ext cx="11222872" cy="1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369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69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2438434" y="933717"/>
            <a:ext cx="9275201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38400" y="357717"/>
            <a:ext cx="9275053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CB9-6489-4CA7-B0F4-BE2F567B7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669" y="313212"/>
            <a:ext cx="1659092" cy="333781"/>
          </a:xfrm>
          <a:prstGeom prst="rect">
            <a:avLst/>
          </a:prstGeom>
        </p:spPr>
      </p:pic>
      <p:pic>
        <p:nvPicPr>
          <p:cNvPr id="7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480DF918-6609-47A5-9168-4BE75DCAF9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" r="75326" b="3696"/>
          <a:stretch/>
        </p:blipFill>
        <p:spPr>
          <a:xfrm>
            <a:off x="10928815" y="1818271"/>
            <a:ext cx="1248139" cy="4992125"/>
          </a:xfrm>
          <a:prstGeom prst="rect">
            <a:avLst/>
          </a:prstGeom>
        </p:spPr>
      </p:pic>
      <p:sp>
        <p:nvSpPr>
          <p:cNvPr id="11" name="Google Shape;34;p17">
            <a:extLst>
              <a:ext uri="{FF2B5EF4-FFF2-40B4-BE49-F238E27FC236}">
                <a16:creationId xmlns:a16="http://schemas.microsoft.com/office/drawing/2014/main" id="{E4E19464-9985-4B5B-8E6A-7F799A1C70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0033" y="4020703"/>
            <a:ext cx="10378424" cy="2176836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2" name="Google Shape;35;p17">
            <a:extLst>
              <a:ext uri="{FF2B5EF4-FFF2-40B4-BE49-F238E27FC236}">
                <a16:creationId xmlns:a16="http://schemas.microsoft.com/office/drawing/2014/main" id="{CE8D1589-2AA4-40D8-A389-CC910971270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90581" y="2152434"/>
            <a:ext cx="10378424" cy="1753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9771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69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480001" y="646992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1222992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6A879C-2195-439C-936C-BE9BECFFBEA3}"/>
              </a:ext>
            </a:extLst>
          </p:cNvPr>
          <p:cNvSpPr txBox="1"/>
          <p:nvPr userDrawn="1"/>
        </p:nvSpPr>
        <p:spPr>
          <a:xfrm>
            <a:off x="5844953" y="6402719"/>
            <a:ext cx="6005160" cy="138499"/>
          </a:xfrm>
          <a:prstGeom prst="rect">
            <a:avLst/>
          </a:prstGeom>
          <a:noFill/>
        </p:spPr>
        <p:txBody>
          <a:bodyPr wrap="square" lIns="0" tIns="0" rIns="9000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9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900" b="0" i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9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900" b="0" i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900" b="0" i="0" dirty="0">
              <a:solidFill>
                <a:srgbClr val="D79D4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2" name="Google Shape;17;p14">
            <a:extLst>
              <a:ext uri="{FF2B5EF4-FFF2-40B4-BE49-F238E27FC236}">
                <a16:creationId xmlns:a16="http://schemas.microsoft.com/office/drawing/2014/main" id="{5D30084F-A6DF-4489-A171-DA149156EED5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2360388" y="6371979"/>
            <a:ext cx="3201037" cy="1769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cap="none">
                <a:solidFill>
                  <a:srgbClr val="D79D4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err="1"/>
              <a:t>Add</a:t>
            </a:r>
            <a:r>
              <a:rPr lang="fr-CH"/>
              <a:t> </a:t>
            </a:r>
            <a:r>
              <a:rPr lang="fr-CH" err="1"/>
              <a:t>name</a:t>
            </a:r>
            <a:r>
              <a:rPr lang="fr-CH"/>
              <a:t> of </a:t>
            </a:r>
            <a:r>
              <a:rPr lang="fr-CH" err="1"/>
              <a:t>presenter</a:t>
            </a:r>
            <a:r>
              <a:rPr lang="fr-CH"/>
              <a:t> </a:t>
            </a:r>
            <a:r>
              <a:rPr lang="fr-CH" err="1"/>
              <a:t>here</a:t>
            </a:r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D9D9AE-754B-46B4-AB8B-39C8514230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9" y="6225716"/>
            <a:ext cx="1659092" cy="333781"/>
          </a:xfrm>
          <a:prstGeom prst="rect">
            <a:avLst/>
          </a:prstGeom>
        </p:spPr>
      </p:pic>
      <p:sp>
        <p:nvSpPr>
          <p:cNvPr id="10" name="Google Shape;34;p17">
            <a:extLst>
              <a:ext uri="{FF2B5EF4-FFF2-40B4-BE49-F238E27FC236}">
                <a16:creationId xmlns:a16="http://schemas.microsoft.com/office/drawing/2014/main" id="{694C0940-84E9-4213-AD4D-B5EE1AD93B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0034" y="3758433"/>
            <a:ext cx="11202437" cy="1994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35;p17">
            <a:extLst>
              <a:ext uri="{FF2B5EF4-FFF2-40B4-BE49-F238E27FC236}">
                <a16:creationId xmlns:a16="http://schemas.microsoft.com/office/drawing/2014/main" id="{2CFFABB6-362B-4694-B1A2-1D177D3B6076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90582" y="2152433"/>
            <a:ext cx="11202437" cy="1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82497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, Content and Text" preserve="1" userDrawn="1">
  <p:cSld name="5_Title, Content and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body" idx="1"/>
          </p:nvPr>
        </p:nvSpPr>
        <p:spPr>
          <a:xfrm>
            <a:off x="500033" y="3758433"/>
            <a:ext cx="11241600" cy="1994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2"/>
          </p:nvPr>
        </p:nvSpPr>
        <p:spPr>
          <a:xfrm>
            <a:off x="490581" y="2152433"/>
            <a:ext cx="11241600" cy="1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ctrTitle"/>
          </p:nvPr>
        </p:nvSpPr>
        <p:spPr>
          <a:xfrm>
            <a:off x="479999" y="646992"/>
            <a:ext cx="112132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subTitle" idx="3"/>
          </p:nvPr>
        </p:nvSpPr>
        <p:spPr>
          <a:xfrm>
            <a:off x="479999" y="1222992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69DB0C-1426-4533-87BC-B34E74ED5BED}"/>
              </a:ext>
            </a:extLst>
          </p:cNvPr>
          <p:cNvSpPr txBox="1"/>
          <p:nvPr userDrawn="1"/>
        </p:nvSpPr>
        <p:spPr>
          <a:xfrm>
            <a:off x="5844953" y="6402719"/>
            <a:ext cx="6005160" cy="138499"/>
          </a:xfrm>
          <a:prstGeom prst="rect">
            <a:avLst/>
          </a:prstGeom>
          <a:noFill/>
        </p:spPr>
        <p:txBody>
          <a:bodyPr wrap="square" lIns="0" tIns="0" rIns="9000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9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900" b="0" i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9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900" b="0" i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900" b="0" i="0" dirty="0">
              <a:solidFill>
                <a:srgbClr val="D79D4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2" name="Google Shape;17;p14">
            <a:extLst>
              <a:ext uri="{FF2B5EF4-FFF2-40B4-BE49-F238E27FC236}">
                <a16:creationId xmlns:a16="http://schemas.microsoft.com/office/drawing/2014/main" id="{ED5A9E17-A4CA-480B-A826-163C3FCA1B2C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2360388" y="6371979"/>
            <a:ext cx="3201037" cy="1769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cap="none">
                <a:solidFill>
                  <a:srgbClr val="D79D4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err="1"/>
              <a:t>Add</a:t>
            </a:r>
            <a:r>
              <a:rPr lang="fr-CH"/>
              <a:t> </a:t>
            </a:r>
            <a:r>
              <a:rPr lang="fr-CH" err="1"/>
              <a:t>name</a:t>
            </a:r>
            <a:r>
              <a:rPr lang="fr-CH"/>
              <a:t> of </a:t>
            </a:r>
            <a:r>
              <a:rPr lang="fr-CH" err="1"/>
              <a:t>presenter</a:t>
            </a:r>
            <a:r>
              <a:rPr lang="fr-CH"/>
              <a:t> </a:t>
            </a:r>
            <a:r>
              <a:rPr lang="fr-CH" err="1"/>
              <a:t>here</a:t>
            </a:r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7A9730-E97C-4298-BC75-9D4EDD2DB5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9" y="6225716"/>
            <a:ext cx="1659092" cy="3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802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Free Content" preserve="1" userDrawn="1">
  <p:cSld name="7_Free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D915BC-A826-4B8D-BA61-3CF93EB18B7F}"/>
              </a:ext>
            </a:extLst>
          </p:cNvPr>
          <p:cNvSpPr txBox="1"/>
          <p:nvPr userDrawn="1"/>
        </p:nvSpPr>
        <p:spPr>
          <a:xfrm>
            <a:off x="5844953" y="6402719"/>
            <a:ext cx="6005160" cy="138499"/>
          </a:xfrm>
          <a:prstGeom prst="rect">
            <a:avLst/>
          </a:prstGeom>
          <a:noFill/>
        </p:spPr>
        <p:txBody>
          <a:bodyPr wrap="square" lIns="0" tIns="0" rIns="9000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9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900" b="0" i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9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900" b="0" i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900" b="0" i="0" dirty="0">
              <a:solidFill>
                <a:srgbClr val="D79D4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6" name="Google Shape;17;p14">
            <a:extLst>
              <a:ext uri="{FF2B5EF4-FFF2-40B4-BE49-F238E27FC236}">
                <a16:creationId xmlns:a16="http://schemas.microsoft.com/office/drawing/2014/main" id="{CA33D925-1B71-4CEF-86B3-4EAABC5F0099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2360388" y="6371979"/>
            <a:ext cx="3201037" cy="1769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cap="none">
                <a:solidFill>
                  <a:srgbClr val="D79D4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err="1"/>
              <a:t>Add</a:t>
            </a:r>
            <a:r>
              <a:rPr lang="fr-CH"/>
              <a:t> </a:t>
            </a:r>
            <a:r>
              <a:rPr lang="fr-CH" err="1"/>
              <a:t>name</a:t>
            </a:r>
            <a:r>
              <a:rPr lang="fr-CH"/>
              <a:t> of </a:t>
            </a:r>
            <a:r>
              <a:rPr lang="fr-CH" err="1"/>
              <a:t>presenter</a:t>
            </a:r>
            <a:r>
              <a:rPr lang="fr-CH"/>
              <a:t> </a:t>
            </a:r>
            <a:r>
              <a:rPr lang="fr-CH" err="1"/>
              <a:t>here</a:t>
            </a: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86A28A-1E29-4258-9FEB-29F0B81D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9" y="6225716"/>
            <a:ext cx="1659092" cy="3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381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Free Content" preserve="1" userDrawn="1">
  <p:cSld name="8_Free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86A28A-1E29-4258-9FEB-29F0B81D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9" y="6225716"/>
            <a:ext cx="1659092" cy="3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78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38" indent="0">
              <a:buNone/>
              <a:defRPr sz="1875" b="1"/>
            </a:lvl2pPr>
            <a:lvl3pPr marL="857277" indent="0">
              <a:buNone/>
              <a:defRPr sz="1688" b="1"/>
            </a:lvl3pPr>
            <a:lvl4pPr marL="1285915" indent="0">
              <a:buNone/>
              <a:defRPr sz="1500" b="1"/>
            </a:lvl4pPr>
            <a:lvl5pPr marL="1714553" indent="0">
              <a:buNone/>
              <a:defRPr sz="1500" b="1"/>
            </a:lvl5pPr>
            <a:lvl6pPr marL="2143192" indent="0">
              <a:buNone/>
              <a:defRPr sz="1500" b="1"/>
            </a:lvl6pPr>
            <a:lvl7pPr marL="2571830" indent="0">
              <a:buNone/>
              <a:defRPr sz="1500" b="1"/>
            </a:lvl7pPr>
            <a:lvl8pPr marL="3000469" indent="0">
              <a:buNone/>
              <a:defRPr sz="1500" b="1"/>
            </a:lvl8pPr>
            <a:lvl9pPr marL="3429107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6"/>
            <a:ext cx="5386917" cy="3951288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4"/>
            <a:ext cx="5389033" cy="63976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38" indent="0">
              <a:buNone/>
              <a:defRPr sz="1875" b="1"/>
            </a:lvl2pPr>
            <a:lvl3pPr marL="857277" indent="0">
              <a:buNone/>
              <a:defRPr sz="1688" b="1"/>
            </a:lvl3pPr>
            <a:lvl4pPr marL="1285915" indent="0">
              <a:buNone/>
              <a:defRPr sz="1500" b="1"/>
            </a:lvl4pPr>
            <a:lvl5pPr marL="1714553" indent="0">
              <a:buNone/>
              <a:defRPr sz="1500" b="1"/>
            </a:lvl5pPr>
            <a:lvl6pPr marL="2143192" indent="0">
              <a:buNone/>
              <a:defRPr sz="1500" b="1"/>
            </a:lvl6pPr>
            <a:lvl7pPr marL="2571830" indent="0">
              <a:buNone/>
              <a:defRPr sz="1500" b="1"/>
            </a:lvl7pPr>
            <a:lvl8pPr marL="3000469" indent="0">
              <a:buNone/>
              <a:defRPr sz="1500" b="1"/>
            </a:lvl8pPr>
            <a:lvl9pPr marL="3429107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6"/>
            <a:ext cx="5389033" cy="3951288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33399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Free Content" preserve="1" userDrawn="1">
  <p:cSld name="8_Free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9318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Free Content" preserve="1" userDrawn="1">
  <p:cSld name="8_Free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48;p20">
            <a:extLst>
              <a:ext uri="{FF2B5EF4-FFF2-40B4-BE49-F238E27FC236}">
                <a16:creationId xmlns:a16="http://schemas.microsoft.com/office/drawing/2014/main" id="{498DAD6E-FCAD-2643-993F-D0E0C28D61E7}"/>
              </a:ext>
            </a:extLst>
          </p:cNvPr>
          <p:cNvSpPr txBox="1"/>
          <p:nvPr userDrawn="1"/>
        </p:nvSpPr>
        <p:spPr>
          <a:xfrm>
            <a:off x="494851" y="4948611"/>
            <a:ext cx="421891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rPr>
              <a:t>European Society for Medical Oncology (ESMO)</a:t>
            </a:r>
            <a:endParaRPr sz="1200" b="0" i="0" u="none" strike="noStrike" cap="none" dirty="0">
              <a:solidFill>
                <a:srgbClr val="05416B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rPr>
              <a:t>Via Ginevra 4, CH-6900 Lugano</a:t>
            </a:r>
            <a:br>
              <a:rPr lang="en-US" sz="1200" b="0" i="0" u="none" strike="noStrike" cap="none" dirty="0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1200" b="0" i="0" u="none" strike="noStrike" cap="none" dirty="0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rPr>
              <a:t>T. +41 (0)91 973 19 00</a:t>
            </a:r>
            <a:br>
              <a:rPr lang="en-US" sz="1200" b="0" i="0" u="none" strike="noStrike" cap="none" dirty="0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1200" b="0" i="0" u="none" strike="noStrike" cap="none" dirty="0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rPr>
              <a:t>esmo@esmo.org</a:t>
            </a:r>
            <a:br>
              <a:rPr lang="en-US" sz="1200" b="0" i="0" u="none" strike="noStrike" cap="none" dirty="0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endParaRPr sz="1200" b="0" i="0" u="none" strike="noStrike" cap="none" dirty="0">
              <a:solidFill>
                <a:srgbClr val="05416B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rPr>
              <a:t>esmo.org</a:t>
            </a:r>
            <a:endParaRPr sz="1200" b="1" i="0" u="none" strike="noStrike" cap="none" dirty="0">
              <a:solidFill>
                <a:srgbClr val="05416B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E43C16-DF8F-4DD8-A69C-F72ACF133B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080" t="3395" r="42820" b="23715"/>
          <a:stretch/>
        </p:blipFill>
        <p:spPr>
          <a:xfrm>
            <a:off x="4600355" y="492644"/>
            <a:ext cx="7591647" cy="6365357"/>
          </a:xfrm>
          <a:prstGeom prst="rect">
            <a:avLst/>
          </a:prstGeom>
        </p:spPr>
      </p:pic>
      <p:sp>
        <p:nvSpPr>
          <p:cNvPr id="16" name="Google Shape;42;p18">
            <a:extLst>
              <a:ext uri="{FF2B5EF4-FFF2-40B4-BE49-F238E27FC236}">
                <a16:creationId xmlns:a16="http://schemas.microsoft.com/office/drawing/2014/main" id="{090400D2-22C2-9A44-81F1-00427A76D76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94851" y="2174028"/>
            <a:ext cx="5344140" cy="159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2700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○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■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C9F8F254-2779-4CF8-94E5-F711C6E6E8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8002" y="615519"/>
            <a:ext cx="2624471" cy="5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399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C2CD9-21AB-C742-9B1A-FA4498333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CFAE4B-198C-3246-9820-C5EC34702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67B4A-3283-9540-AAE5-FD83E03B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3207-9B38-2C41-AB63-73F2C1EC55B3}" type="datetimeFigureOut">
              <a:rPr lang="en-US" smtClean="0"/>
              <a:t>3/4/24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2D0B4-FD37-5E46-8C8E-5B0F0E4BA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EA093-3BE1-8747-881D-3FC69F530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EE92-DBFD-DC45-A5DD-73A26B9B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747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77D28-6A8B-A54B-A73C-8CEEF6F10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C2036-9004-7A4F-8D70-0EB9BD602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45658-6BC5-E74B-AFBF-B8BCC680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3207-9B38-2C41-AB63-73F2C1EC55B3}" type="datetimeFigureOut">
              <a:rPr lang="en-US" smtClean="0"/>
              <a:t>3/4/24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A5F3B-27F7-1F44-91F1-7131D4A39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4054D-49D8-5F4C-B2CD-2AF6D455B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EE92-DBFD-DC45-A5DD-73A26B9B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3874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44E4C-6603-D344-A407-16464FDB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AD9EC7-5072-DB4F-BCAE-9611A64EC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255AF-86BF-2649-92F4-64BDDA2DF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3207-9B38-2C41-AB63-73F2C1EC55B3}" type="datetimeFigureOut">
              <a:rPr lang="en-US" smtClean="0"/>
              <a:t>3/4/24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6CE92-396C-A248-97A2-5698682FD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47A23-E6BC-154C-8973-7234468DE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EE92-DBFD-DC45-A5DD-73A26B9B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1CC2A-2EA2-084F-8BAE-4F2EEFF14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F4582-6CA3-1A49-9950-AB6AAB71F3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F78AFD-2A99-C840-BF31-F2075AFE8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7AABFD-D7B1-0345-AC07-77D91B9C3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3207-9B38-2C41-AB63-73F2C1EC55B3}" type="datetimeFigureOut">
              <a:rPr lang="en-US" smtClean="0"/>
              <a:t>3/4/24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2F5330-5BCF-3745-AB23-70990B7AE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502D7-D64E-7840-97AB-CAA2804CF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EE92-DBFD-DC45-A5DD-73A26B9B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161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F89B1-11A9-5E48-BB26-F88587FC3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DD6CE3-1F74-4542-9807-742F09D42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F985C-6009-174F-A03B-02746C018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ECA211-948A-FC46-A7B7-AC9414B5F8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18D89E-343B-D145-9ACD-486D555DCE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F5565A-F751-2443-BDE8-8208143D3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3207-9B38-2C41-AB63-73F2C1EC55B3}" type="datetimeFigureOut">
              <a:rPr lang="en-US" smtClean="0"/>
              <a:t>3/4/24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A32A03-E142-C542-8F3C-4AAE39EE8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284C7E-3A0C-6F4F-9FBE-4ECEF49FD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EE92-DBFD-DC45-A5DD-73A26B9B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849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70134-0B8F-B34D-AEE3-A9B530395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E2F56-1EE2-414A-8F7E-F5D6D1FDF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3207-9B38-2C41-AB63-73F2C1EC55B3}" type="datetimeFigureOut">
              <a:rPr lang="en-US" smtClean="0"/>
              <a:t>3/4/24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35F1FA-7DEF-184D-8AE8-C826E68C2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04817B-08F5-1047-90B3-39C7FF6B3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EE92-DBFD-DC45-A5DD-73A26B9B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6592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9C1B36-298F-2E4C-93C9-B307BE934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3207-9B38-2C41-AB63-73F2C1EC55B3}" type="datetimeFigureOut">
              <a:rPr lang="en-US" smtClean="0"/>
              <a:t>3/4/24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B48FF3-C92E-A54C-9168-BD310FC6E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C0851-DAFE-6048-A2EC-1861317EE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EE92-DBFD-DC45-A5DD-73A26B9B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697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642B9-86A8-6A4E-AEE1-BAADD07C6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298DB-15E3-5B4A-B251-7D8FF70F4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728F79-E999-D74C-B7F6-8FCAD1360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44928-44D1-464E-ABB3-AB91887C0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3207-9B38-2C41-AB63-73F2C1EC55B3}" type="datetimeFigureOut">
              <a:rPr lang="en-US" smtClean="0"/>
              <a:t>3/4/24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BE236-5639-ED42-88E5-C43770928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970DE5-925D-C24E-ABB0-619DFF6A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EE92-DBFD-DC45-A5DD-73A26B9B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21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92189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F173F-A0BA-634D-8AAB-1BCD5867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C6DE1F-BF67-CE43-96C3-721F0D2BA9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FE094B-E214-A24C-9556-E7632DEFA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D3EB41-2229-B64C-AE61-7057D92F6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3207-9B38-2C41-AB63-73F2C1EC55B3}" type="datetimeFigureOut">
              <a:rPr lang="en-US" smtClean="0"/>
              <a:t>3/4/24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971993-023C-5D40-B242-3F8B69239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63C093-6E85-BA42-B285-87FF9C0F0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EE92-DBFD-DC45-A5DD-73A26B9B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778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7715C-7BF4-3342-A960-F46261CC2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ED1121-6359-904F-A834-AD67FCDBD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AE430-7F74-7645-AF7A-AF93021C4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3207-9B38-2C41-AB63-73F2C1EC55B3}" type="datetimeFigureOut">
              <a:rPr lang="en-US" smtClean="0"/>
              <a:t>3/4/24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4FBC0-901D-EA47-B4B4-F4EFB065A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C3E68-5214-AE49-B6B5-E7B629E08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EE92-DBFD-DC45-A5DD-73A26B9B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465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D53C6A-4661-994F-8008-F6E58402F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8FA806-C226-C743-8991-B25876C16D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318EF-5D7C-544D-96E8-F2404D084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3207-9B38-2C41-AB63-73F2C1EC55B3}" type="datetimeFigureOut">
              <a:rPr lang="en-US" smtClean="0"/>
              <a:t>3/4/24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B300F-E194-1E47-9219-D6BFBD43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25A4C-FA80-8142-80BF-8703836D1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EE92-DBFD-DC45-A5DD-73A26B9B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367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BA7F6CB-992D-45D0-9547-6DC58B0531C0}"/>
              </a:ext>
            </a:extLst>
          </p:cNvPr>
          <p:cNvGrpSpPr/>
          <p:nvPr userDrawn="1"/>
        </p:nvGrpSpPr>
        <p:grpSpPr>
          <a:xfrm>
            <a:off x="679228" y="414672"/>
            <a:ext cx="2650194" cy="83618"/>
            <a:chOff x="6695770" y="516396"/>
            <a:chExt cx="1555309" cy="4572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26D29C-691C-4303-984E-024C9B02F44A}"/>
                </a:ext>
              </a:extLst>
            </p:cNvPr>
            <p:cNvSpPr/>
            <p:nvPr userDrawn="1"/>
          </p:nvSpPr>
          <p:spPr>
            <a:xfrm>
              <a:off x="6695770" y="516397"/>
              <a:ext cx="39083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800"/>
                </a:spcBef>
              </a:pPr>
              <a:endParaRPr lang="en-US" sz="2400" b="1">
                <a:latin typeface="+mj-lt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D0BC25-B3D4-4F0E-BA7D-E3979EF67EF9}"/>
                </a:ext>
              </a:extLst>
            </p:cNvPr>
            <p:cNvSpPr/>
            <p:nvPr userDrawn="1"/>
          </p:nvSpPr>
          <p:spPr>
            <a:xfrm>
              <a:off x="7086598" y="516397"/>
              <a:ext cx="391740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800"/>
                </a:spcBef>
              </a:pPr>
              <a:endParaRPr lang="en-US" sz="2400" b="1">
                <a:latin typeface="+mj-lt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313966C-8C4C-4C31-9C9B-328EB0999E02}"/>
                </a:ext>
              </a:extLst>
            </p:cNvPr>
            <p:cNvSpPr/>
            <p:nvPr userDrawn="1"/>
          </p:nvSpPr>
          <p:spPr>
            <a:xfrm>
              <a:off x="7467599" y="516396"/>
              <a:ext cx="39174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800"/>
                </a:spcBef>
              </a:pPr>
              <a:endParaRPr lang="en-US" sz="2400" b="1">
                <a:latin typeface="+mj-lt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3FF1D23-652A-44C4-9F69-B5896BD69AD8}"/>
                </a:ext>
              </a:extLst>
            </p:cNvPr>
            <p:cNvSpPr/>
            <p:nvPr userDrawn="1"/>
          </p:nvSpPr>
          <p:spPr>
            <a:xfrm>
              <a:off x="7859339" y="516397"/>
              <a:ext cx="391740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800"/>
                </a:spcBef>
              </a:pPr>
              <a:endParaRPr lang="en-US" sz="2400" b="1"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58" y="498288"/>
            <a:ext cx="10931392" cy="978086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CC041753-90EA-4E44-9BB8-633978F3CC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85800" y="1704975"/>
            <a:ext cx="10941050" cy="4551861"/>
          </a:xfrm>
        </p:spPr>
        <p:txBody>
          <a:bodyPr rIns="137160">
            <a:no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EDC502-4173-4125-AAC0-49C4C47ADAF0}"/>
              </a:ext>
            </a:extLst>
          </p:cNvPr>
          <p:cNvSpPr txBox="1"/>
          <p:nvPr userDrawn="1"/>
        </p:nvSpPr>
        <p:spPr>
          <a:xfrm>
            <a:off x="4487785" y="6445461"/>
            <a:ext cx="741672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spc="-10" baseline="0">
                <a:solidFill>
                  <a:schemeClr val="accent6"/>
                </a:solidFill>
                <a:latin typeface="+mj-lt"/>
              </a:rPr>
              <a:t>MD ANDERSON CANCER CENTER</a:t>
            </a:r>
          </a:p>
        </p:txBody>
      </p:sp>
    </p:spTree>
    <p:extLst>
      <p:ext uri="{BB962C8B-B14F-4D97-AF65-F5344CB8AC3E}">
        <p14:creationId xmlns:p14="http://schemas.microsoft.com/office/powerpoint/2010/main" val="18249954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25600" y="381000"/>
            <a:ext cx="86360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rgbClr val="9801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625600" y="1600200"/>
            <a:ext cx="94488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98012E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−"/>
              <a:defRPr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17788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/>
          </p:nvPr>
        </p:nvSpPr>
        <p:spPr bwMode="blackWhite">
          <a:xfrm>
            <a:off x="438152" y="1335315"/>
            <a:ext cx="11324357" cy="485593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623872" indent="-623872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Pct val="100000"/>
              <a:buFont typeface="Arial" panose="020B0604020202020204" pitchFamily="34" charset="0"/>
              <a:buChar char="•"/>
              <a:defRPr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1566" indent="-625459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Font typeface="Calibri" panose="020F0502020204030204" pitchFamily="34" charset="0"/>
              <a:buChar char="–"/>
              <a:defRPr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120847" indent="-630223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  <a:tabLst/>
              <a:defRPr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24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226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1"/>
            <a:ext cx="4011084" cy="4691063"/>
          </a:xfrm>
        </p:spPr>
        <p:txBody>
          <a:bodyPr/>
          <a:lstStyle>
            <a:lvl1pPr marL="0" indent="0">
              <a:buNone/>
              <a:defRPr sz="1313"/>
            </a:lvl1pPr>
            <a:lvl2pPr marL="428638" indent="0">
              <a:buNone/>
              <a:defRPr sz="1125"/>
            </a:lvl2pPr>
            <a:lvl3pPr marL="857277" indent="0">
              <a:buNone/>
              <a:defRPr sz="938"/>
            </a:lvl3pPr>
            <a:lvl4pPr marL="1285915" indent="0">
              <a:buNone/>
              <a:defRPr sz="844"/>
            </a:lvl4pPr>
            <a:lvl5pPr marL="1714553" indent="0">
              <a:buNone/>
              <a:defRPr sz="844"/>
            </a:lvl5pPr>
            <a:lvl6pPr marL="2143192" indent="0">
              <a:buNone/>
              <a:defRPr sz="844"/>
            </a:lvl6pPr>
            <a:lvl7pPr marL="2571830" indent="0">
              <a:buNone/>
              <a:defRPr sz="844"/>
            </a:lvl7pPr>
            <a:lvl8pPr marL="3000469" indent="0">
              <a:buNone/>
              <a:defRPr sz="844"/>
            </a:lvl8pPr>
            <a:lvl9pPr marL="3429107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3317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28638" indent="0">
              <a:buNone/>
              <a:defRPr sz="2625"/>
            </a:lvl2pPr>
            <a:lvl3pPr marL="857277" indent="0">
              <a:buNone/>
              <a:defRPr sz="2250"/>
            </a:lvl3pPr>
            <a:lvl4pPr marL="1285915" indent="0">
              <a:buNone/>
              <a:defRPr sz="1875"/>
            </a:lvl4pPr>
            <a:lvl5pPr marL="1714553" indent="0">
              <a:buNone/>
              <a:defRPr sz="1875"/>
            </a:lvl5pPr>
            <a:lvl6pPr marL="2143192" indent="0">
              <a:buNone/>
              <a:defRPr sz="1875"/>
            </a:lvl6pPr>
            <a:lvl7pPr marL="2571830" indent="0">
              <a:buNone/>
              <a:defRPr sz="1875"/>
            </a:lvl7pPr>
            <a:lvl8pPr marL="3000469" indent="0">
              <a:buNone/>
              <a:defRPr sz="1875"/>
            </a:lvl8pPr>
            <a:lvl9pPr marL="3429107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</p:spPr>
        <p:txBody>
          <a:bodyPr/>
          <a:lstStyle>
            <a:lvl1pPr marL="0" indent="0">
              <a:buNone/>
              <a:defRPr sz="1313"/>
            </a:lvl1pPr>
            <a:lvl2pPr marL="428638" indent="0">
              <a:buNone/>
              <a:defRPr sz="1125"/>
            </a:lvl2pPr>
            <a:lvl3pPr marL="857277" indent="0">
              <a:buNone/>
              <a:defRPr sz="938"/>
            </a:lvl3pPr>
            <a:lvl4pPr marL="1285915" indent="0">
              <a:buNone/>
              <a:defRPr sz="844"/>
            </a:lvl4pPr>
            <a:lvl5pPr marL="1714553" indent="0">
              <a:buNone/>
              <a:defRPr sz="844"/>
            </a:lvl5pPr>
            <a:lvl6pPr marL="2143192" indent="0">
              <a:buNone/>
              <a:defRPr sz="844"/>
            </a:lvl6pPr>
            <a:lvl7pPr marL="2571830" indent="0">
              <a:buNone/>
              <a:defRPr sz="844"/>
            </a:lvl7pPr>
            <a:lvl8pPr marL="3000469" indent="0">
              <a:buNone/>
              <a:defRPr sz="844"/>
            </a:lvl8pPr>
            <a:lvl9pPr marL="3429107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0811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5352" y="569913"/>
            <a:ext cx="10407649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5352" y="1906589"/>
            <a:ext cx="10407649" cy="431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299531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28638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+mj-lt"/>
          <a:ea typeface="+mj-ea"/>
          <a:cs typeface="+mj-cs"/>
        </a:defRPr>
      </a:lvl1pPr>
      <a:lvl2pPr marL="404825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marL="607238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marL="809650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marL="1012063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1440701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1869340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2297977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2726616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403337" indent="-303619" algn="l" defTabSz="428638" rtl="0" fontAlgn="base" hangingPunct="0">
        <a:lnSpc>
          <a:spcPct val="112000"/>
        </a:lnSpc>
        <a:spcBef>
          <a:spcPct val="0"/>
        </a:spcBef>
        <a:spcAft>
          <a:spcPts val="1336"/>
        </a:spcAft>
        <a:buClr>
          <a:srgbClr val="000000"/>
        </a:buClr>
        <a:buSzPct val="45000"/>
        <a:buFont typeface="StarSymbol" charset="0"/>
        <a:buChar char="●"/>
        <a:defRPr sz="3000">
          <a:solidFill>
            <a:srgbClr val="000000"/>
          </a:solidFill>
          <a:latin typeface="+mn-lt"/>
          <a:ea typeface="+mn-ea"/>
          <a:cs typeface="+mn-cs"/>
        </a:defRPr>
      </a:lvl1pPr>
      <a:lvl2pPr marL="808162" indent="-267899" algn="l" defTabSz="428638" rtl="0" fontAlgn="base" hangingPunct="0">
        <a:lnSpc>
          <a:spcPct val="112000"/>
        </a:lnSpc>
        <a:spcBef>
          <a:spcPct val="0"/>
        </a:spcBef>
        <a:spcAft>
          <a:spcPts val="1067"/>
        </a:spcAft>
        <a:buClr>
          <a:srgbClr val="000000"/>
        </a:buClr>
        <a:buSzPct val="75000"/>
        <a:buFont typeface="StarSymbol" charset="0"/>
        <a:buChar char="–"/>
        <a:defRPr sz="2625">
          <a:solidFill>
            <a:srgbClr val="000000"/>
          </a:solidFill>
          <a:latin typeface="+mn-lt"/>
          <a:ea typeface="+mn-ea"/>
          <a:cs typeface="+mn-cs"/>
        </a:defRPr>
      </a:lvl2pPr>
      <a:lvl3pPr marL="1212987" indent="-202412" algn="l" defTabSz="428638" rtl="0" fontAlgn="base" hangingPunct="0">
        <a:lnSpc>
          <a:spcPct val="112000"/>
        </a:lnSpc>
        <a:spcBef>
          <a:spcPct val="0"/>
        </a:spcBef>
        <a:spcAft>
          <a:spcPts val="797"/>
        </a:spcAft>
        <a:buClr>
          <a:srgbClr val="000000"/>
        </a:buClr>
        <a:buSzPct val="45000"/>
        <a:buFont typeface="StarSymbol" charset="0"/>
        <a:buChar char="●"/>
        <a:defRPr sz="2250">
          <a:solidFill>
            <a:srgbClr val="000000"/>
          </a:solidFill>
          <a:latin typeface="+mn-lt"/>
          <a:ea typeface="+mn-ea"/>
          <a:cs typeface="+mn-cs"/>
        </a:defRPr>
      </a:lvl3pPr>
      <a:lvl4pPr marL="1617812" indent="-200924" algn="l" defTabSz="428638" rtl="0" fontAlgn="base" hangingPunct="0">
        <a:lnSpc>
          <a:spcPct val="112000"/>
        </a:lnSpc>
        <a:spcBef>
          <a:spcPct val="0"/>
        </a:spcBef>
        <a:spcAft>
          <a:spcPts val="539"/>
        </a:spcAft>
        <a:buClr>
          <a:srgbClr val="000000"/>
        </a:buClr>
        <a:buSzPct val="75000"/>
        <a:buFont typeface="StarSymbol" charset="0"/>
        <a:buChar char="–"/>
        <a:defRPr sz="1875">
          <a:solidFill>
            <a:srgbClr val="000000"/>
          </a:solidFill>
          <a:latin typeface="+mn-lt"/>
          <a:ea typeface="+mn-ea"/>
          <a:cs typeface="+mn-cs"/>
        </a:defRPr>
      </a:lvl4pPr>
      <a:lvl5pPr marL="2022638" indent="-202412" algn="l" defTabSz="428638" rtl="0" fontAlgn="base" hangingPunct="0">
        <a:lnSpc>
          <a:spcPct val="112000"/>
        </a:lnSpc>
        <a:spcBef>
          <a:spcPct val="0"/>
        </a:spcBef>
        <a:spcAft>
          <a:spcPts val="270"/>
        </a:spcAft>
        <a:buClr>
          <a:srgbClr val="000000"/>
        </a:buClr>
        <a:buSzPct val="45000"/>
        <a:buFont typeface="StarSymbol" charset="0"/>
        <a:buChar char="●"/>
        <a:defRPr sz="1875">
          <a:solidFill>
            <a:srgbClr val="000000"/>
          </a:solidFill>
          <a:latin typeface="+mn-lt"/>
          <a:ea typeface="+mn-ea"/>
          <a:cs typeface="+mn-cs"/>
        </a:defRPr>
      </a:lvl5pPr>
      <a:lvl6pPr marL="2451276" indent="-202412" algn="l" defTabSz="428638" rtl="0" fontAlgn="base" hangingPunct="0">
        <a:lnSpc>
          <a:spcPct val="112000"/>
        </a:lnSpc>
        <a:spcBef>
          <a:spcPct val="0"/>
        </a:spcBef>
        <a:spcAft>
          <a:spcPts val="270"/>
        </a:spcAft>
        <a:buClr>
          <a:srgbClr val="000000"/>
        </a:buClr>
        <a:buSzPct val="45000"/>
        <a:buFont typeface="StarSymbol" charset="0"/>
        <a:buChar char="●"/>
        <a:defRPr sz="1875">
          <a:solidFill>
            <a:srgbClr val="000000"/>
          </a:solidFill>
          <a:latin typeface="+mn-lt"/>
          <a:ea typeface="+mn-ea"/>
          <a:cs typeface="+mn-cs"/>
        </a:defRPr>
      </a:lvl6pPr>
      <a:lvl7pPr marL="2879914" indent="-202412" algn="l" defTabSz="428638" rtl="0" fontAlgn="base" hangingPunct="0">
        <a:lnSpc>
          <a:spcPct val="112000"/>
        </a:lnSpc>
        <a:spcBef>
          <a:spcPct val="0"/>
        </a:spcBef>
        <a:spcAft>
          <a:spcPts val="270"/>
        </a:spcAft>
        <a:buClr>
          <a:srgbClr val="000000"/>
        </a:buClr>
        <a:buSzPct val="45000"/>
        <a:buFont typeface="StarSymbol" charset="0"/>
        <a:buChar char="●"/>
        <a:defRPr sz="1875">
          <a:solidFill>
            <a:srgbClr val="000000"/>
          </a:solidFill>
          <a:latin typeface="+mn-lt"/>
          <a:ea typeface="+mn-ea"/>
          <a:cs typeface="+mn-cs"/>
        </a:defRPr>
      </a:lvl7pPr>
      <a:lvl8pPr marL="3308552" indent="-202412" algn="l" defTabSz="428638" rtl="0" fontAlgn="base" hangingPunct="0">
        <a:lnSpc>
          <a:spcPct val="112000"/>
        </a:lnSpc>
        <a:spcBef>
          <a:spcPct val="0"/>
        </a:spcBef>
        <a:spcAft>
          <a:spcPts val="270"/>
        </a:spcAft>
        <a:buClr>
          <a:srgbClr val="000000"/>
        </a:buClr>
        <a:buSzPct val="45000"/>
        <a:buFont typeface="StarSymbol" charset="0"/>
        <a:buChar char="●"/>
        <a:defRPr sz="1875">
          <a:solidFill>
            <a:srgbClr val="000000"/>
          </a:solidFill>
          <a:latin typeface="+mn-lt"/>
          <a:ea typeface="+mn-ea"/>
          <a:cs typeface="+mn-cs"/>
        </a:defRPr>
      </a:lvl8pPr>
      <a:lvl9pPr marL="3737191" indent="-202412" algn="l" defTabSz="428638" rtl="0" fontAlgn="base" hangingPunct="0">
        <a:lnSpc>
          <a:spcPct val="112000"/>
        </a:lnSpc>
        <a:spcBef>
          <a:spcPct val="0"/>
        </a:spcBef>
        <a:spcAft>
          <a:spcPts val="270"/>
        </a:spcAft>
        <a:buClr>
          <a:srgbClr val="000000"/>
        </a:buClr>
        <a:buSzPct val="45000"/>
        <a:buFont typeface="StarSymbol" charset="0"/>
        <a:buChar char="●"/>
        <a:defRPr sz="1875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38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77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915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53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92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830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469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07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4" y="217034"/>
            <a:ext cx="874486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23C6C-73E3-42A3-83A3-6A4C934D23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6238560"/>
            <a:ext cx="12198050" cy="628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4D898-A908-4F9B-8BFC-D0A350053FE5}"/>
              </a:ext>
            </a:extLst>
          </p:cNvPr>
          <p:cNvSpPr txBox="1"/>
          <p:nvPr userDrawn="1"/>
        </p:nvSpPr>
        <p:spPr>
          <a:xfrm>
            <a:off x="2659934" y="6446454"/>
            <a:ext cx="69654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>
                <a:solidFill>
                  <a:srgbClr val="002557"/>
                </a:solidFill>
              </a:rPr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128256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5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008764"/>
        </a:buClr>
        <a:buFont typeface="Arial" panose="020B0604020202020204" pitchFamily="34" charset="0"/>
        <a:buChar char="•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Wingdings" panose="05000000000000000000" pitchFamily="2" charset="2"/>
        <a:buChar char="§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Courier New" panose="02070309020205020404" pitchFamily="49" charset="0"/>
        <a:buChar char="o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5400" y="269761"/>
            <a:ext cx="11324537" cy="918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400" y="1371032"/>
            <a:ext cx="11324537" cy="4820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57610" y="6369465"/>
            <a:ext cx="7163989" cy="269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r>
              <a:rPr lang="en-US">
                <a:solidFill>
                  <a:prstClr val="white"/>
                </a:solidFill>
              </a:rPr>
              <a:t>Presented by: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5400" y="6369465"/>
            <a:ext cx="508784" cy="269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fld id="{65D03990-6028-2947-A5B4-65D79B19772A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51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5799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C2991B-849F-C841-BD34-3D6559135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4BF57D-140C-C244-98A7-BEE45EA44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2905C-27CF-3E41-82B1-DE6A7C2453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93207-9B38-2C41-AB63-73F2C1EC55B3}" type="datetimeFigureOut">
              <a:rPr lang="en-US" smtClean="0"/>
              <a:t>3/4/24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CD6A5-92F6-E846-AFF7-754F8B60D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7A9C-954A-3A42-824C-A4E372764E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EEE92-DBFD-DC45-A5DD-73A26B9B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6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microsoft.com/office/2007/relationships/hdphoto" Target="../media/hdphoto7.wdp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0.wdp"/><Relationship Id="rId5" Type="http://schemas.openxmlformats.org/officeDocument/2006/relationships/image" Target="../media/image62.png"/><Relationship Id="rId4" Type="http://schemas.microsoft.com/office/2007/relationships/hdphoto" Target="../media/hdphoto9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12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D1C78D-436C-2B19-ED1D-201D5DAC8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2" y="1219200"/>
            <a:ext cx="10363200" cy="1470025"/>
          </a:xfrm>
        </p:spPr>
        <p:txBody>
          <a:bodyPr/>
          <a:lstStyle/>
          <a:p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Other Considerations in the </a:t>
            </a:r>
            <a:b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Management of CRC </a:t>
            </a:r>
            <a:endParaRPr lang="en-US" sz="40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4CB757A-27A0-D9D4-C8CC-AAB5D3EF77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2" y="3292476"/>
            <a:ext cx="8534400" cy="1752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b="1" i="0" dirty="0">
                <a:solidFill>
                  <a:srgbClr val="0D57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Arvind </a:t>
            </a:r>
            <a:r>
              <a:rPr lang="en-US" sz="2800" b="1" i="0" dirty="0" err="1">
                <a:solidFill>
                  <a:srgbClr val="0D57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Dasari</a:t>
            </a:r>
            <a:r>
              <a:rPr lang="en-US" sz="2800" b="1" i="0" dirty="0">
                <a:solidFill>
                  <a:srgbClr val="0D57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MD, MS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Associate Professor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Department of Gastrointestinal Medical Oncology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University of Texas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MD Anderson Cancer Center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Houston, Texas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924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7B29103-D802-E059-19F7-2491206968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6600" y="284163"/>
            <a:ext cx="10407650" cy="1141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CIRCULATE-JAPAN ctDNA Dynamics in CRC Patients: Updated Results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C66069-DD2E-AE11-28A1-3A5374102B00}"/>
              </a:ext>
            </a:extLst>
          </p:cNvPr>
          <p:cNvSpPr txBox="1"/>
          <p:nvPr/>
        </p:nvSpPr>
        <p:spPr>
          <a:xfrm>
            <a:off x="10185400" y="6482426"/>
            <a:ext cx="200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Yukami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et al, ASCO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BC6D6B-F695-809A-A3D8-9CB095C146AF}"/>
              </a:ext>
            </a:extLst>
          </p:cNvPr>
          <p:cNvSpPr txBox="1"/>
          <p:nvPr/>
        </p:nvSpPr>
        <p:spPr>
          <a:xfrm>
            <a:off x="6954891" y="5742772"/>
            <a:ext cx="468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ctDNA-positive in surveillance window is associated with inferior DFS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D3076D-69F1-7157-7629-84852BC457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77" r="9948"/>
          <a:stretch/>
        </p:blipFill>
        <p:spPr>
          <a:xfrm>
            <a:off x="355600" y="1510302"/>
            <a:ext cx="5695876" cy="4397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18C1BD-123A-7077-FB7E-95C67908A8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-6336" r="-1"/>
          <a:stretch/>
        </p:blipFill>
        <p:spPr>
          <a:xfrm>
            <a:off x="6565187" y="1226376"/>
            <a:ext cx="4807325" cy="44230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9F0FFA-B25C-40C2-B819-1AF5732B62F1}"/>
              </a:ext>
            </a:extLst>
          </p:cNvPr>
          <p:cNvSpPr txBox="1"/>
          <p:nvPr/>
        </p:nvSpPr>
        <p:spPr>
          <a:xfrm>
            <a:off x="6425514" y="4255721"/>
            <a:ext cx="986902" cy="31627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sz="900" b="1" dirty="0" err="1">
                <a:solidFill>
                  <a:srgbClr val="0B30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ctDNA</a:t>
            </a:r>
            <a:r>
              <a:rPr lang="en-US" sz="900" b="1" dirty="0">
                <a:solidFill>
                  <a:srgbClr val="0B30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Negative</a:t>
            </a:r>
          </a:p>
          <a:p>
            <a:pPr algn="r"/>
            <a:r>
              <a:rPr lang="en-US" sz="900" b="1" dirty="0" err="1">
                <a:solidFill>
                  <a:srgbClr val="CF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ctDNA</a:t>
            </a:r>
            <a:r>
              <a:rPr lang="en-US" sz="900" b="1" dirty="0">
                <a:solidFill>
                  <a:srgbClr val="CF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Positive</a:t>
            </a:r>
          </a:p>
        </p:txBody>
      </p:sp>
    </p:spTree>
    <p:extLst>
      <p:ext uri="{BB962C8B-B14F-4D97-AF65-F5344CB8AC3E}">
        <p14:creationId xmlns:p14="http://schemas.microsoft.com/office/powerpoint/2010/main" val="8678180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EF1ABB-87D0-2642-2DB0-FFB3118BAF42}"/>
              </a:ext>
            </a:extLst>
          </p:cNvPr>
          <p:cNvSpPr txBox="1"/>
          <p:nvPr/>
        </p:nvSpPr>
        <p:spPr>
          <a:xfrm>
            <a:off x="450850" y="98575"/>
            <a:ext cx="11461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333C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BESPOKE CRC Study: ctDNA in Stage II/III Colorectal Cancer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333CC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A5F0E1-53AA-70BE-D785-C451307D2E70}"/>
              </a:ext>
            </a:extLst>
          </p:cNvPr>
          <p:cNvSpPr txBox="1"/>
          <p:nvPr/>
        </p:nvSpPr>
        <p:spPr>
          <a:xfrm>
            <a:off x="10185400" y="6482426"/>
            <a:ext cx="200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Kasi et al, ASCO GI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3F4DA2-203F-73E3-8CFE-13422137D45B}"/>
              </a:ext>
            </a:extLst>
          </p:cNvPr>
          <p:cNvSpPr txBox="1"/>
          <p:nvPr/>
        </p:nvSpPr>
        <p:spPr>
          <a:xfrm>
            <a:off x="2196029" y="5974594"/>
            <a:ext cx="569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655 patients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Signatera, Natera, Inc (tumor informed) assay used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2BCAA44-866D-F35C-3E95-8348EEE365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11"/>
          <a:stretch/>
        </p:blipFill>
        <p:spPr bwMode="auto">
          <a:xfrm>
            <a:off x="1482054" y="1230872"/>
            <a:ext cx="9227891" cy="4743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18196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7B29103-D802-E059-19F7-2491206968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6600" y="98575"/>
            <a:ext cx="10407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BESPOKE: Results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C66069-DD2E-AE11-28A1-3A5374102B00}"/>
              </a:ext>
            </a:extLst>
          </p:cNvPr>
          <p:cNvSpPr txBox="1"/>
          <p:nvPr/>
        </p:nvSpPr>
        <p:spPr>
          <a:xfrm>
            <a:off x="10179050" y="6563887"/>
            <a:ext cx="2012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Kasi et al, ASCO GI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0588F5-9F7A-9E53-E4CF-9B3492E2D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300" y="679501"/>
            <a:ext cx="5532994" cy="2865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6770B6-4DCB-D32F-4DE0-42A344DA5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50" y="3748308"/>
            <a:ext cx="5257798" cy="26979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1912D3-F239-E719-A259-B2F4A34E9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714903"/>
            <a:ext cx="5393294" cy="27675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1CBED1-A975-D7B8-A9AD-8B2BAAA43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751" y="780836"/>
            <a:ext cx="5532995" cy="283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5129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7B29103-D802-E059-19F7-2491206968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6600" y="577870"/>
            <a:ext cx="10407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BESPOKE: Results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C66069-DD2E-AE11-28A1-3A5374102B00}"/>
              </a:ext>
            </a:extLst>
          </p:cNvPr>
          <p:cNvSpPr txBox="1"/>
          <p:nvPr/>
        </p:nvSpPr>
        <p:spPr>
          <a:xfrm>
            <a:off x="10179050" y="6563887"/>
            <a:ext cx="2012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Kasi et al, ASCO GI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BF7F29-F4D2-FDA5-7BFF-79C7005A2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1131868"/>
            <a:ext cx="10318750" cy="510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7612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EF1ABB-87D0-2642-2DB0-FFB3118BAF42}"/>
              </a:ext>
            </a:extLst>
          </p:cNvPr>
          <p:cNvSpPr txBox="1"/>
          <p:nvPr/>
        </p:nvSpPr>
        <p:spPr>
          <a:xfrm>
            <a:off x="450850" y="98575"/>
            <a:ext cx="11461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CIRCULATE-JAPAN &amp; BESPOKE: Conclusions &amp; Takeaways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681D5E-D47E-8F8B-1BE8-BE80850A5296}"/>
              </a:ext>
            </a:extLst>
          </p:cNvPr>
          <p:cNvSpPr txBox="1"/>
          <p:nvPr/>
        </p:nvSpPr>
        <p:spPr>
          <a:xfrm>
            <a:off x="450850" y="1422398"/>
            <a:ext cx="11607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Confirms the known prognostic effects of ctDNA positivity in post-operative and surveillance settings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Sustained ctDNA clearance post-adjuvant therapy is significantly associated with &gt; 90% DFS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Transient ctDNA clearance on adjuvant therapy correlated with improved median DFS compared to non-cleared patients but prognosis remains poor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 value and would like to use ctDNA testing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Takeaway: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ctDNA is a very strong prognostic marker but need to await results of interventional trials to establish clinical utility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NCCN Guidelines (v1.2024):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Circulating tumor (ctDNA) is emerging as a prognostic marker; however, there is currently insufficient evidence to recommend routine use of ctDNA assays outside of a clinical trial. Participation in clinical trials is encouraged.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09715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Arrow: Bent-Up 51">
            <a:extLst>
              <a:ext uri="{FF2B5EF4-FFF2-40B4-BE49-F238E27FC236}">
                <a16:creationId xmlns:a16="http://schemas.microsoft.com/office/drawing/2014/main" id="{0CC63850-4AEA-4ABF-BCAF-70666F809195}"/>
              </a:ext>
            </a:extLst>
          </p:cNvPr>
          <p:cNvSpPr/>
          <p:nvPr/>
        </p:nvSpPr>
        <p:spPr>
          <a:xfrm rot="5400000">
            <a:off x="5979939" y="2846661"/>
            <a:ext cx="1032220" cy="2659379"/>
          </a:xfrm>
          <a:prstGeom prst="bentUpArrow">
            <a:avLst>
              <a:gd name="adj1" fmla="val 20571"/>
              <a:gd name="adj2" fmla="val 25000"/>
              <a:gd name="adj3" fmla="val 29429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05ED9ADF-4A5A-44BC-AF60-5AF02B27B1CA}"/>
              </a:ext>
            </a:extLst>
          </p:cNvPr>
          <p:cNvSpPr/>
          <p:nvPr/>
        </p:nvSpPr>
        <p:spPr>
          <a:xfrm>
            <a:off x="8457322" y="2169244"/>
            <a:ext cx="442908" cy="1870033"/>
          </a:xfrm>
          <a:prstGeom prst="downArrow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5C3A321-485F-40E7-A9E5-0106B112B0FB}"/>
              </a:ext>
            </a:extLst>
          </p:cNvPr>
          <p:cNvSpPr/>
          <p:nvPr/>
        </p:nvSpPr>
        <p:spPr>
          <a:xfrm>
            <a:off x="7741904" y="1982294"/>
            <a:ext cx="1792941" cy="843863"/>
          </a:xfrm>
          <a:prstGeom prst="ellipse">
            <a:avLst/>
          </a:prstGeom>
          <a:solidFill>
            <a:srgbClr val="956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r>
              <a: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 detected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3AFF151-5BAF-4A2E-9C88-525CF812C635}"/>
              </a:ext>
            </a:extLst>
          </p:cNvPr>
          <p:cNvSpPr/>
          <p:nvPr/>
        </p:nvSpPr>
        <p:spPr>
          <a:xfrm>
            <a:off x="4442627" y="4941615"/>
            <a:ext cx="3353888" cy="640080"/>
          </a:xfrm>
          <a:prstGeom prst="roundRect">
            <a:avLst/>
          </a:prstGeom>
          <a:noFill/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C1F05B-7A6E-448B-A00B-EE05EBB56975}"/>
              </a:ext>
            </a:extLst>
          </p:cNvPr>
          <p:cNvSpPr txBox="1"/>
          <p:nvPr/>
        </p:nvSpPr>
        <p:spPr>
          <a:xfrm>
            <a:off x="10726682" y="6443251"/>
            <a:ext cx="146531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NRG-GI008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AD7B38C-C8A8-4FDE-A421-C967E61FEED4}"/>
              </a:ext>
            </a:extLst>
          </p:cNvPr>
          <p:cNvSpPr/>
          <p:nvPr/>
        </p:nvSpPr>
        <p:spPr>
          <a:xfrm>
            <a:off x="2458494" y="2030337"/>
            <a:ext cx="1792941" cy="843863"/>
          </a:xfrm>
          <a:prstGeom prst="ellipse">
            <a:avLst/>
          </a:prstGeom>
          <a:solidFill>
            <a:srgbClr val="019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</a:t>
            </a:r>
            <a:r>
              <a:rPr kumimoji="1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r>
              <a: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detected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703B8CB-AF3C-45E0-B215-2C2549705BEC}"/>
              </a:ext>
            </a:extLst>
          </p:cNvPr>
          <p:cNvSpPr/>
          <p:nvPr/>
        </p:nvSpPr>
        <p:spPr>
          <a:xfrm rot="2432203">
            <a:off x="2909008" y="3027442"/>
            <a:ext cx="434853" cy="505321"/>
          </a:xfrm>
          <a:prstGeom prst="downArrow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4250DE8B-188B-40A7-A61A-68B3C2A8C0C1}"/>
              </a:ext>
            </a:extLst>
          </p:cNvPr>
          <p:cNvSpPr/>
          <p:nvPr/>
        </p:nvSpPr>
        <p:spPr>
          <a:xfrm rot="19413941">
            <a:off x="3384871" y="3062233"/>
            <a:ext cx="426911" cy="467739"/>
          </a:xfrm>
          <a:prstGeom prst="downArrow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1D9607-A679-467A-8577-7673CBEB0FB7}"/>
              </a:ext>
            </a:extLst>
          </p:cNvPr>
          <p:cNvSpPr/>
          <p:nvPr/>
        </p:nvSpPr>
        <p:spPr>
          <a:xfrm>
            <a:off x="1248346" y="3489888"/>
            <a:ext cx="1685109" cy="594360"/>
          </a:xfrm>
          <a:prstGeom prst="rect">
            <a:avLst/>
          </a:prstGeom>
          <a:solidFill>
            <a:srgbClr val="018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CAPOX or FOLFOX*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092772-6C36-4431-902B-B13CCF223802}"/>
              </a:ext>
            </a:extLst>
          </p:cNvPr>
          <p:cNvSpPr/>
          <p:nvPr/>
        </p:nvSpPr>
        <p:spPr>
          <a:xfrm>
            <a:off x="3758703" y="3489888"/>
            <a:ext cx="2220208" cy="594360"/>
          </a:xfrm>
          <a:prstGeom prst="rect">
            <a:avLst/>
          </a:prstGeom>
          <a:solidFill>
            <a:srgbClr val="0373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Surveillance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Serial </a:t>
            </a:r>
            <a:r>
              <a:rPr kumimoji="1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endParaRPr kumimoji="1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7FA01D9-17D9-497C-BF15-D625947B0EA6}"/>
              </a:ext>
            </a:extLst>
          </p:cNvPr>
          <p:cNvSpPr/>
          <p:nvPr/>
        </p:nvSpPr>
        <p:spPr>
          <a:xfrm>
            <a:off x="6748629" y="5461386"/>
            <a:ext cx="1814480" cy="557039"/>
          </a:xfrm>
          <a:prstGeom prst="rect">
            <a:avLst/>
          </a:prstGeom>
          <a:solidFill>
            <a:srgbClr val="018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CAPOX 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FOLFOX</a:t>
            </a:r>
            <a:r>
              <a:rPr kumimoji="1" lang="en-US" sz="16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6BF1287-5CDA-47D1-882A-3146ACDAC625}"/>
              </a:ext>
            </a:extLst>
          </p:cNvPr>
          <p:cNvSpPr/>
          <p:nvPr/>
        </p:nvSpPr>
        <p:spPr>
          <a:xfrm>
            <a:off x="8886901" y="5459270"/>
            <a:ext cx="1550864" cy="557039"/>
          </a:xfrm>
          <a:prstGeom prst="rect">
            <a:avLst/>
          </a:prstGeom>
          <a:solidFill>
            <a:srgbClr val="2F48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FOLFOXIRI</a:t>
            </a:r>
            <a:r>
              <a:rPr kumimoji="1" lang="en-US" sz="16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#</a:t>
            </a:r>
            <a:endParaRPr kumimoji="1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24E541-B955-4CD7-8142-F746E11047F8}"/>
              </a:ext>
            </a:extLst>
          </p:cNvPr>
          <p:cNvSpPr/>
          <p:nvPr/>
        </p:nvSpPr>
        <p:spPr>
          <a:xfrm>
            <a:off x="3833293" y="6126867"/>
            <a:ext cx="4129609" cy="723240"/>
          </a:xfrm>
          <a:prstGeom prst="rect">
            <a:avLst/>
          </a:prstGeom>
          <a:noFill/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*: Duration and regimen per physician discretion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</a:t>
            </a:r>
            <a:r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6 months duration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480C80-52F2-4A93-9054-362A3D1B9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0366" y="96995"/>
            <a:ext cx="1543023" cy="8517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74D5084-9D8B-4FA8-B5CC-A7164012B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588" y="176265"/>
            <a:ext cx="1486779" cy="930575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B66BEEC5-AF32-4F83-8F48-84FDC7A1C2D5}"/>
              </a:ext>
            </a:extLst>
          </p:cNvPr>
          <p:cNvSpPr/>
          <p:nvPr/>
        </p:nvSpPr>
        <p:spPr>
          <a:xfrm>
            <a:off x="7810704" y="4007219"/>
            <a:ext cx="1792941" cy="843863"/>
          </a:xfrm>
          <a:prstGeom prst="ellipse">
            <a:avLst/>
          </a:prstGeom>
          <a:solidFill>
            <a:srgbClr val="956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r>
              <a: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 detected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8D97F3D-2230-490E-9439-FD97DB9E15CB}"/>
              </a:ext>
            </a:extLst>
          </p:cNvPr>
          <p:cNvSpPr/>
          <p:nvPr/>
        </p:nvSpPr>
        <p:spPr>
          <a:xfrm>
            <a:off x="3122232" y="2868488"/>
            <a:ext cx="442909" cy="442909"/>
          </a:xfrm>
          <a:prstGeom prst="ellipse">
            <a:avLst/>
          </a:prstGeom>
          <a:solidFill>
            <a:srgbClr val="2F48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5" name="Rectangle: Diagonal Corners Rounded 34">
            <a:extLst>
              <a:ext uri="{FF2B5EF4-FFF2-40B4-BE49-F238E27FC236}">
                <a16:creationId xmlns:a16="http://schemas.microsoft.com/office/drawing/2014/main" id="{7B303CFA-36F5-4BCF-82D1-A997D68FB749}"/>
              </a:ext>
            </a:extLst>
          </p:cNvPr>
          <p:cNvSpPr/>
          <p:nvPr/>
        </p:nvSpPr>
        <p:spPr>
          <a:xfrm>
            <a:off x="2909172" y="1304107"/>
            <a:ext cx="6243629" cy="753124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Stage IIB, IIC or III Resected Colon Cancer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Circulating tumor DNA (ctDNA) results within 6-8 weeks of surgery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5AACB41-A2CF-4085-8487-FA4BBA34DCA4}"/>
              </a:ext>
            </a:extLst>
          </p:cNvPr>
          <p:cNvSpPr/>
          <p:nvPr/>
        </p:nvSpPr>
        <p:spPr>
          <a:xfrm>
            <a:off x="3697807" y="4776066"/>
            <a:ext cx="1792941" cy="843863"/>
          </a:xfrm>
          <a:prstGeom prst="ellipse">
            <a:avLst/>
          </a:prstGeom>
          <a:solidFill>
            <a:srgbClr val="019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</a:t>
            </a:r>
            <a:r>
              <a: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1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r>
              <a: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detected</a:t>
            </a:r>
          </a:p>
        </p:txBody>
      </p:sp>
      <p:sp>
        <p:nvSpPr>
          <p:cNvPr id="54" name="Arrow: Down 53">
            <a:extLst>
              <a:ext uri="{FF2B5EF4-FFF2-40B4-BE49-F238E27FC236}">
                <a16:creationId xmlns:a16="http://schemas.microsoft.com/office/drawing/2014/main" id="{9ABA8A43-AADA-404A-95CE-6F7A07AA6646}"/>
              </a:ext>
            </a:extLst>
          </p:cNvPr>
          <p:cNvSpPr/>
          <p:nvPr/>
        </p:nvSpPr>
        <p:spPr>
          <a:xfrm rot="2432203">
            <a:off x="8254100" y="4971332"/>
            <a:ext cx="434853" cy="505321"/>
          </a:xfrm>
          <a:prstGeom prst="downArrow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Arrow: Down 54">
            <a:extLst>
              <a:ext uri="{FF2B5EF4-FFF2-40B4-BE49-F238E27FC236}">
                <a16:creationId xmlns:a16="http://schemas.microsoft.com/office/drawing/2014/main" id="{21058037-DCF1-46C7-A26B-7F614E6CA302}"/>
              </a:ext>
            </a:extLst>
          </p:cNvPr>
          <p:cNvSpPr/>
          <p:nvPr/>
        </p:nvSpPr>
        <p:spPr>
          <a:xfrm rot="19413941">
            <a:off x="8729963" y="5006123"/>
            <a:ext cx="426911" cy="467739"/>
          </a:xfrm>
          <a:prstGeom prst="downArrow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9FE69D7-A532-4DCD-89CD-DF81BEDBF7F1}"/>
              </a:ext>
            </a:extLst>
          </p:cNvPr>
          <p:cNvSpPr/>
          <p:nvPr/>
        </p:nvSpPr>
        <p:spPr>
          <a:xfrm>
            <a:off x="8467324" y="4812378"/>
            <a:ext cx="442909" cy="442909"/>
          </a:xfrm>
          <a:prstGeom prst="ellipse">
            <a:avLst/>
          </a:prstGeom>
          <a:solidFill>
            <a:srgbClr val="2F48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8" name="Arrow: Up-Down 27">
            <a:extLst>
              <a:ext uri="{FF2B5EF4-FFF2-40B4-BE49-F238E27FC236}">
                <a16:creationId xmlns:a16="http://schemas.microsoft.com/office/drawing/2014/main" id="{210C5771-8E85-4142-932B-CDCE534C0FA1}"/>
              </a:ext>
            </a:extLst>
          </p:cNvPr>
          <p:cNvSpPr/>
          <p:nvPr/>
        </p:nvSpPr>
        <p:spPr>
          <a:xfrm>
            <a:off x="4267894" y="4084249"/>
            <a:ext cx="410109" cy="691817"/>
          </a:xfrm>
          <a:prstGeom prst="upDownArrow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National Cancer Institute - Wikipedia">
            <a:extLst>
              <a:ext uri="{FF2B5EF4-FFF2-40B4-BE49-F238E27FC236}">
                <a16:creationId xmlns:a16="http://schemas.microsoft.com/office/drawing/2014/main" id="{EFA8BD52-1858-4B3E-A2CC-C29090D74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330" y="1012010"/>
            <a:ext cx="1943098" cy="85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70308D5-F02F-49AF-80D5-01865C0A86D3}"/>
              </a:ext>
            </a:extLst>
          </p:cNvPr>
          <p:cNvGrpSpPr/>
          <p:nvPr/>
        </p:nvGrpSpPr>
        <p:grpSpPr>
          <a:xfrm>
            <a:off x="9765235" y="2791352"/>
            <a:ext cx="2413193" cy="1349050"/>
            <a:chOff x="9765235" y="2791352"/>
            <a:chExt cx="2413193" cy="134905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D381942-D038-440B-BFE5-4753F81F9BB4}"/>
                </a:ext>
              </a:extLst>
            </p:cNvPr>
            <p:cNvSpPr txBox="1"/>
            <p:nvPr/>
          </p:nvSpPr>
          <p:spPr>
            <a:xfrm>
              <a:off x="9905121" y="2791352"/>
              <a:ext cx="227330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/>
                </a:rPr>
                <a:t>Joint analysis with CIRCULATE-Japan</a:t>
              </a:r>
            </a:p>
          </p:txBody>
        </p:sp>
        <p:pic>
          <p:nvPicPr>
            <p:cNvPr id="30" name="図 17">
              <a:extLst>
                <a:ext uri="{FF2B5EF4-FFF2-40B4-BE49-F238E27FC236}">
                  <a16:creationId xmlns:a16="http://schemas.microsoft.com/office/drawing/2014/main" id="{094E8104-6D8F-6744-8254-817895C20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5235" y="3429000"/>
              <a:ext cx="2138624" cy="71140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8FA91B8-E05A-1024-DD6F-D05425356C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72" y="201458"/>
            <a:ext cx="2963543" cy="92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49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ED33126-E91E-4006-94A9-3702CF9E3772}"/>
              </a:ext>
            </a:extLst>
          </p:cNvPr>
          <p:cNvSpPr/>
          <p:nvPr/>
        </p:nvSpPr>
        <p:spPr>
          <a:xfrm>
            <a:off x="6019829" y="3013871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8666AB-BEF5-4838-9630-B798FDF0BF6D}"/>
              </a:ext>
            </a:extLst>
          </p:cNvPr>
          <p:cNvGrpSpPr/>
          <p:nvPr/>
        </p:nvGrpSpPr>
        <p:grpSpPr>
          <a:xfrm>
            <a:off x="106318" y="1809450"/>
            <a:ext cx="12085682" cy="3163131"/>
            <a:chOff x="106318" y="1809450"/>
            <a:chExt cx="12085682" cy="316313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FDDA477-E70A-40FD-BDC4-97A221DEB6D2}"/>
                </a:ext>
              </a:extLst>
            </p:cNvPr>
            <p:cNvGrpSpPr/>
            <p:nvPr/>
          </p:nvGrpSpPr>
          <p:grpSpPr>
            <a:xfrm>
              <a:off x="106318" y="1809450"/>
              <a:ext cx="12085682" cy="3163131"/>
              <a:chOff x="106318" y="1809450"/>
              <a:chExt cx="12085682" cy="3163131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2CBDE208-F7A8-4742-8B8C-0292739FB31A}"/>
                  </a:ext>
                </a:extLst>
              </p:cNvPr>
              <p:cNvGrpSpPr/>
              <p:nvPr/>
            </p:nvGrpSpPr>
            <p:grpSpPr>
              <a:xfrm>
                <a:off x="220595" y="2037301"/>
                <a:ext cx="1952624" cy="1800438"/>
                <a:chOff x="1110365" y="1761094"/>
                <a:chExt cx="1952624" cy="1800438"/>
              </a:xfrm>
            </p:grpSpPr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id="{588F7D4C-848B-4B45-98D3-78F5C8740A9B}"/>
                    </a:ext>
                  </a:extLst>
                </p:cNvPr>
                <p:cNvSpPr/>
                <p:nvPr/>
              </p:nvSpPr>
              <p:spPr>
                <a:xfrm>
                  <a:off x="1110365" y="1761094"/>
                  <a:ext cx="1952624" cy="470195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Stage II CRC</a:t>
                  </a:r>
                </a:p>
              </p:txBody>
            </p:sp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19EE9AA3-7E2D-4423-A445-41F7FC1F9B28}"/>
                    </a:ext>
                  </a:extLst>
                </p:cNvPr>
                <p:cNvSpPr/>
                <p:nvPr/>
              </p:nvSpPr>
              <p:spPr>
                <a:xfrm>
                  <a:off x="1110365" y="2449326"/>
                  <a:ext cx="1952624" cy="470195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Stage III CRC</a:t>
                  </a:r>
                </a:p>
              </p:txBody>
            </p:sp>
            <p:sp>
              <p:nvSpPr>
                <p:cNvPr id="29" name="Rectangle: Rounded Corners 28">
                  <a:extLst>
                    <a:ext uri="{FF2B5EF4-FFF2-40B4-BE49-F238E27FC236}">
                      <a16:creationId xmlns:a16="http://schemas.microsoft.com/office/drawing/2014/main" id="{7459C29D-CA72-4020-855D-A0974B81A3CF}"/>
                    </a:ext>
                  </a:extLst>
                </p:cNvPr>
                <p:cNvSpPr/>
                <p:nvPr/>
              </p:nvSpPr>
              <p:spPr>
                <a:xfrm>
                  <a:off x="1110365" y="3091337"/>
                  <a:ext cx="1952624" cy="470195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Resectable Stage IV CRC</a:t>
                  </a:r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8212DDB-52B5-4A91-A503-CFD246049069}"/>
                  </a:ext>
                </a:extLst>
              </p:cNvPr>
              <p:cNvGrpSpPr/>
              <p:nvPr/>
            </p:nvGrpSpPr>
            <p:grpSpPr>
              <a:xfrm>
                <a:off x="106318" y="1809450"/>
                <a:ext cx="12085682" cy="3163131"/>
                <a:chOff x="106318" y="1809450"/>
                <a:chExt cx="12085682" cy="3163131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E6A286E2-C21A-40ED-A6D3-1970887835E0}"/>
                    </a:ext>
                  </a:extLst>
                </p:cNvPr>
                <p:cNvSpPr/>
                <p:nvPr/>
              </p:nvSpPr>
              <p:spPr>
                <a:xfrm>
                  <a:off x="2594712" y="2148462"/>
                  <a:ext cx="1952624" cy="1104874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Surgery + / - Neoadjuvant Therapy</a:t>
                  </a:r>
                </a:p>
              </p:txBody>
            </p:sp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365BF1E-CA28-4DA6-97F6-BB8F59BA17E9}"/>
                    </a:ext>
                  </a:extLst>
                </p:cNvPr>
                <p:cNvSpPr txBox="1"/>
                <p:nvPr/>
              </p:nvSpPr>
              <p:spPr>
                <a:xfrm>
                  <a:off x="297413" y="4018474"/>
                  <a:ext cx="3866580" cy="954107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Tissue informed (Signatera) ctDNA assay post-op &amp; with each surveillance visit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E17E0D7-76A3-470C-B7BE-10B1DC6F7478}"/>
                    </a:ext>
                  </a:extLst>
                </p:cNvPr>
                <p:cNvSpPr/>
                <p:nvPr/>
              </p:nvSpPr>
              <p:spPr>
                <a:xfrm>
                  <a:off x="106318" y="1809450"/>
                  <a:ext cx="11877088" cy="2081237"/>
                </a:xfrm>
                <a:prstGeom prst="rect">
                  <a:avLst/>
                </a:prstGeom>
                <a:noFill/>
                <a:ln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Rectangle: Rounded Corners 32">
                  <a:extLst>
                    <a:ext uri="{FF2B5EF4-FFF2-40B4-BE49-F238E27FC236}">
                      <a16:creationId xmlns:a16="http://schemas.microsoft.com/office/drawing/2014/main" id="{36ED2831-15E5-4A20-993C-38E37C5641DA}"/>
                    </a:ext>
                  </a:extLst>
                </p:cNvPr>
                <p:cNvSpPr/>
                <p:nvPr/>
              </p:nvSpPr>
              <p:spPr>
                <a:xfrm>
                  <a:off x="4754852" y="2148462"/>
                  <a:ext cx="1952624" cy="1104874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Adjuvant Therapy</a:t>
                  </a:r>
                </a:p>
              </p:txBody>
            </p:sp>
            <p:sp>
              <p:nvSpPr>
                <p:cNvPr id="41" name="Rectangle: Rounded Corners 40">
                  <a:extLst>
                    <a:ext uri="{FF2B5EF4-FFF2-40B4-BE49-F238E27FC236}">
                      <a16:creationId xmlns:a16="http://schemas.microsoft.com/office/drawing/2014/main" id="{8C8F8BEE-C0FA-4330-8B90-2AD78175C417}"/>
                    </a:ext>
                  </a:extLst>
                </p:cNvPr>
                <p:cNvSpPr/>
                <p:nvPr/>
              </p:nvSpPr>
              <p:spPr>
                <a:xfrm>
                  <a:off x="6942777" y="2148462"/>
                  <a:ext cx="1952624" cy="1104874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Surveillance </a:t>
                  </a:r>
                </a:p>
              </p:txBody>
            </p:sp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id="{A2E4FF00-5995-420E-8159-388D3426464C}"/>
                    </a:ext>
                  </a:extLst>
                </p:cNvPr>
                <p:cNvSpPr/>
                <p:nvPr/>
              </p:nvSpPr>
              <p:spPr>
                <a:xfrm>
                  <a:off x="9224826" y="2465866"/>
                  <a:ext cx="2614149" cy="624002"/>
                </a:xfrm>
                <a:prstGeom prst="roundRect">
                  <a:avLst/>
                </a:prstGeom>
                <a:solidFill>
                  <a:srgbClr val="00255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Radiographic Recurrence  </a:t>
                  </a: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5B1CC7CF-25BB-49E8-94A9-3D2FFF37197F}"/>
                    </a:ext>
                  </a:extLst>
                </p:cNvPr>
                <p:cNvSpPr/>
                <p:nvPr/>
              </p:nvSpPr>
              <p:spPr>
                <a:xfrm>
                  <a:off x="9253092" y="3163557"/>
                  <a:ext cx="2579804" cy="624002"/>
                </a:xfrm>
                <a:prstGeom prst="roundRect">
                  <a:avLst/>
                </a:prstGeom>
                <a:solidFill>
                  <a:srgbClr val="007F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No Radiographic Recurrence (MRD) </a:t>
                  </a: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1422616A-2F5E-4760-BB60-7A9C189E579B}"/>
                    </a:ext>
                  </a:extLst>
                </p:cNvPr>
                <p:cNvSpPr/>
                <p:nvPr/>
              </p:nvSpPr>
              <p:spPr>
                <a:xfrm>
                  <a:off x="9253092" y="4140535"/>
                  <a:ext cx="2579803" cy="759083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MRD Clinical Trials </a:t>
                  </a:r>
                </a:p>
              </p:txBody>
            </p: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CDD18882-60B4-4D9E-86C5-9D46008C2CAA}"/>
                    </a:ext>
                  </a:extLst>
                </p:cNvPr>
                <p:cNvGrpSpPr/>
                <p:nvPr/>
              </p:nvGrpSpPr>
              <p:grpSpPr>
                <a:xfrm>
                  <a:off x="4531018" y="3955518"/>
                  <a:ext cx="3968964" cy="892941"/>
                  <a:chOff x="4537344" y="3545546"/>
                  <a:chExt cx="3968964" cy="892941"/>
                </a:xfrm>
              </p:grpSpPr>
              <p:pic>
                <p:nvPicPr>
                  <p:cNvPr id="46" name="Picture 45">
                    <a:extLst>
                      <a:ext uri="{FF2B5EF4-FFF2-40B4-BE49-F238E27FC236}">
                        <a16:creationId xmlns:a16="http://schemas.microsoft.com/office/drawing/2014/main" id="{51EFFF50-DCE3-4C3B-A745-033ACE8DD0D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537344" y="3545546"/>
                    <a:ext cx="179192" cy="874813"/>
                  </a:xfrm>
                  <a:prstGeom prst="rect">
                    <a:avLst/>
                  </a:prstGeom>
                </p:spPr>
              </p:pic>
              <p:pic>
                <p:nvPicPr>
                  <p:cNvPr id="48" name="Picture 47">
                    <a:extLst>
                      <a:ext uri="{FF2B5EF4-FFF2-40B4-BE49-F238E27FC236}">
                        <a16:creationId xmlns:a16="http://schemas.microsoft.com/office/drawing/2014/main" id="{B7A94F10-1434-4317-9EF5-37005E4A17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7490682" y="3561056"/>
                    <a:ext cx="179192" cy="874813"/>
                  </a:xfrm>
                  <a:prstGeom prst="rect">
                    <a:avLst/>
                  </a:prstGeom>
                </p:spPr>
              </p:pic>
              <p:pic>
                <p:nvPicPr>
                  <p:cNvPr id="49" name="Picture 48">
                    <a:extLst>
                      <a:ext uri="{FF2B5EF4-FFF2-40B4-BE49-F238E27FC236}">
                        <a16:creationId xmlns:a16="http://schemas.microsoft.com/office/drawing/2014/main" id="{E9093D7E-073C-4F9E-81EC-4AD2985A2A5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8327116" y="3561056"/>
                    <a:ext cx="179192" cy="874813"/>
                  </a:xfrm>
                  <a:prstGeom prst="rect">
                    <a:avLst/>
                  </a:prstGeom>
                </p:spPr>
              </p:pic>
              <p:pic>
                <p:nvPicPr>
                  <p:cNvPr id="50" name="Picture 49">
                    <a:extLst>
                      <a:ext uri="{FF2B5EF4-FFF2-40B4-BE49-F238E27FC236}">
                        <a16:creationId xmlns:a16="http://schemas.microsoft.com/office/drawing/2014/main" id="{D220D6BF-288C-43C9-92B3-3CD43023641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7929803" y="3563674"/>
                    <a:ext cx="179192" cy="874813"/>
                  </a:xfrm>
                  <a:prstGeom prst="rect">
                    <a:avLst/>
                  </a:prstGeom>
                </p:spPr>
              </p:pic>
              <p:pic>
                <p:nvPicPr>
                  <p:cNvPr id="51" name="Picture 50">
                    <a:extLst>
                      <a:ext uri="{FF2B5EF4-FFF2-40B4-BE49-F238E27FC236}">
                        <a16:creationId xmlns:a16="http://schemas.microsoft.com/office/drawing/2014/main" id="{ED9EC87A-BBF7-40C4-AE8C-2E8AD33862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6687829" y="3561055"/>
                    <a:ext cx="179192" cy="87481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2" name="Arrow: Curved Left 51">
                  <a:extLst>
                    <a:ext uri="{FF2B5EF4-FFF2-40B4-BE49-F238E27FC236}">
                      <a16:creationId xmlns:a16="http://schemas.microsoft.com/office/drawing/2014/main" id="{47328A15-6977-456F-8471-9281FC9A66C9}"/>
                    </a:ext>
                  </a:extLst>
                </p:cNvPr>
                <p:cNvSpPr/>
                <p:nvPr/>
              </p:nvSpPr>
              <p:spPr>
                <a:xfrm>
                  <a:off x="11890979" y="3367545"/>
                  <a:ext cx="301021" cy="1152532"/>
                </a:xfrm>
                <a:prstGeom prst="curvedLeftArrow">
                  <a:avLst>
                    <a:gd name="adj1" fmla="val 25000"/>
                    <a:gd name="adj2" fmla="val 50000"/>
                    <a:gd name="adj3" fmla="val 27109"/>
                  </a:avLst>
                </a:prstGeom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279514BE-DC37-4175-9B85-24198B5A0BB7}"/>
                    </a:ext>
                  </a:extLst>
                </p:cNvPr>
                <p:cNvSpPr txBox="1"/>
                <p:nvPr/>
              </p:nvSpPr>
              <p:spPr>
                <a:xfrm>
                  <a:off x="9329123" y="2022529"/>
                  <a:ext cx="261414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ctDNA Positive</a:t>
                  </a:r>
                </a:p>
              </p:txBody>
            </p:sp>
          </p:grp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7FA19B9-98AE-4842-9D83-879E0FE4A4D0}"/>
                </a:ext>
              </a:extLst>
            </p:cNvPr>
            <p:cNvSpPr txBox="1"/>
            <p:nvPr/>
          </p:nvSpPr>
          <p:spPr>
            <a:xfrm>
              <a:off x="3500439" y="3390832"/>
              <a:ext cx="49221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All therapies and surveillance per routine care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0CB499C-2E68-90D3-9F67-FD12E6EB7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62" y="632697"/>
            <a:ext cx="10972800" cy="636723"/>
          </a:xfrm>
        </p:spPr>
        <p:txBody>
          <a:bodyPr>
            <a:noAutofit/>
          </a:bodyPr>
          <a:lstStyle/>
          <a:p>
            <a:r>
              <a:rPr lang="en-US" sz="2400" dirty="0"/>
              <a:t>INTERCEPT Study: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Positive ctDNA-based Minimal Residual Disease Assays During Surveillance Are Associated with High Rates of Undiagnosed Concomitant Radiographic Recurrences in Colorectal Cancer (CRC)</a:t>
            </a:r>
            <a:endParaRPr lang="en-US" sz="2400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DC0475F-5958-38CA-E65A-4F63C14682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51756" y="6492876"/>
            <a:ext cx="1831650" cy="281354"/>
          </a:xfrm>
        </p:spPr>
        <p:txBody>
          <a:bodyPr/>
          <a:lstStyle/>
          <a:p>
            <a:r>
              <a:rPr lang="en-US" dirty="0"/>
              <a:t>Dasari et al, ASCO 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53CBCE-827E-6591-E087-CDA6A6C8A004}"/>
              </a:ext>
            </a:extLst>
          </p:cNvPr>
          <p:cNvSpPr txBox="1"/>
          <p:nvPr/>
        </p:nvSpPr>
        <p:spPr>
          <a:xfrm>
            <a:off x="4222750" y="5311330"/>
            <a:ext cx="569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1,115 patients stages II-IV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Signatera, Natera, Inc (tumor informed) assay used</a:t>
            </a:r>
          </a:p>
        </p:txBody>
      </p:sp>
    </p:spTree>
    <p:extLst>
      <p:ext uri="{BB962C8B-B14F-4D97-AF65-F5344CB8AC3E}">
        <p14:creationId xmlns:p14="http://schemas.microsoft.com/office/powerpoint/2010/main" val="2504348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0F2EF-B7F2-4546-9D27-6A30526F8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Clinical Utility: Radiographic Findings of Patients ctDNA+ During Surveillance, n = 184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09EB3E1-6656-40AD-B08F-1B6156635116}"/>
              </a:ext>
            </a:extLst>
          </p:cNvPr>
          <p:cNvCxnSpPr>
            <a:cxnSpLocks/>
          </p:cNvCxnSpPr>
          <p:nvPr/>
        </p:nvCxnSpPr>
        <p:spPr>
          <a:xfrm flipH="1" flipV="1">
            <a:off x="3124258" y="10734068"/>
            <a:ext cx="4724401" cy="462691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5FCBF0F-203E-4CB0-ABC6-937F14B0BC8C}"/>
              </a:ext>
            </a:extLst>
          </p:cNvPr>
          <p:cNvSpPr txBox="1"/>
          <p:nvPr/>
        </p:nvSpPr>
        <p:spPr>
          <a:xfrm>
            <a:off x="2419851" y="10909283"/>
            <a:ext cx="2159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 = 184 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CEFB8DA1-81A7-4DE7-B18B-A5B76C534520}"/>
              </a:ext>
            </a:extLst>
          </p:cNvPr>
          <p:cNvGraphicFramePr>
            <a:graphicFrameLocks/>
          </p:cNvGraphicFramePr>
          <p:nvPr/>
        </p:nvGraphicFramePr>
        <p:xfrm>
          <a:off x="104697" y="7614548"/>
          <a:ext cx="5918539" cy="3119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D717F04-13F2-4FDB-8433-5A7C387E243D}"/>
              </a:ext>
            </a:extLst>
          </p:cNvPr>
          <p:cNvSpPr/>
          <p:nvPr/>
        </p:nvSpPr>
        <p:spPr>
          <a:xfrm>
            <a:off x="556640" y="8414192"/>
            <a:ext cx="14483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Radiographic Recurrence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CE95AC-F855-40A0-9271-48FE50F4C300}"/>
              </a:ext>
            </a:extLst>
          </p:cNvPr>
          <p:cNvSpPr/>
          <p:nvPr/>
        </p:nvSpPr>
        <p:spPr>
          <a:xfrm>
            <a:off x="443151" y="9461942"/>
            <a:ext cx="14483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Without Radiographic Recurrence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i.e. true MRD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264E5-7289-4695-B6A1-E14788319EB2}"/>
              </a:ext>
            </a:extLst>
          </p:cNvPr>
          <p:cNvSpPr txBox="1"/>
          <p:nvPr/>
        </p:nvSpPr>
        <p:spPr>
          <a:xfrm>
            <a:off x="7639108" y="11508822"/>
            <a:ext cx="3613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*including on adjuvant therapy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FC9574-CAC4-1A8D-7CAD-9F16ABDFFCBD}"/>
              </a:ext>
            </a:extLst>
          </p:cNvPr>
          <p:cNvSpPr/>
          <p:nvPr/>
        </p:nvSpPr>
        <p:spPr>
          <a:xfrm>
            <a:off x="6634296" y="4373366"/>
            <a:ext cx="2759978" cy="1644869"/>
          </a:xfrm>
          <a:prstGeom prst="rect">
            <a:avLst/>
          </a:prstGeom>
          <a:solidFill>
            <a:srgbClr val="0072A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AD8B83-9C4B-86C5-2ECF-4C2500E8F662}"/>
              </a:ext>
            </a:extLst>
          </p:cNvPr>
          <p:cNvSpPr txBox="1"/>
          <p:nvPr/>
        </p:nvSpPr>
        <p:spPr>
          <a:xfrm>
            <a:off x="6937836" y="4595006"/>
            <a:ext cx="2189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 radiologic evidence of disease (MRD)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51% n=94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B271BBB-CC32-C02F-735E-D8E54ACF6DDA}"/>
              </a:ext>
            </a:extLst>
          </p:cNvPr>
          <p:cNvSpPr/>
          <p:nvPr/>
        </p:nvSpPr>
        <p:spPr>
          <a:xfrm>
            <a:off x="4360116" y="3781295"/>
            <a:ext cx="1824725" cy="1241285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Radiologic evaluation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52FC67-F395-4923-24CC-3903F1D1D92F}"/>
              </a:ext>
            </a:extLst>
          </p:cNvPr>
          <p:cNvSpPr/>
          <p:nvPr/>
        </p:nvSpPr>
        <p:spPr>
          <a:xfrm>
            <a:off x="6617518" y="1759997"/>
            <a:ext cx="2776756" cy="958588"/>
          </a:xfrm>
          <a:prstGeom prst="rect">
            <a:avLst/>
          </a:prstGeom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Future report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049DAB7-D464-8D7F-50A4-04EDA79FC90F}"/>
              </a:ext>
            </a:extLst>
          </p:cNvPr>
          <p:cNvSpPr/>
          <p:nvPr/>
        </p:nvSpPr>
        <p:spPr>
          <a:xfrm>
            <a:off x="6634296" y="2950606"/>
            <a:ext cx="2759978" cy="1409337"/>
          </a:xfrm>
          <a:prstGeom prst="rect">
            <a:avLst/>
          </a:prstGeom>
          <a:solidFill>
            <a:srgbClr val="007F6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06BAEC-5042-2B5C-48A6-393C84BF061D}"/>
              </a:ext>
            </a:extLst>
          </p:cNvPr>
          <p:cNvSpPr txBox="1"/>
          <p:nvPr/>
        </p:nvSpPr>
        <p:spPr>
          <a:xfrm>
            <a:off x="6919522" y="2980442"/>
            <a:ext cx="2189526" cy="14157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Radiologic evidence of metastatic disease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49% n=90</a:t>
            </a:r>
          </a:p>
        </p:txBody>
      </p:sp>
      <p:sp>
        <p:nvSpPr>
          <p:cNvPr id="23" name="Right Arrow 12">
            <a:extLst>
              <a:ext uri="{FF2B5EF4-FFF2-40B4-BE49-F238E27FC236}">
                <a16:creationId xmlns:a16="http://schemas.microsoft.com/office/drawing/2014/main" id="{17310EDB-684F-41E8-A1E9-F8B60AF803EF}"/>
              </a:ext>
            </a:extLst>
          </p:cNvPr>
          <p:cNvSpPr/>
          <p:nvPr/>
        </p:nvSpPr>
        <p:spPr>
          <a:xfrm>
            <a:off x="4271275" y="1632030"/>
            <a:ext cx="1878509" cy="1101087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Adjuvant therapy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779BF08-74D2-E08A-1ED1-CE7A35137822}"/>
              </a:ext>
            </a:extLst>
          </p:cNvPr>
          <p:cNvSpPr/>
          <p:nvPr/>
        </p:nvSpPr>
        <p:spPr>
          <a:xfrm>
            <a:off x="1268444" y="1351272"/>
            <a:ext cx="2759978" cy="4516797"/>
          </a:xfrm>
          <a:prstGeom prst="rect">
            <a:avLst/>
          </a:prstGeom>
          <a:solidFill>
            <a:srgbClr val="0025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ACCC4F-10B1-800D-9667-A1EFAFCF3EBD}"/>
              </a:ext>
            </a:extLst>
          </p:cNvPr>
          <p:cNvSpPr/>
          <p:nvPr/>
        </p:nvSpPr>
        <p:spPr>
          <a:xfrm>
            <a:off x="1268444" y="3074212"/>
            <a:ext cx="2759978" cy="2793858"/>
          </a:xfrm>
          <a:prstGeom prst="rect">
            <a:avLst/>
          </a:prstGeom>
          <a:solidFill>
            <a:srgbClr val="008764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A578AA-6B9D-5863-2220-6F958C49A722}"/>
              </a:ext>
            </a:extLst>
          </p:cNvPr>
          <p:cNvSpPr txBox="1"/>
          <p:nvPr/>
        </p:nvSpPr>
        <p:spPr>
          <a:xfrm>
            <a:off x="1553670" y="1497281"/>
            <a:ext cx="21895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positive before adjuvant therapy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39%; n=119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FC10CE-5EB7-8E3B-AC63-3DFC7108C6D8}"/>
              </a:ext>
            </a:extLst>
          </p:cNvPr>
          <p:cNvSpPr txBox="1"/>
          <p:nvPr/>
        </p:nvSpPr>
        <p:spPr>
          <a:xfrm>
            <a:off x="1553670" y="3802814"/>
            <a:ext cx="2189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positive during surveillance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61%; n=184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B0332C5-4B71-BF11-9EEE-B75F5599B4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51756" y="6492876"/>
            <a:ext cx="1831650" cy="281354"/>
          </a:xfrm>
        </p:spPr>
        <p:txBody>
          <a:bodyPr/>
          <a:lstStyle/>
          <a:p>
            <a:r>
              <a:rPr lang="en-US" dirty="0"/>
              <a:t>Dasari et al, ASCO 2023</a:t>
            </a:r>
          </a:p>
        </p:txBody>
      </p:sp>
    </p:spTree>
    <p:extLst>
      <p:ext uri="{BB962C8B-B14F-4D97-AF65-F5344CB8AC3E}">
        <p14:creationId xmlns:p14="http://schemas.microsoft.com/office/powerpoint/2010/main" val="1468174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0F2EF-B7F2-4546-9D27-6A30526F8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Utility: Enrollment onto MRD Trials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09EB3E1-6656-40AD-B08F-1B6156635116}"/>
              </a:ext>
            </a:extLst>
          </p:cNvPr>
          <p:cNvCxnSpPr>
            <a:cxnSpLocks/>
          </p:cNvCxnSpPr>
          <p:nvPr/>
        </p:nvCxnSpPr>
        <p:spPr>
          <a:xfrm flipH="1" flipV="1">
            <a:off x="3124258" y="10734068"/>
            <a:ext cx="4724401" cy="462691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5FCBF0F-203E-4CB0-ABC6-937F14B0BC8C}"/>
              </a:ext>
            </a:extLst>
          </p:cNvPr>
          <p:cNvSpPr txBox="1"/>
          <p:nvPr/>
        </p:nvSpPr>
        <p:spPr>
          <a:xfrm>
            <a:off x="2419851" y="10909283"/>
            <a:ext cx="2159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 = 184 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CEFB8DA1-81A7-4DE7-B18B-A5B76C534520}"/>
              </a:ext>
            </a:extLst>
          </p:cNvPr>
          <p:cNvGraphicFramePr>
            <a:graphicFrameLocks/>
          </p:cNvGraphicFramePr>
          <p:nvPr/>
        </p:nvGraphicFramePr>
        <p:xfrm>
          <a:off x="104697" y="7614548"/>
          <a:ext cx="5918539" cy="3119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D717F04-13F2-4FDB-8433-5A7C387E243D}"/>
              </a:ext>
            </a:extLst>
          </p:cNvPr>
          <p:cNvSpPr/>
          <p:nvPr/>
        </p:nvSpPr>
        <p:spPr>
          <a:xfrm>
            <a:off x="556640" y="8414192"/>
            <a:ext cx="14483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Radiographic Recurrence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CE95AC-F855-40A0-9271-48FE50F4C300}"/>
              </a:ext>
            </a:extLst>
          </p:cNvPr>
          <p:cNvSpPr/>
          <p:nvPr/>
        </p:nvSpPr>
        <p:spPr>
          <a:xfrm>
            <a:off x="443151" y="9461942"/>
            <a:ext cx="14483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Without Radiographic Recurrence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i.e. true MRD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264E5-7289-4695-B6A1-E14788319EB2}"/>
              </a:ext>
            </a:extLst>
          </p:cNvPr>
          <p:cNvSpPr txBox="1"/>
          <p:nvPr/>
        </p:nvSpPr>
        <p:spPr>
          <a:xfrm>
            <a:off x="7639108" y="11508822"/>
            <a:ext cx="3613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*including on adjuvant therapy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B271BBB-CC32-C02F-735E-D8E54ACF6DDA}"/>
              </a:ext>
            </a:extLst>
          </p:cNvPr>
          <p:cNvSpPr/>
          <p:nvPr/>
        </p:nvSpPr>
        <p:spPr>
          <a:xfrm>
            <a:off x="3512288" y="4325122"/>
            <a:ext cx="963414" cy="99434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64E2016E-907B-49E4-0060-3022600A1985}"/>
              </a:ext>
            </a:extLst>
          </p:cNvPr>
          <p:cNvSpPr/>
          <p:nvPr/>
        </p:nvSpPr>
        <p:spPr>
          <a:xfrm>
            <a:off x="7465914" y="4735952"/>
            <a:ext cx="613038" cy="99434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EED917-CA65-1461-87F0-7D97C5220341}"/>
              </a:ext>
            </a:extLst>
          </p:cNvPr>
          <p:cNvSpPr/>
          <p:nvPr/>
        </p:nvSpPr>
        <p:spPr>
          <a:xfrm>
            <a:off x="8213902" y="4604574"/>
            <a:ext cx="2759978" cy="1409337"/>
          </a:xfrm>
          <a:prstGeom prst="rect">
            <a:avLst/>
          </a:prstGeom>
          <a:solidFill>
            <a:srgbClr val="002557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45AA5F-B6DB-64D0-8651-2BBCABB9708B}"/>
              </a:ext>
            </a:extLst>
          </p:cNvPr>
          <p:cNvSpPr txBox="1"/>
          <p:nvPr/>
        </p:nvSpPr>
        <p:spPr>
          <a:xfrm>
            <a:off x="8499128" y="4740312"/>
            <a:ext cx="21895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Enrolled into clinical trials of MRD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59% N=55</a:t>
            </a:r>
          </a:p>
        </p:txBody>
      </p:sp>
      <p:sp>
        <p:nvSpPr>
          <p:cNvPr id="28" name="Right Arrow 8">
            <a:extLst>
              <a:ext uri="{FF2B5EF4-FFF2-40B4-BE49-F238E27FC236}">
                <a16:creationId xmlns:a16="http://schemas.microsoft.com/office/drawing/2014/main" id="{71D897B2-7151-4B2F-B305-71B6AC5072C6}"/>
              </a:ext>
            </a:extLst>
          </p:cNvPr>
          <p:cNvSpPr/>
          <p:nvPr/>
        </p:nvSpPr>
        <p:spPr>
          <a:xfrm rot="16200000">
            <a:off x="9287372" y="3678684"/>
            <a:ext cx="613038" cy="99434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4BE6B6-F56A-8FA9-C83B-3BC3E8E13F45}"/>
              </a:ext>
            </a:extLst>
          </p:cNvPr>
          <p:cNvSpPr/>
          <p:nvPr/>
        </p:nvSpPr>
        <p:spPr>
          <a:xfrm>
            <a:off x="556640" y="3126205"/>
            <a:ext cx="2759978" cy="2793858"/>
          </a:xfrm>
          <a:prstGeom prst="rect">
            <a:avLst/>
          </a:prstGeom>
          <a:solidFill>
            <a:srgbClr val="008764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89550A-714B-32F3-9FF3-B4FADC63B400}"/>
              </a:ext>
            </a:extLst>
          </p:cNvPr>
          <p:cNvSpPr txBox="1"/>
          <p:nvPr/>
        </p:nvSpPr>
        <p:spPr>
          <a:xfrm>
            <a:off x="841866" y="3854807"/>
            <a:ext cx="2189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positive during surveillance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61%; n=184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5258F30-F1D4-70DE-FB0F-9AB2A1B51EA0}"/>
              </a:ext>
            </a:extLst>
          </p:cNvPr>
          <p:cNvSpPr/>
          <p:nvPr/>
        </p:nvSpPr>
        <p:spPr>
          <a:xfrm>
            <a:off x="4579236" y="4464224"/>
            <a:ext cx="2759978" cy="1644869"/>
          </a:xfrm>
          <a:prstGeom prst="rect">
            <a:avLst/>
          </a:prstGeom>
          <a:solidFill>
            <a:srgbClr val="0072A7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423F67-8E32-FE22-2962-5199F512BFC8}"/>
              </a:ext>
            </a:extLst>
          </p:cNvPr>
          <p:cNvSpPr txBox="1"/>
          <p:nvPr/>
        </p:nvSpPr>
        <p:spPr>
          <a:xfrm>
            <a:off x="4882776" y="4685864"/>
            <a:ext cx="2189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 radiologic evidence of disease (MRD)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51% n=94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4A6D62-D235-5966-BC70-055D5BE4CB5C}"/>
              </a:ext>
            </a:extLst>
          </p:cNvPr>
          <p:cNvSpPr/>
          <p:nvPr/>
        </p:nvSpPr>
        <p:spPr>
          <a:xfrm>
            <a:off x="4579236" y="3041464"/>
            <a:ext cx="2759978" cy="1409337"/>
          </a:xfrm>
          <a:prstGeom prst="rect">
            <a:avLst/>
          </a:prstGeom>
          <a:solidFill>
            <a:srgbClr val="007F6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3AC83E-B0C2-6686-DB07-7FC4CB181A42}"/>
              </a:ext>
            </a:extLst>
          </p:cNvPr>
          <p:cNvSpPr txBox="1"/>
          <p:nvPr/>
        </p:nvSpPr>
        <p:spPr>
          <a:xfrm>
            <a:off x="4864462" y="3071300"/>
            <a:ext cx="218952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Radiologic evidence of metastatic disease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49% n=90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B101080-28E2-4994-9DE2-204B27B18459}"/>
              </a:ext>
            </a:extLst>
          </p:cNvPr>
          <p:cNvSpPr/>
          <p:nvPr/>
        </p:nvSpPr>
        <p:spPr>
          <a:xfrm>
            <a:off x="4277232" y="1223487"/>
            <a:ext cx="2776756" cy="958588"/>
          </a:xfrm>
          <a:prstGeom prst="rect">
            <a:avLst/>
          </a:prstGeom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Future report on recurrence patterns &amp; outcomes</a:t>
            </a:r>
          </a:p>
        </p:txBody>
      </p:sp>
      <p:sp>
        <p:nvSpPr>
          <p:cNvPr id="32" name="Right Arrow 8">
            <a:extLst>
              <a:ext uri="{FF2B5EF4-FFF2-40B4-BE49-F238E27FC236}">
                <a16:creationId xmlns:a16="http://schemas.microsoft.com/office/drawing/2014/main" id="{44F3B2DF-4651-47DA-AFB3-C3860ED4FDF3}"/>
              </a:ext>
            </a:extLst>
          </p:cNvPr>
          <p:cNvSpPr/>
          <p:nvPr/>
        </p:nvSpPr>
        <p:spPr>
          <a:xfrm rot="16200000">
            <a:off x="5446791" y="2126952"/>
            <a:ext cx="613038" cy="99434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779237-D6E8-4886-B8C4-1D15B26BE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406" y="923933"/>
            <a:ext cx="4392862" cy="2750671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56730B-1CCA-D546-58BC-6FC51D4F1B8E}"/>
              </a:ext>
            </a:extLst>
          </p:cNvPr>
          <p:cNvSpPr txBox="1">
            <a:spLocks/>
          </p:cNvSpPr>
          <p:nvPr/>
        </p:nvSpPr>
        <p:spPr>
          <a:xfrm>
            <a:off x="10151756" y="6492876"/>
            <a:ext cx="1831650" cy="28135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8764"/>
              </a:buClr>
              <a:buFontTx/>
              <a:buNone/>
              <a:defRPr lang="en-US" sz="10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Dasari</a:t>
            </a:r>
            <a:r>
              <a:rPr lang="en-US" dirty="0"/>
              <a:t> et al, ASCO 2023</a:t>
            </a:r>
          </a:p>
        </p:txBody>
      </p:sp>
    </p:spTree>
    <p:extLst>
      <p:ext uri="{BB962C8B-B14F-4D97-AF65-F5344CB8AC3E}">
        <p14:creationId xmlns:p14="http://schemas.microsoft.com/office/powerpoint/2010/main" val="2109476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EF1ABB-87D0-2642-2DB0-FFB3118BAF42}"/>
              </a:ext>
            </a:extLst>
          </p:cNvPr>
          <p:cNvSpPr txBox="1"/>
          <p:nvPr/>
        </p:nvSpPr>
        <p:spPr>
          <a:xfrm>
            <a:off x="450850" y="417074"/>
            <a:ext cx="11461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INTERCEPT: Conclusions &amp; Takeaways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681D5E-D47E-8F8B-1BE8-BE80850A5296}"/>
              </a:ext>
            </a:extLst>
          </p:cNvPr>
          <p:cNvSpPr txBox="1"/>
          <p:nvPr/>
        </p:nvSpPr>
        <p:spPr>
          <a:xfrm>
            <a:off x="450850" y="1422398"/>
            <a:ext cx="11607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When ctDNA+, important to do scans to look for any overt metastatic disease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Unclear if ctDNA surveillance picks up oligometastatic spread amenable to locoregional therapies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Patients who are truly MRD+ should be encouraged to enroll onto clinical trials given lack of data on how to manage these patients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Takeaway: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Need more sensitive assays and data on how to manage these patients </a:t>
            </a:r>
          </a:p>
        </p:txBody>
      </p:sp>
    </p:spTree>
    <p:extLst>
      <p:ext uri="{BB962C8B-B14F-4D97-AF65-F5344CB8AC3E}">
        <p14:creationId xmlns:p14="http://schemas.microsoft.com/office/powerpoint/2010/main" val="327971775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EF1ABB-87D0-2642-2DB0-FFB3118BAF42}"/>
              </a:ext>
            </a:extLst>
          </p:cNvPr>
          <p:cNvSpPr txBox="1"/>
          <p:nvPr/>
        </p:nvSpPr>
        <p:spPr>
          <a:xfrm>
            <a:off x="450850" y="98575"/>
            <a:ext cx="11461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NeoCol: Phase III Trial Comparing Neoadjuvant vs Upfront Surgery in Locally Advanced Colon Cancer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D16570-5356-AC7E-2D08-0718F29ED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781131"/>
            <a:ext cx="8858250" cy="37021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A5F0E1-53AA-70BE-D785-C451307D2E70}"/>
              </a:ext>
            </a:extLst>
          </p:cNvPr>
          <p:cNvSpPr txBox="1"/>
          <p:nvPr/>
        </p:nvSpPr>
        <p:spPr>
          <a:xfrm>
            <a:off x="10185400" y="6482426"/>
            <a:ext cx="200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Jensen et al, ASCO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25EBBC-DA6E-81E6-E377-671EFAB84102}"/>
              </a:ext>
            </a:extLst>
          </p:cNvPr>
          <p:cNvSpPr txBox="1"/>
          <p:nvPr/>
        </p:nvSpPr>
        <p:spPr>
          <a:xfrm>
            <a:off x="4197350" y="5128580"/>
            <a:ext cx="127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CAPOX x 3c or FOLFOX x 4c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8A4CF5-A78A-71C4-4EA8-12E3842515D6}"/>
              </a:ext>
            </a:extLst>
          </p:cNvPr>
          <p:cNvSpPr txBox="1"/>
          <p:nvPr/>
        </p:nvSpPr>
        <p:spPr>
          <a:xfrm>
            <a:off x="9429750" y="2569338"/>
            <a:ext cx="32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Primary Endpoint: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Disease Free Survival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Secondary Endpoints: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Adjuvant Therapy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Overall Survival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Toxicity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QoL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884FBA-64C7-1115-0176-EB131D711A23}"/>
              </a:ext>
            </a:extLst>
          </p:cNvPr>
          <p:cNvSpPr txBox="1"/>
          <p:nvPr/>
        </p:nvSpPr>
        <p:spPr>
          <a:xfrm>
            <a:off x="2552700" y="3462922"/>
            <a:ext cx="1174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 = 248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F8B77-9CAC-6B48-FEE9-1D0403BE86B3}"/>
              </a:ext>
            </a:extLst>
          </p:cNvPr>
          <p:cNvSpPr txBox="1"/>
          <p:nvPr/>
        </p:nvSpPr>
        <p:spPr>
          <a:xfrm>
            <a:off x="2273300" y="4990081"/>
            <a:ext cx="66516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10/2013 to 11/2021</a:t>
            </a:r>
            <a:endParaRPr lang="en-US" sz="1200" b="1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BBAC2D-724B-8E89-E81F-8DD37FA553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0"/>
          <a:stretch/>
        </p:blipFill>
        <p:spPr>
          <a:xfrm>
            <a:off x="99286" y="1534959"/>
            <a:ext cx="6423491" cy="33658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2D79F7C-E568-A483-FCB6-999D3F11915E}"/>
              </a:ext>
            </a:extLst>
          </p:cNvPr>
          <p:cNvSpPr txBox="1">
            <a:spLocks/>
          </p:cNvSpPr>
          <p:nvPr/>
        </p:nvSpPr>
        <p:spPr>
          <a:xfrm>
            <a:off x="640080" y="166784"/>
            <a:ext cx="10972800" cy="1169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5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PARADIGM Trial: 1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Line mFOLFOX6 with Panitumumab or Bevacizumab in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RAS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WT mCRC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315FF1-A751-D7C0-B1C5-387403985D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0" r="6404"/>
          <a:stretch/>
        </p:blipFill>
        <p:spPr>
          <a:xfrm>
            <a:off x="6626832" y="1823528"/>
            <a:ext cx="5363110" cy="30587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E9B800-F2D8-6F8F-6B59-AB688FF76A46}"/>
              </a:ext>
            </a:extLst>
          </p:cNvPr>
          <p:cNvSpPr txBox="1"/>
          <p:nvPr/>
        </p:nvSpPr>
        <p:spPr>
          <a:xfrm>
            <a:off x="3587536" y="5340335"/>
            <a:ext cx="476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the overall population, ~ 75% were L sided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115CB3-B958-B1BF-7BD2-A7B0F9BE1C0E}"/>
              </a:ext>
            </a:extLst>
          </p:cNvPr>
          <p:cNvSpPr txBox="1">
            <a:spLocks/>
          </p:cNvSpPr>
          <p:nvPr/>
        </p:nvSpPr>
        <p:spPr>
          <a:xfrm>
            <a:off x="10151756" y="6492876"/>
            <a:ext cx="1831650" cy="28135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8764"/>
              </a:buClr>
              <a:buFontTx/>
              <a:buNone/>
              <a:defRPr lang="en-US" sz="10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tx1"/>
                </a:solidFill>
              </a:rPr>
              <a:t>Yamakazi</a:t>
            </a:r>
            <a:r>
              <a:rPr lang="en-US" dirty="0">
                <a:solidFill>
                  <a:schemeClr val="tx1"/>
                </a:solidFill>
              </a:rPr>
              <a:t> et al, ASCO 2023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2"/>
          <a:stretch/>
        </p:blipFill>
        <p:spPr bwMode="auto">
          <a:xfrm>
            <a:off x="327528" y="883598"/>
            <a:ext cx="5679578" cy="2894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75C04-4837-CBC7-AFE2-5D00E1026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3818953"/>
            <a:ext cx="5537200" cy="2824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E0F36-A864-3908-49B7-77F435389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500" y="710296"/>
            <a:ext cx="6013450" cy="3067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C0396C-7B76-351D-DFC8-CE4DB673C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1102" y="3911548"/>
            <a:ext cx="5537202" cy="28247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84A6DF-CD69-843F-00BD-1D2A36B1B5C3}"/>
              </a:ext>
            </a:extLst>
          </p:cNvPr>
          <p:cNvSpPr txBox="1"/>
          <p:nvPr/>
        </p:nvSpPr>
        <p:spPr>
          <a:xfrm>
            <a:off x="22718" y="427615"/>
            <a:ext cx="600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OS improved in L sided and overall population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C21C46-8274-02DF-B387-44CE14596788}"/>
              </a:ext>
            </a:extLst>
          </p:cNvPr>
          <p:cNvSpPr txBox="1"/>
          <p:nvPr/>
        </p:nvSpPr>
        <p:spPr>
          <a:xfrm>
            <a:off x="5567460" y="427615"/>
            <a:ext cx="6601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ORR, R0 resection improved (L sided &amp; overall population)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332BAF-3982-4C30-1B43-40D35E3C67CF}"/>
              </a:ext>
            </a:extLst>
          </p:cNvPr>
          <p:cNvSpPr txBox="1"/>
          <p:nvPr/>
        </p:nvSpPr>
        <p:spPr>
          <a:xfrm>
            <a:off x="6623044" y="3726882"/>
            <a:ext cx="558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 benefit in R sided population 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8578783-4D40-1251-DD97-12616E3BBE7A}"/>
              </a:ext>
            </a:extLst>
          </p:cNvPr>
          <p:cNvSpPr txBox="1">
            <a:spLocks/>
          </p:cNvSpPr>
          <p:nvPr/>
        </p:nvSpPr>
        <p:spPr>
          <a:xfrm>
            <a:off x="1150680" y="6576646"/>
            <a:ext cx="3471015" cy="28135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8764"/>
              </a:buClr>
              <a:buFontTx/>
              <a:buNone/>
              <a:defRPr lang="en-US" sz="10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tx1"/>
                </a:solidFill>
              </a:rPr>
              <a:t>Yamakazi</a:t>
            </a:r>
            <a:r>
              <a:rPr lang="en-US" dirty="0">
                <a:solidFill>
                  <a:schemeClr val="tx1"/>
                </a:solidFill>
              </a:rPr>
              <a:t> et al, ASCO 2023; Watanabe et al, JAMA 2023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2D79F7C-E568-A483-FCB6-999D3F11915E}"/>
              </a:ext>
            </a:extLst>
          </p:cNvPr>
          <p:cNvSpPr txBox="1">
            <a:spLocks/>
          </p:cNvSpPr>
          <p:nvPr/>
        </p:nvSpPr>
        <p:spPr>
          <a:xfrm>
            <a:off x="640080" y="365124"/>
            <a:ext cx="10972800" cy="636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5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PARADIGM Trial: ctDNA Biomarker Study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EE2097-A17C-456E-0EFD-3829298AB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650" y="1383723"/>
            <a:ext cx="9039290" cy="45244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A395E-F8EC-13AD-9D09-561A7E2C595B}"/>
              </a:ext>
            </a:extLst>
          </p:cNvPr>
          <p:cNvSpPr txBox="1"/>
          <p:nvPr/>
        </p:nvSpPr>
        <p:spPr>
          <a:xfrm>
            <a:off x="577850" y="3645932"/>
            <a:ext cx="1695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 = 733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46C21C-C2CE-EC7D-F249-7C794B827B59}"/>
              </a:ext>
            </a:extLst>
          </p:cNvPr>
          <p:cNvSpPr/>
          <p:nvPr/>
        </p:nvSpPr>
        <p:spPr bwMode="auto">
          <a:xfrm>
            <a:off x="9601200" y="3028950"/>
            <a:ext cx="2165350" cy="2879191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6D38033-9332-AB5E-2F04-14CA6DB4D429}"/>
              </a:ext>
            </a:extLst>
          </p:cNvPr>
          <p:cNvSpPr txBox="1">
            <a:spLocks/>
          </p:cNvSpPr>
          <p:nvPr/>
        </p:nvSpPr>
        <p:spPr>
          <a:xfrm>
            <a:off x="10151756" y="6492876"/>
            <a:ext cx="1831650" cy="28135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8764"/>
              </a:buClr>
              <a:buFontTx/>
              <a:buNone/>
              <a:defRPr lang="en-US" sz="10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tx1"/>
                </a:solidFill>
              </a:rPr>
              <a:t>Yamakazi</a:t>
            </a:r>
            <a:r>
              <a:rPr lang="en-US" dirty="0">
                <a:solidFill>
                  <a:schemeClr val="tx1"/>
                </a:solidFill>
              </a:rPr>
              <a:t> et al, ASCO 2023</a:t>
            </a:r>
          </a:p>
        </p:txBody>
      </p:sp>
    </p:spTree>
    <p:extLst>
      <p:ext uri="{BB962C8B-B14F-4D97-AF65-F5344CB8AC3E}">
        <p14:creationId xmlns:p14="http://schemas.microsoft.com/office/powerpoint/2010/main" val="176325338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2D79F7C-E568-A483-FCB6-999D3F11915E}"/>
              </a:ext>
            </a:extLst>
          </p:cNvPr>
          <p:cNvSpPr txBox="1">
            <a:spLocks/>
          </p:cNvSpPr>
          <p:nvPr/>
        </p:nvSpPr>
        <p:spPr>
          <a:xfrm>
            <a:off x="640080" y="271759"/>
            <a:ext cx="10972800" cy="636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5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PARADIGM Trial: ctDNA Biomarker Study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135D43-C5D8-8861-2B3B-8157BF21D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530114"/>
            <a:ext cx="5072380" cy="25862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23BB68-ED2D-CC18-EAD9-0E5AF85F6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4220069"/>
            <a:ext cx="5021580" cy="2569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25ECD2-8EE2-33F0-4006-F312AC566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178" y="4124068"/>
            <a:ext cx="5106741" cy="25461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4EB080-BBED-6229-D4A7-5350A3387C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2942" y="1416483"/>
            <a:ext cx="1400808" cy="24855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EA6484-3DB6-8AE1-95E5-6B5A5E67E1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9241" y="1416483"/>
            <a:ext cx="2304891" cy="24855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636D6D-4EF4-B645-7A6A-3202C56E7A02}"/>
              </a:ext>
            </a:extLst>
          </p:cNvPr>
          <p:cNvSpPr txBox="1"/>
          <p:nvPr/>
        </p:nvSpPr>
        <p:spPr>
          <a:xfrm>
            <a:off x="171379" y="1047151"/>
            <a:ext cx="600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OS improved only in MSS/MSI-L,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RAS/BRAF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77CFE5-AD02-6F4D-0867-775E12D80E90}"/>
              </a:ext>
            </a:extLst>
          </p:cNvPr>
          <p:cNvSpPr txBox="1"/>
          <p:nvPr/>
        </p:nvSpPr>
        <p:spPr>
          <a:xfrm>
            <a:off x="6445179" y="876834"/>
            <a:ext cx="6009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ORR, R0 resection improved only in MSS/MSI-L,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RAS/BRAF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E32D6B-DF46-C800-800B-417C37C98A7C}"/>
              </a:ext>
            </a:extLst>
          </p:cNvPr>
          <p:cNvSpPr txBox="1"/>
          <p:nvPr/>
        </p:nvSpPr>
        <p:spPr>
          <a:xfrm>
            <a:off x="6654729" y="3776609"/>
            <a:ext cx="600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 benefit in R sided tumors 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83B6153-C1EF-E683-CE61-9C2D59FA0A76}"/>
              </a:ext>
            </a:extLst>
          </p:cNvPr>
          <p:cNvSpPr txBox="1">
            <a:spLocks/>
          </p:cNvSpPr>
          <p:nvPr/>
        </p:nvSpPr>
        <p:spPr>
          <a:xfrm>
            <a:off x="10151756" y="6522693"/>
            <a:ext cx="1831650" cy="28135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8764"/>
              </a:buClr>
              <a:buFontTx/>
              <a:buNone/>
              <a:defRPr lang="en-US" sz="10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tx1"/>
                </a:solidFill>
              </a:rPr>
              <a:t>Yamakazi</a:t>
            </a:r>
            <a:r>
              <a:rPr lang="en-US" dirty="0">
                <a:solidFill>
                  <a:schemeClr val="tx1"/>
                </a:solidFill>
              </a:rPr>
              <a:t> et al, ASCO 2023</a:t>
            </a:r>
          </a:p>
        </p:txBody>
      </p:sp>
    </p:spTree>
    <p:extLst>
      <p:ext uri="{BB962C8B-B14F-4D97-AF65-F5344CB8AC3E}">
        <p14:creationId xmlns:p14="http://schemas.microsoft.com/office/powerpoint/2010/main" val="26656378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EF1ABB-87D0-2642-2DB0-FFB3118BAF42}"/>
              </a:ext>
            </a:extLst>
          </p:cNvPr>
          <p:cNvSpPr txBox="1"/>
          <p:nvPr/>
        </p:nvSpPr>
        <p:spPr>
          <a:xfrm>
            <a:off x="450850" y="478719"/>
            <a:ext cx="11461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PARADIGM: Conclusions &amp; Takeaways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681D5E-D47E-8F8B-1BE8-BE80850A5296}"/>
              </a:ext>
            </a:extLst>
          </p:cNvPr>
          <p:cNvSpPr txBox="1"/>
          <p:nvPr/>
        </p:nvSpPr>
        <p:spPr>
          <a:xfrm>
            <a:off x="450850" y="1422398"/>
            <a:ext cx="1160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line therapy with EGFR moab in mCRC patients with L sided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RAS/RAF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WT tumors is associated with improved ORR, R0 resection rates and 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Takeaway: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Consider 1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line therapy with EGFR moab in mCRC patients with L sided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RAS/RAF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WT tumors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(also </a:t>
            </a:r>
            <a:r>
              <a:rPr kumimoji="0" lang="en-US" sz="1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Her2neu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non-amplified)</a:t>
            </a:r>
          </a:p>
        </p:txBody>
      </p:sp>
    </p:spTree>
    <p:extLst>
      <p:ext uri="{BB962C8B-B14F-4D97-AF65-F5344CB8AC3E}">
        <p14:creationId xmlns:p14="http://schemas.microsoft.com/office/powerpoint/2010/main" val="66162096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EF1ABB-87D0-2642-2DB0-FFB3118BAF42}"/>
              </a:ext>
            </a:extLst>
          </p:cNvPr>
          <p:cNvSpPr txBox="1"/>
          <p:nvPr/>
        </p:nvSpPr>
        <p:spPr>
          <a:xfrm>
            <a:off x="450850" y="98575"/>
            <a:ext cx="11461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EGFR Therapy Resistance in Later Lines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1748A1-4264-F24B-9CEB-CFC59F2DE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850" y="1137723"/>
            <a:ext cx="5434211" cy="3034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212723-52D3-7E1D-C64B-5FE6407314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840" y="1956873"/>
            <a:ext cx="4705879" cy="3673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E70B4D-11B2-F566-5B44-BA95A0C541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493" y="4770798"/>
            <a:ext cx="5419814" cy="1926503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3CDCB70-61FA-A871-8EA3-256E860E1304}"/>
              </a:ext>
            </a:extLst>
          </p:cNvPr>
          <p:cNvSpPr txBox="1">
            <a:spLocks/>
          </p:cNvSpPr>
          <p:nvPr/>
        </p:nvSpPr>
        <p:spPr>
          <a:xfrm>
            <a:off x="7566450" y="6411736"/>
            <a:ext cx="4346150" cy="28135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8764"/>
              </a:buClr>
              <a:buFontTx/>
              <a:buNone/>
              <a:defRPr lang="en-US" sz="10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764"/>
              </a:buClr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Parseghian et al, 2019; Strickler et al, 2018; Goldberg et al, 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AB4E11-46E0-7C86-FDB3-139249B8FA6C}"/>
              </a:ext>
            </a:extLst>
          </p:cNvPr>
          <p:cNvSpPr txBox="1"/>
          <p:nvPr/>
        </p:nvSpPr>
        <p:spPr>
          <a:xfrm>
            <a:off x="2361952" y="5197057"/>
            <a:ext cx="3272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800" b="1" kern="0" dirty="0">
                <a:latin typeface="Arial" panose="020B0604020202020204"/>
              </a:rPr>
              <a:t>Median # of MT: 4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69F8A2-2F4E-D9F1-500A-99E55144F390}"/>
              </a:ext>
            </a:extLst>
          </p:cNvPr>
          <p:cNvSpPr txBox="1"/>
          <p:nvPr/>
        </p:nvSpPr>
        <p:spPr>
          <a:xfrm>
            <a:off x="7366000" y="1332888"/>
            <a:ext cx="534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b="1" kern="0" dirty="0">
                <a:latin typeface="Arial" panose="020B0604020202020204"/>
              </a:rPr>
              <a:t>Exponential Decay of Alterations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260F9A-A586-E748-90B4-388981016ABE}"/>
              </a:ext>
            </a:extLst>
          </p:cNvPr>
          <p:cNvSpPr txBox="1"/>
          <p:nvPr/>
        </p:nvSpPr>
        <p:spPr>
          <a:xfrm>
            <a:off x="841375" y="4373003"/>
            <a:ext cx="534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b="1" kern="0" dirty="0">
                <a:latin typeface="Arial" panose="020B0604020202020204"/>
              </a:rPr>
              <a:t>Co-occurrence of Alterations </a:t>
            </a:r>
          </a:p>
        </p:txBody>
      </p:sp>
    </p:spTree>
    <p:extLst>
      <p:ext uri="{BB962C8B-B14F-4D97-AF65-F5344CB8AC3E}">
        <p14:creationId xmlns:p14="http://schemas.microsoft.com/office/powerpoint/2010/main" val="222223338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EF1ABB-87D0-2642-2DB0-FFB3118BAF42}"/>
              </a:ext>
            </a:extLst>
          </p:cNvPr>
          <p:cNvSpPr txBox="1"/>
          <p:nvPr/>
        </p:nvSpPr>
        <p:spPr>
          <a:xfrm>
            <a:off x="450850" y="98575"/>
            <a:ext cx="11461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Rechallenge with EGFR antibodies: Pooled Analysis of 4 phase II trials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C69649-4D38-5A2A-6B96-921565002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623302"/>
            <a:ext cx="7417308" cy="41805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4224B8-C444-9B59-9C5C-D28FDA524BCA}"/>
              </a:ext>
            </a:extLst>
          </p:cNvPr>
          <p:cNvSpPr txBox="1"/>
          <p:nvPr/>
        </p:nvSpPr>
        <p:spPr>
          <a:xfrm>
            <a:off x="8699500" y="3333750"/>
            <a:ext cx="179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 = 114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A4668-BA17-9BC4-5747-865461131A85}"/>
              </a:ext>
            </a:extLst>
          </p:cNvPr>
          <p:cNvSpPr txBox="1">
            <a:spLocks/>
          </p:cNvSpPr>
          <p:nvPr/>
        </p:nvSpPr>
        <p:spPr>
          <a:xfrm>
            <a:off x="7566450" y="6411736"/>
            <a:ext cx="4346150" cy="28135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8764"/>
              </a:buClr>
              <a:buFontTx/>
              <a:buNone/>
              <a:defRPr lang="en-US" sz="10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764"/>
              </a:buClr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Ciardiello et al, ESMO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4F0BA8-53C2-A367-DB64-3D2F3564DD4F}"/>
              </a:ext>
            </a:extLst>
          </p:cNvPr>
          <p:cNvSpPr txBox="1"/>
          <p:nvPr/>
        </p:nvSpPr>
        <p:spPr>
          <a:xfrm>
            <a:off x="6250898" y="2865096"/>
            <a:ext cx="1528997" cy="147927"/>
          </a:xfrm>
          <a:prstGeom prst="rect">
            <a:avLst/>
          </a:prstGeom>
          <a:solidFill>
            <a:srgbClr val="A6A6A6"/>
          </a:solidFill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Trifluridine/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tipiracil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(n:31)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39DDD0-2149-474D-F2F4-286DD24946DB}"/>
              </a:ext>
            </a:extLst>
          </p:cNvPr>
          <p:cNvSpPr txBox="1"/>
          <p:nvPr/>
        </p:nvSpPr>
        <p:spPr>
          <a:xfrm>
            <a:off x="7095141" y="3472934"/>
            <a:ext cx="747597" cy="9925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r>
              <a:rPr lang="en-US" sz="6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Trifluridine/</a:t>
            </a:r>
            <a:r>
              <a:rPr lang="en-US" sz="65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tipiracil</a:t>
            </a:r>
            <a:endParaRPr lang="en-US" sz="6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78071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EF1ABB-87D0-2642-2DB0-FFB3118BAF42}"/>
              </a:ext>
            </a:extLst>
          </p:cNvPr>
          <p:cNvSpPr txBox="1"/>
          <p:nvPr/>
        </p:nvSpPr>
        <p:spPr>
          <a:xfrm>
            <a:off x="365125" y="420665"/>
            <a:ext cx="11461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Rechallenge with EGFR antibodies: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29E3CA-3B84-5718-C7D0-733AADF6D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1" y="1692275"/>
            <a:ext cx="6623009" cy="2822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2EF953-8EA7-73F1-A769-8AAB5A382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810" y="1692274"/>
            <a:ext cx="5371785" cy="28225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FA5F42-AB49-48AA-C0E4-0867DD615756}"/>
              </a:ext>
            </a:extLst>
          </p:cNvPr>
          <p:cNvSpPr txBox="1"/>
          <p:nvPr/>
        </p:nvSpPr>
        <p:spPr>
          <a:xfrm>
            <a:off x="7061200" y="1581149"/>
            <a:ext cx="252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Median PFS = 4 mos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E64A12-3DA2-8FAE-5C50-10ECABF9DD22}"/>
              </a:ext>
            </a:extLst>
          </p:cNvPr>
          <p:cNvSpPr txBox="1"/>
          <p:nvPr/>
        </p:nvSpPr>
        <p:spPr>
          <a:xfrm>
            <a:off x="9588500" y="1587498"/>
            <a:ext cx="2632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Median OS = 13.1 mos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D7776B-17B0-181E-AB3C-8D5F1C0E963E}"/>
              </a:ext>
            </a:extLst>
          </p:cNvPr>
          <p:cNvSpPr/>
          <p:nvPr/>
        </p:nvSpPr>
        <p:spPr bwMode="auto">
          <a:xfrm>
            <a:off x="196851" y="3841750"/>
            <a:ext cx="3308350" cy="55245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38FC33-F19F-6493-65B2-51306147A3D6}"/>
              </a:ext>
            </a:extLst>
          </p:cNvPr>
          <p:cNvSpPr txBox="1"/>
          <p:nvPr/>
        </p:nvSpPr>
        <p:spPr>
          <a:xfrm>
            <a:off x="450850" y="4676686"/>
            <a:ext cx="113093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Takeaway: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EGFR rechallenge is a reasonable option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checking ctDNA for resolution of resistance mechanisms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92E6EEB4-9339-86A0-C6F0-49CCE7905372}"/>
              </a:ext>
            </a:extLst>
          </p:cNvPr>
          <p:cNvSpPr txBox="1">
            <a:spLocks/>
          </p:cNvSpPr>
          <p:nvPr/>
        </p:nvSpPr>
        <p:spPr>
          <a:xfrm>
            <a:off x="7566450" y="6411736"/>
            <a:ext cx="4346150" cy="28135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8764"/>
              </a:buClr>
              <a:buFontTx/>
              <a:buNone/>
              <a:defRPr lang="en-US" sz="10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764"/>
              </a:buClr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Ciardiello et al, ESMO 2023</a:t>
            </a:r>
          </a:p>
        </p:txBody>
      </p:sp>
    </p:spTree>
    <p:extLst>
      <p:ext uri="{BB962C8B-B14F-4D97-AF65-F5344CB8AC3E}">
        <p14:creationId xmlns:p14="http://schemas.microsoft.com/office/powerpoint/2010/main" val="17186047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0545A82-F04C-7852-0494-A44EB552080E}"/>
              </a:ext>
            </a:extLst>
          </p:cNvPr>
          <p:cNvSpPr txBox="1"/>
          <p:nvPr/>
        </p:nvSpPr>
        <p:spPr>
          <a:xfrm>
            <a:off x="1727200" y="2501900"/>
            <a:ext cx="1835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 = 1,128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036192-F612-5342-E9FC-A86D665DFD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036" y="2130426"/>
            <a:ext cx="11441927" cy="1470025"/>
          </a:xfrm>
        </p:spPr>
        <p:txBody>
          <a:bodyPr/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Acquired Genomic Alterations on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First-Line Chemotherapy With Cetuximab in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Advanced Colorectal Cancer: Circulating Tumor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DNA Analysis of the CALGB/SWOG-80405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Trial (Alliance)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0506EA-7B06-EFEA-8CAA-1CD83C9AB547}"/>
              </a:ext>
            </a:extLst>
          </p:cNvPr>
          <p:cNvSpPr txBox="1"/>
          <p:nvPr/>
        </p:nvSpPr>
        <p:spPr>
          <a:xfrm>
            <a:off x="2326526" y="4299262"/>
            <a:ext cx="821055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Kanwal Raghav, MD</a:t>
            </a:r>
            <a:r>
              <a:rPr lang="en-US" baseline="30000" dirty="0"/>
              <a:t>1</a:t>
            </a:r>
            <a:r>
              <a:rPr lang="en-US" dirty="0"/>
              <a:t>; Fang-Shu Ou, PhD</a:t>
            </a:r>
            <a:r>
              <a:rPr lang="en-US" baseline="30000" dirty="0"/>
              <a:t>2</a:t>
            </a:r>
            <a:r>
              <a:rPr lang="en-US" dirty="0"/>
              <a:t>; Alan P. </a:t>
            </a:r>
            <a:r>
              <a:rPr lang="en-US" dirty="0" err="1"/>
              <a:t>Venook</a:t>
            </a:r>
            <a:r>
              <a:rPr lang="en-US" dirty="0"/>
              <a:t>, MD</a:t>
            </a:r>
            <a:r>
              <a:rPr lang="en-US" baseline="30000" dirty="0"/>
              <a:t>3</a:t>
            </a:r>
            <a:r>
              <a:rPr lang="en-US" dirty="0"/>
              <a:t>; Federico </a:t>
            </a:r>
            <a:r>
              <a:rPr lang="en-US" dirty="0" err="1"/>
              <a:t>Innocenti</a:t>
            </a:r>
            <a:r>
              <a:rPr lang="en-US" dirty="0"/>
              <a:t>, MD, PhD</a:t>
            </a:r>
            <a:r>
              <a:rPr lang="en-US" baseline="30000" dirty="0"/>
              <a:t>4</a:t>
            </a:r>
            <a:r>
              <a:rPr lang="en-US" dirty="0"/>
              <a:t>; Ryan Sun, PhD</a:t>
            </a:r>
            <a:r>
              <a:rPr lang="en-US" baseline="30000" dirty="0"/>
              <a:t>1</a:t>
            </a:r>
            <a:r>
              <a:rPr lang="en-US" dirty="0"/>
              <a:t>; Heinz-Josef Lenz, MD</a:t>
            </a:r>
            <a:r>
              <a:rPr lang="en-US" baseline="30000" dirty="0"/>
              <a:t>5</a:t>
            </a:r>
            <a:r>
              <a:rPr lang="en-US" dirty="0"/>
              <a:t>; and Scott Kopetz, MD, PhD</a:t>
            </a:r>
            <a:r>
              <a:rPr lang="en-US" baseline="30000" dirty="0"/>
              <a:t>1</a:t>
            </a:r>
          </a:p>
          <a:p>
            <a:r>
              <a:rPr lang="en-US" sz="1000" baseline="30000" dirty="0"/>
              <a:t>1</a:t>
            </a:r>
            <a:r>
              <a:rPr lang="en-US" sz="1000" dirty="0"/>
              <a:t>The University of Texas MD Anderson Cancer Center, Houston, TX</a:t>
            </a:r>
          </a:p>
          <a:p>
            <a:r>
              <a:rPr lang="en-US" sz="1000" baseline="30000" dirty="0"/>
              <a:t>2</a:t>
            </a:r>
            <a:r>
              <a:rPr lang="en-US" sz="1000" dirty="0"/>
              <a:t>Alliance Statistics and Data Management Center, Mayo Clinic, Rochester, MN</a:t>
            </a:r>
          </a:p>
          <a:p>
            <a:r>
              <a:rPr lang="en-US" sz="1000" baseline="30000" dirty="0"/>
              <a:t>3</a:t>
            </a:r>
            <a:r>
              <a:rPr lang="en-US" sz="1000" dirty="0"/>
              <a:t>UCSF Helen Diller Family Comprehensive Cancer, San Francisco, CA</a:t>
            </a:r>
          </a:p>
          <a:p>
            <a:r>
              <a:rPr lang="en-US" sz="1000" baseline="30000" dirty="0"/>
              <a:t>4</a:t>
            </a:r>
            <a:r>
              <a:rPr lang="en-US" sz="1000" dirty="0"/>
              <a:t>AbbVie Inc, North Chicago, IL</a:t>
            </a:r>
          </a:p>
          <a:p>
            <a:r>
              <a:rPr lang="en-US" sz="1000" baseline="30000" dirty="0"/>
              <a:t>5</a:t>
            </a:r>
            <a:r>
              <a:rPr lang="en-US" sz="1000" dirty="0"/>
              <a:t>USC Norris Comprehensive Cancer Center, University of Southern California, Los Angeles, CA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B3A775-DF2B-4BE4-943B-BC43E091DF0A}"/>
              </a:ext>
            </a:extLst>
          </p:cNvPr>
          <p:cNvSpPr txBox="1"/>
          <p:nvPr/>
        </p:nvSpPr>
        <p:spPr>
          <a:xfrm>
            <a:off x="9652000" y="6413846"/>
            <a:ext cx="22865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J Clin Oncol 41:472-478.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89532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6443" y="209293"/>
            <a:ext cx="8493403" cy="918709"/>
          </a:xfrm>
        </p:spPr>
        <p:txBody>
          <a:bodyPr>
            <a:normAutofit fontScale="90000"/>
          </a:bodyPr>
          <a:lstStyle/>
          <a:p>
            <a:r>
              <a:rPr lang="en-US" dirty="0"/>
              <a:t>		    CALGB/SWOG 80405: </a:t>
            </a:r>
            <a:br>
              <a:rPr lang="en-US" dirty="0"/>
            </a:br>
            <a:r>
              <a:rPr lang="en-US" dirty="0"/>
              <a:t>			      FINAL DESIGN</a:t>
            </a:r>
          </a:p>
        </p:txBody>
      </p:sp>
      <p:sp>
        <p:nvSpPr>
          <p:cNvPr id="5" name="Textfeld 34"/>
          <p:cNvSpPr txBox="1">
            <a:spLocks noChangeArrowheads="1"/>
          </p:cNvSpPr>
          <p:nvPr/>
        </p:nvSpPr>
        <p:spPr bwMode="auto">
          <a:xfrm>
            <a:off x="1524001" y="4365104"/>
            <a:ext cx="932452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>
              <a:spcBef>
                <a:spcPts val="1038"/>
              </a:spcBef>
              <a:buClr>
                <a:srgbClr val="E8FF55"/>
              </a:buClr>
            </a:pPr>
            <a:r>
              <a:rPr lang="de-DE" b="1" dirty="0">
                <a:solidFill>
                  <a:srgbClr val="FFFF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	     			      </a:t>
            </a:r>
            <a:r>
              <a:rPr lang="de-DE" sz="3200" b="1" dirty="0">
                <a:solidFill>
                  <a:srgbClr val="FFFF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N = 1140</a:t>
            </a:r>
          </a:p>
          <a:p>
            <a:pPr defTabSz="457200">
              <a:spcBef>
                <a:spcPts val="1038"/>
              </a:spcBef>
              <a:buClr>
                <a:srgbClr val="E8FF55"/>
              </a:buClr>
            </a:pPr>
            <a:r>
              <a:rPr lang="de-DE" sz="2800" b="1" dirty="0">
                <a:solidFill>
                  <a:srgbClr val="FFFF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       </a:t>
            </a:r>
            <a:r>
              <a:rPr lang="de-DE" sz="2400" b="1" dirty="0">
                <a:solidFill>
                  <a:srgbClr val="FFFF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1° Endpoint: Overall Survival</a:t>
            </a:r>
          </a:p>
          <a:p>
            <a:pPr defTabSz="457200">
              <a:spcBef>
                <a:spcPts val="1038"/>
              </a:spcBef>
              <a:buClr>
                <a:srgbClr val="E8FF55"/>
              </a:buClr>
            </a:pPr>
            <a:r>
              <a:rPr lang="de-DE" sz="2400" b="1" dirty="0">
                <a:solidFill>
                  <a:srgbClr val="FFFF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         2°Endpoints: PFS, chemo / biologic agent interaction</a:t>
            </a:r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 flipV="1">
            <a:off x="5751512" y="2274913"/>
            <a:ext cx="685800" cy="554037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457200"/>
            <a:endParaRPr lang="hu-HU">
              <a:solidFill>
                <a:srgbClr val="2E3192"/>
              </a:solidFill>
              <a:latin typeface="Arial"/>
              <a:ea typeface="ＭＳ Ｐゴシック" pitchFamily="34" charset="-128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5751513" y="2894337"/>
            <a:ext cx="700087" cy="609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457200"/>
            <a:endParaRPr lang="hu-HU">
              <a:solidFill>
                <a:srgbClr val="2E3192"/>
              </a:solidFill>
              <a:latin typeface="Arial"/>
              <a:ea typeface="ＭＳ Ｐゴシック" pitchFamily="34" charset="-128"/>
            </a:endParaRPr>
          </a:p>
        </p:txBody>
      </p:sp>
      <p:cxnSp>
        <p:nvCxnSpPr>
          <p:cNvPr id="8" name="Gerade Verbindung mit Pfeil 11"/>
          <p:cNvCxnSpPr>
            <a:cxnSpLocks noChangeShapeType="1"/>
          </p:cNvCxnSpPr>
          <p:nvPr/>
        </p:nvCxnSpPr>
        <p:spPr bwMode="auto">
          <a:xfrm flipV="1">
            <a:off x="3689915" y="2894337"/>
            <a:ext cx="385763" cy="0"/>
          </a:xfrm>
          <a:prstGeom prst="straightConnector1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</p:spPr>
      </p:cxnSp>
      <p:sp>
        <p:nvSpPr>
          <p:cNvPr id="9" name="Abgerundetes Rechteck 17"/>
          <p:cNvSpPr>
            <a:spLocks noChangeArrowheads="1"/>
          </p:cNvSpPr>
          <p:nvPr/>
        </p:nvSpPr>
        <p:spPr bwMode="auto">
          <a:xfrm>
            <a:off x="6462648" y="1839612"/>
            <a:ext cx="3838575" cy="900114"/>
          </a:xfrm>
          <a:prstGeom prst="roundRect">
            <a:avLst>
              <a:gd name="adj" fmla="val 16667"/>
            </a:avLst>
          </a:prstGeom>
          <a:solidFill>
            <a:schemeClr val="tx1">
              <a:lumMod val="25000"/>
              <a:lumOff val="75000"/>
            </a:schemeClr>
          </a:solidFill>
          <a:ln w="9525">
            <a:solidFill>
              <a:srgbClr val="E8FF55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tIns="93600" anchor="ctr"/>
          <a:lstStyle/>
          <a:p>
            <a:pPr algn="ctr" defTabSz="457200">
              <a:tabLst>
                <a:tab pos="895350" algn="l"/>
              </a:tabLst>
              <a:defRPr/>
            </a:pPr>
            <a:r>
              <a:rPr lang="de-DE" sz="2400" b="1" dirty="0">
                <a:solidFill>
                  <a:srgbClr val="0F2C52"/>
                </a:solidFill>
                <a:latin typeface="Arial"/>
                <a:ea typeface="ＭＳ Ｐゴシック"/>
                <a:cs typeface="ＭＳ Ｐゴシック"/>
              </a:rPr>
              <a:t>Chemo   +   Cetuximab</a:t>
            </a:r>
          </a:p>
          <a:p>
            <a:pPr defTabSz="457200">
              <a:tabLst>
                <a:tab pos="895350" algn="l"/>
              </a:tabLst>
              <a:defRPr/>
            </a:pPr>
            <a:endParaRPr lang="de-DE" sz="1000" b="1" dirty="0">
              <a:solidFill>
                <a:srgbClr val="0F2C52"/>
              </a:solidFill>
              <a:latin typeface="Arial"/>
              <a:ea typeface="ＭＳ Ｐゴシック"/>
              <a:cs typeface="ＭＳ Ｐゴシック"/>
            </a:endParaRPr>
          </a:p>
          <a:p>
            <a:pPr defTabSz="457200">
              <a:tabLst>
                <a:tab pos="895350" algn="l"/>
              </a:tabLst>
              <a:defRPr/>
            </a:pPr>
            <a:endParaRPr lang="de-DE" sz="1200" b="1" baseline="30000" dirty="0">
              <a:solidFill>
                <a:srgbClr val="0F2C52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0" name="Abgerundetes Rechteck 18"/>
          <p:cNvSpPr>
            <a:spLocks noChangeArrowheads="1"/>
          </p:cNvSpPr>
          <p:nvPr/>
        </p:nvSpPr>
        <p:spPr bwMode="auto">
          <a:xfrm>
            <a:off x="6462649" y="3189611"/>
            <a:ext cx="3838575" cy="900112"/>
          </a:xfrm>
          <a:prstGeom prst="roundRect">
            <a:avLst>
              <a:gd name="adj" fmla="val 16667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rgbClr val="18B4FF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tIns="93600" anchor="ctr"/>
          <a:lstStyle/>
          <a:p>
            <a:pPr algn="ctr" defTabSz="457200">
              <a:tabLst>
                <a:tab pos="895350" algn="l"/>
              </a:tabLst>
              <a:defRPr/>
            </a:pPr>
            <a:r>
              <a:rPr lang="de-DE" sz="2400" b="1" dirty="0">
                <a:solidFill>
                  <a:srgbClr val="000090"/>
                </a:solidFill>
                <a:latin typeface="Arial"/>
                <a:ea typeface="ＭＳ Ｐゴシック"/>
                <a:cs typeface="ＭＳ Ｐゴシック"/>
              </a:rPr>
              <a:t>Chemo + Bevacizumab</a:t>
            </a:r>
          </a:p>
          <a:p>
            <a:pPr defTabSz="457200">
              <a:tabLst>
                <a:tab pos="895350" algn="l"/>
              </a:tabLst>
              <a:defRPr/>
            </a:pPr>
            <a:endParaRPr lang="de-DE" sz="1000" b="1" dirty="0">
              <a:solidFill>
                <a:srgbClr val="00009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1" name="Abgerundetes Rechteck 24"/>
          <p:cNvSpPr>
            <a:spLocks noChangeArrowheads="1"/>
          </p:cNvSpPr>
          <p:nvPr/>
        </p:nvSpPr>
        <p:spPr bwMode="auto">
          <a:xfrm>
            <a:off x="1524000" y="1337734"/>
            <a:ext cx="2165914" cy="3218535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defTabSz="457200">
              <a:defRPr/>
            </a:pPr>
            <a:r>
              <a:rPr lang="de-DE" sz="2000" b="1" dirty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mCRC</a:t>
            </a:r>
          </a:p>
          <a:p>
            <a:pPr algn="ctr" defTabSz="457200">
              <a:defRPr/>
            </a:pPr>
            <a:r>
              <a:rPr lang="de-DE" sz="2000" b="1" dirty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1st-line</a:t>
            </a:r>
          </a:p>
          <a:p>
            <a:pPr algn="ctr" defTabSz="457200">
              <a:defRPr/>
            </a:pPr>
            <a:endParaRPr lang="de-DE" b="1" dirty="0">
              <a:solidFill>
                <a:srgbClr val="FFFFFF"/>
              </a:solidFill>
              <a:latin typeface="Arial"/>
              <a:ea typeface="ＭＳ Ｐゴシック" pitchFamily="34" charset="-128"/>
            </a:endParaRPr>
          </a:p>
          <a:p>
            <a:pPr algn="ctr" defTabSz="457200">
              <a:defRPr/>
            </a:pPr>
            <a:r>
              <a:rPr lang="de-DE" sz="2000" i="1" dirty="0">
                <a:solidFill>
                  <a:srgbClr val="FFFF00"/>
                </a:solidFill>
                <a:latin typeface="Arial"/>
                <a:ea typeface="ＭＳ Ｐゴシック" pitchFamily="34" charset="-128"/>
              </a:rPr>
              <a:t>KRAS wild type</a:t>
            </a:r>
          </a:p>
          <a:p>
            <a:pPr algn="ctr" defTabSz="457200">
              <a:defRPr/>
            </a:pPr>
            <a:r>
              <a:rPr lang="de-DE" sz="2000" dirty="0">
                <a:solidFill>
                  <a:srgbClr val="FFFF00"/>
                </a:solidFill>
                <a:latin typeface="Arial"/>
                <a:ea typeface="ＭＳ Ｐゴシック" pitchFamily="34" charset="-128"/>
              </a:rPr>
              <a:t>(codons 12,13)</a:t>
            </a:r>
          </a:p>
          <a:p>
            <a:pPr algn="ctr" defTabSz="457200">
              <a:defRPr/>
            </a:pPr>
            <a:endParaRPr lang="de-DE" b="1" dirty="0">
              <a:solidFill>
                <a:srgbClr val="D0B22B"/>
              </a:solidFill>
              <a:latin typeface="Arial"/>
              <a:ea typeface="ＭＳ Ｐゴシック" pitchFamily="34" charset="-128"/>
            </a:endParaRPr>
          </a:p>
          <a:p>
            <a:pPr algn="ctr" defTabSz="457200">
              <a:defRPr/>
            </a:pPr>
            <a:r>
              <a:rPr lang="de-DE" sz="2000" b="1" dirty="0">
                <a:solidFill>
                  <a:prstClr val="white"/>
                </a:solidFill>
                <a:latin typeface="Arial"/>
                <a:ea typeface="ＭＳ Ｐゴシック" pitchFamily="34" charset="-128"/>
              </a:rPr>
              <a:t>STRATA:</a:t>
            </a:r>
          </a:p>
          <a:p>
            <a:pPr algn="ctr" defTabSz="457200">
              <a:defRPr/>
            </a:pPr>
            <a:r>
              <a:rPr lang="de-DE" sz="1600" b="1" dirty="0">
                <a:solidFill>
                  <a:srgbClr val="FFFF00"/>
                </a:solidFill>
                <a:latin typeface="Arial"/>
                <a:ea typeface="ＭＳ Ｐゴシック" pitchFamily="34" charset="-128"/>
              </a:rPr>
              <a:t>FOLFOX/FOLFIRI</a:t>
            </a:r>
          </a:p>
          <a:p>
            <a:pPr algn="ctr" defTabSz="457200">
              <a:defRPr/>
            </a:pPr>
            <a:r>
              <a:rPr lang="de-DE" sz="1600" b="1" dirty="0">
                <a:solidFill>
                  <a:srgbClr val="FFFF00"/>
                </a:solidFill>
                <a:latin typeface="Arial"/>
                <a:ea typeface="ＭＳ Ｐゴシック" pitchFamily="34" charset="-128"/>
              </a:rPr>
              <a:t>Prior </a:t>
            </a:r>
            <a:r>
              <a:rPr lang="de-DE" sz="1600" b="1" dirty="0" err="1">
                <a:solidFill>
                  <a:srgbClr val="FFFF00"/>
                </a:solidFill>
                <a:latin typeface="Arial"/>
                <a:ea typeface="ＭＳ Ｐゴシック" pitchFamily="34" charset="-128"/>
              </a:rPr>
              <a:t>adjuvant</a:t>
            </a:r>
            <a:endParaRPr lang="de-DE" sz="1600" b="1" dirty="0">
              <a:solidFill>
                <a:srgbClr val="FFFF00"/>
              </a:solidFill>
              <a:latin typeface="Arial"/>
              <a:ea typeface="ＭＳ Ｐゴシック" pitchFamily="34" charset="-128"/>
            </a:endParaRPr>
          </a:p>
          <a:p>
            <a:pPr algn="ctr" defTabSz="457200">
              <a:defRPr/>
            </a:pPr>
            <a:r>
              <a:rPr lang="de-DE" sz="1600" b="1" dirty="0">
                <a:solidFill>
                  <a:srgbClr val="FFFF00"/>
                </a:solidFill>
                <a:latin typeface="Arial"/>
                <a:ea typeface="ＭＳ Ｐゴシック" pitchFamily="34" charset="-128"/>
              </a:rPr>
              <a:t>Prior XRT</a:t>
            </a:r>
          </a:p>
        </p:txBody>
      </p:sp>
      <p:sp>
        <p:nvSpPr>
          <p:cNvPr id="14" name="Abgerundetes Rechteck 24"/>
          <p:cNvSpPr>
            <a:spLocks noChangeArrowheads="1"/>
          </p:cNvSpPr>
          <p:nvPr/>
        </p:nvSpPr>
        <p:spPr bwMode="auto">
          <a:xfrm>
            <a:off x="4098465" y="1839613"/>
            <a:ext cx="1653047" cy="2250111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defTabSz="457200">
              <a:defRPr/>
            </a:pPr>
            <a:r>
              <a:rPr lang="de-DE" sz="2000" b="1" dirty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FOLFIRI</a:t>
            </a:r>
          </a:p>
          <a:p>
            <a:pPr algn="ctr" defTabSz="457200">
              <a:defRPr/>
            </a:pPr>
            <a:r>
              <a:rPr lang="de-DE" b="1" dirty="0" err="1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or</a:t>
            </a:r>
            <a:r>
              <a:rPr lang="de-DE" b="1" dirty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 </a:t>
            </a:r>
          </a:p>
          <a:p>
            <a:pPr algn="ctr" defTabSz="457200">
              <a:defRPr/>
            </a:pPr>
            <a:r>
              <a:rPr lang="de-DE" sz="2000" b="1" dirty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FOLFOX</a:t>
            </a:r>
          </a:p>
          <a:p>
            <a:pPr algn="ctr" defTabSz="457200">
              <a:defRPr/>
            </a:pPr>
            <a:endParaRPr lang="de-DE" b="1" dirty="0">
              <a:solidFill>
                <a:srgbClr val="FFFFFF"/>
              </a:solidFill>
              <a:latin typeface="Arial"/>
              <a:ea typeface="ＭＳ Ｐゴシック" pitchFamily="34" charset="-128"/>
            </a:endParaRPr>
          </a:p>
          <a:p>
            <a:pPr algn="ctr" defTabSz="457200">
              <a:defRPr/>
            </a:pPr>
            <a:r>
              <a:rPr lang="de-DE" b="1" dirty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MD </a:t>
            </a:r>
            <a:r>
              <a:rPr lang="de-DE" b="1" dirty="0" err="1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choice</a:t>
            </a:r>
            <a:endParaRPr lang="de-DE" b="1" dirty="0">
              <a:solidFill>
                <a:srgbClr val="FFFFFF"/>
              </a:solidFill>
              <a:latin typeface="Arial"/>
              <a:ea typeface="ＭＳ Ｐゴシック" pitchFamily="34" charset="-128"/>
            </a:endParaRPr>
          </a:p>
        </p:txBody>
      </p:sp>
      <p:pic>
        <p:nvPicPr>
          <p:cNvPr id="13" name="Picture 12" descr="ASCO_FFR_logo_RGBcirc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911536"/>
            <a:ext cx="717550" cy="72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52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EF1ABB-87D0-2642-2DB0-FFB3118BAF42}"/>
              </a:ext>
            </a:extLst>
          </p:cNvPr>
          <p:cNvSpPr txBox="1"/>
          <p:nvPr/>
        </p:nvSpPr>
        <p:spPr>
          <a:xfrm>
            <a:off x="450850" y="98575"/>
            <a:ext cx="11461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NeoCol: Results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A5F0E1-53AA-70BE-D785-C451307D2E70}"/>
              </a:ext>
            </a:extLst>
          </p:cNvPr>
          <p:cNvSpPr txBox="1"/>
          <p:nvPr/>
        </p:nvSpPr>
        <p:spPr>
          <a:xfrm>
            <a:off x="10185400" y="6482426"/>
            <a:ext cx="200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Jensen et al, ASCO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4A809D-B328-CA4D-A558-C3953DE227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88" r="18038"/>
          <a:stretch/>
        </p:blipFill>
        <p:spPr>
          <a:xfrm>
            <a:off x="6739846" y="1009488"/>
            <a:ext cx="4832273" cy="36194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6A822E-E51F-9338-240F-2180A55C2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49" y="1174097"/>
            <a:ext cx="6444983" cy="32836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681D5E-D47E-8F8B-1BE8-BE80850A5296}"/>
              </a:ext>
            </a:extLst>
          </p:cNvPr>
          <p:cNvSpPr txBox="1"/>
          <p:nvPr/>
        </p:nvSpPr>
        <p:spPr>
          <a:xfrm>
            <a:off x="450850" y="4800598"/>
            <a:ext cx="4686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CT staging accurate?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Upfront surgery (clinical vs path staging):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T1-2 : 0 vs 4%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T3    :  74 vs 62%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T4    :   31 vs 32%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E0B32B-8112-4648-C6C4-8BF6D9BC5FFE}"/>
              </a:ext>
            </a:extLst>
          </p:cNvPr>
          <p:cNvSpPr txBox="1"/>
          <p:nvPr/>
        </p:nvSpPr>
        <p:spPr>
          <a:xfrm>
            <a:off x="8286750" y="2542234"/>
            <a:ext cx="3117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No improvement in DFS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C031B3-C773-D520-5AF6-61AAD58CCBE9}"/>
              </a:ext>
            </a:extLst>
          </p:cNvPr>
          <p:cNvSpPr txBox="1"/>
          <p:nvPr/>
        </p:nvSpPr>
        <p:spPr>
          <a:xfrm>
            <a:off x="7920935" y="5777987"/>
            <a:ext cx="3117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Downstaging with neoadjuvant therapy</a:t>
            </a:r>
          </a:p>
        </p:txBody>
      </p:sp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5E511A82-078A-7724-F3FF-BA2FEA5F34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4771082"/>
            <a:ext cx="53086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499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0545A82-F04C-7852-0494-A44EB552080E}"/>
              </a:ext>
            </a:extLst>
          </p:cNvPr>
          <p:cNvSpPr txBox="1"/>
          <p:nvPr/>
        </p:nvSpPr>
        <p:spPr>
          <a:xfrm>
            <a:off x="1727200" y="2501900"/>
            <a:ext cx="1835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 = 1,128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B3A775-DF2B-4BE4-943B-BC43E091DF0A}"/>
              </a:ext>
            </a:extLst>
          </p:cNvPr>
          <p:cNvSpPr txBox="1"/>
          <p:nvPr/>
        </p:nvSpPr>
        <p:spPr>
          <a:xfrm>
            <a:off x="9144000" y="6483696"/>
            <a:ext cx="29075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Raghav et al, J Clin Oncol 41:472-478.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991E12-E1D8-7091-F23C-7DE6184CD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915003"/>
            <a:ext cx="7472040" cy="4857147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23B52A2C-DC7E-2886-B79F-478E75DA58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4549" y="5178753"/>
            <a:ext cx="3981451" cy="1470025"/>
          </a:xfrm>
        </p:spPr>
        <p:txBody>
          <a:bodyPr/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 = 130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F9914C4E-80FF-3FF9-3B83-7F66761CF906}"/>
              </a:ext>
            </a:extLst>
          </p:cNvPr>
          <p:cNvSpPr/>
          <p:nvPr/>
        </p:nvSpPr>
        <p:spPr bwMode="auto">
          <a:xfrm flipV="1">
            <a:off x="990600" y="5374015"/>
            <a:ext cx="228600" cy="1003300"/>
          </a:xfrm>
          <a:prstGeom prst="downArrow">
            <a:avLst/>
          </a:prstGeom>
          <a:solidFill>
            <a:srgbClr val="00B8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1C255D6E-EACE-EAE3-0B88-B5E22B05C9DF}"/>
              </a:ext>
            </a:extLst>
          </p:cNvPr>
          <p:cNvSpPr/>
          <p:nvPr/>
        </p:nvSpPr>
        <p:spPr bwMode="auto">
          <a:xfrm flipV="1">
            <a:off x="1285875" y="5374015"/>
            <a:ext cx="228600" cy="1003300"/>
          </a:xfrm>
          <a:prstGeom prst="downArrow">
            <a:avLst/>
          </a:prstGeom>
          <a:solidFill>
            <a:srgbClr val="00B8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9E5DA3-79B3-FFBB-3957-EF1BCB397BB1}"/>
              </a:ext>
            </a:extLst>
          </p:cNvPr>
          <p:cNvSpPr txBox="1"/>
          <p:nvPr/>
        </p:nvSpPr>
        <p:spPr>
          <a:xfrm>
            <a:off x="225425" y="5690999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Cetux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09E6D3-31F0-64CD-8EB9-76700E372CE2}"/>
              </a:ext>
            </a:extLst>
          </p:cNvPr>
          <p:cNvSpPr txBox="1"/>
          <p:nvPr/>
        </p:nvSpPr>
        <p:spPr>
          <a:xfrm>
            <a:off x="1400175" y="5686048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Bev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EBEAD62-4CCC-7348-81E3-30CCD93360C3}"/>
              </a:ext>
            </a:extLst>
          </p:cNvPr>
          <p:cNvCxnSpPr/>
          <p:nvPr/>
        </p:nvCxnSpPr>
        <p:spPr bwMode="auto">
          <a:xfrm flipH="1">
            <a:off x="1746250" y="1854200"/>
            <a:ext cx="1111250" cy="465465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A888CAA-2231-4F28-91C1-7EEFB5772962}"/>
              </a:ext>
            </a:extLst>
          </p:cNvPr>
          <p:cNvSpPr txBox="1"/>
          <p:nvPr/>
        </p:nvSpPr>
        <p:spPr>
          <a:xfrm>
            <a:off x="2909887" y="1669534"/>
            <a:ext cx="256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Later lines of therapy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4EC9FE-6ABB-EEF8-FEEA-5D6C40DCCCF6}"/>
              </a:ext>
            </a:extLst>
          </p:cNvPr>
          <p:cNvSpPr txBox="1"/>
          <p:nvPr/>
        </p:nvSpPr>
        <p:spPr>
          <a:xfrm>
            <a:off x="6985000" y="2305249"/>
            <a:ext cx="51498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Takeaway: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Hypothesis generating study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Alterations, classically associated with anti-EGFR-antibody resistance in later lines rare with up-front use of anti-EGFR-chemotherapy indicating divergent resistance mechanisms. </a:t>
            </a:r>
            <a:endParaRPr kumimoji="0" lang="en-US" sz="180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62426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9230" y="2743290"/>
            <a:ext cx="5853541" cy="258332"/>
          </a:xfrm>
        </p:spPr>
        <p:txBody>
          <a:bodyPr/>
          <a:lstStyle/>
          <a:p>
            <a:r>
              <a:rPr lang="en-US" sz="525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SUNLIGHT study design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49"/>
          <a:stretch/>
        </p:blipFill>
        <p:spPr bwMode="auto">
          <a:xfrm>
            <a:off x="1150897" y="867015"/>
            <a:ext cx="10037659" cy="512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F6A576-01E0-41B0-568B-34FC86F66A54}"/>
              </a:ext>
            </a:extLst>
          </p:cNvPr>
          <p:cNvSpPr txBox="1"/>
          <p:nvPr/>
        </p:nvSpPr>
        <p:spPr>
          <a:xfrm>
            <a:off x="365125" y="225575"/>
            <a:ext cx="11461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SUNLIGHT Trial: Phase III TAS-102 + /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bev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 3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Line mCRC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1163B6-155F-FAB0-C2B1-9E3BAB79DF5E}"/>
              </a:ext>
            </a:extLst>
          </p:cNvPr>
          <p:cNvSpPr txBox="1"/>
          <p:nvPr/>
        </p:nvSpPr>
        <p:spPr>
          <a:xfrm>
            <a:off x="2266950" y="6108700"/>
            <a:ext cx="598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Prior treatment with anti-VEGF ab: 75%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Prior treatment with anti-VEGF ab in 2 lines: 25%</a:t>
            </a:r>
            <a:r>
              <a:rPr lang="en-US" b="1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359458-95DF-9B88-136A-2D853DBC4CF0}"/>
              </a:ext>
            </a:extLst>
          </p:cNvPr>
          <p:cNvSpPr txBox="1"/>
          <p:nvPr/>
        </p:nvSpPr>
        <p:spPr>
          <a:xfrm>
            <a:off x="9360176" y="6581001"/>
            <a:ext cx="29138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Tabanero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et al. ASCO GI 2023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4632343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F6A576-01E0-41B0-568B-34FC86F66A54}"/>
              </a:ext>
            </a:extLst>
          </p:cNvPr>
          <p:cNvSpPr txBox="1"/>
          <p:nvPr/>
        </p:nvSpPr>
        <p:spPr>
          <a:xfrm>
            <a:off x="365125" y="225575"/>
            <a:ext cx="11461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SUNLIGHT Trial: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9DA997-4FFE-7401-7144-206621932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5" y="427551"/>
            <a:ext cx="5750664" cy="3234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7233D6-6184-9948-E625-955D5B095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88" y="3717696"/>
            <a:ext cx="5706212" cy="29064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1D159A-B9A3-11AB-1AAA-83B334382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309" y="746438"/>
            <a:ext cx="5477746" cy="29156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804695-1C7C-7FC7-C751-FF4671206A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2459" y="3717696"/>
            <a:ext cx="5476260" cy="29156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E893D1-A5AB-6432-318C-C260282D2D81}"/>
              </a:ext>
            </a:extLst>
          </p:cNvPr>
          <p:cNvSpPr txBox="1"/>
          <p:nvPr/>
        </p:nvSpPr>
        <p:spPr>
          <a:xfrm>
            <a:off x="7484165" y="6605814"/>
            <a:ext cx="45376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Tabanero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et al. ASCO GI 2023; Prager et al. NEJM 2023</a:t>
            </a:r>
          </a:p>
        </p:txBody>
      </p:sp>
    </p:spTree>
    <p:extLst>
      <p:ext uri="{BB962C8B-B14F-4D97-AF65-F5344CB8AC3E}">
        <p14:creationId xmlns:p14="http://schemas.microsoft.com/office/powerpoint/2010/main" val="399544136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A7506-671E-FFDD-5A81-E2C8C0330B33}"/>
              </a:ext>
            </a:extLst>
          </p:cNvPr>
          <p:cNvSpPr txBox="1"/>
          <p:nvPr/>
        </p:nvSpPr>
        <p:spPr>
          <a:xfrm>
            <a:off x="365125" y="225575"/>
            <a:ext cx="11461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SUNLIGHT Trial: PFS and OS in ECOG PS 0-1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5B789E-2713-07FA-7AB8-23A24B66B59C}"/>
              </a:ext>
            </a:extLst>
          </p:cNvPr>
          <p:cNvSpPr txBox="1"/>
          <p:nvPr/>
        </p:nvSpPr>
        <p:spPr>
          <a:xfrm>
            <a:off x="6568971" y="3228618"/>
            <a:ext cx="5073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- 91% of patients at discontinuation had PS 0-1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Both PFS and OS were better in these patients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Allows for subsequent therapies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14AB71-6F69-A806-2A87-6EB670E461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51764"/>
          <a:stretch/>
        </p:blipFill>
        <p:spPr>
          <a:xfrm>
            <a:off x="712483" y="883578"/>
            <a:ext cx="3958628" cy="27945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3E7A8F-E69F-111B-3180-F73DC06A14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510"/>
          <a:stretch/>
        </p:blipFill>
        <p:spPr>
          <a:xfrm>
            <a:off x="549379" y="3896171"/>
            <a:ext cx="4225737" cy="27945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41AA96-32E0-10FD-62D8-6E12BB138AE5}"/>
              </a:ext>
            </a:extLst>
          </p:cNvPr>
          <p:cNvSpPr txBox="1"/>
          <p:nvPr/>
        </p:nvSpPr>
        <p:spPr>
          <a:xfrm>
            <a:off x="4671111" y="1564541"/>
            <a:ext cx="5922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10.58 vs 8.71 months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HR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, 0.78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95%CI, 0.61 to 0.99)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E11DD0-8895-0282-F320-3C65535957AD}"/>
              </a:ext>
            </a:extLst>
          </p:cNvPr>
          <p:cNvSpPr txBox="1"/>
          <p:nvPr/>
        </p:nvSpPr>
        <p:spPr>
          <a:xfrm>
            <a:off x="4804461" y="4650641"/>
            <a:ext cx="5922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PFS</a:t>
            </a:r>
          </a:p>
          <a:p>
            <a:r>
              <a:rPr lang="en-US" sz="1800" b="0" i="0" u="none" strike="noStrike" baseline="0" dirty="0">
                <a:latin typeface="AdvOT53f3fec7"/>
              </a:rPr>
              <a:t>5.22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2.55 months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HR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, 0.49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95%CI, 0.4 to 0.61)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174F8D-C6B0-D108-34B8-8FFFB4536AEE}"/>
              </a:ext>
            </a:extLst>
          </p:cNvPr>
          <p:cNvSpPr txBox="1"/>
          <p:nvPr/>
        </p:nvSpPr>
        <p:spPr>
          <a:xfrm>
            <a:off x="10214114" y="6552247"/>
            <a:ext cx="19778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Taieb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et al. ASCO 2023</a:t>
            </a:r>
          </a:p>
        </p:txBody>
      </p:sp>
    </p:spTree>
    <p:extLst>
      <p:ext uri="{BB962C8B-B14F-4D97-AF65-F5344CB8AC3E}">
        <p14:creationId xmlns:p14="http://schemas.microsoft.com/office/powerpoint/2010/main" val="303380558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EF1ABB-87D0-2642-2DB0-FFB3118BAF42}"/>
              </a:ext>
            </a:extLst>
          </p:cNvPr>
          <p:cNvSpPr txBox="1"/>
          <p:nvPr/>
        </p:nvSpPr>
        <p:spPr>
          <a:xfrm>
            <a:off x="450850" y="417074"/>
            <a:ext cx="11461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SUNLIGHT: Conclusions &amp; Takeaways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681D5E-D47E-8F8B-1BE8-BE80850A5296}"/>
              </a:ext>
            </a:extLst>
          </p:cNvPr>
          <p:cNvSpPr txBox="1"/>
          <p:nvPr/>
        </p:nvSpPr>
        <p:spPr>
          <a:xfrm>
            <a:off x="450850" y="1422398"/>
            <a:ext cx="1160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TAS-102 + bevacizumab significantly improved OS and PFS compared to TAS-102 alone in 3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Toxicities consistent with prior experience with these agents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Takeaway: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TAS-102 +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bev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FDA approved for 3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line mCRC and should be chosen over TAS-102 unless contraindications for anti-VEGF therapy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38769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C08C4B-7978-450F-A660-E48037EBE0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4001" y="1043500"/>
            <a:ext cx="8409765" cy="432000"/>
          </a:xfrm>
        </p:spPr>
        <p:txBody>
          <a:bodyPr/>
          <a:lstStyle/>
          <a:p>
            <a:r>
              <a:rPr lang="en-US" dirty="0"/>
              <a:t>FRESCO-2 Study Design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A5E5E7-1027-812D-494D-07C84F170268}"/>
              </a:ext>
            </a:extLst>
          </p:cNvPr>
          <p:cNvSpPr txBox="1"/>
          <p:nvPr/>
        </p:nvSpPr>
        <p:spPr>
          <a:xfrm>
            <a:off x="1868609" y="5256840"/>
            <a:ext cx="8004989" cy="313932"/>
          </a:xfrm>
          <a:prstGeom prst="rect">
            <a:avLst/>
          </a:prstGeom>
          <a:noFill/>
        </p:spPr>
        <p:txBody>
          <a:bodyPr wrap="square" lIns="68580" rIns="0" rtlCol="0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BSC, best supportive care.</a:t>
            </a:r>
          </a:p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NCT04322539. 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BE2E77E3-E246-68F2-292A-21A2A5116221}"/>
              </a:ext>
            </a:extLst>
          </p:cNvPr>
          <p:cNvSpPr/>
          <p:nvPr/>
        </p:nvSpPr>
        <p:spPr>
          <a:xfrm>
            <a:off x="2004883" y="4097448"/>
            <a:ext cx="5685106" cy="806352"/>
          </a:xfrm>
          <a:prstGeom prst="roundRect">
            <a:avLst>
              <a:gd name="adj" fmla="val 244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45720" rIns="68580" bIns="45720" rtlCol="0" anchor="ctr"/>
          <a:lstStyle/>
          <a:p>
            <a:pPr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defRPr/>
            </a:pPr>
            <a:r>
              <a:rPr lang="en-US" sz="1100" b="1" kern="0" dirty="0">
                <a:solidFill>
                  <a:srgbClr val="000000"/>
                </a:solidFill>
                <a:latin typeface="Arial Narrow"/>
                <a:sym typeface="Arial"/>
              </a:rPr>
              <a:t>Stratification Factors</a:t>
            </a:r>
            <a:endParaRPr lang="en-US" sz="1100" kern="0" dirty="0">
              <a:solidFill>
                <a:srgbClr val="FFFFFF"/>
              </a:solidFill>
              <a:latin typeface="Arial Narrow"/>
              <a:sym typeface="Arial"/>
            </a:endParaRPr>
          </a:p>
          <a:p>
            <a:pPr marL="145415" indent="-145415"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100" kern="0" dirty="0">
                <a:solidFill>
                  <a:srgbClr val="000000"/>
                </a:solidFill>
                <a:latin typeface="Arial Narrow"/>
                <a:sym typeface="Arial"/>
              </a:rPr>
              <a:t>Prior therapy (TAS-102 vs regorafenib vs TAS-102 and regorafenib)</a:t>
            </a:r>
            <a:endParaRPr lang="en-US" sz="1100" kern="0" dirty="0">
              <a:solidFill>
                <a:srgbClr val="000000"/>
              </a:solidFill>
              <a:latin typeface="Arial Narrow"/>
              <a:cs typeface="Arial"/>
              <a:sym typeface="Arial"/>
            </a:endParaRPr>
          </a:p>
          <a:p>
            <a:pPr marL="145415" indent="-145415"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100" i="1" kern="0" dirty="0">
                <a:solidFill>
                  <a:srgbClr val="000000"/>
                </a:solidFill>
                <a:latin typeface="Arial Narrow"/>
                <a:sym typeface="Arial"/>
              </a:rPr>
              <a:t>RAS</a:t>
            </a:r>
            <a:r>
              <a:rPr lang="en-US" sz="1100" kern="0" dirty="0">
                <a:solidFill>
                  <a:srgbClr val="000000"/>
                </a:solidFill>
                <a:latin typeface="Arial Narrow"/>
                <a:sym typeface="Arial"/>
              </a:rPr>
              <a:t> mutational status (wild-type vs mutant)</a:t>
            </a:r>
            <a:endParaRPr lang="en-US" sz="1100" kern="0" dirty="0">
              <a:solidFill>
                <a:srgbClr val="000000"/>
              </a:solidFill>
              <a:latin typeface="Arial Narrow"/>
              <a:cs typeface="Arial"/>
              <a:sym typeface="Arial"/>
            </a:endParaRPr>
          </a:p>
          <a:p>
            <a:pPr marL="145415" indent="-145415"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100" kern="0" dirty="0">
                <a:solidFill>
                  <a:srgbClr val="000000"/>
                </a:solidFill>
                <a:latin typeface="Arial Narrow"/>
                <a:sym typeface="Arial"/>
              </a:rPr>
              <a:t>Duration of metastatic disease (≤18 months vs &gt;18 months)</a:t>
            </a:r>
            <a:endParaRPr lang="en-US" sz="1100" kern="0" dirty="0">
              <a:solidFill>
                <a:srgbClr val="000000"/>
              </a:solidFill>
              <a:latin typeface="Arial Narrow"/>
              <a:cs typeface="Arial"/>
              <a:sym typeface="Arial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14E00D5-2949-D9A6-077A-4437939CEFA2}"/>
              </a:ext>
            </a:extLst>
          </p:cNvPr>
          <p:cNvSpPr/>
          <p:nvPr/>
        </p:nvSpPr>
        <p:spPr>
          <a:xfrm>
            <a:off x="2004199" y="1562286"/>
            <a:ext cx="3479487" cy="2327656"/>
          </a:xfrm>
          <a:prstGeom prst="roundRect">
            <a:avLst>
              <a:gd name="adj" fmla="val 2441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45720" rIns="68580" bIns="45720" rtlCol="0" anchor="ctr"/>
          <a:lstStyle/>
          <a:p>
            <a:pPr algn="ctr">
              <a:spcAft>
                <a:spcPts val="450"/>
              </a:spcAft>
              <a:buClr>
                <a:srgbClr val="FFFFFF"/>
              </a:buClr>
              <a:defRPr/>
            </a:pPr>
            <a:r>
              <a:rPr lang="en-US" b="1" kern="0" dirty="0">
                <a:solidFill>
                  <a:srgbClr val="FFFFFF"/>
                </a:solidFill>
                <a:latin typeface="Arial Narrow"/>
                <a:sym typeface="Arial"/>
              </a:rPr>
              <a:t>Patient Eligibility</a:t>
            </a:r>
          </a:p>
          <a:p>
            <a:pPr marL="145415" indent="-145415">
              <a:spcAft>
                <a:spcPts val="45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FFFFFF"/>
                </a:solidFill>
                <a:latin typeface="Arial Narrow"/>
                <a:sym typeface="Arial"/>
              </a:rPr>
              <a:t>Prior treatment with fluoropyrimidine-, oxaliplatin- and irinotecan-based chemotherapy, an anti-VEGF biological therapy, and, if </a:t>
            </a:r>
            <a:r>
              <a:rPr lang="en-US" sz="1400" i="1" kern="0" dirty="0">
                <a:solidFill>
                  <a:srgbClr val="FFFFFF"/>
                </a:solidFill>
                <a:latin typeface="Arial Narrow"/>
                <a:sym typeface="Arial"/>
              </a:rPr>
              <a:t>RAS</a:t>
            </a:r>
            <a:r>
              <a:rPr lang="en-US" sz="1400" kern="0" dirty="0">
                <a:solidFill>
                  <a:srgbClr val="FFFFFF"/>
                </a:solidFill>
                <a:latin typeface="Arial Narrow"/>
                <a:sym typeface="Arial"/>
              </a:rPr>
              <a:t> wild type, an anti-EGFR therapy</a:t>
            </a:r>
            <a:endParaRPr lang="en-US" sz="1400" kern="0" dirty="0">
              <a:solidFill>
                <a:srgbClr val="FFFFFF"/>
              </a:solidFill>
              <a:latin typeface="Arial Narrow"/>
              <a:cs typeface="Arial"/>
              <a:sym typeface="Arial"/>
            </a:endParaRPr>
          </a:p>
          <a:p>
            <a:pPr marL="145415" indent="-145415">
              <a:spcAft>
                <a:spcPts val="450"/>
              </a:spcAft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FFFFFF"/>
                </a:solidFill>
                <a:latin typeface="Arial Narrow"/>
                <a:sym typeface="Arial"/>
              </a:rPr>
              <a:t>Progression on, or intolerance to, TAS-102 and/or regorafenib </a:t>
            </a:r>
            <a:endParaRPr lang="en-US" sz="1400" kern="0" dirty="0">
              <a:solidFill>
                <a:srgbClr val="FFFFFF"/>
              </a:solidFill>
              <a:latin typeface="Arial Narrow"/>
              <a:cs typeface="Arial"/>
              <a:sym typeface="Arial"/>
            </a:endParaRPr>
          </a:p>
          <a:p>
            <a:pPr marL="145415" indent="-145415">
              <a:spcAft>
                <a:spcPts val="45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FFFFFF"/>
                </a:solidFill>
                <a:latin typeface="Arial Narrow"/>
                <a:sym typeface="Arial"/>
              </a:rPr>
              <a:t>Prior treatment with an immune checkpoint inhibitor or BRAF inhibitor if indicated</a:t>
            </a:r>
            <a:endParaRPr lang="en-US" sz="1400" kern="0" dirty="0">
              <a:solidFill>
                <a:srgbClr val="FFFFFF"/>
              </a:solidFill>
              <a:latin typeface="Arial Narrow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BE0563A-28B3-5F78-36FE-3E0CC056ABF1}"/>
              </a:ext>
            </a:extLst>
          </p:cNvPr>
          <p:cNvSpPr>
            <a:spLocks noChangeAspect="1"/>
          </p:cNvSpPr>
          <p:nvPr/>
        </p:nvSpPr>
        <p:spPr>
          <a:xfrm>
            <a:off x="5790964" y="2530581"/>
            <a:ext cx="480060" cy="480060"/>
          </a:xfrm>
          <a:prstGeom prst="ellipse">
            <a:avLst/>
          </a:prstGeom>
          <a:noFill/>
          <a:ln>
            <a:solidFill>
              <a:srgbClr val="2867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1400" b="1" kern="0" dirty="0">
                <a:solidFill>
                  <a:srgbClr val="2867AE"/>
                </a:solidFill>
                <a:latin typeface="Arial"/>
                <a:sym typeface="Arial"/>
              </a:rPr>
              <a:t>R</a:t>
            </a:r>
          </a:p>
          <a:p>
            <a:pPr algn="ctr">
              <a:buClr>
                <a:srgbClr val="000000"/>
              </a:buClr>
              <a:defRPr/>
            </a:pPr>
            <a:r>
              <a:rPr lang="en-US" sz="1400" b="1" kern="0" dirty="0">
                <a:solidFill>
                  <a:srgbClr val="2867AE"/>
                </a:solidFill>
                <a:latin typeface="Arial"/>
                <a:sym typeface="Arial"/>
              </a:rPr>
              <a:t>2:1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A9CC43C-5432-C4BD-DDB3-8906E851E7A8}"/>
              </a:ext>
            </a:extLst>
          </p:cNvPr>
          <p:cNvSpPr/>
          <p:nvPr/>
        </p:nvSpPr>
        <p:spPr>
          <a:xfrm>
            <a:off x="6804485" y="1485611"/>
            <a:ext cx="2127124" cy="1152709"/>
          </a:xfrm>
          <a:prstGeom prst="roundRect">
            <a:avLst>
              <a:gd name="adj" fmla="val 4109"/>
            </a:avLst>
          </a:prstGeom>
          <a:solidFill>
            <a:srgbClr val="B50156"/>
          </a:solidFill>
          <a:ln>
            <a:solidFill>
              <a:srgbClr val="B501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450"/>
              </a:spcAft>
              <a:buClr>
                <a:srgbClr val="000000"/>
              </a:buClr>
              <a:defRPr/>
            </a:pPr>
            <a:r>
              <a:rPr lang="en-US" sz="1400" b="1" kern="0" dirty="0">
                <a:solidFill>
                  <a:srgbClr val="FFFFFF"/>
                </a:solidFill>
                <a:latin typeface="Arial Narrow"/>
                <a:sym typeface="Arial"/>
              </a:rPr>
              <a:t>Fruquintinib</a:t>
            </a:r>
            <a:r>
              <a:rPr lang="en-US" sz="1400" kern="0" dirty="0">
                <a:solidFill>
                  <a:srgbClr val="FFFFFF"/>
                </a:solidFill>
                <a:latin typeface="Arial Narrow"/>
                <a:sym typeface="Arial"/>
              </a:rPr>
              <a:t> 5 mg PO, QD (3 weeks on, 1 week off)</a:t>
            </a:r>
            <a:br>
              <a:rPr lang="en-US" sz="1400" kern="0" dirty="0">
                <a:solidFill>
                  <a:srgbClr val="FFFFFF"/>
                </a:solidFill>
                <a:latin typeface="Arial Narrow"/>
                <a:sym typeface="Arial"/>
              </a:rPr>
            </a:br>
            <a:r>
              <a:rPr lang="en-US" sz="1400" kern="0" dirty="0">
                <a:solidFill>
                  <a:srgbClr val="FFFFFF"/>
                </a:solidFill>
                <a:latin typeface="Arial Narrow"/>
                <a:sym typeface="Arial"/>
              </a:rPr>
              <a:t>+</a:t>
            </a:r>
            <a:br>
              <a:rPr lang="en-US" sz="1400" kern="0" dirty="0">
                <a:solidFill>
                  <a:srgbClr val="FFFFFF"/>
                </a:solidFill>
                <a:latin typeface="Arial Narrow"/>
                <a:sym typeface="Arial"/>
              </a:rPr>
            </a:br>
            <a:r>
              <a:rPr lang="en-US" sz="1400" kern="0" dirty="0">
                <a:solidFill>
                  <a:srgbClr val="FFFFFF"/>
                </a:solidFill>
                <a:latin typeface="Arial Narrow"/>
                <a:sym typeface="Arial"/>
              </a:rPr>
              <a:t>BSC</a:t>
            </a:r>
          </a:p>
          <a:p>
            <a:pPr algn="ctr">
              <a:spcAft>
                <a:spcPts val="450"/>
              </a:spcAft>
              <a:buClr>
                <a:srgbClr val="000000"/>
              </a:buClr>
              <a:defRPr/>
            </a:pPr>
            <a:r>
              <a:rPr lang="en-US" sz="1400" kern="0" dirty="0">
                <a:solidFill>
                  <a:srgbClr val="FFFFFF"/>
                </a:solidFill>
                <a:latin typeface="Arial Narrow"/>
                <a:cs typeface="Arial"/>
                <a:sym typeface="Arial"/>
              </a:rPr>
              <a:t>(N=458)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B41791A-EBD4-14B8-D5D0-D3E979D6DBE8}"/>
              </a:ext>
            </a:extLst>
          </p:cNvPr>
          <p:cNvSpPr/>
          <p:nvPr/>
        </p:nvSpPr>
        <p:spPr>
          <a:xfrm>
            <a:off x="6804485" y="2813913"/>
            <a:ext cx="2127124" cy="1152709"/>
          </a:xfrm>
          <a:prstGeom prst="roundRect">
            <a:avLst>
              <a:gd name="adj" fmla="val 4109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450"/>
              </a:spcAft>
              <a:buClr>
                <a:srgbClr val="000000"/>
              </a:buClr>
              <a:defRPr/>
            </a:pPr>
            <a:r>
              <a:rPr lang="en-US" sz="1400" b="1" kern="0" dirty="0">
                <a:solidFill>
                  <a:srgbClr val="FFFFFF"/>
                </a:solidFill>
                <a:latin typeface="Arial Narrow"/>
                <a:sym typeface="Arial"/>
              </a:rPr>
              <a:t>Placebo</a:t>
            </a:r>
            <a:r>
              <a:rPr lang="en-US" sz="1400" kern="0" dirty="0">
                <a:solidFill>
                  <a:srgbClr val="FFFFFF"/>
                </a:solidFill>
                <a:latin typeface="Arial Narrow"/>
                <a:sym typeface="Arial"/>
              </a:rPr>
              <a:t> 5 mg PO, QD</a:t>
            </a:r>
            <a:br>
              <a:rPr lang="en-US" sz="1400" kern="0" dirty="0">
                <a:solidFill>
                  <a:srgbClr val="FFFFFF"/>
                </a:solidFill>
                <a:latin typeface="Arial Narrow"/>
                <a:sym typeface="Arial"/>
              </a:rPr>
            </a:br>
            <a:r>
              <a:rPr lang="en-US" sz="1400" kern="0" dirty="0">
                <a:solidFill>
                  <a:srgbClr val="FFFFFF"/>
                </a:solidFill>
                <a:latin typeface="Arial Narrow"/>
                <a:sym typeface="Arial"/>
              </a:rPr>
              <a:t>(3 weeks on, 1 week off)</a:t>
            </a:r>
            <a:br>
              <a:rPr lang="en-US" sz="1400" kern="0" dirty="0">
                <a:solidFill>
                  <a:srgbClr val="FFFFFF"/>
                </a:solidFill>
                <a:latin typeface="Arial Narrow"/>
                <a:sym typeface="Arial"/>
              </a:rPr>
            </a:br>
            <a:r>
              <a:rPr lang="en-US" sz="1400" kern="0" dirty="0">
                <a:solidFill>
                  <a:srgbClr val="FFFFFF"/>
                </a:solidFill>
                <a:latin typeface="Arial Narrow"/>
                <a:sym typeface="Arial"/>
              </a:rPr>
              <a:t>+</a:t>
            </a:r>
            <a:br>
              <a:rPr lang="en-US" sz="1400" kern="0" dirty="0">
                <a:solidFill>
                  <a:srgbClr val="FFFFFF"/>
                </a:solidFill>
                <a:latin typeface="Arial Narrow"/>
                <a:sym typeface="Arial"/>
              </a:rPr>
            </a:br>
            <a:r>
              <a:rPr lang="en-US" sz="1400" kern="0" dirty="0">
                <a:solidFill>
                  <a:srgbClr val="FFFFFF"/>
                </a:solidFill>
                <a:latin typeface="Arial Narrow"/>
                <a:sym typeface="Arial"/>
              </a:rPr>
              <a:t>BSC</a:t>
            </a:r>
          </a:p>
          <a:p>
            <a:pPr algn="ctr">
              <a:spcAft>
                <a:spcPts val="450"/>
              </a:spcAft>
              <a:buClr>
                <a:srgbClr val="000000"/>
              </a:buClr>
              <a:defRPr/>
            </a:pPr>
            <a:r>
              <a:rPr lang="en-US" sz="1400" kern="0" dirty="0">
                <a:solidFill>
                  <a:srgbClr val="FFFFFF"/>
                </a:solidFill>
                <a:latin typeface="Arial Narrow"/>
                <a:cs typeface="Arial"/>
                <a:sym typeface="Arial"/>
              </a:rPr>
              <a:t>(N=229)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CE2DADE-6D51-DC13-8CDC-E3E86A98912A}"/>
              </a:ext>
            </a:extLst>
          </p:cNvPr>
          <p:cNvCxnSpPr>
            <a:cxnSpLocks/>
          </p:cNvCxnSpPr>
          <p:nvPr/>
        </p:nvCxnSpPr>
        <p:spPr>
          <a:xfrm>
            <a:off x="5483685" y="2769927"/>
            <a:ext cx="308062" cy="4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Left Bracket 46">
            <a:extLst>
              <a:ext uri="{FF2B5EF4-FFF2-40B4-BE49-F238E27FC236}">
                <a16:creationId xmlns:a16="http://schemas.microsoft.com/office/drawing/2014/main" id="{98C0CFB6-83D1-32C6-28F1-E202C0AB7736}"/>
              </a:ext>
            </a:extLst>
          </p:cNvPr>
          <p:cNvSpPr/>
          <p:nvPr/>
        </p:nvSpPr>
        <p:spPr>
          <a:xfrm>
            <a:off x="6447178" y="2149921"/>
            <a:ext cx="354729" cy="1243310"/>
          </a:xfrm>
          <a:prstGeom prst="leftBracket">
            <a:avLst>
              <a:gd name="adj" fmla="val 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105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338B407-99E9-4802-E44C-8763F988B248}"/>
              </a:ext>
            </a:extLst>
          </p:cNvPr>
          <p:cNvCxnSpPr>
            <a:cxnSpLocks/>
          </p:cNvCxnSpPr>
          <p:nvPr/>
        </p:nvCxnSpPr>
        <p:spPr>
          <a:xfrm>
            <a:off x="6279500" y="2772017"/>
            <a:ext cx="167295" cy="9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31C389F8-B129-A959-E812-FE1EDD358376}"/>
              </a:ext>
            </a:extLst>
          </p:cNvPr>
          <p:cNvSpPr/>
          <p:nvPr/>
        </p:nvSpPr>
        <p:spPr>
          <a:xfrm>
            <a:off x="8981021" y="2406715"/>
            <a:ext cx="1447972" cy="672083"/>
          </a:xfrm>
          <a:prstGeom prst="roundRect">
            <a:avLst>
              <a:gd name="adj" fmla="val 244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>
              <a:spcAft>
                <a:spcPts val="600"/>
              </a:spcAft>
              <a:buClr>
                <a:srgbClr val="000000"/>
              </a:buClr>
              <a:defRPr/>
            </a:pPr>
            <a:r>
              <a:rPr lang="en-US" sz="1400" kern="0" dirty="0">
                <a:solidFill>
                  <a:srgbClr val="000000"/>
                </a:solidFill>
                <a:latin typeface="Arial Narrow"/>
                <a:sym typeface="Arial"/>
              </a:rPr>
              <a:t>Treatment until progression or unacceptable toxicity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F72C3E-746A-5FEB-EF7C-694770DE3CF8}"/>
              </a:ext>
            </a:extLst>
          </p:cNvPr>
          <p:cNvGrpSpPr/>
          <p:nvPr/>
        </p:nvGrpSpPr>
        <p:grpSpPr>
          <a:xfrm>
            <a:off x="8934293" y="2149921"/>
            <a:ext cx="775822" cy="1242328"/>
            <a:chOff x="7410293" y="1382475"/>
            <a:chExt cx="570781" cy="1242328"/>
          </a:xfrm>
        </p:grpSpPr>
        <p:cxnSp>
          <p:nvCxnSpPr>
            <p:cNvPr id="71" name="Elbow Connector 70">
              <a:extLst>
                <a:ext uri="{FF2B5EF4-FFF2-40B4-BE49-F238E27FC236}">
                  <a16:creationId xmlns:a16="http://schemas.microsoft.com/office/drawing/2014/main" id="{40841E4D-CB60-9454-D933-F19450DDE6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10293" y="2342246"/>
              <a:ext cx="570781" cy="282557"/>
            </a:xfrm>
            <a:prstGeom prst="bent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Elbow Connector 72">
              <a:extLst>
                <a:ext uri="{FF2B5EF4-FFF2-40B4-BE49-F238E27FC236}">
                  <a16:creationId xmlns:a16="http://schemas.microsoft.com/office/drawing/2014/main" id="{553EE534-DA1C-FE37-F205-20DDC78FF30F}"/>
                </a:ext>
              </a:extLst>
            </p:cNvPr>
            <p:cNvCxnSpPr>
              <a:cxnSpLocks/>
            </p:cNvCxnSpPr>
            <p:nvPr/>
          </p:nvCxnSpPr>
          <p:spPr>
            <a:xfrm>
              <a:off x="7410293" y="1382475"/>
              <a:ext cx="570781" cy="288669"/>
            </a:xfrm>
            <a:prstGeom prst="bent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CF208DC-B51F-FEF2-A3AC-3FBC742F05B3}"/>
              </a:ext>
            </a:extLst>
          </p:cNvPr>
          <p:cNvSpPr txBox="1"/>
          <p:nvPr/>
        </p:nvSpPr>
        <p:spPr>
          <a:xfrm>
            <a:off x="2004885" y="4960802"/>
            <a:ext cx="7999965" cy="25391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050" kern="0" dirty="0">
                <a:solidFill>
                  <a:srgbClr val="000000"/>
                </a:solidFill>
                <a:latin typeface="Arial Narrow"/>
                <a:cs typeface="Arial"/>
                <a:sym typeface="Arial"/>
              </a:rPr>
              <a:t>Note: To ensure the patient population is reflective of clinical practice, the number of patients treated with prior regorafenib was limited to 344 patients (50%)</a:t>
            </a:r>
            <a:endParaRPr lang="en-US"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26FF2A-F3B0-97C7-036A-A87C0221D453}"/>
              </a:ext>
            </a:extLst>
          </p:cNvPr>
          <p:cNvSpPr txBox="1"/>
          <p:nvPr/>
        </p:nvSpPr>
        <p:spPr>
          <a:xfrm>
            <a:off x="5670064" y="3069781"/>
            <a:ext cx="71522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 Narrow"/>
                <a:cs typeface="Arial"/>
                <a:sym typeface="Arial"/>
              </a:rPr>
              <a:t>N=687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B6E6170-2C9C-FDDE-48E4-24EDAF0BD26E}"/>
              </a:ext>
            </a:extLst>
          </p:cNvPr>
          <p:cNvSpPr txBox="1">
            <a:spLocks/>
          </p:cNvSpPr>
          <p:nvPr/>
        </p:nvSpPr>
        <p:spPr>
          <a:xfrm>
            <a:off x="9322204" y="6475614"/>
            <a:ext cx="2400778" cy="1769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cap="none">
                <a:solidFill>
                  <a:srgbClr val="D79D4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en-US" kern="0" dirty="0"/>
              <a:t>Dasari A et al. ESMO 2022, Presentation LBA25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93F7D1-0126-FDD8-4C49-E6DC4270E2E4}"/>
              </a:ext>
            </a:extLst>
          </p:cNvPr>
          <p:cNvSpPr txBox="1"/>
          <p:nvPr/>
        </p:nvSpPr>
        <p:spPr>
          <a:xfrm>
            <a:off x="2492835" y="5800456"/>
            <a:ext cx="5981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Prior lines of therapy: 4 (median)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Prior treatment with anti-VEGF ab: 96%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Prior TAS-102 52%; prior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rego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10%; both 39%</a:t>
            </a:r>
            <a:r>
              <a:rPr lang="en-US" b="1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867C39-5FC0-EA20-2102-F3327F3DE3F8}"/>
              </a:ext>
            </a:extLst>
          </p:cNvPr>
          <p:cNvSpPr txBox="1"/>
          <p:nvPr/>
        </p:nvSpPr>
        <p:spPr>
          <a:xfrm>
            <a:off x="365125" y="225575"/>
            <a:ext cx="11461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FRESCO-2 Trial: Fruquintinib vs placebo in refractory mCRC</a:t>
            </a:r>
          </a:p>
        </p:txBody>
      </p:sp>
    </p:spTree>
    <p:extLst>
      <p:ext uri="{BB962C8B-B14F-4D97-AF65-F5344CB8AC3E}">
        <p14:creationId xmlns:p14="http://schemas.microsoft.com/office/powerpoint/2010/main" val="6511720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B6E6170-2C9C-FDDE-48E4-24EDAF0BD26E}"/>
              </a:ext>
            </a:extLst>
          </p:cNvPr>
          <p:cNvSpPr txBox="1">
            <a:spLocks/>
          </p:cNvSpPr>
          <p:nvPr/>
        </p:nvSpPr>
        <p:spPr>
          <a:xfrm>
            <a:off x="9322204" y="6387129"/>
            <a:ext cx="2400778" cy="35394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cap="none">
                <a:solidFill>
                  <a:srgbClr val="D79D4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en-US" kern="0" dirty="0"/>
              <a:t>Dasari A et al. ESMO 2022, Presentation LBA25</a:t>
            </a:r>
          </a:p>
          <a:p>
            <a:r>
              <a:rPr lang="en-US" kern="0" dirty="0" err="1"/>
              <a:t>Dasari</a:t>
            </a:r>
            <a:r>
              <a:rPr lang="en-US" kern="0" dirty="0"/>
              <a:t> A et al. Lancet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867C39-5FC0-EA20-2102-F3327F3DE3F8}"/>
              </a:ext>
            </a:extLst>
          </p:cNvPr>
          <p:cNvSpPr txBox="1"/>
          <p:nvPr/>
        </p:nvSpPr>
        <p:spPr>
          <a:xfrm>
            <a:off x="365125" y="225575"/>
            <a:ext cx="11461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FRESCO-2 Trial: Results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0E2A7E3-78CE-1741-40D2-4D61D305FD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20" t="9716" r="11018" b="16582"/>
          <a:stretch/>
        </p:blipFill>
        <p:spPr>
          <a:xfrm>
            <a:off x="64904" y="834181"/>
            <a:ext cx="5822188" cy="28645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BFFED2-66B2-3FF1-9451-55A7115A1E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37" t="9637" r="2600"/>
          <a:stretch/>
        </p:blipFill>
        <p:spPr>
          <a:xfrm>
            <a:off x="210548" y="3819576"/>
            <a:ext cx="5676544" cy="30384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B7F461-7CE0-F01E-3C95-7DAE504A51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633" t="8446" r="10772" b="16387"/>
          <a:stretch/>
        </p:blipFill>
        <p:spPr>
          <a:xfrm>
            <a:off x="6239004" y="2044558"/>
            <a:ext cx="5854683" cy="331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467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5DB2D3-8953-46CB-95BA-4F7105BF7A4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312400" y="5754688"/>
            <a:ext cx="355600" cy="184150"/>
          </a:xfrm>
          <a:prstGeom prst="rect">
            <a:avLst/>
          </a:prstGeom>
        </p:spPr>
        <p:txBody>
          <a:bodyPr/>
          <a:lstStyle/>
          <a:p>
            <a:pPr algn="ctr" defTabSz="342900">
              <a:defRPr/>
            </a:pPr>
            <a:fld id="{7889AFBB-44F3-46F1-9951-421DF2996688}" type="slidenum">
              <a:rPr lang="en-GB" sz="923">
                <a:solidFill>
                  <a:srgbClr val="414042"/>
                </a:solidFill>
                <a:latin typeface="Source Sans Pro Light"/>
                <a:cs typeface="Arial"/>
                <a:sym typeface="Arial"/>
              </a:rPr>
              <a:pPr algn="ctr" defTabSz="342900">
                <a:defRPr/>
              </a:pPr>
              <a:t>37</a:t>
            </a:fld>
            <a:endParaRPr lang="en-GB" sz="923" dirty="0">
              <a:solidFill>
                <a:srgbClr val="414042"/>
              </a:solidFill>
              <a:latin typeface="Source Sans Pro Light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C76669-6C93-310A-E39E-1DFADB417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950" y="1733482"/>
            <a:ext cx="11722100" cy="33910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DE988F-2FEF-F522-0F35-C132ED1612DE}"/>
              </a:ext>
            </a:extLst>
          </p:cNvPr>
          <p:cNvSpPr txBox="1"/>
          <p:nvPr/>
        </p:nvSpPr>
        <p:spPr>
          <a:xfrm>
            <a:off x="365125" y="580092"/>
            <a:ext cx="11461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FRESCO-2 Trial: Subgroup Analysis by Prior Therapy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FB2738-E991-870C-6323-D5BB74FD952C}"/>
              </a:ext>
            </a:extLst>
          </p:cNvPr>
          <p:cNvSpPr txBox="1"/>
          <p:nvPr/>
        </p:nvSpPr>
        <p:spPr>
          <a:xfrm>
            <a:off x="10214114" y="6552247"/>
            <a:ext cx="19778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Dasari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et al. ASCO 2023</a:t>
            </a:r>
          </a:p>
        </p:txBody>
      </p:sp>
    </p:spTree>
    <p:extLst>
      <p:ext uri="{BB962C8B-B14F-4D97-AF65-F5344CB8AC3E}">
        <p14:creationId xmlns:p14="http://schemas.microsoft.com/office/powerpoint/2010/main" val="21499179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EF1ABB-87D0-2642-2DB0-FFB3118BAF42}"/>
              </a:ext>
            </a:extLst>
          </p:cNvPr>
          <p:cNvSpPr txBox="1"/>
          <p:nvPr/>
        </p:nvSpPr>
        <p:spPr>
          <a:xfrm>
            <a:off x="450850" y="478719"/>
            <a:ext cx="11461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FRESCO-2: Conclusions &amp; Takeaways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681D5E-D47E-8F8B-1BE8-BE80850A5296}"/>
              </a:ext>
            </a:extLst>
          </p:cNvPr>
          <p:cNvSpPr txBox="1"/>
          <p:nvPr/>
        </p:nvSpPr>
        <p:spPr>
          <a:xfrm>
            <a:off x="450850" y="1689526"/>
            <a:ext cx="11607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Fruquintinib improved OS and PFS in patients with refractory mCRC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Toxicities consistent with prior experience and overall appears to be well tolerated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Takeaway: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Fruquintinib approved for 3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4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line mCRC and should be considered for eligible patients 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82467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EF1ABB-87D0-2642-2DB0-FFB3118BAF42}"/>
              </a:ext>
            </a:extLst>
          </p:cNvPr>
          <p:cNvSpPr txBox="1"/>
          <p:nvPr/>
        </p:nvSpPr>
        <p:spPr>
          <a:xfrm>
            <a:off x="450850" y="345155"/>
            <a:ext cx="11461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NeoCol: Conclusions &amp; Takeaways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A5F0E1-53AA-70BE-D785-C451307D2E70}"/>
              </a:ext>
            </a:extLst>
          </p:cNvPr>
          <p:cNvSpPr txBox="1"/>
          <p:nvPr/>
        </p:nvSpPr>
        <p:spPr>
          <a:xfrm>
            <a:off x="10185400" y="6482426"/>
            <a:ext cx="200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Jensen et al, ASCO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681D5E-D47E-8F8B-1BE8-BE80850A5296}"/>
              </a:ext>
            </a:extLst>
          </p:cNvPr>
          <p:cNvSpPr txBox="1"/>
          <p:nvPr/>
        </p:nvSpPr>
        <p:spPr>
          <a:xfrm>
            <a:off x="584200" y="1439093"/>
            <a:ext cx="11607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Neoadjuvant chemotherapy is not superior to standard upfront surgery with regards to survival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CT scans may not provide accurate staging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MSI and ctDNA testing not done in the study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Await QoL data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Takeaway: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Neoadjuvant chemotherapy is safe when needed in patients with very locally advanced disease to downstage but no clear benefit to recommend routine use over upfront surgery in colon cancer patients </a:t>
            </a:r>
          </a:p>
        </p:txBody>
      </p:sp>
    </p:spTree>
    <p:extLst>
      <p:ext uri="{BB962C8B-B14F-4D97-AF65-F5344CB8AC3E}">
        <p14:creationId xmlns:p14="http://schemas.microsoft.com/office/powerpoint/2010/main" val="304402461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494BE0-5149-1834-02E8-E9311A4BF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213702"/>
            <a:ext cx="7881060" cy="4044098"/>
          </a:xfrm>
          <a:prstGeom prst="rect">
            <a:avLst/>
          </a:prstGeom>
          <a:solidFill>
            <a:srgbClr val="CBECDE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010F92-8E94-AEF4-19C5-E9F1E9592689}"/>
              </a:ext>
            </a:extLst>
          </p:cNvPr>
          <p:cNvSpPr txBox="1"/>
          <p:nvPr/>
        </p:nvSpPr>
        <p:spPr>
          <a:xfrm>
            <a:off x="381000" y="5361633"/>
            <a:ext cx="469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Key Inclusion Criteria: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Clinical stage T2N+, T3N-, T3N+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Candidate for sphincter sparing surgery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≤ 4 pelvic LN ≤ 1 cm in short axis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8649C8-B805-1FD1-E498-2006BDB4BECD}"/>
              </a:ext>
            </a:extLst>
          </p:cNvPr>
          <p:cNvSpPr txBox="1"/>
          <p:nvPr/>
        </p:nvSpPr>
        <p:spPr>
          <a:xfrm>
            <a:off x="8585200" y="1254035"/>
            <a:ext cx="3200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Primary Endpoint: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Disease Free Survival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Secondary Endpoints: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Local recurrence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Overall Survival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R0 resection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pCR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545A82-F04C-7852-0494-A44EB552080E}"/>
              </a:ext>
            </a:extLst>
          </p:cNvPr>
          <p:cNvSpPr txBox="1"/>
          <p:nvPr/>
        </p:nvSpPr>
        <p:spPr>
          <a:xfrm>
            <a:off x="1409700" y="2806700"/>
            <a:ext cx="1835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1,128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172CC8-18C4-3168-41D4-123391911FFA}"/>
              </a:ext>
            </a:extLst>
          </p:cNvPr>
          <p:cNvSpPr txBox="1"/>
          <p:nvPr/>
        </p:nvSpPr>
        <p:spPr>
          <a:xfrm>
            <a:off x="381000" y="201328"/>
            <a:ext cx="106489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PROSPECT Trial: Preoperative Chemo with Selective CRT vs CRT for Locally Advanced Rectal Cancer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CE1A7E-78CF-0085-7371-685A3FEF0D8A}"/>
              </a:ext>
            </a:extLst>
          </p:cNvPr>
          <p:cNvSpPr txBox="1"/>
          <p:nvPr/>
        </p:nvSpPr>
        <p:spPr>
          <a:xfrm>
            <a:off x="10185400" y="6482426"/>
            <a:ext cx="200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Schrag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al, ASCO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CC8B7D-FC72-0CC8-13AE-E205E8F682E2}"/>
              </a:ext>
            </a:extLst>
          </p:cNvPr>
          <p:cNvSpPr txBox="1"/>
          <p:nvPr/>
        </p:nvSpPr>
        <p:spPr>
          <a:xfrm>
            <a:off x="5422900" y="5356400"/>
            <a:ext cx="469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Key Exclusion Criteria: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Clinical stage T4 tumor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Tumor requiring APR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≥ 4 pelvic LN ≥ 1 cm in short axis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4DB1DC-37D4-23AF-2264-A9BB16608537}"/>
              </a:ext>
            </a:extLst>
          </p:cNvPr>
          <p:cNvSpPr txBox="1"/>
          <p:nvPr/>
        </p:nvSpPr>
        <p:spPr>
          <a:xfrm>
            <a:off x="8471610" y="4403636"/>
            <a:ext cx="3720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Statistics: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Non-inferiority design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HR interval ≤ 1.29 corresponding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5-year DFS &lt; 5%</a:t>
            </a:r>
          </a:p>
        </p:txBody>
      </p:sp>
    </p:spTree>
    <p:extLst>
      <p:ext uri="{BB962C8B-B14F-4D97-AF65-F5344CB8AC3E}">
        <p14:creationId xmlns:p14="http://schemas.microsoft.com/office/powerpoint/2010/main" val="66300231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0545A82-F04C-7852-0494-A44EB552080E}"/>
              </a:ext>
            </a:extLst>
          </p:cNvPr>
          <p:cNvSpPr txBox="1"/>
          <p:nvPr/>
        </p:nvSpPr>
        <p:spPr>
          <a:xfrm>
            <a:off x="1727200" y="2501900"/>
            <a:ext cx="1835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1,128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CB9BDE-9619-FA98-1E93-215CEB56614B}"/>
              </a:ext>
            </a:extLst>
          </p:cNvPr>
          <p:cNvSpPr txBox="1"/>
          <p:nvPr/>
        </p:nvSpPr>
        <p:spPr>
          <a:xfrm>
            <a:off x="450850" y="255919"/>
            <a:ext cx="11461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PROSPECT: 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22DAB3-3C62-A1F8-D3CC-822EECAB4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777" y="1435467"/>
            <a:ext cx="5479742" cy="2829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1E4476-072C-D886-68F7-A2A873AE0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88" y="1435467"/>
            <a:ext cx="5884712" cy="2829730"/>
          </a:xfrm>
          <a:prstGeom prst="rect">
            <a:avLst/>
          </a:prstGeom>
        </p:spPr>
      </p:pic>
      <p:graphicFrame>
        <p:nvGraphicFramePr>
          <p:cNvPr id="11" name="Table 2">
            <a:extLst>
              <a:ext uri="{FF2B5EF4-FFF2-40B4-BE49-F238E27FC236}">
                <a16:creationId xmlns:a16="http://schemas.microsoft.com/office/drawing/2014/main" id="{4D197464-994F-23B9-2A61-42C602F46D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131278"/>
              </p:ext>
            </p:extLst>
          </p:nvPr>
        </p:nvGraphicFramePr>
        <p:xfrm>
          <a:off x="2324100" y="4373126"/>
          <a:ext cx="8128000" cy="221075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401220409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8104561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80932928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9238234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FOLFOX &amp; Selective Pelvic CRT#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Pelvic CRT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Hazard Ratio (95% CI)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969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 Recurrence Free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1.18 (0.44-3.16)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466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1.04 (0.74-1.44)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233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pCR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8634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D52BA04-DE10-9EBA-8D80-CA7D4102F68A}"/>
              </a:ext>
            </a:extLst>
          </p:cNvPr>
          <p:cNvSpPr txBox="1"/>
          <p:nvPr/>
        </p:nvSpPr>
        <p:spPr>
          <a:xfrm>
            <a:off x="6549777" y="736173"/>
            <a:ext cx="5403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9% of patients with FOLFOX and selective CRT received CRT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EC8E89-2EEC-54C3-C6DE-76ECFE4B1625}"/>
              </a:ext>
            </a:extLst>
          </p:cNvPr>
          <p:cNvSpPr txBox="1"/>
          <p:nvPr/>
        </p:nvSpPr>
        <p:spPr>
          <a:xfrm>
            <a:off x="8408504" y="6581816"/>
            <a:ext cx="3783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Schrag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al, ASCO 2023;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Schrag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al, NEJM 2023</a:t>
            </a:r>
          </a:p>
        </p:txBody>
      </p:sp>
    </p:spTree>
    <p:extLst>
      <p:ext uri="{BB962C8B-B14F-4D97-AF65-F5344CB8AC3E}">
        <p14:creationId xmlns:p14="http://schemas.microsoft.com/office/powerpoint/2010/main" val="19680368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EF1ABB-87D0-2642-2DB0-FFB3118BAF42}"/>
              </a:ext>
            </a:extLst>
          </p:cNvPr>
          <p:cNvSpPr txBox="1"/>
          <p:nvPr/>
        </p:nvSpPr>
        <p:spPr>
          <a:xfrm>
            <a:off x="450850" y="356222"/>
            <a:ext cx="11461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PROSPECT: Conclusions &amp; Takeaways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681D5E-D47E-8F8B-1BE8-BE80850A5296}"/>
              </a:ext>
            </a:extLst>
          </p:cNvPr>
          <p:cNvSpPr txBox="1"/>
          <p:nvPr/>
        </p:nvSpPr>
        <p:spPr>
          <a:xfrm>
            <a:off x="584200" y="1079498"/>
            <a:ext cx="1160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patients with mid and upper rectal tumors with cT2-3 and without extensive LN involvement, upfront FOLFOX may be done to omit radiation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Takeaways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approach to locally advanced rectal adenocarcinoma: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Accurate staging with pelvic MRI and / or EUS &amp; microsatellite testing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64DFC69-2FB7-AAD2-E4CE-1CC023BF73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637414"/>
              </p:ext>
            </p:extLst>
          </p:nvPr>
        </p:nvGraphicFramePr>
        <p:xfrm>
          <a:off x="666750" y="3219811"/>
          <a:ext cx="11169650" cy="309606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905632">
                  <a:extLst>
                    <a:ext uri="{9D8B030D-6E8A-4147-A177-3AD203B41FA5}">
                      <a16:colId xmlns:a16="http://schemas.microsoft.com/office/drawing/2014/main" val="4012204097"/>
                    </a:ext>
                  </a:extLst>
                </a:gridCol>
                <a:gridCol w="2130344">
                  <a:extLst>
                    <a:ext uri="{9D8B030D-6E8A-4147-A177-3AD203B41FA5}">
                      <a16:colId xmlns:a16="http://schemas.microsoft.com/office/drawing/2014/main" val="402998114"/>
                    </a:ext>
                  </a:extLst>
                </a:gridCol>
                <a:gridCol w="5133674">
                  <a:extLst>
                    <a:ext uri="{9D8B030D-6E8A-4147-A177-3AD203B41FA5}">
                      <a16:colId xmlns:a16="http://schemas.microsoft.com/office/drawing/2014/main" val="381045613"/>
                    </a:ext>
                  </a:extLst>
                </a:gridCol>
              </a:tblGrid>
              <a:tr h="878022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Stage, MSI Status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Treatment Approach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969067"/>
                  </a:ext>
                </a:extLst>
              </a:tr>
              <a:tr h="537376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MSI-H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Immunotherapy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466338"/>
                  </a:ext>
                </a:extLst>
              </a:tr>
              <a:tr h="537376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cT2-3N0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Upfront surgery vs CRT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649716"/>
                  </a:ext>
                </a:extLst>
              </a:tr>
              <a:tr h="537376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cT2N1, CT3N0-1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Upper, mid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Chemotherapy and selective radiotherapy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233270"/>
                  </a:ext>
                </a:extLst>
              </a:tr>
              <a:tr h="537376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cT4 or N2 or other high-risk features (EMVI,LPLN low lying, +CRM)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Any, especially 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neoadjuvant therapy; consider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w&amp;w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cCR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 low lying tumors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8634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9975877-067F-2D55-4354-39D40EA852EB}"/>
              </a:ext>
            </a:extLst>
          </p:cNvPr>
          <p:cNvSpPr txBox="1"/>
          <p:nvPr/>
        </p:nvSpPr>
        <p:spPr>
          <a:xfrm>
            <a:off x="1193800" y="6304002"/>
            <a:ext cx="3765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EMVI = Extramural vascular invasion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LPLN = Lateral pelvic lymph nodes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CRM = Circumferential radial margin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A9AD01-9CF9-63F7-5054-CDA34EEAD177}"/>
              </a:ext>
            </a:extLst>
          </p:cNvPr>
          <p:cNvSpPr txBox="1"/>
          <p:nvPr/>
        </p:nvSpPr>
        <p:spPr>
          <a:xfrm>
            <a:off x="7677150" y="6315878"/>
            <a:ext cx="376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w&amp;w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= watch and wait</a:t>
            </a:r>
          </a:p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cCR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= complete clinical response </a:t>
            </a:r>
          </a:p>
        </p:txBody>
      </p:sp>
    </p:spTree>
    <p:extLst>
      <p:ext uri="{BB962C8B-B14F-4D97-AF65-F5344CB8AC3E}">
        <p14:creationId xmlns:p14="http://schemas.microsoft.com/office/powerpoint/2010/main" val="38649912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EF1ABB-87D0-2642-2DB0-FFB3118BAF42}"/>
              </a:ext>
            </a:extLst>
          </p:cNvPr>
          <p:cNvSpPr txBox="1"/>
          <p:nvPr/>
        </p:nvSpPr>
        <p:spPr>
          <a:xfrm>
            <a:off x="450850" y="328170"/>
            <a:ext cx="11461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CIRCULATE-JAPAN ctDNA Dynamics in CRC Patients: Updated Results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A5F0E1-53AA-70BE-D785-C451307D2E70}"/>
              </a:ext>
            </a:extLst>
          </p:cNvPr>
          <p:cNvSpPr txBox="1"/>
          <p:nvPr/>
        </p:nvSpPr>
        <p:spPr>
          <a:xfrm>
            <a:off x="10185400" y="6482426"/>
            <a:ext cx="200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Yukami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et al, ASCO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739DD6-43F5-CBC3-23CC-A46FF906D6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231"/>
          <a:stretch/>
        </p:blipFill>
        <p:spPr>
          <a:xfrm>
            <a:off x="332620" y="1705511"/>
            <a:ext cx="11601217" cy="36267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3F4DA2-203F-73E3-8CFE-13422137D45B}"/>
              </a:ext>
            </a:extLst>
          </p:cNvPr>
          <p:cNvSpPr txBox="1"/>
          <p:nvPr/>
        </p:nvSpPr>
        <p:spPr>
          <a:xfrm>
            <a:off x="2863850" y="5715000"/>
            <a:ext cx="5695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2,998 patients stages I-IV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Median Follow-up: 16.14 months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Signatera, Natera, Inc (tumor informed) assay used</a:t>
            </a:r>
          </a:p>
        </p:txBody>
      </p:sp>
    </p:spTree>
    <p:extLst>
      <p:ext uri="{BB962C8B-B14F-4D97-AF65-F5344CB8AC3E}">
        <p14:creationId xmlns:p14="http://schemas.microsoft.com/office/powerpoint/2010/main" val="163143746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0142C7-ACB5-4A6C-CDBB-5F8397DEC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04" y="1148488"/>
            <a:ext cx="5441354" cy="4873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6A3674-A1FB-A1BC-8BFF-0AC24269A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900" y="1394651"/>
            <a:ext cx="6733267" cy="453381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7B29103-D802-E059-19F7-2491206968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6600" y="284163"/>
            <a:ext cx="10407650" cy="1141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CIRCULATE-JAPAN ctDNA Dynamics in CRC Patients: Updated Results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C66069-DD2E-AE11-28A1-3A5374102B00}"/>
              </a:ext>
            </a:extLst>
          </p:cNvPr>
          <p:cNvSpPr txBox="1"/>
          <p:nvPr/>
        </p:nvSpPr>
        <p:spPr>
          <a:xfrm>
            <a:off x="10185400" y="6482426"/>
            <a:ext cx="200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Yukami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et al, ASCO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FF813D-D391-9FA6-9760-0D3B86432F3A}"/>
              </a:ext>
            </a:extLst>
          </p:cNvPr>
          <p:cNvSpPr txBox="1"/>
          <p:nvPr/>
        </p:nvSpPr>
        <p:spPr>
          <a:xfrm>
            <a:off x="736600" y="5927506"/>
            <a:ext cx="468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ctDNA-positive after surgery associated with worse DFS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BC6D6B-F695-809A-A3D8-9CB095C146AF}"/>
              </a:ext>
            </a:extLst>
          </p:cNvPr>
          <p:cNvSpPr txBox="1"/>
          <p:nvPr/>
        </p:nvSpPr>
        <p:spPr>
          <a:xfrm>
            <a:off x="6446383" y="5836095"/>
            <a:ext cx="468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Sustained clearance associated with superior DFS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Custom 5">
      <a:dk1>
        <a:srgbClr val="0F2C52"/>
      </a:dk1>
      <a:lt1>
        <a:sysClr val="window" lastClr="FFFFFF"/>
      </a:lt1>
      <a:dk2>
        <a:srgbClr val="8C2232"/>
      </a:dk2>
      <a:lt2>
        <a:srgbClr val="D0B22B"/>
      </a:lt2>
      <a:accent1>
        <a:srgbClr val="3393C1"/>
      </a:accent1>
      <a:accent2>
        <a:srgbClr val="E6D973"/>
      </a:accent2>
      <a:accent3>
        <a:srgbClr val="C4002A"/>
      </a:accent3>
      <a:accent4>
        <a:srgbClr val="74C3FF"/>
      </a:accent4>
      <a:accent5>
        <a:srgbClr val="C8C8C7"/>
      </a:accent5>
      <a:accent6>
        <a:srgbClr val="8EE956"/>
      </a:accent6>
      <a:hlink>
        <a:srgbClr val="FFE249"/>
      </a:hlink>
      <a:folHlink>
        <a:srgbClr val="A358D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7_Office Theme">
  <a:themeElements>
    <a:clrScheme name="Custom 29">
      <a:dk1>
        <a:srgbClr val="000000"/>
      </a:dk1>
      <a:lt1>
        <a:srgbClr val="FFFFFF"/>
      </a:lt1>
      <a:dk2>
        <a:srgbClr val="6E1E50"/>
      </a:dk2>
      <a:lt2>
        <a:srgbClr val="EEECE1"/>
      </a:lt2>
      <a:accent1>
        <a:srgbClr val="1E325F"/>
      </a:accent1>
      <a:accent2>
        <a:srgbClr val="6E1E50"/>
      </a:accent2>
      <a:accent3>
        <a:srgbClr val="7D8232"/>
      </a:accent3>
      <a:accent4>
        <a:srgbClr val="32502D"/>
      </a:accent4>
      <a:accent5>
        <a:srgbClr val="8795A0"/>
      </a:accent5>
      <a:accent6>
        <a:srgbClr val="56639D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/>
        </a:defPPr>
      </a:lstStyle>
    </a:tx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ef46fcd0903dc71ae342ffa03ef4f548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22a09f9384c98626205d493fc258a7fc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97FBC0-35A3-442B-BBF4-1244666C12DD}"/>
</file>

<file path=customXml/itemProps2.xml><?xml version="1.0" encoding="utf-8"?>
<ds:datastoreItem xmlns:ds="http://schemas.openxmlformats.org/officeDocument/2006/customXml" ds:itemID="{FFD2F3E4-3E6A-48D7-89C9-FE3454A3E6A9}"/>
</file>

<file path=docProps/app.xml><?xml version="1.0" encoding="utf-8"?>
<Properties xmlns="http://schemas.openxmlformats.org/officeDocument/2006/extended-properties" xmlns:vt="http://schemas.openxmlformats.org/officeDocument/2006/docPropsVTypes">
  <TotalTime>892</TotalTime>
  <Words>2518</Words>
  <Application>Microsoft Macintosh PowerPoint</Application>
  <PresentationFormat>Widescreen</PresentationFormat>
  <Paragraphs>384</Paragraphs>
  <Slides>38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38</vt:i4>
      </vt:variant>
    </vt:vector>
  </HeadingPairs>
  <TitlesOfParts>
    <vt:vector size="55" baseType="lpstr">
      <vt:lpstr>游ゴシック</vt:lpstr>
      <vt:lpstr>AdvOT53f3fec7</vt:lpstr>
      <vt:lpstr>Arial</vt:lpstr>
      <vt:lpstr>Arial Narrow</vt:lpstr>
      <vt:lpstr>Calibri</vt:lpstr>
      <vt:lpstr>Calibri Light</vt:lpstr>
      <vt:lpstr>Courier New</vt:lpstr>
      <vt:lpstr>Noto Sans Symbols</vt:lpstr>
      <vt:lpstr>Source Sans Pro Light</vt:lpstr>
      <vt:lpstr>StarSymbol</vt:lpstr>
      <vt:lpstr>Times New Roman</vt:lpstr>
      <vt:lpstr>Wingdings</vt:lpstr>
      <vt:lpstr>Default Design</vt:lpstr>
      <vt:lpstr>4_Office Theme</vt:lpstr>
      <vt:lpstr>3_Office Theme</vt:lpstr>
      <vt:lpstr>7_Office Theme</vt:lpstr>
      <vt:lpstr>5_Office Theme</vt:lpstr>
      <vt:lpstr>Other Considerations in the  Management of CRC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CIRCULATE-JAPAN ctDNA Dynamics in CRC Patients: Updated Results </vt:lpstr>
      <vt:lpstr>CIRCULATE-JAPAN ctDNA Dynamics in CRC Patients: Updated Results </vt:lpstr>
      <vt:lpstr>PowerPoint Presentation</vt:lpstr>
      <vt:lpstr>BESPOKE: Results </vt:lpstr>
      <vt:lpstr>BESPOKE: Results </vt:lpstr>
      <vt:lpstr>PowerPoint Presentation</vt:lpstr>
      <vt:lpstr>PowerPoint Presentation</vt:lpstr>
      <vt:lpstr>INTERCEPT Study: Positive ctDNA-based Minimal Residual Disease Assays During Surveillance Are Associated with High Rates of Undiagnosed Concomitant Radiographic Recurrences in Colorectal Cancer (CRC)</vt:lpstr>
      <vt:lpstr>Clinical Utility: Radiographic Findings of Patients ctDNA+ During Surveillance, n = 184</vt:lpstr>
      <vt:lpstr>Clinical Utility: Enrollment onto MRD Trials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Acquired Genomic Alterations on First-Line Chemotherapy With Cetuximab in Advanced Colorectal Cancer: Circulating Tumor DNA Analysis of the CALGB/SWOG-80405 Trial (Alliance)</vt:lpstr>
      <vt:lpstr>      CALGB/SWOG 80405:           FINAL DESIGN</vt:lpstr>
      <vt:lpstr>N = 130</vt:lpstr>
      <vt:lpstr>SUNLIGHT study design</vt:lpstr>
      <vt:lpstr>PowerPoint Presentation</vt:lpstr>
      <vt:lpstr>PowerPoint Presentation</vt:lpstr>
      <vt:lpstr>PowerPoint Presentation</vt:lpstr>
      <vt:lpstr>FRESCO-2 Study Design</vt:lpstr>
      <vt:lpstr>PowerPoint Presentation</vt:lpstr>
      <vt:lpstr>PowerPoint Presentation</vt:lpstr>
      <vt:lpstr>PowerPoint Presentation</vt:lpstr>
    </vt:vector>
  </TitlesOfParts>
  <Company>M.D. Anderson Cancer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 III randomized clinical trial comparing the efficacy of neoadjuvant chemotherapy and standard treatment in patients with locally advanced colon cancer</dc:title>
  <dc:creator>Dasari,Arvind</dc:creator>
  <cp:lastModifiedBy>Silvana Izquierdo</cp:lastModifiedBy>
  <cp:revision>7</cp:revision>
  <dcterms:created xsi:type="dcterms:W3CDTF">2024-02-23T23:01:28Z</dcterms:created>
  <dcterms:modified xsi:type="dcterms:W3CDTF">2024-03-04T17:16:29Z</dcterms:modified>
</cp:coreProperties>
</file>